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81"/>
  </p:notesMasterIdLst>
  <p:handoutMasterIdLst>
    <p:handoutMasterId r:id="rId82"/>
  </p:handoutMasterIdLst>
  <p:sldIdLst>
    <p:sldId id="383" r:id="rId2"/>
    <p:sldId id="989" r:id="rId3"/>
    <p:sldId id="1116" r:id="rId4"/>
    <p:sldId id="1101" r:id="rId5"/>
    <p:sldId id="1176" r:id="rId6"/>
    <p:sldId id="1177" r:id="rId7"/>
    <p:sldId id="1178" r:id="rId8"/>
    <p:sldId id="1220" r:id="rId9"/>
    <p:sldId id="1205" r:id="rId10"/>
    <p:sldId id="1207" r:id="rId11"/>
    <p:sldId id="1208" r:id="rId12"/>
    <p:sldId id="1104" r:id="rId13"/>
    <p:sldId id="1158" r:id="rId14"/>
    <p:sldId id="1159" r:id="rId15"/>
    <p:sldId id="1160" r:id="rId16"/>
    <p:sldId id="1161" r:id="rId17"/>
    <p:sldId id="1183" r:id="rId18"/>
    <p:sldId id="1185" r:id="rId19"/>
    <p:sldId id="1164" r:id="rId20"/>
    <p:sldId id="1167" r:id="rId21"/>
    <p:sldId id="1216" r:id="rId22"/>
    <p:sldId id="1217" r:id="rId23"/>
    <p:sldId id="1218" r:id="rId24"/>
    <p:sldId id="1219" r:id="rId25"/>
    <p:sldId id="1214" r:id="rId26"/>
    <p:sldId id="1215" r:id="rId27"/>
    <p:sldId id="1168" r:id="rId28"/>
    <p:sldId id="1169" r:id="rId29"/>
    <p:sldId id="1210" r:id="rId30"/>
    <p:sldId id="1063" r:id="rId31"/>
    <p:sldId id="1188" r:id="rId32"/>
    <p:sldId id="1074" r:id="rId33"/>
    <p:sldId id="1075" r:id="rId34"/>
    <p:sldId id="1076" r:id="rId35"/>
    <p:sldId id="1077" r:id="rId36"/>
    <p:sldId id="1078" r:id="rId37"/>
    <p:sldId id="1079" r:id="rId38"/>
    <p:sldId id="1098" r:id="rId39"/>
    <p:sldId id="1081" r:id="rId40"/>
    <p:sldId id="1105" r:id="rId41"/>
    <p:sldId id="1106" r:id="rId42"/>
    <p:sldId id="1107" r:id="rId43"/>
    <p:sldId id="1108" r:id="rId44"/>
    <p:sldId id="1109" r:id="rId45"/>
    <p:sldId id="1110" r:id="rId46"/>
    <p:sldId id="1111" r:id="rId47"/>
    <p:sldId id="1112" r:id="rId48"/>
    <p:sldId id="1113" r:id="rId49"/>
    <p:sldId id="1114" r:id="rId50"/>
    <p:sldId id="1089" r:id="rId51"/>
    <p:sldId id="1222" r:id="rId52"/>
    <p:sldId id="1090" r:id="rId53"/>
    <p:sldId id="1100" r:id="rId54"/>
    <p:sldId id="1193" r:id="rId55"/>
    <p:sldId id="1194" r:id="rId56"/>
    <p:sldId id="1195" r:id="rId57"/>
    <p:sldId id="992" r:id="rId58"/>
    <p:sldId id="1003" r:id="rId59"/>
    <p:sldId id="1144" r:id="rId60"/>
    <p:sldId id="1189" r:id="rId61"/>
    <p:sldId id="1190" r:id="rId62"/>
    <p:sldId id="1191" r:id="rId63"/>
    <p:sldId id="1192" r:id="rId64"/>
    <p:sldId id="1156" r:id="rId65"/>
    <p:sldId id="1223" r:id="rId66"/>
    <p:sldId id="1224" r:id="rId67"/>
    <p:sldId id="1225" r:id="rId68"/>
    <p:sldId id="1226" r:id="rId69"/>
    <p:sldId id="1227" r:id="rId70"/>
    <p:sldId id="1228" r:id="rId71"/>
    <p:sldId id="1213" r:id="rId72"/>
    <p:sldId id="1157" r:id="rId73"/>
    <p:sldId id="1154" r:id="rId74"/>
    <p:sldId id="1162" r:id="rId75"/>
    <p:sldId id="1117" r:id="rId76"/>
    <p:sldId id="1037" r:id="rId77"/>
    <p:sldId id="1181" r:id="rId78"/>
    <p:sldId id="1182" r:id="rId79"/>
    <p:sldId id="1211" r:id="rId80"/>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FF00"/>
    <a:srgbClr val="FFFF66"/>
    <a:srgbClr val="FFFF00"/>
    <a:srgbClr val="0099FF"/>
    <a:srgbClr val="FF0000"/>
    <a:srgbClr val="800000"/>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46" autoAdjust="0"/>
  </p:normalViewPr>
  <p:slideViewPr>
    <p:cSldViewPr>
      <p:cViewPr varScale="1">
        <p:scale>
          <a:sx n="86" d="100"/>
          <a:sy n="86" d="100"/>
        </p:scale>
        <p:origin x="-146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1" d="100"/>
          <a:sy n="101" d="100"/>
        </p:scale>
        <p:origin x="-2484" y="-84"/>
      </p:cViewPr>
      <p:guideLst>
        <p:guide orient="horz" pos="2928"/>
        <p:guide pos="2209"/>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image" Target="../media/image10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5.wmf"/><Relationship Id="rId18" Type="http://schemas.openxmlformats.org/officeDocument/2006/relationships/image" Target="../media/image20.wmf"/><Relationship Id="rId26" Type="http://schemas.openxmlformats.org/officeDocument/2006/relationships/image" Target="../media/image28.wmf"/><Relationship Id="rId3" Type="http://schemas.openxmlformats.org/officeDocument/2006/relationships/image" Target="../media/image5.wmf"/><Relationship Id="rId21" Type="http://schemas.openxmlformats.org/officeDocument/2006/relationships/image" Target="../media/image23.wmf"/><Relationship Id="rId7" Type="http://schemas.openxmlformats.org/officeDocument/2006/relationships/image" Target="../media/image9.wmf"/><Relationship Id="rId12" Type="http://schemas.openxmlformats.org/officeDocument/2006/relationships/image" Target="../media/image14.wmf"/><Relationship Id="rId17" Type="http://schemas.openxmlformats.org/officeDocument/2006/relationships/image" Target="../media/image19.wmf"/><Relationship Id="rId25" Type="http://schemas.openxmlformats.org/officeDocument/2006/relationships/image" Target="../media/image27.wmf"/><Relationship Id="rId2" Type="http://schemas.openxmlformats.org/officeDocument/2006/relationships/image" Target="../media/image4.wmf"/><Relationship Id="rId16" Type="http://schemas.openxmlformats.org/officeDocument/2006/relationships/image" Target="../media/image18.wmf"/><Relationship Id="rId20" Type="http://schemas.openxmlformats.org/officeDocument/2006/relationships/image" Target="../media/image22.wmf"/><Relationship Id="rId1" Type="http://schemas.openxmlformats.org/officeDocument/2006/relationships/image" Target="../media/image3.wmf"/><Relationship Id="rId6" Type="http://schemas.openxmlformats.org/officeDocument/2006/relationships/image" Target="../media/image8.wmf"/><Relationship Id="rId11" Type="http://schemas.openxmlformats.org/officeDocument/2006/relationships/image" Target="../media/image13.wmf"/><Relationship Id="rId24" Type="http://schemas.openxmlformats.org/officeDocument/2006/relationships/image" Target="../media/image26.wmf"/><Relationship Id="rId5" Type="http://schemas.openxmlformats.org/officeDocument/2006/relationships/image" Target="../media/image7.wmf"/><Relationship Id="rId15" Type="http://schemas.openxmlformats.org/officeDocument/2006/relationships/image" Target="../media/image17.wmf"/><Relationship Id="rId23" Type="http://schemas.openxmlformats.org/officeDocument/2006/relationships/image" Target="../media/image25.wmf"/><Relationship Id="rId28" Type="http://schemas.openxmlformats.org/officeDocument/2006/relationships/image" Target="../media/image30.wmf"/><Relationship Id="rId10" Type="http://schemas.openxmlformats.org/officeDocument/2006/relationships/image" Target="../media/image12.wmf"/><Relationship Id="rId19" Type="http://schemas.openxmlformats.org/officeDocument/2006/relationships/image" Target="../media/image21.wmf"/><Relationship Id="rId4" Type="http://schemas.openxmlformats.org/officeDocument/2006/relationships/image" Target="../media/image6.wmf"/><Relationship Id="rId9" Type="http://schemas.openxmlformats.org/officeDocument/2006/relationships/image" Target="../media/image11.wmf"/><Relationship Id="rId14" Type="http://schemas.openxmlformats.org/officeDocument/2006/relationships/image" Target="../media/image16.wmf"/><Relationship Id="rId22" Type="http://schemas.openxmlformats.org/officeDocument/2006/relationships/image" Target="../media/image24.wmf"/><Relationship Id="rId27" Type="http://schemas.openxmlformats.org/officeDocument/2006/relationships/image" Target="../media/image2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emf"/><Relationship Id="rId5" Type="http://schemas.openxmlformats.org/officeDocument/2006/relationships/image" Target="../media/image136.wmf"/><Relationship Id="rId4" Type="http://schemas.openxmlformats.org/officeDocument/2006/relationships/image" Target="../media/image1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emf"/><Relationship Id="rId4" Type="http://schemas.openxmlformats.org/officeDocument/2006/relationships/image" Target="../media/image1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3046413" cy="457200"/>
          </a:xfrm>
          <a:prstGeom prst="rect">
            <a:avLst/>
          </a:prstGeom>
          <a:noFill/>
          <a:ln w="9525">
            <a:noFill/>
            <a:miter lim="800000"/>
            <a:headEnd/>
            <a:tailEnd/>
          </a:ln>
          <a:effectLst/>
        </p:spPr>
        <p:txBody>
          <a:bodyPr vert="horz" wrap="square" lIns="90706" tIns="45353" rIns="90706" bIns="45353" numCol="1" anchor="t" anchorCtr="0" compatLnSpc="1">
            <a:prstTxWarp prst="textNoShape">
              <a:avLst/>
            </a:prstTxWarp>
          </a:bodyPr>
          <a:lstStyle>
            <a:lvl1pPr defTabSz="906463">
              <a:defRPr sz="1100">
                <a:latin typeface="Arial" pitchFamily="34" charset="0"/>
              </a:defRPr>
            </a:lvl1pPr>
          </a:lstStyle>
          <a:p>
            <a:pPr>
              <a:defRPr/>
            </a:pPr>
            <a:endParaRPr lang="en-US"/>
          </a:p>
        </p:txBody>
      </p:sp>
      <p:sp>
        <p:nvSpPr>
          <p:cNvPr id="355331" name="Rectangle 3"/>
          <p:cNvSpPr>
            <a:spLocks noGrp="1" noChangeArrowheads="1"/>
          </p:cNvSpPr>
          <p:nvPr>
            <p:ph type="dt" sz="quarter" idx="1"/>
          </p:nvPr>
        </p:nvSpPr>
        <p:spPr bwMode="auto">
          <a:xfrm>
            <a:off x="3963988" y="0"/>
            <a:ext cx="3046412" cy="457200"/>
          </a:xfrm>
          <a:prstGeom prst="rect">
            <a:avLst/>
          </a:prstGeom>
          <a:noFill/>
          <a:ln w="9525">
            <a:noFill/>
            <a:miter lim="800000"/>
            <a:headEnd/>
            <a:tailEnd/>
          </a:ln>
          <a:effectLst/>
        </p:spPr>
        <p:txBody>
          <a:bodyPr vert="horz" wrap="square" lIns="90706" tIns="45353" rIns="90706" bIns="45353" numCol="1" anchor="t" anchorCtr="0" compatLnSpc="1">
            <a:prstTxWarp prst="textNoShape">
              <a:avLst/>
            </a:prstTxWarp>
          </a:bodyPr>
          <a:lstStyle>
            <a:lvl1pPr algn="r" defTabSz="906463">
              <a:defRPr sz="1100">
                <a:latin typeface="Arial" pitchFamily="34" charset="0"/>
              </a:defRPr>
            </a:lvl1pPr>
          </a:lstStyle>
          <a:p>
            <a:pPr>
              <a:defRPr/>
            </a:pPr>
            <a:endParaRPr lang="en-US"/>
          </a:p>
        </p:txBody>
      </p:sp>
      <p:sp>
        <p:nvSpPr>
          <p:cNvPr id="355332" name="Rectangle 4"/>
          <p:cNvSpPr>
            <a:spLocks noGrp="1" noChangeArrowheads="1"/>
          </p:cNvSpPr>
          <p:nvPr>
            <p:ph type="ftr" sz="quarter" idx="2"/>
          </p:nvPr>
        </p:nvSpPr>
        <p:spPr bwMode="auto">
          <a:xfrm>
            <a:off x="0" y="8839200"/>
            <a:ext cx="3046413" cy="457200"/>
          </a:xfrm>
          <a:prstGeom prst="rect">
            <a:avLst/>
          </a:prstGeom>
          <a:noFill/>
          <a:ln w="9525">
            <a:noFill/>
            <a:miter lim="800000"/>
            <a:headEnd/>
            <a:tailEnd/>
          </a:ln>
          <a:effectLst/>
        </p:spPr>
        <p:txBody>
          <a:bodyPr vert="horz" wrap="square" lIns="90706" tIns="45353" rIns="90706" bIns="45353" numCol="1" anchor="b" anchorCtr="0" compatLnSpc="1">
            <a:prstTxWarp prst="textNoShape">
              <a:avLst/>
            </a:prstTxWarp>
          </a:bodyPr>
          <a:lstStyle>
            <a:lvl1pPr defTabSz="906463">
              <a:defRPr sz="1100">
                <a:latin typeface="Arial" pitchFamily="34" charset="0"/>
              </a:defRPr>
            </a:lvl1pPr>
          </a:lstStyle>
          <a:p>
            <a:pPr>
              <a:defRPr/>
            </a:pPr>
            <a:endParaRPr lang="en-US"/>
          </a:p>
        </p:txBody>
      </p:sp>
      <p:sp>
        <p:nvSpPr>
          <p:cNvPr id="355333" name="Rectangle 5"/>
          <p:cNvSpPr>
            <a:spLocks noGrp="1" noChangeArrowheads="1"/>
          </p:cNvSpPr>
          <p:nvPr>
            <p:ph type="sldNum" sz="quarter" idx="3"/>
          </p:nvPr>
        </p:nvSpPr>
        <p:spPr bwMode="auto">
          <a:xfrm>
            <a:off x="3963988" y="8839200"/>
            <a:ext cx="3046412" cy="457200"/>
          </a:xfrm>
          <a:prstGeom prst="rect">
            <a:avLst/>
          </a:prstGeom>
          <a:noFill/>
          <a:ln w="9525">
            <a:noFill/>
            <a:miter lim="800000"/>
            <a:headEnd/>
            <a:tailEnd/>
          </a:ln>
          <a:effectLst/>
        </p:spPr>
        <p:txBody>
          <a:bodyPr vert="horz" wrap="square" lIns="90706" tIns="45353" rIns="90706" bIns="45353" numCol="1" anchor="b" anchorCtr="0" compatLnSpc="1">
            <a:prstTxWarp prst="textNoShape">
              <a:avLst/>
            </a:prstTxWarp>
          </a:bodyPr>
          <a:lstStyle>
            <a:lvl1pPr algn="r" defTabSz="906463">
              <a:defRPr sz="1100">
                <a:latin typeface="Arial" pitchFamily="34" charset="0"/>
              </a:defRPr>
            </a:lvl1pPr>
          </a:lstStyle>
          <a:p>
            <a:pPr>
              <a:defRPr/>
            </a:pPr>
            <a:fld id="{AFE1E279-53AD-44A2-98FF-FF144FB3F51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0706" tIns="45353" rIns="90706" bIns="45353" numCol="1" anchor="t" anchorCtr="0" compatLnSpc="1">
            <a:prstTxWarp prst="textNoShape">
              <a:avLst/>
            </a:prstTxWarp>
          </a:bodyPr>
          <a:lstStyle>
            <a:lvl1pPr defTabSz="906463">
              <a:defRPr sz="1100">
                <a:latin typeface="Arial" pitchFamily="34" charset="0"/>
              </a:defRPr>
            </a:lvl1pPr>
          </a:lstStyle>
          <a:p>
            <a:pPr>
              <a:defRPr/>
            </a:pPr>
            <a:endParaRPr lang="en-US"/>
          </a:p>
        </p:txBody>
      </p:sp>
      <p:sp>
        <p:nvSpPr>
          <p:cNvPr id="4608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0706" tIns="45353" rIns="90706" bIns="45353" numCol="1" anchor="t" anchorCtr="0" compatLnSpc="1">
            <a:prstTxWarp prst="textNoShape">
              <a:avLst/>
            </a:prstTxWarp>
          </a:bodyPr>
          <a:lstStyle>
            <a:lvl1pPr algn="r" defTabSz="906463">
              <a:defRPr sz="1100">
                <a:latin typeface="Arial" pitchFamily="34" charset="0"/>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84275" y="696913"/>
            <a:ext cx="4648200" cy="3486150"/>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701675" y="4416425"/>
            <a:ext cx="5608638" cy="4183063"/>
          </a:xfrm>
          <a:prstGeom prst="rect">
            <a:avLst/>
          </a:prstGeom>
          <a:noFill/>
          <a:ln w="9525">
            <a:noFill/>
            <a:miter lim="800000"/>
            <a:headEnd/>
            <a:tailEnd/>
          </a:ln>
          <a:effectLst/>
        </p:spPr>
        <p:txBody>
          <a:bodyPr vert="horz" wrap="square" lIns="90706" tIns="45353" rIns="90706" bIns="4535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0706" tIns="45353" rIns="90706" bIns="45353" numCol="1" anchor="b" anchorCtr="0" compatLnSpc="1">
            <a:prstTxWarp prst="textNoShape">
              <a:avLst/>
            </a:prstTxWarp>
          </a:bodyPr>
          <a:lstStyle>
            <a:lvl1pPr defTabSz="906463">
              <a:defRPr sz="1100">
                <a:latin typeface="Arial" pitchFamily="34" charset="0"/>
              </a:defRPr>
            </a:lvl1pPr>
          </a:lstStyle>
          <a:p>
            <a:pPr>
              <a:defRPr/>
            </a:pPr>
            <a:endParaRPr lang="en-US"/>
          </a:p>
        </p:txBody>
      </p:sp>
      <p:sp>
        <p:nvSpPr>
          <p:cNvPr id="4608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0706" tIns="45353" rIns="90706" bIns="45353" numCol="1" anchor="b" anchorCtr="0" compatLnSpc="1">
            <a:prstTxWarp prst="textNoShape">
              <a:avLst/>
            </a:prstTxWarp>
          </a:bodyPr>
          <a:lstStyle>
            <a:lvl1pPr algn="r" defTabSz="906463">
              <a:defRPr sz="1100">
                <a:latin typeface="Arial" pitchFamily="34" charset="0"/>
              </a:defRPr>
            </a:lvl1pPr>
          </a:lstStyle>
          <a:p>
            <a:pPr>
              <a:defRPr/>
            </a:pPr>
            <a:fld id="{AB0DC5A8-7A32-433F-9F88-E565B50DBF8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B7A30B1-241C-4E90-9C2F-42951C4364F7}" type="slidenum">
              <a:rPr lang="en-US" smtClean="0"/>
              <a:pPr/>
              <a:t>1</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55C4585-CF20-43B0-974F-F2B9E47A40BE}" type="slidenum">
              <a:rPr lang="en-US" smtClean="0"/>
              <a:pPr/>
              <a:t>34</a:t>
            </a:fld>
            <a:endParaRPr lang="en-US" smtClean="0"/>
          </a:p>
        </p:txBody>
      </p:sp>
      <p:sp>
        <p:nvSpPr>
          <p:cNvPr id="103427" name="Rectangle 2"/>
          <p:cNvSpPr>
            <a:spLocks noGrp="1" noRot="1" noChangeAspect="1" noChangeArrowheads="1" noTextEdit="1"/>
          </p:cNvSpPr>
          <p:nvPr>
            <p:ph type="sldImg"/>
          </p:nvPr>
        </p:nvSpPr>
        <p:spPr>
          <a:xfrm>
            <a:off x="1181100" y="698500"/>
            <a:ext cx="4648200" cy="3486150"/>
          </a:xfrm>
          <a:ln/>
        </p:spPr>
      </p:sp>
      <p:sp>
        <p:nvSpPr>
          <p:cNvPr id="103428" name="Rectangle 3"/>
          <p:cNvSpPr>
            <a:spLocks noGrp="1" noChangeArrowheads="1"/>
          </p:cNvSpPr>
          <p:nvPr>
            <p:ph type="body" idx="1"/>
          </p:nvPr>
        </p:nvSpPr>
        <p:spPr>
          <a:xfrm>
            <a:off x="701675" y="4416425"/>
            <a:ext cx="5608638" cy="4181475"/>
          </a:xfrm>
          <a:noFill/>
          <a:ln/>
        </p:spPr>
        <p:txBody>
          <a:bodyPr/>
          <a:lstStyle/>
          <a:p>
            <a:pPr marL="228600" indent="-228600" eaLnBrk="1" hangingPunct="1"/>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48CAA84-EFFE-4FD0-A3F1-1E3328F0B319}" type="slidenum">
              <a:rPr lang="en-US" smtClean="0"/>
              <a:pPr/>
              <a:t>35</a:t>
            </a:fld>
            <a:endParaRPr lang="en-US" smtClean="0"/>
          </a:p>
        </p:txBody>
      </p:sp>
      <p:sp>
        <p:nvSpPr>
          <p:cNvPr id="104451" name="Rectangle 2"/>
          <p:cNvSpPr>
            <a:spLocks noGrp="1" noRot="1" noChangeAspect="1" noChangeArrowheads="1" noTextEdit="1"/>
          </p:cNvSpPr>
          <p:nvPr>
            <p:ph type="sldImg"/>
          </p:nvPr>
        </p:nvSpPr>
        <p:spPr>
          <a:xfrm>
            <a:off x="1181100" y="698500"/>
            <a:ext cx="4648200" cy="3486150"/>
          </a:xfrm>
          <a:ln/>
        </p:spPr>
      </p:sp>
      <p:sp>
        <p:nvSpPr>
          <p:cNvPr id="104452" name="Rectangle 3"/>
          <p:cNvSpPr>
            <a:spLocks noGrp="1" noChangeArrowheads="1"/>
          </p:cNvSpPr>
          <p:nvPr>
            <p:ph type="body" idx="1"/>
          </p:nvPr>
        </p:nvSpPr>
        <p:spPr>
          <a:xfrm>
            <a:off x="701675" y="4416425"/>
            <a:ext cx="5608638" cy="4181475"/>
          </a:xfrm>
          <a:noFill/>
          <a:ln/>
        </p:spPr>
        <p:txBody>
          <a:bodyPr/>
          <a:lstStyle/>
          <a:p>
            <a:pPr eaLnBrk="1" hangingPunct="1"/>
            <a:r>
              <a:rPr lang="en-US" smtClean="0"/>
              <a:t>To summarize, I’ll show now the main results of our work.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E7DC740-F12A-4E8C-9EFD-634D78E9AAC5}" type="slidenum">
              <a:rPr lang="en-US" smtClean="0"/>
              <a:pPr/>
              <a:t>37</a:t>
            </a:fld>
            <a:endParaRPr lang="en-US" smtClean="0"/>
          </a:p>
        </p:txBody>
      </p:sp>
      <p:sp>
        <p:nvSpPr>
          <p:cNvPr id="105475" name="Rectangle 2"/>
          <p:cNvSpPr>
            <a:spLocks noGrp="1" noRot="1" noChangeAspect="1" noChangeArrowheads="1" noTextEdit="1"/>
          </p:cNvSpPr>
          <p:nvPr>
            <p:ph type="sldImg"/>
          </p:nvPr>
        </p:nvSpPr>
        <p:spPr>
          <a:xfrm>
            <a:off x="1181100" y="698500"/>
            <a:ext cx="4648200" cy="3486150"/>
          </a:xfrm>
          <a:ln/>
        </p:spPr>
      </p:sp>
      <p:sp>
        <p:nvSpPr>
          <p:cNvPr id="105476" name="Rectangle 3"/>
          <p:cNvSpPr>
            <a:spLocks noGrp="1" noChangeArrowheads="1"/>
          </p:cNvSpPr>
          <p:nvPr>
            <p:ph type="body" idx="1"/>
          </p:nvPr>
        </p:nvSpPr>
        <p:spPr>
          <a:xfrm>
            <a:off x="701675" y="4416425"/>
            <a:ext cx="5608638" cy="4181475"/>
          </a:xfrm>
          <a:noFill/>
          <a:ln/>
        </p:spPr>
        <p:txBody>
          <a:bodyPr/>
          <a:lstStyle/>
          <a:p>
            <a:pPr eaLnBrk="1" hangingPunct="1"/>
            <a:r>
              <a:rPr lang="en-US" smtClean="0"/>
              <a:t>Next important tool. Graphs of dependencies between criteria. Earlier I told about three Pareto optimal solutions. Now you can see area of location these solutions.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B14EF28-9C8C-4014-9F79-7EC92C0D4BFD}" type="slidenum">
              <a:rPr lang="en-US" smtClean="0"/>
              <a:pPr/>
              <a:t>38</a:t>
            </a:fld>
            <a:endParaRPr lang="en-US" smtClean="0"/>
          </a:p>
        </p:txBody>
      </p:sp>
      <p:sp>
        <p:nvSpPr>
          <p:cNvPr id="106499" name="Rectangle 2"/>
          <p:cNvSpPr>
            <a:spLocks noGrp="1" noRot="1" noChangeAspect="1" noChangeArrowheads="1" noTextEdit="1"/>
          </p:cNvSpPr>
          <p:nvPr>
            <p:ph type="sldImg"/>
          </p:nvPr>
        </p:nvSpPr>
        <p:spPr>
          <a:xfrm>
            <a:off x="1181100" y="698500"/>
            <a:ext cx="4648200" cy="3486150"/>
          </a:xfrm>
          <a:ln/>
        </p:spPr>
      </p:sp>
      <p:sp>
        <p:nvSpPr>
          <p:cNvPr id="106500" name="Rectangle 3"/>
          <p:cNvSpPr>
            <a:spLocks noGrp="1" noChangeArrowheads="1"/>
          </p:cNvSpPr>
          <p:nvPr>
            <p:ph type="body" idx="1"/>
          </p:nvPr>
        </p:nvSpPr>
        <p:spPr>
          <a:xfrm>
            <a:off x="701675" y="4416425"/>
            <a:ext cx="5608638" cy="4181475"/>
          </a:xfrm>
          <a:noFill/>
          <a:ln/>
        </p:spPr>
        <p:txBody>
          <a:bodyPr/>
          <a:lstStyle/>
          <a:p>
            <a:pPr eaLnBrk="1" hangingPunct="1"/>
            <a:r>
              <a:rPr lang="en-US" smtClean="0"/>
              <a:t>I briefly show another dependencies between criteria and their details.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D9239024-9CE2-41BF-8B5E-29053453A6C6}" type="slidenum">
              <a:rPr lang="en-US" smtClean="0"/>
              <a:pPr/>
              <a:t>39</a:t>
            </a:fld>
            <a:endParaRPr lang="en-US" smtClean="0"/>
          </a:p>
        </p:txBody>
      </p:sp>
      <p:sp>
        <p:nvSpPr>
          <p:cNvPr id="107523" name="Rectangle 2"/>
          <p:cNvSpPr>
            <a:spLocks noGrp="1" noRot="1" noChangeAspect="1" noChangeArrowheads="1" noTextEdit="1"/>
          </p:cNvSpPr>
          <p:nvPr>
            <p:ph type="sldImg"/>
          </p:nvPr>
        </p:nvSpPr>
        <p:spPr>
          <a:xfrm>
            <a:off x="1181100" y="698500"/>
            <a:ext cx="4648200" cy="3486150"/>
          </a:xfrm>
          <a:ln/>
        </p:spPr>
      </p:sp>
      <p:sp>
        <p:nvSpPr>
          <p:cNvPr id="107524" name="Rectangle 3"/>
          <p:cNvSpPr>
            <a:spLocks noGrp="1" noChangeArrowheads="1"/>
          </p:cNvSpPr>
          <p:nvPr>
            <p:ph type="body" idx="1"/>
          </p:nvPr>
        </p:nvSpPr>
        <p:spPr>
          <a:xfrm>
            <a:off x="701675" y="4416425"/>
            <a:ext cx="5608638" cy="4181475"/>
          </a:xfrm>
          <a:noFill/>
          <a:ln/>
        </p:spPr>
        <p:txBody>
          <a:bodyPr/>
          <a:lstStyle/>
          <a:p>
            <a:pPr eaLnBrk="1" hangingPunct="1"/>
            <a:r>
              <a:rPr lang="en-US" smtClean="0"/>
              <a:t>I earlier noted that in the forth parallelepiped we have obtained more than 2,000 FS. Very interesting images of distributing these solutions.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97F75B45-A469-4649-9635-BA538C647E53}" type="slidenum">
              <a:rPr lang="en-US" smtClean="0"/>
              <a:pPr/>
              <a:t>57</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B4D4847-56A4-4604-8DF6-35A7027DE104}" type="slidenum">
              <a:rPr lang="en-US" smtClean="0"/>
              <a:pPr/>
              <a:t>58</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B1AAFDD7-5F97-4F54-9437-18AE7608C269}" type="slidenum">
              <a:rPr lang="en-US" smtClean="0"/>
              <a:pPr/>
              <a:t>74</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EB4797A-404E-4795-B691-88FED17EBFFE}" type="slidenum">
              <a:rPr lang="en-US" smtClean="0"/>
              <a:pPr/>
              <a:t>75</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086F70C-6BFE-44FE-8740-2240DA695F66}" type="slidenum">
              <a:rPr lang="en-US" smtClean="0"/>
              <a:pPr/>
              <a:t>76</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76284D9-AB96-4E6E-88DC-11E0CCA519CE}" type="slidenum">
              <a:rPr lang="en-US" smtClean="0"/>
              <a:pPr/>
              <a:t>2</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44C7424-4C59-4E3D-9F72-EB70EF95D99D}" type="slidenum">
              <a:rPr lang="en-US" smtClean="0"/>
              <a:pPr/>
              <a:t>4</a:t>
            </a:fld>
            <a:endParaRPr lang="en-US" smtClean="0"/>
          </a:p>
        </p:txBody>
      </p:sp>
      <p:sp>
        <p:nvSpPr>
          <p:cNvPr id="96259" name="Rectangle 2"/>
          <p:cNvSpPr>
            <a:spLocks noGrp="1" noRot="1" noChangeAspect="1" noChangeArrowheads="1" noTextEdit="1"/>
          </p:cNvSpPr>
          <p:nvPr>
            <p:ph type="sldImg"/>
          </p:nvPr>
        </p:nvSpPr>
        <p:spPr>
          <a:xfrm>
            <a:off x="1181100" y="696913"/>
            <a:ext cx="4648200" cy="3486150"/>
          </a:xfrm>
          <a:ln/>
        </p:spPr>
      </p:sp>
      <p:sp>
        <p:nvSpPr>
          <p:cNvPr id="96260" name="Rectangle 3"/>
          <p:cNvSpPr>
            <a:spLocks noGrp="1" noChangeArrowheads="1"/>
          </p:cNvSpPr>
          <p:nvPr>
            <p:ph type="body" idx="1"/>
          </p:nvPr>
        </p:nvSpPr>
        <p:spPr>
          <a:noFill/>
          <a:ln/>
        </p:spPr>
        <p:txBody>
          <a:bodyPr/>
          <a:lstStyle/>
          <a:p>
            <a:pPr eaLnBrk="1" hangingPunct="1"/>
            <a:r>
              <a:rPr lang="en-US" smtClean="0"/>
              <a:t>The design variable space which is defined by the design variable constraints forms kind of a “Parallelepiped” represented by “П” in the </a:t>
            </a:r>
            <a:r>
              <a:rPr lang="en-US" i="1" smtClean="0"/>
              <a:t>r</a:t>
            </a:r>
            <a:r>
              <a:rPr lang="en-US" smtClean="0"/>
              <a:t>-dimensional space. The dictionary definition of the “Parallelepiped” is:  “a 6-faced polyhedron all of whose faces are parallelograms lying in pairs of parallel planes” [Merriam-Webster’s 11th Collegiate Dictionary]. The “Parallelepiped” is used as a term in PSI method, since the design variable space can be illustrated at most in three-dimension. </a:t>
            </a:r>
          </a:p>
          <a:p>
            <a:pPr eaLnBrk="1" hangingPunct="1"/>
            <a:endParaRPr lang="en-US" smtClean="0"/>
          </a:p>
          <a:p>
            <a:pPr eaLnBrk="1" hangingPunct="1"/>
            <a:r>
              <a:rPr lang="en-US" smtClean="0"/>
              <a:t>Unlike the functional constraints, the criteria constraints are selected during the analysis of the problem. They are not rigid, i.e. the designer can continually determine and revise the worst sensible value for them.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2A01941-B2DD-4016-814D-273AF50CD0D6}" type="slidenum">
              <a:rPr lang="en-US" smtClean="0"/>
              <a:pPr/>
              <a:t>13</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1F1E2FA-472F-4A21-9903-D55440ACCAC7}" type="slidenum">
              <a:rPr lang="en-US" smtClean="0"/>
              <a:pPr/>
              <a:t>14</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6A001692-4FA6-4DFF-B145-A0E89FE956B0}" type="slidenum">
              <a:rPr lang="en-US" smtClean="0"/>
              <a:pPr/>
              <a:t>18</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B573731-FEA3-4081-9190-843E3D18E053}" type="slidenum">
              <a:rPr lang="en-US" smtClean="0"/>
              <a:pPr/>
              <a:t>30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3C78157E-A115-4266-B720-4A8D773B37CA}" type="slidenum">
              <a:rPr lang="en-US" smtClean="0"/>
              <a:pPr/>
              <a:t>31</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BAA0DFD-08E6-4288-8751-D414DF78FBD9}" type="slidenum">
              <a:rPr lang="en-US" smtClean="0"/>
              <a:pPr/>
              <a:t>33</a:t>
            </a:fld>
            <a:endParaRPr lang="en-US" smtClean="0"/>
          </a:p>
        </p:txBody>
      </p:sp>
      <p:sp>
        <p:nvSpPr>
          <p:cNvPr id="102403" name="Rectangle 2"/>
          <p:cNvSpPr>
            <a:spLocks noGrp="1" noRot="1" noChangeAspect="1" noChangeArrowheads="1" noTextEdit="1"/>
          </p:cNvSpPr>
          <p:nvPr>
            <p:ph type="sldImg"/>
          </p:nvPr>
        </p:nvSpPr>
        <p:spPr>
          <a:xfrm>
            <a:off x="1181100" y="698500"/>
            <a:ext cx="4648200" cy="3486150"/>
          </a:xfrm>
          <a:ln/>
        </p:spPr>
      </p:sp>
      <p:sp>
        <p:nvSpPr>
          <p:cNvPr id="102404" name="Rectangle 3"/>
          <p:cNvSpPr>
            <a:spLocks noGrp="1" noChangeArrowheads="1"/>
          </p:cNvSpPr>
          <p:nvPr>
            <p:ph type="body" idx="1"/>
          </p:nvPr>
        </p:nvSpPr>
        <p:spPr>
          <a:xfrm>
            <a:off x="701675" y="4416425"/>
            <a:ext cx="5608638" cy="4181475"/>
          </a:xfrm>
          <a:noFill/>
          <a:ln/>
        </p:spPr>
        <p:txBody>
          <a:bodyPr/>
          <a:lstStyle/>
          <a:p>
            <a:pPr marL="228600" indent="-228600" eaLnBrk="1" hangingPunct="1"/>
            <a:r>
              <a:rPr lang="en-US" smtClean="0"/>
              <a:t>18-19. First parallelepiped corresponded to initial statement of a problem. </a:t>
            </a:r>
          </a:p>
          <a:p>
            <a:pPr marL="228600" indent="-228600" eaLnBrk="1" hangingPunct="1"/>
            <a:r>
              <a:rPr lang="en-US" smtClean="0"/>
              <a:t>After first and second experiments we could not improve the prototype. 18, 17.</a:t>
            </a:r>
          </a:p>
          <a:p>
            <a:pPr marL="228600" indent="-228600" eaLnBrk="1" hangingPunct="1"/>
            <a:r>
              <a:rPr lang="en-US" smtClean="0"/>
              <a:t>Only in the third parallelepiped the area of interesting solutions has been discovered.  Three interesting solutions were defined. For example, the project 108455 surpasses the prototype by five criteria. </a:t>
            </a:r>
          </a:p>
          <a:p>
            <a:pPr marL="228600" indent="-228600" eaLnBrk="1" hangingPunct="1"/>
            <a:r>
              <a:rPr lang="en-US" smtClean="0"/>
              <a:t>In the area of these three solutions the fourth parallelepiped has been constructed. Its volume was considerably less then third parallelepiped volume. 20. As a results, a lot of feasible and Pareto optimal solutions (respectively 2161 and 208) were found in the 4th experiment. 21 solutions surpassing the prototype by all six criteria are found in the forth experiment, for example project 238194. Thus we can consider the problem of improving the prototype has been solved. </a:t>
            </a:r>
          </a:p>
          <a:p>
            <a:pPr marL="228600" indent="-228600" eaLnBrk="1" hangingPunct="1"/>
            <a:r>
              <a:rPr lang="en-US" smtClean="0"/>
              <a:t>In the sixth experiment criteria constraints have been significantly strengthened.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C42611-51FA-480E-85F2-8EE8D1E0CE0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5DEAB6-96B5-4EE0-B953-07707A824FD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2B8FBF-5713-48D1-B960-E05CA8FBCAE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894C67-C39C-40B1-B8C8-7F7482D6349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5375106-C070-4666-926C-0A286AF394D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AC9D1F-2268-43E6-ADD8-28CE80B9541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799774-0A7A-468A-9B88-FD4E5FE650C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684287-64E0-49CA-AFE9-F0C064CB68A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B9BF83-C587-47C1-82DB-743158430C1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7AD330-D11E-4446-ABE4-0010128D4F4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71E17-9650-4801-ABE8-AB8B1CD8C42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A6AE64-612A-4EAF-9543-1A4EE0E326F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679820-4601-4963-9857-61D6FB578F1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8E7BF2-6DB8-4A71-87AA-6AB71677184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9A29AA-862B-4115-BC94-CB5F36E3199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BC76A6-3918-4BA4-8821-FCB051F794E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24BBCE-DC21-4E7E-AA09-134DA9DF6D0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4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74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p>
        </p:txBody>
      </p:sp>
      <p:sp>
        <p:nvSpPr>
          <p:cNvPr id="1074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4EDBBEC-1FA0-4BAF-9E5F-32282ECCCC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statnik@nps.edu"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hyperlink" Target="mailto:rstatnik@yahoo.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Microsoft_Office_Word_97_-_2003_Document3.doc"/></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package" Target="../embeddings/Microsoft_Office_Word_Document1.docx"/></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package" Target="../embeddings/Microsoft_Office_Word_Document2.docx"/></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Office_Word_97_-_2003_Document4.doc"/><Relationship Id="rId7"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oleObject" Target="../embeddings/Microsoft_Office_Word_97_-_2003_Document5.doc"/></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package" Target="../embeddings/Microsoft_Office_Word_Document3.docx"/></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Office_Word_97_-_2003_Document6.doc"/><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5.wmf"/><Relationship Id="rId11" Type="http://schemas.openxmlformats.org/officeDocument/2006/relationships/image" Target="../media/image80.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s>
</file>

<file path=ppt/slides/_rels/slide34.xml.rels><?xml version="1.0" encoding="UTF-8" standalone="yes"?>
<Relationships xmlns="http://schemas.openxmlformats.org/package/2006/relationships"><Relationship Id="rId8" Type="http://schemas.openxmlformats.org/officeDocument/2006/relationships/image" Target="../media/image86.wmf"/><Relationship Id="rId13" Type="http://schemas.openxmlformats.org/officeDocument/2006/relationships/image" Target="../media/image78.wmf"/><Relationship Id="rId3" Type="http://schemas.openxmlformats.org/officeDocument/2006/relationships/image" Target="../media/image81.wmf"/><Relationship Id="rId7" Type="http://schemas.openxmlformats.org/officeDocument/2006/relationships/image" Target="../media/image85.wmf"/><Relationship Id="rId12" Type="http://schemas.openxmlformats.org/officeDocument/2006/relationships/image" Target="../media/image77.w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4.wmf"/><Relationship Id="rId11" Type="http://schemas.openxmlformats.org/officeDocument/2006/relationships/image" Target="../media/image76.wmf"/><Relationship Id="rId5" Type="http://schemas.openxmlformats.org/officeDocument/2006/relationships/image" Target="../media/image83.wmf"/><Relationship Id="rId10" Type="http://schemas.openxmlformats.org/officeDocument/2006/relationships/image" Target="../media/image73.wmf"/><Relationship Id="rId4" Type="http://schemas.openxmlformats.org/officeDocument/2006/relationships/image" Target="../media/image82.wmf"/><Relationship Id="rId9" Type="http://schemas.openxmlformats.org/officeDocument/2006/relationships/image" Target="../media/image72.wmf"/><Relationship Id="rId14" Type="http://schemas.openxmlformats.org/officeDocument/2006/relationships/image" Target="../media/image80.w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Microsoft_Office_Word_97_-_2003_Document7.doc"/></Relationships>
</file>

<file path=ppt/slides/_rels/slide36.xml.rels><?xml version="1.0" encoding="UTF-8" standalone="yes"?>
<Relationships xmlns="http://schemas.openxmlformats.org/package/2006/relationships"><Relationship Id="rId3" Type="http://schemas.openxmlformats.org/officeDocument/2006/relationships/oleObject" Target="../embeddings/Microsoft_Office_Word_97_-_2003_Document8.doc"/><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oleObject" Target="../embeddings/Microsoft_Office_Word_97_-_2003_Document9.doc"/></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8.bin"/><Relationship Id="rId18" Type="http://schemas.openxmlformats.org/officeDocument/2006/relationships/oleObject" Target="../embeddings/oleObject13.bin"/><Relationship Id="rId26" Type="http://schemas.openxmlformats.org/officeDocument/2006/relationships/oleObject" Target="../embeddings/oleObject21.bin"/><Relationship Id="rId3" Type="http://schemas.openxmlformats.org/officeDocument/2006/relationships/notesSlide" Target="../notesSlides/notesSlide3.xml"/><Relationship Id="rId21" Type="http://schemas.openxmlformats.org/officeDocument/2006/relationships/oleObject" Target="../embeddings/oleObject16.bin"/><Relationship Id="rId7" Type="http://schemas.openxmlformats.org/officeDocument/2006/relationships/oleObject" Target="../embeddings/oleObject2.bin"/><Relationship Id="rId12" Type="http://schemas.openxmlformats.org/officeDocument/2006/relationships/oleObject" Target="../embeddings/oleObject7.bin"/><Relationship Id="rId17" Type="http://schemas.openxmlformats.org/officeDocument/2006/relationships/oleObject" Target="../embeddings/oleObject12.bin"/><Relationship Id="rId25" Type="http://schemas.openxmlformats.org/officeDocument/2006/relationships/oleObject" Target="../embeddings/oleObject20.bin"/><Relationship Id="rId33" Type="http://schemas.openxmlformats.org/officeDocument/2006/relationships/oleObject" Target="../embeddings/oleObject28.bin"/><Relationship Id="rId2" Type="http://schemas.openxmlformats.org/officeDocument/2006/relationships/slideLayout" Target="../slideLayouts/slideLayout7.xml"/><Relationship Id="rId16" Type="http://schemas.openxmlformats.org/officeDocument/2006/relationships/oleObject" Target="../embeddings/oleObject11.bin"/><Relationship Id="rId20" Type="http://schemas.openxmlformats.org/officeDocument/2006/relationships/oleObject" Target="../embeddings/oleObject15.bin"/><Relationship Id="rId29" Type="http://schemas.openxmlformats.org/officeDocument/2006/relationships/oleObject" Target="../embeddings/oleObject24.bin"/><Relationship Id="rId1" Type="http://schemas.openxmlformats.org/officeDocument/2006/relationships/vmlDrawing" Target="../drawings/vmlDrawing2.vml"/><Relationship Id="rId6" Type="http://schemas.openxmlformats.org/officeDocument/2006/relationships/oleObject" Target="../embeddings/oleObject1.bin"/><Relationship Id="rId11" Type="http://schemas.openxmlformats.org/officeDocument/2006/relationships/oleObject" Target="../embeddings/oleObject6.bin"/><Relationship Id="rId24" Type="http://schemas.openxmlformats.org/officeDocument/2006/relationships/oleObject" Target="../embeddings/oleObject19.bin"/><Relationship Id="rId32" Type="http://schemas.openxmlformats.org/officeDocument/2006/relationships/oleObject" Target="../embeddings/oleObject27.bin"/><Relationship Id="rId5" Type="http://schemas.openxmlformats.org/officeDocument/2006/relationships/image" Target="../media/image32.png"/><Relationship Id="rId15" Type="http://schemas.openxmlformats.org/officeDocument/2006/relationships/oleObject" Target="../embeddings/oleObject10.bin"/><Relationship Id="rId23" Type="http://schemas.openxmlformats.org/officeDocument/2006/relationships/oleObject" Target="../embeddings/oleObject18.bin"/><Relationship Id="rId28" Type="http://schemas.openxmlformats.org/officeDocument/2006/relationships/oleObject" Target="../embeddings/oleObject23.bin"/><Relationship Id="rId10" Type="http://schemas.openxmlformats.org/officeDocument/2006/relationships/oleObject" Target="../embeddings/oleObject5.bin"/><Relationship Id="rId19" Type="http://schemas.openxmlformats.org/officeDocument/2006/relationships/oleObject" Target="../embeddings/oleObject14.bin"/><Relationship Id="rId31" Type="http://schemas.openxmlformats.org/officeDocument/2006/relationships/oleObject" Target="../embeddings/oleObject26.bin"/><Relationship Id="rId4" Type="http://schemas.openxmlformats.org/officeDocument/2006/relationships/image" Target="../media/image31.png"/><Relationship Id="rId9" Type="http://schemas.openxmlformats.org/officeDocument/2006/relationships/oleObject" Target="../embeddings/oleObject4.bin"/><Relationship Id="rId14" Type="http://schemas.openxmlformats.org/officeDocument/2006/relationships/oleObject" Target="../embeddings/oleObject9.bin"/><Relationship Id="rId22" Type="http://schemas.openxmlformats.org/officeDocument/2006/relationships/oleObject" Target="../embeddings/oleObject17.bin"/><Relationship Id="rId27" Type="http://schemas.openxmlformats.org/officeDocument/2006/relationships/oleObject" Target="../embeddings/oleObject22.bin"/><Relationship Id="rId30" Type="http://schemas.openxmlformats.org/officeDocument/2006/relationships/oleObject" Target="../embeddings/oleObject25.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Microsoft_Office_Word_97_-_2003_Document10.doc"/><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42.xml.rels><?xml version="1.0" encoding="UTF-8" standalone="yes"?>
<Relationships xmlns="http://schemas.openxmlformats.org/package/2006/relationships"><Relationship Id="rId3" Type="http://schemas.openxmlformats.org/officeDocument/2006/relationships/oleObject" Target="../embeddings/Microsoft_Office_Word_97_-_2003_Document11.doc"/><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4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oleObject" Target="../embeddings/oleObject32.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Microsoft_Office_Word_97_-_2003_Document12.doc"/><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Office_Word_97_-_2003_Document13.doc"/><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rstatnik@yahoo.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21.vml"/><Relationship Id="rId4" Type="http://schemas.openxmlformats.org/officeDocument/2006/relationships/oleObject" Target="../embeddings/oleObject34.bin"/></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6.xml"/><Relationship Id="rId1" Type="http://schemas.openxmlformats.org/officeDocument/2006/relationships/vmlDrawing" Target="../drawings/vmlDrawing22.vml"/><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6.xml"/><Relationship Id="rId1" Type="http://schemas.openxmlformats.org/officeDocument/2006/relationships/vmlDrawing" Target="../drawings/vmlDrawing23.vml"/><Relationship Id="rId5" Type="http://schemas.openxmlformats.org/officeDocument/2006/relationships/oleObject" Target="../embeddings/oleObject40.bin"/><Relationship Id="rId4" Type="http://schemas.openxmlformats.org/officeDocument/2006/relationships/oleObject" Target="../embeddings/oleObject39.bin"/></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22.png"/><Relationship Id="rId5" Type="http://schemas.openxmlformats.org/officeDocument/2006/relationships/oleObject" Target="../embeddings/oleObject41.bin"/><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Microsoft_Office_Word_97_-_2003_Document14.doc"/><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Office_Word_97_-_2003_Document15.doc"/><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27.vml"/></Relationships>
</file>

<file path=ppt/slides/_rels/slide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4.xml"/><Relationship Id="rId1" Type="http://schemas.openxmlformats.org/officeDocument/2006/relationships/vmlDrawing" Target="../drawings/vmlDrawing28.vml"/><Relationship Id="rId5" Type="http://schemas.openxmlformats.org/officeDocument/2006/relationships/package" Target="../embeddings/Microsoft_Office_Word_Document4.docx"/><Relationship Id="rId4" Type="http://schemas.openxmlformats.org/officeDocument/2006/relationships/image" Target="../media/image13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17.xml"/><Relationship Id="rId7" Type="http://schemas.openxmlformats.org/officeDocument/2006/relationships/oleObject" Target="../embeddings/oleObject45.bin"/><Relationship Id="rId2" Type="http://schemas.openxmlformats.org/officeDocument/2006/relationships/slideLayout" Target="../slideLayouts/slideLayout4.xml"/><Relationship Id="rId1" Type="http://schemas.openxmlformats.org/officeDocument/2006/relationships/vmlDrawing" Target="../drawings/vmlDrawing29.vml"/><Relationship Id="rId6" Type="http://schemas.openxmlformats.org/officeDocument/2006/relationships/oleObject" Target="../embeddings/oleObject44.bin"/><Relationship Id="rId5" Type="http://schemas.openxmlformats.org/officeDocument/2006/relationships/oleObject" Target="../embeddings/oleObject43.bin"/><Relationship Id="rId4" Type="http://schemas.openxmlformats.org/officeDocument/2006/relationships/oleObject" Target="../embeddings/Microsoft_Office_Word_97_-_2003_Document16.doc"/></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oleObject" Target="../embeddings/Microsoft_Office_Word_97_-_2003_Document17.doc"/></Relationships>
</file>

<file path=ppt/slides/_rels/slide77.xml.rels><?xml version="1.0" encoding="UTF-8" standalone="yes"?>
<Relationships xmlns="http://schemas.openxmlformats.org/package/2006/relationships"><Relationship Id="rId3" Type="http://schemas.openxmlformats.org/officeDocument/2006/relationships/oleObject" Target="../embeddings/Microsoft_Office_Word_97_-_2003_Document18.doc"/><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a:spLocks noGrp="1"/>
          </p:cNvSpPr>
          <p:nvPr>
            <p:ph type="sldNum" sz="quarter" idx="12"/>
          </p:nvPr>
        </p:nvSpPr>
        <p:spPr>
          <a:noFill/>
        </p:spPr>
        <p:txBody>
          <a:bodyPr/>
          <a:lstStyle/>
          <a:p>
            <a:fld id="{12FC5284-28EF-4E13-A9DB-AD3E91743C6E}" type="slidenum">
              <a:rPr lang="en-US" smtClean="0"/>
              <a:pPr/>
              <a:t>1</a:t>
            </a:fld>
            <a:endParaRPr lang="en-US" smtClean="0"/>
          </a:p>
        </p:txBody>
      </p:sp>
      <p:sp>
        <p:nvSpPr>
          <p:cNvPr id="32771" name="Rectangle 2"/>
          <p:cNvSpPr>
            <a:spLocks noGrp="1" noChangeArrowheads="1"/>
          </p:cNvSpPr>
          <p:nvPr>
            <p:ph type="title"/>
          </p:nvPr>
        </p:nvSpPr>
        <p:spPr>
          <a:xfrm>
            <a:off x="76200" y="2209800"/>
            <a:ext cx="8991600" cy="1447800"/>
          </a:xfrm>
        </p:spPr>
        <p:txBody>
          <a:bodyPr/>
          <a:lstStyle/>
          <a:p>
            <a:r>
              <a:rPr lang="en-US" sz="3200" b="1" dirty="0" smtClean="0"/>
              <a:t/>
            </a:r>
            <a:br>
              <a:rPr lang="en-US" sz="3200" b="1" dirty="0" smtClean="0"/>
            </a:br>
            <a:r>
              <a:rPr lang="en-US" sz="3200" b="1" dirty="0" smtClean="0"/>
              <a:t>Searching for the Best Solutions:</a:t>
            </a:r>
            <a:br>
              <a:rPr lang="en-US" sz="3200" b="1" dirty="0" smtClean="0"/>
            </a:br>
            <a:r>
              <a:rPr lang="en-US" sz="3200" b="1" i="1" dirty="0" smtClean="0"/>
              <a:t>The Parameter Space Investigation Method Toolkit</a:t>
            </a:r>
            <a:r>
              <a:rPr lang="en-US" sz="3200" b="1" dirty="0" smtClean="0"/>
              <a:t/>
            </a:r>
            <a:br>
              <a:rPr lang="en-US" sz="3200" b="1" dirty="0" smtClean="0"/>
            </a:br>
            <a:endParaRPr lang="en-US" sz="3200" b="1" dirty="0" smtClean="0"/>
          </a:p>
        </p:txBody>
      </p:sp>
      <p:sp>
        <p:nvSpPr>
          <p:cNvPr id="32772" name="Text Box 3"/>
          <p:cNvSpPr txBox="1">
            <a:spLocks noChangeArrowheads="1"/>
          </p:cNvSpPr>
          <p:nvPr/>
        </p:nvSpPr>
        <p:spPr bwMode="auto">
          <a:xfrm>
            <a:off x="1828800" y="4191000"/>
            <a:ext cx="5791200" cy="2216150"/>
          </a:xfrm>
          <a:prstGeom prst="rect">
            <a:avLst/>
          </a:prstGeom>
          <a:noFill/>
          <a:ln w="9525">
            <a:noFill/>
            <a:miter lim="800000"/>
            <a:headEnd/>
            <a:tailEnd/>
          </a:ln>
        </p:spPr>
        <p:txBody>
          <a:bodyPr>
            <a:spAutoFit/>
          </a:bodyPr>
          <a:lstStyle/>
          <a:p>
            <a:pPr algn="ctr"/>
            <a:r>
              <a:rPr lang="en-US" b="1" dirty="0"/>
              <a:t>Roman </a:t>
            </a:r>
            <a:r>
              <a:rPr lang="en-US" b="1" dirty="0" err="1"/>
              <a:t>Statnikov</a:t>
            </a:r>
            <a:endParaRPr lang="en-US" b="1" dirty="0"/>
          </a:p>
          <a:p>
            <a:pPr algn="ctr"/>
            <a:r>
              <a:rPr lang="en-US" sz="1800" dirty="0">
                <a:hlinkClick r:id="rId3"/>
              </a:rPr>
              <a:t>rstatnik@nps.edu</a:t>
            </a:r>
            <a:r>
              <a:rPr lang="en-US" sz="1800" dirty="0"/>
              <a:t>, </a:t>
            </a:r>
            <a:r>
              <a:rPr lang="en-US" sz="1800" dirty="0">
                <a:hlinkClick r:id="rId4"/>
              </a:rPr>
              <a:t>rstatnik@yahoo.com</a:t>
            </a:r>
            <a:r>
              <a:rPr lang="en-US" sz="1800" dirty="0"/>
              <a:t> </a:t>
            </a:r>
            <a:endParaRPr lang="en-US" sz="1800" b="1" dirty="0"/>
          </a:p>
          <a:p>
            <a:pPr algn="ctr"/>
            <a:r>
              <a:rPr lang="en-US" sz="1600" b="1" dirty="0"/>
              <a:t>Naval Postgraduate School, Monterey, USA,</a:t>
            </a:r>
          </a:p>
          <a:p>
            <a:pPr algn="ctr"/>
            <a:r>
              <a:rPr lang="en-US" sz="1600" b="1" dirty="0"/>
              <a:t>Mechanical Engineering Research Institute, Russian Academy of Sciences, Moscow, Russia,</a:t>
            </a:r>
          </a:p>
          <a:p>
            <a:pPr algn="ctr"/>
            <a:r>
              <a:rPr lang="en-US" sz="1600" b="1" dirty="0"/>
              <a:t>Higher School of Economic </a:t>
            </a:r>
          </a:p>
          <a:p>
            <a:pPr algn="ctr"/>
            <a:r>
              <a:rPr lang="en-US" sz="1600" b="1" dirty="0"/>
              <a:t>(National Research University), Moscow</a:t>
            </a:r>
          </a:p>
          <a:p>
            <a:pPr algn="ctr"/>
            <a:r>
              <a:rPr lang="en-US" b="1" dirty="0">
                <a:solidFill>
                  <a:srgbClr val="FF0000"/>
                </a:solidFill>
              </a:rPr>
              <a:t>September, 9/23/2011</a:t>
            </a:r>
            <a:r>
              <a:rPr lang="en-US" sz="1600" dirty="0">
                <a:solidFill>
                  <a:srgbClr val="FF0000"/>
                </a:solidFill>
              </a:rPr>
              <a:t> </a:t>
            </a:r>
          </a:p>
        </p:txBody>
      </p:sp>
      <p:pic>
        <p:nvPicPr>
          <p:cNvPr id="32773" name="Picture 4" descr="NPS New Logo with words below"/>
          <p:cNvPicPr>
            <a:picLocks noChangeAspect="1" noChangeArrowheads="1"/>
          </p:cNvPicPr>
          <p:nvPr/>
        </p:nvPicPr>
        <p:blipFill>
          <a:blip r:embed="rId5" cstate="print"/>
          <a:srcRect b="43251"/>
          <a:stretch>
            <a:fillRect/>
          </a:stretch>
        </p:blipFill>
        <p:spPr bwMode="auto">
          <a:xfrm>
            <a:off x="3733800" y="304800"/>
            <a:ext cx="1981200" cy="148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Functional Constraints</a:t>
            </a:r>
            <a:endParaRPr lang="en-US" sz="3600" dirty="0"/>
          </a:p>
        </p:txBody>
      </p:sp>
      <p:sp>
        <p:nvSpPr>
          <p:cNvPr id="3" name="Content Placeholder 2"/>
          <p:cNvSpPr>
            <a:spLocks noGrp="1"/>
          </p:cNvSpPr>
          <p:nvPr>
            <p:ph idx="1"/>
          </p:nvPr>
        </p:nvSpPr>
        <p:spPr/>
        <p:txBody>
          <a:bodyPr/>
          <a:lstStyle/>
          <a:p>
            <a:pPr algn="just"/>
            <a:r>
              <a:rPr lang="en-US" altLang="zh-CN" sz="2400" dirty="0" smtClean="0">
                <a:latin typeface="Times New Roman"/>
              </a:rPr>
              <a:t>We have two kinds of </a:t>
            </a:r>
            <a:r>
              <a:rPr lang="en-US" altLang="zh-CN" sz="2400" b="1" i="1" dirty="0" smtClean="0">
                <a:latin typeface="Times New Roman"/>
              </a:rPr>
              <a:t>functional constraints: rigid and “soft”. Usually “soft”</a:t>
            </a:r>
            <a:r>
              <a:rPr lang="zh-CN" altLang="en-US" sz="2400" b="1" i="1" dirty="0" smtClean="0">
                <a:latin typeface="Times New Roman"/>
              </a:rPr>
              <a:t> </a:t>
            </a:r>
            <a:r>
              <a:rPr lang="en-US" altLang="zh-CN" sz="2400" b="1" i="1" dirty="0" smtClean="0">
                <a:latin typeface="Times New Roman"/>
              </a:rPr>
              <a:t>functional constraints can be changed, if these revisions lead to the improvement of criteria values.</a:t>
            </a:r>
            <a:r>
              <a:rPr lang="zh-CN" altLang="en-US" sz="2400" b="1" i="1" dirty="0" smtClean="0">
                <a:latin typeface="Times New Roman"/>
              </a:rPr>
              <a:t> </a:t>
            </a:r>
            <a:r>
              <a:rPr lang="en-US" altLang="zh-CN" sz="2400" b="1" i="1" dirty="0" smtClean="0">
                <a:latin typeface="Times New Roman"/>
              </a:rPr>
              <a:t>Next we show how to define “soft” constraints.</a:t>
            </a:r>
            <a:endParaRPr lang="zh-CN" altLang="en-US" sz="2400" b="1" i="1" dirty="0" smtClean="0">
              <a:latin typeface="Times New Roman"/>
            </a:endParaRPr>
          </a:p>
          <a:p>
            <a:pPr algn="just"/>
            <a:r>
              <a:rPr lang="en-US" altLang="zh-CN" sz="2400" dirty="0" smtClean="0">
                <a:latin typeface="Times New Roman"/>
              </a:rPr>
              <a:t>In case of unjustifiably strong constraints on functional dependences, many solutions can become unfeasible, i.e. do not satisfy criteria constraints. For this reason the feasible solution set can be poor or even empty. Therefore it is very important to help the expert determine the “soft”</a:t>
            </a:r>
            <a:r>
              <a:rPr lang="zh-CN" altLang="en-US" sz="2400" dirty="0" smtClean="0">
                <a:latin typeface="Times New Roman"/>
              </a:rPr>
              <a:t> </a:t>
            </a:r>
            <a:r>
              <a:rPr lang="en-US" altLang="zh-CN" sz="2400" dirty="0" smtClean="0">
                <a:latin typeface="Times New Roman"/>
              </a:rPr>
              <a:t>functional constraints correctly.</a:t>
            </a:r>
            <a:endParaRPr lang="zh-CN" altLang="en-US" sz="2400" dirty="0" smtClean="0">
              <a:latin typeface="Times New Roman"/>
            </a:endParaRPr>
          </a:p>
          <a:p>
            <a:endParaRPr lang="en-US" sz="2400" dirty="0"/>
          </a:p>
        </p:txBody>
      </p:sp>
      <p:sp>
        <p:nvSpPr>
          <p:cNvPr id="4" name="Slide Number Placeholder 3"/>
          <p:cNvSpPr>
            <a:spLocks noGrp="1"/>
          </p:cNvSpPr>
          <p:nvPr>
            <p:ph type="sldNum" sz="quarter" idx="12"/>
          </p:nvPr>
        </p:nvSpPr>
        <p:spPr/>
        <p:txBody>
          <a:bodyPr/>
          <a:lstStyle/>
          <a:p>
            <a:pPr>
              <a:defRPr/>
            </a:pPr>
            <a:fld id="{8E7AD330-D11E-4446-ABE4-0010128D4F41}"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3200" b="1" dirty="0" smtClean="0"/>
              <a:t>“Soft” Functional Constraints and Pseudo-Criteria</a:t>
            </a:r>
            <a:endParaRPr lang="en-US" sz="3200" dirty="0"/>
          </a:p>
        </p:txBody>
      </p:sp>
      <p:sp>
        <p:nvSpPr>
          <p:cNvPr id="4" name="Slide Number Placeholder 3"/>
          <p:cNvSpPr>
            <a:spLocks noGrp="1"/>
          </p:cNvSpPr>
          <p:nvPr>
            <p:ph type="sldNum" sz="quarter" idx="12"/>
          </p:nvPr>
        </p:nvSpPr>
        <p:spPr/>
        <p:txBody>
          <a:bodyPr/>
          <a:lstStyle/>
          <a:p>
            <a:pPr>
              <a:defRPr/>
            </a:pPr>
            <a:fld id="{8E7AD330-D11E-4446-ABE4-0010128D4F41}" type="slidenum">
              <a:rPr lang="en-US" smtClean="0"/>
              <a:pPr>
                <a:defRPr/>
              </a:pPr>
              <a:t>11</a:t>
            </a:fld>
            <a:endParaRPr lang="en-US"/>
          </a:p>
        </p:txBody>
      </p:sp>
      <p:pic>
        <p:nvPicPr>
          <p:cNvPr id="106500" name="Picture 4"/>
          <p:cNvPicPr>
            <a:picLocks noGrp="1" noChangeAspect="1" noChangeArrowheads="1"/>
          </p:cNvPicPr>
          <p:nvPr>
            <p:ph idx="1"/>
          </p:nvPr>
        </p:nvPicPr>
        <p:blipFill>
          <a:blip r:embed="rId2" cstate="print"/>
          <a:srcRect/>
          <a:stretch>
            <a:fillRect/>
          </a:stretch>
        </p:blipFill>
        <p:spPr bwMode="auto">
          <a:xfrm>
            <a:off x="487199" y="1905000"/>
            <a:ext cx="8070849" cy="3567906"/>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838200" y="0"/>
            <a:ext cx="7315200" cy="914400"/>
          </a:xfrm>
        </p:spPr>
        <p:txBody>
          <a:bodyPr/>
          <a:lstStyle/>
          <a:p>
            <a:pPr eaLnBrk="1" hangingPunct="1"/>
            <a:r>
              <a:rPr lang="en-US" altLang="zh-CN" sz="2800" b="1" smtClean="0">
                <a:ea typeface="SimSun" pitchFamily="2" charset="-122"/>
              </a:rPr>
              <a:t/>
            </a:r>
            <a:br>
              <a:rPr lang="en-US" altLang="zh-CN" sz="2800" b="1" smtClean="0">
                <a:ea typeface="SimSun" pitchFamily="2" charset="-122"/>
              </a:rPr>
            </a:br>
            <a:r>
              <a:rPr lang="en-US" altLang="zh-CN" sz="2800" b="1" smtClean="0">
                <a:ea typeface="SimSun" pitchFamily="2" charset="-122"/>
              </a:rPr>
              <a:t>Real-Life Problems and Application of Optimization Methods</a:t>
            </a:r>
            <a:endParaRPr lang="en-US" sz="4000" smtClean="0"/>
          </a:p>
        </p:txBody>
      </p:sp>
      <p:sp>
        <p:nvSpPr>
          <p:cNvPr id="37891" name="Text Box 3"/>
          <p:cNvSpPr txBox="1">
            <a:spLocks noChangeArrowheads="1"/>
          </p:cNvSpPr>
          <p:nvPr/>
        </p:nvSpPr>
        <p:spPr bwMode="auto">
          <a:xfrm>
            <a:off x="228600" y="1963738"/>
            <a:ext cx="8610600" cy="1465262"/>
          </a:xfrm>
          <a:prstGeom prst="rect">
            <a:avLst/>
          </a:prstGeom>
          <a:noFill/>
          <a:ln w="9525">
            <a:noFill/>
            <a:miter lim="800000"/>
            <a:headEnd/>
            <a:tailEnd/>
          </a:ln>
        </p:spPr>
        <p:txBody>
          <a:bodyPr>
            <a:spAutoFit/>
          </a:bodyPr>
          <a:lstStyle/>
          <a:p>
            <a:r>
              <a:rPr lang="en-US" sz="1800"/>
              <a:t>There are many methods of searching for optimal solutions. It is tacitly assumed that by using these methods, the Expert can state a real-life optimization problem correctly. Unfortunately, this is not the case in reality. Existing optimization methods are not helpful in this situation so that the Expert </a:t>
            </a:r>
            <a:r>
              <a:rPr lang="en-US" sz="1800" b="1" i="1"/>
              <a:t>end up solving ill-posed</a:t>
            </a:r>
            <a:r>
              <a:rPr lang="en-US" sz="1800"/>
              <a:t> problems.</a:t>
            </a:r>
          </a:p>
        </p:txBody>
      </p:sp>
      <p:sp>
        <p:nvSpPr>
          <p:cNvPr id="37892" name="Text Box 4"/>
          <p:cNvSpPr txBox="1">
            <a:spLocks noChangeArrowheads="1"/>
          </p:cNvSpPr>
          <p:nvPr/>
        </p:nvSpPr>
        <p:spPr bwMode="auto">
          <a:xfrm>
            <a:off x="152400" y="4267200"/>
            <a:ext cx="8629650" cy="1190625"/>
          </a:xfrm>
          <a:prstGeom prst="rect">
            <a:avLst/>
          </a:prstGeom>
          <a:noFill/>
          <a:ln w="9525">
            <a:noFill/>
            <a:miter lim="800000"/>
            <a:headEnd/>
            <a:tailEnd/>
          </a:ln>
        </p:spPr>
        <p:txBody>
          <a:bodyPr wrap="none">
            <a:spAutoFit/>
          </a:bodyPr>
          <a:lstStyle/>
          <a:p>
            <a:r>
              <a:rPr lang="en-US" sz="1800" b="1">
                <a:solidFill>
                  <a:srgbClr val="FF0000"/>
                </a:solidFill>
              </a:rPr>
              <a:t>For the correct statement and solution of engineering optimization problems, </a:t>
            </a:r>
          </a:p>
          <a:p>
            <a:r>
              <a:rPr lang="en-US" sz="1800" b="1">
                <a:solidFill>
                  <a:srgbClr val="FF0000"/>
                </a:solidFill>
              </a:rPr>
              <a:t>a method called Parameter Space Investigation (PSI method) has been</a:t>
            </a:r>
          </a:p>
          <a:p>
            <a:r>
              <a:rPr lang="en-US" sz="1800" b="1">
                <a:solidFill>
                  <a:srgbClr val="FF0000"/>
                </a:solidFill>
              </a:rPr>
              <a:t>created and widely integrated into various fields of industry, science, and </a:t>
            </a:r>
          </a:p>
          <a:p>
            <a:r>
              <a:rPr lang="en-US" sz="1800" b="1">
                <a:solidFill>
                  <a:srgbClr val="FF0000"/>
                </a:solidFill>
              </a:rPr>
              <a:t>technology. PSI method is unique. </a:t>
            </a:r>
          </a:p>
        </p:txBody>
      </p:sp>
      <p:sp>
        <p:nvSpPr>
          <p:cNvPr id="37893" name="Slide Number Placeholder 4"/>
          <p:cNvSpPr>
            <a:spLocks noGrp="1"/>
          </p:cNvSpPr>
          <p:nvPr>
            <p:ph type="sldNum" sz="quarter" idx="12"/>
          </p:nvPr>
        </p:nvSpPr>
        <p:spPr>
          <a:noFill/>
        </p:spPr>
        <p:txBody>
          <a:bodyPr/>
          <a:lstStyle/>
          <a:p>
            <a:fld id="{07675FC3-51FE-40BC-92CA-DF6C27B4B67E}" type="slidenum">
              <a:rPr lang="en-US" smtClean="0"/>
              <a:pPr/>
              <a:t>12</a:t>
            </a:fld>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p>
            <a:fld id="{12F467FA-2A4A-4D4F-A849-D757EC19B2E4}" type="slidenum">
              <a:rPr lang="en-US" smtClean="0"/>
              <a:pPr/>
              <a:t>13</a:t>
            </a:fld>
            <a:endParaRPr lang="en-US" smtClean="0"/>
          </a:p>
        </p:txBody>
      </p:sp>
      <p:sp>
        <p:nvSpPr>
          <p:cNvPr id="38915" name="Rectangle 2"/>
          <p:cNvSpPr>
            <a:spLocks noGrp="1" noChangeArrowheads="1"/>
          </p:cNvSpPr>
          <p:nvPr>
            <p:ph type="body" idx="1"/>
          </p:nvPr>
        </p:nvSpPr>
        <p:spPr>
          <a:xfrm>
            <a:off x="381000" y="2133600"/>
            <a:ext cx="8458200" cy="2133600"/>
          </a:xfrm>
          <a:noFill/>
        </p:spPr>
        <p:txBody>
          <a:bodyPr/>
          <a:lstStyle/>
          <a:p>
            <a:pPr marL="0" indent="0" algn="ctr" eaLnBrk="1" hangingPunct="1">
              <a:lnSpc>
                <a:spcPct val="90000"/>
              </a:lnSpc>
              <a:buFontTx/>
              <a:buNone/>
            </a:pPr>
            <a:r>
              <a:rPr lang="en-US" b="1" smtClean="0"/>
              <a:t>Example of Statement and Solution of Multicriteria Vibratory System Using PSI Method and MOVI Software.</a:t>
            </a:r>
          </a:p>
          <a:p>
            <a:pPr marL="0" indent="0" algn="ctr" eaLnBrk="1" hangingPunct="1">
              <a:lnSpc>
                <a:spcPct val="90000"/>
              </a:lnSpc>
              <a:buFontTx/>
              <a:buNone/>
            </a:pPr>
            <a:r>
              <a:rPr lang="en-US" b="1" i="1" smtClean="0">
                <a:solidFill>
                  <a:srgbClr val="FF0000"/>
                </a:solidFill>
              </a:rPr>
              <a:t>Typical Difficulties for an Expert</a:t>
            </a:r>
            <a:r>
              <a:rPr lang="ru-RU" smtClean="0">
                <a:solidFill>
                  <a:srgbClr val="FF0000"/>
                </a:solidFill>
              </a:rPr>
              <a:t> </a:t>
            </a:r>
            <a:endParaRPr lang="en-US" smtClean="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6"/>
          <p:cNvSpPr>
            <a:spLocks noGrp="1"/>
          </p:cNvSpPr>
          <p:nvPr>
            <p:ph type="sldNum" sz="quarter" idx="12"/>
          </p:nvPr>
        </p:nvSpPr>
        <p:spPr>
          <a:noFill/>
        </p:spPr>
        <p:txBody>
          <a:bodyPr/>
          <a:lstStyle/>
          <a:p>
            <a:fld id="{29A89298-BE10-44FA-B36A-2ACDF60B3E31}" type="slidenum">
              <a:rPr lang="en-US" smtClean="0"/>
              <a:pPr/>
              <a:t>14</a:t>
            </a:fld>
            <a:endParaRPr lang="en-US" smtClean="0"/>
          </a:p>
        </p:txBody>
      </p:sp>
      <p:sp>
        <p:nvSpPr>
          <p:cNvPr id="39939" name="Rectangle 2"/>
          <p:cNvSpPr>
            <a:spLocks noGrp="1" noChangeArrowheads="1"/>
          </p:cNvSpPr>
          <p:nvPr>
            <p:ph type="title"/>
          </p:nvPr>
        </p:nvSpPr>
        <p:spPr>
          <a:xfrm>
            <a:off x="0" y="0"/>
            <a:ext cx="9144000" cy="1295400"/>
          </a:xfrm>
        </p:spPr>
        <p:txBody>
          <a:bodyPr/>
          <a:lstStyle/>
          <a:p>
            <a:pPr eaLnBrk="1" hangingPunct="1"/>
            <a:r>
              <a:rPr lang="en-US" sz="2800" b="1" smtClean="0"/>
              <a:t>Example: Multicriteria Analysis of </a:t>
            </a:r>
            <a:br>
              <a:rPr lang="en-US" sz="2800" b="1" smtClean="0"/>
            </a:br>
            <a:r>
              <a:rPr lang="en-US" sz="2800" b="1" smtClean="0"/>
              <a:t>Vibratory System (1/5)</a:t>
            </a:r>
          </a:p>
        </p:txBody>
      </p:sp>
      <p:sp>
        <p:nvSpPr>
          <p:cNvPr id="39940" name="Rectangle 3"/>
          <p:cNvSpPr>
            <a:spLocks noGrp="1" noChangeArrowheads="1"/>
          </p:cNvSpPr>
          <p:nvPr>
            <p:ph sz="half" idx="1"/>
          </p:nvPr>
        </p:nvSpPr>
        <p:spPr>
          <a:xfrm>
            <a:off x="381000" y="1371600"/>
            <a:ext cx="8534400" cy="5105400"/>
          </a:xfrm>
        </p:spPr>
        <p:txBody>
          <a:bodyPr/>
          <a:lstStyle/>
          <a:p>
            <a:pPr marL="0" indent="0" eaLnBrk="1" hangingPunct="1">
              <a:buFontTx/>
              <a:buNone/>
            </a:pPr>
            <a:r>
              <a:rPr lang="en-US" sz="2100" smtClean="0"/>
              <a:t>The system consists of two bodies with masses М</a:t>
            </a:r>
            <a:r>
              <a:rPr lang="en-US" sz="2100" baseline="-25000" smtClean="0"/>
              <a:t>1</a:t>
            </a:r>
            <a:r>
              <a:rPr lang="en-US" sz="2100" smtClean="0"/>
              <a:t> and М</a:t>
            </a:r>
            <a:r>
              <a:rPr lang="en-US" sz="2100" baseline="-25000" smtClean="0"/>
              <a:t>2</a:t>
            </a:r>
            <a:r>
              <a:rPr lang="en-US" sz="2100" smtClean="0"/>
              <a:t>:</a:t>
            </a:r>
          </a:p>
          <a:p>
            <a:pPr marL="0" indent="0" eaLnBrk="1" hangingPunct="1">
              <a:buFontTx/>
              <a:buNone/>
            </a:pPr>
            <a:endParaRPr lang="en-US" sz="2100" smtClean="0"/>
          </a:p>
          <a:p>
            <a:pPr marL="0" indent="0" eaLnBrk="1" hangingPunct="1">
              <a:buFontTx/>
              <a:buNone/>
            </a:pPr>
            <a:endParaRPr lang="en-US" sz="2100" smtClean="0"/>
          </a:p>
          <a:p>
            <a:pPr marL="0" indent="0" eaLnBrk="1" hangingPunct="1">
              <a:buFontTx/>
              <a:buNone/>
            </a:pPr>
            <a:endParaRPr lang="en-US" sz="2100" smtClean="0"/>
          </a:p>
          <a:p>
            <a:pPr marL="0" indent="0" eaLnBrk="1" hangingPunct="1">
              <a:buFontTx/>
              <a:buNone/>
            </a:pPr>
            <a:endParaRPr lang="en-US" sz="2100" smtClean="0"/>
          </a:p>
          <a:p>
            <a:pPr marL="0" indent="0" eaLnBrk="1" hangingPunct="1">
              <a:buFontTx/>
              <a:buNone/>
            </a:pPr>
            <a:endParaRPr lang="en-US" sz="2100" smtClean="0"/>
          </a:p>
          <a:p>
            <a:pPr marL="0" indent="0" eaLnBrk="1" hangingPunct="1">
              <a:buFontTx/>
              <a:buNone/>
            </a:pPr>
            <a:endParaRPr lang="en-US" sz="2100" smtClean="0"/>
          </a:p>
          <a:p>
            <a:pPr marL="0" indent="0" eaLnBrk="1" hangingPunct="1">
              <a:buFontTx/>
              <a:buNone/>
            </a:pPr>
            <a:r>
              <a:rPr lang="en-US" sz="2100" smtClean="0"/>
              <a:t>The behavior of the system is described by:</a:t>
            </a:r>
          </a:p>
          <a:p>
            <a:pPr marL="0" indent="0" eaLnBrk="1" hangingPunct="1"/>
            <a:r>
              <a:rPr lang="en-US" sz="2100" smtClean="0"/>
              <a:t> </a:t>
            </a:r>
            <a:r>
              <a:rPr lang="en-US" sz="2100" b="1" smtClean="0">
                <a:solidFill>
                  <a:srgbClr val="FF5050"/>
                </a:solidFill>
              </a:rPr>
              <a:t>5 design variables</a:t>
            </a:r>
            <a:r>
              <a:rPr lang="en-US" sz="2100" smtClean="0"/>
              <a:t>  </a:t>
            </a:r>
          </a:p>
          <a:p>
            <a:pPr marL="0" indent="0" eaLnBrk="1" hangingPunct="1"/>
            <a:r>
              <a:rPr lang="en-US" sz="2100" smtClean="0"/>
              <a:t> </a:t>
            </a:r>
            <a:r>
              <a:rPr lang="en-US" sz="2100" b="1" smtClean="0">
                <a:solidFill>
                  <a:srgbClr val="0033CC"/>
                </a:solidFill>
              </a:rPr>
              <a:t>4 (antagonistic) performance criteria</a:t>
            </a:r>
            <a:r>
              <a:rPr lang="en-US" sz="2100" smtClean="0"/>
              <a:t> </a:t>
            </a:r>
          </a:p>
          <a:p>
            <a:pPr marL="0" indent="0" eaLnBrk="1" hangingPunct="1"/>
            <a:r>
              <a:rPr lang="en-US" sz="2100" smtClean="0"/>
              <a:t> </a:t>
            </a:r>
            <a:r>
              <a:rPr lang="en-US" sz="2100" b="1" smtClean="0">
                <a:solidFill>
                  <a:schemeClr val="bg2"/>
                </a:solidFill>
              </a:rPr>
              <a:t>5 functional constraints</a:t>
            </a:r>
            <a:r>
              <a:rPr lang="en-US" sz="2100" smtClean="0"/>
              <a:t> (that depended on design variables):</a:t>
            </a:r>
          </a:p>
          <a:p>
            <a:pPr lvl="1" eaLnBrk="1" hangingPunct="1"/>
            <a:r>
              <a:rPr lang="en-US" sz="1900" smtClean="0"/>
              <a:t>3 rigid functional constraints </a:t>
            </a:r>
          </a:p>
          <a:p>
            <a:pPr lvl="1" eaLnBrk="1" hangingPunct="1"/>
            <a:r>
              <a:rPr lang="en-US" sz="1900" smtClean="0"/>
              <a:t>2 non-rigid functional constraints that are presented as pseudo-criteria</a:t>
            </a:r>
          </a:p>
        </p:txBody>
      </p:sp>
      <p:pic>
        <p:nvPicPr>
          <p:cNvPr id="39941" name="Picture 4" descr="Безымянный"/>
          <p:cNvPicPr>
            <a:picLocks noGrp="1" noChangeAspect="1" noChangeArrowheads="1"/>
          </p:cNvPicPr>
          <p:nvPr>
            <p:ph sz="half" idx="2"/>
          </p:nvPr>
        </p:nvPicPr>
        <p:blipFill>
          <a:blip r:embed="rId3" cstate="print"/>
          <a:srcRect/>
          <a:stretch>
            <a:fillRect/>
          </a:stretch>
        </p:blipFill>
        <p:spPr>
          <a:xfrm>
            <a:off x="2057400" y="1905000"/>
            <a:ext cx="5181600" cy="2125663"/>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0B78C7A7-28D4-4CB6-9B63-138135887CE6}" type="slidenum">
              <a:rPr lang="en-US" smtClean="0"/>
              <a:pPr/>
              <a:t>15</a:t>
            </a:fld>
            <a:endParaRPr lang="en-US" smtClean="0"/>
          </a:p>
        </p:txBody>
      </p:sp>
      <p:graphicFrame>
        <p:nvGraphicFramePr>
          <p:cNvPr id="3074" name="Object 2"/>
          <p:cNvGraphicFramePr>
            <a:graphicFrameLocks noChangeAspect="1"/>
          </p:cNvGraphicFramePr>
          <p:nvPr>
            <p:ph idx="1"/>
          </p:nvPr>
        </p:nvGraphicFramePr>
        <p:xfrm>
          <a:off x="381000" y="1371600"/>
          <a:ext cx="7478713" cy="4540250"/>
        </p:xfrm>
        <a:graphic>
          <a:graphicData uri="http://schemas.openxmlformats.org/presentationml/2006/ole">
            <p:oleObj spid="_x0000_s3074" name="Document" r:id="rId3" imgW="5886514" imgH="3573436" progId="Word.Document.8">
              <p:embed/>
            </p:oleObj>
          </a:graphicData>
        </a:graphic>
      </p:graphicFrame>
      <p:sp>
        <p:nvSpPr>
          <p:cNvPr id="3076" name="Rectangle 3"/>
          <p:cNvSpPr>
            <a:spLocks noChangeArrowheads="1"/>
          </p:cNvSpPr>
          <p:nvPr/>
        </p:nvSpPr>
        <p:spPr bwMode="auto">
          <a:xfrm>
            <a:off x="2743200" y="3962400"/>
            <a:ext cx="3048000" cy="1676400"/>
          </a:xfrm>
          <a:prstGeom prst="rect">
            <a:avLst/>
          </a:prstGeom>
          <a:noFill/>
          <a:ln w="9525">
            <a:solidFill>
              <a:schemeClr val="tx1"/>
            </a:solidFill>
            <a:miter lim="800000"/>
            <a:headEnd/>
            <a:tailEnd/>
          </a:ln>
        </p:spPr>
        <p:txBody>
          <a:bodyPr wrap="none" anchor="ctr"/>
          <a:lstStyle/>
          <a:p>
            <a:endParaRPr lang="en-US"/>
          </a:p>
        </p:txBody>
      </p:sp>
      <p:sp>
        <p:nvSpPr>
          <p:cNvPr id="3077" name="Rectangle 4"/>
          <p:cNvSpPr>
            <a:spLocks noGrp="1" noChangeArrowheads="1"/>
          </p:cNvSpPr>
          <p:nvPr>
            <p:ph type="title"/>
          </p:nvPr>
        </p:nvSpPr>
        <p:spPr>
          <a:xfrm>
            <a:off x="0" y="0"/>
            <a:ext cx="9144000" cy="1371600"/>
          </a:xfrm>
          <a:noFill/>
        </p:spPr>
        <p:txBody>
          <a:bodyPr/>
          <a:lstStyle/>
          <a:p>
            <a:pPr eaLnBrk="1" hangingPunct="1"/>
            <a:r>
              <a:rPr lang="en-US" sz="3200" b="1" smtClean="0"/>
              <a:t>Example: Multicriteria Analysis of Vibratory System (2/5)</a:t>
            </a:r>
          </a:p>
        </p:txBody>
      </p:sp>
      <p:grpSp>
        <p:nvGrpSpPr>
          <p:cNvPr id="2" name="Group 5"/>
          <p:cNvGrpSpPr>
            <a:grpSpLocks/>
          </p:cNvGrpSpPr>
          <p:nvPr/>
        </p:nvGrpSpPr>
        <p:grpSpPr bwMode="auto">
          <a:xfrm>
            <a:off x="0" y="3810000"/>
            <a:ext cx="9144000" cy="2835275"/>
            <a:chOff x="0" y="2400"/>
            <a:chExt cx="5760" cy="1786"/>
          </a:xfrm>
        </p:grpSpPr>
        <p:sp>
          <p:nvSpPr>
            <p:cNvPr id="3079" name="Text Box 6"/>
            <p:cNvSpPr txBox="1">
              <a:spLocks noChangeArrowheads="1"/>
            </p:cNvSpPr>
            <p:nvPr/>
          </p:nvSpPr>
          <p:spPr bwMode="auto">
            <a:xfrm>
              <a:off x="0" y="3744"/>
              <a:ext cx="5760" cy="442"/>
            </a:xfrm>
            <a:prstGeom prst="rect">
              <a:avLst/>
            </a:prstGeom>
            <a:noFill/>
            <a:ln w="9525">
              <a:noFill/>
              <a:miter lim="800000"/>
              <a:headEnd/>
              <a:tailEnd/>
            </a:ln>
          </p:spPr>
          <p:txBody>
            <a:bodyPr>
              <a:spAutoFit/>
            </a:bodyPr>
            <a:lstStyle/>
            <a:p>
              <a:r>
                <a:rPr lang="en-US"/>
                <a:t>From expert's perspective, the values of </a:t>
              </a:r>
              <a:r>
                <a:rPr lang="en-US" u="sng"/>
                <a:t>design variable constraints</a:t>
              </a:r>
              <a:r>
                <a:rPr lang="en-US"/>
                <a:t> can be changed, if that leads to the improving the main criteria</a:t>
              </a:r>
              <a:endParaRPr lang="en-US" sz="1400"/>
            </a:p>
          </p:txBody>
        </p:sp>
        <p:grpSp>
          <p:nvGrpSpPr>
            <p:cNvPr id="3080" name="Group 7"/>
            <p:cNvGrpSpPr>
              <a:grpSpLocks/>
            </p:cNvGrpSpPr>
            <p:nvPr/>
          </p:nvGrpSpPr>
          <p:grpSpPr bwMode="auto">
            <a:xfrm>
              <a:off x="1776" y="2400"/>
              <a:ext cx="1488" cy="1392"/>
              <a:chOff x="1776" y="2400"/>
              <a:chExt cx="1488" cy="1392"/>
            </a:xfrm>
          </p:grpSpPr>
          <p:sp>
            <p:nvSpPr>
              <p:cNvPr id="3081" name="Oval 8"/>
              <p:cNvSpPr>
                <a:spLocks noChangeArrowheads="1"/>
              </p:cNvSpPr>
              <p:nvPr/>
            </p:nvSpPr>
            <p:spPr bwMode="auto">
              <a:xfrm>
                <a:off x="1776" y="2400"/>
                <a:ext cx="624" cy="1200"/>
              </a:xfrm>
              <a:prstGeom prst="ellipse">
                <a:avLst/>
              </a:prstGeom>
              <a:noFill/>
              <a:ln w="38100">
                <a:solidFill>
                  <a:srgbClr val="FF6600"/>
                </a:solidFill>
                <a:round/>
                <a:headEnd/>
                <a:tailEnd/>
              </a:ln>
            </p:spPr>
            <p:txBody>
              <a:bodyPr wrap="none" anchor="ctr"/>
              <a:lstStyle/>
              <a:p>
                <a:endParaRPr lang="en-US"/>
              </a:p>
            </p:txBody>
          </p:sp>
          <p:sp>
            <p:nvSpPr>
              <p:cNvPr id="3082" name="Oval 9"/>
              <p:cNvSpPr>
                <a:spLocks noChangeArrowheads="1"/>
              </p:cNvSpPr>
              <p:nvPr/>
            </p:nvSpPr>
            <p:spPr bwMode="auto">
              <a:xfrm>
                <a:off x="2592" y="2400"/>
                <a:ext cx="528" cy="1200"/>
              </a:xfrm>
              <a:prstGeom prst="ellipse">
                <a:avLst/>
              </a:prstGeom>
              <a:noFill/>
              <a:ln w="38100">
                <a:solidFill>
                  <a:srgbClr val="FF6600"/>
                </a:solidFill>
                <a:round/>
                <a:headEnd/>
                <a:tailEnd/>
              </a:ln>
            </p:spPr>
            <p:txBody>
              <a:bodyPr wrap="none" anchor="ctr"/>
              <a:lstStyle/>
              <a:p>
                <a:endParaRPr lang="en-US"/>
              </a:p>
            </p:txBody>
          </p:sp>
          <p:sp>
            <p:nvSpPr>
              <p:cNvPr id="3083" name="Line 10"/>
              <p:cNvSpPr>
                <a:spLocks noChangeShapeType="1"/>
              </p:cNvSpPr>
              <p:nvPr/>
            </p:nvSpPr>
            <p:spPr bwMode="auto">
              <a:xfrm flipH="1" flipV="1">
                <a:off x="2928" y="3600"/>
                <a:ext cx="336" cy="192"/>
              </a:xfrm>
              <a:prstGeom prst="line">
                <a:avLst/>
              </a:prstGeom>
              <a:noFill/>
              <a:ln w="9525">
                <a:solidFill>
                  <a:schemeClr val="tx1"/>
                </a:solidFill>
                <a:round/>
                <a:headEnd/>
                <a:tailEnd type="triangle" w="med" len="med"/>
              </a:ln>
            </p:spPr>
            <p:txBody>
              <a:bodyPr/>
              <a:lstStyle/>
              <a:p>
                <a:endParaRPr lang="en-US"/>
              </a:p>
            </p:txBody>
          </p:sp>
          <p:sp>
            <p:nvSpPr>
              <p:cNvPr id="3084" name="Line 11"/>
              <p:cNvSpPr>
                <a:spLocks noChangeShapeType="1"/>
              </p:cNvSpPr>
              <p:nvPr/>
            </p:nvSpPr>
            <p:spPr bwMode="auto">
              <a:xfrm flipH="1" flipV="1">
                <a:off x="2160" y="3600"/>
                <a:ext cx="720" cy="192"/>
              </a:xfrm>
              <a:prstGeom prst="line">
                <a:avLst/>
              </a:prstGeom>
              <a:noFill/>
              <a:ln w="9525">
                <a:solidFill>
                  <a:schemeClr val="tx1"/>
                </a:solidFill>
                <a:round/>
                <a:headEnd/>
                <a:tailEnd type="triangle" w="med" len="med"/>
              </a:ln>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AA737596-BBEA-4074-8696-95FB1A7C1A0C}" type="slidenum">
              <a:rPr lang="en-US" smtClean="0"/>
              <a:pPr/>
              <a:t>16</a:t>
            </a:fld>
            <a:endParaRPr lang="en-US" smtClean="0"/>
          </a:p>
        </p:txBody>
      </p:sp>
      <p:sp>
        <p:nvSpPr>
          <p:cNvPr id="4100" name="Rectangle 2"/>
          <p:cNvSpPr>
            <a:spLocks noGrp="1" noChangeArrowheads="1"/>
          </p:cNvSpPr>
          <p:nvPr>
            <p:ph type="title"/>
          </p:nvPr>
        </p:nvSpPr>
        <p:spPr>
          <a:xfrm>
            <a:off x="228600" y="1219200"/>
            <a:ext cx="8229600" cy="1143000"/>
          </a:xfrm>
        </p:spPr>
        <p:txBody>
          <a:bodyPr/>
          <a:lstStyle/>
          <a:p>
            <a:pPr algn="l" eaLnBrk="1" hangingPunct="1"/>
            <a:r>
              <a:rPr lang="en-US" sz="2600" smtClean="0"/>
              <a:t>Functional Constraints</a:t>
            </a:r>
          </a:p>
        </p:txBody>
      </p:sp>
      <p:graphicFrame>
        <p:nvGraphicFramePr>
          <p:cNvPr id="4098" name="Object 3"/>
          <p:cNvGraphicFramePr>
            <a:graphicFrameLocks noChangeAspect="1"/>
          </p:cNvGraphicFramePr>
          <p:nvPr>
            <p:ph idx="1"/>
          </p:nvPr>
        </p:nvGraphicFramePr>
        <p:xfrm>
          <a:off x="2286000" y="2667000"/>
          <a:ext cx="4572000" cy="2351088"/>
        </p:xfrm>
        <a:graphic>
          <a:graphicData uri="http://schemas.openxmlformats.org/presentationml/2006/ole">
            <p:oleObj spid="_x0000_s4098" name="Bitmap Image" r:id="rId3" imgW="2723810" imgH="1400000" progId="PBrush">
              <p:embed/>
            </p:oleObj>
          </a:graphicData>
        </a:graphic>
      </p:graphicFrame>
      <p:grpSp>
        <p:nvGrpSpPr>
          <p:cNvPr id="2" name="Group 4"/>
          <p:cNvGrpSpPr>
            <a:grpSpLocks/>
          </p:cNvGrpSpPr>
          <p:nvPr/>
        </p:nvGrpSpPr>
        <p:grpSpPr bwMode="auto">
          <a:xfrm>
            <a:off x="228600" y="2209800"/>
            <a:ext cx="8534400" cy="2514600"/>
            <a:chOff x="144" y="1392"/>
            <a:chExt cx="5376" cy="1584"/>
          </a:xfrm>
        </p:grpSpPr>
        <p:sp>
          <p:nvSpPr>
            <p:cNvPr id="4104" name="Oval 5"/>
            <p:cNvSpPr>
              <a:spLocks noChangeArrowheads="1"/>
            </p:cNvSpPr>
            <p:nvPr/>
          </p:nvSpPr>
          <p:spPr bwMode="auto">
            <a:xfrm>
              <a:off x="3456" y="2160"/>
              <a:ext cx="480" cy="816"/>
            </a:xfrm>
            <a:prstGeom prst="ellipse">
              <a:avLst/>
            </a:prstGeom>
            <a:noFill/>
            <a:ln w="38100">
              <a:solidFill>
                <a:srgbClr val="FF6600"/>
              </a:solidFill>
              <a:round/>
              <a:headEnd/>
              <a:tailEnd/>
            </a:ln>
          </p:spPr>
          <p:txBody>
            <a:bodyPr wrap="none" anchor="ctr"/>
            <a:lstStyle/>
            <a:p>
              <a:endParaRPr lang="en-US"/>
            </a:p>
          </p:txBody>
        </p:sp>
        <p:sp>
          <p:nvSpPr>
            <p:cNvPr id="4105" name="Oval 6"/>
            <p:cNvSpPr>
              <a:spLocks noChangeArrowheads="1"/>
            </p:cNvSpPr>
            <p:nvPr/>
          </p:nvSpPr>
          <p:spPr bwMode="auto">
            <a:xfrm>
              <a:off x="3024" y="1824"/>
              <a:ext cx="576" cy="336"/>
            </a:xfrm>
            <a:prstGeom prst="ellipse">
              <a:avLst/>
            </a:prstGeom>
            <a:noFill/>
            <a:ln w="38100">
              <a:solidFill>
                <a:srgbClr val="FF6600"/>
              </a:solidFill>
              <a:round/>
              <a:headEnd/>
              <a:tailEnd/>
            </a:ln>
          </p:spPr>
          <p:txBody>
            <a:bodyPr wrap="none" anchor="ctr"/>
            <a:lstStyle/>
            <a:p>
              <a:endParaRPr lang="en-US"/>
            </a:p>
          </p:txBody>
        </p:sp>
        <p:sp>
          <p:nvSpPr>
            <p:cNvPr id="4106" name="Oval 7"/>
            <p:cNvSpPr>
              <a:spLocks noChangeArrowheads="1"/>
            </p:cNvSpPr>
            <p:nvPr/>
          </p:nvSpPr>
          <p:spPr bwMode="auto">
            <a:xfrm>
              <a:off x="1536" y="2160"/>
              <a:ext cx="528" cy="720"/>
            </a:xfrm>
            <a:prstGeom prst="ellipse">
              <a:avLst/>
            </a:prstGeom>
            <a:noFill/>
            <a:ln w="38100">
              <a:solidFill>
                <a:srgbClr val="FF6600"/>
              </a:solidFill>
              <a:round/>
              <a:headEnd/>
              <a:tailEnd/>
            </a:ln>
          </p:spPr>
          <p:txBody>
            <a:bodyPr wrap="none" anchor="ctr"/>
            <a:lstStyle/>
            <a:p>
              <a:endParaRPr lang="en-US"/>
            </a:p>
          </p:txBody>
        </p:sp>
        <p:sp>
          <p:nvSpPr>
            <p:cNvPr id="4107" name="Rectangle 8"/>
            <p:cNvSpPr>
              <a:spLocks noChangeArrowheads="1"/>
            </p:cNvSpPr>
            <p:nvPr/>
          </p:nvSpPr>
          <p:spPr bwMode="auto">
            <a:xfrm>
              <a:off x="144" y="1392"/>
              <a:ext cx="1152" cy="432"/>
            </a:xfrm>
            <a:prstGeom prst="rect">
              <a:avLst/>
            </a:prstGeom>
            <a:solidFill>
              <a:schemeClr val="accent1"/>
            </a:solidFill>
            <a:ln w="9525">
              <a:solidFill>
                <a:schemeClr val="tx1"/>
              </a:solidFill>
              <a:miter lim="800000"/>
              <a:headEnd/>
              <a:tailEnd/>
            </a:ln>
          </p:spPr>
          <p:txBody>
            <a:bodyPr wrap="none" anchor="ctr"/>
            <a:lstStyle/>
            <a:p>
              <a:pPr algn="ctr"/>
              <a:r>
                <a:rPr lang="en-US" sz="1800" b="1"/>
                <a:t>RIGID</a:t>
              </a:r>
              <a:br>
                <a:rPr lang="en-US" sz="1800" b="1"/>
              </a:br>
              <a:r>
                <a:rPr lang="en-US" sz="1800" b="1"/>
                <a:t>CONSTRAINTS</a:t>
              </a:r>
            </a:p>
          </p:txBody>
        </p:sp>
        <p:sp>
          <p:nvSpPr>
            <p:cNvPr id="4108" name="Rectangle 9"/>
            <p:cNvSpPr>
              <a:spLocks noChangeArrowheads="1"/>
            </p:cNvSpPr>
            <p:nvPr/>
          </p:nvSpPr>
          <p:spPr bwMode="auto">
            <a:xfrm>
              <a:off x="4368" y="2352"/>
              <a:ext cx="1152" cy="576"/>
            </a:xfrm>
            <a:prstGeom prst="rect">
              <a:avLst/>
            </a:prstGeom>
            <a:solidFill>
              <a:schemeClr val="accent1"/>
            </a:solidFill>
            <a:ln w="9525">
              <a:solidFill>
                <a:schemeClr val="tx1"/>
              </a:solidFill>
              <a:miter lim="800000"/>
              <a:headEnd/>
              <a:tailEnd/>
            </a:ln>
          </p:spPr>
          <p:txBody>
            <a:bodyPr wrap="none" anchor="ctr"/>
            <a:lstStyle/>
            <a:p>
              <a:pPr algn="ctr"/>
              <a:r>
                <a:rPr lang="en-US" sz="1800" b="1"/>
                <a:t>NON-RIGID</a:t>
              </a:r>
              <a:br>
                <a:rPr lang="en-US" sz="1800" b="1"/>
              </a:br>
              <a:r>
                <a:rPr lang="en-US" sz="1800" b="1"/>
                <a:t>CONSTRAINTD</a:t>
              </a:r>
            </a:p>
          </p:txBody>
        </p:sp>
        <p:sp>
          <p:nvSpPr>
            <p:cNvPr id="4109" name="Line 10"/>
            <p:cNvSpPr>
              <a:spLocks noChangeShapeType="1"/>
            </p:cNvSpPr>
            <p:nvPr/>
          </p:nvSpPr>
          <p:spPr bwMode="auto">
            <a:xfrm>
              <a:off x="1296" y="1584"/>
              <a:ext cx="1824" cy="288"/>
            </a:xfrm>
            <a:prstGeom prst="line">
              <a:avLst/>
            </a:prstGeom>
            <a:noFill/>
            <a:ln w="9525">
              <a:solidFill>
                <a:schemeClr val="tx1"/>
              </a:solidFill>
              <a:round/>
              <a:headEnd/>
              <a:tailEnd type="triangle" w="med" len="med"/>
            </a:ln>
          </p:spPr>
          <p:txBody>
            <a:bodyPr/>
            <a:lstStyle/>
            <a:p>
              <a:endParaRPr lang="en-US"/>
            </a:p>
          </p:txBody>
        </p:sp>
        <p:sp>
          <p:nvSpPr>
            <p:cNvPr id="4110" name="Line 11"/>
            <p:cNvSpPr>
              <a:spLocks noChangeShapeType="1"/>
            </p:cNvSpPr>
            <p:nvPr/>
          </p:nvSpPr>
          <p:spPr bwMode="auto">
            <a:xfrm>
              <a:off x="720" y="1824"/>
              <a:ext cx="864" cy="576"/>
            </a:xfrm>
            <a:prstGeom prst="line">
              <a:avLst/>
            </a:prstGeom>
            <a:noFill/>
            <a:ln w="9525">
              <a:solidFill>
                <a:schemeClr val="tx1"/>
              </a:solidFill>
              <a:round/>
              <a:headEnd/>
              <a:tailEnd type="triangle" w="med" len="med"/>
            </a:ln>
          </p:spPr>
          <p:txBody>
            <a:bodyPr/>
            <a:lstStyle/>
            <a:p>
              <a:endParaRPr lang="en-US"/>
            </a:p>
          </p:txBody>
        </p:sp>
        <p:sp>
          <p:nvSpPr>
            <p:cNvPr id="4111" name="Line 12"/>
            <p:cNvSpPr>
              <a:spLocks noChangeShapeType="1"/>
            </p:cNvSpPr>
            <p:nvPr/>
          </p:nvSpPr>
          <p:spPr bwMode="auto">
            <a:xfrm flipH="1">
              <a:off x="3936" y="2544"/>
              <a:ext cx="432" cy="0"/>
            </a:xfrm>
            <a:prstGeom prst="line">
              <a:avLst/>
            </a:prstGeom>
            <a:noFill/>
            <a:ln w="9525">
              <a:solidFill>
                <a:schemeClr val="tx1"/>
              </a:solidFill>
              <a:round/>
              <a:headEnd/>
              <a:tailEnd type="triangle" w="med" len="med"/>
            </a:ln>
          </p:spPr>
          <p:txBody>
            <a:bodyPr/>
            <a:lstStyle/>
            <a:p>
              <a:endParaRPr lang="en-US"/>
            </a:p>
          </p:txBody>
        </p:sp>
      </p:grpSp>
      <p:sp>
        <p:nvSpPr>
          <p:cNvPr id="4102" name="Text Box 13"/>
          <p:cNvSpPr txBox="1">
            <a:spLocks noChangeArrowheads="1"/>
          </p:cNvSpPr>
          <p:nvPr/>
        </p:nvSpPr>
        <p:spPr bwMode="auto">
          <a:xfrm>
            <a:off x="228600" y="5165725"/>
            <a:ext cx="8763000" cy="1311275"/>
          </a:xfrm>
          <a:prstGeom prst="rect">
            <a:avLst/>
          </a:prstGeom>
          <a:noFill/>
          <a:ln w="9525">
            <a:noFill/>
            <a:miter lim="800000"/>
            <a:headEnd/>
            <a:tailEnd/>
          </a:ln>
        </p:spPr>
        <p:txBody>
          <a:bodyPr>
            <a:spAutoFit/>
          </a:bodyPr>
          <a:lstStyle/>
          <a:p>
            <a:r>
              <a:rPr lang="en-US" dirty="0"/>
              <a:t>There are three functional dependencies with five constraints (on the total mass and on the partial frequencies). </a:t>
            </a:r>
            <a:r>
              <a:rPr lang="en-US" b="1" dirty="0">
                <a:solidFill>
                  <a:srgbClr val="C00000"/>
                </a:solidFill>
              </a:rPr>
              <a:t>Usually the expert  can also revise the functional constraints in order to improve the main criteria.</a:t>
            </a:r>
          </a:p>
          <a:p>
            <a:endParaRPr lang="en-US" dirty="0"/>
          </a:p>
        </p:txBody>
      </p:sp>
      <p:sp>
        <p:nvSpPr>
          <p:cNvPr id="4103" name="Rectangle 14"/>
          <p:cNvSpPr>
            <a:spLocks noChangeArrowheads="1"/>
          </p:cNvSpPr>
          <p:nvPr/>
        </p:nvSpPr>
        <p:spPr bwMode="auto">
          <a:xfrm>
            <a:off x="0" y="0"/>
            <a:ext cx="9144000" cy="1371600"/>
          </a:xfrm>
          <a:prstGeom prst="rect">
            <a:avLst/>
          </a:prstGeom>
          <a:noFill/>
          <a:ln w="9525">
            <a:noFill/>
            <a:miter lim="800000"/>
            <a:headEnd/>
            <a:tailEnd/>
          </a:ln>
        </p:spPr>
        <p:txBody>
          <a:bodyPr anchor="ctr"/>
          <a:lstStyle/>
          <a:p>
            <a:pPr algn="ctr"/>
            <a:r>
              <a:rPr lang="en-US" sz="3200" b="1">
                <a:solidFill>
                  <a:schemeClr val="tx2"/>
                </a:solidFill>
              </a:rPr>
              <a:t>Example: Multicriteria Analysis of Vibratory System (3/5)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C2519EF2-84FE-41EC-BB65-1B7E7B4AB25E}" type="slidenum">
              <a:rPr lang="en-US" smtClean="0"/>
              <a:pPr/>
              <a:t>17</a:t>
            </a:fld>
            <a:endParaRPr lang="en-US" smtClean="0"/>
          </a:p>
        </p:txBody>
      </p:sp>
      <p:graphicFrame>
        <p:nvGraphicFramePr>
          <p:cNvPr id="5122" name="Object 2"/>
          <p:cNvGraphicFramePr>
            <a:graphicFrameLocks noChangeAspect="1"/>
          </p:cNvGraphicFramePr>
          <p:nvPr>
            <p:ph idx="1"/>
          </p:nvPr>
        </p:nvGraphicFramePr>
        <p:xfrm>
          <a:off x="304800" y="2897188"/>
          <a:ext cx="8229600" cy="2741612"/>
        </p:xfrm>
        <a:graphic>
          <a:graphicData uri="http://schemas.openxmlformats.org/presentationml/2006/ole">
            <p:oleObj spid="_x0000_s5122" name="Bitmap Image" r:id="rId3" imgW="8580952" imgH="2857899" progId="PBrush">
              <p:embed/>
            </p:oleObj>
          </a:graphicData>
        </a:graphic>
      </p:graphicFrame>
      <p:sp>
        <p:nvSpPr>
          <p:cNvPr id="5124" name="Text Box 3"/>
          <p:cNvSpPr txBox="1">
            <a:spLocks noChangeArrowheads="1"/>
          </p:cNvSpPr>
          <p:nvPr/>
        </p:nvSpPr>
        <p:spPr bwMode="auto">
          <a:xfrm>
            <a:off x="228600" y="5421313"/>
            <a:ext cx="8763000" cy="304800"/>
          </a:xfrm>
          <a:prstGeom prst="rect">
            <a:avLst/>
          </a:prstGeom>
          <a:noFill/>
          <a:ln w="9525">
            <a:noFill/>
            <a:miter lim="800000"/>
            <a:headEnd/>
            <a:tailEnd/>
          </a:ln>
        </p:spPr>
        <p:txBody>
          <a:bodyPr>
            <a:spAutoFit/>
          </a:bodyPr>
          <a:lstStyle/>
          <a:p>
            <a:r>
              <a:rPr lang="en-US" sz="1400" b="1"/>
              <a:t> </a:t>
            </a:r>
            <a:endParaRPr lang="en-US" sz="1600"/>
          </a:p>
        </p:txBody>
      </p:sp>
      <p:sp>
        <p:nvSpPr>
          <p:cNvPr id="5125" name="Text Box 4"/>
          <p:cNvSpPr txBox="1">
            <a:spLocks noChangeArrowheads="1"/>
          </p:cNvSpPr>
          <p:nvPr/>
        </p:nvSpPr>
        <p:spPr bwMode="auto">
          <a:xfrm>
            <a:off x="304800" y="5699125"/>
            <a:ext cx="8534400" cy="701675"/>
          </a:xfrm>
          <a:prstGeom prst="rect">
            <a:avLst/>
          </a:prstGeom>
          <a:noFill/>
          <a:ln w="9525">
            <a:noFill/>
            <a:miter lim="800000"/>
            <a:headEnd/>
            <a:tailEnd/>
          </a:ln>
        </p:spPr>
        <p:txBody>
          <a:bodyPr>
            <a:spAutoFit/>
          </a:bodyPr>
          <a:lstStyle/>
          <a:p>
            <a:r>
              <a:rPr lang="en-US" b="1" dirty="0">
                <a:solidFill>
                  <a:srgbClr val="C00000"/>
                </a:solidFill>
              </a:rPr>
              <a:t>Since the criteria are antagonistic, the expert  experiences difficulties in defining the criteria constraints</a:t>
            </a:r>
          </a:p>
        </p:txBody>
      </p:sp>
      <p:sp>
        <p:nvSpPr>
          <p:cNvPr id="5126" name="Rectangle 5"/>
          <p:cNvSpPr>
            <a:spLocks noChangeArrowheads="1"/>
          </p:cNvSpPr>
          <p:nvPr/>
        </p:nvSpPr>
        <p:spPr bwMode="auto">
          <a:xfrm>
            <a:off x="0" y="0"/>
            <a:ext cx="9144000" cy="1371600"/>
          </a:xfrm>
          <a:prstGeom prst="rect">
            <a:avLst/>
          </a:prstGeom>
          <a:noFill/>
          <a:ln w="9525">
            <a:noFill/>
            <a:miter lim="800000"/>
            <a:headEnd/>
            <a:tailEnd/>
          </a:ln>
        </p:spPr>
        <p:txBody>
          <a:bodyPr anchor="ctr"/>
          <a:lstStyle/>
          <a:p>
            <a:pPr algn="ctr"/>
            <a:r>
              <a:rPr lang="en-US" sz="3200" b="1">
                <a:solidFill>
                  <a:schemeClr val="tx2"/>
                </a:solidFill>
              </a:rPr>
              <a:t>Example: Multicriteria Analysis of Vibratory System (4/5)</a:t>
            </a:r>
          </a:p>
        </p:txBody>
      </p:sp>
      <p:sp>
        <p:nvSpPr>
          <p:cNvPr id="5127" name="Rectangle 6"/>
          <p:cNvSpPr>
            <a:spLocks noGrp="1" noChangeArrowheads="1"/>
          </p:cNvSpPr>
          <p:nvPr>
            <p:ph type="title"/>
          </p:nvPr>
        </p:nvSpPr>
        <p:spPr>
          <a:xfrm>
            <a:off x="228600" y="1219200"/>
            <a:ext cx="8229600" cy="1143000"/>
          </a:xfrm>
          <a:noFill/>
        </p:spPr>
        <p:txBody>
          <a:bodyPr/>
          <a:lstStyle/>
          <a:p>
            <a:pPr algn="l" eaLnBrk="1" hangingPunct="1"/>
            <a:r>
              <a:rPr lang="en-US" sz="2600" smtClean="0"/>
              <a:t/>
            </a:r>
            <a:br>
              <a:rPr lang="en-US" sz="2600" smtClean="0"/>
            </a:br>
            <a:r>
              <a:rPr lang="en-US" sz="2600" smtClean="0"/>
              <a:t/>
            </a:r>
            <a:br>
              <a:rPr lang="en-US" sz="2600" smtClean="0"/>
            </a:br>
            <a:r>
              <a:rPr lang="en-US" sz="2600" smtClean="0"/>
              <a:t/>
            </a:r>
            <a:br>
              <a:rPr lang="en-US" sz="2600" smtClean="0"/>
            </a:br>
            <a:r>
              <a:rPr lang="en-US" sz="2600" smtClean="0"/>
              <a:t>Performance criteria and pseudo-criteria</a:t>
            </a:r>
            <a:br>
              <a:rPr lang="en-US" sz="2600" smtClean="0"/>
            </a:br>
            <a:r>
              <a:rPr lang="en-US" sz="2600" smtClean="0"/>
              <a:t/>
            </a:r>
            <a:br>
              <a:rPr lang="en-US" sz="2600" smtClean="0"/>
            </a:br>
            <a:r>
              <a:rPr lang="en-US" sz="2000" smtClean="0"/>
              <a:t>I</a:t>
            </a:r>
            <a:r>
              <a:rPr lang="en-US" sz="2000" smtClean="0">
                <a:solidFill>
                  <a:schemeClr val="tx1"/>
                </a:solidFill>
              </a:rPr>
              <a:t>n order to define “soft” constraints on functional relations </a:t>
            </a:r>
            <a:r>
              <a:rPr lang="en-US" sz="2000" i="1" smtClean="0">
                <a:solidFill>
                  <a:schemeClr val="tx1"/>
                </a:solidFill>
              </a:rPr>
              <a:t>f</a:t>
            </a:r>
            <a:r>
              <a:rPr lang="en-US" sz="2000" i="1" baseline="-25000" smtClean="0">
                <a:solidFill>
                  <a:schemeClr val="tx1"/>
                </a:solidFill>
              </a:rPr>
              <a:t>2</a:t>
            </a:r>
            <a:r>
              <a:rPr lang="en-US" sz="2000" smtClean="0">
                <a:solidFill>
                  <a:schemeClr val="tx1"/>
                </a:solidFill>
              </a:rPr>
              <a:t> and </a:t>
            </a:r>
            <a:r>
              <a:rPr lang="en-US" sz="2000" i="1" smtClean="0">
                <a:solidFill>
                  <a:schemeClr val="tx1"/>
                </a:solidFill>
              </a:rPr>
              <a:t>f</a:t>
            </a:r>
            <a:r>
              <a:rPr lang="en-US" sz="2000" i="1" baseline="-25000" smtClean="0">
                <a:solidFill>
                  <a:schemeClr val="tx1"/>
                </a:solidFill>
              </a:rPr>
              <a:t>3</a:t>
            </a:r>
            <a:r>
              <a:rPr lang="en-US" sz="2000" smtClean="0">
                <a:solidFill>
                  <a:schemeClr val="tx1"/>
                </a:solidFill>
              </a:rPr>
              <a:t>, the latter should be interpreted as the </a:t>
            </a:r>
            <a:r>
              <a:rPr lang="en-US" sz="2000" i="1" smtClean="0">
                <a:solidFill>
                  <a:schemeClr val="tx1"/>
                </a:solidFill>
              </a:rPr>
              <a:t>pseudo-criteria,</a:t>
            </a:r>
            <a:r>
              <a:rPr lang="en-US" sz="2000" smtClean="0">
                <a:solidFill>
                  <a:schemeClr val="tx1"/>
                </a:solidFill>
              </a:rPr>
              <a:t> i.e. </a:t>
            </a:r>
            <a:r>
              <a:rPr lang="ru-RU" sz="2000" smtClean="0">
                <a:solidFill>
                  <a:schemeClr val="tx1"/>
                </a:solidFill>
                <a:sym typeface="Symbol" pitchFamily="18" charset="2"/>
              </a:rPr>
              <a:t></a:t>
            </a:r>
            <a:r>
              <a:rPr lang="en-US" sz="2000" baseline="-25000" smtClean="0">
                <a:solidFill>
                  <a:schemeClr val="tx1"/>
                </a:solidFill>
              </a:rPr>
              <a:t>1</a:t>
            </a:r>
            <a:r>
              <a:rPr lang="en-US" sz="2000" smtClean="0">
                <a:solidFill>
                  <a:schemeClr val="tx1"/>
                </a:solidFill>
              </a:rPr>
              <a:t>=</a:t>
            </a:r>
            <a:r>
              <a:rPr lang="en-US" sz="2000" i="1" smtClean="0">
                <a:solidFill>
                  <a:schemeClr val="tx1"/>
                </a:solidFill>
              </a:rPr>
              <a:t> f</a:t>
            </a:r>
            <a:r>
              <a:rPr lang="en-US" sz="2000" i="1" baseline="-25000" smtClean="0">
                <a:solidFill>
                  <a:schemeClr val="tx1"/>
                </a:solidFill>
              </a:rPr>
              <a:t>2</a:t>
            </a:r>
            <a:r>
              <a:rPr lang="en-US" sz="2000" smtClean="0">
                <a:solidFill>
                  <a:schemeClr val="tx1"/>
                </a:solidFill>
              </a:rPr>
              <a:t> and </a:t>
            </a:r>
            <a:r>
              <a:rPr lang="ru-RU" sz="2000" smtClean="0">
                <a:solidFill>
                  <a:schemeClr val="tx1"/>
                </a:solidFill>
                <a:sym typeface="Symbol" pitchFamily="18" charset="2"/>
              </a:rPr>
              <a:t></a:t>
            </a:r>
            <a:r>
              <a:rPr lang="en-US" sz="2000" baseline="-25000" smtClean="0">
                <a:solidFill>
                  <a:schemeClr val="tx1"/>
                </a:solidFill>
              </a:rPr>
              <a:t>2</a:t>
            </a:r>
            <a:r>
              <a:rPr lang="en-US" sz="2000" smtClean="0">
                <a:solidFill>
                  <a:schemeClr val="tx1"/>
                </a:solidFill>
              </a:rPr>
              <a:t>=</a:t>
            </a:r>
            <a:r>
              <a:rPr lang="en-US" sz="2000" i="1" smtClean="0">
                <a:solidFill>
                  <a:schemeClr val="tx1"/>
                </a:solidFill>
              </a:rPr>
              <a:t> f</a:t>
            </a:r>
            <a:r>
              <a:rPr lang="en-US" sz="2000" i="1" baseline="-25000" smtClean="0">
                <a:solidFill>
                  <a:schemeClr val="tx1"/>
                </a:solidFill>
              </a:rPr>
              <a:t>3</a:t>
            </a:r>
            <a:r>
              <a:rPr lang="en-US" sz="2000" smtClean="0">
                <a:solidFill>
                  <a:schemeClr val="tx1"/>
                </a:solidFill>
              </a:rPr>
              <a:t>. </a:t>
            </a:r>
            <a:r>
              <a:rPr lang="en-US" sz="2800" smtClean="0">
                <a:solidFill>
                  <a:schemeClr val="tx1"/>
                </a:solidFill>
              </a:rPr>
              <a:t/>
            </a:r>
            <a:br>
              <a:rPr lang="en-US" sz="2800" smtClean="0">
                <a:solidFill>
                  <a:schemeClr val="tx1"/>
                </a:solidFill>
              </a:rPr>
            </a:br>
            <a:endParaRPr lang="en-US" sz="26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4DE36E7-4069-4562-AE3B-A9726F3AAFE6}" type="slidenum">
              <a:rPr lang="en-US" smtClean="0"/>
              <a:pPr/>
              <a:t>18</a:t>
            </a:fld>
            <a:endParaRPr lang="en-US" smtClean="0"/>
          </a:p>
        </p:txBody>
      </p:sp>
      <p:sp>
        <p:nvSpPr>
          <p:cNvPr id="6148" name="Rectangle 2"/>
          <p:cNvSpPr>
            <a:spLocks noGrp="1" noChangeArrowheads="1"/>
          </p:cNvSpPr>
          <p:nvPr>
            <p:ph type="title"/>
          </p:nvPr>
        </p:nvSpPr>
        <p:spPr>
          <a:xfrm>
            <a:off x="228600" y="762000"/>
            <a:ext cx="8229600" cy="1143000"/>
          </a:xfrm>
        </p:spPr>
        <p:txBody>
          <a:bodyPr/>
          <a:lstStyle/>
          <a:p>
            <a:pPr algn="l" eaLnBrk="1" hangingPunct="1"/>
            <a:r>
              <a:rPr lang="en-US" sz="2600" smtClean="0"/>
              <a:t>A Note From the Expert…</a:t>
            </a:r>
          </a:p>
        </p:txBody>
      </p:sp>
      <p:sp>
        <p:nvSpPr>
          <p:cNvPr id="6149" name="Text Box 3"/>
          <p:cNvSpPr txBox="1">
            <a:spLocks noChangeArrowheads="1"/>
          </p:cNvSpPr>
          <p:nvPr/>
        </p:nvSpPr>
        <p:spPr bwMode="auto">
          <a:xfrm>
            <a:off x="533400" y="1752600"/>
            <a:ext cx="8077200" cy="3016250"/>
          </a:xfrm>
          <a:prstGeom prst="rect">
            <a:avLst/>
          </a:prstGeom>
          <a:noFill/>
          <a:ln w="9525">
            <a:noFill/>
            <a:miter lim="800000"/>
            <a:headEnd/>
            <a:tailEnd/>
          </a:ln>
        </p:spPr>
        <p:txBody>
          <a:bodyPr>
            <a:spAutoFit/>
          </a:bodyPr>
          <a:lstStyle/>
          <a:p>
            <a:pPr marL="342900" indent="-342900"/>
            <a:r>
              <a:rPr lang="en-US" sz="1600" b="1">
                <a:solidFill>
                  <a:schemeClr val="hlink"/>
                </a:solidFill>
              </a:rPr>
              <a:t>Given that criteria are antagonistic, it was impossible to formulate </a:t>
            </a:r>
            <a:r>
              <a:rPr lang="en-US" sz="1600" b="1" i="1">
                <a:solidFill>
                  <a:schemeClr val="hlink"/>
                </a:solidFill>
              </a:rPr>
              <a:t>a priori</a:t>
            </a:r>
            <a:r>
              <a:rPr lang="en-US" sz="1600" b="1">
                <a:solidFill>
                  <a:schemeClr val="hlink"/>
                </a:solidFill>
              </a:rPr>
              <a:t> criteria constraints correctly.</a:t>
            </a:r>
          </a:p>
          <a:p>
            <a:pPr marL="342900" indent="-342900"/>
            <a:endParaRPr lang="en-US" sz="1600" b="1">
              <a:solidFill>
                <a:schemeClr val="hlink"/>
              </a:solidFill>
            </a:endParaRPr>
          </a:p>
          <a:p>
            <a:pPr marL="342900" indent="-342900"/>
            <a:endParaRPr lang="en-US" sz="1600">
              <a:solidFill>
                <a:schemeClr val="hlink"/>
              </a:solidFill>
            </a:endParaRPr>
          </a:p>
          <a:p>
            <a:pPr marL="342900" indent="-342900"/>
            <a:endParaRPr lang="en-US" sz="1600" b="1"/>
          </a:p>
          <a:p>
            <a:pPr marL="342900" indent="-342900"/>
            <a:endParaRPr lang="en-US" sz="1600" b="1"/>
          </a:p>
          <a:p>
            <a:pPr marL="342900" indent="-342900"/>
            <a:endParaRPr lang="en-US" sz="1600" b="1"/>
          </a:p>
          <a:p>
            <a:pPr marL="342900" indent="-342900"/>
            <a:endParaRPr lang="en-US" sz="1600" b="1"/>
          </a:p>
          <a:p>
            <a:pPr marL="342900" indent="-342900"/>
            <a:endParaRPr lang="en-US" sz="1600" b="1"/>
          </a:p>
          <a:p>
            <a:pPr marL="342900" indent="-342900"/>
            <a:endParaRPr lang="en-US" sz="1600" b="1"/>
          </a:p>
          <a:p>
            <a:pPr marL="342900" indent="-342900"/>
            <a:endParaRPr lang="en-US" sz="1600" b="1"/>
          </a:p>
          <a:p>
            <a:pPr marL="342900" indent="-342900"/>
            <a:endParaRPr lang="en-US" sz="1400" b="1"/>
          </a:p>
        </p:txBody>
      </p:sp>
      <p:graphicFrame>
        <p:nvGraphicFramePr>
          <p:cNvPr id="6146" name="Object 5"/>
          <p:cNvGraphicFramePr>
            <a:graphicFrameLocks noChangeAspect="1"/>
          </p:cNvGraphicFramePr>
          <p:nvPr>
            <p:ph idx="1"/>
          </p:nvPr>
        </p:nvGraphicFramePr>
        <p:xfrm>
          <a:off x="609600" y="2362200"/>
          <a:ext cx="7131050" cy="1492250"/>
        </p:xfrm>
        <a:graphic>
          <a:graphicData uri="http://schemas.openxmlformats.org/presentationml/2006/ole">
            <p:oleObj spid="_x0000_s6146" name="Document" r:id="rId4" imgW="6193416" imgH="1294961" progId="Word.Document.8">
              <p:embed/>
            </p:oleObj>
          </a:graphicData>
        </a:graphic>
      </p:graphicFrame>
      <p:sp>
        <p:nvSpPr>
          <p:cNvPr id="6150" name="Rectangle 6"/>
          <p:cNvSpPr>
            <a:spLocks noChangeArrowheads="1"/>
          </p:cNvSpPr>
          <p:nvPr/>
        </p:nvSpPr>
        <p:spPr bwMode="auto">
          <a:xfrm>
            <a:off x="0" y="0"/>
            <a:ext cx="9144000" cy="990600"/>
          </a:xfrm>
          <a:prstGeom prst="rect">
            <a:avLst/>
          </a:prstGeom>
          <a:noFill/>
          <a:ln w="9525">
            <a:noFill/>
            <a:miter lim="800000"/>
            <a:headEnd/>
            <a:tailEnd/>
          </a:ln>
        </p:spPr>
        <p:txBody>
          <a:bodyPr anchor="ctr"/>
          <a:lstStyle/>
          <a:p>
            <a:pPr algn="ctr"/>
            <a:r>
              <a:rPr lang="en-US" sz="2800" b="1">
                <a:solidFill>
                  <a:schemeClr val="tx2"/>
                </a:solidFill>
              </a:rPr>
              <a:t>Example: Multicriteria Analysis </a:t>
            </a:r>
            <a:br>
              <a:rPr lang="en-US" sz="2800" b="1">
                <a:solidFill>
                  <a:schemeClr val="tx2"/>
                </a:solidFill>
              </a:rPr>
            </a:br>
            <a:r>
              <a:rPr lang="en-US" sz="2800" b="1">
                <a:solidFill>
                  <a:schemeClr val="tx2"/>
                </a:solidFill>
              </a:rPr>
              <a:t>of Vibratory System (5/5)</a:t>
            </a:r>
          </a:p>
        </p:txBody>
      </p:sp>
      <p:sp>
        <p:nvSpPr>
          <p:cNvPr id="6151" name="Rectangle 7"/>
          <p:cNvSpPr>
            <a:spLocks noChangeArrowheads="1"/>
          </p:cNvSpPr>
          <p:nvPr/>
        </p:nvSpPr>
        <p:spPr bwMode="auto">
          <a:xfrm>
            <a:off x="0" y="3124200"/>
            <a:ext cx="9001125" cy="1323975"/>
          </a:xfrm>
          <a:prstGeom prst="rect">
            <a:avLst/>
          </a:prstGeom>
          <a:noFill/>
          <a:ln w="9525">
            <a:noFill/>
            <a:miter lim="800000"/>
            <a:headEnd/>
            <a:tailEnd/>
          </a:ln>
        </p:spPr>
        <p:txBody>
          <a:bodyPr>
            <a:spAutoFit/>
          </a:bodyPr>
          <a:lstStyle/>
          <a:p>
            <a:r>
              <a:rPr lang="en-US" sz="1600" dirty="0"/>
              <a:t>    From expert's perspective,</a:t>
            </a:r>
            <a:r>
              <a:rPr lang="en-US" sz="1600" b="1" dirty="0">
                <a:solidFill>
                  <a:srgbClr val="FF0000"/>
                </a:solidFill>
              </a:rPr>
              <a:t> the values of </a:t>
            </a:r>
            <a:r>
              <a:rPr lang="en-US" sz="1600" b="1" u="sng" dirty="0">
                <a:solidFill>
                  <a:srgbClr val="FF0000"/>
                </a:solidFill>
              </a:rPr>
              <a:t>design variable and functions constraints</a:t>
            </a:r>
            <a:r>
              <a:rPr lang="en-US" sz="1600" b="1" dirty="0">
                <a:solidFill>
                  <a:srgbClr val="FF0000"/>
                </a:solidFill>
              </a:rPr>
              <a:t> </a:t>
            </a:r>
          </a:p>
          <a:p>
            <a:r>
              <a:rPr lang="en-US" sz="1600" b="1" dirty="0">
                <a:solidFill>
                  <a:srgbClr val="FF0000"/>
                </a:solidFill>
              </a:rPr>
              <a:t>    can be changed, if that leads to the improving the main criteria.</a:t>
            </a:r>
            <a:r>
              <a:rPr lang="en-US" sz="1600" dirty="0"/>
              <a:t> Numerous experiences        </a:t>
            </a:r>
          </a:p>
          <a:p>
            <a:r>
              <a:rPr lang="en-US" sz="1600" dirty="0"/>
              <a:t>    have shown that the expert is often ready to change constraints, receiving information on   </a:t>
            </a:r>
          </a:p>
          <a:p>
            <a:r>
              <a:rPr lang="en-US" sz="1600" dirty="0"/>
              <a:t>    sufficient improvement of values of main criteria. Such information an expert receives on the  </a:t>
            </a:r>
          </a:p>
          <a:p>
            <a:r>
              <a:rPr lang="en-US" sz="1600" dirty="0"/>
              <a:t>    basis of PSI method.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BF795F27-EE34-496D-B54A-A83F2820E54E}" type="slidenum">
              <a:rPr lang="en-US" smtClean="0"/>
              <a:pPr/>
              <a:t>19</a:t>
            </a:fld>
            <a:endParaRPr lang="en-US" smtClean="0"/>
          </a:p>
        </p:txBody>
      </p:sp>
      <p:sp>
        <p:nvSpPr>
          <p:cNvPr id="40963" name="Rectangle 2"/>
          <p:cNvSpPr>
            <a:spLocks noGrp="1" noChangeArrowheads="1"/>
          </p:cNvSpPr>
          <p:nvPr>
            <p:ph type="title"/>
          </p:nvPr>
        </p:nvSpPr>
        <p:spPr>
          <a:xfrm>
            <a:off x="457200" y="762000"/>
            <a:ext cx="7772400" cy="655638"/>
          </a:xfrm>
        </p:spPr>
        <p:txBody>
          <a:bodyPr/>
          <a:lstStyle/>
          <a:p>
            <a:pPr eaLnBrk="1" hangingPunct="1"/>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PSI method is implemented in the MOVI (</a:t>
            </a:r>
            <a:r>
              <a:rPr lang="en-US" sz="2800" b="1" dirty="0" err="1" smtClean="0">
                <a:solidFill>
                  <a:schemeClr val="tx1"/>
                </a:solidFill>
              </a:rPr>
              <a:t>Multicriteria</a:t>
            </a:r>
            <a:r>
              <a:rPr lang="en-US" sz="2800" b="1" dirty="0" smtClean="0">
                <a:solidFill>
                  <a:schemeClr val="tx1"/>
                </a:solidFill>
              </a:rPr>
              <a:t> Optimization and Vector Identification) software</a:t>
            </a:r>
            <a:r>
              <a:rPr lang="en-US" sz="2800" dirty="0" smtClean="0">
                <a:solidFill>
                  <a:schemeClr val="tx1"/>
                </a:solidFill>
              </a:rPr>
              <a:t/>
            </a:r>
            <a:br>
              <a:rPr lang="en-US" sz="2800" dirty="0" smtClean="0">
                <a:solidFill>
                  <a:schemeClr val="tx1"/>
                </a:solidFill>
              </a:rPr>
            </a:br>
            <a:endParaRPr lang="en-US" sz="2800" dirty="0" smtClean="0">
              <a:solidFill>
                <a:schemeClr val="tx1"/>
              </a:solidFill>
            </a:endParaRPr>
          </a:p>
        </p:txBody>
      </p:sp>
      <p:sp>
        <p:nvSpPr>
          <p:cNvPr id="40964" name="Text Box 5"/>
          <p:cNvSpPr txBox="1">
            <a:spLocks noChangeArrowheads="1"/>
          </p:cNvSpPr>
          <p:nvPr/>
        </p:nvSpPr>
        <p:spPr bwMode="auto">
          <a:xfrm>
            <a:off x="1379538" y="3292475"/>
            <a:ext cx="6240462" cy="1431925"/>
          </a:xfrm>
          <a:prstGeom prst="rect">
            <a:avLst/>
          </a:prstGeom>
          <a:noFill/>
          <a:ln w="9525">
            <a:noFill/>
            <a:miter lim="800000"/>
            <a:headEnd/>
            <a:tailEnd/>
          </a:ln>
        </p:spPr>
        <p:txBody>
          <a:bodyPr wrap="none">
            <a:spAutoFit/>
          </a:bodyPr>
          <a:lstStyle/>
          <a:p>
            <a:pPr algn="ctr"/>
            <a:r>
              <a:rPr lang="en-US" sz="4400" b="1" dirty="0"/>
              <a:t>Live Demonstration of </a:t>
            </a:r>
          </a:p>
          <a:p>
            <a:pPr algn="ctr"/>
            <a:r>
              <a:rPr lang="en-US" sz="4400" b="1" dirty="0"/>
              <a:t>MOVI System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A6A1FA66-6435-45BA-ABBF-61CA96FC6EC1}" type="slidenum">
              <a:rPr lang="en-US" smtClean="0"/>
              <a:pPr/>
              <a:t>2</a:t>
            </a:fld>
            <a:endParaRPr lang="en-US" smtClean="0"/>
          </a:p>
        </p:txBody>
      </p:sp>
      <p:sp>
        <p:nvSpPr>
          <p:cNvPr id="33795" name="Rectangle 2"/>
          <p:cNvSpPr>
            <a:spLocks noGrp="1" noChangeArrowheads="1"/>
          </p:cNvSpPr>
          <p:nvPr>
            <p:ph type="title"/>
          </p:nvPr>
        </p:nvSpPr>
        <p:spPr>
          <a:xfrm>
            <a:off x="0" y="304800"/>
            <a:ext cx="9144000" cy="914400"/>
          </a:xfrm>
        </p:spPr>
        <p:txBody>
          <a:bodyPr/>
          <a:lstStyle/>
          <a:p>
            <a:pPr eaLnBrk="1" hangingPunct="1"/>
            <a:r>
              <a:rPr lang="en-US" sz="3200" b="1" smtClean="0"/>
              <a:t>Introduction</a:t>
            </a:r>
            <a:endParaRPr lang="ru-RU" sz="3200" b="1" smtClean="0"/>
          </a:p>
        </p:txBody>
      </p:sp>
      <p:sp>
        <p:nvSpPr>
          <p:cNvPr id="33796" name="Rectangle 3"/>
          <p:cNvSpPr>
            <a:spLocks noGrp="1" noChangeArrowheads="1"/>
          </p:cNvSpPr>
          <p:nvPr>
            <p:ph type="body" idx="1"/>
          </p:nvPr>
        </p:nvSpPr>
        <p:spPr>
          <a:xfrm>
            <a:off x="228600" y="2209800"/>
            <a:ext cx="8610600" cy="3352800"/>
          </a:xfrm>
        </p:spPr>
        <p:txBody>
          <a:bodyPr/>
          <a:lstStyle/>
          <a:p>
            <a:pPr marL="290513" indent="-290513" eaLnBrk="1" hangingPunct="1">
              <a:lnSpc>
                <a:spcPct val="90000"/>
              </a:lnSpc>
            </a:pPr>
            <a:r>
              <a:rPr lang="en-US" smtClean="0"/>
              <a:t>Correct determination of the feasible solution set is a major challenge in real-life optimization problems</a:t>
            </a:r>
          </a:p>
          <a:p>
            <a:pPr marL="290513" indent="-290513" eaLnBrk="1" hangingPunct="1">
              <a:lnSpc>
                <a:spcPct val="90000"/>
              </a:lnSpc>
            </a:pPr>
            <a:r>
              <a:rPr lang="en-US" smtClean="0"/>
              <a:t>This work </a:t>
            </a:r>
            <a:r>
              <a:rPr lang="en-US" altLang="zh-CN" smtClean="0">
                <a:ea typeface="SimSun" pitchFamily="2" charset="-122"/>
              </a:rPr>
              <a:t>presents a universal mechanism for generating the feasible solution set on the basis of Parameter Space Investigation (PSI) method</a:t>
            </a:r>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8"/>
          <p:cNvSpPr>
            <a:spLocks noGrp="1"/>
          </p:cNvSpPr>
          <p:nvPr>
            <p:ph type="sldNum" sz="quarter" idx="12"/>
          </p:nvPr>
        </p:nvSpPr>
        <p:spPr>
          <a:noFill/>
        </p:spPr>
        <p:txBody>
          <a:bodyPr/>
          <a:lstStyle/>
          <a:p>
            <a:fld id="{2DE4EAAB-C272-48FF-A4B2-E51B874FA669}" type="slidenum">
              <a:rPr lang="en-US" smtClean="0"/>
              <a:pPr/>
              <a:t>20</a:t>
            </a:fld>
            <a:endParaRPr lang="en-US" smtClean="0"/>
          </a:p>
        </p:txBody>
      </p:sp>
      <p:sp>
        <p:nvSpPr>
          <p:cNvPr id="41987" name="Rectangle 2"/>
          <p:cNvSpPr>
            <a:spLocks noGrp="1" noChangeArrowheads="1"/>
          </p:cNvSpPr>
          <p:nvPr>
            <p:ph type="title" sz="quarter"/>
          </p:nvPr>
        </p:nvSpPr>
        <p:spPr>
          <a:xfrm>
            <a:off x="0" y="0"/>
            <a:ext cx="9144000" cy="1143000"/>
          </a:xfrm>
          <a:noFill/>
        </p:spPr>
        <p:txBody>
          <a:bodyPr/>
          <a:lstStyle/>
          <a:p>
            <a:pPr eaLnBrk="1" hangingPunct="1"/>
            <a:r>
              <a:rPr lang="en-US" sz="2800" b="1" smtClean="0"/>
              <a:t>Visualization Tools:</a:t>
            </a:r>
            <a:r>
              <a:rPr lang="en-US" sz="2800" smtClean="0"/>
              <a:t> </a:t>
            </a:r>
            <a:r>
              <a:rPr lang="en-US" sz="3200" b="1" i="1" smtClean="0"/>
              <a:t>Histograms of the distribution of feasible solutions.</a:t>
            </a:r>
            <a:r>
              <a:rPr lang="en-US" sz="3200" smtClean="0"/>
              <a:t> </a:t>
            </a:r>
          </a:p>
        </p:txBody>
      </p:sp>
      <p:sp>
        <p:nvSpPr>
          <p:cNvPr id="41988" name="Rectangle 3"/>
          <p:cNvSpPr>
            <a:spLocks noGrp="1" noChangeArrowheads="1"/>
          </p:cNvSpPr>
          <p:nvPr>
            <p:ph sz="quarter" idx="4"/>
          </p:nvPr>
        </p:nvSpPr>
        <p:spPr>
          <a:xfrm>
            <a:off x="4648200" y="4289425"/>
            <a:ext cx="4038600" cy="2187575"/>
          </a:xfrm>
        </p:spPr>
        <p:txBody>
          <a:bodyPr/>
          <a:lstStyle/>
          <a:p>
            <a:pPr marL="0" indent="0" eaLnBrk="1" hangingPunct="1">
              <a:buFontTx/>
              <a:buNone/>
            </a:pPr>
            <a:r>
              <a:rPr lang="en-US" sz="1800" smtClean="0"/>
              <a:t>From the histograms of 1</a:t>
            </a:r>
            <a:r>
              <a:rPr lang="en-US" sz="1800" baseline="30000" smtClean="0"/>
              <a:t>st</a:t>
            </a:r>
            <a:r>
              <a:rPr lang="en-US" sz="1800" smtClean="0"/>
              <a:t>, 3</a:t>
            </a:r>
            <a:r>
              <a:rPr lang="en-US" sz="1800" baseline="30000" smtClean="0"/>
              <a:t>rd</a:t>
            </a:r>
            <a:r>
              <a:rPr lang="en-US" sz="1800" smtClean="0"/>
              <a:t>, and 4</a:t>
            </a:r>
            <a:r>
              <a:rPr lang="en-US" sz="1800" baseline="30000" smtClean="0"/>
              <a:t>th</a:t>
            </a:r>
            <a:r>
              <a:rPr lang="en-US" sz="1800" smtClean="0"/>
              <a:t>  design variables it follows, that we can formulate new boundaries for these design variables. Thus we formulate problem Oscillator 1. </a:t>
            </a:r>
          </a:p>
        </p:txBody>
      </p:sp>
      <p:pic>
        <p:nvPicPr>
          <p:cNvPr id="41989" name="Picture 4" descr="H1s"/>
          <p:cNvPicPr>
            <a:picLocks noGrp="1" noChangeAspect="1" noChangeArrowheads="1"/>
          </p:cNvPicPr>
          <p:nvPr>
            <p:ph sz="quarter" idx="1"/>
          </p:nvPr>
        </p:nvPicPr>
        <p:blipFill>
          <a:blip r:embed="rId2" cstate="print"/>
          <a:srcRect/>
          <a:stretch>
            <a:fillRect/>
          </a:stretch>
        </p:blipFill>
        <p:spPr>
          <a:xfrm>
            <a:off x="593725" y="1447800"/>
            <a:ext cx="3749675" cy="2176463"/>
          </a:xfrm>
          <a:noFill/>
        </p:spPr>
      </p:pic>
      <p:pic>
        <p:nvPicPr>
          <p:cNvPr id="41990" name="Picture 5" descr="H3s"/>
          <p:cNvPicPr>
            <a:picLocks noGrp="1" noChangeAspect="1" noChangeArrowheads="1"/>
          </p:cNvPicPr>
          <p:nvPr>
            <p:ph sz="quarter" idx="2"/>
          </p:nvPr>
        </p:nvPicPr>
        <p:blipFill>
          <a:blip r:embed="rId3" cstate="print"/>
          <a:srcRect/>
          <a:stretch>
            <a:fillRect/>
          </a:stretch>
        </p:blipFill>
        <p:spPr>
          <a:xfrm>
            <a:off x="4749800" y="1447800"/>
            <a:ext cx="3833813" cy="2185988"/>
          </a:xfrm>
          <a:noFill/>
        </p:spPr>
      </p:pic>
      <p:pic>
        <p:nvPicPr>
          <p:cNvPr id="41991" name="Picture 6" descr="H4s"/>
          <p:cNvPicPr>
            <a:picLocks noGrp="1" noChangeAspect="1" noChangeArrowheads="1"/>
          </p:cNvPicPr>
          <p:nvPr>
            <p:ph sz="quarter" idx="3"/>
          </p:nvPr>
        </p:nvPicPr>
        <p:blipFill>
          <a:blip r:embed="rId4" cstate="print"/>
          <a:srcRect/>
          <a:stretch>
            <a:fillRect/>
          </a:stretch>
        </p:blipFill>
        <p:spPr>
          <a:xfrm>
            <a:off x="588963" y="3938588"/>
            <a:ext cx="3775075" cy="2187575"/>
          </a:xfrm>
          <a:noFill/>
        </p:spPr>
      </p:pic>
      <p:sp>
        <p:nvSpPr>
          <p:cNvPr id="41992" name="Text Box 7"/>
          <p:cNvSpPr txBox="1">
            <a:spLocks noChangeArrowheads="1"/>
          </p:cNvSpPr>
          <p:nvPr/>
        </p:nvSpPr>
        <p:spPr bwMode="auto">
          <a:xfrm>
            <a:off x="1279525" y="3592513"/>
            <a:ext cx="1612900" cy="304800"/>
          </a:xfrm>
          <a:prstGeom prst="rect">
            <a:avLst/>
          </a:prstGeom>
          <a:noFill/>
          <a:ln w="9525">
            <a:noFill/>
            <a:miter lim="800000"/>
            <a:headEnd/>
            <a:tailEnd/>
          </a:ln>
        </p:spPr>
        <p:txBody>
          <a:bodyPr wrap="none">
            <a:spAutoFit/>
          </a:bodyPr>
          <a:lstStyle/>
          <a:p>
            <a:pPr algn="ctr"/>
            <a:r>
              <a:rPr lang="en-US" sz="1400"/>
              <a:t>1</a:t>
            </a:r>
            <a:r>
              <a:rPr lang="en-US" sz="1400" baseline="30000"/>
              <a:t>st</a:t>
            </a:r>
            <a:r>
              <a:rPr lang="en-US" sz="1400"/>
              <a:t> design variable</a:t>
            </a:r>
          </a:p>
        </p:txBody>
      </p:sp>
      <p:sp>
        <p:nvSpPr>
          <p:cNvPr id="41993" name="Text Box 8"/>
          <p:cNvSpPr txBox="1">
            <a:spLocks noChangeArrowheads="1"/>
          </p:cNvSpPr>
          <p:nvPr/>
        </p:nvSpPr>
        <p:spPr bwMode="auto">
          <a:xfrm>
            <a:off x="5765800" y="3668713"/>
            <a:ext cx="1625600" cy="304800"/>
          </a:xfrm>
          <a:prstGeom prst="rect">
            <a:avLst/>
          </a:prstGeom>
          <a:noFill/>
          <a:ln w="9525">
            <a:noFill/>
            <a:miter lim="800000"/>
            <a:headEnd/>
            <a:tailEnd/>
          </a:ln>
        </p:spPr>
        <p:txBody>
          <a:bodyPr wrap="none">
            <a:spAutoFit/>
          </a:bodyPr>
          <a:lstStyle/>
          <a:p>
            <a:r>
              <a:rPr lang="en-US" sz="1400"/>
              <a:t>3</a:t>
            </a:r>
            <a:r>
              <a:rPr lang="en-US" sz="1400" baseline="30000"/>
              <a:t>rd</a:t>
            </a:r>
            <a:r>
              <a:rPr lang="en-US" sz="1400"/>
              <a:t> design variable</a:t>
            </a:r>
          </a:p>
        </p:txBody>
      </p:sp>
      <p:sp>
        <p:nvSpPr>
          <p:cNvPr id="41994" name="Text Box 9"/>
          <p:cNvSpPr txBox="1">
            <a:spLocks noChangeArrowheads="1"/>
          </p:cNvSpPr>
          <p:nvPr/>
        </p:nvSpPr>
        <p:spPr bwMode="auto">
          <a:xfrm>
            <a:off x="1431925" y="6259513"/>
            <a:ext cx="1619250" cy="304800"/>
          </a:xfrm>
          <a:prstGeom prst="rect">
            <a:avLst/>
          </a:prstGeom>
          <a:noFill/>
          <a:ln w="9525">
            <a:noFill/>
            <a:miter lim="800000"/>
            <a:headEnd/>
            <a:tailEnd/>
          </a:ln>
        </p:spPr>
        <p:txBody>
          <a:bodyPr wrap="none">
            <a:spAutoFit/>
          </a:bodyPr>
          <a:lstStyle/>
          <a:p>
            <a:r>
              <a:rPr lang="en-US" sz="1400"/>
              <a:t>4</a:t>
            </a:r>
            <a:r>
              <a:rPr lang="en-US" sz="1400" baseline="30000"/>
              <a:t>th</a:t>
            </a:r>
            <a:r>
              <a:rPr lang="en-US" sz="1400"/>
              <a:t> design variable</a:t>
            </a:r>
          </a:p>
        </p:txBody>
      </p:sp>
      <p:sp>
        <p:nvSpPr>
          <p:cNvPr id="41995" name="Oval 10"/>
          <p:cNvSpPr>
            <a:spLocks noChangeArrowheads="1"/>
          </p:cNvSpPr>
          <p:nvPr/>
        </p:nvSpPr>
        <p:spPr bwMode="auto">
          <a:xfrm>
            <a:off x="381000" y="2971800"/>
            <a:ext cx="914400" cy="457200"/>
          </a:xfrm>
          <a:prstGeom prst="ellipse">
            <a:avLst/>
          </a:prstGeom>
          <a:noFill/>
          <a:ln w="38100">
            <a:solidFill>
              <a:srgbClr val="FF6600"/>
            </a:solidFill>
            <a:round/>
            <a:headEnd/>
            <a:tailEnd/>
          </a:ln>
        </p:spPr>
        <p:txBody>
          <a:bodyPr wrap="none" anchor="ctr"/>
          <a:lstStyle/>
          <a:p>
            <a:endParaRPr lang="en-US"/>
          </a:p>
        </p:txBody>
      </p:sp>
      <p:sp>
        <p:nvSpPr>
          <p:cNvPr id="41996" name="Oval 11"/>
          <p:cNvSpPr>
            <a:spLocks noChangeArrowheads="1"/>
          </p:cNvSpPr>
          <p:nvPr/>
        </p:nvSpPr>
        <p:spPr bwMode="auto">
          <a:xfrm>
            <a:off x="1600200" y="5257800"/>
            <a:ext cx="1600200" cy="762000"/>
          </a:xfrm>
          <a:prstGeom prst="ellipse">
            <a:avLst/>
          </a:prstGeom>
          <a:noFill/>
          <a:ln w="38100">
            <a:solidFill>
              <a:srgbClr val="FF6600"/>
            </a:solidFill>
            <a:round/>
            <a:headEnd/>
            <a:tailEnd/>
          </a:ln>
        </p:spPr>
        <p:txBody>
          <a:bodyPr wrap="none" anchor="ctr"/>
          <a:lstStyle/>
          <a:p>
            <a:endParaRPr lang="en-US"/>
          </a:p>
        </p:txBody>
      </p:sp>
      <p:sp>
        <p:nvSpPr>
          <p:cNvPr id="41997" name="Oval 12"/>
          <p:cNvSpPr>
            <a:spLocks noChangeArrowheads="1"/>
          </p:cNvSpPr>
          <p:nvPr/>
        </p:nvSpPr>
        <p:spPr bwMode="auto">
          <a:xfrm>
            <a:off x="4876800" y="2971800"/>
            <a:ext cx="1219200" cy="609600"/>
          </a:xfrm>
          <a:prstGeom prst="ellipse">
            <a:avLst/>
          </a:prstGeom>
          <a:noFill/>
          <a:ln w="38100">
            <a:solidFill>
              <a:srgbClr val="FF66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143000"/>
          </a:xfrm>
        </p:spPr>
        <p:txBody>
          <a:bodyPr>
            <a:normAutofit/>
          </a:bodyPr>
          <a:lstStyle/>
          <a:p>
            <a:r>
              <a:rPr lang="en-US" sz="3200" b="1" dirty="0" smtClean="0"/>
              <a:t>Criteria Histograms. Visualization of Contradictory Criteria</a:t>
            </a:r>
            <a:endParaRPr lang="en-US" sz="3200" b="1" dirty="0"/>
          </a:p>
        </p:txBody>
      </p:sp>
      <p:pic>
        <p:nvPicPr>
          <p:cNvPr id="53250" name="Picture 2"/>
          <p:cNvPicPr>
            <a:picLocks noChangeAspect="1" noChangeArrowheads="1"/>
          </p:cNvPicPr>
          <p:nvPr/>
        </p:nvPicPr>
        <p:blipFill>
          <a:blip r:embed="rId3" cstate="print"/>
          <a:srcRect/>
          <a:stretch>
            <a:fillRect/>
          </a:stretch>
        </p:blipFill>
        <p:spPr bwMode="auto">
          <a:xfrm>
            <a:off x="1600200" y="1299360"/>
            <a:ext cx="6172199" cy="4426397"/>
          </a:xfrm>
          <a:prstGeom prst="rect">
            <a:avLst/>
          </a:prstGeom>
          <a:noFill/>
          <a:ln w="9525">
            <a:noFill/>
            <a:miter lim="800000"/>
            <a:headEnd/>
            <a:tailEnd/>
          </a:ln>
          <a:effectLst/>
        </p:spPr>
      </p:pic>
      <p:graphicFrame>
        <p:nvGraphicFramePr>
          <p:cNvPr id="53252" name="Object 4"/>
          <p:cNvGraphicFramePr>
            <a:graphicFrameLocks noChangeAspect="1"/>
          </p:cNvGraphicFramePr>
          <p:nvPr/>
        </p:nvGraphicFramePr>
        <p:xfrm>
          <a:off x="1590675" y="5889625"/>
          <a:ext cx="6283325" cy="511175"/>
        </p:xfrm>
        <a:graphic>
          <a:graphicData uri="http://schemas.openxmlformats.org/presentationml/2006/ole">
            <p:oleObj spid="_x0000_s108546" name="Document" r:id="rId4" imgW="6311612" imgH="523671" progId="Word.Document.12">
              <p:embed/>
            </p:oleObj>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76200"/>
            <a:ext cx="8229600" cy="1143000"/>
          </a:xfrm>
        </p:spPr>
        <p:txBody>
          <a:bodyPr>
            <a:normAutofit/>
          </a:bodyPr>
          <a:lstStyle/>
          <a:p>
            <a:r>
              <a:rPr lang="en-US" sz="3200" b="1" dirty="0" smtClean="0"/>
              <a:t>Criteria Histograms. Visualization of Contradictory Criteria</a:t>
            </a:r>
            <a:endParaRPr lang="en-US" sz="3200" b="1" dirty="0"/>
          </a:p>
        </p:txBody>
      </p:sp>
      <p:pic>
        <p:nvPicPr>
          <p:cNvPr id="6" name="Picture 5" descr="Figure 3.20.JPG"/>
          <p:cNvPicPr/>
          <p:nvPr/>
        </p:nvPicPr>
        <p:blipFill>
          <a:blip r:embed="rId3" cstate="print"/>
          <a:srcRect/>
          <a:stretch>
            <a:fillRect/>
          </a:stretch>
        </p:blipFill>
        <p:spPr bwMode="auto">
          <a:xfrm>
            <a:off x="1371600" y="1371600"/>
            <a:ext cx="6400800" cy="4648200"/>
          </a:xfrm>
          <a:prstGeom prst="rect">
            <a:avLst/>
          </a:prstGeom>
          <a:noFill/>
          <a:ln w="9525">
            <a:noFill/>
            <a:miter lim="800000"/>
            <a:headEnd/>
            <a:tailEnd/>
          </a:ln>
        </p:spPr>
      </p:pic>
      <p:graphicFrame>
        <p:nvGraphicFramePr>
          <p:cNvPr id="70660" name="Object 4"/>
          <p:cNvGraphicFramePr>
            <a:graphicFrameLocks noChangeAspect="1"/>
          </p:cNvGraphicFramePr>
          <p:nvPr/>
        </p:nvGraphicFramePr>
        <p:xfrm>
          <a:off x="1590675" y="6175375"/>
          <a:ext cx="5843588" cy="225425"/>
        </p:xfrm>
        <a:graphic>
          <a:graphicData uri="http://schemas.openxmlformats.org/presentationml/2006/ole">
            <p:oleObj spid="_x0000_s109570" name="Document" r:id="rId4" imgW="5949456" imgH="233583" progId="Word.Document.12">
              <p:embed/>
            </p:oleObj>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12"/>
          </p:nvPr>
        </p:nvSpPr>
        <p:spPr>
          <a:noFill/>
        </p:spPr>
        <p:txBody>
          <a:bodyPr/>
          <a:lstStyle/>
          <a:p>
            <a:fld id="{E7B59876-8B50-4732-AF95-4F053554129A}" type="slidenum">
              <a:rPr lang="en-US" smtClean="0"/>
              <a:pPr/>
              <a:t>23</a:t>
            </a:fld>
            <a:endParaRPr lang="en-US" smtClean="0"/>
          </a:p>
        </p:txBody>
      </p:sp>
      <p:sp>
        <p:nvSpPr>
          <p:cNvPr id="7172" name="Rectangle 2"/>
          <p:cNvSpPr>
            <a:spLocks noGrp="1" noChangeArrowheads="1"/>
          </p:cNvSpPr>
          <p:nvPr>
            <p:ph type="title"/>
          </p:nvPr>
        </p:nvSpPr>
        <p:spPr>
          <a:xfrm>
            <a:off x="304800" y="152400"/>
            <a:ext cx="8229600" cy="533400"/>
          </a:xfrm>
        </p:spPr>
        <p:txBody>
          <a:bodyPr/>
          <a:lstStyle/>
          <a:p>
            <a:r>
              <a:rPr lang="en-US" sz="2800" b="1" smtClean="0"/>
              <a:t>Graphs “Criterion vs Design Variable II”</a:t>
            </a:r>
          </a:p>
        </p:txBody>
      </p:sp>
      <p:graphicFrame>
        <p:nvGraphicFramePr>
          <p:cNvPr id="7170" name="Object 2"/>
          <p:cNvGraphicFramePr>
            <a:graphicFrameLocks noChangeAspect="1"/>
          </p:cNvGraphicFramePr>
          <p:nvPr>
            <p:ph idx="1"/>
          </p:nvPr>
        </p:nvGraphicFramePr>
        <p:xfrm>
          <a:off x="685800" y="914400"/>
          <a:ext cx="7848600" cy="1169988"/>
        </p:xfrm>
        <a:graphic>
          <a:graphicData uri="http://schemas.openxmlformats.org/presentationml/2006/ole">
            <p:oleObj spid="_x0000_s110594" name="Document" r:id="rId3" imgW="6577920" imgH="1067760" progId="Word.Document.8">
              <p:embed/>
            </p:oleObj>
          </a:graphicData>
        </a:graphic>
      </p:graphicFrame>
      <p:pic>
        <p:nvPicPr>
          <p:cNvPr id="7173" name="Picture 4" descr="dv1-c1(2)"/>
          <p:cNvPicPr>
            <a:picLocks noChangeAspect="1" noChangeArrowheads="1"/>
          </p:cNvPicPr>
          <p:nvPr/>
        </p:nvPicPr>
        <p:blipFill>
          <a:blip r:embed="rId4" cstate="print"/>
          <a:srcRect/>
          <a:stretch>
            <a:fillRect/>
          </a:stretch>
        </p:blipFill>
        <p:spPr bwMode="auto">
          <a:xfrm>
            <a:off x="76200" y="2362200"/>
            <a:ext cx="3659188" cy="1600200"/>
          </a:xfrm>
          <a:prstGeom prst="rect">
            <a:avLst/>
          </a:prstGeom>
          <a:noFill/>
          <a:ln w="9525">
            <a:noFill/>
            <a:miter lim="800000"/>
            <a:headEnd/>
            <a:tailEnd/>
          </a:ln>
        </p:spPr>
      </p:pic>
      <p:pic>
        <p:nvPicPr>
          <p:cNvPr id="7174" name="Picture 5" descr="dv1-c2(2)"/>
          <p:cNvPicPr>
            <a:picLocks noChangeAspect="1" noChangeArrowheads="1"/>
          </p:cNvPicPr>
          <p:nvPr/>
        </p:nvPicPr>
        <p:blipFill>
          <a:blip r:embed="rId5" cstate="print"/>
          <a:srcRect/>
          <a:stretch>
            <a:fillRect/>
          </a:stretch>
        </p:blipFill>
        <p:spPr bwMode="auto">
          <a:xfrm>
            <a:off x="5334000" y="2362200"/>
            <a:ext cx="3581400" cy="1630363"/>
          </a:xfrm>
          <a:prstGeom prst="rect">
            <a:avLst/>
          </a:prstGeom>
          <a:noFill/>
          <a:ln w="9525">
            <a:noFill/>
            <a:miter lim="800000"/>
            <a:headEnd/>
            <a:tailEnd/>
          </a:ln>
        </p:spPr>
      </p:pic>
      <p:pic>
        <p:nvPicPr>
          <p:cNvPr id="7175" name="Picture 6" descr="dv1-c3(2)"/>
          <p:cNvPicPr>
            <a:picLocks noChangeAspect="1" noChangeArrowheads="1"/>
          </p:cNvPicPr>
          <p:nvPr/>
        </p:nvPicPr>
        <p:blipFill>
          <a:blip r:embed="rId6" cstate="print"/>
          <a:srcRect/>
          <a:stretch>
            <a:fillRect/>
          </a:stretch>
        </p:blipFill>
        <p:spPr bwMode="auto">
          <a:xfrm>
            <a:off x="0" y="4572000"/>
            <a:ext cx="3733800" cy="1752600"/>
          </a:xfrm>
          <a:prstGeom prst="rect">
            <a:avLst/>
          </a:prstGeom>
          <a:noFill/>
          <a:ln w="9525">
            <a:noFill/>
            <a:miter lim="800000"/>
            <a:headEnd/>
            <a:tailEnd/>
          </a:ln>
        </p:spPr>
      </p:pic>
      <p:pic>
        <p:nvPicPr>
          <p:cNvPr id="7176" name="Picture 7" descr="dv1-c6(2)"/>
          <p:cNvPicPr>
            <a:picLocks noChangeAspect="1" noChangeArrowheads="1"/>
          </p:cNvPicPr>
          <p:nvPr/>
        </p:nvPicPr>
        <p:blipFill>
          <a:blip r:embed="rId7" cstate="print"/>
          <a:srcRect/>
          <a:stretch>
            <a:fillRect/>
          </a:stretch>
        </p:blipFill>
        <p:spPr bwMode="auto">
          <a:xfrm>
            <a:off x="5334000" y="4648200"/>
            <a:ext cx="3581400" cy="1600200"/>
          </a:xfrm>
          <a:prstGeom prst="rect">
            <a:avLst/>
          </a:prstGeom>
          <a:noFill/>
          <a:ln w="9525">
            <a:noFill/>
            <a:miter lim="800000"/>
            <a:headEnd/>
            <a:tailEnd/>
          </a:ln>
        </p:spPr>
      </p:pic>
      <p:sp>
        <p:nvSpPr>
          <p:cNvPr id="7177" name="Text Box 8"/>
          <p:cNvSpPr txBox="1">
            <a:spLocks noChangeArrowheads="1"/>
          </p:cNvSpPr>
          <p:nvPr/>
        </p:nvSpPr>
        <p:spPr bwMode="auto">
          <a:xfrm>
            <a:off x="762000" y="1981200"/>
            <a:ext cx="2208213" cy="346075"/>
          </a:xfrm>
          <a:prstGeom prst="rect">
            <a:avLst/>
          </a:prstGeom>
          <a:noFill/>
          <a:ln w="9525">
            <a:solidFill>
              <a:schemeClr val="tx1"/>
            </a:solidFill>
            <a:miter lim="800000"/>
            <a:headEnd/>
            <a:tailEnd/>
          </a:ln>
        </p:spPr>
        <p:txBody>
          <a:bodyPr wrap="none">
            <a:spAutoFit/>
          </a:bodyPr>
          <a:lstStyle/>
          <a:p>
            <a:r>
              <a:rPr lang="en-US">
                <a:sym typeface="Symbol" pitchFamily="18" charset="2"/>
              </a:rPr>
              <a:t>Dependency </a:t>
            </a:r>
            <a:r>
              <a:rPr lang="en-US" baseline="-25000">
                <a:sym typeface="Symbol" pitchFamily="18" charset="2"/>
              </a:rPr>
              <a:t>1</a:t>
            </a:r>
            <a:r>
              <a:rPr lang="en-US">
                <a:sym typeface="Symbol" pitchFamily="18" charset="2"/>
              </a:rPr>
              <a:t>=</a:t>
            </a:r>
            <a:r>
              <a:rPr lang="en-US" i="1">
                <a:sym typeface="Symbol" pitchFamily="18" charset="2"/>
              </a:rPr>
              <a:t>F</a:t>
            </a:r>
            <a:r>
              <a:rPr lang="en-US">
                <a:sym typeface="Symbol" pitchFamily="18" charset="2"/>
              </a:rPr>
              <a:t>(</a:t>
            </a:r>
            <a:r>
              <a:rPr lang="en-US" baseline="-25000">
                <a:sym typeface="Symbol" pitchFamily="18" charset="2"/>
              </a:rPr>
              <a:t>1</a:t>
            </a:r>
            <a:r>
              <a:rPr lang="en-US">
                <a:sym typeface="Symbol" pitchFamily="18" charset="2"/>
              </a:rPr>
              <a:t>)</a:t>
            </a:r>
          </a:p>
        </p:txBody>
      </p:sp>
      <p:sp>
        <p:nvSpPr>
          <p:cNvPr id="7178" name="Text Box 9"/>
          <p:cNvSpPr txBox="1">
            <a:spLocks noChangeArrowheads="1"/>
          </p:cNvSpPr>
          <p:nvPr/>
        </p:nvSpPr>
        <p:spPr bwMode="auto">
          <a:xfrm>
            <a:off x="6096000" y="1981200"/>
            <a:ext cx="2208213" cy="346075"/>
          </a:xfrm>
          <a:prstGeom prst="rect">
            <a:avLst/>
          </a:prstGeom>
          <a:noFill/>
          <a:ln w="9525">
            <a:solidFill>
              <a:schemeClr val="tx1"/>
            </a:solidFill>
            <a:miter lim="800000"/>
            <a:headEnd/>
            <a:tailEnd/>
          </a:ln>
        </p:spPr>
        <p:txBody>
          <a:bodyPr wrap="none">
            <a:spAutoFit/>
          </a:bodyPr>
          <a:lstStyle/>
          <a:p>
            <a:r>
              <a:rPr lang="en-US">
                <a:sym typeface="Symbol" pitchFamily="18" charset="2"/>
              </a:rPr>
              <a:t>Dependency </a:t>
            </a:r>
            <a:r>
              <a:rPr lang="en-US" baseline="-25000">
                <a:sym typeface="Symbol" pitchFamily="18" charset="2"/>
              </a:rPr>
              <a:t>2</a:t>
            </a:r>
            <a:r>
              <a:rPr lang="en-US">
                <a:sym typeface="Symbol" pitchFamily="18" charset="2"/>
              </a:rPr>
              <a:t>=</a:t>
            </a:r>
            <a:r>
              <a:rPr lang="en-US" i="1">
                <a:sym typeface="Symbol" pitchFamily="18" charset="2"/>
              </a:rPr>
              <a:t>F</a:t>
            </a:r>
            <a:r>
              <a:rPr lang="en-US">
                <a:sym typeface="Symbol" pitchFamily="18" charset="2"/>
              </a:rPr>
              <a:t>(</a:t>
            </a:r>
            <a:r>
              <a:rPr lang="en-US" baseline="-25000">
                <a:sym typeface="Symbol" pitchFamily="18" charset="2"/>
              </a:rPr>
              <a:t>1</a:t>
            </a:r>
            <a:r>
              <a:rPr lang="en-US">
                <a:sym typeface="Symbol" pitchFamily="18" charset="2"/>
              </a:rPr>
              <a:t>)</a:t>
            </a:r>
          </a:p>
        </p:txBody>
      </p:sp>
      <p:sp>
        <p:nvSpPr>
          <p:cNvPr id="7179" name="Text Box 10"/>
          <p:cNvSpPr txBox="1">
            <a:spLocks noChangeArrowheads="1"/>
          </p:cNvSpPr>
          <p:nvPr/>
        </p:nvSpPr>
        <p:spPr bwMode="auto">
          <a:xfrm>
            <a:off x="685800" y="4191000"/>
            <a:ext cx="2208213" cy="346075"/>
          </a:xfrm>
          <a:prstGeom prst="rect">
            <a:avLst/>
          </a:prstGeom>
          <a:noFill/>
          <a:ln w="9525">
            <a:solidFill>
              <a:schemeClr val="tx1"/>
            </a:solidFill>
            <a:miter lim="800000"/>
            <a:headEnd/>
            <a:tailEnd/>
          </a:ln>
        </p:spPr>
        <p:txBody>
          <a:bodyPr wrap="none">
            <a:spAutoFit/>
          </a:bodyPr>
          <a:lstStyle/>
          <a:p>
            <a:r>
              <a:rPr lang="en-US">
                <a:sym typeface="Symbol" pitchFamily="18" charset="2"/>
              </a:rPr>
              <a:t>Dependency </a:t>
            </a:r>
            <a:r>
              <a:rPr lang="en-US" baseline="-25000">
                <a:sym typeface="Symbol" pitchFamily="18" charset="2"/>
              </a:rPr>
              <a:t>3</a:t>
            </a:r>
            <a:r>
              <a:rPr lang="en-US">
                <a:sym typeface="Symbol" pitchFamily="18" charset="2"/>
              </a:rPr>
              <a:t>=</a:t>
            </a:r>
            <a:r>
              <a:rPr lang="en-US" i="1">
                <a:sym typeface="Symbol" pitchFamily="18" charset="2"/>
              </a:rPr>
              <a:t>F</a:t>
            </a:r>
            <a:r>
              <a:rPr lang="en-US">
                <a:sym typeface="Symbol" pitchFamily="18" charset="2"/>
              </a:rPr>
              <a:t>(</a:t>
            </a:r>
            <a:r>
              <a:rPr lang="en-US" baseline="-25000">
                <a:sym typeface="Symbol" pitchFamily="18" charset="2"/>
              </a:rPr>
              <a:t>1</a:t>
            </a:r>
            <a:r>
              <a:rPr lang="en-US">
                <a:sym typeface="Symbol" pitchFamily="18" charset="2"/>
              </a:rPr>
              <a:t>)</a:t>
            </a:r>
          </a:p>
        </p:txBody>
      </p:sp>
      <p:sp>
        <p:nvSpPr>
          <p:cNvPr id="7180" name="Text Box 11"/>
          <p:cNvSpPr txBox="1">
            <a:spLocks noChangeArrowheads="1"/>
          </p:cNvSpPr>
          <p:nvPr/>
        </p:nvSpPr>
        <p:spPr bwMode="auto">
          <a:xfrm>
            <a:off x="6172200" y="4267200"/>
            <a:ext cx="2208213" cy="346075"/>
          </a:xfrm>
          <a:prstGeom prst="rect">
            <a:avLst/>
          </a:prstGeom>
          <a:noFill/>
          <a:ln w="9525">
            <a:solidFill>
              <a:schemeClr val="tx1"/>
            </a:solidFill>
            <a:miter lim="800000"/>
            <a:headEnd/>
            <a:tailEnd/>
          </a:ln>
        </p:spPr>
        <p:txBody>
          <a:bodyPr wrap="none">
            <a:spAutoFit/>
          </a:bodyPr>
          <a:lstStyle/>
          <a:p>
            <a:r>
              <a:rPr lang="en-US">
                <a:sym typeface="Symbol" pitchFamily="18" charset="2"/>
              </a:rPr>
              <a:t>Dependency </a:t>
            </a:r>
            <a:r>
              <a:rPr lang="en-US" baseline="-25000">
                <a:sym typeface="Symbol" pitchFamily="18" charset="2"/>
              </a:rPr>
              <a:t>6</a:t>
            </a:r>
            <a:r>
              <a:rPr lang="en-US">
                <a:sym typeface="Symbol" pitchFamily="18" charset="2"/>
              </a:rPr>
              <a:t>=</a:t>
            </a:r>
            <a:r>
              <a:rPr lang="en-US" i="1">
                <a:sym typeface="Symbol" pitchFamily="18" charset="2"/>
              </a:rPr>
              <a:t>F</a:t>
            </a:r>
            <a:r>
              <a:rPr lang="en-US">
                <a:sym typeface="Symbol" pitchFamily="18" charset="2"/>
              </a:rPr>
              <a:t>(</a:t>
            </a:r>
            <a:r>
              <a:rPr lang="en-US" baseline="-25000">
                <a:sym typeface="Symbol" pitchFamily="18" charset="2"/>
              </a:rPr>
              <a:t>1</a:t>
            </a:r>
            <a:r>
              <a:rPr lang="en-US">
                <a:sym typeface="Symbol" pitchFamily="18" charset="2"/>
              </a:rPr>
              <a:t>)</a:t>
            </a:r>
          </a:p>
        </p:txBody>
      </p:sp>
      <p:sp>
        <p:nvSpPr>
          <p:cNvPr id="7181" name="Text Box 12"/>
          <p:cNvSpPr txBox="1">
            <a:spLocks noChangeArrowheads="1"/>
          </p:cNvSpPr>
          <p:nvPr/>
        </p:nvSpPr>
        <p:spPr bwMode="auto">
          <a:xfrm>
            <a:off x="3733800" y="3962400"/>
            <a:ext cx="2667000" cy="696913"/>
          </a:xfrm>
          <a:prstGeom prst="rect">
            <a:avLst/>
          </a:prstGeom>
          <a:noFill/>
          <a:ln w="9525">
            <a:noFill/>
            <a:miter lim="800000"/>
            <a:headEnd/>
            <a:tailEnd/>
          </a:ln>
        </p:spPr>
        <p:txBody>
          <a:bodyPr>
            <a:spAutoFit/>
          </a:bodyPr>
          <a:lstStyle/>
          <a:p>
            <a:pPr>
              <a:lnSpc>
                <a:spcPct val="110000"/>
              </a:lnSpc>
            </a:pPr>
            <a:r>
              <a:rPr lang="en-US" sz="1200"/>
              <a:t>Criteria </a:t>
            </a:r>
            <a:r>
              <a:rPr lang="en-US" sz="1200">
                <a:sym typeface="Symbol" pitchFamily="18" charset="2"/>
              </a:rPr>
              <a:t></a:t>
            </a:r>
            <a:r>
              <a:rPr lang="en-US" sz="1200" baseline="-25000">
                <a:sym typeface="Symbol" pitchFamily="18" charset="2"/>
              </a:rPr>
              <a:t>1</a:t>
            </a:r>
            <a:r>
              <a:rPr lang="en-US" sz="1200"/>
              <a:t> and </a:t>
            </a:r>
            <a:r>
              <a:rPr lang="en-US" sz="1200">
                <a:sym typeface="Symbol" pitchFamily="18" charset="2"/>
              </a:rPr>
              <a:t></a:t>
            </a:r>
            <a:r>
              <a:rPr lang="en-US" sz="1200" baseline="-25000">
                <a:sym typeface="Symbol" pitchFamily="18" charset="2"/>
              </a:rPr>
              <a:t>6</a:t>
            </a:r>
            <a:r>
              <a:rPr lang="en-US" sz="1200"/>
              <a:t> are antagonistic with respect to </a:t>
            </a:r>
            <a:r>
              <a:rPr lang="en-US" sz="1200">
                <a:sym typeface="Symbol" pitchFamily="18" charset="2"/>
              </a:rPr>
              <a:t></a:t>
            </a:r>
            <a:r>
              <a:rPr lang="en-US" sz="1200" baseline="-25000">
                <a:sym typeface="Symbol" pitchFamily="18" charset="2"/>
              </a:rPr>
              <a:t>1 </a:t>
            </a:r>
            <a:r>
              <a:rPr lang="en-US" sz="1200"/>
              <a:t>and strongly depend on that parameter</a:t>
            </a:r>
          </a:p>
        </p:txBody>
      </p:sp>
      <p:sp>
        <p:nvSpPr>
          <p:cNvPr id="7182" name="Line 13"/>
          <p:cNvSpPr>
            <a:spLocks noChangeShapeType="1"/>
          </p:cNvSpPr>
          <p:nvPr/>
        </p:nvSpPr>
        <p:spPr bwMode="auto">
          <a:xfrm flipH="1" flipV="1">
            <a:off x="2971800" y="3200400"/>
            <a:ext cx="1219200" cy="838200"/>
          </a:xfrm>
          <a:prstGeom prst="line">
            <a:avLst/>
          </a:prstGeom>
          <a:noFill/>
          <a:ln w="9525">
            <a:solidFill>
              <a:schemeClr val="tx1"/>
            </a:solidFill>
            <a:round/>
            <a:headEnd/>
            <a:tailEnd type="triangle" w="med" len="med"/>
          </a:ln>
        </p:spPr>
        <p:txBody>
          <a:bodyPr/>
          <a:lstStyle/>
          <a:p>
            <a:endParaRPr lang="en-US"/>
          </a:p>
        </p:txBody>
      </p:sp>
      <p:sp>
        <p:nvSpPr>
          <p:cNvPr id="7183" name="Line 14"/>
          <p:cNvSpPr>
            <a:spLocks noChangeShapeType="1"/>
          </p:cNvSpPr>
          <p:nvPr/>
        </p:nvSpPr>
        <p:spPr bwMode="auto">
          <a:xfrm>
            <a:off x="4876800" y="4648200"/>
            <a:ext cx="762000" cy="457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12"/>
          </p:nvPr>
        </p:nvSpPr>
        <p:spPr>
          <a:noFill/>
        </p:spPr>
        <p:txBody>
          <a:bodyPr/>
          <a:lstStyle/>
          <a:p>
            <a:fld id="{E5149736-B8CA-4681-80E7-BE44CC78D8D7}" type="slidenum">
              <a:rPr lang="en-US" smtClean="0"/>
              <a:pPr/>
              <a:t>24</a:t>
            </a:fld>
            <a:endParaRPr lang="en-US" smtClean="0"/>
          </a:p>
        </p:txBody>
      </p:sp>
      <p:pic>
        <p:nvPicPr>
          <p:cNvPr id="8196" name="Picture 2" descr="c3-c6"/>
          <p:cNvPicPr>
            <a:picLocks noChangeAspect="1" noChangeArrowheads="1"/>
          </p:cNvPicPr>
          <p:nvPr/>
        </p:nvPicPr>
        <p:blipFill>
          <a:blip r:embed="rId3" cstate="print"/>
          <a:srcRect/>
          <a:stretch>
            <a:fillRect/>
          </a:stretch>
        </p:blipFill>
        <p:spPr bwMode="auto">
          <a:xfrm>
            <a:off x="5638800" y="4648200"/>
            <a:ext cx="3352800" cy="1970088"/>
          </a:xfrm>
          <a:prstGeom prst="rect">
            <a:avLst/>
          </a:prstGeom>
          <a:noFill/>
          <a:ln w="9525">
            <a:noFill/>
            <a:miter lim="800000"/>
            <a:headEnd/>
            <a:tailEnd/>
          </a:ln>
        </p:spPr>
      </p:pic>
      <p:sp>
        <p:nvSpPr>
          <p:cNvPr id="8197" name="Rectangle 3"/>
          <p:cNvSpPr>
            <a:spLocks noGrp="1" noChangeArrowheads="1"/>
          </p:cNvSpPr>
          <p:nvPr>
            <p:ph type="title"/>
          </p:nvPr>
        </p:nvSpPr>
        <p:spPr>
          <a:xfrm>
            <a:off x="381000" y="0"/>
            <a:ext cx="8229600" cy="639763"/>
          </a:xfrm>
        </p:spPr>
        <p:txBody>
          <a:bodyPr/>
          <a:lstStyle/>
          <a:p>
            <a:r>
              <a:rPr lang="en-US" sz="2800" b="1" smtClean="0"/>
              <a:t>Graphs “Criterion vs Criterion”</a:t>
            </a:r>
            <a:r>
              <a:rPr lang="en-US" sz="2400" smtClean="0"/>
              <a:t> </a:t>
            </a:r>
            <a:r>
              <a:rPr lang="en-US" smtClean="0"/>
              <a:t> </a:t>
            </a:r>
          </a:p>
        </p:txBody>
      </p:sp>
      <p:graphicFrame>
        <p:nvGraphicFramePr>
          <p:cNvPr id="8194" name="Object 2"/>
          <p:cNvGraphicFramePr>
            <a:graphicFrameLocks noChangeAspect="1"/>
          </p:cNvGraphicFramePr>
          <p:nvPr>
            <p:ph idx="1"/>
          </p:nvPr>
        </p:nvGraphicFramePr>
        <p:xfrm>
          <a:off x="914400" y="762000"/>
          <a:ext cx="7077075" cy="1012825"/>
        </p:xfrm>
        <a:graphic>
          <a:graphicData uri="http://schemas.openxmlformats.org/presentationml/2006/ole">
            <p:oleObj spid="_x0000_s111618" name="Document" r:id="rId4" imgW="6579360" imgH="941400" progId="Word.Document.8">
              <p:embed/>
            </p:oleObj>
          </a:graphicData>
        </a:graphic>
      </p:graphicFrame>
      <p:pic>
        <p:nvPicPr>
          <p:cNvPr id="8198" name="Picture 5" descr="c1-c2"/>
          <p:cNvPicPr>
            <a:picLocks noChangeAspect="1" noChangeArrowheads="1"/>
          </p:cNvPicPr>
          <p:nvPr/>
        </p:nvPicPr>
        <p:blipFill>
          <a:blip r:embed="rId5" cstate="print"/>
          <a:srcRect/>
          <a:stretch>
            <a:fillRect/>
          </a:stretch>
        </p:blipFill>
        <p:spPr bwMode="auto">
          <a:xfrm>
            <a:off x="228600" y="2057400"/>
            <a:ext cx="3554413" cy="1908175"/>
          </a:xfrm>
          <a:prstGeom prst="rect">
            <a:avLst/>
          </a:prstGeom>
          <a:noFill/>
          <a:ln w="9525">
            <a:noFill/>
            <a:miter lim="800000"/>
            <a:headEnd/>
            <a:tailEnd/>
          </a:ln>
        </p:spPr>
      </p:pic>
      <p:pic>
        <p:nvPicPr>
          <p:cNvPr id="8199" name="Picture 6" descr="c1-c6"/>
          <p:cNvPicPr>
            <a:picLocks noChangeAspect="1" noChangeArrowheads="1"/>
          </p:cNvPicPr>
          <p:nvPr/>
        </p:nvPicPr>
        <p:blipFill>
          <a:blip r:embed="rId6" cstate="print"/>
          <a:srcRect/>
          <a:stretch>
            <a:fillRect/>
          </a:stretch>
        </p:blipFill>
        <p:spPr bwMode="auto">
          <a:xfrm>
            <a:off x="152400" y="4419600"/>
            <a:ext cx="3621088" cy="2011363"/>
          </a:xfrm>
          <a:prstGeom prst="rect">
            <a:avLst/>
          </a:prstGeom>
          <a:noFill/>
          <a:ln w="9525">
            <a:noFill/>
            <a:miter lim="800000"/>
            <a:headEnd/>
            <a:tailEnd/>
          </a:ln>
        </p:spPr>
      </p:pic>
      <p:pic>
        <p:nvPicPr>
          <p:cNvPr id="8200" name="Picture 7" descr="c1-c3"/>
          <p:cNvPicPr>
            <a:picLocks noChangeAspect="1" noChangeArrowheads="1"/>
          </p:cNvPicPr>
          <p:nvPr/>
        </p:nvPicPr>
        <p:blipFill>
          <a:blip r:embed="rId7" cstate="print"/>
          <a:srcRect/>
          <a:stretch>
            <a:fillRect/>
          </a:stretch>
        </p:blipFill>
        <p:spPr bwMode="auto">
          <a:xfrm>
            <a:off x="5486400" y="2057400"/>
            <a:ext cx="3352800" cy="1890713"/>
          </a:xfrm>
          <a:prstGeom prst="rect">
            <a:avLst/>
          </a:prstGeom>
          <a:noFill/>
          <a:ln w="9525">
            <a:noFill/>
            <a:miter lim="800000"/>
            <a:headEnd/>
            <a:tailEnd/>
          </a:ln>
        </p:spPr>
      </p:pic>
      <p:sp>
        <p:nvSpPr>
          <p:cNvPr id="8201" name="Rectangle 8"/>
          <p:cNvSpPr>
            <a:spLocks noChangeArrowheads="1"/>
          </p:cNvSpPr>
          <p:nvPr/>
        </p:nvSpPr>
        <p:spPr bwMode="auto">
          <a:xfrm>
            <a:off x="990600" y="1676400"/>
            <a:ext cx="2273300" cy="346075"/>
          </a:xfrm>
          <a:prstGeom prst="rect">
            <a:avLst/>
          </a:prstGeom>
          <a:noFill/>
          <a:ln w="9525">
            <a:solidFill>
              <a:schemeClr val="tx1"/>
            </a:solidFill>
            <a:miter lim="800000"/>
            <a:headEnd/>
            <a:tailEnd/>
          </a:ln>
        </p:spPr>
        <p:txBody>
          <a:bodyPr wrap="none">
            <a:spAutoFit/>
          </a:bodyPr>
          <a:lstStyle/>
          <a:p>
            <a:r>
              <a:rPr lang="en-US">
                <a:sym typeface="Symbol" pitchFamily="18" charset="2"/>
              </a:rPr>
              <a:t>Dependency </a:t>
            </a:r>
            <a:r>
              <a:rPr lang="en-US" baseline="-25000">
                <a:sym typeface="Symbol" pitchFamily="18" charset="2"/>
              </a:rPr>
              <a:t>2 </a:t>
            </a:r>
            <a:r>
              <a:rPr lang="en-US">
                <a:sym typeface="Symbol" pitchFamily="18" charset="2"/>
              </a:rPr>
              <a:t>=</a:t>
            </a:r>
            <a:r>
              <a:rPr lang="en-US" i="1">
                <a:sym typeface="Symbol" pitchFamily="18" charset="2"/>
              </a:rPr>
              <a:t>F</a:t>
            </a:r>
            <a:r>
              <a:rPr lang="en-US">
                <a:sym typeface="Symbol" pitchFamily="18" charset="2"/>
              </a:rPr>
              <a:t>(</a:t>
            </a:r>
            <a:r>
              <a:rPr lang="en-US" baseline="-25000">
                <a:sym typeface="Symbol" pitchFamily="18" charset="2"/>
              </a:rPr>
              <a:t>1</a:t>
            </a:r>
            <a:r>
              <a:rPr lang="en-US">
                <a:sym typeface="Symbol" pitchFamily="18" charset="2"/>
              </a:rPr>
              <a:t>)</a:t>
            </a:r>
          </a:p>
        </p:txBody>
      </p:sp>
      <p:sp>
        <p:nvSpPr>
          <p:cNvPr id="8202" name="Rectangle 9"/>
          <p:cNvSpPr>
            <a:spLocks noChangeArrowheads="1"/>
          </p:cNvSpPr>
          <p:nvPr/>
        </p:nvSpPr>
        <p:spPr bwMode="auto">
          <a:xfrm>
            <a:off x="6096000" y="1676400"/>
            <a:ext cx="2273300" cy="346075"/>
          </a:xfrm>
          <a:prstGeom prst="rect">
            <a:avLst/>
          </a:prstGeom>
          <a:noFill/>
          <a:ln w="9525">
            <a:solidFill>
              <a:schemeClr val="tx1"/>
            </a:solidFill>
            <a:miter lim="800000"/>
            <a:headEnd/>
            <a:tailEnd/>
          </a:ln>
        </p:spPr>
        <p:txBody>
          <a:bodyPr wrap="none">
            <a:spAutoFit/>
          </a:bodyPr>
          <a:lstStyle/>
          <a:p>
            <a:r>
              <a:rPr lang="en-US">
                <a:sym typeface="Symbol" pitchFamily="18" charset="2"/>
              </a:rPr>
              <a:t>Dependency </a:t>
            </a:r>
            <a:r>
              <a:rPr lang="en-US" baseline="-25000">
                <a:sym typeface="Symbol" pitchFamily="18" charset="2"/>
              </a:rPr>
              <a:t>3 </a:t>
            </a:r>
            <a:r>
              <a:rPr lang="en-US">
                <a:sym typeface="Symbol" pitchFamily="18" charset="2"/>
              </a:rPr>
              <a:t>=</a:t>
            </a:r>
            <a:r>
              <a:rPr lang="en-US" i="1">
                <a:sym typeface="Symbol" pitchFamily="18" charset="2"/>
              </a:rPr>
              <a:t>F</a:t>
            </a:r>
            <a:r>
              <a:rPr lang="en-US">
                <a:sym typeface="Symbol" pitchFamily="18" charset="2"/>
              </a:rPr>
              <a:t>(</a:t>
            </a:r>
            <a:r>
              <a:rPr lang="en-US" baseline="-25000">
                <a:sym typeface="Symbol" pitchFamily="18" charset="2"/>
              </a:rPr>
              <a:t>1</a:t>
            </a:r>
            <a:r>
              <a:rPr lang="en-US">
                <a:sym typeface="Symbol" pitchFamily="18" charset="2"/>
              </a:rPr>
              <a:t>)</a:t>
            </a:r>
          </a:p>
        </p:txBody>
      </p:sp>
      <p:sp>
        <p:nvSpPr>
          <p:cNvPr id="8203" name="Rectangle 10"/>
          <p:cNvSpPr>
            <a:spLocks noChangeArrowheads="1"/>
          </p:cNvSpPr>
          <p:nvPr/>
        </p:nvSpPr>
        <p:spPr bwMode="auto">
          <a:xfrm>
            <a:off x="838200" y="4038600"/>
            <a:ext cx="2273300" cy="346075"/>
          </a:xfrm>
          <a:prstGeom prst="rect">
            <a:avLst/>
          </a:prstGeom>
          <a:noFill/>
          <a:ln w="9525">
            <a:solidFill>
              <a:schemeClr val="tx1"/>
            </a:solidFill>
            <a:miter lim="800000"/>
            <a:headEnd/>
            <a:tailEnd/>
          </a:ln>
        </p:spPr>
        <p:txBody>
          <a:bodyPr wrap="none">
            <a:spAutoFit/>
          </a:bodyPr>
          <a:lstStyle/>
          <a:p>
            <a:r>
              <a:rPr lang="en-US">
                <a:sym typeface="Symbol" pitchFamily="18" charset="2"/>
              </a:rPr>
              <a:t>Dependency </a:t>
            </a:r>
            <a:r>
              <a:rPr lang="en-US" baseline="-25000">
                <a:sym typeface="Symbol" pitchFamily="18" charset="2"/>
              </a:rPr>
              <a:t>6 </a:t>
            </a:r>
            <a:r>
              <a:rPr lang="en-US">
                <a:sym typeface="Symbol" pitchFamily="18" charset="2"/>
              </a:rPr>
              <a:t>=</a:t>
            </a:r>
            <a:r>
              <a:rPr lang="en-US" i="1">
                <a:sym typeface="Symbol" pitchFamily="18" charset="2"/>
              </a:rPr>
              <a:t>F</a:t>
            </a:r>
            <a:r>
              <a:rPr lang="en-US">
                <a:sym typeface="Symbol" pitchFamily="18" charset="2"/>
              </a:rPr>
              <a:t>(</a:t>
            </a:r>
            <a:r>
              <a:rPr lang="en-US" baseline="-25000">
                <a:sym typeface="Symbol" pitchFamily="18" charset="2"/>
              </a:rPr>
              <a:t>1</a:t>
            </a:r>
            <a:r>
              <a:rPr lang="en-US">
                <a:sym typeface="Symbol" pitchFamily="18" charset="2"/>
              </a:rPr>
              <a:t>)</a:t>
            </a:r>
          </a:p>
        </p:txBody>
      </p:sp>
      <p:sp>
        <p:nvSpPr>
          <p:cNvPr id="8204" name="Rectangle 11"/>
          <p:cNvSpPr>
            <a:spLocks noChangeArrowheads="1"/>
          </p:cNvSpPr>
          <p:nvPr/>
        </p:nvSpPr>
        <p:spPr bwMode="auto">
          <a:xfrm>
            <a:off x="6096000" y="4267200"/>
            <a:ext cx="2273300" cy="346075"/>
          </a:xfrm>
          <a:prstGeom prst="rect">
            <a:avLst/>
          </a:prstGeom>
          <a:noFill/>
          <a:ln w="9525">
            <a:solidFill>
              <a:schemeClr val="tx1"/>
            </a:solidFill>
            <a:miter lim="800000"/>
            <a:headEnd/>
            <a:tailEnd/>
          </a:ln>
        </p:spPr>
        <p:txBody>
          <a:bodyPr wrap="none">
            <a:spAutoFit/>
          </a:bodyPr>
          <a:lstStyle/>
          <a:p>
            <a:r>
              <a:rPr lang="en-US">
                <a:sym typeface="Symbol" pitchFamily="18" charset="2"/>
              </a:rPr>
              <a:t>Dependency </a:t>
            </a:r>
            <a:r>
              <a:rPr lang="en-US" baseline="-25000">
                <a:sym typeface="Symbol" pitchFamily="18" charset="2"/>
              </a:rPr>
              <a:t>6 </a:t>
            </a:r>
            <a:r>
              <a:rPr lang="en-US">
                <a:sym typeface="Symbol" pitchFamily="18" charset="2"/>
              </a:rPr>
              <a:t>=</a:t>
            </a:r>
            <a:r>
              <a:rPr lang="en-US" i="1">
                <a:sym typeface="Symbol" pitchFamily="18" charset="2"/>
              </a:rPr>
              <a:t>F</a:t>
            </a:r>
            <a:r>
              <a:rPr lang="en-US">
                <a:sym typeface="Symbol" pitchFamily="18" charset="2"/>
              </a:rPr>
              <a:t>(</a:t>
            </a:r>
            <a:r>
              <a:rPr lang="en-US" baseline="-25000">
                <a:sym typeface="Symbol" pitchFamily="18" charset="2"/>
              </a:rPr>
              <a:t>3</a:t>
            </a:r>
            <a:r>
              <a:rPr lang="en-US">
                <a:sym typeface="Symbol" pitchFamily="18" charset="2"/>
              </a:rPr>
              <a:t>)</a:t>
            </a:r>
          </a:p>
        </p:txBody>
      </p:sp>
      <p:sp>
        <p:nvSpPr>
          <p:cNvPr id="8205" name="Text Box 12"/>
          <p:cNvSpPr txBox="1">
            <a:spLocks noChangeArrowheads="1"/>
          </p:cNvSpPr>
          <p:nvPr/>
        </p:nvSpPr>
        <p:spPr bwMode="auto">
          <a:xfrm>
            <a:off x="914400" y="6400800"/>
            <a:ext cx="2497138" cy="336550"/>
          </a:xfrm>
          <a:prstGeom prst="rect">
            <a:avLst/>
          </a:prstGeom>
          <a:noFill/>
          <a:ln w="9525">
            <a:noFill/>
            <a:miter lim="800000"/>
            <a:headEnd/>
            <a:tailEnd/>
          </a:ln>
        </p:spPr>
        <p:txBody>
          <a:bodyPr wrap="none">
            <a:spAutoFit/>
          </a:bodyPr>
          <a:lstStyle/>
          <a:p>
            <a:r>
              <a:rPr lang="en-US"/>
              <a:t>Strong linear dependency</a:t>
            </a:r>
          </a:p>
        </p:txBody>
      </p:sp>
      <p:sp>
        <p:nvSpPr>
          <p:cNvPr id="8206" name="Line 13"/>
          <p:cNvSpPr>
            <a:spLocks noChangeShapeType="1"/>
          </p:cNvSpPr>
          <p:nvPr/>
        </p:nvSpPr>
        <p:spPr bwMode="auto">
          <a:xfrm flipV="1">
            <a:off x="1905000" y="5715000"/>
            <a:ext cx="152400" cy="762000"/>
          </a:xfrm>
          <a:prstGeom prst="line">
            <a:avLst/>
          </a:prstGeom>
          <a:noFill/>
          <a:ln w="9525">
            <a:solidFill>
              <a:schemeClr val="tx1"/>
            </a:solidFill>
            <a:round/>
            <a:headEnd/>
            <a:tailEnd type="triangle" w="med" len="med"/>
          </a:ln>
        </p:spPr>
        <p:txBody>
          <a:bodyPr/>
          <a:lstStyle/>
          <a:p>
            <a:endParaRPr lang="en-US"/>
          </a:p>
        </p:txBody>
      </p:sp>
      <p:sp>
        <p:nvSpPr>
          <p:cNvPr id="8207" name="Text Box 14"/>
          <p:cNvSpPr txBox="1">
            <a:spLocks noChangeArrowheads="1"/>
          </p:cNvSpPr>
          <p:nvPr/>
        </p:nvSpPr>
        <p:spPr bwMode="auto">
          <a:xfrm>
            <a:off x="4114800" y="4114800"/>
            <a:ext cx="1289050" cy="581025"/>
          </a:xfrm>
          <a:prstGeom prst="rect">
            <a:avLst/>
          </a:prstGeom>
          <a:noFill/>
          <a:ln w="9525">
            <a:noFill/>
            <a:miter lim="800000"/>
            <a:headEnd/>
            <a:tailEnd/>
          </a:ln>
        </p:spPr>
        <p:txBody>
          <a:bodyPr wrap="none">
            <a:spAutoFit/>
          </a:bodyPr>
          <a:lstStyle/>
          <a:p>
            <a:r>
              <a:rPr lang="en-US"/>
              <a:t>Non-linear </a:t>
            </a:r>
          </a:p>
          <a:p>
            <a:r>
              <a:rPr lang="en-US"/>
              <a:t>dependency</a:t>
            </a:r>
          </a:p>
        </p:txBody>
      </p:sp>
      <p:sp>
        <p:nvSpPr>
          <p:cNvPr id="8208" name="Line 15"/>
          <p:cNvSpPr>
            <a:spLocks noChangeShapeType="1"/>
          </p:cNvSpPr>
          <p:nvPr/>
        </p:nvSpPr>
        <p:spPr bwMode="auto">
          <a:xfrm flipV="1">
            <a:off x="4724400" y="3352800"/>
            <a:ext cx="1219200" cy="762000"/>
          </a:xfrm>
          <a:prstGeom prst="line">
            <a:avLst/>
          </a:prstGeom>
          <a:noFill/>
          <a:ln w="9525">
            <a:solidFill>
              <a:schemeClr val="tx1"/>
            </a:solidFill>
            <a:round/>
            <a:headEnd/>
            <a:tailEnd type="triangle" w="med" len="med"/>
          </a:ln>
        </p:spPr>
        <p:txBody>
          <a:bodyPr/>
          <a:lstStyle/>
          <a:p>
            <a:endParaRPr lang="en-US"/>
          </a:p>
        </p:txBody>
      </p:sp>
      <p:sp>
        <p:nvSpPr>
          <p:cNvPr id="8209" name="Line 16"/>
          <p:cNvSpPr>
            <a:spLocks noChangeShapeType="1"/>
          </p:cNvSpPr>
          <p:nvPr/>
        </p:nvSpPr>
        <p:spPr bwMode="auto">
          <a:xfrm>
            <a:off x="5029200" y="4724400"/>
            <a:ext cx="990600" cy="685800"/>
          </a:xfrm>
          <a:prstGeom prst="line">
            <a:avLst/>
          </a:prstGeom>
          <a:noFill/>
          <a:ln w="9525">
            <a:solidFill>
              <a:schemeClr val="tx1"/>
            </a:solidFill>
            <a:round/>
            <a:headEnd/>
            <a:tailEnd type="triangle" w="med" len="med"/>
          </a:ln>
        </p:spPr>
        <p:txBody>
          <a:bodyPr/>
          <a:lstStyle/>
          <a:p>
            <a:endParaRPr lang="en-US"/>
          </a:p>
        </p:txBody>
      </p:sp>
      <p:sp>
        <p:nvSpPr>
          <p:cNvPr id="8210" name="Text Box 17"/>
          <p:cNvSpPr txBox="1">
            <a:spLocks noChangeArrowheads="1"/>
          </p:cNvSpPr>
          <p:nvPr/>
        </p:nvSpPr>
        <p:spPr bwMode="auto">
          <a:xfrm>
            <a:off x="3870325" y="2346325"/>
            <a:ext cx="1425575" cy="581025"/>
          </a:xfrm>
          <a:prstGeom prst="rect">
            <a:avLst/>
          </a:prstGeom>
          <a:noFill/>
          <a:ln w="9525">
            <a:noFill/>
            <a:miter lim="800000"/>
            <a:headEnd/>
            <a:tailEnd/>
          </a:ln>
        </p:spPr>
        <p:txBody>
          <a:bodyPr wrap="none">
            <a:spAutoFit/>
          </a:bodyPr>
          <a:lstStyle/>
          <a:p>
            <a:r>
              <a:rPr lang="en-US"/>
              <a:t>Dependency</a:t>
            </a:r>
          </a:p>
          <a:p>
            <a:r>
              <a:rPr lang="en-US"/>
              <a:t>is not obvious</a:t>
            </a:r>
          </a:p>
        </p:txBody>
      </p:sp>
      <p:sp>
        <p:nvSpPr>
          <p:cNvPr id="8211" name="Line 18"/>
          <p:cNvSpPr>
            <a:spLocks noChangeShapeType="1"/>
          </p:cNvSpPr>
          <p:nvPr/>
        </p:nvSpPr>
        <p:spPr bwMode="auto">
          <a:xfrm flipH="1">
            <a:off x="3124200" y="2667000"/>
            <a:ext cx="762000" cy="228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Roman\Documents\Book_11_18\Papa_Book_Final\Chapter3_Figures\Figure_3_36.jpg"/>
          <p:cNvPicPr>
            <a:picLocks noChangeAspect="1" noChangeArrowheads="1"/>
          </p:cNvPicPr>
          <p:nvPr/>
        </p:nvPicPr>
        <p:blipFill>
          <a:blip r:embed="rId2" cstate="print"/>
          <a:srcRect/>
          <a:stretch>
            <a:fillRect/>
          </a:stretch>
        </p:blipFill>
        <p:spPr bwMode="auto">
          <a:xfrm>
            <a:off x="1320798" y="949568"/>
            <a:ext cx="5994402" cy="4841632"/>
          </a:xfrm>
          <a:prstGeom prst="rect">
            <a:avLst/>
          </a:prstGeom>
          <a:noFill/>
        </p:spPr>
      </p:pic>
      <p:sp>
        <p:nvSpPr>
          <p:cNvPr id="4" name="Rectangle 3"/>
          <p:cNvSpPr/>
          <p:nvPr/>
        </p:nvSpPr>
        <p:spPr>
          <a:xfrm>
            <a:off x="990600" y="6107668"/>
            <a:ext cx="7315200" cy="369332"/>
          </a:xfrm>
          <a:prstGeom prst="rect">
            <a:avLst/>
          </a:prstGeom>
        </p:spPr>
        <p:txBody>
          <a:bodyPr wrap="square">
            <a:spAutoFit/>
          </a:bodyPr>
          <a:lstStyle/>
          <a:p>
            <a:r>
              <a:rPr lang="en-US" b="1" dirty="0" smtClean="0"/>
              <a:t>Table of functional failures for the third functional constraint (fragment)</a:t>
            </a:r>
            <a:endParaRPr lang="en-US" b="1" dirty="0"/>
          </a:p>
        </p:txBody>
      </p:sp>
      <p:sp>
        <p:nvSpPr>
          <p:cNvPr id="5" name="Rectangle 4"/>
          <p:cNvSpPr/>
          <p:nvPr/>
        </p:nvSpPr>
        <p:spPr>
          <a:xfrm>
            <a:off x="1371600" y="152400"/>
            <a:ext cx="6400800" cy="646331"/>
          </a:xfrm>
          <a:prstGeom prst="rect">
            <a:avLst/>
          </a:prstGeom>
        </p:spPr>
        <p:txBody>
          <a:bodyPr wrap="square">
            <a:spAutoFit/>
          </a:bodyPr>
          <a:lstStyle/>
          <a:p>
            <a:pPr algn="ctr"/>
            <a:r>
              <a:rPr lang="en-US" sz="3200" dirty="0" smtClean="0"/>
              <a:t>Table of Functional Failures (</a:t>
            </a:r>
            <a:r>
              <a:rPr lang="en-US" sz="3600" dirty="0" smtClean="0"/>
              <a:t>1/2) </a:t>
            </a:r>
            <a:endParaRPr lang="en-US" sz="3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Roman\Documents\Book_11_18\Papa_Book_Final\Chapter3_Figures\Figure_3_37.jpg"/>
          <p:cNvPicPr>
            <a:picLocks noChangeAspect="1" noChangeArrowheads="1"/>
          </p:cNvPicPr>
          <p:nvPr/>
        </p:nvPicPr>
        <p:blipFill>
          <a:blip r:embed="rId3" cstate="print"/>
          <a:srcRect/>
          <a:stretch>
            <a:fillRect/>
          </a:stretch>
        </p:blipFill>
        <p:spPr bwMode="auto">
          <a:xfrm>
            <a:off x="746188" y="1143000"/>
            <a:ext cx="7676910" cy="4157661"/>
          </a:xfrm>
          <a:prstGeom prst="rect">
            <a:avLst/>
          </a:prstGeom>
          <a:noFill/>
        </p:spPr>
      </p:pic>
      <p:graphicFrame>
        <p:nvGraphicFramePr>
          <p:cNvPr id="52227" name="Object 3"/>
          <p:cNvGraphicFramePr>
            <a:graphicFrameLocks noChangeAspect="1"/>
          </p:cNvGraphicFramePr>
          <p:nvPr/>
        </p:nvGraphicFramePr>
        <p:xfrm>
          <a:off x="1377950" y="6021388"/>
          <a:ext cx="5926138" cy="225425"/>
        </p:xfrm>
        <a:graphic>
          <a:graphicData uri="http://schemas.openxmlformats.org/presentationml/2006/ole">
            <p:oleObj spid="_x0000_s107522" name="Document" r:id="rId4" imgW="5949456" imgH="233583" progId="Word.Document.12">
              <p:embed/>
            </p:oleObj>
          </a:graphicData>
        </a:graphic>
      </p:graphicFrame>
      <p:sp>
        <p:nvSpPr>
          <p:cNvPr id="4" name="Rectangle 3"/>
          <p:cNvSpPr/>
          <p:nvPr/>
        </p:nvSpPr>
        <p:spPr>
          <a:xfrm>
            <a:off x="991469" y="381000"/>
            <a:ext cx="7161063" cy="646331"/>
          </a:xfrm>
          <a:prstGeom prst="rect">
            <a:avLst/>
          </a:prstGeom>
        </p:spPr>
        <p:txBody>
          <a:bodyPr wrap="none">
            <a:spAutoFit/>
          </a:bodyPr>
          <a:lstStyle/>
          <a:p>
            <a:pPr algn="ctr"/>
            <a:r>
              <a:rPr lang="en-US" sz="3600" dirty="0" smtClean="0"/>
              <a:t>Table of Functional Failures (2/2) </a:t>
            </a:r>
            <a:endParaRPr 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5"/>
          <p:cNvSpPr>
            <a:spLocks noGrp="1"/>
          </p:cNvSpPr>
          <p:nvPr>
            <p:ph type="sldNum" sz="quarter" idx="12"/>
          </p:nvPr>
        </p:nvSpPr>
        <p:spPr>
          <a:noFill/>
        </p:spPr>
        <p:txBody>
          <a:bodyPr/>
          <a:lstStyle/>
          <a:p>
            <a:fld id="{213C3BD5-5499-4529-A068-AF28B1C7CFA4}" type="slidenum">
              <a:rPr lang="en-US" smtClean="0"/>
              <a:pPr/>
              <a:t>27</a:t>
            </a:fld>
            <a:endParaRPr lang="en-US" smtClean="0"/>
          </a:p>
        </p:txBody>
      </p:sp>
      <p:sp>
        <p:nvSpPr>
          <p:cNvPr id="9220" name="Rectangle 2"/>
          <p:cNvSpPr>
            <a:spLocks noGrp="1" noChangeArrowheads="1"/>
          </p:cNvSpPr>
          <p:nvPr>
            <p:ph type="title"/>
          </p:nvPr>
        </p:nvSpPr>
        <p:spPr>
          <a:xfrm>
            <a:off x="0" y="0"/>
            <a:ext cx="9144000" cy="1219200"/>
          </a:xfrm>
        </p:spPr>
        <p:txBody>
          <a:bodyPr/>
          <a:lstStyle/>
          <a:p>
            <a:pPr eaLnBrk="1" hangingPunct="1"/>
            <a:r>
              <a:rPr lang="en-US" sz="3200" b="1" dirty="0" smtClean="0"/>
              <a:t>Refining Initial Design Variable Constraints. New Problem</a:t>
            </a:r>
          </a:p>
        </p:txBody>
      </p:sp>
      <p:graphicFrame>
        <p:nvGraphicFramePr>
          <p:cNvPr id="9218" name="Object 3"/>
          <p:cNvGraphicFramePr>
            <a:graphicFrameLocks noChangeAspect="1"/>
          </p:cNvGraphicFramePr>
          <p:nvPr>
            <p:ph idx="1"/>
          </p:nvPr>
        </p:nvGraphicFramePr>
        <p:xfrm>
          <a:off x="228600" y="2438400"/>
          <a:ext cx="8602663" cy="2036763"/>
        </p:xfrm>
        <a:graphic>
          <a:graphicData uri="http://schemas.openxmlformats.org/presentationml/2006/ole">
            <p:oleObj spid="_x0000_s9218" name="Document" r:id="rId3" imgW="5814907" imgH="1380777" progId="Word.Document.8">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p>
            <a:fld id="{64BBAF42-D694-4D17-84E1-268B355D11F3}" type="slidenum">
              <a:rPr lang="en-US" smtClean="0"/>
              <a:pPr/>
              <a:t>28</a:t>
            </a:fld>
            <a:endParaRPr lang="en-US" smtClean="0"/>
          </a:p>
        </p:txBody>
      </p:sp>
      <p:sp>
        <p:nvSpPr>
          <p:cNvPr id="43011" name="Rectangle 2"/>
          <p:cNvSpPr>
            <a:spLocks noGrp="1" noChangeArrowheads="1"/>
          </p:cNvSpPr>
          <p:nvPr>
            <p:ph type="title"/>
          </p:nvPr>
        </p:nvSpPr>
        <p:spPr>
          <a:xfrm>
            <a:off x="457200" y="0"/>
            <a:ext cx="8229600" cy="1143000"/>
          </a:xfrm>
        </p:spPr>
        <p:txBody>
          <a:bodyPr/>
          <a:lstStyle/>
          <a:p>
            <a:pPr eaLnBrk="1" hangingPunct="1"/>
            <a:r>
              <a:rPr lang="en-US" sz="3600" b="1" dirty="0" smtClean="0"/>
              <a:t>Initial and </a:t>
            </a:r>
            <a:r>
              <a:rPr lang="en-US" sz="3600" b="1" dirty="0" smtClean="0">
                <a:solidFill>
                  <a:srgbClr val="FF0000"/>
                </a:solidFill>
              </a:rPr>
              <a:t>New</a:t>
            </a:r>
            <a:r>
              <a:rPr lang="en-US" sz="3600" b="1" dirty="0" smtClean="0"/>
              <a:t> </a:t>
            </a:r>
            <a:r>
              <a:rPr lang="en-US" sz="3600" b="1" dirty="0" smtClean="0">
                <a:solidFill>
                  <a:srgbClr val="FF0000"/>
                </a:solidFill>
              </a:rPr>
              <a:t>Ranges of Change</a:t>
            </a:r>
            <a:endParaRPr lang="ru-RU" sz="3600" b="1" dirty="0" smtClean="0">
              <a:solidFill>
                <a:srgbClr val="FF0000"/>
              </a:solidFill>
            </a:endParaRPr>
          </a:p>
        </p:txBody>
      </p:sp>
      <p:sp>
        <p:nvSpPr>
          <p:cNvPr id="43012" name="Line 3"/>
          <p:cNvSpPr>
            <a:spLocks noChangeShapeType="1"/>
          </p:cNvSpPr>
          <p:nvPr/>
        </p:nvSpPr>
        <p:spPr bwMode="auto">
          <a:xfrm>
            <a:off x="2819400" y="2057400"/>
            <a:ext cx="3733800" cy="0"/>
          </a:xfrm>
          <a:prstGeom prst="line">
            <a:avLst/>
          </a:prstGeom>
          <a:noFill/>
          <a:ln w="38100">
            <a:solidFill>
              <a:schemeClr val="tx1"/>
            </a:solidFill>
            <a:round/>
            <a:headEnd/>
            <a:tailEnd/>
          </a:ln>
        </p:spPr>
        <p:txBody>
          <a:bodyPr/>
          <a:lstStyle/>
          <a:p>
            <a:endParaRPr lang="en-US"/>
          </a:p>
        </p:txBody>
      </p:sp>
      <p:sp>
        <p:nvSpPr>
          <p:cNvPr id="43013" name="Line 4"/>
          <p:cNvSpPr>
            <a:spLocks noChangeShapeType="1"/>
          </p:cNvSpPr>
          <p:nvPr/>
        </p:nvSpPr>
        <p:spPr bwMode="auto">
          <a:xfrm>
            <a:off x="2895600" y="5029200"/>
            <a:ext cx="3733800" cy="0"/>
          </a:xfrm>
          <a:prstGeom prst="line">
            <a:avLst/>
          </a:prstGeom>
          <a:noFill/>
          <a:ln w="38100">
            <a:solidFill>
              <a:schemeClr val="tx1"/>
            </a:solidFill>
            <a:round/>
            <a:headEnd/>
            <a:tailEnd/>
          </a:ln>
        </p:spPr>
        <p:txBody>
          <a:bodyPr/>
          <a:lstStyle/>
          <a:p>
            <a:endParaRPr lang="en-US"/>
          </a:p>
        </p:txBody>
      </p:sp>
      <p:sp>
        <p:nvSpPr>
          <p:cNvPr id="43014" name="Line 5"/>
          <p:cNvSpPr>
            <a:spLocks noChangeShapeType="1"/>
          </p:cNvSpPr>
          <p:nvPr/>
        </p:nvSpPr>
        <p:spPr bwMode="auto">
          <a:xfrm>
            <a:off x="2895600" y="3962400"/>
            <a:ext cx="3733800" cy="0"/>
          </a:xfrm>
          <a:prstGeom prst="line">
            <a:avLst/>
          </a:prstGeom>
          <a:noFill/>
          <a:ln w="38100">
            <a:solidFill>
              <a:schemeClr val="tx1"/>
            </a:solidFill>
            <a:round/>
            <a:headEnd/>
            <a:tailEnd/>
          </a:ln>
        </p:spPr>
        <p:txBody>
          <a:bodyPr/>
          <a:lstStyle/>
          <a:p>
            <a:endParaRPr lang="en-US"/>
          </a:p>
        </p:txBody>
      </p:sp>
      <p:sp>
        <p:nvSpPr>
          <p:cNvPr id="43015" name="Line 6"/>
          <p:cNvSpPr>
            <a:spLocks noChangeShapeType="1"/>
          </p:cNvSpPr>
          <p:nvPr/>
        </p:nvSpPr>
        <p:spPr bwMode="auto">
          <a:xfrm>
            <a:off x="2895600" y="3048000"/>
            <a:ext cx="3733800" cy="0"/>
          </a:xfrm>
          <a:prstGeom prst="line">
            <a:avLst/>
          </a:prstGeom>
          <a:noFill/>
          <a:ln w="38100">
            <a:solidFill>
              <a:schemeClr val="tx1"/>
            </a:solidFill>
            <a:round/>
            <a:headEnd/>
            <a:tailEnd/>
          </a:ln>
        </p:spPr>
        <p:txBody>
          <a:bodyPr/>
          <a:lstStyle/>
          <a:p>
            <a:endParaRPr lang="en-US"/>
          </a:p>
        </p:txBody>
      </p:sp>
      <p:sp>
        <p:nvSpPr>
          <p:cNvPr id="43016" name="Line 7"/>
          <p:cNvSpPr>
            <a:spLocks noChangeShapeType="1"/>
          </p:cNvSpPr>
          <p:nvPr/>
        </p:nvSpPr>
        <p:spPr bwMode="auto">
          <a:xfrm>
            <a:off x="2895600" y="6096000"/>
            <a:ext cx="3733800" cy="0"/>
          </a:xfrm>
          <a:prstGeom prst="line">
            <a:avLst/>
          </a:prstGeom>
          <a:noFill/>
          <a:ln w="38100">
            <a:solidFill>
              <a:schemeClr val="tx1"/>
            </a:solidFill>
            <a:round/>
            <a:headEnd/>
            <a:tailEnd/>
          </a:ln>
        </p:spPr>
        <p:txBody>
          <a:bodyPr/>
          <a:lstStyle/>
          <a:p>
            <a:endParaRPr lang="en-US"/>
          </a:p>
        </p:txBody>
      </p:sp>
      <p:sp>
        <p:nvSpPr>
          <p:cNvPr id="43017" name="Rectangle 8"/>
          <p:cNvSpPr>
            <a:spLocks noChangeArrowheads="1"/>
          </p:cNvSpPr>
          <p:nvPr/>
        </p:nvSpPr>
        <p:spPr bwMode="auto">
          <a:xfrm>
            <a:off x="2819400" y="1905000"/>
            <a:ext cx="609600" cy="76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43018" name="Line 9"/>
          <p:cNvSpPr>
            <a:spLocks noChangeShapeType="1"/>
          </p:cNvSpPr>
          <p:nvPr/>
        </p:nvSpPr>
        <p:spPr bwMode="auto">
          <a:xfrm>
            <a:off x="2133600" y="2209800"/>
            <a:ext cx="1524000" cy="0"/>
          </a:xfrm>
          <a:prstGeom prst="line">
            <a:avLst/>
          </a:prstGeom>
          <a:noFill/>
          <a:ln w="38100">
            <a:solidFill>
              <a:srgbClr val="FF0000"/>
            </a:solidFill>
            <a:round/>
            <a:headEnd/>
            <a:tailEnd/>
          </a:ln>
        </p:spPr>
        <p:txBody>
          <a:bodyPr/>
          <a:lstStyle/>
          <a:p>
            <a:endParaRPr lang="en-US"/>
          </a:p>
        </p:txBody>
      </p:sp>
      <p:sp>
        <p:nvSpPr>
          <p:cNvPr id="43019" name="Rectangle 10"/>
          <p:cNvSpPr>
            <a:spLocks noChangeArrowheads="1"/>
          </p:cNvSpPr>
          <p:nvPr/>
        </p:nvSpPr>
        <p:spPr bwMode="auto">
          <a:xfrm>
            <a:off x="2895600" y="3810000"/>
            <a:ext cx="1295400" cy="76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43020" name="Line 11"/>
          <p:cNvSpPr>
            <a:spLocks noChangeShapeType="1"/>
          </p:cNvSpPr>
          <p:nvPr/>
        </p:nvSpPr>
        <p:spPr bwMode="auto">
          <a:xfrm>
            <a:off x="2286000" y="4114800"/>
            <a:ext cx="2057400" cy="0"/>
          </a:xfrm>
          <a:prstGeom prst="line">
            <a:avLst/>
          </a:prstGeom>
          <a:noFill/>
          <a:ln w="38100">
            <a:solidFill>
              <a:srgbClr val="FF0000"/>
            </a:solidFill>
            <a:round/>
            <a:headEnd/>
            <a:tailEnd/>
          </a:ln>
        </p:spPr>
        <p:txBody>
          <a:bodyPr/>
          <a:lstStyle/>
          <a:p>
            <a:endParaRPr lang="en-US"/>
          </a:p>
        </p:txBody>
      </p:sp>
      <p:sp>
        <p:nvSpPr>
          <p:cNvPr id="43021" name="Rectangle 12"/>
          <p:cNvSpPr>
            <a:spLocks noChangeArrowheads="1"/>
          </p:cNvSpPr>
          <p:nvPr/>
        </p:nvSpPr>
        <p:spPr bwMode="auto">
          <a:xfrm>
            <a:off x="4038600" y="4876800"/>
            <a:ext cx="1371600" cy="76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43022" name="Line 13"/>
          <p:cNvSpPr>
            <a:spLocks noChangeShapeType="1"/>
          </p:cNvSpPr>
          <p:nvPr/>
        </p:nvSpPr>
        <p:spPr bwMode="auto">
          <a:xfrm>
            <a:off x="3810000" y="5181600"/>
            <a:ext cx="1981200" cy="0"/>
          </a:xfrm>
          <a:prstGeom prst="line">
            <a:avLst/>
          </a:prstGeom>
          <a:noFill/>
          <a:ln w="38100">
            <a:solidFill>
              <a:srgbClr val="FF0000"/>
            </a:solidFill>
            <a:round/>
            <a:headEnd/>
            <a:tailEnd/>
          </a:ln>
        </p:spPr>
        <p:txBody>
          <a:bodyPr/>
          <a:lstStyle/>
          <a:p>
            <a:endParaRPr lang="en-US"/>
          </a:p>
        </p:txBody>
      </p:sp>
      <p:sp>
        <p:nvSpPr>
          <p:cNvPr id="43023" name="Text Box 14"/>
          <p:cNvSpPr txBox="1">
            <a:spLocks noChangeArrowheads="1"/>
          </p:cNvSpPr>
          <p:nvPr/>
        </p:nvSpPr>
        <p:spPr bwMode="auto">
          <a:xfrm>
            <a:off x="4148138" y="2101850"/>
            <a:ext cx="4422775" cy="336550"/>
          </a:xfrm>
          <a:prstGeom prst="rect">
            <a:avLst/>
          </a:prstGeom>
          <a:noFill/>
          <a:ln w="9525">
            <a:noFill/>
            <a:miter lim="800000"/>
            <a:headEnd/>
            <a:tailEnd/>
          </a:ln>
        </p:spPr>
        <p:txBody>
          <a:bodyPr wrap="none">
            <a:spAutoFit/>
          </a:bodyPr>
          <a:lstStyle/>
          <a:p>
            <a:r>
              <a:rPr lang="en-US" sz="1600" b="1"/>
              <a:t>Initial ranges of change (1</a:t>
            </a:r>
            <a:r>
              <a:rPr lang="en-US" sz="1600" b="1" baseline="30000"/>
              <a:t>st</a:t>
            </a:r>
            <a:r>
              <a:rPr lang="en-US" sz="1600" b="1"/>
              <a:t> design variable)</a:t>
            </a:r>
            <a:endParaRPr lang="ru-RU" sz="1600" b="1"/>
          </a:p>
        </p:txBody>
      </p:sp>
      <p:sp>
        <p:nvSpPr>
          <p:cNvPr id="43024" name="Text Box 15"/>
          <p:cNvSpPr txBox="1">
            <a:spLocks noChangeArrowheads="1"/>
          </p:cNvSpPr>
          <p:nvPr/>
        </p:nvSpPr>
        <p:spPr bwMode="auto">
          <a:xfrm>
            <a:off x="4405313" y="3092450"/>
            <a:ext cx="4470400" cy="336550"/>
          </a:xfrm>
          <a:prstGeom prst="rect">
            <a:avLst/>
          </a:prstGeom>
          <a:noFill/>
          <a:ln w="9525">
            <a:noFill/>
            <a:miter lim="800000"/>
            <a:headEnd/>
            <a:tailEnd/>
          </a:ln>
        </p:spPr>
        <p:txBody>
          <a:bodyPr wrap="none">
            <a:spAutoFit/>
          </a:bodyPr>
          <a:lstStyle/>
          <a:p>
            <a:r>
              <a:rPr lang="en-US" sz="1600" b="1"/>
              <a:t>Initial ranges of change (2</a:t>
            </a:r>
            <a:r>
              <a:rPr lang="en-US" sz="1600" b="1" baseline="30000"/>
              <a:t>nd</a:t>
            </a:r>
            <a:r>
              <a:rPr lang="en-US" sz="1600" b="1"/>
              <a:t> design variable)</a:t>
            </a:r>
            <a:endParaRPr lang="ru-RU" sz="1600" b="1"/>
          </a:p>
        </p:txBody>
      </p:sp>
      <p:sp>
        <p:nvSpPr>
          <p:cNvPr id="43025" name="Text Box 16"/>
          <p:cNvSpPr txBox="1">
            <a:spLocks noChangeArrowheads="1"/>
          </p:cNvSpPr>
          <p:nvPr/>
        </p:nvSpPr>
        <p:spPr bwMode="auto">
          <a:xfrm>
            <a:off x="4419600" y="3549650"/>
            <a:ext cx="4572000" cy="336550"/>
          </a:xfrm>
          <a:prstGeom prst="rect">
            <a:avLst/>
          </a:prstGeom>
          <a:noFill/>
          <a:ln w="9525">
            <a:noFill/>
            <a:miter lim="800000"/>
            <a:headEnd/>
            <a:tailEnd/>
          </a:ln>
        </p:spPr>
        <p:txBody>
          <a:bodyPr>
            <a:spAutoFit/>
          </a:bodyPr>
          <a:lstStyle/>
          <a:p>
            <a:r>
              <a:rPr lang="en-US" sz="1600" b="1"/>
              <a:t>Initial range of change (3</a:t>
            </a:r>
            <a:r>
              <a:rPr lang="en-US" sz="1600" b="1" baseline="30000"/>
              <a:t>rd</a:t>
            </a:r>
            <a:r>
              <a:rPr lang="en-US" sz="1600" b="1"/>
              <a:t> design variable)</a:t>
            </a:r>
            <a:endParaRPr lang="ru-RU" sz="1600" b="1"/>
          </a:p>
        </p:txBody>
      </p:sp>
      <p:sp>
        <p:nvSpPr>
          <p:cNvPr id="43026" name="Text Box 17"/>
          <p:cNvSpPr txBox="1">
            <a:spLocks noChangeArrowheads="1"/>
          </p:cNvSpPr>
          <p:nvPr/>
        </p:nvSpPr>
        <p:spPr bwMode="auto">
          <a:xfrm>
            <a:off x="4572000" y="4371975"/>
            <a:ext cx="4479925" cy="581025"/>
          </a:xfrm>
          <a:prstGeom prst="rect">
            <a:avLst/>
          </a:prstGeom>
          <a:noFill/>
          <a:ln w="9525">
            <a:noFill/>
            <a:miter lim="800000"/>
            <a:headEnd/>
            <a:tailEnd/>
          </a:ln>
        </p:spPr>
        <p:txBody>
          <a:bodyPr>
            <a:spAutoFit/>
          </a:bodyPr>
          <a:lstStyle/>
          <a:p>
            <a:r>
              <a:rPr lang="en-US" sz="1600" b="1"/>
              <a:t>Initial ranges of change (4</a:t>
            </a:r>
            <a:r>
              <a:rPr lang="en-US" sz="1600" b="1" baseline="30000"/>
              <a:t>th</a:t>
            </a:r>
            <a:r>
              <a:rPr lang="en-US" sz="1600" b="1"/>
              <a:t> design variable)</a:t>
            </a:r>
            <a:endParaRPr lang="ru-RU" sz="1600" b="1"/>
          </a:p>
          <a:p>
            <a:endParaRPr lang="ru-RU" sz="1600" b="1"/>
          </a:p>
        </p:txBody>
      </p:sp>
      <p:sp>
        <p:nvSpPr>
          <p:cNvPr id="43027" name="Text Box 18"/>
          <p:cNvSpPr txBox="1">
            <a:spLocks noChangeArrowheads="1"/>
          </p:cNvSpPr>
          <p:nvPr/>
        </p:nvSpPr>
        <p:spPr bwMode="auto">
          <a:xfrm>
            <a:off x="3581400" y="6353175"/>
            <a:ext cx="4632325" cy="581025"/>
          </a:xfrm>
          <a:prstGeom prst="rect">
            <a:avLst/>
          </a:prstGeom>
          <a:noFill/>
          <a:ln w="9525">
            <a:noFill/>
            <a:miter lim="800000"/>
            <a:headEnd/>
            <a:tailEnd/>
          </a:ln>
        </p:spPr>
        <p:txBody>
          <a:bodyPr>
            <a:spAutoFit/>
          </a:bodyPr>
          <a:lstStyle/>
          <a:p>
            <a:r>
              <a:rPr lang="en-US" sz="1600" b="1"/>
              <a:t>Initial ranges of change (5</a:t>
            </a:r>
            <a:r>
              <a:rPr lang="en-US" sz="1600" b="1" baseline="30000"/>
              <a:t>th</a:t>
            </a:r>
            <a:r>
              <a:rPr lang="en-US" sz="1600" b="1"/>
              <a:t> design variable)</a:t>
            </a:r>
            <a:endParaRPr lang="ru-RU" sz="1600" b="1"/>
          </a:p>
          <a:p>
            <a:endParaRPr lang="ru-RU" sz="1600"/>
          </a:p>
        </p:txBody>
      </p:sp>
      <p:sp>
        <p:nvSpPr>
          <p:cNvPr id="43028" name="Text Box 19"/>
          <p:cNvSpPr txBox="1">
            <a:spLocks noChangeArrowheads="1"/>
          </p:cNvSpPr>
          <p:nvPr/>
        </p:nvSpPr>
        <p:spPr bwMode="auto">
          <a:xfrm>
            <a:off x="3429000" y="1416050"/>
            <a:ext cx="3124200" cy="336550"/>
          </a:xfrm>
          <a:prstGeom prst="rect">
            <a:avLst/>
          </a:prstGeom>
          <a:noFill/>
          <a:ln w="9525">
            <a:noFill/>
            <a:miter lim="800000"/>
            <a:headEnd/>
            <a:tailEnd/>
          </a:ln>
        </p:spPr>
        <p:txBody>
          <a:bodyPr>
            <a:spAutoFit/>
          </a:bodyPr>
          <a:lstStyle/>
          <a:p>
            <a:r>
              <a:rPr lang="en-US" sz="1600" b="1"/>
              <a:t>FSS (Feasible Solution Set)   </a:t>
            </a:r>
            <a:endParaRPr lang="ru-RU" sz="1600" b="1"/>
          </a:p>
        </p:txBody>
      </p:sp>
      <p:sp>
        <p:nvSpPr>
          <p:cNvPr id="43029" name="Rectangle 20"/>
          <p:cNvSpPr>
            <a:spLocks noChangeArrowheads="1"/>
          </p:cNvSpPr>
          <p:nvPr/>
        </p:nvSpPr>
        <p:spPr bwMode="auto">
          <a:xfrm>
            <a:off x="2895600" y="5943600"/>
            <a:ext cx="3657600" cy="76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43030" name="Line 21"/>
          <p:cNvSpPr>
            <a:spLocks noChangeShapeType="1"/>
          </p:cNvSpPr>
          <p:nvPr/>
        </p:nvSpPr>
        <p:spPr bwMode="auto">
          <a:xfrm flipH="1" flipV="1">
            <a:off x="4114800" y="6096000"/>
            <a:ext cx="381000" cy="304800"/>
          </a:xfrm>
          <a:prstGeom prst="line">
            <a:avLst/>
          </a:prstGeom>
          <a:noFill/>
          <a:ln w="9525">
            <a:solidFill>
              <a:schemeClr val="tx1"/>
            </a:solidFill>
            <a:round/>
            <a:headEnd/>
            <a:tailEnd type="triangle" w="med" len="med"/>
          </a:ln>
        </p:spPr>
        <p:txBody>
          <a:bodyPr/>
          <a:lstStyle/>
          <a:p>
            <a:endParaRPr lang="en-US"/>
          </a:p>
        </p:txBody>
      </p:sp>
      <p:sp>
        <p:nvSpPr>
          <p:cNvPr id="43031" name="Line 22"/>
          <p:cNvSpPr>
            <a:spLocks noChangeShapeType="1"/>
          </p:cNvSpPr>
          <p:nvPr/>
        </p:nvSpPr>
        <p:spPr bwMode="auto">
          <a:xfrm>
            <a:off x="5562600" y="4648200"/>
            <a:ext cx="304800" cy="381000"/>
          </a:xfrm>
          <a:prstGeom prst="line">
            <a:avLst/>
          </a:prstGeom>
          <a:noFill/>
          <a:ln w="9525">
            <a:solidFill>
              <a:schemeClr val="tx1"/>
            </a:solidFill>
            <a:round/>
            <a:headEnd/>
            <a:tailEnd type="triangle" w="med" len="med"/>
          </a:ln>
        </p:spPr>
        <p:txBody>
          <a:bodyPr/>
          <a:lstStyle/>
          <a:p>
            <a:endParaRPr lang="en-US"/>
          </a:p>
        </p:txBody>
      </p:sp>
      <p:sp>
        <p:nvSpPr>
          <p:cNvPr id="43032" name="Rectangle 23"/>
          <p:cNvSpPr>
            <a:spLocks noChangeArrowheads="1"/>
          </p:cNvSpPr>
          <p:nvPr/>
        </p:nvSpPr>
        <p:spPr bwMode="auto">
          <a:xfrm>
            <a:off x="2895600" y="2895600"/>
            <a:ext cx="3733800" cy="76200"/>
          </a:xfrm>
          <a:prstGeom prst="rect">
            <a:avLst/>
          </a:prstGeom>
          <a:solidFill>
            <a:srgbClr val="FFFF00"/>
          </a:solidFill>
          <a:ln w="9525">
            <a:solidFill>
              <a:schemeClr val="tx1"/>
            </a:solidFill>
            <a:miter lim="800000"/>
            <a:headEnd/>
            <a:tailEnd/>
          </a:ln>
        </p:spPr>
        <p:txBody>
          <a:bodyPr wrap="none" anchor="ctr"/>
          <a:lstStyle/>
          <a:p>
            <a:pPr algn="ctr"/>
            <a:endParaRPr lang="ru-RU"/>
          </a:p>
        </p:txBody>
      </p:sp>
      <p:sp>
        <p:nvSpPr>
          <p:cNvPr id="43033" name="Line 24"/>
          <p:cNvSpPr>
            <a:spLocks noChangeShapeType="1"/>
          </p:cNvSpPr>
          <p:nvPr/>
        </p:nvSpPr>
        <p:spPr bwMode="auto">
          <a:xfrm flipH="1">
            <a:off x="4343400" y="3733800"/>
            <a:ext cx="152400" cy="228600"/>
          </a:xfrm>
          <a:prstGeom prst="line">
            <a:avLst/>
          </a:prstGeom>
          <a:noFill/>
          <a:ln w="9525">
            <a:solidFill>
              <a:schemeClr val="tx1"/>
            </a:solidFill>
            <a:round/>
            <a:headEnd/>
            <a:tailEnd type="triangle" w="med" len="med"/>
          </a:ln>
        </p:spPr>
        <p:txBody>
          <a:bodyPr/>
          <a:lstStyle/>
          <a:p>
            <a:endParaRPr lang="en-US"/>
          </a:p>
        </p:txBody>
      </p:sp>
      <p:sp>
        <p:nvSpPr>
          <p:cNvPr id="43034" name="Line 25"/>
          <p:cNvSpPr>
            <a:spLocks noChangeShapeType="1"/>
          </p:cNvSpPr>
          <p:nvPr/>
        </p:nvSpPr>
        <p:spPr bwMode="auto">
          <a:xfrm flipH="1" flipV="1">
            <a:off x="4191000" y="3048000"/>
            <a:ext cx="228600" cy="228600"/>
          </a:xfrm>
          <a:prstGeom prst="line">
            <a:avLst/>
          </a:prstGeom>
          <a:noFill/>
          <a:ln w="9525">
            <a:solidFill>
              <a:schemeClr val="tx1"/>
            </a:solidFill>
            <a:round/>
            <a:headEnd/>
            <a:tailEnd type="triangle" w="med" len="med"/>
          </a:ln>
        </p:spPr>
        <p:txBody>
          <a:bodyPr/>
          <a:lstStyle/>
          <a:p>
            <a:endParaRPr lang="en-US"/>
          </a:p>
        </p:txBody>
      </p:sp>
      <p:sp>
        <p:nvSpPr>
          <p:cNvPr id="43035" name="Text Box 26"/>
          <p:cNvSpPr txBox="1">
            <a:spLocks noChangeArrowheads="1"/>
          </p:cNvSpPr>
          <p:nvPr/>
        </p:nvSpPr>
        <p:spPr bwMode="auto">
          <a:xfrm>
            <a:off x="4251325" y="2482850"/>
            <a:ext cx="577850" cy="336550"/>
          </a:xfrm>
          <a:prstGeom prst="rect">
            <a:avLst/>
          </a:prstGeom>
          <a:noFill/>
          <a:ln w="9525">
            <a:noFill/>
            <a:miter lim="800000"/>
            <a:headEnd/>
            <a:tailEnd/>
          </a:ln>
        </p:spPr>
        <p:txBody>
          <a:bodyPr wrap="none">
            <a:spAutoFit/>
          </a:bodyPr>
          <a:lstStyle/>
          <a:p>
            <a:r>
              <a:rPr lang="en-US" sz="1600" b="1"/>
              <a:t>FSS</a:t>
            </a:r>
            <a:endParaRPr lang="ru-RU" sz="1600" b="1"/>
          </a:p>
        </p:txBody>
      </p:sp>
      <p:sp>
        <p:nvSpPr>
          <p:cNvPr id="43036" name="Line 27"/>
          <p:cNvSpPr>
            <a:spLocks noChangeShapeType="1"/>
          </p:cNvSpPr>
          <p:nvPr/>
        </p:nvSpPr>
        <p:spPr bwMode="auto">
          <a:xfrm flipH="1">
            <a:off x="3810000" y="2667000"/>
            <a:ext cx="533400" cy="304800"/>
          </a:xfrm>
          <a:prstGeom prst="line">
            <a:avLst/>
          </a:prstGeom>
          <a:noFill/>
          <a:ln w="9525">
            <a:solidFill>
              <a:schemeClr val="tx1"/>
            </a:solidFill>
            <a:round/>
            <a:headEnd/>
            <a:tailEnd type="triangle" w="med" len="med"/>
          </a:ln>
        </p:spPr>
        <p:txBody>
          <a:bodyPr/>
          <a:lstStyle/>
          <a:p>
            <a:endParaRPr lang="en-US"/>
          </a:p>
        </p:txBody>
      </p:sp>
      <p:sp>
        <p:nvSpPr>
          <p:cNvPr id="43037" name="Line 28"/>
          <p:cNvSpPr>
            <a:spLocks noChangeShapeType="1"/>
          </p:cNvSpPr>
          <p:nvPr/>
        </p:nvSpPr>
        <p:spPr bwMode="auto">
          <a:xfrm flipH="1" flipV="1">
            <a:off x="3886200" y="2057400"/>
            <a:ext cx="304800" cy="228600"/>
          </a:xfrm>
          <a:prstGeom prst="line">
            <a:avLst/>
          </a:prstGeom>
          <a:noFill/>
          <a:ln w="9525">
            <a:solidFill>
              <a:schemeClr val="tx1"/>
            </a:solidFill>
            <a:round/>
            <a:headEnd/>
            <a:tailEnd type="triangle" w="med" len="med"/>
          </a:ln>
        </p:spPr>
        <p:txBody>
          <a:bodyPr/>
          <a:lstStyle/>
          <a:p>
            <a:endParaRPr lang="en-US"/>
          </a:p>
        </p:txBody>
      </p:sp>
      <p:sp>
        <p:nvSpPr>
          <p:cNvPr id="43038" name="Text Box 29"/>
          <p:cNvSpPr txBox="1">
            <a:spLocks noChangeArrowheads="1"/>
          </p:cNvSpPr>
          <p:nvPr/>
        </p:nvSpPr>
        <p:spPr bwMode="auto">
          <a:xfrm>
            <a:off x="3536950" y="3321050"/>
            <a:ext cx="577850" cy="336550"/>
          </a:xfrm>
          <a:prstGeom prst="rect">
            <a:avLst/>
          </a:prstGeom>
          <a:noFill/>
          <a:ln w="9525">
            <a:noFill/>
            <a:miter lim="800000"/>
            <a:headEnd/>
            <a:tailEnd/>
          </a:ln>
        </p:spPr>
        <p:txBody>
          <a:bodyPr wrap="none">
            <a:spAutoFit/>
          </a:bodyPr>
          <a:lstStyle/>
          <a:p>
            <a:r>
              <a:rPr lang="en-US" sz="1600" b="1"/>
              <a:t>FSS</a:t>
            </a:r>
            <a:endParaRPr lang="ru-RU" sz="1600" b="1"/>
          </a:p>
        </p:txBody>
      </p:sp>
      <p:sp>
        <p:nvSpPr>
          <p:cNvPr id="43039" name="Text Box 30"/>
          <p:cNvSpPr txBox="1">
            <a:spLocks noChangeArrowheads="1"/>
          </p:cNvSpPr>
          <p:nvPr/>
        </p:nvSpPr>
        <p:spPr bwMode="auto">
          <a:xfrm>
            <a:off x="3536950" y="4343400"/>
            <a:ext cx="577850" cy="336550"/>
          </a:xfrm>
          <a:prstGeom prst="rect">
            <a:avLst/>
          </a:prstGeom>
          <a:noFill/>
          <a:ln w="9525">
            <a:noFill/>
            <a:miter lim="800000"/>
            <a:headEnd/>
            <a:tailEnd/>
          </a:ln>
        </p:spPr>
        <p:txBody>
          <a:bodyPr wrap="none">
            <a:spAutoFit/>
          </a:bodyPr>
          <a:lstStyle/>
          <a:p>
            <a:r>
              <a:rPr lang="en-US" sz="1600" b="1"/>
              <a:t>FSS</a:t>
            </a:r>
            <a:endParaRPr lang="ru-RU" sz="1600" b="1"/>
          </a:p>
        </p:txBody>
      </p:sp>
      <p:sp>
        <p:nvSpPr>
          <p:cNvPr id="43040" name="Text Box 31"/>
          <p:cNvSpPr txBox="1">
            <a:spLocks noChangeArrowheads="1"/>
          </p:cNvSpPr>
          <p:nvPr/>
        </p:nvSpPr>
        <p:spPr bwMode="auto">
          <a:xfrm>
            <a:off x="4756150" y="5530850"/>
            <a:ext cx="577850" cy="336550"/>
          </a:xfrm>
          <a:prstGeom prst="rect">
            <a:avLst/>
          </a:prstGeom>
          <a:noFill/>
          <a:ln w="9525">
            <a:noFill/>
            <a:miter lim="800000"/>
            <a:headEnd/>
            <a:tailEnd/>
          </a:ln>
        </p:spPr>
        <p:txBody>
          <a:bodyPr wrap="none">
            <a:spAutoFit/>
          </a:bodyPr>
          <a:lstStyle/>
          <a:p>
            <a:r>
              <a:rPr lang="en-US" sz="1600" b="1"/>
              <a:t>FSS</a:t>
            </a:r>
            <a:endParaRPr lang="ru-RU" sz="1600" b="1"/>
          </a:p>
        </p:txBody>
      </p:sp>
      <p:sp>
        <p:nvSpPr>
          <p:cNvPr id="43041" name="Line 32"/>
          <p:cNvSpPr>
            <a:spLocks noChangeShapeType="1"/>
          </p:cNvSpPr>
          <p:nvPr/>
        </p:nvSpPr>
        <p:spPr bwMode="auto">
          <a:xfrm flipH="1">
            <a:off x="4419600" y="5715000"/>
            <a:ext cx="381000" cy="228600"/>
          </a:xfrm>
          <a:prstGeom prst="line">
            <a:avLst/>
          </a:prstGeom>
          <a:noFill/>
          <a:ln w="9525">
            <a:solidFill>
              <a:schemeClr val="tx1"/>
            </a:solidFill>
            <a:round/>
            <a:headEnd/>
            <a:tailEnd type="triangle" w="med" len="med"/>
          </a:ln>
        </p:spPr>
        <p:txBody>
          <a:bodyPr/>
          <a:lstStyle/>
          <a:p>
            <a:endParaRPr lang="en-US"/>
          </a:p>
        </p:txBody>
      </p:sp>
      <p:sp>
        <p:nvSpPr>
          <p:cNvPr id="43042" name="Text Box 33"/>
          <p:cNvSpPr txBox="1">
            <a:spLocks noChangeArrowheads="1"/>
          </p:cNvSpPr>
          <p:nvPr/>
        </p:nvSpPr>
        <p:spPr bwMode="auto">
          <a:xfrm>
            <a:off x="7375525" y="2525713"/>
            <a:ext cx="184150" cy="396875"/>
          </a:xfrm>
          <a:prstGeom prst="rect">
            <a:avLst/>
          </a:prstGeom>
          <a:noFill/>
          <a:ln w="9525">
            <a:noFill/>
            <a:miter lim="800000"/>
            <a:headEnd/>
            <a:tailEnd/>
          </a:ln>
        </p:spPr>
        <p:txBody>
          <a:bodyPr wrap="none">
            <a:spAutoFit/>
          </a:bodyPr>
          <a:lstStyle/>
          <a:p>
            <a:endParaRPr lang="ru-RU"/>
          </a:p>
        </p:txBody>
      </p:sp>
      <p:sp>
        <p:nvSpPr>
          <p:cNvPr id="43043" name="Text Box 34"/>
          <p:cNvSpPr txBox="1">
            <a:spLocks noChangeArrowheads="1"/>
          </p:cNvSpPr>
          <p:nvPr/>
        </p:nvSpPr>
        <p:spPr bwMode="auto">
          <a:xfrm>
            <a:off x="41275" y="1371600"/>
            <a:ext cx="2397125" cy="825500"/>
          </a:xfrm>
          <a:prstGeom prst="rect">
            <a:avLst/>
          </a:prstGeom>
          <a:noFill/>
          <a:ln w="9525">
            <a:noFill/>
            <a:miter lim="800000"/>
            <a:headEnd/>
            <a:tailEnd/>
          </a:ln>
        </p:spPr>
        <p:txBody>
          <a:bodyPr wrap="none">
            <a:spAutoFit/>
          </a:bodyPr>
          <a:lstStyle/>
          <a:p>
            <a:r>
              <a:rPr lang="en-US" sz="1600" b="1">
                <a:solidFill>
                  <a:srgbClr val="FF0000"/>
                </a:solidFill>
              </a:rPr>
              <a:t>New ranges of change </a:t>
            </a:r>
          </a:p>
          <a:p>
            <a:r>
              <a:rPr lang="en-US" sz="1600" b="1">
                <a:solidFill>
                  <a:srgbClr val="FF0000"/>
                </a:solidFill>
              </a:rPr>
              <a:t>(1</a:t>
            </a:r>
            <a:r>
              <a:rPr lang="en-US" sz="1600" b="1" baseline="30000">
                <a:solidFill>
                  <a:srgbClr val="FF0000"/>
                </a:solidFill>
              </a:rPr>
              <a:t>st</a:t>
            </a:r>
            <a:r>
              <a:rPr lang="en-US" sz="1600" b="1">
                <a:solidFill>
                  <a:srgbClr val="FF0000"/>
                </a:solidFill>
              </a:rPr>
              <a:t> design variable)</a:t>
            </a:r>
            <a:endParaRPr lang="ru-RU" sz="1600" b="1">
              <a:solidFill>
                <a:srgbClr val="FF0000"/>
              </a:solidFill>
            </a:endParaRPr>
          </a:p>
          <a:p>
            <a:endParaRPr lang="ru-RU" sz="1600">
              <a:solidFill>
                <a:srgbClr val="FF0000"/>
              </a:solidFill>
            </a:endParaRPr>
          </a:p>
        </p:txBody>
      </p:sp>
      <p:sp>
        <p:nvSpPr>
          <p:cNvPr id="43044" name="Text Box 35"/>
          <p:cNvSpPr txBox="1">
            <a:spLocks noChangeArrowheads="1"/>
          </p:cNvSpPr>
          <p:nvPr/>
        </p:nvSpPr>
        <p:spPr bwMode="auto">
          <a:xfrm>
            <a:off x="0" y="3441700"/>
            <a:ext cx="2627313" cy="825500"/>
          </a:xfrm>
          <a:prstGeom prst="rect">
            <a:avLst/>
          </a:prstGeom>
          <a:noFill/>
          <a:ln w="9525">
            <a:noFill/>
            <a:miter lim="800000"/>
            <a:headEnd/>
            <a:tailEnd/>
          </a:ln>
        </p:spPr>
        <p:txBody>
          <a:bodyPr>
            <a:spAutoFit/>
          </a:bodyPr>
          <a:lstStyle/>
          <a:p>
            <a:r>
              <a:rPr lang="en-US" sz="1600" b="1">
                <a:solidFill>
                  <a:srgbClr val="FF0000"/>
                </a:solidFill>
              </a:rPr>
              <a:t>New ranges of change </a:t>
            </a:r>
          </a:p>
          <a:p>
            <a:r>
              <a:rPr lang="en-US" sz="1600" b="1">
                <a:solidFill>
                  <a:srgbClr val="FF0000"/>
                </a:solidFill>
              </a:rPr>
              <a:t>(3</a:t>
            </a:r>
            <a:r>
              <a:rPr lang="en-US" sz="1600" b="1" baseline="30000">
                <a:solidFill>
                  <a:srgbClr val="FF0000"/>
                </a:solidFill>
              </a:rPr>
              <a:t>rd</a:t>
            </a:r>
            <a:r>
              <a:rPr lang="en-US" sz="1600" b="1">
                <a:solidFill>
                  <a:srgbClr val="FF0000"/>
                </a:solidFill>
              </a:rPr>
              <a:t> design variable)</a:t>
            </a:r>
            <a:endParaRPr lang="ru-RU" sz="1600" b="1">
              <a:solidFill>
                <a:srgbClr val="FF0000"/>
              </a:solidFill>
            </a:endParaRPr>
          </a:p>
          <a:p>
            <a:endParaRPr lang="ru-RU" sz="1600">
              <a:solidFill>
                <a:srgbClr val="FF0000"/>
              </a:solidFill>
            </a:endParaRPr>
          </a:p>
        </p:txBody>
      </p:sp>
      <p:sp>
        <p:nvSpPr>
          <p:cNvPr id="43045" name="Text Box 36"/>
          <p:cNvSpPr txBox="1">
            <a:spLocks noChangeArrowheads="1"/>
          </p:cNvSpPr>
          <p:nvPr/>
        </p:nvSpPr>
        <p:spPr bwMode="auto">
          <a:xfrm>
            <a:off x="803275" y="5029200"/>
            <a:ext cx="2397125" cy="825500"/>
          </a:xfrm>
          <a:prstGeom prst="rect">
            <a:avLst/>
          </a:prstGeom>
          <a:noFill/>
          <a:ln w="9525">
            <a:noFill/>
            <a:miter lim="800000"/>
            <a:headEnd/>
            <a:tailEnd/>
          </a:ln>
        </p:spPr>
        <p:txBody>
          <a:bodyPr wrap="none">
            <a:spAutoFit/>
          </a:bodyPr>
          <a:lstStyle/>
          <a:p>
            <a:r>
              <a:rPr lang="en-US" sz="1600" b="1">
                <a:solidFill>
                  <a:srgbClr val="FF0000"/>
                </a:solidFill>
              </a:rPr>
              <a:t>New ranges of change </a:t>
            </a:r>
          </a:p>
          <a:p>
            <a:r>
              <a:rPr lang="en-US" sz="1600" b="1">
                <a:solidFill>
                  <a:srgbClr val="FF0000"/>
                </a:solidFill>
              </a:rPr>
              <a:t>(4</a:t>
            </a:r>
            <a:r>
              <a:rPr lang="en-US" sz="1600" b="1" baseline="30000">
                <a:solidFill>
                  <a:srgbClr val="FF0000"/>
                </a:solidFill>
              </a:rPr>
              <a:t>th</a:t>
            </a:r>
            <a:r>
              <a:rPr lang="en-US" sz="1600" b="1">
                <a:solidFill>
                  <a:srgbClr val="FF0000"/>
                </a:solidFill>
              </a:rPr>
              <a:t> design variable)</a:t>
            </a:r>
            <a:endParaRPr lang="ru-RU" sz="1600" b="1">
              <a:solidFill>
                <a:srgbClr val="FF0000"/>
              </a:solidFill>
            </a:endParaRPr>
          </a:p>
          <a:p>
            <a:endParaRPr lang="ru-RU" sz="1600">
              <a:solidFill>
                <a:srgbClr val="FF0000"/>
              </a:solidFill>
            </a:endParaRPr>
          </a:p>
        </p:txBody>
      </p:sp>
      <p:sp>
        <p:nvSpPr>
          <p:cNvPr id="43046" name="Line 37"/>
          <p:cNvSpPr>
            <a:spLocks noChangeShapeType="1"/>
          </p:cNvSpPr>
          <p:nvPr/>
        </p:nvSpPr>
        <p:spPr bwMode="auto">
          <a:xfrm>
            <a:off x="2133600" y="1828800"/>
            <a:ext cx="381000" cy="381000"/>
          </a:xfrm>
          <a:prstGeom prst="line">
            <a:avLst/>
          </a:prstGeom>
          <a:noFill/>
          <a:ln w="9525">
            <a:solidFill>
              <a:schemeClr val="tx1"/>
            </a:solidFill>
            <a:round/>
            <a:headEnd/>
            <a:tailEnd type="triangle" w="med" len="med"/>
          </a:ln>
        </p:spPr>
        <p:txBody>
          <a:bodyPr/>
          <a:lstStyle/>
          <a:p>
            <a:endParaRPr lang="en-US"/>
          </a:p>
        </p:txBody>
      </p:sp>
      <p:sp>
        <p:nvSpPr>
          <p:cNvPr id="43047" name="Line 38"/>
          <p:cNvSpPr>
            <a:spLocks noChangeShapeType="1"/>
          </p:cNvSpPr>
          <p:nvPr/>
        </p:nvSpPr>
        <p:spPr bwMode="auto">
          <a:xfrm flipH="1">
            <a:off x="3276600" y="1676400"/>
            <a:ext cx="381000" cy="304800"/>
          </a:xfrm>
          <a:prstGeom prst="line">
            <a:avLst/>
          </a:prstGeom>
          <a:noFill/>
          <a:ln w="9525">
            <a:solidFill>
              <a:schemeClr val="tx1"/>
            </a:solidFill>
            <a:round/>
            <a:headEnd/>
            <a:tailEnd type="triangle" w="med" len="med"/>
          </a:ln>
        </p:spPr>
        <p:txBody>
          <a:bodyPr/>
          <a:lstStyle/>
          <a:p>
            <a:endParaRPr lang="en-US"/>
          </a:p>
        </p:txBody>
      </p:sp>
      <p:sp>
        <p:nvSpPr>
          <p:cNvPr id="43048" name="Line 39"/>
          <p:cNvSpPr>
            <a:spLocks noChangeShapeType="1"/>
          </p:cNvSpPr>
          <p:nvPr/>
        </p:nvSpPr>
        <p:spPr bwMode="auto">
          <a:xfrm flipH="1">
            <a:off x="3429000" y="3581400"/>
            <a:ext cx="152400" cy="304800"/>
          </a:xfrm>
          <a:prstGeom prst="line">
            <a:avLst/>
          </a:prstGeom>
          <a:noFill/>
          <a:ln w="9525">
            <a:solidFill>
              <a:schemeClr val="tx1"/>
            </a:solidFill>
            <a:round/>
            <a:headEnd/>
            <a:tailEnd type="triangle" w="med" len="med"/>
          </a:ln>
        </p:spPr>
        <p:txBody>
          <a:bodyPr/>
          <a:lstStyle/>
          <a:p>
            <a:endParaRPr lang="en-US"/>
          </a:p>
        </p:txBody>
      </p:sp>
      <p:sp>
        <p:nvSpPr>
          <p:cNvPr id="43049" name="Line 40"/>
          <p:cNvSpPr>
            <a:spLocks noChangeShapeType="1"/>
          </p:cNvSpPr>
          <p:nvPr/>
        </p:nvSpPr>
        <p:spPr bwMode="auto">
          <a:xfrm>
            <a:off x="4038600" y="4572000"/>
            <a:ext cx="381000" cy="304800"/>
          </a:xfrm>
          <a:prstGeom prst="line">
            <a:avLst/>
          </a:prstGeom>
          <a:noFill/>
          <a:ln w="9525">
            <a:solidFill>
              <a:schemeClr val="tx1"/>
            </a:solidFill>
            <a:round/>
            <a:headEnd/>
            <a:tailEnd type="triangle" w="med" len="med"/>
          </a:ln>
        </p:spPr>
        <p:txBody>
          <a:bodyPr/>
          <a:lstStyle/>
          <a:p>
            <a:endParaRPr lang="en-US"/>
          </a:p>
        </p:txBody>
      </p:sp>
      <p:sp>
        <p:nvSpPr>
          <p:cNvPr id="43050" name="Line 41"/>
          <p:cNvSpPr>
            <a:spLocks noChangeShapeType="1"/>
          </p:cNvSpPr>
          <p:nvPr/>
        </p:nvSpPr>
        <p:spPr bwMode="auto">
          <a:xfrm>
            <a:off x="2057400" y="3886200"/>
            <a:ext cx="533400" cy="228600"/>
          </a:xfrm>
          <a:prstGeom prst="line">
            <a:avLst/>
          </a:prstGeom>
          <a:noFill/>
          <a:ln w="9525">
            <a:solidFill>
              <a:schemeClr val="tx1"/>
            </a:solidFill>
            <a:round/>
            <a:headEnd/>
            <a:tailEnd type="triangle" w="med" len="med"/>
          </a:ln>
        </p:spPr>
        <p:txBody>
          <a:bodyPr/>
          <a:lstStyle/>
          <a:p>
            <a:endParaRPr lang="en-US"/>
          </a:p>
        </p:txBody>
      </p:sp>
      <p:sp>
        <p:nvSpPr>
          <p:cNvPr id="43051" name="Line 42"/>
          <p:cNvSpPr>
            <a:spLocks noChangeShapeType="1"/>
          </p:cNvSpPr>
          <p:nvPr/>
        </p:nvSpPr>
        <p:spPr bwMode="auto">
          <a:xfrm flipV="1">
            <a:off x="2895600" y="5181600"/>
            <a:ext cx="914400" cy="304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BF795F27-EE34-496D-B54A-A83F2820E54E}" type="slidenum">
              <a:rPr lang="en-US" smtClean="0"/>
              <a:pPr/>
              <a:t>29</a:t>
            </a:fld>
            <a:endParaRPr lang="en-US" smtClean="0"/>
          </a:p>
        </p:txBody>
      </p:sp>
      <p:sp>
        <p:nvSpPr>
          <p:cNvPr id="40963" name="Rectangle 2"/>
          <p:cNvSpPr>
            <a:spLocks noGrp="1" noChangeArrowheads="1"/>
          </p:cNvSpPr>
          <p:nvPr>
            <p:ph type="title"/>
          </p:nvPr>
        </p:nvSpPr>
        <p:spPr>
          <a:xfrm>
            <a:off x="457200" y="762000"/>
            <a:ext cx="7772400" cy="655638"/>
          </a:xfrm>
        </p:spPr>
        <p:txBody>
          <a:bodyPr/>
          <a:lstStyle/>
          <a:p>
            <a:pPr eaLnBrk="1" hangingPunct="1"/>
            <a:r>
              <a:rPr lang="en-US" sz="2800" b="1" dirty="0" smtClean="0">
                <a:solidFill>
                  <a:schemeClr val="tx1"/>
                </a:solidFill>
              </a:rPr>
              <a:t/>
            </a:r>
            <a:br>
              <a:rPr lang="en-US" sz="2800" b="1" dirty="0" smtClean="0">
                <a:solidFill>
                  <a:schemeClr val="tx1"/>
                </a:solidFill>
              </a:rPr>
            </a:br>
            <a:r>
              <a:rPr lang="en-US" sz="2800" b="1" dirty="0" smtClean="0">
                <a:solidFill>
                  <a:schemeClr val="tx1"/>
                </a:solidFill>
              </a:rPr>
              <a:t>New Problems And Construction Of The Combined Pareto Optimal Set</a:t>
            </a:r>
            <a:br>
              <a:rPr lang="en-US" sz="2800" b="1" dirty="0" smtClean="0">
                <a:solidFill>
                  <a:schemeClr val="tx1"/>
                </a:solidFill>
              </a:rPr>
            </a:br>
            <a:endParaRPr lang="en-US" sz="2800" dirty="0" smtClean="0">
              <a:solidFill>
                <a:schemeClr val="tx1"/>
              </a:solidFill>
            </a:endParaRPr>
          </a:p>
        </p:txBody>
      </p:sp>
      <p:sp>
        <p:nvSpPr>
          <p:cNvPr id="40964" name="Text Box 5"/>
          <p:cNvSpPr txBox="1">
            <a:spLocks noChangeArrowheads="1"/>
          </p:cNvSpPr>
          <p:nvPr/>
        </p:nvSpPr>
        <p:spPr bwMode="auto">
          <a:xfrm>
            <a:off x="1302419" y="3292475"/>
            <a:ext cx="6394700" cy="1877437"/>
          </a:xfrm>
          <a:prstGeom prst="rect">
            <a:avLst/>
          </a:prstGeom>
          <a:noFill/>
          <a:ln w="9525">
            <a:noFill/>
            <a:miter lim="800000"/>
            <a:headEnd/>
            <a:tailEnd/>
          </a:ln>
        </p:spPr>
        <p:txBody>
          <a:bodyPr wrap="none">
            <a:spAutoFit/>
          </a:bodyPr>
          <a:lstStyle/>
          <a:p>
            <a:pPr algn="ctr"/>
            <a:r>
              <a:rPr lang="en-US" sz="4400" b="1" dirty="0"/>
              <a:t>Live Demonstration </a:t>
            </a:r>
            <a:r>
              <a:rPr lang="en-US" sz="4400" b="1" dirty="0" smtClean="0"/>
              <a:t>Of </a:t>
            </a:r>
            <a:endParaRPr lang="en-US" sz="4400" b="1" dirty="0"/>
          </a:p>
          <a:p>
            <a:pPr algn="ctr"/>
            <a:r>
              <a:rPr lang="en-US" sz="4400" b="1" dirty="0"/>
              <a:t>MOVI </a:t>
            </a:r>
            <a:r>
              <a:rPr lang="en-US" sz="4400" b="1" dirty="0" smtClean="0"/>
              <a:t>System </a:t>
            </a:r>
          </a:p>
          <a:p>
            <a:pPr algn="ctr"/>
            <a:r>
              <a:rPr lang="en-US" sz="2800" b="1" dirty="0" smtClean="0"/>
              <a:t>(Continued)</a:t>
            </a:r>
            <a:endParaRPr lang="en-US" sz="28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p:spPr>
        <p:txBody>
          <a:bodyPr/>
          <a:lstStyle/>
          <a:p>
            <a:fld id="{56E32E39-AA9F-44AD-83AE-05763CBFF9FD}" type="slidenum">
              <a:rPr lang="en-US" smtClean="0"/>
              <a:pPr/>
              <a:t>3</a:t>
            </a:fld>
            <a:endParaRPr lang="en-US" smtClean="0"/>
          </a:p>
        </p:txBody>
      </p:sp>
      <p:sp>
        <p:nvSpPr>
          <p:cNvPr id="1028" name="Rectangle 2"/>
          <p:cNvSpPr>
            <a:spLocks noGrp="1" noChangeArrowheads="1"/>
          </p:cNvSpPr>
          <p:nvPr>
            <p:ph type="title"/>
          </p:nvPr>
        </p:nvSpPr>
        <p:spPr>
          <a:noFill/>
        </p:spPr>
        <p:txBody>
          <a:bodyPr/>
          <a:lstStyle/>
          <a:p>
            <a:pPr eaLnBrk="1" hangingPunct="1"/>
            <a:r>
              <a:rPr lang="en-GB" sz="3200" b="1" smtClean="0"/>
              <a:t> Generalized Formulation of Multicriteria Optimization Problems</a:t>
            </a:r>
            <a:endParaRPr lang="en-US" sz="3200" b="1" smtClean="0"/>
          </a:p>
        </p:txBody>
      </p:sp>
      <p:graphicFrame>
        <p:nvGraphicFramePr>
          <p:cNvPr id="1026" name="Object 3"/>
          <p:cNvGraphicFramePr>
            <a:graphicFrameLocks noChangeAspect="1"/>
          </p:cNvGraphicFramePr>
          <p:nvPr>
            <p:ph idx="1"/>
          </p:nvPr>
        </p:nvGraphicFramePr>
        <p:xfrm>
          <a:off x="246063" y="1684338"/>
          <a:ext cx="8564562" cy="3787775"/>
        </p:xfrm>
        <a:graphic>
          <a:graphicData uri="http://schemas.openxmlformats.org/presentationml/2006/ole">
            <p:oleObj spid="_x0000_s1026" name="Document" r:id="rId3" imgW="5474144" imgH="2420866" progId="Word.Document.8">
              <p:embed/>
            </p:oleObj>
          </a:graphicData>
        </a:graphic>
      </p:graphicFrame>
      <p:grpSp>
        <p:nvGrpSpPr>
          <p:cNvPr id="2" name="Group 4"/>
          <p:cNvGrpSpPr>
            <a:grpSpLocks/>
          </p:cNvGrpSpPr>
          <p:nvPr/>
        </p:nvGrpSpPr>
        <p:grpSpPr bwMode="auto">
          <a:xfrm>
            <a:off x="152400" y="1981200"/>
            <a:ext cx="8991600" cy="4664075"/>
            <a:chOff x="96" y="1248"/>
            <a:chExt cx="5664" cy="2938"/>
          </a:xfrm>
        </p:grpSpPr>
        <p:sp>
          <p:nvSpPr>
            <p:cNvPr id="1030" name="Text Box 5"/>
            <p:cNvSpPr txBox="1">
              <a:spLocks noChangeArrowheads="1"/>
            </p:cNvSpPr>
            <p:nvPr/>
          </p:nvSpPr>
          <p:spPr bwMode="auto">
            <a:xfrm>
              <a:off x="96" y="3552"/>
              <a:ext cx="5664" cy="634"/>
            </a:xfrm>
            <a:prstGeom prst="rect">
              <a:avLst/>
            </a:prstGeom>
            <a:noFill/>
            <a:ln w="9525">
              <a:noFill/>
              <a:miter lim="800000"/>
              <a:headEnd/>
              <a:tailEnd/>
            </a:ln>
          </p:spPr>
          <p:txBody>
            <a:bodyPr>
              <a:spAutoFit/>
            </a:bodyPr>
            <a:lstStyle/>
            <a:p>
              <a:r>
                <a:rPr lang="en-US" b="1">
                  <a:solidFill>
                    <a:srgbClr val="FF3300"/>
                  </a:solidFill>
                </a:rPr>
                <a:t>As a rule, an expert doesn’t know values of constraints. The process of constructing and analyzing the feasible solution set is of fundamental importance in real-life problems.</a:t>
              </a:r>
            </a:p>
          </p:txBody>
        </p:sp>
        <p:sp>
          <p:nvSpPr>
            <p:cNvPr id="1031" name="Rectangle 6"/>
            <p:cNvSpPr>
              <a:spLocks noChangeArrowheads="1"/>
            </p:cNvSpPr>
            <p:nvPr/>
          </p:nvSpPr>
          <p:spPr bwMode="auto">
            <a:xfrm>
              <a:off x="1117" y="1248"/>
              <a:ext cx="207" cy="192"/>
            </a:xfrm>
            <a:prstGeom prst="rect">
              <a:avLst/>
            </a:prstGeom>
            <a:noFill/>
            <a:ln w="25400">
              <a:solidFill>
                <a:srgbClr val="FF0000"/>
              </a:solidFill>
              <a:miter lim="800000"/>
              <a:headEnd/>
              <a:tailEnd/>
            </a:ln>
          </p:spPr>
          <p:txBody>
            <a:bodyPr wrap="none" anchor="ctr"/>
            <a:lstStyle/>
            <a:p>
              <a:endParaRPr lang="en-US"/>
            </a:p>
          </p:txBody>
        </p:sp>
        <p:sp>
          <p:nvSpPr>
            <p:cNvPr id="1032" name="Rectangle 7"/>
            <p:cNvSpPr>
              <a:spLocks noChangeArrowheads="1"/>
            </p:cNvSpPr>
            <p:nvPr/>
          </p:nvSpPr>
          <p:spPr bwMode="auto">
            <a:xfrm>
              <a:off x="523" y="1248"/>
              <a:ext cx="192" cy="192"/>
            </a:xfrm>
            <a:prstGeom prst="rect">
              <a:avLst/>
            </a:prstGeom>
            <a:noFill/>
            <a:ln w="25400">
              <a:solidFill>
                <a:srgbClr val="FF0000"/>
              </a:solidFill>
              <a:miter lim="800000"/>
              <a:headEnd/>
              <a:tailEnd/>
            </a:ln>
          </p:spPr>
          <p:txBody>
            <a:bodyPr wrap="none" anchor="ctr"/>
            <a:lstStyle/>
            <a:p>
              <a:endParaRPr lang="en-US"/>
            </a:p>
          </p:txBody>
        </p:sp>
        <p:sp>
          <p:nvSpPr>
            <p:cNvPr id="1033" name="Rectangle 8"/>
            <p:cNvSpPr>
              <a:spLocks noChangeArrowheads="1"/>
            </p:cNvSpPr>
            <p:nvPr/>
          </p:nvSpPr>
          <p:spPr bwMode="auto">
            <a:xfrm>
              <a:off x="528" y="1632"/>
              <a:ext cx="192" cy="240"/>
            </a:xfrm>
            <a:prstGeom prst="rect">
              <a:avLst/>
            </a:prstGeom>
            <a:noFill/>
            <a:ln w="25400">
              <a:solidFill>
                <a:srgbClr val="FF0000"/>
              </a:solidFill>
              <a:miter lim="800000"/>
              <a:headEnd/>
              <a:tailEnd/>
            </a:ln>
          </p:spPr>
          <p:txBody>
            <a:bodyPr wrap="none" anchor="ctr"/>
            <a:lstStyle/>
            <a:p>
              <a:endParaRPr lang="en-US"/>
            </a:p>
          </p:txBody>
        </p:sp>
        <p:sp>
          <p:nvSpPr>
            <p:cNvPr id="1034" name="Rectangle 9"/>
            <p:cNvSpPr>
              <a:spLocks noChangeArrowheads="1"/>
            </p:cNvSpPr>
            <p:nvPr/>
          </p:nvSpPr>
          <p:spPr bwMode="auto">
            <a:xfrm>
              <a:off x="1180" y="1632"/>
              <a:ext cx="230" cy="242"/>
            </a:xfrm>
            <a:prstGeom prst="rect">
              <a:avLst/>
            </a:prstGeom>
            <a:noFill/>
            <a:ln w="25400">
              <a:solidFill>
                <a:srgbClr val="FF0000"/>
              </a:solidFill>
              <a:miter lim="800000"/>
              <a:headEnd/>
              <a:tailEnd/>
            </a:ln>
          </p:spPr>
          <p:txBody>
            <a:bodyPr wrap="none" anchor="ctr"/>
            <a:lstStyle/>
            <a:p>
              <a:endParaRPr lang="en-US"/>
            </a:p>
          </p:txBody>
        </p:sp>
        <p:sp>
          <p:nvSpPr>
            <p:cNvPr id="1035" name="Rectangle 10"/>
            <p:cNvSpPr>
              <a:spLocks noChangeArrowheads="1"/>
            </p:cNvSpPr>
            <p:nvPr/>
          </p:nvSpPr>
          <p:spPr bwMode="auto">
            <a:xfrm>
              <a:off x="1008" y="2016"/>
              <a:ext cx="240" cy="240"/>
            </a:xfrm>
            <a:prstGeom prst="rect">
              <a:avLst/>
            </a:prstGeom>
            <a:noFill/>
            <a:ln w="25400">
              <a:solidFill>
                <a:srgbClr val="FF0000"/>
              </a:solidFill>
              <a:miter lim="800000"/>
              <a:headEnd/>
              <a:tailEnd/>
            </a:ln>
          </p:spPr>
          <p:txBody>
            <a:bodyPr wrap="none" anchor="ctr"/>
            <a:lstStyle/>
            <a:p>
              <a:endParaRPr lang="en-US"/>
            </a:p>
          </p:txBody>
        </p:sp>
        <p:sp>
          <p:nvSpPr>
            <p:cNvPr id="1036" name="Rectangle 11"/>
            <p:cNvSpPr>
              <a:spLocks noChangeArrowheads="1"/>
            </p:cNvSpPr>
            <p:nvPr/>
          </p:nvSpPr>
          <p:spPr bwMode="auto">
            <a:xfrm>
              <a:off x="2016" y="2400"/>
              <a:ext cx="144" cy="192"/>
            </a:xfrm>
            <a:prstGeom prst="rect">
              <a:avLst/>
            </a:prstGeom>
            <a:noFill/>
            <a:ln w="25400">
              <a:solidFill>
                <a:srgbClr val="FF0000"/>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F1DFF2A8-6A75-4510-BF62-D8B019B19DA2}" type="slidenum">
              <a:rPr lang="en-US" smtClean="0"/>
              <a:pPr/>
              <a:t>30</a:t>
            </a:fld>
            <a:endParaRPr lang="en-US" smtClean="0"/>
          </a:p>
        </p:txBody>
      </p:sp>
      <p:sp>
        <p:nvSpPr>
          <p:cNvPr id="44035" name="Rectangle 2"/>
          <p:cNvSpPr>
            <a:spLocks noGrp="1" noChangeArrowheads="1"/>
          </p:cNvSpPr>
          <p:nvPr>
            <p:ph type="title"/>
          </p:nvPr>
        </p:nvSpPr>
        <p:spPr>
          <a:xfrm>
            <a:off x="0" y="0"/>
            <a:ext cx="9144000" cy="1143000"/>
          </a:xfrm>
        </p:spPr>
        <p:txBody>
          <a:bodyPr/>
          <a:lstStyle/>
          <a:p>
            <a:pPr eaLnBrk="1" hangingPunct="1"/>
            <a:r>
              <a:rPr lang="en-US" sz="3200" b="1" dirty="0" smtClean="0"/>
              <a:t>Scope of the PSI Method</a:t>
            </a:r>
          </a:p>
        </p:txBody>
      </p:sp>
      <p:sp>
        <p:nvSpPr>
          <p:cNvPr id="44036" name="Rectangle 3"/>
          <p:cNvSpPr>
            <a:spLocks noGrp="1" noChangeArrowheads="1"/>
          </p:cNvSpPr>
          <p:nvPr>
            <p:ph type="body" idx="1"/>
          </p:nvPr>
        </p:nvSpPr>
        <p:spPr>
          <a:xfrm>
            <a:off x="228600" y="1600200"/>
            <a:ext cx="8458200" cy="4525963"/>
          </a:xfrm>
        </p:spPr>
        <p:txBody>
          <a:bodyPr/>
          <a:lstStyle/>
          <a:p>
            <a:pPr marL="347663" indent="-347663" eaLnBrk="1" hangingPunct="1">
              <a:lnSpc>
                <a:spcPct val="90000"/>
              </a:lnSpc>
              <a:buFontTx/>
              <a:buNone/>
            </a:pPr>
            <a:r>
              <a:rPr lang="en-US" sz="2800" dirty="0" smtClean="0"/>
              <a:t>The PSI method successfully is applied to solve the following </a:t>
            </a:r>
            <a:r>
              <a:rPr lang="en-US" sz="2800" dirty="0" err="1" smtClean="0"/>
              <a:t>multicriteria</a:t>
            </a:r>
            <a:r>
              <a:rPr lang="en-US" sz="2800" dirty="0" smtClean="0"/>
              <a:t> problems:</a:t>
            </a:r>
          </a:p>
          <a:p>
            <a:pPr marL="347663" indent="-347663" eaLnBrk="1" hangingPunct="1">
              <a:lnSpc>
                <a:spcPct val="90000"/>
              </a:lnSpc>
              <a:buFontTx/>
              <a:buNone/>
            </a:pPr>
            <a:endParaRPr lang="en-US" sz="1800" dirty="0" smtClean="0"/>
          </a:p>
          <a:p>
            <a:pPr marL="347663" indent="-347663" eaLnBrk="1" hangingPunct="1">
              <a:lnSpc>
                <a:spcPct val="90000"/>
              </a:lnSpc>
            </a:pPr>
            <a:r>
              <a:rPr lang="en-US" sz="2800" dirty="0" smtClean="0"/>
              <a:t>design, </a:t>
            </a:r>
          </a:p>
          <a:p>
            <a:pPr marL="347663" indent="-347663" eaLnBrk="1" hangingPunct="1">
              <a:lnSpc>
                <a:spcPct val="90000"/>
              </a:lnSpc>
            </a:pPr>
            <a:r>
              <a:rPr lang="en-US" sz="2800" dirty="0" smtClean="0"/>
              <a:t>design of controlled systems,</a:t>
            </a:r>
          </a:p>
          <a:p>
            <a:pPr marL="347663" indent="-347663" eaLnBrk="1" hangingPunct="1">
              <a:lnSpc>
                <a:spcPct val="90000"/>
              </a:lnSpc>
            </a:pPr>
            <a:r>
              <a:rPr lang="en-US" sz="2800" dirty="0" smtClean="0"/>
              <a:t>identification, </a:t>
            </a:r>
          </a:p>
          <a:p>
            <a:pPr marL="347663" indent="-347663" eaLnBrk="1" hangingPunct="1">
              <a:lnSpc>
                <a:spcPct val="90000"/>
              </a:lnSpc>
            </a:pPr>
            <a:r>
              <a:rPr lang="en-US" sz="2800" dirty="0" smtClean="0"/>
              <a:t>operational development of prototypes,</a:t>
            </a:r>
          </a:p>
          <a:p>
            <a:pPr marL="347663" indent="-347663" eaLnBrk="1" hangingPunct="1">
              <a:lnSpc>
                <a:spcPct val="90000"/>
              </a:lnSpc>
            </a:pPr>
            <a:r>
              <a:rPr lang="en-US" sz="2800" dirty="0" smtClean="0"/>
              <a:t>large-scale systems,</a:t>
            </a:r>
          </a:p>
          <a:p>
            <a:pPr marL="347663" indent="-347663" eaLnBrk="1" hangingPunct="1">
              <a:lnSpc>
                <a:spcPct val="90000"/>
              </a:lnSpc>
            </a:pPr>
            <a:r>
              <a:rPr lang="en-US" sz="2800" dirty="0" smtClean="0"/>
              <a:t>finite element models, </a:t>
            </a:r>
          </a:p>
          <a:p>
            <a:pPr marL="347663" indent="-347663" eaLnBrk="1" hangingPunct="1">
              <a:lnSpc>
                <a:spcPct val="90000"/>
              </a:lnSpc>
            </a:pPr>
            <a:r>
              <a:rPr lang="en-US" altLang="zh-CN" sz="2800" dirty="0" smtClean="0">
                <a:ea typeface="SimSun" pitchFamily="2" charset="-122"/>
              </a:rPr>
              <a:t>forecasting from observational data.</a:t>
            </a:r>
            <a:r>
              <a:rPr lang="ru-RU" altLang="zh-CN" dirty="0" smtClean="0"/>
              <a:t> </a:t>
            </a:r>
            <a:endParaRPr lang="en-US" sz="2800" dirty="0" smtClean="0"/>
          </a:p>
          <a:p>
            <a:pPr marL="347663" indent="-347663" eaLnBrk="1" hangingPunct="1">
              <a:lnSpc>
                <a:spcPct val="90000"/>
              </a:lnSpc>
            </a:pPr>
            <a:endParaRPr lang="en-US" sz="28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p>
            <a:fld id="{625583B7-0C6C-4FD6-A88B-079599C921DF}" type="slidenum">
              <a:rPr lang="en-US" smtClean="0"/>
              <a:pPr/>
              <a:t>31</a:t>
            </a:fld>
            <a:endParaRPr lang="en-US" smtClean="0"/>
          </a:p>
        </p:txBody>
      </p:sp>
      <p:pic>
        <p:nvPicPr>
          <p:cNvPr id="45059" name="Picture 2"/>
          <p:cNvPicPr>
            <a:picLocks noChangeAspect="1" noChangeArrowheads="1"/>
          </p:cNvPicPr>
          <p:nvPr/>
        </p:nvPicPr>
        <p:blipFill>
          <a:blip r:embed="rId3" cstate="print"/>
          <a:srcRect/>
          <a:stretch>
            <a:fillRect/>
          </a:stretch>
        </p:blipFill>
        <p:spPr bwMode="auto">
          <a:xfrm>
            <a:off x="3429000" y="1295400"/>
            <a:ext cx="3124200" cy="2343150"/>
          </a:xfrm>
          <a:prstGeom prst="rect">
            <a:avLst/>
          </a:prstGeom>
          <a:noFill/>
          <a:ln w="9525">
            <a:noFill/>
            <a:miter lim="800000"/>
            <a:headEnd/>
            <a:tailEnd/>
          </a:ln>
        </p:spPr>
      </p:pic>
      <p:pic>
        <p:nvPicPr>
          <p:cNvPr id="45060" name="Picture 3"/>
          <p:cNvPicPr>
            <a:picLocks noChangeAspect="1" noChangeArrowheads="1"/>
          </p:cNvPicPr>
          <p:nvPr/>
        </p:nvPicPr>
        <p:blipFill>
          <a:blip r:embed="rId4" cstate="print"/>
          <a:srcRect/>
          <a:stretch>
            <a:fillRect/>
          </a:stretch>
        </p:blipFill>
        <p:spPr bwMode="auto">
          <a:xfrm>
            <a:off x="5791200" y="1219200"/>
            <a:ext cx="3352800" cy="2514600"/>
          </a:xfrm>
          <a:prstGeom prst="rect">
            <a:avLst/>
          </a:prstGeom>
          <a:noFill/>
          <a:ln w="9525">
            <a:noFill/>
            <a:miter lim="800000"/>
            <a:headEnd/>
            <a:tailEnd/>
          </a:ln>
        </p:spPr>
      </p:pic>
      <p:sp>
        <p:nvSpPr>
          <p:cNvPr id="45061" name="Rectangle 4"/>
          <p:cNvSpPr>
            <a:spLocks noGrp="1" noChangeArrowheads="1"/>
          </p:cNvSpPr>
          <p:nvPr>
            <p:ph type="title"/>
          </p:nvPr>
        </p:nvSpPr>
        <p:spPr>
          <a:xfrm>
            <a:off x="0" y="0"/>
            <a:ext cx="9144000" cy="1143000"/>
          </a:xfrm>
        </p:spPr>
        <p:txBody>
          <a:bodyPr/>
          <a:lstStyle/>
          <a:p>
            <a:pPr eaLnBrk="1" hangingPunct="1"/>
            <a:r>
              <a:rPr lang="en-US" sz="3200" b="1" smtClean="0"/>
              <a:t>PSI Method is Widely Integrated into Various Fields of Industry, Science, and Technology</a:t>
            </a:r>
          </a:p>
        </p:txBody>
      </p:sp>
      <p:sp>
        <p:nvSpPr>
          <p:cNvPr id="45062" name="Rectangle 5"/>
          <p:cNvSpPr>
            <a:spLocks noGrp="1" noChangeArrowheads="1"/>
          </p:cNvSpPr>
          <p:nvPr>
            <p:ph type="body" idx="1"/>
          </p:nvPr>
        </p:nvSpPr>
        <p:spPr>
          <a:xfrm>
            <a:off x="152400" y="1143000"/>
            <a:ext cx="4114800" cy="2667000"/>
          </a:xfrm>
        </p:spPr>
        <p:txBody>
          <a:bodyPr/>
          <a:lstStyle/>
          <a:p>
            <a:pPr marL="115888" indent="-115888" eaLnBrk="1" hangingPunct="1">
              <a:lnSpc>
                <a:spcPct val="80000"/>
              </a:lnSpc>
              <a:buFontTx/>
              <a:buNone/>
            </a:pPr>
            <a:r>
              <a:rPr lang="en-US" sz="2100" b="1" smtClean="0"/>
              <a:t>Some applications:</a:t>
            </a:r>
          </a:p>
          <a:p>
            <a:pPr marL="115888" indent="-115888" eaLnBrk="1" hangingPunct="1">
              <a:lnSpc>
                <a:spcPct val="80000"/>
              </a:lnSpc>
            </a:pPr>
            <a:r>
              <a:rPr lang="en-US" sz="1700" b="1" smtClean="0"/>
              <a:t>Naval Ship Design.</a:t>
            </a:r>
          </a:p>
          <a:p>
            <a:pPr marL="115888" indent="-115888" eaLnBrk="1" hangingPunct="1">
              <a:lnSpc>
                <a:spcPct val="80000"/>
              </a:lnSpc>
            </a:pPr>
            <a:r>
              <a:rPr lang="en-US" sz="1700" b="1" smtClean="0"/>
              <a:t>Multistage Axial Flow Compressor for an Aircraft Engine.</a:t>
            </a:r>
          </a:p>
          <a:p>
            <a:pPr marL="115888" indent="-115888" eaLnBrk="1" hangingPunct="1">
              <a:lnSpc>
                <a:spcPct val="80000"/>
              </a:lnSpc>
            </a:pPr>
            <a:r>
              <a:rPr lang="en-US" sz="1700" b="1" smtClean="0"/>
              <a:t>Controllable Descending System  </a:t>
            </a:r>
          </a:p>
          <a:p>
            <a:pPr marL="115888" indent="-115888" eaLnBrk="1" hangingPunct="1">
              <a:lnSpc>
                <a:spcPct val="80000"/>
              </a:lnSpc>
            </a:pPr>
            <a:r>
              <a:rPr lang="en-US" sz="1700" b="1" smtClean="0"/>
              <a:t>Metal Cutting Machine Tools and Their Units.</a:t>
            </a:r>
          </a:p>
          <a:p>
            <a:pPr marL="115888" indent="-115888" eaLnBrk="1" hangingPunct="1">
              <a:lnSpc>
                <a:spcPct val="80000"/>
              </a:lnSpc>
            </a:pPr>
            <a:r>
              <a:rPr lang="ru-RU" sz="1700" b="1" smtClean="0"/>
              <a:t>Operational Development of a Vehicle</a:t>
            </a:r>
            <a:r>
              <a:rPr lang="en-US" sz="1700" b="1" smtClean="0"/>
              <a:t>.</a:t>
            </a:r>
          </a:p>
          <a:p>
            <a:pPr marL="115888" indent="-115888" eaLnBrk="1" hangingPunct="1">
              <a:lnSpc>
                <a:spcPct val="80000"/>
              </a:lnSpc>
            </a:pPr>
            <a:r>
              <a:rPr lang="en-US" sz="1700" b="1" smtClean="0"/>
              <a:t>Automobiles' Active Safety etc.</a:t>
            </a:r>
          </a:p>
          <a:p>
            <a:pPr marL="115888" indent="-115888" eaLnBrk="1" hangingPunct="1">
              <a:lnSpc>
                <a:spcPct val="80000"/>
              </a:lnSpc>
            </a:pPr>
            <a:r>
              <a:rPr lang="en-US" sz="1700" b="1" smtClean="0"/>
              <a:t>NASA.</a:t>
            </a:r>
          </a:p>
          <a:p>
            <a:pPr marL="115888" indent="-115888" eaLnBrk="1" hangingPunct="1">
              <a:lnSpc>
                <a:spcPct val="80000"/>
              </a:lnSpc>
            </a:pPr>
            <a:endParaRPr lang="en-US" sz="1700" b="1" smtClean="0"/>
          </a:p>
        </p:txBody>
      </p:sp>
      <p:pic>
        <p:nvPicPr>
          <p:cNvPr id="45063" name="Picture 6"/>
          <p:cNvPicPr>
            <a:picLocks noChangeAspect="1" noChangeArrowheads="1"/>
          </p:cNvPicPr>
          <p:nvPr/>
        </p:nvPicPr>
        <p:blipFill>
          <a:blip r:embed="rId5" cstate="print"/>
          <a:srcRect/>
          <a:stretch>
            <a:fillRect/>
          </a:stretch>
        </p:blipFill>
        <p:spPr bwMode="auto">
          <a:xfrm>
            <a:off x="0" y="4114800"/>
            <a:ext cx="3124200" cy="2343150"/>
          </a:xfrm>
          <a:prstGeom prst="rect">
            <a:avLst/>
          </a:prstGeom>
          <a:noFill/>
          <a:ln w="9525">
            <a:noFill/>
            <a:miter lim="800000"/>
            <a:headEnd/>
            <a:tailEnd/>
          </a:ln>
        </p:spPr>
      </p:pic>
      <p:pic>
        <p:nvPicPr>
          <p:cNvPr id="45064" name="Picture 7"/>
          <p:cNvPicPr>
            <a:picLocks noChangeAspect="1" noChangeArrowheads="1"/>
          </p:cNvPicPr>
          <p:nvPr/>
        </p:nvPicPr>
        <p:blipFill>
          <a:blip r:embed="rId6" cstate="print"/>
          <a:srcRect/>
          <a:stretch>
            <a:fillRect/>
          </a:stretch>
        </p:blipFill>
        <p:spPr bwMode="auto">
          <a:xfrm>
            <a:off x="2971800" y="4114800"/>
            <a:ext cx="3200400" cy="2400300"/>
          </a:xfrm>
          <a:prstGeom prst="rect">
            <a:avLst/>
          </a:prstGeom>
          <a:noFill/>
          <a:ln w="9525">
            <a:noFill/>
            <a:miter lim="800000"/>
            <a:headEnd/>
            <a:tailEnd/>
          </a:ln>
        </p:spPr>
      </p:pic>
      <p:pic>
        <p:nvPicPr>
          <p:cNvPr id="45065" name="Picture 8"/>
          <p:cNvPicPr>
            <a:picLocks noChangeAspect="1" noChangeArrowheads="1"/>
          </p:cNvPicPr>
          <p:nvPr/>
        </p:nvPicPr>
        <p:blipFill>
          <a:blip r:embed="rId7" cstate="print"/>
          <a:srcRect/>
          <a:stretch>
            <a:fillRect/>
          </a:stretch>
        </p:blipFill>
        <p:spPr bwMode="auto">
          <a:xfrm>
            <a:off x="5867400" y="4114800"/>
            <a:ext cx="3048000" cy="2286000"/>
          </a:xfrm>
          <a:prstGeom prst="rect">
            <a:avLst/>
          </a:prstGeom>
          <a:noFill/>
          <a:ln w="9525">
            <a:noFill/>
            <a:miter lim="800000"/>
            <a:headEnd/>
            <a:tailEnd/>
          </a:ln>
        </p:spPr>
      </p:pic>
      <p:sp>
        <p:nvSpPr>
          <p:cNvPr id="45066" name="Rectangle 9"/>
          <p:cNvSpPr>
            <a:spLocks noChangeArrowheads="1"/>
          </p:cNvSpPr>
          <p:nvPr/>
        </p:nvSpPr>
        <p:spPr bwMode="auto">
          <a:xfrm>
            <a:off x="152400" y="4038600"/>
            <a:ext cx="3124200" cy="2438400"/>
          </a:xfrm>
          <a:prstGeom prst="rect">
            <a:avLst/>
          </a:prstGeom>
          <a:noFill/>
          <a:ln w="9525">
            <a:solidFill>
              <a:schemeClr val="tx1"/>
            </a:solidFill>
            <a:miter lim="800000"/>
            <a:headEnd/>
            <a:tailEnd/>
          </a:ln>
        </p:spPr>
        <p:txBody>
          <a:bodyPr wrap="none" anchor="ctr"/>
          <a:lstStyle/>
          <a:p>
            <a:endParaRPr lang="en-US"/>
          </a:p>
        </p:txBody>
      </p:sp>
      <p:sp>
        <p:nvSpPr>
          <p:cNvPr id="45067" name="Rectangle 10"/>
          <p:cNvSpPr>
            <a:spLocks noChangeArrowheads="1"/>
          </p:cNvSpPr>
          <p:nvPr/>
        </p:nvSpPr>
        <p:spPr bwMode="auto">
          <a:xfrm>
            <a:off x="3276600" y="4038600"/>
            <a:ext cx="2667000" cy="2438400"/>
          </a:xfrm>
          <a:prstGeom prst="rect">
            <a:avLst/>
          </a:prstGeom>
          <a:noFill/>
          <a:ln w="9525">
            <a:solidFill>
              <a:schemeClr val="tx1"/>
            </a:solidFill>
            <a:miter lim="800000"/>
            <a:headEnd/>
            <a:tailEnd/>
          </a:ln>
        </p:spPr>
        <p:txBody>
          <a:bodyPr wrap="none" anchor="ctr"/>
          <a:lstStyle/>
          <a:p>
            <a:endParaRPr lang="en-US"/>
          </a:p>
        </p:txBody>
      </p:sp>
      <p:sp>
        <p:nvSpPr>
          <p:cNvPr id="45068" name="Rectangle 11"/>
          <p:cNvSpPr>
            <a:spLocks noChangeArrowheads="1"/>
          </p:cNvSpPr>
          <p:nvPr/>
        </p:nvSpPr>
        <p:spPr bwMode="auto">
          <a:xfrm>
            <a:off x="5943600" y="4038600"/>
            <a:ext cx="3048000" cy="2438400"/>
          </a:xfrm>
          <a:prstGeom prst="rect">
            <a:avLst/>
          </a:prstGeom>
          <a:noFill/>
          <a:ln w="9525">
            <a:solidFill>
              <a:schemeClr val="tx1"/>
            </a:solidFill>
            <a:miter lim="800000"/>
            <a:headEnd/>
            <a:tailEnd/>
          </a:ln>
        </p:spPr>
        <p:txBody>
          <a:bodyPr wrap="none" anchor="ctr"/>
          <a:lstStyle/>
          <a:p>
            <a:endParaRPr lang="en-US"/>
          </a:p>
        </p:txBody>
      </p:sp>
      <p:sp>
        <p:nvSpPr>
          <p:cNvPr id="45069" name="Rectangle 12"/>
          <p:cNvSpPr>
            <a:spLocks noChangeArrowheads="1"/>
          </p:cNvSpPr>
          <p:nvPr/>
        </p:nvSpPr>
        <p:spPr bwMode="auto">
          <a:xfrm>
            <a:off x="4038600" y="1219200"/>
            <a:ext cx="1905000" cy="2438400"/>
          </a:xfrm>
          <a:prstGeom prst="rect">
            <a:avLst/>
          </a:prstGeom>
          <a:noFill/>
          <a:ln w="9525">
            <a:solidFill>
              <a:schemeClr val="tx1"/>
            </a:solidFill>
            <a:miter lim="800000"/>
            <a:headEnd/>
            <a:tailEnd/>
          </a:ln>
        </p:spPr>
        <p:txBody>
          <a:bodyPr wrap="none" anchor="ctr"/>
          <a:lstStyle/>
          <a:p>
            <a:endParaRPr lang="en-US"/>
          </a:p>
        </p:txBody>
      </p:sp>
      <p:sp>
        <p:nvSpPr>
          <p:cNvPr id="45070" name="Rectangle 13"/>
          <p:cNvSpPr>
            <a:spLocks noChangeArrowheads="1"/>
          </p:cNvSpPr>
          <p:nvPr/>
        </p:nvSpPr>
        <p:spPr bwMode="auto">
          <a:xfrm>
            <a:off x="5943600" y="1219200"/>
            <a:ext cx="3048000" cy="2438400"/>
          </a:xfrm>
          <a:prstGeom prst="rect">
            <a:avLst/>
          </a:prstGeom>
          <a:no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p>
            <a:fld id="{CCC9F5BF-03D9-4403-BB39-5D360972D350}" type="slidenum">
              <a:rPr lang="en-US" smtClean="0"/>
              <a:pPr/>
              <a:t>32</a:t>
            </a:fld>
            <a:endParaRPr lang="en-US" smtClean="0"/>
          </a:p>
        </p:txBody>
      </p:sp>
      <p:sp>
        <p:nvSpPr>
          <p:cNvPr id="46083" name="Rectangle 2"/>
          <p:cNvSpPr>
            <a:spLocks noGrp="1" noChangeArrowheads="1"/>
          </p:cNvSpPr>
          <p:nvPr>
            <p:ph type="title"/>
          </p:nvPr>
        </p:nvSpPr>
        <p:spPr>
          <a:xfrm>
            <a:off x="228600" y="228600"/>
            <a:ext cx="8686800" cy="1706563"/>
          </a:xfrm>
        </p:spPr>
        <p:txBody>
          <a:bodyPr/>
          <a:lstStyle/>
          <a:p>
            <a:pPr eaLnBrk="1" hangingPunct="1"/>
            <a:r>
              <a:rPr lang="en-US" sz="3600" dirty="0" smtClean="0">
                <a:latin typeface="Times New Roman" pitchFamily="18" charset="0"/>
              </a:rPr>
              <a:t>Example 1. </a:t>
            </a:r>
            <a:r>
              <a:rPr lang="en-US" sz="3600" dirty="0" err="1" smtClean="0">
                <a:latin typeface="Times New Roman" pitchFamily="18" charset="0"/>
              </a:rPr>
              <a:t>Multicriteria</a:t>
            </a:r>
            <a:r>
              <a:rPr lang="en-US" sz="3600" dirty="0" smtClean="0">
                <a:latin typeface="Times New Roman" pitchFamily="18" charset="0"/>
              </a:rPr>
              <a:t> Analysis in Naval Ship Design: Improving a Ship Prototype</a:t>
            </a:r>
          </a:p>
        </p:txBody>
      </p:sp>
      <p:sp>
        <p:nvSpPr>
          <p:cNvPr id="46084" name="Text Box 3"/>
          <p:cNvSpPr txBox="1">
            <a:spLocks noChangeArrowheads="1"/>
          </p:cNvSpPr>
          <p:nvPr/>
        </p:nvSpPr>
        <p:spPr bwMode="auto">
          <a:xfrm>
            <a:off x="381000" y="2438400"/>
            <a:ext cx="8305800" cy="2835275"/>
          </a:xfrm>
          <a:prstGeom prst="rect">
            <a:avLst/>
          </a:prstGeom>
          <a:noFill/>
          <a:ln w="9525">
            <a:noFill/>
            <a:miter lim="800000"/>
            <a:headEnd/>
            <a:tailEnd/>
          </a:ln>
        </p:spPr>
        <p:txBody>
          <a:bodyPr>
            <a:spAutoFit/>
          </a:bodyPr>
          <a:lstStyle/>
          <a:p>
            <a:r>
              <a:rPr lang="en-US"/>
              <a:t>The ship prototype is described by 45 design variables and </a:t>
            </a:r>
          </a:p>
          <a:p>
            <a:r>
              <a:rPr lang="en-US"/>
              <a:t>the following 6 criteria:</a:t>
            </a:r>
          </a:p>
          <a:p>
            <a:endParaRPr lang="en-US"/>
          </a:p>
          <a:p>
            <a:r>
              <a:rPr lang="en-US"/>
              <a:t>1. CRITERION  (MIN)      PROPULSION POWER FACTOR (%)</a:t>
            </a:r>
          </a:p>
          <a:p>
            <a:r>
              <a:rPr lang="en-US"/>
              <a:t>2. CRITERION  (MIN)      ELECTRICAL POWER FACTOR (%)  </a:t>
            </a:r>
          </a:p>
          <a:p>
            <a:r>
              <a:rPr lang="en-US"/>
              <a:t>3. CRITERION  (MAX)    VOLUME FACTOR (%)</a:t>
            </a:r>
          </a:p>
          <a:p>
            <a:r>
              <a:rPr lang="en-US"/>
              <a:t>4. CRITERION  (MAX)    AREA FACTOR (%)</a:t>
            </a:r>
          </a:p>
          <a:p>
            <a:r>
              <a:rPr lang="en-US"/>
              <a:t>5. CRITERION  (MAX)    WEIGHT FACTOR </a:t>
            </a:r>
          </a:p>
          <a:p>
            <a:r>
              <a:rPr lang="en-US"/>
              <a:t>6. CRITERION  (MIN)     COST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2"/>
          </p:nvPr>
        </p:nvSpPr>
        <p:spPr>
          <a:noFill/>
        </p:spPr>
        <p:txBody>
          <a:bodyPr/>
          <a:lstStyle/>
          <a:p>
            <a:fld id="{0FD9383E-219F-4006-B70F-B4C6862AA607}" type="slidenum">
              <a:rPr lang="en-US" smtClean="0"/>
              <a:pPr/>
              <a:t>33</a:t>
            </a:fld>
            <a:endParaRPr lang="en-US" smtClean="0"/>
          </a:p>
        </p:txBody>
      </p:sp>
      <p:pic>
        <p:nvPicPr>
          <p:cNvPr id="1418242" name="Picture 2"/>
          <p:cNvPicPr>
            <a:picLocks noChangeAspect="1" noChangeArrowheads="1"/>
          </p:cNvPicPr>
          <p:nvPr/>
        </p:nvPicPr>
        <p:blipFill>
          <a:blip r:embed="rId3" cstate="print"/>
          <a:srcRect/>
          <a:stretch>
            <a:fillRect/>
          </a:stretch>
        </p:blipFill>
        <p:spPr bwMode="auto">
          <a:xfrm>
            <a:off x="2667000" y="1223963"/>
            <a:ext cx="2185988" cy="1320800"/>
          </a:xfrm>
          <a:prstGeom prst="rect">
            <a:avLst/>
          </a:prstGeom>
          <a:noFill/>
          <a:ln w="9525">
            <a:noFill/>
            <a:miter lim="800000"/>
            <a:headEnd/>
            <a:tailEnd/>
          </a:ln>
        </p:spPr>
      </p:pic>
      <p:pic>
        <p:nvPicPr>
          <p:cNvPr id="1418243" name="Picture 3"/>
          <p:cNvPicPr>
            <a:picLocks noChangeAspect="1" noChangeArrowheads="1"/>
          </p:cNvPicPr>
          <p:nvPr/>
        </p:nvPicPr>
        <p:blipFill>
          <a:blip r:embed="rId4" cstate="print"/>
          <a:srcRect/>
          <a:stretch>
            <a:fillRect/>
          </a:stretch>
        </p:blipFill>
        <p:spPr bwMode="auto">
          <a:xfrm>
            <a:off x="2667000" y="2538413"/>
            <a:ext cx="2185988" cy="3633787"/>
          </a:xfrm>
          <a:prstGeom prst="rect">
            <a:avLst/>
          </a:prstGeom>
          <a:noFill/>
          <a:ln w="9525">
            <a:noFill/>
            <a:miter lim="800000"/>
            <a:headEnd/>
            <a:tailEnd/>
          </a:ln>
        </p:spPr>
      </p:pic>
      <p:sp>
        <p:nvSpPr>
          <p:cNvPr id="47109" name="Rectangle 4"/>
          <p:cNvSpPr>
            <a:spLocks noChangeArrowheads="1"/>
          </p:cNvSpPr>
          <p:nvPr/>
        </p:nvSpPr>
        <p:spPr bwMode="auto">
          <a:xfrm>
            <a:off x="0" y="1512888"/>
            <a:ext cx="9144000" cy="0"/>
          </a:xfrm>
          <a:prstGeom prst="rect">
            <a:avLst/>
          </a:prstGeom>
          <a:noFill/>
          <a:ln w="9525">
            <a:noFill/>
            <a:miter lim="800000"/>
            <a:headEnd/>
            <a:tailEnd/>
          </a:ln>
        </p:spPr>
        <p:txBody>
          <a:bodyPr wrap="none" anchor="ctr">
            <a:spAutoFit/>
          </a:bodyPr>
          <a:lstStyle/>
          <a:p>
            <a:endParaRPr lang="en-US"/>
          </a:p>
        </p:txBody>
      </p:sp>
      <p:pic>
        <p:nvPicPr>
          <p:cNvPr id="1418245" name="Picture 5"/>
          <p:cNvPicPr>
            <a:picLocks noChangeAspect="1" noChangeArrowheads="1"/>
          </p:cNvPicPr>
          <p:nvPr/>
        </p:nvPicPr>
        <p:blipFill>
          <a:blip r:embed="rId5" cstate="print"/>
          <a:srcRect/>
          <a:stretch>
            <a:fillRect/>
          </a:stretch>
        </p:blipFill>
        <p:spPr bwMode="auto">
          <a:xfrm>
            <a:off x="4776788" y="1219200"/>
            <a:ext cx="1776412" cy="1320800"/>
          </a:xfrm>
          <a:prstGeom prst="rect">
            <a:avLst/>
          </a:prstGeom>
          <a:noFill/>
          <a:ln w="9525">
            <a:noFill/>
            <a:miter lim="800000"/>
            <a:headEnd/>
            <a:tailEnd/>
          </a:ln>
        </p:spPr>
      </p:pic>
      <p:pic>
        <p:nvPicPr>
          <p:cNvPr id="1418246" name="Picture 6"/>
          <p:cNvPicPr>
            <a:picLocks noChangeAspect="1" noChangeArrowheads="1"/>
          </p:cNvPicPr>
          <p:nvPr/>
        </p:nvPicPr>
        <p:blipFill>
          <a:blip r:embed="rId6" cstate="print"/>
          <a:srcRect/>
          <a:stretch>
            <a:fillRect/>
          </a:stretch>
        </p:blipFill>
        <p:spPr bwMode="auto">
          <a:xfrm>
            <a:off x="4776788" y="2538413"/>
            <a:ext cx="1776412" cy="3633787"/>
          </a:xfrm>
          <a:prstGeom prst="rect">
            <a:avLst/>
          </a:prstGeom>
          <a:noFill/>
          <a:ln w="9525">
            <a:noFill/>
            <a:miter lim="800000"/>
            <a:headEnd/>
            <a:tailEnd/>
          </a:ln>
        </p:spPr>
      </p:pic>
      <p:pic>
        <p:nvPicPr>
          <p:cNvPr id="1418247" name="Picture 7"/>
          <p:cNvPicPr>
            <a:picLocks noChangeAspect="1" noChangeArrowheads="1"/>
          </p:cNvPicPr>
          <p:nvPr/>
        </p:nvPicPr>
        <p:blipFill>
          <a:blip r:embed="rId3" cstate="print"/>
          <a:srcRect/>
          <a:stretch>
            <a:fillRect/>
          </a:stretch>
        </p:blipFill>
        <p:spPr bwMode="auto">
          <a:xfrm>
            <a:off x="6805613" y="1219200"/>
            <a:ext cx="2185987" cy="1320800"/>
          </a:xfrm>
          <a:prstGeom prst="rect">
            <a:avLst/>
          </a:prstGeom>
          <a:noFill/>
          <a:ln w="9525">
            <a:noFill/>
            <a:miter lim="800000"/>
            <a:headEnd/>
            <a:tailEnd/>
          </a:ln>
        </p:spPr>
      </p:pic>
      <p:pic>
        <p:nvPicPr>
          <p:cNvPr id="1418248" name="Picture 8"/>
          <p:cNvPicPr>
            <a:picLocks noChangeAspect="1" noChangeArrowheads="1"/>
          </p:cNvPicPr>
          <p:nvPr/>
        </p:nvPicPr>
        <p:blipFill>
          <a:blip r:embed="rId4" cstate="print"/>
          <a:srcRect/>
          <a:stretch>
            <a:fillRect/>
          </a:stretch>
        </p:blipFill>
        <p:spPr bwMode="auto">
          <a:xfrm>
            <a:off x="6805613" y="2538413"/>
            <a:ext cx="2185987" cy="3633787"/>
          </a:xfrm>
          <a:prstGeom prst="rect">
            <a:avLst/>
          </a:prstGeom>
          <a:noFill/>
          <a:ln w="9525">
            <a:noFill/>
            <a:miter lim="800000"/>
            <a:headEnd/>
            <a:tailEnd/>
          </a:ln>
        </p:spPr>
      </p:pic>
      <p:pic>
        <p:nvPicPr>
          <p:cNvPr id="47114" name="Picture 9"/>
          <p:cNvPicPr>
            <a:picLocks noChangeAspect="1" noChangeArrowheads="1"/>
          </p:cNvPicPr>
          <p:nvPr/>
        </p:nvPicPr>
        <p:blipFill>
          <a:blip r:embed="rId7" cstate="print"/>
          <a:srcRect/>
          <a:stretch>
            <a:fillRect/>
          </a:stretch>
        </p:blipFill>
        <p:spPr bwMode="auto">
          <a:xfrm>
            <a:off x="128588" y="2538413"/>
            <a:ext cx="2603500" cy="3633787"/>
          </a:xfrm>
          <a:prstGeom prst="rect">
            <a:avLst/>
          </a:prstGeom>
          <a:noFill/>
          <a:ln w="9525">
            <a:noFill/>
            <a:miter lim="800000"/>
            <a:headEnd/>
            <a:tailEnd/>
          </a:ln>
        </p:spPr>
      </p:pic>
      <p:pic>
        <p:nvPicPr>
          <p:cNvPr id="47115" name="Picture 10"/>
          <p:cNvPicPr>
            <a:picLocks noChangeAspect="1" noChangeArrowheads="1"/>
          </p:cNvPicPr>
          <p:nvPr/>
        </p:nvPicPr>
        <p:blipFill>
          <a:blip r:embed="rId8" cstate="print"/>
          <a:srcRect/>
          <a:stretch>
            <a:fillRect/>
          </a:stretch>
        </p:blipFill>
        <p:spPr bwMode="auto">
          <a:xfrm>
            <a:off x="128588" y="2743200"/>
            <a:ext cx="1800225" cy="1420813"/>
          </a:xfrm>
          <a:prstGeom prst="rect">
            <a:avLst/>
          </a:prstGeom>
          <a:noFill/>
          <a:ln w="9525">
            <a:noFill/>
            <a:miter lim="800000"/>
            <a:headEnd/>
            <a:tailEnd/>
          </a:ln>
        </p:spPr>
      </p:pic>
      <p:pic>
        <p:nvPicPr>
          <p:cNvPr id="47116" name="Picture 11"/>
          <p:cNvPicPr>
            <a:picLocks noChangeAspect="1" noChangeArrowheads="1"/>
          </p:cNvPicPr>
          <p:nvPr/>
        </p:nvPicPr>
        <p:blipFill>
          <a:blip r:embed="rId9" cstate="print"/>
          <a:srcRect/>
          <a:stretch>
            <a:fillRect/>
          </a:stretch>
        </p:blipFill>
        <p:spPr bwMode="auto">
          <a:xfrm>
            <a:off x="128588" y="4148138"/>
            <a:ext cx="1800225" cy="2024062"/>
          </a:xfrm>
          <a:prstGeom prst="rect">
            <a:avLst/>
          </a:prstGeom>
          <a:noFill/>
          <a:ln w="9525">
            <a:noFill/>
            <a:miter lim="800000"/>
            <a:headEnd/>
            <a:tailEnd/>
          </a:ln>
        </p:spPr>
      </p:pic>
      <p:pic>
        <p:nvPicPr>
          <p:cNvPr id="1418252" name="Picture 12"/>
          <p:cNvPicPr>
            <a:picLocks noChangeAspect="1" noChangeArrowheads="1"/>
          </p:cNvPicPr>
          <p:nvPr/>
        </p:nvPicPr>
        <p:blipFill>
          <a:blip r:embed="rId10" cstate="print"/>
          <a:srcRect/>
          <a:stretch>
            <a:fillRect/>
          </a:stretch>
        </p:blipFill>
        <p:spPr bwMode="auto">
          <a:xfrm>
            <a:off x="2727325" y="2533650"/>
            <a:ext cx="1768475" cy="3633788"/>
          </a:xfrm>
          <a:prstGeom prst="rect">
            <a:avLst/>
          </a:prstGeom>
          <a:noFill/>
          <a:ln w="9525">
            <a:noFill/>
            <a:miter lim="800000"/>
            <a:headEnd/>
            <a:tailEnd/>
          </a:ln>
        </p:spPr>
      </p:pic>
      <p:pic>
        <p:nvPicPr>
          <p:cNvPr id="1418253" name="Picture 13"/>
          <p:cNvPicPr>
            <a:picLocks noChangeAspect="1" noChangeArrowheads="1"/>
          </p:cNvPicPr>
          <p:nvPr/>
        </p:nvPicPr>
        <p:blipFill>
          <a:blip r:embed="rId11" cstate="print"/>
          <a:srcRect l="59372"/>
          <a:stretch>
            <a:fillRect/>
          </a:stretch>
        </p:blipFill>
        <p:spPr bwMode="auto">
          <a:xfrm>
            <a:off x="2724150" y="1223963"/>
            <a:ext cx="1771650" cy="1320800"/>
          </a:xfrm>
          <a:prstGeom prst="rect">
            <a:avLst/>
          </a:prstGeom>
          <a:noFill/>
          <a:ln w="9525">
            <a:noFill/>
            <a:miter lim="800000"/>
            <a:headEnd/>
            <a:tailEnd/>
          </a:ln>
        </p:spPr>
      </p:pic>
      <p:pic>
        <p:nvPicPr>
          <p:cNvPr id="47119" name="Picture 14"/>
          <p:cNvPicPr>
            <a:picLocks noChangeAspect="1" noChangeArrowheads="1"/>
          </p:cNvPicPr>
          <p:nvPr/>
        </p:nvPicPr>
        <p:blipFill>
          <a:blip r:embed="rId11" cstate="print"/>
          <a:srcRect r="40280"/>
          <a:stretch>
            <a:fillRect/>
          </a:stretch>
        </p:blipFill>
        <p:spPr bwMode="auto">
          <a:xfrm>
            <a:off x="131763" y="1227138"/>
            <a:ext cx="2603500" cy="1320800"/>
          </a:xfrm>
          <a:prstGeom prst="rect">
            <a:avLst/>
          </a:prstGeom>
          <a:noFill/>
          <a:ln w="9525">
            <a:noFill/>
            <a:miter lim="800000"/>
            <a:headEnd/>
            <a:tailEnd/>
          </a:ln>
        </p:spPr>
      </p:pic>
      <p:sp>
        <p:nvSpPr>
          <p:cNvPr id="47120" name="Rectangle 15"/>
          <p:cNvSpPr>
            <a:spLocks noGrp="1" noChangeArrowheads="1"/>
          </p:cNvSpPr>
          <p:nvPr>
            <p:ph type="title"/>
          </p:nvPr>
        </p:nvSpPr>
        <p:spPr>
          <a:xfrm>
            <a:off x="457200" y="0"/>
            <a:ext cx="8229600" cy="1143000"/>
          </a:xfrm>
        </p:spPr>
        <p:txBody>
          <a:bodyPr/>
          <a:lstStyle/>
          <a:p>
            <a:pPr eaLnBrk="1" hangingPunct="1"/>
            <a:r>
              <a:rPr lang="en-US" sz="4500" b="1" smtClean="0">
                <a:latin typeface="Times New Roman" pitchFamily="18" charset="0"/>
              </a:rPr>
              <a:t>Solution Process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18245"/>
                                        </p:tgtEl>
                                        <p:attrNameLst>
                                          <p:attrName>style.visibility</p:attrName>
                                        </p:attrNameLst>
                                      </p:cBhvr>
                                      <p:to>
                                        <p:strVal val="visible"/>
                                      </p:to>
                                    </p:set>
                                    <p:animEffect transition="in" filter="wipe(up)">
                                      <p:cBhvr>
                                        <p:cTn id="7" dur="500"/>
                                        <p:tgtEl>
                                          <p:spTgt spid="1418245"/>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1418246"/>
                                        </p:tgtEl>
                                        <p:attrNameLst>
                                          <p:attrName>style.visibility</p:attrName>
                                        </p:attrNameLst>
                                      </p:cBhvr>
                                      <p:to>
                                        <p:strVal val="visible"/>
                                      </p:to>
                                    </p:set>
                                    <p:animEffect transition="in" filter="wipe(up)">
                                      <p:cBhvr>
                                        <p:cTn id="11" dur="500"/>
                                        <p:tgtEl>
                                          <p:spTgt spid="14182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18247"/>
                                        </p:tgtEl>
                                        <p:attrNameLst>
                                          <p:attrName>style.visibility</p:attrName>
                                        </p:attrNameLst>
                                      </p:cBhvr>
                                      <p:to>
                                        <p:strVal val="visible"/>
                                      </p:to>
                                    </p:set>
                                    <p:animEffect transition="in" filter="wipe(up)">
                                      <p:cBhvr>
                                        <p:cTn id="16" dur="500"/>
                                        <p:tgtEl>
                                          <p:spTgt spid="1418247"/>
                                        </p:tgtEl>
                                      </p:cBhvr>
                                    </p:animEffect>
                                  </p:childTnLst>
                                </p:cTn>
                              </p:par>
                            </p:childTnLst>
                          </p:cTn>
                        </p:par>
                        <p:par>
                          <p:cTn id="17" fill="hold">
                            <p:stCondLst>
                              <p:cond delay="500"/>
                            </p:stCondLst>
                            <p:childTnLst>
                              <p:par>
                                <p:cTn id="18" presetID="22" presetClass="entr" presetSubtype="1" fill="hold" nodeType="afterEffect">
                                  <p:stCondLst>
                                    <p:cond delay="500"/>
                                  </p:stCondLst>
                                  <p:childTnLst>
                                    <p:set>
                                      <p:cBhvr>
                                        <p:cTn id="19" dur="1" fill="hold">
                                          <p:stCondLst>
                                            <p:cond delay="0"/>
                                          </p:stCondLst>
                                        </p:cTn>
                                        <p:tgtEl>
                                          <p:spTgt spid="1418248"/>
                                        </p:tgtEl>
                                        <p:attrNameLst>
                                          <p:attrName>style.visibility</p:attrName>
                                        </p:attrNameLst>
                                      </p:cBhvr>
                                      <p:to>
                                        <p:strVal val="visible"/>
                                      </p:to>
                                    </p:set>
                                    <p:animEffect transition="in" filter="wipe(up)">
                                      <p:cBhvr>
                                        <p:cTn id="20" dur="500"/>
                                        <p:tgtEl>
                                          <p:spTgt spid="14182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2" fill="hold" nodeType="clickEffect">
                                  <p:stCondLst>
                                    <p:cond delay="0"/>
                                  </p:stCondLst>
                                  <p:childTnLst>
                                    <p:animEffect transition="out" filter="wipe(right)">
                                      <p:cBhvr>
                                        <p:cTn id="24" dur="500"/>
                                        <p:tgtEl>
                                          <p:spTgt spid="1418247"/>
                                        </p:tgtEl>
                                      </p:cBhvr>
                                    </p:animEffect>
                                    <p:set>
                                      <p:cBhvr>
                                        <p:cTn id="25" dur="1" fill="hold">
                                          <p:stCondLst>
                                            <p:cond delay="499"/>
                                          </p:stCondLst>
                                        </p:cTn>
                                        <p:tgtEl>
                                          <p:spTgt spid="1418247"/>
                                        </p:tgtEl>
                                        <p:attrNameLst>
                                          <p:attrName>style.visibility</p:attrName>
                                        </p:attrNameLst>
                                      </p:cBhvr>
                                      <p:to>
                                        <p:strVal val="hidden"/>
                                      </p:to>
                                    </p:set>
                                  </p:childTnLst>
                                </p:cTn>
                              </p:par>
                              <p:par>
                                <p:cTn id="26" presetID="22" presetClass="exit" presetSubtype="2" fill="hold" nodeType="withEffect">
                                  <p:stCondLst>
                                    <p:cond delay="0"/>
                                  </p:stCondLst>
                                  <p:childTnLst>
                                    <p:animEffect transition="out" filter="wipe(right)">
                                      <p:cBhvr>
                                        <p:cTn id="27" dur="500"/>
                                        <p:tgtEl>
                                          <p:spTgt spid="1418248"/>
                                        </p:tgtEl>
                                      </p:cBhvr>
                                    </p:animEffect>
                                    <p:set>
                                      <p:cBhvr>
                                        <p:cTn id="28" dur="1" fill="hold">
                                          <p:stCondLst>
                                            <p:cond delay="499"/>
                                          </p:stCondLst>
                                        </p:cTn>
                                        <p:tgtEl>
                                          <p:spTgt spid="1418248"/>
                                        </p:tgtEl>
                                        <p:attrNameLst>
                                          <p:attrName>style.visibility</p:attrName>
                                        </p:attrNameLst>
                                      </p:cBhvr>
                                      <p:to>
                                        <p:strVal val="hidden"/>
                                      </p:to>
                                    </p:set>
                                  </p:childTnLst>
                                </p:cTn>
                              </p:par>
                              <p:par>
                                <p:cTn id="29" presetID="22" presetClass="exit" presetSubtype="2" fill="hold" nodeType="withEffect">
                                  <p:stCondLst>
                                    <p:cond delay="0"/>
                                  </p:stCondLst>
                                  <p:childTnLst>
                                    <p:animEffect transition="out" filter="wipe(right)">
                                      <p:cBhvr>
                                        <p:cTn id="30" dur="500"/>
                                        <p:tgtEl>
                                          <p:spTgt spid="1418245"/>
                                        </p:tgtEl>
                                      </p:cBhvr>
                                    </p:animEffect>
                                    <p:set>
                                      <p:cBhvr>
                                        <p:cTn id="31" dur="1" fill="hold">
                                          <p:stCondLst>
                                            <p:cond delay="499"/>
                                          </p:stCondLst>
                                        </p:cTn>
                                        <p:tgtEl>
                                          <p:spTgt spid="1418245"/>
                                        </p:tgtEl>
                                        <p:attrNameLst>
                                          <p:attrName>style.visibility</p:attrName>
                                        </p:attrNameLst>
                                      </p:cBhvr>
                                      <p:to>
                                        <p:strVal val="hidden"/>
                                      </p:to>
                                    </p:set>
                                  </p:childTnLst>
                                </p:cTn>
                              </p:par>
                              <p:par>
                                <p:cTn id="32" presetID="22" presetClass="exit" presetSubtype="2" fill="hold" nodeType="withEffect">
                                  <p:stCondLst>
                                    <p:cond delay="0"/>
                                  </p:stCondLst>
                                  <p:childTnLst>
                                    <p:animEffect transition="out" filter="wipe(right)">
                                      <p:cBhvr>
                                        <p:cTn id="33" dur="500"/>
                                        <p:tgtEl>
                                          <p:spTgt spid="1418246"/>
                                        </p:tgtEl>
                                      </p:cBhvr>
                                    </p:animEffect>
                                    <p:set>
                                      <p:cBhvr>
                                        <p:cTn id="34" dur="1" fill="hold">
                                          <p:stCondLst>
                                            <p:cond delay="499"/>
                                          </p:stCondLst>
                                        </p:cTn>
                                        <p:tgtEl>
                                          <p:spTgt spid="1418246"/>
                                        </p:tgtEl>
                                        <p:attrNameLst>
                                          <p:attrName>style.visibility</p:attrName>
                                        </p:attrNameLst>
                                      </p:cBhvr>
                                      <p:to>
                                        <p:strVal val="hidden"/>
                                      </p:to>
                                    </p:set>
                                  </p:childTnLst>
                                </p:cTn>
                              </p:par>
                              <p:par>
                                <p:cTn id="35" presetID="22" presetClass="exit" presetSubtype="2" fill="hold" nodeType="withEffect">
                                  <p:stCondLst>
                                    <p:cond delay="0"/>
                                  </p:stCondLst>
                                  <p:childTnLst>
                                    <p:animEffect transition="out" filter="wipe(right)">
                                      <p:cBhvr>
                                        <p:cTn id="36" dur="500"/>
                                        <p:tgtEl>
                                          <p:spTgt spid="1418253"/>
                                        </p:tgtEl>
                                      </p:cBhvr>
                                    </p:animEffect>
                                    <p:set>
                                      <p:cBhvr>
                                        <p:cTn id="37" dur="1" fill="hold">
                                          <p:stCondLst>
                                            <p:cond delay="499"/>
                                          </p:stCondLst>
                                        </p:cTn>
                                        <p:tgtEl>
                                          <p:spTgt spid="1418253"/>
                                        </p:tgtEl>
                                        <p:attrNameLst>
                                          <p:attrName>style.visibility</p:attrName>
                                        </p:attrNameLst>
                                      </p:cBhvr>
                                      <p:to>
                                        <p:strVal val="hidden"/>
                                      </p:to>
                                    </p:set>
                                  </p:childTnLst>
                                </p:cTn>
                              </p:par>
                              <p:par>
                                <p:cTn id="38" presetID="22" presetClass="exit" presetSubtype="2" fill="hold" nodeType="withEffect">
                                  <p:stCondLst>
                                    <p:cond delay="0"/>
                                  </p:stCondLst>
                                  <p:childTnLst>
                                    <p:animEffect transition="out" filter="wipe(right)">
                                      <p:cBhvr>
                                        <p:cTn id="39" dur="500"/>
                                        <p:tgtEl>
                                          <p:spTgt spid="1418252"/>
                                        </p:tgtEl>
                                      </p:cBhvr>
                                    </p:animEffect>
                                    <p:set>
                                      <p:cBhvr>
                                        <p:cTn id="40" dur="1" fill="hold">
                                          <p:stCondLst>
                                            <p:cond delay="499"/>
                                          </p:stCondLst>
                                        </p:cTn>
                                        <p:tgtEl>
                                          <p:spTgt spid="1418252"/>
                                        </p:tgtEl>
                                        <p:attrNameLst>
                                          <p:attrName>style.visibility</p:attrName>
                                        </p:attrNameLst>
                                      </p:cBhvr>
                                      <p:to>
                                        <p:strVal val="hidden"/>
                                      </p:to>
                                    </p:set>
                                  </p:childTnLst>
                                </p:cTn>
                              </p:par>
                              <p:par>
                                <p:cTn id="41" presetID="22" presetClass="entr" presetSubtype="2" fill="hold" nodeType="withEffect">
                                  <p:stCondLst>
                                    <p:cond delay="0"/>
                                  </p:stCondLst>
                                  <p:childTnLst>
                                    <p:set>
                                      <p:cBhvr>
                                        <p:cTn id="42" dur="1" fill="hold">
                                          <p:stCondLst>
                                            <p:cond delay="0"/>
                                          </p:stCondLst>
                                        </p:cTn>
                                        <p:tgtEl>
                                          <p:spTgt spid="1418242"/>
                                        </p:tgtEl>
                                        <p:attrNameLst>
                                          <p:attrName>style.visibility</p:attrName>
                                        </p:attrNameLst>
                                      </p:cBhvr>
                                      <p:to>
                                        <p:strVal val="visible"/>
                                      </p:to>
                                    </p:set>
                                    <p:animEffect transition="in" filter="wipe(right)">
                                      <p:cBhvr>
                                        <p:cTn id="43" dur="500"/>
                                        <p:tgtEl>
                                          <p:spTgt spid="1418242"/>
                                        </p:tgtEl>
                                      </p:cBhvr>
                                    </p:animEffect>
                                  </p:childTnLst>
                                </p:cTn>
                              </p:par>
                              <p:par>
                                <p:cTn id="44" presetID="22" presetClass="entr" presetSubtype="2" fill="hold" nodeType="withEffect">
                                  <p:stCondLst>
                                    <p:cond delay="0"/>
                                  </p:stCondLst>
                                  <p:childTnLst>
                                    <p:set>
                                      <p:cBhvr>
                                        <p:cTn id="45" dur="1" fill="hold">
                                          <p:stCondLst>
                                            <p:cond delay="0"/>
                                          </p:stCondLst>
                                        </p:cTn>
                                        <p:tgtEl>
                                          <p:spTgt spid="1418243"/>
                                        </p:tgtEl>
                                        <p:attrNameLst>
                                          <p:attrName>style.visibility</p:attrName>
                                        </p:attrNameLst>
                                      </p:cBhvr>
                                      <p:to>
                                        <p:strVal val="visible"/>
                                      </p:to>
                                    </p:set>
                                    <p:animEffect transition="in" filter="wipe(right)">
                                      <p:cBhvr>
                                        <p:cTn id="46" dur="500"/>
                                        <p:tgtEl>
                                          <p:spTgt spid="141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4"/>
          <p:cNvSpPr>
            <a:spLocks noGrp="1"/>
          </p:cNvSpPr>
          <p:nvPr>
            <p:ph type="sldNum" sz="quarter" idx="12"/>
          </p:nvPr>
        </p:nvSpPr>
        <p:spPr>
          <a:noFill/>
        </p:spPr>
        <p:txBody>
          <a:bodyPr/>
          <a:lstStyle/>
          <a:p>
            <a:fld id="{E7D677C4-BB26-4F1B-A320-3E70F732E864}" type="slidenum">
              <a:rPr lang="en-US" smtClean="0"/>
              <a:pPr/>
              <a:t>34</a:t>
            </a:fld>
            <a:endParaRPr lang="en-US" smtClean="0"/>
          </a:p>
        </p:txBody>
      </p:sp>
      <p:pic>
        <p:nvPicPr>
          <p:cNvPr id="1420290" name="Picture 2"/>
          <p:cNvPicPr>
            <a:picLocks noChangeAspect="1" noChangeArrowheads="1"/>
          </p:cNvPicPr>
          <p:nvPr/>
        </p:nvPicPr>
        <p:blipFill>
          <a:blip r:embed="rId3" cstate="print"/>
          <a:srcRect/>
          <a:stretch>
            <a:fillRect/>
          </a:stretch>
        </p:blipFill>
        <p:spPr bwMode="auto">
          <a:xfrm>
            <a:off x="7162800" y="1223963"/>
            <a:ext cx="1776413" cy="1320800"/>
          </a:xfrm>
          <a:prstGeom prst="rect">
            <a:avLst/>
          </a:prstGeom>
          <a:noFill/>
          <a:ln w="9525">
            <a:noFill/>
            <a:miter lim="800000"/>
            <a:headEnd/>
            <a:tailEnd/>
          </a:ln>
        </p:spPr>
      </p:pic>
      <p:pic>
        <p:nvPicPr>
          <p:cNvPr id="1420291" name="Picture 3"/>
          <p:cNvPicPr>
            <a:picLocks noChangeAspect="1" noChangeArrowheads="1"/>
          </p:cNvPicPr>
          <p:nvPr/>
        </p:nvPicPr>
        <p:blipFill>
          <a:blip r:embed="rId4" cstate="print"/>
          <a:srcRect/>
          <a:stretch>
            <a:fillRect/>
          </a:stretch>
        </p:blipFill>
        <p:spPr bwMode="auto">
          <a:xfrm>
            <a:off x="7162800" y="2538413"/>
            <a:ext cx="1776413" cy="3633787"/>
          </a:xfrm>
          <a:prstGeom prst="rect">
            <a:avLst/>
          </a:prstGeom>
          <a:noFill/>
          <a:ln w="9525">
            <a:noFill/>
            <a:miter lim="800000"/>
            <a:headEnd/>
            <a:tailEnd/>
          </a:ln>
        </p:spPr>
      </p:pic>
      <p:pic>
        <p:nvPicPr>
          <p:cNvPr id="1420292" name="Picture 4"/>
          <p:cNvPicPr>
            <a:picLocks noChangeAspect="1" noChangeArrowheads="1"/>
          </p:cNvPicPr>
          <p:nvPr/>
        </p:nvPicPr>
        <p:blipFill>
          <a:blip r:embed="rId5" cstate="print"/>
          <a:srcRect/>
          <a:stretch>
            <a:fillRect/>
          </a:stretch>
        </p:blipFill>
        <p:spPr bwMode="auto">
          <a:xfrm>
            <a:off x="6958013" y="2532063"/>
            <a:ext cx="2185987" cy="3633787"/>
          </a:xfrm>
          <a:prstGeom prst="rect">
            <a:avLst/>
          </a:prstGeom>
          <a:noFill/>
          <a:ln w="9525">
            <a:noFill/>
            <a:miter lim="800000"/>
            <a:headEnd/>
            <a:tailEnd/>
          </a:ln>
        </p:spPr>
      </p:pic>
      <p:pic>
        <p:nvPicPr>
          <p:cNvPr id="1420293" name="Picture 5"/>
          <p:cNvPicPr>
            <a:picLocks noChangeAspect="1" noChangeArrowheads="1"/>
          </p:cNvPicPr>
          <p:nvPr/>
        </p:nvPicPr>
        <p:blipFill>
          <a:blip r:embed="rId6" cstate="print"/>
          <a:srcRect/>
          <a:stretch>
            <a:fillRect/>
          </a:stretch>
        </p:blipFill>
        <p:spPr bwMode="auto">
          <a:xfrm>
            <a:off x="6958013" y="1223963"/>
            <a:ext cx="2185987" cy="1320800"/>
          </a:xfrm>
          <a:prstGeom prst="rect">
            <a:avLst/>
          </a:prstGeom>
          <a:noFill/>
          <a:ln w="9525">
            <a:noFill/>
            <a:miter lim="800000"/>
            <a:headEnd/>
            <a:tailEnd/>
          </a:ln>
        </p:spPr>
      </p:pic>
      <p:pic>
        <p:nvPicPr>
          <p:cNvPr id="1420294" name="Picture 6"/>
          <p:cNvPicPr>
            <a:picLocks noChangeAspect="1" noChangeArrowheads="1"/>
          </p:cNvPicPr>
          <p:nvPr/>
        </p:nvPicPr>
        <p:blipFill>
          <a:blip r:embed="rId7" cstate="print"/>
          <a:srcRect/>
          <a:stretch>
            <a:fillRect/>
          </a:stretch>
        </p:blipFill>
        <p:spPr bwMode="auto">
          <a:xfrm>
            <a:off x="4800600" y="2538413"/>
            <a:ext cx="2185988" cy="3633787"/>
          </a:xfrm>
          <a:prstGeom prst="rect">
            <a:avLst/>
          </a:prstGeom>
          <a:noFill/>
          <a:ln w="9525">
            <a:noFill/>
            <a:miter lim="800000"/>
            <a:headEnd/>
            <a:tailEnd/>
          </a:ln>
        </p:spPr>
      </p:pic>
      <p:pic>
        <p:nvPicPr>
          <p:cNvPr id="1420295" name="Picture 7"/>
          <p:cNvPicPr>
            <a:picLocks noChangeAspect="1" noChangeArrowheads="1"/>
          </p:cNvPicPr>
          <p:nvPr/>
        </p:nvPicPr>
        <p:blipFill>
          <a:blip r:embed="rId8" cstate="print"/>
          <a:srcRect/>
          <a:stretch>
            <a:fillRect/>
          </a:stretch>
        </p:blipFill>
        <p:spPr bwMode="auto">
          <a:xfrm>
            <a:off x="4800600" y="1223963"/>
            <a:ext cx="2185988" cy="1320800"/>
          </a:xfrm>
          <a:prstGeom prst="rect">
            <a:avLst/>
          </a:prstGeom>
          <a:noFill/>
          <a:ln w="9525">
            <a:noFill/>
            <a:miter lim="800000"/>
            <a:headEnd/>
            <a:tailEnd/>
          </a:ln>
        </p:spPr>
      </p:pic>
      <p:sp>
        <p:nvSpPr>
          <p:cNvPr id="48137" name="Rectangle 8"/>
          <p:cNvSpPr>
            <a:spLocks noChangeArrowheads="1"/>
          </p:cNvSpPr>
          <p:nvPr/>
        </p:nvSpPr>
        <p:spPr bwMode="auto">
          <a:xfrm>
            <a:off x="0" y="1512888"/>
            <a:ext cx="9144000" cy="0"/>
          </a:xfrm>
          <a:prstGeom prst="rect">
            <a:avLst/>
          </a:prstGeom>
          <a:noFill/>
          <a:ln w="9525">
            <a:noFill/>
            <a:miter lim="800000"/>
            <a:headEnd/>
            <a:tailEnd/>
          </a:ln>
        </p:spPr>
        <p:txBody>
          <a:bodyPr wrap="none" anchor="ctr">
            <a:spAutoFit/>
          </a:bodyPr>
          <a:lstStyle/>
          <a:p>
            <a:endParaRPr lang="en-US"/>
          </a:p>
        </p:txBody>
      </p:sp>
      <p:pic>
        <p:nvPicPr>
          <p:cNvPr id="48138" name="Picture 9"/>
          <p:cNvPicPr>
            <a:picLocks noChangeAspect="1" noChangeArrowheads="1"/>
          </p:cNvPicPr>
          <p:nvPr/>
        </p:nvPicPr>
        <p:blipFill>
          <a:blip r:embed="rId9" cstate="print"/>
          <a:srcRect/>
          <a:stretch>
            <a:fillRect/>
          </a:stretch>
        </p:blipFill>
        <p:spPr bwMode="auto">
          <a:xfrm>
            <a:off x="2667000" y="1223963"/>
            <a:ext cx="2185988" cy="1320800"/>
          </a:xfrm>
          <a:prstGeom prst="rect">
            <a:avLst/>
          </a:prstGeom>
          <a:noFill/>
          <a:ln w="9525">
            <a:noFill/>
            <a:miter lim="800000"/>
            <a:headEnd/>
            <a:tailEnd/>
          </a:ln>
        </p:spPr>
      </p:pic>
      <p:pic>
        <p:nvPicPr>
          <p:cNvPr id="48139" name="Picture 10"/>
          <p:cNvPicPr>
            <a:picLocks noChangeAspect="1" noChangeArrowheads="1"/>
          </p:cNvPicPr>
          <p:nvPr/>
        </p:nvPicPr>
        <p:blipFill>
          <a:blip r:embed="rId10" cstate="print"/>
          <a:srcRect/>
          <a:stretch>
            <a:fillRect/>
          </a:stretch>
        </p:blipFill>
        <p:spPr bwMode="auto">
          <a:xfrm>
            <a:off x="2667000" y="2538413"/>
            <a:ext cx="2185988" cy="3633787"/>
          </a:xfrm>
          <a:prstGeom prst="rect">
            <a:avLst/>
          </a:prstGeom>
          <a:noFill/>
          <a:ln w="9525">
            <a:noFill/>
            <a:miter lim="800000"/>
            <a:headEnd/>
            <a:tailEnd/>
          </a:ln>
        </p:spPr>
      </p:pic>
      <p:pic>
        <p:nvPicPr>
          <p:cNvPr id="48140" name="Picture 11"/>
          <p:cNvPicPr>
            <a:picLocks noChangeAspect="1" noChangeArrowheads="1"/>
          </p:cNvPicPr>
          <p:nvPr/>
        </p:nvPicPr>
        <p:blipFill>
          <a:blip r:embed="rId11" cstate="print"/>
          <a:srcRect/>
          <a:stretch>
            <a:fillRect/>
          </a:stretch>
        </p:blipFill>
        <p:spPr bwMode="auto">
          <a:xfrm>
            <a:off x="128588" y="2538413"/>
            <a:ext cx="2603500" cy="3633787"/>
          </a:xfrm>
          <a:prstGeom prst="rect">
            <a:avLst/>
          </a:prstGeom>
          <a:noFill/>
          <a:ln w="9525">
            <a:noFill/>
            <a:miter lim="800000"/>
            <a:headEnd/>
            <a:tailEnd/>
          </a:ln>
        </p:spPr>
      </p:pic>
      <p:pic>
        <p:nvPicPr>
          <p:cNvPr id="48141" name="Picture 12"/>
          <p:cNvPicPr>
            <a:picLocks noChangeAspect="1" noChangeArrowheads="1"/>
          </p:cNvPicPr>
          <p:nvPr/>
        </p:nvPicPr>
        <p:blipFill>
          <a:blip r:embed="rId12" cstate="print"/>
          <a:srcRect/>
          <a:stretch>
            <a:fillRect/>
          </a:stretch>
        </p:blipFill>
        <p:spPr bwMode="auto">
          <a:xfrm>
            <a:off x="128588" y="2743200"/>
            <a:ext cx="1800225" cy="1420813"/>
          </a:xfrm>
          <a:prstGeom prst="rect">
            <a:avLst/>
          </a:prstGeom>
          <a:noFill/>
          <a:ln w="9525">
            <a:noFill/>
            <a:miter lim="800000"/>
            <a:headEnd/>
            <a:tailEnd/>
          </a:ln>
        </p:spPr>
      </p:pic>
      <p:pic>
        <p:nvPicPr>
          <p:cNvPr id="48142" name="Picture 13"/>
          <p:cNvPicPr>
            <a:picLocks noChangeAspect="1" noChangeArrowheads="1"/>
          </p:cNvPicPr>
          <p:nvPr/>
        </p:nvPicPr>
        <p:blipFill>
          <a:blip r:embed="rId13" cstate="print"/>
          <a:srcRect/>
          <a:stretch>
            <a:fillRect/>
          </a:stretch>
        </p:blipFill>
        <p:spPr bwMode="auto">
          <a:xfrm>
            <a:off x="128588" y="4148138"/>
            <a:ext cx="1800225" cy="2024062"/>
          </a:xfrm>
          <a:prstGeom prst="rect">
            <a:avLst/>
          </a:prstGeom>
          <a:noFill/>
          <a:ln w="9525">
            <a:noFill/>
            <a:miter lim="800000"/>
            <a:headEnd/>
            <a:tailEnd/>
          </a:ln>
        </p:spPr>
      </p:pic>
      <p:pic>
        <p:nvPicPr>
          <p:cNvPr id="48143" name="Picture 14"/>
          <p:cNvPicPr>
            <a:picLocks noChangeAspect="1" noChangeArrowheads="1"/>
          </p:cNvPicPr>
          <p:nvPr/>
        </p:nvPicPr>
        <p:blipFill>
          <a:blip r:embed="rId14" cstate="print"/>
          <a:srcRect r="40280"/>
          <a:stretch>
            <a:fillRect/>
          </a:stretch>
        </p:blipFill>
        <p:spPr bwMode="auto">
          <a:xfrm>
            <a:off x="131763" y="1227138"/>
            <a:ext cx="2603500" cy="1320800"/>
          </a:xfrm>
          <a:prstGeom prst="rect">
            <a:avLst/>
          </a:prstGeom>
          <a:noFill/>
          <a:ln w="9525">
            <a:noFill/>
            <a:miter lim="800000"/>
            <a:headEnd/>
            <a:tailEnd/>
          </a:ln>
        </p:spPr>
      </p:pic>
      <p:sp>
        <p:nvSpPr>
          <p:cNvPr id="1420303" name="Rectangle 15"/>
          <p:cNvSpPr>
            <a:spLocks noChangeArrowheads="1"/>
          </p:cNvSpPr>
          <p:nvPr/>
        </p:nvSpPr>
        <p:spPr bwMode="auto">
          <a:xfrm>
            <a:off x="1752600" y="6248400"/>
            <a:ext cx="5943600" cy="457200"/>
          </a:xfrm>
          <a:prstGeom prst="rect">
            <a:avLst/>
          </a:prstGeom>
          <a:noFill/>
          <a:ln w="9525">
            <a:noFill/>
            <a:miter lim="800000"/>
            <a:headEnd/>
            <a:tailEnd/>
          </a:ln>
        </p:spPr>
        <p:txBody>
          <a:bodyPr anchor="ctr">
            <a:spAutoFit/>
          </a:bodyPr>
          <a:lstStyle/>
          <a:p>
            <a:pPr algn="just">
              <a:tabLst>
                <a:tab pos="457200" algn="l"/>
              </a:tabLst>
            </a:pPr>
            <a:r>
              <a:rPr lang="en-US" sz="2400" b="1">
                <a:latin typeface="Times New Roman" pitchFamily="18" charset="0"/>
              </a:rPr>
              <a:t>	Improvement of the prototype is obvious</a:t>
            </a:r>
          </a:p>
        </p:txBody>
      </p:sp>
      <p:sp>
        <p:nvSpPr>
          <p:cNvPr id="48145" name="Rectangle 16"/>
          <p:cNvSpPr>
            <a:spLocks noGrp="1" noChangeArrowheads="1"/>
          </p:cNvSpPr>
          <p:nvPr>
            <p:ph type="title"/>
          </p:nvPr>
        </p:nvSpPr>
        <p:spPr>
          <a:xfrm>
            <a:off x="457200" y="0"/>
            <a:ext cx="8229600" cy="1143000"/>
          </a:xfrm>
        </p:spPr>
        <p:txBody>
          <a:bodyPr/>
          <a:lstStyle/>
          <a:p>
            <a:pPr eaLnBrk="1" hangingPunct="1"/>
            <a:r>
              <a:rPr lang="en-US" sz="4500" b="1" smtClean="0">
                <a:latin typeface="Times New Roman" pitchFamily="18" charset="0"/>
              </a:rPr>
              <a:t>Solution Process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20295"/>
                                        </p:tgtEl>
                                        <p:attrNameLst>
                                          <p:attrName>style.visibility</p:attrName>
                                        </p:attrNameLst>
                                      </p:cBhvr>
                                      <p:to>
                                        <p:strVal val="visible"/>
                                      </p:to>
                                    </p:set>
                                    <p:animEffect transition="in" filter="wipe(up)">
                                      <p:cBhvr>
                                        <p:cTn id="7" dur="500"/>
                                        <p:tgtEl>
                                          <p:spTgt spid="1420295"/>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1420294"/>
                                        </p:tgtEl>
                                        <p:attrNameLst>
                                          <p:attrName>style.visibility</p:attrName>
                                        </p:attrNameLst>
                                      </p:cBhvr>
                                      <p:to>
                                        <p:strVal val="visible"/>
                                      </p:to>
                                    </p:set>
                                    <p:animEffect transition="in" filter="wipe(up)">
                                      <p:cBhvr>
                                        <p:cTn id="11" dur="500"/>
                                        <p:tgtEl>
                                          <p:spTgt spid="142029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20290"/>
                                        </p:tgtEl>
                                        <p:attrNameLst>
                                          <p:attrName>style.visibility</p:attrName>
                                        </p:attrNameLst>
                                      </p:cBhvr>
                                      <p:to>
                                        <p:strVal val="visible"/>
                                      </p:to>
                                    </p:set>
                                    <p:animEffect transition="in" filter="wipe(up)">
                                      <p:cBhvr>
                                        <p:cTn id="16" dur="500"/>
                                        <p:tgtEl>
                                          <p:spTgt spid="1420290"/>
                                        </p:tgtEl>
                                      </p:cBhvr>
                                    </p:animEffect>
                                  </p:childTnLst>
                                </p:cTn>
                              </p:par>
                            </p:childTnLst>
                          </p:cTn>
                        </p:par>
                        <p:par>
                          <p:cTn id="17" fill="hold">
                            <p:stCondLst>
                              <p:cond delay="500"/>
                            </p:stCondLst>
                            <p:childTnLst>
                              <p:par>
                                <p:cTn id="18" presetID="22" presetClass="entr" presetSubtype="1" fill="hold" nodeType="afterEffect">
                                  <p:stCondLst>
                                    <p:cond delay="500"/>
                                  </p:stCondLst>
                                  <p:childTnLst>
                                    <p:set>
                                      <p:cBhvr>
                                        <p:cTn id="19" dur="1" fill="hold">
                                          <p:stCondLst>
                                            <p:cond delay="0"/>
                                          </p:stCondLst>
                                        </p:cTn>
                                        <p:tgtEl>
                                          <p:spTgt spid="1420291"/>
                                        </p:tgtEl>
                                        <p:attrNameLst>
                                          <p:attrName>style.visibility</p:attrName>
                                        </p:attrNameLst>
                                      </p:cBhvr>
                                      <p:to>
                                        <p:strVal val="visible"/>
                                      </p:to>
                                    </p:set>
                                    <p:animEffect transition="in" filter="wipe(up)">
                                      <p:cBhvr>
                                        <p:cTn id="20" dur="500"/>
                                        <p:tgtEl>
                                          <p:spTgt spid="142029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1" fill="hold" nodeType="clickEffect">
                                  <p:stCondLst>
                                    <p:cond delay="0"/>
                                  </p:stCondLst>
                                  <p:childTnLst>
                                    <p:animEffect transition="out" filter="wipe(up)">
                                      <p:cBhvr>
                                        <p:cTn id="24" dur="500"/>
                                        <p:tgtEl>
                                          <p:spTgt spid="1420290"/>
                                        </p:tgtEl>
                                      </p:cBhvr>
                                    </p:animEffect>
                                    <p:set>
                                      <p:cBhvr>
                                        <p:cTn id="25" dur="1" fill="hold">
                                          <p:stCondLst>
                                            <p:cond delay="499"/>
                                          </p:stCondLst>
                                        </p:cTn>
                                        <p:tgtEl>
                                          <p:spTgt spid="1420290"/>
                                        </p:tgtEl>
                                        <p:attrNameLst>
                                          <p:attrName>style.visibility</p:attrName>
                                        </p:attrNameLst>
                                      </p:cBhvr>
                                      <p:to>
                                        <p:strVal val="hidden"/>
                                      </p:to>
                                    </p:set>
                                  </p:childTnLst>
                                </p:cTn>
                              </p:par>
                              <p:par>
                                <p:cTn id="26" presetID="22" presetClass="exit" presetSubtype="1" fill="hold" nodeType="withEffect">
                                  <p:stCondLst>
                                    <p:cond delay="0"/>
                                  </p:stCondLst>
                                  <p:childTnLst>
                                    <p:animEffect transition="out" filter="wipe(up)">
                                      <p:cBhvr>
                                        <p:cTn id="27" dur="500"/>
                                        <p:tgtEl>
                                          <p:spTgt spid="1420291"/>
                                        </p:tgtEl>
                                      </p:cBhvr>
                                    </p:animEffect>
                                    <p:set>
                                      <p:cBhvr>
                                        <p:cTn id="28" dur="1" fill="hold">
                                          <p:stCondLst>
                                            <p:cond delay="499"/>
                                          </p:stCondLst>
                                        </p:cTn>
                                        <p:tgtEl>
                                          <p:spTgt spid="1420291"/>
                                        </p:tgtEl>
                                        <p:attrNameLst>
                                          <p:attrName>style.visibility</p:attrName>
                                        </p:attrNameLst>
                                      </p:cBhvr>
                                      <p:to>
                                        <p:strVal val="hidden"/>
                                      </p:to>
                                    </p:set>
                                  </p:childTnLst>
                                </p:cTn>
                              </p:par>
                              <p:par>
                                <p:cTn id="29" presetID="22" presetClass="entr" presetSubtype="1" fill="hold" nodeType="withEffect">
                                  <p:stCondLst>
                                    <p:cond delay="0"/>
                                  </p:stCondLst>
                                  <p:childTnLst>
                                    <p:set>
                                      <p:cBhvr>
                                        <p:cTn id="30" dur="1" fill="hold">
                                          <p:stCondLst>
                                            <p:cond delay="0"/>
                                          </p:stCondLst>
                                        </p:cTn>
                                        <p:tgtEl>
                                          <p:spTgt spid="1420293"/>
                                        </p:tgtEl>
                                        <p:attrNameLst>
                                          <p:attrName>style.visibility</p:attrName>
                                        </p:attrNameLst>
                                      </p:cBhvr>
                                      <p:to>
                                        <p:strVal val="visible"/>
                                      </p:to>
                                    </p:set>
                                    <p:animEffect transition="in" filter="wipe(up)">
                                      <p:cBhvr>
                                        <p:cTn id="31" dur="500"/>
                                        <p:tgtEl>
                                          <p:spTgt spid="1420293"/>
                                        </p:tgtEl>
                                      </p:cBhvr>
                                    </p:animEffect>
                                  </p:childTnLst>
                                </p:cTn>
                              </p:par>
                            </p:childTnLst>
                          </p:cTn>
                        </p:par>
                        <p:par>
                          <p:cTn id="32" fill="hold">
                            <p:stCondLst>
                              <p:cond delay="500"/>
                            </p:stCondLst>
                            <p:childTnLst>
                              <p:par>
                                <p:cTn id="33" presetID="22" presetClass="entr" presetSubtype="1" fill="hold" nodeType="afterEffect">
                                  <p:stCondLst>
                                    <p:cond delay="500"/>
                                  </p:stCondLst>
                                  <p:childTnLst>
                                    <p:set>
                                      <p:cBhvr>
                                        <p:cTn id="34" dur="1" fill="hold">
                                          <p:stCondLst>
                                            <p:cond delay="0"/>
                                          </p:stCondLst>
                                        </p:cTn>
                                        <p:tgtEl>
                                          <p:spTgt spid="1420292"/>
                                        </p:tgtEl>
                                        <p:attrNameLst>
                                          <p:attrName>style.visibility</p:attrName>
                                        </p:attrNameLst>
                                      </p:cBhvr>
                                      <p:to>
                                        <p:strVal val="visible"/>
                                      </p:to>
                                    </p:set>
                                    <p:animEffect transition="in" filter="wipe(up)">
                                      <p:cBhvr>
                                        <p:cTn id="35" dur="500"/>
                                        <p:tgtEl>
                                          <p:spTgt spid="1420292"/>
                                        </p:tgtEl>
                                      </p:cBhvr>
                                    </p:animEffect>
                                  </p:childTnLst>
                                </p:cTn>
                              </p:par>
                            </p:childTnLst>
                          </p:cTn>
                        </p:par>
                      </p:childTnLst>
                    </p:cTn>
                  </p:par>
                  <p:par>
                    <p:cTn id="36" fill="hold">
                      <p:stCondLst>
                        <p:cond delay="indefinite"/>
                      </p:stCondLst>
                      <p:childTnLst>
                        <p:par>
                          <p:cTn id="37" fill="hold">
                            <p:stCondLst>
                              <p:cond delay="0"/>
                            </p:stCondLst>
                            <p:childTnLst>
                              <p:par>
                                <p:cTn id="38" presetID="34" presetClass="entr" presetSubtype="0" fill="hold" grpId="0" nodeType="clickEffect">
                                  <p:stCondLst>
                                    <p:cond delay="0"/>
                                  </p:stCondLst>
                                  <p:childTnLst>
                                    <p:set>
                                      <p:cBhvr>
                                        <p:cTn id="39" dur="1" fill="hold">
                                          <p:stCondLst>
                                            <p:cond delay="0"/>
                                          </p:stCondLst>
                                        </p:cTn>
                                        <p:tgtEl>
                                          <p:spTgt spid="1420303"/>
                                        </p:tgtEl>
                                        <p:attrNameLst>
                                          <p:attrName>style.visibility</p:attrName>
                                        </p:attrNameLst>
                                      </p:cBhvr>
                                      <p:to>
                                        <p:strVal val="visible"/>
                                      </p:to>
                                    </p:set>
                                    <p:anim from="(-#ppt_w/2)" to="(#ppt_x)" calcmode="lin" valueType="num">
                                      <p:cBhvr>
                                        <p:cTn id="40" dur="600" fill="hold">
                                          <p:stCondLst>
                                            <p:cond delay="0"/>
                                          </p:stCondLst>
                                        </p:cTn>
                                        <p:tgtEl>
                                          <p:spTgt spid="1420303"/>
                                        </p:tgtEl>
                                        <p:attrNameLst>
                                          <p:attrName>ppt_x</p:attrName>
                                        </p:attrNameLst>
                                      </p:cBhvr>
                                    </p:anim>
                                    <p:anim from="0" to="-1.0" calcmode="lin" valueType="num">
                                      <p:cBhvr>
                                        <p:cTn id="41" dur="200" decel="50000" autoRev="1" fill="hold">
                                          <p:stCondLst>
                                            <p:cond delay="600"/>
                                          </p:stCondLst>
                                        </p:cTn>
                                        <p:tgtEl>
                                          <p:spTgt spid="1420303"/>
                                        </p:tgtEl>
                                        <p:attrNameLst>
                                          <p:attrName>xshear</p:attrName>
                                        </p:attrNameLst>
                                      </p:cBhvr>
                                    </p:anim>
                                    <p:animScale>
                                      <p:cBhvr>
                                        <p:cTn id="42" dur="200" decel="100000" autoRev="1" fill="hold">
                                          <p:stCondLst>
                                            <p:cond delay="600"/>
                                          </p:stCondLst>
                                        </p:cTn>
                                        <p:tgtEl>
                                          <p:spTgt spid="1420303"/>
                                        </p:tgtEl>
                                      </p:cBhvr>
                                      <p:from x="100000" y="100000"/>
                                      <p:to x="80000" y="100000"/>
                                    </p:animScale>
                                    <p:anim by="(#ppt_h/3+#ppt_w*0.1)" calcmode="lin" valueType="num">
                                      <p:cBhvr additive="sum">
                                        <p:cTn id="43" dur="200" decel="100000" autoRev="1" fill="hold">
                                          <p:stCondLst>
                                            <p:cond delay="600"/>
                                          </p:stCondLst>
                                        </p:cTn>
                                        <p:tgtEl>
                                          <p:spTgt spid="142030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30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5"/>
          <p:cNvSpPr>
            <a:spLocks noGrp="1"/>
          </p:cNvSpPr>
          <p:nvPr>
            <p:ph type="sldNum" sz="quarter" idx="12"/>
          </p:nvPr>
        </p:nvSpPr>
        <p:spPr>
          <a:noFill/>
        </p:spPr>
        <p:txBody>
          <a:bodyPr/>
          <a:lstStyle/>
          <a:p>
            <a:fld id="{57C0C5B6-B3A7-42E3-9793-DC6E62C42B1D}" type="slidenum">
              <a:rPr lang="en-US" smtClean="0"/>
              <a:pPr/>
              <a:t>35</a:t>
            </a:fld>
            <a:endParaRPr lang="en-US" smtClean="0"/>
          </a:p>
        </p:txBody>
      </p:sp>
      <p:sp>
        <p:nvSpPr>
          <p:cNvPr id="10244" name="Rectangle 2"/>
          <p:cNvSpPr>
            <a:spLocks noGrp="1" noChangeArrowheads="1"/>
          </p:cNvSpPr>
          <p:nvPr>
            <p:ph type="title"/>
          </p:nvPr>
        </p:nvSpPr>
        <p:spPr>
          <a:xfrm>
            <a:off x="457200" y="304800"/>
            <a:ext cx="8229600" cy="990600"/>
          </a:xfrm>
        </p:spPr>
        <p:txBody>
          <a:bodyPr/>
          <a:lstStyle/>
          <a:p>
            <a:pPr eaLnBrk="1" hangingPunct="1"/>
            <a:r>
              <a:rPr lang="en-US" smtClean="0">
                <a:latin typeface="Times New Roman" pitchFamily="18" charset="0"/>
              </a:rPr>
              <a:t>Main Results </a:t>
            </a:r>
            <a:br>
              <a:rPr lang="en-US" smtClean="0">
                <a:latin typeface="Times New Roman" pitchFamily="18" charset="0"/>
              </a:rPr>
            </a:br>
            <a:r>
              <a:rPr lang="en-US" sz="3200" smtClean="0">
                <a:latin typeface="Times New Roman" pitchFamily="18" charset="0"/>
              </a:rPr>
              <a:t>In the 4</a:t>
            </a:r>
            <a:r>
              <a:rPr lang="en-US" sz="3200" baseline="30000" smtClean="0">
                <a:latin typeface="Times New Roman" pitchFamily="18" charset="0"/>
              </a:rPr>
              <a:t>th</a:t>
            </a:r>
            <a:r>
              <a:rPr lang="en-US" sz="3200" smtClean="0">
                <a:latin typeface="Times New Roman" pitchFamily="18" charset="0"/>
              </a:rPr>
              <a:t> experiment: </a:t>
            </a:r>
            <a:r>
              <a:rPr lang="en-US" sz="3200" u="sng" smtClean="0">
                <a:solidFill>
                  <a:srgbClr val="FF0000"/>
                </a:solidFill>
                <a:latin typeface="Times New Roman" pitchFamily="18" charset="0"/>
              </a:rPr>
              <a:t>21 solutions surpassed the prototype by all (!!!) criteria</a:t>
            </a:r>
          </a:p>
        </p:txBody>
      </p:sp>
      <p:graphicFrame>
        <p:nvGraphicFramePr>
          <p:cNvPr id="10242" name="Object 3"/>
          <p:cNvGraphicFramePr>
            <a:graphicFrameLocks noChangeAspect="1"/>
          </p:cNvGraphicFramePr>
          <p:nvPr>
            <p:ph idx="1"/>
          </p:nvPr>
        </p:nvGraphicFramePr>
        <p:xfrm>
          <a:off x="0" y="1784350"/>
          <a:ext cx="9093200" cy="4597400"/>
        </p:xfrm>
        <a:graphic>
          <a:graphicData uri="http://schemas.openxmlformats.org/presentationml/2006/ole">
            <p:oleObj spid="_x0000_s10242" name="Document" r:id="rId4" imgW="5654092" imgH="2859496" progId="Word.Document.8">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5"/>
          <p:cNvSpPr>
            <a:spLocks noGrp="1"/>
          </p:cNvSpPr>
          <p:nvPr>
            <p:ph type="sldNum" sz="quarter" idx="12"/>
          </p:nvPr>
        </p:nvSpPr>
        <p:spPr>
          <a:noFill/>
        </p:spPr>
        <p:txBody>
          <a:bodyPr/>
          <a:lstStyle/>
          <a:p>
            <a:fld id="{EAA0E1FD-56BC-4B87-AB24-8D163C67D891}" type="slidenum">
              <a:rPr lang="en-US" smtClean="0"/>
              <a:pPr/>
              <a:t>36</a:t>
            </a:fld>
            <a:endParaRPr lang="en-US" smtClean="0"/>
          </a:p>
        </p:txBody>
      </p:sp>
      <p:sp>
        <p:nvSpPr>
          <p:cNvPr id="11268" name="Rectangle 2"/>
          <p:cNvSpPr>
            <a:spLocks noGrp="1" noChangeArrowheads="1"/>
          </p:cNvSpPr>
          <p:nvPr>
            <p:ph type="title"/>
          </p:nvPr>
        </p:nvSpPr>
        <p:spPr>
          <a:xfrm>
            <a:off x="457200" y="0"/>
            <a:ext cx="8229600" cy="1143000"/>
          </a:xfrm>
        </p:spPr>
        <p:txBody>
          <a:bodyPr/>
          <a:lstStyle/>
          <a:p>
            <a:pPr eaLnBrk="1" hangingPunct="1"/>
            <a:r>
              <a:rPr lang="en-US" sz="2800" b="1" smtClean="0">
                <a:latin typeface="Times New Roman" pitchFamily="18" charset="0"/>
              </a:rPr>
              <a:t>Multicriteria Analysis:</a:t>
            </a:r>
            <a:r>
              <a:rPr lang="en-US" sz="2400" b="1" smtClean="0">
                <a:solidFill>
                  <a:schemeClr val="tx1"/>
                </a:solidFill>
                <a:latin typeface="Times New Roman" pitchFamily="18" charset="0"/>
              </a:rPr>
              <a:t/>
            </a:r>
            <a:br>
              <a:rPr lang="en-US" sz="2400" b="1" smtClean="0">
                <a:solidFill>
                  <a:schemeClr val="tx1"/>
                </a:solidFill>
                <a:latin typeface="Times New Roman" pitchFamily="18" charset="0"/>
              </a:rPr>
            </a:br>
            <a:r>
              <a:rPr lang="en-US" sz="2400" b="1" smtClean="0">
                <a:solidFill>
                  <a:schemeClr val="tx1"/>
                </a:solidFill>
                <a:latin typeface="Times New Roman" pitchFamily="18" charset="0"/>
              </a:rPr>
              <a:t>Distributions of  feasible solutions for the 1</a:t>
            </a:r>
            <a:r>
              <a:rPr lang="en-US" sz="2400" b="1" baseline="30000" smtClean="0">
                <a:solidFill>
                  <a:schemeClr val="tx1"/>
                </a:solidFill>
                <a:latin typeface="Times New Roman" pitchFamily="18" charset="0"/>
              </a:rPr>
              <a:t>st</a:t>
            </a:r>
            <a:r>
              <a:rPr lang="en-US" sz="2400" b="1" smtClean="0">
                <a:solidFill>
                  <a:schemeClr val="tx1"/>
                </a:solidFill>
                <a:latin typeface="Times New Roman" pitchFamily="18" charset="0"/>
              </a:rPr>
              <a:t> design variable</a:t>
            </a:r>
            <a:br>
              <a:rPr lang="en-US" sz="2400" b="1" smtClean="0">
                <a:solidFill>
                  <a:schemeClr val="tx1"/>
                </a:solidFill>
                <a:latin typeface="Times New Roman" pitchFamily="18" charset="0"/>
              </a:rPr>
            </a:br>
            <a:r>
              <a:rPr lang="en-US" sz="2400" b="1" smtClean="0">
                <a:solidFill>
                  <a:schemeClr val="tx1"/>
                </a:solidFill>
                <a:latin typeface="Times New Roman" pitchFamily="18" charset="0"/>
              </a:rPr>
              <a:t>in six experiments</a:t>
            </a:r>
          </a:p>
        </p:txBody>
      </p:sp>
      <p:graphicFrame>
        <p:nvGraphicFramePr>
          <p:cNvPr id="11266" name="Object 3"/>
          <p:cNvGraphicFramePr>
            <a:graphicFrameLocks noChangeAspect="1"/>
          </p:cNvGraphicFramePr>
          <p:nvPr>
            <p:ph idx="1"/>
          </p:nvPr>
        </p:nvGraphicFramePr>
        <p:xfrm>
          <a:off x="2819400" y="1447800"/>
          <a:ext cx="4924425" cy="5029200"/>
        </p:xfrm>
        <a:graphic>
          <a:graphicData uri="http://schemas.openxmlformats.org/presentationml/2006/ole">
            <p:oleObj spid="_x0000_s11266" name="Document" r:id="rId3" imgW="5497524" imgH="7166197" progId="Word.Document.8">
              <p:embed/>
            </p:oleObj>
          </a:graphicData>
        </a:graphic>
      </p:graphicFrame>
      <p:sp>
        <p:nvSpPr>
          <p:cNvPr id="11269" name="Oval 4"/>
          <p:cNvSpPr>
            <a:spLocks noChangeArrowheads="1"/>
          </p:cNvSpPr>
          <p:nvPr/>
        </p:nvSpPr>
        <p:spPr bwMode="auto">
          <a:xfrm>
            <a:off x="2971800" y="3657600"/>
            <a:ext cx="3352800" cy="457200"/>
          </a:xfrm>
          <a:prstGeom prst="ellipse">
            <a:avLst/>
          </a:prstGeom>
          <a:noFill/>
          <a:ln w="38100">
            <a:solidFill>
              <a:srgbClr val="FF6600"/>
            </a:solidFill>
            <a:round/>
            <a:headEnd/>
            <a:tailEnd/>
          </a:ln>
        </p:spPr>
        <p:txBody>
          <a:bodyPr wrap="none" anchor="ctr"/>
          <a:lstStyle/>
          <a:p>
            <a:endParaRPr lang="en-US"/>
          </a:p>
        </p:txBody>
      </p:sp>
      <p:sp>
        <p:nvSpPr>
          <p:cNvPr id="11270" name="Oval 5"/>
          <p:cNvSpPr>
            <a:spLocks noChangeArrowheads="1"/>
          </p:cNvSpPr>
          <p:nvPr/>
        </p:nvSpPr>
        <p:spPr bwMode="auto">
          <a:xfrm>
            <a:off x="5867400" y="1828800"/>
            <a:ext cx="1447800" cy="609600"/>
          </a:xfrm>
          <a:prstGeom prst="ellipse">
            <a:avLst/>
          </a:prstGeom>
          <a:noFill/>
          <a:ln w="38100">
            <a:solidFill>
              <a:srgbClr val="FF6600"/>
            </a:solidFill>
            <a:round/>
            <a:headEnd/>
            <a:tailEnd/>
          </a:ln>
        </p:spPr>
        <p:txBody>
          <a:bodyPr wrap="none" anchor="ctr"/>
          <a:lstStyle/>
          <a:p>
            <a:endParaRPr lang="en-US"/>
          </a:p>
        </p:txBody>
      </p:sp>
      <p:sp>
        <p:nvSpPr>
          <p:cNvPr id="11271" name="Oval 6"/>
          <p:cNvSpPr>
            <a:spLocks noChangeArrowheads="1"/>
          </p:cNvSpPr>
          <p:nvPr/>
        </p:nvSpPr>
        <p:spPr bwMode="auto">
          <a:xfrm>
            <a:off x="3124200" y="2667000"/>
            <a:ext cx="1676400" cy="457200"/>
          </a:xfrm>
          <a:prstGeom prst="ellipse">
            <a:avLst/>
          </a:prstGeom>
          <a:noFill/>
          <a:ln w="38100">
            <a:solidFill>
              <a:srgbClr val="FF6600"/>
            </a:solidFill>
            <a:round/>
            <a:headEnd/>
            <a:tailEnd/>
          </a:ln>
        </p:spPr>
        <p:txBody>
          <a:bodyPr wrap="none" anchor="ctr"/>
          <a:lstStyle/>
          <a:p>
            <a:endParaRPr lang="en-US"/>
          </a:p>
        </p:txBody>
      </p:sp>
      <p:sp>
        <p:nvSpPr>
          <p:cNvPr id="11272" name="Text Box 7"/>
          <p:cNvSpPr txBox="1">
            <a:spLocks noChangeArrowheads="1"/>
          </p:cNvSpPr>
          <p:nvPr/>
        </p:nvSpPr>
        <p:spPr bwMode="auto">
          <a:xfrm>
            <a:off x="60325" y="1611313"/>
            <a:ext cx="2751138" cy="942975"/>
          </a:xfrm>
          <a:prstGeom prst="rect">
            <a:avLst/>
          </a:prstGeom>
          <a:noFill/>
          <a:ln w="9525">
            <a:noFill/>
            <a:miter lim="800000"/>
            <a:headEnd/>
            <a:tailEnd/>
          </a:ln>
        </p:spPr>
        <p:txBody>
          <a:bodyPr>
            <a:spAutoFit/>
          </a:bodyPr>
          <a:lstStyle/>
          <a:p>
            <a:r>
              <a:rPr lang="en-US" sz="1400" b="1"/>
              <a:t>The “gaps” in the initial range </a:t>
            </a:r>
          </a:p>
          <a:p>
            <a:r>
              <a:rPr lang="en-US" sz="1400" b="1"/>
              <a:t>of change, and “gaps” in the </a:t>
            </a:r>
          </a:p>
          <a:p>
            <a:r>
              <a:rPr lang="en-US" sz="1400" b="1"/>
              <a:t>2nd and 3rd experiments </a:t>
            </a:r>
          </a:p>
          <a:p>
            <a:r>
              <a:rPr lang="en-US" sz="1400" b="1"/>
              <a:t>are circled</a:t>
            </a:r>
            <a:endParaRPr lang="en-US" sz="1400"/>
          </a:p>
        </p:txBody>
      </p:sp>
      <p:sp>
        <p:nvSpPr>
          <p:cNvPr id="11273" name="Line 8"/>
          <p:cNvSpPr>
            <a:spLocks noChangeShapeType="1"/>
          </p:cNvSpPr>
          <p:nvPr/>
        </p:nvSpPr>
        <p:spPr bwMode="auto">
          <a:xfrm>
            <a:off x="1143000" y="2438400"/>
            <a:ext cx="2286000" cy="304800"/>
          </a:xfrm>
          <a:prstGeom prst="line">
            <a:avLst/>
          </a:prstGeom>
          <a:noFill/>
          <a:ln w="9525">
            <a:solidFill>
              <a:schemeClr val="tx1"/>
            </a:solidFill>
            <a:round/>
            <a:headEnd/>
            <a:tailEnd type="triangle" w="med" len="med"/>
          </a:ln>
        </p:spPr>
        <p:txBody>
          <a:bodyPr/>
          <a:lstStyle/>
          <a:p>
            <a:endParaRPr lang="en-US"/>
          </a:p>
        </p:txBody>
      </p:sp>
      <p:sp>
        <p:nvSpPr>
          <p:cNvPr id="11274" name="Line 9"/>
          <p:cNvSpPr>
            <a:spLocks noChangeShapeType="1"/>
          </p:cNvSpPr>
          <p:nvPr/>
        </p:nvSpPr>
        <p:spPr bwMode="auto">
          <a:xfrm>
            <a:off x="1066800" y="2438400"/>
            <a:ext cx="3124200" cy="1219200"/>
          </a:xfrm>
          <a:prstGeom prst="line">
            <a:avLst/>
          </a:prstGeom>
          <a:noFill/>
          <a:ln w="9525">
            <a:solidFill>
              <a:schemeClr val="tx1"/>
            </a:solidFill>
            <a:round/>
            <a:headEnd/>
            <a:tailEnd type="triangle" w="med" len="med"/>
          </a:ln>
        </p:spPr>
        <p:txBody>
          <a:bodyPr/>
          <a:lstStyle/>
          <a:p>
            <a:endParaRPr lang="en-US"/>
          </a:p>
        </p:txBody>
      </p:sp>
      <p:sp>
        <p:nvSpPr>
          <p:cNvPr id="11275" name="Line 10"/>
          <p:cNvSpPr>
            <a:spLocks noChangeShapeType="1"/>
          </p:cNvSpPr>
          <p:nvPr/>
        </p:nvSpPr>
        <p:spPr bwMode="auto">
          <a:xfrm flipV="1">
            <a:off x="1066800" y="2133600"/>
            <a:ext cx="5029200" cy="304800"/>
          </a:xfrm>
          <a:prstGeom prst="line">
            <a:avLst/>
          </a:prstGeom>
          <a:noFill/>
          <a:ln w="9525">
            <a:solidFill>
              <a:schemeClr val="tx1"/>
            </a:solidFill>
            <a:round/>
            <a:headEnd/>
            <a:tailEnd type="triangle" w="med" len="med"/>
          </a:ln>
        </p:spPr>
        <p:txBody>
          <a:bodyPr/>
          <a:lstStyle/>
          <a:p>
            <a:endParaRPr lang="en-US"/>
          </a:p>
        </p:txBody>
      </p:sp>
      <p:sp>
        <p:nvSpPr>
          <p:cNvPr id="11276" name="Text Box 11"/>
          <p:cNvSpPr txBox="1">
            <a:spLocks noChangeArrowheads="1"/>
          </p:cNvSpPr>
          <p:nvPr/>
        </p:nvSpPr>
        <p:spPr bwMode="auto">
          <a:xfrm>
            <a:off x="60325" y="4832350"/>
            <a:ext cx="2682875" cy="730250"/>
          </a:xfrm>
          <a:prstGeom prst="rect">
            <a:avLst/>
          </a:prstGeom>
          <a:noFill/>
          <a:ln w="9525">
            <a:noFill/>
            <a:miter lim="800000"/>
            <a:headEnd/>
            <a:tailEnd/>
          </a:ln>
        </p:spPr>
        <p:txBody>
          <a:bodyPr wrap="none">
            <a:spAutoFit/>
          </a:bodyPr>
          <a:lstStyle/>
          <a:p>
            <a:r>
              <a:rPr lang="en-US" sz="1400" b="1"/>
              <a:t>Good</a:t>
            </a:r>
            <a:r>
              <a:rPr lang="en-US" sz="1400"/>
              <a:t> </a:t>
            </a:r>
            <a:r>
              <a:rPr lang="en-US" sz="1400" b="1"/>
              <a:t>distribution of feasible </a:t>
            </a:r>
          </a:p>
          <a:p>
            <a:r>
              <a:rPr lang="en-US" sz="1400" b="1"/>
              <a:t>solutions is observed in the </a:t>
            </a:r>
          </a:p>
          <a:p>
            <a:r>
              <a:rPr lang="en-US" sz="1400" b="1"/>
              <a:t>4th, 5th, and 6th experiments</a:t>
            </a:r>
            <a:r>
              <a:rPr lang="en-US" sz="1400"/>
              <a:t> </a:t>
            </a:r>
          </a:p>
        </p:txBody>
      </p:sp>
      <p:sp>
        <p:nvSpPr>
          <p:cNvPr id="11277" name="Text Box 12"/>
          <p:cNvSpPr txBox="1">
            <a:spLocks noChangeArrowheads="1"/>
          </p:cNvSpPr>
          <p:nvPr/>
        </p:nvSpPr>
        <p:spPr bwMode="auto">
          <a:xfrm>
            <a:off x="7620000" y="1611313"/>
            <a:ext cx="1531938" cy="304800"/>
          </a:xfrm>
          <a:prstGeom prst="rect">
            <a:avLst/>
          </a:prstGeom>
          <a:noFill/>
          <a:ln w="9525">
            <a:noFill/>
            <a:miter lim="800000"/>
            <a:headEnd/>
            <a:tailEnd/>
          </a:ln>
        </p:spPr>
        <p:txBody>
          <a:bodyPr wrap="none">
            <a:spAutoFit/>
          </a:bodyPr>
          <a:lstStyle/>
          <a:p>
            <a:r>
              <a:rPr lang="en-US" sz="1400" b="1"/>
              <a:t>Initial statement</a:t>
            </a:r>
          </a:p>
        </p:txBody>
      </p:sp>
      <p:sp>
        <p:nvSpPr>
          <p:cNvPr id="11278" name="Text Box 13"/>
          <p:cNvSpPr txBox="1">
            <a:spLocks noChangeArrowheads="1"/>
          </p:cNvSpPr>
          <p:nvPr/>
        </p:nvSpPr>
        <p:spPr bwMode="auto">
          <a:xfrm>
            <a:off x="7696200" y="2373313"/>
            <a:ext cx="1417638" cy="304800"/>
          </a:xfrm>
          <a:prstGeom prst="rect">
            <a:avLst/>
          </a:prstGeom>
          <a:noFill/>
          <a:ln w="9525">
            <a:noFill/>
            <a:miter lim="800000"/>
            <a:headEnd/>
            <a:tailEnd/>
          </a:ln>
        </p:spPr>
        <p:txBody>
          <a:bodyPr wrap="none">
            <a:spAutoFit/>
          </a:bodyPr>
          <a:lstStyle/>
          <a:p>
            <a:r>
              <a:rPr lang="en-US" sz="1400" b="1"/>
              <a:t>2</a:t>
            </a:r>
            <a:r>
              <a:rPr lang="en-US" sz="1400" b="1" baseline="30000"/>
              <a:t>nd</a:t>
            </a:r>
            <a:r>
              <a:rPr lang="en-US" sz="1400" b="1"/>
              <a:t> experiment</a:t>
            </a:r>
          </a:p>
        </p:txBody>
      </p:sp>
      <p:sp>
        <p:nvSpPr>
          <p:cNvPr id="11279" name="Text Box 14"/>
          <p:cNvSpPr txBox="1">
            <a:spLocks noChangeArrowheads="1"/>
          </p:cNvSpPr>
          <p:nvPr/>
        </p:nvSpPr>
        <p:spPr bwMode="auto">
          <a:xfrm>
            <a:off x="7680325" y="3211513"/>
            <a:ext cx="1441450" cy="304800"/>
          </a:xfrm>
          <a:prstGeom prst="rect">
            <a:avLst/>
          </a:prstGeom>
          <a:noFill/>
          <a:ln w="9525">
            <a:noFill/>
            <a:miter lim="800000"/>
            <a:headEnd/>
            <a:tailEnd/>
          </a:ln>
        </p:spPr>
        <p:txBody>
          <a:bodyPr wrap="none">
            <a:spAutoFit/>
          </a:bodyPr>
          <a:lstStyle/>
          <a:p>
            <a:r>
              <a:rPr lang="en-US" sz="1400" b="1"/>
              <a:t>3</a:t>
            </a:r>
            <a:r>
              <a:rPr lang="en-US" sz="1400" b="1" baseline="30000"/>
              <a:t>rd</a:t>
            </a:r>
            <a:r>
              <a:rPr lang="en-US" sz="1400" b="1"/>
              <a:t>  experiment</a:t>
            </a:r>
          </a:p>
        </p:txBody>
      </p:sp>
      <p:sp>
        <p:nvSpPr>
          <p:cNvPr id="11280" name="Text Box 15"/>
          <p:cNvSpPr txBox="1">
            <a:spLocks noChangeArrowheads="1"/>
          </p:cNvSpPr>
          <p:nvPr/>
        </p:nvSpPr>
        <p:spPr bwMode="auto">
          <a:xfrm>
            <a:off x="7620000" y="4049713"/>
            <a:ext cx="1435100" cy="304800"/>
          </a:xfrm>
          <a:prstGeom prst="rect">
            <a:avLst/>
          </a:prstGeom>
          <a:noFill/>
          <a:ln w="9525">
            <a:noFill/>
            <a:miter lim="800000"/>
            <a:headEnd/>
            <a:tailEnd/>
          </a:ln>
        </p:spPr>
        <p:txBody>
          <a:bodyPr wrap="none">
            <a:spAutoFit/>
          </a:bodyPr>
          <a:lstStyle/>
          <a:p>
            <a:r>
              <a:rPr lang="en-US" sz="1400" b="1"/>
              <a:t>4</a:t>
            </a:r>
            <a:r>
              <a:rPr lang="en-US" sz="1400" b="1" baseline="30000"/>
              <a:t>th</a:t>
            </a:r>
            <a:r>
              <a:rPr lang="en-US" sz="1400" b="1"/>
              <a:t>  experiment</a:t>
            </a:r>
          </a:p>
        </p:txBody>
      </p:sp>
      <p:sp>
        <p:nvSpPr>
          <p:cNvPr id="11281" name="Text Box 16"/>
          <p:cNvSpPr txBox="1">
            <a:spLocks noChangeArrowheads="1"/>
          </p:cNvSpPr>
          <p:nvPr/>
        </p:nvSpPr>
        <p:spPr bwMode="auto">
          <a:xfrm>
            <a:off x="7680325" y="4887913"/>
            <a:ext cx="1435100" cy="304800"/>
          </a:xfrm>
          <a:prstGeom prst="rect">
            <a:avLst/>
          </a:prstGeom>
          <a:noFill/>
          <a:ln w="9525">
            <a:noFill/>
            <a:miter lim="800000"/>
            <a:headEnd/>
            <a:tailEnd/>
          </a:ln>
        </p:spPr>
        <p:txBody>
          <a:bodyPr wrap="none">
            <a:spAutoFit/>
          </a:bodyPr>
          <a:lstStyle/>
          <a:p>
            <a:r>
              <a:rPr lang="en-US" sz="1400" b="1"/>
              <a:t>5</a:t>
            </a:r>
            <a:r>
              <a:rPr lang="en-US" sz="1400" b="1" baseline="30000"/>
              <a:t>th</a:t>
            </a:r>
            <a:r>
              <a:rPr lang="en-US" sz="1400" b="1"/>
              <a:t>  experiment</a:t>
            </a:r>
          </a:p>
        </p:txBody>
      </p:sp>
      <p:sp>
        <p:nvSpPr>
          <p:cNvPr id="11282" name="Text Box 17"/>
          <p:cNvSpPr txBox="1">
            <a:spLocks noChangeArrowheads="1"/>
          </p:cNvSpPr>
          <p:nvPr/>
        </p:nvSpPr>
        <p:spPr bwMode="auto">
          <a:xfrm>
            <a:off x="7680325" y="5726113"/>
            <a:ext cx="1435100" cy="304800"/>
          </a:xfrm>
          <a:prstGeom prst="rect">
            <a:avLst/>
          </a:prstGeom>
          <a:noFill/>
          <a:ln w="9525">
            <a:noFill/>
            <a:miter lim="800000"/>
            <a:headEnd/>
            <a:tailEnd/>
          </a:ln>
        </p:spPr>
        <p:txBody>
          <a:bodyPr wrap="none">
            <a:spAutoFit/>
          </a:bodyPr>
          <a:lstStyle/>
          <a:p>
            <a:r>
              <a:rPr lang="en-US" sz="1400" b="1"/>
              <a:t>6</a:t>
            </a:r>
            <a:r>
              <a:rPr lang="en-US" sz="1400" b="1" baseline="30000"/>
              <a:t>th</a:t>
            </a:r>
            <a:r>
              <a:rPr lang="en-US" sz="1400" b="1"/>
              <a:t>  experiment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p:cNvSpPr>
            <a:spLocks noGrp="1"/>
          </p:cNvSpPr>
          <p:nvPr>
            <p:ph type="sldNum" sz="quarter" idx="12"/>
          </p:nvPr>
        </p:nvSpPr>
        <p:spPr>
          <a:noFill/>
        </p:spPr>
        <p:txBody>
          <a:bodyPr/>
          <a:lstStyle/>
          <a:p>
            <a:fld id="{9C472758-125E-4197-95EA-99C7C3C07995}" type="slidenum">
              <a:rPr lang="en-US" smtClean="0"/>
              <a:pPr/>
              <a:t>37</a:t>
            </a:fld>
            <a:endParaRPr lang="en-US" smtClean="0"/>
          </a:p>
        </p:txBody>
      </p:sp>
      <p:pic>
        <p:nvPicPr>
          <p:cNvPr id="49155" name="Picture 2" descr="11"/>
          <p:cNvPicPr>
            <a:picLocks noGrp="1" noChangeAspect="1" noChangeArrowheads="1"/>
          </p:cNvPicPr>
          <p:nvPr>
            <p:ph idx="4294967295"/>
          </p:nvPr>
        </p:nvPicPr>
        <p:blipFill>
          <a:blip r:embed="rId3" cstate="print"/>
          <a:srcRect/>
          <a:stretch>
            <a:fillRect/>
          </a:stretch>
        </p:blipFill>
        <p:spPr>
          <a:xfrm>
            <a:off x="1600200" y="1295400"/>
            <a:ext cx="6324600" cy="5334000"/>
          </a:xfrm>
          <a:noFill/>
        </p:spPr>
      </p:pic>
      <p:sp>
        <p:nvSpPr>
          <p:cNvPr id="49156" name="Rectangle 3"/>
          <p:cNvSpPr>
            <a:spLocks noChangeArrowheads="1"/>
          </p:cNvSpPr>
          <p:nvPr/>
        </p:nvSpPr>
        <p:spPr bwMode="auto">
          <a:xfrm>
            <a:off x="304800" y="0"/>
            <a:ext cx="8458200" cy="1143000"/>
          </a:xfrm>
          <a:prstGeom prst="rect">
            <a:avLst/>
          </a:prstGeom>
          <a:noFill/>
          <a:ln w="9525">
            <a:noFill/>
            <a:miter lim="800000"/>
            <a:headEnd/>
            <a:tailEnd/>
          </a:ln>
        </p:spPr>
        <p:txBody>
          <a:bodyPr anchor="ctr"/>
          <a:lstStyle/>
          <a:p>
            <a:pPr algn="ctr"/>
            <a:r>
              <a:rPr lang="en-US" sz="3200" b="1">
                <a:solidFill>
                  <a:schemeClr val="tx2"/>
                </a:solidFill>
                <a:latin typeface="Times New Roman" pitchFamily="18" charset="0"/>
              </a:rPr>
              <a:t>Multicriteria Analysis with MOVI 1.3:</a:t>
            </a:r>
            <a:r>
              <a:rPr lang="en-US" sz="1800" b="1"/>
              <a:t> </a:t>
            </a:r>
            <a:br>
              <a:rPr lang="en-US" sz="1800" b="1"/>
            </a:br>
            <a:r>
              <a:rPr lang="en-US" sz="1800" b="1"/>
              <a:t>Dependencies between criteria. </a:t>
            </a:r>
            <a:br>
              <a:rPr lang="en-US" sz="1800" b="1"/>
            </a:br>
            <a:r>
              <a:rPr lang="en-US" sz="1800" b="1"/>
              <a:t>Location of Pareto solutions in criteria space (3</a:t>
            </a:r>
            <a:r>
              <a:rPr lang="en-US" sz="1800" b="1" baseline="30000"/>
              <a:t>rd</a:t>
            </a:r>
            <a:r>
              <a:rPr lang="en-US" sz="1800" b="1"/>
              <a:t> optimization experiment)</a:t>
            </a:r>
          </a:p>
        </p:txBody>
      </p:sp>
      <p:sp>
        <p:nvSpPr>
          <p:cNvPr id="49157" name="Text Box 4"/>
          <p:cNvSpPr txBox="1">
            <a:spLocks noChangeArrowheads="1"/>
          </p:cNvSpPr>
          <p:nvPr/>
        </p:nvSpPr>
        <p:spPr bwMode="auto">
          <a:xfrm>
            <a:off x="7375525" y="1812925"/>
            <a:ext cx="1597025" cy="581025"/>
          </a:xfrm>
          <a:prstGeom prst="rect">
            <a:avLst/>
          </a:prstGeom>
          <a:noFill/>
          <a:ln w="9525">
            <a:noFill/>
            <a:miter lim="800000"/>
            <a:headEnd/>
            <a:tailEnd/>
          </a:ln>
        </p:spPr>
        <p:txBody>
          <a:bodyPr wrap="none">
            <a:spAutoFit/>
          </a:bodyPr>
          <a:lstStyle/>
          <a:p>
            <a:r>
              <a:rPr lang="en-US" sz="1600" b="1"/>
              <a:t>We carried out</a:t>
            </a:r>
          </a:p>
          <a:p>
            <a:r>
              <a:rPr lang="en-US" sz="1600" b="1"/>
              <a:t>200,000 trails.</a:t>
            </a:r>
          </a:p>
        </p:txBody>
      </p:sp>
      <p:sp>
        <p:nvSpPr>
          <p:cNvPr id="49158" name="Text Box 5"/>
          <p:cNvSpPr txBox="1">
            <a:spLocks noChangeArrowheads="1"/>
          </p:cNvSpPr>
          <p:nvPr/>
        </p:nvSpPr>
        <p:spPr bwMode="auto">
          <a:xfrm>
            <a:off x="7451725" y="2678113"/>
            <a:ext cx="1673225" cy="517525"/>
          </a:xfrm>
          <a:prstGeom prst="rect">
            <a:avLst/>
          </a:prstGeom>
          <a:noFill/>
          <a:ln w="9525">
            <a:noFill/>
            <a:miter lim="800000"/>
            <a:headEnd/>
            <a:tailEnd/>
          </a:ln>
        </p:spPr>
        <p:txBody>
          <a:bodyPr wrap="none">
            <a:spAutoFit/>
          </a:bodyPr>
          <a:lstStyle/>
          <a:p>
            <a:r>
              <a:rPr lang="en-US" sz="1400" b="1"/>
              <a:t>Number of Pareto</a:t>
            </a:r>
          </a:p>
          <a:p>
            <a:r>
              <a:rPr lang="en-US" sz="1400" b="1"/>
              <a:t>solutions = 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p:spPr>
        <p:txBody>
          <a:bodyPr/>
          <a:lstStyle/>
          <a:p>
            <a:fld id="{F90C99B4-B18A-4D9A-B1B7-F6CCF8D961CD}" type="slidenum">
              <a:rPr lang="en-US" smtClean="0"/>
              <a:pPr/>
              <a:t>38</a:t>
            </a:fld>
            <a:endParaRPr lang="en-US" smtClean="0"/>
          </a:p>
        </p:txBody>
      </p:sp>
      <p:sp>
        <p:nvSpPr>
          <p:cNvPr id="50179" name="Text Box 2"/>
          <p:cNvSpPr txBox="1">
            <a:spLocks noChangeArrowheads="1"/>
          </p:cNvSpPr>
          <p:nvPr/>
        </p:nvSpPr>
        <p:spPr bwMode="auto">
          <a:xfrm>
            <a:off x="457200" y="188913"/>
            <a:ext cx="8305800" cy="366712"/>
          </a:xfrm>
          <a:prstGeom prst="rect">
            <a:avLst/>
          </a:prstGeom>
          <a:noFill/>
          <a:ln w="9525">
            <a:noFill/>
            <a:miter lim="800000"/>
            <a:headEnd/>
            <a:tailEnd/>
          </a:ln>
        </p:spPr>
        <p:txBody>
          <a:bodyPr>
            <a:spAutoFit/>
          </a:bodyPr>
          <a:lstStyle/>
          <a:p>
            <a:r>
              <a:rPr lang="en-US" sz="1800" b="1"/>
              <a:t>Criterion 1 (Minimized) vs. Criterion 6 (Minimized) – 3rd Optimization</a:t>
            </a:r>
          </a:p>
        </p:txBody>
      </p:sp>
      <p:pic>
        <p:nvPicPr>
          <p:cNvPr id="50180" name="Picture 3"/>
          <p:cNvPicPr>
            <a:picLocks noChangeAspect="1" noChangeArrowheads="1"/>
          </p:cNvPicPr>
          <p:nvPr/>
        </p:nvPicPr>
        <p:blipFill>
          <a:blip r:embed="rId3" cstate="print"/>
          <a:srcRect/>
          <a:stretch>
            <a:fillRect/>
          </a:stretch>
        </p:blipFill>
        <p:spPr bwMode="auto">
          <a:xfrm>
            <a:off x="1806575" y="762000"/>
            <a:ext cx="4552950" cy="5867400"/>
          </a:xfrm>
          <a:prstGeom prst="rect">
            <a:avLst/>
          </a:prstGeom>
          <a:noFill/>
          <a:ln w="9525">
            <a:noFill/>
            <a:miter lim="800000"/>
            <a:headEnd/>
            <a:tailEnd/>
          </a:ln>
        </p:spPr>
      </p:pic>
      <p:sp>
        <p:nvSpPr>
          <p:cNvPr id="50181" name="Text Box 4"/>
          <p:cNvSpPr txBox="1">
            <a:spLocks noChangeArrowheads="1"/>
          </p:cNvSpPr>
          <p:nvPr/>
        </p:nvSpPr>
        <p:spPr bwMode="auto">
          <a:xfrm>
            <a:off x="6613525" y="1127125"/>
            <a:ext cx="2352675" cy="1558925"/>
          </a:xfrm>
          <a:prstGeom prst="rect">
            <a:avLst/>
          </a:prstGeom>
          <a:noFill/>
          <a:ln w="9525">
            <a:noFill/>
            <a:miter lim="800000"/>
            <a:headEnd/>
            <a:tailEnd/>
          </a:ln>
        </p:spPr>
        <p:txBody>
          <a:bodyPr wrap="none">
            <a:spAutoFit/>
          </a:bodyPr>
          <a:lstStyle/>
          <a:p>
            <a:r>
              <a:rPr lang="en-US" sz="1600" b="1"/>
              <a:t>Each point has </a:t>
            </a:r>
          </a:p>
          <a:p>
            <a:r>
              <a:rPr lang="en-US" sz="1600" b="1"/>
              <a:t>number of dimension </a:t>
            </a:r>
          </a:p>
          <a:p>
            <a:r>
              <a:rPr lang="en-US" sz="1600" b="1"/>
              <a:t>equal to 6 in criteria </a:t>
            </a:r>
          </a:p>
          <a:p>
            <a:r>
              <a:rPr lang="en-US" sz="1600" b="1"/>
              <a:t>space and 45 in </a:t>
            </a:r>
          </a:p>
          <a:p>
            <a:r>
              <a:rPr lang="en-US" sz="1600" b="1"/>
              <a:t>design variable space.</a:t>
            </a:r>
          </a:p>
          <a:p>
            <a:endParaRPr lang="en-US" sz="1600" b="1"/>
          </a:p>
        </p:txBody>
      </p:sp>
      <p:sp>
        <p:nvSpPr>
          <p:cNvPr id="50182" name="Text Box 5"/>
          <p:cNvSpPr txBox="1">
            <a:spLocks noChangeArrowheads="1"/>
          </p:cNvSpPr>
          <p:nvPr/>
        </p:nvSpPr>
        <p:spPr bwMode="auto">
          <a:xfrm>
            <a:off x="0" y="2590800"/>
            <a:ext cx="184150" cy="1371600"/>
          </a:xfrm>
          <a:prstGeom prst="rect">
            <a:avLst/>
          </a:prstGeom>
          <a:noFill/>
          <a:ln w="9525">
            <a:noFill/>
            <a:miter lim="800000"/>
            <a:headEnd/>
            <a:tailEnd/>
          </a:ln>
        </p:spPr>
        <p:txBody>
          <a:bodyPr wrap="none">
            <a:spAutoFit/>
          </a:bodyPr>
          <a:lstStyle/>
          <a:p>
            <a:endParaRPr lang="ru-RU" sz="8400">
              <a:solidFill>
                <a:srgbClr val="FF0000"/>
              </a:solidFill>
            </a:endParaRPr>
          </a:p>
        </p:txBody>
      </p:sp>
      <p:sp>
        <p:nvSpPr>
          <p:cNvPr id="50183" name="Rectangle 6"/>
          <p:cNvSpPr>
            <a:spLocks noChangeArrowheads="1"/>
          </p:cNvSpPr>
          <p:nvPr/>
        </p:nvSpPr>
        <p:spPr bwMode="auto">
          <a:xfrm>
            <a:off x="4191000" y="4724400"/>
            <a:ext cx="1981200" cy="381000"/>
          </a:xfrm>
          <a:prstGeom prst="rect">
            <a:avLst/>
          </a:prstGeom>
          <a:solidFill>
            <a:schemeClr val="bg1"/>
          </a:solidFill>
          <a:ln w="9525">
            <a:solidFill>
              <a:schemeClr val="tx1"/>
            </a:solidFill>
            <a:miter lim="800000"/>
            <a:headEnd/>
            <a:tailEnd/>
          </a:ln>
        </p:spPr>
        <p:txBody>
          <a:bodyPr wrap="none" anchor="ctr"/>
          <a:lstStyle/>
          <a:p>
            <a:pPr algn="ctr"/>
            <a:r>
              <a:rPr lang="en-US" sz="1600" b="1">
                <a:latin typeface="Times New Roman" pitchFamily="18" charset="0"/>
              </a:rPr>
              <a:t>The scale is increased</a:t>
            </a:r>
            <a:endParaRPr lang="ru-RU" sz="1600" b="1">
              <a:latin typeface="Times New Roman" pitchFamily="18" charset="0"/>
            </a:endParaRPr>
          </a:p>
        </p:txBody>
      </p:sp>
      <p:sp>
        <p:nvSpPr>
          <p:cNvPr id="50184" name="Line 9"/>
          <p:cNvSpPr>
            <a:spLocks noChangeShapeType="1"/>
          </p:cNvSpPr>
          <p:nvPr/>
        </p:nvSpPr>
        <p:spPr bwMode="auto">
          <a:xfrm>
            <a:off x="2590800" y="2971800"/>
            <a:ext cx="1219200" cy="1524000"/>
          </a:xfrm>
          <a:prstGeom prst="line">
            <a:avLst/>
          </a:prstGeom>
          <a:noFill/>
          <a:ln w="190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5"/>
          <p:cNvSpPr>
            <a:spLocks noGrp="1"/>
          </p:cNvSpPr>
          <p:nvPr>
            <p:ph type="sldNum" sz="quarter" idx="12"/>
          </p:nvPr>
        </p:nvSpPr>
        <p:spPr>
          <a:noFill/>
        </p:spPr>
        <p:txBody>
          <a:bodyPr/>
          <a:lstStyle/>
          <a:p>
            <a:fld id="{EC17FE1E-48A0-48F5-9428-9CBBDE7D3CE2}" type="slidenum">
              <a:rPr lang="en-US" smtClean="0"/>
              <a:pPr/>
              <a:t>39</a:t>
            </a:fld>
            <a:endParaRPr lang="en-US" smtClean="0"/>
          </a:p>
        </p:txBody>
      </p:sp>
      <p:graphicFrame>
        <p:nvGraphicFramePr>
          <p:cNvPr id="12290" name="Object 2"/>
          <p:cNvGraphicFramePr>
            <a:graphicFrameLocks noChangeAspect="1"/>
          </p:cNvGraphicFramePr>
          <p:nvPr>
            <p:ph idx="1"/>
          </p:nvPr>
        </p:nvGraphicFramePr>
        <p:xfrm>
          <a:off x="685800" y="1066800"/>
          <a:ext cx="6781800" cy="5356225"/>
        </p:xfrm>
        <a:graphic>
          <a:graphicData uri="http://schemas.openxmlformats.org/presentationml/2006/ole">
            <p:oleObj spid="_x0000_s12290" name="Document" r:id="rId4" imgW="5627074" imgH="6021701" progId="Word.Document.8">
              <p:embed/>
            </p:oleObj>
          </a:graphicData>
        </a:graphic>
      </p:graphicFrame>
      <p:sp>
        <p:nvSpPr>
          <p:cNvPr id="12292" name="Text Box 3"/>
          <p:cNvSpPr txBox="1">
            <a:spLocks noChangeArrowheads="1"/>
          </p:cNvSpPr>
          <p:nvPr/>
        </p:nvSpPr>
        <p:spPr bwMode="auto">
          <a:xfrm>
            <a:off x="533400" y="6357938"/>
            <a:ext cx="8001000" cy="274637"/>
          </a:xfrm>
          <a:prstGeom prst="rect">
            <a:avLst/>
          </a:prstGeom>
          <a:noFill/>
          <a:ln w="9525">
            <a:noFill/>
            <a:miter lim="800000"/>
            <a:headEnd/>
            <a:tailEnd/>
          </a:ln>
        </p:spPr>
        <p:txBody>
          <a:bodyPr>
            <a:spAutoFit/>
          </a:bodyPr>
          <a:lstStyle/>
          <a:p>
            <a:pPr algn="ctr"/>
            <a:r>
              <a:rPr lang="en-US" sz="1200" b="1"/>
              <a:t>Blue and green points are feasible and Pareto optimal solutions respectively </a:t>
            </a:r>
            <a:endParaRPr lang="en-US" sz="1200"/>
          </a:p>
        </p:txBody>
      </p:sp>
      <p:sp>
        <p:nvSpPr>
          <p:cNvPr id="12293" name="Text Box 4"/>
          <p:cNvSpPr txBox="1">
            <a:spLocks noChangeArrowheads="1"/>
          </p:cNvSpPr>
          <p:nvPr/>
        </p:nvSpPr>
        <p:spPr bwMode="auto">
          <a:xfrm>
            <a:off x="7364413" y="152400"/>
            <a:ext cx="1779587" cy="350838"/>
          </a:xfrm>
          <a:prstGeom prst="rect">
            <a:avLst/>
          </a:prstGeom>
          <a:noFill/>
          <a:ln w="9525">
            <a:noFill/>
            <a:miter lim="800000"/>
            <a:headEnd/>
            <a:tailEnd/>
          </a:ln>
        </p:spPr>
        <p:txBody>
          <a:bodyPr>
            <a:spAutoFit/>
          </a:bodyPr>
          <a:lstStyle/>
          <a:p>
            <a:r>
              <a:rPr lang="en-US" sz="1700">
                <a:latin typeface="Garamond" pitchFamily="18" charset="0"/>
              </a:rPr>
              <a:t>. </a:t>
            </a:r>
            <a:endParaRPr lang="en-US" sz="1700" b="1">
              <a:latin typeface="Garamond" pitchFamily="18" charset="0"/>
            </a:endParaRPr>
          </a:p>
        </p:txBody>
      </p:sp>
      <p:sp>
        <p:nvSpPr>
          <p:cNvPr id="12294" name="Text Box 5"/>
          <p:cNvSpPr txBox="1">
            <a:spLocks noChangeArrowheads="1"/>
          </p:cNvSpPr>
          <p:nvPr/>
        </p:nvSpPr>
        <p:spPr bwMode="auto">
          <a:xfrm>
            <a:off x="7162800" y="2590800"/>
            <a:ext cx="1833563" cy="1368425"/>
          </a:xfrm>
          <a:prstGeom prst="rect">
            <a:avLst/>
          </a:prstGeom>
          <a:noFill/>
          <a:ln w="9525">
            <a:noFill/>
            <a:miter lim="800000"/>
            <a:headEnd/>
            <a:tailEnd/>
          </a:ln>
        </p:spPr>
        <p:txBody>
          <a:bodyPr>
            <a:spAutoFit/>
          </a:bodyPr>
          <a:lstStyle/>
          <a:p>
            <a:r>
              <a:rPr lang="en-US" sz="1400" b="1"/>
              <a:t>Number of feasible solutions = 2,161;</a:t>
            </a:r>
          </a:p>
          <a:p>
            <a:endParaRPr lang="en-US" sz="1400" b="1"/>
          </a:p>
          <a:p>
            <a:r>
              <a:rPr lang="en-US" sz="1400" b="1"/>
              <a:t>Number of Pareto solutions = 208</a:t>
            </a:r>
            <a:r>
              <a:rPr lang="en-US" sz="1400">
                <a:solidFill>
                  <a:schemeClr val="tx2"/>
                </a:solidFill>
              </a:rPr>
              <a:t> </a:t>
            </a:r>
            <a:r>
              <a:rPr lang="en-US" sz="1400" b="1"/>
              <a:t/>
            </a:r>
            <a:br>
              <a:rPr lang="en-US" sz="1400" b="1"/>
            </a:br>
            <a:endParaRPr lang="en-US" sz="1400" b="1"/>
          </a:p>
        </p:txBody>
      </p:sp>
      <p:sp>
        <p:nvSpPr>
          <p:cNvPr id="12295" name="Rectangle 6"/>
          <p:cNvSpPr>
            <a:spLocks noChangeArrowheads="1"/>
          </p:cNvSpPr>
          <p:nvPr/>
        </p:nvSpPr>
        <p:spPr bwMode="auto">
          <a:xfrm>
            <a:off x="304800" y="0"/>
            <a:ext cx="8458200" cy="1143000"/>
          </a:xfrm>
          <a:prstGeom prst="rect">
            <a:avLst/>
          </a:prstGeom>
          <a:noFill/>
          <a:ln w="9525">
            <a:noFill/>
            <a:miter lim="800000"/>
            <a:headEnd/>
            <a:tailEnd/>
          </a:ln>
        </p:spPr>
        <p:txBody>
          <a:bodyPr anchor="ctr"/>
          <a:lstStyle/>
          <a:p>
            <a:pPr algn="ctr"/>
            <a:r>
              <a:rPr lang="en-US" sz="3200" b="1">
                <a:solidFill>
                  <a:schemeClr val="tx2"/>
                </a:solidFill>
                <a:latin typeface="Times New Roman" pitchFamily="18" charset="0"/>
              </a:rPr>
              <a:t>Multicriteria Analysis with MOVI:</a:t>
            </a:r>
            <a:r>
              <a:rPr lang="en-US" sz="1800" b="1"/>
              <a:t> </a:t>
            </a:r>
            <a:br>
              <a:rPr lang="en-US" sz="1800" b="1"/>
            </a:br>
            <a:r>
              <a:rPr lang="en-US" sz="1800" b="1"/>
              <a:t>Dependencies between criteria (4th optimization experiment)</a:t>
            </a:r>
          </a:p>
        </p:txBody>
      </p:sp>
      <p:sp>
        <p:nvSpPr>
          <p:cNvPr id="12296" name="Text Box 7"/>
          <p:cNvSpPr txBox="1">
            <a:spLocks noChangeArrowheads="1"/>
          </p:cNvSpPr>
          <p:nvPr/>
        </p:nvSpPr>
        <p:spPr bwMode="auto">
          <a:xfrm>
            <a:off x="7299325" y="1584325"/>
            <a:ext cx="1597025" cy="581025"/>
          </a:xfrm>
          <a:prstGeom prst="rect">
            <a:avLst/>
          </a:prstGeom>
          <a:noFill/>
          <a:ln w="9525">
            <a:noFill/>
            <a:miter lim="800000"/>
            <a:headEnd/>
            <a:tailEnd/>
          </a:ln>
        </p:spPr>
        <p:txBody>
          <a:bodyPr wrap="none">
            <a:spAutoFit/>
          </a:bodyPr>
          <a:lstStyle/>
          <a:p>
            <a:r>
              <a:rPr lang="en-US" sz="1600" b="1"/>
              <a:t>We carried out</a:t>
            </a:r>
          </a:p>
          <a:p>
            <a:r>
              <a:rPr lang="en-US" sz="1600" b="1"/>
              <a:t>200,000 trails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 name="Slide Number Placeholder 3"/>
          <p:cNvSpPr>
            <a:spLocks noGrp="1"/>
          </p:cNvSpPr>
          <p:nvPr>
            <p:ph type="sldNum" sz="quarter" idx="12"/>
          </p:nvPr>
        </p:nvSpPr>
        <p:spPr>
          <a:noFill/>
        </p:spPr>
        <p:txBody>
          <a:bodyPr/>
          <a:lstStyle/>
          <a:p>
            <a:fld id="{588182DE-5CAB-4D3F-9E73-9EAE35C9E259}" type="slidenum">
              <a:rPr lang="en-US" smtClean="0"/>
              <a:pPr/>
              <a:t>4</a:t>
            </a:fld>
            <a:endParaRPr lang="en-US" smtClean="0"/>
          </a:p>
        </p:txBody>
      </p:sp>
      <p:sp>
        <p:nvSpPr>
          <p:cNvPr id="1462274" name="Rectangle 2" descr="Light downward diagonal"/>
          <p:cNvSpPr>
            <a:spLocks noChangeArrowheads="1"/>
          </p:cNvSpPr>
          <p:nvPr/>
        </p:nvSpPr>
        <p:spPr bwMode="auto">
          <a:xfrm>
            <a:off x="5638800" y="2514600"/>
            <a:ext cx="1127125" cy="1241425"/>
          </a:xfrm>
          <a:prstGeom prst="rect">
            <a:avLst/>
          </a:prstGeom>
          <a:pattFill prst="ltDnDiag">
            <a:fgClr>
              <a:schemeClr val="tx1"/>
            </a:fgClr>
            <a:bgClr>
              <a:schemeClr val="bg1"/>
            </a:bgClr>
          </a:pattFill>
          <a:ln w="12700">
            <a:solidFill>
              <a:srgbClr val="000000"/>
            </a:solidFill>
            <a:miter lim="800000"/>
            <a:headEnd/>
            <a:tailEnd/>
          </a:ln>
        </p:spPr>
        <p:txBody>
          <a:bodyPr/>
          <a:lstStyle/>
          <a:p>
            <a:endParaRPr lang="en-US"/>
          </a:p>
        </p:txBody>
      </p:sp>
      <p:pic>
        <p:nvPicPr>
          <p:cNvPr id="1462275" name="Picture 3"/>
          <p:cNvPicPr>
            <a:picLocks noChangeArrowheads="1"/>
          </p:cNvPicPr>
          <p:nvPr/>
        </p:nvPicPr>
        <p:blipFill>
          <a:blip r:embed="rId4" cstate="print"/>
          <a:srcRect/>
          <a:stretch>
            <a:fillRect/>
          </a:stretch>
        </p:blipFill>
        <p:spPr bwMode="auto">
          <a:xfrm>
            <a:off x="5638800" y="2541588"/>
            <a:ext cx="1133475" cy="1225550"/>
          </a:xfrm>
          <a:prstGeom prst="rect">
            <a:avLst/>
          </a:prstGeom>
          <a:noFill/>
          <a:ln w="9525">
            <a:noFill/>
            <a:miter lim="800000"/>
            <a:headEnd/>
            <a:tailEnd/>
          </a:ln>
        </p:spPr>
      </p:pic>
      <p:pic>
        <p:nvPicPr>
          <p:cNvPr id="1462276" name="Picture 4"/>
          <p:cNvPicPr>
            <a:picLocks noChangeArrowheads="1"/>
          </p:cNvPicPr>
          <p:nvPr/>
        </p:nvPicPr>
        <p:blipFill>
          <a:blip r:embed="rId5" cstate="print"/>
          <a:srcRect/>
          <a:stretch>
            <a:fillRect/>
          </a:stretch>
        </p:blipFill>
        <p:spPr bwMode="auto">
          <a:xfrm>
            <a:off x="5665788" y="2706688"/>
            <a:ext cx="977900" cy="898525"/>
          </a:xfrm>
          <a:prstGeom prst="rect">
            <a:avLst/>
          </a:prstGeom>
          <a:noFill/>
          <a:ln w="9525">
            <a:noFill/>
            <a:miter lim="800000"/>
            <a:headEnd/>
            <a:tailEnd/>
          </a:ln>
        </p:spPr>
      </p:pic>
      <p:sp>
        <p:nvSpPr>
          <p:cNvPr id="2082" name="Line 5"/>
          <p:cNvSpPr>
            <a:spLocks noChangeShapeType="1"/>
          </p:cNvSpPr>
          <p:nvPr/>
        </p:nvSpPr>
        <p:spPr bwMode="auto">
          <a:xfrm flipH="1" flipV="1">
            <a:off x="5002213" y="2155825"/>
            <a:ext cx="1587" cy="2620963"/>
          </a:xfrm>
          <a:prstGeom prst="line">
            <a:avLst/>
          </a:prstGeom>
          <a:noFill/>
          <a:ln w="19050">
            <a:solidFill>
              <a:srgbClr val="000000"/>
            </a:solidFill>
            <a:round/>
            <a:headEnd/>
            <a:tailEnd type="triangle" w="sm" len="lg"/>
          </a:ln>
        </p:spPr>
        <p:txBody>
          <a:bodyPr/>
          <a:lstStyle/>
          <a:p>
            <a:endParaRPr lang="en-US"/>
          </a:p>
        </p:txBody>
      </p:sp>
      <p:sp>
        <p:nvSpPr>
          <p:cNvPr id="2083" name="Line 6"/>
          <p:cNvSpPr>
            <a:spLocks noChangeShapeType="1"/>
          </p:cNvSpPr>
          <p:nvPr/>
        </p:nvSpPr>
        <p:spPr bwMode="auto">
          <a:xfrm>
            <a:off x="5002213" y="4768850"/>
            <a:ext cx="2911475" cy="1588"/>
          </a:xfrm>
          <a:prstGeom prst="line">
            <a:avLst/>
          </a:prstGeom>
          <a:noFill/>
          <a:ln w="19050">
            <a:solidFill>
              <a:srgbClr val="000000"/>
            </a:solidFill>
            <a:round/>
            <a:headEnd/>
            <a:tailEnd type="triangle" w="sm" len="lg"/>
          </a:ln>
        </p:spPr>
        <p:txBody>
          <a:bodyPr/>
          <a:lstStyle/>
          <a:p>
            <a:endParaRPr lang="en-US"/>
          </a:p>
        </p:txBody>
      </p:sp>
      <p:sp>
        <p:nvSpPr>
          <p:cNvPr id="2084" name="Rectangle 7"/>
          <p:cNvSpPr>
            <a:spLocks noChangeArrowheads="1"/>
          </p:cNvSpPr>
          <p:nvPr/>
        </p:nvSpPr>
        <p:spPr bwMode="auto">
          <a:xfrm>
            <a:off x="5643563" y="2513013"/>
            <a:ext cx="1127125" cy="1241425"/>
          </a:xfrm>
          <a:prstGeom prst="rect">
            <a:avLst/>
          </a:prstGeom>
          <a:noFill/>
          <a:ln w="12700">
            <a:solidFill>
              <a:srgbClr val="000000"/>
            </a:solidFill>
            <a:miter lim="800000"/>
            <a:headEnd/>
            <a:tailEnd/>
          </a:ln>
        </p:spPr>
        <p:txBody>
          <a:bodyPr/>
          <a:lstStyle/>
          <a:p>
            <a:endParaRPr lang="en-US"/>
          </a:p>
        </p:txBody>
      </p:sp>
      <p:sp>
        <p:nvSpPr>
          <p:cNvPr id="2085" name="Line 8"/>
          <p:cNvSpPr>
            <a:spLocks noChangeShapeType="1"/>
          </p:cNvSpPr>
          <p:nvPr/>
        </p:nvSpPr>
        <p:spPr bwMode="auto">
          <a:xfrm>
            <a:off x="5643563" y="3794125"/>
            <a:ext cx="1587" cy="982663"/>
          </a:xfrm>
          <a:prstGeom prst="line">
            <a:avLst/>
          </a:prstGeom>
          <a:noFill/>
          <a:ln w="15875">
            <a:solidFill>
              <a:srgbClr val="000000"/>
            </a:solidFill>
            <a:prstDash val="dash"/>
            <a:round/>
            <a:headEnd/>
            <a:tailEnd/>
          </a:ln>
        </p:spPr>
        <p:txBody>
          <a:bodyPr/>
          <a:lstStyle/>
          <a:p>
            <a:endParaRPr lang="en-US"/>
          </a:p>
        </p:txBody>
      </p:sp>
      <p:sp>
        <p:nvSpPr>
          <p:cNvPr id="2086" name="Line 9"/>
          <p:cNvSpPr>
            <a:spLocks noChangeShapeType="1"/>
          </p:cNvSpPr>
          <p:nvPr/>
        </p:nvSpPr>
        <p:spPr bwMode="auto">
          <a:xfrm>
            <a:off x="6762750" y="3794125"/>
            <a:ext cx="1588" cy="982663"/>
          </a:xfrm>
          <a:prstGeom prst="line">
            <a:avLst/>
          </a:prstGeom>
          <a:noFill/>
          <a:ln w="15875">
            <a:solidFill>
              <a:srgbClr val="000000"/>
            </a:solidFill>
            <a:prstDash val="dash"/>
            <a:round/>
            <a:headEnd/>
            <a:tailEnd/>
          </a:ln>
        </p:spPr>
        <p:txBody>
          <a:bodyPr/>
          <a:lstStyle/>
          <a:p>
            <a:endParaRPr lang="en-US"/>
          </a:p>
        </p:txBody>
      </p:sp>
      <p:sp>
        <p:nvSpPr>
          <p:cNvPr id="2087" name="Line 10"/>
          <p:cNvSpPr>
            <a:spLocks noChangeShapeType="1"/>
          </p:cNvSpPr>
          <p:nvPr/>
        </p:nvSpPr>
        <p:spPr bwMode="auto">
          <a:xfrm flipH="1">
            <a:off x="5018088" y="2513013"/>
            <a:ext cx="601662" cy="1587"/>
          </a:xfrm>
          <a:prstGeom prst="line">
            <a:avLst/>
          </a:prstGeom>
          <a:noFill/>
          <a:ln w="15875">
            <a:solidFill>
              <a:srgbClr val="000000"/>
            </a:solidFill>
            <a:prstDash val="dash"/>
            <a:round/>
            <a:headEnd/>
            <a:tailEnd/>
          </a:ln>
        </p:spPr>
        <p:txBody>
          <a:bodyPr/>
          <a:lstStyle/>
          <a:p>
            <a:endParaRPr lang="en-US"/>
          </a:p>
        </p:txBody>
      </p:sp>
      <p:sp>
        <p:nvSpPr>
          <p:cNvPr id="2088" name="Line 11"/>
          <p:cNvSpPr>
            <a:spLocks noChangeShapeType="1"/>
          </p:cNvSpPr>
          <p:nvPr/>
        </p:nvSpPr>
        <p:spPr bwMode="auto">
          <a:xfrm flipH="1">
            <a:off x="5018088" y="3748088"/>
            <a:ext cx="601662" cy="1587"/>
          </a:xfrm>
          <a:prstGeom prst="line">
            <a:avLst/>
          </a:prstGeom>
          <a:noFill/>
          <a:ln w="15875">
            <a:solidFill>
              <a:srgbClr val="000000"/>
            </a:solidFill>
            <a:prstDash val="dash"/>
            <a:round/>
            <a:headEnd/>
            <a:tailEnd/>
          </a:ln>
        </p:spPr>
        <p:txBody>
          <a:bodyPr/>
          <a:lstStyle/>
          <a:p>
            <a:endParaRPr lang="en-US"/>
          </a:p>
        </p:txBody>
      </p:sp>
      <p:sp>
        <p:nvSpPr>
          <p:cNvPr id="1462284" name="Freeform 12"/>
          <p:cNvSpPr>
            <a:spLocks/>
          </p:cNvSpPr>
          <p:nvPr/>
        </p:nvSpPr>
        <p:spPr bwMode="auto">
          <a:xfrm>
            <a:off x="4500563" y="2041525"/>
            <a:ext cx="3025775" cy="2705100"/>
          </a:xfrm>
          <a:custGeom>
            <a:avLst/>
            <a:gdLst>
              <a:gd name="T0" fmla="*/ 2147483647 w 336"/>
              <a:gd name="T1" fmla="*/ 0 h 259"/>
              <a:gd name="T2" fmla="*/ 2147483647 w 336"/>
              <a:gd name="T3" fmla="*/ 2147483647 h 259"/>
              <a:gd name="T4" fmla="*/ 2147483647 w 336"/>
              <a:gd name="T5" fmla="*/ 2147483647 h 259"/>
              <a:gd name="T6" fmla="*/ 0 60000 65536"/>
              <a:gd name="T7" fmla="*/ 0 60000 65536"/>
              <a:gd name="T8" fmla="*/ 0 60000 65536"/>
              <a:gd name="T9" fmla="*/ 0 w 336"/>
              <a:gd name="T10" fmla="*/ 0 h 259"/>
              <a:gd name="T11" fmla="*/ 336 w 336"/>
              <a:gd name="T12" fmla="*/ 259 h 259"/>
            </a:gdLst>
            <a:ahLst/>
            <a:cxnLst>
              <a:cxn ang="T6">
                <a:pos x="T0" y="T1"/>
              </a:cxn>
              <a:cxn ang="T7">
                <a:pos x="T2" y="T3"/>
              </a:cxn>
              <a:cxn ang="T8">
                <a:pos x="T4" y="T5"/>
              </a:cxn>
            </a:cxnLst>
            <a:rect l="T9" t="T10" r="T11" b="T12"/>
            <a:pathLst>
              <a:path w="336" h="259">
                <a:moveTo>
                  <a:pt x="241" y="0"/>
                </a:moveTo>
                <a:cubicBezTo>
                  <a:pt x="120" y="112"/>
                  <a:pt x="0" y="225"/>
                  <a:pt x="16" y="242"/>
                </a:cubicBezTo>
                <a:cubicBezTo>
                  <a:pt x="32" y="259"/>
                  <a:pt x="284" y="123"/>
                  <a:pt x="336" y="100"/>
                </a:cubicBezTo>
              </a:path>
            </a:pathLst>
          </a:custGeom>
          <a:noFill/>
          <a:ln w="19050">
            <a:solidFill>
              <a:srgbClr val="000000"/>
            </a:solidFill>
            <a:round/>
            <a:headEnd/>
            <a:tailEnd/>
          </a:ln>
        </p:spPr>
        <p:txBody>
          <a:bodyPr/>
          <a:lstStyle/>
          <a:p>
            <a:endParaRPr lang="en-US"/>
          </a:p>
        </p:txBody>
      </p:sp>
      <p:sp>
        <p:nvSpPr>
          <p:cNvPr id="1462285" name="Freeform 13"/>
          <p:cNvSpPr>
            <a:spLocks/>
          </p:cNvSpPr>
          <p:nvPr/>
        </p:nvSpPr>
        <p:spPr bwMode="auto">
          <a:xfrm>
            <a:off x="5048250" y="2239963"/>
            <a:ext cx="2193925" cy="1989137"/>
          </a:xfrm>
          <a:custGeom>
            <a:avLst/>
            <a:gdLst>
              <a:gd name="T0" fmla="*/ 2147483647 w 288"/>
              <a:gd name="T1" fmla="*/ 0 h 261"/>
              <a:gd name="T2" fmla="*/ 2147483647 w 288"/>
              <a:gd name="T3" fmla="*/ 2147483647 h 261"/>
              <a:gd name="T4" fmla="*/ 2147483647 w 288"/>
              <a:gd name="T5" fmla="*/ 2147483647 h 261"/>
              <a:gd name="T6" fmla="*/ 0 60000 65536"/>
              <a:gd name="T7" fmla="*/ 0 60000 65536"/>
              <a:gd name="T8" fmla="*/ 0 60000 65536"/>
              <a:gd name="T9" fmla="*/ 0 w 288"/>
              <a:gd name="T10" fmla="*/ 0 h 261"/>
              <a:gd name="T11" fmla="*/ 288 w 288"/>
              <a:gd name="T12" fmla="*/ 261 h 261"/>
            </a:gdLst>
            <a:ahLst/>
            <a:cxnLst>
              <a:cxn ang="T6">
                <a:pos x="T0" y="T1"/>
              </a:cxn>
              <a:cxn ang="T7">
                <a:pos x="T2" y="T3"/>
              </a:cxn>
              <a:cxn ang="T8">
                <a:pos x="T4" y="T5"/>
              </a:cxn>
            </a:cxnLst>
            <a:rect l="T9" t="T10" r="T11" b="T12"/>
            <a:pathLst>
              <a:path w="288" h="261">
                <a:moveTo>
                  <a:pt x="241" y="0"/>
                </a:moveTo>
                <a:cubicBezTo>
                  <a:pt x="120" y="118"/>
                  <a:pt x="0" y="237"/>
                  <a:pt x="8" y="249"/>
                </a:cubicBezTo>
                <a:cubicBezTo>
                  <a:pt x="16" y="261"/>
                  <a:pt x="152" y="166"/>
                  <a:pt x="288" y="71"/>
                </a:cubicBezTo>
              </a:path>
            </a:pathLst>
          </a:custGeom>
          <a:noFill/>
          <a:ln w="15875">
            <a:solidFill>
              <a:srgbClr val="000000"/>
            </a:solidFill>
            <a:round/>
            <a:headEnd/>
            <a:tailEnd/>
          </a:ln>
        </p:spPr>
        <p:txBody>
          <a:bodyPr/>
          <a:lstStyle/>
          <a:p>
            <a:endParaRPr lang="en-US"/>
          </a:p>
        </p:txBody>
      </p:sp>
      <p:sp>
        <p:nvSpPr>
          <p:cNvPr id="1462286" name="Freeform 14"/>
          <p:cNvSpPr>
            <a:spLocks/>
          </p:cNvSpPr>
          <p:nvPr/>
        </p:nvSpPr>
        <p:spPr bwMode="auto">
          <a:xfrm>
            <a:off x="5148263" y="2125663"/>
            <a:ext cx="2239962" cy="2362200"/>
          </a:xfrm>
          <a:custGeom>
            <a:avLst/>
            <a:gdLst>
              <a:gd name="T0" fmla="*/ 2147483647 w 315"/>
              <a:gd name="T1" fmla="*/ 0 h 316"/>
              <a:gd name="T2" fmla="*/ 2147483647 w 315"/>
              <a:gd name="T3" fmla="*/ 2147483647 h 316"/>
              <a:gd name="T4" fmla="*/ 0 w 315"/>
              <a:gd name="T5" fmla="*/ 2147483647 h 316"/>
              <a:gd name="T6" fmla="*/ 0 60000 65536"/>
              <a:gd name="T7" fmla="*/ 0 60000 65536"/>
              <a:gd name="T8" fmla="*/ 0 60000 65536"/>
              <a:gd name="T9" fmla="*/ 0 w 315"/>
              <a:gd name="T10" fmla="*/ 0 h 316"/>
              <a:gd name="T11" fmla="*/ 315 w 315"/>
              <a:gd name="T12" fmla="*/ 316 h 316"/>
            </a:gdLst>
            <a:ahLst/>
            <a:cxnLst>
              <a:cxn ang="T6">
                <a:pos x="T0" y="T1"/>
              </a:cxn>
              <a:cxn ang="T7">
                <a:pos x="T2" y="T3"/>
              </a:cxn>
              <a:cxn ang="T8">
                <a:pos x="T4" y="T5"/>
              </a:cxn>
            </a:cxnLst>
            <a:rect l="T9" t="T10" r="T11" b="T12"/>
            <a:pathLst>
              <a:path w="315" h="316">
                <a:moveTo>
                  <a:pt x="110" y="0"/>
                </a:moveTo>
                <a:cubicBezTo>
                  <a:pt x="212" y="135"/>
                  <a:pt x="315" y="270"/>
                  <a:pt x="297" y="293"/>
                </a:cubicBezTo>
                <a:cubicBezTo>
                  <a:pt x="279" y="316"/>
                  <a:pt x="45" y="159"/>
                  <a:pt x="0" y="136"/>
                </a:cubicBezTo>
              </a:path>
            </a:pathLst>
          </a:custGeom>
          <a:noFill/>
          <a:ln w="15875">
            <a:solidFill>
              <a:srgbClr val="000000"/>
            </a:solidFill>
            <a:round/>
            <a:headEnd/>
            <a:tailEnd/>
          </a:ln>
        </p:spPr>
        <p:txBody>
          <a:bodyPr/>
          <a:lstStyle/>
          <a:p>
            <a:endParaRPr lang="en-US"/>
          </a:p>
        </p:txBody>
      </p:sp>
      <p:sp>
        <p:nvSpPr>
          <p:cNvPr id="1462287" name="Freeform 15"/>
          <p:cNvSpPr>
            <a:spLocks/>
          </p:cNvSpPr>
          <p:nvPr/>
        </p:nvSpPr>
        <p:spPr bwMode="auto">
          <a:xfrm>
            <a:off x="5338763" y="2278063"/>
            <a:ext cx="1698625" cy="1836737"/>
          </a:xfrm>
          <a:custGeom>
            <a:avLst/>
            <a:gdLst>
              <a:gd name="T0" fmla="*/ 2147483647 w 230"/>
              <a:gd name="T1" fmla="*/ 0 h 215"/>
              <a:gd name="T2" fmla="*/ 2147483647 w 230"/>
              <a:gd name="T3" fmla="*/ 2147483647 h 215"/>
              <a:gd name="T4" fmla="*/ 0 w 230"/>
              <a:gd name="T5" fmla="*/ 2147483647 h 215"/>
              <a:gd name="T6" fmla="*/ 0 60000 65536"/>
              <a:gd name="T7" fmla="*/ 0 60000 65536"/>
              <a:gd name="T8" fmla="*/ 0 60000 65536"/>
              <a:gd name="T9" fmla="*/ 0 w 230"/>
              <a:gd name="T10" fmla="*/ 0 h 215"/>
              <a:gd name="T11" fmla="*/ 230 w 230"/>
              <a:gd name="T12" fmla="*/ 215 h 215"/>
            </a:gdLst>
            <a:ahLst/>
            <a:cxnLst>
              <a:cxn ang="T6">
                <a:pos x="T0" y="T1"/>
              </a:cxn>
              <a:cxn ang="T7">
                <a:pos x="T2" y="T3"/>
              </a:cxn>
              <a:cxn ang="T8">
                <a:pos x="T4" y="T5"/>
              </a:cxn>
            </a:cxnLst>
            <a:rect l="T9" t="T10" r="T11" b="T12"/>
            <a:pathLst>
              <a:path w="230" h="215">
                <a:moveTo>
                  <a:pt x="55" y="0"/>
                </a:moveTo>
                <a:cubicBezTo>
                  <a:pt x="142" y="98"/>
                  <a:pt x="230" y="197"/>
                  <a:pt x="221" y="206"/>
                </a:cubicBezTo>
                <a:cubicBezTo>
                  <a:pt x="212" y="215"/>
                  <a:pt x="106" y="134"/>
                  <a:pt x="0" y="53"/>
                </a:cubicBezTo>
              </a:path>
            </a:pathLst>
          </a:custGeom>
          <a:noFill/>
          <a:ln w="15875">
            <a:solidFill>
              <a:srgbClr val="000000"/>
            </a:solidFill>
            <a:round/>
            <a:headEnd/>
            <a:tailEnd/>
          </a:ln>
        </p:spPr>
        <p:txBody>
          <a:bodyPr/>
          <a:lstStyle/>
          <a:p>
            <a:endParaRPr lang="en-US"/>
          </a:p>
        </p:txBody>
      </p:sp>
      <p:sp>
        <p:nvSpPr>
          <p:cNvPr id="1462288" name="Line 16"/>
          <p:cNvSpPr>
            <a:spLocks noChangeShapeType="1"/>
          </p:cNvSpPr>
          <p:nvPr/>
        </p:nvSpPr>
        <p:spPr bwMode="auto">
          <a:xfrm flipH="1" flipV="1">
            <a:off x="6221413" y="2779713"/>
            <a:ext cx="1587" cy="312737"/>
          </a:xfrm>
          <a:prstGeom prst="line">
            <a:avLst/>
          </a:prstGeom>
          <a:noFill/>
          <a:ln w="9525">
            <a:solidFill>
              <a:srgbClr val="000000"/>
            </a:solidFill>
            <a:round/>
            <a:headEnd/>
            <a:tailEnd type="triangle" w="sm" len="sm"/>
          </a:ln>
        </p:spPr>
        <p:txBody>
          <a:bodyPr/>
          <a:lstStyle/>
          <a:p>
            <a:endParaRPr lang="en-US"/>
          </a:p>
        </p:txBody>
      </p:sp>
      <p:sp>
        <p:nvSpPr>
          <p:cNvPr id="1462289" name="Line 17"/>
          <p:cNvSpPr>
            <a:spLocks noChangeShapeType="1"/>
          </p:cNvSpPr>
          <p:nvPr/>
        </p:nvSpPr>
        <p:spPr bwMode="auto">
          <a:xfrm flipH="1">
            <a:off x="5749925" y="3222625"/>
            <a:ext cx="312738" cy="7938"/>
          </a:xfrm>
          <a:prstGeom prst="line">
            <a:avLst/>
          </a:prstGeom>
          <a:noFill/>
          <a:ln w="9525">
            <a:solidFill>
              <a:srgbClr val="000000"/>
            </a:solidFill>
            <a:round/>
            <a:headEnd/>
            <a:tailEnd type="triangle" w="sm" len="sm"/>
          </a:ln>
        </p:spPr>
        <p:txBody>
          <a:bodyPr/>
          <a:lstStyle/>
          <a:p>
            <a:endParaRPr lang="en-US"/>
          </a:p>
        </p:txBody>
      </p:sp>
      <p:sp>
        <p:nvSpPr>
          <p:cNvPr id="1462290" name="Line 18"/>
          <p:cNvSpPr>
            <a:spLocks noChangeShapeType="1"/>
          </p:cNvSpPr>
          <p:nvPr/>
        </p:nvSpPr>
        <p:spPr bwMode="auto">
          <a:xfrm>
            <a:off x="6335713" y="3222625"/>
            <a:ext cx="266700" cy="84138"/>
          </a:xfrm>
          <a:prstGeom prst="line">
            <a:avLst/>
          </a:prstGeom>
          <a:noFill/>
          <a:ln w="9525">
            <a:solidFill>
              <a:srgbClr val="000000"/>
            </a:solidFill>
            <a:round/>
            <a:headEnd/>
            <a:tailEnd type="triangle" w="sm" len="sm"/>
          </a:ln>
        </p:spPr>
        <p:txBody>
          <a:bodyPr/>
          <a:lstStyle/>
          <a:p>
            <a:endParaRPr lang="en-US"/>
          </a:p>
        </p:txBody>
      </p:sp>
      <p:sp>
        <p:nvSpPr>
          <p:cNvPr id="1462291" name="Line 19"/>
          <p:cNvSpPr>
            <a:spLocks noChangeShapeType="1"/>
          </p:cNvSpPr>
          <p:nvPr/>
        </p:nvSpPr>
        <p:spPr bwMode="auto">
          <a:xfrm>
            <a:off x="6199188" y="3328988"/>
            <a:ext cx="1587" cy="244475"/>
          </a:xfrm>
          <a:prstGeom prst="line">
            <a:avLst/>
          </a:prstGeom>
          <a:noFill/>
          <a:ln w="9525">
            <a:solidFill>
              <a:srgbClr val="000000"/>
            </a:solidFill>
            <a:round/>
            <a:headEnd/>
            <a:tailEnd type="triangle" w="sm" len="sm"/>
          </a:ln>
        </p:spPr>
        <p:txBody>
          <a:bodyPr/>
          <a:lstStyle/>
          <a:p>
            <a:endParaRPr lang="en-US"/>
          </a:p>
        </p:txBody>
      </p:sp>
      <p:graphicFrame>
        <p:nvGraphicFramePr>
          <p:cNvPr id="1462292" name="Object 20"/>
          <p:cNvGraphicFramePr>
            <a:graphicFrameLocks noChangeAspect="1"/>
          </p:cNvGraphicFramePr>
          <p:nvPr/>
        </p:nvGraphicFramePr>
        <p:xfrm>
          <a:off x="6335713" y="2635250"/>
          <a:ext cx="357187" cy="304800"/>
        </p:xfrm>
        <a:graphic>
          <a:graphicData uri="http://schemas.openxmlformats.org/presentationml/2006/ole">
            <p:oleObj spid="_x0000_s2050" name="Equation" r:id="rId6" imgW="164880" imgH="152280" progId="">
              <p:embed/>
            </p:oleObj>
          </a:graphicData>
        </a:graphic>
      </p:graphicFrame>
      <p:graphicFrame>
        <p:nvGraphicFramePr>
          <p:cNvPr id="1462293" name="Object 21"/>
          <p:cNvGraphicFramePr>
            <a:graphicFrameLocks noChangeAspect="1"/>
          </p:cNvGraphicFramePr>
          <p:nvPr/>
        </p:nvGraphicFramePr>
        <p:xfrm>
          <a:off x="6030913" y="3092450"/>
          <a:ext cx="274637" cy="274638"/>
        </p:xfrm>
        <a:graphic>
          <a:graphicData uri="http://schemas.openxmlformats.org/presentationml/2006/ole">
            <p:oleObj spid="_x0000_s2051" name="Equation" r:id="rId7" imgW="164880" imgH="152280" progId="">
              <p:embed/>
            </p:oleObj>
          </a:graphicData>
        </a:graphic>
      </p:graphicFrame>
      <p:graphicFrame>
        <p:nvGraphicFramePr>
          <p:cNvPr id="1462294" name="Object 22"/>
          <p:cNvGraphicFramePr>
            <a:graphicFrameLocks noChangeAspect="1"/>
          </p:cNvGraphicFramePr>
          <p:nvPr/>
        </p:nvGraphicFramePr>
        <p:xfrm>
          <a:off x="6061075" y="3092450"/>
          <a:ext cx="274638" cy="274638"/>
        </p:xfrm>
        <a:graphic>
          <a:graphicData uri="http://schemas.openxmlformats.org/presentationml/2006/ole">
            <p:oleObj spid="_x0000_s2052" name="Equation" r:id="rId8" imgW="164880" imgH="177480" progId="">
              <p:embed/>
            </p:oleObj>
          </a:graphicData>
        </a:graphic>
      </p:graphicFrame>
      <p:sp>
        <p:nvSpPr>
          <p:cNvPr id="1462295" name="Freeform 23"/>
          <p:cNvSpPr>
            <a:spLocks/>
          </p:cNvSpPr>
          <p:nvPr/>
        </p:nvSpPr>
        <p:spPr bwMode="auto">
          <a:xfrm flipH="1">
            <a:off x="5649913" y="2482850"/>
            <a:ext cx="1524000" cy="1150938"/>
          </a:xfrm>
          <a:custGeom>
            <a:avLst/>
            <a:gdLst>
              <a:gd name="T0" fmla="*/ 2147483647 w 202"/>
              <a:gd name="T1" fmla="*/ 2147483647 h 175"/>
              <a:gd name="T2" fmla="*/ 2147483647 w 202"/>
              <a:gd name="T3" fmla="*/ 2147483647 h 175"/>
              <a:gd name="T4" fmla="*/ 2147483647 w 202"/>
              <a:gd name="T5" fmla="*/ 2147483647 h 175"/>
              <a:gd name="T6" fmla="*/ 2147483647 w 202"/>
              <a:gd name="T7" fmla="*/ 2147483647 h 175"/>
              <a:gd name="T8" fmla="*/ 2147483647 w 202"/>
              <a:gd name="T9" fmla="*/ 2147483647 h 175"/>
              <a:gd name="T10" fmla="*/ 2147483647 w 202"/>
              <a:gd name="T11" fmla="*/ 2147483647 h 175"/>
              <a:gd name="T12" fmla="*/ 2147483647 w 202"/>
              <a:gd name="T13" fmla="*/ 2147483647 h 175"/>
              <a:gd name="T14" fmla="*/ 2147483647 w 202"/>
              <a:gd name="T15" fmla="*/ 2147483647 h 175"/>
              <a:gd name="T16" fmla="*/ 2147483647 w 202"/>
              <a:gd name="T17" fmla="*/ 2147483647 h 175"/>
              <a:gd name="T18" fmla="*/ 2147483647 w 202"/>
              <a:gd name="T19" fmla="*/ 2147483647 h 175"/>
              <a:gd name="T20" fmla="*/ 2147483647 w 202"/>
              <a:gd name="T21" fmla="*/ 2147483647 h 175"/>
              <a:gd name="T22" fmla="*/ 2147483647 w 202"/>
              <a:gd name="T23" fmla="*/ 2147483647 h 175"/>
              <a:gd name="T24" fmla="*/ 2147483647 w 202"/>
              <a:gd name="T25" fmla="*/ 2147483647 h 175"/>
              <a:gd name="T26" fmla="*/ 2147483647 w 202"/>
              <a:gd name="T27" fmla="*/ 2147483647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2"/>
              <a:gd name="T43" fmla="*/ 0 h 175"/>
              <a:gd name="T44" fmla="*/ 202 w 202"/>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2" h="175">
                <a:moveTo>
                  <a:pt x="69" y="5"/>
                </a:moveTo>
                <a:cubicBezTo>
                  <a:pt x="59" y="2"/>
                  <a:pt x="40" y="0"/>
                  <a:pt x="30" y="2"/>
                </a:cubicBezTo>
                <a:cubicBezTo>
                  <a:pt x="20" y="4"/>
                  <a:pt x="13" y="7"/>
                  <a:pt x="9" y="15"/>
                </a:cubicBezTo>
                <a:cubicBezTo>
                  <a:pt x="5" y="23"/>
                  <a:pt x="0" y="34"/>
                  <a:pt x="4" y="49"/>
                </a:cubicBezTo>
                <a:cubicBezTo>
                  <a:pt x="8" y="64"/>
                  <a:pt x="21" y="89"/>
                  <a:pt x="34" y="106"/>
                </a:cubicBezTo>
                <a:cubicBezTo>
                  <a:pt x="47" y="123"/>
                  <a:pt x="66" y="138"/>
                  <a:pt x="82" y="148"/>
                </a:cubicBezTo>
                <a:cubicBezTo>
                  <a:pt x="98" y="158"/>
                  <a:pt x="114" y="165"/>
                  <a:pt x="130" y="169"/>
                </a:cubicBezTo>
                <a:cubicBezTo>
                  <a:pt x="146" y="173"/>
                  <a:pt x="169" y="175"/>
                  <a:pt x="180" y="172"/>
                </a:cubicBezTo>
                <a:cubicBezTo>
                  <a:pt x="191" y="169"/>
                  <a:pt x="196" y="160"/>
                  <a:pt x="199" y="152"/>
                </a:cubicBezTo>
                <a:cubicBezTo>
                  <a:pt x="202" y="144"/>
                  <a:pt x="201" y="132"/>
                  <a:pt x="198" y="121"/>
                </a:cubicBezTo>
                <a:cubicBezTo>
                  <a:pt x="195" y="110"/>
                  <a:pt x="188" y="96"/>
                  <a:pt x="180" y="84"/>
                </a:cubicBezTo>
                <a:cubicBezTo>
                  <a:pt x="172" y="72"/>
                  <a:pt x="159" y="58"/>
                  <a:pt x="147" y="48"/>
                </a:cubicBezTo>
                <a:cubicBezTo>
                  <a:pt x="135" y="38"/>
                  <a:pt x="121" y="28"/>
                  <a:pt x="108" y="21"/>
                </a:cubicBezTo>
                <a:cubicBezTo>
                  <a:pt x="95" y="14"/>
                  <a:pt x="77" y="8"/>
                  <a:pt x="69" y="5"/>
                </a:cubicBezTo>
                <a:close/>
              </a:path>
            </a:pathLst>
          </a:custGeom>
          <a:solidFill>
            <a:srgbClr val="FFFFFF">
              <a:alpha val="0"/>
            </a:srgbClr>
          </a:solidFill>
          <a:ln w="19050">
            <a:solidFill>
              <a:srgbClr val="FF0000"/>
            </a:solidFill>
            <a:round/>
            <a:headEnd/>
            <a:tailEnd/>
          </a:ln>
        </p:spPr>
        <p:txBody>
          <a:bodyPr/>
          <a:lstStyle/>
          <a:p>
            <a:endParaRPr lang="en-US"/>
          </a:p>
        </p:txBody>
      </p:sp>
      <p:sp>
        <p:nvSpPr>
          <p:cNvPr id="1462296" name="Freeform 24"/>
          <p:cNvSpPr>
            <a:spLocks/>
          </p:cNvSpPr>
          <p:nvPr/>
        </p:nvSpPr>
        <p:spPr bwMode="auto">
          <a:xfrm>
            <a:off x="5116513" y="2330450"/>
            <a:ext cx="1539875" cy="1333500"/>
          </a:xfrm>
          <a:custGeom>
            <a:avLst/>
            <a:gdLst>
              <a:gd name="T0" fmla="*/ 2147483647 w 202"/>
              <a:gd name="T1" fmla="*/ 2147483647 h 175"/>
              <a:gd name="T2" fmla="*/ 2147483647 w 202"/>
              <a:gd name="T3" fmla="*/ 2147483647 h 175"/>
              <a:gd name="T4" fmla="*/ 2147483647 w 202"/>
              <a:gd name="T5" fmla="*/ 2147483647 h 175"/>
              <a:gd name="T6" fmla="*/ 2147483647 w 202"/>
              <a:gd name="T7" fmla="*/ 2147483647 h 175"/>
              <a:gd name="T8" fmla="*/ 2147483647 w 202"/>
              <a:gd name="T9" fmla="*/ 2147483647 h 175"/>
              <a:gd name="T10" fmla="*/ 2147483647 w 202"/>
              <a:gd name="T11" fmla="*/ 2147483647 h 175"/>
              <a:gd name="T12" fmla="*/ 2147483647 w 202"/>
              <a:gd name="T13" fmla="*/ 2147483647 h 175"/>
              <a:gd name="T14" fmla="*/ 2147483647 w 202"/>
              <a:gd name="T15" fmla="*/ 2147483647 h 175"/>
              <a:gd name="T16" fmla="*/ 2147483647 w 202"/>
              <a:gd name="T17" fmla="*/ 2147483647 h 175"/>
              <a:gd name="T18" fmla="*/ 2147483647 w 202"/>
              <a:gd name="T19" fmla="*/ 2147483647 h 175"/>
              <a:gd name="T20" fmla="*/ 2147483647 w 202"/>
              <a:gd name="T21" fmla="*/ 2147483647 h 175"/>
              <a:gd name="T22" fmla="*/ 2147483647 w 202"/>
              <a:gd name="T23" fmla="*/ 2147483647 h 175"/>
              <a:gd name="T24" fmla="*/ 2147483647 w 202"/>
              <a:gd name="T25" fmla="*/ 2147483647 h 175"/>
              <a:gd name="T26" fmla="*/ 2147483647 w 202"/>
              <a:gd name="T27" fmla="*/ 2147483647 h 1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2"/>
              <a:gd name="T43" fmla="*/ 0 h 175"/>
              <a:gd name="T44" fmla="*/ 202 w 202"/>
              <a:gd name="T45" fmla="*/ 175 h 1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2" h="175">
                <a:moveTo>
                  <a:pt x="69" y="5"/>
                </a:moveTo>
                <a:cubicBezTo>
                  <a:pt x="59" y="2"/>
                  <a:pt x="40" y="0"/>
                  <a:pt x="30" y="2"/>
                </a:cubicBezTo>
                <a:cubicBezTo>
                  <a:pt x="20" y="4"/>
                  <a:pt x="13" y="7"/>
                  <a:pt x="9" y="15"/>
                </a:cubicBezTo>
                <a:cubicBezTo>
                  <a:pt x="5" y="23"/>
                  <a:pt x="0" y="34"/>
                  <a:pt x="4" y="49"/>
                </a:cubicBezTo>
                <a:cubicBezTo>
                  <a:pt x="8" y="64"/>
                  <a:pt x="21" y="89"/>
                  <a:pt x="34" y="106"/>
                </a:cubicBezTo>
                <a:cubicBezTo>
                  <a:pt x="47" y="123"/>
                  <a:pt x="66" y="138"/>
                  <a:pt x="82" y="148"/>
                </a:cubicBezTo>
                <a:cubicBezTo>
                  <a:pt x="98" y="158"/>
                  <a:pt x="114" y="165"/>
                  <a:pt x="130" y="169"/>
                </a:cubicBezTo>
                <a:cubicBezTo>
                  <a:pt x="146" y="173"/>
                  <a:pt x="169" y="175"/>
                  <a:pt x="180" y="172"/>
                </a:cubicBezTo>
                <a:cubicBezTo>
                  <a:pt x="191" y="169"/>
                  <a:pt x="196" y="160"/>
                  <a:pt x="199" y="152"/>
                </a:cubicBezTo>
                <a:cubicBezTo>
                  <a:pt x="202" y="144"/>
                  <a:pt x="201" y="132"/>
                  <a:pt x="198" y="121"/>
                </a:cubicBezTo>
                <a:cubicBezTo>
                  <a:pt x="195" y="110"/>
                  <a:pt x="188" y="96"/>
                  <a:pt x="180" y="84"/>
                </a:cubicBezTo>
                <a:cubicBezTo>
                  <a:pt x="172" y="72"/>
                  <a:pt x="159" y="58"/>
                  <a:pt x="147" y="48"/>
                </a:cubicBezTo>
                <a:cubicBezTo>
                  <a:pt x="135" y="38"/>
                  <a:pt x="121" y="28"/>
                  <a:pt x="108" y="21"/>
                </a:cubicBezTo>
                <a:cubicBezTo>
                  <a:pt x="95" y="14"/>
                  <a:pt x="77" y="8"/>
                  <a:pt x="69" y="5"/>
                </a:cubicBezTo>
                <a:close/>
              </a:path>
            </a:pathLst>
          </a:custGeom>
          <a:solidFill>
            <a:srgbClr val="FFFFFF">
              <a:alpha val="0"/>
            </a:srgbClr>
          </a:solidFill>
          <a:ln w="19050">
            <a:solidFill>
              <a:srgbClr val="FF0000"/>
            </a:solidFill>
            <a:round/>
            <a:headEnd/>
            <a:tailEnd/>
          </a:ln>
        </p:spPr>
        <p:txBody>
          <a:bodyPr/>
          <a:lstStyle/>
          <a:p>
            <a:endParaRPr lang="en-US"/>
          </a:p>
        </p:txBody>
      </p:sp>
      <p:graphicFrame>
        <p:nvGraphicFramePr>
          <p:cNvPr id="2053" name="Object 25"/>
          <p:cNvGraphicFramePr>
            <a:graphicFrameLocks noChangeAspect="1"/>
          </p:cNvGraphicFramePr>
          <p:nvPr/>
        </p:nvGraphicFramePr>
        <p:xfrm>
          <a:off x="7677150" y="4768850"/>
          <a:ext cx="258763" cy="304800"/>
        </p:xfrm>
        <a:graphic>
          <a:graphicData uri="http://schemas.openxmlformats.org/presentationml/2006/ole">
            <p:oleObj spid="_x0000_s2053" name="Equation" r:id="rId9" imgW="190440" imgH="228600" progId="">
              <p:embed/>
            </p:oleObj>
          </a:graphicData>
        </a:graphic>
      </p:graphicFrame>
      <p:graphicFrame>
        <p:nvGraphicFramePr>
          <p:cNvPr id="2054" name="Object 26"/>
          <p:cNvGraphicFramePr>
            <a:graphicFrameLocks noChangeAspect="1"/>
          </p:cNvGraphicFramePr>
          <p:nvPr/>
        </p:nvGraphicFramePr>
        <p:xfrm>
          <a:off x="4735513" y="3625850"/>
          <a:ext cx="244475" cy="304800"/>
        </p:xfrm>
        <a:graphic>
          <a:graphicData uri="http://schemas.openxmlformats.org/presentationml/2006/ole">
            <p:oleObj spid="_x0000_s2054" name="Equation" r:id="rId10" imgW="190440" imgH="241200" progId="">
              <p:embed/>
            </p:oleObj>
          </a:graphicData>
        </a:graphic>
      </p:graphicFrame>
      <p:graphicFrame>
        <p:nvGraphicFramePr>
          <p:cNvPr id="2055" name="Object 27"/>
          <p:cNvGraphicFramePr>
            <a:graphicFrameLocks noChangeAspect="1"/>
          </p:cNvGraphicFramePr>
          <p:nvPr/>
        </p:nvGraphicFramePr>
        <p:xfrm>
          <a:off x="4659313" y="2330450"/>
          <a:ext cx="293687" cy="304800"/>
        </p:xfrm>
        <a:graphic>
          <a:graphicData uri="http://schemas.openxmlformats.org/presentationml/2006/ole">
            <p:oleObj spid="_x0000_s2055" name="Equation" r:id="rId11" imgW="228600" imgH="241200" progId="">
              <p:embed/>
            </p:oleObj>
          </a:graphicData>
        </a:graphic>
      </p:graphicFrame>
      <p:graphicFrame>
        <p:nvGraphicFramePr>
          <p:cNvPr id="2056" name="Object 28"/>
          <p:cNvGraphicFramePr>
            <a:graphicFrameLocks noChangeAspect="1"/>
          </p:cNvGraphicFramePr>
          <p:nvPr/>
        </p:nvGraphicFramePr>
        <p:xfrm>
          <a:off x="4721225" y="2025650"/>
          <a:ext cx="242888" cy="304800"/>
        </p:xfrm>
        <a:graphic>
          <a:graphicData uri="http://schemas.openxmlformats.org/presentationml/2006/ole">
            <p:oleObj spid="_x0000_s2056" name="Equation" r:id="rId12" imgW="177480" imgH="228600" progId="">
              <p:embed/>
            </p:oleObj>
          </a:graphicData>
        </a:graphic>
      </p:graphicFrame>
      <p:graphicFrame>
        <p:nvGraphicFramePr>
          <p:cNvPr id="2057" name="Object 29"/>
          <p:cNvGraphicFramePr>
            <a:graphicFrameLocks noChangeAspect="1"/>
          </p:cNvGraphicFramePr>
          <p:nvPr/>
        </p:nvGraphicFramePr>
        <p:xfrm>
          <a:off x="5497513" y="4768850"/>
          <a:ext cx="246062" cy="304800"/>
        </p:xfrm>
        <a:graphic>
          <a:graphicData uri="http://schemas.openxmlformats.org/presentationml/2006/ole">
            <p:oleObj spid="_x0000_s2057" name="Equation" r:id="rId13" imgW="190440" imgH="241200" progId="">
              <p:embed/>
            </p:oleObj>
          </a:graphicData>
        </a:graphic>
      </p:graphicFrame>
      <p:graphicFrame>
        <p:nvGraphicFramePr>
          <p:cNvPr id="2058" name="Object 30"/>
          <p:cNvGraphicFramePr>
            <a:graphicFrameLocks noChangeAspect="1"/>
          </p:cNvGraphicFramePr>
          <p:nvPr/>
        </p:nvGraphicFramePr>
        <p:xfrm>
          <a:off x="6651625" y="4768850"/>
          <a:ext cx="293688" cy="304800"/>
        </p:xfrm>
        <a:graphic>
          <a:graphicData uri="http://schemas.openxmlformats.org/presentationml/2006/ole">
            <p:oleObj spid="_x0000_s2058" name="Equation" r:id="rId14" imgW="228600" imgH="241200" progId="">
              <p:embed/>
            </p:oleObj>
          </a:graphicData>
        </a:graphic>
      </p:graphicFrame>
      <p:graphicFrame>
        <p:nvGraphicFramePr>
          <p:cNvPr id="1462303" name="Object 31"/>
          <p:cNvGraphicFramePr>
            <a:graphicFrameLocks noChangeAspect="1"/>
          </p:cNvGraphicFramePr>
          <p:nvPr/>
        </p:nvGraphicFramePr>
        <p:xfrm>
          <a:off x="7554913" y="3016250"/>
          <a:ext cx="844550" cy="274638"/>
        </p:xfrm>
        <a:graphic>
          <a:graphicData uri="http://schemas.openxmlformats.org/presentationml/2006/ole">
            <p:oleObj spid="_x0000_s2059" name="Equation" r:id="rId15" imgW="749160" imgH="253800" progId="">
              <p:embed/>
            </p:oleObj>
          </a:graphicData>
        </a:graphic>
      </p:graphicFrame>
      <p:graphicFrame>
        <p:nvGraphicFramePr>
          <p:cNvPr id="1462304" name="Object 32"/>
          <p:cNvGraphicFramePr>
            <a:graphicFrameLocks noChangeAspect="1"/>
          </p:cNvGraphicFramePr>
          <p:nvPr/>
        </p:nvGraphicFramePr>
        <p:xfrm>
          <a:off x="7270750" y="2635250"/>
          <a:ext cx="801688" cy="274638"/>
        </p:xfrm>
        <a:graphic>
          <a:graphicData uri="http://schemas.openxmlformats.org/presentationml/2006/ole">
            <p:oleObj spid="_x0000_s2060" name="Equation" r:id="rId16" imgW="711000" imgH="253800" progId="">
              <p:embed/>
            </p:oleObj>
          </a:graphicData>
        </a:graphic>
      </p:graphicFrame>
      <p:graphicFrame>
        <p:nvGraphicFramePr>
          <p:cNvPr id="1462305" name="Object 33"/>
          <p:cNvGraphicFramePr>
            <a:graphicFrameLocks noChangeAspect="1"/>
          </p:cNvGraphicFramePr>
          <p:nvPr/>
        </p:nvGraphicFramePr>
        <p:xfrm>
          <a:off x="5116513" y="2101850"/>
          <a:ext cx="806450" cy="274638"/>
        </p:xfrm>
        <a:graphic>
          <a:graphicData uri="http://schemas.openxmlformats.org/presentationml/2006/ole">
            <p:oleObj spid="_x0000_s2061" name="Equation" r:id="rId17" imgW="723600" imgH="253800" progId="">
              <p:embed/>
            </p:oleObj>
          </a:graphicData>
        </a:graphic>
      </p:graphicFrame>
      <p:graphicFrame>
        <p:nvGraphicFramePr>
          <p:cNvPr id="1462306" name="Object 34"/>
          <p:cNvGraphicFramePr>
            <a:graphicFrameLocks noChangeAspect="1"/>
          </p:cNvGraphicFramePr>
          <p:nvPr/>
        </p:nvGraphicFramePr>
        <p:xfrm>
          <a:off x="7326313" y="4159250"/>
          <a:ext cx="847725" cy="274638"/>
        </p:xfrm>
        <a:graphic>
          <a:graphicData uri="http://schemas.openxmlformats.org/presentationml/2006/ole">
            <p:oleObj spid="_x0000_s2062" name="Equation" r:id="rId18" imgW="761760" imgH="253800" progId="">
              <p:embed/>
            </p:oleObj>
          </a:graphicData>
        </a:graphic>
      </p:graphicFrame>
      <p:graphicFrame>
        <p:nvGraphicFramePr>
          <p:cNvPr id="1462307" name="Object 35"/>
          <p:cNvGraphicFramePr>
            <a:graphicFrameLocks noChangeAspect="1"/>
          </p:cNvGraphicFramePr>
          <p:nvPr/>
        </p:nvGraphicFramePr>
        <p:xfrm>
          <a:off x="6945313" y="2178050"/>
          <a:ext cx="877887" cy="288925"/>
        </p:xfrm>
        <a:graphic>
          <a:graphicData uri="http://schemas.openxmlformats.org/presentationml/2006/ole">
            <p:oleObj spid="_x0000_s2063" name="Equation" r:id="rId19" imgW="812520" imgH="253800" progId="">
              <p:embed/>
            </p:oleObj>
          </a:graphicData>
        </a:graphic>
      </p:graphicFrame>
      <p:graphicFrame>
        <p:nvGraphicFramePr>
          <p:cNvPr id="1462308" name="Object 36"/>
          <p:cNvGraphicFramePr>
            <a:graphicFrameLocks noChangeAspect="1"/>
          </p:cNvGraphicFramePr>
          <p:nvPr/>
        </p:nvGraphicFramePr>
        <p:xfrm>
          <a:off x="4354513" y="2787650"/>
          <a:ext cx="892175" cy="288925"/>
        </p:xfrm>
        <a:graphic>
          <a:graphicData uri="http://schemas.openxmlformats.org/presentationml/2006/ole">
            <p:oleObj spid="_x0000_s2064" name="Equation" r:id="rId20" imgW="825480" imgH="253800" progId="">
              <p:embed/>
            </p:oleObj>
          </a:graphicData>
        </a:graphic>
      </p:graphicFrame>
      <p:sp>
        <p:nvSpPr>
          <p:cNvPr id="2099" name="Rectangle 37"/>
          <p:cNvSpPr>
            <a:spLocks noChangeArrowheads="1"/>
          </p:cNvSpPr>
          <p:nvPr/>
        </p:nvSpPr>
        <p:spPr bwMode="auto">
          <a:xfrm>
            <a:off x="0" y="3303588"/>
            <a:ext cx="9144000" cy="0"/>
          </a:xfrm>
          <a:prstGeom prst="rect">
            <a:avLst/>
          </a:prstGeom>
          <a:noFill/>
          <a:ln w="9525">
            <a:noFill/>
            <a:miter lim="800000"/>
            <a:headEnd/>
            <a:tailEnd/>
          </a:ln>
        </p:spPr>
        <p:txBody>
          <a:bodyPr wrap="none" anchor="ctr">
            <a:spAutoFit/>
          </a:bodyPr>
          <a:lstStyle/>
          <a:p>
            <a:endParaRPr lang="en-US"/>
          </a:p>
        </p:txBody>
      </p:sp>
      <p:graphicFrame>
        <p:nvGraphicFramePr>
          <p:cNvPr id="2065" name="Object 38"/>
          <p:cNvGraphicFramePr>
            <a:graphicFrameLocks noChangeAspect="1"/>
          </p:cNvGraphicFramePr>
          <p:nvPr/>
        </p:nvGraphicFramePr>
        <p:xfrm>
          <a:off x="914400" y="1981200"/>
          <a:ext cx="1143000" cy="376238"/>
        </p:xfrm>
        <a:graphic>
          <a:graphicData uri="http://schemas.openxmlformats.org/presentationml/2006/ole">
            <p:oleObj spid="_x0000_s2065" name="Equation" r:id="rId21" imgW="761760" imgH="253800" progId="">
              <p:embed/>
            </p:oleObj>
          </a:graphicData>
        </a:graphic>
      </p:graphicFrame>
      <p:sp>
        <p:nvSpPr>
          <p:cNvPr id="2100" name="Rectangle 39"/>
          <p:cNvSpPr>
            <a:spLocks noChangeArrowheads="1"/>
          </p:cNvSpPr>
          <p:nvPr/>
        </p:nvSpPr>
        <p:spPr bwMode="auto">
          <a:xfrm>
            <a:off x="0" y="3306763"/>
            <a:ext cx="9144000" cy="0"/>
          </a:xfrm>
          <a:prstGeom prst="rect">
            <a:avLst/>
          </a:prstGeom>
          <a:noFill/>
          <a:ln w="9525">
            <a:noFill/>
            <a:miter lim="800000"/>
            <a:headEnd/>
            <a:tailEnd/>
          </a:ln>
        </p:spPr>
        <p:txBody>
          <a:bodyPr wrap="none" anchor="ctr">
            <a:spAutoFit/>
          </a:bodyPr>
          <a:lstStyle/>
          <a:p>
            <a:endParaRPr lang="en-US"/>
          </a:p>
        </p:txBody>
      </p:sp>
      <p:graphicFrame>
        <p:nvGraphicFramePr>
          <p:cNvPr id="2066" name="Object 40"/>
          <p:cNvGraphicFramePr>
            <a:graphicFrameLocks noChangeAspect="1"/>
          </p:cNvGraphicFramePr>
          <p:nvPr/>
        </p:nvGraphicFramePr>
        <p:xfrm>
          <a:off x="914400" y="2743200"/>
          <a:ext cx="2514600" cy="339725"/>
        </p:xfrm>
        <a:graphic>
          <a:graphicData uri="http://schemas.openxmlformats.org/presentationml/2006/ole">
            <p:oleObj spid="_x0000_s2066" name="Equation" r:id="rId22" imgW="1815840" imgH="241200" progId="">
              <p:embed/>
            </p:oleObj>
          </a:graphicData>
        </a:graphic>
      </p:graphicFrame>
      <p:sp>
        <p:nvSpPr>
          <p:cNvPr id="2101" name="Rectangle 41"/>
          <p:cNvSpPr>
            <a:spLocks noChangeArrowheads="1"/>
          </p:cNvSpPr>
          <p:nvPr/>
        </p:nvSpPr>
        <p:spPr bwMode="auto">
          <a:xfrm>
            <a:off x="0" y="3306763"/>
            <a:ext cx="9144000" cy="0"/>
          </a:xfrm>
          <a:prstGeom prst="rect">
            <a:avLst/>
          </a:prstGeom>
          <a:noFill/>
          <a:ln w="9525">
            <a:noFill/>
            <a:miter lim="800000"/>
            <a:headEnd/>
            <a:tailEnd/>
          </a:ln>
        </p:spPr>
        <p:txBody>
          <a:bodyPr wrap="none" anchor="ctr">
            <a:spAutoFit/>
          </a:bodyPr>
          <a:lstStyle/>
          <a:p>
            <a:endParaRPr lang="en-US"/>
          </a:p>
        </p:txBody>
      </p:sp>
      <p:sp>
        <p:nvSpPr>
          <p:cNvPr id="2102" name="Rectangle 42"/>
          <p:cNvSpPr>
            <a:spLocks noChangeArrowheads="1"/>
          </p:cNvSpPr>
          <p:nvPr/>
        </p:nvSpPr>
        <p:spPr bwMode="auto">
          <a:xfrm>
            <a:off x="838200" y="1600200"/>
            <a:ext cx="2927350" cy="366713"/>
          </a:xfrm>
          <a:prstGeom prst="rect">
            <a:avLst/>
          </a:prstGeom>
          <a:noFill/>
          <a:ln w="9525">
            <a:noFill/>
            <a:miter lim="800000"/>
            <a:headEnd/>
            <a:tailEnd/>
          </a:ln>
        </p:spPr>
        <p:txBody>
          <a:bodyPr anchor="ctr">
            <a:spAutoFit/>
          </a:bodyPr>
          <a:lstStyle/>
          <a:p>
            <a:r>
              <a:rPr lang="en-US" sz="1800">
                <a:latin typeface="Times New Roman" pitchFamily="18" charset="0"/>
              </a:rPr>
              <a:t>The design variable vector: </a:t>
            </a:r>
          </a:p>
        </p:txBody>
      </p:sp>
      <p:sp>
        <p:nvSpPr>
          <p:cNvPr id="2103" name="Rectangle 43"/>
          <p:cNvSpPr>
            <a:spLocks noChangeArrowheads="1"/>
          </p:cNvSpPr>
          <p:nvPr/>
        </p:nvSpPr>
        <p:spPr bwMode="auto">
          <a:xfrm>
            <a:off x="838200" y="2362200"/>
            <a:ext cx="3155950" cy="366713"/>
          </a:xfrm>
          <a:prstGeom prst="rect">
            <a:avLst/>
          </a:prstGeom>
          <a:noFill/>
          <a:ln w="9525">
            <a:noFill/>
            <a:miter lim="800000"/>
            <a:headEnd/>
            <a:tailEnd/>
          </a:ln>
        </p:spPr>
        <p:txBody>
          <a:bodyPr wrap="none" anchor="ctr">
            <a:spAutoFit/>
          </a:bodyPr>
          <a:lstStyle/>
          <a:p>
            <a:r>
              <a:rPr lang="en-US" sz="1800">
                <a:latin typeface="Times New Roman" pitchFamily="18" charset="0"/>
              </a:rPr>
              <a:t>The design variable constraints: </a:t>
            </a:r>
          </a:p>
        </p:txBody>
      </p:sp>
      <p:sp>
        <p:nvSpPr>
          <p:cNvPr id="2104" name="Rectangle 44"/>
          <p:cNvSpPr>
            <a:spLocks noChangeArrowheads="1"/>
          </p:cNvSpPr>
          <p:nvPr/>
        </p:nvSpPr>
        <p:spPr bwMode="auto">
          <a:xfrm>
            <a:off x="0" y="0"/>
            <a:ext cx="9140825" cy="1143000"/>
          </a:xfrm>
          <a:prstGeom prst="rect">
            <a:avLst/>
          </a:prstGeom>
          <a:noFill/>
          <a:ln w="9525">
            <a:noFill/>
            <a:miter lim="800000"/>
            <a:headEnd/>
            <a:tailEnd/>
          </a:ln>
        </p:spPr>
        <p:txBody>
          <a:bodyPr anchor="ctr"/>
          <a:lstStyle/>
          <a:p>
            <a:pPr algn="ctr"/>
            <a:r>
              <a:rPr lang="en-US" sz="3200" b="1">
                <a:solidFill>
                  <a:schemeClr val="tx2"/>
                </a:solidFill>
              </a:rPr>
              <a:t>Construction of the Feasible Solution Set</a:t>
            </a:r>
          </a:p>
        </p:txBody>
      </p:sp>
      <p:sp>
        <p:nvSpPr>
          <p:cNvPr id="1462317" name="Rectangle 45"/>
          <p:cNvSpPr>
            <a:spLocks noChangeArrowheads="1"/>
          </p:cNvSpPr>
          <p:nvPr/>
        </p:nvSpPr>
        <p:spPr bwMode="auto">
          <a:xfrm>
            <a:off x="5421313" y="5149850"/>
            <a:ext cx="1714500" cy="366713"/>
          </a:xfrm>
          <a:prstGeom prst="rect">
            <a:avLst/>
          </a:prstGeom>
          <a:noFill/>
          <a:ln w="9525">
            <a:noFill/>
            <a:miter lim="800000"/>
            <a:headEnd/>
            <a:tailEnd/>
          </a:ln>
        </p:spPr>
        <p:txBody>
          <a:bodyPr wrap="none" anchor="ctr">
            <a:spAutoFit/>
          </a:bodyPr>
          <a:lstStyle/>
          <a:p>
            <a:r>
              <a:rPr lang="en-US" sz="1800">
                <a:latin typeface="Times New Roman" pitchFamily="18" charset="0"/>
              </a:rPr>
              <a:t>Parallelepiped </a:t>
            </a:r>
            <a:r>
              <a:rPr lang="ru-RU" sz="1800">
                <a:latin typeface="Times New Roman" pitchFamily="18" charset="0"/>
                <a:cs typeface="Times New Roman" pitchFamily="18" charset="0"/>
              </a:rPr>
              <a:t>П</a:t>
            </a:r>
          </a:p>
        </p:txBody>
      </p:sp>
      <p:sp>
        <p:nvSpPr>
          <p:cNvPr id="2106" name="Rectangle 46"/>
          <p:cNvSpPr>
            <a:spLocks noChangeArrowheads="1"/>
          </p:cNvSpPr>
          <p:nvPr/>
        </p:nvSpPr>
        <p:spPr bwMode="auto">
          <a:xfrm>
            <a:off x="0" y="3303588"/>
            <a:ext cx="9144000" cy="0"/>
          </a:xfrm>
          <a:prstGeom prst="rect">
            <a:avLst/>
          </a:prstGeom>
          <a:noFill/>
          <a:ln w="9525">
            <a:noFill/>
            <a:miter lim="800000"/>
            <a:headEnd/>
            <a:tailEnd/>
          </a:ln>
        </p:spPr>
        <p:txBody>
          <a:bodyPr wrap="none" anchor="ctr">
            <a:spAutoFit/>
          </a:bodyPr>
          <a:lstStyle/>
          <a:p>
            <a:endParaRPr lang="en-US"/>
          </a:p>
        </p:txBody>
      </p:sp>
      <p:graphicFrame>
        <p:nvGraphicFramePr>
          <p:cNvPr id="1462319" name="Object 47"/>
          <p:cNvGraphicFramePr>
            <a:graphicFrameLocks noChangeAspect="1"/>
          </p:cNvGraphicFramePr>
          <p:nvPr/>
        </p:nvGraphicFramePr>
        <p:xfrm>
          <a:off x="1995488" y="3540125"/>
          <a:ext cx="517525" cy="346075"/>
        </p:xfrm>
        <a:graphic>
          <a:graphicData uri="http://schemas.openxmlformats.org/presentationml/2006/ole">
            <p:oleObj spid="_x0000_s2067" name="Equation" r:id="rId23" imgW="355320" imgH="241200" progId="">
              <p:embed/>
            </p:oleObj>
          </a:graphicData>
        </a:graphic>
      </p:graphicFrame>
      <p:graphicFrame>
        <p:nvGraphicFramePr>
          <p:cNvPr id="1462320" name="Object 48"/>
          <p:cNvGraphicFramePr>
            <a:graphicFrameLocks noChangeAspect="1"/>
          </p:cNvGraphicFramePr>
          <p:nvPr/>
        </p:nvGraphicFramePr>
        <p:xfrm>
          <a:off x="1409700" y="4038600"/>
          <a:ext cx="609600" cy="365125"/>
        </p:xfrm>
        <a:graphic>
          <a:graphicData uri="http://schemas.openxmlformats.org/presentationml/2006/ole">
            <p:oleObj spid="_x0000_s2068" name="Equation" r:id="rId24" imgW="419040" imgH="253800" progId="">
              <p:embed/>
            </p:oleObj>
          </a:graphicData>
        </a:graphic>
      </p:graphicFrame>
      <p:graphicFrame>
        <p:nvGraphicFramePr>
          <p:cNvPr id="1462321" name="Object 49"/>
          <p:cNvGraphicFramePr>
            <a:graphicFrameLocks noChangeAspect="1"/>
          </p:cNvGraphicFramePr>
          <p:nvPr/>
        </p:nvGraphicFramePr>
        <p:xfrm>
          <a:off x="1409700" y="3505200"/>
          <a:ext cx="592138" cy="365125"/>
        </p:xfrm>
        <a:graphic>
          <a:graphicData uri="http://schemas.openxmlformats.org/presentationml/2006/ole">
            <p:oleObj spid="_x0000_s2069" name="Equation" r:id="rId25" imgW="406080" imgH="253800" progId="">
              <p:embed/>
            </p:oleObj>
          </a:graphicData>
        </a:graphic>
      </p:graphicFrame>
      <p:graphicFrame>
        <p:nvGraphicFramePr>
          <p:cNvPr id="1462322" name="Object 50"/>
          <p:cNvGraphicFramePr>
            <a:graphicFrameLocks noChangeAspect="1"/>
          </p:cNvGraphicFramePr>
          <p:nvPr/>
        </p:nvGraphicFramePr>
        <p:xfrm>
          <a:off x="928688" y="3540125"/>
          <a:ext cx="481012" cy="346075"/>
        </p:xfrm>
        <a:graphic>
          <a:graphicData uri="http://schemas.openxmlformats.org/presentationml/2006/ole">
            <p:oleObj spid="_x0000_s2070" name="Equation" r:id="rId26" imgW="330120" imgH="241200" progId="">
              <p:embed/>
            </p:oleObj>
          </a:graphicData>
        </a:graphic>
      </p:graphicFrame>
      <p:graphicFrame>
        <p:nvGraphicFramePr>
          <p:cNvPr id="1462323" name="Object 51"/>
          <p:cNvGraphicFramePr>
            <a:graphicFrameLocks noChangeAspect="1"/>
          </p:cNvGraphicFramePr>
          <p:nvPr/>
        </p:nvGraphicFramePr>
        <p:xfrm>
          <a:off x="928688" y="4038600"/>
          <a:ext cx="481012" cy="346075"/>
        </p:xfrm>
        <a:graphic>
          <a:graphicData uri="http://schemas.openxmlformats.org/presentationml/2006/ole">
            <p:oleObj spid="_x0000_s2071" name="Equation" r:id="rId27" imgW="330120" imgH="241200" progId="">
              <p:embed/>
            </p:oleObj>
          </a:graphicData>
        </a:graphic>
      </p:graphicFrame>
      <p:graphicFrame>
        <p:nvGraphicFramePr>
          <p:cNvPr id="1462324" name="Object 52"/>
          <p:cNvGraphicFramePr>
            <a:graphicFrameLocks noChangeAspect="1"/>
          </p:cNvGraphicFramePr>
          <p:nvPr/>
        </p:nvGraphicFramePr>
        <p:xfrm>
          <a:off x="1995488" y="4038600"/>
          <a:ext cx="519112" cy="346075"/>
        </p:xfrm>
        <a:graphic>
          <a:graphicData uri="http://schemas.openxmlformats.org/presentationml/2006/ole">
            <p:oleObj spid="_x0000_s2072" name="Equation" r:id="rId28" imgW="355320" imgH="241200" progId="">
              <p:embed/>
            </p:oleObj>
          </a:graphicData>
        </a:graphic>
      </p:graphicFrame>
      <p:sp>
        <p:nvSpPr>
          <p:cNvPr id="1462325" name="Rectangle 53"/>
          <p:cNvSpPr>
            <a:spLocks noChangeArrowheads="1"/>
          </p:cNvSpPr>
          <p:nvPr/>
        </p:nvSpPr>
        <p:spPr bwMode="auto">
          <a:xfrm>
            <a:off x="838200" y="3124200"/>
            <a:ext cx="1600200" cy="366713"/>
          </a:xfrm>
          <a:prstGeom prst="rect">
            <a:avLst/>
          </a:prstGeom>
          <a:noFill/>
          <a:ln w="9525" algn="ctr">
            <a:noFill/>
            <a:miter lim="800000"/>
            <a:headEnd/>
            <a:tailEnd/>
          </a:ln>
        </p:spPr>
        <p:txBody>
          <a:bodyPr anchor="ctr">
            <a:spAutoFit/>
          </a:bodyPr>
          <a:lstStyle/>
          <a:p>
            <a:r>
              <a:rPr lang="en-US" sz="1800">
                <a:latin typeface="Times New Roman" pitchFamily="18" charset="0"/>
              </a:rPr>
              <a:t>The functional</a:t>
            </a:r>
          </a:p>
        </p:txBody>
      </p:sp>
      <p:sp>
        <p:nvSpPr>
          <p:cNvPr id="1462326" name="Rectangle 54"/>
          <p:cNvSpPr>
            <a:spLocks noChangeArrowheads="1"/>
          </p:cNvSpPr>
          <p:nvPr/>
        </p:nvSpPr>
        <p:spPr bwMode="auto">
          <a:xfrm>
            <a:off x="2286000" y="3122613"/>
            <a:ext cx="1600200" cy="366712"/>
          </a:xfrm>
          <a:prstGeom prst="rect">
            <a:avLst/>
          </a:prstGeom>
          <a:noFill/>
          <a:ln w="9525" algn="ctr">
            <a:noFill/>
            <a:miter lim="800000"/>
            <a:headEnd/>
            <a:tailEnd/>
          </a:ln>
        </p:spPr>
        <p:txBody>
          <a:bodyPr anchor="ctr">
            <a:spAutoFit/>
          </a:bodyPr>
          <a:lstStyle/>
          <a:p>
            <a:r>
              <a:rPr lang="en-US" sz="1800">
                <a:latin typeface="Times New Roman" pitchFamily="18" charset="0"/>
              </a:rPr>
              <a:t>relations:</a:t>
            </a:r>
          </a:p>
        </p:txBody>
      </p:sp>
      <p:sp>
        <p:nvSpPr>
          <p:cNvPr id="1462327" name="Rectangle 55"/>
          <p:cNvSpPr>
            <a:spLocks noChangeArrowheads="1"/>
          </p:cNvSpPr>
          <p:nvPr/>
        </p:nvSpPr>
        <p:spPr bwMode="auto">
          <a:xfrm>
            <a:off x="2284413" y="3124200"/>
            <a:ext cx="1600200" cy="366713"/>
          </a:xfrm>
          <a:prstGeom prst="rect">
            <a:avLst/>
          </a:prstGeom>
          <a:noFill/>
          <a:ln w="9525" algn="ctr">
            <a:noFill/>
            <a:miter lim="800000"/>
            <a:headEnd/>
            <a:tailEnd/>
          </a:ln>
        </p:spPr>
        <p:txBody>
          <a:bodyPr anchor="ctr">
            <a:spAutoFit/>
          </a:bodyPr>
          <a:lstStyle/>
          <a:p>
            <a:r>
              <a:rPr lang="en-US" sz="1800">
                <a:latin typeface="Times New Roman" pitchFamily="18" charset="0"/>
              </a:rPr>
              <a:t>constraints:</a:t>
            </a:r>
          </a:p>
        </p:txBody>
      </p:sp>
      <p:sp>
        <p:nvSpPr>
          <p:cNvPr id="1462328" name="Rectangle 56"/>
          <p:cNvSpPr>
            <a:spLocks noChangeArrowheads="1"/>
          </p:cNvSpPr>
          <p:nvPr/>
        </p:nvSpPr>
        <p:spPr bwMode="auto">
          <a:xfrm>
            <a:off x="5419725" y="5148263"/>
            <a:ext cx="2089150" cy="366712"/>
          </a:xfrm>
          <a:prstGeom prst="rect">
            <a:avLst/>
          </a:prstGeom>
          <a:noFill/>
          <a:ln w="9525" algn="ctr">
            <a:noFill/>
            <a:miter lim="800000"/>
            <a:headEnd/>
            <a:tailEnd/>
          </a:ln>
        </p:spPr>
        <p:txBody>
          <a:bodyPr anchor="ctr">
            <a:spAutoFit/>
          </a:bodyPr>
          <a:lstStyle/>
          <a:p>
            <a:r>
              <a:rPr lang="en-US" sz="1800">
                <a:latin typeface="Times New Roman" pitchFamily="18" charset="0"/>
              </a:rPr>
              <a:t>The subset </a:t>
            </a:r>
            <a:r>
              <a:rPr lang="en-US" sz="1800" i="1">
                <a:latin typeface="Times New Roman" pitchFamily="18" charset="0"/>
              </a:rPr>
              <a:t>G</a:t>
            </a:r>
            <a:r>
              <a:rPr lang="en-US" sz="1800">
                <a:latin typeface="Times New Roman" pitchFamily="18" charset="0"/>
              </a:rPr>
              <a:t> in П </a:t>
            </a:r>
          </a:p>
        </p:txBody>
      </p:sp>
      <p:sp>
        <p:nvSpPr>
          <p:cNvPr id="1462329" name="Rectangle 57"/>
          <p:cNvSpPr>
            <a:spLocks noChangeArrowheads="1"/>
          </p:cNvSpPr>
          <p:nvPr/>
        </p:nvSpPr>
        <p:spPr bwMode="auto">
          <a:xfrm>
            <a:off x="838200" y="4357688"/>
            <a:ext cx="2800350" cy="366712"/>
          </a:xfrm>
          <a:prstGeom prst="rect">
            <a:avLst/>
          </a:prstGeom>
          <a:noFill/>
          <a:ln w="9525" algn="ctr">
            <a:noFill/>
            <a:miter lim="800000"/>
            <a:headEnd/>
            <a:tailEnd/>
          </a:ln>
        </p:spPr>
        <p:txBody>
          <a:bodyPr anchor="ctr">
            <a:spAutoFit/>
          </a:bodyPr>
          <a:lstStyle/>
          <a:p>
            <a:r>
              <a:rPr lang="en-US" sz="1800">
                <a:latin typeface="Times New Roman" pitchFamily="18" charset="0"/>
              </a:rPr>
              <a:t>The performance criteria: </a:t>
            </a:r>
          </a:p>
        </p:txBody>
      </p:sp>
      <p:sp>
        <p:nvSpPr>
          <p:cNvPr id="1462330" name="Rectangle 58"/>
          <p:cNvSpPr>
            <a:spLocks noChangeArrowheads="1"/>
          </p:cNvSpPr>
          <p:nvPr/>
        </p:nvSpPr>
        <p:spPr bwMode="auto">
          <a:xfrm>
            <a:off x="836613" y="4352925"/>
            <a:ext cx="2495550" cy="366713"/>
          </a:xfrm>
          <a:prstGeom prst="rect">
            <a:avLst/>
          </a:prstGeom>
          <a:noFill/>
          <a:ln w="9525" algn="ctr">
            <a:noFill/>
            <a:miter lim="800000"/>
            <a:headEnd/>
            <a:tailEnd/>
          </a:ln>
        </p:spPr>
        <p:txBody>
          <a:bodyPr anchor="ctr">
            <a:spAutoFit/>
          </a:bodyPr>
          <a:lstStyle/>
          <a:p>
            <a:r>
              <a:rPr lang="en-US" sz="1800">
                <a:latin typeface="Times New Roman" pitchFamily="18" charset="0"/>
              </a:rPr>
              <a:t>The criteria constraints</a:t>
            </a:r>
          </a:p>
        </p:txBody>
      </p:sp>
      <p:graphicFrame>
        <p:nvGraphicFramePr>
          <p:cNvPr id="1462331" name="Object 59"/>
          <p:cNvGraphicFramePr>
            <a:graphicFrameLocks noChangeAspect="1"/>
          </p:cNvGraphicFramePr>
          <p:nvPr/>
        </p:nvGraphicFramePr>
        <p:xfrm>
          <a:off x="914400" y="4724400"/>
          <a:ext cx="738188" cy="403225"/>
        </p:xfrm>
        <a:graphic>
          <a:graphicData uri="http://schemas.openxmlformats.org/presentationml/2006/ole">
            <p:oleObj spid="_x0000_s2073" name="Equation" r:id="rId29" imgW="457200" imgH="253800" progId="">
              <p:embed/>
            </p:oleObj>
          </a:graphicData>
        </a:graphic>
      </p:graphicFrame>
      <p:graphicFrame>
        <p:nvGraphicFramePr>
          <p:cNvPr id="1462332" name="Object 60"/>
          <p:cNvGraphicFramePr>
            <a:graphicFrameLocks noChangeAspect="1"/>
          </p:cNvGraphicFramePr>
          <p:nvPr/>
        </p:nvGraphicFramePr>
        <p:xfrm>
          <a:off x="1600200" y="4724400"/>
          <a:ext cx="595313" cy="382588"/>
        </p:xfrm>
        <a:graphic>
          <a:graphicData uri="http://schemas.openxmlformats.org/presentationml/2006/ole">
            <p:oleObj spid="_x0000_s2074" name="Equation" r:id="rId30" imgW="368280" imgH="241200" progId="">
              <p:embed/>
            </p:oleObj>
          </a:graphicData>
        </a:graphic>
      </p:graphicFrame>
      <p:graphicFrame>
        <p:nvGraphicFramePr>
          <p:cNvPr id="1462333" name="Object 61"/>
          <p:cNvGraphicFramePr>
            <a:graphicFrameLocks noChangeAspect="1"/>
          </p:cNvGraphicFramePr>
          <p:nvPr/>
        </p:nvGraphicFramePr>
        <p:xfrm>
          <a:off x="904875" y="5159375"/>
          <a:ext cx="758825" cy="403225"/>
        </p:xfrm>
        <a:graphic>
          <a:graphicData uri="http://schemas.openxmlformats.org/presentationml/2006/ole">
            <p:oleObj spid="_x0000_s2075" name="Equation" r:id="rId31" imgW="469800" imgH="253800" progId="">
              <p:embed/>
            </p:oleObj>
          </a:graphicData>
        </a:graphic>
      </p:graphicFrame>
      <p:graphicFrame>
        <p:nvGraphicFramePr>
          <p:cNvPr id="1462334" name="Object 62"/>
          <p:cNvGraphicFramePr>
            <a:graphicFrameLocks noChangeAspect="1"/>
          </p:cNvGraphicFramePr>
          <p:nvPr/>
        </p:nvGraphicFramePr>
        <p:xfrm>
          <a:off x="1600200" y="5159375"/>
          <a:ext cx="595313" cy="382588"/>
        </p:xfrm>
        <a:graphic>
          <a:graphicData uri="http://schemas.openxmlformats.org/presentationml/2006/ole">
            <p:oleObj spid="_x0000_s2076" name="Equation" r:id="rId32" imgW="368280" imgH="241200" progId="">
              <p:embed/>
            </p:oleObj>
          </a:graphicData>
        </a:graphic>
      </p:graphicFrame>
      <p:graphicFrame>
        <p:nvGraphicFramePr>
          <p:cNvPr id="1462335" name="Object 63"/>
          <p:cNvGraphicFramePr>
            <a:graphicFrameLocks noChangeAspect="1"/>
          </p:cNvGraphicFramePr>
          <p:nvPr/>
        </p:nvGraphicFramePr>
        <p:xfrm>
          <a:off x="5416550" y="5151438"/>
          <a:ext cx="1371600" cy="314325"/>
        </p:xfrm>
        <a:graphic>
          <a:graphicData uri="http://schemas.openxmlformats.org/presentationml/2006/ole">
            <p:oleObj spid="_x0000_s2077" name="Equation" r:id="rId33" imgW="761760" imgH="177480" progId="">
              <p:embed/>
            </p:oleObj>
          </a:graphicData>
        </a:graphic>
      </p:graphicFrame>
      <p:sp>
        <p:nvSpPr>
          <p:cNvPr id="2113" name="Text Box 64"/>
          <p:cNvSpPr txBox="1">
            <a:spLocks noChangeArrowheads="1"/>
          </p:cNvSpPr>
          <p:nvPr/>
        </p:nvSpPr>
        <p:spPr bwMode="auto">
          <a:xfrm>
            <a:off x="304800" y="5791200"/>
            <a:ext cx="8562975" cy="942975"/>
          </a:xfrm>
          <a:prstGeom prst="rect">
            <a:avLst/>
          </a:prstGeom>
          <a:noFill/>
          <a:ln w="9525">
            <a:noFill/>
            <a:miter lim="800000"/>
            <a:headEnd/>
            <a:tailEnd/>
          </a:ln>
        </p:spPr>
        <p:txBody>
          <a:bodyPr wrap="none">
            <a:spAutoFit/>
          </a:bodyPr>
          <a:lstStyle/>
          <a:p>
            <a:r>
              <a:rPr lang="en-US" sz="1400"/>
              <a:t>Among feasible solutions we should find Pareto optimal ones. </a:t>
            </a:r>
            <a:r>
              <a:rPr lang="en-US" sz="1400" b="1">
                <a:solidFill>
                  <a:srgbClr val="F93B15"/>
                </a:solidFill>
              </a:rPr>
              <a:t>Solution is Pareto optimal if value of one</a:t>
            </a:r>
          </a:p>
          <a:p>
            <a:r>
              <a:rPr lang="en-US" sz="1400" b="1">
                <a:solidFill>
                  <a:srgbClr val="F93B15"/>
                </a:solidFill>
              </a:rPr>
              <a:t>criterion can be improved only at the expense of worsening at least one of the other criteria. Pareto</a:t>
            </a:r>
          </a:p>
          <a:p>
            <a:r>
              <a:rPr lang="en-US" sz="1400" b="1">
                <a:solidFill>
                  <a:srgbClr val="F93B15"/>
                </a:solidFill>
              </a:rPr>
              <a:t>Optimal solutions cannot be improved by all criteria simultaneously.</a:t>
            </a:r>
            <a:r>
              <a:rPr lang="en-US" sz="1400">
                <a:solidFill>
                  <a:srgbClr val="FF3300"/>
                </a:solidFill>
              </a:rPr>
              <a:t> </a:t>
            </a:r>
            <a:r>
              <a:rPr lang="en-US" sz="1400"/>
              <a:t>Construction and analysis of the </a:t>
            </a:r>
          </a:p>
          <a:p>
            <a:r>
              <a:rPr lang="en-US" sz="1400"/>
              <a:t>feasible and Pareto optimal sets are crucial for selection of the most preferable solution.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62274"/>
                                        </p:tgtEl>
                                        <p:attrNameLst>
                                          <p:attrName>style.visibility</p:attrName>
                                        </p:attrNameLst>
                                      </p:cBhvr>
                                      <p:to>
                                        <p:strVal val="visible"/>
                                      </p:to>
                                    </p:set>
                                    <p:animEffect transition="in" filter="blinds(horizontal)">
                                      <p:cBhvr>
                                        <p:cTn id="7" dur="500"/>
                                        <p:tgtEl>
                                          <p:spTgt spid="1462274"/>
                                        </p:tgtEl>
                                      </p:cBhvr>
                                    </p:animEffect>
                                  </p:childTnLst>
                                </p:cTn>
                              </p:par>
                              <p:par>
                                <p:cTn id="8" presetID="3" presetClass="entr" presetSubtype="10" fill="hold" nodeType="withEffect">
                                  <p:stCondLst>
                                    <p:cond delay="0"/>
                                  </p:stCondLst>
                                  <p:childTnLst>
                                    <p:set>
                                      <p:cBhvr>
                                        <p:cTn id="9" dur="1" fill="hold">
                                          <p:stCondLst>
                                            <p:cond delay="0"/>
                                          </p:stCondLst>
                                        </p:cTn>
                                        <p:tgtEl>
                                          <p:spTgt spid="1462292"/>
                                        </p:tgtEl>
                                        <p:attrNameLst>
                                          <p:attrName>style.visibility</p:attrName>
                                        </p:attrNameLst>
                                      </p:cBhvr>
                                      <p:to>
                                        <p:strVal val="visible"/>
                                      </p:to>
                                    </p:set>
                                    <p:animEffect transition="in" filter="blinds(horizontal)">
                                      <p:cBhvr>
                                        <p:cTn id="10" dur="500"/>
                                        <p:tgtEl>
                                          <p:spTgt spid="146229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62317"/>
                                        </p:tgtEl>
                                        <p:attrNameLst>
                                          <p:attrName>style.visibility</p:attrName>
                                        </p:attrNameLst>
                                      </p:cBhvr>
                                      <p:to>
                                        <p:strVal val="visible"/>
                                      </p:to>
                                    </p:set>
                                    <p:animEffect transition="in" filter="blinds(horizontal)">
                                      <p:cBhvr>
                                        <p:cTn id="13" dur="500"/>
                                        <p:tgtEl>
                                          <p:spTgt spid="14623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462274"/>
                                        </p:tgtEl>
                                      </p:cBhvr>
                                    </p:animEffect>
                                    <p:set>
                                      <p:cBhvr>
                                        <p:cTn id="18" dur="1" fill="hold">
                                          <p:stCondLst>
                                            <p:cond delay="499"/>
                                          </p:stCondLst>
                                        </p:cTn>
                                        <p:tgtEl>
                                          <p:spTgt spid="1462274"/>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1462292"/>
                                        </p:tgtEl>
                                      </p:cBhvr>
                                    </p:animEffect>
                                    <p:set>
                                      <p:cBhvr>
                                        <p:cTn id="21" dur="1" fill="hold">
                                          <p:stCondLst>
                                            <p:cond delay="499"/>
                                          </p:stCondLst>
                                        </p:cTn>
                                        <p:tgtEl>
                                          <p:spTgt spid="1462292"/>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1462317"/>
                                        </p:tgtEl>
                                      </p:cBhvr>
                                    </p:animEffect>
                                    <p:set>
                                      <p:cBhvr>
                                        <p:cTn id="24" dur="1" fill="hold">
                                          <p:stCondLst>
                                            <p:cond delay="499"/>
                                          </p:stCondLst>
                                        </p:cTn>
                                        <p:tgtEl>
                                          <p:spTgt spid="1462317"/>
                                        </p:tgtEl>
                                        <p:attrNameLst>
                                          <p:attrName>style.visibility</p:attrName>
                                        </p:attrNameLst>
                                      </p:cBhvr>
                                      <p:to>
                                        <p:strVal val="hidden"/>
                                      </p:to>
                                    </p:set>
                                  </p:childTnLst>
                                </p:cTn>
                              </p:par>
                              <p:par>
                                <p:cTn id="25" presetID="3" presetClass="entr" presetSubtype="10" fill="hold" grpId="0" nodeType="withEffect">
                                  <p:stCondLst>
                                    <p:cond delay="0"/>
                                  </p:stCondLst>
                                  <p:childTnLst>
                                    <p:set>
                                      <p:cBhvr>
                                        <p:cTn id="26" dur="1" fill="hold">
                                          <p:stCondLst>
                                            <p:cond delay="0"/>
                                          </p:stCondLst>
                                        </p:cTn>
                                        <p:tgtEl>
                                          <p:spTgt spid="1462325"/>
                                        </p:tgtEl>
                                        <p:attrNameLst>
                                          <p:attrName>style.visibility</p:attrName>
                                        </p:attrNameLst>
                                      </p:cBhvr>
                                      <p:to>
                                        <p:strVal val="visible"/>
                                      </p:to>
                                    </p:set>
                                    <p:animEffect transition="in" filter="blinds(horizontal)">
                                      <p:cBhvr>
                                        <p:cTn id="27" dur="500"/>
                                        <p:tgtEl>
                                          <p:spTgt spid="146232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62326"/>
                                        </p:tgtEl>
                                        <p:attrNameLst>
                                          <p:attrName>style.visibility</p:attrName>
                                        </p:attrNameLst>
                                      </p:cBhvr>
                                      <p:to>
                                        <p:strVal val="visible"/>
                                      </p:to>
                                    </p:set>
                                    <p:animEffect transition="in" filter="blinds(horizontal)">
                                      <p:cBhvr>
                                        <p:cTn id="30" dur="500"/>
                                        <p:tgtEl>
                                          <p:spTgt spid="1462326"/>
                                        </p:tgtEl>
                                      </p:cBhvr>
                                    </p:animEffect>
                                  </p:childTnLst>
                                </p:cTn>
                              </p:par>
                              <p:par>
                                <p:cTn id="31" presetID="3" presetClass="entr" presetSubtype="10" fill="hold" nodeType="withEffect">
                                  <p:stCondLst>
                                    <p:cond delay="0"/>
                                  </p:stCondLst>
                                  <p:childTnLst>
                                    <p:set>
                                      <p:cBhvr>
                                        <p:cTn id="32" dur="1" fill="hold">
                                          <p:stCondLst>
                                            <p:cond delay="0"/>
                                          </p:stCondLst>
                                        </p:cTn>
                                        <p:tgtEl>
                                          <p:spTgt spid="1462321"/>
                                        </p:tgtEl>
                                        <p:attrNameLst>
                                          <p:attrName>style.visibility</p:attrName>
                                        </p:attrNameLst>
                                      </p:cBhvr>
                                      <p:to>
                                        <p:strVal val="visible"/>
                                      </p:to>
                                    </p:set>
                                    <p:animEffect transition="in" filter="blinds(horizontal)">
                                      <p:cBhvr>
                                        <p:cTn id="33" dur="500"/>
                                        <p:tgtEl>
                                          <p:spTgt spid="1462321"/>
                                        </p:tgtEl>
                                      </p:cBhvr>
                                    </p:animEffect>
                                  </p:childTnLst>
                                </p:cTn>
                              </p:par>
                              <p:par>
                                <p:cTn id="34" presetID="3" presetClass="entr" presetSubtype="10" fill="hold" nodeType="withEffect">
                                  <p:stCondLst>
                                    <p:cond delay="0"/>
                                  </p:stCondLst>
                                  <p:childTnLst>
                                    <p:set>
                                      <p:cBhvr>
                                        <p:cTn id="35" dur="1" fill="hold">
                                          <p:stCondLst>
                                            <p:cond delay="0"/>
                                          </p:stCondLst>
                                        </p:cTn>
                                        <p:tgtEl>
                                          <p:spTgt spid="1462320"/>
                                        </p:tgtEl>
                                        <p:attrNameLst>
                                          <p:attrName>style.visibility</p:attrName>
                                        </p:attrNameLst>
                                      </p:cBhvr>
                                      <p:to>
                                        <p:strVal val="visible"/>
                                      </p:to>
                                    </p:set>
                                    <p:animEffect transition="in" filter="blinds(horizontal)">
                                      <p:cBhvr>
                                        <p:cTn id="36" dur="500"/>
                                        <p:tgtEl>
                                          <p:spTgt spid="146232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grpId="1" nodeType="clickEffect">
                                  <p:stCondLst>
                                    <p:cond delay="0"/>
                                  </p:stCondLst>
                                  <p:childTnLst>
                                    <p:animEffect transition="out" filter="blinds(horizontal)">
                                      <p:cBhvr>
                                        <p:cTn id="40" dur="500"/>
                                        <p:tgtEl>
                                          <p:spTgt spid="1462326"/>
                                        </p:tgtEl>
                                      </p:cBhvr>
                                    </p:animEffect>
                                    <p:set>
                                      <p:cBhvr>
                                        <p:cTn id="41" dur="1" fill="hold">
                                          <p:stCondLst>
                                            <p:cond delay="499"/>
                                          </p:stCondLst>
                                        </p:cTn>
                                        <p:tgtEl>
                                          <p:spTgt spid="1462326"/>
                                        </p:tgtEl>
                                        <p:attrNameLst>
                                          <p:attrName>style.visibility</p:attrName>
                                        </p:attrNameLst>
                                      </p:cBhvr>
                                      <p:to>
                                        <p:strVal val="hidden"/>
                                      </p:to>
                                    </p:set>
                                  </p:childTnLst>
                                </p:cTn>
                              </p:par>
                              <p:par>
                                <p:cTn id="42" presetID="3" presetClass="entr" presetSubtype="10" fill="hold" grpId="0" nodeType="withEffect">
                                  <p:stCondLst>
                                    <p:cond delay="0"/>
                                  </p:stCondLst>
                                  <p:childTnLst>
                                    <p:set>
                                      <p:cBhvr>
                                        <p:cTn id="43" dur="1" fill="hold">
                                          <p:stCondLst>
                                            <p:cond delay="0"/>
                                          </p:stCondLst>
                                        </p:cTn>
                                        <p:tgtEl>
                                          <p:spTgt spid="1462327"/>
                                        </p:tgtEl>
                                        <p:attrNameLst>
                                          <p:attrName>style.visibility</p:attrName>
                                        </p:attrNameLst>
                                      </p:cBhvr>
                                      <p:to>
                                        <p:strVal val="visible"/>
                                      </p:to>
                                    </p:set>
                                    <p:animEffect transition="in" filter="blinds(horizontal)">
                                      <p:cBhvr>
                                        <p:cTn id="44" dur="500"/>
                                        <p:tgtEl>
                                          <p:spTgt spid="1462327"/>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462285"/>
                                        </p:tgtEl>
                                        <p:attrNameLst>
                                          <p:attrName>style.visibility</p:attrName>
                                        </p:attrNameLst>
                                      </p:cBhvr>
                                      <p:to>
                                        <p:strVal val="visible"/>
                                      </p:to>
                                    </p:set>
                                    <p:animEffect transition="in" filter="blinds(horizontal)">
                                      <p:cBhvr>
                                        <p:cTn id="47" dur="500"/>
                                        <p:tgtEl>
                                          <p:spTgt spid="1462285"/>
                                        </p:tgtEl>
                                      </p:cBhvr>
                                    </p:animEffect>
                                  </p:childTnLst>
                                </p:cTn>
                              </p:par>
                              <p:par>
                                <p:cTn id="48" presetID="3" presetClass="entr" presetSubtype="10" fill="hold" nodeType="withEffect">
                                  <p:stCondLst>
                                    <p:cond delay="0"/>
                                  </p:stCondLst>
                                  <p:childTnLst>
                                    <p:set>
                                      <p:cBhvr>
                                        <p:cTn id="49" dur="1" fill="hold">
                                          <p:stCondLst>
                                            <p:cond delay="0"/>
                                          </p:stCondLst>
                                        </p:cTn>
                                        <p:tgtEl>
                                          <p:spTgt spid="1462304"/>
                                        </p:tgtEl>
                                        <p:attrNameLst>
                                          <p:attrName>style.visibility</p:attrName>
                                        </p:attrNameLst>
                                      </p:cBhvr>
                                      <p:to>
                                        <p:strVal val="visible"/>
                                      </p:to>
                                    </p:set>
                                    <p:animEffect transition="in" filter="blinds(horizontal)">
                                      <p:cBhvr>
                                        <p:cTn id="50" dur="500"/>
                                        <p:tgtEl>
                                          <p:spTgt spid="1462304"/>
                                        </p:tgtEl>
                                      </p:cBhvr>
                                    </p:animEffect>
                                  </p:childTnLst>
                                </p:cTn>
                              </p:par>
                              <p:par>
                                <p:cTn id="51" presetID="3" presetClass="entr" presetSubtype="10" fill="hold" nodeType="withEffect">
                                  <p:stCondLst>
                                    <p:cond delay="0"/>
                                  </p:stCondLst>
                                  <p:childTnLst>
                                    <p:set>
                                      <p:cBhvr>
                                        <p:cTn id="52" dur="1" fill="hold">
                                          <p:stCondLst>
                                            <p:cond delay="0"/>
                                          </p:stCondLst>
                                        </p:cTn>
                                        <p:tgtEl>
                                          <p:spTgt spid="1462322"/>
                                        </p:tgtEl>
                                        <p:attrNameLst>
                                          <p:attrName>style.visibility</p:attrName>
                                        </p:attrNameLst>
                                      </p:cBhvr>
                                      <p:to>
                                        <p:strVal val="visible"/>
                                      </p:to>
                                    </p:set>
                                    <p:animEffect transition="in" filter="blinds(horizontal)">
                                      <p:cBhvr>
                                        <p:cTn id="53" dur="500"/>
                                        <p:tgtEl>
                                          <p:spTgt spid="1462322"/>
                                        </p:tgtEl>
                                      </p:cBhvr>
                                    </p:animEffect>
                                  </p:childTnLst>
                                </p:cTn>
                              </p:par>
                            </p:childTnLst>
                          </p:cTn>
                        </p:par>
                        <p:par>
                          <p:cTn id="54" fill="hold">
                            <p:stCondLst>
                              <p:cond delay="500"/>
                            </p:stCondLst>
                            <p:childTnLst>
                              <p:par>
                                <p:cTn id="55" presetID="3" presetClass="entr" presetSubtype="10" fill="hold" grpId="0" nodeType="afterEffect">
                                  <p:stCondLst>
                                    <p:cond delay="1000"/>
                                  </p:stCondLst>
                                  <p:childTnLst>
                                    <p:set>
                                      <p:cBhvr>
                                        <p:cTn id="56" dur="1" fill="hold">
                                          <p:stCondLst>
                                            <p:cond delay="0"/>
                                          </p:stCondLst>
                                        </p:cTn>
                                        <p:tgtEl>
                                          <p:spTgt spid="1462284"/>
                                        </p:tgtEl>
                                        <p:attrNameLst>
                                          <p:attrName>style.visibility</p:attrName>
                                        </p:attrNameLst>
                                      </p:cBhvr>
                                      <p:to>
                                        <p:strVal val="visible"/>
                                      </p:to>
                                    </p:set>
                                    <p:animEffect transition="in" filter="blinds(horizontal)">
                                      <p:cBhvr>
                                        <p:cTn id="57" dur="500"/>
                                        <p:tgtEl>
                                          <p:spTgt spid="1462284"/>
                                        </p:tgtEl>
                                      </p:cBhvr>
                                    </p:animEffect>
                                  </p:childTnLst>
                                </p:cTn>
                              </p:par>
                              <p:par>
                                <p:cTn id="58" presetID="3" presetClass="entr" presetSubtype="10" fill="hold" nodeType="withEffect">
                                  <p:stCondLst>
                                    <p:cond delay="1000"/>
                                  </p:stCondLst>
                                  <p:childTnLst>
                                    <p:set>
                                      <p:cBhvr>
                                        <p:cTn id="59" dur="1" fill="hold">
                                          <p:stCondLst>
                                            <p:cond delay="0"/>
                                          </p:stCondLst>
                                        </p:cTn>
                                        <p:tgtEl>
                                          <p:spTgt spid="1462303"/>
                                        </p:tgtEl>
                                        <p:attrNameLst>
                                          <p:attrName>style.visibility</p:attrName>
                                        </p:attrNameLst>
                                      </p:cBhvr>
                                      <p:to>
                                        <p:strVal val="visible"/>
                                      </p:to>
                                    </p:set>
                                    <p:animEffect transition="in" filter="blinds(horizontal)">
                                      <p:cBhvr>
                                        <p:cTn id="60" dur="500"/>
                                        <p:tgtEl>
                                          <p:spTgt spid="1462303"/>
                                        </p:tgtEl>
                                      </p:cBhvr>
                                    </p:animEffect>
                                  </p:childTnLst>
                                </p:cTn>
                              </p:par>
                              <p:par>
                                <p:cTn id="61" presetID="3" presetClass="entr" presetSubtype="10" fill="hold" nodeType="withEffect">
                                  <p:stCondLst>
                                    <p:cond delay="1000"/>
                                  </p:stCondLst>
                                  <p:childTnLst>
                                    <p:set>
                                      <p:cBhvr>
                                        <p:cTn id="62" dur="1" fill="hold">
                                          <p:stCondLst>
                                            <p:cond delay="0"/>
                                          </p:stCondLst>
                                        </p:cTn>
                                        <p:tgtEl>
                                          <p:spTgt spid="1462319"/>
                                        </p:tgtEl>
                                        <p:attrNameLst>
                                          <p:attrName>style.visibility</p:attrName>
                                        </p:attrNameLst>
                                      </p:cBhvr>
                                      <p:to>
                                        <p:strVal val="visible"/>
                                      </p:to>
                                    </p:set>
                                    <p:animEffect transition="in" filter="blinds(horizontal)">
                                      <p:cBhvr>
                                        <p:cTn id="63" dur="500"/>
                                        <p:tgtEl>
                                          <p:spTgt spid="146231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462287"/>
                                        </p:tgtEl>
                                        <p:attrNameLst>
                                          <p:attrName>style.visibility</p:attrName>
                                        </p:attrNameLst>
                                      </p:cBhvr>
                                      <p:to>
                                        <p:strVal val="visible"/>
                                      </p:to>
                                    </p:set>
                                    <p:animEffect transition="in" filter="blinds(horizontal)">
                                      <p:cBhvr>
                                        <p:cTn id="68" dur="500"/>
                                        <p:tgtEl>
                                          <p:spTgt spid="1462287"/>
                                        </p:tgtEl>
                                      </p:cBhvr>
                                    </p:animEffect>
                                  </p:childTnLst>
                                </p:cTn>
                              </p:par>
                              <p:par>
                                <p:cTn id="69" presetID="3" presetClass="entr" presetSubtype="10" fill="hold" nodeType="withEffect">
                                  <p:stCondLst>
                                    <p:cond delay="0"/>
                                  </p:stCondLst>
                                  <p:childTnLst>
                                    <p:set>
                                      <p:cBhvr>
                                        <p:cTn id="70" dur="1" fill="hold">
                                          <p:stCondLst>
                                            <p:cond delay="0"/>
                                          </p:stCondLst>
                                        </p:cTn>
                                        <p:tgtEl>
                                          <p:spTgt spid="1462305"/>
                                        </p:tgtEl>
                                        <p:attrNameLst>
                                          <p:attrName>style.visibility</p:attrName>
                                        </p:attrNameLst>
                                      </p:cBhvr>
                                      <p:to>
                                        <p:strVal val="visible"/>
                                      </p:to>
                                    </p:set>
                                    <p:animEffect transition="in" filter="blinds(horizontal)">
                                      <p:cBhvr>
                                        <p:cTn id="71" dur="500"/>
                                        <p:tgtEl>
                                          <p:spTgt spid="1462305"/>
                                        </p:tgtEl>
                                      </p:cBhvr>
                                    </p:animEffect>
                                  </p:childTnLst>
                                </p:cTn>
                              </p:par>
                              <p:par>
                                <p:cTn id="72" presetID="3" presetClass="entr" presetSubtype="10" fill="hold" nodeType="withEffect">
                                  <p:stCondLst>
                                    <p:cond delay="0"/>
                                  </p:stCondLst>
                                  <p:childTnLst>
                                    <p:set>
                                      <p:cBhvr>
                                        <p:cTn id="73" dur="1" fill="hold">
                                          <p:stCondLst>
                                            <p:cond delay="0"/>
                                          </p:stCondLst>
                                        </p:cTn>
                                        <p:tgtEl>
                                          <p:spTgt spid="1462323"/>
                                        </p:tgtEl>
                                        <p:attrNameLst>
                                          <p:attrName>style.visibility</p:attrName>
                                        </p:attrNameLst>
                                      </p:cBhvr>
                                      <p:to>
                                        <p:strVal val="visible"/>
                                      </p:to>
                                    </p:set>
                                    <p:animEffect transition="in" filter="blinds(horizontal)">
                                      <p:cBhvr>
                                        <p:cTn id="74" dur="500"/>
                                        <p:tgtEl>
                                          <p:spTgt spid="1462323"/>
                                        </p:tgtEl>
                                      </p:cBhvr>
                                    </p:animEffect>
                                  </p:childTnLst>
                                </p:cTn>
                              </p:par>
                            </p:childTnLst>
                          </p:cTn>
                        </p:par>
                        <p:par>
                          <p:cTn id="75" fill="hold">
                            <p:stCondLst>
                              <p:cond delay="500"/>
                            </p:stCondLst>
                            <p:childTnLst>
                              <p:par>
                                <p:cTn id="76" presetID="3" presetClass="entr" presetSubtype="10" fill="hold" grpId="0" nodeType="afterEffect">
                                  <p:stCondLst>
                                    <p:cond delay="1000"/>
                                  </p:stCondLst>
                                  <p:childTnLst>
                                    <p:set>
                                      <p:cBhvr>
                                        <p:cTn id="77" dur="1" fill="hold">
                                          <p:stCondLst>
                                            <p:cond delay="0"/>
                                          </p:stCondLst>
                                        </p:cTn>
                                        <p:tgtEl>
                                          <p:spTgt spid="1462286"/>
                                        </p:tgtEl>
                                        <p:attrNameLst>
                                          <p:attrName>style.visibility</p:attrName>
                                        </p:attrNameLst>
                                      </p:cBhvr>
                                      <p:to>
                                        <p:strVal val="visible"/>
                                      </p:to>
                                    </p:set>
                                    <p:animEffect transition="in" filter="blinds(horizontal)">
                                      <p:cBhvr>
                                        <p:cTn id="78" dur="500"/>
                                        <p:tgtEl>
                                          <p:spTgt spid="1462286"/>
                                        </p:tgtEl>
                                      </p:cBhvr>
                                    </p:animEffect>
                                  </p:childTnLst>
                                </p:cTn>
                              </p:par>
                              <p:par>
                                <p:cTn id="79" presetID="3" presetClass="entr" presetSubtype="10" fill="hold" nodeType="withEffect">
                                  <p:stCondLst>
                                    <p:cond delay="1000"/>
                                  </p:stCondLst>
                                  <p:childTnLst>
                                    <p:set>
                                      <p:cBhvr>
                                        <p:cTn id="80" dur="1" fill="hold">
                                          <p:stCondLst>
                                            <p:cond delay="0"/>
                                          </p:stCondLst>
                                        </p:cTn>
                                        <p:tgtEl>
                                          <p:spTgt spid="1462306"/>
                                        </p:tgtEl>
                                        <p:attrNameLst>
                                          <p:attrName>style.visibility</p:attrName>
                                        </p:attrNameLst>
                                      </p:cBhvr>
                                      <p:to>
                                        <p:strVal val="visible"/>
                                      </p:to>
                                    </p:set>
                                    <p:animEffect transition="in" filter="blinds(horizontal)">
                                      <p:cBhvr>
                                        <p:cTn id="81" dur="500"/>
                                        <p:tgtEl>
                                          <p:spTgt spid="1462306"/>
                                        </p:tgtEl>
                                      </p:cBhvr>
                                    </p:animEffect>
                                  </p:childTnLst>
                                </p:cTn>
                              </p:par>
                              <p:par>
                                <p:cTn id="82" presetID="3" presetClass="entr" presetSubtype="10" fill="hold" nodeType="withEffect">
                                  <p:stCondLst>
                                    <p:cond delay="1000"/>
                                  </p:stCondLst>
                                  <p:childTnLst>
                                    <p:set>
                                      <p:cBhvr>
                                        <p:cTn id="83" dur="1" fill="hold">
                                          <p:stCondLst>
                                            <p:cond delay="0"/>
                                          </p:stCondLst>
                                        </p:cTn>
                                        <p:tgtEl>
                                          <p:spTgt spid="1462324"/>
                                        </p:tgtEl>
                                        <p:attrNameLst>
                                          <p:attrName>style.visibility</p:attrName>
                                        </p:attrNameLst>
                                      </p:cBhvr>
                                      <p:to>
                                        <p:strVal val="visible"/>
                                      </p:to>
                                    </p:set>
                                    <p:animEffect transition="in" filter="blinds(horizontal)">
                                      <p:cBhvr>
                                        <p:cTn id="84" dur="500"/>
                                        <p:tgtEl>
                                          <p:spTgt spid="1462324"/>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grpId="0" nodeType="clickEffect">
                                  <p:stCondLst>
                                    <p:cond delay="0"/>
                                  </p:stCondLst>
                                  <p:childTnLst>
                                    <p:set>
                                      <p:cBhvr>
                                        <p:cTn id="88" dur="1" fill="hold">
                                          <p:stCondLst>
                                            <p:cond delay="0"/>
                                          </p:stCondLst>
                                        </p:cTn>
                                        <p:tgtEl>
                                          <p:spTgt spid="1462288"/>
                                        </p:tgtEl>
                                        <p:attrNameLst>
                                          <p:attrName>style.visibility</p:attrName>
                                        </p:attrNameLst>
                                      </p:cBhvr>
                                      <p:to>
                                        <p:strVal val="visible"/>
                                      </p:to>
                                    </p:set>
                                    <p:animEffect transition="in" filter="blinds(horizontal)">
                                      <p:cBhvr>
                                        <p:cTn id="89" dur="500"/>
                                        <p:tgtEl>
                                          <p:spTgt spid="1462288"/>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1462289"/>
                                        </p:tgtEl>
                                        <p:attrNameLst>
                                          <p:attrName>style.visibility</p:attrName>
                                        </p:attrNameLst>
                                      </p:cBhvr>
                                      <p:to>
                                        <p:strVal val="visible"/>
                                      </p:to>
                                    </p:set>
                                    <p:animEffect transition="in" filter="blinds(horizontal)">
                                      <p:cBhvr>
                                        <p:cTn id="92" dur="500"/>
                                        <p:tgtEl>
                                          <p:spTgt spid="1462289"/>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1462290"/>
                                        </p:tgtEl>
                                        <p:attrNameLst>
                                          <p:attrName>style.visibility</p:attrName>
                                        </p:attrNameLst>
                                      </p:cBhvr>
                                      <p:to>
                                        <p:strVal val="visible"/>
                                      </p:to>
                                    </p:set>
                                    <p:animEffect transition="in" filter="blinds(horizontal)">
                                      <p:cBhvr>
                                        <p:cTn id="95" dur="500"/>
                                        <p:tgtEl>
                                          <p:spTgt spid="1462290"/>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1462291"/>
                                        </p:tgtEl>
                                        <p:attrNameLst>
                                          <p:attrName>style.visibility</p:attrName>
                                        </p:attrNameLst>
                                      </p:cBhvr>
                                      <p:to>
                                        <p:strVal val="visible"/>
                                      </p:to>
                                    </p:set>
                                    <p:animEffect transition="in" filter="blinds(horizontal)">
                                      <p:cBhvr>
                                        <p:cTn id="98" dur="500"/>
                                        <p:tgtEl>
                                          <p:spTgt spid="1462291"/>
                                        </p:tgtEl>
                                      </p:cBhvr>
                                    </p:animEffect>
                                  </p:childTnLst>
                                </p:cTn>
                              </p:par>
                              <p:par>
                                <p:cTn id="99" presetID="3" presetClass="entr" presetSubtype="10" fill="hold" nodeType="withEffect">
                                  <p:stCondLst>
                                    <p:cond delay="0"/>
                                  </p:stCondLst>
                                  <p:childTnLst>
                                    <p:set>
                                      <p:cBhvr>
                                        <p:cTn id="100" dur="1" fill="hold">
                                          <p:stCondLst>
                                            <p:cond delay="0"/>
                                          </p:stCondLst>
                                        </p:cTn>
                                        <p:tgtEl>
                                          <p:spTgt spid="1462294"/>
                                        </p:tgtEl>
                                        <p:attrNameLst>
                                          <p:attrName>style.visibility</p:attrName>
                                        </p:attrNameLst>
                                      </p:cBhvr>
                                      <p:to>
                                        <p:strVal val="visible"/>
                                      </p:to>
                                    </p:set>
                                    <p:animEffect transition="in" filter="blinds(horizontal)">
                                      <p:cBhvr>
                                        <p:cTn id="101" dur="500"/>
                                        <p:tgtEl>
                                          <p:spTgt spid="1462294"/>
                                        </p:tgtEl>
                                      </p:cBhvr>
                                    </p:animEffect>
                                  </p:childTnLst>
                                </p:cTn>
                              </p:par>
                              <p:par>
                                <p:cTn id="102" presetID="3" presetClass="entr" presetSubtype="10" fill="hold" nodeType="withEffect">
                                  <p:stCondLst>
                                    <p:cond delay="0"/>
                                  </p:stCondLst>
                                  <p:childTnLst>
                                    <p:set>
                                      <p:cBhvr>
                                        <p:cTn id="103" dur="1" fill="hold">
                                          <p:stCondLst>
                                            <p:cond delay="0"/>
                                          </p:stCondLst>
                                        </p:cTn>
                                        <p:tgtEl>
                                          <p:spTgt spid="1462275"/>
                                        </p:tgtEl>
                                        <p:attrNameLst>
                                          <p:attrName>style.visibility</p:attrName>
                                        </p:attrNameLst>
                                      </p:cBhvr>
                                      <p:to>
                                        <p:strVal val="visible"/>
                                      </p:to>
                                    </p:set>
                                    <p:animEffect transition="in" filter="blinds(horizontal)">
                                      <p:cBhvr>
                                        <p:cTn id="104" dur="500"/>
                                        <p:tgtEl>
                                          <p:spTgt spid="1462275"/>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1462328"/>
                                        </p:tgtEl>
                                        <p:attrNameLst>
                                          <p:attrName>style.visibility</p:attrName>
                                        </p:attrNameLst>
                                      </p:cBhvr>
                                      <p:to>
                                        <p:strVal val="visible"/>
                                      </p:to>
                                    </p:set>
                                    <p:animEffect transition="in" filter="blinds(horizontal)">
                                      <p:cBhvr>
                                        <p:cTn id="107" dur="500"/>
                                        <p:tgtEl>
                                          <p:spTgt spid="1462328"/>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xit" presetSubtype="10" fill="hold" grpId="1" nodeType="clickEffect">
                                  <p:stCondLst>
                                    <p:cond delay="0"/>
                                  </p:stCondLst>
                                  <p:childTnLst>
                                    <p:animEffect transition="out" filter="blinds(horizontal)">
                                      <p:cBhvr>
                                        <p:cTn id="111" dur="500"/>
                                        <p:tgtEl>
                                          <p:spTgt spid="1462288"/>
                                        </p:tgtEl>
                                      </p:cBhvr>
                                    </p:animEffect>
                                    <p:set>
                                      <p:cBhvr>
                                        <p:cTn id="112" dur="1" fill="hold">
                                          <p:stCondLst>
                                            <p:cond delay="499"/>
                                          </p:stCondLst>
                                        </p:cTn>
                                        <p:tgtEl>
                                          <p:spTgt spid="1462288"/>
                                        </p:tgtEl>
                                        <p:attrNameLst>
                                          <p:attrName>style.visibility</p:attrName>
                                        </p:attrNameLst>
                                      </p:cBhvr>
                                      <p:to>
                                        <p:strVal val="hidden"/>
                                      </p:to>
                                    </p:set>
                                  </p:childTnLst>
                                </p:cTn>
                              </p:par>
                              <p:par>
                                <p:cTn id="113" presetID="3" presetClass="exit" presetSubtype="10" fill="hold" grpId="1" nodeType="withEffect">
                                  <p:stCondLst>
                                    <p:cond delay="0"/>
                                  </p:stCondLst>
                                  <p:childTnLst>
                                    <p:animEffect transition="out" filter="blinds(horizontal)">
                                      <p:cBhvr>
                                        <p:cTn id="114" dur="500"/>
                                        <p:tgtEl>
                                          <p:spTgt spid="1462289"/>
                                        </p:tgtEl>
                                      </p:cBhvr>
                                    </p:animEffect>
                                    <p:set>
                                      <p:cBhvr>
                                        <p:cTn id="115" dur="1" fill="hold">
                                          <p:stCondLst>
                                            <p:cond delay="499"/>
                                          </p:stCondLst>
                                        </p:cTn>
                                        <p:tgtEl>
                                          <p:spTgt spid="1462289"/>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1462290"/>
                                        </p:tgtEl>
                                      </p:cBhvr>
                                    </p:animEffect>
                                    <p:set>
                                      <p:cBhvr>
                                        <p:cTn id="118" dur="1" fill="hold">
                                          <p:stCondLst>
                                            <p:cond delay="499"/>
                                          </p:stCondLst>
                                        </p:cTn>
                                        <p:tgtEl>
                                          <p:spTgt spid="1462290"/>
                                        </p:tgtEl>
                                        <p:attrNameLst>
                                          <p:attrName>style.visibility</p:attrName>
                                        </p:attrNameLst>
                                      </p:cBhvr>
                                      <p:to>
                                        <p:strVal val="hidden"/>
                                      </p:to>
                                    </p:set>
                                  </p:childTnLst>
                                </p:cTn>
                              </p:par>
                              <p:par>
                                <p:cTn id="119" presetID="3" presetClass="exit" presetSubtype="10" fill="hold" grpId="1" nodeType="withEffect">
                                  <p:stCondLst>
                                    <p:cond delay="0"/>
                                  </p:stCondLst>
                                  <p:childTnLst>
                                    <p:animEffect transition="out" filter="blinds(horizontal)">
                                      <p:cBhvr>
                                        <p:cTn id="120" dur="500"/>
                                        <p:tgtEl>
                                          <p:spTgt spid="1462291"/>
                                        </p:tgtEl>
                                      </p:cBhvr>
                                    </p:animEffect>
                                    <p:set>
                                      <p:cBhvr>
                                        <p:cTn id="121" dur="1" fill="hold">
                                          <p:stCondLst>
                                            <p:cond delay="499"/>
                                          </p:stCondLst>
                                        </p:cTn>
                                        <p:tgtEl>
                                          <p:spTgt spid="1462291"/>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462294"/>
                                        </p:tgtEl>
                                      </p:cBhvr>
                                    </p:animEffect>
                                    <p:set>
                                      <p:cBhvr>
                                        <p:cTn id="124" dur="1" fill="hold">
                                          <p:stCondLst>
                                            <p:cond delay="499"/>
                                          </p:stCondLst>
                                        </p:cTn>
                                        <p:tgtEl>
                                          <p:spTgt spid="1462294"/>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1462275"/>
                                        </p:tgtEl>
                                      </p:cBhvr>
                                    </p:animEffect>
                                    <p:set>
                                      <p:cBhvr>
                                        <p:cTn id="127" dur="1" fill="hold">
                                          <p:stCondLst>
                                            <p:cond delay="499"/>
                                          </p:stCondLst>
                                        </p:cTn>
                                        <p:tgtEl>
                                          <p:spTgt spid="1462275"/>
                                        </p:tgtEl>
                                        <p:attrNameLst>
                                          <p:attrName>style.visibility</p:attrName>
                                        </p:attrNameLst>
                                      </p:cBhvr>
                                      <p:to>
                                        <p:strVal val="hidden"/>
                                      </p:to>
                                    </p:set>
                                  </p:childTnLst>
                                </p:cTn>
                              </p:par>
                              <p:par>
                                <p:cTn id="128" presetID="3" presetClass="exit" presetSubtype="10" fill="hold" grpId="1" nodeType="withEffect">
                                  <p:stCondLst>
                                    <p:cond delay="0"/>
                                  </p:stCondLst>
                                  <p:childTnLst>
                                    <p:animEffect transition="out" filter="blinds(horizontal)">
                                      <p:cBhvr>
                                        <p:cTn id="129" dur="500"/>
                                        <p:tgtEl>
                                          <p:spTgt spid="1462328"/>
                                        </p:tgtEl>
                                      </p:cBhvr>
                                    </p:animEffect>
                                    <p:set>
                                      <p:cBhvr>
                                        <p:cTn id="130" dur="1" fill="hold">
                                          <p:stCondLst>
                                            <p:cond delay="499"/>
                                          </p:stCondLst>
                                        </p:cTn>
                                        <p:tgtEl>
                                          <p:spTgt spid="1462328"/>
                                        </p:tgtEl>
                                        <p:attrNameLst>
                                          <p:attrName>style.visibility</p:attrName>
                                        </p:attrNameLst>
                                      </p:cBhvr>
                                      <p:to>
                                        <p:strVal val="hidden"/>
                                      </p:to>
                                    </p:set>
                                  </p:childTnLst>
                                </p:cTn>
                              </p:par>
                              <p:par>
                                <p:cTn id="131" presetID="3" presetClass="entr" presetSubtype="10" fill="hold" grpId="0" nodeType="withEffect">
                                  <p:stCondLst>
                                    <p:cond delay="0"/>
                                  </p:stCondLst>
                                  <p:childTnLst>
                                    <p:set>
                                      <p:cBhvr>
                                        <p:cTn id="132" dur="1" fill="hold">
                                          <p:stCondLst>
                                            <p:cond delay="0"/>
                                          </p:stCondLst>
                                        </p:cTn>
                                        <p:tgtEl>
                                          <p:spTgt spid="1462329"/>
                                        </p:tgtEl>
                                        <p:attrNameLst>
                                          <p:attrName>style.visibility</p:attrName>
                                        </p:attrNameLst>
                                      </p:cBhvr>
                                      <p:to>
                                        <p:strVal val="visible"/>
                                      </p:to>
                                    </p:set>
                                    <p:animEffect transition="in" filter="blinds(horizontal)">
                                      <p:cBhvr>
                                        <p:cTn id="133" dur="500"/>
                                        <p:tgtEl>
                                          <p:spTgt spid="1462329"/>
                                        </p:tgtEl>
                                      </p:cBhvr>
                                    </p:animEffect>
                                  </p:childTnLst>
                                </p:cTn>
                              </p:par>
                              <p:par>
                                <p:cTn id="134" presetID="3" presetClass="entr" presetSubtype="10" fill="hold" nodeType="withEffect">
                                  <p:stCondLst>
                                    <p:cond delay="0"/>
                                  </p:stCondLst>
                                  <p:childTnLst>
                                    <p:set>
                                      <p:cBhvr>
                                        <p:cTn id="135" dur="1" fill="hold">
                                          <p:stCondLst>
                                            <p:cond delay="0"/>
                                          </p:stCondLst>
                                        </p:cTn>
                                        <p:tgtEl>
                                          <p:spTgt spid="1462331"/>
                                        </p:tgtEl>
                                        <p:attrNameLst>
                                          <p:attrName>style.visibility</p:attrName>
                                        </p:attrNameLst>
                                      </p:cBhvr>
                                      <p:to>
                                        <p:strVal val="visible"/>
                                      </p:to>
                                    </p:set>
                                    <p:animEffect transition="in" filter="blinds(horizontal)">
                                      <p:cBhvr>
                                        <p:cTn id="136" dur="500"/>
                                        <p:tgtEl>
                                          <p:spTgt spid="1462331"/>
                                        </p:tgtEl>
                                      </p:cBhvr>
                                    </p:animEffect>
                                  </p:childTnLst>
                                </p:cTn>
                              </p:par>
                              <p:par>
                                <p:cTn id="137" presetID="3" presetClass="entr" presetSubtype="10" fill="hold" nodeType="withEffect">
                                  <p:stCondLst>
                                    <p:cond delay="0"/>
                                  </p:stCondLst>
                                  <p:childTnLst>
                                    <p:set>
                                      <p:cBhvr>
                                        <p:cTn id="138" dur="1" fill="hold">
                                          <p:stCondLst>
                                            <p:cond delay="0"/>
                                          </p:stCondLst>
                                        </p:cTn>
                                        <p:tgtEl>
                                          <p:spTgt spid="1462333"/>
                                        </p:tgtEl>
                                        <p:attrNameLst>
                                          <p:attrName>style.visibility</p:attrName>
                                        </p:attrNameLst>
                                      </p:cBhvr>
                                      <p:to>
                                        <p:strVal val="visible"/>
                                      </p:to>
                                    </p:set>
                                    <p:animEffect transition="in" filter="blinds(horizontal)">
                                      <p:cBhvr>
                                        <p:cTn id="139" dur="500"/>
                                        <p:tgtEl>
                                          <p:spTgt spid="1462333"/>
                                        </p:tgtEl>
                                      </p:cBhvr>
                                    </p:animEffect>
                                  </p:childTnLst>
                                </p:cTn>
                              </p:par>
                            </p:childTnLst>
                          </p:cTn>
                        </p:par>
                      </p:childTnLst>
                    </p:cTn>
                  </p:par>
                  <p:par>
                    <p:cTn id="140" fill="hold">
                      <p:stCondLst>
                        <p:cond delay="indefinite"/>
                      </p:stCondLst>
                      <p:childTnLst>
                        <p:par>
                          <p:cTn id="141" fill="hold">
                            <p:stCondLst>
                              <p:cond delay="0"/>
                            </p:stCondLst>
                            <p:childTnLst>
                              <p:par>
                                <p:cTn id="142" presetID="3" presetClass="exit" presetSubtype="10" fill="hold" grpId="1" nodeType="clickEffect">
                                  <p:stCondLst>
                                    <p:cond delay="0"/>
                                  </p:stCondLst>
                                  <p:childTnLst>
                                    <p:animEffect transition="out" filter="blinds(horizontal)">
                                      <p:cBhvr>
                                        <p:cTn id="143" dur="500"/>
                                        <p:tgtEl>
                                          <p:spTgt spid="1462329"/>
                                        </p:tgtEl>
                                      </p:cBhvr>
                                    </p:animEffect>
                                    <p:set>
                                      <p:cBhvr>
                                        <p:cTn id="144" dur="1" fill="hold">
                                          <p:stCondLst>
                                            <p:cond delay="499"/>
                                          </p:stCondLst>
                                        </p:cTn>
                                        <p:tgtEl>
                                          <p:spTgt spid="1462329"/>
                                        </p:tgtEl>
                                        <p:attrNameLst>
                                          <p:attrName>style.visibility</p:attrName>
                                        </p:attrNameLst>
                                      </p:cBhvr>
                                      <p:to>
                                        <p:strVal val="hidden"/>
                                      </p:to>
                                    </p:set>
                                  </p:childTnLst>
                                </p:cTn>
                              </p:par>
                              <p:par>
                                <p:cTn id="145" presetID="3" presetClass="entr" presetSubtype="10" fill="hold" grpId="0" nodeType="withEffect">
                                  <p:stCondLst>
                                    <p:cond delay="0"/>
                                  </p:stCondLst>
                                  <p:childTnLst>
                                    <p:set>
                                      <p:cBhvr>
                                        <p:cTn id="146" dur="1" fill="hold">
                                          <p:stCondLst>
                                            <p:cond delay="0"/>
                                          </p:stCondLst>
                                        </p:cTn>
                                        <p:tgtEl>
                                          <p:spTgt spid="1462330"/>
                                        </p:tgtEl>
                                        <p:attrNameLst>
                                          <p:attrName>style.visibility</p:attrName>
                                        </p:attrNameLst>
                                      </p:cBhvr>
                                      <p:to>
                                        <p:strVal val="visible"/>
                                      </p:to>
                                    </p:set>
                                    <p:animEffect transition="in" filter="blinds(horizontal)">
                                      <p:cBhvr>
                                        <p:cTn id="147" dur="500"/>
                                        <p:tgtEl>
                                          <p:spTgt spid="1462330"/>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1462295"/>
                                        </p:tgtEl>
                                        <p:attrNameLst>
                                          <p:attrName>style.visibility</p:attrName>
                                        </p:attrNameLst>
                                      </p:cBhvr>
                                      <p:to>
                                        <p:strVal val="visible"/>
                                      </p:to>
                                    </p:set>
                                    <p:animEffect transition="in" filter="blinds(horizontal)">
                                      <p:cBhvr>
                                        <p:cTn id="150" dur="500"/>
                                        <p:tgtEl>
                                          <p:spTgt spid="1462295"/>
                                        </p:tgtEl>
                                      </p:cBhvr>
                                    </p:animEffect>
                                  </p:childTnLst>
                                </p:cTn>
                              </p:par>
                              <p:par>
                                <p:cTn id="151" presetID="3" presetClass="entr" presetSubtype="10" fill="hold" nodeType="withEffect">
                                  <p:stCondLst>
                                    <p:cond delay="0"/>
                                  </p:stCondLst>
                                  <p:childTnLst>
                                    <p:set>
                                      <p:cBhvr>
                                        <p:cTn id="152" dur="1" fill="hold">
                                          <p:stCondLst>
                                            <p:cond delay="0"/>
                                          </p:stCondLst>
                                        </p:cTn>
                                        <p:tgtEl>
                                          <p:spTgt spid="1462307"/>
                                        </p:tgtEl>
                                        <p:attrNameLst>
                                          <p:attrName>style.visibility</p:attrName>
                                        </p:attrNameLst>
                                      </p:cBhvr>
                                      <p:to>
                                        <p:strVal val="visible"/>
                                      </p:to>
                                    </p:set>
                                    <p:animEffect transition="in" filter="blinds(horizontal)">
                                      <p:cBhvr>
                                        <p:cTn id="153" dur="500"/>
                                        <p:tgtEl>
                                          <p:spTgt spid="1462307"/>
                                        </p:tgtEl>
                                      </p:cBhvr>
                                    </p:animEffect>
                                  </p:childTnLst>
                                </p:cTn>
                              </p:par>
                              <p:par>
                                <p:cTn id="154" presetID="3" presetClass="entr" presetSubtype="10" fill="hold" nodeType="withEffect">
                                  <p:stCondLst>
                                    <p:cond delay="0"/>
                                  </p:stCondLst>
                                  <p:childTnLst>
                                    <p:set>
                                      <p:cBhvr>
                                        <p:cTn id="155" dur="1" fill="hold">
                                          <p:stCondLst>
                                            <p:cond delay="0"/>
                                          </p:stCondLst>
                                        </p:cTn>
                                        <p:tgtEl>
                                          <p:spTgt spid="1462332"/>
                                        </p:tgtEl>
                                        <p:attrNameLst>
                                          <p:attrName>style.visibility</p:attrName>
                                        </p:attrNameLst>
                                      </p:cBhvr>
                                      <p:to>
                                        <p:strVal val="visible"/>
                                      </p:to>
                                    </p:set>
                                    <p:animEffect transition="in" filter="blinds(horizontal)">
                                      <p:cBhvr>
                                        <p:cTn id="156" dur="500"/>
                                        <p:tgtEl>
                                          <p:spTgt spid="1462332"/>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ntr" presetSubtype="10" fill="hold" grpId="0" nodeType="clickEffect">
                                  <p:stCondLst>
                                    <p:cond delay="0"/>
                                  </p:stCondLst>
                                  <p:childTnLst>
                                    <p:set>
                                      <p:cBhvr>
                                        <p:cTn id="160" dur="1" fill="hold">
                                          <p:stCondLst>
                                            <p:cond delay="0"/>
                                          </p:stCondLst>
                                        </p:cTn>
                                        <p:tgtEl>
                                          <p:spTgt spid="1462296"/>
                                        </p:tgtEl>
                                        <p:attrNameLst>
                                          <p:attrName>style.visibility</p:attrName>
                                        </p:attrNameLst>
                                      </p:cBhvr>
                                      <p:to>
                                        <p:strVal val="visible"/>
                                      </p:to>
                                    </p:set>
                                    <p:animEffect transition="in" filter="blinds(horizontal)">
                                      <p:cBhvr>
                                        <p:cTn id="161" dur="500"/>
                                        <p:tgtEl>
                                          <p:spTgt spid="1462296"/>
                                        </p:tgtEl>
                                      </p:cBhvr>
                                    </p:animEffect>
                                  </p:childTnLst>
                                </p:cTn>
                              </p:par>
                              <p:par>
                                <p:cTn id="162" presetID="3" presetClass="entr" presetSubtype="10" fill="hold" nodeType="withEffect">
                                  <p:stCondLst>
                                    <p:cond delay="0"/>
                                  </p:stCondLst>
                                  <p:childTnLst>
                                    <p:set>
                                      <p:cBhvr>
                                        <p:cTn id="163" dur="1" fill="hold">
                                          <p:stCondLst>
                                            <p:cond delay="0"/>
                                          </p:stCondLst>
                                        </p:cTn>
                                        <p:tgtEl>
                                          <p:spTgt spid="1462308"/>
                                        </p:tgtEl>
                                        <p:attrNameLst>
                                          <p:attrName>style.visibility</p:attrName>
                                        </p:attrNameLst>
                                      </p:cBhvr>
                                      <p:to>
                                        <p:strVal val="visible"/>
                                      </p:to>
                                    </p:set>
                                    <p:animEffect transition="in" filter="blinds(horizontal)">
                                      <p:cBhvr>
                                        <p:cTn id="164" dur="500"/>
                                        <p:tgtEl>
                                          <p:spTgt spid="1462308"/>
                                        </p:tgtEl>
                                      </p:cBhvr>
                                    </p:animEffect>
                                  </p:childTnLst>
                                </p:cTn>
                              </p:par>
                              <p:par>
                                <p:cTn id="165" presetID="3" presetClass="entr" presetSubtype="10" fill="hold" nodeType="withEffect">
                                  <p:stCondLst>
                                    <p:cond delay="0"/>
                                  </p:stCondLst>
                                  <p:childTnLst>
                                    <p:set>
                                      <p:cBhvr>
                                        <p:cTn id="166" dur="1" fill="hold">
                                          <p:stCondLst>
                                            <p:cond delay="0"/>
                                          </p:stCondLst>
                                        </p:cTn>
                                        <p:tgtEl>
                                          <p:spTgt spid="1462334"/>
                                        </p:tgtEl>
                                        <p:attrNameLst>
                                          <p:attrName>style.visibility</p:attrName>
                                        </p:attrNameLst>
                                      </p:cBhvr>
                                      <p:to>
                                        <p:strVal val="visible"/>
                                      </p:to>
                                    </p:set>
                                    <p:animEffect transition="in" filter="blinds(horizontal)">
                                      <p:cBhvr>
                                        <p:cTn id="167" dur="500"/>
                                        <p:tgtEl>
                                          <p:spTgt spid="1462334"/>
                                        </p:tgtEl>
                                      </p:cBhvr>
                                    </p:animEffect>
                                  </p:childTnLst>
                                </p:cTn>
                              </p:par>
                            </p:childTnLst>
                          </p:cTn>
                        </p:par>
                      </p:childTnLst>
                    </p:cTn>
                  </p:par>
                  <p:par>
                    <p:cTn id="168" fill="hold">
                      <p:stCondLst>
                        <p:cond delay="indefinite"/>
                      </p:stCondLst>
                      <p:childTnLst>
                        <p:par>
                          <p:cTn id="169" fill="hold">
                            <p:stCondLst>
                              <p:cond delay="0"/>
                            </p:stCondLst>
                            <p:childTnLst>
                              <p:par>
                                <p:cTn id="170" presetID="3" presetClass="entr" presetSubtype="10" fill="hold" grpId="2" nodeType="clickEffect">
                                  <p:stCondLst>
                                    <p:cond delay="0"/>
                                  </p:stCondLst>
                                  <p:childTnLst>
                                    <p:set>
                                      <p:cBhvr>
                                        <p:cTn id="171" dur="1" fill="hold">
                                          <p:stCondLst>
                                            <p:cond delay="0"/>
                                          </p:stCondLst>
                                        </p:cTn>
                                        <p:tgtEl>
                                          <p:spTgt spid="1462288"/>
                                        </p:tgtEl>
                                        <p:attrNameLst>
                                          <p:attrName>style.visibility</p:attrName>
                                        </p:attrNameLst>
                                      </p:cBhvr>
                                      <p:to>
                                        <p:strVal val="visible"/>
                                      </p:to>
                                    </p:set>
                                    <p:animEffect transition="in" filter="blinds(horizontal)">
                                      <p:cBhvr>
                                        <p:cTn id="172" dur="500"/>
                                        <p:tgtEl>
                                          <p:spTgt spid="1462288"/>
                                        </p:tgtEl>
                                      </p:cBhvr>
                                    </p:animEffect>
                                  </p:childTnLst>
                                </p:cTn>
                              </p:par>
                              <p:par>
                                <p:cTn id="173" presetID="3" presetClass="entr" presetSubtype="10" fill="hold" grpId="2" nodeType="withEffect">
                                  <p:stCondLst>
                                    <p:cond delay="0"/>
                                  </p:stCondLst>
                                  <p:childTnLst>
                                    <p:set>
                                      <p:cBhvr>
                                        <p:cTn id="174" dur="1" fill="hold">
                                          <p:stCondLst>
                                            <p:cond delay="0"/>
                                          </p:stCondLst>
                                        </p:cTn>
                                        <p:tgtEl>
                                          <p:spTgt spid="1462289"/>
                                        </p:tgtEl>
                                        <p:attrNameLst>
                                          <p:attrName>style.visibility</p:attrName>
                                        </p:attrNameLst>
                                      </p:cBhvr>
                                      <p:to>
                                        <p:strVal val="visible"/>
                                      </p:to>
                                    </p:set>
                                    <p:animEffect transition="in" filter="blinds(horizontal)">
                                      <p:cBhvr>
                                        <p:cTn id="175" dur="500"/>
                                        <p:tgtEl>
                                          <p:spTgt spid="1462289"/>
                                        </p:tgtEl>
                                      </p:cBhvr>
                                    </p:animEffect>
                                  </p:childTnLst>
                                </p:cTn>
                              </p:par>
                              <p:par>
                                <p:cTn id="176" presetID="3" presetClass="entr" presetSubtype="10" fill="hold" grpId="2" nodeType="withEffect">
                                  <p:stCondLst>
                                    <p:cond delay="0"/>
                                  </p:stCondLst>
                                  <p:childTnLst>
                                    <p:set>
                                      <p:cBhvr>
                                        <p:cTn id="177" dur="1" fill="hold">
                                          <p:stCondLst>
                                            <p:cond delay="0"/>
                                          </p:stCondLst>
                                        </p:cTn>
                                        <p:tgtEl>
                                          <p:spTgt spid="1462290"/>
                                        </p:tgtEl>
                                        <p:attrNameLst>
                                          <p:attrName>style.visibility</p:attrName>
                                        </p:attrNameLst>
                                      </p:cBhvr>
                                      <p:to>
                                        <p:strVal val="visible"/>
                                      </p:to>
                                    </p:set>
                                    <p:animEffect transition="in" filter="blinds(horizontal)">
                                      <p:cBhvr>
                                        <p:cTn id="178" dur="500"/>
                                        <p:tgtEl>
                                          <p:spTgt spid="1462290"/>
                                        </p:tgtEl>
                                      </p:cBhvr>
                                    </p:animEffect>
                                  </p:childTnLst>
                                </p:cTn>
                              </p:par>
                              <p:par>
                                <p:cTn id="179" presetID="3" presetClass="entr" presetSubtype="10" fill="hold" grpId="2" nodeType="withEffect">
                                  <p:stCondLst>
                                    <p:cond delay="0"/>
                                  </p:stCondLst>
                                  <p:childTnLst>
                                    <p:set>
                                      <p:cBhvr>
                                        <p:cTn id="180" dur="1" fill="hold">
                                          <p:stCondLst>
                                            <p:cond delay="0"/>
                                          </p:stCondLst>
                                        </p:cTn>
                                        <p:tgtEl>
                                          <p:spTgt spid="1462291"/>
                                        </p:tgtEl>
                                        <p:attrNameLst>
                                          <p:attrName>style.visibility</p:attrName>
                                        </p:attrNameLst>
                                      </p:cBhvr>
                                      <p:to>
                                        <p:strVal val="visible"/>
                                      </p:to>
                                    </p:set>
                                    <p:animEffect transition="in" filter="blinds(horizontal)">
                                      <p:cBhvr>
                                        <p:cTn id="181" dur="500"/>
                                        <p:tgtEl>
                                          <p:spTgt spid="1462291"/>
                                        </p:tgtEl>
                                      </p:cBhvr>
                                    </p:animEffect>
                                  </p:childTnLst>
                                </p:cTn>
                              </p:par>
                              <p:par>
                                <p:cTn id="182" presetID="3" presetClass="entr" presetSubtype="10" fill="hold" nodeType="withEffect">
                                  <p:stCondLst>
                                    <p:cond delay="0"/>
                                  </p:stCondLst>
                                  <p:childTnLst>
                                    <p:set>
                                      <p:cBhvr>
                                        <p:cTn id="183" dur="1" fill="hold">
                                          <p:stCondLst>
                                            <p:cond delay="0"/>
                                          </p:stCondLst>
                                        </p:cTn>
                                        <p:tgtEl>
                                          <p:spTgt spid="1462293"/>
                                        </p:tgtEl>
                                        <p:attrNameLst>
                                          <p:attrName>style.visibility</p:attrName>
                                        </p:attrNameLst>
                                      </p:cBhvr>
                                      <p:to>
                                        <p:strVal val="visible"/>
                                      </p:to>
                                    </p:set>
                                    <p:animEffect transition="in" filter="blinds(horizontal)">
                                      <p:cBhvr>
                                        <p:cTn id="184" dur="500"/>
                                        <p:tgtEl>
                                          <p:spTgt spid="1462293"/>
                                        </p:tgtEl>
                                      </p:cBhvr>
                                    </p:animEffect>
                                  </p:childTnLst>
                                </p:cTn>
                              </p:par>
                              <p:par>
                                <p:cTn id="185" presetID="3" presetClass="entr" presetSubtype="10" fill="hold" nodeType="withEffect">
                                  <p:stCondLst>
                                    <p:cond delay="0"/>
                                  </p:stCondLst>
                                  <p:childTnLst>
                                    <p:set>
                                      <p:cBhvr>
                                        <p:cTn id="186" dur="1" fill="hold">
                                          <p:stCondLst>
                                            <p:cond delay="0"/>
                                          </p:stCondLst>
                                        </p:cTn>
                                        <p:tgtEl>
                                          <p:spTgt spid="1462276"/>
                                        </p:tgtEl>
                                        <p:attrNameLst>
                                          <p:attrName>style.visibility</p:attrName>
                                        </p:attrNameLst>
                                      </p:cBhvr>
                                      <p:to>
                                        <p:strVal val="visible"/>
                                      </p:to>
                                    </p:set>
                                    <p:animEffect transition="in" filter="blinds(horizontal)">
                                      <p:cBhvr>
                                        <p:cTn id="187" dur="500"/>
                                        <p:tgtEl>
                                          <p:spTgt spid="1462276"/>
                                        </p:tgtEl>
                                      </p:cBhvr>
                                    </p:animEffect>
                                  </p:childTnLst>
                                </p:cTn>
                              </p:par>
                              <p:par>
                                <p:cTn id="188" presetID="3" presetClass="entr" presetSubtype="10" fill="hold" nodeType="withEffect">
                                  <p:stCondLst>
                                    <p:cond delay="0"/>
                                  </p:stCondLst>
                                  <p:childTnLst>
                                    <p:set>
                                      <p:cBhvr>
                                        <p:cTn id="189" dur="1" fill="hold">
                                          <p:stCondLst>
                                            <p:cond delay="0"/>
                                          </p:stCondLst>
                                        </p:cTn>
                                        <p:tgtEl>
                                          <p:spTgt spid="1462335"/>
                                        </p:tgtEl>
                                        <p:attrNameLst>
                                          <p:attrName>style.visibility</p:attrName>
                                        </p:attrNameLst>
                                      </p:cBhvr>
                                      <p:to>
                                        <p:strVal val="visible"/>
                                      </p:to>
                                    </p:set>
                                    <p:animEffect transition="in" filter="blinds(horizontal)">
                                      <p:cBhvr>
                                        <p:cTn id="190" dur="500"/>
                                        <p:tgtEl>
                                          <p:spTgt spid="1462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74" grpId="0" animBg="1"/>
      <p:bldP spid="1462274" grpId="1" animBg="1"/>
      <p:bldP spid="1462284" grpId="0" animBg="1"/>
      <p:bldP spid="1462285" grpId="0" animBg="1"/>
      <p:bldP spid="1462286" grpId="0" animBg="1"/>
      <p:bldP spid="1462287" grpId="0" animBg="1"/>
      <p:bldP spid="1462288" grpId="0" animBg="1"/>
      <p:bldP spid="1462288" grpId="1" animBg="1"/>
      <p:bldP spid="1462288" grpId="2" animBg="1"/>
      <p:bldP spid="1462289" grpId="0" animBg="1"/>
      <p:bldP spid="1462289" grpId="1" animBg="1"/>
      <p:bldP spid="1462289" grpId="2" animBg="1"/>
      <p:bldP spid="1462290" grpId="0" animBg="1"/>
      <p:bldP spid="1462290" grpId="1" animBg="1"/>
      <p:bldP spid="1462290" grpId="2" animBg="1"/>
      <p:bldP spid="1462291" grpId="0" animBg="1"/>
      <p:bldP spid="1462291" grpId="1" animBg="1"/>
      <p:bldP spid="1462291" grpId="2" animBg="1"/>
      <p:bldP spid="1462295" grpId="0" animBg="1"/>
      <p:bldP spid="1462296" grpId="0" animBg="1"/>
      <p:bldP spid="1462317" grpId="0"/>
      <p:bldP spid="1462317" grpId="1"/>
      <p:bldP spid="1462325" grpId="0"/>
      <p:bldP spid="1462326" grpId="0"/>
      <p:bldP spid="1462326" grpId="1"/>
      <p:bldP spid="1462327" grpId="0"/>
      <p:bldP spid="1462328" grpId="0"/>
      <p:bldP spid="1462328" grpId="1"/>
      <p:bldP spid="1462329" grpId="0"/>
      <p:bldP spid="1462329" grpId="1"/>
      <p:bldP spid="14623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CF1B851D-5186-4D82-9C88-B1DC537B1D0D}" type="slidenum">
              <a:rPr lang="en-US" smtClean="0"/>
              <a:pPr/>
              <a:t>40</a:t>
            </a:fld>
            <a:endParaRPr lang="en-US" smtClean="0"/>
          </a:p>
        </p:txBody>
      </p:sp>
      <p:sp>
        <p:nvSpPr>
          <p:cNvPr id="51203" name="Rectangle 2"/>
          <p:cNvSpPr>
            <a:spLocks noGrp="1" noChangeArrowheads="1"/>
          </p:cNvSpPr>
          <p:nvPr>
            <p:ph type="body" idx="1"/>
          </p:nvPr>
        </p:nvSpPr>
        <p:spPr>
          <a:xfrm>
            <a:off x="381000" y="2133600"/>
            <a:ext cx="8458200" cy="1676400"/>
          </a:xfrm>
          <a:noFill/>
        </p:spPr>
        <p:txBody>
          <a:bodyPr/>
          <a:lstStyle/>
          <a:p>
            <a:pPr marL="0" indent="0" algn="ctr" eaLnBrk="1" hangingPunct="1">
              <a:lnSpc>
                <a:spcPct val="90000"/>
              </a:lnSpc>
              <a:buFontTx/>
              <a:buNone/>
            </a:pPr>
            <a:r>
              <a:rPr lang="en-US" sz="3600" b="1" smtClean="0"/>
              <a:t>Using PSI Method and MOVI Software to Improve Preliminary Ship Design Prototype. Example 2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5"/>
          <p:cNvSpPr>
            <a:spLocks noGrp="1"/>
          </p:cNvSpPr>
          <p:nvPr>
            <p:ph type="sldNum" sz="quarter" idx="12"/>
          </p:nvPr>
        </p:nvSpPr>
        <p:spPr>
          <a:noFill/>
        </p:spPr>
        <p:txBody>
          <a:bodyPr/>
          <a:lstStyle/>
          <a:p>
            <a:fld id="{D010A328-62DC-4C60-ABC5-2F351729305E}" type="slidenum">
              <a:rPr lang="en-US" smtClean="0"/>
              <a:pPr/>
              <a:t>41</a:t>
            </a:fld>
            <a:endParaRPr lang="en-US" smtClean="0"/>
          </a:p>
        </p:txBody>
      </p:sp>
      <p:graphicFrame>
        <p:nvGraphicFramePr>
          <p:cNvPr id="13314" name="Object 2"/>
          <p:cNvGraphicFramePr>
            <a:graphicFrameLocks noChangeAspect="1"/>
          </p:cNvGraphicFramePr>
          <p:nvPr>
            <p:ph idx="1"/>
          </p:nvPr>
        </p:nvGraphicFramePr>
        <p:xfrm>
          <a:off x="173038" y="995363"/>
          <a:ext cx="9058275" cy="5686425"/>
        </p:xfrm>
        <a:graphic>
          <a:graphicData uri="http://schemas.openxmlformats.org/presentationml/2006/ole">
            <p:oleObj spid="_x0000_s13314" name="Document" r:id="rId3" imgW="6647968" imgH="4173893" progId="Word.Document.8">
              <p:embed/>
            </p:oleObj>
          </a:graphicData>
        </a:graphic>
      </p:graphicFrame>
      <p:sp>
        <p:nvSpPr>
          <p:cNvPr id="13316" name="Rectangle 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a:r>
              <a:rPr lang="en-US" sz="3200" b="1">
                <a:solidFill>
                  <a:schemeClr val="tx2"/>
                </a:solidFill>
              </a:rPr>
              <a:t>Problem Statement (1/2)</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5"/>
          <p:cNvSpPr>
            <a:spLocks noGrp="1"/>
          </p:cNvSpPr>
          <p:nvPr>
            <p:ph type="sldNum" sz="quarter" idx="12"/>
          </p:nvPr>
        </p:nvSpPr>
        <p:spPr>
          <a:noFill/>
        </p:spPr>
        <p:txBody>
          <a:bodyPr/>
          <a:lstStyle/>
          <a:p>
            <a:fld id="{C4CF02CD-4815-4DFD-BEB7-893EDCDBFCEB}" type="slidenum">
              <a:rPr lang="en-US" smtClean="0"/>
              <a:pPr/>
              <a:t>42</a:t>
            </a:fld>
            <a:endParaRPr lang="en-US" smtClean="0"/>
          </a:p>
        </p:txBody>
      </p:sp>
      <p:graphicFrame>
        <p:nvGraphicFramePr>
          <p:cNvPr id="14338" name="Object 2"/>
          <p:cNvGraphicFramePr>
            <a:graphicFrameLocks noChangeAspect="1"/>
          </p:cNvGraphicFramePr>
          <p:nvPr>
            <p:ph idx="1"/>
          </p:nvPr>
        </p:nvGraphicFramePr>
        <p:xfrm>
          <a:off x="255588" y="914400"/>
          <a:ext cx="7515225" cy="5486400"/>
        </p:xfrm>
        <a:graphic>
          <a:graphicData uri="http://schemas.openxmlformats.org/presentationml/2006/ole">
            <p:oleObj spid="_x0000_s14338" name="Document" r:id="rId3" imgW="5492856" imgH="4010742" progId="Word.Document.8">
              <p:embed/>
            </p:oleObj>
          </a:graphicData>
        </a:graphic>
      </p:graphicFrame>
      <p:sp>
        <p:nvSpPr>
          <p:cNvPr id="14340" name="Rectangle 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a:r>
              <a:rPr lang="en-US" sz="3200" b="1">
                <a:solidFill>
                  <a:schemeClr val="tx2"/>
                </a:solidFill>
              </a:rPr>
              <a:t>Problem Statement (2/2)</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p:spPr>
        <p:txBody>
          <a:bodyPr/>
          <a:lstStyle/>
          <a:p>
            <a:fld id="{3641F1CA-5542-4B40-BEEC-60D2912387CB}" type="slidenum">
              <a:rPr lang="en-US" smtClean="0"/>
              <a:pPr/>
              <a:t>43</a:t>
            </a:fld>
            <a:endParaRPr lang="en-US" smtClean="0"/>
          </a:p>
        </p:txBody>
      </p:sp>
      <p:sp>
        <p:nvSpPr>
          <p:cNvPr id="52227" name="Rectangle 2"/>
          <p:cNvSpPr>
            <a:spLocks noGrp="1" noChangeArrowheads="1"/>
          </p:cNvSpPr>
          <p:nvPr>
            <p:ph type="title"/>
          </p:nvPr>
        </p:nvSpPr>
        <p:spPr>
          <a:xfrm>
            <a:off x="0" y="0"/>
            <a:ext cx="9144000" cy="1295400"/>
          </a:xfrm>
        </p:spPr>
        <p:txBody>
          <a:bodyPr/>
          <a:lstStyle/>
          <a:p>
            <a:pPr eaLnBrk="1" hangingPunct="1"/>
            <a:r>
              <a:rPr lang="en-US" sz="3200" b="1" smtClean="0"/>
              <a:t>Dependency Between Criteria: </a:t>
            </a:r>
            <a:br>
              <a:rPr lang="en-US" sz="3200" b="1" smtClean="0"/>
            </a:br>
            <a:r>
              <a:rPr lang="en-US" sz="3200" b="1" smtClean="0">
                <a:solidFill>
                  <a:srgbClr val="FF3300"/>
                </a:solidFill>
              </a:rPr>
              <a:t>Initial Statement</a:t>
            </a:r>
            <a:r>
              <a:rPr lang="en-US" sz="3200" smtClean="0"/>
              <a:t> </a:t>
            </a:r>
          </a:p>
        </p:txBody>
      </p:sp>
      <p:pic>
        <p:nvPicPr>
          <p:cNvPr id="52228" name="Picture 3"/>
          <p:cNvPicPr>
            <a:picLocks noGrp="1" noChangeAspect="1" noChangeArrowheads="1"/>
          </p:cNvPicPr>
          <p:nvPr>
            <p:ph idx="1"/>
          </p:nvPr>
        </p:nvPicPr>
        <p:blipFill>
          <a:blip r:embed="rId2" cstate="print"/>
          <a:srcRect/>
          <a:stretch>
            <a:fillRect/>
          </a:stretch>
        </p:blipFill>
        <p:spPr>
          <a:xfrm>
            <a:off x="914400" y="838200"/>
            <a:ext cx="7620000" cy="5199063"/>
          </a:xfrm>
          <a:noFill/>
        </p:spPr>
      </p:pic>
      <p:sp>
        <p:nvSpPr>
          <p:cNvPr id="52229" name="Text Box 4"/>
          <p:cNvSpPr txBox="1">
            <a:spLocks noChangeArrowheads="1"/>
          </p:cNvSpPr>
          <p:nvPr/>
        </p:nvSpPr>
        <p:spPr bwMode="auto">
          <a:xfrm>
            <a:off x="0" y="6096000"/>
            <a:ext cx="8610600" cy="641350"/>
          </a:xfrm>
          <a:prstGeom prst="rect">
            <a:avLst/>
          </a:prstGeom>
          <a:noFill/>
          <a:ln w="9525">
            <a:noFill/>
            <a:miter lim="800000"/>
            <a:headEnd/>
            <a:tailEnd/>
          </a:ln>
        </p:spPr>
        <p:txBody>
          <a:bodyPr>
            <a:spAutoFit/>
          </a:bodyPr>
          <a:lstStyle/>
          <a:p>
            <a:pPr algn="ctr"/>
            <a:r>
              <a:rPr lang="en-US" sz="1800" b="1"/>
              <a:t>Feasible solutions ND=238; Pareto optimal solutions NP=3. </a:t>
            </a:r>
          </a:p>
          <a:p>
            <a:pPr algn="ctr"/>
            <a:r>
              <a:rPr lang="en-US" sz="1800" b="1">
                <a:solidFill>
                  <a:srgbClr val="0099FF"/>
                </a:solidFill>
              </a:rPr>
              <a:t>An expert has preferred a vector # 75527.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6"/>
          <p:cNvSpPr>
            <a:spLocks noGrp="1"/>
          </p:cNvSpPr>
          <p:nvPr>
            <p:ph type="sldNum" sz="quarter" idx="12"/>
          </p:nvPr>
        </p:nvSpPr>
        <p:spPr>
          <a:noFill/>
        </p:spPr>
        <p:txBody>
          <a:bodyPr/>
          <a:lstStyle/>
          <a:p>
            <a:fld id="{B8956E19-7D09-4536-B8D2-54DE86546398}" type="slidenum">
              <a:rPr lang="en-US" smtClean="0"/>
              <a:pPr/>
              <a:t>44</a:t>
            </a:fld>
            <a:endParaRPr lang="en-US" smtClean="0"/>
          </a:p>
        </p:txBody>
      </p:sp>
      <p:pic>
        <p:nvPicPr>
          <p:cNvPr id="53251" name="Picture 2" descr="2a"/>
          <p:cNvPicPr>
            <a:picLocks noGrp="1" noChangeAspect="1" noChangeArrowheads="1"/>
          </p:cNvPicPr>
          <p:nvPr>
            <p:ph sz="half" idx="1"/>
          </p:nvPr>
        </p:nvPicPr>
        <p:blipFill>
          <a:blip r:embed="rId2" cstate="print"/>
          <a:srcRect/>
          <a:stretch>
            <a:fillRect/>
          </a:stretch>
        </p:blipFill>
        <p:spPr>
          <a:xfrm>
            <a:off x="0" y="1857375"/>
            <a:ext cx="4648200" cy="3544888"/>
          </a:xfrm>
          <a:noFill/>
        </p:spPr>
      </p:pic>
      <p:pic>
        <p:nvPicPr>
          <p:cNvPr id="53252" name="Picture 3" descr="2b"/>
          <p:cNvPicPr>
            <a:picLocks noGrp="1" noChangeAspect="1" noChangeArrowheads="1"/>
          </p:cNvPicPr>
          <p:nvPr>
            <p:ph sz="half" idx="2"/>
          </p:nvPr>
        </p:nvPicPr>
        <p:blipFill>
          <a:blip r:embed="rId3" cstate="print"/>
          <a:srcRect/>
          <a:stretch>
            <a:fillRect/>
          </a:stretch>
        </p:blipFill>
        <p:spPr>
          <a:xfrm>
            <a:off x="4648200" y="1828800"/>
            <a:ext cx="4495800" cy="3430588"/>
          </a:xfrm>
          <a:noFill/>
        </p:spPr>
      </p:pic>
      <p:sp>
        <p:nvSpPr>
          <p:cNvPr id="53253" name="Rectangle 4"/>
          <p:cNvSpPr>
            <a:spLocks noChangeArrowheads="1"/>
          </p:cNvSpPr>
          <p:nvPr/>
        </p:nvSpPr>
        <p:spPr bwMode="auto">
          <a:xfrm>
            <a:off x="0" y="0"/>
            <a:ext cx="9144000" cy="1295400"/>
          </a:xfrm>
          <a:prstGeom prst="rect">
            <a:avLst/>
          </a:prstGeom>
          <a:noFill/>
          <a:ln w="9525">
            <a:noFill/>
            <a:miter lim="800000"/>
            <a:headEnd/>
            <a:tailEnd/>
          </a:ln>
        </p:spPr>
        <p:txBody>
          <a:bodyPr anchor="ctr"/>
          <a:lstStyle/>
          <a:p>
            <a:pPr algn="ctr"/>
            <a:r>
              <a:rPr lang="en-US" sz="3200" b="1">
                <a:solidFill>
                  <a:schemeClr val="tx2"/>
                </a:solidFill>
              </a:rPr>
              <a:t>Dependency Between Criteria: </a:t>
            </a:r>
            <a:br>
              <a:rPr lang="en-US" sz="3200" b="1">
                <a:solidFill>
                  <a:schemeClr val="tx2"/>
                </a:solidFill>
              </a:rPr>
            </a:br>
            <a:r>
              <a:rPr lang="en-US" sz="3200" b="1">
                <a:solidFill>
                  <a:srgbClr val="FF3300"/>
                </a:solidFill>
              </a:rPr>
              <a:t>Initial Statement</a:t>
            </a:r>
            <a:r>
              <a:rPr lang="en-US" sz="3200">
                <a:solidFill>
                  <a:schemeClr val="tx2"/>
                </a:solidFill>
              </a:rPr>
              <a:t> </a:t>
            </a:r>
          </a:p>
        </p:txBody>
      </p:sp>
      <p:sp>
        <p:nvSpPr>
          <p:cNvPr id="53254" name="Text Box 5"/>
          <p:cNvSpPr txBox="1">
            <a:spLocks noChangeArrowheads="1"/>
          </p:cNvSpPr>
          <p:nvPr/>
        </p:nvSpPr>
        <p:spPr bwMode="auto">
          <a:xfrm>
            <a:off x="228600" y="5356225"/>
            <a:ext cx="4191000" cy="487363"/>
          </a:xfrm>
          <a:prstGeom prst="rect">
            <a:avLst/>
          </a:prstGeom>
          <a:noFill/>
          <a:ln w="9525">
            <a:noFill/>
            <a:miter lim="800000"/>
            <a:headEnd/>
            <a:tailEnd/>
          </a:ln>
        </p:spPr>
        <p:txBody>
          <a:bodyPr>
            <a:spAutoFit/>
          </a:bodyPr>
          <a:lstStyle/>
          <a:p>
            <a:r>
              <a:rPr lang="en-US" sz="1200" b="1"/>
              <a:t>Seakeeping Rank vs. Waterplane Area Coefficient forward of amidships</a:t>
            </a:r>
            <a:r>
              <a:rPr lang="en-US" sz="1400" b="1"/>
              <a:t> </a:t>
            </a:r>
          </a:p>
        </p:txBody>
      </p:sp>
      <p:sp>
        <p:nvSpPr>
          <p:cNvPr id="53255" name="Text Box 6"/>
          <p:cNvSpPr txBox="1">
            <a:spLocks noChangeArrowheads="1"/>
          </p:cNvSpPr>
          <p:nvPr/>
        </p:nvSpPr>
        <p:spPr bwMode="auto">
          <a:xfrm>
            <a:off x="4860925" y="5334000"/>
            <a:ext cx="3978275" cy="457200"/>
          </a:xfrm>
          <a:prstGeom prst="rect">
            <a:avLst/>
          </a:prstGeom>
          <a:noFill/>
          <a:ln w="9525">
            <a:noFill/>
            <a:miter lim="800000"/>
            <a:headEnd/>
            <a:tailEnd/>
          </a:ln>
        </p:spPr>
        <p:txBody>
          <a:bodyPr>
            <a:spAutoFit/>
          </a:bodyPr>
          <a:lstStyle/>
          <a:p>
            <a:r>
              <a:rPr lang="en-US" sz="1200" b="1"/>
              <a:t>Seakeeping Rank vs. Waterplane Area Coefficient aft of amidships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6"/>
          <p:cNvSpPr>
            <a:spLocks noGrp="1"/>
          </p:cNvSpPr>
          <p:nvPr>
            <p:ph type="sldNum" sz="quarter" idx="12"/>
          </p:nvPr>
        </p:nvSpPr>
        <p:spPr>
          <a:noFill/>
        </p:spPr>
        <p:txBody>
          <a:bodyPr/>
          <a:lstStyle/>
          <a:p>
            <a:fld id="{5C4AE6AE-AD25-4BFA-A9B5-40DF585895B9}" type="slidenum">
              <a:rPr lang="en-US" smtClean="0"/>
              <a:pPr/>
              <a:t>45</a:t>
            </a:fld>
            <a:endParaRPr lang="en-US" smtClean="0"/>
          </a:p>
        </p:txBody>
      </p:sp>
      <p:pic>
        <p:nvPicPr>
          <p:cNvPr id="54275" name="Picture 2" descr="3a"/>
          <p:cNvPicPr>
            <a:picLocks noGrp="1" noChangeAspect="1" noChangeArrowheads="1"/>
          </p:cNvPicPr>
          <p:nvPr>
            <p:ph sz="half" idx="1"/>
          </p:nvPr>
        </p:nvPicPr>
        <p:blipFill>
          <a:blip r:embed="rId2" cstate="print"/>
          <a:srcRect/>
          <a:stretch>
            <a:fillRect/>
          </a:stretch>
        </p:blipFill>
        <p:spPr>
          <a:xfrm>
            <a:off x="0" y="1846263"/>
            <a:ext cx="4648200" cy="3565525"/>
          </a:xfrm>
          <a:noFill/>
        </p:spPr>
      </p:pic>
      <p:pic>
        <p:nvPicPr>
          <p:cNvPr id="54276" name="Picture 3" descr="3b"/>
          <p:cNvPicPr>
            <a:picLocks noGrp="1" noChangeAspect="1" noChangeArrowheads="1"/>
          </p:cNvPicPr>
          <p:nvPr>
            <p:ph sz="half" idx="2"/>
          </p:nvPr>
        </p:nvPicPr>
        <p:blipFill>
          <a:blip r:embed="rId3" cstate="print"/>
          <a:srcRect/>
          <a:stretch>
            <a:fillRect/>
          </a:stretch>
        </p:blipFill>
        <p:spPr>
          <a:xfrm>
            <a:off x="4495800" y="1838325"/>
            <a:ext cx="4648200" cy="3579813"/>
          </a:xfrm>
          <a:noFill/>
        </p:spPr>
      </p:pic>
      <p:sp>
        <p:nvSpPr>
          <p:cNvPr id="54277" name="Rectangle 4"/>
          <p:cNvSpPr>
            <a:spLocks noChangeArrowheads="1"/>
          </p:cNvSpPr>
          <p:nvPr/>
        </p:nvSpPr>
        <p:spPr bwMode="auto">
          <a:xfrm>
            <a:off x="0" y="0"/>
            <a:ext cx="9144000" cy="1295400"/>
          </a:xfrm>
          <a:prstGeom prst="rect">
            <a:avLst/>
          </a:prstGeom>
          <a:noFill/>
          <a:ln w="9525">
            <a:noFill/>
            <a:miter lim="800000"/>
            <a:headEnd/>
            <a:tailEnd/>
          </a:ln>
        </p:spPr>
        <p:txBody>
          <a:bodyPr anchor="ctr"/>
          <a:lstStyle/>
          <a:p>
            <a:pPr algn="ctr"/>
            <a:r>
              <a:rPr lang="en-US" sz="3200" b="1">
                <a:solidFill>
                  <a:schemeClr val="tx2"/>
                </a:solidFill>
              </a:rPr>
              <a:t>Dependency of Criteria On Design Variables: </a:t>
            </a:r>
            <a:r>
              <a:rPr lang="en-US" sz="3200" b="1">
                <a:solidFill>
                  <a:srgbClr val="FF3300"/>
                </a:solidFill>
              </a:rPr>
              <a:t>Initial Statement</a:t>
            </a:r>
            <a:r>
              <a:rPr lang="en-US" sz="3200">
                <a:solidFill>
                  <a:schemeClr val="tx2"/>
                </a:solidFill>
              </a:rPr>
              <a:t> </a:t>
            </a:r>
          </a:p>
        </p:txBody>
      </p:sp>
      <p:sp>
        <p:nvSpPr>
          <p:cNvPr id="54278" name="Text Box 5"/>
          <p:cNvSpPr txBox="1">
            <a:spLocks noChangeArrowheads="1"/>
          </p:cNvSpPr>
          <p:nvPr/>
        </p:nvSpPr>
        <p:spPr bwMode="auto">
          <a:xfrm>
            <a:off x="196850" y="5446713"/>
            <a:ext cx="184150" cy="366712"/>
          </a:xfrm>
          <a:prstGeom prst="rect">
            <a:avLst/>
          </a:prstGeom>
          <a:noFill/>
          <a:ln w="9525">
            <a:noFill/>
            <a:miter lim="800000"/>
            <a:headEnd/>
            <a:tailEnd/>
          </a:ln>
        </p:spPr>
        <p:txBody>
          <a:bodyPr wrap="none">
            <a:spAutoFit/>
          </a:bodyPr>
          <a:lstStyle/>
          <a:p>
            <a:endParaRPr lang="en-US" sz="1800"/>
          </a:p>
        </p:txBody>
      </p:sp>
      <p:sp>
        <p:nvSpPr>
          <p:cNvPr id="54279" name="Text Box 6"/>
          <p:cNvSpPr txBox="1">
            <a:spLocks noChangeArrowheads="1"/>
          </p:cNvSpPr>
          <p:nvPr/>
        </p:nvSpPr>
        <p:spPr bwMode="auto">
          <a:xfrm>
            <a:off x="152400" y="5440363"/>
            <a:ext cx="4502150" cy="274637"/>
          </a:xfrm>
          <a:prstGeom prst="rect">
            <a:avLst/>
          </a:prstGeom>
          <a:noFill/>
          <a:ln w="9525">
            <a:noFill/>
            <a:miter lim="800000"/>
            <a:headEnd/>
            <a:tailEnd/>
          </a:ln>
        </p:spPr>
        <p:txBody>
          <a:bodyPr wrap="none">
            <a:spAutoFit/>
          </a:bodyPr>
          <a:lstStyle/>
          <a:p>
            <a:r>
              <a:rPr lang="en-US" sz="1200" b="1"/>
              <a:t>Seakeeping Rank vs. Waterplane area forward of amidships</a:t>
            </a:r>
          </a:p>
        </p:txBody>
      </p:sp>
      <p:sp>
        <p:nvSpPr>
          <p:cNvPr id="54280" name="Text Box 7"/>
          <p:cNvSpPr txBox="1">
            <a:spLocks noChangeArrowheads="1"/>
          </p:cNvSpPr>
          <p:nvPr/>
        </p:nvSpPr>
        <p:spPr bwMode="auto">
          <a:xfrm>
            <a:off x="4953000" y="5410200"/>
            <a:ext cx="3962400" cy="457200"/>
          </a:xfrm>
          <a:prstGeom prst="rect">
            <a:avLst/>
          </a:prstGeom>
          <a:noFill/>
          <a:ln w="9525">
            <a:noFill/>
            <a:miter lim="800000"/>
            <a:headEnd/>
            <a:tailEnd/>
          </a:ln>
        </p:spPr>
        <p:txBody>
          <a:bodyPr>
            <a:spAutoFit/>
          </a:bodyPr>
          <a:lstStyle/>
          <a:p>
            <a:r>
              <a:rPr lang="en-US" sz="1200" b="1"/>
              <a:t>Residuary Resistance Coefficient vs. Projected Transom Area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7"/>
          <p:cNvSpPr>
            <a:spLocks noGrp="1"/>
          </p:cNvSpPr>
          <p:nvPr>
            <p:ph type="sldNum" sz="quarter" idx="12"/>
          </p:nvPr>
        </p:nvSpPr>
        <p:spPr>
          <a:noFill/>
        </p:spPr>
        <p:txBody>
          <a:bodyPr/>
          <a:lstStyle/>
          <a:p>
            <a:fld id="{BB7C496A-5176-4CA4-BAFF-5A7B61FB794B}" type="slidenum">
              <a:rPr lang="en-US" smtClean="0"/>
              <a:pPr/>
              <a:t>46</a:t>
            </a:fld>
            <a:endParaRPr lang="en-US" smtClean="0"/>
          </a:p>
        </p:txBody>
      </p:sp>
      <p:sp>
        <p:nvSpPr>
          <p:cNvPr id="55299" name="Rectangle 2"/>
          <p:cNvSpPr>
            <a:spLocks noGrp="1" noChangeArrowheads="1"/>
          </p:cNvSpPr>
          <p:nvPr>
            <p:ph type="title"/>
          </p:nvPr>
        </p:nvSpPr>
        <p:spPr>
          <a:xfrm>
            <a:off x="0" y="0"/>
            <a:ext cx="9144000" cy="1143000"/>
          </a:xfrm>
        </p:spPr>
        <p:txBody>
          <a:bodyPr/>
          <a:lstStyle/>
          <a:p>
            <a:pPr eaLnBrk="1" hangingPunct="1"/>
            <a:r>
              <a:rPr lang="en-US" sz="3200" b="1" smtClean="0"/>
              <a:t>Histograms of the Distribution of Feasible and Pareto Optimal Solutions</a:t>
            </a:r>
            <a:r>
              <a:rPr lang="en-US" sz="4000" smtClean="0"/>
              <a:t> </a:t>
            </a:r>
          </a:p>
        </p:txBody>
      </p:sp>
      <p:pic>
        <p:nvPicPr>
          <p:cNvPr id="55300" name="Picture 3" descr="IEEE8"/>
          <p:cNvPicPr>
            <a:picLocks noGrp="1" noChangeAspect="1" noChangeArrowheads="1"/>
          </p:cNvPicPr>
          <p:nvPr>
            <p:ph sz="quarter" idx="1"/>
          </p:nvPr>
        </p:nvPicPr>
        <p:blipFill>
          <a:blip r:embed="rId2" cstate="print"/>
          <a:srcRect/>
          <a:stretch>
            <a:fillRect/>
          </a:stretch>
        </p:blipFill>
        <p:spPr>
          <a:xfrm>
            <a:off x="228600" y="1600200"/>
            <a:ext cx="4419600" cy="3157538"/>
          </a:xfrm>
          <a:noFill/>
        </p:spPr>
      </p:pic>
      <p:pic>
        <p:nvPicPr>
          <p:cNvPr id="55301" name="Picture 4" descr="IEEE9"/>
          <p:cNvPicPr>
            <a:picLocks noGrp="1" noChangeAspect="1" noChangeArrowheads="1"/>
          </p:cNvPicPr>
          <p:nvPr>
            <p:ph sz="quarter" idx="2"/>
          </p:nvPr>
        </p:nvPicPr>
        <p:blipFill>
          <a:blip r:embed="rId3" cstate="print"/>
          <a:srcRect/>
          <a:stretch>
            <a:fillRect/>
          </a:stretch>
        </p:blipFill>
        <p:spPr>
          <a:xfrm>
            <a:off x="4876800" y="1752600"/>
            <a:ext cx="3962400" cy="2881313"/>
          </a:xfrm>
          <a:noFill/>
        </p:spPr>
      </p:pic>
      <p:sp>
        <p:nvSpPr>
          <p:cNvPr id="55302" name="Text Box 5"/>
          <p:cNvSpPr txBox="1">
            <a:spLocks noChangeArrowheads="1"/>
          </p:cNvSpPr>
          <p:nvPr/>
        </p:nvSpPr>
        <p:spPr bwMode="auto">
          <a:xfrm>
            <a:off x="136525" y="5286375"/>
            <a:ext cx="8747125" cy="1190625"/>
          </a:xfrm>
          <a:prstGeom prst="rect">
            <a:avLst/>
          </a:prstGeom>
          <a:noFill/>
          <a:ln w="9525">
            <a:noFill/>
            <a:miter lim="800000"/>
            <a:headEnd/>
            <a:tailEnd/>
          </a:ln>
        </p:spPr>
        <p:txBody>
          <a:bodyPr wrap="none">
            <a:spAutoFit/>
          </a:bodyPr>
          <a:lstStyle/>
          <a:p>
            <a:r>
              <a:rPr lang="en-US" sz="1800"/>
              <a:t>Histograms for the 2nd and 10th design variables: a) corresponds </a:t>
            </a:r>
            <a:r>
              <a:rPr lang="en-US" sz="1800" b="1"/>
              <a:t>to initial </a:t>
            </a:r>
          </a:p>
          <a:p>
            <a:r>
              <a:rPr lang="en-US" sz="1800" b="1"/>
              <a:t>parallelepiped</a:t>
            </a:r>
            <a:r>
              <a:rPr lang="en-US" sz="1800"/>
              <a:t> </a:t>
            </a:r>
            <a:r>
              <a:rPr lang="ru-RU" sz="1800" b="1"/>
              <a:t>Π</a:t>
            </a:r>
            <a:r>
              <a:rPr lang="en-US" sz="1800" baseline="-25000"/>
              <a:t>1</a:t>
            </a:r>
            <a:r>
              <a:rPr lang="en-US" sz="1800"/>
              <a:t> and b) corresponds to  </a:t>
            </a:r>
            <a:r>
              <a:rPr lang="en-US" sz="1800" b="1"/>
              <a:t>parallelepiped </a:t>
            </a:r>
            <a:r>
              <a:rPr lang="ru-RU" sz="1800" b="1"/>
              <a:t>Π</a:t>
            </a:r>
            <a:r>
              <a:rPr lang="en-US" sz="1800" b="1" baseline="-25000"/>
              <a:t>2</a:t>
            </a:r>
            <a:r>
              <a:rPr lang="en-US" sz="1800"/>
              <a:t>. The “gaps” of the initial</a:t>
            </a:r>
          </a:p>
          <a:p>
            <a:r>
              <a:rPr lang="en-US" sz="1800"/>
              <a:t> range  for the 2nd and 10th design variables are circled. Similar distributions with </a:t>
            </a:r>
          </a:p>
          <a:p>
            <a:r>
              <a:rPr lang="en-US" sz="1800"/>
              <a:t>“gaps” are observed for the 5th, 6th, and 9th design variables.</a:t>
            </a:r>
          </a:p>
        </p:txBody>
      </p:sp>
      <p:sp>
        <p:nvSpPr>
          <p:cNvPr id="55303" name="Text Box 6"/>
          <p:cNvSpPr txBox="1">
            <a:spLocks noChangeArrowheads="1"/>
          </p:cNvSpPr>
          <p:nvPr/>
        </p:nvSpPr>
        <p:spPr bwMode="auto">
          <a:xfrm>
            <a:off x="2193925" y="4684713"/>
            <a:ext cx="387350" cy="366712"/>
          </a:xfrm>
          <a:prstGeom prst="rect">
            <a:avLst/>
          </a:prstGeom>
          <a:noFill/>
          <a:ln w="9525">
            <a:noFill/>
            <a:miter lim="800000"/>
            <a:headEnd/>
            <a:tailEnd/>
          </a:ln>
        </p:spPr>
        <p:txBody>
          <a:bodyPr wrap="none">
            <a:spAutoFit/>
          </a:bodyPr>
          <a:lstStyle/>
          <a:p>
            <a:r>
              <a:rPr lang="en-US" sz="1800" b="1"/>
              <a:t>a)</a:t>
            </a:r>
          </a:p>
        </p:txBody>
      </p:sp>
      <p:sp>
        <p:nvSpPr>
          <p:cNvPr id="55304" name="Text Box 7"/>
          <p:cNvSpPr txBox="1">
            <a:spLocks noChangeArrowheads="1"/>
          </p:cNvSpPr>
          <p:nvPr/>
        </p:nvSpPr>
        <p:spPr bwMode="auto">
          <a:xfrm>
            <a:off x="6689725" y="4586288"/>
            <a:ext cx="400050" cy="366712"/>
          </a:xfrm>
          <a:prstGeom prst="rect">
            <a:avLst/>
          </a:prstGeom>
          <a:noFill/>
          <a:ln w="9525">
            <a:noFill/>
            <a:miter lim="800000"/>
            <a:headEnd/>
            <a:tailEnd/>
          </a:ln>
        </p:spPr>
        <p:txBody>
          <a:bodyPr wrap="none">
            <a:spAutoFit/>
          </a:bodyPr>
          <a:lstStyle/>
          <a:p>
            <a:r>
              <a:rPr lang="en-US" sz="1800" b="1"/>
              <a:t>b)</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6"/>
          <p:cNvSpPr>
            <a:spLocks noGrp="1"/>
          </p:cNvSpPr>
          <p:nvPr>
            <p:ph type="sldNum" sz="quarter" idx="12"/>
          </p:nvPr>
        </p:nvSpPr>
        <p:spPr>
          <a:noFill/>
        </p:spPr>
        <p:txBody>
          <a:bodyPr/>
          <a:lstStyle/>
          <a:p>
            <a:fld id="{A1B96DA6-A0CE-4117-BFF3-0286286FC3A8}" type="slidenum">
              <a:rPr lang="en-US" smtClean="0"/>
              <a:pPr/>
              <a:t>47</a:t>
            </a:fld>
            <a:endParaRPr lang="en-US" smtClean="0"/>
          </a:p>
        </p:txBody>
      </p:sp>
      <p:sp>
        <p:nvSpPr>
          <p:cNvPr id="56323" name="Rectangle 2"/>
          <p:cNvSpPr>
            <a:spLocks noGrp="1" noChangeArrowheads="1"/>
          </p:cNvSpPr>
          <p:nvPr>
            <p:ph type="title"/>
          </p:nvPr>
        </p:nvSpPr>
        <p:spPr>
          <a:xfrm>
            <a:off x="0" y="0"/>
            <a:ext cx="9144000" cy="1143000"/>
          </a:xfrm>
        </p:spPr>
        <p:txBody>
          <a:bodyPr/>
          <a:lstStyle/>
          <a:p>
            <a:pPr eaLnBrk="1" hangingPunct="1"/>
            <a:r>
              <a:rPr lang="en-US" sz="3200" b="1" smtClean="0"/>
              <a:t>Dependency Between Criteria: </a:t>
            </a:r>
            <a:br>
              <a:rPr lang="en-US" sz="3200" b="1" smtClean="0"/>
            </a:br>
            <a:r>
              <a:rPr lang="en-US" sz="3200" b="1" smtClean="0">
                <a:solidFill>
                  <a:srgbClr val="FF3300"/>
                </a:solidFill>
              </a:rPr>
              <a:t>Second Statement</a:t>
            </a:r>
            <a:r>
              <a:rPr lang="en-US" sz="3200" smtClean="0"/>
              <a:t> </a:t>
            </a:r>
          </a:p>
        </p:txBody>
      </p:sp>
      <p:pic>
        <p:nvPicPr>
          <p:cNvPr id="56324" name="Picture 3" descr="IEEE10"/>
          <p:cNvPicPr>
            <a:picLocks noGrp="1" noChangeAspect="1" noChangeArrowheads="1"/>
          </p:cNvPicPr>
          <p:nvPr>
            <p:ph sz="half" idx="1"/>
          </p:nvPr>
        </p:nvPicPr>
        <p:blipFill>
          <a:blip r:embed="rId2" cstate="print"/>
          <a:srcRect/>
          <a:stretch>
            <a:fillRect/>
          </a:stretch>
        </p:blipFill>
        <p:spPr>
          <a:xfrm>
            <a:off x="1143000" y="1022350"/>
            <a:ext cx="6934200" cy="4749800"/>
          </a:xfrm>
          <a:noFill/>
        </p:spPr>
      </p:pic>
      <p:sp>
        <p:nvSpPr>
          <p:cNvPr id="56325" name="Text Box 4"/>
          <p:cNvSpPr txBox="1">
            <a:spLocks noChangeArrowheads="1"/>
          </p:cNvSpPr>
          <p:nvPr/>
        </p:nvSpPr>
        <p:spPr bwMode="auto">
          <a:xfrm>
            <a:off x="304800" y="5822950"/>
            <a:ext cx="8534400" cy="915988"/>
          </a:xfrm>
          <a:prstGeom prst="rect">
            <a:avLst/>
          </a:prstGeom>
          <a:noFill/>
          <a:ln w="9525">
            <a:noFill/>
            <a:miter lim="800000"/>
            <a:headEnd/>
            <a:tailEnd/>
          </a:ln>
        </p:spPr>
        <p:txBody>
          <a:bodyPr>
            <a:spAutoFit/>
          </a:bodyPr>
          <a:lstStyle/>
          <a:p>
            <a:pPr algn="ctr"/>
            <a:r>
              <a:rPr lang="en-US" sz="1800" b="1"/>
              <a:t>Feasible solutions ND=17,302; Pareto optimal solutions NP=14. </a:t>
            </a:r>
          </a:p>
          <a:p>
            <a:pPr algn="ctr"/>
            <a:r>
              <a:rPr lang="en-US" sz="1800" b="1">
                <a:solidFill>
                  <a:srgbClr val="0099FF"/>
                </a:solidFill>
              </a:rPr>
              <a:t>An expert gave the preference to the vector # 74223. This  vector surpassed all solutions in the initial statement by two criteria simultaneously.</a:t>
            </a:r>
            <a:r>
              <a:rPr lang="en-US" sz="1800" b="1"/>
              <a:t> </a:t>
            </a:r>
          </a:p>
        </p:txBody>
      </p:sp>
      <p:sp>
        <p:nvSpPr>
          <p:cNvPr id="56326" name="Text Box 5"/>
          <p:cNvSpPr txBox="1">
            <a:spLocks noChangeArrowheads="1"/>
          </p:cNvSpPr>
          <p:nvPr/>
        </p:nvSpPr>
        <p:spPr bwMode="auto">
          <a:xfrm>
            <a:off x="4784725" y="5029200"/>
            <a:ext cx="247650" cy="366713"/>
          </a:xfrm>
          <a:prstGeom prst="rect">
            <a:avLst/>
          </a:prstGeom>
          <a:noFill/>
          <a:ln w="9525">
            <a:noFill/>
            <a:miter lim="800000"/>
            <a:headEnd/>
            <a:tailEnd/>
          </a:ln>
        </p:spPr>
        <p:txBody>
          <a:bodyPr wrap="none">
            <a:spAutoFit/>
          </a:bodyPr>
          <a:lstStyle/>
          <a:p>
            <a:r>
              <a:rPr lang="en-US" sz="1800"/>
              <a:t> </a:t>
            </a:r>
            <a:endParaRPr lang="en-US" sz="1600">
              <a:solidFill>
                <a:srgbClr val="FF33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6"/>
          <p:cNvSpPr>
            <a:spLocks noGrp="1"/>
          </p:cNvSpPr>
          <p:nvPr>
            <p:ph type="sldNum" sz="quarter" idx="12"/>
          </p:nvPr>
        </p:nvSpPr>
        <p:spPr>
          <a:noFill/>
        </p:spPr>
        <p:txBody>
          <a:bodyPr/>
          <a:lstStyle/>
          <a:p>
            <a:fld id="{281AB4EF-D066-45E8-8256-3ECD51F9C6A9}" type="slidenum">
              <a:rPr lang="en-US" smtClean="0"/>
              <a:pPr/>
              <a:t>48</a:t>
            </a:fld>
            <a:endParaRPr lang="en-US" smtClean="0"/>
          </a:p>
        </p:txBody>
      </p:sp>
      <p:sp>
        <p:nvSpPr>
          <p:cNvPr id="57347" name="Rectangle 2"/>
          <p:cNvSpPr>
            <a:spLocks noGrp="1" noChangeArrowheads="1"/>
          </p:cNvSpPr>
          <p:nvPr>
            <p:ph type="title"/>
          </p:nvPr>
        </p:nvSpPr>
        <p:spPr>
          <a:xfrm>
            <a:off x="0" y="0"/>
            <a:ext cx="9144000" cy="1143000"/>
          </a:xfrm>
        </p:spPr>
        <p:txBody>
          <a:bodyPr/>
          <a:lstStyle/>
          <a:p>
            <a:pPr eaLnBrk="1" hangingPunct="1"/>
            <a:r>
              <a:rPr lang="en-US" sz="3200" b="1" smtClean="0"/>
              <a:t>Dependency Between Criteria: </a:t>
            </a:r>
            <a:br>
              <a:rPr lang="en-US" sz="3200" b="1" smtClean="0"/>
            </a:br>
            <a:r>
              <a:rPr lang="en-US" sz="3200" b="1" smtClean="0">
                <a:solidFill>
                  <a:srgbClr val="FF3300"/>
                </a:solidFill>
              </a:rPr>
              <a:t>Final Statement</a:t>
            </a:r>
            <a:r>
              <a:rPr lang="en-US" sz="3200" b="1" smtClean="0"/>
              <a:t> </a:t>
            </a:r>
          </a:p>
        </p:txBody>
      </p:sp>
      <p:pic>
        <p:nvPicPr>
          <p:cNvPr id="57348" name="Picture 3" descr="IEEE11"/>
          <p:cNvPicPr>
            <a:picLocks noGrp="1" noChangeAspect="1" noChangeArrowheads="1"/>
          </p:cNvPicPr>
          <p:nvPr>
            <p:ph sz="half" idx="2"/>
          </p:nvPr>
        </p:nvPicPr>
        <p:blipFill>
          <a:blip r:embed="rId2" cstate="print"/>
          <a:srcRect/>
          <a:stretch>
            <a:fillRect/>
          </a:stretch>
        </p:blipFill>
        <p:spPr>
          <a:xfrm>
            <a:off x="914400" y="990600"/>
            <a:ext cx="7162800" cy="4884738"/>
          </a:xfrm>
          <a:noFill/>
        </p:spPr>
      </p:pic>
      <p:sp>
        <p:nvSpPr>
          <p:cNvPr id="57349" name="Text Box 4"/>
          <p:cNvSpPr txBox="1">
            <a:spLocks noChangeArrowheads="1"/>
          </p:cNvSpPr>
          <p:nvPr/>
        </p:nvSpPr>
        <p:spPr bwMode="auto">
          <a:xfrm>
            <a:off x="0" y="5942013"/>
            <a:ext cx="9144000" cy="915987"/>
          </a:xfrm>
          <a:prstGeom prst="rect">
            <a:avLst/>
          </a:prstGeom>
          <a:noFill/>
          <a:ln w="9525">
            <a:noFill/>
            <a:miter lim="800000"/>
            <a:headEnd/>
            <a:tailEnd/>
          </a:ln>
        </p:spPr>
        <p:txBody>
          <a:bodyPr>
            <a:spAutoFit/>
          </a:bodyPr>
          <a:lstStyle/>
          <a:p>
            <a:pPr algn="ctr"/>
            <a:r>
              <a:rPr lang="en-US" sz="1800" b="1"/>
              <a:t>Feasible solutions ND=847; Pareto optimal solutions NP=7. </a:t>
            </a:r>
          </a:p>
          <a:p>
            <a:pPr algn="ctr"/>
            <a:r>
              <a:rPr lang="en-US" sz="1800" b="1">
                <a:solidFill>
                  <a:srgbClr val="0099FF"/>
                </a:solidFill>
              </a:rPr>
              <a:t>Finally, an expert defined the most preferable solution # 113487</a:t>
            </a:r>
          </a:p>
          <a:p>
            <a:pPr algn="ctr"/>
            <a:r>
              <a:rPr lang="en-US" sz="1800" b="1">
                <a:solidFill>
                  <a:srgbClr val="0099FF"/>
                </a:solidFill>
              </a:rPr>
              <a:t> from the third statement.</a:t>
            </a:r>
            <a:r>
              <a:rPr lang="en-US" sz="1800" b="1">
                <a:solidFill>
                  <a:srgbClr val="FF3300"/>
                </a:solidFill>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74F7A003-3C78-486A-999C-F3F420E601B6}" type="slidenum">
              <a:rPr lang="en-US" smtClean="0"/>
              <a:pPr/>
              <a:t>49</a:t>
            </a:fld>
            <a:endParaRPr lang="en-US" smtClean="0"/>
          </a:p>
        </p:txBody>
      </p:sp>
      <p:sp>
        <p:nvSpPr>
          <p:cNvPr id="58371" name="Rectangle 2"/>
          <p:cNvSpPr>
            <a:spLocks noGrp="1" noChangeArrowheads="1"/>
          </p:cNvSpPr>
          <p:nvPr>
            <p:ph type="title"/>
          </p:nvPr>
        </p:nvSpPr>
        <p:spPr>
          <a:xfrm>
            <a:off x="0" y="0"/>
            <a:ext cx="9144000" cy="1447800"/>
          </a:xfrm>
        </p:spPr>
        <p:txBody>
          <a:bodyPr/>
          <a:lstStyle/>
          <a:p>
            <a:pPr eaLnBrk="1" hangingPunct="1"/>
            <a:r>
              <a:rPr lang="en-US" sz="3200" b="1" smtClean="0"/>
              <a:t>Pareto Optimal Solutions in the Three Statements and the Combined </a:t>
            </a:r>
            <a:br>
              <a:rPr lang="en-US" sz="3200" b="1" smtClean="0"/>
            </a:br>
            <a:r>
              <a:rPr lang="en-US" sz="3200" b="1" smtClean="0"/>
              <a:t>Pareto Optimal Solutions</a:t>
            </a:r>
            <a:endParaRPr lang="en-US" sz="3200" smtClean="0"/>
          </a:p>
        </p:txBody>
      </p:sp>
      <p:pic>
        <p:nvPicPr>
          <p:cNvPr id="58372" name="Picture 3"/>
          <p:cNvPicPr>
            <a:picLocks noGrp="1" noChangeAspect="1" noChangeArrowheads="1"/>
          </p:cNvPicPr>
          <p:nvPr>
            <p:ph idx="1"/>
          </p:nvPr>
        </p:nvPicPr>
        <p:blipFill>
          <a:blip r:embed="rId2" cstate="print"/>
          <a:srcRect/>
          <a:stretch>
            <a:fillRect/>
          </a:stretch>
        </p:blipFill>
        <p:spPr>
          <a:xfrm>
            <a:off x="381000" y="1524000"/>
            <a:ext cx="4138613" cy="5105400"/>
          </a:xfrm>
          <a:noFill/>
        </p:spPr>
      </p:pic>
      <p:sp>
        <p:nvSpPr>
          <p:cNvPr id="58373" name="Text Box 4"/>
          <p:cNvSpPr txBox="1">
            <a:spLocks noChangeArrowheads="1"/>
          </p:cNvSpPr>
          <p:nvPr/>
        </p:nvSpPr>
        <p:spPr bwMode="auto">
          <a:xfrm>
            <a:off x="4937125" y="3581400"/>
            <a:ext cx="2682875" cy="915988"/>
          </a:xfrm>
          <a:prstGeom prst="rect">
            <a:avLst/>
          </a:prstGeom>
          <a:noFill/>
          <a:ln w="9525">
            <a:noFill/>
            <a:miter lim="800000"/>
            <a:headEnd/>
            <a:tailEnd/>
          </a:ln>
        </p:spPr>
        <p:txBody>
          <a:bodyPr>
            <a:spAutoFit/>
          </a:bodyPr>
          <a:lstStyle/>
          <a:p>
            <a:r>
              <a:rPr lang="en-US" sz="1800" b="1">
                <a:solidFill>
                  <a:srgbClr val="FF3300"/>
                </a:solidFill>
              </a:rPr>
              <a:t>The most preferable </a:t>
            </a:r>
          </a:p>
          <a:p>
            <a:r>
              <a:rPr lang="en-US" sz="1800" b="1">
                <a:solidFill>
                  <a:srgbClr val="FF3300"/>
                </a:solidFill>
              </a:rPr>
              <a:t>solution is the vector </a:t>
            </a:r>
          </a:p>
          <a:p>
            <a:r>
              <a:rPr lang="en-US" sz="1800" b="1">
                <a:solidFill>
                  <a:srgbClr val="FF3300"/>
                </a:solidFill>
              </a:rPr>
              <a:t># 113487</a:t>
            </a:r>
          </a:p>
        </p:txBody>
      </p:sp>
      <p:sp>
        <p:nvSpPr>
          <p:cNvPr id="58374" name="Line 5"/>
          <p:cNvSpPr>
            <a:spLocks noChangeShapeType="1"/>
          </p:cNvSpPr>
          <p:nvPr/>
        </p:nvSpPr>
        <p:spPr bwMode="auto">
          <a:xfrm flipH="1">
            <a:off x="4114800" y="4495800"/>
            <a:ext cx="1066800" cy="381000"/>
          </a:xfrm>
          <a:prstGeom prst="line">
            <a:avLst/>
          </a:prstGeom>
          <a:noFill/>
          <a:ln w="9525">
            <a:solidFill>
              <a:schemeClr val="tx1"/>
            </a:solidFill>
            <a:round/>
            <a:headEnd/>
            <a:tailEnd type="triangle" w="med" len="med"/>
          </a:ln>
        </p:spPr>
        <p:txBody>
          <a:bodyPr/>
          <a:lstStyle/>
          <a:p>
            <a:endParaRPr lang="en-US"/>
          </a:p>
        </p:txBody>
      </p:sp>
      <p:sp>
        <p:nvSpPr>
          <p:cNvPr id="58375" name="Text Box 6"/>
          <p:cNvSpPr txBox="1">
            <a:spLocks noChangeArrowheads="1"/>
          </p:cNvSpPr>
          <p:nvPr/>
        </p:nvSpPr>
        <p:spPr bwMode="auto">
          <a:xfrm>
            <a:off x="4648200" y="5410200"/>
            <a:ext cx="4343400" cy="1100138"/>
          </a:xfrm>
          <a:prstGeom prst="rect">
            <a:avLst/>
          </a:prstGeom>
          <a:noFill/>
          <a:ln w="9525">
            <a:noFill/>
            <a:miter lim="800000"/>
            <a:headEnd/>
            <a:tailEnd/>
          </a:ln>
        </p:spPr>
        <p:txBody>
          <a:bodyPr>
            <a:spAutoFit/>
          </a:bodyPr>
          <a:lstStyle/>
          <a:p>
            <a:r>
              <a:rPr lang="en-US" sz="1600" b="1"/>
              <a:t>Pay attention to the change of </a:t>
            </a:r>
            <a:r>
              <a:rPr lang="en-US" sz="1800" b="1"/>
              <a:t>expert's</a:t>
            </a:r>
            <a:r>
              <a:rPr lang="en-US" sz="1800"/>
              <a:t> </a:t>
            </a:r>
            <a:r>
              <a:rPr lang="en-US" sz="1600" b="1"/>
              <a:t> </a:t>
            </a:r>
          </a:p>
          <a:p>
            <a:r>
              <a:rPr lang="en-US" sz="1600" b="1"/>
              <a:t>understanding about the most preferable</a:t>
            </a:r>
          </a:p>
          <a:p>
            <a:r>
              <a:rPr lang="en-US" sz="1600" b="1"/>
              <a:t>solutions in the process of multicriteria</a:t>
            </a:r>
          </a:p>
          <a:p>
            <a:r>
              <a:rPr lang="en-US" sz="1600" b="1"/>
              <a:t>analysis.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76200"/>
            <a:ext cx="8229600" cy="1143000"/>
          </a:xfrm>
        </p:spPr>
        <p:txBody>
          <a:bodyPr/>
          <a:lstStyle/>
          <a:p>
            <a:r>
              <a:rPr lang="en-US" sz="2800" b="1" smtClean="0">
                <a:solidFill>
                  <a:schemeClr val="tx1"/>
                </a:solidFill>
              </a:rPr>
              <a:t>Some basic features of real-life optimization problems</a:t>
            </a:r>
            <a:br>
              <a:rPr lang="en-US" sz="2800" b="1" smtClean="0">
                <a:solidFill>
                  <a:schemeClr val="tx1"/>
                </a:solidFill>
              </a:rPr>
            </a:br>
            <a:endParaRPr lang="en-US" sz="2800" b="1" smtClean="0"/>
          </a:p>
        </p:txBody>
      </p:sp>
      <p:sp>
        <p:nvSpPr>
          <p:cNvPr id="34819" name="Content Placeholder 2"/>
          <p:cNvSpPr>
            <a:spLocks noGrp="1"/>
          </p:cNvSpPr>
          <p:nvPr>
            <p:ph idx="1"/>
          </p:nvPr>
        </p:nvSpPr>
        <p:spPr>
          <a:xfrm>
            <a:off x="457200" y="1066800"/>
            <a:ext cx="8229600" cy="4525963"/>
          </a:xfrm>
        </p:spPr>
        <p:txBody>
          <a:bodyPr/>
          <a:lstStyle/>
          <a:p>
            <a:r>
              <a:rPr lang="en-US" sz="1400" smtClean="0"/>
              <a:t>These problems are essentially multicriteria ones. </a:t>
            </a:r>
          </a:p>
          <a:p>
            <a:r>
              <a:rPr lang="en-US" sz="1400" smtClean="0"/>
              <a:t>The determination of the feasible solution set is one of the fundamental issues of the real-life problems. The construction of the feasible set is an importance step in the formulation and solution of such problems.</a:t>
            </a:r>
          </a:p>
          <a:p>
            <a:r>
              <a:rPr lang="en-US" sz="1400" smtClean="0"/>
              <a:t>As a rule, the feasible solution set may be obtained only in the process of solving a problem and analysis of results. Analysis of the feasible set allows one to not only correct the initial constraints, but also to revise the original mathematical models and list of criteria. The multicriteria problems should be formulated and solved in the interactive mode. The formulation and solution of a real-life problem should be a single process.</a:t>
            </a:r>
          </a:p>
          <a:p>
            <a:r>
              <a:rPr lang="en-US" sz="1400" smtClean="0"/>
              <a:t>Mathematical models can be complex systems of equations (including differential and other types of equations) that may be linear or nonlinear, deterministic, or stochastic, with distributed or lumped parameters.</a:t>
            </a:r>
          </a:p>
          <a:p>
            <a:r>
              <a:rPr lang="en-US" sz="1400" smtClean="0"/>
              <a:t>The feasible solution set can be multiply connected, and its volume may be several orders of magnitude smaller than that of the domain within which the optimal solution is sought.</a:t>
            </a:r>
          </a:p>
          <a:p>
            <a:r>
              <a:rPr lang="en-US" sz="1400" smtClean="0"/>
              <a:t>Both the feasible solution set and the Pareto optimal set are nonconvex in the general case. As a rule, information about the smoothness of objective functions and functional dependences is absent. These functions are usually nonlinear; they may be nondifferentiable as well.</a:t>
            </a:r>
          </a:p>
          <a:p>
            <a:r>
              <a:rPr lang="en-US" sz="1400" smtClean="0"/>
              <a:t>A real-life optimization problem may contain a large number of constraints, and the dimensionality can reach: (1) many hundreds and thousands for the design variable vector, and (2) many dozens, if not hundreds, for the criterion vector.</a:t>
            </a:r>
          </a:p>
          <a:p>
            <a:r>
              <a:rPr lang="en-US" sz="1400" smtClean="0"/>
              <a:t>Very often experts do not encounter serious difficulties in analyzing the Pareto optimal set and in choosing the most preferred solution. This is because experts have a sufficiently well-defined system of preferences in this type of problems and the Pareto optimal set often contain a small number of solutions due to stringent constraints.</a:t>
            </a:r>
          </a:p>
          <a:p>
            <a:endParaRPr lang="en-US" sz="1400" smtClean="0"/>
          </a:p>
        </p:txBody>
      </p:sp>
      <p:sp>
        <p:nvSpPr>
          <p:cNvPr id="34820" name="Slide Number Placeholder 3"/>
          <p:cNvSpPr>
            <a:spLocks noGrp="1"/>
          </p:cNvSpPr>
          <p:nvPr>
            <p:ph type="sldNum" sz="quarter" idx="12"/>
          </p:nvPr>
        </p:nvSpPr>
        <p:spPr>
          <a:xfrm>
            <a:off x="6553200" y="5486400"/>
            <a:ext cx="2133600" cy="457200"/>
          </a:xfrm>
          <a:noFill/>
        </p:spPr>
        <p:txBody>
          <a:bodyPr/>
          <a:lstStyle/>
          <a:p>
            <a:fld id="{928796AE-6428-4B3D-BCD0-289E144D7878}" type="slidenum">
              <a:rPr lang="en-US" smtClean="0"/>
              <a:pPr/>
              <a:t>5</a:t>
            </a:fld>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lide Number Placeholder 3"/>
          <p:cNvSpPr>
            <a:spLocks noGrp="1"/>
          </p:cNvSpPr>
          <p:nvPr>
            <p:ph type="sldNum" sz="quarter" idx="12"/>
          </p:nvPr>
        </p:nvSpPr>
        <p:spPr>
          <a:noFill/>
        </p:spPr>
        <p:txBody>
          <a:bodyPr/>
          <a:lstStyle/>
          <a:p>
            <a:fld id="{81B6F134-9F21-4BED-BB23-28F240F6C21A}" type="slidenum">
              <a:rPr lang="en-US" smtClean="0"/>
              <a:pPr/>
              <a:t>50</a:t>
            </a:fld>
            <a:endParaRPr lang="en-US" smtClean="0"/>
          </a:p>
        </p:txBody>
      </p:sp>
      <p:sp>
        <p:nvSpPr>
          <p:cNvPr id="15365" name="Rectangle 2"/>
          <p:cNvSpPr>
            <a:spLocks noGrp="1" noChangeArrowheads="1"/>
          </p:cNvSpPr>
          <p:nvPr>
            <p:ph type="title" idx="4294967295"/>
          </p:nvPr>
        </p:nvSpPr>
        <p:spPr>
          <a:xfrm>
            <a:off x="533400" y="304800"/>
            <a:ext cx="8153400" cy="990600"/>
          </a:xfrm>
        </p:spPr>
        <p:txBody>
          <a:bodyPr/>
          <a:lstStyle/>
          <a:p>
            <a:pPr eaLnBrk="1" hangingPunct="1"/>
            <a:r>
              <a:rPr lang="en-US" sz="3600" dirty="0" smtClean="0">
                <a:latin typeface="Times New Roman" pitchFamily="18" charset="0"/>
              </a:rPr>
              <a:t>Example 3.</a:t>
            </a:r>
            <a:r>
              <a:rPr lang="en-US" sz="3600" b="1" dirty="0" smtClean="0">
                <a:latin typeface="Times New Roman" pitchFamily="18" charset="0"/>
              </a:rPr>
              <a:t> </a:t>
            </a:r>
            <a:r>
              <a:rPr lang="ru-RU" sz="3600" dirty="0" smtClean="0">
                <a:latin typeface="Times New Roman" pitchFamily="18" charset="0"/>
              </a:rPr>
              <a:t>The Rear Axle</a:t>
            </a:r>
            <a:r>
              <a:rPr lang="en-US" sz="3600" dirty="0" smtClean="0">
                <a:latin typeface="Times New Roman" pitchFamily="18" charset="0"/>
              </a:rPr>
              <a:t> </a:t>
            </a:r>
            <a:r>
              <a:rPr lang="ru-RU" sz="3600" dirty="0" smtClean="0">
                <a:latin typeface="Times New Roman" pitchFamily="18" charset="0"/>
              </a:rPr>
              <a:t>Housing for a Truck</a:t>
            </a:r>
            <a:r>
              <a:rPr lang="en-US" sz="3600" dirty="0" smtClean="0">
                <a:latin typeface="Times New Roman" pitchFamily="18" charset="0"/>
              </a:rPr>
              <a:t>: Finite Element Model (1/4)</a:t>
            </a:r>
          </a:p>
        </p:txBody>
      </p:sp>
      <p:graphicFrame>
        <p:nvGraphicFramePr>
          <p:cNvPr id="15362" name="Object 3"/>
          <p:cNvGraphicFramePr>
            <a:graphicFrameLocks noChangeAspect="1"/>
          </p:cNvGraphicFramePr>
          <p:nvPr/>
        </p:nvGraphicFramePr>
        <p:xfrm>
          <a:off x="609600" y="1981200"/>
          <a:ext cx="3733800" cy="2911475"/>
        </p:xfrm>
        <a:graphic>
          <a:graphicData uri="http://schemas.openxmlformats.org/presentationml/2006/ole">
            <p:oleObj spid="_x0000_s15362" name="Bitmap Image" r:id="rId3" imgW="4495238" imgH="3505689" progId="PBrush">
              <p:embed/>
            </p:oleObj>
          </a:graphicData>
        </a:graphic>
      </p:graphicFrame>
      <p:graphicFrame>
        <p:nvGraphicFramePr>
          <p:cNvPr id="15363" name="Object 4"/>
          <p:cNvGraphicFramePr>
            <a:graphicFrameLocks noChangeAspect="1"/>
          </p:cNvGraphicFramePr>
          <p:nvPr/>
        </p:nvGraphicFramePr>
        <p:xfrm>
          <a:off x="4876800" y="2286000"/>
          <a:ext cx="3971925" cy="3429000"/>
        </p:xfrm>
        <a:graphic>
          <a:graphicData uri="http://schemas.openxmlformats.org/presentationml/2006/ole">
            <p:oleObj spid="_x0000_s15363" name="Bitmap Image" r:id="rId4" imgW="4590476" imgH="3952381" progId="PBrush">
              <p:embed/>
            </p:oleObj>
          </a:graphicData>
        </a:graphic>
      </p:graphicFrame>
      <p:sp>
        <p:nvSpPr>
          <p:cNvPr id="15366" name="Text Box 5"/>
          <p:cNvSpPr txBox="1">
            <a:spLocks noChangeArrowheads="1"/>
          </p:cNvSpPr>
          <p:nvPr/>
        </p:nvSpPr>
        <p:spPr bwMode="auto">
          <a:xfrm>
            <a:off x="228600" y="5791200"/>
            <a:ext cx="8610600" cy="942975"/>
          </a:xfrm>
          <a:prstGeom prst="rect">
            <a:avLst/>
          </a:prstGeom>
          <a:noFill/>
          <a:ln w="9525">
            <a:noFill/>
            <a:miter lim="800000"/>
            <a:headEnd/>
            <a:tailEnd/>
          </a:ln>
        </p:spPr>
        <p:txBody>
          <a:bodyPr>
            <a:spAutoFit/>
          </a:bodyPr>
          <a:lstStyle/>
          <a:p>
            <a:r>
              <a:rPr lang="en-US" sz="1400" b="1"/>
              <a:t>The performance criteria to be optimized involve: total mass of the structure; maximum deflection in the structure; maximum equivalent stresses in the structure, change in the angular positions of the half-axles with respect to the final drive axis, etc. Dimension of the criteria vector </a:t>
            </a:r>
          </a:p>
          <a:p>
            <a:r>
              <a:rPr lang="en-US" sz="1400" b="1"/>
              <a:t>equals to 17.</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CF7802D-E571-4AFE-BABE-4E48FD246F63}" type="slidenum">
              <a:rPr lang="en-US"/>
              <a:pPr/>
              <a:t>51</a:t>
            </a:fld>
            <a:endParaRPr lang="en-US"/>
          </a:p>
        </p:txBody>
      </p:sp>
      <p:sp>
        <p:nvSpPr>
          <p:cNvPr id="448514" name="Rectangle 2"/>
          <p:cNvSpPr>
            <a:spLocks noGrp="1" noChangeArrowheads="1"/>
          </p:cNvSpPr>
          <p:nvPr>
            <p:ph type="title"/>
          </p:nvPr>
        </p:nvSpPr>
        <p:spPr>
          <a:xfrm>
            <a:off x="457200" y="0"/>
            <a:ext cx="8229600" cy="838200"/>
          </a:xfrm>
        </p:spPr>
        <p:txBody>
          <a:bodyPr/>
          <a:lstStyle/>
          <a:p>
            <a:r>
              <a:rPr lang="ru-RU" sz="4000" b="1" dirty="0"/>
              <a:t> </a:t>
            </a:r>
            <a:r>
              <a:rPr lang="ru-RU" sz="2800" b="1" dirty="0"/>
              <a:t>The Rear Axle Housing </a:t>
            </a:r>
            <a:r>
              <a:rPr lang="en-US" sz="2800" b="1" dirty="0"/>
              <a:t/>
            </a:r>
            <a:br>
              <a:rPr lang="en-US" sz="2800" b="1" dirty="0"/>
            </a:br>
            <a:r>
              <a:rPr lang="en-US" sz="2800" b="1" dirty="0"/>
              <a:t>f</a:t>
            </a:r>
            <a:r>
              <a:rPr lang="ru-RU" sz="2800" b="1" dirty="0"/>
              <a:t>or a Truck</a:t>
            </a:r>
            <a:r>
              <a:rPr lang="en-US" sz="2800" b="1" dirty="0"/>
              <a:t> (</a:t>
            </a:r>
            <a:r>
              <a:rPr lang="en-US" sz="2800" b="1" dirty="0" smtClean="0"/>
              <a:t>2/4)</a:t>
            </a:r>
            <a:endParaRPr lang="en-US" sz="2800" b="1" dirty="0"/>
          </a:p>
        </p:txBody>
      </p:sp>
      <p:graphicFrame>
        <p:nvGraphicFramePr>
          <p:cNvPr id="448515" name="Object 3"/>
          <p:cNvGraphicFramePr>
            <a:graphicFrameLocks noChangeAspect="1"/>
          </p:cNvGraphicFramePr>
          <p:nvPr>
            <p:ph idx="1"/>
          </p:nvPr>
        </p:nvGraphicFramePr>
        <p:xfrm>
          <a:off x="1295400" y="1143000"/>
          <a:ext cx="6324600" cy="5549900"/>
        </p:xfrm>
        <a:graphic>
          <a:graphicData uri="http://schemas.openxmlformats.org/presentationml/2006/ole">
            <p:oleObj spid="_x0000_s176130" name="Document" r:id="rId3" imgW="5497524" imgH="4822453" progId="Word.Document.8">
              <p:embed/>
            </p:oleObj>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5"/>
          <p:cNvSpPr>
            <a:spLocks noGrp="1"/>
          </p:cNvSpPr>
          <p:nvPr>
            <p:ph type="sldNum" sz="quarter" idx="12"/>
          </p:nvPr>
        </p:nvSpPr>
        <p:spPr>
          <a:noFill/>
        </p:spPr>
        <p:txBody>
          <a:bodyPr/>
          <a:lstStyle/>
          <a:p>
            <a:fld id="{D90E5161-C366-4F85-975D-5FB0F16A3F10}" type="slidenum">
              <a:rPr lang="en-US" smtClean="0"/>
              <a:pPr/>
              <a:t>52</a:t>
            </a:fld>
            <a:endParaRPr lang="en-US" smtClean="0"/>
          </a:p>
        </p:txBody>
      </p:sp>
      <p:sp>
        <p:nvSpPr>
          <p:cNvPr id="16388" name="Rectangle 2"/>
          <p:cNvSpPr>
            <a:spLocks noGrp="1" noChangeArrowheads="1"/>
          </p:cNvSpPr>
          <p:nvPr>
            <p:ph type="title"/>
          </p:nvPr>
        </p:nvSpPr>
        <p:spPr>
          <a:xfrm>
            <a:off x="457200" y="152400"/>
            <a:ext cx="8229600" cy="533400"/>
          </a:xfrm>
        </p:spPr>
        <p:txBody>
          <a:bodyPr/>
          <a:lstStyle/>
          <a:p>
            <a:pPr eaLnBrk="1" hangingPunct="1"/>
            <a:r>
              <a:rPr lang="en-US" sz="3600" dirty="0" smtClean="0">
                <a:latin typeface="Times New Roman" pitchFamily="18" charset="0"/>
              </a:rPr>
              <a:t>Results of </a:t>
            </a:r>
            <a:r>
              <a:rPr lang="en-US" sz="3600" dirty="0" err="1" smtClean="0">
                <a:latin typeface="Times New Roman" pitchFamily="18" charset="0"/>
              </a:rPr>
              <a:t>Multicriteria</a:t>
            </a:r>
            <a:r>
              <a:rPr lang="en-US" sz="3600" dirty="0" smtClean="0">
                <a:latin typeface="Times New Roman" pitchFamily="18" charset="0"/>
              </a:rPr>
              <a:t> Analysis (3/4)</a:t>
            </a:r>
          </a:p>
        </p:txBody>
      </p:sp>
      <p:graphicFrame>
        <p:nvGraphicFramePr>
          <p:cNvPr id="16386" name="Object 3"/>
          <p:cNvGraphicFramePr>
            <a:graphicFrameLocks noChangeAspect="1"/>
          </p:cNvGraphicFramePr>
          <p:nvPr>
            <p:ph idx="1"/>
          </p:nvPr>
        </p:nvGraphicFramePr>
        <p:xfrm>
          <a:off x="0" y="838200"/>
          <a:ext cx="6324600" cy="3790950"/>
        </p:xfrm>
        <a:graphic>
          <a:graphicData uri="http://schemas.openxmlformats.org/presentationml/2006/ole">
            <p:oleObj spid="_x0000_s16386" name="Document" r:id="rId3" imgW="5652000" imgH="3387600" progId="Word.Document.8">
              <p:embed/>
            </p:oleObj>
          </a:graphicData>
        </a:graphic>
      </p:graphicFrame>
      <p:sp>
        <p:nvSpPr>
          <p:cNvPr id="16389" name="Text Box 4"/>
          <p:cNvSpPr txBox="1">
            <a:spLocks noChangeArrowheads="1"/>
          </p:cNvSpPr>
          <p:nvPr/>
        </p:nvSpPr>
        <p:spPr bwMode="auto">
          <a:xfrm>
            <a:off x="5715000" y="2209800"/>
            <a:ext cx="1698625" cy="581025"/>
          </a:xfrm>
          <a:prstGeom prst="rect">
            <a:avLst/>
          </a:prstGeom>
          <a:noFill/>
          <a:ln w="9525">
            <a:noFill/>
            <a:miter lim="800000"/>
            <a:headEnd/>
            <a:tailEnd/>
          </a:ln>
        </p:spPr>
        <p:txBody>
          <a:bodyPr wrap="none">
            <a:spAutoFit/>
          </a:bodyPr>
          <a:lstStyle/>
          <a:p>
            <a:r>
              <a:rPr lang="en-US" sz="1600" b="1"/>
              <a:t>Most preferable</a:t>
            </a:r>
          </a:p>
          <a:p>
            <a:r>
              <a:rPr lang="en-US" sz="1600" b="1"/>
              <a:t>Design 233</a:t>
            </a:r>
          </a:p>
        </p:txBody>
      </p:sp>
      <p:sp>
        <p:nvSpPr>
          <p:cNvPr id="16390" name="Line 5"/>
          <p:cNvSpPr>
            <a:spLocks noChangeShapeType="1"/>
          </p:cNvSpPr>
          <p:nvPr/>
        </p:nvSpPr>
        <p:spPr bwMode="auto">
          <a:xfrm flipH="1">
            <a:off x="5181600" y="2895600"/>
            <a:ext cx="685800" cy="838200"/>
          </a:xfrm>
          <a:prstGeom prst="line">
            <a:avLst/>
          </a:prstGeom>
          <a:noFill/>
          <a:ln w="9525">
            <a:solidFill>
              <a:schemeClr val="tx1"/>
            </a:solidFill>
            <a:round/>
            <a:headEnd/>
            <a:tailEnd type="triangle" w="med" len="med"/>
          </a:ln>
        </p:spPr>
        <p:txBody>
          <a:bodyPr/>
          <a:lstStyle/>
          <a:p>
            <a:endParaRPr lang="en-US"/>
          </a:p>
        </p:txBody>
      </p:sp>
      <p:sp>
        <p:nvSpPr>
          <p:cNvPr id="16391" name="AutoShape 6"/>
          <p:cNvSpPr>
            <a:spLocks noChangeArrowheads="1"/>
          </p:cNvSpPr>
          <p:nvPr/>
        </p:nvSpPr>
        <p:spPr bwMode="auto">
          <a:xfrm>
            <a:off x="990600" y="3810000"/>
            <a:ext cx="4267200" cy="228600"/>
          </a:xfrm>
          <a:prstGeom prst="roundRect">
            <a:avLst>
              <a:gd name="adj" fmla="val 16667"/>
            </a:avLst>
          </a:prstGeom>
          <a:noFill/>
          <a:ln w="25400">
            <a:solidFill>
              <a:schemeClr val="tx1"/>
            </a:solidFill>
            <a:round/>
            <a:headEnd/>
            <a:tailEnd/>
          </a:ln>
        </p:spPr>
        <p:txBody>
          <a:bodyPr wrap="none" anchor="ctr"/>
          <a:lstStyle/>
          <a:p>
            <a:endParaRPr lang="en-US"/>
          </a:p>
        </p:txBody>
      </p:sp>
      <p:sp>
        <p:nvSpPr>
          <p:cNvPr id="16392" name="Rectangle 7"/>
          <p:cNvSpPr>
            <a:spLocks noChangeArrowheads="1"/>
          </p:cNvSpPr>
          <p:nvPr/>
        </p:nvSpPr>
        <p:spPr bwMode="auto">
          <a:xfrm>
            <a:off x="533400" y="4953000"/>
            <a:ext cx="7772400" cy="1096963"/>
          </a:xfrm>
          <a:prstGeom prst="rect">
            <a:avLst/>
          </a:prstGeom>
          <a:noFill/>
          <a:ln w="9525">
            <a:noFill/>
            <a:miter lim="800000"/>
            <a:headEnd/>
            <a:tailEnd/>
          </a:ln>
        </p:spPr>
        <p:txBody>
          <a:bodyPr>
            <a:spAutoFit/>
          </a:bodyPr>
          <a:lstStyle/>
          <a:p>
            <a:pPr>
              <a:lnSpc>
                <a:spcPct val="90000"/>
              </a:lnSpc>
              <a:spcBef>
                <a:spcPct val="50000"/>
              </a:spcBef>
              <a:buFontTx/>
              <a:buChar char="•"/>
            </a:pPr>
            <a:r>
              <a:rPr lang="en-GB" sz="1400"/>
              <a:t> </a:t>
            </a:r>
            <a:r>
              <a:rPr lang="en-GB" sz="1600" b="1"/>
              <a:t>After analyzing the results obtained the expert preferred design 233. </a:t>
            </a:r>
          </a:p>
          <a:p>
            <a:pPr>
              <a:lnSpc>
                <a:spcPct val="90000"/>
              </a:lnSpc>
              <a:spcBef>
                <a:spcPct val="50000"/>
              </a:spcBef>
              <a:buFontTx/>
              <a:buChar char="•"/>
            </a:pPr>
            <a:r>
              <a:rPr lang="en-GB" sz="1600" b="1"/>
              <a:t> Compared with the prototype, the design was improved in all criteria; in particular, the mass was reduced by 5 kg and the maximum deflection, by 15%. </a:t>
            </a:r>
            <a:r>
              <a:rPr lang="en-GB" sz="1400" b="1"/>
              <a:t>Note that optimal design 233 </a:t>
            </a:r>
            <a:r>
              <a:rPr lang="en-GB" sz="1400" b="1" i="1"/>
              <a:t>is the best for none of the particular criteria.</a:t>
            </a:r>
            <a:endParaRPr lang="en-US" sz="1400" b="1" i="1"/>
          </a:p>
        </p:txBody>
      </p:sp>
      <p:sp>
        <p:nvSpPr>
          <p:cNvPr id="16393" name="Text Box 8"/>
          <p:cNvSpPr txBox="1">
            <a:spLocks noChangeArrowheads="1"/>
          </p:cNvSpPr>
          <p:nvPr/>
        </p:nvSpPr>
        <p:spPr bwMode="auto">
          <a:xfrm>
            <a:off x="5486400" y="838200"/>
            <a:ext cx="3352800" cy="1155700"/>
          </a:xfrm>
          <a:prstGeom prst="rect">
            <a:avLst/>
          </a:prstGeom>
          <a:noFill/>
          <a:ln w="9525">
            <a:noFill/>
            <a:miter lim="800000"/>
            <a:headEnd/>
            <a:tailEnd/>
          </a:ln>
        </p:spPr>
        <p:txBody>
          <a:bodyPr>
            <a:spAutoFit/>
          </a:bodyPr>
          <a:lstStyle/>
          <a:p>
            <a:r>
              <a:rPr lang="en-GB" sz="1400" b="1"/>
              <a:t>The feasible set comprised 22 designs, of which 14 were Pareto optimal designs: 21, 43, 62, 67, 79, 110, 113, 158, 174, 181, 229, 233, 246, and 254. </a:t>
            </a:r>
            <a:endParaRPr lang="en-US" sz="1400" b="1"/>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a:noFill/>
        </p:spPr>
        <p:txBody>
          <a:bodyPr/>
          <a:lstStyle/>
          <a:p>
            <a:fld id="{B06E748D-7C83-4255-A38E-0A6FADD6D515}" type="slidenum">
              <a:rPr lang="en-US" smtClean="0"/>
              <a:pPr/>
              <a:t>53</a:t>
            </a:fld>
            <a:endParaRPr lang="en-US" smtClean="0"/>
          </a:p>
        </p:txBody>
      </p:sp>
      <p:pic>
        <p:nvPicPr>
          <p:cNvPr id="59395" name="Picture 3" descr="FIG16"/>
          <p:cNvPicPr>
            <a:picLocks noGrp="1" noChangeAspect="1" noChangeArrowheads="1"/>
          </p:cNvPicPr>
          <p:nvPr>
            <p:ph sz="half" idx="4294967295"/>
          </p:nvPr>
        </p:nvPicPr>
        <p:blipFill>
          <a:blip r:embed="rId2" cstate="print"/>
          <a:srcRect/>
          <a:stretch>
            <a:fillRect/>
          </a:stretch>
        </p:blipFill>
        <p:spPr>
          <a:xfrm>
            <a:off x="990600" y="1828800"/>
            <a:ext cx="6484938" cy="4395788"/>
          </a:xfrm>
          <a:noFill/>
        </p:spPr>
      </p:pic>
      <p:sp>
        <p:nvSpPr>
          <p:cNvPr id="59396" name="Text Box 4"/>
          <p:cNvSpPr txBox="1">
            <a:spLocks noChangeArrowheads="1"/>
          </p:cNvSpPr>
          <p:nvPr/>
        </p:nvSpPr>
        <p:spPr bwMode="auto">
          <a:xfrm>
            <a:off x="1066800" y="5867400"/>
            <a:ext cx="184150" cy="581025"/>
          </a:xfrm>
          <a:prstGeom prst="rect">
            <a:avLst/>
          </a:prstGeom>
          <a:noFill/>
          <a:ln w="9525">
            <a:noFill/>
            <a:miter lim="800000"/>
            <a:headEnd/>
            <a:tailEnd/>
          </a:ln>
        </p:spPr>
        <p:txBody>
          <a:bodyPr wrap="none">
            <a:spAutoFit/>
          </a:bodyPr>
          <a:lstStyle/>
          <a:p>
            <a:endParaRPr lang="en-US" sz="1600" b="1"/>
          </a:p>
          <a:p>
            <a:endParaRPr lang="en-US" sz="1600" b="1"/>
          </a:p>
        </p:txBody>
      </p:sp>
      <p:sp>
        <p:nvSpPr>
          <p:cNvPr id="59397" name="Text Box 5"/>
          <p:cNvSpPr txBox="1">
            <a:spLocks noChangeArrowheads="1"/>
          </p:cNvSpPr>
          <p:nvPr/>
        </p:nvSpPr>
        <p:spPr bwMode="auto">
          <a:xfrm>
            <a:off x="152400" y="1295400"/>
            <a:ext cx="2409825" cy="336550"/>
          </a:xfrm>
          <a:prstGeom prst="rect">
            <a:avLst/>
          </a:prstGeom>
          <a:noFill/>
          <a:ln w="9525">
            <a:noFill/>
            <a:miter lim="800000"/>
            <a:headEnd/>
            <a:tailEnd/>
          </a:ln>
        </p:spPr>
        <p:txBody>
          <a:bodyPr wrap="none">
            <a:spAutoFit/>
          </a:bodyPr>
          <a:lstStyle/>
          <a:p>
            <a:r>
              <a:rPr lang="en-US" sz="1600" b="1"/>
              <a:t>Most preferable design</a:t>
            </a:r>
          </a:p>
        </p:txBody>
      </p:sp>
      <p:sp>
        <p:nvSpPr>
          <p:cNvPr id="59398" name="Text Box 7"/>
          <p:cNvSpPr txBox="1">
            <a:spLocks noChangeArrowheads="1"/>
          </p:cNvSpPr>
          <p:nvPr/>
        </p:nvSpPr>
        <p:spPr bwMode="auto">
          <a:xfrm>
            <a:off x="7069138" y="4114800"/>
            <a:ext cx="1922462" cy="336550"/>
          </a:xfrm>
          <a:prstGeom prst="rect">
            <a:avLst/>
          </a:prstGeom>
          <a:noFill/>
          <a:ln w="9525">
            <a:noFill/>
            <a:miter lim="800000"/>
            <a:headEnd/>
            <a:tailEnd/>
          </a:ln>
        </p:spPr>
        <p:txBody>
          <a:bodyPr wrap="none">
            <a:spAutoFit/>
          </a:bodyPr>
          <a:lstStyle/>
          <a:p>
            <a:r>
              <a:rPr lang="en-US" sz="1600" b="1"/>
              <a:t>Unfeasible design</a:t>
            </a:r>
            <a:endParaRPr lang="ru-RU" sz="1600" b="1"/>
          </a:p>
        </p:txBody>
      </p:sp>
      <p:sp>
        <p:nvSpPr>
          <p:cNvPr id="59399" name="Text Box 9"/>
          <p:cNvSpPr txBox="1">
            <a:spLocks noChangeArrowheads="1"/>
          </p:cNvSpPr>
          <p:nvPr/>
        </p:nvSpPr>
        <p:spPr bwMode="auto">
          <a:xfrm>
            <a:off x="228600" y="206375"/>
            <a:ext cx="8521700" cy="1200329"/>
          </a:xfrm>
          <a:prstGeom prst="rect">
            <a:avLst/>
          </a:prstGeom>
          <a:noFill/>
          <a:ln w="9525">
            <a:noFill/>
            <a:miter lim="800000"/>
            <a:headEnd/>
            <a:tailEnd/>
          </a:ln>
        </p:spPr>
        <p:txBody>
          <a:bodyPr>
            <a:spAutoFit/>
          </a:bodyPr>
          <a:lstStyle/>
          <a:p>
            <a:pPr algn="ctr"/>
            <a:r>
              <a:rPr lang="en-US" sz="2400" b="1" dirty="0"/>
              <a:t>Visualization of the Action of Stresses at the Most Dangerous Places of the </a:t>
            </a:r>
            <a:r>
              <a:rPr lang="en-US" sz="2400" b="1" dirty="0" smtClean="0"/>
              <a:t>Housing (4/4)</a:t>
            </a:r>
            <a:r>
              <a:rPr lang="en-US" sz="2400" b="1" dirty="0"/>
              <a:t/>
            </a:r>
            <a:br>
              <a:rPr lang="en-US" sz="2400" b="1" dirty="0"/>
            </a:br>
            <a:endParaRPr lang="ru-RU" sz="2400" b="1" dirty="0"/>
          </a:p>
        </p:txBody>
      </p:sp>
      <p:sp>
        <p:nvSpPr>
          <p:cNvPr id="59400" name="Line 12"/>
          <p:cNvSpPr>
            <a:spLocks noChangeShapeType="1"/>
          </p:cNvSpPr>
          <p:nvPr/>
        </p:nvSpPr>
        <p:spPr bwMode="auto">
          <a:xfrm>
            <a:off x="2362200" y="1600200"/>
            <a:ext cx="228600" cy="685800"/>
          </a:xfrm>
          <a:prstGeom prst="line">
            <a:avLst/>
          </a:prstGeom>
          <a:noFill/>
          <a:ln w="9525">
            <a:solidFill>
              <a:schemeClr val="tx1"/>
            </a:solidFill>
            <a:round/>
            <a:headEnd/>
            <a:tailEnd type="triangle" w="med" len="med"/>
          </a:ln>
        </p:spPr>
        <p:txBody>
          <a:bodyPr/>
          <a:lstStyle/>
          <a:p>
            <a:endParaRPr lang="en-US"/>
          </a:p>
        </p:txBody>
      </p:sp>
      <p:sp>
        <p:nvSpPr>
          <p:cNvPr id="59401" name="Line 13"/>
          <p:cNvSpPr>
            <a:spLocks noChangeShapeType="1"/>
          </p:cNvSpPr>
          <p:nvPr/>
        </p:nvSpPr>
        <p:spPr bwMode="auto">
          <a:xfrm flipH="1">
            <a:off x="6553200" y="4419600"/>
            <a:ext cx="609600" cy="9144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12"/>
          </p:nvPr>
        </p:nvSpPr>
        <p:spPr>
          <a:noFill/>
        </p:spPr>
        <p:txBody>
          <a:bodyPr/>
          <a:lstStyle/>
          <a:p>
            <a:fld id="{E4E67596-DAFB-4324-BE2B-E6FC45B9EB35}" type="slidenum">
              <a:rPr lang="en-US" smtClean="0"/>
              <a:pPr/>
              <a:t>54</a:t>
            </a:fld>
            <a:endParaRPr lang="en-US" smtClean="0"/>
          </a:p>
        </p:txBody>
      </p:sp>
      <p:pic>
        <p:nvPicPr>
          <p:cNvPr id="60419" name="Picture 2"/>
          <p:cNvPicPr>
            <a:picLocks noChangeAspect="1" noChangeArrowheads="1"/>
          </p:cNvPicPr>
          <p:nvPr/>
        </p:nvPicPr>
        <p:blipFill>
          <a:blip r:embed="rId2" cstate="print"/>
          <a:srcRect/>
          <a:stretch>
            <a:fillRect/>
          </a:stretch>
        </p:blipFill>
        <p:spPr bwMode="auto">
          <a:xfrm>
            <a:off x="1066800" y="1214438"/>
            <a:ext cx="7165975" cy="3582987"/>
          </a:xfrm>
          <a:prstGeom prst="rect">
            <a:avLst/>
          </a:prstGeom>
          <a:noFill/>
          <a:ln w="9525">
            <a:noFill/>
            <a:miter lim="800000"/>
            <a:headEnd/>
            <a:tailEnd/>
          </a:ln>
        </p:spPr>
      </p:pic>
      <p:sp>
        <p:nvSpPr>
          <p:cNvPr id="60420" name="Rectangle 3"/>
          <p:cNvSpPr>
            <a:spLocks noChangeArrowheads="1"/>
          </p:cNvSpPr>
          <p:nvPr/>
        </p:nvSpPr>
        <p:spPr bwMode="auto">
          <a:xfrm>
            <a:off x="990600" y="381000"/>
            <a:ext cx="7620000" cy="708025"/>
          </a:xfrm>
          <a:prstGeom prst="rect">
            <a:avLst/>
          </a:prstGeom>
          <a:noFill/>
          <a:ln w="9525">
            <a:noFill/>
            <a:miter lim="800000"/>
            <a:headEnd/>
            <a:tailEnd/>
          </a:ln>
        </p:spPr>
        <p:txBody>
          <a:bodyPr>
            <a:spAutoFit/>
          </a:bodyPr>
          <a:lstStyle/>
          <a:p>
            <a:pPr algn="ctr"/>
            <a:r>
              <a:rPr lang="en-US" b="1"/>
              <a:t>Multicriteria Optimization of Orthotropic Bridges (1/2)</a:t>
            </a:r>
          </a:p>
          <a:p>
            <a:pPr algn="ctr"/>
            <a:endParaRPr lang="en-US"/>
          </a:p>
        </p:txBody>
      </p:sp>
      <p:sp>
        <p:nvSpPr>
          <p:cNvPr id="60421" name="Rectangle 5"/>
          <p:cNvSpPr>
            <a:spLocks noChangeArrowheads="1"/>
          </p:cNvSpPr>
          <p:nvPr/>
        </p:nvSpPr>
        <p:spPr bwMode="auto">
          <a:xfrm>
            <a:off x="2876550" y="5086350"/>
            <a:ext cx="3390900" cy="400050"/>
          </a:xfrm>
          <a:prstGeom prst="rect">
            <a:avLst/>
          </a:prstGeom>
          <a:noFill/>
          <a:ln w="9525">
            <a:noFill/>
            <a:miter lim="800000"/>
            <a:headEnd/>
            <a:tailEnd/>
          </a:ln>
        </p:spPr>
        <p:txBody>
          <a:bodyPr wrap="none">
            <a:spAutoFit/>
          </a:bodyPr>
          <a:lstStyle/>
          <a:p>
            <a:r>
              <a:rPr lang="en-US"/>
              <a:t>Suez Canal Bridge in Egypt </a:t>
            </a:r>
          </a:p>
        </p:txBody>
      </p:sp>
      <p:sp>
        <p:nvSpPr>
          <p:cNvPr id="60422" name="TextBox 9"/>
          <p:cNvSpPr txBox="1">
            <a:spLocks noChangeArrowheads="1"/>
          </p:cNvSpPr>
          <p:nvPr/>
        </p:nvSpPr>
        <p:spPr bwMode="auto">
          <a:xfrm>
            <a:off x="914400" y="5503863"/>
            <a:ext cx="7467600" cy="1354137"/>
          </a:xfrm>
          <a:prstGeom prst="rect">
            <a:avLst/>
          </a:prstGeom>
          <a:noFill/>
          <a:ln w="9525">
            <a:noFill/>
            <a:miter lim="800000"/>
            <a:headEnd/>
            <a:tailEnd/>
          </a:ln>
        </p:spPr>
        <p:txBody>
          <a:bodyPr>
            <a:spAutoFit/>
          </a:bodyPr>
          <a:lstStyle/>
          <a:p>
            <a:r>
              <a:rPr lang="en-US" sz="1400"/>
              <a:t>This work was carried  out by Dr. Eng. Mohamed Eltantawy Elmadawy and Dr. Eng. Mohamed Ahmed El Zareef (Mansoura University, Faculty of Engineering, Structural Engineering Dept., Egypt).</a:t>
            </a:r>
          </a:p>
          <a:p>
            <a:r>
              <a:rPr lang="en-US"/>
              <a:t> </a:t>
            </a:r>
          </a:p>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2"/>
          </p:nvPr>
        </p:nvSpPr>
        <p:spPr>
          <a:noFill/>
        </p:spPr>
        <p:txBody>
          <a:bodyPr/>
          <a:lstStyle/>
          <a:p>
            <a:fld id="{27F598DF-337E-4063-A8E5-92CF703E1404}" type="slidenum">
              <a:rPr lang="en-US" smtClean="0"/>
              <a:pPr/>
              <a:t>55</a:t>
            </a:fld>
            <a:endParaRPr lang="en-US" smtClean="0"/>
          </a:p>
        </p:txBody>
      </p:sp>
      <p:sp>
        <p:nvSpPr>
          <p:cNvPr id="61443" name="Rectangle 2"/>
          <p:cNvSpPr>
            <a:spLocks noChangeArrowheads="1"/>
          </p:cNvSpPr>
          <p:nvPr/>
        </p:nvSpPr>
        <p:spPr bwMode="auto">
          <a:xfrm>
            <a:off x="685800" y="533400"/>
            <a:ext cx="8077200" cy="400050"/>
          </a:xfrm>
          <a:prstGeom prst="rect">
            <a:avLst/>
          </a:prstGeom>
          <a:noFill/>
          <a:ln w="9525">
            <a:noFill/>
            <a:miter lim="800000"/>
            <a:headEnd/>
            <a:tailEnd/>
          </a:ln>
        </p:spPr>
        <p:txBody>
          <a:bodyPr>
            <a:spAutoFit/>
          </a:bodyPr>
          <a:lstStyle/>
          <a:p>
            <a:pPr algn="ctr"/>
            <a:r>
              <a:rPr lang="en-US" b="1"/>
              <a:t>Multicriteria Optimization of Orthotropic Bridges (2/2)</a:t>
            </a:r>
          </a:p>
        </p:txBody>
      </p:sp>
      <p:sp>
        <p:nvSpPr>
          <p:cNvPr id="61444" name="TextBox 4"/>
          <p:cNvSpPr txBox="1">
            <a:spLocks noChangeArrowheads="1"/>
          </p:cNvSpPr>
          <p:nvPr/>
        </p:nvSpPr>
        <p:spPr bwMode="auto">
          <a:xfrm>
            <a:off x="381000" y="2362200"/>
            <a:ext cx="9448800" cy="2062163"/>
          </a:xfrm>
          <a:prstGeom prst="rect">
            <a:avLst/>
          </a:prstGeom>
          <a:noFill/>
          <a:ln w="9525">
            <a:noFill/>
            <a:miter lim="800000"/>
            <a:headEnd/>
            <a:tailEnd/>
          </a:ln>
        </p:spPr>
        <p:txBody>
          <a:bodyPr>
            <a:spAutoFit/>
          </a:bodyPr>
          <a:lstStyle/>
          <a:p>
            <a:pPr algn="just"/>
            <a:r>
              <a:rPr lang="en-US" sz="1800"/>
              <a:t>The previous study concludes that there is a possibility to make an efficient</a:t>
            </a:r>
          </a:p>
          <a:p>
            <a:pPr algn="just"/>
            <a:r>
              <a:rPr lang="en-US" sz="1800"/>
              <a:t>combination between the PSI method and the finite element program. The</a:t>
            </a:r>
          </a:p>
          <a:p>
            <a:pPr algn="just"/>
            <a:r>
              <a:rPr lang="en-US" sz="1800"/>
              <a:t>efficiency of the new technique is proved through its application to the orthotropic</a:t>
            </a:r>
          </a:p>
          <a:p>
            <a:pPr algn="just"/>
            <a:r>
              <a:rPr lang="en-US" sz="1800"/>
              <a:t>closed deck of the Suez Canal Bridge in Egypt. The optimal solution</a:t>
            </a:r>
          </a:p>
          <a:p>
            <a:pPr algn="just"/>
            <a:r>
              <a:rPr lang="en-US" sz="1800"/>
              <a:t>#196 shows a reduction of 7.2% in weight in comparison with the existing</a:t>
            </a:r>
          </a:p>
          <a:p>
            <a:pPr algn="just"/>
            <a:r>
              <a:rPr lang="en-US" sz="1800"/>
              <a:t>deck, while the deflection is reduced by 1.87%.</a:t>
            </a:r>
          </a:p>
          <a:p>
            <a:endParaRPr lang="en-US"/>
          </a:p>
        </p:txBody>
      </p:sp>
      <p:sp>
        <p:nvSpPr>
          <p:cNvPr id="61445" name="Rectangle 1"/>
          <p:cNvSpPr>
            <a:spLocks noChangeArrowheads="1"/>
          </p:cNvSpPr>
          <p:nvPr/>
        </p:nvSpPr>
        <p:spPr bwMode="auto">
          <a:xfrm>
            <a:off x="1600200" y="1600200"/>
            <a:ext cx="5334000" cy="400050"/>
          </a:xfrm>
          <a:prstGeom prst="rect">
            <a:avLst/>
          </a:prstGeom>
          <a:noFill/>
          <a:ln w="9525">
            <a:noFill/>
            <a:miter lim="800000"/>
            <a:headEnd/>
            <a:tailEnd/>
          </a:ln>
        </p:spPr>
        <p:txBody>
          <a:bodyPr anchor="ctr">
            <a:spAutoFit/>
          </a:bodyPr>
          <a:lstStyle/>
          <a:p>
            <a:pPr algn="ctr" eaLnBrk="0" hangingPunct="0"/>
            <a:r>
              <a:rPr lang="en-US" b="1">
                <a:latin typeface="Calibri" pitchFamily="34" charset="0"/>
                <a:ea typeface="Calibri" pitchFamily="34" charset="0"/>
                <a:cs typeface="Univers-CondensedBold"/>
              </a:rPr>
              <a:t>Conclusion</a:t>
            </a:r>
            <a:endParaRPr lang="en-US">
              <a:ea typeface="Calibri" pitchFamily="34" charset="0"/>
              <a:cs typeface="Univers-CondensedBo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p:cNvSpPr>
            <a:spLocks noGrp="1"/>
          </p:cNvSpPr>
          <p:nvPr>
            <p:ph type="sldNum" sz="quarter" idx="12"/>
          </p:nvPr>
        </p:nvSpPr>
        <p:spPr>
          <a:noFill/>
        </p:spPr>
        <p:txBody>
          <a:bodyPr/>
          <a:lstStyle/>
          <a:p>
            <a:fld id="{BCA85FCF-0147-4B23-986D-1E68DAADCED2}" type="slidenum">
              <a:rPr lang="en-US" smtClean="0"/>
              <a:pPr/>
              <a:t>56</a:t>
            </a:fld>
            <a:endParaRPr lang="en-US" smtClean="0"/>
          </a:p>
        </p:txBody>
      </p:sp>
      <p:sp>
        <p:nvSpPr>
          <p:cNvPr id="62467" name="TextBox 2"/>
          <p:cNvSpPr txBox="1">
            <a:spLocks noChangeArrowheads="1"/>
          </p:cNvSpPr>
          <p:nvPr/>
        </p:nvSpPr>
        <p:spPr bwMode="auto">
          <a:xfrm>
            <a:off x="609600" y="228600"/>
            <a:ext cx="8153400" cy="400050"/>
          </a:xfrm>
          <a:prstGeom prst="rect">
            <a:avLst/>
          </a:prstGeom>
          <a:noFill/>
          <a:ln w="9525">
            <a:noFill/>
            <a:miter lim="800000"/>
            <a:headEnd/>
            <a:tailEnd/>
          </a:ln>
        </p:spPr>
        <p:txBody>
          <a:bodyPr>
            <a:spAutoFit/>
          </a:bodyPr>
          <a:lstStyle/>
          <a:p>
            <a:r>
              <a:rPr lang="en-US" b="1"/>
              <a:t>Multicriteria Analysis of L1 Adaptive Flight Control System, NASA</a:t>
            </a:r>
            <a:endParaRPr lang="en-US"/>
          </a:p>
        </p:txBody>
      </p:sp>
      <p:pic>
        <p:nvPicPr>
          <p:cNvPr id="62468" name="Picture 3" descr="Picture1x"/>
          <p:cNvPicPr>
            <a:picLocks noChangeAspect="1" noChangeArrowheads="1"/>
          </p:cNvPicPr>
          <p:nvPr/>
        </p:nvPicPr>
        <p:blipFill>
          <a:blip r:embed="rId2" cstate="print"/>
          <a:srcRect/>
          <a:stretch>
            <a:fillRect/>
          </a:stretch>
        </p:blipFill>
        <p:spPr bwMode="auto">
          <a:xfrm>
            <a:off x="2286000" y="838200"/>
            <a:ext cx="5105400" cy="3581400"/>
          </a:xfrm>
          <a:prstGeom prst="rect">
            <a:avLst/>
          </a:prstGeom>
          <a:noFill/>
          <a:ln w="9525">
            <a:noFill/>
            <a:miter lim="800000"/>
            <a:headEnd/>
            <a:tailEnd/>
          </a:ln>
        </p:spPr>
      </p:pic>
      <p:sp>
        <p:nvSpPr>
          <p:cNvPr id="62469" name="Rectangle 4"/>
          <p:cNvSpPr>
            <a:spLocks noChangeArrowheads="1"/>
          </p:cNvSpPr>
          <p:nvPr/>
        </p:nvSpPr>
        <p:spPr bwMode="auto">
          <a:xfrm>
            <a:off x="533400" y="4572000"/>
            <a:ext cx="7848600" cy="830263"/>
          </a:xfrm>
          <a:prstGeom prst="rect">
            <a:avLst/>
          </a:prstGeom>
          <a:noFill/>
          <a:ln w="9525">
            <a:noFill/>
            <a:miter lim="800000"/>
            <a:headEnd/>
            <a:tailEnd/>
          </a:ln>
        </p:spPr>
        <p:txBody>
          <a:bodyPr>
            <a:spAutoFit/>
          </a:bodyPr>
          <a:lstStyle/>
          <a:p>
            <a:r>
              <a:rPr lang="en-US" sz="1600"/>
              <a:t>Work presents results of the application of the Parameter Space Investigation method for the design of the L</a:t>
            </a:r>
            <a:r>
              <a:rPr lang="en-US" sz="1600" baseline="-25000"/>
              <a:t>1 </a:t>
            </a:r>
            <a:r>
              <a:rPr lang="en-US" sz="1600"/>
              <a:t>flight control system implemented on the two turbine-powered dynamically-scaled GTM AirSTAR aircraft.</a:t>
            </a:r>
          </a:p>
        </p:txBody>
      </p:sp>
      <p:sp>
        <p:nvSpPr>
          <p:cNvPr id="62470" name="Rectangle 1"/>
          <p:cNvSpPr>
            <a:spLocks noChangeArrowheads="1"/>
          </p:cNvSpPr>
          <p:nvPr/>
        </p:nvSpPr>
        <p:spPr bwMode="auto">
          <a:xfrm>
            <a:off x="152400" y="5602288"/>
            <a:ext cx="8763000" cy="646112"/>
          </a:xfrm>
          <a:prstGeom prst="rect">
            <a:avLst/>
          </a:prstGeom>
          <a:noFill/>
          <a:ln w="9525">
            <a:noFill/>
            <a:miter lim="800000"/>
            <a:headEnd/>
            <a:tailEnd/>
          </a:ln>
        </p:spPr>
        <p:txBody>
          <a:bodyPr anchor="ctr">
            <a:spAutoFit/>
          </a:bodyPr>
          <a:lstStyle/>
          <a:p>
            <a:pPr eaLnBrk="0" hangingPunct="0"/>
            <a:r>
              <a:rPr lang="en-US" sz="1200">
                <a:latin typeface="Times" pitchFamily="18" charset="0"/>
                <a:ea typeface="Calibri" pitchFamily="34" charset="0"/>
                <a:cs typeface="CMR12"/>
              </a:rPr>
              <a:t>Enric Xargay, Naira Hovakimyan, </a:t>
            </a:r>
            <a:r>
              <a:rPr lang="en-US" sz="1200" i="1">
                <a:latin typeface="Times" pitchFamily="18" charset="0"/>
                <a:ea typeface="Calibri" pitchFamily="34" charset="0"/>
                <a:cs typeface="CMTI10"/>
              </a:rPr>
              <a:t>University of Illinois at Urbana-Champaign, Urbana, </a:t>
            </a:r>
            <a:r>
              <a:rPr lang="en-US" sz="1200">
                <a:latin typeface="Times" pitchFamily="18" charset="0"/>
                <a:ea typeface="Calibri" pitchFamily="34" charset="0"/>
                <a:cs typeface="CMR12"/>
              </a:rPr>
              <a:t>Vladimir Dobrokhodov. Roman B. Statnikov, </a:t>
            </a:r>
          </a:p>
          <a:p>
            <a:pPr eaLnBrk="0" hangingPunct="0"/>
            <a:r>
              <a:rPr lang="en-US" sz="1200">
                <a:latin typeface="Times" pitchFamily="18" charset="0"/>
                <a:ea typeface="Calibri" pitchFamily="34" charset="0"/>
                <a:cs typeface="CMR12"/>
              </a:rPr>
              <a:t>Isaac Kaminer</a:t>
            </a:r>
            <a:r>
              <a:rPr lang="en-US" sz="1200">
                <a:latin typeface="Times" pitchFamily="18" charset="0"/>
                <a:ea typeface="Times New Roman" pitchFamily="18" charset="0"/>
                <a:cs typeface="CMSY8"/>
              </a:rPr>
              <a:t>, </a:t>
            </a:r>
            <a:r>
              <a:rPr lang="en-US" sz="1200" i="1">
                <a:latin typeface="Times" pitchFamily="18" charset="0"/>
                <a:ea typeface="Calibri" pitchFamily="34" charset="0"/>
                <a:cs typeface="CMTI10"/>
              </a:rPr>
              <a:t>Naval Postgraduate School, Monterey, </a:t>
            </a:r>
            <a:r>
              <a:rPr lang="en-US" sz="1200">
                <a:latin typeface="Times" pitchFamily="18" charset="0"/>
                <a:ea typeface="Calibri" pitchFamily="34" charset="0"/>
                <a:cs typeface="CMR12"/>
              </a:rPr>
              <a:t>Chengyu Cao</a:t>
            </a:r>
            <a:r>
              <a:rPr lang="en-US" sz="1200">
                <a:latin typeface="Times" pitchFamily="18" charset="0"/>
                <a:ea typeface="Times New Roman" pitchFamily="18" charset="0"/>
                <a:cs typeface="CMSY8"/>
              </a:rPr>
              <a:t>k </a:t>
            </a:r>
            <a:r>
              <a:rPr lang="en-US" sz="1200" i="1">
                <a:latin typeface="Times" pitchFamily="18" charset="0"/>
                <a:ea typeface="Calibri" pitchFamily="34" charset="0"/>
                <a:cs typeface="CMTI10"/>
              </a:rPr>
              <a:t>University of Connecticut, Storrs, </a:t>
            </a:r>
            <a:r>
              <a:rPr lang="en-US" sz="1200">
                <a:latin typeface="Times" pitchFamily="18" charset="0"/>
                <a:ea typeface="Calibri" pitchFamily="34" charset="0"/>
                <a:cs typeface="CMR12"/>
              </a:rPr>
              <a:t>Irene M. Gregory</a:t>
            </a:r>
            <a:r>
              <a:rPr lang="en-US" sz="1200">
                <a:latin typeface="Times" pitchFamily="18" charset="0"/>
                <a:ea typeface="Times New Roman" pitchFamily="18" charset="0"/>
                <a:cs typeface="CMSY8"/>
              </a:rPr>
              <a:t> </a:t>
            </a:r>
            <a:r>
              <a:rPr lang="en-US" sz="1200" i="1">
                <a:latin typeface="Times" pitchFamily="18" charset="0"/>
                <a:ea typeface="Calibri" pitchFamily="34" charset="0"/>
                <a:cs typeface="CMTI10"/>
              </a:rPr>
              <a:t>NASA Langley Research Center, Hampton</a:t>
            </a: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p:spPr>
        <p:txBody>
          <a:bodyPr/>
          <a:lstStyle/>
          <a:p>
            <a:fld id="{28FFABEA-67FC-4BB6-84D2-1BD40A416D6C}" type="slidenum">
              <a:rPr lang="en-US" smtClean="0"/>
              <a:pPr/>
              <a:t>57</a:t>
            </a:fld>
            <a:endParaRPr lang="en-US" smtClean="0"/>
          </a:p>
        </p:txBody>
      </p:sp>
      <p:sp>
        <p:nvSpPr>
          <p:cNvPr id="63491" name="Rectangle 2"/>
          <p:cNvSpPr>
            <a:spLocks noGrp="1" noChangeArrowheads="1"/>
          </p:cNvSpPr>
          <p:nvPr>
            <p:ph type="title"/>
          </p:nvPr>
        </p:nvSpPr>
        <p:spPr>
          <a:xfrm>
            <a:off x="0" y="0"/>
            <a:ext cx="9144000" cy="990600"/>
          </a:xfrm>
        </p:spPr>
        <p:txBody>
          <a:bodyPr/>
          <a:lstStyle/>
          <a:p>
            <a:pPr eaLnBrk="1" hangingPunct="1"/>
            <a:r>
              <a:rPr lang="en-GB" sz="3200" b="1" smtClean="0"/>
              <a:t>Main Conclusions</a:t>
            </a:r>
            <a:endParaRPr lang="en-US" sz="3200" b="1" smtClean="0"/>
          </a:p>
        </p:txBody>
      </p:sp>
      <p:sp>
        <p:nvSpPr>
          <p:cNvPr id="63492" name="Rectangle 3"/>
          <p:cNvSpPr>
            <a:spLocks noGrp="1" noChangeArrowheads="1"/>
          </p:cNvSpPr>
          <p:nvPr>
            <p:ph type="body" idx="1"/>
          </p:nvPr>
        </p:nvSpPr>
        <p:spPr>
          <a:xfrm>
            <a:off x="381000" y="1066800"/>
            <a:ext cx="8229600" cy="5562600"/>
          </a:xfrm>
        </p:spPr>
        <p:txBody>
          <a:bodyPr/>
          <a:lstStyle/>
          <a:p>
            <a:pPr lvl="1" eaLnBrk="1" hangingPunct="1"/>
            <a:r>
              <a:rPr lang="en-US" altLang="zh-CN" b="1" smtClean="0">
                <a:ea typeface="SimSun" pitchFamily="2" charset="-122"/>
              </a:rPr>
              <a:t>Correct determination of constraints is a major challenge in real-life optimization problems. </a:t>
            </a:r>
          </a:p>
          <a:p>
            <a:pPr lvl="1" eaLnBrk="1" hangingPunct="1"/>
            <a:r>
              <a:rPr lang="en-US" altLang="zh-CN" b="1" smtClean="0">
                <a:ea typeface="SimSun" pitchFamily="2" charset="-122"/>
              </a:rPr>
              <a:t>The most promising solution approach involves two stages. </a:t>
            </a:r>
            <a:r>
              <a:rPr lang="en-US" altLang="zh-CN" b="1" smtClean="0">
                <a:solidFill>
                  <a:srgbClr val="FF0000"/>
                </a:solidFill>
                <a:ea typeface="SimSun" pitchFamily="2" charset="-122"/>
              </a:rPr>
              <a:t>First, the feasible solution set is constructed and analyzed. Analysis of the feasible solution set shows the “work” of all constraints and the cost of making concessions in various constraints.</a:t>
            </a:r>
            <a:r>
              <a:rPr lang="en-US" altLang="zh-CN" b="1" smtClean="0">
                <a:ea typeface="SimSun" pitchFamily="2" charset="-122"/>
              </a:rPr>
              <a:t> </a:t>
            </a:r>
            <a:r>
              <a:rPr lang="en-US" altLang="zh-CN" b="1" smtClean="0">
                <a:solidFill>
                  <a:srgbClr val="0033CC"/>
                </a:solidFill>
                <a:ea typeface="SimSun" pitchFamily="2" charset="-122"/>
              </a:rPr>
              <a:t>Only then one can apply popular optimization methods, including stochastic, genetic and other algorithms</a:t>
            </a:r>
            <a:r>
              <a:rPr lang="ru-RU" altLang="zh-CN" smtClean="0"/>
              <a:t> </a:t>
            </a:r>
            <a:endParaRPr lang="en-US" altLang="zh-CN" b="1" smtClean="0">
              <a:ea typeface="SimSun" pitchFamily="2" charset="-122"/>
            </a:endParaRPr>
          </a:p>
          <a:p>
            <a:pPr lvl="1" eaLnBrk="1" hangingPunct="1">
              <a:buFontTx/>
              <a:buNone/>
            </a:pPr>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p:cNvSpPr>
            <a:spLocks noGrp="1"/>
          </p:cNvSpPr>
          <p:nvPr>
            <p:ph type="sldNum" sz="quarter" idx="12"/>
          </p:nvPr>
        </p:nvSpPr>
        <p:spPr>
          <a:noFill/>
        </p:spPr>
        <p:txBody>
          <a:bodyPr/>
          <a:lstStyle/>
          <a:p>
            <a:fld id="{050A1CAC-1FDC-4F8B-8F44-6278AE0D2678}" type="slidenum">
              <a:rPr lang="en-US" smtClean="0"/>
              <a:pPr/>
              <a:t>58</a:t>
            </a:fld>
            <a:endParaRPr lang="en-US" smtClean="0"/>
          </a:p>
        </p:txBody>
      </p:sp>
      <p:sp>
        <p:nvSpPr>
          <p:cNvPr id="84995" name="Rectangle 2"/>
          <p:cNvSpPr>
            <a:spLocks noGrp="1" noChangeArrowheads="1"/>
          </p:cNvSpPr>
          <p:nvPr>
            <p:ph type="title"/>
          </p:nvPr>
        </p:nvSpPr>
        <p:spPr>
          <a:xfrm>
            <a:off x="228600" y="1066800"/>
            <a:ext cx="8686800" cy="4953000"/>
          </a:xfrm>
        </p:spPr>
        <p:txBody>
          <a:bodyPr/>
          <a:lstStyle/>
          <a:p>
            <a:pPr eaLnBrk="1" hangingPunct="1"/>
            <a:r>
              <a:rPr lang="en-US" sz="3600" b="1" dirty="0" smtClean="0"/>
              <a:t>Thank you for your attention!</a:t>
            </a:r>
            <a:br>
              <a:rPr lang="en-US" sz="3600" b="1" dirty="0" smtClean="0"/>
            </a:br>
            <a:r>
              <a:rPr lang="en-US" sz="3600" b="1" dirty="0" smtClean="0"/>
              <a:t/>
            </a:r>
            <a:br>
              <a:rPr lang="en-US" sz="3600" b="1" dirty="0" smtClean="0"/>
            </a:br>
            <a:r>
              <a:rPr lang="en-US" sz="3600" dirty="0" smtClean="0"/>
              <a:t>Questions? Comments?</a:t>
            </a:r>
            <a:br>
              <a:rPr lang="en-US" sz="3600" dirty="0" smtClean="0"/>
            </a:br>
            <a:r>
              <a:rPr lang="en-US" sz="3600" dirty="0" smtClean="0"/>
              <a:t/>
            </a:r>
            <a:br>
              <a:rPr lang="en-US" sz="3600" dirty="0" smtClean="0"/>
            </a:br>
            <a:r>
              <a:rPr lang="en-US" sz="3600" dirty="0" smtClean="0"/>
              <a:t>Please email me:</a:t>
            </a:r>
            <a:r>
              <a:rPr lang="en-US" sz="3600" b="1" dirty="0" smtClean="0"/>
              <a:t> </a:t>
            </a:r>
            <a:br>
              <a:rPr lang="en-US" sz="3600" b="1" dirty="0" smtClean="0"/>
            </a:br>
            <a:r>
              <a:rPr lang="en-US" sz="3600" b="1" dirty="0" smtClean="0">
                <a:hlinkClick r:id="rId3"/>
              </a:rPr>
              <a:t>rstatnik@yahoo.com</a:t>
            </a:r>
            <a:r>
              <a:rPr lang="en-US" sz="3600" b="1" dirty="0" smtClean="0"/>
              <a:t> </a:t>
            </a:r>
            <a:br>
              <a:rPr lang="en-US" sz="3600" b="1" dirty="0" smtClean="0"/>
            </a:br>
            <a:endParaRPr lang="en-US" sz="3600" b="1"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p:cNvSpPr>
            <a:spLocks noGrp="1"/>
          </p:cNvSpPr>
          <p:nvPr>
            <p:ph type="sldNum" sz="quarter" idx="12"/>
          </p:nvPr>
        </p:nvSpPr>
        <p:spPr>
          <a:noFill/>
        </p:spPr>
        <p:txBody>
          <a:bodyPr/>
          <a:lstStyle/>
          <a:p>
            <a:fld id="{BF50C6F7-0E3B-4B30-BEC0-07F176591AAE}" type="slidenum">
              <a:rPr lang="en-US" smtClean="0"/>
              <a:pPr/>
              <a:t>59</a:t>
            </a:fld>
            <a:endParaRPr lang="en-US" smtClean="0"/>
          </a:p>
        </p:txBody>
      </p:sp>
      <p:sp>
        <p:nvSpPr>
          <p:cNvPr id="86019" name="Rectangle 2"/>
          <p:cNvSpPr>
            <a:spLocks noGrp="1" noChangeArrowheads="1"/>
          </p:cNvSpPr>
          <p:nvPr>
            <p:ph type="title"/>
          </p:nvPr>
        </p:nvSpPr>
        <p:spPr/>
        <p:txBody>
          <a:bodyPr/>
          <a:lstStyle/>
          <a:p>
            <a:pPr eaLnBrk="1" hangingPunct="1"/>
            <a:r>
              <a:rPr lang="en-US" dirty="0" smtClean="0"/>
              <a:t>Backup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b="1" smtClean="0"/>
              <a:t> </a:t>
            </a:r>
            <a:r>
              <a:rPr lang="en-GB" sz="2400" b="1" smtClean="0"/>
              <a:t>Search in Multidimensional Domains by Using Uniformly Distributed Sequences</a:t>
            </a:r>
            <a:r>
              <a:rPr lang="en-US" b="1" smtClean="0"/>
              <a:t/>
            </a:r>
            <a:br>
              <a:rPr lang="en-US" b="1" smtClean="0"/>
            </a:br>
            <a:endParaRPr lang="en-US" smtClean="0"/>
          </a:p>
        </p:txBody>
      </p:sp>
      <p:sp>
        <p:nvSpPr>
          <p:cNvPr id="35843" name="Content Placeholder 2"/>
          <p:cNvSpPr>
            <a:spLocks noGrp="1"/>
          </p:cNvSpPr>
          <p:nvPr>
            <p:ph idx="1"/>
          </p:nvPr>
        </p:nvSpPr>
        <p:spPr>
          <a:xfrm>
            <a:off x="457200" y="1189038"/>
            <a:ext cx="8458200" cy="4525962"/>
          </a:xfrm>
        </p:spPr>
        <p:txBody>
          <a:bodyPr/>
          <a:lstStyle/>
          <a:p>
            <a:r>
              <a:rPr lang="en-US" sz="1600" smtClean="0"/>
              <a:t>The features of the problems under consideration make it necessary to represent vectors α by points of uniformly distributed sequences in the space of design variables. In the following we briefly consider this issue.</a:t>
            </a:r>
          </a:p>
          <a:p>
            <a:r>
              <a:rPr lang="en-US" sz="1600" smtClean="0"/>
              <a:t>H. Weyl was the first to give the definition of uniformity. Let us consider a sequence of points</a:t>
            </a:r>
            <a:r>
              <a:rPr lang="en-US" sz="1600" b="1" smtClean="0"/>
              <a:t> </a:t>
            </a:r>
            <a:r>
              <a:rPr lang="en-US" sz="1600" i="1" smtClean="0"/>
              <a:t>P</a:t>
            </a:r>
            <a:r>
              <a:rPr lang="en-US" sz="1600" i="1" baseline="-25000" smtClean="0"/>
              <a:t>1</a:t>
            </a:r>
            <a:r>
              <a:rPr lang="en-US" sz="1600" b="1" i="1" smtClean="0"/>
              <a:t>,</a:t>
            </a:r>
            <a:r>
              <a:rPr lang="en-US" sz="1600" i="1" smtClean="0"/>
              <a:t> P</a:t>
            </a:r>
            <a:r>
              <a:rPr lang="en-US" sz="1600" i="1" baseline="-25000" smtClean="0"/>
              <a:t>2</a:t>
            </a:r>
            <a:r>
              <a:rPr lang="en-US" sz="1600" i="1" smtClean="0"/>
              <a:t>,...,P</a:t>
            </a:r>
            <a:r>
              <a:rPr lang="en-US" sz="1600" i="1" baseline="-25000" smtClean="0"/>
              <a:t>i</a:t>
            </a:r>
            <a:r>
              <a:rPr lang="en-US" sz="1600" i="1" smtClean="0"/>
              <a:t>,...</a:t>
            </a:r>
            <a:r>
              <a:rPr lang="en-US" sz="1600" smtClean="0"/>
              <a:t> belonging to a unit </a:t>
            </a:r>
            <a:r>
              <a:rPr lang="en-US" sz="1600" i="1" smtClean="0"/>
              <a:t>r-</a:t>
            </a:r>
            <a:r>
              <a:rPr lang="en-US" sz="1600" smtClean="0"/>
              <a:t>dimensional  cube  </a:t>
            </a:r>
            <a:r>
              <a:rPr lang="en-US" sz="1600" i="1" smtClean="0"/>
              <a:t>K</a:t>
            </a:r>
            <a:r>
              <a:rPr lang="en-US" sz="1600" i="1" baseline="30000" smtClean="0"/>
              <a:t> r</a:t>
            </a:r>
            <a:r>
              <a:rPr lang="en-US" sz="1600" i="1" smtClean="0"/>
              <a:t>.</a:t>
            </a:r>
            <a:r>
              <a:rPr lang="en-US" sz="1600" smtClean="0"/>
              <a:t>  By  </a:t>
            </a:r>
            <a:r>
              <a:rPr lang="en-US" sz="1600" i="1" smtClean="0"/>
              <a:t>G</a:t>
            </a:r>
            <a:r>
              <a:rPr lang="en-US" sz="1600" smtClean="0"/>
              <a:t>  we  denote  an  arbitrary domain in </a:t>
            </a:r>
            <a:r>
              <a:rPr lang="en-US" sz="1600" i="1" smtClean="0"/>
              <a:t>K</a:t>
            </a:r>
            <a:r>
              <a:rPr lang="en-US" sz="1600" i="1" baseline="30000" smtClean="0"/>
              <a:t> r</a:t>
            </a:r>
            <a:r>
              <a:rPr lang="en-US" sz="1600" smtClean="0"/>
              <a:t>, and by </a:t>
            </a:r>
            <a:r>
              <a:rPr lang="en-US" sz="1600" i="1" smtClean="0"/>
              <a:t>S</a:t>
            </a:r>
            <a:r>
              <a:rPr lang="en-US" sz="1600" i="1" baseline="-25000" smtClean="0"/>
              <a:t>N </a:t>
            </a:r>
            <a:r>
              <a:rPr lang="en-US" sz="1600" i="1" smtClean="0"/>
              <a:t>(G) </a:t>
            </a:r>
            <a:r>
              <a:rPr lang="en-US" sz="1600" smtClean="0"/>
              <a:t>the number of points</a:t>
            </a:r>
            <a:r>
              <a:rPr lang="en-US" sz="1600" b="1" smtClean="0"/>
              <a:t> </a:t>
            </a:r>
            <a:r>
              <a:rPr lang="en-US" sz="1600" i="1" smtClean="0"/>
              <a:t>P</a:t>
            </a:r>
            <a:r>
              <a:rPr lang="en-US" sz="1600" i="1" baseline="-25000" smtClean="0"/>
              <a:t>i</a:t>
            </a:r>
            <a:r>
              <a:rPr lang="en-US" sz="1600" i="1" smtClean="0"/>
              <a:t> </a:t>
            </a:r>
            <a:r>
              <a:rPr lang="en-US" sz="1600" smtClean="0"/>
              <a:t>belonging to </a:t>
            </a:r>
            <a:r>
              <a:rPr lang="en-US" sz="1600" i="1" smtClean="0"/>
              <a:t>G</a:t>
            </a:r>
            <a:r>
              <a:rPr lang="en-US" sz="1600" smtClean="0"/>
              <a:t> ( l </a:t>
            </a:r>
            <a:r>
              <a:rPr lang="en-US" sz="1600" smtClean="0">
                <a:sym typeface="Symbol" pitchFamily="18" charset="2"/>
              </a:rPr>
              <a:t></a:t>
            </a:r>
            <a:r>
              <a:rPr lang="en-US" sz="1600" smtClean="0"/>
              <a:t> </a:t>
            </a:r>
            <a:r>
              <a:rPr lang="en-US" sz="1600" i="1" smtClean="0"/>
              <a:t>i </a:t>
            </a:r>
            <a:r>
              <a:rPr lang="en-US" sz="1600" smtClean="0">
                <a:sym typeface="Symbol" pitchFamily="18" charset="2"/>
              </a:rPr>
              <a:t></a:t>
            </a:r>
            <a:r>
              <a:rPr lang="en-US" sz="1600" smtClean="0"/>
              <a:t> </a:t>
            </a:r>
            <a:r>
              <a:rPr lang="en-US" sz="1600" i="1" smtClean="0"/>
              <a:t>N </a:t>
            </a:r>
            <a:r>
              <a:rPr lang="en-US" sz="1600" smtClean="0"/>
              <a:t>)</a:t>
            </a:r>
            <a:r>
              <a:rPr lang="en-US" sz="1600" i="1" smtClean="0"/>
              <a:t>.</a:t>
            </a:r>
            <a:r>
              <a:rPr lang="en-US" sz="1600" smtClean="0"/>
              <a:t> A sequence</a:t>
            </a:r>
            <a:r>
              <a:rPr lang="en-US" sz="1600" b="1" smtClean="0"/>
              <a:t> </a:t>
            </a:r>
            <a:r>
              <a:rPr lang="en-US" sz="1600" i="1" smtClean="0"/>
              <a:t>P</a:t>
            </a:r>
            <a:r>
              <a:rPr lang="en-US" sz="1600" i="1" baseline="-25000" smtClean="0"/>
              <a:t>i</a:t>
            </a:r>
            <a:r>
              <a:rPr lang="en-US" sz="1600" smtClean="0"/>
              <a:t> is called uniformly distributed in </a:t>
            </a:r>
            <a:r>
              <a:rPr lang="en-US" sz="1600" i="1" smtClean="0"/>
              <a:t>K</a:t>
            </a:r>
            <a:r>
              <a:rPr lang="en-US" sz="1600" i="1" baseline="30000" smtClean="0"/>
              <a:t> r</a:t>
            </a:r>
            <a:r>
              <a:rPr lang="en-US" sz="1600" smtClean="0"/>
              <a:t>, if  </a:t>
            </a:r>
          </a:p>
          <a:p>
            <a:pPr>
              <a:buFontTx/>
              <a:buNone/>
            </a:pPr>
            <a:endParaRPr lang="en-US" sz="1600" smtClean="0"/>
          </a:p>
          <a:p>
            <a:pPr>
              <a:buFontTx/>
              <a:buNone/>
            </a:pPr>
            <a:r>
              <a:rPr lang="en-US" sz="1600" smtClean="0"/>
              <a:t>      </a:t>
            </a:r>
          </a:p>
          <a:p>
            <a:pPr>
              <a:buFontTx/>
              <a:buNone/>
            </a:pPr>
            <a:r>
              <a:rPr lang="en-US" sz="1600" smtClean="0"/>
              <a:t>     where </a:t>
            </a:r>
            <a:r>
              <a:rPr lang="en-US" sz="1600" i="1" smtClean="0"/>
              <a:t>V</a:t>
            </a:r>
            <a:r>
              <a:rPr lang="en-US" sz="1600" smtClean="0"/>
              <a:t>(</a:t>
            </a:r>
            <a:r>
              <a:rPr lang="en-US" sz="1600" i="1" smtClean="0"/>
              <a:t>G</a:t>
            </a:r>
            <a:r>
              <a:rPr lang="en-US" sz="1600" smtClean="0"/>
              <a:t>) is the volume of the </a:t>
            </a:r>
            <a:r>
              <a:rPr lang="en-US" sz="1600" i="1" smtClean="0"/>
              <a:t>r</a:t>
            </a:r>
            <a:r>
              <a:rPr lang="en-US" sz="1600" smtClean="0"/>
              <a:t>-dimensional domain </a:t>
            </a:r>
            <a:r>
              <a:rPr lang="en-US" sz="1600" i="1" smtClean="0"/>
              <a:t>G</a:t>
            </a:r>
            <a:r>
              <a:rPr lang="en-US" sz="1600" smtClean="0"/>
              <a:t>. (If, instead of the unit cube, a parallelepiped </a:t>
            </a:r>
            <a:r>
              <a:rPr lang="ru-RU" sz="1600" smtClean="0"/>
              <a:t>П</a:t>
            </a:r>
            <a:r>
              <a:rPr lang="en-US" sz="1600" smtClean="0"/>
              <a:t> is considered, then the right-hand side of (5) transforms into </a:t>
            </a:r>
            <a:r>
              <a:rPr lang="en-US" sz="1600" i="1" smtClean="0"/>
              <a:t>V</a:t>
            </a:r>
            <a:r>
              <a:rPr lang="en-US" sz="1600" smtClean="0"/>
              <a:t>(</a:t>
            </a:r>
            <a:r>
              <a:rPr lang="en-US" sz="1600" i="1" smtClean="0"/>
              <a:t>G</a:t>
            </a:r>
            <a:r>
              <a:rPr lang="en-US" sz="1600" smtClean="0"/>
              <a:t>)/</a:t>
            </a:r>
            <a:r>
              <a:rPr lang="en-US" sz="1600" i="1" smtClean="0"/>
              <a:t>V</a:t>
            </a:r>
            <a:r>
              <a:rPr lang="en-US" sz="1600" smtClean="0"/>
              <a:t>(</a:t>
            </a:r>
            <a:r>
              <a:rPr lang="ru-RU" sz="1600" smtClean="0"/>
              <a:t>П</a:t>
            </a:r>
            <a:r>
              <a:rPr lang="en-US" sz="1600" smtClean="0"/>
              <a:t>).)</a:t>
            </a:r>
          </a:p>
          <a:p>
            <a:r>
              <a:rPr lang="en-US" sz="1600" smtClean="0"/>
              <a:t>The meaning of the definition is quite clear: For large values of</a:t>
            </a:r>
            <a:r>
              <a:rPr lang="en-US" sz="1600" i="1" smtClean="0"/>
              <a:t> N,</a:t>
            </a:r>
            <a:r>
              <a:rPr lang="en-US" sz="1600" smtClean="0"/>
              <a:t> the number of points of a given sequence belonging to an arbitrary domain </a:t>
            </a:r>
            <a:r>
              <a:rPr lang="en-US" sz="1600" i="1" smtClean="0"/>
              <a:t>G</a:t>
            </a:r>
            <a:r>
              <a:rPr lang="en-US" sz="1600" smtClean="0"/>
              <a:t> is proportional to volume </a:t>
            </a:r>
            <a:r>
              <a:rPr lang="en-US" sz="1600" i="1" smtClean="0"/>
              <a:t>V</a:t>
            </a:r>
            <a:r>
              <a:rPr lang="en-US" sz="1600" smtClean="0"/>
              <a:t>(</a:t>
            </a:r>
            <a:r>
              <a:rPr lang="en-US" sz="1600" i="1" smtClean="0"/>
              <a:t>G</a:t>
            </a:r>
            <a:r>
              <a:rPr lang="en-US" sz="1600" smtClean="0"/>
              <a:t>):</a:t>
            </a:r>
          </a:p>
          <a:p>
            <a:pPr>
              <a:buFontTx/>
              <a:buNone/>
            </a:pPr>
            <a:r>
              <a:rPr lang="en-GB" sz="1600" i="1" smtClean="0"/>
              <a:t>      S</a:t>
            </a:r>
            <a:r>
              <a:rPr lang="en-GB" sz="1600" i="1" baseline="-25000" smtClean="0"/>
              <a:t>N</a:t>
            </a:r>
            <a:r>
              <a:rPr lang="en-GB" sz="1600" smtClean="0"/>
              <a:t>(</a:t>
            </a:r>
            <a:r>
              <a:rPr lang="en-GB" sz="1600" i="1" smtClean="0"/>
              <a:t>G</a:t>
            </a:r>
            <a:r>
              <a:rPr lang="en-GB" sz="1600" smtClean="0"/>
              <a:t>)~</a:t>
            </a:r>
            <a:r>
              <a:rPr lang="en-GB" sz="1600" i="1" smtClean="0"/>
              <a:t>NV</a:t>
            </a:r>
            <a:r>
              <a:rPr lang="en-GB" sz="1600" smtClean="0"/>
              <a:t>(</a:t>
            </a:r>
            <a:r>
              <a:rPr lang="en-GB" sz="1600" i="1" smtClean="0"/>
              <a:t>G</a:t>
            </a:r>
            <a:r>
              <a:rPr lang="en-GB" sz="1600" smtClean="0"/>
              <a:t>).</a:t>
            </a:r>
            <a:endParaRPr lang="en-US" sz="1600" smtClean="0"/>
          </a:p>
          <a:p>
            <a:r>
              <a:rPr lang="en-US" sz="1600" smtClean="0"/>
              <a:t>For many applied problems the following situation is typical. There exists a multidimensional domain in which a function (or a system of functions) is considered whose values may be calculated at certain points. </a:t>
            </a:r>
          </a:p>
        </p:txBody>
      </p:sp>
      <p:pic>
        <p:nvPicPr>
          <p:cNvPr id="35844" name="Picture 2"/>
          <p:cNvPicPr>
            <a:picLocks noChangeAspect="1" noChangeArrowheads="1"/>
          </p:cNvPicPr>
          <p:nvPr/>
        </p:nvPicPr>
        <p:blipFill>
          <a:blip r:embed="rId2" cstate="print"/>
          <a:srcRect/>
          <a:stretch>
            <a:fillRect/>
          </a:stretch>
        </p:blipFill>
        <p:spPr bwMode="auto">
          <a:xfrm>
            <a:off x="4000500" y="3048000"/>
            <a:ext cx="1600200" cy="533400"/>
          </a:xfrm>
          <a:prstGeom prst="rect">
            <a:avLst/>
          </a:prstGeom>
          <a:noFill/>
          <a:ln w="9525">
            <a:noFill/>
            <a:miter lim="800000"/>
            <a:headEnd/>
            <a:tailEnd/>
          </a:ln>
        </p:spPr>
      </p:pic>
      <p:sp>
        <p:nvSpPr>
          <p:cNvPr id="35845" name="Slide Number Placeholder 6"/>
          <p:cNvSpPr>
            <a:spLocks noGrp="1"/>
          </p:cNvSpPr>
          <p:nvPr>
            <p:ph type="sldNum" sz="quarter" idx="12"/>
          </p:nvPr>
        </p:nvSpPr>
        <p:spPr>
          <a:noFill/>
        </p:spPr>
        <p:txBody>
          <a:bodyPr/>
          <a:lstStyle/>
          <a:p>
            <a:fld id="{FD621D06-EB5A-4420-96F9-9494E84FCA60}" type="slidenum">
              <a:rPr lang="en-US" smtClean="0"/>
              <a:pPr/>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7"/>
          <p:cNvSpPr>
            <a:spLocks noGrp="1"/>
          </p:cNvSpPr>
          <p:nvPr>
            <p:ph type="sldNum" sz="quarter" idx="12"/>
          </p:nvPr>
        </p:nvSpPr>
        <p:spPr>
          <a:noFill/>
        </p:spPr>
        <p:txBody>
          <a:bodyPr/>
          <a:lstStyle/>
          <a:p>
            <a:fld id="{85E20D73-F43C-439B-B597-752758306F3C}" type="slidenum">
              <a:rPr lang="en-US" smtClean="0"/>
              <a:pPr/>
              <a:t>60</a:t>
            </a:fld>
            <a:endParaRPr lang="en-US" smtClean="0"/>
          </a:p>
        </p:txBody>
      </p:sp>
      <p:sp>
        <p:nvSpPr>
          <p:cNvPr id="87043" name="Rectangle 35"/>
          <p:cNvSpPr>
            <a:spLocks noGrp="1" noChangeArrowheads="1"/>
          </p:cNvSpPr>
          <p:nvPr>
            <p:ph type="title"/>
          </p:nvPr>
        </p:nvSpPr>
        <p:spPr>
          <a:xfrm>
            <a:off x="1066800" y="0"/>
            <a:ext cx="7696200" cy="1066800"/>
          </a:xfrm>
        </p:spPr>
        <p:txBody>
          <a:bodyPr/>
          <a:lstStyle/>
          <a:p>
            <a:pPr eaLnBrk="1" hangingPunct="1"/>
            <a:r>
              <a:rPr lang="en-US" sz="2800" dirty="0" smtClean="0"/>
              <a:t>Elements of </a:t>
            </a:r>
            <a:r>
              <a:rPr lang="en-US" sz="2800" dirty="0" err="1" smtClean="0"/>
              <a:t>Multicriteria</a:t>
            </a:r>
            <a:r>
              <a:rPr lang="en-US" sz="2800" dirty="0" smtClean="0"/>
              <a:t> Analysis.</a:t>
            </a:r>
            <a:br>
              <a:rPr lang="en-US" sz="2800" dirty="0" smtClean="0"/>
            </a:br>
            <a:r>
              <a:rPr lang="en-US" sz="2800" dirty="0" smtClean="0"/>
              <a:t>Investigation of Design Variable Space (1/4)</a:t>
            </a:r>
            <a:endParaRPr lang="en-US" sz="2800" b="1" dirty="0" smtClean="0">
              <a:solidFill>
                <a:schemeClr val="tx1"/>
              </a:solidFill>
            </a:endParaRPr>
          </a:p>
        </p:txBody>
      </p:sp>
      <p:pic>
        <p:nvPicPr>
          <p:cNvPr id="87044" name="Picture 11" descr="28"/>
          <p:cNvPicPr>
            <a:picLocks noGrp="1" noChangeAspect="1" noChangeArrowheads="1"/>
          </p:cNvPicPr>
          <p:nvPr>
            <p:ph sz="quarter" idx="1"/>
          </p:nvPr>
        </p:nvPicPr>
        <p:blipFill>
          <a:blip r:embed="rId2" cstate="print"/>
          <a:srcRect/>
          <a:stretch>
            <a:fillRect/>
          </a:stretch>
        </p:blipFill>
        <p:spPr>
          <a:xfrm>
            <a:off x="457200" y="1371600"/>
            <a:ext cx="3810000" cy="3519488"/>
          </a:xfrm>
          <a:noFill/>
        </p:spPr>
      </p:pic>
      <p:sp>
        <p:nvSpPr>
          <p:cNvPr id="87045" name="Text Box 19"/>
          <p:cNvSpPr txBox="1">
            <a:spLocks noChangeArrowheads="1"/>
          </p:cNvSpPr>
          <p:nvPr/>
        </p:nvSpPr>
        <p:spPr bwMode="auto">
          <a:xfrm>
            <a:off x="3429000" y="1600200"/>
            <a:ext cx="601663" cy="396875"/>
          </a:xfrm>
          <a:prstGeom prst="rect">
            <a:avLst/>
          </a:prstGeom>
          <a:noFill/>
          <a:ln w="9525">
            <a:noFill/>
            <a:miter lim="800000"/>
            <a:headEnd/>
            <a:tailEnd/>
          </a:ln>
        </p:spPr>
        <p:txBody>
          <a:bodyPr>
            <a:spAutoFit/>
          </a:bodyPr>
          <a:lstStyle/>
          <a:p>
            <a:r>
              <a:rPr lang="en-US" b="1"/>
              <a:t>П</a:t>
            </a:r>
          </a:p>
        </p:txBody>
      </p:sp>
      <p:sp>
        <p:nvSpPr>
          <p:cNvPr id="87046" name="Text Box 20"/>
          <p:cNvSpPr txBox="1">
            <a:spLocks noChangeArrowheads="1"/>
          </p:cNvSpPr>
          <p:nvPr/>
        </p:nvSpPr>
        <p:spPr bwMode="auto">
          <a:xfrm>
            <a:off x="974725" y="4202113"/>
            <a:ext cx="184150" cy="304800"/>
          </a:xfrm>
          <a:prstGeom prst="rect">
            <a:avLst/>
          </a:prstGeom>
          <a:noFill/>
          <a:ln w="9525">
            <a:noFill/>
            <a:miter lim="800000"/>
            <a:headEnd/>
            <a:tailEnd/>
          </a:ln>
        </p:spPr>
        <p:txBody>
          <a:bodyPr wrap="none">
            <a:spAutoFit/>
          </a:bodyPr>
          <a:lstStyle/>
          <a:p>
            <a:endParaRPr lang="en-US"/>
          </a:p>
        </p:txBody>
      </p:sp>
      <p:sp>
        <p:nvSpPr>
          <p:cNvPr id="87047" name="Text Box 22"/>
          <p:cNvSpPr txBox="1">
            <a:spLocks noChangeArrowheads="1"/>
          </p:cNvSpPr>
          <p:nvPr/>
        </p:nvSpPr>
        <p:spPr bwMode="auto">
          <a:xfrm>
            <a:off x="838200" y="4191000"/>
            <a:ext cx="533400" cy="396875"/>
          </a:xfrm>
          <a:prstGeom prst="rect">
            <a:avLst/>
          </a:prstGeom>
          <a:noFill/>
          <a:ln w="9525">
            <a:noFill/>
            <a:miter lim="800000"/>
            <a:headEnd/>
            <a:tailEnd/>
          </a:ln>
        </p:spPr>
        <p:txBody>
          <a:bodyPr>
            <a:spAutoFit/>
          </a:bodyPr>
          <a:lstStyle/>
          <a:p>
            <a:r>
              <a:rPr lang="en-US" b="1"/>
              <a:t>П</a:t>
            </a:r>
            <a:r>
              <a:rPr lang="en-US" b="1" baseline="-25000"/>
              <a:t>1</a:t>
            </a:r>
          </a:p>
        </p:txBody>
      </p:sp>
      <p:sp>
        <p:nvSpPr>
          <p:cNvPr id="87048" name="Text Box 24"/>
          <p:cNvSpPr txBox="1">
            <a:spLocks noChangeArrowheads="1"/>
          </p:cNvSpPr>
          <p:nvPr/>
        </p:nvSpPr>
        <p:spPr bwMode="auto">
          <a:xfrm>
            <a:off x="228600" y="2819400"/>
            <a:ext cx="244475" cy="304800"/>
          </a:xfrm>
          <a:prstGeom prst="rect">
            <a:avLst/>
          </a:prstGeom>
          <a:noFill/>
          <a:ln w="9525">
            <a:noFill/>
            <a:miter lim="800000"/>
            <a:headEnd/>
            <a:tailEnd/>
          </a:ln>
        </p:spPr>
        <p:txBody>
          <a:bodyPr>
            <a:spAutoFit/>
          </a:bodyPr>
          <a:lstStyle/>
          <a:p>
            <a:endParaRPr lang="en-US"/>
          </a:p>
        </p:txBody>
      </p:sp>
      <p:sp>
        <p:nvSpPr>
          <p:cNvPr id="87049" name="Text Box 26"/>
          <p:cNvSpPr txBox="1">
            <a:spLocks noChangeArrowheads="1"/>
          </p:cNvSpPr>
          <p:nvPr/>
        </p:nvSpPr>
        <p:spPr bwMode="auto">
          <a:xfrm>
            <a:off x="3336925" y="4202113"/>
            <a:ext cx="184150" cy="304800"/>
          </a:xfrm>
          <a:prstGeom prst="rect">
            <a:avLst/>
          </a:prstGeom>
          <a:noFill/>
          <a:ln w="9525">
            <a:noFill/>
            <a:miter lim="800000"/>
            <a:headEnd/>
            <a:tailEnd/>
          </a:ln>
        </p:spPr>
        <p:txBody>
          <a:bodyPr wrap="none">
            <a:spAutoFit/>
          </a:bodyPr>
          <a:lstStyle/>
          <a:p>
            <a:endParaRPr lang="en-US"/>
          </a:p>
        </p:txBody>
      </p:sp>
      <p:sp>
        <p:nvSpPr>
          <p:cNvPr id="87050" name="Text Box 30"/>
          <p:cNvSpPr txBox="1">
            <a:spLocks noChangeArrowheads="1"/>
          </p:cNvSpPr>
          <p:nvPr/>
        </p:nvSpPr>
        <p:spPr bwMode="auto">
          <a:xfrm>
            <a:off x="3565525" y="5573713"/>
            <a:ext cx="184150" cy="304800"/>
          </a:xfrm>
          <a:prstGeom prst="rect">
            <a:avLst/>
          </a:prstGeom>
          <a:noFill/>
          <a:ln w="9525">
            <a:noFill/>
            <a:miter lim="800000"/>
            <a:headEnd/>
            <a:tailEnd/>
          </a:ln>
        </p:spPr>
        <p:txBody>
          <a:bodyPr wrap="none">
            <a:spAutoFit/>
          </a:bodyPr>
          <a:lstStyle/>
          <a:p>
            <a:endParaRPr lang="en-US"/>
          </a:p>
        </p:txBody>
      </p:sp>
      <p:sp>
        <p:nvSpPr>
          <p:cNvPr id="87051" name="Text Box 47"/>
          <p:cNvSpPr txBox="1">
            <a:spLocks noChangeArrowheads="1"/>
          </p:cNvSpPr>
          <p:nvPr/>
        </p:nvSpPr>
        <p:spPr bwMode="auto">
          <a:xfrm>
            <a:off x="4953000" y="2362200"/>
            <a:ext cx="3962400" cy="523875"/>
          </a:xfrm>
          <a:prstGeom prst="rect">
            <a:avLst/>
          </a:prstGeom>
          <a:noFill/>
          <a:ln w="9525">
            <a:noFill/>
            <a:miter lim="800000"/>
            <a:headEnd/>
            <a:tailEnd/>
          </a:ln>
        </p:spPr>
        <p:txBody>
          <a:bodyPr>
            <a:spAutoFit/>
          </a:bodyPr>
          <a:lstStyle/>
          <a:p>
            <a:r>
              <a:rPr lang="en-US" sz="1400" dirty="0"/>
              <a:t>Initial design variable </a:t>
            </a:r>
            <a:r>
              <a:rPr lang="en-US" sz="1400" dirty="0" smtClean="0"/>
              <a:t>constraints, </a:t>
            </a:r>
            <a:endParaRPr lang="en-US" sz="1400" dirty="0"/>
          </a:p>
          <a:p>
            <a:r>
              <a:rPr lang="en-US" sz="1400" dirty="0"/>
              <a:t>parallelepiped </a:t>
            </a:r>
            <a:r>
              <a:rPr lang="en-US" sz="1400" b="1" dirty="0"/>
              <a:t>П</a:t>
            </a:r>
            <a:r>
              <a:rPr lang="en-US" sz="1400" dirty="0"/>
              <a:t> </a:t>
            </a:r>
          </a:p>
        </p:txBody>
      </p:sp>
      <p:sp>
        <p:nvSpPr>
          <p:cNvPr id="87052" name="Line 48"/>
          <p:cNvSpPr>
            <a:spLocks noChangeShapeType="1"/>
          </p:cNvSpPr>
          <p:nvPr/>
        </p:nvSpPr>
        <p:spPr bwMode="auto">
          <a:xfrm flipH="1" flipV="1">
            <a:off x="4114800" y="2057400"/>
            <a:ext cx="914400" cy="457200"/>
          </a:xfrm>
          <a:prstGeom prst="line">
            <a:avLst/>
          </a:prstGeom>
          <a:noFill/>
          <a:ln w="9525">
            <a:solidFill>
              <a:schemeClr val="tx1"/>
            </a:solidFill>
            <a:round/>
            <a:headEnd/>
            <a:tailEnd type="triangle" w="med" len="med"/>
          </a:ln>
        </p:spPr>
        <p:txBody>
          <a:bodyPr/>
          <a:lstStyle/>
          <a:p>
            <a:endParaRPr lang="en-US"/>
          </a:p>
        </p:txBody>
      </p:sp>
      <p:sp>
        <p:nvSpPr>
          <p:cNvPr id="87053" name="Text Box 49"/>
          <p:cNvSpPr txBox="1">
            <a:spLocks noChangeArrowheads="1"/>
          </p:cNvSpPr>
          <p:nvPr/>
        </p:nvSpPr>
        <p:spPr bwMode="auto">
          <a:xfrm>
            <a:off x="4632325" y="4354513"/>
            <a:ext cx="4092723" cy="954107"/>
          </a:xfrm>
          <a:prstGeom prst="rect">
            <a:avLst/>
          </a:prstGeom>
          <a:noFill/>
          <a:ln w="9525">
            <a:noFill/>
            <a:miter lim="800000"/>
            <a:headEnd/>
            <a:tailEnd/>
          </a:ln>
        </p:spPr>
        <p:txBody>
          <a:bodyPr wrap="none">
            <a:spAutoFit/>
          </a:bodyPr>
          <a:lstStyle/>
          <a:p>
            <a:r>
              <a:rPr lang="en-US" sz="1400" dirty="0"/>
              <a:t>We noticed that feasible solution set is located in </a:t>
            </a:r>
          </a:p>
          <a:p>
            <a:r>
              <a:rPr lang="en-US" sz="1400" dirty="0"/>
              <a:t>the border of initial parallelepiped </a:t>
            </a:r>
            <a:r>
              <a:rPr lang="en-US" sz="1400" b="1" dirty="0"/>
              <a:t>П</a:t>
            </a:r>
            <a:r>
              <a:rPr lang="en-US" sz="1400" dirty="0"/>
              <a:t>. </a:t>
            </a:r>
            <a:endParaRPr lang="en-US" dirty="0"/>
          </a:p>
          <a:p>
            <a:r>
              <a:rPr lang="en-US" sz="1400" dirty="0"/>
              <a:t>We decide to consider a new parallelepiped </a:t>
            </a:r>
            <a:r>
              <a:rPr lang="en-US" sz="1400" b="1" dirty="0"/>
              <a:t>П</a:t>
            </a:r>
            <a:r>
              <a:rPr lang="en-US" sz="1400" b="1" baseline="-25000" dirty="0"/>
              <a:t>1</a:t>
            </a:r>
            <a:r>
              <a:rPr lang="en-US" sz="1400" dirty="0"/>
              <a:t> </a:t>
            </a:r>
          </a:p>
          <a:p>
            <a:r>
              <a:rPr lang="en-US" sz="1400" dirty="0"/>
              <a:t>which can result in a larger feasible solution set.</a:t>
            </a:r>
          </a:p>
        </p:txBody>
      </p:sp>
      <p:sp>
        <p:nvSpPr>
          <p:cNvPr id="87054" name="Line 50"/>
          <p:cNvSpPr>
            <a:spLocks noChangeShapeType="1"/>
          </p:cNvSpPr>
          <p:nvPr/>
        </p:nvSpPr>
        <p:spPr bwMode="auto">
          <a:xfrm>
            <a:off x="1676400" y="4419600"/>
            <a:ext cx="1066800" cy="1143000"/>
          </a:xfrm>
          <a:prstGeom prst="line">
            <a:avLst/>
          </a:prstGeom>
          <a:noFill/>
          <a:ln w="9525">
            <a:solidFill>
              <a:schemeClr val="tx1"/>
            </a:solidFill>
            <a:round/>
            <a:headEnd type="triangle" w="med" len="med"/>
            <a:tailEnd/>
          </a:ln>
        </p:spPr>
        <p:txBody>
          <a:bodyPr/>
          <a:lstStyle/>
          <a:p>
            <a:endParaRPr lang="en-US"/>
          </a:p>
        </p:txBody>
      </p:sp>
      <p:sp>
        <p:nvSpPr>
          <p:cNvPr id="87055" name="Text Box 51"/>
          <p:cNvSpPr txBox="1">
            <a:spLocks noChangeArrowheads="1"/>
          </p:cNvSpPr>
          <p:nvPr/>
        </p:nvSpPr>
        <p:spPr bwMode="auto">
          <a:xfrm>
            <a:off x="1905000" y="5497513"/>
            <a:ext cx="2362200" cy="369887"/>
          </a:xfrm>
          <a:prstGeom prst="rect">
            <a:avLst/>
          </a:prstGeom>
          <a:noFill/>
          <a:ln w="9525">
            <a:noFill/>
            <a:miter lim="800000"/>
            <a:headEnd/>
            <a:tailEnd/>
          </a:ln>
        </p:spPr>
        <p:txBody>
          <a:bodyPr>
            <a:spAutoFit/>
          </a:bodyPr>
          <a:lstStyle/>
          <a:p>
            <a:r>
              <a:rPr lang="en-US" sz="1800">
                <a:solidFill>
                  <a:srgbClr val="FF0000"/>
                </a:solidFill>
              </a:rPr>
              <a:t>Feasible solution </a:t>
            </a:r>
            <a:r>
              <a:rPr lang="en-US" sz="1800" i="1">
                <a:solidFill>
                  <a:srgbClr val="FF0000"/>
                </a:solidFill>
              </a:rPr>
              <a:t>set</a:t>
            </a:r>
          </a:p>
        </p:txBody>
      </p:sp>
      <p:sp>
        <p:nvSpPr>
          <p:cNvPr id="87056" name="Line 52"/>
          <p:cNvSpPr>
            <a:spLocks noChangeShapeType="1"/>
          </p:cNvSpPr>
          <p:nvPr/>
        </p:nvSpPr>
        <p:spPr bwMode="auto">
          <a:xfrm flipH="1" flipV="1">
            <a:off x="1905000" y="4114800"/>
            <a:ext cx="2743200" cy="457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4"/>
          <p:cNvSpPr>
            <a:spLocks noGrp="1"/>
          </p:cNvSpPr>
          <p:nvPr>
            <p:ph type="sldNum" sz="quarter" idx="12"/>
          </p:nvPr>
        </p:nvSpPr>
        <p:spPr>
          <a:noFill/>
        </p:spPr>
        <p:txBody>
          <a:bodyPr/>
          <a:lstStyle/>
          <a:p>
            <a:fld id="{68FD563C-B001-4731-BEBA-63C7CC139FBD}" type="slidenum">
              <a:rPr lang="en-US" smtClean="0"/>
              <a:pPr/>
              <a:t>61</a:t>
            </a:fld>
            <a:endParaRPr lang="en-US" smtClean="0"/>
          </a:p>
        </p:txBody>
      </p:sp>
      <p:sp>
        <p:nvSpPr>
          <p:cNvPr id="22533" name="Rectangle 2"/>
          <p:cNvSpPr>
            <a:spLocks noGrp="1" noChangeArrowheads="1"/>
          </p:cNvSpPr>
          <p:nvPr>
            <p:ph type="title"/>
          </p:nvPr>
        </p:nvSpPr>
        <p:spPr>
          <a:xfrm>
            <a:off x="609600" y="76200"/>
            <a:ext cx="7772400" cy="685800"/>
          </a:xfrm>
        </p:spPr>
        <p:txBody>
          <a:bodyPr/>
          <a:lstStyle/>
          <a:p>
            <a:pPr eaLnBrk="1" hangingPunct="1"/>
            <a:r>
              <a:rPr lang="en-US" sz="3000" dirty="0" smtClean="0"/>
              <a:t>Elements of </a:t>
            </a:r>
            <a:r>
              <a:rPr lang="en-US" sz="3000" dirty="0" err="1" smtClean="0"/>
              <a:t>Multicriteria</a:t>
            </a:r>
            <a:r>
              <a:rPr lang="en-US" sz="3000" dirty="0" smtClean="0"/>
              <a:t> Analysis.</a:t>
            </a:r>
            <a:br>
              <a:rPr lang="en-US" sz="3000" dirty="0" smtClean="0"/>
            </a:br>
            <a:r>
              <a:rPr lang="en-US" sz="3000" dirty="0" smtClean="0"/>
              <a:t>Investigation of Design Variable Space (2/4)</a:t>
            </a:r>
          </a:p>
        </p:txBody>
      </p:sp>
      <p:graphicFrame>
        <p:nvGraphicFramePr>
          <p:cNvPr id="22530" name="Object 2"/>
          <p:cNvGraphicFramePr>
            <a:graphicFrameLocks noChangeAspect="1"/>
          </p:cNvGraphicFramePr>
          <p:nvPr/>
        </p:nvGraphicFramePr>
        <p:xfrm>
          <a:off x="533400" y="2895600"/>
          <a:ext cx="3429000" cy="2968625"/>
        </p:xfrm>
        <a:graphic>
          <a:graphicData uri="http://schemas.openxmlformats.org/presentationml/2006/ole">
            <p:oleObj spid="_x0000_s22530" name="Bitmap Image" r:id="rId3" imgW="10828571" imgH="9371429" progId="PBrush">
              <p:embed/>
            </p:oleObj>
          </a:graphicData>
        </a:graphic>
      </p:graphicFrame>
      <p:sp>
        <p:nvSpPr>
          <p:cNvPr id="22534" name="Freeform 4"/>
          <p:cNvSpPr>
            <a:spLocks/>
          </p:cNvSpPr>
          <p:nvPr/>
        </p:nvSpPr>
        <p:spPr bwMode="auto">
          <a:xfrm>
            <a:off x="539750" y="4924425"/>
            <a:ext cx="811213" cy="931863"/>
          </a:xfrm>
          <a:custGeom>
            <a:avLst/>
            <a:gdLst>
              <a:gd name="T0" fmla="*/ 2147483647 w 511"/>
              <a:gd name="T1" fmla="*/ 2147483647 h 587"/>
              <a:gd name="T2" fmla="*/ 2147483647 w 511"/>
              <a:gd name="T3" fmla="*/ 2147483647 h 587"/>
              <a:gd name="T4" fmla="*/ 2147483647 w 511"/>
              <a:gd name="T5" fmla="*/ 0 h 587"/>
              <a:gd name="T6" fmla="*/ 2147483647 w 511"/>
              <a:gd name="T7" fmla="*/ 2147483647 h 587"/>
              <a:gd name="T8" fmla="*/ 2147483647 w 511"/>
              <a:gd name="T9" fmla="*/ 2147483647 h 587"/>
              <a:gd name="T10" fmla="*/ 2147483647 w 511"/>
              <a:gd name="T11" fmla="*/ 2147483647 h 587"/>
              <a:gd name="T12" fmla="*/ 2147483647 w 511"/>
              <a:gd name="T13" fmla="*/ 2147483647 h 587"/>
              <a:gd name="T14" fmla="*/ 2147483647 w 511"/>
              <a:gd name="T15" fmla="*/ 2147483647 h 587"/>
              <a:gd name="T16" fmla="*/ 2147483647 w 511"/>
              <a:gd name="T17" fmla="*/ 2147483647 h 587"/>
              <a:gd name="T18" fmla="*/ 2147483647 w 511"/>
              <a:gd name="T19" fmla="*/ 2147483647 h 587"/>
              <a:gd name="T20" fmla="*/ 2147483647 w 511"/>
              <a:gd name="T21" fmla="*/ 2147483647 h 587"/>
              <a:gd name="T22" fmla="*/ 2147483647 w 511"/>
              <a:gd name="T23" fmla="*/ 2147483647 h 587"/>
              <a:gd name="T24" fmla="*/ 2147483647 w 511"/>
              <a:gd name="T25" fmla="*/ 2147483647 h 587"/>
              <a:gd name="T26" fmla="*/ 2147483647 w 511"/>
              <a:gd name="T27" fmla="*/ 2147483647 h 587"/>
              <a:gd name="T28" fmla="*/ 2147483647 w 511"/>
              <a:gd name="T29" fmla="*/ 2147483647 h 587"/>
              <a:gd name="T30" fmla="*/ 2147483647 w 511"/>
              <a:gd name="T31" fmla="*/ 2147483647 h 587"/>
              <a:gd name="T32" fmla="*/ 2147483647 w 511"/>
              <a:gd name="T33" fmla="*/ 2147483647 h 587"/>
              <a:gd name="T34" fmla="*/ 2147483647 w 511"/>
              <a:gd name="T35" fmla="*/ 2147483647 h 587"/>
              <a:gd name="T36" fmla="*/ 2147483647 w 511"/>
              <a:gd name="T37" fmla="*/ 2147483647 h 587"/>
              <a:gd name="T38" fmla="*/ 2147483647 w 511"/>
              <a:gd name="T39" fmla="*/ 2147483647 h 587"/>
              <a:gd name="T40" fmla="*/ 2147483647 w 511"/>
              <a:gd name="T41" fmla="*/ 2147483647 h 587"/>
              <a:gd name="T42" fmla="*/ 2147483647 w 511"/>
              <a:gd name="T43" fmla="*/ 2147483647 h 587"/>
              <a:gd name="T44" fmla="*/ 2147483647 w 511"/>
              <a:gd name="T45" fmla="*/ 2147483647 h 587"/>
              <a:gd name="T46" fmla="*/ 2147483647 w 511"/>
              <a:gd name="T47" fmla="*/ 2147483647 h 587"/>
              <a:gd name="T48" fmla="*/ 2147483647 w 511"/>
              <a:gd name="T49" fmla="*/ 2147483647 h 587"/>
              <a:gd name="T50" fmla="*/ 2147483647 w 511"/>
              <a:gd name="T51" fmla="*/ 2147483647 h 587"/>
              <a:gd name="T52" fmla="*/ 2147483647 w 511"/>
              <a:gd name="T53" fmla="*/ 2147483647 h 587"/>
              <a:gd name="T54" fmla="*/ 2147483647 w 511"/>
              <a:gd name="T55" fmla="*/ 2147483647 h 587"/>
              <a:gd name="T56" fmla="*/ 2147483647 w 511"/>
              <a:gd name="T57" fmla="*/ 2147483647 h 587"/>
              <a:gd name="T58" fmla="*/ 2147483647 w 511"/>
              <a:gd name="T59" fmla="*/ 2147483647 h 587"/>
              <a:gd name="T60" fmla="*/ 0 w 511"/>
              <a:gd name="T61" fmla="*/ 2147483647 h 587"/>
              <a:gd name="T62" fmla="*/ 2147483647 w 511"/>
              <a:gd name="T63" fmla="*/ 2147483647 h 587"/>
              <a:gd name="T64" fmla="*/ 2147483647 w 511"/>
              <a:gd name="T65" fmla="*/ 2147483647 h 587"/>
              <a:gd name="T66" fmla="*/ 2147483647 w 511"/>
              <a:gd name="T67" fmla="*/ 2147483647 h 587"/>
              <a:gd name="T68" fmla="*/ 2147483647 w 511"/>
              <a:gd name="T69" fmla="*/ 2147483647 h 587"/>
              <a:gd name="T70" fmla="*/ 2147483647 w 511"/>
              <a:gd name="T71" fmla="*/ 2147483647 h 587"/>
              <a:gd name="T72" fmla="*/ 0 w 511"/>
              <a:gd name="T73" fmla="*/ 2147483647 h 587"/>
              <a:gd name="T74" fmla="*/ 2147483647 w 511"/>
              <a:gd name="T75" fmla="*/ 2147483647 h 5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587"/>
              <a:gd name="T116" fmla="*/ 511 w 511"/>
              <a:gd name="T117" fmla="*/ 587 h 5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587">
                <a:moveTo>
                  <a:pt x="4" y="22"/>
                </a:moveTo>
                <a:cubicBezTo>
                  <a:pt x="5" y="20"/>
                  <a:pt x="10" y="4"/>
                  <a:pt x="10" y="4"/>
                </a:cubicBezTo>
                <a:cubicBezTo>
                  <a:pt x="14" y="3"/>
                  <a:pt x="22" y="0"/>
                  <a:pt x="22" y="0"/>
                </a:cubicBezTo>
                <a:cubicBezTo>
                  <a:pt x="41" y="2"/>
                  <a:pt x="56" y="4"/>
                  <a:pt x="74" y="10"/>
                </a:cubicBezTo>
                <a:cubicBezTo>
                  <a:pt x="80" y="12"/>
                  <a:pt x="92" y="16"/>
                  <a:pt x="92" y="16"/>
                </a:cubicBezTo>
                <a:cubicBezTo>
                  <a:pt x="100" y="22"/>
                  <a:pt x="111" y="27"/>
                  <a:pt x="118" y="34"/>
                </a:cubicBezTo>
                <a:cubicBezTo>
                  <a:pt x="122" y="38"/>
                  <a:pt x="130" y="46"/>
                  <a:pt x="130" y="46"/>
                </a:cubicBezTo>
                <a:cubicBezTo>
                  <a:pt x="135" y="61"/>
                  <a:pt x="139" y="77"/>
                  <a:pt x="144" y="92"/>
                </a:cubicBezTo>
                <a:cubicBezTo>
                  <a:pt x="149" y="133"/>
                  <a:pt x="159" y="155"/>
                  <a:pt x="188" y="184"/>
                </a:cubicBezTo>
                <a:cubicBezTo>
                  <a:pt x="198" y="194"/>
                  <a:pt x="198" y="198"/>
                  <a:pt x="210" y="206"/>
                </a:cubicBezTo>
                <a:cubicBezTo>
                  <a:pt x="215" y="209"/>
                  <a:pt x="226" y="214"/>
                  <a:pt x="226" y="214"/>
                </a:cubicBezTo>
                <a:cubicBezTo>
                  <a:pt x="215" y="200"/>
                  <a:pt x="224" y="211"/>
                  <a:pt x="234" y="204"/>
                </a:cubicBezTo>
                <a:cubicBezTo>
                  <a:pt x="254" y="214"/>
                  <a:pt x="273" y="222"/>
                  <a:pt x="292" y="234"/>
                </a:cubicBezTo>
                <a:cubicBezTo>
                  <a:pt x="300" y="240"/>
                  <a:pt x="309" y="253"/>
                  <a:pt x="316" y="260"/>
                </a:cubicBezTo>
                <a:cubicBezTo>
                  <a:pt x="333" y="277"/>
                  <a:pt x="340" y="305"/>
                  <a:pt x="350" y="326"/>
                </a:cubicBezTo>
                <a:cubicBezTo>
                  <a:pt x="359" y="347"/>
                  <a:pt x="375" y="362"/>
                  <a:pt x="386" y="382"/>
                </a:cubicBezTo>
                <a:cubicBezTo>
                  <a:pt x="397" y="402"/>
                  <a:pt x="406" y="424"/>
                  <a:pt x="422" y="440"/>
                </a:cubicBezTo>
                <a:cubicBezTo>
                  <a:pt x="428" y="457"/>
                  <a:pt x="424" y="448"/>
                  <a:pt x="434" y="464"/>
                </a:cubicBezTo>
                <a:cubicBezTo>
                  <a:pt x="435" y="466"/>
                  <a:pt x="438" y="470"/>
                  <a:pt x="438" y="470"/>
                </a:cubicBezTo>
                <a:cubicBezTo>
                  <a:pt x="442" y="487"/>
                  <a:pt x="468" y="530"/>
                  <a:pt x="480" y="544"/>
                </a:cubicBezTo>
                <a:cubicBezTo>
                  <a:pt x="487" y="552"/>
                  <a:pt x="485" y="560"/>
                  <a:pt x="496" y="564"/>
                </a:cubicBezTo>
                <a:cubicBezTo>
                  <a:pt x="511" y="586"/>
                  <a:pt x="496" y="580"/>
                  <a:pt x="468" y="582"/>
                </a:cubicBezTo>
                <a:cubicBezTo>
                  <a:pt x="434" y="587"/>
                  <a:pt x="400" y="585"/>
                  <a:pt x="366" y="580"/>
                </a:cubicBezTo>
                <a:cubicBezTo>
                  <a:pt x="340" y="582"/>
                  <a:pt x="314" y="583"/>
                  <a:pt x="288" y="586"/>
                </a:cubicBezTo>
                <a:cubicBezTo>
                  <a:pt x="264" y="583"/>
                  <a:pt x="240" y="578"/>
                  <a:pt x="216" y="576"/>
                </a:cubicBezTo>
                <a:cubicBezTo>
                  <a:pt x="194" y="580"/>
                  <a:pt x="180" y="579"/>
                  <a:pt x="156" y="578"/>
                </a:cubicBezTo>
                <a:cubicBezTo>
                  <a:pt x="107" y="580"/>
                  <a:pt x="59" y="578"/>
                  <a:pt x="10" y="576"/>
                </a:cubicBezTo>
                <a:cubicBezTo>
                  <a:pt x="3" y="565"/>
                  <a:pt x="10" y="554"/>
                  <a:pt x="14" y="542"/>
                </a:cubicBezTo>
                <a:cubicBezTo>
                  <a:pt x="15" y="538"/>
                  <a:pt x="18" y="530"/>
                  <a:pt x="18" y="530"/>
                </a:cubicBezTo>
                <a:cubicBezTo>
                  <a:pt x="15" y="522"/>
                  <a:pt x="12" y="514"/>
                  <a:pt x="8" y="506"/>
                </a:cubicBezTo>
                <a:cubicBezTo>
                  <a:pt x="6" y="502"/>
                  <a:pt x="0" y="494"/>
                  <a:pt x="0" y="494"/>
                </a:cubicBezTo>
                <a:cubicBezTo>
                  <a:pt x="1" y="485"/>
                  <a:pt x="1" y="475"/>
                  <a:pt x="2" y="466"/>
                </a:cubicBezTo>
                <a:cubicBezTo>
                  <a:pt x="3" y="460"/>
                  <a:pt x="8" y="448"/>
                  <a:pt x="8" y="448"/>
                </a:cubicBezTo>
                <a:cubicBezTo>
                  <a:pt x="11" y="405"/>
                  <a:pt x="12" y="398"/>
                  <a:pt x="12" y="342"/>
                </a:cubicBezTo>
                <a:cubicBezTo>
                  <a:pt x="12" y="309"/>
                  <a:pt x="12" y="325"/>
                  <a:pt x="8" y="310"/>
                </a:cubicBezTo>
                <a:cubicBezTo>
                  <a:pt x="6" y="302"/>
                  <a:pt x="2" y="286"/>
                  <a:pt x="2" y="286"/>
                </a:cubicBezTo>
                <a:cubicBezTo>
                  <a:pt x="8" y="203"/>
                  <a:pt x="2" y="119"/>
                  <a:pt x="0" y="36"/>
                </a:cubicBezTo>
                <a:cubicBezTo>
                  <a:pt x="2" y="14"/>
                  <a:pt x="0" y="10"/>
                  <a:pt x="4" y="22"/>
                </a:cubicBezTo>
                <a:close/>
              </a:path>
            </a:pathLst>
          </a:custGeom>
          <a:solidFill>
            <a:schemeClr val="accent1">
              <a:alpha val="50195"/>
            </a:schemeClr>
          </a:solidFill>
          <a:ln w="9525">
            <a:noFill/>
            <a:round/>
            <a:headEnd/>
            <a:tailEnd/>
          </a:ln>
        </p:spPr>
        <p:txBody>
          <a:bodyPr/>
          <a:lstStyle/>
          <a:p>
            <a:endParaRPr lang="en-US"/>
          </a:p>
        </p:txBody>
      </p:sp>
      <p:sp>
        <p:nvSpPr>
          <p:cNvPr id="22535" name="Freeform 5"/>
          <p:cNvSpPr>
            <a:spLocks/>
          </p:cNvSpPr>
          <p:nvPr/>
        </p:nvSpPr>
        <p:spPr bwMode="auto">
          <a:xfrm>
            <a:off x="1995488" y="3754438"/>
            <a:ext cx="877887" cy="617537"/>
          </a:xfrm>
          <a:custGeom>
            <a:avLst/>
            <a:gdLst>
              <a:gd name="T0" fmla="*/ 2147483647 w 553"/>
              <a:gd name="T1" fmla="*/ 2147483647 h 389"/>
              <a:gd name="T2" fmla="*/ 2147483647 w 553"/>
              <a:gd name="T3" fmla="*/ 2147483647 h 389"/>
              <a:gd name="T4" fmla="*/ 2147483647 w 553"/>
              <a:gd name="T5" fmla="*/ 2147483647 h 389"/>
              <a:gd name="T6" fmla="*/ 2147483647 w 553"/>
              <a:gd name="T7" fmla="*/ 2147483647 h 389"/>
              <a:gd name="T8" fmla="*/ 2147483647 w 553"/>
              <a:gd name="T9" fmla="*/ 2147483647 h 389"/>
              <a:gd name="T10" fmla="*/ 2147483647 w 553"/>
              <a:gd name="T11" fmla="*/ 2147483647 h 389"/>
              <a:gd name="T12" fmla="*/ 2147483647 w 553"/>
              <a:gd name="T13" fmla="*/ 2147483647 h 389"/>
              <a:gd name="T14" fmla="*/ 2147483647 w 553"/>
              <a:gd name="T15" fmla="*/ 2147483647 h 389"/>
              <a:gd name="T16" fmla="*/ 2147483647 w 553"/>
              <a:gd name="T17" fmla="*/ 2147483647 h 389"/>
              <a:gd name="T18" fmla="*/ 2147483647 w 553"/>
              <a:gd name="T19" fmla="*/ 2147483647 h 389"/>
              <a:gd name="T20" fmla="*/ 2147483647 w 553"/>
              <a:gd name="T21" fmla="*/ 2147483647 h 389"/>
              <a:gd name="T22" fmla="*/ 2147483647 w 553"/>
              <a:gd name="T23" fmla="*/ 2147483647 h 389"/>
              <a:gd name="T24" fmla="*/ 2147483647 w 553"/>
              <a:gd name="T25" fmla="*/ 2147483647 h 389"/>
              <a:gd name="T26" fmla="*/ 2147483647 w 553"/>
              <a:gd name="T27" fmla="*/ 2147483647 h 389"/>
              <a:gd name="T28" fmla="*/ 2147483647 w 553"/>
              <a:gd name="T29" fmla="*/ 2147483647 h 389"/>
              <a:gd name="T30" fmla="*/ 2147483647 w 553"/>
              <a:gd name="T31" fmla="*/ 2147483647 h 389"/>
              <a:gd name="T32" fmla="*/ 2147483647 w 553"/>
              <a:gd name="T33" fmla="*/ 2147483647 h 389"/>
              <a:gd name="T34" fmla="*/ 2147483647 w 553"/>
              <a:gd name="T35" fmla="*/ 2147483647 h 389"/>
              <a:gd name="T36" fmla="*/ 2147483647 w 553"/>
              <a:gd name="T37" fmla="*/ 2147483647 h 389"/>
              <a:gd name="T38" fmla="*/ 2147483647 w 553"/>
              <a:gd name="T39" fmla="*/ 2147483647 h 389"/>
              <a:gd name="T40" fmla="*/ 2147483647 w 553"/>
              <a:gd name="T41" fmla="*/ 2147483647 h 389"/>
              <a:gd name="T42" fmla="*/ 2147483647 w 553"/>
              <a:gd name="T43" fmla="*/ 2147483647 h 389"/>
              <a:gd name="T44" fmla="*/ 2147483647 w 553"/>
              <a:gd name="T45" fmla="*/ 2147483647 h 3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3"/>
              <a:gd name="T70" fmla="*/ 0 h 389"/>
              <a:gd name="T71" fmla="*/ 553 w 553"/>
              <a:gd name="T72" fmla="*/ 389 h 3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3" h="389">
                <a:moveTo>
                  <a:pt x="41" y="141"/>
                </a:moveTo>
                <a:cubicBezTo>
                  <a:pt x="54" y="78"/>
                  <a:pt x="81" y="38"/>
                  <a:pt x="149" y="27"/>
                </a:cubicBezTo>
                <a:cubicBezTo>
                  <a:pt x="170" y="19"/>
                  <a:pt x="215" y="19"/>
                  <a:pt x="215" y="19"/>
                </a:cubicBezTo>
                <a:cubicBezTo>
                  <a:pt x="226" y="17"/>
                  <a:pt x="249" y="13"/>
                  <a:pt x="249" y="13"/>
                </a:cubicBezTo>
                <a:cubicBezTo>
                  <a:pt x="286" y="14"/>
                  <a:pt x="330" y="0"/>
                  <a:pt x="361" y="21"/>
                </a:cubicBezTo>
                <a:cubicBezTo>
                  <a:pt x="376" y="43"/>
                  <a:pt x="394" y="72"/>
                  <a:pt x="421" y="81"/>
                </a:cubicBezTo>
                <a:cubicBezTo>
                  <a:pt x="442" y="78"/>
                  <a:pt x="453" y="64"/>
                  <a:pt x="473" y="59"/>
                </a:cubicBezTo>
                <a:cubicBezTo>
                  <a:pt x="484" y="60"/>
                  <a:pt x="495" y="59"/>
                  <a:pt x="505" y="61"/>
                </a:cubicBezTo>
                <a:cubicBezTo>
                  <a:pt x="509" y="62"/>
                  <a:pt x="513" y="71"/>
                  <a:pt x="515" y="73"/>
                </a:cubicBezTo>
                <a:cubicBezTo>
                  <a:pt x="528" y="88"/>
                  <a:pt x="540" y="103"/>
                  <a:pt x="549" y="121"/>
                </a:cubicBezTo>
                <a:cubicBezTo>
                  <a:pt x="553" y="150"/>
                  <a:pt x="543" y="223"/>
                  <a:pt x="515" y="241"/>
                </a:cubicBezTo>
                <a:cubicBezTo>
                  <a:pt x="490" y="278"/>
                  <a:pt x="454" y="258"/>
                  <a:pt x="403" y="259"/>
                </a:cubicBezTo>
                <a:cubicBezTo>
                  <a:pt x="386" y="272"/>
                  <a:pt x="370" y="284"/>
                  <a:pt x="357" y="301"/>
                </a:cubicBezTo>
                <a:cubicBezTo>
                  <a:pt x="349" y="341"/>
                  <a:pt x="335" y="380"/>
                  <a:pt x="291" y="389"/>
                </a:cubicBezTo>
                <a:cubicBezTo>
                  <a:pt x="258" y="387"/>
                  <a:pt x="241" y="382"/>
                  <a:pt x="213" y="373"/>
                </a:cubicBezTo>
                <a:cubicBezTo>
                  <a:pt x="207" y="367"/>
                  <a:pt x="200" y="364"/>
                  <a:pt x="193" y="359"/>
                </a:cubicBezTo>
                <a:cubicBezTo>
                  <a:pt x="182" y="343"/>
                  <a:pt x="170" y="338"/>
                  <a:pt x="155" y="327"/>
                </a:cubicBezTo>
                <a:cubicBezTo>
                  <a:pt x="121" y="303"/>
                  <a:pt x="98" y="298"/>
                  <a:pt x="55" y="295"/>
                </a:cubicBezTo>
                <a:cubicBezTo>
                  <a:pt x="32" y="289"/>
                  <a:pt x="21" y="270"/>
                  <a:pt x="9" y="251"/>
                </a:cubicBezTo>
                <a:cubicBezTo>
                  <a:pt x="5" y="244"/>
                  <a:pt x="1" y="227"/>
                  <a:pt x="1" y="227"/>
                </a:cubicBezTo>
                <a:cubicBezTo>
                  <a:pt x="3" y="199"/>
                  <a:pt x="0" y="197"/>
                  <a:pt x="15" y="179"/>
                </a:cubicBezTo>
                <a:cubicBezTo>
                  <a:pt x="21" y="172"/>
                  <a:pt x="39" y="165"/>
                  <a:pt x="39" y="165"/>
                </a:cubicBezTo>
                <a:cubicBezTo>
                  <a:pt x="45" y="156"/>
                  <a:pt x="46" y="151"/>
                  <a:pt x="41" y="141"/>
                </a:cubicBezTo>
                <a:close/>
              </a:path>
            </a:pathLst>
          </a:custGeom>
          <a:solidFill>
            <a:schemeClr val="accent1">
              <a:alpha val="50195"/>
            </a:schemeClr>
          </a:solidFill>
          <a:ln w="9525">
            <a:noFill/>
            <a:round/>
            <a:headEnd/>
            <a:tailEnd/>
          </a:ln>
        </p:spPr>
        <p:txBody>
          <a:bodyPr/>
          <a:lstStyle/>
          <a:p>
            <a:endParaRPr lang="en-US"/>
          </a:p>
        </p:txBody>
      </p:sp>
      <p:sp>
        <p:nvSpPr>
          <p:cNvPr id="22536" name="Rectangle 6"/>
          <p:cNvSpPr>
            <a:spLocks noChangeArrowheads="1"/>
          </p:cNvSpPr>
          <p:nvPr/>
        </p:nvSpPr>
        <p:spPr bwMode="auto">
          <a:xfrm>
            <a:off x="381000" y="4800600"/>
            <a:ext cx="1143000" cy="1219200"/>
          </a:xfrm>
          <a:prstGeom prst="rect">
            <a:avLst/>
          </a:prstGeom>
          <a:noFill/>
          <a:ln w="38100">
            <a:solidFill>
              <a:schemeClr val="accent2"/>
            </a:solidFill>
            <a:miter lim="800000"/>
            <a:headEnd/>
            <a:tailEnd/>
          </a:ln>
        </p:spPr>
        <p:txBody>
          <a:bodyPr wrap="none" anchor="ctr"/>
          <a:lstStyle/>
          <a:p>
            <a:endParaRPr lang="en-US"/>
          </a:p>
        </p:txBody>
      </p:sp>
      <p:sp>
        <p:nvSpPr>
          <p:cNvPr id="22537" name="Text Box 7"/>
          <p:cNvSpPr txBox="1">
            <a:spLocks noChangeArrowheads="1"/>
          </p:cNvSpPr>
          <p:nvPr/>
        </p:nvSpPr>
        <p:spPr bwMode="auto">
          <a:xfrm>
            <a:off x="196850" y="4343400"/>
            <a:ext cx="381000" cy="365125"/>
          </a:xfrm>
          <a:prstGeom prst="rect">
            <a:avLst/>
          </a:prstGeom>
          <a:noFill/>
          <a:ln w="9525">
            <a:noFill/>
            <a:miter lim="800000"/>
            <a:headEnd/>
            <a:tailEnd/>
          </a:ln>
        </p:spPr>
        <p:txBody>
          <a:bodyPr lIns="0" tIns="0" rIns="0" bIns="0">
            <a:spAutoFit/>
          </a:bodyPr>
          <a:lstStyle/>
          <a:p>
            <a:r>
              <a:rPr lang="ru-RU" sz="2400" b="1">
                <a:solidFill>
                  <a:schemeClr val="accent2"/>
                </a:solidFill>
                <a:latin typeface="Times New Roman" pitchFamily="18" charset="0"/>
              </a:rPr>
              <a:t>П</a:t>
            </a:r>
            <a:r>
              <a:rPr lang="ru-RU" sz="2400" b="1" baseline="-25000">
                <a:solidFill>
                  <a:schemeClr val="accent2"/>
                </a:solidFill>
                <a:latin typeface="Times New Roman" pitchFamily="18" charset="0"/>
              </a:rPr>
              <a:t>1</a:t>
            </a:r>
            <a:endParaRPr lang="en-US" sz="2400" b="1" baseline="-25000">
              <a:solidFill>
                <a:schemeClr val="accent2"/>
              </a:solidFill>
              <a:latin typeface="Times New Roman" pitchFamily="18" charset="0"/>
            </a:endParaRPr>
          </a:p>
        </p:txBody>
      </p:sp>
      <p:sp>
        <p:nvSpPr>
          <p:cNvPr id="22538" name="Text Box 8"/>
          <p:cNvSpPr txBox="1">
            <a:spLocks noChangeArrowheads="1"/>
          </p:cNvSpPr>
          <p:nvPr/>
        </p:nvSpPr>
        <p:spPr bwMode="auto">
          <a:xfrm>
            <a:off x="3505200" y="2971800"/>
            <a:ext cx="381000" cy="365125"/>
          </a:xfrm>
          <a:prstGeom prst="rect">
            <a:avLst/>
          </a:prstGeom>
          <a:solidFill>
            <a:srgbClr val="FFFFFF">
              <a:alpha val="50195"/>
            </a:srgbClr>
          </a:solidFill>
          <a:ln w="9525">
            <a:noFill/>
            <a:miter lim="800000"/>
            <a:headEnd/>
            <a:tailEnd/>
          </a:ln>
        </p:spPr>
        <p:txBody>
          <a:bodyPr lIns="0" tIns="0" rIns="0" bIns="0">
            <a:spAutoFit/>
          </a:bodyPr>
          <a:lstStyle/>
          <a:p>
            <a:r>
              <a:rPr lang="ru-RU" sz="2400" b="1">
                <a:solidFill>
                  <a:schemeClr val="accent2"/>
                </a:solidFill>
                <a:latin typeface="Times New Roman" pitchFamily="18" charset="0"/>
              </a:rPr>
              <a:t>П</a:t>
            </a:r>
            <a:endParaRPr lang="en-US" sz="2400" b="1" baseline="-25000">
              <a:solidFill>
                <a:schemeClr val="accent2"/>
              </a:solidFill>
              <a:latin typeface="Times New Roman" pitchFamily="18" charset="0"/>
            </a:endParaRPr>
          </a:p>
        </p:txBody>
      </p:sp>
      <p:graphicFrame>
        <p:nvGraphicFramePr>
          <p:cNvPr id="22531" name="Object 3"/>
          <p:cNvGraphicFramePr>
            <a:graphicFrameLocks noChangeAspect="1"/>
          </p:cNvGraphicFramePr>
          <p:nvPr/>
        </p:nvGraphicFramePr>
        <p:xfrm>
          <a:off x="4953000" y="2971800"/>
          <a:ext cx="3429000" cy="2968625"/>
        </p:xfrm>
        <a:graphic>
          <a:graphicData uri="http://schemas.openxmlformats.org/presentationml/2006/ole">
            <p:oleObj spid="_x0000_s22531" name="Bitmap Image" r:id="rId4" imgW="10828571" imgH="9371429" progId="PBrush">
              <p:embed/>
            </p:oleObj>
          </a:graphicData>
        </a:graphic>
      </p:graphicFrame>
      <p:sp>
        <p:nvSpPr>
          <p:cNvPr id="22539" name="Freeform 10"/>
          <p:cNvSpPr>
            <a:spLocks/>
          </p:cNvSpPr>
          <p:nvPr/>
        </p:nvSpPr>
        <p:spPr bwMode="auto">
          <a:xfrm>
            <a:off x="4960938" y="3048000"/>
            <a:ext cx="750887" cy="501650"/>
          </a:xfrm>
          <a:custGeom>
            <a:avLst/>
            <a:gdLst>
              <a:gd name="T0" fmla="*/ 2147483647 w 473"/>
              <a:gd name="T1" fmla="*/ 2147483647 h 316"/>
              <a:gd name="T2" fmla="*/ 2147483647 w 473"/>
              <a:gd name="T3" fmla="*/ 2147483647 h 316"/>
              <a:gd name="T4" fmla="*/ 2147483647 w 473"/>
              <a:gd name="T5" fmla="*/ 2147483647 h 316"/>
              <a:gd name="T6" fmla="*/ 2147483647 w 473"/>
              <a:gd name="T7" fmla="*/ 0 h 316"/>
              <a:gd name="T8" fmla="*/ 2147483647 w 473"/>
              <a:gd name="T9" fmla="*/ 2147483647 h 316"/>
              <a:gd name="T10" fmla="*/ 2147483647 w 473"/>
              <a:gd name="T11" fmla="*/ 2147483647 h 316"/>
              <a:gd name="T12" fmla="*/ 2147483647 w 473"/>
              <a:gd name="T13" fmla="*/ 2147483647 h 316"/>
              <a:gd name="T14" fmla="*/ 2147483647 w 473"/>
              <a:gd name="T15" fmla="*/ 2147483647 h 316"/>
              <a:gd name="T16" fmla="*/ 2147483647 w 473"/>
              <a:gd name="T17" fmla="*/ 2147483647 h 316"/>
              <a:gd name="T18" fmla="*/ 2147483647 w 473"/>
              <a:gd name="T19" fmla="*/ 2147483647 h 316"/>
              <a:gd name="T20" fmla="*/ 2147483647 w 473"/>
              <a:gd name="T21" fmla="*/ 2147483647 h 316"/>
              <a:gd name="T22" fmla="*/ 2147483647 w 473"/>
              <a:gd name="T23" fmla="*/ 2147483647 h 316"/>
              <a:gd name="T24" fmla="*/ 2147483647 w 473"/>
              <a:gd name="T25" fmla="*/ 2147483647 h 316"/>
              <a:gd name="T26" fmla="*/ 2147483647 w 473"/>
              <a:gd name="T27" fmla="*/ 2147483647 h 316"/>
              <a:gd name="T28" fmla="*/ 2147483647 w 473"/>
              <a:gd name="T29" fmla="*/ 2147483647 h 316"/>
              <a:gd name="T30" fmla="*/ 2147483647 w 473"/>
              <a:gd name="T31" fmla="*/ 2147483647 h 316"/>
              <a:gd name="T32" fmla="*/ 2147483647 w 473"/>
              <a:gd name="T33" fmla="*/ 2147483647 h 316"/>
              <a:gd name="T34" fmla="*/ 2147483647 w 473"/>
              <a:gd name="T35" fmla="*/ 2147483647 h 316"/>
              <a:gd name="T36" fmla="*/ 2147483647 w 473"/>
              <a:gd name="T37" fmla="*/ 2147483647 h 316"/>
              <a:gd name="T38" fmla="*/ 2147483647 w 473"/>
              <a:gd name="T39" fmla="*/ 2147483647 h 316"/>
              <a:gd name="T40" fmla="*/ 2147483647 w 473"/>
              <a:gd name="T41" fmla="*/ 2147483647 h 316"/>
              <a:gd name="T42" fmla="*/ 2147483647 w 473"/>
              <a:gd name="T43" fmla="*/ 2147483647 h 316"/>
              <a:gd name="T44" fmla="*/ 2147483647 w 473"/>
              <a:gd name="T45" fmla="*/ 2147483647 h 316"/>
              <a:gd name="T46" fmla="*/ 2147483647 w 473"/>
              <a:gd name="T47" fmla="*/ 2147483647 h 316"/>
              <a:gd name="T48" fmla="*/ 2147483647 w 473"/>
              <a:gd name="T49" fmla="*/ 2147483647 h 316"/>
              <a:gd name="T50" fmla="*/ 2147483647 w 473"/>
              <a:gd name="T51" fmla="*/ 2147483647 h 316"/>
              <a:gd name="T52" fmla="*/ 2147483647 w 473"/>
              <a:gd name="T53" fmla="*/ 2147483647 h 3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3"/>
              <a:gd name="T82" fmla="*/ 0 h 316"/>
              <a:gd name="T83" fmla="*/ 473 w 473"/>
              <a:gd name="T84" fmla="*/ 316 h 3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3" h="316">
                <a:moveTo>
                  <a:pt x="1" y="2"/>
                </a:moveTo>
                <a:cubicBezTo>
                  <a:pt x="39" y="5"/>
                  <a:pt x="77" y="3"/>
                  <a:pt x="115" y="4"/>
                </a:cubicBezTo>
                <a:cubicBezTo>
                  <a:pt x="150" y="7"/>
                  <a:pt x="175" y="7"/>
                  <a:pt x="213" y="6"/>
                </a:cubicBezTo>
                <a:cubicBezTo>
                  <a:pt x="228" y="1"/>
                  <a:pt x="221" y="3"/>
                  <a:pt x="235" y="0"/>
                </a:cubicBezTo>
                <a:cubicBezTo>
                  <a:pt x="270" y="2"/>
                  <a:pt x="299" y="9"/>
                  <a:pt x="333" y="14"/>
                </a:cubicBezTo>
                <a:cubicBezTo>
                  <a:pt x="340" y="16"/>
                  <a:pt x="346" y="19"/>
                  <a:pt x="353" y="22"/>
                </a:cubicBezTo>
                <a:cubicBezTo>
                  <a:pt x="357" y="24"/>
                  <a:pt x="365" y="26"/>
                  <a:pt x="365" y="26"/>
                </a:cubicBezTo>
                <a:cubicBezTo>
                  <a:pt x="377" y="38"/>
                  <a:pt x="391" y="40"/>
                  <a:pt x="405" y="48"/>
                </a:cubicBezTo>
                <a:cubicBezTo>
                  <a:pt x="435" y="66"/>
                  <a:pt x="464" y="94"/>
                  <a:pt x="473" y="128"/>
                </a:cubicBezTo>
                <a:cubicBezTo>
                  <a:pt x="471" y="144"/>
                  <a:pt x="470" y="157"/>
                  <a:pt x="453" y="164"/>
                </a:cubicBezTo>
                <a:cubicBezTo>
                  <a:pt x="453" y="164"/>
                  <a:pt x="438" y="169"/>
                  <a:pt x="435" y="170"/>
                </a:cubicBezTo>
                <a:cubicBezTo>
                  <a:pt x="431" y="171"/>
                  <a:pt x="423" y="174"/>
                  <a:pt x="423" y="174"/>
                </a:cubicBezTo>
                <a:cubicBezTo>
                  <a:pt x="385" y="173"/>
                  <a:pt x="367" y="169"/>
                  <a:pt x="335" y="164"/>
                </a:cubicBezTo>
                <a:cubicBezTo>
                  <a:pt x="312" y="167"/>
                  <a:pt x="300" y="178"/>
                  <a:pt x="293" y="200"/>
                </a:cubicBezTo>
                <a:cubicBezTo>
                  <a:pt x="294" y="215"/>
                  <a:pt x="298" y="226"/>
                  <a:pt x="301" y="240"/>
                </a:cubicBezTo>
                <a:cubicBezTo>
                  <a:pt x="298" y="251"/>
                  <a:pt x="292" y="257"/>
                  <a:pt x="281" y="260"/>
                </a:cubicBezTo>
                <a:cubicBezTo>
                  <a:pt x="276" y="261"/>
                  <a:pt x="265" y="264"/>
                  <a:pt x="265" y="264"/>
                </a:cubicBezTo>
                <a:cubicBezTo>
                  <a:pt x="229" y="260"/>
                  <a:pt x="206" y="243"/>
                  <a:pt x="173" y="232"/>
                </a:cubicBezTo>
                <a:cubicBezTo>
                  <a:pt x="140" y="240"/>
                  <a:pt x="152" y="280"/>
                  <a:pt x="129" y="296"/>
                </a:cubicBezTo>
                <a:cubicBezTo>
                  <a:pt x="122" y="307"/>
                  <a:pt x="111" y="312"/>
                  <a:pt x="99" y="316"/>
                </a:cubicBezTo>
                <a:cubicBezTo>
                  <a:pt x="91" y="315"/>
                  <a:pt x="83" y="315"/>
                  <a:pt x="75" y="314"/>
                </a:cubicBezTo>
                <a:cubicBezTo>
                  <a:pt x="69" y="313"/>
                  <a:pt x="57" y="308"/>
                  <a:pt x="57" y="308"/>
                </a:cubicBezTo>
                <a:cubicBezTo>
                  <a:pt x="41" y="292"/>
                  <a:pt x="33" y="283"/>
                  <a:pt x="29" y="260"/>
                </a:cubicBezTo>
                <a:cubicBezTo>
                  <a:pt x="28" y="245"/>
                  <a:pt x="33" y="227"/>
                  <a:pt x="25" y="214"/>
                </a:cubicBezTo>
                <a:cubicBezTo>
                  <a:pt x="21" y="207"/>
                  <a:pt x="7" y="200"/>
                  <a:pt x="7" y="200"/>
                </a:cubicBezTo>
                <a:cubicBezTo>
                  <a:pt x="0" y="189"/>
                  <a:pt x="1" y="188"/>
                  <a:pt x="3" y="174"/>
                </a:cubicBezTo>
                <a:cubicBezTo>
                  <a:pt x="5" y="116"/>
                  <a:pt x="1" y="60"/>
                  <a:pt x="1" y="2"/>
                </a:cubicBezTo>
                <a:close/>
              </a:path>
            </a:pathLst>
          </a:custGeom>
          <a:solidFill>
            <a:schemeClr val="accent1">
              <a:alpha val="50195"/>
            </a:schemeClr>
          </a:solidFill>
          <a:ln w="9525">
            <a:noFill/>
            <a:round/>
            <a:headEnd/>
            <a:tailEnd/>
          </a:ln>
        </p:spPr>
        <p:txBody>
          <a:bodyPr/>
          <a:lstStyle/>
          <a:p>
            <a:endParaRPr lang="en-US"/>
          </a:p>
        </p:txBody>
      </p:sp>
      <p:sp>
        <p:nvSpPr>
          <p:cNvPr id="22540" name="Freeform 11"/>
          <p:cNvSpPr>
            <a:spLocks/>
          </p:cNvSpPr>
          <p:nvPr/>
        </p:nvSpPr>
        <p:spPr bwMode="auto">
          <a:xfrm>
            <a:off x="6323013" y="4067175"/>
            <a:ext cx="460375" cy="320675"/>
          </a:xfrm>
          <a:custGeom>
            <a:avLst/>
            <a:gdLst>
              <a:gd name="T0" fmla="*/ 2147483647 w 290"/>
              <a:gd name="T1" fmla="*/ 2147483647 h 202"/>
              <a:gd name="T2" fmla="*/ 2147483647 w 290"/>
              <a:gd name="T3" fmla="*/ 0 h 202"/>
              <a:gd name="T4" fmla="*/ 2147483647 w 290"/>
              <a:gd name="T5" fmla="*/ 2147483647 h 202"/>
              <a:gd name="T6" fmla="*/ 2147483647 w 290"/>
              <a:gd name="T7" fmla="*/ 2147483647 h 202"/>
              <a:gd name="T8" fmla="*/ 2147483647 w 290"/>
              <a:gd name="T9" fmla="*/ 2147483647 h 202"/>
              <a:gd name="T10" fmla="*/ 2147483647 w 290"/>
              <a:gd name="T11" fmla="*/ 2147483647 h 202"/>
              <a:gd name="T12" fmla="*/ 2147483647 w 290"/>
              <a:gd name="T13" fmla="*/ 2147483647 h 202"/>
              <a:gd name="T14" fmla="*/ 2147483647 w 290"/>
              <a:gd name="T15" fmla="*/ 2147483647 h 202"/>
              <a:gd name="T16" fmla="*/ 2147483647 w 290"/>
              <a:gd name="T17" fmla="*/ 2147483647 h 202"/>
              <a:gd name="T18" fmla="*/ 2147483647 w 290"/>
              <a:gd name="T19" fmla="*/ 2147483647 h 202"/>
              <a:gd name="T20" fmla="*/ 2147483647 w 290"/>
              <a:gd name="T21" fmla="*/ 2147483647 h 202"/>
              <a:gd name="T22" fmla="*/ 2147483647 w 290"/>
              <a:gd name="T23" fmla="*/ 2147483647 h 202"/>
              <a:gd name="T24" fmla="*/ 2147483647 w 290"/>
              <a:gd name="T25" fmla="*/ 2147483647 h 202"/>
              <a:gd name="T26" fmla="*/ 2147483647 w 290"/>
              <a:gd name="T27" fmla="*/ 2147483647 h 202"/>
              <a:gd name="T28" fmla="*/ 2147483647 w 290"/>
              <a:gd name="T29" fmla="*/ 2147483647 h 202"/>
              <a:gd name="T30" fmla="*/ 2147483647 w 290"/>
              <a:gd name="T31" fmla="*/ 2147483647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0"/>
              <a:gd name="T49" fmla="*/ 0 h 202"/>
              <a:gd name="T50" fmla="*/ 290 w 290"/>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0" h="202">
                <a:moveTo>
                  <a:pt x="13" y="84"/>
                </a:moveTo>
                <a:cubicBezTo>
                  <a:pt x="29" y="36"/>
                  <a:pt x="87" y="8"/>
                  <a:pt x="133" y="0"/>
                </a:cubicBezTo>
                <a:cubicBezTo>
                  <a:pt x="150" y="3"/>
                  <a:pt x="153" y="5"/>
                  <a:pt x="167" y="12"/>
                </a:cubicBezTo>
                <a:cubicBezTo>
                  <a:pt x="198" y="53"/>
                  <a:pt x="237" y="96"/>
                  <a:pt x="279" y="124"/>
                </a:cubicBezTo>
                <a:cubicBezTo>
                  <a:pt x="290" y="147"/>
                  <a:pt x="270" y="179"/>
                  <a:pt x="251" y="192"/>
                </a:cubicBezTo>
                <a:cubicBezTo>
                  <a:pt x="243" y="191"/>
                  <a:pt x="235" y="192"/>
                  <a:pt x="227" y="190"/>
                </a:cubicBezTo>
                <a:cubicBezTo>
                  <a:pt x="221" y="189"/>
                  <a:pt x="218" y="183"/>
                  <a:pt x="213" y="180"/>
                </a:cubicBezTo>
                <a:cubicBezTo>
                  <a:pt x="193" y="167"/>
                  <a:pt x="170" y="150"/>
                  <a:pt x="147" y="144"/>
                </a:cubicBezTo>
                <a:cubicBezTo>
                  <a:pt x="137" y="137"/>
                  <a:pt x="124" y="134"/>
                  <a:pt x="113" y="130"/>
                </a:cubicBezTo>
                <a:cubicBezTo>
                  <a:pt x="108" y="146"/>
                  <a:pt x="107" y="167"/>
                  <a:pt x="93" y="178"/>
                </a:cubicBezTo>
                <a:cubicBezTo>
                  <a:pt x="86" y="184"/>
                  <a:pt x="75" y="195"/>
                  <a:pt x="67" y="198"/>
                </a:cubicBezTo>
                <a:cubicBezTo>
                  <a:pt x="63" y="200"/>
                  <a:pt x="55" y="202"/>
                  <a:pt x="55" y="202"/>
                </a:cubicBezTo>
                <a:cubicBezTo>
                  <a:pt x="28" y="199"/>
                  <a:pt x="22" y="189"/>
                  <a:pt x="7" y="168"/>
                </a:cubicBezTo>
                <a:cubicBezTo>
                  <a:pt x="0" y="135"/>
                  <a:pt x="10" y="118"/>
                  <a:pt x="27" y="92"/>
                </a:cubicBezTo>
                <a:cubicBezTo>
                  <a:pt x="26" y="88"/>
                  <a:pt x="28" y="83"/>
                  <a:pt x="25" y="80"/>
                </a:cubicBezTo>
                <a:cubicBezTo>
                  <a:pt x="10" y="63"/>
                  <a:pt x="13" y="79"/>
                  <a:pt x="13" y="84"/>
                </a:cubicBezTo>
                <a:close/>
              </a:path>
            </a:pathLst>
          </a:custGeom>
          <a:solidFill>
            <a:schemeClr val="accent1">
              <a:alpha val="50195"/>
            </a:schemeClr>
          </a:solidFill>
          <a:ln w="9525">
            <a:noFill/>
            <a:round/>
            <a:headEnd/>
            <a:tailEnd/>
          </a:ln>
        </p:spPr>
        <p:txBody>
          <a:bodyPr/>
          <a:lstStyle/>
          <a:p>
            <a:endParaRPr lang="en-US"/>
          </a:p>
        </p:txBody>
      </p:sp>
      <p:sp>
        <p:nvSpPr>
          <p:cNvPr id="22541" name="Freeform 12"/>
          <p:cNvSpPr>
            <a:spLocks/>
          </p:cNvSpPr>
          <p:nvPr/>
        </p:nvSpPr>
        <p:spPr bwMode="auto">
          <a:xfrm>
            <a:off x="7632700" y="4140200"/>
            <a:ext cx="720725" cy="808038"/>
          </a:xfrm>
          <a:custGeom>
            <a:avLst/>
            <a:gdLst>
              <a:gd name="T0" fmla="*/ 2147483647 w 454"/>
              <a:gd name="T1" fmla="*/ 2147483647 h 509"/>
              <a:gd name="T2" fmla="*/ 2147483647 w 454"/>
              <a:gd name="T3" fmla="*/ 2147483647 h 509"/>
              <a:gd name="T4" fmla="*/ 2147483647 w 454"/>
              <a:gd name="T5" fmla="*/ 2147483647 h 509"/>
              <a:gd name="T6" fmla="*/ 2147483647 w 454"/>
              <a:gd name="T7" fmla="*/ 2147483647 h 509"/>
              <a:gd name="T8" fmla="*/ 2147483647 w 454"/>
              <a:gd name="T9" fmla="*/ 2147483647 h 509"/>
              <a:gd name="T10" fmla="*/ 2147483647 w 454"/>
              <a:gd name="T11" fmla="*/ 0 h 509"/>
              <a:gd name="T12" fmla="*/ 2147483647 w 454"/>
              <a:gd name="T13" fmla="*/ 2147483647 h 509"/>
              <a:gd name="T14" fmla="*/ 2147483647 w 454"/>
              <a:gd name="T15" fmla="*/ 2147483647 h 509"/>
              <a:gd name="T16" fmla="*/ 2147483647 w 454"/>
              <a:gd name="T17" fmla="*/ 2147483647 h 509"/>
              <a:gd name="T18" fmla="*/ 2147483647 w 454"/>
              <a:gd name="T19" fmla="*/ 2147483647 h 509"/>
              <a:gd name="T20" fmla="*/ 2147483647 w 454"/>
              <a:gd name="T21" fmla="*/ 2147483647 h 509"/>
              <a:gd name="T22" fmla="*/ 2147483647 w 454"/>
              <a:gd name="T23" fmla="*/ 2147483647 h 509"/>
              <a:gd name="T24" fmla="*/ 2147483647 w 454"/>
              <a:gd name="T25" fmla="*/ 2147483647 h 509"/>
              <a:gd name="T26" fmla="*/ 2147483647 w 454"/>
              <a:gd name="T27" fmla="*/ 2147483647 h 509"/>
              <a:gd name="T28" fmla="*/ 2147483647 w 454"/>
              <a:gd name="T29" fmla="*/ 2147483647 h 509"/>
              <a:gd name="T30" fmla="*/ 2147483647 w 454"/>
              <a:gd name="T31" fmla="*/ 2147483647 h 509"/>
              <a:gd name="T32" fmla="*/ 2147483647 w 454"/>
              <a:gd name="T33" fmla="*/ 2147483647 h 509"/>
              <a:gd name="T34" fmla="*/ 2147483647 w 454"/>
              <a:gd name="T35" fmla="*/ 2147483647 h 509"/>
              <a:gd name="T36" fmla="*/ 2147483647 w 454"/>
              <a:gd name="T37" fmla="*/ 2147483647 h 509"/>
              <a:gd name="T38" fmla="*/ 2147483647 w 454"/>
              <a:gd name="T39" fmla="*/ 2147483647 h 509"/>
              <a:gd name="T40" fmla="*/ 2147483647 w 454"/>
              <a:gd name="T41" fmla="*/ 2147483647 h 509"/>
              <a:gd name="T42" fmla="*/ 2147483647 w 454"/>
              <a:gd name="T43" fmla="*/ 2147483647 h 509"/>
              <a:gd name="T44" fmla="*/ 2147483647 w 454"/>
              <a:gd name="T45" fmla="*/ 2147483647 h 509"/>
              <a:gd name="T46" fmla="*/ 2147483647 w 454"/>
              <a:gd name="T47" fmla="*/ 2147483647 h 509"/>
              <a:gd name="T48" fmla="*/ 2147483647 w 454"/>
              <a:gd name="T49" fmla="*/ 2147483647 h 509"/>
              <a:gd name="T50" fmla="*/ 2147483647 w 454"/>
              <a:gd name="T51" fmla="*/ 2147483647 h 509"/>
              <a:gd name="T52" fmla="*/ 2147483647 w 454"/>
              <a:gd name="T53" fmla="*/ 2147483647 h 5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4"/>
              <a:gd name="T82" fmla="*/ 0 h 509"/>
              <a:gd name="T83" fmla="*/ 454 w 454"/>
              <a:gd name="T84" fmla="*/ 509 h 5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4" h="509">
                <a:moveTo>
                  <a:pt x="444" y="118"/>
                </a:moveTo>
                <a:cubicBezTo>
                  <a:pt x="422" y="114"/>
                  <a:pt x="403" y="98"/>
                  <a:pt x="384" y="86"/>
                </a:cubicBezTo>
                <a:cubicBezTo>
                  <a:pt x="377" y="82"/>
                  <a:pt x="362" y="78"/>
                  <a:pt x="362" y="78"/>
                </a:cubicBezTo>
                <a:cubicBezTo>
                  <a:pt x="343" y="67"/>
                  <a:pt x="319" y="62"/>
                  <a:pt x="298" y="56"/>
                </a:cubicBezTo>
                <a:cubicBezTo>
                  <a:pt x="274" y="50"/>
                  <a:pt x="253" y="38"/>
                  <a:pt x="230" y="30"/>
                </a:cubicBezTo>
                <a:cubicBezTo>
                  <a:pt x="220" y="20"/>
                  <a:pt x="208" y="5"/>
                  <a:pt x="194" y="0"/>
                </a:cubicBezTo>
                <a:cubicBezTo>
                  <a:pt x="175" y="6"/>
                  <a:pt x="155" y="37"/>
                  <a:pt x="146" y="54"/>
                </a:cubicBezTo>
                <a:cubicBezTo>
                  <a:pt x="142" y="62"/>
                  <a:pt x="141" y="70"/>
                  <a:pt x="138" y="78"/>
                </a:cubicBezTo>
                <a:cubicBezTo>
                  <a:pt x="137" y="82"/>
                  <a:pt x="134" y="90"/>
                  <a:pt x="134" y="90"/>
                </a:cubicBezTo>
                <a:cubicBezTo>
                  <a:pt x="131" y="114"/>
                  <a:pt x="127" y="130"/>
                  <a:pt x="136" y="152"/>
                </a:cubicBezTo>
                <a:cubicBezTo>
                  <a:pt x="132" y="200"/>
                  <a:pt x="113" y="184"/>
                  <a:pt x="60" y="186"/>
                </a:cubicBezTo>
                <a:cubicBezTo>
                  <a:pt x="37" y="190"/>
                  <a:pt x="26" y="202"/>
                  <a:pt x="14" y="222"/>
                </a:cubicBezTo>
                <a:cubicBezTo>
                  <a:pt x="0" y="277"/>
                  <a:pt x="63" y="342"/>
                  <a:pt x="116" y="350"/>
                </a:cubicBezTo>
                <a:cubicBezTo>
                  <a:pt x="134" y="368"/>
                  <a:pt x="145" y="411"/>
                  <a:pt x="150" y="436"/>
                </a:cubicBezTo>
                <a:cubicBezTo>
                  <a:pt x="152" y="475"/>
                  <a:pt x="148" y="500"/>
                  <a:pt x="186" y="508"/>
                </a:cubicBezTo>
                <a:cubicBezTo>
                  <a:pt x="210" y="506"/>
                  <a:pt x="221" y="509"/>
                  <a:pt x="238" y="498"/>
                </a:cubicBezTo>
                <a:cubicBezTo>
                  <a:pt x="247" y="484"/>
                  <a:pt x="244" y="491"/>
                  <a:pt x="248" y="480"/>
                </a:cubicBezTo>
                <a:cubicBezTo>
                  <a:pt x="251" y="456"/>
                  <a:pt x="253" y="432"/>
                  <a:pt x="256" y="408"/>
                </a:cubicBezTo>
                <a:cubicBezTo>
                  <a:pt x="255" y="382"/>
                  <a:pt x="253" y="358"/>
                  <a:pt x="250" y="332"/>
                </a:cubicBezTo>
                <a:cubicBezTo>
                  <a:pt x="256" y="279"/>
                  <a:pt x="257" y="285"/>
                  <a:pt x="310" y="282"/>
                </a:cubicBezTo>
                <a:cubicBezTo>
                  <a:pt x="330" y="279"/>
                  <a:pt x="349" y="273"/>
                  <a:pt x="364" y="258"/>
                </a:cubicBezTo>
                <a:cubicBezTo>
                  <a:pt x="369" y="239"/>
                  <a:pt x="357" y="221"/>
                  <a:pt x="346" y="206"/>
                </a:cubicBezTo>
                <a:cubicBezTo>
                  <a:pt x="344" y="200"/>
                  <a:pt x="340" y="188"/>
                  <a:pt x="340" y="188"/>
                </a:cubicBezTo>
                <a:cubicBezTo>
                  <a:pt x="341" y="184"/>
                  <a:pt x="340" y="180"/>
                  <a:pt x="342" y="176"/>
                </a:cubicBezTo>
                <a:cubicBezTo>
                  <a:pt x="345" y="169"/>
                  <a:pt x="360" y="168"/>
                  <a:pt x="366" y="166"/>
                </a:cubicBezTo>
                <a:cubicBezTo>
                  <a:pt x="390" y="158"/>
                  <a:pt x="416" y="158"/>
                  <a:pt x="440" y="150"/>
                </a:cubicBezTo>
                <a:cubicBezTo>
                  <a:pt x="454" y="128"/>
                  <a:pt x="431" y="131"/>
                  <a:pt x="444" y="118"/>
                </a:cubicBezTo>
                <a:close/>
              </a:path>
            </a:pathLst>
          </a:custGeom>
          <a:solidFill>
            <a:schemeClr val="accent1">
              <a:alpha val="50195"/>
            </a:schemeClr>
          </a:solidFill>
          <a:ln w="9525">
            <a:noFill/>
            <a:round/>
            <a:headEnd/>
            <a:tailEnd/>
          </a:ln>
        </p:spPr>
        <p:txBody>
          <a:bodyPr/>
          <a:lstStyle/>
          <a:p>
            <a:endParaRPr lang="en-US"/>
          </a:p>
        </p:txBody>
      </p:sp>
      <p:sp>
        <p:nvSpPr>
          <p:cNvPr id="22542" name="Rectangle 13"/>
          <p:cNvSpPr>
            <a:spLocks noChangeArrowheads="1"/>
          </p:cNvSpPr>
          <p:nvPr/>
        </p:nvSpPr>
        <p:spPr bwMode="auto">
          <a:xfrm>
            <a:off x="4800600" y="2667000"/>
            <a:ext cx="1143000" cy="1219200"/>
          </a:xfrm>
          <a:prstGeom prst="rect">
            <a:avLst/>
          </a:prstGeom>
          <a:noFill/>
          <a:ln w="38100">
            <a:solidFill>
              <a:schemeClr val="accent2"/>
            </a:solidFill>
            <a:miter lim="800000"/>
            <a:headEnd/>
            <a:tailEnd/>
          </a:ln>
        </p:spPr>
        <p:txBody>
          <a:bodyPr wrap="none" anchor="ctr"/>
          <a:lstStyle/>
          <a:p>
            <a:endParaRPr lang="en-US"/>
          </a:p>
        </p:txBody>
      </p:sp>
      <p:sp>
        <p:nvSpPr>
          <p:cNvPr id="22543" name="Text Box 14"/>
          <p:cNvSpPr txBox="1">
            <a:spLocks noChangeArrowheads="1"/>
          </p:cNvSpPr>
          <p:nvPr/>
        </p:nvSpPr>
        <p:spPr bwMode="auto">
          <a:xfrm>
            <a:off x="4343400" y="2667000"/>
            <a:ext cx="381000" cy="365125"/>
          </a:xfrm>
          <a:prstGeom prst="rect">
            <a:avLst/>
          </a:prstGeom>
          <a:noFill/>
          <a:ln w="9525">
            <a:noFill/>
            <a:miter lim="800000"/>
            <a:headEnd/>
            <a:tailEnd/>
          </a:ln>
        </p:spPr>
        <p:txBody>
          <a:bodyPr lIns="0" tIns="0" rIns="0" bIns="0">
            <a:spAutoFit/>
          </a:bodyPr>
          <a:lstStyle/>
          <a:p>
            <a:r>
              <a:rPr lang="ru-RU" sz="2400" b="1">
                <a:solidFill>
                  <a:schemeClr val="accent2"/>
                </a:solidFill>
                <a:latin typeface="Times New Roman" pitchFamily="18" charset="0"/>
              </a:rPr>
              <a:t>П</a:t>
            </a:r>
            <a:r>
              <a:rPr lang="en-US" sz="2400" b="1" baseline="-25000">
                <a:solidFill>
                  <a:schemeClr val="accent2"/>
                </a:solidFill>
                <a:latin typeface="Times New Roman" pitchFamily="18" charset="0"/>
              </a:rPr>
              <a:t>2</a:t>
            </a:r>
          </a:p>
        </p:txBody>
      </p:sp>
      <p:sp>
        <p:nvSpPr>
          <p:cNvPr id="22544" name="Text Box 15"/>
          <p:cNvSpPr txBox="1">
            <a:spLocks noChangeArrowheads="1"/>
          </p:cNvSpPr>
          <p:nvPr/>
        </p:nvSpPr>
        <p:spPr bwMode="auto">
          <a:xfrm>
            <a:off x="8001000" y="3048000"/>
            <a:ext cx="381000" cy="365125"/>
          </a:xfrm>
          <a:prstGeom prst="rect">
            <a:avLst/>
          </a:prstGeom>
          <a:solidFill>
            <a:srgbClr val="FFFFFF">
              <a:alpha val="50195"/>
            </a:srgbClr>
          </a:solidFill>
          <a:ln w="9525">
            <a:noFill/>
            <a:miter lim="800000"/>
            <a:headEnd/>
            <a:tailEnd/>
          </a:ln>
        </p:spPr>
        <p:txBody>
          <a:bodyPr lIns="0" tIns="0" rIns="0" bIns="0">
            <a:spAutoFit/>
          </a:bodyPr>
          <a:lstStyle/>
          <a:p>
            <a:r>
              <a:rPr lang="ru-RU" sz="2400" b="1">
                <a:solidFill>
                  <a:schemeClr val="accent2"/>
                </a:solidFill>
                <a:latin typeface="Times New Roman" pitchFamily="18" charset="0"/>
              </a:rPr>
              <a:t>П</a:t>
            </a:r>
            <a:endParaRPr lang="en-US" sz="2400" b="1" baseline="-25000">
              <a:solidFill>
                <a:schemeClr val="accent2"/>
              </a:solidFill>
              <a:latin typeface="Times New Roman" pitchFamily="18" charset="0"/>
            </a:endParaRPr>
          </a:p>
        </p:txBody>
      </p:sp>
      <p:sp>
        <p:nvSpPr>
          <p:cNvPr id="22545" name="Text Box 16"/>
          <p:cNvSpPr txBox="1">
            <a:spLocks noChangeArrowheads="1"/>
          </p:cNvSpPr>
          <p:nvPr/>
        </p:nvSpPr>
        <p:spPr bwMode="auto">
          <a:xfrm>
            <a:off x="1295400" y="1447800"/>
            <a:ext cx="6705600" cy="822325"/>
          </a:xfrm>
          <a:prstGeom prst="rect">
            <a:avLst/>
          </a:prstGeom>
          <a:noFill/>
          <a:ln w="9525">
            <a:noFill/>
            <a:miter lim="800000"/>
            <a:headEnd/>
            <a:tailEnd/>
          </a:ln>
        </p:spPr>
        <p:txBody>
          <a:bodyPr>
            <a:spAutoFit/>
          </a:bodyPr>
          <a:lstStyle/>
          <a:p>
            <a:r>
              <a:rPr lang="en-US" sz="2400" b="1" i="1">
                <a:latin typeface="Times New Roman" pitchFamily="18" charset="0"/>
              </a:rPr>
              <a:t>Construction of the new regions for the search of optimal solutions – </a:t>
            </a:r>
            <a:r>
              <a:rPr lang="ru-RU" sz="2400" b="1" i="1">
                <a:latin typeface="Times New Roman" pitchFamily="18" charset="0"/>
              </a:rPr>
              <a:t>П</a:t>
            </a:r>
            <a:r>
              <a:rPr lang="en-US" sz="2400" b="1" i="1" baseline="-25000">
                <a:latin typeface="Times New Roman" pitchFamily="18" charset="0"/>
              </a:rPr>
              <a:t>1</a:t>
            </a:r>
            <a:r>
              <a:rPr lang="en-US" sz="2400" b="1" i="1">
                <a:latin typeface="Times New Roman" pitchFamily="18" charset="0"/>
              </a:rPr>
              <a:t> and </a:t>
            </a:r>
            <a:r>
              <a:rPr lang="ru-RU" sz="2400" b="1" i="1">
                <a:latin typeface="Times New Roman" pitchFamily="18" charset="0"/>
              </a:rPr>
              <a:t>П</a:t>
            </a:r>
            <a:r>
              <a:rPr lang="ru-RU" sz="2400" b="1" i="1" baseline="-25000">
                <a:latin typeface="Times New Roman" pitchFamily="18" charset="0"/>
              </a:rPr>
              <a:t>2</a:t>
            </a:r>
            <a:endParaRPr lang="en-US" sz="2400" b="1" i="1" baseline="-25000">
              <a:latin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Slide Number Placeholder 4"/>
          <p:cNvSpPr>
            <a:spLocks noGrp="1"/>
          </p:cNvSpPr>
          <p:nvPr>
            <p:ph type="sldNum" sz="quarter" idx="12"/>
          </p:nvPr>
        </p:nvSpPr>
        <p:spPr>
          <a:noFill/>
        </p:spPr>
        <p:txBody>
          <a:bodyPr/>
          <a:lstStyle/>
          <a:p>
            <a:fld id="{C67FABAA-BD71-491A-BF9B-374481A0FC5E}" type="slidenum">
              <a:rPr lang="en-US" smtClean="0"/>
              <a:pPr/>
              <a:t>62</a:t>
            </a:fld>
            <a:endParaRPr lang="en-US" smtClean="0"/>
          </a:p>
        </p:txBody>
      </p:sp>
      <p:sp>
        <p:nvSpPr>
          <p:cNvPr id="23558" name="Rectangle 2"/>
          <p:cNvSpPr>
            <a:spLocks noGrp="1" noChangeArrowheads="1"/>
          </p:cNvSpPr>
          <p:nvPr>
            <p:ph type="title"/>
          </p:nvPr>
        </p:nvSpPr>
        <p:spPr>
          <a:xfrm>
            <a:off x="609600" y="76200"/>
            <a:ext cx="7772400" cy="685800"/>
          </a:xfrm>
        </p:spPr>
        <p:txBody>
          <a:bodyPr/>
          <a:lstStyle/>
          <a:p>
            <a:pPr eaLnBrk="1" hangingPunct="1"/>
            <a:r>
              <a:rPr lang="en-US" sz="3000" dirty="0" smtClean="0"/>
              <a:t>Elements of </a:t>
            </a:r>
            <a:r>
              <a:rPr lang="en-US" sz="3000" dirty="0" err="1" smtClean="0"/>
              <a:t>Multicriteria</a:t>
            </a:r>
            <a:r>
              <a:rPr lang="en-US" sz="3000" dirty="0" smtClean="0"/>
              <a:t> Analysis.</a:t>
            </a:r>
            <a:br>
              <a:rPr lang="en-US" sz="3000" dirty="0" smtClean="0"/>
            </a:br>
            <a:r>
              <a:rPr lang="en-US" sz="3000" dirty="0" smtClean="0"/>
              <a:t>Investigation of Criteria Space (3/4)</a:t>
            </a:r>
          </a:p>
        </p:txBody>
      </p:sp>
      <p:sp>
        <p:nvSpPr>
          <p:cNvPr id="23559" name="Text Box 3"/>
          <p:cNvSpPr txBox="1">
            <a:spLocks noChangeArrowheads="1"/>
          </p:cNvSpPr>
          <p:nvPr/>
        </p:nvSpPr>
        <p:spPr bwMode="auto">
          <a:xfrm>
            <a:off x="762000" y="39624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1</a:t>
            </a:r>
            <a:r>
              <a:rPr lang="en-US">
                <a:latin typeface="Times New Roman" pitchFamily="18" charset="0"/>
                <a:sym typeface="Symbol" pitchFamily="18" charset="2"/>
              </a:rPr>
              <a:t> vs. </a:t>
            </a:r>
            <a:r>
              <a:rPr lang="en-US" baseline="-25000">
                <a:latin typeface="Times New Roman" pitchFamily="18" charset="0"/>
                <a:sym typeface="Symbol" pitchFamily="18" charset="2"/>
              </a:rPr>
              <a:t>2</a:t>
            </a:r>
          </a:p>
        </p:txBody>
      </p:sp>
      <p:sp>
        <p:nvSpPr>
          <p:cNvPr id="23560" name="Text Box 4"/>
          <p:cNvSpPr txBox="1">
            <a:spLocks noChangeArrowheads="1"/>
          </p:cNvSpPr>
          <p:nvPr/>
        </p:nvSpPr>
        <p:spPr bwMode="auto">
          <a:xfrm>
            <a:off x="457200" y="53340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1</a:t>
            </a:r>
            <a:r>
              <a:rPr lang="en-US">
                <a:latin typeface="Times New Roman" pitchFamily="18" charset="0"/>
                <a:sym typeface="Symbol" pitchFamily="18" charset="2"/>
              </a:rPr>
              <a:t> vs. </a:t>
            </a:r>
            <a:r>
              <a:rPr lang="en-US" baseline="-25000">
                <a:latin typeface="Times New Roman" pitchFamily="18" charset="0"/>
                <a:sym typeface="Symbol" pitchFamily="18" charset="2"/>
              </a:rPr>
              <a:t>4</a:t>
            </a:r>
          </a:p>
        </p:txBody>
      </p:sp>
      <p:sp>
        <p:nvSpPr>
          <p:cNvPr id="23561" name="Text Box 5"/>
          <p:cNvSpPr txBox="1">
            <a:spLocks noChangeArrowheads="1"/>
          </p:cNvSpPr>
          <p:nvPr/>
        </p:nvSpPr>
        <p:spPr bwMode="auto">
          <a:xfrm>
            <a:off x="6934200" y="40386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1</a:t>
            </a:r>
            <a:r>
              <a:rPr lang="en-US">
                <a:latin typeface="Times New Roman" pitchFamily="18" charset="0"/>
                <a:sym typeface="Symbol" pitchFamily="18" charset="2"/>
              </a:rPr>
              <a:t> vs. </a:t>
            </a:r>
            <a:r>
              <a:rPr lang="en-US" baseline="-25000">
                <a:latin typeface="Times New Roman" pitchFamily="18" charset="0"/>
                <a:sym typeface="Symbol" pitchFamily="18" charset="2"/>
              </a:rPr>
              <a:t>3</a:t>
            </a:r>
          </a:p>
        </p:txBody>
      </p:sp>
      <p:sp>
        <p:nvSpPr>
          <p:cNvPr id="23562" name="Line 6"/>
          <p:cNvSpPr>
            <a:spLocks noChangeShapeType="1"/>
          </p:cNvSpPr>
          <p:nvPr/>
        </p:nvSpPr>
        <p:spPr bwMode="auto">
          <a:xfrm flipV="1">
            <a:off x="1676400" y="5257800"/>
            <a:ext cx="1066800" cy="304800"/>
          </a:xfrm>
          <a:prstGeom prst="line">
            <a:avLst/>
          </a:prstGeom>
          <a:noFill/>
          <a:ln w="9525">
            <a:solidFill>
              <a:schemeClr val="tx1"/>
            </a:solidFill>
            <a:round/>
            <a:headEnd/>
            <a:tailEnd type="triangle" w="med" len="med"/>
          </a:ln>
        </p:spPr>
        <p:txBody>
          <a:bodyPr/>
          <a:lstStyle/>
          <a:p>
            <a:endParaRPr lang="en-US"/>
          </a:p>
        </p:txBody>
      </p:sp>
      <p:sp>
        <p:nvSpPr>
          <p:cNvPr id="23563" name="Line 7"/>
          <p:cNvSpPr>
            <a:spLocks noChangeShapeType="1"/>
          </p:cNvSpPr>
          <p:nvPr/>
        </p:nvSpPr>
        <p:spPr bwMode="auto">
          <a:xfrm flipV="1">
            <a:off x="1371600" y="3581400"/>
            <a:ext cx="304800" cy="381000"/>
          </a:xfrm>
          <a:prstGeom prst="line">
            <a:avLst/>
          </a:prstGeom>
          <a:noFill/>
          <a:ln w="9525">
            <a:solidFill>
              <a:schemeClr val="tx1"/>
            </a:solidFill>
            <a:round/>
            <a:headEnd/>
            <a:tailEnd type="triangle" w="med" len="med"/>
          </a:ln>
        </p:spPr>
        <p:txBody>
          <a:bodyPr/>
          <a:lstStyle/>
          <a:p>
            <a:endParaRPr lang="en-US"/>
          </a:p>
        </p:txBody>
      </p:sp>
      <p:sp>
        <p:nvSpPr>
          <p:cNvPr id="23564" name="Line 8"/>
          <p:cNvSpPr>
            <a:spLocks noChangeShapeType="1"/>
          </p:cNvSpPr>
          <p:nvPr/>
        </p:nvSpPr>
        <p:spPr bwMode="auto">
          <a:xfrm flipH="1" flipV="1">
            <a:off x="7239000" y="3581400"/>
            <a:ext cx="381000" cy="457200"/>
          </a:xfrm>
          <a:prstGeom prst="line">
            <a:avLst/>
          </a:prstGeom>
          <a:noFill/>
          <a:ln w="9525">
            <a:solidFill>
              <a:schemeClr val="tx1"/>
            </a:solidFill>
            <a:round/>
            <a:headEnd/>
            <a:tailEnd type="triangle" w="med" len="med"/>
          </a:ln>
        </p:spPr>
        <p:txBody>
          <a:bodyPr/>
          <a:lstStyle/>
          <a:p>
            <a:endParaRPr lang="en-US"/>
          </a:p>
        </p:txBody>
      </p:sp>
      <p:graphicFrame>
        <p:nvGraphicFramePr>
          <p:cNvPr id="23554" name="Object 2"/>
          <p:cNvGraphicFramePr>
            <a:graphicFrameLocks noChangeAspect="1"/>
          </p:cNvGraphicFramePr>
          <p:nvPr/>
        </p:nvGraphicFramePr>
        <p:xfrm>
          <a:off x="533400" y="1025525"/>
          <a:ext cx="3505200" cy="2543175"/>
        </p:xfrm>
        <a:graphic>
          <a:graphicData uri="http://schemas.openxmlformats.org/presentationml/2006/ole">
            <p:oleObj spid="_x0000_s23554" name="Bitmap Image" r:id="rId3" imgW="13400000" imgH="9723810" progId="PBrush">
              <p:embed/>
            </p:oleObj>
          </a:graphicData>
        </a:graphic>
      </p:graphicFrame>
      <p:sp>
        <p:nvSpPr>
          <p:cNvPr id="23565" name="Rectangle 10"/>
          <p:cNvSpPr>
            <a:spLocks noChangeArrowheads="1"/>
          </p:cNvSpPr>
          <p:nvPr/>
        </p:nvSpPr>
        <p:spPr bwMode="auto">
          <a:xfrm>
            <a:off x="2057400" y="3810000"/>
            <a:ext cx="4800600" cy="336550"/>
          </a:xfrm>
          <a:prstGeom prst="rect">
            <a:avLst/>
          </a:prstGeom>
          <a:noFill/>
          <a:ln w="9525">
            <a:noFill/>
            <a:miter lim="800000"/>
            <a:headEnd/>
            <a:tailEnd/>
          </a:ln>
        </p:spPr>
        <p:txBody>
          <a:bodyPr>
            <a:spAutoFit/>
          </a:bodyPr>
          <a:lstStyle/>
          <a:p>
            <a:r>
              <a:rPr lang="en-US" sz="1600">
                <a:solidFill>
                  <a:srgbClr val="FF0000"/>
                </a:solidFill>
                <a:latin typeface="Times New Roman" pitchFamily="18" charset="0"/>
                <a:sym typeface="Symbol" pitchFamily="18" charset="2"/>
              </a:rPr>
              <a:t>Most Pareto optimal solutions are located in this region</a:t>
            </a:r>
          </a:p>
        </p:txBody>
      </p:sp>
      <p:graphicFrame>
        <p:nvGraphicFramePr>
          <p:cNvPr id="23555" name="Object 3"/>
          <p:cNvGraphicFramePr>
            <a:graphicFrameLocks noChangeAspect="1"/>
          </p:cNvGraphicFramePr>
          <p:nvPr/>
        </p:nvGraphicFramePr>
        <p:xfrm>
          <a:off x="2743200" y="4176713"/>
          <a:ext cx="3581400" cy="2598737"/>
        </p:xfrm>
        <a:graphic>
          <a:graphicData uri="http://schemas.openxmlformats.org/presentationml/2006/ole">
            <p:oleObj spid="_x0000_s23555" name="Bitmap Image" r:id="rId4" imgW="13400000" imgH="9723810" progId="PBrush">
              <p:embed/>
            </p:oleObj>
          </a:graphicData>
        </a:graphic>
      </p:graphicFrame>
      <p:graphicFrame>
        <p:nvGraphicFramePr>
          <p:cNvPr id="23556" name="Object 4"/>
          <p:cNvGraphicFramePr>
            <a:graphicFrameLocks noChangeAspect="1"/>
          </p:cNvGraphicFramePr>
          <p:nvPr/>
        </p:nvGraphicFramePr>
        <p:xfrm>
          <a:off x="4343400" y="990600"/>
          <a:ext cx="3486150" cy="2528888"/>
        </p:xfrm>
        <a:graphic>
          <a:graphicData uri="http://schemas.openxmlformats.org/presentationml/2006/ole">
            <p:oleObj spid="_x0000_s23556" name="Photo Editor Photo" r:id="rId5" imgW="13400000" imgH="9723810" progId="">
              <p:embed/>
            </p:oleObj>
          </a:graphicData>
        </a:graphic>
      </p:graphicFrame>
      <p:sp>
        <p:nvSpPr>
          <p:cNvPr id="23566" name="Rectangle 13"/>
          <p:cNvSpPr>
            <a:spLocks noChangeArrowheads="1"/>
          </p:cNvSpPr>
          <p:nvPr/>
        </p:nvSpPr>
        <p:spPr bwMode="auto">
          <a:xfrm>
            <a:off x="4800600" y="2895600"/>
            <a:ext cx="2971800" cy="304800"/>
          </a:xfrm>
          <a:prstGeom prst="rect">
            <a:avLst/>
          </a:prstGeom>
          <a:noFill/>
          <a:ln w="28575">
            <a:solidFill>
              <a:srgbClr val="FF0000"/>
            </a:solidFill>
            <a:miter lim="800000"/>
            <a:headEnd/>
            <a:tailEnd/>
          </a:ln>
        </p:spPr>
        <p:txBody>
          <a:bodyPr wrap="none" anchor="ctr"/>
          <a:lstStyle/>
          <a:p>
            <a:endParaRPr lang="en-US"/>
          </a:p>
        </p:txBody>
      </p:sp>
      <p:sp>
        <p:nvSpPr>
          <p:cNvPr id="23567" name="Line 14"/>
          <p:cNvSpPr>
            <a:spLocks noChangeShapeType="1"/>
          </p:cNvSpPr>
          <p:nvPr/>
        </p:nvSpPr>
        <p:spPr bwMode="auto">
          <a:xfrm flipH="1">
            <a:off x="4648200" y="3200400"/>
            <a:ext cx="762000" cy="685800"/>
          </a:xfrm>
          <a:prstGeom prst="line">
            <a:avLst/>
          </a:prstGeom>
          <a:noFill/>
          <a:ln w="19050">
            <a:solidFill>
              <a:srgbClr val="FF0000"/>
            </a:solidFill>
            <a:round/>
            <a:headEnd type="triangle" w="med" len="med"/>
            <a:tailEnd/>
          </a:ln>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Slide Number Placeholder 4"/>
          <p:cNvSpPr>
            <a:spLocks noGrp="1"/>
          </p:cNvSpPr>
          <p:nvPr>
            <p:ph type="sldNum" sz="quarter" idx="12"/>
          </p:nvPr>
        </p:nvSpPr>
        <p:spPr>
          <a:noFill/>
        </p:spPr>
        <p:txBody>
          <a:bodyPr/>
          <a:lstStyle/>
          <a:p>
            <a:fld id="{9CA1F258-0B6D-41AA-84CB-97F90BEFBB20}" type="slidenum">
              <a:rPr lang="en-US" smtClean="0"/>
              <a:pPr/>
              <a:t>63</a:t>
            </a:fld>
            <a:endParaRPr lang="en-US" smtClean="0"/>
          </a:p>
        </p:txBody>
      </p:sp>
      <p:sp>
        <p:nvSpPr>
          <p:cNvPr id="24582" name="Rectangle 2"/>
          <p:cNvSpPr>
            <a:spLocks noGrp="1" noChangeArrowheads="1"/>
          </p:cNvSpPr>
          <p:nvPr>
            <p:ph type="title"/>
          </p:nvPr>
        </p:nvSpPr>
        <p:spPr>
          <a:xfrm>
            <a:off x="609600" y="76200"/>
            <a:ext cx="7772400" cy="685800"/>
          </a:xfrm>
        </p:spPr>
        <p:txBody>
          <a:bodyPr/>
          <a:lstStyle/>
          <a:p>
            <a:pPr eaLnBrk="1" hangingPunct="1"/>
            <a:r>
              <a:rPr lang="en-US" sz="3000" smtClean="0"/>
              <a:t>Elements of Multicriteria Analysis.</a:t>
            </a:r>
            <a:br>
              <a:rPr lang="en-US" sz="3000" smtClean="0"/>
            </a:br>
            <a:r>
              <a:rPr lang="en-US" sz="3000" smtClean="0"/>
              <a:t>Investigation of Criteria Space (2/2)</a:t>
            </a:r>
          </a:p>
        </p:txBody>
      </p:sp>
      <p:sp>
        <p:nvSpPr>
          <p:cNvPr id="24583" name="Text Box 3"/>
          <p:cNvSpPr txBox="1">
            <a:spLocks noChangeArrowheads="1"/>
          </p:cNvSpPr>
          <p:nvPr/>
        </p:nvSpPr>
        <p:spPr bwMode="auto">
          <a:xfrm>
            <a:off x="762000" y="40386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3</a:t>
            </a:r>
            <a:r>
              <a:rPr lang="en-US">
                <a:latin typeface="Times New Roman" pitchFamily="18" charset="0"/>
                <a:sym typeface="Symbol" pitchFamily="18" charset="2"/>
              </a:rPr>
              <a:t> vs. </a:t>
            </a:r>
            <a:r>
              <a:rPr lang="en-US" baseline="-25000">
                <a:latin typeface="Times New Roman" pitchFamily="18" charset="0"/>
                <a:sym typeface="Symbol" pitchFamily="18" charset="2"/>
              </a:rPr>
              <a:t>2</a:t>
            </a:r>
          </a:p>
        </p:txBody>
      </p:sp>
      <p:sp>
        <p:nvSpPr>
          <p:cNvPr id="24584" name="Text Box 4"/>
          <p:cNvSpPr txBox="1">
            <a:spLocks noChangeArrowheads="1"/>
          </p:cNvSpPr>
          <p:nvPr/>
        </p:nvSpPr>
        <p:spPr bwMode="auto">
          <a:xfrm>
            <a:off x="609600" y="53340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4</a:t>
            </a:r>
            <a:r>
              <a:rPr lang="en-US">
                <a:latin typeface="Times New Roman" pitchFamily="18" charset="0"/>
                <a:sym typeface="Symbol" pitchFamily="18" charset="2"/>
              </a:rPr>
              <a:t> vs. </a:t>
            </a:r>
            <a:r>
              <a:rPr lang="en-US" baseline="-25000">
                <a:latin typeface="Times New Roman" pitchFamily="18" charset="0"/>
                <a:sym typeface="Symbol" pitchFamily="18" charset="2"/>
              </a:rPr>
              <a:t>3</a:t>
            </a:r>
          </a:p>
        </p:txBody>
      </p:sp>
      <p:sp>
        <p:nvSpPr>
          <p:cNvPr id="24585" name="Text Box 5"/>
          <p:cNvSpPr txBox="1">
            <a:spLocks noChangeArrowheads="1"/>
          </p:cNvSpPr>
          <p:nvPr/>
        </p:nvSpPr>
        <p:spPr bwMode="auto">
          <a:xfrm>
            <a:off x="6934200" y="4038600"/>
            <a:ext cx="1219200" cy="406400"/>
          </a:xfrm>
          <a:prstGeom prst="rect">
            <a:avLst/>
          </a:prstGeom>
          <a:solidFill>
            <a:schemeClr val="bg1"/>
          </a:solidFill>
          <a:ln w="9525">
            <a:solidFill>
              <a:schemeClr val="tx1"/>
            </a:solidFill>
            <a:miter lim="800000"/>
            <a:headEnd/>
            <a:tailEnd/>
          </a:ln>
        </p:spPr>
        <p:txBody>
          <a:bodyPr>
            <a:spAutoFit/>
          </a:bodyPr>
          <a:lstStyle/>
          <a:p>
            <a:r>
              <a:rPr lang="en-US">
                <a:latin typeface="Times New Roman" pitchFamily="18" charset="0"/>
                <a:sym typeface="Symbol" pitchFamily="18" charset="2"/>
              </a:rPr>
              <a:t></a:t>
            </a:r>
            <a:r>
              <a:rPr lang="en-US" baseline="-25000">
                <a:latin typeface="Times New Roman" pitchFamily="18" charset="0"/>
                <a:sym typeface="Symbol" pitchFamily="18" charset="2"/>
              </a:rPr>
              <a:t>4</a:t>
            </a:r>
            <a:r>
              <a:rPr lang="en-US">
                <a:latin typeface="Times New Roman" pitchFamily="18" charset="0"/>
                <a:sym typeface="Symbol" pitchFamily="18" charset="2"/>
              </a:rPr>
              <a:t> vs. </a:t>
            </a:r>
            <a:r>
              <a:rPr lang="en-US" baseline="-25000">
                <a:latin typeface="Times New Roman" pitchFamily="18" charset="0"/>
                <a:sym typeface="Symbol" pitchFamily="18" charset="2"/>
              </a:rPr>
              <a:t>2</a:t>
            </a:r>
          </a:p>
        </p:txBody>
      </p:sp>
      <p:sp>
        <p:nvSpPr>
          <p:cNvPr id="24586" name="Line 6"/>
          <p:cNvSpPr>
            <a:spLocks noChangeShapeType="1"/>
          </p:cNvSpPr>
          <p:nvPr/>
        </p:nvSpPr>
        <p:spPr bwMode="auto">
          <a:xfrm flipV="1">
            <a:off x="1828800" y="5257800"/>
            <a:ext cx="838200" cy="304800"/>
          </a:xfrm>
          <a:prstGeom prst="line">
            <a:avLst/>
          </a:prstGeom>
          <a:noFill/>
          <a:ln w="9525">
            <a:solidFill>
              <a:schemeClr val="tx1"/>
            </a:solidFill>
            <a:round/>
            <a:headEnd/>
            <a:tailEnd type="triangle" w="med" len="med"/>
          </a:ln>
        </p:spPr>
        <p:txBody>
          <a:bodyPr/>
          <a:lstStyle/>
          <a:p>
            <a:endParaRPr lang="en-US"/>
          </a:p>
        </p:txBody>
      </p:sp>
      <p:sp>
        <p:nvSpPr>
          <p:cNvPr id="24587" name="Line 7"/>
          <p:cNvSpPr>
            <a:spLocks noChangeShapeType="1"/>
          </p:cNvSpPr>
          <p:nvPr/>
        </p:nvSpPr>
        <p:spPr bwMode="auto">
          <a:xfrm flipV="1">
            <a:off x="1371600" y="3657600"/>
            <a:ext cx="304800" cy="381000"/>
          </a:xfrm>
          <a:prstGeom prst="line">
            <a:avLst/>
          </a:prstGeom>
          <a:noFill/>
          <a:ln w="9525">
            <a:solidFill>
              <a:schemeClr val="tx1"/>
            </a:solidFill>
            <a:round/>
            <a:headEnd/>
            <a:tailEnd type="triangle" w="med" len="med"/>
          </a:ln>
        </p:spPr>
        <p:txBody>
          <a:bodyPr/>
          <a:lstStyle/>
          <a:p>
            <a:endParaRPr lang="en-US"/>
          </a:p>
        </p:txBody>
      </p:sp>
      <p:sp>
        <p:nvSpPr>
          <p:cNvPr id="24588" name="Line 8"/>
          <p:cNvSpPr>
            <a:spLocks noChangeShapeType="1"/>
          </p:cNvSpPr>
          <p:nvPr/>
        </p:nvSpPr>
        <p:spPr bwMode="auto">
          <a:xfrm flipH="1" flipV="1">
            <a:off x="7162800" y="3657600"/>
            <a:ext cx="457200" cy="381000"/>
          </a:xfrm>
          <a:prstGeom prst="line">
            <a:avLst/>
          </a:prstGeom>
          <a:noFill/>
          <a:ln w="9525">
            <a:solidFill>
              <a:schemeClr val="tx1"/>
            </a:solidFill>
            <a:round/>
            <a:headEnd/>
            <a:tailEnd type="triangle" w="med" len="med"/>
          </a:ln>
        </p:spPr>
        <p:txBody>
          <a:bodyPr/>
          <a:lstStyle/>
          <a:p>
            <a:endParaRPr lang="en-US"/>
          </a:p>
        </p:txBody>
      </p:sp>
      <p:sp>
        <p:nvSpPr>
          <p:cNvPr id="24589" name="Rectangle 9"/>
          <p:cNvSpPr>
            <a:spLocks noChangeArrowheads="1"/>
          </p:cNvSpPr>
          <p:nvPr/>
        </p:nvSpPr>
        <p:spPr bwMode="auto">
          <a:xfrm>
            <a:off x="2286000" y="3733800"/>
            <a:ext cx="4953000" cy="336550"/>
          </a:xfrm>
          <a:prstGeom prst="rect">
            <a:avLst/>
          </a:prstGeom>
          <a:noFill/>
          <a:ln w="9525">
            <a:noFill/>
            <a:miter lim="800000"/>
            <a:headEnd/>
            <a:tailEnd/>
          </a:ln>
        </p:spPr>
        <p:txBody>
          <a:bodyPr>
            <a:spAutoFit/>
          </a:bodyPr>
          <a:lstStyle/>
          <a:p>
            <a:r>
              <a:rPr lang="en-US" sz="1600">
                <a:solidFill>
                  <a:srgbClr val="FF0000"/>
                </a:solidFill>
                <a:latin typeface="Times New Roman" pitchFamily="18" charset="0"/>
                <a:sym typeface="Symbol" pitchFamily="18" charset="2"/>
              </a:rPr>
              <a:t>Most Pareto optimal solutions are located in these regions</a:t>
            </a:r>
          </a:p>
        </p:txBody>
      </p:sp>
      <p:graphicFrame>
        <p:nvGraphicFramePr>
          <p:cNvPr id="24578" name="Object 2"/>
          <p:cNvGraphicFramePr>
            <a:graphicFrameLocks noChangeAspect="1"/>
          </p:cNvGraphicFramePr>
          <p:nvPr/>
        </p:nvGraphicFramePr>
        <p:xfrm>
          <a:off x="4724400" y="914400"/>
          <a:ext cx="3962400" cy="2727325"/>
        </p:xfrm>
        <a:graphic>
          <a:graphicData uri="http://schemas.openxmlformats.org/presentationml/2006/ole">
            <p:oleObj spid="_x0000_s24578" name="Bitmap Image" r:id="rId3" imgW="13400000" imgH="9723810" progId="PBrush">
              <p:embed/>
            </p:oleObj>
          </a:graphicData>
        </a:graphic>
      </p:graphicFrame>
      <p:graphicFrame>
        <p:nvGraphicFramePr>
          <p:cNvPr id="24579" name="Object 3"/>
          <p:cNvGraphicFramePr>
            <a:graphicFrameLocks noChangeAspect="1"/>
          </p:cNvGraphicFramePr>
          <p:nvPr/>
        </p:nvGraphicFramePr>
        <p:xfrm>
          <a:off x="609600" y="914400"/>
          <a:ext cx="3733800" cy="2708275"/>
        </p:xfrm>
        <a:graphic>
          <a:graphicData uri="http://schemas.openxmlformats.org/presentationml/2006/ole">
            <p:oleObj spid="_x0000_s24579" name="Photo Editor Photo" r:id="rId4" imgW="13400000" imgH="9723810" progId="">
              <p:embed/>
            </p:oleObj>
          </a:graphicData>
        </a:graphic>
      </p:graphicFrame>
      <p:graphicFrame>
        <p:nvGraphicFramePr>
          <p:cNvPr id="24580" name="Object 4"/>
          <p:cNvGraphicFramePr>
            <a:graphicFrameLocks noChangeAspect="1"/>
          </p:cNvGraphicFramePr>
          <p:nvPr/>
        </p:nvGraphicFramePr>
        <p:xfrm>
          <a:off x="2743200" y="4191000"/>
          <a:ext cx="3790950" cy="2522538"/>
        </p:xfrm>
        <a:graphic>
          <a:graphicData uri="http://schemas.openxmlformats.org/presentationml/2006/ole">
            <p:oleObj spid="_x0000_s24580" name="Photo Editor Photo" r:id="rId5" imgW="13400000" imgH="9723810" progId="">
              <p:embed/>
            </p:oleObj>
          </a:graphicData>
        </a:graphic>
      </p:graphicFrame>
      <p:sp>
        <p:nvSpPr>
          <p:cNvPr id="24590" name="Rectangle 13"/>
          <p:cNvSpPr>
            <a:spLocks noChangeArrowheads="1"/>
          </p:cNvSpPr>
          <p:nvPr/>
        </p:nvSpPr>
        <p:spPr bwMode="auto">
          <a:xfrm>
            <a:off x="1295400" y="2819400"/>
            <a:ext cx="2971800" cy="457200"/>
          </a:xfrm>
          <a:prstGeom prst="rect">
            <a:avLst/>
          </a:prstGeom>
          <a:noFill/>
          <a:ln w="28575">
            <a:solidFill>
              <a:srgbClr val="FF0000"/>
            </a:solidFill>
            <a:miter lim="800000"/>
            <a:headEnd/>
            <a:tailEnd/>
          </a:ln>
        </p:spPr>
        <p:txBody>
          <a:bodyPr wrap="none" anchor="ctr"/>
          <a:lstStyle/>
          <a:p>
            <a:endParaRPr lang="en-US"/>
          </a:p>
        </p:txBody>
      </p:sp>
      <p:sp>
        <p:nvSpPr>
          <p:cNvPr id="24591" name="Line 14"/>
          <p:cNvSpPr>
            <a:spLocks noChangeShapeType="1"/>
          </p:cNvSpPr>
          <p:nvPr/>
        </p:nvSpPr>
        <p:spPr bwMode="auto">
          <a:xfrm>
            <a:off x="3352800" y="3276600"/>
            <a:ext cx="304800" cy="533400"/>
          </a:xfrm>
          <a:prstGeom prst="line">
            <a:avLst/>
          </a:prstGeom>
          <a:noFill/>
          <a:ln w="19050">
            <a:solidFill>
              <a:srgbClr val="FF0000"/>
            </a:solidFill>
            <a:round/>
            <a:headEnd type="triangle" w="med" len="med"/>
            <a:tailEnd/>
          </a:ln>
        </p:spPr>
        <p:txBody>
          <a:bodyPr/>
          <a:lstStyle/>
          <a:p>
            <a:endParaRPr lang="en-US"/>
          </a:p>
        </p:txBody>
      </p:sp>
      <p:sp>
        <p:nvSpPr>
          <p:cNvPr id="24592" name="Rectangle 15"/>
          <p:cNvSpPr>
            <a:spLocks noChangeArrowheads="1"/>
          </p:cNvSpPr>
          <p:nvPr/>
        </p:nvSpPr>
        <p:spPr bwMode="auto">
          <a:xfrm>
            <a:off x="2895600" y="4343400"/>
            <a:ext cx="533400" cy="1447800"/>
          </a:xfrm>
          <a:prstGeom prst="rect">
            <a:avLst/>
          </a:prstGeom>
          <a:noFill/>
          <a:ln w="28575">
            <a:solidFill>
              <a:srgbClr val="FF0000"/>
            </a:solidFill>
            <a:miter lim="800000"/>
            <a:headEnd/>
            <a:tailEnd/>
          </a:ln>
        </p:spPr>
        <p:txBody>
          <a:bodyPr wrap="none" anchor="ctr"/>
          <a:lstStyle/>
          <a:p>
            <a:endParaRPr lang="en-US"/>
          </a:p>
        </p:txBody>
      </p:sp>
      <p:sp>
        <p:nvSpPr>
          <p:cNvPr id="24593" name="Line 16"/>
          <p:cNvSpPr>
            <a:spLocks noChangeShapeType="1"/>
          </p:cNvSpPr>
          <p:nvPr/>
        </p:nvSpPr>
        <p:spPr bwMode="auto">
          <a:xfrm flipV="1">
            <a:off x="3429000" y="4038600"/>
            <a:ext cx="533400" cy="533400"/>
          </a:xfrm>
          <a:prstGeom prst="line">
            <a:avLst/>
          </a:prstGeom>
          <a:noFill/>
          <a:ln w="19050">
            <a:solidFill>
              <a:srgbClr val="FF0000"/>
            </a:solidFill>
            <a:round/>
            <a:headEnd type="triangle" w="med" len="med"/>
            <a:tailEnd/>
          </a:ln>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3"/>
          <p:cNvSpPr>
            <a:spLocks noGrp="1"/>
          </p:cNvSpPr>
          <p:nvPr>
            <p:ph type="sldNum" sz="quarter" idx="12"/>
          </p:nvPr>
        </p:nvSpPr>
        <p:spPr>
          <a:noFill/>
        </p:spPr>
        <p:txBody>
          <a:bodyPr/>
          <a:lstStyle/>
          <a:p>
            <a:fld id="{9EE0BE12-6F96-4248-AB65-0AC956A45529}" type="slidenum">
              <a:rPr lang="en-US" smtClean="0"/>
              <a:pPr/>
              <a:t>64</a:t>
            </a:fld>
            <a:endParaRPr lang="en-US" smtClean="0"/>
          </a:p>
        </p:txBody>
      </p:sp>
      <p:grpSp>
        <p:nvGrpSpPr>
          <p:cNvPr id="26628" name="Group 2"/>
          <p:cNvGrpSpPr>
            <a:grpSpLocks/>
          </p:cNvGrpSpPr>
          <p:nvPr/>
        </p:nvGrpSpPr>
        <p:grpSpPr bwMode="auto">
          <a:xfrm>
            <a:off x="7304088" y="5703888"/>
            <a:ext cx="1219200" cy="227012"/>
            <a:chOff x="5856" y="816"/>
            <a:chExt cx="1824" cy="264"/>
          </a:xfrm>
        </p:grpSpPr>
        <p:sp>
          <p:nvSpPr>
            <p:cNvPr id="89342" name="Oval 3"/>
            <p:cNvSpPr>
              <a:spLocks noChangeArrowheads="1"/>
            </p:cNvSpPr>
            <p:nvPr/>
          </p:nvSpPr>
          <p:spPr bwMode="auto">
            <a:xfrm>
              <a:off x="5856" y="816"/>
              <a:ext cx="1824" cy="240"/>
            </a:xfrm>
            <a:prstGeom prst="ellipse">
              <a:avLst/>
            </a:prstGeom>
            <a:solidFill>
              <a:srgbClr val="CC6600">
                <a:alpha val="38823"/>
              </a:srgbClr>
            </a:solidFill>
            <a:ln w="9525">
              <a:noFill/>
              <a:round/>
              <a:headEnd/>
              <a:tailEnd/>
            </a:ln>
          </p:spPr>
          <p:txBody>
            <a:bodyPr wrap="none" anchor="ctr"/>
            <a:lstStyle/>
            <a:p>
              <a:pPr algn="ctr"/>
              <a:endParaRPr lang="zh-TW" altLang="zh-TW" sz="1600" b="1">
                <a:latin typeface="Calibri" pitchFamily="34" charset="0"/>
                <a:ea typeface="PMingLiU" pitchFamily="18" charset="-120"/>
              </a:endParaRPr>
            </a:p>
          </p:txBody>
        </p:sp>
        <p:sp>
          <p:nvSpPr>
            <p:cNvPr id="89343" name="WordArt 4"/>
            <p:cNvSpPr>
              <a:spLocks noChangeArrowheads="1" noChangeShapeType="1" noTextEdit="1"/>
            </p:cNvSpPr>
            <p:nvPr/>
          </p:nvSpPr>
          <p:spPr bwMode="auto">
            <a:xfrm rot="3337534">
              <a:off x="6621" y="867"/>
              <a:ext cx="264" cy="162"/>
            </a:xfrm>
            <a:prstGeom prst="rect">
              <a:avLst/>
            </a:prstGeom>
          </p:spPr>
          <p:txBody>
            <a:bodyPr wrap="none" fromWordArt="1">
              <a:prstTxWarp prst="textPlain">
                <a:avLst>
                  <a:gd name="adj" fmla="val 30690"/>
                </a:avLst>
              </a:prstTxWarp>
            </a:bodyPr>
            <a:lstStyle/>
            <a:p>
              <a:pPr algn="ctr"/>
              <a:r>
                <a:rPr lang="en-US" sz="1400" kern="10">
                  <a:ln w="9525">
                    <a:solidFill>
                      <a:srgbClr val="000000"/>
                    </a:solidFill>
                    <a:round/>
                    <a:headEnd/>
                    <a:tailEnd/>
                  </a:ln>
                  <a:solidFill>
                    <a:srgbClr val="FFFFFF"/>
                  </a:solidFill>
                  <a:latin typeface="Arial Black"/>
                </a:rPr>
                <a:t>LZ</a:t>
              </a:r>
            </a:p>
          </p:txBody>
        </p:sp>
      </p:grpSp>
      <p:sp>
        <p:nvSpPr>
          <p:cNvPr id="26629" name="Line 5"/>
          <p:cNvSpPr>
            <a:spLocks noChangeShapeType="1"/>
          </p:cNvSpPr>
          <p:nvPr/>
        </p:nvSpPr>
        <p:spPr bwMode="auto">
          <a:xfrm flipH="1">
            <a:off x="2819400" y="381000"/>
            <a:ext cx="4724400" cy="2667000"/>
          </a:xfrm>
          <a:prstGeom prst="line">
            <a:avLst/>
          </a:prstGeom>
          <a:noFill/>
          <a:ln w="38100">
            <a:solidFill>
              <a:schemeClr val="bg1"/>
            </a:solidFill>
            <a:round/>
            <a:headEnd/>
            <a:tailEnd type="triangle" w="med" len="med"/>
          </a:ln>
        </p:spPr>
        <p:txBody>
          <a:bodyPr/>
          <a:lstStyle/>
          <a:p>
            <a:endParaRPr lang="en-US"/>
          </a:p>
        </p:txBody>
      </p:sp>
      <p:sp>
        <p:nvSpPr>
          <p:cNvPr id="26630" name="Line 6"/>
          <p:cNvSpPr>
            <a:spLocks noChangeShapeType="1"/>
          </p:cNvSpPr>
          <p:nvPr/>
        </p:nvSpPr>
        <p:spPr bwMode="auto">
          <a:xfrm flipH="1">
            <a:off x="2649538" y="2209800"/>
            <a:ext cx="76200" cy="304800"/>
          </a:xfrm>
          <a:prstGeom prst="line">
            <a:avLst/>
          </a:prstGeom>
          <a:noFill/>
          <a:ln w="38100">
            <a:solidFill>
              <a:schemeClr val="bg1"/>
            </a:solidFill>
            <a:round/>
            <a:headEnd/>
            <a:tailEnd/>
          </a:ln>
        </p:spPr>
        <p:txBody>
          <a:bodyPr/>
          <a:lstStyle/>
          <a:p>
            <a:endParaRPr lang="en-US"/>
          </a:p>
        </p:txBody>
      </p:sp>
      <p:grpSp>
        <p:nvGrpSpPr>
          <p:cNvPr id="26631" name="Group 7"/>
          <p:cNvGrpSpPr>
            <a:grpSpLocks/>
          </p:cNvGrpSpPr>
          <p:nvPr/>
        </p:nvGrpSpPr>
        <p:grpSpPr bwMode="auto">
          <a:xfrm>
            <a:off x="3657600" y="5334000"/>
            <a:ext cx="838200" cy="381000"/>
            <a:chOff x="2301" y="967"/>
            <a:chExt cx="579" cy="281"/>
          </a:xfrm>
        </p:grpSpPr>
        <p:grpSp>
          <p:nvGrpSpPr>
            <p:cNvPr id="89240" name="Group 8"/>
            <p:cNvGrpSpPr>
              <a:grpSpLocks/>
            </p:cNvGrpSpPr>
            <p:nvPr/>
          </p:nvGrpSpPr>
          <p:grpSpPr bwMode="auto">
            <a:xfrm rot="-214580">
              <a:off x="2301" y="967"/>
              <a:ext cx="382" cy="143"/>
              <a:chOff x="406" y="985"/>
              <a:chExt cx="1308" cy="423"/>
            </a:xfrm>
          </p:grpSpPr>
          <p:grpSp>
            <p:nvGrpSpPr>
              <p:cNvPr id="89292" name="Group 9"/>
              <p:cNvGrpSpPr>
                <a:grpSpLocks/>
              </p:cNvGrpSpPr>
              <p:nvPr/>
            </p:nvGrpSpPr>
            <p:grpSpPr bwMode="auto">
              <a:xfrm>
                <a:off x="793" y="1048"/>
                <a:ext cx="921" cy="93"/>
                <a:chOff x="4787" y="2810"/>
                <a:chExt cx="921" cy="93"/>
              </a:xfrm>
            </p:grpSpPr>
            <p:sp>
              <p:nvSpPr>
                <p:cNvPr id="89336" name="Line 10"/>
                <p:cNvSpPr>
                  <a:spLocks noChangeShapeType="1"/>
                </p:cNvSpPr>
                <p:nvPr/>
              </p:nvSpPr>
              <p:spPr bwMode="auto">
                <a:xfrm>
                  <a:off x="5192" y="2852"/>
                  <a:ext cx="99" cy="1"/>
                </a:xfrm>
                <a:prstGeom prst="line">
                  <a:avLst/>
                </a:prstGeom>
                <a:noFill/>
                <a:ln w="6350">
                  <a:solidFill>
                    <a:schemeClr val="tx1"/>
                  </a:solidFill>
                  <a:round/>
                  <a:headEnd/>
                  <a:tailEnd/>
                </a:ln>
              </p:spPr>
              <p:txBody>
                <a:bodyPr wrap="none" anchor="ctr"/>
                <a:lstStyle/>
                <a:p>
                  <a:endParaRPr lang="en-US"/>
                </a:p>
              </p:txBody>
            </p:sp>
            <p:sp>
              <p:nvSpPr>
                <p:cNvPr id="89337" name="Line 11"/>
                <p:cNvSpPr>
                  <a:spLocks noChangeShapeType="1"/>
                </p:cNvSpPr>
                <p:nvPr/>
              </p:nvSpPr>
              <p:spPr bwMode="auto">
                <a:xfrm flipH="1" flipV="1">
                  <a:off x="4787" y="2837"/>
                  <a:ext cx="420" cy="12"/>
                </a:xfrm>
                <a:prstGeom prst="line">
                  <a:avLst/>
                </a:prstGeom>
                <a:noFill/>
                <a:ln w="6350">
                  <a:solidFill>
                    <a:schemeClr val="tx1"/>
                  </a:solidFill>
                  <a:round/>
                  <a:headEnd/>
                  <a:tailEnd/>
                </a:ln>
              </p:spPr>
              <p:txBody>
                <a:bodyPr wrap="none" anchor="ctr"/>
                <a:lstStyle/>
                <a:p>
                  <a:endParaRPr lang="en-US"/>
                </a:p>
              </p:txBody>
            </p:sp>
            <p:sp>
              <p:nvSpPr>
                <p:cNvPr id="89338" name="Line 12"/>
                <p:cNvSpPr>
                  <a:spLocks noChangeShapeType="1"/>
                </p:cNvSpPr>
                <p:nvPr/>
              </p:nvSpPr>
              <p:spPr bwMode="auto">
                <a:xfrm flipH="1">
                  <a:off x="5288" y="2846"/>
                  <a:ext cx="420" cy="6"/>
                </a:xfrm>
                <a:prstGeom prst="line">
                  <a:avLst/>
                </a:prstGeom>
                <a:noFill/>
                <a:ln w="6350">
                  <a:solidFill>
                    <a:schemeClr val="tx1"/>
                  </a:solidFill>
                  <a:round/>
                  <a:headEnd/>
                  <a:tailEnd/>
                </a:ln>
              </p:spPr>
              <p:txBody>
                <a:bodyPr wrap="none" anchor="ctr"/>
                <a:lstStyle/>
                <a:p>
                  <a:endParaRPr lang="en-US"/>
                </a:p>
              </p:txBody>
            </p:sp>
            <p:sp>
              <p:nvSpPr>
                <p:cNvPr id="89339" name="Line 13"/>
                <p:cNvSpPr>
                  <a:spLocks noChangeShapeType="1"/>
                </p:cNvSpPr>
                <p:nvPr/>
              </p:nvSpPr>
              <p:spPr bwMode="auto">
                <a:xfrm>
                  <a:off x="5240" y="2810"/>
                  <a:ext cx="3" cy="87"/>
                </a:xfrm>
                <a:prstGeom prst="line">
                  <a:avLst/>
                </a:prstGeom>
                <a:noFill/>
                <a:ln w="6350">
                  <a:solidFill>
                    <a:schemeClr val="tx1"/>
                  </a:solidFill>
                  <a:round/>
                  <a:headEnd/>
                  <a:tailEnd/>
                </a:ln>
              </p:spPr>
              <p:txBody>
                <a:bodyPr wrap="none" anchor="ctr"/>
                <a:lstStyle/>
                <a:p>
                  <a:endParaRPr lang="en-US"/>
                </a:p>
              </p:txBody>
            </p:sp>
            <p:sp>
              <p:nvSpPr>
                <p:cNvPr id="89340" name="Line 14"/>
                <p:cNvSpPr>
                  <a:spLocks noChangeShapeType="1"/>
                </p:cNvSpPr>
                <p:nvPr/>
              </p:nvSpPr>
              <p:spPr bwMode="auto">
                <a:xfrm>
                  <a:off x="5210" y="2858"/>
                  <a:ext cx="27" cy="45"/>
                </a:xfrm>
                <a:prstGeom prst="line">
                  <a:avLst/>
                </a:prstGeom>
                <a:noFill/>
                <a:ln w="6350">
                  <a:solidFill>
                    <a:schemeClr val="tx1"/>
                  </a:solidFill>
                  <a:round/>
                  <a:headEnd/>
                  <a:tailEnd/>
                </a:ln>
              </p:spPr>
              <p:txBody>
                <a:bodyPr wrap="none" anchor="ctr"/>
                <a:lstStyle/>
                <a:p>
                  <a:endParaRPr lang="en-US"/>
                </a:p>
              </p:txBody>
            </p:sp>
            <p:sp>
              <p:nvSpPr>
                <p:cNvPr id="89341" name="Line 15"/>
                <p:cNvSpPr>
                  <a:spLocks noChangeShapeType="1"/>
                </p:cNvSpPr>
                <p:nvPr/>
              </p:nvSpPr>
              <p:spPr bwMode="auto">
                <a:xfrm flipH="1">
                  <a:off x="5246" y="2858"/>
                  <a:ext cx="24" cy="39"/>
                </a:xfrm>
                <a:prstGeom prst="line">
                  <a:avLst/>
                </a:prstGeom>
                <a:noFill/>
                <a:ln w="6350">
                  <a:solidFill>
                    <a:schemeClr val="tx1"/>
                  </a:solidFill>
                  <a:round/>
                  <a:headEnd/>
                  <a:tailEnd/>
                </a:ln>
              </p:spPr>
              <p:txBody>
                <a:bodyPr wrap="none" anchor="ctr"/>
                <a:lstStyle/>
                <a:p>
                  <a:endParaRPr lang="en-US"/>
                </a:p>
              </p:txBody>
            </p:sp>
          </p:grpSp>
          <p:sp>
            <p:nvSpPr>
              <p:cNvPr id="89293" name="Oval 16"/>
              <p:cNvSpPr>
                <a:spLocks noChangeArrowheads="1"/>
              </p:cNvSpPr>
              <p:nvPr/>
            </p:nvSpPr>
            <p:spPr bwMode="auto">
              <a:xfrm>
                <a:off x="1207" y="985"/>
                <a:ext cx="81" cy="62"/>
              </a:xfrm>
              <a:prstGeom prst="ellipse">
                <a:avLst/>
              </a:prstGeom>
              <a:gradFill rotWithShape="0">
                <a:gsLst>
                  <a:gs pos="0">
                    <a:srgbClr val="808000"/>
                  </a:gs>
                  <a:gs pos="100000">
                    <a:srgbClr val="3B3B00"/>
                  </a:gs>
                </a:gsLst>
                <a:lin ang="5400000" scaled="1"/>
              </a:gradFill>
              <a:ln w="6350">
                <a:solidFill>
                  <a:schemeClr val="tx1"/>
                </a:solidFill>
                <a:round/>
                <a:headEnd/>
                <a:tailEnd/>
              </a:ln>
            </p:spPr>
            <p:txBody>
              <a:bodyPr wrap="none" anchor="ctr"/>
              <a:lstStyle/>
              <a:p>
                <a:pPr algn="ctr" eaLnBrk="0" hangingPunct="0"/>
                <a:endParaRPr lang="zh-TW" altLang="zh-TW" sz="2400">
                  <a:latin typeface="Times New Roman" pitchFamily="18" charset="0"/>
                  <a:ea typeface="PMingLiU" pitchFamily="18" charset="-120"/>
                </a:endParaRPr>
              </a:p>
            </p:txBody>
          </p:sp>
          <p:grpSp>
            <p:nvGrpSpPr>
              <p:cNvPr id="89294" name="Group 17"/>
              <p:cNvGrpSpPr>
                <a:grpSpLocks/>
              </p:cNvGrpSpPr>
              <p:nvPr/>
            </p:nvGrpSpPr>
            <p:grpSpPr bwMode="auto">
              <a:xfrm>
                <a:off x="1375" y="1141"/>
                <a:ext cx="86" cy="88"/>
                <a:chOff x="5369" y="2897"/>
                <a:chExt cx="86" cy="88"/>
              </a:xfrm>
            </p:grpSpPr>
            <p:sp>
              <p:nvSpPr>
                <p:cNvPr id="89334" name="Freeform 18"/>
                <p:cNvSpPr>
                  <a:spLocks/>
                </p:cNvSpPr>
                <p:nvPr/>
              </p:nvSpPr>
              <p:spPr bwMode="auto">
                <a:xfrm>
                  <a:off x="5369" y="2897"/>
                  <a:ext cx="18" cy="60"/>
                </a:xfrm>
                <a:custGeom>
                  <a:avLst/>
                  <a:gdLst>
                    <a:gd name="T0" fmla="*/ 0 w 18"/>
                    <a:gd name="T1" fmla="*/ 48 h 60"/>
                    <a:gd name="T2" fmla="*/ 18 w 18"/>
                    <a:gd name="T3" fmla="*/ 0 h 60"/>
                    <a:gd name="T4" fmla="*/ 18 w 18"/>
                    <a:gd name="T5" fmla="*/ 60 h 60"/>
                    <a:gd name="T6" fmla="*/ 0 w 18"/>
                    <a:gd name="T7" fmla="*/ 48 h 60"/>
                    <a:gd name="T8" fmla="*/ 0 60000 65536"/>
                    <a:gd name="T9" fmla="*/ 0 60000 65536"/>
                    <a:gd name="T10" fmla="*/ 0 60000 65536"/>
                    <a:gd name="T11" fmla="*/ 0 60000 65536"/>
                    <a:gd name="T12" fmla="*/ 0 w 18"/>
                    <a:gd name="T13" fmla="*/ 0 h 60"/>
                    <a:gd name="T14" fmla="*/ 18 w 18"/>
                    <a:gd name="T15" fmla="*/ 60 h 60"/>
                  </a:gdLst>
                  <a:ahLst/>
                  <a:cxnLst>
                    <a:cxn ang="T8">
                      <a:pos x="T0" y="T1"/>
                    </a:cxn>
                    <a:cxn ang="T9">
                      <a:pos x="T2" y="T3"/>
                    </a:cxn>
                    <a:cxn ang="T10">
                      <a:pos x="T4" y="T5"/>
                    </a:cxn>
                    <a:cxn ang="T11">
                      <a:pos x="T6" y="T7"/>
                    </a:cxn>
                  </a:cxnLst>
                  <a:rect l="T12" t="T13" r="T14" b="T15"/>
                  <a:pathLst>
                    <a:path w="18" h="60">
                      <a:moveTo>
                        <a:pt x="0" y="48"/>
                      </a:moveTo>
                      <a:lnTo>
                        <a:pt x="18" y="0"/>
                      </a:lnTo>
                      <a:lnTo>
                        <a:pt x="18" y="60"/>
                      </a:lnTo>
                      <a:lnTo>
                        <a:pt x="0" y="48"/>
                      </a:lnTo>
                      <a:close/>
                    </a:path>
                  </a:pathLst>
                </a:custGeom>
                <a:solidFill>
                  <a:schemeClr val="tx1"/>
                </a:solidFill>
                <a:ln w="6350">
                  <a:solidFill>
                    <a:schemeClr val="tx1"/>
                  </a:solidFill>
                  <a:round/>
                  <a:headEnd/>
                  <a:tailEnd/>
                </a:ln>
              </p:spPr>
              <p:txBody>
                <a:bodyPr wrap="none" anchor="ctr"/>
                <a:lstStyle/>
                <a:p>
                  <a:endParaRPr lang="en-US"/>
                </a:p>
              </p:txBody>
            </p:sp>
            <p:sp>
              <p:nvSpPr>
                <p:cNvPr id="89335" name="Freeform 19"/>
                <p:cNvSpPr>
                  <a:spLocks/>
                </p:cNvSpPr>
                <p:nvPr/>
              </p:nvSpPr>
              <p:spPr bwMode="auto">
                <a:xfrm>
                  <a:off x="5395" y="2931"/>
                  <a:ext cx="60" cy="54"/>
                </a:xfrm>
                <a:custGeom>
                  <a:avLst/>
                  <a:gdLst>
                    <a:gd name="T0" fmla="*/ 0 w 60"/>
                    <a:gd name="T1" fmla="*/ 36 h 54"/>
                    <a:gd name="T2" fmla="*/ 60 w 60"/>
                    <a:gd name="T3" fmla="*/ 0 h 54"/>
                    <a:gd name="T4" fmla="*/ 18 w 60"/>
                    <a:gd name="T5" fmla="*/ 54 h 54"/>
                    <a:gd name="T6" fmla="*/ 0 w 60"/>
                    <a:gd name="T7" fmla="*/ 36 h 54"/>
                    <a:gd name="T8" fmla="*/ 0 60000 65536"/>
                    <a:gd name="T9" fmla="*/ 0 60000 65536"/>
                    <a:gd name="T10" fmla="*/ 0 60000 65536"/>
                    <a:gd name="T11" fmla="*/ 0 60000 65536"/>
                    <a:gd name="T12" fmla="*/ 0 w 60"/>
                    <a:gd name="T13" fmla="*/ 0 h 54"/>
                    <a:gd name="T14" fmla="*/ 60 w 60"/>
                    <a:gd name="T15" fmla="*/ 54 h 54"/>
                  </a:gdLst>
                  <a:ahLst/>
                  <a:cxnLst>
                    <a:cxn ang="T8">
                      <a:pos x="T0" y="T1"/>
                    </a:cxn>
                    <a:cxn ang="T9">
                      <a:pos x="T2" y="T3"/>
                    </a:cxn>
                    <a:cxn ang="T10">
                      <a:pos x="T4" y="T5"/>
                    </a:cxn>
                    <a:cxn ang="T11">
                      <a:pos x="T6" y="T7"/>
                    </a:cxn>
                  </a:cxnLst>
                  <a:rect l="T12" t="T13" r="T14" b="T15"/>
                  <a:pathLst>
                    <a:path w="60" h="54">
                      <a:moveTo>
                        <a:pt x="0" y="36"/>
                      </a:moveTo>
                      <a:lnTo>
                        <a:pt x="60" y="0"/>
                      </a:lnTo>
                      <a:lnTo>
                        <a:pt x="18" y="54"/>
                      </a:lnTo>
                      <a:lnTo>
                        <a:pt x="0" y="36"/>
                      </a:lnTo>
                      <a:close/>
                    </a:path>
                  </a:pathLst>
                </a:custGeom>
                <a:solidFill>
                  <a:schemeClr val="tx1"/>
                </a:solidFill>
                <a:ln w="6350">
                  <a:solidFill>
                    <a:schemeClr val="tx1"/>
                  </a:solidFill>
                  <a:round/>
                  <a:headEnd/>
                  <a:tailEnd/>
                </a:ln>
              </p:spPr>
              <p:txBody>
                <a:bodyPr wrap="none" anchor="ctr"/>
                <a:lstStyle/>
                <a:p>
                  <a:endParaRPr lang="en-US"/>
                </a:p>
              </p:txBody>
            </p:sp>
          </p:grpSp>
          <p:sp>
            <p:nvSpPr>
              <p:cNvPr id="89295" name="Freeform 20"/>
              <p:cNvSpPr>
                <a:spLocks/>
              </p:cNvSpPr>
              <p:nvPr/>
            </p:nvSpPr>
            <p:spPr bwMode="auto">
              <a:xfrm>
                <a:off x="415" y="1126"/>
                <a:ext cx="222" cy="135"/>
              </a:xfrm>
              <a:custGeom>
                <a:avLst/>
                <a:gdLst>
                  <a:gd name="T0" fmla="*/ 0 w 180"/>
                  <a:gd name="T1" fmla="*/ 1076 h 108"/>
                  <a:gd name="T2" fmla="*/ 180 w 180"/>
                  <a:gd name="T3" fmla="*/ 1260 h 108"/>
                  <a:gd name="T4" fmla="*/ 1808 w 180"/>
                  <a:gd name="T5" fmla="*/ 214 h 108"/>
                  <a:gd name="T6" fmla="*/ 1677 w 180"/>
                  <a:gd name="T7" fmla="*/ 0 h 108"/>
                  <a:gd name="T8" fmla="*/ 0 w 180"/>
                  <a:gd name="T9" fmla="*/ 1076 h 108"/>
                  <a:gd name="T10" fmla="*/ 0 60000 65536"/>
                  <a:gd name="T11" fmla="*/ 0 60000 65536"/>
                  <a:gd name="T12" fmla="*/ 0 60000 65536"/>
                  <a:gd name="T13" fmla="*/ 0 60000 65536"/>
                  <a:gd name="T14" fmla="*/ 0 60000 65536"/>
                  <a:gd name="T15" fmla="*/ 0 w 180"/>
                  <a:gd name="T16" fmla="*/ 0 h 108"/>
                  <a:gd name="T17" fmla="*/ 180 w 180"/>
                  <a:gd name="T18" fmla="*/ 108 h 108"/>
                </a:gdLst>
                <a:ahLst/>
                <a:cxnLst>
                  <a:cxn ang="T10">
                    <a:pos x="T0" y="T1"/>
                  </a:cxn>
                  <a:cxn ang="T11">
                    <a:pos x="T2" y="T3"/>
                  </a:cxn>
                  <a:cxn ang="T12">
                    <a:pos x="T4" y="T5"/>
                  </a:cxn>
                  <a:cxn ang="T13">
                    <a:pos x="T6" y="T7"/>
                  </a:cxn>
                  <a:cxn ang="T14">
                    <a:pos x="T8" y="T9"/>
                  </a:cxn>
                </a:cxnLst>
                <a:rect l="T15" t="T16" r="T17" b="T18"/>
                <a:pathLst>
                  <a:path w="180" h="108">
                    <a:moveTo>
                      <a:pt x="0" y="93"/>
                    </a:moveTo>
                    <a:lnTo>
                      <a:pt x="18" y="108"/>
                    </a:lnTo>
                    <a:lnTo>
                      <a:pt x="180" y="18"/>
                    </a:lnTo>
                    <a:lnTo>
                      <a:pt x="168" y="0"/>
                    </a:lnTo>
                    <a:lnTo>
                      <a:pt x="0" y="93"/>
                    </a:lnTo>
                    <a:close/>
                  </a:path>
                </a:pathLst>
              </a:custGeom>
              <a:solidFill>
                <a:schemeClr val="accent1"/>
              </a:solidFill>
              <a:ln w="6350">
                <a:solidFill>
                  <a:schemeClr val="tx1"/>
                </a:solidFill>
                <a:round/>
                <a:headEnd/>
                <a:tailEnd/>
              </a:ln>
            </p:spPr>
            <p:txBody>
              <a:bodyPr wrap="none" anchor="ctr"/>
              <a:lstStyle/>
              <a:p>
                <a:endParaRPr lang="en-US"/>
              </a:p>
            </p:txBody>
          </p:sp>
          <p:sp>
            <p:nvSpPr>
              <p:cNvPr id="89296" name="Freeform 21"/>
              <p:cNvSpPr>
                <a:spLocks/>
              </p:cNvSpPr>
              <p:nvPr/>
            </p:nvSpPr>
            <p:spPr bwMode="auto">
              <a:xfrm>
                <a:off x="454" y="1043"/>
                <a:ext cx="1128" cy="327"/>
              </a:xfrm>
              <a:custGeom>
                <a:avLst/>
                <a:gdLst>
                  <a:gd name="T0" fmla="*/ 0 w 1128"/>
                  <a:gd name="T1" fmla="*/ 3 h 327"/>
                  <a:gd name="T2" fmla="*/ 45 w 1128"/>
                  <a:gd name="T3" fmla="*/ 0 h 327"/>
                  <a:gd name="T4" fmla="*/ 129 w 1128"/>
                  <a:gd name="T5" fmla="*/ 141 h 327"/>
                  <a:gd name="T6" fmla="*/ 492 w 1128"/>
                  <a:gd name="T7" fmla="*/ 141 h 327"/>
                  <a:gd name="T8" fmla="*/ 540 w 1128"/>
                  <a:gd name="T9" fmla="*/ 117 h 327"/>
                  <a:gd name="T10" fmla="*/ 528 w 1128"/>
                  <a:gd name="T11" fmla="*/ 81 h 327"/>
                  <a:gd name="T12" fmla="*/ 726 w 1128"/>
                  <a:gd name="T13" fmla="*/ 75 h 327"/>
                  <a:gd name="T14" fmla="*/ 837 w 1128"/>
                  <a:gd name="T15" fmla="*/ 99 h 327"/>
                  <a:gd name="T16" fmla="*/ 840 w 1128"/>
                  <a:gd name="T17" fmla="*/ 129 h 327"/>
                  <a:gd name="T18" fmla="*/ 906 w 1128"/>
                  <a:gd name="T19" fmla="*/ 132 h 327"/>
                  <a:gd name="T20" fmla="*/ 915 w 1128"/>
                  <a:gd name="T21" fmla="*/ 153 h 327"/>
                  <a:gd name="T22" fmla="*/ 1023 w 1128"/>
                  <a:gd name="T23" fmla="*/ 198 h 327"/>
                  <a:gd name="T24" fmla="*/ 1065 w 1128"/>
                  <a:gd name="T25" fmla="*/ 246 h 327"/>
                  <a:gd name="T26" fmla="*/ 1113 w 1128"/>
                  <a:gd name="T27" fmla="*/ 255 h 327"/>
                  <a:gd name="T28" fmla="*/ 1128 w 1128"/>
                  <a:gd name="T29" fmla="*/ 282 h 327"/>
                  <a:gd name="T30" fmla="*/ 1113 w 1128"/>
                  <a:gd name="T31" fmla="*/ 306 h 327"/>
                  <a:gd name="T32" fmla="*/ 1071 w 1128"/>
                  <a:gd name="T33" fmla="*/ 321 h 327"/>
                  <a:gd name="T34" fmla="*/ 729 w 1128"/>
                  <a:gd name="T35" fmla="*/ 327 h 327"/>
                  <a:gd name="T36" fmla="*/ 555 w 1128"/>
                  <a:gd name="T37" fmla="*/ 288 h 327"/>
                  <a:gd name="T38" fmla="*/ 501 w 1128"/>
                  <a:gd name="T39" fmla="*/ 246 h 327"/>
                  <a:gd name="T40" fmla="*/ 120 w 1128"/>
                  <a:gd name="T41" fmla="*/ 198 h 327"/>
                  <a:gd name="T42" fmla="*/ 72 w 1128"/>
                  <a:gd name="T43" fmla="*/ 264 h 327"/>
                  <a:gd name="T44" fmla="*/ 15 w 1128"/>
                  <a:gd name="T45" fmla="*/ 252 h 327"/>
                  <a:gd name="T46" fmla="*/ 45 w 1128"/>
                  <a:gd name="T47" fmla="*/ 180 h 327"/>
                  <a:gd name="T48" fmla="*/ 6 w 1128"/>
                  <a:gd name="T49" fmla="*/ 180 h 327"/>
                  <a:gd name="T50" fmla="*/ 21 w 1128"/>
                  <a:gd name="T51" fmla="*/ 144 h 327"/>
                  <a:gd name="T52" fmla="*/ 54 w 1128"/>
                  <a:gd name="T53" fmla="*/ 141 h 327"/>
                  <a:gd name="T54" fmla="*/ 0 w 1128"/>
                  <a:gd name="T55" fmla="*/ 3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8"/>
                  <a:gd name="T85" fmla="*/ 0 h 327"/>
                  <a:gd name="T86" fmla="*/ 1128 w 1128"/>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8" h="327">
                    <a:moveTo>
                      <a:pt x="0" y="3"/>
                    </a:moveTo>
                    <a:lnTo>
                      <a:pt x="45" y="0"/>
                    </a:lnTo>
                    <a:lnTo>
                      <a:pt x="129" y="141"/>
                    </a:lnTo>
                    <a:lnTo>
                      <a:pt x="492" y="141"/>
                    </a:lnTo>
                    <a:lnTo>
                      <a:pt x="540" y="117"/>
                    </a:lnTo>
                    <a:lnTo>
                      <a:pt x="528" y="81"/>
                    </a:lnTo>
                    <a:lnTo>
                      <a:pt x="726" y="75"/>
                    </a:lnTo>
                    <a:lnTo>
                      <a:pt x="837" y="99"/>
                    </a:lnTo>
                    <a:lnTo>
                      <a:pt x="840" y="129"/>
                    </a:lnTo>
                    <a:lnTo>
                      <a:pt x="906" y="132"/>
                    </a:lnTo>
                    <a:lnTo>
                      <a:pt x="915" y="153"/>
                    </a:lnTo>
                    <a:lnTo>
                      <a:pt x="1023" y="198"/>
                    </a:lnTo>
                    <a:lnTo>
                      <a:pt x="1065" y="246"/>
                    </a:lnTo>
                    <a:lnTo>
                      <a:pt x="1113" y="255"/>
                    </a:lnTo>
                    <a:lnTo>
                      <a:pt x="1128" y="282"/>
                    </a:lnTo>
                    <a:lnTo>
                      <a:pt x="1113" y="306"/>
                    </a:lnTo>
                    <a:lnTo>
                      <a:pt x="1071" y="321"/>
                    </a:lnTo>
                    <a:lnTo>
                      <a:pt x="729" y="327"/>
                    </a:lnTo>
                    <a:lnTo>
                      <a:pt x="555" y="288"/>
                    </a:lnTo>
                    <a:lnTo>
                      <a:pt x="501" y="246"/>
                    </a:lnTo>
                    <a:lnTo>
                      <a:pt x="120" y="198"/>
                    </a:lnTo>
                    <a:lnTo>
                      <a:pt x="72" y="264"/>
                    </a:lnTo>
                    <a:lnTo>
                      <a:pt x="15" y="252"/>
                    </a:lnTo>
                    <a:lnTo>
                      <a:pt x="45" y="180"/>
                    </a:lnTo>
                    <a:lnTo>
                      <a:pt x="6" y="180"/>
                    </a:lnTo>
                    <a:lnTo>
                      <a:pt x="21" y="144"/>
                    </a:lnTo>
                    <a:lnTo>
                      <a:pt x="54" y="141"/>
                    </a:lnTo>
                    <a:lnTo>
                      <a:pt x="0" y="3"/>
                    </a:lnTo>
                    <a:close/>
                  </a:path>
                </a:pathLst>
              </a:custGeom>
              <a:gradFill rotWithShape="0">
                <a:gsLst>
                  <a:gs pos="0">
                    <a:srgbClr val="808000"/>
                  </a:gs>
                  <a:gs pos="100000">
                    <a:srgbClr val="3B3B00"/>
                  </a:gs>
                </a:gsLst>
                <a:lin ang="5400000" scaled="1"/>
              </a:gradFill>
              <a:ln w="6350">
                <a:solidFill>
                  <a:schemeClr val="tx1"/>
                </a:solidFill>
                <a:round/>
                <a:headEnd/>
                <a:tailEnd/>
              </a:ln>
            </p:spPr>
            <p:txBody>
              <a:bodyPr wrap="none" anchor="ctr"/>
              <a:lstStyle/>
              <a:p>
                <a:endParaRPr lang="en-US"/>
              </a:p>
            </p:txBody>
          </p:sp>
          <p:grpSp>
            <p:nvGrpSpPr>
              <p:cNvPr id="89297" name="Group 22"/>
              <p:cNvGrpSpPr>
                <a:grpSpLocks/>
              </p:cNvGrpSpPr>
              <p:nvPr/>
            </p:nvGrpSpPr>
            <p:grpSpPr bwMode="auto">
              <a:xfrm>
                <a:off x="1403" y="1216"/>
                <a:ext cx="180" cy="177"/>
                <a:chOff x="5397" y="2978"/>
                <a:chExt cx="180" cy="177"/>
              </a:xfrm>
            </p:grpSpPr>
            <p:sp>
              <p:nvSpPr>
                <p:cNvPr id="89330" name="Freeform 23"/>
                <p:cNvSpPr>
                  <a:spLocks/>
                </p:cNvSpPr>
                <p:nvPr/>
              </p:nvSpPr>
              <p:spPr bwMode="auto">
                <a:xfrm>
                  <a:off x="5501" y="3116"/>
                  <a:ext cx="60" cy="39"/>
                </a:xfrm>
                <a:custGeom>
                  <a:avLst/>
                  <a:gdLst>
                    <a:gd name="T0" fmla="*/ 0 w 60"/>
                    <a:gd name="T1" fmla="*/ 9 h 39"/>
                    <a:gd name="T2" fmla="*/ 60 w 60"/>
                    <a:gd name="T3" fmla="*/ 39 h 39"/>
                    <a:gd name="T4" fmla="*/ 21 w 60"/>
                    <a:gd name="T5" fmla="*/ 0 h 39"/>
                    <a:gd name="T6" fmla="*/ 0 w 60"/>
                    <a:gd name="T7" fmla="*/ 9 h 39"/>
                    <a:gd name="T8" fmla="*/ 0 60000 65536"/>
                    <a:gd name="T9" fmla="*/ 0 60000 65536"/>
                    <a:gd name="T10" fmla="*/ 0 60000 65536"/>
                    <a:gd name="T11" fmla="*/ 0 60000 65536"/>
                    <a:gd name="T12" fmla="*/ 0 w 60"/>
                    <a:gd name="T13" fmla="*/ 0 h 39"/>
                    <a:gd name="T14" fmla="*/ 60 w 60"/>
                    <a:gd name="T15" fmla="*/ 39 h 39"/>
                  </a:gdLst>
                  <a:ahLst/>
                  <a:cxnLst>
                    <a:cxn ang="T8">
                      <a:pos x="T0" y="T1"/>
                    </a:cxn>
                    <a:cxn ang="T9">
                      <a:pos x="T2" y="T3"/>
                    </a:cxn>
                    <a:cxn ang="T10">
                      <a:pos x="T4" y="T5"/>
                    </a:cxn>
                    <a:cxn ang="T11">
                      <a:pos x="T6" y="T7"/>
                    </a:cxn>
                  </a:cxnLst>
                  <a:rect l="T12" t="T13" r="T14" b="T15"/>
                  <a:pathLst>
                    <a:path w="60" h="39">
                      <a:moveTo>
                        <a:pt x="0" y="9"/>
                      </a:moveTo>
                      <a:lnTo>
                        <a:pt x="60" y="39"/>
                      </a:lnTo>
                      <a:lnTo>
                        <a:pt x="21" y="0"/>
                      </a:lnTo>
                      <a:lnTo>
                        <a:pt x="0" y="9"/>
                      </a:lnTo>
                      <a:close/>
                    </a:path>
                  </a:pathLst>
                </a:custGeom>
                <a:solidFill>
                  <a:schemeClr val="accent1"/>
                </a:solidFill>
                <a:ln w="6350">
                  <a:solidFill>
                    <a:schemeClr val="tx1"/>
                  </a:solidFill>
                  <a:round/>
                  <a:headEnd/>
                  <a:tailEnd/>
                </a:ln>
              </p:spPr>
              <p:txBody>
                <a:bodyPr wrap="none" anchor="ctr"/>
                <a:lstStyle/>
                <a:p>
                  <a:endParaRPr lang="en-US"/>
                </a:p>
              </p:txBody>
            </p:sp>
            <p:grpSp>
              <p:nvGrpSpPr>
                <p:cNvPr id="89331" name="Group 24"/>
                <p:cNvGrpSpPr>
                  <a:grpSpLocks/>
                </p:cNvGrpSpPr>
                <p:nvPr/>
              </p:nvGrpSpPr>
              <p:grpSpPr bwMode="auto">
                <a:xfrm>
                  <a:off x="5397" y="2978"/>
                  <a:ext cx="180" cy="150"/>
                  <a:chOff x="5397" y="2978"/>
                  <a:chExt cx="180" cy="150"/>
                </a:xfrm>
              </p:grpSpPr>
              <p:sp>
                <p:nvSpPr>
                  <p:cNvPr id="89332" name="Freeform 25"/>
                  <p:cNvSpPr>
                    <a:spLocks/>
                  </p:cNvSpPr>
                  <p:nvPr/>
                </p:nvSpPr>
                <p:spPr bwMode="auto">
                  <a:xfrm>
                    <a:off x="5397" y="2978"/>
                    <a:ext cx="116" cy="87"/>
                  </a:xfrm>
                  <a:custGeom>
                    <a:avLst/>
                    <a:gdLst>
                      <a:gd name="T0" fmla="*/ 17 w 116"/>
                      <a:gd name="T1" fmla="*/ 0 h 87"/>
                      <a:gd name="T2" fmla="*/ 0 w 116"/>
                      <a:gd name="T3" fmla="*/ 12 h 87"/>
                      <a:gd name="T4" fmla="*/ 47 w 116"/>
                      <a:gd name="T5" fmla="*/ 87 h 87"/>
                      <a:gd name="T6" fmla="*/ 101 w 116"/>
                      <a:gd name="T7" fmla="*/ 87 h 87"/>
                      <a:gd name="T8" fmla="*/ 116 w 116"/>
                      <a:gd name="T9" fmla="*/ 66 h 87"/>
                      <a:gd name="T10" fmla="*/ 65 w 116"/>
                      <a:gd name="T11" fmla="*/ 21 h 87"/>
                      <a:gd name="T12" fmla="*/ 17 w 116"/>
                      <a:gd name="T13" fmla="*/ 0 h 87"/>
                      <a:gd name="T14" fmla="*/ 0 60000 65536"/>
                      <a:gd name="T15" fmla="*/ 0 60000 65536"/>
                      <a:gd name="T16" fmla="*/ 0 60000 65536"/>
                      <a:gd name="T17" fmla="*/ 0 60000 65536"/>
                      <a:gd name="T18" fmla="*/ 0 60000 65536"/>
                      <a:gd name="T19" fmla="*/ 0 60000 65536"/>
                      <a:gd name="T20" fmla="*/ 0 60000 65536"/>
                      <a:gd name="T21" fmla="*/ 0 w 116"/>
                      <a:gd name="T22" fmla="*/ 0 h 87"/>
                      <a:gd name="T23" fmla="*/ 116 w 11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87">
                        <a:moveTo>
                          <a:pt x="17" y="0"/>
                        </a:moveTo>
                        <a:lnTo>
                          <a:pt x="0" y="12"/>
                        </a:lnTo>
                        <a:lnTo>
                          <a:pt x="47" y="87"/>
                        </a:lnTo>
                        <a:lnTo>
                          <a:pt x="101" y="87"/>
                        </a:lnTo>
                        <a:lnTo>
                          <a:pt x="116" y="66"/>
                        </a:lnTo>
                        <a:lnTo>
                          <a:pt x="65" y="21"/>
                        </a:lnTo>
                        <a:lnTo>
                          <a:pt x="17" y="0"/>
                        </a:lnTo>
                        <a:close/>
                      </a:path>
                    </a:pathLst>
                  </a:custGeom>
                  <a:solidFill>
                    <a:schemeClr val="accent1"/>
                  </a:solidFill>
                  <a:ln w="6350">
                    <a:solidFill>
                      <a:schemeClr val="tx1"/>
                    </a:solidFill>
                    <a:round/>
                    <a:headEnd/>
                    <a:tailEnd/>
                  </a:ln>
                </p:spPr>
                <p:txBody>
                  <a:bodyPr wrap="none" anchor="ctr"/>
                  <a:lstStyle/>
                  <a:p>
                    <a:endParaRPr lang="en-US"/>
                  </a:p>
                </p:txBody>
              </p:sp>
              <p:sp>
                <p:nvSpPr>
                  <p:cNvPr id="89333" name="Freeform 26"/>
                  <p:cNvSpPr>
                    <a:spLocks/>
                  </p:cNvSpPr>
                  <p:nvPr/>
                </p:nvSpPr>
                <p:spPr bwMode="auto">
                  <a:xfrm>
                    <a:off x="5462" y="3083"/>
                    <a:ext cx="115" cy="45"/>
                  </a:xfrm>
                  <a:custGeom>
                    <a:avLst/>
                    <a:gdLst>
                      <a:gd name="T0" fmla="*/ 0 w 115"/>
                      <a:gd name="T1" fmla="*/ 45 h 45"/>
                      <a:gd name="T2" fmla="*/ 24 w 115"/>
                      <a:gd name="T3" fmla="*/ 0 h 45"/>
                      <a:gd name="T4" fmla="*/ 115 w 115"/>
                      <a:gd name="T5" fmla="*/ 6 h 45"/>
                      <a:gd name="T6" fmla="*/ 99 w 115"/>
                      <a:gd name="T7" fmla="*/ 30 h 45"/>
                      <a:gd name="T8" fmla="*/ 60 w 115"/>
                      <a:gd name="T9" fmla="*/ 45 h 45"/>
                      <a:gd name="T10" fmla="*/ 0 w 115"/>
                      <a:gd name="T11" fmla="*/ 45 h 45"/>
                      <a:gd name="T12" fmla="*/ 0 60000 65536"/>
                      <a:gd name="T13" fmla="*/ 0 60000 65536"/>
                      <a:gd name="T14" fmla="*/ 0 60000 65536"/>
                      <a:gd name="T15" fmla="*/ 0 60000 65536"/>
                      <a:gd name="T16" fmla="*/ 0 60000 65536"/>
                      <a:gd name="T17" fmla="*/ 0 60000 65536"/>
                      <a:gd name="T18" fmla="*/ 0 w 115"/>
                      <a:gd name="T19" fmla="*/ 0 h 45"/>
                      <a:gd name="T20" fmla="*/ 115 w 11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15" h="45">
                        <a:moveTo>
                          <a:pt x="0" y="45"/>
                        </a:moveTo>
                        <a:lnTo>
                          <a:pt x="24" y="0"/>
                        </a:lnTo>
                        <a:lnTo>
                          <a:pt x="115" y="6"/>
                        </a:lnTo>
                        <a:lnTo>
                          <a:pt x="99" y="30"/>
                        </a:lnTo>
                        <a:lnTo>
                          <a:pt x="60" y="45"/>
                        </a:lnTo>
                        <a:lnTo>
                          <a:pt x="0" y="45"/>
                        </a:lnTo>
                        <a:close/>
                      </a:path>
                    </a:pathLst>
                  </a:custGeom>
                  <a:solidFill>
                    <a:schemeClr val="accent1"/>
                  </a:solidFill>
                  <a:ln w="6350">
                    <a:solidFill>
                      <a:schemeClr val="tx1"/>
                    </a:solidFill>
                    <a:round/>
                    <a:headEnd/>
                    <a:tailEnd/>
                  </a:ln>
                </p:spPr>
                <p:txBody>
                  <a:bodyPr wrap="none" anchor="ctr"/>
                  <a:lstStyle/>
                  <a:p>
                    <a:endParaRPr lang="en-US"/>
                  </a:p>
                </p:txBody>
              </p:sp>
            </p:grpSp>
          </p:grpSp>
          <p:sp>
            <p:nvSpPr>
              <p:cNvPr id="89298" name="Line 27"/>
              <p:cNvSpPr>
                <a:spLocks noChangeShapeType="1"/>
              </p:cNvSpPr>
              <p:nvPr/>
            </p:nvSpPr>
            <p:spPr bwMode="auto">
              <a:xfrm>
                <a:off x="469" y="1072"/>
                <a:ext cx="36" cy="1"/>
              </a:xfrm>
              <a:prstGeom prst="line">
                <a:avLst/>
              </a:prstGeom>
              <a:noFill/>
              <a:ln w="6350">
                <a:solidFill>
                  <a:schemeClr val="tx1"/>
                </a:solidFill>
                <a:round/>
                <a:headEnd/>
                <a:tailEnd/>
              </a:ln>
            </p:spPr>
            <p:txBody>
              <a:bodyPr wrap="none" anchor="ctr"/>
              <a:lstStyle/>
              <a:p>
                <a:endParaRPr lang="en-US"/>
              </a:p>
            </p:txBody>
          </p:sp>
          <p:sp>
            <p:nvSpPr>
              <p:cNvPr id="89299" name="Line 28"/>
              <p:cNvSpPr>
                <a:spLocks noChangeShapeType="1"/>
              </p:cNvSpPr>
              <p:nvPr/>
            </p:nvSpPr>
            <p:spPr bwMode="auto">
              <a:xfrm>
                <a:off x="493" y="1075"/>
                <a:ext cx="60" cy="105"/>
              </a:xfrm>
              <a:prstGeom prst="line">
                <a:avLst/>
              </a:prstGeom>
              <a:noFill/>
              <a:ln w="6350">
                <a:solidFill>
                  <a:schemeClr val="tx1"/>
                </a:solidFill>
                <a:round/>
                <a:headEnd/>
                <a:tailEnd/>
              </a:ln>
            </p:spPr>
            <p:txBody>
              <a:bodyPr wrap="none" anchor="ctr"/>
              <a:lstStyle/>
              <a:p>
                <a:endParaRPr lang="en-US"/>
              </a:p>
            </p:txBody>
          </p:sp>
          <p:sp>
            <p:nvSpPr>
              <p:cNvPr id="89300" name="Line 29"/>
              <p:cNvSpPr>
                <a:spLocks noChangeShapeType="1"/>
              </p:cNvSpPr>
              <p:nvPr/>
            </p:nvSpPr>
            <p:spPr bwMode="auto">
              <a:xfrm flipV="1">
                <a:off x="499" y="1228"/>
                <a:ext cx="54" cy="78"/>
              </a:xfrm>
              <a:prstGeom prst="line">
                <a:avLst/>
              </a:prstGeom>
              <a:noFill/>
              <a:ln w="6350">
                <a:solidFill>
                  <a:schemeClr val="tx1"/>
                </a:solidFill>
                <a:round/>
                <a:headEnd/>
                <a:tailEnd/>
              </a:ln>
            </p:spPr>
            <p:txBody>
              <a:bodyPr wrap="none" anchor="ctr"/>
              <a:lstStyle/>
              <a:p>
                <a:endParaRPr lang="en-US"/>
              </a:p>
            </p:txBody>
          </p:sp>
          <p:sp>
            <p:nvSpPr>
              <p:cNvPr id="89301" name="Line 30"/>
              <p:cNvSpPr>
                <a:spLocks noChangeShapeType="1"/>
              </p:cNvSpPr>
              <p:nvPr/>
            </p:nvSpPr>
            <p:spPr bwMode="auto">
              <a:xfrm flipH="1" flipV="1">
                <a:off x="406" y="1297"/>
                <a:ext cx="117" cy="9"/>
              </a:xfrm>
              <a:prstGeom prst="line">
                <a:avLst/>
              </a:prstGeom>
              <a:noFill/>
              <a:ln w="6350">
                <a:solidFill>
                  <a:schemeClr val="tx1"/>
                </a:solidFill>
                <a:round/>
                <a:headEnd/>
                <a:tailEnd/>
              </a:ln>
            </p:spPr>
            <p:txBody>
              <a:bodyPr wrap="none" anchor="ctr"/>
              <a:lstStyle/>
              <a:p>
                <a:endParaRPr lang="en-US"/>
              </a:p>
            </p:txBody>
          </p:sp>
          <p:sp>
            <p:nvSpPr>
              <p:cNvPr id="89302" name="Line 31"/>
              <p:cNvSpPr>
                <a:spLocks noChangeShapeType="1"/>
              </p:cNvSpPr>
              <p:nvPr/>
            </p:nvSpPr>
            <p:spPr bwMode="auto">
              <a:xfrm flipV="1">
                <a:off x="832" y="1223"/>
                <a:ext cx="50" cy="1"/>
              </a:xfrm>
              <a:prstGeom prst="line">
                <a:avLst/>
              </a:prstGeom>
              <a:noFill/>
              <a:ln w="6350">
                <a:solidFill>
                  <a:schemeClr val="tx1"/>
                </a:solidFill>
                <a:round/>
                <a:headEnd/>
                <a:tailEnd/>
              </a:ln>
            </p:spPr>
            <p:txBody>
              <a:bodyPr wrap="none" anchor="ctr"/>
              <a:lstStyle/>
              <a:p>
                <a:endParaRPr lang="en-US"/>
              </a:p>
            </p:txBody>
          </p:sp>
          <p:sp>
            <p:nvSpPr>
              <p:cNvPr id="89303" name="Line 32"/>
              <p:cNvSpPr>
                <a:spLocks noChangeShapeType="1"/>
              </p:cNvSpPr>
              <p:nvPr/>
            </p:nvSpPr>
            <p:spPr bwMode="auto">
              <a:xfrm rot="-5400000" flipH="1" flipV="1">
                <a:off x="747" y="1244"/>
                <a:ext cx="15" cy="0"/>
              </a:xfrm>
              <a:prstGeom prst="line">
                <a:avLst/>
              </a:prstGeom>
              <a:noFill/>
              <a:ln w="6350">
                <a:solidFill>
                  <a:schemeClr val="tx1"/>
                </a:solidFill>
                <a:round/>
                <a:headEnd/>
                <a:tailEnd/>
              </a:ln>
            </p:spPr>
            <p:txBody>
              <a:bodyPr wrap="none" anchor="ctr"/>
              <a:lstStyle/>
              <a:p>
                <a:endParaRPr lang="en-US"/>
              </a:p>
            </p:txBody>
          </p:sp>
          <p:grpSp>
            <p:nvGrpSpPr>
              <p:cNvPr id="89304" name="Group 33"/>
              <p:cNvGrpSpPr>
                <a:grpSpLocks/>
              </p:cNvGrpSpPr>
              <p:nvPr/>
            </p:nvGrpSpPr>
            <p:grpSpPr bwMode="auto">
              <a:xfrm>
                <a:off x="1156" y="1357"/>
                <a:ext cx="288" cy="51"/>
                <a:chOff x="5150" y="3119"/>
                <a:chExt cx="288" cy="51"/>
              </a:xfrm>
            </p:grpSpPr>
            <p:sp>
              <p:nvSpPr>
                <p:cNvPr id="89327" name="Line 34"/>
                <p:cNvSpPr>
                  <a:spLocks noChangeShapeType="1"/>
                </p:cNvSpPr>
                <p:nvPr/>
              </p:nvSpPr>
              <p:spPr bwMode="auto">
                <a:xfrm>
                  <a:off x="5186" y="3119"/>
                  <a:ext cx="9" cy="42"/>
                </a:xfrm>
                <a:prstGeom prst="line">
                  <a:avLst/>
                </a:prstGeom>
                <a:noFill/>
                <a:ln w="6350">
                  <a:solidFill>
                    <a:schemeClr val="tx1"/>
                  </a:solidFill>
                  <a:round/>
                  <a:headEnd/>
                  <a:tailEnd/>
                </a:ln>
              </p:spPr>
              <p:txBody>
                <a:bodyPr wrap="none" anchor="ctr"/>
                <a:lstStyle/>
                <a:p>
                  <a:endParaRPr lang="en-US"/>
                </a:p>
              </p:txBody>
            </p:sp>
            <p:sp>
              <p:nvSpPr>
                <p:cNvPr id="89328" name="Line 35"/>
                <p:cNvSpPr>
                  <a:spLocks noChangeShapeType="1"/>
                </p:cNvSpPr>
                <p:nvPr/>
              </p:nvSpPr>
              <p:spPr bwMode="auto">
                <a:xfrm>
                  <a:off x="5348" y="3128"/>
                  <a:ext cx="6" cy="42"/>
                </a:xfrm>
                <a:prstGeom prst="line">
                  <a:avLst/>
                </a:prstGeom>
                <a:noFill/>
                <a:ln w="6350">
                  <a:solidFill>
                    <a:schemeClr val="tx1"/>
                  </a:solidFill>
                  <a:round/>
                  <a:headEnd/>
                  <a:tailEnd/>
                </a:ln>
              </p:spPr>
              <p:txBody>
                <a:bodyPr wrap="none" anchor="ctr"/>
                <a:lstStyle/>
                <a:p>
                  <a:endParaRPr lang="en-US"/>
                </a:p>
              </p:txBody>
            </p:sp>
            <p:sp>
              <p:nvSpPr>
                <p:cNvPr id="89329" name="Freeform 36"/>
                <p:cNvSpPr>
                  <a:spLocks/>
                </p:cNvSpPr>
                <p:nvPr/>
              </p:nvSpPr>
              <p:spPr bwMode="auto">
                <a:xfrm>
                  <a:off x="5150" y="3152"/>
                  <a:ext cx="288" cy="18"/>
                </a:xfrm>
                <a:custGeom>
                  <a:avLst/>
                  <a:gdLst>
                    <a:gd name="T0" fmla="*/ 0 w 288"/>
                    <a:gd name="T1" fmla="*/ 6 h 18"/>
                    <a:gd name="T2" fmla="*/ 258 w 288"/>
                    <a:gd name="T3" fmla="*/ 18 h 18"/>
                    <a:gd name="T4" fmla="*/ 288 w 288"/>
                    <a:gd name="T5" fmla="*/ 0 h 18"/>
                    <a:gd name="T6" fmla="*/ 0 60000 65536"/>
                    <a:gd name="T7" fmla="*/ 0 60000 65536"/>
                    <a:gd name="T8" fmla="*/ 0 60000 65536"/>
                    <a:gd name="T9" fmla="*/ 0 w 288"/>
                    <a:gd name="T10" fmla="*/ 0 h 18"/>
                    <a:gd name="T11" fmla="*/ 288 w 288"/>
                    <a:gd name="T12" fmla="*/ 18 h 18"/>
                  </a:gdLst>
                  <a:ahLst/>
                  <a:cxnLst>
                    <a:cxn ang="T6">
                      <a:pos x="T0" y="T1"/>
                    </a:cxn>
                    <a:cxn ang="T7">
                      <a:pos x="T2" y="T3"/>
                    </a:cxn>
                    <a:cxn ang="T8">
                      <a:pos x="T4" y="T5"/>
                    </a:cxn>
                  </a:cxnLst>
                  <a:rect l="T9" t="T10" r="T11" b="T12"/>
                  <a:pathLst>
                    <a:path w="288" h="18">
                      <a:moveTo>
                        <a:pt x="0" y="6"/>
                      </a:moveTo>
                      <a:lnTo>
                        <a:pt x="258" y="18"/>
                      </a:lnTo>
                      <a:lnTo>
                        <a:pt x="288" y="0"/>
                      </a:lnTo>
                    </a:path>
                  </a:pathLst>
                </a:custGeom>
                <a:noFill/>
                <a:ln w="6350">
                  <a:solidFill>
                    <a:schemeClr val="tx1"/>
                  </a:solidFill>
                  <a:round/>
                  <a:headEnd/>
                  <a:tailEnd/>
                </a:ln>
              </p:spPr>
              <p:txBody>
                <a:bodyPr wrap="none" anchor="ctr"/>
                <a:lstStyle/>
                <a:p>
                  <a:endParaRPr lang="en-US"/>
                </a:p>
              </p:txBody>
            </p:sp>
          </p:grpSp>
          <p:sp>
            <p:nvSpPr>
              <p:cNvPr id="89305" name="Freeform 37"/>
              <p:cNvSpPr>
                <a:spLocks/>
              </p:cNvSpPr>
              <p:nvPr/>
            </p:nvSpPr>
            <p:spPr bwMode="auto">
              <a:xfrm>
                <a:off x="1205" y="1225"/>
                <a:ext cx="242" cy="126"/>
              </a:xfrm>
              <a:custGeom>
                <a:avLst/>
                <a:gdLst>
                  <a:gd name="T0" fmla="*/ 0 w 242"/>
                  <a:gd name="T1" fmla="*/ 0 h 126"/>
                  <a:gd name="T2" fmla="*/ 11 w 242"/>
                  <a:gd name="T3" fmla="*/ 112 h 126"/>
                  <a:gd name="T4" fmla="*/ 50 w 242"/>
                  <a:gd name="T5" fmla="*/ 126 h 126"/>
                  <a:gd name="T6" fmla="*/ 143 w 242"/>
                  <a:gd name="T7" fmla="*/ 126 h 126"/>
                  <a:gd name="T8" fmla="*/ 242 w 242"/>
                  <a:gd name="T9" fmla="*/ 126 h 126"/>
                  <a:gd name="T10" fmla="*/ 182 w 242"/>
                  <a:gd name="T11" fmla="*/ 0 h 126"/>
                  <a:gd name="T12" fmla="*/ 0 w 242"/>
                  <a:gd name="T13" fmla="*/ 0 h 126"/>
                  <a:gd name="T14" fmla="*/ 0 60000 65536"/>
                  <a:gd name="T15" fmla="*/ 0 60000 65536"/>
                  <a:gd name="T16" fmla="*/ 0 60000 65536"/>
                  <a:gd name="T17" fmla="*/ 0 60000 65536"/>
                  <a:gd name="T18" fmla="*/ 0 60000 65536"/>
                  <a:gd name="T19" fmla="*/ 0 60000 65536"/>
                  <a:gd name="T20" fmla="*/ 0 60000 65536"/>
                  <a:gd name="T21" fmla="*/ 0 w 242"/>
                  <a:gd name="T22" fmla="*/ 0 h 126"/>
                  <a:gd name="T23" fmla="*/ 242 w 242"/>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126">
                    <a:moveTo>
                      <a:pt x="0" y="0"/>
                    </a:moveTo>
                    <a:lnTo>
                      <a:pt x="11" y="112"/>
                    </a:lnTo>
                    <a:lnTo>
                      <a:pt x="50" y="126"/>
                    </a:lnTo>
                    <a:lnTo>
                      <a:pt x="143" y="126"/>
                    </a:lnTo>
                    <a:lnTo>
                      <a:pt x="242" y="126"/>
                    </a:lnTo>
                    <a:lnTo>
                      <a:pt x="182" y="0"/>
                    </a:lnTo>
                    <a:lnTo>
                      <a:pt x="0" y="0"/>
                    </a:lnTo>
                    <a:close/>
                  </a:path>
                </a:pathLst>
              </a:custGeom>
              <a:noFill/>
              <a:ln w="6350">
                <a:solidFill>
                  <a:schemeClr val="tx1"/>
                </a:solidFill>
                <a:round/>
                <a:headEnd/>
                <a:tailEnd/>
              </a:ln>
            </p:spPr>
            <p:txBody>
              <a:bodyPr wrap="none" anchor="ctr"/>
              <a:lstStyle/>
              <a:p>
                <a:endParaRPr lang="en-US"/>
              </a:p>
            </p:txBody>
          </p:sp>
          <p:sp>
            <p:nvSpPr>
              <p:cNvPr id="89306" name="Freeform 38"/>
              <p:cNvSpPr>
                <a:spLocks/>
              </p:cNvSpPr>
              <p:nvPr/>
            </p:nvSpPr>
            <p:spPr bwMode="auto">
              <a:xfrm>
                <a:off x="1222" y="1243"/>
                <a:ext cx="96" cy="48"/>
              </a:xfrm>
              <a:custGeom>
                <a:avLst/>
                <a:gdLst>
                  <a:gd name="T0" fmla="*/ 0 w 96"/>
                  <a:gd name="T1" fmla="*/ 0 h 48"/>
                  <a:gd name="T2" fmla="*/ 3 w 96"/>
                  <a:gd name="T3" fmla="*/ 28 h 48"/>
                  <a:gd name="T4" fmla="*/ 56 w 96"/>
                  <a:gd name="T5" fmla="*/ 48 h 48"/>
                  <a:gd name="T6" fmla="*/ 96 w 96"/>
                  <a:gd name="T7" fmla="*/ 45 h 48"/>
                  <a:gd name="T8" fmla="*/ 88 w 96"/>
                  <a:gd name="T9" fmla="*/ 0 h 48"/>
                  <a:gd name="T10" fmla="*/ 0 w 96"/>
                  <a:gd name="T11" fmla="*/ 0 h 48"/>
                  <a:gd name="T12" fmla="*/ 0 60000 65536"/>
                  <a:gd name="T13" fmla="*/ 0 60000 65536"/>
                  <a:gd name="T14" fmla="*/ 0 60000 65536"/>
                  <a:gd name="T15" fmla="*/ 0 60000 65536"/>
                  <a:gd name="T16" fmla="*/ 0 60000 65536"/>
                  <a:gd name="T17" fmla="*/ 0 60000 65536"/>
                  <a:gd name="T18" fmla="*/ 0 w 96"/>
                  <a:gd name="T19" fmla="*/ 0 h 48"/>
                  <a:gd name="T20" fmla="*/ 96 w 9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96" h="48">
                    <a:moveTo>
                      <a:pt x="0" y="0"/>
                    </a:moveTo>
                    <a:lnTo>
                      <a:pt x="3" y="28"/>
                    </a:lnTo>
                    <a:lnTo>
                      <a:pt x="56" y="48"/>
                    </a:lnTo>
                    <a:lnTo>
                      <a:pt x="96" y="45"/>
                    </a:lnTo>
                    <a:lnTo>
                      <a:pt x="88" y="0"/>
                    </a:lnTo>
                    <a:lnTo>
                      <a:pt x="0" y="0"/>
                    </a:lnTo>
                    <a:close/>
                  </a:path>
                </a:pathLst>
              </a:custGeom>
              <a:solidFill>
                <a:schemeClr val="accent1"/>
              </a:solidFill>
              <a:ln w="6350">
                <a:solidFill>
                  <a:schemeClr val="tx1"/>
                </a:solidFill>
                <a:round/>
                <a:headEnd/>
                <a:tailEnd/>
              </a:ln>
            </p:spPr>
            <p:txBody>
              <a:bodyPr wrap="none" anchor="ctr"/>
              <a:lstStyle/>
              <a:p>
                <a:endParaRPr lang="en-US"/>
              </a:p>
            </p:txBody>
          </p:sp>
          <p:sp>
            <p:nvSpPr>
              <p:cNvPr id="89307" name="Freeform 39"/>
              <p:cNvSpPr>
                <a:spLocks/>
              </p:cNvSpPr>
              <p:nvPr/>
            </p:nvSpPr>
            <p:spPr bwMode="auto">
              <a:xfrm>
                <a:off x="1339" y="1243"/>
                <a:ext cx="60" cy="48"/>
              </a:xfrm>
              <a:custGeom>
                <a:avLst/>
                <a:gdLst>
                  <a:gd name="T0" fmla="*/ 0 w 60"/>
                  <a:gd name="T1" fmla="*/ 0 h 48"/>
                  <a:gd name="T2" fmla="*/ 12 w 60"/>
                  <a:gd name="T3" fmla="*/ 48 h 48"/>
                  <a:gd name="T4" fmla="*/ 60 w 60"/>
                  <a:gd name="T5" fmla="*/ 48 h 48"/>
                  <a:gd name="T6" fmla="*/ 36 w 60"/>
                  <a:gd name="T7" fmla="*/ 1 h 48"/>
                  <a:gd name="T8" fmla="*/ 0 w 60"/>
                  <a:gd name="T9" fmla="*/ 0 h 48"/>
                  <a:gd name="T10" fmla="*/ 0 60000 65536"/>
                  <a:gd name="T11" fmla="*/ 0 60000 65536"/>
                  <a:gd name="T12" fmla="*/ 0 60000 65536"/>
                  <a:gd name="T13" fmla="*/ 0 60000 65536"/>
                  <a:gd name="T14" fmla="*/ 0 60000 65536"/>
                  <a:gd name="T15" fmla="*/ 0 w 60"/>
                  <a:gd name="T16" fmla="*/ 0 h 48"/>
                  <a:gd name="T17" fmla="*/ 60 w 60"/>
                  <a:gd name="T18" fmla="*/ 48 h 48"/>
                </a:gdLst>
                <a:ahLst/>
                <a:cxnLst>
                  <a:cxn ang="T10">
                    <a:pos x="T0" y="T1"/>
                  </a:cxn>
                  <a:cxn ang="T11">
                    <a:pos x="T2" y="T3"/>
                  </a:cxn>
                  <a:cxn ang="T12">
                    <a:pos x="T4" y="T5"/>
                  </a:cxn>
                  <a:cxn ang="T13">
                    <a:pos x="T6" y="T7"/>
                  </a:cxn>
                  <a:cxn ang="T14">
                    <a:pos x="T8" y="T9"/>
                  </a:cxn>
                </a:cxnLst>
                <a:rect l="T15" t="T16" r="T17" b="T18"/>
                <a:pathLst>
                  <a:path w="60" h="48">
                    <a:moveTo>
                      <a:pt x="0" y="0"/>
                    </a:moveTo>
                    <a:lnTo>
                      <a:pt x="12" y="48"/>
                    </a:lnTo>
                    <a:lnTo>
                      <a:pt x="60" y="48"/>
                    </a:lnTo>
                    <a:lnTo>
                      <a:pt x="36" y="1"/>
                    </a:lnTo>
                    <a:lnTo>
                      <a:pt x="0" y="0"/>
                    </a:lnTo>
                    <a:close/>
                  </a:path>
                </a:pathLst>
              </a:custGeom>
              <a:solidFill>
                <a:schemeClr val="accent1"/>
              </a:solidFill>
              <a:ln w="6350">
                <a:solidFill>
                  <a:schemeClr val="tx1"/>
                </a:solidFill>
                <a:round/>
                <a:headEnd/>
                <a:tailEnd/>
              </a:ln>
            </p:spPr>
            <p:txBody>
              <a:bodyPr wrap="none" anchor="ctr"/>
              <a:lstStyle/>
              <a:p>
                <a:endParaRPr lang="en-US"/>
              </a:p>
            </p:txBody>
          </p:sp>
          <p:sp>
            <p:nvSpPr>
              <p:cNvPr id="89308" name="Freeform 40"/>
              <p:cNvSpPr>
                <a:spLocks/>
              </p:cNvSpPr>
              <p:nvPr/>
            </p:nvSpPr>
            <p:spPr bwMode="auto">
              <a:xfrm>
                <a:off x="1324" y="1225"/>
                <a:ext cx="21" cy="126"/>
              </a:xfrm>
              <a:custGeom>
                <a:avLst/>
                <a:gdLst>
                  <a:gd name="T0" fmla="*/ 0 w 21"/>
                  <a:gd name="T1" fmla="*/ 0 h 126"/>
                  <a:gd name="T2" fmla="*/ 21 w 21"/>
                  <a:gd name="T3" fmla="*/ 126 h 126"/>
                  <a:gd name="T4" fmla="*/ 0 60000 65536"/>
                  <a:gd name="T5" fmla="*/ 0 60000 65536"/>
                  <a:gd name="T6" fmla="*/ 0 w 21"/>
                  <a:gd name="T7" fmla="*/ 0 h 126"/>
                  <a:gd name="T8" fmla="*/ 21 w 21"/>
                  <a:gd name="T9" fmla="*/ 126 h 126"/>
                </a:gdLst>
                <a:ahLst/>
                <a:cxnLst>
                  <a:cxn ang="T4">
                    <a:pos x="T0" y="T1"/>
                  </a:cxn>
                  <a:cxn ang="T5">
                    <a:pos x="T2" y="T3"/>
                  </a:cxn>
                </a:cxnLst>
                <a:rect l="T6" t="T7" r="T8" b="T9"/>
                <a:pathLst>
                  <a:path w="21" h="126">
                    <a:moveTo>
                      <a:pt x="0" y="0"/>
                    </a:moveTo>
                    <a:lnTo>
                      <a:pt x="21" y="126"/>
                    </a:lnTo>
                  </a:path>
                </a:pathLst>
              </a:custGeom>
              <a:noFill/>
              <a:ln w="6350">
                <a:solidFill>
                  <a:schemeClr val="tx1"/>
                </a:solidFill>
                <a:round/>
                <a:headEnd/>
                <a:tailEnd/>
              </a:ln>
            </p:spPr>
            <p:txBody>
              <a:bodyPr wrap="none" anchor="ctr"/>
              <a:lstStyle/>
              <a:p>
                <a:endParaRPr lang="en-US"/>
              </a:p>
            </p:txBody>
          </p:sp>
          <p:sp>
            <p:nvSpPr>
              <p:cNvPr id="89309" name="Freeform 41"/>
              <p:cNvSpPr>
                <a:spLocks/>
              </p:cNvSpPr>
              <p:nvPr/>
            </p:nvSpPr>
            <p:spPr bwMode="auto">
              <a:xfrm>
                <a:off x="529" y="1208"/>
                <a:ext cx="883" cy="2"/>
              </a:xfrm>
              <a:custGeom>
                <a:avLst/>
                <a:gdLst>
                  <a:gd name="T0" fmla="*/ 0 w 883"/>
                  <a:gd name="T1" fmla="*/ 0 h 2"/>
                  <a:gd name="T2" fmla="*/ 883 w 883"/>
                  <a:gd name="T3" fmla="*/ 2 h 2"/>
                  <a:gd name="T4" fmla="*/ 0 60000 65536"/>
                  <a:gd name="T5" fmla="*/ 0 60000 65536"/>
                  <a:gd name="T6" fmla="*/ 0 w 883"/>
                  <a:gd name="T7" fmla="*/ 0 h 2"/>
                  <a:gd name="T8" fmla="*/ 883 w 883"/>
                  <a:gd name="T9" fmla="*/ 2 h 2"/>
                </a:gdLst>
                <a:ahLst/>
                <a:cxnLst>
                  <a:cxn ang="T4">
                    <a:pos x="T0" y="T1"/>
                  </a:cxn>
                  <a:cxn ang="T5">
                    <a:pos x="T2" y="T3"/>
                  </a:cxn>
                </a:cxnLst>
                <a:rect l="T6" t="T7" r="T8" b="T9"/>
                <a:pathLst>
                  <a:path w="883" h="2">
                    <a:moveTo>
                      <a:pt x="0" y="0"/>
                    </a:moveTo>
                    <a:lnTo>
                      <a:pt x="883" y="2"/>
                    </a:lnTo>
                  </a:path>
                </a:pathLst>
              </a:custGeom>
              <a:noFill/>
              <a:ln w="6350">
                <a:solidFill>
                  <a:schemeClr val="tx1"/>
                </a:solidFill>
                <a:round/>
                <a:headEnd/>
                <a:tailEnd/>
              </a:ln>
            </p:spPr>
            <p:txBody>
              <a:bodyPr wrap="none" anchor="ctr"/>
              <a:lstStyle/>
              <a:p>
                <a:endParaRPr lang="en-US"/>
              </a:p>
            </p:txBody>
          </p:sp>
          <p:sp>
            <p:nvSpPr>
              <p:cNvPr id="89310" name="Freeform 42"/>
              <p:cNvSpPr>
                <a:spLocks/>
              </p:cNvSpPr>
              <p:nvPr/>
            </p:nvSpPr>
            <p:spPr bwMode="auto">
              <a:xfrm>
                <a:off x="580" y="1216"/>
                <a:ext cx="465" cy="45"/>
              </a:xfrm>
              <a:custGeom>
                <a:avLst/>
                <a:gdLst>
                  <a:gd name="T0" fmla="*/ 0 w 465"/>
                  <a:gd name="T1" fmla="*/ 0 h 45"/>
                  <a:gd name="T2" fmla="*/ 465 w 465"/>
                  <a:gd name="T3" fmla="*/ 45 h 45"/>
                  <a:gd name="T4" fmla="*/ 0 60000 65536"/>
                  <a:gd name="T5" fmla="*/ 0 60000 65536"/>
                  <a:gd name="T6" fmla="*/ 0 w 465"/>
                  <a:gd name="T7" fmla="*/ 0 h 45"/>
                  <a:gd name="T8" fmla="*/ 465 w 465"/>
                  <a:gd name="T9" fmla="*/ 45 h 45"/>
                </a:gdLst>
                <a:ahLst/>
                <a:cxnLst>
                  <a:cxn ang="T4">
                    <a:pos x="T0" y="T1"/>
                  </a:cxn>
                  <a:cxn ang="T5">
                    <a:pos x="T2" y="T3"/>
                  </a:cxn>
                </a:cxnLst>
                <a:rect l="T6" t="T7" r="T8" b="T9"/>
                <a:pathLst>
                  <a:path w="465" h="45">
                    <a:moveTo>
                      <a:pt x="0" y="0"/>
                    </a:moveTo>
                    <a:lnTo>
                      <a:pt x="465" y="45"/>
                    </a:lnTo>
                  </a:path>
                </a:pathLst>
              </a:custGeom>
              <a:noFill/>
              <a:ln w="6350">
                <a:solidFill>
                  <a:schemeClr val="tx1"/>
                </a:solidFill>
                <a:round/>
                <a:headEnd/>
                <a:tailEnd/>
              </a:ln>
            </p:spPr>
            <p:txBody>
              <a:bodyPr wrap="none" anchor="ctr"/>
              <a:lstStyle/>
              <a:p>
                <a:endParaRPr lang="en-US"/>
              </a:p>
            </p:txBody>
          </p:sp>
          <p:grpSp>
            <p:nvGrpSpPr>
              <p:cNvPr id="89311" name="Group 43"/>
              <p:cNvGrpSpPr>
                <a:grpSpLocks/>
              </p:cNvGrpSpPr>
              <p:nvPr/>
            </p:nvGrpSpPr>
            <p:grpSpPr bwMode="auto">
              <a:xfrm>
                <a:off x="1000" y="1120"/>
                <a:ext cx="252" cy="210"/>
                <a:chOff x="4994" y="2882"/>
                <a:chExt cx="252" cy="210"/>
              </a:xfrm>
            </p:grpSpPr>
            <p:sp>
              <p:nvSpPr>
                <p:cNvPr id="89318" name="Freeform 44"/>
                <p:cNvSpPr>
                  <a:spLocks/>
                </p:cNvSpPr>
                <p:nvPr/>
              </p:nvSpPr>
              <p:spPr bwMode="auto">
                <a:xfrm>
                  <a:off x="5040" y="2882"/>
                  <a:ext cx="1" cy="210"/>
                </a:xfrm>
                <a:custGeom>
                  <a:avLst/>
                  <a:gdLst>
                    <a:gd name="T0" fmla="*/ 0 w 1"/>
                    <a:gd name="T1" fmla="*/ 0 h 210"/>
                    <a:gd name="T2" fmla="*/ 0 w 1"/>
                    <a:gd name="T3" fmla="*/ 210 h 210"/>
                    <a:gd name="T4" fmla="*/ 0 60000 65536"/>
                    <a:gd name="T5" fmla="*/ 0 60000 65536"/>
                    <a:gd name="T6" fmla="*/ 0 w 1"/>
                    <a:gd name="T7" fmla="*/ 0 h 210"/>
                    <a:gd name="T8" fmla="*/ 1 w 1"/>
                    <a:gd name="T9" fmla="*/ 210 h 210"/>
                  </a:gdLst>
                  <a:ahLst/>
                  <a:cxnLst>
                    <a:cxn ang="T4">
                      <a:pos x="T0" y="T1"/>
                    </a:cxn>
                    <a:cxn ang="T5">
                      <a:pos x="T2" y="T3"/>
                    </a:cxn>
                  </a:cxnLst>
                  <a:rect l="T6" t="T7" r="T8" b="T9"/>
                  <a:pathLst>
                    <a:path w="1" h="210">
                      <a:moveTo>
                        <a:pt x="0" y="0"/>
                      </a:moveTo>
                      <a:lnTo>
                        <a:pt x="0" y="210"/>
                      </a:lnTo>
                    </a:path>
                  </a:pathLst>
                </a:custGeom>
                <a:noFill/>
                <a:ln w="6350">
                  <a:solidFill>
                    <a:schemeClr val="tx1"/>
                  </a:solidFill>
                  <a:round/>
                  <a:headEnd/>
                  <a:tailEnd/>
                </a:ln>
              </p:spPr>
              <p:txBody>
                <a:bodyPr wrap="none" anchor="ctr"/>
                <a:lstStyle/>
                <a:p>
                  <a:endParaRPr lang="en-US"/>
                </a:p>
              </p:txBody>
            </p:sp>
            <p:sp>
              <p:nvSpPr>
                <p:cNvPr id="89319" name="Freeform 45"/>
                <p:cNvSpPr>
                  <a:spLocks/>
                </p:cNvSpPr>
                <p:nvPr/>
              </p:nvSpPr>
              <p:spPr bwMode="auto">
                <a:xfrm>
                  <a:off x="5245" y="2900"/>
                  <a:ext cx="1" cy="70"/>
                </a:xfrm>
                <a:custGeom>
                  <a:avLst/>
                  <a:gdLst>
                    <a:gd name="T0" fmla="*/ 0 w 1"/>
                    <a:gd name="T1" fmla="*/ 0 h 70"/>
                    <a:gd name="T2" fmla="*/ 1 w 1"/>
                    <a:gd name="T3" fmla="*/ 70 h 70"/>
                    <a:gd name="T4" fmla="*/ 0 60000 65536"/>
                    <a:gd name="T5" fmla="*/ 0 60000 65536"/>
                    <a:gd name="T6" fmla="*/ 0 w 1"/>
                    <a:gd name="T7" fmla="*/ 0 h 70"/>
                    <a:gd name="T8" fmla="*/ 1 w 1"/>
                    <a:gd name="T9" fmla="*/ 70 h 70"/>
                  </a:gdLst>
                  <a:ahLst/>
                  <a:cxnLst>
                    <a:cxn ang="T4">
                      <a:pos x="T0" y="T1"/>
                    </a:cxn>
                    <a:cxn ang="T5">
                      <a:pos x="T2" y="T3"/>
                    </a:cxn>
                  </a:cxnLst>
                  <a:rect l="T6" t="T7" r="T8" b="T9"/>
                  <a:pathLst>
                    <a:path w="1" h="70">
                      <a:moveTo>
                        <a:pt x="0" y="0"/>
                      </a:moveTo>
                      <a:lnTo>
                        <a:pt x="1" y="70"/>
                      </a:lnTo>
                    </a:path>
                  </a:pathLst>
                </a:custGeom>
                <a:noFill/>
                <a:ln w="6350">
                  <a:solidFill>
                    <a:schemeClr val="tx1"/>
                  </a:solidFill>
                  <a:round/>
                  <a:headEnd/>
                  <a:tailEnd/>
                </a:ln>
              </p:spPr>
              <p:txBody>
                <a:bodyPr wrap="none" anchor="ctr"/>
                <a:lstStyle/>
                <a:p>
                  <a:endParaRPr lang="en-US"/>
                </a:p>
              </p:txBody>
            </p:sp>
            <p:sp>
              <p:nvSpPr>
                <p:cNvPr id="89320" name="Line 46"/>
                <p:cNvSpPr>
                  <a:spLocks noChangeShapeType="1"/>
                </p:cNvSpPr>
                <p:nvPr/>
              </p:nvSpPr>
              <p:spPr bwMode="auto">
                <a:xfrm rot="-5400000">
                  <a:off x="5210" y="2915"/>
                  <a:ext cx="0" cy="30"/>
                </a:xfrm>
                <a:prstGeom prst="line">
                  <a:avLst/>
                </a:prstGeom>
                <a:noFill/>
                <a:ln w="6350">
                  <a:solidFill>
                    <a:schemeClr val="tx1"/>
                  </a:solidFill>
                  <a:round/>
                  <a:headEnd/>
                  <a:tailEnd/>
                </a:ln>
              </p:spPr>
              <p:txBody>
                <a:bodyPr wrap="none" anchor="ctr"/>
                <a:lstStyle/>
                <a:p>
                  <a:endParaRPr lang="en-US"/>
                </a:p>
              </p:txBody>
            </p:sp>
            <p:sp>
              <p:nvSpPr>
                <p:cNvPr id="89321" name="Line 47"/>
                <p:cNvSpPr>
                  <a:spLocks noChangeShapeType="1"/>
                </p:cNvSpPr>
                <p:nvPr/>
              </p:nvSpPr>
              <p:spPr bwMode="auto">
                <a:xfrm rot="-5400000">
                  <a:off x="5009" y="2933"/>
                  <a:ext cx="0" cy="30"/>
                </a:xfrm>
                <a:prstGeom prst="line">
                  <a:avLst/>
                </a:prstGeom>
                <a:noFill/>
                <a:ln w="6350">
                  <a:solidFill>
                    <a:schemeClr val="tx1"/>
                  </a:solidFill>
                  <a:round/>
                  <a:headEnd/>
                  <a:tailEnd/>
                </a:ln>
              </p:spPr>
              <p:txBody>
                <a:bodyPr wrap="none" anchor="ctr"/>
                <a:lstStyle/>
                <a:p>
                  <a:endParaRPr lang="en-US"/>
                </a:p>
              </p:txBody>
            </p:sp>
            <p:sp>
              <p:nvSpPr>
                <p:cNvPr id="89322" name="Freeform 48"/>
                <p:cNvSpPr>
                  <a:spLocks/>
                </p:cNvSpPr>
                <p:nvPr/>
              </p:nvSpPr>
              <p:spPr bwMode="auto">
                <a:xfrm>
                  <a:off x="5176" y="2884"/>
                  <a:ext cx="1" cy="88"/>
                </a:xfrm>
                <a:custGeom>
                  <a:avLst/>
                  <a:gdLst>
                    <a:gd name="T0" fmla="*/ 0 w 1"/>
                    <a:gd name="T1" fmla="*/ 0 h 88"/>
                    <a:gd name="T2" fmla="*/ 1 w 1"/>
                    <a:gd name="T3" fmla="*/ 88 h 88"/>
                    <a:gd name="T4" fmla="*/ 0 60000 65536"/>
                    <a:gd name="T5" fmla="*/ 0 60000 65536"/>
                    <a:gd name="T6" fmla="*/ 0 w 1"/>
                    <a:gd name="T7" fmla="*/ 0 h 88"/>
                    <a:gd name="T8" fmla="*/ 1 w 1"/>
                    <a:gd name="T9" fmla="*/ 88 h 88"/>
                  </a:gdLst>
                  <a:ahLst/>
                  <a:cxnLst>
                    <a:cxn ang="T4">
                      <a:pos x="T0" y="T1"/>
                    </a:cxn>
                    <a:cxn ang="T5">
                      <a:pos x="T2" y="T3"/>
                    </a:cxn>
                  </a:cxnLst>
                  <a:rect l="T6" t="T7" r="T8" b="T9"/>
                  <a:pathLst>
                    <a:path w="1" h="88">
                      <a:moveTo>
                        <a:pt x="0" y="0"/>
                      </a:moveTo>
                      <a:lnTo>
                        <a:pt x="1" y="88"/>
                      </a:lnTo>
                    </a:path>
                  </a:pathLst>
                </a:custGeom>
                <a:noFill/>
                <a:ln w="6350">
                  <a:solidFill>
                    <a:schemeClr val="tx1"/>
                  </a:solidFill>
                  <a:round/>
                  <a:headEnd/>
                  <a:tailEnd/>
                </a:ln>
              </p:spPr>
              <p:txBody>
                <a:bodyPr wrap="none" anchor="ctr"/>
                <a:lstStyle/>
                <a:p>
                  <a:endParaRPr lang="en-US"/>
                </a:p>
              </p:txBody>
            </p:sp>
            <p:grpSp>
              <p:nvGrpSpPr>
                <p:cNvPr id="89323" name="Group 49"/>
                <p:cNvGrpSpPr>
                  <a:grpSpLocks/>
                </p:cNvGrpSpPr>
                <p:nvPr/>
              </p:nvGrpSpPr>
              <p:grpSpPr bwMode="auto">
                <a:xfrm>
                  <a:off x="5054" y="2910"/>
                  <a:ext cx="90" cy="61"/>
                  <a:chOff x="5054" y="2910"/>
                  <a:chExt cx="90" cy="61"/>
                </a:xfrm>
              </p:grpSpPr>
              <p:sp>
                <p:nvSpPr>
                  <p:cNvPr id="89324" name="Line 50"/>
                  <p:cNvSpPr>
                    <a:spLocks noChangeShapeType="1"/>
                  </p:cNvSpPr>
                  <p:nvPr/>
                </p:nvSpPr>
                <p:spPr bwMode="auto">
                  <a:xfrm flipH="1">
                    <a:off x="5054" y="2910"/>
                    <a:ext cx="0" cy="61"/>
                  </a:xfrm>
                  <a:prstGeom prst="line">
                    <a:avLst/>
                  </a:prstGeom>
                  <a:noFill/>
                  <a:ln w="6350">
                    <a:solidFill>
                      <a:schemeClr val="tx1"/>
                    </a:solidFill>
                    <a:round/>
                    <a:headEnd/>
                    <a:tailEnd/>
                  </a:ln>
                </p:spPr>
                <p:txBody>
                  <a:bodyPr wrap="none" anchor="ctr"/>
                  <a:lstStyle/>
                  <a:p>
                    <a:endParaRPr lang="en-US"/>
                  </a:p>
                </p:txBody>
              </p:sp>
              <p:sp>
                <p:nvSpPr>
                  <p:cNvPr id="89325" name="Line 51"/>
                  <p:cNvSpPr>
                    <a:spLocks noChangeShapeType="1"/>
                  </p:cNvSpPr>
                  <p:nvPr/>
                </p:nvSpPr>
                <p:spPr bwMode="auto">
                  <a:xfrm>
                    <a:off x="5099" y="2910"/>
                    <a:ext cx="2" cy="61"/>
                  </a:xfrm>
                  <a:prstGeom prst="line">
                    <a:avLst/>
                  </a:prstGeom>
                  <a:noFill/>
                  <a:ln w="6350">
                    <a:solidFill>
                      <a:schemeClr val="tx1"/>
                    </a:solidFill>
                    <a:round/>
                    <a:headEnd/>
                    <a:tailEnd/>
                  </a:ln>
                </p:spPr>
                <p:txBody>
                  <a:bodyPr wrap="none" anchor="ctr"/>
                  <a:lstStyle/>
                  <a:p>
                    <a:endParaRPr lang="en-US"/>
                  </a:p>
                </p:txBody>
              </p:sp>
              <p:sp>
                <p:nvSpPr>
                  <p:cNvPr id="89326" name="Line 52"/>
                  <p:cNvSpPr>
                    <a:spLocks noChangeShapeType="1"/>
                  </p:cNvSpPr>
                  <p:nvPr/>
                </p:nvSpPr>
                <p:spPr bwMode="auto">
                  <a:xfrm flipH="1">
                    <a:off x="5144" y="2910"/>
                    <a:ext cx="0" cy="61"/>
                  </a:xfrm>
                  <a:prstGeom prst="line">
                    <a:avLst/>
                  </a:prstGeom>
                  <a:noFill/>
                  <a:ln w="6350">
                    <a:solidFill>
                      <a:schemeClr val="tx1"/>
                    </a:solidFill>
                    <a:round/>
                    <a:headEnd/>
                    <a:tailEnd/>
                  </a:ln>
                </p:spPr>
                <p:txBody>
                  <a:bodyPr wrap="none" anchor="ctr"/>
                  <a:lstStyle/>
                  <a:p>
                    <a:endParaRPr lang="en-US"/>
                  </a:p>
                </p:txBody>
              </p:sp>
            </p:grpSp>
          </p:grpSp>
          <p:grpSp>
            <p:nvGrpSpPr>
              <p:cNvPr id="89312" name="Group 53"/>
              <p:cNvGrpSpPr>
                <a:grpSpLocks/>
              </p:cNvGrpSpPr>
              <p:nvPr/>
            </p:nvGrpSpPr>
            <p:grpSpPr bwMode="auto">
              <a:xfrm>
                <a:off x="1073" y="1223"/>
                <a:ext cx="125" cy="122"/>
                <a:chOff x="5067" y="2985"/>
                <a:chExt cx="125" cy="122"/>
              </a:xfrm>
            </p:grpSpPr>
            <p:sp>
              <p:nvSpPr>
                <p:cNvPr id="89316" name="Freeform 54"/>
                <p:cNvSpPr>
                  <a:spLocks/>
                </p:cNvSpPr>
                <p:nvPr/>
              </p:nvSpPr>
              <p:spPr bwMode="auto">
                <a:xfrm>
                  <a:off x="5093" y="2985"/>
                  <a:ext cx="90" cy="47"/>
                </a:xfrm>
                <a:custGeom>
                  <a:avLst/>
                  <a:gdLst>
                    <a:gd name="T0" fmla="*/ 0 w 90"/>
                    <a:gd name="T1" fmla="*/ 2 h 47"/>
                    <a:gd name="T2" fmla="*/ 0 w 90"/>
                    <a:gd name="T3" fmla="*/ 44 h 47"/>
                    <a:gd name="T4" fmla="*/ 90 w 90"/>
                    <a:gd name="T5" fmla="*/ 47 h 47"/>
                    <a:gd name="T6" fmla="*/ 90 w 90"/>
                    <a:gd name="T7" fmla="*/ 0 h 47"/>
                    <a:gd name="T8" fmla="*/ 0 w 90"/>
                    <a:gd name="T9" fmla="*/ 2 h 47"/>
                    <a:gd name="T10" fmla="*/ 0 60000 65536"/>
                    <a:gd name="T11" fmla="*/ 0 60000 65536"/>
                    <a:gd name="T12" fmla="*/ 0 60000 65536"/>
                    <a:gd name="T13" fmla="*/ 0 60000 65536"/>
                    <a:gd name="T14" fmla="*/ 0 60000 65536"/>
                    <a:gd name="T15" fmla="*/ 0 w 90"/>
                    <a:gd name="T16" fmla="*/ 0 h 47"/>
                    <a:gd name="T17" fmla="*/ 90 w 90"/>
                    <a:gd name="T18" fmla="*/ 47 h 47"/>
                  </a:gdLst>
                  <a:ahLst/>
                  <a:cxnLst>
                    <a:cxn ang="T10">
                      <a:pos x="T0" y="T1"/>
                    </a:cxn>
                    <a:cxn ang="T11">
                      <a:pos x="T2" y="T3"/>
                    </a:cxn>
                    <a:cxn ang="T12">
                      <a:pos x="T4" y="T5"/>
                    </a:cxn>
                    <a:cxn ang="T13">
                      <a:pos x="T6" y="T7"/>
                    </a:cxn>
                    <a:cxn ang="T14">
                      <a:pos x="T8" y="T9"/>
                    </a:cxn>
                  </a:cxnLst>
                  <a:rect l="T15" t="T16" r="T17" b="T18"/>
                  <a:pathLst>
                    <a:path w="90" h="47">
                      <a:moveTo>
                        <a:pt x="0" y="2"/>
                      </a:moveTo>
                      <a:lnTo>
                        <a:pt x="0" y="44"/>
                      </a:lnTo>
                      <a:lnTo>
                        <a:pt x="90" y="47"/>
                      </a:lnTo>
                      <a:lnTo>
                        <a:pt x="90" y="0"/>
                      </a:lnTo>
                      <a:lnTo>
                        <a:pt x="0" y="2"/>
                      </a:lnTo>
                      <a:close/>
                    </a:path>
                  </a:pathLst>
                </a:custGeom>
                <a:noFill/>
                <a:ln w="6350">
                  <a:solidFill>
                    <a:schemeClr val="tx1"/>
                  </a:solidFill>
                  <a:round/>
                  <a:headEnd/>
                  <a:tailEnd/>
                </a:ln>
              </p:spPr>
              <p:txBody>
                <a:bodyPr wrap="none" anchor="ctr"/>
                <a:lstStyle/>
                <a:p>
                  <a:endParaRPr lang="en-US"/>
                </a:p>
              </p:txBody>
            </p:sp>
            <p:sp>
              <p:nvSpPr>
                <p:cNvPr id="89317" name="Freeform 55"/>
                <p:cNvSpPr>
                  <a:spLocks/>
                </p:cNvSpPr>
                <p:nvPr/>
              </p:nvSpPr>
              <p:spPr bwMode="auto">
                <a:xfrm>
                  <a:off x="5067" y="3032"/>
                  <a:ext cx="125" cy="75"/>
                </a:xfrm>
                <a:custGeom>
                  <a:avLst/>
                  <a:gdLst>
                    <a:gd name="T0" fmla="*/ 0 w 125"/>
                    <a:gd name="T1" fmla="*/ 0 h 75"/>
                    <a:gd name="T2" fmla="*/ 0 w 125"/>
                    <a:gd name="T3" fmla="*/ 54 h 75"/>
                    <a:gd name="T4" fmla="*/ 125 w 125"/>
                    <a:gd name="T5" fmla="*/ 75 h 75"/>
                    <a:gd name="T6" fmla="*/ 125 w 125"/>
                    <a:gd name="T7" fmla="*/ 0 h 75"/>
                    <a:gd name="T8" fmla="*/ 0 w 125"/>
                    <a:gd name="T9" fmla="*/ 0 h 75"/>
                    <a:gd name="T10" fmla="*/ 0 60000 65536"/>
                    <a:gd name="T11" fmla="*/ 0 60000 65536"/>
                    <a:gd name="T12" fmla="*/ 0 60000 65536"/>
                    <a:gd name="T13" fmla="*/ 0 60000 65536"/>
                    <a:gd name="T14" fmla="*/ 0 60000 65536"/>
                    <a:gd name="T15" fmla="*/ 0 w 125"/>
                    <a:gd name="T16" fmla="*/ 0 h 75"/>
                    <a:gd name="T17" fmla="*/ 125 w 125"/>
                    <a:gd name="T18" fmla="*/ 75 h 75"/>
                  </a:gdLst>
                  <a:ahLst/>
                  <a:cxnLst>
                    <a:cxn ang="T10">
                      <a:pos x="T0" y="T1"/>
                    </a:cxn>
                    <a:cxn ang="T11">
                      <a:pos x="T2" y="T3"/>
                    </a:cxn>
                    <a:cxn ang="T12">
                      <a:pos x="T4" y="T5"/>
                    </a:cxn>
                    <a:cxn ang="T13">
                      <a:pos x="T6" y="T7"/>
                    </a:cxn>
                    <a:cxn ang="T14">
                      <a:pos x="T8" y="T9"/>
                    </a:cxn>
                  </a:cxnLst>
                  <a:rect l="T15" t="T16" r="T17" b="T18"/>
                  <a:pathLst>
                    <a:path w="125" h="75">
                      <a:moveTo>
                        <a:pt x="0" y="0"/>
                      </a:moveTo>
                      <a:lnTo>
                        <a:pt x="0" y="54"/>
                      </a:lnTo>
                      <a:lnTo>
                        <a:pt x="125" y="75"/>
                      </a:lnTo>
                      <a:lnTo>
                        <a:pt x="125" y="0"/>
                      </a:lnTo>
                      <a:lnTo>
                        <a:pt x="0" y="0"/>
                      </a:lnTo>
                      <a:close/>
                    </a:path>
                  </a:pathLst>
                </a:custGeom>
                <a:noFill/>
                <a:ln w="6350">
                  <a:solidFill>
                    <a:schemeClr val="tx1"/>
                  </a:solidFill>
                  <a:round/>
                  <a:headEnd/>
                  <a:tailEnd/>
                </a:ln>
              </p:spPr>
              <p:txBody>
                <a:bodyPr wrap="none" anchor="ctr"/>
                <a:lstStyle/>
                <a:p>
                  <a:endParaRPr lang="en-US"/>
                </a:p>
              </p:txBody>
            </p:sp>
          </p:grpSp>
          <p:sp>
            <p:nvSpPr>
              <p:cNvPr id="89313" name="Freeform 56"/>
              <p:cNvSpPr>
                <a:spLocks/>
              </p:cNvSpPr>
              <p:nvPr/>
            </p:nvSpPr>
            <p:spPr bwMode="auto">
              <a:xfrm>
                <a:off x="466" y="1184"/>
                <a:ext cx="150" cy="57"/>
              </a:xfrm>
              <a:custGeom>
                <a:avLst/>
                <a:gdLst>
                  <a:gd name="T0" fmla="*/ 120 w 150"/>
                  <a:gd name="T1" fmla="*/ 57 h 57"/>
                  <a:gd name="T2" fmla="*/ 0 w 150"/>
                  <a:gd name="T3" fmla="*/ 36 h 57"/>
                  <a:gd name="T4" fmla="*/ 6 w 150"/>
                  <a:gd name="T5" fmla="*/ 0 h 57"/>
                  <a:gd name="T6" fmla="*/ 150 w 150"/>
                  <a:gd name="T7" fmla="*/ 3 h 57"/>
                  <a:gd name="T8" fmla="*/ 0 60000 65536"/>
                  <a:gd name="T9" fmla="*/ 0 60000 65536"/>
                  <a:gd name="T10" fmla="*/ 0 60000 65536"/>
                  <a:gd name="T11" fmla="*/ 0 60000 65536"/>
                  <a:gd name="T12" fmla="*/ 0 w 150"/>
                  <a:gd name="T13" fmla="*/ 0 h 57"/>
                  <a:gd name="T14" fmla="*/ 150 w 150"/>
                  <a:gd name="T15" fmla="*/ 57 h 57"/>
                </a:gdLst>
                <a:ahLst/>
                <a:cxnLst>
                  <a:cxn ang="T8">
                    <a:pos x="T0" y="T1"/>
                  </a:cxn>
                  <a:cxn ang="T9">
                    <a:pos x="T2" y="T3"/>
                  </a:cxn>
                  <a:cxn ang="T10">
                    <a:pos x="T4" y="T5"/>
                  </a:cxn>
                  <a:cxn ang="T11">
                    <a:pos x="T6" y="T7"/>
                  </a:cxn>
                </a:cxnLst>
                <a:rect l="T12" t="T13" r="T14" b="T15"/>
                <a:pathLst>
                  <a:path w="150" h="57">
                    <a:moveTo>
                      <a:pt x="120" y="57"/>
                    </a:moveTo>
                    <a:lnTo>
                      <a:pt x="0" y="36"/>
                    </a:lnTo>
                    <a:lnTo>
                      <a:pt x="6" y="0"/>
                    </a:lnTo>
                    <a:lnTo>
                      <a:pt x="150" y="3"/>
                    </a:lnTo>
                  </a:path>
                </a:pathLst>
              </a:custGeom>
              <a:noFill/>
              <a:ln w="6350">
                <a:solidFill>
                  <a:schemeClr val="tx1"/>
                </a:solidFill>
                <a:round/>
                <a:headEnd/>
                <a:tailEnd/>
              </a:ln>
            </p:spPr>
            <p:txBody>
              <a:bodyPr wrap="none" anchor="ctr"/>
              <a:lstStyle/>
              <a:p>
                <a:endParaRPr lang="en-US"/>
              </a:p>
            </p:txBody>
          </p:sp>
          <p:sp>
            <p:nvSpPr>
              <p:cNvPr id="89314" name="Line 57"/>
              <p:cNvSpPr>
                <a:spLocks noChangeShapeType="1"/>
              </p:cNvSpPr>
              <p:nvPr/>
            </p:nvSpPr>
            <p:spPr bwMode="auto">
              <a:xfrm>
                <a:off x="937" y="1181"/>
                <a:ext cx="12" cy="105"/>
              </a:xfrm>
              <a:prstGeom prst="line">
                <a:avLst/>
              </a:prstGeom>
              <a:noFill/>
              <a:ln w="6350">
                <a:solidFill>
                  <a:schemeClr val="tx1"/>
                </a:solidFill>
                <a:round/>
                <a:headEnd/>
                <a:tailEnd/>
              </a:ln>
            </p:spPr>
            <p:txBody>
              <a:bodyPr wrap="none" anchor="ctr"/>
              <a:lstStyle/>
              <a:p>
                <a:endParaRPr lang="en-US"/>
              </a:p>
            </p:txBody>
          </p:sp>
          <p:sp>
            <p:nvSpPr>
              <p:cNvPr id="89315" name="Line 58"/>
              <p:cNvSpPr>
                <a:spLocks noChangeShapeType="1"/>
              </p:cNvSpPr>
              <p:nvPr/>
            </p:nvSpPr>
            <p:spPr bwMode="auto">
              <a:xfrm flipV="1">
                <a:off x="949" y="1172"/>
                <a:ext cx="345" cy="12"/>
              </a:xfrm>
              <a:prstGeom prst="line">
                <a:avLst/>
              </a:prstGeom>
              <a:noFill/>
              <a:ln w="6350">
                <a:solidFill>
                  <a:schemeClr val="tx1"/>
                </a:solidFill>
                <a:round/>
                <a:headEnd/>
                <a:tailEnd/>
              </a:ln>
            </p:spPr>
            <p:txBody>
              <a:bodyPr wrap="none" anchor="ctr"/>
              <a:lstStyle/>
              <a:p>
                <a:endParaRPr lang="en-US"/>
              </a:p>
            </p:txBody>
          </p:sp>
        </p:grpSp>
        <p:grpSp>
          <p:nvGrpSpPr>
            <p:cNvPr id="89241" name="Group 59"/>
            <p:cNvGrpSpPr>
              <a:grpSpLocks/>
            </p:cNvGrpSpPr>
            <p:nvPr/>
          </p:nvGrpSpPr>
          <p:grpSpPr bwMode="auto">
            <a:xfrm rot="-214580">
              <a:off x="2496" y="1104"/>
              <a:ext cx="384" cy="144"/>
              <a:chOff x="406" y="985"/>
              <a:chExt cx="1308" cy="423"/>
            </a:xfrm>
          </p:grpSpPr>
          <p:grpSp>
            <p:nvGrpSpPr>
              <p:cNvPr id="89242" name="Group 60"/>
              <p:cNvGrpSpPr>
                <a:grpSpLocks/>
              </p:cNvGrpSpPr>
              <p:nvPr/>
            </p:nvGrpSpPr>
            <p:grpSpPr bwMode="auto">
              <a:xfrm>
                <a:off x="793" y="1048"/>
                <a:ext cx="921" cy="93"/>
                <a:chOff x="4787" y="2810"/>
                <a:chExt cx="921" cy="93"/>
              </a:xfrm>
            </p:grpSpPr>
            <p:sp>
              <p:nvSpPr>
                <p:cNvPr id="89286" name="Line 61"/>
                <p:cNvSpPr>
                  <a:spLocks noChangeShapeType="1"/>
                </p:cNvSpPr>
                <p:nvPr/>
              </p:nvSpPr>
              <p:spPr bwMode="auto">
                <a:xfrm>
                  <a:off x="5192" y="2852"/>
                  <a:ext cx="99" cy="1"/>
                </a:xfrm>
                <a:prstGeom prst="line">
                  <a:avLst/>
                </a:prstGeom>
                <a:noFill/>
                <a:ln w="6350">
                  <a:solidFill>
                    <a:schemeClr val="tx1"/>
                  </a:solidFill>
                  <a:round/>
                  <a:headEnd/>
                  <a:tailEnd/>
                </a:ln>
              </p:spPr>
              <p:txBody>
                <a:bodyPr wrap="none" anchor="ctr"/>
                <a:lstStyle/>
                <a:p>
                  <a:endParaRPr lang="en-US"/>
                </a:p>
              </p:txBody>
            </p:sp>
            <p:sp>
              <p:nvSpPr>
                <p:cNvPr id="89287" name="Line 62"/>
                <p:cNvSpPr>
                  <a:spLocks noChangeShapeType="1"/>
                </p:cNvSpPr>
                <p:nvPr/>
              </p:nvSpPr>
              <p:spPr bwMode="auto">
                <a:xfrm flipH="1" flipV="1">
                  <a:off x="4787" y="2837"/>
                  <a:ext cx="420" cy="12"/>
                </a:xfrm>
                <a:prstGeom prst="line">
                  <a:avLst/>
                </a:prstGeom>
                <a:noFill/>
                <a:ln w="6350">
                  <a:solidFill>
                    <a:schemeClr val="tx1"/>
                  </a:solidFill>
                  <a:round/>
                  <a:headEnd/>
                  <a:tailEnd/>
                </a:ln>
              </p:spPr>
              <p:txBody>
                <a:bodyPr wrap="none" anchor="ctr"/>
                <a:lstStyle/>
                <a:p>
                  <a:endParaRPr lang="en-US"/>
                </a:p>
              </p:txBody>
            </p:sp>
            <p:sp>
              <p:nvSpPr>
                <p:cNvPr id="89288" name="Line 63"/>
                <p:cNvSpPr>
                  <a:spLocks noChangeShapeType="1"/>
                </p:cNvSpPr>
                <p:nvPr/>
              </p:nvSpPr>
              <p:spPr bwMode="auto">
                <a:xfrm flipH="1">
                  <a:off x="5288" y="2846"/>
                  <a:ext cx="420" cy="6"/>
                </a:xfrm>
                <a:prstGeom prst="line">
                  <a:avLst/>
                </a:prstGeom>
                <a:noFill/>
                <a:ln w="6350">
                  <a:solidFill>
                    <a:schemeClr val="tx1"/>
                  </a:solidFill>
                  <a:round/>
                  <a:headEnd/>
                  <a:tailEnd/>
                </a:ln>
              </p:spPr>
              <p:txBody>
                <a:bodyPr wrap="none" anchor="ctr"/>
                <a:lstStyle/>
                <a:p>
                  <a:endParaRPr lang="en-US"/>
                </a:p>
              </p:txBody>
            </p:sp>
            <p:sp>
              <p:nvSpPr>
                <p:cNvPr id="89289" name="Line 64"/>
                <p:cNvSpPr>
                  <a:spLocks noChangeShapeType="1"/>
                </p:cNvSpPr>
                <p:nvPr/>
              </p:nvSpPr>
              <p:spPr bwMode="auto">
                <a:xfrm>
                  <a:off x="5240" y="2810"/>
                  <a:ext cx="3" cy="87"/>
                </a:xfrm>
                <a:prstGeom prst="line">
                  <a:avLst/>
                </a:prstGeom>
                <a:noFill/>
                <a:ln w="6350">
                  <a:solidFill>
                    <a:schemeClr val="tx1"/>
                  </a:solidFill>
                  <a:round/>
                  <a:headEnd/>
                  <a:tailEnd/>
                </a:ln>
              </p:spPr>
              <p:txBody>
                <a:bodyPr wrap="none" anchor="ctr"/>
                <a:lstStyle/>
                <a:p>
                  <a:endParaRPr lang="en-US"/>
                </a:p>
              </p:txBody>
            </p:sp>
            <p:sp>
              <p:nvSpPr>
                <p:cNvPr id="89290" name="Line 65"/>
                <p:cNvSpPr>
                  <a:spLocks noChangeShapeType="1"/>
                </p:cNvSpPr>
                <p:nvPr/>
              </p:nvSpPr>
              <p:spPr bwMode="auto">
                <a:xfrm>
                  <a:off x="5210" y="2858"/>
                  <a:ext cx="27" cy="45"/>
                </a:xfrm>
                <a:prstGeom prst="line">
                  <a:avLst/>
                </a:prstGeom>
                <a:noFill/>
                <a:ln w="6350">
                  <a:solidFill>
                    <a:schemeClr val="tx1"/>
                  </a:solidFill>
                  <a:round/>
                  <a:headEnd/>
                  <a:tailEnd/>
                </a:ln>
              </p:spPr>
              <p:txBody>
                <a:bodyPr wrap="none" anchor="ctr"/>
                <a:lstStyle/>
                <a:p>
                  <a:endParaRPr lang="en-US"/>
                </a:p>
              </p:txBody>
            </p:sp>
            <p:sp>
              <p:nvSpPr>
                <p:cNvPr id="89291" name="Line 66"/>
                <p:cNvSpPr>
                  <a:spLocks noChangeShapeType="1"/>
                </p:cNvSpPr>
                <p:nvPr/>
              </p:nvSpPr>
              <p:spPr bwMode="auto">
                <a:xfrm flipH="1">
                  <a:off x="5246" y="2858"/>
                  <a:ext cx="24" cy="39"/>
                </a:xfrm>
                <a:prstGeom prst="line">
                  <a:avLst/>
                </a:prstGeom>
                <a:noFill/>
                <a:ln w="6350">
                  <a:solidFill>
                    <a:schemeClr val="tx1"/>
                  </a:solidFill>
                  <a:round/>
                  <a:headEnd/>
                  <a:tailEnd/>
                </a:ln>
              </p:spPr>
              <p:txBody>
                <a:bodyPr wrap="none" anchor="ctr"/>
                <a:lstStyle/>
                <a:p>
                  <a:endParaRPr lang="en-US"/>
                </a:p>
              </p:txBody>
            </p:sp>
          </p:grpSp>
          <p:sp>
            <p:nvSpPr>
              <p:cNvPr id="89243" name="Oval 67"/>
              <p:cNvSpPr>
                <a:spLocks noChangeArrowheads="1"/>
              </p:cNvSpPr>
              <p:nvPr/>
            </p:nvSpPr>
            <p:spPr bwMode="auto">
              <a:xfrm>
                <a:off x="1207" y="985"/>
                <a:ext cx="81" cy="62"/>
              </a:xfrm>
              <a:prstGeom prst="ellipse">
                <a:avLst/>
              </a:prstGeom>
              <a:gradFill rotWithShape="0">
                <a:gsLst>
                  <a:gs pos="0">
                    <a:srgbClr val="808000"/>
                  </a:gs>
                  <a:gs pos="100000">
                    <a:srgbClr val="3B3B00"/>
                  </a:gs>
                </a:gsLst>
                <a:lin ang="5400000" scaled="1"/>
              </a:gradFill>
              <a:ln w="6350">
                <a:solidFill>
                  <a:schemeClr val="tx1"/>
                </a:solidFill>
                <a:round/>
                <a:headEnd/>
                <a:tailEnd/>
              </a:ln>
            </p:spPr>
            <p:txBody>
              <a:bodyPr wrap="none" anchor="ctr"/>
              <a:lstStyle/>
              <a:p>
                <a:pPr algn="ctr" eaLnBrk="0" hangingPunct="0"/>
                <a:endParaRPr lang="zh-TW" altLang="zh-TW" sz="2400">
                  <a:latin typeface="Times New Roman" pitchFamily="18" charset="0"/>
                  <a:ea typeface="PMingLiU" pitchFamily="18" charset="-120"/>
                </a:endParaRPr>
              </a:p>
            </p:txBody>
          </p:sp>
          <p:grpSp>
            <p:nvGrpSpPr>
              <p:cNvPr id="89244" name="Group 68"/>
              <p:cNvGrpSpPr>
                <a:grpSpLocks/>
              </p:cNvGrpSpPr>
              <p:nvPr/>
            </p:nvGrpSpPr>
            <p:grpSpPr bwMode="auto">
              <a:xfrm>
                <a:off x="1375" y="1141"/>
                <a:ext cx="86" cy="88"/>
                <a:chOff x="5369" y="2897"/>
                <a:chExt cx="86" cy="88"/>
              </a:xfrm>
            </p:grpSpPr>
            <p:sp>
              <p:nvSpPr>
                <p:cNvPr id="89284" name="Freeform 69"/>
                <p:cNvSpPr>
                  <a:spLocks/>
                </p:cNvSpPr>
                <p:nvPr/>
              </p:nvSpPr>
              <p:spPr bwMode="auto">
                <a:xfrm>
                  <a:off x="5369" y="2897"/>
                  <a:ext cx="18" cy="60"/>
                </a:xfrm>
                <a:custGeom>
                  <a:avLst/>
                  <a:gdLst>
                    <a:gd name="T0" fmla="*/ 0 w 18"/>
                    <a:gd name="T1" fmla="*/ 48 h 60"/>
                    <a:gd name="T2" fmla="*/ 18 w 18"/>
                    <a:gd name="T3" fmla="*/ 0 h 60"/>
                    <a:gd name="T4" fmla="*/ 18 w 18"/>
                    <a:gd name="T5" fmla="*/ 60 h 60"/>
                    <a:gd name="T6" fmla="*/ 0 w 18"/>
                    <a:gd name="T7" fmla="*/ 48 h 60"/>
                    <a:gd name="T8" fmla="*/ 0 60000 65536"/>
                    <a:gd name="T9" fmla="*/ 0 60000 65536"/>
                    <a:gd name="T10" fmla="*/ 0 60000 65536"/>
                    <a:gd name="T11" fmla="*/ 0 60000 65536"/>
                    <a:gd name="T12" fmla="*/ 0 w 18"/>
                    <a:gd name="T13" fmla="*/ 0 h 60"/>
                    <a:gd name="T14" fmla="*/ 18 w 18"/>
                    <a:gd name="T15" fmla="*/ 60 h 60"/>
                  </a:gdLst>
                  <a:ahLst/>
                  <a:cxnLst>
                    <a:cxn ang="T8">
                      <a:pos x="T0" y="T1"/>
                    </a:cxn>
                    <a:cxn ang="T9">
                      <a:pos x="T2" y="T3"/>
                    </a:cxn>
                    <a:cxn ang="T10">
                      <a:pos x="T4" y="T5"/>
                    </a:cxn>
                    <a:cxn ang="T11">
                      <a:pos x="T6" y="T7"/>
                    </a:cxn>
                  </a:cxnLst>
                  <a:rect l="T12" t="T13" r="T14" b="T15"/>
                  <a:pathLst>
                    <a:path w="18" h="60">
                      <a:moveTo>
                        <a:pt x="0" y="48"/>
                      </a:moveTo>
                      <a:lnTo>
                        <a:pt x="18" y="0"/>
                      </a:lnTo>
                      <a:lnTo>
                        <a:pt x="18" y="60"/>
                      </a:lnTo>
                      <a:lnTo>
                        <a:pt x="0" y="48"/>
                      </a:lnTo>
                      <a:close/>
                    </a:path>
                  </a:pathLst>
                </a:custGeom>
                <a:solidFill>
                  <a:schemeClr val="tx1"/>
                </a:solidFill>
                <a:ln w="6350">
                  <a:solidFill>
                    <a:schemeClr val="tx1"/>
                  </a:solidFill>
                  <a:round/>
                  <a:headEnd/>
                  <a:tailEnd/>
                </a:ln>
              </p:spPr>
              <p:txBody>
                <a:bodyPr wrap="none" anchor="ctr"/>
                <a:lstStyle/>
                <a:p>
                  <a:endParaRPr lang="en-US"/>
                </a:p>
              </p:txBody>
            </p:sp>
            <p:sp>
              <p:nvSpPr>
                <p:cNvPr id="89285" name="Freeform 70"/>
                <p:cNvSpPr>
                  <a:spLocks/>
                </p:cNvSpPr>
                <p:nvPr/>
              </p:nvSpPr>
              <p:spPr bwMode="auto">
                <a:xfrm>
                  <a:off x="5395" y="2931"/>
                  <a:ext cx="60" cy="54"/>
                </a:xfrm>
                <a:custGeom>
                  <a:avLst/>
                  <a:gdLst>
                    <a:gd name="T0" fmla="*/ 0 w 60"/>
                    <a:gd name="T1" fmla="*/ 36 h 54"/>
                    <a:gd name="T2" fmla="*/ 60 w 60"/>
                    <a:gd name="T3" fmla="*/ 0 h 54"/>
                    <a:gd name="T4" fmla="*/ 18 w 60"/>
                    <a:gd name="T5" fmla="*/ 54 h 54"/>
                    <a:gd name="T6" fmla="*/ 0 w 60"/>
                    <a:gd name="T7" fmla="*/ 36 h 54"/>
                    <a:gd name="T8" fmla="*/ 0 60000 65536"/>
                    <a:gd name="T9" fmla="*/ 0 60000 65536"/>
                    <a:gd name="T10" fmla="*/ 0 60000 65536"/>
                    <a:gd name="T11" fmla="*/ 0 60000 65536"/>
                    <a:gd name="T12" fmla="*/ 0 w 60"/>
                    <a:gd name="T13" fmla="*/ 0 h 54"/>
                    <a:gd name="T14" fmla="*/ 60 w 60"/>
                    <a:gd name="T15" fmla="*/ 54 h 54"/>
                  </a:gdLst>
                  <a:ahLst/>
                  <a:cxnLst>
                    <a:cxn ang="T8">
                      <a:pos x="T0" y="T1"/>
                    </a:cxn>
                    <a:cxn ang="T9">
                      <a:pos x="T2" y="T3"/>
                    </a:cxn>
                    <a:cxn ang="T10">
                      <a:pos x="T4" y="T5"/>
                    </a:cxn>
                    <a:cxn ang="T11">
                      <a:pos x="T6" y="T7"/>
                    </a:cxn>
                  </a:cxnLst>
                  <a:rect l="T12" t="T13" r="T14" b="T15"/>
                  <a:pathLst>
                    <a:path w="60" h="54">
                      <a:moveTo>
                        <a:pt x="0" y="36"/>
                      </a:moveTo>
                      <a:lnTo>
                        <a:pt x="60" y="0"/>
                      </a:lnTo>
                      <a:lnTo>
                        <a:pt x="18" y="54"/>
                      </a:lnTo>
                      <a:lnTo>
                        <a:pt x="0" y="36"/>
                      </a:lnTo>
                      <a:close/>
                    </a:path>
                  </a:pathLst>
                </a:custGeom>
                <a:solidFill>
                  <a:schemeClr val="tx1"/>
                </a:solidFill>
                <a:ln w="6350">
                  <a:solidFill>
                    <a:schemeClr val="tx1"/>
                  </a:solidFill>
                  <a:round/>
                  <a:headEnd/>
                  <a:tailEnd/>
                </a:ln>
              </p:spPr>
              <p:txBody>
                <a:bodyPr wrap="none" anchor="ctr"/>
                <a:lstStyle/>
                <a:p>
                  <a:endParaRPr lang="en-US"/>
                </a:p>
              </p:txBody>
            </p:sp>
          </p:grpSp>
          <p:sp>
            <p:nvSpPr>
              <p:cNvPr id="89245" name="Freeform 71"/>
              <p:cNvSpPr>
                <a:spLocks/>
              </p:cNvSpPr>
              <p:nvPr/>
            </p:nvSpPr>
            <p:spPr bwMode="auto">
              <a:xfrm>
                <a:off x="415" y="1126"/>
                <a:ext cx="222" cy="135"/>
              </a:xfrm>
              <a:custGeom>
                <a:avLst/>
                <a:gdLst>
                  <a:gd name="T0" fmla="*/ 0 w 180"/>
                  <a:gd name="T1" fmla="*/ 1076 h 108"/>
                  <a:gd name="T2" fmla="*/ 180 w 180"/>
                  <a:gd name="T3" fmla="*/ 1260 h 108"/>
                  <a:gd name="T4" fmla="*/ 1808 w 180"/>
                  <a:gd name="T5" fmla="*/ 214 h 108"/>
                  <a:gd name="T6" fmla="*/ 1677 w 180"/>
                  <a:gd name="T7" fmla="*/ 0 h 108"/>
                  <a:gd name="T8" fmla="*/ 0 w 180"/>
                  <a:gd name="T9" fmla="*/ 1076 h 108"/>
                  <a:gd name="T10" fmla="*/ 0 60000 65536"/>
                  <a:gd name="T11" fmla="*/ 0 60000 65536"/>
                  <a:gd name="T12" fmla="*/ 0 60000 65536"/>
                  <a:gd name="T13" fmla="*/ 0 60000 65536"/>
                  <a:gd name="T14" fmla="*/ 0 60000 65536"/>
                  <a:gd name="T15" fmla="*/ 0 w 180"/>
                  <a:gd name="T16" fmla="*/ 0 h 108"/>
                  <a:gd name="T17" fmla="*/ 180 w 180"/>
                  <a:gd name="T18" fmla="*/ 108 h 108"/>
                </a:gdLst>
                <a:ahLst/>
                <a:cxnLst>
                  <a:cxn ang="T10">
                    <a:pos x="T0" y="T1"/>
                  </a:cxn>
                  <a:cxn ang="T11">
                    <a:pos x="T2" y="T3"/>
                  </a:cxn>
                  <a:cxn ang="T12">
                    <a:pos x="T4" y="T5"/>
                  </a:cxn>
                  <a:cxn ang="T13">
                    <a:pos x="T6" y="T7"/>
                  </a:cxn>
                  <a:cxn ang="T14">
                    <a:pos x="T8" y="T9"/>
                  </a:cxn>
                </a:cxnLst>
                <a:rect l="T15" t="T16" r="T17" b="T18"/>
                <a:pathLst>
                  <a:path w="180" h="108">
                    <a:moveTo>
                      <a:pt x="0" y="93"/>
                    </a:moveTo>
                    <a:lnTo>
                      <a:pt x="18" y="108"/>
                    </a:lnTo>
                    <a:lnTo>
                      <a:pt x="180" y="18"/>
                    </a:lnTo>
                    <a:lnTo>
                      <a:pt x="168" y="0"/>
                    </a:lnTo>
                    <a:lnTo>
                      <a:pt x="0" y="93"/>
                    </a:lnTo>
                    <a:close/>
                  </a:path>
                </a:pathLst>
              </a:custGeom>
              <a:solidFill>
                <a:schemeClr val="accent1"/>
              </a:solidFill>
              <a:ln w="6350">
                <a:solidFill>
                  <a:schemeClr val="tx1"/>
                </a:solidFill>
                <a:round/>
                <a:headEnd/>
                <a:tailEnd/>
              </a:ln>
            </p:spPr>
            <p:txBody>
              <a:bodyPr wrap="none" anchor="ctr"/>
              <a:lstStyle/>
              <a:p>
                <a:endParaRPr lang="en-US"/>
              </a:p>
            </p:txBody>
          </p:sp>
          <p:sp>
            <p:nvSpPr>
              <p:cNvPr id="89246" name="Freeform 72"/>
              <p:cNvSpPr>
                <a:spLocks/>
              </p:cNvSpPr>
              <p:nvPr/>
            </p:nvSpPr>
            <p:spPr bwMode="auto">
              <a:xfrm>
                <a:off x="454" y="1043"/>
                <a:ext cx="1128" cy="327"/>
              </a:xfrm>
              <a:custGeom>
                <a:avLst/>
                <a:gdLst>
                  <a:gd name="T0" fmla="*/ 0 w 1128"/>
                  <a:gd name="T1" fmla="*/ 3 h 327"/>
                  <a:gd name="T2" fmla="*/ 45 w 1128"/>
                  <a:gd name="T3" fmla="*/ 0 h 327"/>
                  <a:gd name="T4" fmla="*/ 129 w 1128"/>
                  <a:gd name="T5" fmla="*/ 141 h 327"/>
                  <a:gd name="T6" fmla="*/ 492 w 1128"/>
                  <a:gd name="T7" fmla="*/ 141 h 327"/>
                  <a:gd name="T8" fmla="*/ 540 w 1128"/>
                  <a:gd name="T9" fmla="*/ 117 h 327"/>
                  <a:gd name="T10" fmla="*/ 528 w 1128"/>
                  <a:gd name="T11" fmla="*/ 81 h 327"/>
                  <a:gd name="T12" fmla="*/ 726 w 1128"/>
                  <a:gd name="T13" fmla="*/ 75 h 327"/>
                  <a:gd name="T14" fmla="*/ 837 w 1128"/>
                  <a:gd name="T15" fmla="*/ 99 h 327"/>
                  <a:gd name="T16" fmla="*/ 840 w 1128"/>
                  <a:gd name="T17" fmla="*/ 129 h 327"/>
                  <a:gd name="T18" fmla="*/ 906 w 1128"/>
                  <a:gd name="T19" fmla="*/ 132 h 327"/>
                  <a:gd name="T20" fmla="*/ 915 w 1128"/>
                  <a:gd name="T21" fmla="*/ 153 h 327"/>
                  <a:gd name="T22" fmla="*/ 1023 w 1128"/>
                  <a:gd name="T23" fmla="*/ 198 h 327"/>
                  <a:gd name="T24" fmla="*/ 1065 w 1128"/>
                  <a:gd name="T25" fmla="*/ 246 h 327"/>
                  <a:gd name="T26" fmla="*/ 1113 w 1128"/>
                  <a:gd name="T27" fmla="*/ 255 h 327"/>
                  <a:gd name="T28" fmla="*/ 1128 w 1128"/>
                  <a:gd name="T29" fmla="*/ 282 h 327"/>
                  <a:gd name="T30" fmla="*/ 1113 w 1128"/>
                  <a:gd name="T31" fmla="*/ 306 h 327"/>
                  <a:gd name="T32" fmla="*/ 1071 w 1128"/>
                  <a:gd name="T33" fmla="*/ 321 h 327"/>
                  <a:gd name="T34" fmla="*/ 729 w 1128"/>
                  <a:gd name="T35" fmla="*/ 327 h 327"/>
                  <a:gd name="T36" fmla="*/ 555 w 1128"/>
                  <a:gd name="T37" fmla="*/ 288 h 327"/>
                  <a:gd name="T38" fmla="*/ 501 w 1128"/>
                  <a:gd name="T39" fmla="*/ 246 h 327"/>
                  <a:gd name="T40" fmla="*/ 120 w 1128"/>
                  <a:gd name="T41" fmla="*/ 198 h 327"/>
                  <a:gd name="T42" fmla="*/ 72 w 1128"/>
                  <a:gd name="T43" fmla="*/ 264 h 327"/>
                  <a:gd name="T44" fmla="*/ 15 w 1128"/>
                  <a:gd name="T45" fmla="*/ 252 h 327"/>
                  <a:gd name="T46" fmla="*/ 45 w 1128"/>
                  <a:gd name="T47" fmla="*/ 180 h 327"/>
                  <a:gd name="T48" fmla="*/ 6 w 1128"/>
                  <a:gd name="T49" fmla="*/ 180 h 327"/>
                  <a:gd name="T50" fmla="*/ 21 w 1128"/>
                  <a:gd name="T51" fmla="*/ 144 h 327"/>
                  <a:gd name="T52" fmla="*/ 54 w 1128"/>
                  <a:gd name="T53" fmla="*/ 141 h 327"/>
                  <a:gd name="T54" fmla="*/ 0 w 1128"/>
                  <a:gd name="T55" fmla="*/ 3 h 3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8"/>
                  <a:gd name="T85" fmla="*/ 0 h 327"/>
                  <a:gd name="T86" fmla="*/ 1128 w 1128"/>
                  <a:gd name="T87" fmla="*/ 327 h 3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8" h="327">
                    <a:moveTo>
                      <a:pt x="0" y="3"/>
                    </a:moveTo>
                    <a:lnTo>
                      <a:pt x="45" y="0"/>
                    </a:lnTo>
                    <a:lnTo>
                      <a:pt x="129" y="141"/>
                    </a:lnTo>
                    <a:lnTo>
                      <a:pt x="492" y="141"/>
                    </a:lnTo>
                    <a:lnTo>
                      <a:pt x="540" y="117"/>
                    </a:lnTo>
                    <a:lnTo>
                      <a:pt x="528" y="81"/>
                    </a:lnTo>
                    <a:lnTo>
                      <a:pt x="726" y="75"/>
                    </a:lnTo>
                    <a:lnTo>
                      <a:pt x="837" y="99"/>
                    </a:lnTo>
                    <a:lnTo>
                      <a:pt x="840" y="129"/>
                    </a:lnTo>
                    <a:lnTo>
                      <a:pt x="906" y="132"/>
                    </a:lnTo>
                    <a:lnTo>
                      <a:pt x="915" y="153"/>
                    </a:lnTo>
                    <a:lnTo>
                      <a:pt x="1023" y="198"/>
                    </a:lnTo>
                    <a:lnTo>
                      <a:pt x="1065" y="246"/>
                    </a:lnTo>
                    <a:lnTo>
                      <a:pt x="1113" y="255"/>
                    </a:lnTo>
                    <a:lnTo>
                      <a:pt x="1128" y="282"/>
                    </a:lnTo>
                    <a:lnTo>
                      <a:pt x="1113" y="306"/>
                    </a:lnTo>
                    <a:lnTo>
                      <a:pt x="1071" y="321"/>
                    </a:lnTo>
                    <a:lnTo>
                      <a:pt x="729" y="327"/>
                    </a:lnTo>
                    <a:lnTo>
                      <a:pt x="555" y="288"/>
                    </a:lnTo>
                    <a:lnTo>
                      <a:pt x="501" y="246"/>
                    </a:lnTo>
                    <a:lnTo>
                      <a:pt x="120" y="198"/>
                    </a:lnTo>
                    <a:lnTo>
                      <a:pt x="72" y="264"/>
                    </a:lnTo>
                    <a:lnTo>
                      <a:pt x="15" y="252"/>
                    </a:lnTo>
                    <a:lnTo>
                      <a:pt x="45" y="180"/>
                    </a:lnTo>
                    <a:lnTo>
                      <a:pt x="6" y="180"/>
                    </a:lnTo>
                    <a:lnTo>
                      <a:pt x="21" y="144"/>
                    </a:lnTo>
                    <a:lnTo>
                      <a:pt x="54" y="141"/>
                    </a:lnTo>
                    <a:lnTo>
                      <a:pt x="0" y="3"/>
                    </a:lnTo>
                    <a:close/>
                  </a:path>
                </a:pathLst>
              </a:custGeom>
              <a:gradFill rotWithShape="0">
                <a:gsLst>
                  <a:gs pos="0">
                    <a:srgbClr val="808000"/>
                  </a:gs>
                  <a:gs pos="100000">
                    <a:srgbClr val="3B3B00"/>
                  </a:gs>
                </a:gsLst>
                <a:lin ang="5400000" scaled="1"/>
              </a:gradFill>
              <a:ln w="6350">
                <a:solidFill>
                  <a:schemeClr val="tx1"/>
                </a:solidFill>
                <a:round/>
                <a:headEnd/>
                <a:tailEnd/>
              </a:ln>
            </p:spPr>
            <p:txBody>
              <a:bodyPr wrap="none" anchor="ctr"/>
              <a:lstStyle/>
              <a:p>
                <a:endParaRPr lang="en-US"/>
              </a:p>
            </p:txBody>
          </p:sp>
          <p:grpSp>
            <p:nvGrpSpPr>
              <p:cNvPr id="89247" name="Group 73"/>
              <p:cNvGrpSpPr>
                <a:grpSpLocks/>
              </p:cNvGrpSpPr>
              <p:nvPr/>
            </p:nvGrpSpPr>
            <p:grpSpPr bwMode="auto">
              <a:xfrm>
                <a:off x="1403" y="1216"/>
                <a:ext cx="180" cy="177"/>
                <a:chOff x="5397" y="2978"/>
                <a:chExt cx="180" cy="177"/>
              </a:xfrm>
            </p:grpSpPr>
            <p:sp>
              <p:nvSpPr>
                <p:cNvPr id="89280" name="Freeform 74"/>
                <p:cNvSpPr>
                  <a:spLocks/>
                </p:cNvSpPr>
                <p:nvPr/>
              </p:nvSpPr>
              <p:spPr bwMode="auto">
                <a:xfrm>
                  <a:off x="5501" y="3116"/>
                  <a:ext cx="60" cy="39"/>
                </a:xfrm>
                <a:custGeom>
                  <a:avLst/>
                  <a:gdLst>
                    <a:gd name="T0" fmla="*/ 0 w 60"/>
                    <a:gd name="T1" fmla="*/ 9 h 39"/>
                    <a:gd name="T2" fmla="*/ 60 w 60"/>
                    <a:gd name="T3" fmla="*/ 39 h 39"/>
                    <a:gd name="T4" fmla="*/ 21 w 60"/>
                    <a:gd name="T5" fmla="*/ 0 h 39"/>
                    <a:gd name="T6" fmla="*/ 0 w 60"/>
                    <a:gd name="T7" fmla="*/ 9 h 39"/>
                    <a:gd name="T8" fmla="*/ 0 60000 65536"/>
                    <a:gd name="T9" fmla="*/ 0 60000 65536"/>
                    <a:gd name="T10" fmla="*/ 0 60000 65536"/>
                    <a:gd name="T11" fmla="*/ 0 60000 65536"/>
                    <a:gd name="T12" fmla="*/ 0 w 60"/>
                    <a:gd name="T13" fmla="*/ 0 h 39"/>
                    <a:gd name="T14" fmla="*/ 60 w 60"/>
                    <a:gd name="T15" fmla="*/ 39 h 39"/>
                  </a:gdLst>
                  <a:ahLst/>
                  <a:cxnLst>
                    <a:cxn ang="T8">
                      <a:pos x="T0" y="T1"/>
                    </a:cxn>
                    <a:cxn ang="T9">
                      <a:pos x="T2" y="T3"/>
                    </a:cxn>
                    <a:cxn ang="T10">
                      <a:pos x="T4" y="T5"/>
                    </a:cxn>
                    <a:cxn ang="T11">
                      <a:pos x="T6" y="T7"/>
                    </a:cxn>
                  </a:cxnLst>
                  <a:rect l="T12" t="T13" r="T14" b="T15"/>
                  <a:pathLst>
                    <a:path w="60" h="39">
                      <a:moveTo>
                        <a:pt x="0" y="9"/>
                      </a:moveTo>
                      <a:lnTo>
                        <a:pt x="60" y="39"/>
                      </a:lnTo>
                      <a:lnTo>
                        <a:pt x="21" y="0"/>
                      </a:lnTo>
                      <a:lnTo>
                        <a:pt x="0" y="9"/>
                      </a:lnTo>
                      <a:close/>
                    </a:path>
                  </a:pathLst>
                </a:custGeom>
                <a:solidFill>
                  <a:schemeClr val="accent1"/>
                </a:solidFill>
                <a:ln w="6350">
                  <a:solidFill>
                    <a:schemeClr val="tx1"/>
                  </a:solidFill>
                  <a:round/>
                  <a:headEnd/>
                  <a:tailEnd/>
                </a:ln>
              </p:spPr>
              <p:txBody>
                <a:bodyPr wrap="none" anchor="ctr"/>
                <a:lstStyle/>
                <a:p>
                  <a:endParaRPr lang="en-US"/>
                </a:p>
              </p:txBody>
            </p:sp>
            <p:grpSp>
              <p:nvGrpSpPr>
                <p:cNvPr id="89281" name="Group 75"/>
                <p:cNvGrpSpPr>
                  <a:grpSpLocks/>
                </p:cNvGrpSpPr>
                <p:nvPr/>
              </p:nvGrpSpPr>
              <p:grpSpPr bwMode="auto">
                <a:xfrm>
                  <a:off x="5397" y="2978"/>
                  <a:ext cx="180" cy="150"/>
                  <a:chOff x="5397" y="2978"/>
                  <a:chExt cx="180" cy="150"/>
                </a:xfrm>
              </p:grpSpPr>
              <p:sp>
                <p:nvSpPr>
                  <p:cNvPr id="89282" name="Freeform 76"/>
                  <p:cNvSpPr>
                    <a:spLocks/>
                  </p:cNvSpPr>
                  <p:nvPr/>
                </p:nvSpPr>
                <p:spPr bwMode="auto">
                  <a:xfrm>
                    <a:off x="5397" y="2978"/>
                    <a:ext cx="116" cy="87"/>
                  </a:xfrm>
                  <a:custGeom>
                    <a:avLst/>
                    <a:gdLst>
                      <a:gd name="T0" fmla="*/ 17 w 116"/>
                      <a:gd name="T1" fmla="*/ 0 h 87"/>
                      <a:gd name="T2" fmla="*/ 0 w 116"/>
                      <a:gd name="T3" fmla="*/ 12 h 87"/>
                      <a:gd name="T4" fmla="*/ 47 w 116"/>
                      <a:gd name="T5" fmla="*/ 87 h 87"/>
                      <a:gd name="T6" fmla="*/ 101 w 116"/>
                      <a:gd name="T7" fmla="*/ 87 h 87"/>
                      <a:gd name="T8" fmla="*/ 116 w 116"/>
                      <a:gd name="T9" fmla="*/ 66 h 87"/>
                      <a:gd name="T10" fmla="*/ 65 w 116"/>
                      <a:gd name="T11" fmla="*/ 21 h 87"/>
                      <a:gd name="T12" fmla="*/ 17 w 116"/>
                      <a:gd name="T13" fmla="*/ 0 h 87"/>
                      <a:gd name="T14" fmla="*/ 0 60000 65536"/>
                      <a:gd name="T15" fmla="*/ 0 60000 65536"/>
                      <a:gd name="T16" fmla="*/ 0 60000 65536"/>
                      <a:gd name="T17" fmla="*/ 0 60000 65536"/>
                      <a:gd name="T18" fmla="*/ 0 60000 65536"/>
                      <a:gd name="T19" fmla="*/ 0 60000 65536"/>
                      <a:gd name="T20" fmla="*/ 0 60000 65536"/>
                      <a:gd name="T21" fmla="*/ 0 w 116"/>
                      <a:gd name="T22" fmla="*/ 0 h 87"/>
                      <a:gd name="T23" fmla="*/ 116 w 11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87">
                        <a:moveTo>
                          <a:pt x="17" y="0"/>
                        </a:moveTo>
                        <a:lnTo>
                          <a:pt x="0" y="12"/>
                        </a:lnTo>
                        <a:lnTo>
                          <a:pt x="47" y="87"/>
                        </a:lnTo>
                        <a:lnTo>
                          <a:pt x="101" y="87"/>
                        </a:lnTo>
                        <a:lnTo>
                          <a:pt x="116" y="66"/>
                        </a:lnTo>
                        <a:lnTo>
                          <a:pt x="65" y="21"/>
                        </a:lnTo>
                        <a:lnTo>
                          <a:pt x="17" y="0"/>
                        </a:lnTo>
                        <a:close/>
                      </a:path>
                    </a:pathLst>
                  </a:custGeom>
                  <a:solidFill>
                    <a:schemeClr val="accent1"/>
                  </a:solidFill>
                  <a:ln w="6350">
                    <a:solidFill>
                      <a:schemeClr val="tx1"/>
                    </a:solidFill>
                    <a:round/>
                    <a:headEnd/>
                    <a:tailEnd/>
                  </a:ln>
                </p:spPr>
                <p:txBody>
                  <a:bodyPr wrap="none" anchor="ctr"/>
                  <a:lstStyle/>
                  <a:p>
                    <a:endParaRPr lang="en-US"/>
                  </a:p>
                </p:txBody>
              </p:sp>
              <p:sp>
                <p:nvSpPr>
                  <p:cNvPr id="89283" name="Freeform 77"/>
                  <p:cNvSpPr>
                    <a:spLocks/>
                  </p:cNvSpPr>
                  <p:nvPr/>
                </p:nvSpPr>
                <p:spPr bwMode="auto">
                  <a:xfrm>
                    <a:off x="5462" y="3083"/>
                    <a:ext cx="115" cy="45"/>
                  </a:xfrm>
                  <a:custGeom>
                    <a:avLst/>
                    <a:gdLst>
                      <a:gd name="T0" fmla="*/ 0 w 115"/>
                      <a:gd name="T1" fmla="*/ 45 h 45"/>
                      <a:gd name="T2" fmla="*/ 24 w 115"/>
                      <a:gd name="T3" fmla="*/ 0 h 45"/>
                      <a:gd name="T4" fmla="*/ 115 w 115"/>
                      <a:gd name="T5" fmla="*/ 6 h 45"/>
                      <a:gd name="T6" fmla="*/ 99 w 115"/>
                      <a:gd name="T7" fmla="*/ 30 h 45"/>
                      <a:gd name="T8" fmla="*/ 60 w 115"/>
                      <a:gd name="T9" fmla="*/ 45 h 45"/>
                      <a:gd name="T10" fmla="*/ 0 w 115"/>
                      <a:gd name="T11" fmla="*/ 45 h 45"/>
                      <a:gd name="T12" fmla="*/ 0 60000 65536"/>
                      <a:gd name="T13" fmla="*/ 0 60000 65536"/>
                      <a:gd name="T14" fmla="*/ 0 60000 65536"/>
                      <a:gd name="T15" fmla="*/ 0 60000 65536"/>
                      <a:gd name="T16" fmla="*/ 0 60000 65536"/>
                      <a:gd name="T17" fmla="*/ 0 60000 65536"/>
                      <a:gd name="T18" fmla="*/ 0 w 115"/>
                      <a:gd name="T19" fmla="*/ 0 h 45"/>
                      <a:gd name="T20" fmla="*/ 115 w 11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15" h="45">
                        <a:moveTo>
                          <a:pt x="0" y="45"/>
                        </a:moveTo>
                        <a:lnTo>
                          <a:pt x="24" y="0"/>
                        </a:lnTo>
                        <a:lnTo>
                          <a:pt x="115" y="6"/>
                        </a:lnTo>
                        <a:lnTo>
                          <a:pt x="99" y="30"/>
                        </a:lnTo>
                        <a:lnTo>
                          <a:pt x="60" y="45"/>
                        </a:lnTo>
                        <a:lnTo>
                          <a:pt x="0" y="45"/>
                        </a:lnTo>
                        <a:close/>
                      </a:path>
                    </a:pathLst>
                  </a:custGeom>
                  <a:solidFill>
                    <a:schemeClr val="accent1"/>
                  </a:solidFill>
                  <a:ln w="6350">
                    <a:solidFill>
                      <a:schemeClr val="tx1"/>
                    </a:solidFill>
                    <a:round/>
                    <a:headEnd/>
                    <a:tailEnd/>
                  </a:ln>
                </p:spPr>
                <p:txBody>
                  <a:bodyPr wrap="none" anchor="ctr"/>
                  <a:lstStyle/>
                  <a:p>
                    <a:endParaRPr lang="en-US"/>
                  </a:p>
                </p:txBody>
              </p:sp>
            </p:grpSp>
          </p:grpSp>
          <p:sp>
            <p:nvSpPr>
              <p:cNvPr id="89248" name="Line 78"/>
              <p:cNvSpPr>
                <a:spLocks noChangeShapeType="1"/>
              </p:cNvSpPr>
              <p:nvPr/>
            </p:nvSpPr>
            <p:spPr bwMode="auto">
              <a:xfrm>
                <a:off x="469" y="1072"/>
                <a:ext cx="36" cy="1"/>
              </a:xfrm>
              <a:prstGeom prst="line">
                <a:avLst/>
              </a:prstGeom>
              <a:noFill/>
              <a:ln w="6350">
                <a:solidFill>
                  <a:schemeClr val="tx1"/>
                </a:solidFill>
                <a:round/>
                <a:headEnd/>
                <a:tailEnd/>
              </a:ln>
            </p:spPr>
            <p:txBody>
              <a:bodyPr wrap="none" anchor="ctr"/>
              <a:lstStyle/>
              <a:p>
                <a:endParaRPr lang="en-US"/>
              </a:p>
            </p:txBody>
          </p:sp>
          <p:sp>
            <p:nvSpPr>
              <p:cNvPr id="89249" name="Line 79"/>
              <p:cNvSpPr>
                <a:spLocks noChangeShapeType="1"/>
              </p:cNvSpPr>
              <p:nvPr/>
            </p:nvSpPr>
            <p:spPr bwMode="auto">
              <a:xfrm>
                <a:off x="493" y="1075"/>
                <a:ext cx="60" cy="105"/>
              </a:xfrm>
              <a:prstGeom prst="line">
                <a:avLst/>
              </a:prstGeom>
              <a:noFill/>
              <a:ln w="6350">
                <a:solidFill>
                  <a:schemeClr val="tx1"/>
                </a:solidFill>
                <a:round/>
                <a:headEnd/>
                <a:tailEnd/>
              </a:ln>
            </p:spPr>
            <p:txBody>
              <a:bodyPr wrap="none" anchor="ctr"/>
              <a:lstStyle/>
              <a:p>
                <a:endParaRPr lang="en-US"/>
              </a:p>
            </p:txBody>
          </p:sp>
          <p:sp>
            <p:nvSpPr>
              <p:cNvPr id="89250" name="Line 80"/>
              <p:cNvSpPr>
                <a:spLocks noChangeShapeType="1"/>
              </p:cNvSpPr>
              <p:nvPr/>
            </p:nvSpPr>
            <p:spPr bwMode="auto">
              <a:xfrm flipV="1">
                <a:off x="499" y="1228"/>
                <a:ext cx="54" cy="78"/>
              </a:xfrm>
              <a:prstGeom prst="line">
                <a:avLst/>
              </a:prstGeom>
              <a:noFill/>
              <a:ln w="6350">
                <a:solidFill>
                  <a:schemeClr val="tx1"/>
                </a:solidFill>
                <a:round/>
                <a:headEnd/>
                <a:tailEnd/>
              </a:ln>
            </p:spPr>
            <p:txBody>
              <a:bodyPr wrap="none" anchor="ctr"/>
              <a:lstStyle/>
              <a:p>
                <a:endParaRPr lang="en-US"/>
              </a:p>
            </p:txBody>
          </p:sp>
          <p:sp>
            <p:nvSpPr>
              <p:cNvPr id="89251" name="Line 81"/>
              <p:cNvSpPr>
                <a:spLocks noChangeShapeType="1"/>
              </p:cNvSpPr>
              <p:nvPr/>
            </p:nvSpPr>
            <p:spPr bwMode="auto">
              <a:xfrm flipH="1" flipV="1">
                <a:off x="406" y="1297"/>
                <a:ext cx="117" cy="9"/>
              </a:xfrm>
              <a:prstGeom prst="line">
                <a:avLst/>
              </a:prstGeom>
              <a:noFill/>
              <a:ln w="6350">
                <a:solidFill>
                  <a:schemeClr val="tx1"/>
                </a:solidFill>
                <a:round/>
                <a:headEnd/>
                <a:tailEnd/>
              </a:ln>
            </p:spPr>
            <p:txBody>
              <a:bodyPr wrap="none" anchor="ctr"/>
              <a:lstStyle/>
              <a:p>
                <a:endParaRPr lang="en-US"/>
              </a:p>
            </p:txBody>
          </p:sp>
          <p:sp>
            <p:nvSpPr>
              <p:cNvPr id="89252" name="Line 82"/>
              <p:cNvSpPr>
                <a:spLocks noChangeShapeType="1"/>
              </p:cNvSpPr>
              <p:nvPr/>
            </p:nvSpPr>
            <p:spPr bwMode="auto">
              <a:xfrm flipV="1">
                <a:off x="832" y="1223"/>
                <a:ext cx="50" cy="1"/>
              </a:xfrm>
              <a:prstGeom prst="line">
                <a:avLst/>
              </a:prstGeom>
              <a:noFill/>
              <a:ln w="6350">
                <a:solidFill>
                  <a:schemeClr val="tx1"/>
                </a:solidFill>
                <a:round/>
                <a:headEnd/>
                <a:tailEnd/>
              </a:ln>
            </p:spPr>
            <p:txBody>
              <a:bodyPr wrap="none" anchor="ctr"/>
              <a:lstStyle/>
              <a:p>
                <a:endParaRPr lang="en-US"/>
              </a:p>
            </p:txBody>
          </p:sp>
          <p:sp>
            <p:nvSpPr>
              <p:cNvPr id="89253" name="Line 83"/>
              <p:cNvSpPr>
                <a:spLocks noChangeShapeType="1"/>
              </p:cNvSpPr>
              <p:nvPr/>
            </p:nvSpPr>
            <p:spPr bwMode="auto">
              <a:xfrm rot="-5400000" flipH="1" flipV="1">
                <a:off x="747" y="1244"/>
                <a:ext cx="15" cy="0"/>
              </a:xfrm>
              <a:prstGeom prst="line">
                <a:avLst/>
              </a:prstGeom>
              <a:noFill/>
              <a:ln w="6350">
                <a:solidFill>
                  <a:schemeClr val="tx1"/>
                </a:solidFill>
                <a:round/>
                <a:headEnd/>
                <a:tailEnd/>
              </a:ln>
            </p:spPr>
            <p:txBody>
              <a:bodyPr wrap="none" anchor="ctr"/>
              <a:lstStyle/>
              <a:p>
                <a:endParaRPr lang="en-US"/>
              </a:p>
            </p:txBody>
          </p:sp>
          <p:grpSp>
            <p:nvGrpSpPr>
              <p:cNvPr id="89254" name="Group 84"/>
              <p:cNvGrpSpPr>
                <a:grpSpLocks/>
              </p:cNvGrpSpPr>
              <p:nvPr/>
            </p:nvGrpSpPr>
            <p:grpSpPr bwMode="auto">
              <a:xfrm>
                <a:off x="1156" y="1357"/>
                <a:ext cx="288" cy="51"/>
                <a:chOff x="5150" y="3119"/>
                <a:chExt cx="288" cy="51"/>
              </a:xfrm>
            </p:grpSpPr>
            <p:sp>
              <p:nvSpPr>
                <p:cNvPr id="89277" name="Line 85"/>
                <p:cNvSpPr>
                  <a:spLocks noChangeShapeType="1"/>
                </p:cNvSpPr>
                <p:nvPr/>
              </p:nvSpPr>
              <p:spPr bwMode="auto">
                <a:xfrm>
                  <a:off x="5186" y="3119"/>
                  <a:ext cx="9" cy="42"/>
                </a:xfrm>
                <a:prstGeom prst="line">
                  <a:avLst/>
                </a:prstGeom>
                <a:noFill/>
                <a:ln w="6350">
                  <a:solidFill>
                    <a:schemeClr val="tx1"/>
                  </a:solidFill>
                  <a:round/>
                  <a:headEnd/>
                  <a:tailEnd/>
                </a:ln>
              </p:spPr>
              <p:txBody>
                <a:bodyPr wrap="none" anchor="ctr"/>
                <a:lstStyle/>
                <a:p>
                  <a:endParaRPr lang="en-US"/>
                </a:p>
              </p:txBody>
            </p:sp>
            <p:sp>
              <p:nvSpPr>
                <p:cNvPr id="89278" name="Line 86"/>
                <p:cNvSpPr>
                  <a:spLocks noChangeShapeType="1"/>
                </p:cNvSpPr>
                <p:nvPr/>
              </p:nvSpPr>
              <p:spPr bwMode="auto">
                <a:xfrm>
                  <a:off x="5348" y="3128"/>
                  <a:ext cx="6" cy="42"/>
                </a:xfrm>
                <a:prstGeom prst="line">
                  <a:avLst/>
                </a:prstGeom>
                <a:noFill/>
                <a:ln w="6350">
                  <a:solidFill>
                    <a:schemeClr val="tx1"/>
                  </a:solidFill>
                  <a:round/>
                  <a:headEnd/>
                  <a:tailEnd/>
                </a:ln>
              </p:spPr>
              <p:txBody>
                <a:bodyPr wrap="none" anchor="ctr"/>
                <a:lstStyle/>
                <a:p>
                  <a:endParaRPr lang="en-US"/>
                </a:p>
              </p:txBody>
            </p:sp>
            <p:sp>
              <p:nvSpPr>
                <p:cNvPr id="89279" name="Freeform 87"/>
                <p:cNvSpPr>
                  <a:spLocks/>
                </p:cNvSpPr>
                <p:nvPr/>
              </p:nvSpPr>
              <p:spPr bwMode="auto">
                <a:xfrm>
                  <a:off x="5150" y="3152"/>
                  <a:ext cx="288" cy="18"/>
                </a:xfrm>
                <a:custGeom>
                  <a:avLst/>
                  <a:gdLst>
                    <a:gd name="T0" fmla="*/ 0 w 288"/>
                    <a:gd name="T1" fmla="*/ 6 h 18"/>
                    <a:gd name="T2" fmla="*/ 258 w 288"/>
                    <a:gd name="T3" fmla="*/ 18 h 18"/>
                    <a:gd name="T4" fmla="*/ 288 w 288"/>
                    <a:gd name="T5" fmla="*/ 0 h 18"/>
                    <a:gd name="T6" fmla="*/ 0 60000 65536"/>
                    <a:gd name="T7" fmla="*/ 0 60000 65536"/>
                    <a:gd name="T8" fmla="*/ 0 60000 65536"/>
                    <a:gd name="T9" fmla="*/ 0 w 288"/>
                    <a:gd name="T10" fmla="*/ 0 h 18"/>
                    <a:gd name="T11" fmla="*/ 288 w 288"/>
                    <a:gd name="T12" fmla="*/ 18 h 18"/>
                  </a:gdLst>
                  <a:ahLst/>
                  <a:cxnLst>
                    <a:cxn ang="T6">
                      <a:pos x="T0" y="T1"/>
                    </a:cxn>
                    <a:cxn ang="T7">
                      <a:pos x="T2" y="T3"/>
                    </a:cxn>
                    <a:cxn ang="T8">
                      <a:pos x="T4" y="T5"/>
                    </a:cxn>
                  </a:cxnLst>
                  <a:rect l="T9" t="T10" r="T11" b="T12"/>
                  <a:pathLst>
                    <a:path w="288" h="18">
                      <a:moveTo>
                        <a:pt x="0" y="6"/>
                      </a:moveTo>
                      <a:lnTo>
                        <a:pt x="258" y="18"/>
                      </a:lnTo>
                      <a:lnTo>
                        <a:pt x="288" y="0"/>
                      </a:lnTo>
                    </a:path>
                  </a:pathLst>
                </a:custGeom>
                <a:noFill/>
                <a:ln w="6350">
                  <a:solidFill>
                    <a:schemeClr val="tx1"/>
                  </a:solidFill>
                  <a:round/>
                  <a:headEnd/>
                  <a:tailEnd/>
                </a:ln>
              </p:spPr>
              <p:txBody>
                <a:bodyPr wrap="none" anchor="ctr"/>
                <a:lstStyle/>
                <a:p>
                  <a:endParaRPr lang="en-US"/>
                </a:p>
              </p:txBody>
            </p:sp>
          </p:grpSp>
          <p:sp>
            <p:nvSpPr>
              <p:cNvPr id="89255" name="Freeform 88"/>
              <p:cNvSpPr>
                <a:spLocks/>
              </p:cNvSpPr>
              <p:nvPr/>
            </p:nvSpPr>
            <p:spPr bwMode="auto">
              <a:xfrm>
                <a:off x="1205" y="1225"/>
                <a:ext cx="242" cy="126"/>
              </a:xfrm>
              <a:custGeom>
                <a:avLst/>
                <a:gdLst>
                  <a:gd name="T0" fmla="*/ 0 w 242"/>
                  <a:gd name="T1" fmla="*/ 0 h 126"/>
                  <a:gd name="T2" fmla="*/ 11 w 242"/>
                  <a:gd name="T3" fmla="*/ 112 h 126"/>
                  <a:gd name="T4" fmla="*/ 50 w 242"/>
                  <a:gd name="T5" fmla="*/ 126 h 126"/>
                  <a:gd name="T6" fmla="*/ 143 w 242"/>
                  <a:gd name="T7" fmla="*/ 126 h 126"/>
                  <a:gd name="T8" fmla="*/ 242 w 242"/>
                  <a:gd name="T9" fmla="*/ 126 h 126"/>
                  <a:gd name="T10" fmla="*/ 182 w 242"/>
                  <a:gd name="T11" fmla="*/ 0 h 126"/>
                  <a:gd name="T12" fmla="*/ 0 w 242"/>
                  <a:gd name="T13" fmla="*/ 0 h 126"/>
                  <a:gd name="T14" fmla="*/ 0 60000 65536"/>
                  <a:gd name="T15" fmla="*/ 0 60000 65536"/>
                  <a:gd name="T16" fmla="*/ 0 60000 65536"/>
                  <a:gd name="T17" fmla="*/ 0 60000 65536"/>
                  <a:gd name="T18" fmla="*/ 0 60000 65536"/>
                  <a:gd name="T19" fmla="*/ 0 60000 65536"/>
                  <a:gd name="T20" fmla="*/ 0 60000 65536"/>
                  <a:gd name="T21" fmla="*/ 0 w 242"/>
                  <a:gd name="T22" fmla="*/ 0 h 126"/>
                  <a:gd name="T23" fmla="*/ 242 w 242"/>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126">
                    <a:moveTo>
                      <a:pt x="0" y="0"/>
                    </a:moveTo>
                    <a:lnTo>
                      <a:pt x="11" y="112"/>
                    </a:lnTo>
                    <a:lnTo>
                      <a:pt x="50" y="126"/>
                    </a:lnTo>
                    <a:lnTo>
                      <a:pt x="143" y="126"/>
                    </a:lnTo>
                    <a:lnTo>
                      <a:pt x="242" y="126"/>
                    </a:lnTo>
                    <a:lnTo>
                      <a:pt x="182" y="0"/>
                    </a:lnTo>
                    <a:lnTo>
                      <a:pt x="0" y="0"/>
                    </a:lnTo>
                    <a:close/>
                  </a:path>
                </a:pathLst>
              </a:custGeom>
              <a:noFill/>
              <a:ln w="6350">
                <a:solidFill>
                  <a:schemeClr val="tx1"/>
                </a:solidFill>
                <a:round/>
                <a:headEnd/>
                <a:tailEnd/>
              </a:ln>
            </p:spPr>
            <p:txBody>
              <a:bodyPr wrap="none" anchor="ctr"/>
              <a:lstStyle/>
              <a:p>
                <a:endParaRPr lang="en-US"/>
              </a:p>
            </p:txBody>
          </p:sp>
          <p:sp>
            <p:nvSpPr>
              <p:cNvPr id="89256" name="Freeform 89"/>
              <p:cNvSpPr>
                <a:spLocks/>
              </p:cNvSpPr>
              <p:nvPr/>
            </p:nvSpPr>
            <p:spPr bwMode="auto">
              <a:xfrm>
                <a:off x="1222" y="1243"/>
                <a:ext cx="96" cy="48"/>
              </a:xfrm>
              <a:custGeom>
                <a:avLst/>
                <a:gdLst>
                  <a:gd name="T0" fmla="*/ 0 w 96"/>
                  <a:gd name="T1" fmla="*/ 0 h 48"/>
                  <a:gd name="T2" fmla="*/ 3 w 96"/>
                  <a:gd name="T3" fmla="*/ 28 h 48"/>
                  <a:gd name="T4" fmla="*/ 56 w 96"/>
                  <a:gd name="T5" fmla="*/ 48 h 48"/>
                  <a:gd name="T6" fmla="*/ 96 w 96"/>
                  <a:gd name="T7" fmla="*/ 45 h 48"/>
                  <a:gd name="T8" fmla="*/ 88 w 96"/>
                  <a:gd name="T9" fmla="*/ 0 h 48"/>
                  <a:gd name="T10" fmla="*/ 0 w 96"/>
                  <a:gd name="T11" fmla="*/ 0 h 48"/>
                  <a:gd name="T12" fmla="*/ 0 60000 65536"/>
                  <a:gd name="T13" fmla="*/ 0 60000 65536"/>
                  <a:gd name="T14" fmla="*/ 0 60000 65536"/>
                  <a:gd name="T15" fmla="*/ 0 60000 65536"/>
                  <a:gd name="T16" fmla="*/ 0 60000 65536"/>
                  <a:gd name="T17" fmla="*/ 0 60000 65536"/>
                  <a:gd name="T18" fmla="*/ 0 w 96"/>
                  <a:gd name="T19" fmla="*/ 0 h 48"/>
                  <a:gd name="T20" fmla="*/ 96 w 9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96" h="48">
                    <a:moveTo>
                      <a:pt x="0" y="0"/>
                    </a:moveTo>
                    <a:lnTo>
                      <a:pt x="3" y="28"/>
                    </a:lnTo>
                    <a:lnTo>
                      <a:pt x="56" y="48"/>
                    </a:lnTo>
                    <a:lnTo>
                      <a:pt x="96" y="45"/>
                    </a:lnTo>
                    <a:lnTo>
                      <a:pt x="88" y="0"/>
                    </a:lnTo>
                    <a:lnTo>
                      <a:pt x="0" y="0"/>
                    </a:lnTo>
                    <a:close/>
                  </a:path>
                </a:pathLst>
              </a:custGeom>
              <a:solidFill>
                <a:schemeClr val="accent1"/>
              </a:solidFill>
              <a:ln w="6350">
                <a:solidFill>
                  <a:schemeClr val="tx1"/>
                </a:solidFill>
                <a:round/>
                <a:headEnd/>
                <a:tailEnd/>
              </a:ln>
            </p:spPr>
            <p:txBody>
              <a:bodyPr wrap="none" anchor="ctr"/>
              <a:lstStyle/>
              <a:p>
                <a:endParaRPr lang="en-US"/>
              </a:p>
            </p:txBody>
          </p:sp>
          <p:sp>
            <p:nvSpPr>
              <p:cNvPr id="89257" name="Freeform 90"/>
              <p:cNvSpPr>
                <a:spLocks/>
              </p:cNvSpPr>
              <p:nvPr/>
            </p:nvSpPr>
            <p:spPr bwMode="auto">
              <a:xfrm>
                <a:off x="1339" y="1243"/>
                <a:ext cx="60" cy="48"/>
              </a:xfrm>
              <a:custGeom>
                <a:avLst/>
                <a:gdLst>
                  <a:gd name="T0" fmla="*/ 0 w 60"/>
                  <a:gd name="T1" fmla="*/ 0 h 48"/>
                  <a:gd name="T2" fmla="*/ 12 w 60"/>
                  <a:gd name="T3" fmla="*/ 48 h 48"/>
                  <a:gd name="T4" fmla="*/ 60 w 60"/>
                  <a:gd name="T5" fmla="*/ 48 h 48"/>
                  <a:gd name="T6" fmla="*/ 36 w 60"/>
                  <a:gd name="T7" fmla="*/ 1 h 48"/>
                  <a:gd name="T8" fmla="*/ 0 w 60"/>
                  <a:gd name="T9" fmla="*/ 0 h 48"/>
                  <a:gd name="T10" fmla="*/ 0 60000 65536"/>
                  <a:gd name="T11" fmla="*/ 0 60000 65536"/>
                  <a:gd name="T12" fmla="*/ 0 60000 65536"/>
                  <a:gd name="T13" fmla="*/ 0 60000 65536"/>
                  <a:gd name="T14" fmla="*/ 0 60000 65536"/>
                  <a:gd name="T15" fmla="*/ 0 w 60"/>
                  <a:gd name="T16" fmla="*/ 0 h 48"/>
                  <a:gd name="T17" fmla="*/ 60 w 60"/>
                  <a:gd name="T18" fmla="*/ 48 h 48"/>
                </a:gdLst>
                <a:ahLst/>
                <a:cxnLst>
                  <a:cxn ang="T10">
                    <a:pos x="T0" y="T1"/>
                  </a:cxn>
                  <a:cxn ang="T11">
                    <a:pos x="T2" y="T3"/>
                  </a:cxn>
                  <a:cxn ang="T12">
                    <a:pos x="T4" y="T5"/>
                  </a:cxn>
                  <a:cxn ang="T13">
                    <a:pos x="T6" y="T7"/>
                  </a:cxn>
                  <a:cxn ang="T14">
                    <a:pos x="T8" y="T9"/>
                  </a:cxn>
                </a:cxnLst>
                <a:rect l="T15" t="T16" r="T17" b="T18"/>
                <a:pathLst>
                  <a:path w="60" h="48">
                    <a:moveTo>
                      <a:pt x="0" y="0"/>
                    </a:moveTo>
                    <a:lnTo>
                      <a:pt x="12" y="48"/>
                    </a:lnTo>
                    <a:lnTo>
                      <a:pt x="60" y="48"/>
                    </a:lnTo>
                    <a:lnTo>
                      <a:pt x="36" y="1"/>
                    </a:lnTo>
                    <a:lnTo>
                      <a:pt x="0" y="0"/>
                    </a:lnTo>
                    <a:close/>
                  </a:path>
                </a:pathLst>
              </a:custGeom>
              <a:solidFill>
                <a:schemeClr val="accent1"/>
              </a:solidFill>
              <a:ln w="6350">
                <a:solidFill>
                  <a:schemeClr val="tx1"/>
                </a:solidFill>
                <a:round/>
                <a:headEnd/>
                <a:tailEnd/>
              </a:ln>
            </p:spPr>
            <p:txBody>
              <a:bodyPr wrap="none" anchor="ctr"/>
              <a:lstStyle/>
              <a:p>
                <a:endParaRPr lang="en-US"/>
              </a:p>
            </p:txBody>
          </p:sp>
          <p:sp>
            <p:nvSpPr>
              <p:cNvPr id="89258" name="Freeform 91"/>
              <p:cNvSpPr>
                <a:spLocks/>
              </p:cNvSpPr>
              <p:nvPr/>
            </p:nvSpPr>
            <p:spPr bwMode="auto">
              <a:xfrm>
                <a:off x="1324" y="1225"/>
                <a:ext cx="21" cy="126"/>
              </a:xfrm>
              <a:custGeom>
                <a:avLst/>
                <a:gdLst>
                  <a:gd name="T0" fmla="*/ 0 w 21"/>
                  <a:gd name="T1" fmla="*/ 0 h 126"/>
                  <a:gd name="T2" fmla="*/ 21 w 21"/>
                  <a:gd name="T3" fmla="*/ 126 h 126"/>
                  <a:gd name="T4" fmla="*/ 0 60000 65536"/>
                  <a:gd name="T5" fmla="*/ 0 60000 65536"/>
                  <a:gd name="T6" fmla="*/ 0 w 21"/>
                  <a:gd name="T7" fmla="*/ 0 h 126"/>
                  <a:gd name="T8" fmla="*/ 21 w 21"/>
                  <a:gd name="T9" fmla="*/ 126 h 126"/>
                </a:gdLst>
                <a:ahLst/>
                <a:cxnLst>
                  <a:cxn ang="T4">
                    <a:pos x="T0" y="T1"/>
                  </a:cxn>
                  <a:cxn ang="T5">
                    <a:pos x="T2" y="T3"/>
                  </a:cxn>
                </a:cxnLst>
                <a:rect l="T6" t="T7" r="T8" b="T9"/>
                <a:pathLst>
                  <a:path w="21" h="126">
                    <a:moveTo>
                      <a:pt x="0" y="0"/>
                    </a:moveTo>
                    <a:lnTo>
                      <a:pt x="21" y="126"/>
                    </a:lnTo>
                  </a:path>
                </a:pathLst>
              </a:custGeom>
              <a:noFill/>
              <a:ln w="6350">
                <a:solidFill>
                  <a:schemeClr val="tx1"/>
                </a:solidFill>
                <a:round/>
                <a:headEnd/>
                <a:tailEnd/>
              </a:ln>
            </p:spPr>
            <p:txBody>
              <a:bodyPr wrap="none" anchor="ctr"/>
              <a:lstStyle/>
              <a:p>
                <a:endParaRPr lang="en-US"/>
              </a:p>
            </p:txBody>
          </p:sp>
          <p:sp>
            <p:nvSpPr>
              <p:cNvPr id="89259" name="Freeform 92"/>
              <p:cNvSpPr>
                <a:spLocks/>
              </p:cNvSpPr>
              <p:nvPr/>
            </p:nvSpPr>
            <p:spPr bwMode="auto">
              <a:xfrm>
                <a:off x="529" y="1208"/>
                <a:ext cx="883" cy="2"/>
              </a:xfrm>
              <a:custGeom>
                <a:avLst/>
                <a:gdLst>
                  <a:gd name="T0" fmla="*/ 0 w 883"/>
                  <a:gd name="T1" fmla="*/ 0 h 2"/>
                  <a:gd name="T2" fmla="*/ 883 w 883"/>
                  <a:gd name="T3" fmla="*/ 2 h 2"/>
                  <a:gd name="T4" fmla="*/ 0 60000 65536"/>
                  <a:gd name="T5" fmla="*/ 0 60000 65536"/>
                  <a:gd name="T6" fmla="*/ 0 w 883"/>
                  <a:gd name="T7" fmla="*/ 0 h 2"/>
                  <a:gd name="T8" fmla="*/ 883 w 883"/>
                  <a:gd name="T9" fmla="*/ 2 h 2"/>
                </a:gdLst>
                <a:ahLst/>
                <a:cxnLst>
                  <a:cxn ang="T4">
                    <a:pos x="T0" y="T1"/>
                  </a:cxn>
                  <a:cxn ang="T5">
                    <a:pos x="T2" y="T3"/>
                  </a:cxn>
                </a:cxnLst>
                <a:rect l="T6" t="T7" r="T8" b="T9"/>
                <a:pathLst>
                  <a:path w="883" h="2">
                    <a:moveTo>
                      <a:pt x="0" y="0"/>
                    </a:moveTo>
                    <a:lnTo>
                      <a:pt x="883" y="2"/>
                    </a:lnTo>
                  </a:path>
                </a:pathLst>
              </a:custGeom>
              <a:noFill/>
              <a:ln w="6350">
                <a:solidFill>
                  <a:schemeClr val="tx1"/>
                </a:solidFill>
                <a:round/>
                <a:headEnd/>
                <a:tailEnd/>
              </a:ln>
            </p:spPr>
            <p:txBody>
              <a:bodyPr wrap="none" anchor="ctr"/>
              <a:lstStyle/>
              <a:p>
                <a:endParaRPr lang="en-US"/>
              </a:p>
            </p:txBody>
          </p:sp>
          <p:sp>
            <p:nvSpPr>
              <p:cNvPr id="89260" name="Freeform 93"/>
              <p:cNvSpPr>
                <a:spLocks/>
              </p:cNvSpPr>
              <p:nvPr/>
            </p:nvSpPr>
            <p:spPr bwMode="auto">
              <a:xfrm>
                <a:off x="580" y="1216"/>
                <a:ext cx="465" cy="45"/>
              </a:xfrm>
              <a:custGeom>
                <a:avLst/>
                <a:gdLst>
                  <a:gd name="T0" fmla="*/ 0 w 465"/>
                  <a:gd name="T1" fmla="*/ 0 h 45"/>
                  <a:gd name="T2" fmla="*/ 465 w 465"/>
                  <a:gd name="T3" fmla="*/ 45 h 45"/>
                  <a:gd name="T4" fmla="*/ 0 60000 65536"/>
                  <a:gd name="T5" fmla="*/ 0 60000 65536"/>
                  <a:gd name="T6" fmla="*/ 0 w 465"/>
                  <a:gd name="T7" fmla="*/ 0 h 45"/>
                  <a:gd name="T8" fmla="*/ 465 w 465"/>
                  <a:gd name="T9" fmla="*/ 45 h 45"/>
                </a:gdLst>
                <a:ahLst/>
                <a:cxnLst>
                  <a:cxn ang="T4">
                    <a:pos x="T0" y="T1"/>
                  </a:cxn>
                  <a:cxn ang="T5">
                    <a:pos x="T2" y="T3"/>
                  </a:cxn>
                </a:cxnLst>
                <a:rect l="T6" t="T7" r="T8" b="T9"/>
                <a:pathLst>
                  <a:path w="465" h="45">
                    <a:moveTo>
                      <a:pt x="0" y="0"/>
                    </a:moveTo>
                    <a:lnTo>
                      <a:pt x="465" y="45"/>
                    </a:lnTo>
                  </a:path>
                </a:pathLst>
              </a:custGeom>
              <a:noFill/>
              <a:ln w="6350">
                <a:solidFill>
                  <a:schemeClr val="tx1"/>
                </a:solidFill>
                <a:round/>
                <a:headEnd/>
                <a:tailEnd/>
              </a:ln>
            </p:spPr>
            <p:txBody>
              <a:bodyPr wrap="none" anchor="ctr"/>
              <a:lstStyle/>
              <a:p>
                <a:endParaRPr lang="en-US"/>
              </a:p>
            </p:txBody>
          </p:sp>
          <p:grpSp>
            <p:nvGrpSpPr>
              <p:cNvPr id="89261" name="Group 94"/>
              <p:cNvGrpSpPr>
                <a:grpSpLocks/>
              </p:cNvGrpSpPr>
              <p:nvPr/>
            </p:nvGrpSpPr>
            <p:grpSpPr bwMode="auto">
              <a:xfrm>
                <a:off x="1000" y="1120"/>
                <a:ext cx="252" cy="210"/>
                <a:chOff x="4994" y="2882"/>
                <a:chExt cx="252" cy="210"/>
              </a:xfrm>
            </p:grpSpPr>
            <p:sp>
              <p:nvSpPr>
                <p:cNvPr id="89268" name="Freeform 95"/>
                <p:cNvSpPr>
                  <a:spLocks/>
                </p:cNvSpPr>
                <p:nvPr/>
              </p:nvSpPr>
              <p:spPr bwMode="auto">
                <a:xfrm>
                  <a:off x="5040" y="2882"/>
                  <a:ext cx="1" cy="210"/>
                </a:xfrm>
                <a:custGeom>
                  <a:avLst/>
                  <a:gdLst>
                    <a:gd name="T0" fmla="*/ 0 w 1"/>
                    <a:gd name="T1" fmla="*/ 0 h 210"/>
                    <a:gd name="T2" fmla="*/ 0 w 1"/>
                    <a:gd name="T3" fmla="*/ 210 h 210"/>
                    <a:gd name="T4" fmla="*/ 0 60000 65536"/>
                    <a:gd name="T5" fmla="*/ 0 60000 65536"/>
                    <a:gd name="T6" fmla="*/ 0 w 1"/>
                    <a:gd name="T7" fmla="*/ 0 h 210"/>
                    <a:gd name="T8" fmla="*/ 1 w 1"/>
                    <a:gd name="T9" fmla="*/ 210 h 210"/>
                  </a:gdLst>
                  <a:ahLst/>
                  <a:cxnLst>
                    <a:cxn ang="T4">
                      <a:pos x="T0" y="T1"/>
                    </a:cxn>
                    <a:cxn ang="T5">
                      <a:pos x="T2" y="T3"/>
                    </a:cxn>
                  </a:cxnLst>
                  <a:rect l="T6" t="T7" r="T8" b="T9"/>
                  <a:pathLst>
                    <a:path w="1" h="210">
                      <a:moveTo>
                        <a:pt x="0" y="0"/>
                      </a:moveTo>
                      <a:lnTo>
                        <a:pt x="0" y="210"/>
                      </a:lnTo>
                    </a:path>
                  </a:pathLst>
                </a:custGeom>
                <a:noFill/>
                <a:ln w="6350">
                  <a:solidFill>
                    <a:schemeClr val="tx1"/>
                  </a:solidFill>
                  <a:round/>
                  <a:headEnd/>
                  <a:tailEnd/>
                </a:ln>
              </p:spPr>
              <p:txBody>
                <a:bodyPr wrap="none" anchor="ctr"/>
                <a:lstStyle/>
                <a:p>
                  <a:endParaRPr lang="en-US"/>
                </a:p>
              </p:txBody>
            </p:sp>
            <p:sp>
              <p:nvSpPr>
                <p:cNvPr id="89269" name="Freeform 96"/>
                <p:cNvSpPr>
                  <a:spLocks/>
                </p:cNvSpPr>
                <p:nvPr/>
              </p:nvSpPr>
              <p:spPr bwMode="auto">
                <a:xfrm>
                  <a:off x="5245" y="2900"/>
                  <a:ext cx="1" cy="70"/>
                </a:xfrm>
                <a:custGeom>
                  <a:avLst/>
                  <a:gdLst>
                    <a:gd name="T0" fmla="*/ 0 w 1"/>
                    <a:gd name="T1" fmla="*/ 0 h 70"/>
                    <a:gd name="T2" fmla="*/ 1 w 1"/>
                    <a:gd name="T3" fmla="*/ 70 h 70"/>
                    <a:gd name="T4" fmla="*/ 0 60000 65536"/>
                    <a:gd name="T5" fmla="*/ 0 60000 65536"/>
                    <a:gd name="T6" fmla="*/ 0 w 1"/>
                    <a:gd name="T7" fmla="*/ 0 h 70"/>
                    <a:gd name="T8" fmla="*/ 1 w 1"/>
                    <a:gd name="T9" fmla="*/ 70 h 70"/>
                  </a:gdLst>
                  <a:ahLst/>
                  <a:cxnLst>
                    <a:cxn ang="T4">
                      <a:pos x="T0" y="T1"/>
                    </a:cxn>
                    <a:cxn ang="T5">
                      <a:pos x="T2" y="T3"/>
                    </a:cxn>
                  </a:cxnLst>
                  <a:rect l="T6" t="T7" r="T8" b="T9"/>
                  <a:pathLst>
                    <a:path w="1" h="70">
                      <a:moveTo>
                        <a:pt x="0" y="0"/>
                      </a:moveTo>
                      <a:lnTo>
                        <a:pt x="1" y="70"/>
                      </a:lnTo>
                    </a:path>
                  </a:pathLst>
                </a:custGeom>
                <a:noFill/>
                <a:ln w="6350">
                  <a:solidFill>
                    <a:schemeClr val="tx1"/>
                  </a:solidFill>
                  <a:round/>
                  <a:headEnd/>
                  <a:tailEnd/>
                </a:ln>
              </p:spPr>
              <p:txBody>
                <a:bodyPr wrap="none" anchor="ctr"/>
                <a:lstStyle/>
                <a:p>
                  <a:endParaRPr lang="en-US"/>
                </a:p>
              </p:txBody>
            </p:sp>
            <p:sp>
              <p:nvSpPr>
                <p:cNvPr id="89270" name="Line 97"/>
                <p:cNvSpPr>
                  <a:spLocks noChangeShapeType="1"/>
                </p:cNvSpPr>
                <p:nvPr/>
              </p:nvSpPr>
              <p:spPr bwMode="auto">
                <a:xfrm rot="-5400000">
                  <a:off x="5210" y="2915"/>
                  <a:ext cx="0" cy="30"/>
                </a:xfrm>
                <a:prstGeom prst="line">
                  <a:avLst/>
                </a:prstGeom>
                <a:noFill/>
                <a:ln w="6350">
                  <a:solidFill>
                    <a:schemeClr val="tx1"/>
                  </a:solidFill>
                  <a:round/>
                  <a:headEnd/>
                  <a:tailEnd/>
                </a:ln>
              </p:spPr>
              <p:txBody>
                <a:bodyPr wrap="none" anchor="ctr"/>
                <a:lstStyle/>
                <a:p>
                  <a:endParaRPr lang="en-US"/>
                </a:p>
              </p:txBody>
            </p:sp>
            <p:sp>
              <p:nvSpPr>
                <p:cNvPr id="89271" name="Line 98"/>
                <p:cNvSpPr>
                  <a:spLocks noChangeShapeType="1"/>
                </p:cNvSpPr>
                <p:nvPr/>
              </p:nvSpPr>
              <p:spPr bwMode="auto">
                <a:xfrm rot="-5400000">
                  <a:off x="5009" y="2933"/>
                  <a:ext cx="0" cy="30"/>
                </a:xfrm>
                <a:prstGeom prst="line">
                  <a:avLst/>
                </a:prstGeom>
                <a:noFill/>
                <a:ln w="6350">
                  <a:solidFill>
                    <a:schemeClr val="tx1"/>
                  </a:solidFill>
                  <a:round/>
                  <a:headEnd/>
                  <a:tailEnd/>
                </a:ln>
              </p:spPr>
              <p:txBody>
                <a:bodyPr wrap="none" anchor="ctr"/>
                <a:lstStyle/>
                <a:p>
                  <a:endParaRPr lang="en-US"/>
                </a:p>
              </p:txBody>
            </p:sp>
            <p:sp>
              <p:nvSpPr>
                <p:cNvPr id="89272" name="Freeform 99"/>
                <p:cNvSpPr>
                  <a:spLocks/>
                </p:cNvSpPr>
                <p:nvPr/>
              </p:nvSpPr>
              <p:spPr bwMode="auto">
                <a:xfrm>
                  <a:off x="5176" y="2884"/>
                  <a:ext cx="1" cy="88"/>
                </a:xfrm>
                <a:custGeom>
                  <a:avLst/>
                  <a:gdLst>
                    <a:gd name="T0" fmla="*/ 0 w 1"/>
                    <a:gd name="T1" fmla="*/ 0 h 88"/>
                    <a:gd name="T2" fmla="*/ 1 w 1"/>
                    <a:gd name="T3" fmla="*/ 88 h 88"/>
                    <a:gd name="T4" fmla="*/ 0 60000 65536"/>
                    <a:gd name="T5" fmla="*/ 0 60000 65536"/>
                    <a:gd name="T6" fmla="*/ 0 w 1"/>
                    <a:gd name="T7" fmla="*/ 0 h 88"/>
                    <a:gd name="T8" fmla="*/ 1 w 1"/>
                    <a:gd name="T9" fmla="*/ 88 h 88"/>
                  </a:gdLst>
                  <a:ahLst/>
                  <a:cxnLst>
                    <a:cxn ang="T4">
                      <a:pos x="T0" y="T1"/>
                    </a:cxn>
                    <a:cxn ang="T5">
                      <a:pos x="T2" y="T3"/>
                    </a:cxn>
                  </a:cxnLst>
                  <a:rect l="T6" t="T7" r="T8" b="T9"/>
                  <a:pathLst>
                    <a:path w="1" h="88">
                      <a:moveTo>
                        <a:pt x="0" y="0"/>
                      </a:moveTo>
                      <a:lnTo>
                        <a:pt x="1" y="88"/>
                      </a:lnTo>
                    </a:path>
                  </a:pathLst>
                </a:custGeom>
                <a:noFill/>
                <a:ln w="6350">
                  <a:solidFill>
                    <a:schemeClr val="tx1"/>
                  </a:solidFill>
                  <a:round/>
                  <a:headEnd/>
                  <a:tailEnd/>
                </a:ln>
              </p:spPr>
              <p:txBody>
                <a:bodyPr wrap="none" anchor="ctr"/>
                <a:lstStyle/>
                <a:p>
                  <a:endParaRPr lang="en-US"/>
                </a:p>
              </p:txBody>
            </p:sp>
            <p:grpSp>
              <p:nvGrpSpPr>
                <p:cNvPr id="89273" name="Group 100"/>
                <p:cNvGrpSpPr>
                  <a:grpSpLocks/>
                </p:cNvGrpSpPr>
                <p:nvPr/>
              </p:nvGrpSpPr>
              <p:grpSpPr bwMode="auto">
                <a:xfrm>
                  <a:off x="5054" y="2910"/>
                  <a:ext cx="90" cy="61"/>
                  <a:chOff x="5054" y="2910"/>
                  <a:chExt cx="90" cy="61"/>
                </a:xfrm>
              </p:grpSpPr>
              <p:sp>
                <p:nvSpPr>
                  <p:cNvPr id="89274" name="Line 101"/>
                  <p:cNvSpPr>
                    <a:spLocks noChangeShapeType="1"/>
                  </p:cNvSpPr>
                  <p:nvPr/>
                </p:nvSpPr>
                <p:spPr bwMode="auto">
                  <a:xfrm flipH="1">
                    <a:off x="5054" y="2910"/>
                    <a:ext cx="0" cy="61"/>
                  </a:xfrm>
                  <a:prstGeom prst="line">
                    <a:avLst/>
                  </a:prstGeom>
                  <a:noFill/>
                  <a:ln w="6350">
                    <a:solidFill>
                      <a:schemeClr val="tx1"/>
                    </a:solidFill>
                    <a:round/>
                    <a:headEnd/>
                    <a:tailEnd/>
                  </a:ln>
                </p:spPr>
                <p:txBody>
                  <a:bodyPr wrap="none" anchor="ctr"/>
                  <a:lstStyle/>
                  <a:p>
                    <a:endParaRPr lang="en-US"/>
                  </a:p>
                </p:txBody>
              </p:sp>
              <p:sp>
                <p:nvSpPr>
                  <p:cNvPr id="89275" name="Line 102"/>
                  <p:cNvSpPr>
                    <a:spLocks noChangeShapeType="1"/>
                  </p:cNvSpPr>
                  <p:nvPr/>
                </p:nvSpPr>
                <p:spPr bwMode="auto">
                  <a:xfrm>
                    <a:off x="5099" y="2910"/>
                    <a:ext cx="2" cy="61"/>
                  </a:xfrm>
                  <a:prstGeom prst="line">
                    <a:avLst/>
                  </a:prstGeom>
                  <a:noFill/>
                  <a:ln w="6350">
                    <a:solidFill>
                      <a:schemeClr val="tx1"/>
                    </a:solidFill>
                    <a:round/>
                    <a:headEnd/>
                    <a:tailEnd/>
                  </a:ln>
                </p:spPr>
                <p:txBody>
                  <a:bodyPr wrap="none" anchor="ctr"/>
                  <a:lstStyle/>
                  <a:p>
                    <a:endParaRPr lang="en-US"/>
                  </a:p>
                </p:txBody>
              </p:sp>
              <p:sp>
                <p:nvSpPr>
                  <p:cNvPr id="89276" name="Line 103"/>
                  <p:cNvSpPr>
                    <a:spLocks noChangeShapeType="1"/>
                  </p:cNvSpPr>
                  <p:nvPr/>
                </p:nvSpPr>
                <p:spPr bwMode="auto">
                  <a:xfrm flipH="1">
                    <a:off x="5144" y="2910"/>
                    <a:ext cx="0" cy="61"/>
                  </a:xfrm>
                  <a:prstGeom prst="line">
                    <a:avLst/>
                  </a:prstGeom>
                  <a:noFill/>
                  <a:ln w="6350">
                    <a:solidFill>
                      <a:schemeClr val="tx1"/>
                    </a:solidFill>
                    <a:round/>
                    <a:headEnd/>
                    <a:tailEnd/>
                  </a:ln>
                </p:spPr>
                <p:txBody>
                  <a:bodyPr wrap="none" anchor="ctr"/>
                  <a:lstStyle/>
                  <a:p>
                    <a:endParaRPr lang="en-US"/>
                  </a:p>
                </p:txBody>
              </p:sp>
            </p:grpSp>
          </p:grpSp>
          <p:grpSp>
            <p:nvGrpSpPr>
              <p:cNvPr id="89262" name="Group 104"/>
              <p:cNvGrpSpPr>
                <a:grpSpLocks/>
              </p:cNvGrpSpPr>
              <p:nvPr/>
            </p:nvGrpSpPr>
            <p:grpSpPr bwMode="auto">
              <a:xfrm>
                <a:off x="1073" y="1223"/>
                <a:ext cx="125" cy="122"/>
                <a:chOff x="5067" y="2985"/>
                <a:chExt cx="125" cy="122"/>
              </a:xfrm>
            </p:grpSpPr>
            <p:sp>
              <p:nvSpPr>
                <p:cNvPr id="89266" name="Freeform 105"/>
                <p:cNvSpPr>
                  <a:spLocks/>
                </p:cNvSpPr>
                <p:nvPr/>
              </p:nvSpPr>
              <p:spPr bwMode="auto">
                <a:xfrm>
                  <a:off x="5093" y="2985"/>
                  <a:ext cx="90" cy="47"/>
                </a:xfrm>
                <a:custGeom>
                  <a:avLst/>
                  <a:gdLst>
                    <a:gd name="T0" fmla="*/ 0 w 90"/>
                    <a:gd name="T1" fmla="*/ 2 h 47"/>
                    <a:gd name="T2" fmla="*/ 0 w 90"/>
                    <a:gd name="T3" fmla="*/ 44 h 47"/>
                    <a:gd name="T4" fmla="*/ 90 w 90"/>
                    <a:gd name="T5" fmla="*/ 47 h 47"/>
                    <a:gd name="T6" fmla="*/ 90 w 90"/>
                    <a:gd name="T7" fmla="*/ 0 h 47"/>
                    <a:gd name="T8" fmla="*/ 0 w 90"/>
                    <a:gd name="T9" fmla="*/ 2 h 47"/>
                    <a:gd name="T10" fmla="*/ 0 60000 65536"/>
                    <a:gd name="T11" fmla="*/ 0 60000 65536"/>
                    <a:gd name="T12" fmla="*/ 0 60000 65536"/>
                    <a:gd name="T13" fmla="*/ 0 60000 65536"/>
                    <a:gd name="T14" fmla="*/ 0 60000 65536"/>
                    <a:gd name="T15" fmla="*/ 0 w 90"/>
                    <a:gd name="T16" fmla="*/ 0 h 47"/>
                    <a:gd name="T17" fmla="*/ 90 w 90"/>
                    <a:gd name="T18" fmla="*/ 47 h 47"/>
                  </a:gdLst>
                  <a:ahLst/>
                  <a:cxnLst>
                    <a:cxn ang="T10">
                      <a:pos x="T0" y="T1"/>
                    </a:cxn>
                    <a:cxn ang="T11">
                      <a:pos x="T2" y="T3"/>
                    </a:cxn>
                    <a:cxn ang="T12">
                      <a:pos x="T4" y="T5"/>
                    </a:cxn>
                    <a:cxn ang="T13">
                      <a:pos x="T6" y="T7"/>
                    </a:cxn>
                    <a:cxn ang="T14">
                      <a:pos x="T8" y="T9"/>
                    </a:cxn>
                  </a:cxnLst>
                  <a:rect l="T15" t="T16" r="T17" b="T18"/>
                  <a:pathLst>
                    <a:path w="90" h="47">
                      <a:moveTo>
                        <a:pt x="0" y="2"/>
                      </a:moveTo>
                      <a:lnTo>
                        <a:pt x="0" y="44"/>
                      </a:lnTo>
                      <a:lnTo>
                        <a:pt x="90" y="47"/>
                      </a:lnTo>
                      <a:lnTo>
                        <a:pt x="90" y="0"/>
                      </a:lnTo>
                      <a:lnTo>
                        <a:pt x="0" y="2"/>
                      </a:lnTo>
                      <a:close/>
                    </a:path>
                  </a:pathLst>
                </a:custGeom>
                <a:noFill/>
                <a:ln w="6350">
                  <a:solidFill>
                    <a:schemeClr val="tx1"/>
                  </a:solidFill>
                  <a:round/>
                  <a:headEnd/>
                  <a:tailEnd/>
                </a:ln>
              </p:spPr>
              <p:txBody>
                <a:bodyPr wrap="none" anchor="ctr"/>
                <a:lstStyle/>
                <a:p>
                  <a:endParaRPr lang="en-US"/>
                </a:p>
              </p:txBody>
            </p:sp>
            <p:sp>
              <p:nvSpPr>
                <p:cNvPr id="89267" name="Freeform 106"/>
                <p:cNvSpPr>
                  <a:spLocks/>
                </p:cNvSpPr>
                <p:nvPr/>
              </p:nvSpPr>
              <p:spPr bwMode="auto">
                <a:xfrm>
                  <a:off x="5067" y="3032"/>
                  <a:ext cx="125" cy="75"/>
                </a:xfrm>
                <a:custGeom>
                  <a:avLst/>
                  <a:gdLst>
                    <a:gd name="T0" fmla="*/ 0 w 125"/>
                    <a:gd name="T1" fmla="*/ 0 h 75"/>
                    <a:gd name="T2" fmla="*/ 0 w 125"/>
                    <a:gd name="T3" fmla="*/ 54 h 75"/>
                    <a:gd name="T4" fmla="*/ 125 w 125"/>
                    <a:gd name="T5" fmla="*/ 75 h 75"/>
                    <a:gd name="T6" fmla="*/ 125 w 125"/>
                    <a:gd name="T7" fmla="*/ 0 h 75"/>
                    <a:gd name="T8" fmla="*/ 0 w 125"/>
                    <a:gd name="T9" fmla="*/ 0 h 75"/>
                    <a:gd name="T10" fmla="*/ 0 60000 65536"/>
                    <a:gd name="T11" fmla="*/ 0 60000 65536"/>
                    <a:gd name="T12" fmla="*/ 0 60000 65536"/>
                    <a:gd name="T13" fmla="*/ 0 60000 65536"/>
                    <a:gd name="T14" fmla="*/ 0 60000 65536"/>
                    <a:gd name="T15" fmla="*/ 0 w 125"/>
                    <a:gd name="T16" fmla="*/ 0 h 75"/>
                    <a:gd name="T17" fmla="*/ 125 w 125"/>
                    <a:gd name="T18" fmla="*/ 75 h 75"/>
                  </a:gdLst>
                  <a:ahLst/>
                  <a:cxnLst>
                    <a:cxn ang="T10">
                      <a:pos x="T0" y="T1"/>
                    </a:cxn>
                    <a:cxn ang="T11">
                      <a:pos x="T2" y="T3"/>
                    </a:cxn>
                    <a:cxn ang="T12">
                      <a:pos x="T4" y="T5"/>
                    </a:cxn>
                    <a:cxn ang="T13">
                      <a:pos x="T6" y="T7"/>
                    </a:cxn>
                    <a:cxn ang="T14">
                      <a:pos x="T8" y="T9"/>
                    </a:cxn>
                  </a:cxnLst>
                  <a:rect l="T15" t="T16" r="T17" b="T18"/>
                  <a:pathLst>
                    <a:path w="125" h="75">
                      <a:moveTo>
                        <a:pt x="0" y="0"/>
                      </a:moveTo>
                      <a:lnTo>
                        <a:pt x="0" y="54"/>
                      </a:lnTo>
                      <a:lnTo>
                        <a:pt x="125" y="75"/>
                      </a:lnTo>
                      <a:lnTo>
                        <a:pt x="125" y="0"/>
                      </a:lnTo>
                      <a:lnTo>
                        <a:pt x="0" y="0"/>
                      </a:lnTo>
                      <a:close/>
                    </a:path>
                  </a:pathLst>
                </a:custGeom>
                <a:noFill/>
                <a:ln w="6350">
                  <a:solidFill>
                    <a:schemeClr val="tx1"/>
                  </a:solidFill>
                  <a:round/>
                  <a:headEnd/>
                  <a:tailEnd/>
                </a:ln>
              </p:spPr>
              <p:txBody>
                <a:bodyPr wrap="none" anchor="ctr"/>
                <a:lstStyle/>
                <a:p>
                  <a:endParaRPr lang="en-US"/>
                </a:p>
              </p:txBody>
            </p:sp>
          </p:grpSp>
          <p:sp>
            <p:nvSpPr>
              <p:cNvPr id="89263" name="Freeform 107"/>
              <p:cNvSpPr>
                <a:spLocks/>
              </p:cNvSpPr>
              <p:nvPr/>
            </p:nvSpPr>
            <p:spPr bwMode="auto">
              <a:xfrm>
                <a:off x="466" y="1184"/>
                <a:ext cx="150" cy="57"/>
              </a:xfrm>
              <a:custGeom>
                <a:avLst/>
                <a:gdLst>
                  <a:gd name="T0" fmla="*/ 120 w 150"/>
                  <a:gd name="T1" fmla="*/ 57 h 57"/>
                  <a:gd name="T2" fmla="*/ 0 w 150"/>
                  <a:gd name="T3" fmla="*/ 36 h 57"/>
                  <a:gd name="T4" fmla="*/ 6 w 150"/>
                  <a:gd name="T5" fmla="*/ 0 h 57"/>
                  <a:gd name="T6" fmla="*/ 150 w 150"/>
                  <a:gd name="T7" fmla="*/ 3 h 57"/>
                  <a:gd name="T8" fmla="*/ 0 60000 65536"/>
                  <a:gd name="T9" fmla="*/ 0 60000 65536"/>
                  <a:gd name="T10" fmla="*/ 0 60000 65536"/>
                  <a:gd name="T11" fmla="*/ 0 60000 65536"/>
                  <a:gd name="T12" fmla="*/ 0 w 150"/>
                  <a:gd name="T13" fmla="*/ 0 h 57"/>
                  <a:gd name="T14" fmla="*/ 150 w 150"/>
                  <a:gd name="T15" fmla="*/ 57 h 57"/>
                </a:gdLst>
                <a:ahLst/>
                <a:cxnLst>
                  <a:cxn ang="T8">
                    <a:pos x="T0" y="T1"/>
                  </a:cxn>
                  <a:cxn ang="T9">
                    <a:pos x="T2" y="T3"/>
                  </a:cxn>
                  <a:cxn ang="T10">
                    <a:pos x="T4" y="T5"/>
                  </a:cxn>
                  <a:cxn ang="T11">
                    <a:pos x="T6" y="T7"/>
                  </a:cxn>
                </a:cxnLst>
                <a:rect l="T12" t="T13" r="T14" b="T15"/>
                <a:pathLst>
                  <a:path w="150" h="57">
                    <a:moveTo>
                      <a:pt x="120" y="57"/>
                    </a:moveTo>
                    <a:lnTo>
                      <a:pt x="0" y="36"/>
                    </a:lnTo>
                    <a:lnTo>
                      <a:pt x="6" y="0"/>
                    </a:lnTo>
                    <a:lnTo>
                      <a:pt x="150" y="3"/>
                    </a:lnTo>
                  </a:path>
                </a:pathLst>
              </a:custGeom>
              <a:noFill/>
              <a:ln w="6350">
                <a:solidFill>
                  <a:schemeClr val="tx1"/>
                </a:solidFill>
                <a:round/>
                <a:headEnd/>
                <a:tailEnd/>
              </a:ln>
            </p:spPr>
            <p:txBody>
              <a:bodyPr wrap="none" anchor="ctr"/>
              <a:lstStyle/>
              <a:p>
                <a:endParaRPr lang="en-US"/>
              </a:p>
            </p:txBody>
          </p:sp>
          <p:sp>
            <p:nvSpPr>
              <p:cNvPr id="89264" name="Line 108"/>
              <p:cNvSpPr>
                <a:spLocks noChangeShapeType="1"/>
              </p:cNvSpPr>
              <p:nvPr/>
            </p:nvSpPr>
            <p:spPr bwMode="auto">
              <a:xfrm>
                <a:off x="937" y="1181"/>
                <a:ext cx="12" cy="105"/>
              </a:xfrm>
              <a:prstGeom prst="line">
                <a:avLst/>
              </a:prstGeom>
              <a:noFill/>
              <a:ln w="6350">
                <a:solidFill>
                  <a:schemeClr val="tx1"/>
                </a:solidFill>
                <a:round/>
                <a:headEnd/>
                <a:tailEnd/>
              </a:ln>
            </p:spPr>
            <p:txBody>
              <a:bodyPr wrap="none" anchor="ctr"/>
              <a:lstStyle/>
              <a:p>
                <a:endParaRPr lang="en-US"/>
              </a:p>
            </p:txBody>
          </p:sp>
          <p:sp>
            <p:nvSpPr>
              <p:cNvPr id="89265" name="Line 109"/>
              <p:cNvSpPr>
                <a:spLocks noChangeShapeType="1"/>
              </p:cNvSpPr>
              <p:nvPr/>
            </p:nvSpPr>
            <p:spPr bwMode="auto">
              <a:xfrm flipV="1">
                <a:off x="949" y="1172"/>
                <a:ext cx="345" cy="12"/>
              </a:xfrm>
              <a:prstGeom prst="line">
                <a:avLst/>
              </a:prstGeom>
              <a:noFill/>
              <a:ln w="6350">
                <a:solidFill>
                  <a:schemeClr val="tx1"/>
                </a:solidFill>
                <a:round/>
                <a:headEnd/>
                <a:tailEnd/>
              </a:ln>
            </p:spPr>
            <p:txBody>
              <a:bodyPr wrap="none" anchor="ctr"/>
              <a:lstStyle/>
              <a:p>
                <a:endParaRPr lang="en-US"/>
              </a:p>
            </p:txBody>
          </p:sp>
        </p:grpSp>
      </p:grpSp>
      <p:sp>
        <p:nvSpPr>
          <p:cNvPr id="26632" name="AutoShape 110"/>
          <p:cNvSpPr>
            <a:spLocks noChangeArrowheads="1"/>
          </p:cNvSpPr>
          <p:nvPr/>
        </p:nvSpPr>
        <p:spPr bwMode="auto">
          <a:xfrm rot="19791558" flipH="1">
            <a:off x="2274888" y="1782763"/>
            <a:ext cx="5995987" cy="395287"/>
          </a:xfrm>
          <a:prstGeom prst="lightningBolt">
            <a:avLst/>
          </a:prstGeom>
          <a:solidFill>
            <a:schemeClr val="accent1"/>
          </a:solidFill>
          <a:ln w="9525">
            <a:solidFill>
              <a:schemeClr val="tx1"/>
            </a:solidFill>
            <a:miter lim="800000"/>
            <a:headEnd/>
            <a:tailEnd/>
          </a:ln>
        </p:spPr>
        <p:txBody>
          <a:bodyPr wrap="none" anchor="ctr"/>
          <a:lstStyle/>
          <a:p>
            <a:endParaRPr lang="zh-TW" altLang="en-US" sz="1800">
              <a:latin typeface="Calibri" pitchFamily="34" charset="0"/>
              <a:ea typeface="PMingLiU" pitchFamily="18" charset="-120"/>
            </a:endParaRPr>
          </a:p>
        </p:txBody>
      </p:sp>
      <p:sp>
        <p:nvSpPr>
          <p:cNvPr id="26633" name="AutoShape 111"/>
          <p:cNvSpPr>
            <a:spLocks noChangeArrowheads="1"/>
          </p:cNvSpPr>
          <p:nvPr/>
        </p:nvSpPr>
        <p:spPr bwMode="auto">
          <a:xfrm rot="-3436425">
            <a:off x="2881312" y="2835275"/>
            <a:ext cx="6164263" cy="217488"/>
          </a:xfrm>
          <a:prstGeom prst="lightningBolt">
            <a:avLst/>
          </a:prstGeom>
          <a:solidFill>
            <a:schemeClr val="accent1"/>
          </a:solidFill>
          <a:ln w="9525">
            <a:solidFill>
              <a:schemeClr val="tx1"/>
            </a:solidFill>
            <a:miter lim="800000"/>
            <a:headEnd/>
            <a:tailEnd/>
          </a:ln>
        </p:spPr>
        <p:txBody>
          <a:bodyPr wrap="none" anchor="ctr"/>
          <a:lstStyle/>
          <a:p>
            <a:endParaRPr lang="zh-TW" altLang="en-US" sz="1800">
              <a:latin typeface="Calibri" pitchFamily="34" charset="0"/>
              <a:ea typeface="PMingLiU" pitchFamily="18" charset="-120"/>
            </a:endParaRPr>
          </a:p>
        </p:txBody>
      </p:sp>
      <p:sp>
        <p:nvSpPr>
          <p:cNvPr id="26634" name="AutoShape 112"/>
          <p:cNvSpPr>
            <a:spLocks noChangeAspect="1" noChangeArrowheads="1" noTextEdit="1"/>
          </p:cNvSpPr>
          <p:nvPr/>
        </p:nvSpPr>
        <p:spPr bwMode="auto">
          <a:xfrm>
            <a:off x="0" y="-15875"/>
            <a:ext cx="9144000" cy="6858000"/>
          </a:xfrm>
          <a:prstGeom prst="rect">
            <a:avLst/>
          </a:prstGeom>
          <a:solidFill>
            <a:srgbClr val="FFFFFF"/>
          </a:solidFill>
          <a:ln w="9525" algn="ctr">
            <a:solidFill>
              <a:srgbClr val="000000"/>
            </a:solidFill>
            <a:miter lim="800000"/>
            <a:headEnd/>
            <a:tailEnd/>
          </a:ln>
        </p:spPr>
        <p:txBody>
          <a:bodyPr/>
          <a:lstStyle/>
          <a:p>
            <a:endParaRPr lang="en-US"/>
          </a:p>
        </p:txBody>
      </p:sp>
      <p:sp>
        <p:nvSpPr>
          <p:cNvPr id="26635" name="Rectangle 113"/>
          <p:cNvSpPr>
            <a:spLocks noChangeArrowheads="1"/>
          </p:cNvSpPr>
          <p:nvPr/>
        </p:nvSpPr>
        <p:spPr bwMode="auto">
          <a:xfrm>
            <a:off x="0" y="-76200"/>
            <a:ext cx="9144000" cy="6858000"/>
          </a:xfrm>
          <a:prstGeom prst="rect">
            <a:avLst/>
          </a:prstGeom>
          <a:solidFill>
            <a:srgbClr val="FFFFFF"/>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36" name="Rectangle 118"/>
          <p:cNvSpPr>
            <a:spLocks noChangeArrowheads="1"/>
          </p:cNvSpPr>
          <p:nvPr/>
        </p:nvSpPr>
        <p:spPr bwMode="auto">
          <a:xfrm>
            <a:off x="990600" y="0"/>
            <a:ext cx="7085013" cy="3175"/>
          </a:xfrm>
          <a:prstGeom prst="rect">
            <a:avLst/>
          </a:prstGeom>
          <a:solidFill>
            <a:srgbClr val="FF33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37" name="Rectangle 119"/>
          <p:cNvSpPr>
            <a:spLocks noChangeArrowheads="1"/>
          </p:cNvSpPr>
          <p:nvPr/>
        </p:nvSpPr>
        <p:spPr bwMode="auto">
          <a:xfrm>
            <a:off x="990600" y="3175"/>
            <a:ext cx="7085013" cy="3175"/>
          </a:xfrm>
          <a:prstGeom prst="rect">
            <a:avLst/>
          </a:prstGeom>
          <a:solidFill>
            <a:srgbClr val="FF36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38" name="Rectangle 120"/>
          <p:cNvSpPr>
            <a:spLocks noChangeArrowheads="1"/>
          </p:cNvSpPr>
          <p:nvPr/>
        </p:nvSpPr>
        <p:spPr bwMode="auto">
          <a:xfrm>
            <a:off x="990600" y="6350"/>
            <a:ext cx="7085013" cy="3175"/>
          </a:xfrm>
          <a:prstGeom prst="rect">
            <a:avLst/>
          </a:prstGeom>
          <a:solidFill>
            <a:srgbClr val="FF38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39" name="Rectangle 121"/>
          <p:cNvSpPr>
            <a:spLocks noChangeArrowheads="1"/>
          </p:cNvSpPr>
          <p:nvPr/>
        </p:nvSpPr>
        <p:spPr bwMode="auto">
          <a:xfrm>
            <a:off x="990600" y="9525"/>
            <a:ext cx="7085013" cy="3175"/>
          </a:xfrm>
          <a:prstGeom prst="rect">
            <a:avLst/>
          </a:prstGeom>
          <a:solidFill>
            <a:srgbClr val="FF3B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0" name="Rectangle 122"/>
          <p:cNvSpPr>
            <a:spLocks noChangeArrowheads="1"/>
          </p:cNvSpPr>
          <p:nvPr/>
        </p:nvSpPr>
        <p:spPr bwMode="auto">
          <a:xfrm>
            <a:off x="990600" y="12700"/>
            <a:ext cx="7085013" cy="1588"/>
          </a:xfrm>
          <a:prstGeom prst="rect">
            <a:avLst/>
          </a:prstGeom>
          <a:solidFill>
            <a:srgbClr val="FF3D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1" name="Rectangle 123"/>
          <p:cNvSpPr>
            <a:spLocks noChangeArrowheads="1"/>
          </p:cNvSpPr>
          <p:nvPr/>
        </p:nvSpPr>
        <p:spPr bwMode="auto">
          <a:xfrm>
            <a:off x="990600" y="14288"/>
            <a:ext cx="7085013" cy="3175"/>
          </a:xfrm>
          <a:prstGeom prst="rect">
            <a:avLst/>
          </a:prstGeom>
          <a:solidFill>
            <a:srgbClr val="FF3F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2" name="Rectangle 124"/>
          <p:cNvSpPr>
            <a:spLocks noChangeArrowheads="1"/>
          </p:cNvSpPr>
          <p:nvPr/>
        </p:nvSpPr>
        <p:spPr bwMode="auto">
          <a:xfrm>
            <a:off x="990600" y="17463"/>
            <a:ext cx="7085013" cy="3175"/>
          </a:xfrm>
          <a:prstGeom prst="rect">
            <a:avLst/>
          </a:prstGeom>
          <a:solidFill>
            <a:srgbClr val="FF42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3" name="Rectangle 125"/>
          <p:cNvSpPr>
            <a:spLocks noChangeArrowheads="1"/>
          </p:cNvSpPr>
          <p:nvPr/>
        </p:nvSpPr>
        <p:spPr bwMode="auto">
          <a:xfrm>
            <a:off x="990600" y="20638"/>
            <a:ext cx="7085013" cy="1587"/>
          </a:xfrm>
          <a:prstGeom prst="rect">
            <a:avLst/>
          </a:prstGeom>
          <a:solidFill>
            <a:srgbClr val="FF45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4" name="Rectangle 126"/>
          <p:cNvSpPr>
            <a:spLocks noChangeArrowheads="1"/>
          </p:cNvSpPr>
          <p:nvPr/>
        </p:nvSpPr>
        <p:spPr bwMode="auto">
          <a:xfrm>
            <a:off x="990600" y="22225"/>
            <a:ext cx="7085013" cy="3175"/>
          </a:xfrm>
          <a:prstGeom prst="rect">
            <a:avLst/>
          </a:prstGeom>
          <a:solidFill>
            <a:srgbClr val="FF48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5" name="Rectangle 127"/>
          <p:cNvSpPr>
            <a:spLocks noChangeArrowheads="1"/>
          </p:cNvSpPr>
          <p:nvPr/>
        </p:nvSpPr>
        <p:spPr bwMode="auto">
          <a:xfrm>
            <a:off x="990600" y="25400"/>
            <a:ext cx="7085013" cy="1588"/>
          </a:xfrm>
          <a:prstGeom prst="rect">
            <a:avLst/>
          </a:prstGeom>
          <a:solidFill>
            <a:srgbClr val="FF4B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6" name="Rectangle 128"/>
          <p:cNvSpPr>
            <a:spLocks noChangeArrowheads="1"/>
          </p:cNvSpPr>
          <p:nvPr/>
        </p:nvSpPr>
        <p:spPr bwMode="auto">
          <a:xfrm>
            <a:off x="990600" y="26988"/>
            <a:ext cx="7085013" cy="3175"/>
          </a:xfrm>
          <a:prstGeom prst="rect">
            <a:avLst/>
          </a:prstGeom>
          <a:solidFill>
            <a:srgbClr val="FF4D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7" name="Rectangle 129"/>
          <p:cNvSpPr>
            <a:spLocks noChangeArrowheads="1"/>
          </p:cNvSpPr>
          <p:nvPr/>
        </p:nvSpPr>
        <p:spPr bwMode="auto">
          <a:xfrm>
            <a:off x="990600" y="30163"/>
            <a:ext cx="7085013" cy="1587"/>
          </a:xfrm>
          <a:prstGeom prst="rect">
            <a:avLst/>
          </a:prstGeom>
          <a:solidFill>
            <a:srgbClr val="FF50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8" name="Rectangle 130"/>
          <p:cNvSpPr>
            <a:spLocks noChangeArrowheads="1"/>
          </p:cNvSpPr>
          <p:nvPr/>
        </p:nvSpPr>
        <p:spPr bwMode="auto">
          <a:xfrm>
            <a:off x="990600" y="31750"/>
            <a:ext cx="7085013" cy="1588"/>
          </a:xfrm>
          <a:prstGeom prst="rect">
            <a:avLst/>
          </a:prstGeom>
          <a:solidFill>
            <a:srgbClr val="FF52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49" name="Rectangle 131"/>
          <p:cNvSpPr>
            <a:spLocks noChangeArrowheads="1"/>
          </p:cNvSpPr>
          <p:nvPr/>
        </p:nvSpPr>
        <p:spPr bwMode="auto">
          <a:xfrm>
            <a:off x="990600" y="33338"/>
            <a:ext cx="7085013" cy="3175"/>
          </a:xfrm>
          <a:prstGeom prst="rect">
            <a:avLst/>
          </a:prstGeom>
          <a:solidFill>
            <a:srgbClr val="FF54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0" name="Rectangle 132"/>
          <p:cNvSpPr>
            <a:spLocks noChangeArrowheads="1"/>
          </p:cNvSpPr>
          <p:nvPr/>
        </p:nvSpPr>
        <p:spPr bwMode="auto">
          <a:xfrm>
            <a:off x="990600" y="38100"/>
            <a:ext cx="7085013" cy="1588"/>
          </a:xfrm>
          <a:prstGeom prst="rect">
            <a:avLst/>
          </a:prstGeom>
          <a:solidFill>
            <a:srgbClr val="FF59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1" name="Rectangle 133"/>
          <p:cNvSpPr>
            <a:spLocks noChangeArrowheads="1"/>
          </p:cNvSpPr>
          <p:nvPr/>
        </p:nvSpPr>
        <p:spPr bwMode="auto">
          <a:xfrm>
            <a:off x="990600" y="39688"/>
            <a:ext cx="7085013" cy="1587"/>
          </a:xfrm>
          <a:prstGeom prst="rect">
            <a:avLst/>
          </a:prstGeom>
          <a:solidFill>
            <a:srgbClr val="FF5B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2" name="Rectangle 134"/>
          <p:cNvSpPr>
            <a:spLocks noChangeArrowheads="1"/>
          </p:cNvSpPr>
          <p:nvPr/>
        </p:nvSpPr>
        <p:spPr bwMode="auto">
          <a:xfrm>
            <a:off x="990600" y="41275"/>
            <a:ext cx="7085013" cy="1588"/>
          </a:xfrm>
          <a:prstGeom prst="rect">
            <a:avLst/>
          </a:prstGeom>
          <a:solidFill>
            <a:srgbClr val="FF5D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3" name="Rectangle 135"/>
          <p:cNvSpPr>
            <a:spLocks noChangeArrowheads="1"/>
          </p:cNvSpPr>
          <p:nvPr/>
        </p:nvSpPr>
        <p:spPr bwMode="auto">
          <a:xfrm>
            <a:off x="990600" y="42863"/>
            <a:ext cx="7085013" cy="3175"/>
          </a:xfrm>
          <a:prstGeom prst="rect">
            <a:avLst/>
          </a:prstGeom>
          <a:solidFill>
            <a:srgbClr val="FF5F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4" name="Rectangle 136"/>
          <p:cNvSpPr>
            <a:spLocks noChangeArrowheads="1"/>
          </p:cNvSpPr>
          <p:nvPr/>
        </p:nvSpPr>
        <p:spPr bwMode="auto">
          <a:xfrm>
            <a:off x="990600" y="46038"/>
            <a:ext cx="7085013" cy="1587"/>
          </a:xfrm>
          <a:prstGeom prst="rect">
            <a:avLst/>
          </a:prstGeom>
          <a:solidFill>
            <a:srgbClr val="FF62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5" name="Rectangle 137"/>
          <p:cNvSpPr>
            <a:spLocks noChangeArrowheads="1"/>
          </p:cNvSpPr>
          <p:nvPr/>
        </p:nvSpPr>
        <p:spPr bwMode="auto">
          <a:xfrm>
            <a:off x="990600" y="47625"/>
            <a:ext cx="7085013" cy="1588"/>
          </a:xfrm>
          <a:prstGeom prst="rect">
            <a:avLst/>
          </a:prstGeom>
          <a:solidFill>
            <a:srgbClr val="FF64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6" name="Rectangle 138"/>
          <p:cNvSpPr>
            <a:spLocks noChangeArrowheads="1"/>
          </p:cNvSpPr>
          <p:nvPr/>
        </p:nvSpPr>
        <p:spPr bwMode="auto">
          <a:xfrm>
            <a:off x="990600" y="49213"/>
            <a:ext cx="7085013" cy="1587"/>
          </a:xfrm>
          <a:prstGeom prst="rect">
            <a:avLst/>
          </a:prstGeom>
          <a:solidFill>
            <a:srgbClr val="FF66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7" name="Rectangle 139"/>
          <p:cNvSpPr>
            <a:spLocks noChangeArrowheads="1"/>
          </p:cNvSpPr>
          <p:nvPr/>
        </p:nvSpPr>
        <p:spPr bwMode="auto">
          <a:xfrm>
            <a:off x="990600" y="50800"/>
            <a:ext cx="7085013" cy="1588"/>
          </a:xfrm>
          <a:prstGeom prst="rect">
            <a:avLst/>
          </a:prstGeom>
          <a:solidFill>
            <a:srgbClr val="FF68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8" name="Rectangle 140"/>
          <p:cNvSpPr>
            <a:spLocks noChangeArrowheads="1"/>
          </p:cNvSpPr>
          <p:nvPr/>
        </p:nvSpPr>
        <p:spPr bwMode="auto">
          <a:xfrm>
            <a:off x="990600" y="52388"/>
            <a:ext cx="7085013" cy="1587"/>
          </a:xfrm>
          <a:prstGeom prst="rect">
            <a:avLst/>
          </a:prstGeom>
          <a:solidFill>
            <a:srgbClr val="FF6A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59" name="Rectangle 141"/>
          <p:cNvSpPr>
            <a:spLocks noChangeArrowheads="1"/>
          </p:cNvSpPr>
          <p:nvPr/>
        </p:nvSpPr>
        <p:spPr bwMode="auto">
          <a:xfrm>
            <a:off x="990600" y="53975"/>
            <a:ext cx="7085013" cy="1588"/>
          </a:xfrm>
          <a:prstGeom prst="rect">
            <a:avLst/>
          </a:prstGeom>
          <a:solidFill>
            <a:srgbClr val="FF6C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0" name="Rectangle 142"/>
          <p:cNvSpPr>
            <a:spLocks noChangeArrowheads="1"/>
          </p:cNvSpPr>
          <p:nvPr/>
        </p:nvSpPr>
        <p:spPr bwMode="auto">
          <a:xfrm>
            <a:off x="990600" y="55563"/>
            <a:ext cx="7085013" cy="1587"/>
          </a:xfrm>
          <a:prstGeom prst="rect">
            <a:avLst/>
          </a:prstGeom>
          <a:solidFill>
            <a:srgbClr val="FF6E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1" name="Rectangle 143"/>
          <p:cNvSpPr>
            <a:spLocks noChangeArrowheads="1"/>
          </p:cNvSpPr>
          <p:nvPr/>
        </p:nvSpPr>
        <p:spPr bwMode="auto">
          <a:xfrm>
            <a:off x="990600" y="57150"/>
            <a:ext cx="7085013" cy="1588"/>
          </a:xfrm>
          <a:prstGeom prst="rect">
            <a:avLst/>
          </a:prstGeom>
          <a:solidFill>
            <a:srgbClr val="FF70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2" name="Rectangle 144"/>
          <p:cNvSpPr>
            <a:spLocks noChangeArrowheads="1"/>
          </p:cNvSpPr>
          <p:nvPr/>
        </p:nvSpPr>
        <p:spPr bwMode="auto">
          <a:xfrm>
            <a:off x="990600" y="58738"/>
            <a:ext cx="7085013" cy="1587"/>
          </a:xfrm>
          <a:prstGeom prst="rect">
            <a:avLst/>
          </a:prstGeom>
          <a:solidFill>
            <a:srgbClr val="FF72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3" name="Rectangle 145"/>
          <p:cNvSpPr>
            <a:spLocks noChangeArrowheads="1"/>
          </p:cNvSpPr>
          <p:nvPr/>
        </p:nvSpPr>
        <p:spPr bwMode="auto">
          <a:xfrm>
            <a:off x="990600" y="58738"/>
            <a:ext cx="7085013" cy="1587"/>
          </a:xfrm>
          <a:prstGeom prst="rect">
            <a:avLst/>
          </a:prstGeom>
          <a:solidFill>
            <a:srgbClr val="FF74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4" name="Rectangle 146"/>
          <p:cNvSpPr>
            <a:spLocks noChangeArrowheads="1"/>
          </p:cNvSpPr>
          <p:nvPr/>
        </p:nvSpPr>
        <p:spPr bwMode="auto">
          <a:xfrm>
            <a:off x="990600" y="60325"/>
            <a:ext cx="7085013" cy="1588"/>
          </a:xfrm>
          <a:prstGeom prst="rect">
            <a:avLst/>
          </a:prstGeom>
          <a:solidFill>
            <a:srgbClr val="FF76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5" name="Rectangle 147"/>
          <p:cNvSpPr>
            <a:spLocks noChangeArrowheads="1"/>
          </p:cNvSpPr>
          <p:nvPr/>
        </p:nvSpPr>
        <p:spPr bwMode="auto">
          <a:xfrm>
            <a:off x="990600" y="61913"/>
            <a:ext cx="7085013" cy="1587"/>
          </a:xfrm>
          <a:prstGeom prst="rect">
            <a:avLst/>
          </a:prstGeom>
          <a:solidFill>
            <a:srgbClr val="FF78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6" name="Rectangle 148"/>
          <p:cNvSpPr>
            <a:spLocks noChangeArrowheads="1"/>
          </p:cNvSpPr>
          <p:nvPr/>
        </p:nvSpPr>
        <p:spPr bwMode="auto">
          <a:xfrm>
            <a:off x="990600" y="63500"/>
            <a:ext cx="7085013" cy="1588"/>
          </a:xfrm>
          <a:prstGeom prst="rect">
            <a:avLst/>
          </a:prstGeom>
          <a:solidFill>
            <a:srgbClr val="FF7B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7" name="Rectangle 149"/>
          <p:cNvSpPr>
            <a:spLocks noChangeArrowheads="1"/>
          </p:cNvSpPr>
          <p:nvPr/>
        </p:nvSpPr>
        <p:spPr bwMode="auto">
          <a:xfrm>
            <a:off x="990600" y="65088"/>
            <a:ext cx="7085013" cy="1587"/>
          </a:xfrm>
          <a:prstGeom prst="rect">
            <a:avLst/>
          </a:prstGeom>
          <a:solidFill>
            <a:srgbClr val="FF7D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8" name="Rectangle 150"/>
          <p:cNvSpPr>
            <a:spLocks noChangeArrowheads="1"/>
          </p:cNvSpPr>
          <p:nvPr/>
        </p:nvSpPr>
        <p:spPr bwMode="auto">
          <a:xfrm>
            <a:off x="990600" y="66675"/>
            <a:ext cx="7085013" cy="1588"/>
          </a:xfrm>
          <a:prstGeom prst="rect">
            <a:avLst/>
          </a:prstGeom>
          <a:solidFill>
            <a:srgbClr val="FF7F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69" name="Rectangle 151"/>
          <p:cNvSpPr>
            <a:spLocks noChangeArrowheads="1"/>
          </p:cNvSpPr>
          <p:nvPr/>
        </p:nvSpPr>
        <p:spPr bwMode="auto">
          <a:xfrm>
            <a:off x="990600" y="68263"/>
            <a:ext cx="7085013" cy="1587"/>
          </a:xfrm>
          <a:prstGeom prst="rect">
            <a:avLst/>
          </a:prstGeom>
          <a:solidFill>
            <a:srgbClr val="FF81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0" name="Rectangle 152"/>
          <p:cNvSpPr>
            <a:spLocks noChangeArrowheads="1"/>
          </p:cNvSpPr>
          <p:nvPr/>
        </p:nvSpPr>
        <p:spPr bwMode="auto">
          <a:xfrm>
            <a:off x="990600" y="69850"/>
            <a:ext cx="7085013" cy="3175"/>
          </a:xfrm>
          <a:prstGeom prst="rect">
            <a:avLst/>
          </a:prstGeom>
          <a:solidFill>
            <a:srgbClr val="FF83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1" name="Rectangle 153"/>
          <p:cNvSpPr>
            <a:spLocks noChangeArrowheads="1"/>
          </p:cNvSpPr>
          <p:nvPr/>
        </p:nvSpPr>
        <p:spPr bwMode="auto">
          <a:xfrm>
            <a:off x="990600" y="73025"/>
            <a:ext cx="7085013" cy="1588"/>
          </a:xfrm>
          <a:prstGeom prst="rect">
            <a:avLst/>
          </a:prstGeom>
          <a:solidFill>
            <a:srgbClr val="FF86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2" name="Rectangle 154"/>
          <p:cNvSpPr>
            <a:spLocks noChangeArrowheads="1"/>
          </p:cNvSpPr>
          <p:nvPr/>
        </p:nvSpPr>
        <p:spPr bwMode="auto">
          <a:xfrm>
            <a:off x="990600" y="74613"/>
            <a:ext cx="7085013" cy="1587"/>
          </a:xfrm>
          <a:prstGeom prst="rect">
            <a:avLst/>
          </a:prstGeom>
          <a:solidFill>
            <a:srgbClr val="FF89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3" name="Rectangle 155"/>
          <p:cNvSpPr>
            <a:spLocks noChangeArrowheads="1"/>
          </p:cNvSpPr>
          <p:nvPr/>
        </p:nvSpPr>
        <p:spPr bwMode="auto">
          <a:xfrm>
            <a:off x="990600" y="76200"/>
            <a:ext cx="7085013" cy="1588"/>
          </a:xfrm>
          <a:prstGeom prst="rect">
            <a:avLst/>
          </a:prstGeom>
          <a:solidFill>
            <a:srgbClr val="FF8B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4" name="Rectangle 156"/>
          <p:cNvSpPr>
            <a:spLocks noChangeArrowheads="1"/>
          </p:cNvSpPr>
          <p:nvPr/>
        </p:nvSpPr>
        <p:spPr bwMode="auto">
          <a:xfrm>
            <a:off x="990600" y="77788"/>
            <a:ext cx="7085013" cy="1587"/>
          </a:xfrm>
          <a:prstGeom prst="rect">
            <a:avLst/>
          </a:prstGeom>
          <a:solidFill>
            <a:srgbClr val="FF8D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5" name="Rectangle 157"/>
          <p:cNvSpPr>
            <a:spLocks noChangeArrowheads="1"/>
          </p:cNvSpPr>
          <p:nvPr/>
        </p:nvSpPr>
        <p:spPr bwMode="auto">
          <a:xfrm>
            <a:off x="990600" y="79375"/>
            <a:ext cx="7085013" cy="1588"/>
          </a:xfrm>
          <a:prstGeom prst="rect">
            <a:avLst/>
          </a:prstGeom>
          <a:solidFill>
            <a:srgbClr val="FF8F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6" name="Rectangle 158"/>
          <p:cNvSpPr>
            <a:spLocks noChangeArrowheads="1"/>
          </p:cNvSpPr>
          <p:nvPr/>
        </p:nvSpPr>
        <p:spPr bwMode="auto">
          <a:xfrm>
            <a:off x="990600" y="80963"/>
            <a:ext cx="7085013" cy="1587"/>
          </a:xfrm>
          <a:prstGeom prst="rect">
            <a:avLst/>
          </a:prstGeom>
          <a:solidFill>
            <a:srgbClr val="FF91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7" name="Rectangle 159"/>
          <p:cNvSpPr>
            <a:spLocks noChangeArrowheads="1"/>
          </p:cNvSpPr>
          <p:nvPr/>
        </p:nvSpPr>
        <p:spPr bwMode="auto">
          <a:xfrm>
            <a:off x="990600" y="82550"/>
            <a:ext cx="7085013" cy="1588"/>
          </a:xfrm>
          <a:prstGeom prst="rect">
            <a:avLst/>
          </a:prstGeom>
          <a:solidFill>
            <a:srgbClr val="FF93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8" name="Rectangle 160"/>
          <p:cNvSpPr>
            <a:spLocks noChangeArrowheads="1"/>
          </p:cNvSpPr>
          <p:nvPr/>
        </p:nvSpPr>
        <p:spPr bwMode="auto">
          <a:xfrm>
            <a:off x="990600" y="84138"/>
            <a:ext cx="7085013" cy="1587"/>
          </a:xfrm>
          <a:prstGeom prst="rect">
            <a:avLst/>
          </a:prstGeom>
          <a:solidFill>
            <a:srgbClr val="FF95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79" name="Rectangle 161"/>
          <p:cNvSpPr>
            <a:spLocks noChangeArrowheads="1"/>
          </p:cNvSpPr>
          <p:nvPr/>
        </p:nvSpPr>
        <p:spPr bwMode="auto">
          <a:xfrm>
            <a:off x="990600" y="85725"/>
            <a:ext cx="7085013" cy="1588"/>
          </a:xfrm>
          <a:prstGeom prst="rect">
            <a:avLst/>
          </a:prstGeom>
          <a:solidFill>
            <a:srgbClr val="FF97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0" name="Rectangle 162"/>
          <p:cNvSpPr>
            <a:spLocks noChangeArrowheads="1"/>
          </p:cNvSpPr>
          <p:nvPr/>
        </p:nvSpPr>
        <p:spPr bwMode="auto">
          <a:xfrm>
            <a:off x="990600" y="87313"/>
            <a:ext cx="7085013" cy="1587"/>
          </a:xfrm>
          <a:prstGeom prst="rect">
            <a:avLst/>
          </a:prstGeom>
          <a:solidFill>
            <a:srgbClr val="FF9A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1" name="Rectangle 163"/>
          <p:cNvSpPr>
            <a:spLocks noChangeArrowheads="1"/>
          </p:cNvSpPr>
          <p:nvPr/>
        </p:nvSpPr>
        <p:spPr bwMode="auto">
          <a:xfrm>
            <a:off x="990600" y="88900"/>
            <a:ext cx="7085013" cy="1588"/>
          </a:xfrm>
          <a:prstGeom prst="rect">
            <a:avLst/>
          </a:prstGeom>
          <a:solidFill>
            <a:srgbClr val="FF9C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2" name="Rectangle 164"/>
          <p:cNvSpPr>
            <a:spLocks noChangeArrowheads="1"/>
          </p:cNvSpPr>
          <p:nvPr/>
        </p:nvSpPr>
        <p:spPr bwMode="auto">
          <a:xfrm>
            <a:off x="990600" y="90488"/>
            <a:ext cx="7085013" cy="3175"/>
          </a:xfrm>
          <a:prstGeom prst="rect">
            <a:avLst/>
          </a:prstGeom>
          <a:solidFill>
            <a:srgbClr val="FF9E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3" name="Rectangle 165"/>
          <p:cNvSpPr>
            <a:spLocks noChangeArrowheads="1"/>
          </p:cNvSpPr>
          <p:nvPr/>
        </p:nvSpPr>
        <p:spPr bwMode="auto">
          <a:xfrm>
            <a:off x="990600" y="93663"/>
            <a:ext cx="7085013" cy="1587"/>
          </a:xfrm>
          <a:prstGeom prst="rect">
            <a:avLst/>
          </a:prstGeom>
          <a:solidFill>
            <a:srgbClr val="FFA1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4" name="Rectangle 166"/>
          <p:cNvSpPr>
            <a:spLocks noChangeArrowheads="1"/>
          </p:cNvSpPr>
          <p:nvPr/>
        </p:nvSpPr>
        <p:spPr bwMode="auto">
          <a:xfrm>
            <a:off x="990600" y="95250"/>
            <a:ext cx="7085013" cy="1588"/>
          </a:xfrm>
          <a:prstGeom prst="rect">
            <a:avLst/>
          </a:prstGeom>
          <a:solidFill>
            <a:srgbClr val="FFA3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5" name="Rectangle 167"/>
          <p:cNvSpPr>
            <a:spLocks noChangeArrowheads="1"/>
          </p:cNvSpPr>
          <p:nvPr/>
        </p:nvSpPr>
        <p:spPr bwMode="auto">
          <a:xfrm>
            <a:off x="990600" y="95250"/>
            <a:ext cx="7085013" cy="1588"/>
          </a:xfrm>
          <a:prstGeom prst="rect">
            <a:avLst/>
          </a:prstGeom>
          <a:solidFill>
            <a:srgbClr val="FFA5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6" name="Rectangle 168"/>
          <p:cNvSpPr>
            <a:spLocks noChangeArrowheads="1"/>
          </p:cNvSpPr>
          <p:nvPr/>
        </p:nvSpPr>
        <p:spPr bwMode="auto">
          <a:xfrm>
            <a:off x="990600" y="96838"/>
            <a:ext cx="7085013" cy="1587"/>
          </a:xfrm>
          <a:prstGeom prst="rect">
            <a:avLst/>
          </a:prstGeom>
          <a:solidFill>
            <a:srgbClr val="FFA8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7" name="Rectangle 169"/>
          <p:cNvSpPr>
            <a:spLocks noChangeArrowheads="1"/>
          </p:cNvSpPr>
          <p:nvPr/>
        </p:nvSpPr>
        <p:spPr bwMode="auto">
          <a:xfrm>
            <a:off x="990600" y="98425"/>
            <a:ext cx="7085013" cy="1588"/>
          </a:xfrm>
          <a:prstGeom prst="rect">
            <a:avLst/>
          </a:prstGeom>
          <a:solidFill>
            <a:srgbClr val="FFAA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8" name="Rectangle 170"/>
          <p:cNvSpPr>
            <a:spLocks noChangeArrowheads="1"/>
          </p:cNvSpPr>
          <p:nvPr/>
        </p:nvSpPr>
        <p:spPr bwMode="auto">
          <a:xfrm>
            <a:off x="990600" y="100013"/>
            <a:ext cx="7085013" cy="3175"/>
          </a:xfrm>
          <a:prstGeom prst="rect">
            <a:avLst/>
          </a:prstGeom>
          <a:solidFill>
            <a:srgbClr val="FFAC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89" name="Rectangle 171"/>
          <p:cNvSpPr>
            <a:spLocks noChangeArrowheads="1"/>
          </p:cNvSpPr>
          <p:nvPr/>
        </p:nvSpPr>
        <p:spPr bwMode="auto">
          <a:xfrm>
            <a:off x="990600" y="103188"/>
            <a:ext cx="7085013" cy="1587"/>
          </a:xfrm>
          <a:prstGeom prst="rect">
            <a:avLst/>
          </a:prstGeom>
          <a:solidFill>
            <a:srgbClr val="FFAF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0" name="Rectangle 172"/>
          <p:cNvSpPr>
            <a:spLocks noChangeArrowheads="1"/>
          </p:cNvSpPr>
          <p:nvPr/>
        </p:nvSpPr>
        <p:spPr bwMode="auto">
          <a:xfrm>
            <a:off x="990600" y="104775"/>
            <a:ext cx="7085013" cy="1588"/>
          </a:xfrm>
          <a:prstGeom prst="rect">
            <a:avLst/>
          </a:prstGeom>
          <a:solidFill>
            <a:srgbClr val="FFB1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1" name="Rectangle 173"/>
          <p:cNvSpPr>
            <a:spLocks noChangeArrowheads="1"/>
          </p:cNvSpPr>
          <p:nvPr/>
        </p:nvSpPr>
        <p:spPr bwMode="auto">
          <a:xfrm>
            <a:off x="990600" y="106363"/>
            <a:ext cx="7085013" cy="1587"/>
          </a:xfrm>
          <a:prstGeom prst="rect">
            <a:avLst/>
          </a:prstGeom>
          <a:solidFill>
            <a:srgbClr val="FFB3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2" name="Rectangle 174"/>
          <p:cNvSpPr>
            <a:spLocks noChangeArrowheads="1"/>
          </p:cNvSpPr>
          <p:nvPr/>
        </p:nvSpPr>
        <p:spPr bwMode="auto">
          <a:xfrm>
            <a:off x="990600" y="107950"/>
            <a:ext cx="7085013" cy="1588"/>
          </a:xfrm>
          <a:prstGeom prst="rect">
            <a:avLst/>
          </a:prstGeom>
          <a:solidFill>
            <a:srgbClr val="FFB5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3" name="Rectangle 175"/>
          <p:cNvSpPr>
            <a:spLocks noChangeArrowheads="1"/>
          </p:cNvSpPr>
          <p:nvPr/>
        </p:nvSpPr>
        <p:spPr bwMode="auto">
          <a:xfrm>
            <a:off x="990600" y="109538"/>
            <a:ext cx="7085013" cy="1587"/>
          </a:xfrm>
          <a:prstGeom prst="rect">
            <a:avLst/>
          </a:prstGeom>
          <a:solidFill>
            <a:srgbClr val="FFB7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4" name="Rectangle 176"/>
          <p:cNvSpPr>
            <a:spLocks noChangeArrowheads="1"/>
          </p:cNvSpPr>
          <p:nvPr/>
        </p:nvSpPr>
        <p:spPr bwMode="auto">
          <a:xfrm>
            <a:off x="990600" y="111125"/>
            <a:ext cx="7085013" cy="3175"/>
          </a:xfrm>
          <a:prstGeom prst="rect">
            <a:avLst/>
          </a:prstGeom>
          <a:solidFill>
            <a:srgbClr val="FFB9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5" name="Rectangle 177"/>
          <p:cNvSpPr>
            <a:spLocks noChangeArrowheads="1"/>
          </p:cNvSpPr>
          <p:nvPr/>
        </p:nvSpPr>
        <p:spPr bwMode="auto">
          <a:xfrm>
            <a:off x="990600" y="114300"/>
            <a:ext cx="7085013" cy="1588"/>
          </a:xfrm>
          <a:prstGeom prst="rect">
            <a:avLst/>
          </a:prstGeom>
          <a:solidFill>
            <a:srgbClr val="FFBC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6" name="Rectangle 178"/>
          <p:cNvSpPr>
            <a:spLocks noChangeArrowheads="1"/>
          </p:cNvSpPr>
          <p:nvPr/>
        </p:nvSpPr>
        <p:spPr bwMode="auto">
          <a:xfrm>
            <a:off x="990600" y="115888"/>
            <a:ext cx="7085013" cy="1587"/>
          </a:xfrm>
          <a:prstGeom prst="rect">
            <a:avLst/>
          </a:prstGeom>
          <a:solidFill>
            <a:srgbClr val="FFBE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7" name="Rectangle 179"/>
          <p:cNvSpPr>
            <a:spLocks noChangeArrowheads="1"/>
          </p:cNvSpPr>
          <p:nvPr/>
        </p:nvSpPr>
        <p:spPr bwMode="auto">
          <a:xfrm>
            <a:off x="990600" y="117475"/>
            <a:ext cx="7085013" cy="1588"/>
          </a:xfrm>
          <a:prstGeom prst="rect">
            <a:avLst/>
          </a:prstGeom>
          <a:solidFill>
            <a:srgbClr val="FFC0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8" name="Rectangle 180"/>
          <p:cNvSpPr>
            <a:spLocks noChangeArrowheads="1"/>
          </p:cNvSpPr>
          <p:nvPr/>
        </p:nvSpPr>
        <p:spPr bwMode="auto">
          <a:xfrm>
            <a:off x="990600" y="119063"/>
            <a:ext cx="7085013" cy="1587"/>
          </a:xfrm>
          <a:prstGeom prst="rect">
            <a:avLst/>
          </a:prstGeom>
          <a:solidFill>
            <a:srgbClr val="FFC2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699" name="Rectangle 181"/>
          <p:cNvSpPr>
            <a:spLocks noChangeArrowheads="1"/>
          </p:cNvSpPr>
          <p:nvPr/>
        </p:nvSpPr>
        <p:spPr bwMode="auto">
          <a:xfrm>
            <a:off x="990600" y="120650"/>
            <a:ext cx="7085013" cy="1588"/>
          </a:xfrm>
          <a:prstGeom prst="rect">
            <a:avLst/>
          </a:prstGeom>
          <a:solidFill>
            <a:srgbClr val="FFC4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0" name="Rectangle 182"/>
          <p:cNvSpPr>
            <a:spLocks noChangeArrowheads="1"/>
          </p:cNvSpPr>
          <p:nvPr/>
        </p:nvSpPr>
        <p:spPr bwMode="auto">
          <a:xfrm>
            <a:off x="990600" y="122238"/>
            <a:ext cx="7085013" cy="3175"/>
          </a:xfrm>
          <a:prstGeom prst="rect">
            <a:avLst/>
          </a:prstGeom>
          <a:solidFill>
            <a:srgbClr val="FFC6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1" name="Rectangle 183"/>
          <p:cNvSpPr>
            <a:spLocks noChangeArrowheads="1"/>
          </p:cNvSpPr>
          <p:nvPr/>
        </p:nvSpPr>
        <p:spPr bwMode="auto">
          <a:xfrm>
            <a:off x="990600" y="125413"/>
            <a:ext cx="7085013" cy="3175"/>
          </a:xfrm>
          <a:prstGeom prst="rect">
            <a:avLst/>
          </a:prstGeom>
          <a:solidFill>
            <a:srgbClr val="FFC9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2" name="Rectangle 184"/>
          <p:cNvSpPr>
            <a:spLocks noChangeArrowheads="1"/>
          </p:cNvSpPr>
          <p:nvPr/>
        </p:nvSpPr>
        <p:spPr bwMode="auto">
          <a:xfrm>
            <a:off x="990600" y="131763"/>
            <a:ext cx="7085013" cy="1587"/>
          </a:xfrm>
          <a:prstGeom prst="rect">
            <a:avLst/>
          </a:prstGeom>
          <a:solidFill>
            <a:srgbClr val="FFCF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3" name="Rectangle 185"/>
          <p:cNvSpPr>
            <a:spLocks noChangeArrowheads="1"/>
          </p:cNvSpPr>
          <p:nvPr/>
        </p:nvSpPr>
        <p:spPr bwMode="auto">
          <a:xfrm>
            <a:off x="990600" y="133350"/>
            <a:ext cx="7085013" cy="1588"/>
          </a:xfrm>
          <a:prstGeom prst="rect">
            <a:avLst/>
          </a:prstGeom>
          <a:solidFill>
            <a:srgbClr val="FFD2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4" name="Rectangle 186"/>
          <p:cNvSpPr>
            <a:spLocks noChangeArrowheads="1"/>
          </p:cNvSpPr>
          <p:nvPr/>
        </p:nvSpPr>
        <p:spPr bwMode="auto">
          <a:xfrm>
            <a:off x="990600" y="134938"/>
            <a:ext cx="7085013" cy="3175"/>
          </a:xfrm>
          <a:prstGeom prst="rect">
            <a:avLst/>
          </a:prstGeom>
          <a:solidFill>
            <a:srgbClr val="FFD4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5" name="Rectangle 187"/>
          <p:cNvSpPr>
            <a:spLocks noChangeArrowheads="1"/>
          </p:cNvSpPr>
          <p:nvPr/>
        </p:nvSpPr>
        <p:spPr bwMode="auto">
          <a:xfrm>
            <a:off x="990600" y="138113"/>
            <a:ext cx="7085013" cy="1587"/>
          </a:xfrm>
          <a:prstGeom prst="rect">
            <a:avLst/>
          </a:prstGeom>
          <a:solidFill>
            <a:srgbClr val="FFD6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6" name="Rectangle 188"/>
          <p:cNvSpPr>
            <a:spLocks noChangeArrowheads="1"/>
          </p:cNvSpPr>
          <p:nvPr/>
        </p:nvSpPr>
        <p:spPr bwMode="auto">
          <a:xfrm>
            <a:off x="990600" y="139700"/>
            <a:ext cx="7085013" cy="3175"/>
          </a:xfrm>
          <a:prstGeom prst="rect">
            <a:avLst/>
          </a:prstGeom>
          <a:solidFill>
            <a:srgbClr val="FFD8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7" name="Rectangle 189"/>
          <p:cNvSpPr>
            <a:spLocks noChangeArrowheads="1"/>
          </p:cNvSpPr>
          <p:nvPr/>
        </p:nvSpPr>
        <p:spPr bwMode="auto">
          <a:xfrm>
            <a:off x="990600" y="142875"/>
            <a:ext cx="7085013" cy="1588"/>
          </a:xfrm>
          <a:prstGeom prst="rect">
            <a:avLst/>
          </a:prstGeom>
          <a:solidFill>
            <a:srgbClr val="FFDA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8" name="Rectangle 190"/>
          <p:cNvSpPr>
            <a:spLocks noChangeArrowheads="1"/>
          </p:cNvSpPr>
          <p:nvPr/>
        </p:nvSpPr>
        <p:spPr bwMode="auto">
          <a:xfrm>
            <a:off x="990600" y="144463"/>
            <a:ext cx="7085013" cy="3175"/>
          </a:xfrm>
          <a:prstGeom prst="rect">
            <a:avLst/>
          </a:prstGeom>
          <a:solidFill>
            <a:srgbClr val="FFDC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09" name="Rectangle 191"/>
          <p:cNvSpPr>
            <a:spLocks noChangeArrowheads="1"/>
          </p:cNvSpPr>
          <p:nvPr/>
        </p:nvSpPr>
        <p:spPr bwMode="auto">
          <a:xfrm>
            <a:off x="990600" y="147638"/>
            <a:ext cx="7085013" cy="3175"/>
          </a:xfrm>
          <a:prstGeom prst="rect">
            <a:avLst/>
          </a:prstGeom>
          <a:solidFill>
            <a:srgbClr val="FFDE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0" name="Rectangle 192"/>
          <p:cNvSpPr>
            <a:spLocks noChangeArrowheads="1"/>
          </p:cNvSpPr>
          <p:nvPr/>
        </p:nvSpPr>
        <p:spPr bwMode="auto">
          <a:xfrm>
            <a:off x="990600" y="150813"/>
            <a:ext cx="7085013" cy="3175"/>
          </a:xfrm>
          <a:prstGeom prst="rect">
            <a:avLst/>
          </a:prstGeom>
          <a:solidFill>
            <a:srgbClr val="FFE1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1" name="Rectangle 193"/>
          <p:cNvSpPr>
            <a:spLocks noChangeArrowheads="1"/>
          </p:cNvSpPr>
          <p:nvPr/>
        </p:nvSpPr>
        <p:spPr bwMode="auto">
          <a:xfrm>
            <a:off x="990600" y="153988"/>
            <a:ext cx="7085013" cy="3175"/>
          </a:xfrm>
          <a:prstGeom prst="rect">
            <a:avLst/>
          </a:prstGeom>
          <a:solidFill>
            <a:srgbClr val="FFE3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2" name="Rectangle 194"/>
          <p:cNvSpPr>
            <a:spLocks noChangeArrowheads="1"/>
          </p:cNvSpPr>
          <p:nvPr/>
        </p:nvSpPr>
        <p:spPr bwMode="auto">
          <a:xfrm>
            <a:off x="990600" y="157163"/>
            <a:ext cx="7085013" cy="3175"/>
          </a:xfrm>
          <a:prstGeom prst="rect">
            <a:avLst/>
          </a:prstGeom>
          <a:solidFill>
            <a:srgbClr val="FFE5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3" name="Rectangle 195"/>
          <p:cNvSpPr>
            <a:spLocks noChangeArrowheads="1"/>
          </p:cNvSpPr>
          <p:nvPr/>
        </p:nvSpPr>
        <p:spPr bwMode="auto">
          <a:xfrm>
            <a:off x="990600" y="160338"/>
            <a:ext cx="7085013" cy="3175"/>
          </a:xfrm>
          <a:prstGeom prst="rect">
            <a:avLst/>
          </a:prstGeom>
          <a:solidFill>
            <a:srgbClr val="FFE7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4" name="Rectangle 196"/>
          <p:cNvSpPr>
            <a:spLocks noChangeArrowheads="1"/>
          </p:cNvSpPr>
          <p:nvPr/>
        </p:nvSpPr>
        <p:spPr bwMode="auto">
          <a:xfrm>
            <a:off x="990600" y="163513"/>
            <a:ext cx="7085013" cy="3175"/>
          </a:xfrm>
          <a:prstGeom prst="rect">
            <a:avLst/>
          </a:prstGeom>
          <a:solidFill>
            <a:srgbClr val="FFE9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5" name="Rectangle 197"/>
          <p:cNvSpPr>
            <a:spLocks noChangeArrowheads="1"/>
          </p:cNvSpPr>
          <p:nvPr/>
        </p:nvSpPr>
        <p:spPr bwMode="auto">
          <a:xfrm>
            <a:off x="990600" y="166688"/>
            <a:ext cx="7085013" cy="3175"/>
          </a:xfrm>
          <a:prstGeom prst="rect">
            <a:avLst/>
          </a:prstGeom>
          <a:solidFill>
            <a:srgbClr val="FFEB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6" name="Rectangle 198"/>
          <p:cNvSpPr>
            <a:spLocks noChangeArrowheads="1"/>
          </p:cNvSpPr>
          <p:nvPr/>
        </p:nvSpPr>
        <p:spPr bwMode="auto">
          <a:xfrm>
            <a:off x="990600" y="169863"/>
            <a:ext cx="7085013" cy="3175"/>
          </a:xfrm>
          <a:prstGeom prst="rect">
            <a:avLst/>
          </a:prstGeom>
          <a:solidFill>
            <a:srgbClr val="FFED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7" name="Rectangle 199"/>
          <p:cNvSpPr>
            <a:spLocks noChangeArrowheads="1"/>
          </p:cNvSpPr>
          <p:nvPr/>
        </p:nvSpPr>
        <p:spPr bwMode="auto">
          <a:xfrm>
            <a:off x="990600" y="173038"/>
            <a:ext cx="7085013" cy="3175"/>
          </a:xfrm>
          <a:prstGeom prst="rect">
            <a:avLst/>
          </a:prstGeom>
          <a:solidFill>
            <a:srgbClr val="FFEF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8" name="Rectangle 200"/>
          <p:cNvSpPr>
            <a:spLocks noChangeArrowheads="1"/>
          </p:cNvSpPr>
          <p:nvPr/>
        </p:nvSpPr>
        <p:spPr bwMode="auto">
          <a:xfrm>
            <a:off x="990600" y="176213"/>
            <a:ext cx="7085013" cy="4762"/>
          </a:xfrm>
          <a:prstGeom prst="rect">
            <a:avLst/>
          </a:prstGeom>
          <a:solidFill>
            <a:srgbClr val="FFF1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19" name="Rectangle 201"/>
          <p:cNvSpPr>
            <a:spLocks noChangeArrowheads="1"/>
          </p:cNvSpPr>
          <p:nvPr/>
        </p:nvSpPr>
        <p:spPr bwMode="auto">
          <a:xfrm>
            <a:off x="990600" y="180975"/>
            <a:ext cx="7085013" cy="4763"/>
          </a:xfrm>
          <a:prstGeom prst="rect">
            <a:avLst/>
          </a:prstGeom>
          <a:solidFill>
            <a:srgbClr val="FFF3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20" name="Rectangle 202"/>
          <p:cNvSpPr>
            <a:spLocks noChangeArrowheads="1"/>
          </p:cNvSpPr>
          <p:nvPr/>
        </p:nvSpPr>
        <p:spPr bwMode="auto">
          <a:xfrm>
            <a:off x="990600" y="185738"/>
            <a:ext cx="7085013" cy="4762"/>
          </a:xfrm>
          <a:prstGeom prst="rect">
            <a:avLst/>
          </a:prstGeom>
          <a:solidFill>
            <a:srgbClr val="FFF5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21" name="Rectangle 203"/>
          <p:cNvSpPr>
            <a:spLocks noChangeArrowheads="1"/>
          </p:cNvSpPr>
          <p:nvPr/>
        </p:nvSpPr>
        <p:spPr bwMode="auto">
          <a:xfrm>
            <a:off x="990600" y="190500"/>
            <a:ext cx="7085013" cy="4763"/>
          </a:xfrm>
          <a:prstGeom prst="rect">
            <a:avLst/>
          </a:prstGeom>
          <a:solidFill>
            <a:srgbClr val="FFF7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22" name="Rectangle 204"/>
          <p:cNvSpPr>
            <a:spLocks noChangeArrowheads="1"/>
          </p:cNvSpPr>
          <p:nvPr/>
        </p:nvSpPr>
        <p:spPr bwMode="auto">
          <a:xfrm>
            <a:off x="990600" y="195263"/>
            <a:ext cx="7085013" cy="7937"/>
          </a:xfrm>
          <a:prstGeom prst="rect">
            <a:avLst/>
          </a:prstGeom>
          <a:solidFill>
            <a:srgbClr val="FFF9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23" name="Rectangle 205"/>
          <p:cNvSpPr>
            <a:spLocks noChangeArrowheads="1"/>
          </p:cNvSpPr>
          <p:nvPr/>
        </p:nvSpPr>
        <p:spPr bwMode="auto">
          <a:xfrm>
            <a:off x="990600" y="203200"/>
            <a:ext cx="7085013" cy="9525"/>
          </a:xfrm>
          <a:prstGeom prst="rect">
            <a:avLst/>
          </a:prstGeom>
          <a:solidFill>
            <a:srgbClr val="FFFB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24" name="Rectangle 206"/>
          <p:cNvSpPr>
            <a:spLocks noChangeArrowheads="1"/>
          </p:cNvSpPr>
          <p:nvPr/>
        </p:nvSpPr>
        <p:spPr bwMode="auto">
          <a:xfrm>
            <a:off x="990600" y="212725"/>
            <a:ext cx="7085013" cy="11113"/>
          </a:xfrm>
          <a:prstGeom prst="rect">
            <a:avLst/>
          </a:prstGeom>
          <a:solidFill>
            <a:srgbClr val="FFFD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25" name="Rectangle 207"/>
          <p:cNvSpPr>
            <a:spLocks noChangeArrowheads="1"/>
          </p:cNvSpPr>
          <p:nvPr/>
        </p:nvSpPr>
        <p:spPr bwMode="auto">
          <a:xfrm>
            <a:off x="990600" y="223838"/>
            <a:ext cx="7085013" cy="4762"/>
          </a:xfrm>
          <a:prstGeom prst="rect">
            <a:avLst/>
          </a:prstGeom>
          <a:solidFill>
            <a:srgbClr val="FFFF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26" name="Rectangle 208"/>
          <p:cNvSpPr>
            <a:spLocks noChangeArrowheads="1"/>
          </p:cNvSpPr>
          <p:nvPr/>
        </p:nvSpPr>
        <p:spPr bwMode="auto">
          <a:xfrm>
            <a:off x="2947988" y="-7938"/>
            <a:ext cx="3263900" cy="274638"/>
          </a:xfrm>
          <a:prstGeom prst="rect">
            <a:avLst/>
          </a:prstGeom>
          <a:noFill/>
          <a:ln w="9525">
            <a:noFill/>
            <a:miter lim="800000"/>
            <a:headEnd/>
            <a:tailEnd/>
          </a:ln>
        </p:spPr>
        <p:txBody>
          <a:bodyPr wrap="none" lIns="0" tIns="0" rIns="0" bIns="0">
            <a:spAutoFit/>
          </a:bodyPr>
          <a:lstStyle/>
          <a:p>
            <a:r>
              <a:rPr lang="en-US" altLang="zh-TW" sz="1800" b="1" i="1">
                <a:solidFill>
                  <a:srgbClr val="C0C0C0"/>
                </a:solidFill>
                <a:latin typeface="Calibri" pitchFamily="34" charset="0"/>
                <a:ea typeface="PMingLiU" pitchFamily="18" charset="-120"/>
              </a:rPr>
              <a:t>25th Combat Aviation Brigade</a:t>
            </a:r>
            <a:endParaRPr lang="en-US" altLang="zh-TW" sz="1800">
              <a:latin typeface="Calibri" pitchFamily="34" charset="0"/>
              <a:ea typeface="PMingLiU" pitchFamily="18" charset="-120"/>
            </a:endParaRPr>
          </a:p>
        </p:txBody>
      </p:sp>
      <p:sp>
        <p:nvSpPr>
          <p:cNvPr id="26727" name="Rectangle 209"/>
          <p:cNvSpPr>
            <a:spLocks noChangeArrowheads="1"/>
          </p:cNvSpPr>
          <p:nvPr/>
        </p:nvSpPr>
        <p:spPr bwMode="auto">
          <a:xfrm>
            <a:off x="2940050" y="-17463"/>
            <a:ext cx="3263900" cy="274638"/>
          </a:xfrm>
          <a:prstGeom prst="rect">
            <a:avLst/>
          </a:prstGeom>
          <a:noFill/>
          <a:ln w="9525">
            <a:noFill/>
            <a:miter lim="800000"/>
            <a:headEnd/>
            <a:tailEnd/>
          </a:ln>
        </p:spPr>
        <p:txBody>
          <a:bodyPr wrap="none" lIns="0" tIns="0" rIns="0" bIns="0">
            <a:spAutoFit/>
          </a:bodyPr>
          <a:lstStyle/>
          <a:p>
            <a:r>
              <a:rPr lang="en-US" altLang="zh-TW" sz="1800" b="1" i="1">
                <a:solidFill>
                  <a:srgbClr val="000000"/>
                </a:solidFill>
                <a:latin typeface="Calibri" pitchFamily="34" charset="0"/>
                <a:ea typeface="PMingLiU" pitchFamily="18" charset="-120"/>
              </a:rPr>
              <a:t>25th Combat Aviation Brigade</a:t>
            </a:r>
            <a:endParaRPr lang="en-US" altLang="zh-TW" sz="1800">
              <a:latin typeface="Calibri" pitchFamily="34" charset="0"/>
              <a:ea typeface="PMingLiU" pitchFamily="18" charset="-120"/>
            </a:endParaRPr>
          </a:p>
        </p:txBody>
      </p:sp>
      <p:pic>
        <p:nvPicPr>
          <p:cNvPr id="26728" name="Picture 210"/>
          <p:cNvPicPr>
            <a:picLocks noChangeAspect="1" noChangeArrowheads="1"/>
          </p:cNvPicPr>
          <p:nvPr/>
        </p:nvPicPr>
        <p:blipFill>
          <a:blip r:embed="rId3" cstate="print"/>
          <a:srcRect/>
          <a:stretch>
            <a:fillRect/>
          </a:stretch>
        </p:blipFill>
        <p:spPr bwMode="auto">
          <a:xfrm>
            <a:off x="-74613" y="-76200"/>
            <a:ext cx="9218613" cy="6934200"/>
          </a:xfrm>
          <a:prstGeom prst="rect">
            <a:avLst/>
          </a:prstGeom>
          <a:noFill/>
          <a:ln w="9525">
            <a:noFill/>
            <a:miter lim="800000"/>
            <a:headEnd/>
            <a:tailEnd/>
          </a:ln>
        </p:spPr>
      </p:pic>
      <p:sp>
        <p:nvSpPr>
          <p:cNvPr id="26729" name="Rectangle 214"/>
          <p:cNvSpPr>
            <a:spLocks noChangeArrowheads="1"/>
          </p:cNvSpPr>
          <p:nvPr/>
        </p:nvSpPr>
        <p:spPr bwMode="auto">
          <a:xfrm>
            <a:off x="3043238" y="1755775"/>
            <a:ext cx="4762" cy="1588"/>
          </a:xfrm>
          <a:prstGeom prst="rect">
            <a:avLst/>
          </a:prstGeom>
          <a:solidFill>
            <a:srgbClr val="438E00"/>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30" name="Freeform 216"/>
          <p:cNvSpPr>
            <a:spLocks/>
          </p:cNvSpPr>
          <p:nvPr/>
        </p:nvSpPr>
        <p:spPr bwMode="auto">
          <a:xfrm>
            <a:off x="6700838" y="4232275"/>
            <a:ext cx="665162" cy="328613"/>
          </a:xfrm>
          <a:custGeom>
            <a:avLst/>
            <a:gdLst>
              <a:gd name="T0" fmla="*/ 2147483647 w 837"/>
              <a:gd name="T1" fmla="*/ 2147483647 h 414"/>
              <a:gd name="T2" fmla="*/ 2147483647 w 837"/>
              <a:gd name="T3" fmla="*/ 2147483647 h 414"/>
              <a:gd name="T4" fmla="*/ 2147483647 w 837"/>
              <a:gd name="T5" fmla="*/ 0 h 414"/>
              <a:gd name="T6" fmla="*/ 2147483647 w 837"/>
              <a:gd name="T7" fmla="*/ 2147483647 h 414"/>
              <a:gd name="T8" fmla="*/ 2147483647 w 837"/>
              <a:gd name="T9" fmla="*/ 0 h 414"/>
              <a:gd name="T10" fmla="*/ 2147483647 w 837"/>
              <a:gd name="T11" fmla="*/ 2147483647 h 414"/>
              <a:gd name="T12" fmla="*/ 2147483647 w 837"/>
              <a:gd name="T13" fmla="*/ 2147483647 h 414"/>
              <a:gd name="T14" fmla="*/ 2147483647 w 837"/>
              <a:gd name="T15" fmla="*/ 2147483647 h 414"/>
              <a:gd name="T16" fmla="*/ 2147483647 w 837"/>
              <a:gd name="T17" fmla="*/ 2147483647 h 414"/>
              <a:gd name="T18" fmla="*/ 2147483647 w 837"/>
              <a:gd name="T19" fmla="*/ 2147483647 h 414"/>
              <a:gd name="T20" fmla="*/ 2147483647 w 837"/>
              <a:gd name="T21" fmla="*/ 2147483647 h 414"/>
              <a:gd name="T22" fmla="*/ 2147483647 w 837"/>
              <a:gd name="T23" fmla="*/ 2147483647 h 414"/>
              <a:gd name="T24" fmla="*/ 2147483647 w 837"/>
              <a:gd name="T25" fmla="*/ 2147483647 h 414"/>
              <a:gd name="T26" fmla="*/ 2147483647 w 837"/>
              <a:gd name="T27" fmla="*/ 2147483647 h 414"/>
              <a:gd name="T28" fmla="*/ 2147483647 w 837"/>
              <a:gd name="T29" fmla="*/ 2147483647 h 414"/>
              <a:gd name="T30" fmla="*/ 2147483647 w 837"/>
              <a:gd name="T31" fmla="*/ 2147483647 h 414"/>
              <a:gd name="T32" fmla="*/ 2147483647 w 837"/>
              <a:gd name="T33" fmla="*/ 2147483647 h 414"/>
              <a:gd name="T34" fmla="*/ 2147483647 w 837"/>
              <a:gd name="T35" fmla="*/ 2147483647 h 414"/>
              <a:gd name="T36" fmla="*/ 2147483647 w 837"/>
              <a:gd name="T37" fmla="*/ 2147483647 h 414"/>
              <a:gd name="T38" fmla="*/ 2147483647 w 837"/>
              <a:gd name="T39" fmla="*/ 2147483647 h 414"/>
              <a:gd name="T40" fmla="*/ 2147483647 w 837"/>
              <a:gd name="T41" fmla="*/ 2147483647 h 414"/>
              <a:gd name="T42" fmla="*/ 0 w 837"/>
              <a:gd name="T43" fmla="*/ 2147483647 h 414"/>
              <a:gd name="T44" fmla="*/ 2147483647 w 837"/>
              <a:gd name="T45" fmla="*/ 2147483647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7"/>
              <a:gd name="T70" fmla="*/ 0 h 414"/>
              <a:gd name="T71" fmla="*/ 837 w 837"/>
              <a:gd name="T72" fmla="*/ 414 h 4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7" h="414">
                <a:moveTo>
                  <a:pt x="111" y="40"/>
                </a:moveTo>
                <a:lnTo>
                  <a:pt x="73" y="6"/>
                </a:lnTo>
                <a:lnTo>
                  <a:pt x="130" y="0"/>
                </a:lnTo>
                <a:lnTo>
                  <a:pt x="219" y="21"/>
                </a:lnTo>
                <a:lnTo>
                  <a:pt x="297" y="0"/>
                </a:lnTo>
                <a:lnTo>
                  <a:pt x="274" y="27"/>
                </a:lnTo>
                <a:lnTo>
                  <a:pt x="351" y="23"/>
                </a:lnTo>
                <a:lnTo>
                  <a:pt x="351" y="54"/>
                </a:lnTo>
                <a:lnTo>
                  <a:pt x="393" y="57"/>
                </a:lnTo>
                <a:lnTo>
                  <a:pt x="530" y="109"/>
                </a:lnTo>
                <a:lnTo>
                  <a:pt x="391" y="92"/>
                </a:lnTo>
                <a:lnTo>
                  <a:pt x="535" y="126"/>
                </a:lnTo>
                <a:lnTo>
                  <a:pt x="620" y="180"/>
                </a:lnTo>
                <a:lnTo>
                  <a:pt x="472" y="149"/>
                </a:lnTo>
                <a:lnTo>
                  <a:pt x="691" y="215"/>
                </a:lnTo>
                <a:lnTo>
                  <a:pt x="779" y="259"/>
                </a:lnTo>
                <a:lnTo>
                  <a:pt x="693" y="259"/>
                </a:lnTo>
                <a:lnTo>
                  <a:pt x="837" y="334"/>
                </a:lnTo>
                <a:lnTo>
                  <a:pt x="735" y="374"/>
                </a:lnTo>
                <a:lnTo>
                  <a:pt x="530" y="414"/>
                </a:lnTo>
                <a:lnTo>
                  <a:pt x="282" y="397"/>
                </a:lnTo>
                <a:lnTo>
                  <a:pt x="0" y="96"/>
                </a:lnTo>
                <a:lnTo>
                  <a:pt x="111" y="40"/>
                </a:lnTo>
                <a:close/>
              </a:path>
            </a:pathLst>
          </a:custGeom>
          <a:solidFill>
            <a:srgbClr val="625746"/>
          </a:solidFill>
          <a:ln w="9525">
            <a:noFill/>
            <a:round/>
            <a:headEnd/>
            <a:tailEnd/>
          </a:ln>
        </p:spPr>
        <p:txBody>
          <a:bodyPr/>
          <a:lstStyle/>
          <a:p>
            <a:endParaRPr lang="en-US"/>
          </a:p>
        </p:txBody>
      </p:sp>
      <p:sp>
        <p:nvSpPr>
          <p:cNvPr id="26731" name="Freeform 217"/>
          <p:cNvSpPr>
            <a:spLocks/>
          </p:cNvSpPr>
          <p:nvPr/>
        </p:nvSpPr>
        <p:spPr bwMode="auto">
          <a:xfrm>
            <a:off x="3098800" y="3438525"/>
            <a:ext cx="1530350" cy="582613"/>
          </a:xfrm>
          <a:custGeom>
            <a:avLst/>
            <a:gdLst>
              <a:gd name="T0" fmla="*/ 2147483647 w 1927"/>
              <a:gd name="T1" fmla="*/ 2147483647 h 735"/>
              <a:gd name="T2" fmla="*/ 2147483647 w 1927"/>
              <a:gd name="T3" fmla="*/ 0 h 735"/>
              <a:gd name="T4" fmla="*/ 2147483647 w 1927"/>
              <a:gd name="T5" fmla="*/ 2147483647 h 735"/>
              <a:gd name="T6" fmla="*/ 2147483647 w 1927"/>
              <a:gd name="T7" fmla="*/ 2147483647 h 735"/>
              <a:gd name="T8" fmla="*/ 2147483647 w 1927"/>
              <a:gd name="T9" fmla="*/ 2147483647 h 735"/>
              <a:gd name="T10" fmla="*/ 2147483647 w 1927"/>
              <a:gd name="T11" fmla="*/ 2147483647 h 735"/>
              <a:gd name="T12" fmla="*/ 2147483647 w 1927"/>
              <a:gd name="T13" fmla="*/ 2147483647 h 735"/>
              <a:gd name="T14" fmla="*/ 2147483647 w 1927"/>
              <a:gd name="T15" fmla="*/ 2147483647 h 735"/>
              <a:gd name="T16" fmla="*/ 2147483647 w 1927"/>
              <a:gd name="T17" fmla="*/ 2147483647 h 735"/>
              <a:gd name="T18" fmla="*/ 2147483647 w 1927"/>
              <a:gd name="T19" fmla="*/ 2147483647 h 735"/>
              <a:gd name="T20" fmla="*/ 2147483647 w 1927"/>
              <a:gd name="T21" fmla="*/ 2147483647 h 735"/>
              <a:gd name="T22" fmla="*/ 2147483647 w 1927"/>
              <a:gd name="T23" fmla="*/ 2147483647 h 735"/>
              <a:gd name="T24" fmla="*/ 2147483647 w 1927"/>
              <a:gd name="T25" fmla="*/ 2147483647 h 735"/>
              <a:gd name="T26" fmla="*/ 2147483647 w 1927"/>
              <a:gd name="T27" fmla="*/ 2147483647 h 735"/>
              <a:gd name="T28" fmla="*/ 2147483647 w 1927"/>
              <a:gd name="T29" fmla="*/ 2147483647 h 735"/>
              <a:gd name="T30" fmla="*/ 2147483647 w 1927"/>
              <a:gd name="T31" fmla="*/ 2147483647 h 735"/>
              <a:gd name="T32" fmla="*/ 2147483647 w 1927"/>
              <a:gd name="T33" fmla="*/ 2147483647 h 735"/>
              <a:gd name="T34" fmla="*/ 2147483647 w 1927"/>
              <a:gd name="T35" fmla="*/ 2147483647 h 735"/>
              <a:gd name="T36" fmla="*/ 2147483647 w 1927"/>
              <a:gd name="T37" fmla="*/ 2147483647 h 735"/>
              <a:gd name="T38" fmla="*/ 2147483647 w 1927"/>
              <a:gd name="T39" fmla="*/ 2147483647 h 735"/>
              <a:gd name="T40" fmla="*/ 2147483647 w 1927"/>
              <a:gd name="T41" fmla="*/ 2147483647 h 735"/>
              <a:gd name="T42" fmla="*/ 2147483647 w 1927"/>
              <a:gd name="T43" fmla="*/ 2147483647 h 735"/>
              <a:gd name="T44" fmla="*/ 2147483647 w 1927"/>
              <a:gd name="T45" fmla="*/ 2147483647 h 735"/>
              <a:gd name="T46" fmla="*/ 0 w 1927"/>
              <a:gd name="T47" fmla="*/ 2147483647 h 735"/>
              <a:gd name="T48" fmla="*/ 2147483647 w 1927"/>
              <a:gd name="T49" fmla="*/ 2147483647 h 7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7"/>
              <a:gd name="T76" fmla="*/ 0 h 735"/>
              <a:gd name="T77" fmla="*/ 1927 w 1927"/>
              <a:gd name="T78" fmla="*/ 735 h 7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7" h="735">
                <a:moveTo>
                  <a:pt x="228" y="59"/>
                </a:moveTo>
                <a:lnTo>
                  <a:pt x="387" y="0"/>
                </a:lnTo>
                <a:lnTo>
                  <a:pt x="497" y="21"/>
                </a:lnTo>
                <a:lnTo>
                  <a:pt x="558" y="17"/>
                </a:lnTo>
                <a:lnTo>
                  <a:pt x="635" y="55"/>
                </a:lnTo>
                <a:lnTo>
                  <a:pt x="833" y="75"/>
                </a:lnTo>
                <a:lnTo>
                  <a:pt x="1042" y="192"/>
                </a:lnTo>
                <a:lnTo>
                  <a:pt x="1173" y="199"/>
                </a:lnTo>
                <a:lnTo>
                  <a:pt x="1399" y="278"/>
                </a:lnTo>
                <a:lnTo>
                  <a:pt x="1322" y="332"/>
                </a:lnTo>
                <a:lnTo>
                  <a:pt x="1526" y="370"/>
                </a:lnTo>
                <a:lnTo>
                  <a:pt x="1695" y="449"/>
                </a:lnTo>
                <a:lnTo>
                  <a:pt x="1447" y="457"/>
                </a:lnTo>
                <a:lnTo>
                  <a:pt x="1672" y="503"/>
                </a:lnTo>
                <a:lnTo>
                  <a:pt x="1666" y="577"/>
                </a:lnTo>
                <a:lnTo>
                  <a:pt x="1795" y="585"/>
                </a:lnTo>
                <a:lnTo>
                  <a:pt x="1927" y="664"/>
                </a:lnTo>
                <a:lnTo>
                  <a:pt x="1702" y="624"/>
                </a:lnTo>
                <a:lnTo>
                  <a:pt x="1825" y="735"/>
                </a:lnTo>
                <a:lnTo>
                  <a:pt x="1151" y="635"/>
                </a:lnTo>
                <a:lnTo>
                  <a:pt x="1042" y="698"/>
                </a:lnTo>
                <a:lnTo>
                  <a:pt x="510" y="589"/>
                </a:lnTo>
                <a:lnTo>
                  <a:pt x="124" y="449"/>
                </a:lnTo>
                <a:lnTo>
                  <a:pt x="0" y="128"/>
                </a:lnTo>
                <a:lnTo>
                  <a:pt x="228" y="59"/>
                </a:lnTo>
                <a:close/>
              </a:path>
            </a:pathLst>
          </a:custGeom>
          <a:solidFill>
            <a:srgbClr val="746954"/>
          </a:solidFill>
          <a:ln w="9525">
            <a:noFill/>
            <a:round/>
            <a:headEnd/>
            <a:tailEnd/>
          </a:ln>
        </p:spPr>
        <p:txBody>
          <a:bodyPr/>
          <a:lstStyle/>
          <a:p>
            <a:endParaRPr lang="en-US"/>
          </a:p>
        </p:txBody>
      </p:sp>
      <p:sp>
        <p:nvSpPr>
          <p:cNvPr id="26732" name="Freeform 218"/>
          <p:cNvSpPr>
            <a:spLocks/>
          </p:cNvSpPr>
          <p:nvPr/>
        </p:nvSpPr>
        <p:spPr bwMode="auto">
          <a:xfrm>
            <a:off x="3100388" y="3463925"/>
            <a:ext cx="1573212" cy="600075"/>
          </a:xfrm>
          <a:custGeom>
            <a:avLst/>
            <a:gdLst>
              <a:gd name="T0" fmla="*/ 2147483647 w 1981"/>
              <a:gd name="T1" fmla="*/ 2147483647 h 757"/>
              <a:gd name="T2" fmla="*/ 2147483647 w 1981"/>
              <a:gd name="T3" fmla="*/ 0 h 757"/>
              <a:gd name="T4" fmla="*/ 2147483647 w 1981"/>
              <a:gd name="T5" fmla="*/ 2147483647 h 757"/>
              <a:gd name="T6" fmla="*/ 2147483647 w 1981"/>
              <a:gd name="T7" fmla="*/ 2147483647 h 757"/>
              <a:gd name="T8" fmla="*/ 2147483647 w 1981"/>
              <a:gd name="T9" fmla="*/ 2147483647 h 757"/>
              <a:gd name="T10" fmla="*/ 2147483647 w 1981"/>
              <a:gd name="T11" fmla="*/ 2147483647 h 757"/>
              <a:gd name="T12" fmla="*/ 2147483647 w 1981"/>
              <a:gd name="T13" fmla="*/ 2147483647 h 757"/>
              <a:gd name="T14" fmla="*/ 2147483647 w 1981"/>
              <a:gd name="T15" fmla="*/ 2147483647 h 757"/>
              <a:gd name="T16" fmla="*/ 2147483647 w 1981"/>
              <a:gd name="T17" fmla="*/ 2147483647 h 757"/>
              <a:gd name="T18" fmla="*/ 2147483647 w 1981"/>
              <a:gd name="T19" fmla="*/ 2147483647 h 757"/>
              <a:gd name="T20" fmla="*/ 2147483647 w 1981"/>
              <a:gd name="T21" fmla="*/ 2147483647 h 757"/>
              <a:gd name="T22" fmla="*/ 2147483647 w 1981"/>
              <a:gd name="T23" fmla="*/ 2147483647 h 757"/>
              <a:gd name="T24" fmla="*/ 2147483647 w 1981"/>
              <a:gd name="T25" fmla="*/ 2147483647 h 757"/>
              <a:gd name="T26" fmla="*/ 2147483647 w 1981"/>
              <a:gd name="T27" fmla="*/ 2147483647 h 757"/>
              <a:gd name="T28" fmla="*/ 2147483647 w 1981"/>
              <a:gd name="T29" fmla="*/ 2147483647 h 757"/>
              <a:gd name="T30" fmla="*/ 2147483647 w 1981"/>
              <a:gd name="T31" fmla="*/ 2147483647 h 757"/>
              <a:gd name="T32" fmla="*/ 2147483647 w 1981"/>
              <a:gd name="T33" fmla="*/ 2147483647 h 757"/>
              <a:gd name="T34" fmla="*/ 2147483647 w 1981"/>
              <a:gd name="T35" fmla="*/ 2147483647 h 757"/>
              <a:gd name="T36" fmla="*/ 2147483647 w 1981"/>
              <a:gd name="T37" fmla="*/ 2147483647 h 757"/>
              <a:gd name="T38" fmla="*/ 2147483647 w 1981"/>
              <a:gd name="T39" fmla="*/ 2147483647 h 757"/>
              <a:gd name="T40" fmla="*/ 2147483647 w 1981"/>
              <a:gd name="T41" fmla="*/ 2147483647 h 757"/>
              <a:gd name="T42" fmla="*/ 2147483647 w 1981"/>
              <a:gd name="T43" fmla="*/ 2147483647 h 757"/>
              <a:gd name="T44" fmla="*/ 2147483647 w 1981"/>
              <a:gd name="T45" fmla="*/ 2147483647 h 757"/>
              <a:gd name="T46" fmla="*/ 2147483647 w 1981"/>
              <a:gd name="T47" fmla="*/ 2147483647 h 757"/>
              <a:gd name="T48" fmla="*/ 2147483647 w 1981"/>
              <a:gd name="T49" fmla="*/ 2147483647 h 757"/>
              <a:gd name="T50" fmla="*/ 2147483647 w 1981"/>
              <a:gd name="T51" fmla="*/ 2147483647 h 757"/>
              <a:gd name="T52" fmla="*/ 2147483647 w 1981"/>
              <a:gd name="T53" fmla="*/ 2147483647 h 757"/>
              <a:gd name="T54" fmla="*/ 2147483647 w 1981"/>
              <a:gd name="T55" fmla="*/ 2147483647 h 757"/>
              <a:gd name="T56" fmla="*/ 2147483647 w 1981"/>
              <a:gd name="T57" fmla="*/ 2147483647 h 757"/>
              <a:gd name="T58" fmla="*/ 2147483647 w 1981"/>
              <a:gd name="T59" fmla="*/ 2147483647 h 757"/>
              <a:gd name="T60" fmla="*/ 2147483647 w 1981"/>
              <a:gd name="T61" fmla="*/ 2147483647 h 757"/>
              <a:gd name="T62" fmla="*/ 2147483647 w 1981"/>
              <a:gd name="T63" fmla="*/ 2147483647 h 757"/>
              <a:gd name="T64" fmla="*/ 2147483647 w 1981"/>
              <a:gd name="T65" fmla="*/ 2147483647 h 757"/>
              <a:gd name="T66" fmla="*/ 2147483647 w 1981"/>
              <a:gd name="T67" fmla="*/ 2147483647 h 757"/>
              <a:gd name="T68" fmla="*/ 2147483647 w 1981"/>
              <a:gd name="T69" fmla="*/ 2147483647 h 757"/>
              <a:gd name="T70" fmla="*/ 2147483647 w 1981"/>
              <a:gd name="T71" fmla="*/ 2147483647 h 757"/>
              <a:gd name="T72" fmla="*/ 2147483647 w 1981"/>
              <a:gd name="T73" fmla="*/ 2147483647 h 757"/>
              <a:gd name="T74" fmla="*/ 2147483647 w 1981"/>
              <a:gd name="T75" fmla="*/ 2147483647 h 757"/>
              <a:gd name="T76" fmla="*/ 2147483647 w 1981"/>
              <a:gd name="T77" fmla="*/ 2147483647 h 757"/>
              <a:gd name="T78" fmla="*/ 2147483647 w 1981"/>
              <a:gd name="T79" fmla="*/ 2147483647 h 757"/>
              <a:gd name="T80" fmla="*/ 2147483647 w 1981"/>
              <a:gd name="T81" fmla="*/ 2147483647 h 757"/>
              <a:gd name="T82" fmla="*/ 2147483647 w 1981"/>
              <a:gd name="T83" fmla="*/ 2147483647 h 757"/>
              <a:gd name="T84" fmla="*/ 2147483647 w 1981"/>
              <a:gd name="T85" fmla="*/ 2147483647 h 757"/>
              <a:gd name="T86" fmla="*/ 2147483647 w 1981"/>
              <a:gd name="T87" fmla="*/ 2147483647 h 757"/>
              <a:gd name="T88" fmla="*/ 2147483647 w 1981"/>
              <a:gd name="T89" fmla="*/ 2147483647 h 757"/>
              <a:gd name="T90" fmla="*/ 2147483647 w 1981"/>
              <a:gd name="T91" fmla="*/ 2147483647 h 757"/>
              <a:gd name="T92" fmla="*/ 2147483647 w 1981"/>
              <a:gd name="T93" fmla="*/ 2147483647 h 757"/>
              <a:gd name="T94" fmla="*/ 2147483647 w 1981"/>
              <a:gd name="T95" fmla="*/ 2147483647 h 757"/>
              <a:gd name="T96" fmla="*/ 2147483647 w 1981"/>
              <a:gd name="T97" fmla="*/ 2147483647 h 757"/>
              <a:gd name="T98" fmla="*/ 2147483647 w 1981"/>
              <a:gd name="T99" fmla="*/ 2147483647 h 757"/>
              <a:gd name="T100" fmla="*/ 2147483647 w 1981"/>
              <a:gd name="T101" fmla="*/ 2147483647 h 757"/>
              <a:gd name="T102" fmla="*/ 2147483647 w 1981"/>
              <a:gd name="T103" fmla="*/ 2147483647 h 757"/>
              <a:gd name="T104" fmla="*/ 0 w 1981"/>
              <a:gd name="T105" fmla="*/ 2147483647 h 757"/>
              <a:gd name="T106" fmla="*/ 2147483647 w 1981"/>
              <a:gd name="T107" fmla="*/ 2147483647 h 7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81"/>
              <a:gd name="T163" fmla="*/ 0 h 757"/>
              <a:gd name="T164" fmla="*/ 1981 w 1981"/>
              <a:gd name="T165" fmla="*/ 757 h 7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81" h="757">
                <a:moveTo>
                  <a:pt x="149" y="71"/>
                </a:moveTo>
                <a:lnTo>
                  <a:pt x="359" y="0"/>
                </a:lnTo>
                <a:lnTo>
                  <a:pt x="479" y="14"/>
                </a:lnTo>
                <a:lnTo>
                  <a:pt x="366" y="64"/>
                </a:lnTo>
                <a:lnTo>
                  <a:pt x="305" y="185"/>
                </a:lnTo>
                <a:lnTo>
                  <a:pt x="78" y="265"/>
                </a:lnTo>
                <a:lnTo>
                  <a:pt x="234" y="233"/>
                </a:lnTo>
                <a:lnTo>
                  <a:pt x="495" y="39"/>
                </a:lnTo>
                <a:lnTo>
                  <a:pt x="558" y="48"/>
                </a:lnTo>
                <a:lnTo>
                  <a:pt x="522" y="94"/>
                </a:lnTo>
                <a:lnTo>
                  <a:pt x="468" y="117"/>
                </a:lnTo>
                <a:lnTo>
                  <a:pt x="554" y="39"/>
                </a:lnTo>
                <a:lnTo>
                  <a:pt x="610" y="43"/>
                </a:lnTo>
                <a:lnTo>
                  <a:pt x="635" y="91"/>
                </a:lnTo>
                <a:lnTo>
                  <a:pt x="353" y="336"/>
                </a:lnTo>
                <a:lnTo>
                  <a:pt x="138" y="392"/>
                </a:lnTo>
                <a:lnTo>
                  <a:pt x="303" y="338"/>
                </a:lnTo>
                <a:lnTo>
                  <a:pt x="585" y="160"/>
                </a:lnTo>
                <a:lnTo>
                  <a:pt x="646" y="64"/>
                </a:lnTo>
                <a:lnTo>
                  <a:pt x="723" y="108"/>
                </a:lnTo>
                <a:lnTo>
                  <a:pt x="785" y="83"/>
                </a:lnTo>
                <a:lnTo>
                  <a:pt x="825" y="100"/>
                </a:lnTo>
                <a:lnTo>
                  <a:pt x="875" y="271"/>
                </a:lnTo>
                <a:lnTo>
                  <a:pt x="825" y="250"/>
                </a:lnTo>
                <a:lnTo>
                  <a:pt x="927" y="434"/>
                </a:lnTo>
                <a:lnTo>
                  <a:pt x="827" y="204"/>
                </a:lnTo>
                <a:lnTo>
                  <a:pt x="881" y="125"/>
                </a:lnTo>
                <a:lnTo>
                  <a:pt x="909" y="139"/>
                </a:lnTo>
                <a:lnTo>
                  <a:pt x="965" y="196"/>
                </a:lnTo>
                <a:lnTo>
                  <a:pt x="1076" y="219"/>
                </a:lnTo>
                <a:lnTo>
                  <a:pt x="1163" y="292"/>
                </a:lnTo>
                <a:lnTo>
                  <a:pt x="1293" y="478"/>
                </a:lnTo>
                <a:lnTo>
                  <a:pt x="1485" y="599"/>
                </a:lnTo>
                <a:lnTo>
                  <a:pt x="1364" y="545"/>
                </a:lnTo>
                <a:lnTo>
                  <a:pt x="1215" y="329"/>
                </a:lnTo>
                <a:lnTo>
                  <a:pt x="1501" y="482"/>
                </a:lnTo>
                <a:lnTo>
                  <a:pt x="1683" y="670"/>
                </a:lnTo>
                <a:lnTo>
                  <a:pt x="1981" y="757"/>
                </a:lnTo>
                <a:lnTo>
                  <a:pt x="1096" y="684"/>
                </a:lnTo>
                <a:lnTo>
                  <a:pt x="1004" y="355"/>
                </a:lnTo>
                <a:lnTo>
                  <a:pt x="1155" y="574"/>
                </a:lnTo>
                <a:lnTo>
                  <a:pt x="1040" y="649"/>
                </a:lnTo>
                <a:lnTo>
                  <a:pt x="1163" y="736"/>
                </a:lnTo>
                <a:lnTo>
                  <a:pt x="671" y="630"/>
                </a:lnTo>
                <a:lnTo>
                  <a:pt x="698" y="563"/>
                </a:lnTo>
                <a:lnTo>
                  <a:pt x="718" y="382"/>
                </a:lnTo>
                <a:lnTo>
                  <a:pt x="677" y="254"/>
                </a:lnTo>
                <a:lnTo>
                  <a:pt x="718" y="163"/>
                </a:lnTo>
                <a:lnTo>
                  <a:pt x="698" y="254"/>
                </a:lnTo>
                <a:lnTo>
                  <a:pt x="683" y="599"/>
                </a:lnTo>
                <a:lnTo>
                  <a:pt x="383" y="536"/>
                </a:lnTo>
                <a:lnTo>
                  <a:pt x="36" y="421"/>
                </a:lnTo>
                <a:lnTo>
                  <a:pt x="0" y="100"/>
                </a:lnTo>
                <a:lnTo>
                  <a:pt x="149" y="71"/>
                </a:lnTo>
                <a:close/>
              </a:path>
            </a:pathLst>
          </a:custGeom>
          <a:solidFill>
            <a:srgbClr val="CCC8A8"/>
          </a:solidFill>
          <a:ln w="9525">
            <a:noFill/>
            <a:round/>
            <a:headEnd/>
            <a:tailEnd/>
          </a:ln>
        </p:spPr>
        <p:txBody>
          <a:bodyPr/>
          <a:lstStyle/>
          <a:p>
            <a:endParaRPr lang="en-US"/>
          </a:p>
        </p:txBody>
      </p:sp>
      <p:sp>
        <p:nvSpPr>
          <p:cNvPr id="26733" name="Freeform 219"/>
          <p:cNvSpPr>
            <a:spLocks/>
          </p:cNvSpPr>
          <p:nvPr/>
        </p:nvSpPr>
        <p:spPr bwMode="auto">
          <a:xfrm>
            <a:off x="4306888" y="3443288"/>
            <a:ext cx="1530350" cy="581025"/>
          </a:xfrm>
          <a:custGeom>
            <a:avLst/>
            <a:gdLst>
              <a:gd name="T0" fmla="*/ 2147483647 w 1929"/>
              <a:gd name="T1" fmla="*/ 2147483647 h 734"/>
              <a:gd name="T2" fmla="*/ 2147483647 w 1929"/>
              <a:gd name="T3" fmla="*/ 0 h 734"/>
              <a:gd name="T4" fmla="*/ 2147483647 w 1929"/>
              <a:gd name="T5" fmla="*/ 2147483647 h 734"/>
              <a:gd name="T6" fmla="*/ 2147483647 w 1929"/>
              <a:gd name="T7" fmla="*/ 2147483647 h 734"/>
              <a:gd name="T8" fmla="*/ 2147483647 w 1929"/>
              <a:gd name="T9" fmla="*/ 2147483647 h 734"/>
              <a:gd name="T10" fmla="*/ 2147483647 w 1929"/>
              <a:gd name="T11" fmla="*/ 2147483647 h 734"/>
              <a:gd name="T12" fmla="*/ 2147483647 w 1929"/>
              <a:gd name="T13" fmla="*/ 2147483647 h 734"/>
              <a:gd name="T14" fmla="*/ 2147483647 w 1929"/>
              <a:gd name="T15" fmla="*/ 2147483647 h 734"/>
              <a:gd name="T16" fmla="*/ 2147483647 w 1929"/>
              <a:gd name="T17" fmla="*/ 2147483647 h 734"/>
              <a:gd name="T18" fmla="*/ 2147483647 w 1929"/>
              <a:gd name="T19" fmla="*/ 2147483647 h 734"/>
              <a:gd name="T20" fmla="*/ 2147483647 w 1929"/>
              <a:gd name="T21" fmla="*/ 2147483647 h 734"/>
              <a:gd name="T22" fmla="*/ 2147483647 w 1929"/>
              <a:gd name="T23" fmla="*/ 2147483647 h 734"/>
              <a:gd name="T24" fmla="*/ 2147483647 w 1929"/>
              <a:gd name="T25" fmla="*/ 2147483647 h 734"/>
              <a:gd name="T26" fmla="*/ 2147483647 w 1929"/>
              <a:gd name="T27" fmla="*/ 2147483647 h 734"/>
              <a:gd name="T28" fmla="*/ 2147483647 w 1929"/>
              <a:gd name="T29" fmla="*/ 2147483647 h 734"/>
              <a:gd name="T30" fmla="*/ 2147483647 w 1929"/>
              <a:gd name="T31" fmla="*/ 2147483647 h 734"/>
              <a:gd name="T32" fmla="*/ 2147483647 w 1929"/>
              <a:gd name="T33" fmla="*/ 2147483647 h 734"/>
              <a:gd name="T34" fmla="*/ 2147483647 w 1929"/>
              <a:gd name="T35" fmla="*/ 2147483647 h 734"/>
              <a:gd name="T36" fmla="*/ 2147483647 w 1929"/>
              <a:gd name="T37" fmla="*/ 2147483647 h 734"/>
              <a:gd name="T38" fmla="*/ 2147483647 w 1929"/>
              <a:gd name="T39" fmla="*/ 2147483647 h 734"/>
              <a:gd name="T40" fmla="*/ 2147483647 w 1929"/>
              <a:gd name="T41" fmla="*/ 2147483647 h 734"/>
              <a:gd name="T42" fmla="*/ 2147483647 w 1929"/>
              <a:gd name="T43" fmla="*/ 2147483647 h 734"/>
              <a:gd name="T44" fmla="*/ 2147483647 w 1929"/>
              <a:gd name="T45" fmla="*/ 2147483647 h 734"/>
              <a:gd name="T46" fmla="*/ 0 w 1929"/>
              <a:gd name="T47" fmla="*/ 2147483647 h 734"/>
              <a:gd name="T48" fmla="*/ 2147483647 w 1929"/>
              <a:gd name="T49" fmla="*/ 2147483647 h 7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9"/>
              <a:gd name="T76" fmla="*/ 0 h 734"/>
              <a:gd name="T77" fmla="*/ 1929 w 1929"/>
              <a:gd name="T78" fmla="*/ 734 h 7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9" h="734">
                <a:moveTo>
                  <a:pt x="228" y="60"/>
                </a:moveTo>
                <a:lnTo>
                  <a:pt x="388" y="0"/>
                </a:lnTo>
                <a:lnTo>
                  <a:pt x="497" y="22"/>
                </a:lnTo>
                <a:lnTo>
                  <a:pt x="561" y="18"/>
                </a:lnTo>
                <a:lnTo>
                  <a:pt x="635" y="56"/>
                </a:lnTo>
                <a:lnTo>
                  <a:pt x="835" y="75"/>
                </a:lnTo>
                <a:lnTo>
                  <a:pt x="1044" y="192"/>
                </a:lnTo>
                <a:lnTo>
                  <a:pt x="1175" y="200"/>
                </a:lnTo>
                <a:lnTo>
                  <a:pt x="1401" y="279"/>
                </a:lnTo>
                <a:lnTo>
                  <a:pt x="1325" y="331"/>
                </a:lnTo>
                <a:lnTo>
                  <a:pt x="1528" y="371"/>
                </a:lnTo>
                <a:lnTo>
                  <a:pt x="1699" y="448"/>
                </a:lnTo>
                <a:lnTo>
                  <a:pt x="1449" y="455"/>
                </a:lnTo>
                <a:lnTo>
                  <a:pt x="1676" y="503"/>
                </a:lnTo>
                <a:lnTo>
                  <a:pt x="1670" y="576"/>
                </a:lnTo>
                <a:lnTo>
                  <a:pt x="1797" y="584"/>
                </a:lnTo>
                <a:lnTo>
                  <a:pt x="1929" y="663"/>
                </a:lnTo>
                <a:lnTo>
                  <a:pt x="1707" y="622"/>
                </a:lnTo>
                <a:lnTo>
                  <a:pt x="1828" y="734"/>
                </a:lnTo>
                <a:lnTo>
                  <a:pt x="1154" y="636"/>
                </a:lnTo>
                <a:lnTo>
                  <a:pt x="1044" y="697"/>
                </a:lnTo>
                <a:lnTo>
                  <a:pt x="513" y="588"/>
                </a:lnTo>
                <a:lnTo>
                  <a:pt x="125" y="448"/>
                </a:lnTo>
                <a:lnTo>
                  <a:pt x="0" y="129"/>
                </a:lnTo>
                <a:lnTo>
                  <a:pt x="228" y="60"/>
                </a:lnTo>
                <a:close/>
              </a:path>
            </a:pathLst>
          </a:custGeom>
          <a:solidFill>
            <a:srgbClr val="746954"/>
          </a:solidFill>
          <a:ln w="9525">
            <a:noFill/>
            <a:round/>
            <a:headEnd/>
            <a:tailEnd/>
          </a:ln>
        </p:spPr>
        <p:txBody>
          <a:bodyPr/>
          <a:lstStyle/>
          <a:p>
            <a:endParaRPr lang="en-US"/>
          </a:p>
        </p:txBody>
      </p:sp>
      <p:sp>
        <p:nvSpPr>
          <p:cNvPr id="26734" name="Freeform 220"/>
          <p:cNvSpPr>
            <a:spLocks/>
          </p:cNvSpPr>
          <p:nvPr/>
        </p:nvSpPr>
        <p:spPr bwMode="auto">
          <a:xfrm>
            <a:off x="4191000" y="3413125"/>
            <a:ext cx="1573213" cy="598488"/>
          </a:xfrm>
          <a:custGeom>
            <a:avLst/>
            <a:gdLst>
              <a:gd name="T0" fmla="*/ 2147483647 w 1983"/>
              <a:gd name="T1" fmla="*/ 2147483647 h 754"/>
              <a:gd name="T2" fmla="*/ 2147483647 w 1983"/>
              <a:gd name="T3" fmla="*/ 0 h 754"/>
              <a:gd name="T4" fmla="*/ 2147483647 w 1983"/>
              <a:gd name="T5" fmla="*/ 2147483647 h 754"/>
              <a:gd name="T6" fmla="*/ 2147483647 w 1983"/>
              <a:gd name="T7" fmla="*/ 2147483647 h 754"/>
              <a:gd name="T8" fmla="*/ 2147483647 w 1983"/>
              <a:gd name="T9" fmla="*/ 2147483647 h 754"/>
              <a:gd name="T10" fmla="*/ 2147483647 w 1983"/>
              <a:gd name="T11" fmla="*/ 2147483647 h 754"/>
              <a:gd name="T12" fmla="*/ 2147483647 w 1983"/>
              <a:gd name="T13" fmla="*/ 2147483647 h 754"/>
              <a:gd name="T14" fmla="*/ 2147483647 w 1983"/>
              <a:gd name="T15" fmla="*/ 2147483647 h 754"/>
              <a:gd name="T16" fmla="*/ 2147483647 w 1983"/>
              <a:gd name="T17" fmla="*/ 2147483647 h 754"/>
              <a:gd name="T18" fmla="*/ 2147483647 w 1983"/>
              <a:gd name="T19" fmla="*/ 2147483647 h 754"/>
              <a:gd name="T20" fmla="*/ 2147483647 w 1983"/>
              <a:gd name="T21" fmla="*/ 2147483647 h 754"/>
              <a:gd name="T22" fmla="*/ 2147483647 w 1983"/>
              <a:gd name="T23" fmla="*/ 2147483647 h 754"/>
              <a:gd name="T24" fmla="*/ 2147483647 w 1983"/>
              <a:gd name="T25" fmla="*/ 2147483647 h 754"/>
              <a:gd name="T26" fmla="*/ 2147483647 w 1983"/>
              <a:gd name="T27" fmla="*/ 2147483647 h 754"/>
              <a:gd name="T28" fmla="*/ 2147483647 w 1983"/>
              <a:gd name="T29" fmla="*/ 2147483647 h 754"/>
              <a:gd name="T30" fmla="*/ 2147483647 w 1983"/>
              <a:gd name="T31" fmla="*/ 2147483647 h 754"/>
              <a:gd name="T32" fmla="*/ 2147483647 w 1983"/>
              <a:gd name="T33" fmla="*/ 2147483647 h 754"/>
              <a:gd name="T34" fmla="*/ 2147483647 w 1983"/>
              <a:gd name="T35" fmla="*/ 2147483647 h 754"/>
              <a:gd name="T36" fmla="*/ 2147483647 w 1983"/>
              <a:gd name="T37" fmla="*/ 2147483647 h 754"/>
              <a:gd name="T38" fmla="*/ 2147483647 w 1983"/>
              <a:gd name="T39" fmla="*/ 2147483647 h 754"/>
              <a:gd name="T40" fmla="*/ 2147483647 w 1983"/>
              <a:gd name="T41" fmla="*/ 2147483647 h 754"/>
              <a:gd name="T42" fmla="*/ 2147483647 w 1983"/>
              <a:gd name="T43" fmla="*/ 2147483647 h 754"/>
              <a:gd name="T44" fmla="*/ 2147483647 w 1983"/>
              <a:gd name="T45" fmla="*/ 2147483647 h 754"/>
              <a:gd name="T46" fmla="*/ 2147483647 w 1983"/>
              <a:gd name="T47" fmla="*/ 2147483647 h 754"/>
              <a:gd name="T48" fmla="*/ 2147483647 w 1983"/>
              <a:gd name="T49" fmla="*/ 2147483647 h 754"/>
              <a:gd name="T50" fmla="*/ 2147483647 w 1983"/>
              <a:gd name="T51" fmla="*/ 2147483647 h 754"/>
              <a:gd name="T52" fmla="*/ 2147483647 w 1983"/>
              <a:gd name="T53" fmla="*/ 2147483647 h 754"/>
              <a:gd name="T54" fmla="*/ 2147483647 w 1983"/>
              <a:gd name="T55" fmla="*/ 2147483647 h 754"/>
              <a:gd name="T56" fmla="*/ 2147483647 w 1983"/>
              <a:gd name="T57" fmla="*/ 2147483647 h 754"/>
              <a:gd name="T58" fmla="*/ 2147483647 w 1983"/>
              <a:gd name="T59" fmla="*/ 2147483647 h 754"/>
              <a:gd name="T60" fmla="*/ 2147483647 w 1983"/>
              <a:gd name="T61" fmla="*/ 2147483647 h 754"/>
              <a:gd name="T62" fmla="*/ 2147483647 w 1983"/>
              <a:gd name="T63" fmla="*/ 2147483647 h 754"/>
              <a:gd name="T64" fmla="*/ 2147483647 w 1983"/>
              <a:gd name="T65" fmla="*/ 2147483647 h 754"/>
              <a:gd name="T66" fmla="*/ 2147483647 w 1983"/>
              <a:gd name="T67" fmla="*/ 2147483647 h 754"/>
              <a:gd name="T68" fmla="*/ 2147483647 w 1983"/>
              <a:gd name="T69" fmla="*/ 2147483647 h 754"/>
              <a:gd name="T70" fmla="*/ 2147483647 w 1983"/>
              <a:gd name="T71" fmla="*/ 2147483647 h 754"/>
              <a:gd name="T72" fmla="*/ 2147483647 w 1983"/>
              <a:gd name="T73" fmla="*/ 2147483647 h 754"/>
              <a:gd name="T74" fmla="*/ 2147483647 w 1983"/>
              <a:gd name="T75" fmla="*/ 2147483647 h 754"/>
              <a:gd name="T76" fmla="*/ 2147483647 w 1983"/>
              <a:gd name="T77" fmla="*/ 2147483647 h 754"/>
              <a:gd name="T78" fmla="*/ 2147483647 w 1983"/>
              <a:gd name="T79" fmla="*/ 2147483647 h 754"/>
              <a:gd name="T80" fmla="*/ 2147483647 w 1983"/>
              <a:gd name="T81" fmla="*/ 2147483647 h 754"/>
              <a:gd name="T82" fmla="*/ 2147483647 w 1983"/>
              <a:gd name="T83" fmla="*/ 2147483647 h 754"/>
              <a:gd name="T84" fmla="*/ 2147483647 w 1983"/>
              <a:gd name="T85" fmla="*/ 2147483647 h 754"/>
              <a:gd name="T86" fmla="*/ 2147483647 w 1983"/>
              <a:gd name="T87" fmla="*/ 2147483647 h 754"/>
              <a:gd name="T88" fmla="*/ 2147483647 w 1983"/>
              <a:gd name="T89" fmla="*/ 2147483647 h 754"/>
              <a:gd name="T90" fmla="*/ 2147483647 w 1983"/>
              <a:gd name="T91" fmla="*/ 2147483647 h 754"/>
              <a:gd name="T92" fmla="*/ 2147483647 w 1983"/>
              <a:gd name="T93" fmla="*/ 2147483647 h 754"/>
              <a:gd name="T94" fmla="*/ 2147483647 w 1983"/>
              <a:gd name="T95" fmla="*/ 2147483647 h 754"/>
              <a:gd name="T96" fmla="*/ 2147483647 w 1983"/>
              <a:gd name="T97" fmla="*/ 2147483647 h 754"/>
              <a:gd name="T98" fmla="*/ 2147483647 w 1983"/>
              <a:gd name="T99" fmla="*/ 2147483647 h 754"/>
              <a:gd name="T100" fmla="*/ 2147483647 w 1983"/>
              <a:gd name="T101" fmla="*/ 2147483647 h 754"/>
              <a:gd name="T102" fmla="*/ 2147483647 w 1983"/>
              <a:gd name="T103" fmla="*/ 2147483647 h 754"/>
              <a:gd name="T104" fmla="*/ 0 w 1983"/>
              <a:gd name="T105" fmla="*/ 2147483647 h 754"/>
              <a:gd name="T106" fmla="*/ 2147483647 w 1983"/>
              <a:gd name="T107" fmla="*/ 2147483647 h 7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83"/>
              <a:gd name="T163" fmla="*/ 0 h 754"/>
              <a:gd name="T164" fmla="*/ 1983 w 1983"/>
              <a:gd name="T165" fmla="*/ 754 h 7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83" h="754">
                <a:moveTo>
                  <a:pt x="150" y="69"/>
                </a:moveTo>
                <a:lnTo>
                  <a:pt x="359" y="0"/>
                </a:lnTo>
                <a:lnTo>
                  <a:pt x="480" y="13"/>
                </a:lnTo>
                <a:lnTo>
                  <a:pt x="367" y="61"/>
                </a:lnTo>
                <a:lnTo>
                  <a:pt x="305" y="182"/>
                </a:lnTo>
                <a:lnTo>
                  <a:pt x="79" y="265"/>
                </a:lnTo>
                <a:lnTo>
                  <a:pt x="234" y="232"/>
                </a:lnTo>
                <a:lnTo>
                  <a:pt x="493" y="37"/>
                </a:lnTo>
                <a:lnTo>
                  <a:pt x="559" y="46"/>
                </a:lnTo>
                <a:lnTo>
                  <a:pt x="522" y="94"/>
                </a:lnTo>
                <a:lnTo>
                  <a:pt x="469" y="117"/>
                </a:lnTo>
                <a:lnTo>
                  <a:pt x="553" y="37"/>
                </a:lnTo>
                <a:lnTo>
                  <a:pt x="611" y="40"/>
                </a:lnTo>
                <a:lnTo>
                  <a:pt x="636" y="90"/>
                </a:lnTo>
                <a:lnTo>
                  <a:pt x="353" y="334"/>
                </a:lnTo>
                <a:lnTo>
                  <a:pt x="138" y="392"/>
                </a:lnTo>
                <a:lnTo>
                  <a:pt x="302" y="336"/>
                </a:lnTo>
                <a:lnTo>
                  <a:pt x="586" y="159"/>
                </a:lnTo>
                <a:lnTo>
                  <a:pt x="647" y="61"/>
                </a:lnTo>
                <a:lnTo>
                  <a:pt x="724" y="108"/>
                </a:lnTo>
                <a:lnTo>
                  <a:pt x="785" y="83"/>
                </a:lnTo>
                <a:lnTo>
                  <a:pt x="826" y="100"/>
                </a:lnTo>
                <a:lnTo>
                  <a:pt x="875" y="271"/>
                </a:lnTo>
                <a:lnTo>
                  <a:pt x="826" y="250"/>
                </a:lnTo>
                <a:lnTo>
                  <a:pt x="927" y="434"/>
                </a:lnTo>
                <a:lnTo>
                  <a:pt x="828" y="202"/>
                </a:lnTo>
                <a:lnTo>
                  <a:pt x="881" y="125"/>
                </a:lnTo>
                <a:lnTo>
                  <a:pt x="910" y="138"/>
                </a:lnTo>
                <a:lnTo>
                  <a:pt x="968" y="194"/>
                </a:lnTo>
                <a:lnTo>
                  <a:pt x="1077" y="219"/>
                </a:lnTo>
                <a:lnTo>
                  <a:pt x="1165" y="292"/>
                </a:lnTo>
                <a:lnTo>
                  <a:pt x="1294" y="476"/>
                </a:lnTo>
                <a:lnTo>
                  <a:pt x="1488" y="599"/>
                </a:lnTo>
                <a:lnTo>
                  <a:pt x="1365" y="545"/>
                </a:lnTo>
                <a:lnTo>
                  <a:pt x="1215" y="326"/>
                </a:lnTo>
                <a:lnTo>
                  <a:pt x="1501" y="480"/>
                </a:lnTo>
                <a:lnTo>
                  <a:pt x="1686" y="670"/>
                </a:lnTo>
                <a:lnTo>
                  <a:pt x="1983" y="754"/>
                </a:lnTo>
                <a:lnTo>
                  <a:pt x="1096" y="683"/>
                </a:lnTo>
                <a:lnTo>
                  <a:pt x="1004" y="353"/>
                </a:lnTo>
                <a:lnTo>
                  <a:pt x="1156" y="574"/>
                </a:lnTo>
                <a:lnTo>
                  <a:pt x="1041" y="647"/>
                </a:lnTo>
                <a:lnTo>
                  <a:pt x="1165" y="735"/>
                </a:lnTo>
                <a:lnTo>
                  <a:pt x="672" y="628"/>
                </a:lnTo>
                <a:lnTo>
                  <a:pt x="699" y="562"/>
                </a:lnTo>
                <a:lnTo>
                  <a:pt x="718" y="382"/>
                </a:lnTo>
                <a:lnTo>
                  <a:pt x="678" y="253"/>
                </a:lnTo>
                <a:lnTo>
                  <a:pt x="718" y="163"/>
                </a:lnTo>
                <a:lnTo>
                  <a:pt x="699" y="253"/>
                </a:lnTo>
                <a:lnTo>
                  <a:pt x="684" y="599"/>
                </a:lnTo>
                <a:lnTo>
                  <a:pt x="384" y="536"/>
                </a:lnTo>
                <a:lnTo>
                  <a:pt x="37" y="420"/>
                </a:lnTo>
                <a:lnTo>
                  <a:pt x="0" y="100"/>
                </a:lnTo>
                <a:lnTo>
                  <a:pt x="150" y="69"/>
                </a:lnTo>
                <a:close/>
              </a:path>
            </a:pathLst>
          </a:custGeom>
          <a:solidFill>
            <a:srgbClr val="CCC8A8"/>
          </a:solidFill>
          <a:ln w="9525">
            <a:noFill/>
            <a:round/>
            <a:headEnd/>
            <a:tailEnd/>
          </a:ln>
        </p:spPr>
        <p:txBody>
          <a:bodyPr/>
          <a:lstStyle/>
          <a:p>
            <a:endParaRPr lang="en-US"/>
          </a:p>
        </p:txBody>
      </p:sp>
      <p:sp>
        <p:nvSpPr>
          <p:cNvPr id="26735" name="Freeform 221"/>
          <p:cNvSpPr>
            <a:spLocks/>
          </p:cNvSpPr>
          <p:nvPr/>
        </p:nvSpPr>
        <p:spPr bwMode="auto">
          <a:xfrm>
            <a:off x="5143500" y="3878263"/>
            <a:ext cx="887413" cy="401637"/>
          </a:xfrm>
          <a:custGeom>
            <a:avLst/>
            <a:gdLst>
              <a:gd name="T0" fmla="*/ 2147483647 w 1117"/>
              <a:gd name="T1" fmla="*/ 2147483647 h 505"/>
              <a:gd name="T2" fmla="*/ 2147483647 w 1117"/>
              <a:gd name="T3" fmla="*/ 2147483647 h 505"/>
              <a:gd name="T4" fmla="*/ 2147483647 w 1117"/>
              <a:gd name="T5" fmla="*/ 2147483647 h 505"/>
              <a:gd name="T6" fmla="*/ 2147483647 w 1117"/>
              <a:gd name="T7" fmla="*/ 2147483647 h 505"/>
              <a:gd name="T8" fmla="*/ 2147483647 w 1117"/>
              <a:gd name="T9" fmla="*/ 0 h 505"/>
              <a:gd name="T10" fmla="*/ 2147483647 w 1117"/>
              <a:gd name="T11" fmla="*/ 2147483647 h 505"/>
              <a:gd name="T12" fmla="*/ 2147483647 w 1117"/>
              <a:gd name="T13" fmla="*/ 2147483647 h 505"/>
              <a:gd name="T14" fmla="*/ 2147483647 w 1117"/>
              <a:gd name="T15" fmla="*/ 2147483647 h 505"/>
              <a:gd name="T16" fmla="*/ 2147483647 w 1117"/>
              <a:gd name="T17" fmla="*/ 2147483647 h 505"/>
              <a:gd name="T18" fmla="*/ 2147483647 w 1117"/>
              <a:gd name="T19" fmla="*/ 2147483647 h 505"/>
              <a:gd name="T20" fmla="*/ 2147483647 w 1117"/>
              <a:gd name="T21" fmla="*/ 2147483647 h 505"/>
              <a:gd name="T22" fmla="*/ 2147483647 w 1117"/>
              <a:gd name="T23" fmla="*/ 2147483647 h 505"/>
              <a:gd name="T24" fmla="*/ 2147483647 w 1117"/>
              <a:gd name="T25" fmla="*/ 2147483647 h 505"/>
              <a:gd name="T26" fmla="*/ 2147483647 w 1117"/>
              <a:gd name="T27" fmla="*/ 2147483647 h 505"/>
              <a:gd name="T28" fmla="*/ 2147483647 w 1117"/>
              <a:gd name="T29" fmla="*/ 2147483647 h 505"/>
              <a:gd name="T30" fmla="*/ 2147483647 w 1117"/>
              <a:gd name="T31" fmla="*/ 2147483647 h 505"/>
              <a:gd name="T32" fmla="*/ 2147483647 w 1117"/>
              <a:gd name="T33" fmla="*/ 2147483647 h 505"/>
              <a:gd name="T34" fmla="*/ 2147483647 w 1117"/>
              <a:gd name="T35" fmla="*/ 2147483647 h 505"/>
              <a:gd name="T36" fmla="*/ 2147483647 w 1117"/>
              <a:gd name="T37" fmla="*/ 2147483647 h 505"/>
              <a:gd name="T38" fmla="*/ 2147483647 w 1117"/>
              <a:gd name="T39" fmla="*/ 2147483647 h 505"/>
              <a:gd name="T40" fmla="*/ 2147483647 w 1117"/>
              <a:gd name="T41" fmla="*/ 2147483647 h 505"/>
              <a:gd name="T42" fmla="*/ 0 w 1117"/>
              <a:gd name="T43" fmla="*/ 2147483647 h 505"/>
              <a:gd name="T44" fmla="*/ 2147483647 w 1117"/>
              <a:gd name="T45" fmla="*/ 2147483647 h 5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7"/>
              <a:gd name="T70" fmla="*/ 0 h 505"/>
              <a:gd name="T71" fmla="*/ 1117 w 1117"/>
              <a:gd name="T72" fmla="*/ 505 h 5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7" h="505">
                <a:moveTo>
                  <a:pt x="109" y="83"/>
                </a:moveTo>
                <a:lnTo>
                  <a:pt x="50" y="46"/>
                </a:lnTo>
                <a:lnTo>
                  <a:pt x="109" y="31"/>
                </a:lnTo>
                <a:lnTo>
                  <a:pt x="230" y="39"/>
                </a:lnTo>
                <a:lnTo>
                  <a:pt x="317" y="0"/>
                </a:lnTo>
                <a:lnTo>
                  <a:pt x="295" y="43"/>
                </a:lnTo>
                <a:lnTo>
                  <a:pt x="391" y="18"/>
                </a:lnTo>
                <a:lnTo>
                  <a:pt x="403" y="52"/>
                </a:lnTo>
                <a:lnTo>
                  <a:pt x="461" y="52"/>
                </a:lnTo>
                <a:lnTo>
                  <a:pt x="647" y="94"/>
                </a:lnTo>
                <a:lnTo>
                  <a:pt x="468" y="94"/>
                </a:lnTo>
                <a:lnTo>
                  <a:pt x="654" y="119"/>
                </a:lnTo>
                <a:lnTo>
                  <a:pt x="783" y="167"/>
                </a:lnTo>
                <a:lnTo>
                  <a:pt x="595" y="158"/>
                </a:lnTo>
                <a:lnTo>
                  <a:pt x="881" y="198"/>
                </a:lnTo>
                <a:lnTo>
                  <a:pt x="1012" y="238"/>
                </a:lnTo>
                <a:lnTo>
                  <a:pt x="910" y="256"/>
                </a:lnTo>
                <a:lnTo>
                  <a:pt x="1117" y="325"/>
                </a:lnTo>
                <a:lnTo>
                  <a:pt x="1012" y="390"/>
                </a:lnTo>
                <a:lnTo>
                  <a:pt x="777" y="482"/>
                </a:lnTo>
                <a:lnTo>
                  <a:pt x="472" y="505"/>
                </a:lnTo>
                <a:lnTo>
                  <a:pt x="0" y="173"/>
                </a:lnTo>
                <a:lnTo>
                  <a:pt x="109" y="83"/>
                </a:lnTo>
                <a:close/>
              </a:path>
            </a:pathLst>
          </a:custGeom>
          <a:solidFill>
            <a:srgbClr val="625746"/>
          </a:solidFill>
          <a:ln w="9525">
            <a:noFill/>
            <a:round/>
            <a:headEnd/>
            <a:tailEnd/>
          </a:ln>
        </p:spPr>
        <p:txBody>
          <a:bodyPr/>
          <a:lstStyle/>
          <a:p>
            <a:endParaRPr lang="en-US"/>
          </a:p>
        </p:txBody>
      </p:sp>
      <p:sp>
        <p:nvSpPr>
          <p:cNvPr id="26736" name="Freeform 222"/>
          <p:cNvSpPr>
            <a:spLocks/>
          </p:cNvSpPr>
          <p:nvPr/>
        </p:nvSpPr>
        <p:spPr bwMode="auto">
          <a:xfrm>
            <a:off x="5143500" y="3878263"/>
            <a:ext cx="887413" cy="401637"/>
          </a:xfrm>
          <a:custGeom>
            <a:avLst/>
            <a:gdLst>
              <a:gd name="T0" fmla="*/ 2147483647 w 1117"/>
              <a:gd name="T1" fmla="*/ 2147483647 h 505"/>
              <a:gd name="T2" fmla="*/ 2147483647 w 1117"/>
              <a:gd name="T3" fmla="*/ 2147483647 h 505"/>
              <a:gd name="T4" fmla="*/ 2147483647 w 1117"/>
              <a:gd name="T5" fmla="*/ 2147483647 h 505"/>
              <a:gd name="T6" fmla="*/ 2147483647 w 1117"/>
              <a:gd name="T7" fmla="*/ 2147483647 h 505"/>
              <a:gd name="T8" fmla="*/ 2147483647 w 1117"/>
              <a:gd name="T9" fmla="*/ 0 h 505"/>
              <a:gd name="T10" fmla="*/ 2147483647 w 1117"/>
              <a:gd name="T11" fmla="*/ 2147483647 h 505"/>
              <a:gd name="T12" fmla="*/ 2147483647 w 1117"/>
              <a:gd name="T13" fmla="*/ 2147483647 h 505"/>
              <a:gd name="T14" fmla="*/ 2147483647 w 1117"/>
              <a:gd name="T15" fmla="*/ 2147483647 h 505"/>
              <a:gd name="T16" fmla="*/ 2147483647 w 1117"/>
              <a:gd name="T17" fmla="*/ 2147483647 h 505"/>
              <a:gd name="T18" fmla="*/ 2147483647 w 1117"/>
              <a:gd name="T19" fmla="*/ 2147483647 h 505"/>
              <a:gd name="T20" fmla="*/ 2147483647 w 1117"/>
              <a:gd name="T21" fmla="*/ 2147483647 h 505"/>
              <a:gd name="T22" fmla="*/ 2147483647 w 1117"/>
              <a:gd name="T23" fmla="*/ 2147483647 h 505"/>
              <a:gd name="T24" fmla="*/ 2147483647 w 1117"/>
              <a:gd name="T25" fmla="*/ 2147483647 h 505"/>
              <a:gd name="T26" fmla="*/ 2147483647 w 1117"/>
              <a:gd name="T27" fmla="*/ 2147483647 h 505"/>
              <a:gd name="T28" fmla="*/ 2147483647 w 1117"/>
              <a:gd name="T29" fmla="*/ 2147483647 h 505"/>
              <a:gd name="T30" fmla="*/ 2147483647 w 1117"/>
              <a:gd name="T31" fmla="*/ 2147483647 h 505"/>
              <a:gd name="T32" fmla="*/ 2147483647 w 1117"/>
              <a:gd name="T33" fmla="*/ 2147483647 h 505"/>
              <a:gd name="T34" fmla="*/ 2147483647 w 1117"/>
              <a:gd name="T35" fmla="*/ 2147483647 h 505"/>
              <a:gd name="T36" fmla="*/ 2147483647 w 1117"/>
              <a:gd name="T37" fmla="*/ 2147483647 h 505"/>
              <a:gd name="T38" fmla="*/ 2147483647 w 1117"/>
              <a:gd name="T39" fmla="*/ 2147483647 h 505"/>
              <a:gd name="T40" fmla="*/ 2147483647 w 1117"/>
              <a:gd name="T41" fmla="*/ 2147483647 h 505"/>
              <a:gd name="T42" fmla="*/ 0 w 1117"/>
              <a:gd name="T43" fmla="*/ 2147483647 h 505"/>
              <a:gd name="T44" fmla="*/ 2147483647 w 1117"/>
              <a:gd name="T45" fmla="*/ 2147483647 h 5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7"/>
              <a:gd name="T70" fmla="*/ 0 h 505"/>
              <a:gd name="T71" fmla="*/ 1117 w 1117"/>
              <a:gd name="T72" fmla="*/ 505 h 5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7" h="505">
                <a:moveTo>
                  <a:pt x="109" y="83"/>
                </a:moveTo>
                <a:lnTo>
                  <a:pt x="50" y="46"/>
                </a:lnTo>
                <a:lnTo>
                  <a:pt x="109" y="31"/>
                </a:lnTo>
                <a:lnTo>
                  <a:pt x="230" y="39"/>
                </a:lnTo>
                <a:lnTo>
                  <a:pt x="317" y="0"/>
                </a:lnTo>
                <a:lnTo>
                  <a:pt x="295" y="43"/>
                </a:lnTo>
                <a:lnTo>
                  <a:pt x="391" y="18"/>
                </a:lnTo>
                <a:lnTo>
                  <a:pt x="403" y="52"/>
                </a:lnTo>
                <a:lnTo>
                  <a:pt x="461" y="52"/>
                </a:lnTo>
                <a:lnTo>
                  <a:pt x="647" y="94"/>
                </a:lnTo>
                <a:lnTo>
                  <a:pt x="468" y="94"/>
                </a:lnTo>
                <a:lnTo>
                  <a:pt x="654" y="119"/>
                </a:lnTo>
                <a:lnTo>
                  <a:pt x="783" y="167"/>
                </a:lnTo>
                <a:lnTo>
                  <a:pt x="595" y="158"/>
                </a:lnTo>
                <a:lnTo>
                  <a:pt x="881" y="198"/>
                </a:lnTo>
                <a:lnTo>
                  <a:pt x="1012" y="238"/>
                </a:lnTo>
                <a:lnTo>
                  <a:pt x="910" y="256"/>
                </a:lnTo>
                <a:lnTo>
                  <a:pt x="1117" y="325"/>
                </a:lnTo>
                <a:lnTo>
                  <a:pt x="1012" y="390"/>
                </a:lnTo>
                <a:lnTo>
                  <a:pt x="777" y="482"/>
                </a:lnTo>
                <a:lnTo>
                  <a:pt x="472" y="505"/>
                </a:lnTo>
                <a:lnTo>
                  <a:pt x="0" y="173"/>
                </a:lnTo>
                <a:lnTo>
                  <a:pt x="109" y="83"/>
                </a:lnTo>
                <a:close/>
              </a:path>
            </a:pathLst>
          </a:custGeom>
          <a:solidFill>
            <a:srgbClr val="625746"/>
          </a:solidFill>
          <a:ln w="9525">
            <a:noFill/>
            <a:round/>
            <a:headEnd/>
            <a:tailEnd/>
          </a:ln>
        </p:spPr>
        <p:txBody>
          <a:bodyPr/>
          <a:lstStyle/>
          <a:p>
            <a:endParaRPr lang="en-US"/>
          </a:p>
        </p:txBody>
      </p:sp>
      <p:sp>
        <p:nvSpPr>
          <p:cNvPr id="26737" name="Freeform 223"/>
          <p:cNvSpPr>
            <a:spLocks/>
          </p:cNvSpPr>
          <p:nvPr/>
        </p:nvSpPr>
        <p:spPr bwMode="auto">
          <a:xfrm>
            <a:off x="5126038" y="3914775"/>
            <a:ext cx="858837" cy="417513"/>
          </a:xfrm>
          <a:custGeom>
            <a:avLst/>
            <a:gdLst>
              <a:gd name="T0" fmla="*/ 2147483647 w 1083"/>
              <a:gd name="T1" fmla="*/ 2147483647 h 526"/>
              <a:gd name="T2" fmla="*/ 0 w 1083"/>
              <a:gd name="T3" fmla="*/ 2147483647 h 526"/>
              <a:gd name="T4" fmla="*/ 2147483647 w 1083"/>
              <a:gd name="T5" fmla="*/ 2147483647 h 526"/>
              <a:gd name="T6" fmla="*/ 2147483647 w 1083"/>
              <a:gd name="T7" fmla="*/ 2147483647 h 526"/>
              <a:gd name="T8" fmla="*/ 2147483647 w 1083"/>
              <a:gd name="T9" fmla="*/ 0 h 526"/>
              <a:gd name="T10" fmla="*/ 2147483647 w 1083"/>
              <a:gd name="T11" fmla="*/ 2147483647 h 526"/>
              <a:gd name="T12" fmla="*/ 2147483647 w 1083"/>
              <a:gd name="T13" fmla="*/ 2147483647 h 526"/>
              <a:gd name="T14" fmla="*/ 2147483647 w 1083"/>
              <a:gd name="T15" fmla="*/ 2147483647 h 526"/>
              <a:gd name="T16" fmla="*/ 2147483647 w 1083"/>
              <a:gd name="T17" fmla="*/ 2147483647 h 526"/>
              <a:gd name="T18" fmla="*/ 2147483647 w 1083"/>
              <a:gd name="T19" fmla="*/ 2147483647 h 526"/>
              <a:gd name="T20" fmla="*/ 2147483647 w 1083"/>
              <a:gd name="T21" fmla="*/ 2147483647 h 526"/>
              <a:gd name="T22" fmla="*/ 2147483647 w 1083"/>
              <a:gd name="T23" fmla="*/ 2147483647 h 526"/>
              <a:gd name="T24" fmla="*/ 2147483647 w 1083"/>
              <a:gd name="T25" fmla="*/ 2147483647 h 526"/>
              <a:gd name="T26" fmla="*/ 2147483647 w 1083"/>
              <a:gd name="T27" fmla="*/ 2147483647 h 526"/>
              <a:gd name="T28" fmla="*/ 2147483647 w 1083"/>
              <a:gd name="T29" fmla="*/ 2147483647 h 526"/>
              <a:gd name="T30" fmla="*/ 2147483647 w 1083"/>
              <a:gd name="T31" fmla="*/ 2147483647 h 526"/>
              <a:gd name="T32" fmla="*/ 2147483647 w 1083"/>
              <a:gd name="T33" fmla="*/ 2147483647 h 526"/>
              <a:gd name="T34" fmla="*/ 2147483647 w 1083"/>
              <a:gd name="T35" fmla="*/ 2147483647 h 526"/>
              <a:gd name="T36" fmla="*/ 2147483647 w 1083"/>
              <a:gd name="T37" fmla="*/ 2147483647 h 526"/>
              <a:gd name="T38" fmla="*/ 2147483647 w 1083"/>
              <a:gd name="T39" fmla="*/ 2147483647 h 526"/>
              <a:gd name="T40" fmla="*/ 2147483647 w 1083"/>
              <a:gd name="T41" fmla="*/ 2147483647 h 526"/>
              <a:gd name="T42" fmla="*/ 2147483647 w 1083"/>
              <a:gd name="T43" fmla="*/ 2147483647 h 526"/>
              <a:gd name="T44" fmla="*/ 2147483647 w 1083"/>
              <a:gd name="T45" fmla="*/ 2147483647 h 526"/>
              <a:gd name="T46" fmla="*/ 2147483647 w 1083"/>
              <a:gd name="T47" fmla="*/ 2147483647 h 526"/>
              <a:gd name="T48" fmla="*/ 2147483647 w 1083"/>
              <a:gd name="T49" fmla="*/ 2147483647 h 5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83"/>
              <a:gd name="T76" fmla="*/ 0 h 526"/>
              <a:gd name="T77" fmla="*/ 1083 w 1083"/>
              <a:gd name="T78" fmla="*/ 526 h 5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83" h="526">
                <a:moveTo>
                  <a:pt x="389" y="507"/>
                </a:moveTo>
                <a:lnTo>
                  <a:pt x="0" y="143"/>
                </a:lnTo>
                <a:lnTo>
                  <a:pt x="184" y="48"/>
                </a:lnTo>
                <a:lnTo>
                  <a:pt x="234" y="73"/>
                </a:lnTo>
                <a:lnTo>
                  <a:pt x="284" y="0"/>
                </a:lnTo>
                <a:lnTo>
                  <a:pt x="359" y="52"/>
                </a:lnTo>
                <a:lnTo>
                  <a:pt x="345" y="183"/>
                </a:lnTo>
                <a:lnTo>
                  <a:pt x="203" y="256"/>
                </a:lnTo>
                <a:lnTo>
                  <a:pt x="309" y="173"/>
                </a:lnTo>
                <a:lnTo>
                  <a:pt x="401" y="31"/>
                </a:lnTo>
                <a:lnTo>
                  <a:pt x="470" y="58"/>
                </a:lnTo>
                <a:lnTo>
                  <a:pt x="461" y="202"/>
                </a:lnTo>
                <a:lnTo>
                  <a:pt x="495" y="62"/>
                </a:lnTo>
                <a:lnTo>
                  <a:pt x="562" y="100"/>
                </a:lnTo>
                <a:lnTo>
                  <a:pt x="599" y="204"/>
                </a:lnTo>
                <a:lnTo>
                  <a:pt x="574" y="331"/>
                </a:lnTo>
                <a:lnTo>
                  <a:pt x="537" y="438"/>
                </a:lnTo>
                <a:lnTo>
                  <a:pt x="583" y="133"/>
                </a:lnTo>
                <a:lnTo>
                  <a:pt x="643" y="141"/>
                </a:lnTo>
                <a:lnTo>
                  <a:pt x="766" y="338"/>
                </a:lnTo>
                <a:lnTo>
                  <a:pt x="704" y="198"/>
                </a:lnTo>
                <a:lnTo>
                  <a:pt x="860" y="313"/>
                </a:lnTo>
                <a:lnTo>
                  <a:pt x="1083" y="358"/>
                </a:lnTo>
                <a:lnTo>
                  <a:pt x="848" y="526"/>
                </a:lnTo>
                <a:lnTo>
                  <a:pt x="389" y="507"/>
                </a:lnTo>
                <a:close/>
              </a:path>
            </a:pathLst>
          </a:custGeom>
          <a:solidFill>
            <a:srgbClr val="CCC8A8"/>
          </a:solidFill>
          <a:ln w="9525">
            <a:noFill/>
            <a:round/>
            <a:headEnd/>
            <a:tailEnd/>
          </a:ln>
        </p:spPr>
        <p:txBody>
          <a:bodyPr/>
          <a:lstStyle/>
          <a:p>
            <a:endParaRPr lang="en-US"/>
          </a:p>
        </p:txBody>
      </p:sp>
      <p:sp>
        <p:nvSpPr>
          <p:cNvPr id="26738" name="Freeform 224"/>
          <p:cNvSpPr>
            <a:spLocks/>
          </p:cNvSpPr>
          <p:nvPr/>
        </p:nvSpPr>
        <p:spPr bwMode="auto">
          <a:xfrm>
            <a:off x="5126038" y="3914775"/>
            <a:ext cx="858837" cy="417513"/>
          </a:xfrm>
          <a:custGeom>
            <a:avLst/>
            <a:gdLst>
              <a:gd name="T0" fmla="*/ 2147483647 w 1083"/>
              <a:gd name="T1" fmla="*/ 2147483647 h 526"/>
              <a:gd name="T2" fmla="*/ 0 w 1083"/>
              <a:gd name="T3" fmla="*/ 2147483647 h 526"/>
              <a:gd name="T4" fmla="*/ 2147483647 w 1083"/>
              <a:gd name="T5" fmla="*/ 2147483647 h 526"/>
              <a:gd name="T6" fmla="*/ 2147483647 w 1083"/>
              <a:gd name="T7" fmla="*/ 2147483647 h 526"/>
              <a:gd name="T8" fmla="*/ 2147483647 w 1083"/>
              <a:gd name="T9" fmla="*/ 0 h 526"/>
              <a:gd name="T10" fmla="*/ 2147483647 w 1083"/>
              <a:gd name="T11" fmla="*/ 2147483647 h 526"/>
              <a:gd name="T12" fmla="*/ 2147483647 w 1083"/>
              <a:gd name="T13" fmla="*/ 2147483647 h 526"/>
              <a:gd name="T14" fmla="*/ 2147483647 w 1083"/>
              <a:gd name="T15" fmla="*/ 2147483647 h 526"/>
              <a:gd name="T16" fmla="*/ 2147483647 w 1083"/>
              <a:gd name="T17" fmla="*/ 2147483647 h 526"/>
              <a:gd name="T18" fmla="*/ 2147483647 w 1083"/>
              <a:gd name="T19" fmla="*/ 2147483647 h 526"/>
              <a:gd name="T20" fmla="*/ 2147483647 w 1083"/>
              <a:gd name="T21" fmla="*/ 2147483647 h 526"/>
              <a:gd name="T22" fmla="*/ 2147483647 w 1083"/>
              <a:gd name="T23" fmla="*/ 2147483647 h 526"/>
              <a:gd name="T24" fmla="*/ 2147483647 w 1083"/>
              <a:gd name="T25" fmla="*/ 2147483647 h 526"/>
              <a:gd name="T26" fmla="*/ 2147483647 w 1083"/>
              <a:gd name="T27" fmla="*/ 2147483647 h 526"/>
              <a:gd name="T28" fmla="*/ 2147483647 w 1083"/>
              <a:gd name="T29" fmla="*/ 2147483647 h 526"/>
              <a:gd name="T30" fmla="*/ 2147483647 w 1083"/>
              <a:gd name="T31" fmla="*/ 2147483647 h 526"/>
              <a:gd name="T32" fmla="*/ 2147483647 w 1083"/>
              <a:gd name="T33" fmla="*/ 2147483647 h 526"/>
              <a:gd name="T34" fmla="*/ 2147483647 w 1083"/>
              <a:gd name="T35" fmla="*/ 2147483647 h 526"/>
              <a:gd name="T36" fmla="*/ 2147483647 w 1083"/>
              <a:gd name="T37" fmla="*/ 2147483647 h 526"/>
              <a:gd name="T38" fmla="*/ 2147483647 w 1083"/>
              <a:gd name="T39" fmla="*/ 2147483647 h 526"/>
              <a:gd name="T40" fmla="*/ 2147483647 w 1083"/>
              <a:gd name="T41" fmla="*/ 2147483647 h 526"/>
              <a:gd name="T42" fmla="*/ 2147483647 w 1083"/>
              <a:gd name="T43" fmla="*/ 2147483647 h 526"/>
              <a:gd name="T44" fmla="*/ 2147483647 w 1083"/>
              <a:gd name="T45" fmla="*/ 2147483647 h 526"/>
              <a:gd name="T46" fmla="*/ 2147483647 w 1083"/>
              <a:gd name="T47" fmla="*/ 2147483647 h 526"/>
              <a:gd name="T48" fmla="*/ 2147483647 w 1083"/>
              <a:gd name="T49" fmla="*/ 2147483647 h 5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83"/>
              <a:gd name="T76" fmla="*/ 0 h 526"/>
              <a:gd name="T77" fmla="*/ 1083 w 1083"/>
              <a:gd name="T78" fmla="*/ 526 h 5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83" h="526">
                <a:moveTo>
                  <a:pt x="389" y="507"/>
                </a:moveTo>
                <a:lnTo>
                  <a:pt x="0" y="143"/>
                </a:lnTo>
                <a:lnTo>
                  <a:pt x="184" y="48"/>
                </a:lnTo>
                <a:lnTo>
                  <a:pt x="234" y="73"/>
                </a:lnTo>
                <a:lnTo>
                  <a:pt x="284" y="0"/>
                </a:lnTo>
                <a:lnTo>
                  <a:pt x="359" y="52"/>
                </a:lnTo>
                <a:lnTo>
                  <a:pt x="345" y="183"/>
                </a:lnTo>
                <a:lnTo>
                  <a:pt x="203" y="256"/>
                </a:lnTo>
                <a:lnTo>
                  <a:pt x="309" y="173"/>
                </a:lnTo>
                <a:lnTo>
                  <a:pt x="401" y="31"/>
                </a:lnTo>
                <a:lnTo>
                  <a:pt x="470" y="58"/>
                </a:lnTo>
                <a:lnTo>
                  <a:pt x="461" y="202"/>
                </a:lnTo>
                <a:lnTo>
                  <a:pt x="495" y="62"/>
                </a:lnTo>
                <a:lnTo>
                  <a:pt x="562" y="100"/>
                </a:lnTo>
                <a:lnTo>
                  <a:pt x="599" y="204"/>
                </a:lnTo>
                <a:lnTo>
                  <a:pt x="574" y="331"/>
                </a:lnTo>
                <a:lnTo>
                  <a:pt x="537" y="438"/>
                </a:lnTo>
                <a:lnTo>
                  <a:pt x="583" y="133"/>
                </a:lnTo>
                <a:lnTo>
                  <a:pt x="643" y="141"/>
                </a:lnTo>
                <a:lnTo>
                  <a:pt x="766" y="338"/>
                </a:lnTo>
                <a:lnTo>
                  <a:pt x="704" y="198"/>
                </a:lnTo>
                <a:lnTo>
                  <a:pt x="860" y="313"/>
                </a:lnTo>
                <a:lnTo>
                  <a:pt x="1083" y="358"/>
                </a:lnTo>
                <a:lnTo>
                  <a:pt x="848" y="526"/>
                </a:lnTo>
                <a:lnTo>
                  <a:pt x="389" y="507"/>
                </a:lnTo>
                <a:close/>
              </a:path>
            </a:pathLst>
          </a:custGeom>
          <a:solidFill>
            <a:srgbClr val="CCC8A8"/>
          </a:solidFill>
          <a:ln w="9525">
            <a:noFill/>
            <a:round/>
            <a:headEnd/>
            <a:tailEnd/>
          </a:ln>
        </p:spPr>
        <p:txBody>
          <a:bodyPr/>
          <a:lstStyle/>
          <a:p>
            <a:endParaRPr lang="en-US"/>
          </a:p>
        </p:txBody>
      </p:sp>
      <p:sp>
        <p:nvSpPr>
          <p:cNvPr id="26739" name="Freeform 225"/>
          <p:cNvSpPr>
            <a:spLocks/>
          </p:cNvSpPr>
          <p:nvPr/>
        </p:nvSpPr>
        <p:spPr bwMode="auto">
          <a:xfrm>
            <a:off x="5815013" y="4873625"/>
            <a:ext cx="1422400" cy="514350"/>
          </a:xfrm>
          <a:custGeom>
            <a:avLst/>
            <a:gdLst>
              <a:gd name="T0" fmla="*/ 2147483647 w 1791"/>
              <a:gd name="T1" fmla="*/ 2147483647 h 649"/>
              <a:gd name="T2" fmla="*/ 0 w 1791"/>
              <a:gd name="T3" fmla="*/ 2147483647 h 649"/>
              <a:gd name="T4" fmla="*/ 2147483647 w 1791"/>
              <a:gd name="T5" fmla="*/ 2147483647 h 649"/>
              <a:gd name="T6" fmla="*/ 2147483647 w 1791"/>
              <a:gd name="T7" fmla="*/ 0 h 649"/>
              <a:gd name="T8" fmla="*/ 2147483647 w 1791"/>
              <a:gd name="T9" fmla="*/ 2147483647 h 649"/>
              <a:gd name="T10" fmla="*/ 2147483647 w 1791"/>
              <a:gd name="T11" fmla="*/ 2147483647 h 649"/>
              <a:gd name="T12" fmla="*/ 2147483647 w 1791"/>
              <a:gd name="T13" fmla="*/ 2147483647 h 649"/>
              <a:gd name="T14" fmla="*/ 2147483647 w 1791"/>
              <a:gd name="T15" fmla="*/ 2147483647 h 649"/>
              <a:gd name="T16" fmla="*/ 2147483647 w 1791"/>
              <a:gd name="T17" fmla="*/ 2147483647 h 649"/>
              <a:gd name="T18" fmla="*/ 2147483647 w 1791"/>
              <a:gd name="T19" fmla="*/ 2147483647 h 649"/>
              <a:gd name="T20" fmla="*/ 2147483647 w 1791"/>
              <a:gd name="T21" fmla="*/ 2147483647 h 649"/>
              <a:gd name="T22" fmla="*/ 2147483647 w 1791"/>
              <a:gd name="T23" fmla="*/ 2147483647 h 649"/>
              <a:gd name="T24" fmla="*/ 2147483647 w 1791"/>
              <a:gd name="T25" fmla="*/ 2147483647 h 649"/>
              <a:gd name="T26" fmla="*/ 2147483647 w 1791"/>
              <a:gd name="T27" fmla="*/ 2147483647 h 649"/>
              <a:gd name="T28" fmla="*/ 2147483647 w 1791"/>
              <a:gd name="T29" fmla="*/ 2147483647 h 649"/>
              <a:gd name="T30" fmla="*/ 2147483647 w 1791"/>
              <a:gd name="T31" fmla="*/ 2147483647 h 649"/>
              <a:gd name="T32" fmla="*/ 2147483647 w 1791"/>
              <a:gd name="T33" fmla="*/ 2147483647 h 649"/>
              <a:gd name="T34" fmla="*/ 2147483647 w 1791"/>
              <a:gd name="T35" fmla="*/ 2147483647 h 649"/>
              <a:gd name="T36" fmla="*/ 2147483647 w 1791"/>
              <a:gd name="T37" fmla="*/ 2147483647 h 649"/>
              <a:gd name="T38" fmla="*/ 2147483647 w 1791"/>
              <a:gd name="T39" fmla="*/ 2147483647 h 649"/>
              <a:gd name="T40" fmla="*/ 2147483647 w 1791"/>
              <a:gd name="T41" fmla="*/ 2147483647 h 649"/>
              <a:gd name="T42" fmla="*/ 2147483647 w 1791"/>
              <a:gd name="T43" fmla="*/ 2147483647 h 649"/>
              <a:gd name="T44" fmla="*/ 2147483647 w 1791"/>
              <a:gd name="T45" fmla="*/ 2147483647 h 649"/>
              <a:gd name="T46" fmla="*/ 2147483647 w 1791"/>
              <a:gd name="T47" fmla="*/ 2147483647 h 6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1"/>
              <a:gd name="T73" fmla="*/ 0 h 649"/>
              <a:gd name="T74" fmla="*/ 1791 w 1791"/>
              <a:gd name="T75" fmla="*/ 649 h 6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1" h="649">
                <a:moveTo>
                  <a:pt x="50" y="367"/>
                </a:moveTo>
                <a:lnTo>
                  <a:pt x="0" y="155"/>
                </a:lnTo>
                <a:lnTo>
                  <a:pt x="6" y="38"/>
                </a:lnTo>
                <a:lnTo>
                  <a:pt x="205" y="0"/>
                </a:lnTo>
                <a:lnTo>
                  <a:pt x="430" y="25"/>
                </a:lnTo>
                <a:lnTo>
                  <a:pt x="564" y="10"/>
                </a:lnTo>
                <a:lnTo>
                  <a:pt x="662" y="75"/>
                </a:lnTo>
                <a:lnTo>
                  <a:pt x="772" y="81"/>
                </a:lnTo>
                <a:lnTo>
                  <a:pt x="843" y="94"/>
                </a:lnTo>
                <a:lnTo>
                  <a:pt x="1017" y="150"/>
                </a:lnTo>
                <a:lnTo>
                  <a:pt x="823" y="155"/>
                </a:lnTo>
                <a:lnTo>
                  <a:pt x="1077" y="186"/>
                </a:lnTo>
                <a:lnTo>
                  <a:pt x="1309" y="261"/>
                </a:lnTo>
                <a:lnTo>
                  <a:pt x="1215" y="278"/>
                </a:lnTo>
                <a:lnTo>
                  <a:pt x="1303" y="303"/>
                </a:lnTo>
                <a:lnTo>
                  <a:pt x="1478" y="390"/>
                </a:lnTo>
                <a:lnTo>
                  <a:pt x="1409" y="422"/>
                </a:lnTo>
                <a:lnTo>
                  <a:pt x="1684" y="474"/>
                </a:lnTo>
                <a:lnTo>
                  <a:pt x="1609" y="514"/>
                </a:lnTo>
                <a:lnTo>
                  <a:pt x="1791" y="622"/>
                </a:lnTo>
                <a:lnTo>
                  <a:pt x="1459" y="649"/>
                </a:lnTo>
                <a:lnTo>
                  <a:pt x="1098" y="610"/>
                </a:lnTo>
                <a:lnTo>
                  <a:pt x="564" y="597"/>
                </a:lnTo>
                <a:lnTo>
                  <a:pt x="50" y="367"/>
                </a:lnTo>
                <a:close/>
              </a:path>
            </a:pathLst>
          </a:custGeom>
          <a:solidFill>
            <a:srgbClr val="867B64"/>
          </a:solidFill>
          <a:ln w="9525">
            <a:noFill/>
            <a:round/>
            <a:headEnd/>
            <a:tailEnd/>
          </a:ln>
        </p:spPr>
        <p:txBody>
          <a:bodyPr/>
          <a:lstStyle/>
          <a:p>
            <a:endParaRPr lang="en-US"/>
          </a:p>
        </p:txBody>
      </p:sp>
      <p:sp>
        <p:nvSpPr>
          <p:cNvPr id="26740" name="Freeform 226"/>
          <p:cNvSpPr>
            <a:spLocks/>
          </p:cNvSpPr>
          <p:nvPr/>
        </p:nvSpPr>
        <p:spPr bwMode="auto">
          <a:xfrm>
            <a:off x="5815013" y="4873625"/>
            <a:ext cx="1422400" cy="514350"/>
          </a:xfrm>
          <a:custGeom>
            <a:avLst/>
            <a:gdLst>
              <a:gd name="T0" fmla="*/ 2147483647 w 1791"/>
              <a:gd name="T1" fmla="*/ 2147483647 h 649"/>
              <a:gd name="T2" fmla="*/ 0 w 1791"/>
              <a:gd name="T3" fmla="*/ 2147483647 h 649"/>
              <a:gd name="T4" fmla="*/ 2147483647 w 1791"/>
              <a:gd name="T5" fmla="*/ 2147483647 h 649"/>
              <a:gd name="T6" fmla="*/ 2147483647 w 1791"/>
              <a:gd name="T7" fmla="*/ 0 h 649"/>
              <a:gd name="T8" fmla="*/ 2147483647 w 1791"/>
              <a:gd name="T9" fmla="*/ 2147483647 h 649"/>
              <a:gd name="T10" fmla="*/ 2147483647 w 1791"/>
              <a:gd name="T11" fmla="*/ 2147483647 h 649"/>
              <a:gd name="T12" fmla="*/ 2147483647 w 1791"/>
              <a:gd name="T13" fmla="*/ 2147483647 h 649"/>
              <a:gd name="T14" fmla="*/ 2147483647 w 1791"/>
              <a:gd name="T15" fmla="*/ 2147483647 h 649"/>
              <a:gd name="T16" fmla="*/ 2147483647 w 1791"/>
              <a:gd name="T17" fmla="*/ 2147483647 h 649"/>
              <a:gd name="T18" fmla="*/ 2147483647 w 1791"/>
              <a:gd name="T19" fmla="*/ 2147483647 h 649"/>
              <a:gd name="T20" fmla="*/ 2147483647 w 1791"/>
              <a:gd name="T21" fmla="*/ 2147483647 h 649"/>
              <a:gd name="T22" fmla="*/ 2147483647 w 1791"/>
              <a:gd name="T23" fmla="*/ 2147483647 h 649"/>
              <a:gd name="T24" fmla="*/ 2147483647 w 1791"/>
              <a:gd name="T25" fmla="*/ 2147483647 h 649"/>
              <a:gd name="T26" fmla="*/ 2147483647 w 1791"/>
              <a:gd name="T27" fmla="*/ 2147483647 h 649"/>
              <a:gd name="T28" fmla="*/ 2147483647 w 1791"/>
              <a:gd name="T29" fmla="*/ 2147483647 h 649"/>
              <a:gd name="T30" fmla="*/ 2147483647 w 1791"/>
              <a:gd name="T31" fmla="*/ 2147483647 h 649"/>
              <a:gd name="T32" fmla="*/ 2147483647 w 1791"/>
              <a:gd name="T33" fmla="*/ 2147483647 h 649"/>
              <a:gd name="T34" fmla="*/ 2147483647 w 1791"/>
              <a:gd name="T35" fmla="*/ 2147483647 h 649"/>
              <a:gd name="T36" fmla="*/ 2147483647 w 1791"/>
              <a:gd name="T37" fmla="*/ 2147483647 h 649"/>
              <a:gd name="T38" fmla="*/ 2147483647 w 1791"/>
              <a:gd name="T39" fmla="*/ 2147483647 h 649"/>
              <a:gd name="T40" fmla="*/ 2147483647 w 1791"/>
              <a:gd name="T41" fmla="*/ 2147483647 h 649"/>
              <a:gd name="T42" fmla="*/ 2147483647 w 1791"/>
              <a:gd name="T43" fmla="*/ 2147483647 h 649"/>
              <a:gd name="T44" fmla="*/ 2147483647 w 1791"/>
              <a:gd name="T45" fmla="*/ 2147483647 h 649"/>
              <a:gd name="T46" fmla="*/ 2147483647 w 1791"/>
              <a:gd name="T47" fmla="*/ 2147483647 h 6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1"/>
              <a:gd name="T73" fmla="*/ 0 h 649"/>
              <a:gd name="T74" fmla="*/ 1791 w 1791"/>
              <a:gd name="T75" fmla="*/ 649 h 6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1" h="649">
                <a:moveTo>
                  <a:pt x="50" y="367"/>
                </a:moveTo>
                <a:lnTo>
                  <a:pt x="0" y="155"/>
                </a:lnTo>
                <a:lnTo>
                  <a:pt x="6" y="38"/>
                </a:lnTo>
                <a:lnTo>
                  <a:pt x="205" y="0"/>
                </a:lnTo>
                <a:lnTo>
                  <a:pt x="430" y="25"/>
                </a:lnTo>
                <a:lnTo>
                  <a:pt x="564" y="10"/>
                </a:lnTo>
                <a:lnTo>
                  <a:pt x="662" y="75"/>
                </a:lnTo>
                <a:lnTo>
                  <a:pt x="772" y="81"/>
                </a:lnTo>
                <a:lnTo>
                  <a:pt x="843" y="94"/>
                </a:lnTo>
                <a:lnTo>
                  <a:pt x="1017" y="150"/>
                </a:lnTo>
                <a:lnTo>
                  <a:pt x="823" y="155"/>
                </a:lnTo>
                <a:lnTo>
                  <a:pt x="1077" y="186"/>
                </a:lnTo>
                <a:lnTo>
                  <a:pt x="1309" y="261"/>
                </a:lnTo>
                <a:lnTo>
                  <a:pt x="1215" y="278"/>
                </a:lnTo>
                <a:lnTo>
                  <a:pt x="1303" y="303"/>
                </a:lnTo>
                <a:lnTo>
                  <a:pt x="1478" y="390"/>
                </a:lnTo>
                <a:lnTo>
                  <a:pt x="1409" y="422"/>
                </a:lnTo>
                <a:lnTo>
                  <a:pt x="1684" y="474"/>
                </a:lnTo>
                <a:lnTo>
                  <a:pt x="1609" y="514"/>
                </a:lnTo>
                <a:lnTo>
                  <a:pt x="1791" y="622"/>
                </a:lnTo>
                <a:lnTo>
                  <a:pt x="1459" y="649"/>
                </a:lnTo>
                <a:lnTo>
                  <a:pt x="1098" y="610"/>
                </a:lnTo>
                <a:lnTo>
                  <a:pt x="564" y="597"/>
                </a:lnTo>
                <a:lnTo>
                  <a:pt x="50" y="367"/>
                </a:lnTo>
                <a:close/>
              </a:path>
            </a:pathLst>
          </a:custGeom>
          <a:solidFill>
            <a:srgbClr val="867B64"/>
          </a:solidFill>
          <a:ln w="9525">
            <a:noFill/>
            <a:round/>
            <a:headEnd/>
            <a:tailEnd/>
          </a:ln>
        </p:spPr>
        <p:txBody>
          <a:bodyPr/>
          <a:lstStyle/>
          <a:p>
            <a:endParaRPr lang="en-US"/>
          </a:p>
        </p:txBody>
      </p:sp>
      <p:sp>
        <p:nvSpPr>
          <p:cNvPr id="26741" name="Freeform 227"/>
          <p:cNvSpPr>
            <a:spLocks/>
          </p:cNvSpPr>
          <p:nvPr/>
        </p:nvSpPr>
        <p:spPr bwMode="auto">
          <a:xfrm>
            <a:off x="5664200" y="4859338"/>
            <a:ext cx="1566863" cy="595312"/>
          </a:xfrm>
          <a:custGeom>
            <a:avLst/>
            <a:gdLst>
              <a:gd name="T0" fmla="*/ 2147483647 w 1973"/>
              <a:gd name="T1" fmla="*/ 2147483647 h 748"/>
              <a:gd name="T2" fmla="*/ 0 w 1973"/>
              <a:gd name="T3" fmla="*/ 2147483647 h 748"/>
              <a:gd name="T4" fmla="*/ 2147483647 w 1973"/>
              <a:gd name="T5" fmla="*/ 0 h 748"/>
              <a:gd name="T6" fmla="*/ 2147483647 w 1973"/>
              <a:gd name="T7" fmla="*/ 2147483647 h 748"/>
              <a:gd name="T8" fmla="*/ 2147483647 w 1973"/>
              <a:gd name="T9" fmla="*/ 2147483647 h 748"/>
              <a:gd name="T10" fmla="*/ 2147483647 w 1973"/>
              <a:gd name="T11" fmla="*/ 2147483647 h 748"/>
              <a:gd name="T12" fmla="*/ 2147483647 w 1973"/>
              <a:gd name="T13" fmla="*/ 2147483647 h 748"/>
              <a:gd name="T14" fmla="*/ 2147483647 w 1973"/>
              <a:gd name="T15" fmla="*/ 2147483647 h 748"/>
              <a:gd name="T16" fmla="*/ 2147483647 w 1973"/>
              <a:gd name="T17" fmla="*/ 2147483647 h 748"/>
              <a:gd name="T18" fmla="*/ 2147483647 w 1973"/>
              <a:gd name="T19" fmla="*/ 2147483647 h 748"/>
              <a:gd name="T20" fmla="*/ 2147483647 w 1973"/>
              <a:gd name="T21" fmla="*/ 2147483647 h 748"/>
              <a:gd name="T22" fmla="*/ 2147483647 w 1973"/>
              <a:gd name="T23" fmla="*/ 2147483647 h 748"/>
              <a:gd name="T24" fmla="*/ 2147483647 w 1973"/>
              <a:gd name="T25" fmla="*/ 2147483647 h 748"/>
              <a:gd name="T26" fmla="*/ 2147483647 w 1973"/>
              <a:gd name="T27" fmla="*/ 2147483647 h 748"/>
              <a:gd name="T28" fmla="*/ 2147483647 w 1973"/>
              <a:gd name="T29" fmla="*/ 2147483647 h 748"/>
              <a:gd name="T30" fmla="*/ 2147483647 w 1973"/>
              <a:gd name="T31" fmla="*/ 2147483647 h 748"/>
              <a:gd name="T32" fmla="*/ 2147483647 w 1973"/>
              <a:gd name="T33" fmla="*/ 2147483647 h 748"/>
              <a:gd name="T34" fmla="*/ 2147483647 w 1973"/>
              <a:gd name="T35" fmla="*/ 2147483647 h 748"/>
              <a:gd name="T36" fmla="*/ 2147483647 w 1973"/>
              <a:gd name="T37" fmla="*/ 2147483647 h 748"/>
              <a:gd name="T38" fmla="*/ 2147483647 w 1973"/>
              <a:gd name="T39" fmla="*/ 2147483647 h 748"/>
              <a:gd name="T40" fmla="*/ 2147483647 w 1973"/>
              <a:gd name="T41" fmla="*/ 2147483647 h 748"/>
              <a:gd name="T42" fmla="*/ 2147483647 w 1973"/>
              <a:gd name="T43" fmla="*/ 2147483647 h 748"/>
              <a:gd name="T44" fmla="*/ 2147483647 w 1973"/>
              <a:gd name="T45" fmla="*/ 2147483647 h 748"/>
              <a:gd name="T46" fmla="*/ 2147483647 w 1973"/>
              <a:gd name="T47" fmla="*/ 2147483647 h 748"/>
              <a:gd name="T48" fmla="*/ 2147483647 w 1973"/>
              <a:gd name="T49" fmla="*/ 2147483647 h 748"/>
              <a:gd name="T50" fmla="*/ 2147483647 w 1973"/>
              <a:gd name="T51" fmla="*/ 2147483647 h 748"/>
              <a:gd name="T52" fmla="*/ 2147483647 w 1973"/>
              <a:gd name="T53" fmla="*/ 2147483647 h 748"/>
              <a:gd name="T54" fmla="*/ 2147483647 w 1973"/>
              <a:gd name="T55" fmla="*/ 2147483647 h 748"/>
              <a:gd name="T56" fmla="*/ 2147483647 w 1973"/>
              <a:gd name="T57" fmla="*/ 2147483647 h 7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3"/>
              <a:gd name="T88" fmla="*/ 0 h 748"/>
              <a:gd name="T89" fmla="*/ 1973 w 1973"/>
              <a:gd name="T90" fmla="*/ 748 h 7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3" h="748">
                <a:moveTo>
                  <a:pt x="274" y="491"/>
                </a:moveTo>
                <a:lnTo>
                  <a:pt x="0" y="184"/>
                </a:lnTo>
                <a:lnTo>
                  <a:pt x="228" y="0"/>
                </a:lnTo>
                <a:lnTo>
                  <a:pt x="305" y="46"/>
                </a:lnTo>
                <a:lnTo>
                  <a:pt x="574" y="57"/>
                </a:lnTo>
                <a:lnTo>
                  <a:pt x="549" y="132"/>
                </a:lnTo>
                <a:lnTo>
                  <a:pt x="192" y="167"/>
                </a:lnTo>
                <a:lnTo>
                  <a:pt x="528" y="176"/>
                </a:lnTo>
                <a:lnTo>
                  <a:pt x="674" y="90"/>
                </a:lnTo>
                <a:lnTo>
                  <a:pt x="789" y="138"/>
                </a:lnTo>
                <a:lnTo>
                  <a:pt x="645" y="301"/>
                </a:lnTo>
                <a:lnTo>
                  <a:pt x="257" y="380"/>
                </a:lnTo>
                <a:lnTo>
                  <a:pt x="729" y="242"/>
                </a:lnTo>
                <a:lnTo>
                  <a:pt x="879" y="138"/>
                </a:lnTo>
                <a:lnTo>
                  <a:pt x="975" y="176"/>
                </a:lnTo>
                <a:lnTo>
                  <a:pt x="946" y="228"/>
                </a:lnTo>
                <a:lnTo>
                  <a:pt x="1054" y="188"/>
                </a:lnTo>
                <a:lnTo>
                  <a:pt x="1113" y="253"/>
                </a:lnTo>
                <a:lnTo>
                  <a:pt x="1159" y="435"/>
                </a:lnTo>
                <a:lnTo>
                  <a:pt x="1303" y="599"/>
                </a:lnTo>
                <a:lnTo>
                  <a:pt x="1106" y="430"/>
                </a:lnTo>
                <a:lnTo>
                  <a:pt x="1154" y="274"/>
                </a:lnTo>
                <a:lnTo>
                  <a:pt x="1255" y="328"/>
                </a:lnTo>
                <a:lnTo>
                  <a:pt x="1349" y="430"/>
                </a:lnTo>
                <a:lnTo>
                  <a:pt x="1499" y="478"/>
                </a:lnTo>
                <a:lnTo>
                  <a:pt x="1609" y="543"/>
                </a:lnTo>
                <a:lnTo>
                  <a:pt x="1973" y="641"/>
                </a:lnTo>
                <a:lnTo>
                  <a:pt x="1086" y="748"/>
                </a:lnTo>
                <a:lnTo>
                  <a:pt x="274" y="491"/>
                </a:lnTo>
                <a:close/>
              </a:path>
            </a:pathLst>
          </a:custGeom>
          <a:solidFill>
            <a:srgbClr val="CCC8A8"/>
          </a:solidFill>
          <a:ln w="9525">
            <a:noFill/>
            <a:round/>
            <a:headEnd/>
            <a:tailEnd/>
          </a:ln>
        </p:spPr>
        <p:txBody>
          <a:bodyPr/>
          <a:lstStyle/>
          <a:p>
            <a:endParaRPr lang="en-US"/>
          </a:p>
        </p:txBody>
      </p:sp>
      <p:sp>
        <p:nvSpPr>
          <p:cNvPr id="26742" name="Freeform 228"/>
          <p:cNvSpPr>
            <a:spLocks/>
          </p:cNvSpPr>
          <p:nvPr/>
        </p:nvSpPr>
        <p:spPr bwMode="auto">
          <a:xfrm>
            <a:off x="5664200" y="4859338"/>
            <a:ext cx="1566863" cy="595312"/>
          </a:xfrm>
          <a:custGeom>
            <a:avLst/>
            <a:gdLst>
              <a:gd name="T0" fmla="*/ 2147483647 w 1973"/>
              <a:gd name="T1" fmla="*/ 2147483647 h 748"/>
              <a:gd name="T2" fmla="*/ 0 w 1973"/>
              <a:gd name="T3" fmla="*/ 2147483647 h 748"/>
              <a:gd name="T4" fmla="*/ 2147483647 w 1973"/>
              <a:gd name="T5" fmla="*/ 0 h 748"/>
              <a:gd name="T6" fmla="*/ 2147483647 w 1973"/>
              <a:gd name="T7" fmla="*/ 2147483647 h 748"/>
              <a:gd name="T8" fmla="*/ 2147483647 w 1973"/>
              <a:gd name="T9" fmla="*/ 2147483647 h 748"/>
              <a:gd name="T10" fmla="*/ 2147483647 w 1973"/>
              <a:gd name="T11" fmla="*/ 2147483647 h 748"/>
              <a:gd name="T12" fmla="*/ 2147483647 w 1973"/>
              <a:gd name="T13" fmla="*/ 2147483647 h 748"/>
              <a:gd name="T14" fmla="*/ 2147483647 w 1973"/>
              <a:gd name="T15" fmla="*/ 2147483647 h 748"/>
              <a:gd name="T16" fmla="*/ 2147483647 w 1973"/>
              <a:gd name="T17" fmla="*/ 2147483647 h 748"/>
              <a:gd name="T18" fmla="*/ 2147483647 w 1973"/>
              <a:gd name="T19" fmla="*/ 2147483647 h 748"/>
              <a:gd name="T20" fmla="*/ 2147483647 w 1973"/>
              <a:gd name="T21" fmla="*/ 2147483647 h 748"/>
              <a:gd name="T22" fmla="*/ 2147483647 w 1973"/>
              <a:gd name="T23" fmla="*/ 2147483647 h 748"/>
              <a:gd name="T24" fmla="*/ 2147483647 w 1973"/>
              <a:gd name="T25" fmla="*/ 2147483647 h 748"/>
              <a:gd name="T26" fmla="*/ 2147483647 w 1973"/>
              <a:gd name="T27" fmla="*/ 2147483647 h 748"/>
              <a:gd name="T28" fmla="*/ 2147483647 w 1973"/>
              <a:gd name="T29" fmla="*/ 2147483647 h 748"/>
              <a:gd name="T30" fmla="*/ 2147483647 w 1973"/>
              <a:gd name="T31" fmla="*/ 2147483647 h 748"/>
              <a:gd name="T32" fmla="*/ 2147483647 w 1973"/>
              <a:gd name="T33" fmla="*/ 2147483647 h 748"/>
              <a:gd name="T34" fmla="*/ 2147483647 w 1973"/>
              <a:gd name="T35" fmla="*/ 2147483647 h 748"/>
              <a:gd name="T36" fmla="*/ 2147483647 w 1973"/>
              <a:gd name="T37" fmla="*/ 2147483647 h 748"/>
              <a:gd name="T38" fmla="*/ 2147483647 w 1973"/>
              <a:gd name="T39" fmla="*/ 2147483647 h 748"/>
              <a:gd name="T40" fmla="*/ 2147483647 w 1973"/>
              <a:gd name="T41" fmla="*/ 2147483647 h 748"/>
              <a:gd name="T42" fmla="*/ 2147483647 w 1973"/>
              <a:gd name="T43" fmla="*/ 2147483647 h 748"/>
              <a:gd name="T44" fmla="*/ 2147483647 w 1973"/>
              <a:gd name="T45" fmla="*/ 2147483647 h 748"/>
              <a:gd name="T46" fmla="*/ 2147483647 w 1973"/>
              <a:gd name="T47" fmla="*/ 2147483647 h 748"/>
              <a:gd name="T48" fmla="*/ 2147483647 w 1973"/>
              <a:gd name="T49" fmla="*/ 2147483647 h 748"/>
              <a:gd name="T50" fmla="*/ 2147483647 w 1973"/>
              <a:gd name="T51" fmla="*/ 2147483647 h 748"/>
              <a:gd name="T52" fmla="*/ 2147483647 w 1973"/>
              <a:gd name="T53" fmla="*/ 2147483647 h 748"/>
              <a:gd name="T54" fmla="*/ 2147483647 w 1973"/>
              <a:gd name="T55" fmla="*/ 2147483647 h 748"/>
              <a:gd name="T56" fmla="*/ 2147483647 w 1973"/>
              <a:gd name="T57" fmla="*/ 2147483647 h 7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3"/>
              <a:gd name="T88" fmla="*/ 0 h 748"/>
              <a:gd name="T89" fmla="*/ 1973 w 1973"/>
              <a:gd name="T90" fmla="*/ 748 h 7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3" h="748">
                <a:moveTo>
                  <a:pt x="274" y="491"/>
                </a:moveTo>
                <a:lnTo>
                  <a:pt x="0" y="184"/>
                </a:lnTo>
                <a:lnTo>
                  <a:pt x="228" y="0"/>
                </a:lnTo>
                <a:lnTo>
                  <a:pt x="305" y="46"/>
                </a:lnTo>
                <a:lnTo>
                  <a:pt x="574" y="57"/>
                </a:lnTo>
                <a:lnTo>
                  <a:pt x="549" y="132"/>
                </a:lnTo>
                <a:lnTo>
                  <a:pt x="192" y="167"/>
                </a:lnTo>
                <a:lnTo>
                  <a:pt x="528" y="176"/>
                </a:lnTo>
                <a:lnTo>
                  <a:pt x="674" y="90"/>
                </a:lnTo>
                <a:lnTo>
                  <a:pt x="789" y="138"/>
                </a:lnTo>
                <a:lnTo>
                  <a:pt x="645" y="301"/>
                </a:lnTo>
                <a:lnTo>
                  <a:pt x="257" y="380"/>
                </a:lnTo>
                <a:lnTo>
                  <a:pt x="729" y="242"/>
                </a:lnTo>
                <a:lnTo>
                  <a:pt x="879" y="138"/>
                </a:lnTo>
                <a:lnTo>
                  <a:pt x="975" y="176"/>
                </a:lnTo>
                <a:lnTo>
                  <a:pt x="946" y="228"/>
                </a:lnTo>
                <a:lnTo>
                  <a:pt x="1054" y="188"/>
                </a:lnTo>
                <a:lnTo>
                  <a:pt x="1113" y="253"/>
                </a:lnTo>
                <a:lnTo>
                  <a:pt x="1159" y="435"/>
                </a:lnTo>
                <a:lnTo>
                  <a:pt x="1303" y="599"/>
                </a:lnTo>
                <a:lnTo>
                  <a:pt x="1106" y="430"/>
                </a:lnTo>
                <a:lnTo>
                  <a:pt x="1154" y="274"/>
                </a:lnTo>
                <a:lnTo>
                  <a:pt x="1255" y="328"/>
                </a:lnTo>
                <a:lnTo>
                  <a:pt x="1349" y="430"/>
                </a:lnTo>
                <a:lnTo>
                  <a:pt x="1499" y="478"/>
                </a:lnTo>
                <a:lnTo>
                  <a:pt x="1609" y="543"/>
                </a:lnTo>
                <a:lnTo>
                  <a:pt x="1973" y="641"/>
                </a:lnTo>
                <a:lnTo>
                  <a:pt x="1086" y="748"/>
                </a:lnTo>
                <a:lnTo>
                  <a:pt x="274" y="491"/>
                </a:lnTo>
                <a:close/>
              </a:path>
            </a:pathLst>
          </a:custGeom>
          <a:solidFill>
            <a:srgbClr val="CCC8A8"/>
          </a:solidFill>
          <a:ln w="9525">
            <a:noFill/>
            <a:round/>
            <a:headEnd/>
            <a:tailEnd/>
          </a:ln>
        </p:spPr>
        <p:txBody>
          <a:bodyPr/>
          <a:lstStyle/>
          <a:p>
            <a:endParaRPr lang="en-US"/>
          </a:p>
        </p:txBody>
      </p:sp>
      <p:sp>
        <p:nvSpPr>
          <p:cNvPr id="26743" name="Freeform 229"/>
          <p:cNvSpPr>
            <a:spLocks/>
          </p:cNvSpPr>
          <p:nvPr/>
        </p:nvSpPr>
        <p:spPr bwMode="auto">
          <a:xfrm>
            <a:off x="8472488" y="3009900"/>
            <a:ext cx="207962" cy="23813"/>
          </a:xfrm>
          <a:custGeom>
            <a:avLst/>
            <a:gdLst>
              <a:gd name="T0" fmla="*/ 2147483647 w 263"/>
              <a:gd name="T1" fmla="*/ 0 h 31"/>
              <a:gd name="T2" fmla="*/ 2147483647 w 263"/>
              <a:gd name="T3" fmla="*/ 0 h 31"/>
              <a:gd name="T4" fmla="*/ 2147483647 w 263"/>
              <a:gd name="T5" fmla="*/ 0 h 31"/>
              <a:gd name="T6" fmla="*/ 2147483647 w 263"/>
              <a:gd name="T7" fmla="*/ 2147483647 h 31"/>
              <a:gd name="T8" fmla="*/ 2147483647 w 263"/>
              <a:gd name="T9" fmla="*/ 2147483647 h 31"/>
              <a:gd name="T10" fmla="*/ 2147483647 w 263"/>
              <a:gd name="T11" fmla="*/ 2147483647 h 31"/>
              <a:gd name="T12" fmla="*/ 2147483647 w 263"/>
              <a:gd name="T13" fmla="*/ 2147483647 h 31"/>
              <a:gd name="T14" fmla="*/ 2147483647 w 263"/>
              <a:gd name="T15" fmla="*/ 2147483647 h 31"/>
              <a:gd name="T16" fmla="*/ 2147483647 w 263"/>
              <a:gd name="T17" fmla="*/ 2147483647 h 31"/>
              <a:gd name="T18" fmla="*/ 2147483647 w 263"/>
              <a:gd name="T19" fmla="*/ 2147483647 h 31"/>
              <a:gd name="T20" fmla="*/ 2147483647 w 263"/>
              <a:gd name="T21" fmla="*/ 2147483647 h 31"/>
              <a:gd name="T22" fmla="*/ 2147483647 w 263"/>
              <a:gd name="T23" fmla="*/ 2147483647 h 31"/>
              <a:gd name="T24" fmla="*/ 2147483647 w 263"/>
              <a:gd name="T25" fmla="*/ 2147483647 h 31"/>
              <a:gd name="T26" fmla="*/ 2147483647 w 263"/>
              <a:gd name="T27" fmla="*/ 2147483647 h 31"/>
              <a:gd name="T28" fmla="*/ 0 w 263"/>
              <a:gd name="T29" fmla="*/ 2147483647 h 31"/>
              <a:gd name="T30" fmla="*/ 0 w 263"/>
              <a:gd name="T31" fmla="*/ 2147483647 h 31"/>
              <a:gd name="T32" fmla="*/ 0 w 263"/>
              <a:gd name="T33" fmla="*/ 2147483647 h 31"/>
              <a:gd name="T34" fmla="*/ 2147483647 w 263"/>
              <a:gd name="T35" fmla="*/ 2147483647 h 31"/>
              <a:gd name="T36" fmla="*/ 2147483647 w 263"/>
              <a:gd name="T37" fmla="*/ 2147483647 h 31"/>
              <a:gd name="T38" fmla="*/ 2147483647 w 263"/>
              <a:gd name="T39" fmla="*/ 2147483647 h 31"/>
              <a:gd name="T40" fmla="*/ 2147483647 w 263"/>
              <a:gd name="T41" fmla="*/ 2147483647 h 31"/>
              <a:gd name="T42" fmla="*/ 2147483647 w 263"/>
              <a:gd name="T43" fmla="*/ 2147483647 h 31"/>
              <a:gd name="T44" fmla="*/ 2147483647 w 263"/>
              <a:gd name="T45" fmla="*/ 2147483647 h 31"/>
              <a:gd name="T46" fmla="*/ 2147483647 w 263"/>
              <a:gd name="T47" fmla="*/ 2147483647 h 31"/>
              <a:gd name="T48" fmla="*/ 2147483647 w 263"/>
              <a:gd name="T49" fmla="*/ 2147483647 h 31"/>
              <a:gd name="T50" fmla="*/ 2147483647 w 263"/>
              <a:gd name="T51" fmla="*/ 2147483647 h 31"/>
              <a:gd name="T52" fmla="*/ 2147483647 w 263"/>
              <a:gd name="T53" fmla="*/ 2147483647 h 31"/>
              <a:gd name="T54" fmla="*/ 2147483647 w 263"/>
              <a:gd name="T55" fmla="*/ 2147483647 h 31"/>
              <a:gd name="T56" fmla="*/ 2147483647 w 263"/>
              <a:gd name="T57" fmla="*/ 2147483647 h 31"/>
              <a:gd name="T58" fmla="*/ 2147483647 w 263"/>
              <a:gd name="T59" fmla="*/ 2147483647 h 31"/>
              <a:gd name="T60" fmla="*/ 2147483647 w 263"/>
              <a:gd name="T61" fmla="*/ 2147483647 h 31"/>
              <a:gd name="T62" fmla="*/ 2147483647 w 263"/>
              <a:gd name="T63" fmla="*/ 2147483647 h 31"/>
              <a:gd name="T64" fmla="*/ 2147483647 w 263"/>
              <a:gd name="T65" fmla="*/ 2147483647 h 31"/>
              <a:gd name="T66" fmla="*/ 2147483647 w 263"/>
              <a:gd name="T67" fmla="*/ 2147483647 h 31"/>
              <a:gd name="T68" fmla="*/ 2147483647 w 263"/>
              <a:gd name="T69" fmla="*/ 2147483647 h 31"/>
              <a:gd name="T70" fmla="*/ 2147483647 w 263"/>
              <a:gd name="T71" fmla="*/ 2147483647 h 31"/>
              <a:gd name="T72" fmla="*/ 2147483647 w 263"/>
              <a:gd name="T73" fmla="*/ 2147483647 h 31"/>
              <a:gd name="T74" fmla="*/ 2147483647 w 263"/>
              <a:gd name="T75" fmla="*/ 2147483647 h 31"/>
              <a:gd name="T76" fmla="*/ 2147483647 w 263"/>
              <a:gd name="T77" fmla="*/ 2147483647 h 31"/>
              <a:gd name="T78" fmla="*/ 2147483647 w 263"/>
              <a:gd name="T79" fmla="*/ 2147483647 h 31"/>
              <a:gd name="T80" fmla="*/ 2147483647 w 263"/>
              <a:gd name="T81" fmla="*/ 2147483647 h 31"/>
              <a:gd name="T82" fmla="*/ 2147483647 w 263"/>
              <a:gd name="T83" fmla="*/ 2147483647 h 31"/>
              <a:gd name="T84" fmla="*/ 2147483647 w 263"/>
              <a:gd name="T85" fmla="*/ 2147483647 h 31"/>
              <a:gd name="T86" fmla="*/ 2147483647 w 263"/>
              <a:gd name="T87" fmla="*/ 2147483647 h 31"/>
              <a:gd name="T88" fmla="*/ 2147483647 w 263"/>
              <a:gd name="T89" fmla="*/ 2147483647 h 31"/>
              <a:gd name="T90" fmla="*/ 2147483647 w 263"/>
              <a:gd name="T91" fmla="*/ 2147483647 h 31"/>
              <a:gd name="T92" fmla="*/ 2147483647 w 263"/>
              <a:gd name="T93" fmla="*/ 2147483647 h 31"/>
              <a:gd name="T94" fmla="*/ 2147483647 w 263"/>
              <a:gd name="T95" fmla="*/ 2147483647 h 31"/>
              <a:gd name="T96" fmla="*/ 2147483647 w 263"/>
              <a:gd name="T97" fmla="*/ 2147483647 h 31"/>
              <a:gd name="T98" fmla="*/ 2147483647 w 263"/>
              <a:gd name="T99" fmla="*/ 2147483647 h 31"/>
              <a:gd name="T100" fmla="*/ 2147483647 w 263"/>
              <a:gd name="T101" fmla="*/ 2147483647 h 31"/>
              <a:gd name="T102" fmla="*/ 2147483647 w 263"/>
              <a:gd name="T103" fmla="*/ 2147483647 h 31"/>
              <a:gd name="T104" fmla="*/ 2147483647 w 263"/>
              <a:gd name="T105" fmla="*/ 2147483647 h 31"/>
              <a:gd name="T106" fmla="*/ 2147483647 w 263"/>
              <a:gd name="T107" fmla="*/ 2147483647 h 31"/>
              <a:gd name="T108" fmla="*/ 2147483647 w 263"/>
              <a:gd name="T109" fmla="*/ 2147483647 h 31"/>
              <a:gd name="T110" fmla="*/ 2147483647 w 263"/>
              <a:gd name="T111" fmla="*/ 2147483647 h 31"/>
              <a:gd name="T112" fmla="*/ 2147483647 w 263"/>
              <a:gd name="T113" fmla="*/ 2147483647 h 31"/>
              <a:gd name="T114" fmla="*/ 2147483647 w 263"/>
              <a:gd name="T115" fmla="*/ 2147483647 h 31"/>
              <a:gd name="T116" fmla="*/ 2147483647 w 263"/>
              <a:gd name="T117" fmla="*/ 0 h 31"/>
              <a:gd name="T118" fmla="*/ 2147483647 w 263"/>
              <a:gd name="T119" fmla="*/ 0 h 31"/>
              <a:gd name="T120" fmla="*/ 2147483647 w 263"/>
              <a:gd name="T121" fmla="*/ 0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31"/>
              <a:gd name="T185" fmla="*/ 263 w 263"/>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31">
                <a:moveTo>
                  <a:pt x="131" y="0"/>
                </a:moveTo>
                <a:lnTo>
                  <a:pt x="104" y="0"/>
                </a:lnTo>
                <a:lnTo>
                  <a:pt x="93" y="0"/>
                </a:lnTo>
                <a:lnTo>
                  <a:pt x="81" y="2"/>
                </a:lnTo>
                <a:lnTo>
                  <a:pt x="70" y="2"/>
                </a:lnTo>
                <a:lnTo>
                  <a:pt x="58" y="2"/>
                </a:lnTo>
                <a:lnTo>
                  <a:pt x="48" y="4"/>
                </a:lnTo>
                <a:lnTo>
                  <a:pt x="39" y="4"/>
                </a:lnTo>
                <a:lnTo>
                  <a:pt x="31" y="6"/>
                </a:lnTo>
                <a:lnTo>
                  <a:pt x="23" y="8"/>
                </a:lnTo>
                <a:lnTo>
                  <a:pt x="16" y="8"/>
                </a:lnTo>
                <a:lnTo>
                  <a:pt x="10" y="10"/>
                </a:lnTo>
                <a:lnTo>
                  <a:pt x="6" y="12"/>
                </a:lnTo>
                <a:lnTo>
                  <a:pt x="2" y="12"/>
                </a:lnTo>
                <a:lnTo>
                  <a:pt x="0" y="14"/>
                </a:lnTo>
                <a:lnTo>
                  <a:pt x="0" y="16"/>
                </a:lnTo>
                <a:lnTo>
                  <a:pt x="0" y="18"/>
                </a:lnTo>
                <a:lnTo>
                  <a:pt x="2" y="19"/>
                </a:lnTo>
                <a:lnTo>
                  <a:pt x="6" y="19"/>
                </a:lnTo>
                <a:lnTo>
                  <a:pt x="10" y="21"/>
                </a:lnTo>
                <a:lnTo>
                  <a:pt x="16" y="23"/>
                </a:lnTo>
                <a:lnTo>
                  <a:pt x="23" y="23"/>
                </a:lnTo>
                <a:lnTo>
                  <a:pt x="31" y="25"/>
                </a:lnTo>
                <a:lnTo>
                  <a:pt x="39" y="25"/>
                </a:lnTo>
                <a:lnTo>
                  <a:pt x="48" y="27"/>
                </a:lnTo>
                <a:lnTo>
                  <a:pt x="58" y="27"/>
                </a:lnTo>
                <a:lnTo>
                  <a:pt x="70" y="29"/>
                </a:lnTo>
                <a:lnTo>
                  <a:pt x="81" y="29"/>
                </a:lnTo>
                <a:lnTo>
                  <a:pt x="93" y="29"/>
                </a:lnTo>
                <a:lnTo>
                  <a:pt x="104" y="31"/>
                </a:lnTo>
                <a:lnTo>
                  <a:pt x="131" y="31"/>
                </a:lnTo>
                <a:lnTo>
                  <a:pt x="158" y="31"/>
                </a:lnTo>
                <a:lnTo>
                  <a:pt x="171" y="29"/>
                </a:lnTo>
                <a:lnTo>
                  <a:pt x="183" y="29"/>
                </a:lnTo>
                <a:lnTo>
                  <a:pt x="194" y="29"/>
                </a:lnTo>
                <a:lnTo>
                  <a:pt x="204" y="27"/>
                </a:lnTo>
                <a:lnTo>
                  <a:pt x="215" y="27"/>
                </a:lnTo>
                <a:lnTo>
                  <a:pt x="225" y="25"/>
                </a:lnTo>
                <a:lnTo>
                  <a:pt x="233" y="25"/>
                </a:lnTo>
                <a:lnTo>
                  <a:pt x="240" y="23"/>
                </a:lnTo>
                <a:lnTo>
                  <a:pt x="246" y="23"/>
                </a:lnTo>
                <a:lnTo>
                  <a:pt x="252" y="21"/>
                </a:lnTo>
                <a:lnTo>
                  <a:pt x="256" y="19"/>
                </a:lnTo>
                <a:lnTo>
                  <a:pt x="260" y="19"/>
                </a:lnTo>
                <a:lnTo>
                  <a:pt x="261" y="18"/>
                </a:lnTo>
                <a:lnTo>
                  <a:pt x="263" y="16"/>
                </a:lnTo>
                <a:lnTo>
                  <a:pt x="261" y="14"/>
                </a:lnTo>
                <a:lnTo>
                  <a:pt x="260" y="12"/>
                </a:lnTo>
                <a:lnTo>
                  <a:pt x="256" y="12"/>
                </a:lnTo>
                <a:lnTo>
                  <a:pt x="252" y="10"/>
                </a:lnTo>
                <a:lnTo>
                  <a:pt x="246" y="8"/>
                </a:lnTo>
                <a:lnTo>
                  <a:pt x="240" y="8"/>
                </a:lnTo>
                <a:lnTo>
                  <a:pt x="233" y="6"/>
                </a:lnTo>
                <a:lnTo>
                  <a:pt x="225" y="4"/>
                </a:lnTo>
                <a:lnTo>
                  <a:pt x="215" y="4"/>
                </a:lnTo>
                <a:lnTo>
                  <a:pt x="204" y="2"/>
                </a:lnTo>
                <a:lnTo>
                  <a:pt x="194" y="2"/>
                </a:lnTo>
                <a:lnTo>
                  <a:pt x="183" y="2"/>
                </a:lnTo>
                <a:lnTo>
                  <a:pt x="171" y="0"/>
                </a:lnTo>
                <a:lnTo>
                  <a:pt x="158" y="0"/>
                </a:lnTo>
                <a:lnTo>
                  <a:pt x="131" y="0"/>
                </a:lnTo>
                <a:close/>
              </a:path>
            </a:pathLst>
          </a:custGeom>
          <a:solidFill>
            <a:srgbClr val="444444"/>
          </a:solidFill>
          <a:ln w="9525">
            <a:noFill/>
            <a:round/>
            <a:headEnd/>
            <a:tailEnd/>
          </a:ln>
        </p:spPr>
        <p:txBody>
          <a:bodyPr/>
          <a:lstStyle/>
          <a:p>
            <a:endParaRPr lang="en-US"/>
          </a:p>
        </p:txBody>
      </p:sp>
      <p:sp>
        <p:nvSpPr>
          <p:cNvPr id="26744" name="Freeform 230"/>
          <p:cNvSpPr>
            <a:spLocks/>
          </p:cNvSpPr>
          <p:nvPr/>
        </p:nvSpPr>
        <p:spPr bwMode="auto">
          <a:xfrm>
            <a:off x="8472488" y="3009900"/>
            <a:ext cx="207962" cy="23813"/>
          </a:xfrm>
          <a:custGeom>
            <a:avLst/>
            <a:gdLst>
              <a:gd name="T0" fmla="*/ 2147483647 w 263"/>
              <a:gd name="T1" fmla="*/ 0 h 31"/>
              <a:gd name="T2" fmla="*/ 2147483647 w 263"/>
              <a:gd name="T3" fmla="*/ 0 h 31"/>
              <a:gd name="T4" fmla="*/ 2147483647 w 263"/>
              <a:gd name="T5" fmla="*/ 0 h 31"/>
              <a:gd name="T6" fmla="*/ 2147483647 w 263"/>
              <a:gd name="T7" fmla="*/ 2147483647 h 31"/>
              <a:gd name="T8" fmla="*/ 2147483647 w 263"/>
              <a:gd name="T9" fmla="*/ 2147483647 h 31"/>
              <a:gd name="T10" fmla="*/ 2147483647 w 263"/>
              <a:gd name="T11" fmla="*/ 2147483647 h 31"/>
              <a:gd name="T12" fmla="*/ 2147483647 w 263"/>
              <a:gd name="T13" fmla="*/ 2147483647 h 31"/>
              <a:gd name="T14" fmla="*/ 2147483647 w 263"/>
              <a:gd name="T15" fmla="*/ 2147483647 h 31"/>
              <a:gd name="T16" fmla="*/ 2147483647 w 263"/>
              <a:gd name="T17" fmla="*/ 2147483647 h 31"/>
              <a:gd name="T18" fmla="*/ 2147483647 w 263"/>
              <a:gd name="T19" fmla="*/ 2147483647 h 31"/>
              <a:gd name="T20" fmla="*/ 2147483647 w 263"/>
              <a:gd name="T21" fmla="*/ 2147483647 h 31"/>
              <a:gd name="T22" fmla="*/ 2147483647 w 263"/>
              <a:gd name="T23" fmla="*/ 2147483647 h 31"/>
              <a:gd name="T24" fmla="*/ 2147483647 w 263"/>
              <a:gd name="T25" fmla="*/ 2147483647 h 31"/>
              <a:gd name="T26" fmla="*/ 2147483647 w 263"/>
              <a:gd name="T27" fmla="*/ 2147483647 h 31"/>
              <a:gd name="T28" fmla="*/ 0 w 263"/>
              <a:gd name="T29" fmla="*/ 2147483647 h 31"/>
              <a:gd name="T30" fmla="*/ 0 w 263"/>
              <a:gd name="T31" fmla="*/ 2147483647 h 31"/>
              <a:gd name="T32" fmla="*/ 0 w 263"/>
              <a:gd name="T33" fmla="*/ 2147483647 h 31"/>
              <a:gd name="T34" fmla="*/ 2147483647 w 263"/>
              <a:gd name="T35" fmla="*/ 2147483647 h 31"/>
              <a:gd name="T36" fmla="*/ 2147483647 w 263"/>
              <a:gd name="T37" fmla="*/ 2147483647 h 31"/>
              <a:gd name="T38" fmla="*/ 2147483647 w 263"/>
              <a:gd name="T39" fmla="*/ 2147483647 h 31"/>
              <a:gd name="T40" fmla="*/ 2147483647 w 263"/>
              <a:gd name="T41" fmla="*/ 2147483647 h 31"/>
              <a:gd name="T42" fmla="*/ 2147483647 w 263"/>
              <a:gd name="T43" fmla="*/ 2147483647 h 31"/>
              <a:gd name="T44" fmla="*/ 2147483647 w 263"/>
              <a:gd name="T45" fmla="*/ 2147483647 h 31"/>
              <a:gd name="T46" fmla="*/ 2147483647 w 263"/>
              <a:gd name="T47" fmla="*/ 2147483647 h 31"/>
              <a:gd name="T48" fmla="*/ 2147483647 w 263"/>
              <a:gd name="T49" fmla="*/ 2147483647 h 31"/>
              <a:gd name="T50" fmla="*/ 2147483647 w 263"/>
              <a:gd name="T51" fmla="*/ 2147483647 h 31"/>
              <a:gd name="T52" fmla="*/ 2147483647 w 263"/>
              <a:gd name="T53" fmla="*/ 2147483647 h 31"/>
              <a:gd name="T54" fmla="*/ 2147483647 w 263"/>
              <a:gd name="T55" fmla="*/ 2147483647 h 31"/>
              <a:gd name="T56" fmla="*/ 2147483647 w 263"/>
              <a:gd name="T57" fmla="*/ 2147483647 h 31"/>
              <a:gd name="T58" fmla="*/ 2147483647 w 263"/>
              <a:gd name="T59" fmla="*/ 2147483647 h 31"/>
              <a:gd name="T60" fmla="*/ 2147483647 w 263"/>
              <a:gd name="T61" fmla="*/ 2147483647 h 31"/>
              <a:gd name="T62" fmla="*/ 2147483647 w 263"/>
              <a:gd name="T63" fmla="*/ 2147483647 h 31"/>
              <a:gd name="T64" fmla="*/ 2147483647 w 263"/>
              <a:gd name="T65" fmla="*/ 2147483647 h 31"/>
              <a:gd name="T66" fmla="*/ 2147483647 w 263"/>
              <a:gd name="T67" fmla="*/ 2147483647 h 31"/>
              <a:gd name="T68" fmla="*/ 2147483647 w 263"/>
              <a:gd name="T69" fmla="*/ 2147483647 h 31"/>
              <a:gd name="T70" fmla="*/ 2147483647 w 263"/>
              <a:gd name="T71" fmla="*/ 2147483647 h 31"/>
              <a:gd name="T72" fmla="*/ 2147483647 w 263"/>
              <a:gd name="T73" fmla="*/ 2147483647 h 31"/>
              <a:gd name="T74" fmla="*/ 2147483647 w 263"/>
              <a:gd name="T75" fmla="*/ 2147483647 h 31"/>
              <a:gd name="T76" fmla="*/ 2147483647 w 263"/>
              <a:gd name="T77" fmla="*/ 2147483647 h 31"/>
              <a:gd name="T78" fmla="*/ 2147483647 w 263"/>
              <a:gd name="T79" fmla="*/ 2147483647 h 31"/>
              <a:gd name="T80" fmla="*/ 2147483647 w 263"/>
              <a:gd name="T81" fmla="*/ 2147483647 h 31"/>
              <a:gd name="T82" fmla="*/ 2147483647 w 263"/>
              <a:gd name="T83" fmla="*/ 2147483647 h 31"/>
              <a:gd name="T84" fmla="*/ 2147483647 w 263"/>
              <a:gd name="T85" fmla="*/ 2147483647 h 31"/>
              <a:gd name="T86" fmla="*/ 2147483647 w 263"/>
              <a:gd name="T87" fmla="*/ 2147483647 h 31"/>
              <a:gd name="T88" fmla="*/ 2147483647 w 263"/>
              <a:gd name="T89" fmla="*/ 2147483647 h 31"/>
              <a:gd name="T90" fmla="*/ 2147483647 w 263"/>
              <a:gd name="T91" fmla="*/ 2147483647 h 31"/>
              <a:gd name="T92" fmla="*/ 2147483647 w 263"/>
              <a:gd name="T93" fmla="*/ 2147483647 h 31"/>
              <a:gd name="T94" fmla="*/ 2147483647 w 263"/>
              <a:gd name="T95" fmla="*/ 2147483647 h 31"/>
              <a:gd name="T96" fmla="*/ 2147483647 w 263"/>
              <a:gd name="T97" fmla="*/ 2147483647 h 31"/>
              <a:gd name="T98" fmla="*/ 2147483647 w 263"/>
              <a:gd name="T99" fmla="*/ 2147483647 h 31"/>
              <a:gd name="T100" fmla="*/ 2147483647 w 263"/>
              <a:gd name="T101" fmla="*/ 2147483647 h 31"/>
              <a:gd name="T102" fmla="*/ 2147483647 w 263"/>
              <a:gd name="T103" fmla="*/ 2147483647 h 31"/>
              <a:gd name="T104" fmla="*/ 2147483647 w 263"/>
              <a:gd name="T105" fmla="*/ 2147483647 h 31"/>
              <a:gd name="T106" fmla="*/ 2147483647 w 263"/>
              <a:gd name="T107" fmla="*/ 2147483647 h 31"/>
              <a:gd name="T108" fmla="*/ 2147483647 w 263"/>
              <a:gd name="T109" fmla="*/ 2147483647 h 31"/>
              <a:gd name="T110" fmla="*/ 2147483647 w 263"/>
              <a:gd name="T111" fmla="*/ 2147483647 h 31"/>
              <a:gd name="T112" fmla="*/ 2147483647 w 263"/>
              <a:gd name="T113" fmla="*/ 2147483647 h 31"/>
              <a:gd name="T114" fmla="*/ 2147483647 w 263"/>
              <a:gd name="T115" fmla="*/ 2147483647 h 31"/>
              <a:gd name="T116" fmla="*/ 2147483647 w 263"/>
              <a:gd name="T117" fmla="*/ 0 h 31"/>
              <a:gd name="T118" fmla="*/ 2147483647 w 263"/>
              <a:gd name="T119" fmla="*/ 0 h 31"/>
              <a:gd name="T120" fmla="*/ 2147483647 w 263"/>
              <a:gd name="T121" fmla="*/ 0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31"/>
              <a:gd name="T185" fmla="*/ 263 w 263"/>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31">
                <a:moveTo>
                  <a:pt x="131" y="0"/>
                </a:moveTo>
                <a:lnTo>
                  <a:pt x="104" y="0"/>
                </a:lnTo>
                <a:lnTo>
                  <a:pt x="93" y="0"/>
                </a:lnTo>
                <a:lnTo>
                  <a:pt x="81" y="2"/>
                </a:lnTo>
                <a:lnTo>
                  <a:pt x="70" y="2"/>
                </a:lnTo>
                <a:lnTo>
                  <a:pt x="58" y="2"/>
                </a:lnTo>
                <a:lnTo>
                  <a:pt x="48" y="4"/>
                </a:lnTo>
                <a:lnTo>
                  <a:pt x="39" y="4"/>
                </a:lnTo>
                <a:lnTo>
                  <a:pt x="31" y="6"/>
                </a:lnTo>
                <a:lnTo>
                  <a:pt x="23" y="8"/>
                </a:lnTo>
                <a:lnTo>
                  <a:pt x="16" y="8"/>
                </a:lnTo>
                <a:lnTo>
                  <a:pt x="10" y="10"/>
                </a:lnTo>
                <a:lnTo>
                  <a:pt x="6" y="12"/>
                </a:lnTo>
                <a:lnTo>
                  <a:pt x="2" y="12"/>
                </a:lnTo>
                <a:lnTo>
                  <a:pt x="0" y="14"/>
                </a:lnTo>
                <a:lnTo>
                  <a:pt x="0" y="16"/>
                </a:lnTo>
                <a:lnTo>
                  <a:pt x="0" y="18"/>
                </a:lnTo>
                <a:lnTo>
                  <a:pt x="2" y="19"/>
                </a:lnTo>
                <a:lnTo>
                  <a:pt x="6" y="19"/>
                </a:lnTo>
                <a:lnTo>
                  <a:pt x="10" y="21"/>
                </a:lnTo>
                <a:lnTo>
                  <a:pt x="16" y="23"/>
                </a:lnTo>
                <a:lnTo>
                  <a:pt x="23" y="23"/>
                </a:lnTo>
                <a:lnTo>
                  <a:pt x="31" y="25"/>
                </a:lnTo>
                <a:lnTo>
                  <a:pt x="39" y="25"/>
                </a:lnTo>
                <a:lnTo>
                  <a:pt x="48" y="27"/>
                </a:lnTo>
                <a:lnTo>
                  <a:pt x="58" y="27"/>
                </a:lnTo>
                <a:lnTo>
                  <a:pt x="70" y="29"/>
                </a:lnTo>
                <a:lnTo>
                  <a:pt x="81" y="29"/>
                </a:lnTo>
                <a:lnTo>
                  <a:pt x="93" y="29"/>
                </a:lnTo>
                <a:lnTo>
                  <a:pt x="104" y="31"/>
                </a:lnTo>
                <a:lnTo>
                  <a:pt x="131" y="31"/>
                </a:lnTo>
                <a:lnTo>
                  <a:pt x="158" y="31"/>
                </a:lnTo>
                <a:lnTo>
                  <a:pt x="171" y="29"/>
                </a:lnTo>
                <a:lnTo>
                  <a:pt x="183" y="29"/>
                </a:lnTo>
                <a:lnTo>
                  <a:pt x="194" y="29"/>
                </a:lnTo>
                <a:lnTo>
                  <a:pt x="204" y="27"/>
                </a:lnTo>
                <a:lnTo>
                  <a:pt x="215" y="27"/>
                </a:lnTo>
                <a:lnTo>
                  <a:pt x="225" y="25"/>
                </a:lnTo>
                <a:lnTo>
                  <a:pt x="233" y="25"/>
                </a:lnTo>
                <a:lnTo>
                  <a:pt x="240" y="23"/>
                </a:lnTo>
                <a:lnTo>
                  <a:pt x="246" y="23"/>
                </a:lnTo>
                <a:lnTo>
                  <a:pt x="252" y="21"/>
                </a:lnTo>
                <a:lnTo>
                  <a:pt x="256" y="19"/>
                </a:lnTo>
                <a:lnTo>
                  <a:pt x="260" y="19"/>
                </a:lnTo>
                <a:lnTo>
                  <a:pt x="261" y="18"/>
                </a:lnTo>
                <a:lnTo>
                  <a:pt x="263" y="16"/>
                </a:lnTo>
                <a:lnTo>
                  <a:pt x="261" y="14"/>
                </a:lnTo>
                <a:lnTo>
                  <a:pt x="260" y="12"/>
                </a:lnTo>
                <a:lnTo>
                  <a:pt x="256" y="12"/>
                </a:lnTo>
                <a:lnTo>
                  <a:pt x="252" y="10"/>
                </a:lnTo>
                <a:lnTo>
                  <a:pt x="246" y="8"/>
                </a:lnTo>
                <a:lnTo>
                  <a:pt x="240" y="8"/>
                </a:lnTo>
                <a:lnTo>
                  <a:pt x="233" y="6"/>
                </a:lnTo>
                <a:lnTo>
                  <a:pt x="225" y="4"/>
                </a:lnTo>
                <a:lnTo>
                  <a:pt x="215" y="4"/>
                </a:lnTo>
                <a:lnTo>
                  <a:pt x="204" y="2"/>
                </a:lnTo>
                <a:lnTo>
                  <a:pt x="194" y="2"/>
                </a:lnTo>
                <a:lnTo>
                  <a:pt x="183" y="2"/>
                </a:lnTo>
                <a:lnTo>
                  <a:pt x="171" y="0"/>
                </a:lnTo>
                <a:lnTo>
                  <a:pt x="158" y="0"/>
                </a:lnTo>
                <a:lnTo>
                  <a:pt x="131" y="0"/>
                </a:lnTo>
              </a:path>
            </a:pathLst>
          </a:custGeom>
          <a:noFill/>
          <a:ln w="12700">
            <a:solidFill>
              <a:srgbClr val="444444"/>
            </a:solidFill>
            <a:round/>
            <a:headEnd/>
            <a:tailEnd/>
          </a:ln>
        </p:spPr>
        <p:txBody>
          <a:bodyPr/>
          <a:lstStyle/>
          <a:p>
            <a:endParaRPr lang="en-US"/>
          </a:p>
        </p:txBody>
      </p:sp>
      <p:sp>
        <p:nvSpPr>
          <p:cNvPr id="26745" name="Rectangle 231"/>
          <p:cNvSpPr>
            <a:spLocks noChangeArrowheads="1"/>
          </p:cNvSpPr>
          <p:nvPr/>
        </p:nvSpPr>
        <p:spPr bwMode="auto">
          <a:xfrm>
            <a:off x="8477250" y="2959100"/>
            <a:ext cx="203200" cy="57150"/>
          </a:xfrm>
          <a:prstGeom prst="rect">
            <a:avLst/>
          </a:prstGeom>
          <a:solidFill>
            <a:srgbClr val="444444"/>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46" name="Rectangle 232"/>
          <p:cNvSpPr>
            <a:spLocks noChangeArrowheads="1"/>
          </p:cNvSpPr>
          <p:nvPr/>
        </p:nvSpPr>
        <p:spPr bwMode="auto">
          <a:xfrm>
            <a:off x="8477250" y="2959100"/>
            <a:ext cx="203200" cy="57150"/>
          </a:xfrm>
          <a:prstGeom prst="rect">
            <a:avLst/>
          </a:prstGeom>
          <a:noFill/>
          <a:ln w="12700">
            <a:solidFill>
              <a:srgbClr val="444444"/>
            </a:solidFill>
            <a:miter lim="800000"/>
            <a:headEnd/>
            <a:tailEnd/>
          </a:ln>
        </p:spPr>
        <p:txBody>
          <a:bodyPr/>
          <a:lstStyle/>
          <a:p>
            <a:endParaRPr lang="zh-TW" altLang="en-US" sz="1800">
              <a:latin typeface="Calibri" pitchFamily="34" charset="0"/>
              <a:ea typeface="PMingLiU" pitchFamily="18" charset="-120"/>
            </a:endParaRPr>
          </a:p>
        </p:txBody>
      </p:sp>
      <p:sp>
        <p:nvSpPr>
          <p:cNvPr id="26747" name="Freeform 233"/>
          <p:cNvSpPr>
            <a:spLocks/>
          </p:cNvSpPr>
          <p:nvPr/>
        </p:nvSpPr>
        <p:spPr bwMode="auto">
          <a:xfrm>
            <a:off x="8472488" y="2940050"/>
            <a:ext cx="207962" cy="25400"/>
          </a:xfrm>
          <a:custGeom>
            <a:avLst/>
            <a:gdLst>
              <a:gd name="T0" fmla="*/ 2147483647 w 263"/>
              <a:gd name="T1" fmla="*/ 0 h 33"/>
              <a:gd name="T2" fmla="*/ 2147483647 w 263"/>
              <a:gd name="T3" fmla="*/ 0 h 33"/>
              <a:gd name="T4" fmla="*/ 2147483647 w 263"/>
              <a:gd name="T5" fmla="*/ 2147483647 h 33"/>
              <a:gd name="T6" fmla="*/ 2147483647 w 263"/>
              <a:gd name="T7" fmla="*/ 2147483647 h 33"/>
              <a:gd name="T8" fmla="*/ 2147483647 w 263"/>
              <a:gd name="T9" fmla="*/ 2147483647 h 33"/>
              <a:gd name="T10" fmla="*/ 2147483647 w 263"/>
              <a:gd name="T11" fmla="*/ 2147483647 h 33"/>
              <a:gd name="T12" fmla="*/ 2147483647 w 263"/>
              <a:gd name="T13" fmla="*/ 2147483647 h 33"/>
              <a:gd name="T14" fmla="*/ 2147483647 w 263"/>
              <a:gd name="T15" fmla="*/ 2147483647 h 33"/>
              <a:gd name="T16" fmla="*/ 2147483647 w 263"/>
              <a:gd name="T17" fmla="*/ 2147483647 h 33"/>
              <a:gd name="T18" fmla="*/ 2147483647 w 263"/>
              <a:gd name="T19" fmla="*/ 2147483647 h 33"/>
              <a:gd name="T20" fmla="*/ 2147483647 w 263"/>
              <a:gd name="T21" fmla="*/ 2147483647 h 33"/>
              <a:gd name="T22" fmla="*/ 2147483647 w 263"/>
              <a:gd name="T23" fmla="*/ 2147483647 h 33"/>
              <a:gd name="T24" fmla="*/ 2147483647 w 263"/>
              <a:gd name="T25" fmla="*/ 2147483647 h 33"/>
              <a:gd name="T26" fmla="*/ 2147483647 w 263"/>
              <a:gd name="T27" fmla="*/ 2147483647 h 33"/>
              <a:gd name="T28" fmla="*/ 0 w 263"/>
              <a:gd name="T29" fmla="*/ 2147483647 h 33"/>
              <a:gd name="T30" fmla="*/ 0 w 263"/>
              <a:gd name="T31" fmla="*/ 2147483647 h 33"/>
              <a:gd name="T32" fmla="*/ 0 w 263"/>
              <a:gd name="T33" fmla="*/ 2147483647 h 33"/>
              <a:gd name="T34" fmla="*/ 2147483647 w 263"/>
              <a:gd name="T35" fmla="*/ 2147483647 h 33"/>
              <a:gd name="T36" fmla="*/ 2147483647 w 263"/>
              <a:gd name="T37" fmla="*/ 2147483647 h 33"/>
              <a:gd name="T38" fmla="*/ 2147483647 w 263"/>
              <a:gd name="T39" fmla="*/ 2147483647 h 33"/>
              <a:gd name="T40" fmla="*/ 2147483647 w 263"/>
              <a:gd name="T41" fmla="*/ 2147483647 h 33"/>
              <a:gd name="T42" fmla="*/ 2147483647 w 263"/>
              <a:gd name="T43" fmla="*/ 2147483647 h 33"/>
              <a:gd name="T44" fmla="*/ 2147483647 w 263"/>
              <a:gd name="T45" fmla="*/ 2147483647 h 33"/>
              <a:gd name="T46" fmla="*/ 2147483647 w 263"/>
              <a:gd name="T47" fmla="*/ 2147483647 h 33"/>
              <a:gd name="T48" fmla="*/ 2147483647 w 263"/>
              <a:gd name="T49" fmla="*/ 2147483647 h 33"/>
              <a:gd name="T50" fmla="*/ 2147483647 w 263"/>
              <a:gd name="T51" fmla="*/ 2147483647 h 33"/>
              <a:gd name="T52" fmla="*/ 2147483647 w 263"/>
              <a:gd name="T53" fmla="*/ 2147483647 h 33"/>
              <a:gd name="T54" fmla="*/ 2147483647 w 263"/>
              <a:gd name="T55" fmla="*/ 2147483647 h 33"/>
              <a:gd name="T56" fmla="*/ 2147483647 w 263"/>
              <a:gd name="T57" fmla="*/ 2147483647 h 33"/>
              <a:gd name="T58" fmla="*/ 2147483647 w 263"/>
              <a:gd name="T59" fmla="*/ 2147483647 h 33"/>
              <a:gd name="T60" fmla="*/ 2147483647 w 263"/>
              <a:gd name="T61" fmla="*/ 2147483647 h 33"/>
              <a:gd name="T62" fmla="*/ 2147483647 w 263"/>
              <a:gd name="T63" fmla="*/ 2147483647 h 33"/>
              <a:gd name="T64" fmla="*/ 2147483647 w 263"/>
              <a:gd name="T65" fmla="*/ 2147483647 h 33"/>
              <a:gd name="T66" fmla="*/ 2147483647 w 263"/>
              <a:gd name="T67" fmla="*/ 2147483647 h 33"/>
              <a:gd name="T68" fmla="*/ 2147483647 w 263"/>
              <a:gd name="T69" fmla="*/ 2147483647 h 33"/>
              <a:gd name="T70" fmla="*/ 2147483647 w 263"/>
              <a:gd name="T71" fmla="*/ 2147483647 h 33"/>
              <a:gd name="T72" fmla="*/ 2147483647 w 263"/>
              <a:gd name="T73" fmla="*/ 2147483647 h 33"/>
              <a:gd name="T74" fmla="*/ 2147483647 w 263"/>
              <a:gd name="T75" fmla="*/ 2147483647 h 33"/>
              <a:gd name="T76" fmla="*/ 2147483647 w 263"/>
              <a:gd name="T77" fmla="*/ 2147483647 h 33"/>
              <a:gd name="T78" fmla="*/ 2147483647 w 263"/>
              <a:gd name="T79" fmla="*/ 2147483647 h 33"/>
              <a:gd name="T80" fmla="*/ 2147483647 w 263"/>
              <a:gd name="T81" fmla="*/ 2147483647 h 33"/>
              <a:gd name="T82" fmla="*/ 2147483647 w 263"/>
              <a:gd name="T83" fmla="*/ 2147483647 h 33"/>
              <a:gd name="T84" fmla="*/ 2147483647 w 263"/>
              <a:gd name="T85" fmla="*/ 2147483647 h 33"/>
              <a:gd name="T86" fmla="*/ 2147483647 w 263"/>
              <a:gd name="T87" fmla="*/ 2147483647 h 33"/>
              <a:gd name="T88" fmla="*/ 2147483647 w 263"/>
              <a:gd name="T89" fmla="*/ 2147483647 h 33"/>
              <a:gd name="T90" fmla="*/ 2147483647 w 263"/>
              <a:gd name="T91" fmla="*/ 2147483647 h 33"/>
              <a:gd name="T92" fmla="*/ 2147483647 w 263"/>
              <a:gd name="T93" fmla="*/ 2147483647 h 33"/>
              <a:gd name="T94" fmla="*/ 2147483647 w 263"/>
              <a:gd name="T95" fmla="*/ 2147483647 h 33"/>
              <a:gd name="T96" fmla="*/ 2147483647 w 263"/>
              <a:gd name="T97" fmla="*/ 2147483647 h 33"/>
              <a:gd name="T98" fmla="*/ 2147483647 w 263"/>
              <a:gd name="T99" fmla="*/ 2147483647 h 33"/>
              <a:gd name="T100" fmla="*/ 2147483647 w 263"/>
              <a:gd name="T101" fmla="*/ 2147483647 h 33"/>
              <a:gd name="T102" fmla="*/ 2147483647 w 263"/>
              <a:gd name="T103" fmla="*/ 2147483647 h 33"/>
              <a:gd name="T104" fmla="*/ 2147483647 w 263"/>
              <a:gd name="T105" fmla="*/ 2147483647 h 33"/>
              <a:gd name="T106" fmla="*/ 2147483647 w 263"/>
              <a:gd name="T107" fmla="*/ 2147483647 h 33"/>
              <a:gd name="T108" fmla="*/ 2147483647 w 263"/>
              <a:gd name="T109" fmla="*/ 2147483647 h 33"/>
              <a:gd name="T110" fmla="*/ 2147483647 w 263"/>
              <a:gd name="T111" fmla="*/ 2147483647 h 33"/>
              <a:gd name="T112" fmla="*/ 2147483647 w 263"/>
              <a:gd name="T113" fmla="*/ 2147483647 h 33"/>
              <a:gd name="T114" fmla="*/ 2147483647 w 263"/>
              <a:gd name="T115" fmla="*/ 2147483647 h 33"/>
              <a:gd name="T116" fmla="*/ 2147483647 w 263"/>
              <a:gd name="T117" fmla="*/ 2147483647 h 33"/>
              <a:gd name="T118" fmla="*/ 2147483647 w 263"/>
              <a:gd name="T119" fmla="*/ 0 h 33"/>
              <a:gd name="T120" fmla="*/ 2147483647 w 263"/>
              <a:gd name="T121" fmla="*/ 0 h 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33"/>
              <a:gd name="T185" fmla="*/ 263 w 263"/>
              <a:gd name="T186" fmla="*/ 33 h 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33">
                <a:moveTo>
                  <a:pt x="131" y="0"/>
                </a:moveTo>
                <a:lnTo>
                  <a:pt x="104" y="0"/>
                </a:lnTo>
                <a:lnTo>
                  <a:pt x="93" y="2"/>
                </a:lnTo>
                <a:lnTo>
                  <a:pt x="81" y="2"/>
                </a:lnTo>
                <a:lnTo>
                  <a:pt x="70" y="2"/>
                </a:lnTo>
                <a:lnTo>
                  <a:pt x="58" y="4"/>
                </a:lnTo>
                <a:lnTo>
                  <a:pt x="48" y="4"/>
                </a:lnTo>
                <a:lnTo>
                  <a:pt x="39" y="6"/>
                </a:lnTo>
                <a:lnTo>
                  <a:pt x="31" y="6"/>
                </a:lnTo>
                <a:lnTo>
                  <a:pt x="23" y="8"/>
                </a:lnTo>
                <a:lnTo>
                  <a:pt x="16" y="10"/>
                </a:lnTo>
                <a:lnTo>
                  <a:pt x="10" y="10"/>
                </a:lnTo>
                <a:lnTo>
                  <a:pt x="6" y="11"/>
                </a:lnTo>
                <a:lnTo>
                  <a:pt x="2" y="13"/>
                </a:lnTo>
                <a:lnTo>
                  <a:pt x="0" y="15"/>
                </a:lnTo>
                <a:lnTo>
                  <a:pt x="0" y="17"/>
                </a:lnTo>
                <a:lnTo>
                  <a:pt x="2" y="19"/>
                </a:lnTo>
                <a:lnTo>
                  <a:pt x="6" y="21"/>
                </a:lnTo>
                <a:lnTo>
                  <a:pt x="10" y="23"/>
                </a:lnTo>
                <a:lnTo>
                  <a:pt x="16" y="25"/>
                </a:lnTo>
                <a:lnTo>
                  <a:pt x="23" y="25"/>
                </a:lnTo>
                <a:lnTo>
                  <a:pt x="31" y="27"/>
                </a:lnTo>
                <a:lnTo>
                  <a:pt x="39" y="29"/>
                </a:lnTo>
                <a:lnTo>
                  <a:pt x="48" y="29"/>
                </a:lnTo>
                <a:lnTo>
                  <a:pt x="58" y="31"/>
                </a:lnTo>
                <a:lnTo>
                  <a:pt x="70" y="31"/>
                </a:lnTo>
                <a:lnTo>
                  <a:pt x="81" y="31"/>
                </a:lnTo>
                <a:lnTo>
                  <a:pt x="93" y="33"/>
                </a:lnTo>
                <a:lnTo>
                  <a:pt x="104" y="33"/>
                </a:lnTo>
                <a:lnTo>
                  <a:pt x="131" y="33"/>
                </a:lnTo>
                <a:lnTo>
                  <a:pt x="158" y="33"/>
                </a:lnTo>
                <a:lnTo>
                  <a:pt x="171" y="33"/>
                </a:lnTo>
                <a:lnTo>
                  <a:pt x="183" y="31"/>
                </a:lnTo>
                <a:lnTo>
                  <a:pt x="194" y="31"/>
                </a:lnTo>
                <a:lnTo>
                  <a:pt x="204" y="31"/>
                </a:lnTo>
                <a:lnTo>
                  <a:pt x="215" y="29"/>
                </a:lnTo>
                <a:lnTo>
                  <a:pt x="225" y="29"/>
                </a:lnTo>
                <a:lnTo>
                  <a:pt x="233" y="27"/>
                </a:lnTo>
                <a:lnTo>
                  <a:pt x="240" y="25"/>
                </a:lnTo>
                <a:lnTo>
                  <a:pt x="246" y="25"/>
                </a:lnTo>
                <a:lnTo>
                  <a:pt x="252" y="23"/>
                </a:lnTo>
                <a:lnTo>
                  <a:pt x="256" y="21"/>
                </a:lnTo>
                <a:lnTo>
                  <a:pt x="260" y="19"/>
                </a:lnTo>
                <a:lnTo>
                  <a:pt x="261" y="17"/>
                </a:lnTo>
                <a:lnTo>
                  <a:pt x="263" y="17"/>
                </a:lnTo>
                <a:lnTo>
                  <a:pt x="261" y="15"/>
                </a:lnTo>
                <a:lnTo>
                  <a:pt x="260" y="13"/>
                </a:lnTo>
                <a:lnTo>
                  <a:pt x="256" y="11"/>
                </a:lnTo>
                <a:lnTo>
                  <a:pt x="252" y="10"/>
                </a:lnTo>
                <a:lnTo>
                  <a:pt x="246" y="10"/>
                </a:lnTo>
                <a:lnTo>
                  <a:pt x="240" y="8"/>
                </a:lnTo>
                <a:lnTo>
                  <a:pt x="233" y="6"/>
                </a:lnTo>
                <a:lnTo>
                  <a:pt x="225" y="6"/>
                </a:lnTo>
                <a:lnTo>
                  <a:pt x="215" y="4"/>
                </a:lnTo>
                <a:lnTo>
                  <a:pt x="204" y="4"/>
                </a:lnTo>
                <a:lnTo>
                  <a:pt x="194" y="2"/>
                </a:lnTo>
                <a:lnTo>
                  <a:pt x="183" y="2"/>
                </a:lnTo>
                <a:lnTo>
                  <a:pt x="171" y="2"/>
                </a:lnTo>
                <a:lnTo>
                  <a:pt x="158" y="0"/>
                </a:lnTo>
                <a:lnTo>
                  <a:pt x="131" y="0"/>
                </a:lnTo>
                <a:close/>
              </a:path>
            </a:pathLst>
          </a:custGeom>
          <a:solidFill>
            <a:srgbClr val="EEEEEE"/>
          </a:solidFill>
          <a:ln w="9525">
            <a:noFill/>
            <a:round/>
            <a:headEnd/>
            <a:tailEnd/>
          </a:ln>
        </p:spPr>
        <p:txBody>
          <a:bodyPr/>
          <a:lstStyle/>
          <a:p>
            <a:endParaRPr lang="en-US"/>
          </a:p>
        </p:txBody>
      </p:sp>
      <p:sp>
        <p:nvSpPr>
          <p:cNvPr id="26748" name="Freeform 234"/>
          <p:cNvSpPr>
            <a:spLocks/>
          </p:cNvSpPr>
          <p:nvPr/>
        </p:nvSpPr>
        <p:spPr bwMode="auto">
          <a:xfrm>
            <a:off x="8472488" y="2940050"/>
            <a:ext cx="207962" cy="25400"/>
          </a:xfrm>
          <a:custGeom>
            <a:avLst/>
            <a:gdLst>
              <a:gd name="T0" fmla="*/ 2147483647 w 263"/>
              <a:gd name="T1" fmla="*/ 0 h 33"/>
              <a:gd name="T2" fmla="*/ 2147483647 w 263"/>
              <a:gd name="T3" fmla="*/ 0 h 33"/>
              <a:gd name="T4" fmla="*/ 2147483647 w 263"/>
              <a:gd name="T5" fmla="*/ 2147483647 h 33"/>
              <a:gd name="T6" fmla="*/ 2147483647 w 263"/>
              <a:gd name="T7" fmla="*/ 2147483647 h 33"/>
              <a:gd name="T8" fmla="*/ 2147483647 w 263"/>
              <a:gd name="T9" fmla="*/ 2147483647 h 33"/>
              <a:gd name="T10" fmla="*/ 2147483647 w 263"/>
              <a:gd name="T11" fmla="*/ 2147483647 h 33"/>
              <a:gd name="T12" fmla="*/ 2147483647 w 263"/>
              <a:gd name="T13" fmla="*/ 2147483647 h 33"/>
              <a:gd name="T14" fmla="*/ 2147483647 w 263"/>
              <a:gd name="T15" fmla="*/ 2147483647 h 33"/>
              <a:gd name="T16" fmla="*/ 2147483647 w 263"/>
              <a:gd name="T17" fmla="*/ 2147483647 h 33"/>
              <a:gd name="T18" fmla="*/ 2147483647 w 263"/>
              <a:gd name="T19" fmla="*/ 2147483647 h 33"/>
              <a:gd name="T20" fmla="*/ 2147483647 w 263"/>
              <a:gd name="T21" fmla="*/ 2147483647 h 33"/>
              <a:gd name="T22" fmla="*/ 2147483647 w 263"/>
              <a:gd name="T23" fmla="*/ 2147483647 h 33"/>
              <a:gd name="T24" fmla="*/ 2147483647 w 263"/>
              <a:gd name="T25" fmla="*/ 2147483647 h 33"/>
              <a:gd name="T26" fmla="*/ 2147483647 w 263"/>
              <a:gd name="T27" fmla="*/ 2147483647 h 33"/>
              <a:gd name="T28" fmla="*/ 0 w 263"/>
              <a:gd name="T29" fmla="*/ 2147483647 h 33"/>
              <a:gd name="T30" fmla="*/ 0 w 263"/>
              <a:gd name="T31" fmla="*/ 2147483647 h 33"/>
              <a:gd name="T32" fmla="*/ 0 w 263"/>
              <a:gd name="T33" fmla="*/ 2147483647 h 33"/>
              <a:gd name="T34" fmla="*/ 2147483647 w 263"/>
              <a:gd name="T35" fmla="*/ 2147483647 h 33"/>
              <a:gd name="T36" fmla="*/ 2147483647 w 263"/>
              <a:gd name="T37" fmla="*/ 2147483647 h 33"/>
              <a:gd name="T38" fmla="*/ 2147483647 w 263"/>
              <a:gd name="T39" fmla="*/ 2147483647 h 33"/>
              <a:gd name="T40" fmla="*/ 2147483647 w 263"/>
              <a:gd name="T41" fmla="*/ 2147483647 h 33"/>
              <a:gd name="T42" fmla="*/ 2147483647 w 263"/>
              <a:gd name="T43" fmla="*/ 2147483647 h 33"/>
              <a:gd name="T44" fmla="*/ 2147483647 w 263"/>
              <a:gd name="T45" fmla="*/ 2147483647 h 33"/>
              <a:gd name="T46" fmla="*/ 2147483647 w 263"/>
              <a:gd name="T47" fmla="*/ 2147483647 h 33"/>
              <a:gd name="T48" fmla="*/ 2147483647 w 263"/>
              <a:gd name="T49" fmla="*/ 2147483647 h 33"/>
              <a:gd name="T50" fmla="*/ 2147483647 w 263"/>
              <a:gd name="T51" fmla="*/ 2147483647 h 33"/>
              <a:gd name="T52" fmla="*/ 2147483647 w 263"/>
              <a:gd name="T53" fmla="*/ 2147483647 h 33"/>
              <a:gd name="T54" fmla="*/ 2147483647 w 263"/>
              <a:gd name="T55" fmla="*/ 2147483647 h 33"/>
              <a:gd name="T56" fmla="*/ 2147483647 w 263"/>
              <a:gd name="T57" fmla="*/ 2147483647 h 33"/>
              <a:gd name="T58" fmla="*/ 2147483647 w 263"/>
              <a:gd name="T59" fmla="*/ 2147483647 h 33"/>
              <a:gd name="T60" fmla="*/ 2147483647 w 263"/>
              <a:gd name="T61" fmla="*/ 2147483647 h 33"/>
              <a:gd name="T62" fmla="*/ 2147483647 w 263"/>
              <a:gd name="T63" fmla="*/ 2147483647 h 33"/>
              <a:gd name="T64" fmla="*/ 2147483647 w 263"/>
              <a:gd name="T65" fmla="*/ 2147483647 h 33"/>
              <a:gd name="T66" fmla="*/ 2147483647 w 263"/>
              <a:gd name="T67" fmla="*/ 2147483647 h 33"/>
              <a:gd name="T68" fmla="*/ 2147483647 w 263"/>
              <a:gd name="T69" fmla="*/ 2147483647 h 33"/>
              <a:gd name="T70" fmla="*/ 2147483647 w 263"/>
              <a:gd name="T71" fmla="*/ 2147483647 h 33"/>
              <a:gd name="T72" fmla="*/ 2147483647 w 263"/>
              <a:gd name="T73" fmla="*/ 2147483647 h 33"/>
              <a:gd name="T74" fmla="*/ 2147483647 w 263"/>
              <a:gd name="T75" fmla="*/ 2147483647 h 33"/>
              <a:gd name="T76" fmla="*/ 2147483647 w 263"/>
              <a:gd name="T77" fmla="*/ 2147483647 h 33"/>
              <a:gd name="T78" fmla="*/ 2147483647 w 263"/>
              <a:gd name="T79" fmla="*/ 2147483647 h 33"/>
              <a:gd name="T80" fmla="*/ 2147483647 w 263"/>
              <a:gd name="T81" fmla="*/ 2147483647 h 33"/>
              <a:gd name="T82" fmla="*/ 2147483647 w 263"/>
              <a:gd name="T83" fmla="*/ 2147483647 h 33"/>
              <a:gd name="T84" fmla="*/ 2147483647 w 263"/>
              <a:gd name="T85" fmla="*/ 2147483647 h 33"/>
              <a:gd name="T86" fmla="*/ 2147483647 w 263"/>
              <a:gd name="T87" fmla="*/ 2147483647 h 33"/>
              <a:gd name="T88" fmla="*/ 2147483647 w 263"/>
              <a:gd name="T89" fmla="*/ 2147483647 h 33"/>
              <a:gd name="T90" fmla="*/ 2147483647 w 263"/>
              <a:gd name="T91" fmla="*/ 2147483647 h 33"/>
              <a:gd name="T92" fmla="*/ 2147483647 w 263"/>
              <a:gd name="T93" fmla="*/ 2147483647 h 33"/>
              <a:gd name="T94" fmla="*/ 2147483647 w 263"/>
              <a:gd name="T95" fmla="*/ 2147483647 h 33"/>
              <a:gd name="T96" fmla="*/ 2147483647 w 263"/>
              <a:gd name="T97" fmla="*/ 2147483647 h 33"/>
              <a:gd name="T98" fmla="*/ 2147483647 w 263"/>
              <a:gd name="T99" fmla="*/ 2147483647 h 33"/>
              <a:gd name="T100" fmla="*/ 2147483647 w 263"/>
              <a:gd name="T101" fmla="*/ 2147483647 h 33"/>
              <a:gd name="T102" fmla="*/ 2147483647 w 263"/>
              <a:gd name="T103" fmla="*/ 2147483647 h 33"/>
              <a:gd name="T104" fmla="*/ 2147483647 w 263"/>
              <a:gd name="T105" fmla="*/ 2147483647 h 33"/>
              <a:gd name="T106" fmla="*/ 2147483647 w 263"/>
              <a:gd name="T107" fmla="*/ 2147483647 h 33"/>
              <a:gd name="T108" fmla="*/ 2147483647 w 263"/>
              <a:gd name="T109" fmla="*/ 2147483647 h 33"/>
              <a:gd name="T110" fmla="*/ 2147483647 w 263"/>
              <a:gd name="T111" fmla="*/ 2147483647 h 33"/>
              <a:gd name="T112" fmla="*/ 2147483647 w 263"/>
              <a:gd name="T113" fmla="*/ 2147483647 h 33"/>
              <a:gd name="T114" fmla="*/ 2147483647 w 263"/>
              <a:gd name="T115" fmla="*/ 2147483647 h 33"/>
              <a:gd name="T116" fmla="*/ 2147483647 w 263"/>
              <a:gd name="T117" fmla="*/ 2147483647 h 33"/>
              <a:gd name="T118" fmla="*/ 2147483647 w 263"/>
              <a:gd name="T119" fmla="*/ 0 h 33"/>
              <a:gd name="T120" fmla="*/ 2147483647 w 263"/>
              <a:gd name="T121" fmla="*/ 0 h 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33"/>
              <a:gd name="T185" fmla="*/ 263 w 263"/>
              <a:gd name="T186" fmla="*/ 33 h 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33">
                <a:moveTo>
                  <a:pt x="131" y="0"/>
                </a:moveTo>
                <a:lnTo>
                  <a:pt x="104" y="0"/>
                </a:lnTo>
                <a:lnTo>
                  <a:pt x="93" y="2"/>
                </a:lnTo>
                <a:lnTo>
                  <a:pt x="81" y="2"/>
                </a:lnTo>
                <a:lnTo>
                  <a:pt x="70" y="2"/>
                </a:lnTo>
                <a:lnTo>
                  <a:pt x="58" y="4"/>
                </a:lnTo>
                <a:lnTo>
                  <a:pt x="48" y="4"/>
                </a:lnTo>
                <a:lnTo>
                  <a:pt x="39" y="6"/>
                </a:lnTo>
                <a:lnTo>
                  <a:pt x="31" y="6"/>
                </a:lnTo>
                <a:lnTo>
                  <a:pt x="23" y="8"/>
                </a:lnTo>
                <a:lnTo>
                  <a:pt x="16" y="10"/>
                </a:lnTo>
                <a:lnTo>
                  <a:pt x="10" y="10"/>
                </a:lnTo>
                <a:lnTo>
                  <a:pt x="6" y="11"/>
                </a:lnTo>
                <a:lnTo>
                  <a:pt x="2" y="13"/>
                </a:lnTo>
                <a:lnTo>
                  <a:pt x="0" y="15"/>
                </a:lnTo>
                <a:lnTo>
                  <a:pt x="0" y="17"/>
                </a:lnTo>
                <a:lnTo>
                  <a:pt x="2" y="19"/>
                </a:lnTo>
                <a:lnTo>
                  <a:pt x="6" y="21"/>
                </a:lnTo>
                <a:lnTo>
                  <a:pt x="10" y="23"/>
                </a:lnTo>
                <a:lnTo>
                  <a:pt x="16" y="25"/>
                </a:lnTo>
                <a:lnTo>
                  <a:pt x="23" y="25"/>
                </a:lnTo>
                <a:lnTo>
                  <a:pt x="31" y="27"/>
                </a:lnTo>
                <a:lnTo>
                  <a:pt x="39" y="29"/>
                </a:lnTo>
                <a:lnTo>
                  <a:pt x="48" y="29"/>
                </a:lnTo>
                <a:lnTo>
                  <a:pt x="58" y="31"/>
                </a:lnTo>
                <a:lnTo>
                  <a:pt x="70" y="31"/>
                </a:lnTo>
                <a:lnTo>
                  <a:pt x="81" y="31"/>
                </a:lnTo>
                <a:lnTo>
                  <a:pt x="93" y="33"/>
                </a:lnTo>
                <a:lnTo>
                  <a:pt x="104" y="33"/>
                </a:lnTo>
                <a:lnTo>
                  <a:pt x="131" y="33"/>
                </a:lnTo>
                <a:lnTo>
                  <a:pt x="158" y="33"/>
                </a:lnTo>
                <a:lnTo>
                  <a:pt x="171" y="33"/>
                </a:lnTo>
                <a:lnTo>
                  <a:pt x="183" y="31"/>
                </a:lnTo>
                <a:lnTo>
                  <a:pt x="194" y="31"/>
                </a:lnTo>
                <a:lnTo>
                  <a:pt x="204" y="31"/>
                </a:lnTo>
                <a:lnTo>
                  <a:pt x="215" y="29"/>
                </a:lnTo>
                <a:lnTo>
                  <a:pt x="225" y="29"/>
                </a:lnTo>
                <a:lnTo>
                  <a:pt x="233" y="27"/>
                </a:lnTo>
                <a:lnTo>
                  <a:pt x="240" y="25"/>
                </a:lnTo>
                <a:lnTo>
                  <a:pt x="246" y="25"/>
                </a:lnTo>
                <a:lnTo>
                  <a:pt x="252" y="23"/>
                </a:lnTo>
                <a:lnTo>
                  <a:pt x="256" y="21"/>
                </a:lnTo>
                <a:lnTo>
                  <a:pt x="260" y="19"/>
                </a:lnTo>
                <a:lnTo>
                  <a:pt x="261" y="17"/>
                </a:lnTo>
                <a:lnTo>
                  <a:pt x="263" y="17"/>
                </a:lnTo>
                <a:lnTo>
                  <a:pt x="261" y="15"/>
                </a:lnTo>
                <a:lnTo>
                  <a:pt x="260" y="13"/>
                </a:lnTo>
                <a:lnTo>
                  <a:pt x="256" y="11"/>
                </a:lnTo>
                <a:lnTo>
                  <a:pt x="252" y="10"/>
                </a:lnTo>
                <a:lnTo>
                  <a:pt x="246" y="10"/>
                </a:lnTo>
                <a:lnTo>
                  <a:pt x="240" y="8"/>
                </a:lnTo>
                <a:lnTo>
                  <a:pt x="233" y="6"/>
                </a:lnTo>
                <a:lnTo>
                  <a:pt x="225" y="6"/>
                </a:lnTo>
                <a:lnTo>
                  <a:pt x="215" y="4"/>
                </a:lnTo>
                <a:lnTo>
                  <a:pt x="204" y="4"/>
                </a:lnTo>
                <a:lnTo>
                  <a:pt x="194" y="2"/>
                </a:lnTo>
                <a:lnTo>
                  <a:pt x="183" y="2"/>
                </a:lnTo>
                <a:lnTo>
                  <a:pt x="171" y="2"/>
                </a:lnTo>
                <a:lnTo>
                  <a:pt x="158" y="0"/>
                </a:lnTo>
                <a:lnTo>
                  <a:pt x="131" y="0"/>
                </a:lnTo>
              </a:path>
            </a:pathLst>
          </a:custGeom>
          <a:noFill/>
          <a:ln w="12700">
            <a:solidFill>
              <a:srgbClr val="777777"/>
            </a:solidFill>
            <a:round/>
            <a:headEnd/>
            <a:tailEnd/>
          </a:ln>
        </p:spPr>
        <p:txBody>
          <a:bodyPr/>
          <a:lstStyle/>
          <a:p>
            <a:endParaRPr lang="en-US"/>
          </a:p>
        </p:txBody>
      </p:sp>
      <p:sp>
        <p:nvSpPr>
          <p:cNvPr id="26749" name="Freeform 235"/>
          <p:cNvSpPr>
            <a:spLocks/>
          </p:cNvSpPr>
          <p:nvPr/>
        </p:nvSpPr>
        <p:spPr bwMode="auto">
          <a:xfrm>
            <a:off x="8724900" y="2998788"/>
            <a:ext cx="207963" cy="25400"/>
          </a:xfrm>
          <a:custGeom>
            <a:avLst/>
            <a:gdLst>
              <a:gd name="T0" fmla="*/ 2147483647 w 261"/>
              <a:gd name="T1" fmla="*/ 0 h 31"/>
              <a:gd name="T2" fmla="*/ 2147483647 w 261"/>
              <a:gd name="T3" fmla="*/ 0 h 31"/>
              <a:gd name="T4" fmla="*/ 2147483647 w 261"/>
              <a:gd name="T5" fmla="*/ 0 h 31"/>
              <a:gd name="T6" fmla="*/ 2147483647 w 261"/>
              <a:gd name="T7" fmla="*/ 0 h 31"/>
              <a:gd name="T8" fmla="*/ 2147483647 w 261"/>
              <a:gd name="T9" fmla="*/ 2147483647 h 31"/>
              <a:gd name="T10" fmla="*/ 2147483647 w 261"/>
              <a:gd name="T11" fmla="*/ 2147483647 h 31"/>
              <a:gd name="T12" fmla="*/ 2147483647 w 261"/>
              <a:gd name="T13" fmla="*/ 2147483647 h 31"/>
              <a:gd name="T14" fmla="*/ 2147483647 w 261"/>
              <a:gd name="T15" fmla="*/ 2147483647 h 31"/>
              <a:gd name="T16" fmla="*/ 2147483647 w 261"/>
              <a:gd name="T17" fmla="*/ 2147483647 h 31"/>
              <a:gd name="T18" fmla="*/ 2147483647 w 261"/>
              <a:gd name="T19" fmla="*/ 2147483647 h 31"/>
              <a:gd name="T20" fmla="*/ 2147483647 w 261"/>
              <a:gd name="T21" fmla="*/ 2147483647 h 31"/>
              <a:gd name="T22" fmla="*/ 2147483647 w 261"/>
              <a:gd name="T23" fmla="*/ 2147483647 h 31"/>
              <a:gd name="T24" fmla="*/ 2147483647 w 261"/>
              <a:gd name="T25" fmla="*/ 2147483647 h 31"/>
              <a:gd name="T26" fmla="*/ 2147483647 w 261"/>
              <a:gd name="T27" fmla="*/ 2147483647 h 31"/>
              <a:gd name="T28" fmla="*/ 0 w 261"/>
              <a:gd name="T29" fmla="*/ 2147483647 h 31"/>
              <a:gd name="T30" fmla="*/ 0 w 261"/>
              <a:gd name="T31" fmla="*/ 2147483647 h 31"/>
              <a:gd name="T32" fmla="*/ 0 w 261"/>
              <a:gd name="T33" fmla="*/ 2147483647 h 31"/>
              <a:gd name="T34" fmla="*/ 2147483647 w 261"/>
              <a:gd name="T35" fmla="*/ 2147483647 h 31"/>
              <a:gd name="T36" fmla="*/ 2147483647 w 261"/>
              <a:gd name="T37" fmla="*/ 2147483647 h 31"/>
              <a:gd name="T38" fmla="*/ 2147483647 w 261"/>
              <a:gd name="T39" fmla="*/ 2147483647 h 31"/>
              <a:gd name="T40" fmla="*/ 2147483647 w 261"/>
              <a:gd name="T41" fmla="*/ 2147483647 h 31"/>
              <a:gd name="T42" fmla="*/ 2147483647 w 261"/>
              <a:gd name="T43" fmla="*/ 2147483647 h 31"/>
              <a:gd name="T44" fmla="*/ 2147483647 w 261"/>
              <a:gd name="T45" fmla="*/ 2147483647 h 31"/>
              <a:gd name="T46" fmla="*/ 2147483647 w 261"/>
              <a:gd name="T47" fmla="*/ 2147483647 h 31"/>
              <a:gd name="T48" fmla="*/ 2147483647 w 261"/>
              <a:gd name="T49" fmla="*/ 2147483647 h 31"/>
              <a:gd name="T50" fmla="*/ 2147483647 w 261"/>
              <a:gd name="T51" fmla="*/ 2147483647 h 31"/>
              <a:gd name="T52" fmla="*/ 2147483647 w 261"/>
              <a:gd name="T53" fmla="*/ 2147483647 h 31"/>
              <a:gd name="T54" fmla="*/ 2147483647 w 261"/>
              <a:gd name="T55" fmla="*/ 2147483647 h 31"/>
              <a:gd name="T56" fmla="*/ 2147483647 w 261"/>
              <a:gd name="T57" fmla="*/ 2147483647 h 31"/>
              <a:gd name="T58" fmla="*/ 2147483647 w 261"/>
              <a:gd name="T59" fmla="*/ 2147483647 h 31"/>
              <a:gd name="T60" fmla="*/ 2147483647 w 261"/>
              <a:gd name="T61" fmla="*/ 2147483647 h 31"/>
              <a:gd name="T62" fmla="*/ 2147483647 w 261"/>
              <a:gd name="T63" fmla="*/ 2147483647 h 31"/>
              <a:gd name="T64" fmla="*/ 2147483647 w 261"/>
              <a:gd name="T65" fmla="*/ 2147483647 h 31"/>
              <a:gd name="T66" fmla="*/ 2147483647 w 261"/>
              <a:gd name="T67" fmla="*/ 2147483647 h 31"/>
              <a:gd name="T68" fmla="*/ 2147483647 w 261"/>
              <a:gd name="T69" fmla="*/ 2147483647 h 31"/>
              <a:gd name="T70" fmla="*/ 2147483647 w 261"/>
              <a:gd name="T71" fmla="*/ 2147483647 h 31"/>
              <a:gd name="T72" fmla="*/ 2147483647 w 261"/>
              <a:gd name="T73" fmla="*/ 2147483647 h 31"/>
              <a:gd name="T74" fmla="*/ 2147483647 w 261"/>
              <a:gd name="T75" fmla="*/ 2147483647 h 31"/>
              <a:gd name="T76" fmla="*/ 2147483647 w 261"/>
              <a:gd name="T77" fmla="*/ 2147483647 h 31"/>
              <a:gd name="T78" fmla="*/ 2147483647 w 261"/>
              <a:gd name="T79" fmla="*/ 2147483647 h 31"/>
              <a:gd name="T80" fmla="*/ 2147483647 w 261"/>
              <a:gd name="T81" fmla="*/ 2147483647 h 31"/>
              <a:gd name="T82" fmla="*/ 2147483647 w 261"/>
              <a:gd name="T83" fmla="*/ 2147483647 h 31"/>
              <a:gd name="T84" fmla="*/ 2147483647 w 261"/>
              <a:gd name="T85" fmla="*/ 2147483647 h 31"/>
              <a:gd name="T86" fmla="*/ 2147483647 w 261"/>
              <a:gd name="T87" fmla="*/ 2147483647 h 31"/>
              <a:gd name="T88" fmla="*/ 2147483647 w 261"/>
              <a:gd name="T89" fmla="*/ 2147483647 h 31"/>
              <a:gd name="T90" fmla="*/ 2147483647 w 261"/>
              <a:gd name="T91" fmla="*/ 2147483647 h 31"/>
              <a:gd name="T92" fmla="*/ 2147483647 w 261"/>
              <a:gd name="T93" fmla="*/ 2147483647 h 31"/>
              <a:gd name="T94" fmla="*/ 2147483647 w 261"/>
              <a:gd name="T95" fmla="*/ 2147483647 h 31"/>
              <a:gd name="T96" fmla="*/ 2147483647 w 261"/>
              <a:gd name="T97" fmla="*/ 2147483647 h 31"/>
              <a:gd name="T98" fmla="*/ 2147483647 w 261"/>
              <a:gd name="T99" fmla="*/ 2147483647 h 31"/>
              <a:gd name="T100" fmla="*/ 2147483647 w 261"/>
              <a:gd name="T101" fmla="*/ 2147483647 h 31"/>
              <a:gd name="T102" fmla="*/ 2147483647 w 261"/>
              <a:gd name="T103" fmla="*/ 2147483647 h 31"/>
              <a:gd name="T104" fmla="*/ 2147483647 w 261"/>
              <a:gd name="T105" fmla="*/ 2147483647 h 31"/>
              <a:gd name="T106" fmla="*/ 2147483647 w 261"/>
              <a:gd name="T107" fmla="*/ 2147483647 h 31"/>
              <a:gd name="T108" fmla="*/ 2147483647 w 261"/>
              <a:gd name="T109" fmla="*/ 2147483647 h 31"/>
              <a:gd name="T110" fmla="*/ 2147483647 w 261"/>
              <a:gd name="T111" fmla="*/ 2147483647 h 31"/>
              <a:gd name="T112" fmla="*/ 2147483647 w 261"/>
              <a:gd name="T113" fmla="*/ 2147483647 h 31"/>
              <a:gd name="T114" fmla="*/ 2147483647 w 261"/>
              <a:gd name="T115" fmla="*/ 0 h 31"/>
              <a:gd name="T116" fmla="*/ 2147483647 w 261"/>
              <a:gd name="T117" fmla="*/ 0 h 31"/>
              <a:gd name="T118" fmla="*/ 2147483647 w 261"/>
              <a:gd name="T119" fmla="*/ 0 h 31"/>
              <a:gd name="T120" fmla="*/ 2147483647 w 261"/>
              <a:gd name="T121" fmla="*/ 0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1"/>
              <a:gd name="T184" fmla="*/ 0 h 31"/>
              <a:gd name="T185" fmla="*/ 261 w 26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1" h="31">
                <a:moveTo>
                  <a:pt x="131" y="0"/>
                </a:moveTo>
                <a:lnTo>
                  <a:pt x="104" y="0"/>
                </a:lnTo>
                <a:lnTo>
                  <a:pt x="92" y="0"/>
                </a:lnTo>
                <a:lnTo>
                  <a:pt x="79" y="0"/>
                </a:lnTo>
                <a:lnTo>
                  <a:pt x="67" y="2"/>
                </a:lnTo>
                <a:lnTo>
                  <a:pt x="58" y="2"/>
                </a:lnTo>
                <a:lnTo>
                  <a:pt x="48" y="4"/>
                </a:lnTo>
                <a:lnTo>
                  <a:pt x="38" y="4"/>
                </a:lnTo>
                <a:lnTo>
                  <a:pt x="29" y="6"/>
                </a:lnTo>
                <a:lnTo>
                  <a:pt x="21" y="6"/>
                </a:lnTo>
                <a:lnTo>
                  <a:pt x="15" y="8"/>
                </a:lnTo>
                <a:lnTo>
                  <a:pt x="10" y="9"/>
                </a:lnTo>
                <a:lnTo>
                  <a:pt x="6" y="9"/>
                </a:lnTo>
                <a:lnTo>
                  <a:pt x="2" y="11"/>
                </a:lnTo>
                <a:lnTo>
                  <a:pt x="0" y="13"/>
                </a:lnTo>
                <a:lnTo>
                  <a:pt x="0" y="15"/>
                </a:lnTo>
                <a:lnTo>
                  <a:pt x="2" y="17"/>
                </a:lnTo>
                <a:lnTo>
                  <a:pt x="6" y="19"/>
                </a:lnTo>
                <a:lnTo>
                  <a:pt x="10" y="21"/>
                </a:lnTo>
                <a:lnTo>
                  <a:pt x="15" y="21"/>
                </a:lnTo>
                <a:lnTo>
                  <a:pt x="21" y="23"/>
                </a:lnTo>
                <a:lnTo>
                  <a:pt x="29" y="25"/>
                </a:lnTo>
                <a:lnTo>
                  <a:pt x="38" y="25"/>
                </a:lnTo>
                <a:lnTo>
                  <a:pt x="48" y="27"/>
                </a:lnTo>
                <a:lnTo>
                  <a:pt x="58" y="27"/>
                </a:lnTo>
                <a:lnTo>
                  <a:pt x="67" y="29"/>
                </a:lnTo>
                <a:lnTo>
                  <a:pt x="79" y="29"/>
                </a:lnTo>
                <a:lnTo>
                  <a:pt x="92" y="29"/>
                </a:lnTo>
                <a:lnTo>
                  <a:pt x="104" y="29"/>
                </a:lnTo>
                <a:lnTo>
                  <a:pt x="131" y="31"/>
                </a:lnTo>
                <a:lnTo>
                  <a:pt x="158" y="29"/>
                </a:lnTo>
                <a:lnTo>
                  <a:pt x="169" y="29"/>
                </a:lnTo>
                <a:lnTo>
                  <a:pt x="181" y="29"/>
                </a:lnTo>
                <a:lnTo>
                  <a:pt x="192" y="29"/>
                </a:lnTo>
                <a:lnTo>
                  <a:pt x="204" y="27"/>
                </a:lnTo>
                <a:lnTo>
                  <a:pt x="213" y="27"/>
                </a:lnTo>
                <a:lnTo>
                  <a:pt x="223" y="25"/>
                </a:lnTo>
                <a:lnTo>
                  <a:pt x="230" y="25"/>
                </a:lnTo>
                <a:lnTo>
                  <a:pt x="238" y="23"/>
                </a:lnTo>
                <a:lnTo>
                  <a:pt x="246" y="21"/>
                </a:lnTo>
                <a:lnTo>
                  <a:pt x="252" y="21"/>
                </a:lnTo>
                <a:lnTo>
                  <a:pt x="255" y="19"/>
                </a:lnTo>
                <a:lnTo>
                  <a:pt x="259" y="17"/>
                </a:lnTo>
                <a:lnTo>
                  <a:pt x="261" y="15"/>
                </a:lnTo>
                <a:lnTo>
                  <a:pt x="261" y="13"/>
                </a:lnTo>
                <a:lnTo>
                  <a:pt x="259" y="11"/>
                </a:lnTo>
                <a:lnTo>
                  <a:pt x="255" y="9"/>
                </a:lnTo>
                <a:lnTo>
                  <a:pt x="252" y="9"/>
                </a:lnTo>
                <a:lnTo>
                  <a:pt x="246" y="8"/>
                </a:lnTo>
                <a:lnTo>
                  <a:pt x="238" y="6"/>
                </a:lnTo>
                <a:lnTo>
                  <a:pt x="230" y="6"/>
                </a:lnTo>
                <a:lnTo>
                  <a:pt x="223" y="4"/>
                </a:lnTo>
                <a:lnTo>
                  <a:pt x="213" y="4"/>
                </a:lnTo>
                <a:lnTo>
                  <a:pt x="204" y="2"/>
                </a:lnTo>
                <a:lnTo>
                  <a:pt x="192" y="2"/>
                </a:lnTo>
                <a:lnTo>
                  <a:pt x="181" y="0"/>
                </a:lnTo>
                <a:lnTo>
                  <a:pt x="169" y="0"/>
                </a:lnTo>
                <a:lnTo>
                  <a:pt x="158" y="0"/>
                </a:lnTo>
                <a:lnTo>
                  <a:pt x="131" y="0"/>
                </a:lnTo>
                <a:close/>
              </a:path>
            </a:pathLst>
          </a:custGeom>
          <a:solidFill>
            <a:srgbClr val="444444"/>
          </a:solidFill>
          <a:ln w="9525">
            <a:noFill/>
            <a:round/>
            <a:headEnd/>
            <a:tailEnd/>
          </a:ln>
        </p:spPr>
        <p:txBody>
          <a:bodyPr/>
          <a:lstStyle/>
          <a:p>
            <a:endParaRPr lang="en-US"/>
          </a:p>
        </p:txBody>
      </p:sp>
      <p:sp>
        <p:nvSpPr>
          <p:cNvPr id="26750" name="Freeform 236"/>
          <p:cNvSpPr>
            <a:spLocks/>
          </p:cNvSpPr>
          <p:nvPr/>
        </p:nvSpPr>
        <p:spPr bwMode="auto">
          <a:xfrm>
            <a:off x="8724900" y="2998788"/>
            <a:ext cx="207963" cy="25400"/>
          </a:xfrm>
          <a:custGeom>
            <a:avLst/>
            <a:gdLst>
              <a:gd name="T0" fmla="*/ 2147483647 w 261"/>
              <a:gd name="T1" fmla="*/ 0 h 31"/>
              <a:gd name="T2" fmla="*/ 2147483647 w 261"/>
              <a:gd name="T3" fmla="*/ 0 h 31"/>
              <a:gd name="T4" fmla="*/ 2147483647 w 261"/>
              <a:gd name="T5" fmla="*/ 0 h 31"/>
              <a:gd name="T6" fmla="*/ 2147483647 w 261"/>
              <a:gd name="T7" fmla="*/ 0 h 31"/>
              <a:gd name="T8" fmla="*/ 2147483647 w 261"/>
              <a:gd name="T9" fmla="*/ 2147483647 h 31"/>
              <a:gd name="T10" fmla="*/ 2147483647 w 261"/>
              <a:gd name="T11" fmla="*/ 2147483647 h 31"/>
              <a:gd name="T12" fmla="*/ 2147483647 w 261"/>
              <a:gd name="T13" fmla="*/ 2147483647 h 31"/>
              <a:gd name="T14" fmla="*/ 2147483647 w 261"/>
              <a:gd name="T15" fmla="*/ 2147483647 h 31"/>
              <a:gd name="T16" fmla="*/ 2147483647 w 261"/>
              <a:gd name="T17" fmla="*/ 2147483647 h 31"/>
              <a:gd name="T18" fmla="*/ 2147483647 w 261"/>
              <a:gd name="T19" fmla="*/ 2147483647 h 31"/>
              <a:gd name="T20" fmla="*/ 2147483647 w 261"/>
              <a:gd name="T21" fmla="*/ 2147483647 h 31"/>
              <a:gd name="T22" fmla="*/ 2147483647 w 261"/>
              <a:gd name="T23" fmla="*/ 2147483647 h 31"/>
              <a:gd name="T24" fmla="*/ 2147483647 w 261"/>
              <a:gd name="T25" fmla="*/ 2147483647 h 31"/>
              <a:gd name="T26" fmla="*/ 2147483647 w 261"/>
              <a:gd name="T27" fmla="*/ 2147483647 h 31"/>
              <a:gd name="T28" fmla="*/ 0 w 261"/>
              <a:gd name="T29" fmla="*/ 2147483647 h 31"/>
              <a:gd name="T30" fmla="*/ 0 w 261"/>
              <a:gd name="T31" fmla="*/ 2147483647 h 31"/>
              <a:gd name="T32" fmla="*/ 0 w 261"/>
              <a:gd name="T33" fmla="*/ 2147483647 h 31"/>
              <a:gd name="T34" fmla="*/ 2147483647 w 261"/>
              <a:gd name="T35" fmla="*/ 2147483647 h 31"/>
              <a:gd name="T36" fmla="*/ 2147483647 w 261"/>
              <a:gd name="T37" fmla="*/ 2147483647 h 31"/>
              <a:gd name="T38" fmla="*/ 2147483647 w 261"/>
              <a:gd name="T39" fmla="*/ 2147483647 h 31"/>
              <a:gd name="T40" fmla="*/ 2147483647 w 261"/>
              <a:gd name="T41" fmla="*/ 2147483647 h 31"/>
              <a:gd name="T42" fmla="*/ 2147483647 w 261"/>
              <a:gd name="T43" fmla="*/ 2147483647 h 31"/>
              <a:gd name="T44" fmla="*/ 2147483647 w 261"/>
              <a:gd name="T45" fmla="*/ 2147483647 h 31"/>
              <a:gd name="T46" fmla="*/ 2147483647 w 261"/>
              <a:gd name="T47" fmla="*/ 2147483647 h 31"/>
              <a:gd name="T48" fmla="*/ 2147483647 w 261"/>
              <a:gd name="T49" fmla="*/ 2147483647 h 31"/>
              <a:gd name="T50" fmla="*/ 2147483647 w 261"/>
              <a:gd name="T51" fmla="*/ 2147483647 h 31"/>
              <a:gd name="T52" fmla="*/ 2147483647 w 261"/>
              <a:gd name="T53" fmla="*/ 2147483647 h 31"/>
              <a:gd name="T54" fmla="*/ 2147483647 w 261"/>
              <a:gd name="T55" fmla="*/ 2147483647 h 31"/>
              <a:gd name="T56" fmla="*/ 2147483647 w 261"/>
              <a:gd name="T57" fmla="*/ 2147483647 h 31"/>
              <a:gd name="T58" fmla="*/ 2147483647 w 261"/>
              <a:gd name="T59" fmla="*/ 2147483647 h 31"/>
              <a:gd name="T60" fmla="*/ 2147483647 w 261"/>
              <a:gd name="T61" fmla="*/ 2147483647 h 31"/>
              <a:gd name="T62" fmla="*/ 2147483647 w 261"/>
              <a:gd name="T63" fmla="*/ 2147483647 h 31"/>
              <a:gd name="T64" fmla="*/ 2147483647 w 261"/>
              <a:gd name="T65" fmla="*/ 2147483647 h 31"/>
              <a:gd name="T66" fmla="*/ 2147483647 w 261"/>
              <a:gd name="T67" fmla="*/ 2147483647 h 31"/>
              <a:gd name="T68" fmla="*/ 2147483647 w 261"/>
              <a:gd name="T69" fmla="*/ 2147483647 h 31"/>
              <a:gd name="T70" fmla="*/ 2147483647 w 261"/>
              <a:gd name="T71" fmla="*/ 2147483647 h 31"/>
              <a:gd name="T72" fmla="*/ 2147483647 w 261"/>
              <a:gd name="T73" fmla="*/ 2147483647 h 31"/>
              <a:gd name="T74" fmla="*/ 2147483647 w 261"/>
              <a:gd name="T75" fmla="*/ 2147483647 h 31"/>
              <a:gd name="T76" fmla="*/ 2147483647 w 261"/>
              <a:gd name="T77" fmla="*/ 2147483647 h 31"/>
              <a:gd name="T78" fmla="*/ 2147483647 w 261"/>
              <a:gd name="T79" fmla="*/ 2147483647 h 31"/>
              <a:gd name="T80" fmla="*/ 2147483647 w 261"/>
              <a:gd name="T81" fmla="*/ 2147483647 h 31"/>
              <a:gd name="T82" fmla="*/ 2147483647 w 261"/>
              <a:gd name="T83" fmla="*/ 2147483647 h 31"/>
              <a:gd name="T84" fmla="*/ 2147483647 w 261"/>
              <a:gd name="T85" fmla="*/ 2147483647 h 31"/>
              <a:gd name="T86" fmla="*/ 2147483647 w 261"/>
              <a:gd name="T87" fmla="*/ 2147483647 h 31"/>
              <a:gd name="T88" fmla="*/ 2147483647 w 261"/>
              <a:gd name="T89" fmla="*/ 2147483647 h 31"/>
              <a:gd name="T90" fmla="*/ 2147483647 w 261"/>
              <a:gd name="T91" fmla="*/ 2147483647 h 31"/>
              <a:gd name="T92" fmla="*/ 2147483647 w 261"/>
              <a:gd name="T93" fmla="*/ 2147483647 h 31"/>
              <a:gd name="T94" fmla="*/ 2147483647 w 261"/>
              <a:gd name="T95" fmla="*/ 2147483647 h 31"/>
              <a:gd name="T96" fmla="*/ 2147483647 w 261"/>
              <a:gd name="T97" fmla="*/ 2147483647 h 31"/>
              <a:gd name="T98" fmla="*/ 2147483647 w 261"/>
              <a:gd name="T99" fmla="*/ 2147483647 h 31"/>
              <a:gd name="T100" fmla="*/ 2147483647 w 261"/>
              <a:gd name="T101" fmla="*/ 2147483647 h 31"/>
              <a:gd name="T102" fmla="*/ 2147483647 w 261"/>
              <a:gd name="T103" fmla="*/ 2147483647 h 31"/>
              <a:gd name="T104" fmla="*/ 2147483647 w 261"/>
              <a:gd name="T105" fmla="*/ 2147483647 h 31"/>
              <a:gd name="T106" fmla="*/ 2147483647 w 261"/>
              <a:gd name="T107" fmla="*/ 2147483647 h 31"/>
              <a:gd name="T108" fmla="*/ 2147483647 w 261"/>
              <a:gd name="T109" fmla="*/ 2147483647 h 31"/>
              <a:gd name="T110" fmla="*/ 2147483647 w 261"/>
              <a:gd name="T111" fmla="*/ 2147483647 h 31"/>
              <a:gd name="T112" fmla="*/ 2147483647 w 261"/>
              <a:gd name="T113" fmla="*/ 2147483647 h 31"/>
              <a:gd name="T114" fmla="*/ 2147483647 w 261"/>
              <a:gd name="T115" fmla="*/ 0 h 31"/>
              <a:gd name="T116" fmla="*/ 2147483647 w 261"/>
              <a:gd name="T117" fmla="*/ 0 h 31"/>
              <a:gd name="T118" fmla="*/ 2147483647 w 261"/>
              <a:gd name="T119" fmla="*/ 0 h 31"/>
              <a:gd name="T120" fmla="*/ 2147483647 w 261"/>
              <a:gd name="T121" fmla="*/ 0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1"/>
              <a:gd name="T184" fmla="*/ 0 h 31"/>
              <a:gd name="T185" fmla="*/ 261 w 26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1" h="31">
                <a:moveTo>
                  <a:pt x="131" y="0"/>
                </a:moveTo>
                <a:lnTo>
                  <a:pt x="104" y="0"/>
                </a:lnTo>
                <a:lnTo>
                  <a:pt x="92" y="0"/>
                </a:lnTo>
                <a:lnTo>
                  <a:pt x="79" y="0"/>
                </a:lnTo>
                <a:lnTo>
                  <a:pt x="67" y="2"/>
                </a:lnTo>
                <a:lnTo>
                  <a:pt x="58" y="2"/>
                </a:lnTo>
                <a:lnTo>
                  <a:pt x="48" y="4"/>
                </a:lnTo>
                <a:lnTo>
                  <a:pt x="38" y="4"/>
                </a:lnTo>
                <a:lnTo>
                  <a:pt x="29" y="6"/>
                </a:lnTo>
                <a:lnTo>
                  <a:pt x="21" y="6"/>
                </a:lnTo>
                <a:lnTo>
                  <a:pt x="15" y="8"/>
                </a:lnTo>
                <a:lnTo>
                  <a:pt x="10" y="9"/>
                </a:lnTo>
                <a:lnTo>
                  <a:pt x="6" y="9"/>
                </a:lnTo>
                <a:lnTo>
                  <a:pt x="2" y="11"/>
                </a:lnTo>
                <a:lnTo>
                  <a:pt x="0" y="13"/>
                </a:lnTo>
                <a:lnTo>
                  <a:pt x="0" y="15"/>
                </a:lnTo>
                <a:lnTo>
                  <a:pt x="2" y="17"/>
                </a:lnTo>
                <a:lnTo>
                  <a:pt x="6" y="19"/>
                </a:lnTo>
                <a:lnTo>
                  <a:pt x="10" y="21"/>
                </a:lnTo>
                <a:lnTo>
                  <a:pt x="15" y="21"/>
                </a:lnTo>
                <a:lnTo>
                  <a:pt x="21" y="23"/>
                </a:lnTo>
                <a:lnTo>
                  <a:pt x="29" y="25"/>
                </a:lnTo>
                <a:lnTo>
                  <a:pt x="38" y="25"/>
                </a:lnTo>
                <a:lnTo>
                  <a:pt x="48" y="27"/>
                </a:lnTo>
                <a:lnTo>
                  <a:pt x="58" y="27"/>
                </a:lnTo>
                <a:lnTo>
                  <a:pt x="67" y="29"/>
                </a:lnTo>
                <a:lnTo>
                  <a:pt x="79" y="29"/>
                </a:lnTo>
                <a:lnTo>
                  <a:pt x="92" y="29"/>
                </a:lnTo>
                <a:lnTo>
                  <a:pt x="104" y="29"/>
                </a:lnTo>
                <a:lnTo>
                  <a:pt x="131" y="31"/>
                </a:lnTo>
                <a:lnTo>
                  <a:pt x="158" y="29"/>
                </a:lnTo>
                <a:lnTo>
                  <a:pt x="169" y="29"/>
                </a:lnTo>
                <a:lnTo>
                  <a:pt x="181" y="29"/>
                </a:lnTo>
                <a:lnTo>
                  <a:pt x="192" y="29"/>
                </a:lnTo>
                <a:lnTo>
                  <a:pt x="204" y="27"/>
                </a:lnTo>
                <a:lnTo>
                  <a:pt x="213" y="27"/>
                </a:lnTo>
                <a:lnTo>
                  <a:pt x="223" y="25"/>
                </a:lnTo>
                <a:lnTo>
                  <a:pt x="230" y="25"/>
                </a:lnTo>
                <a:lnTo>
                  <a:pt x="238" y="23"/>
                </a:lnTo>
                <a:lnTo>
                  <a:pt x="246" y="21"/>
                </a:lnTo>
                <a:lnTo>
                  <a:pt x="252" y="21"/>
                </a:lnTo>
                <a:lnTo>
                  <a:pt x="255" y="19"/>
                </a:lnTo>
                <a:lnTo>
                  <a:pt x="259" y="17"/>
                </a:lnTo>
                <a:lnTo>
                  <a:pt x="261" y="15"/>
                </a:lnTo>
                <a:lnTo>
                  <a:pt x="261" y="13"/>
                </a:lnTo>
                <a:lnTo>
                  <a:pt x="259" y="11"/>
                </a:lnTo>
                <a:lnTo>
                  <a:pt x="255" y="9"/>
                </a:lnTo>
                <a:lnTo>
                  <a:pt x="252" y="9"/>
                </a:lnTo>
                <a:lnTo>
                  <a:pt x="246" y="8"/>
                </a:lnTo>
                <a:lnTo>
                  <a:pt x="238" y="6"/>
                </a:lnTo>
                <a:lnTo>
                  <a:pt x="230" y="6"/>
                </a:lnTo>
                <a:lnTo>
                  <a:pt x="223" y="4"/>
                </a:lnTo>
                <a:lnTo>
                  <a:pt x="213" y="4"/>
                </a:lnTo>
                <a:lnTo>
                  <a:pt x="204" y="2"/>
                </a:lnTo>
                <a:lnTo>
                  <a:pt x="192" y="2"/>
                </a:lnTo>
                <a:lnTo>
                  <a:pt x="181" y="0"/>
                </a:lnTo>
                <a:lnTo>
                  <a:pt x="169" y="0"/>
                </a:lnTo>
                <a:lnTo>
                  <a:pt x="158" y="0"/>
                </a:lnTo>
                <a:lnTo>
                  <a:pt x="131" y="0"/>
                </a:lnTo>
              </a:path>
            </a:pathLst>
          </a:custGeom>
          <a:noFill/>
          <a:ln w="12700">
            <a:solidFill>
              <a:srgbClr val="444444"/>
            </a:solidFill>
            <a:round/>
            <a:headEnd/>
            <a:tailEnd/>
          </a:ln>
        </p:spPr>
        <p:txBody>
          <a:bodyPr/>
          <a:lstStyle/>
          <a:p>
            <a:endParaRPr lang="en-US"/>
          </a:p>
        </p:txBody>
      </p:sp>
      <p:sp>
        <p:nvSpPr>
          <p:cNvPr id="26751" name="Rectangle 237"/>
          <p:cNvSpPr>
            <a:spLocks noChangeArrowheads="1"/>
          </p:cNvSpPr>
          <p:nvPr/>
        </p:nvSpPr>
        <p:spPr bwMode="auto">
          <a:xfrm>
            <a:off x="8726488" y="2947988"/>
            <a:ext cx="206375" cy="57150"/>
          </a:xfrm>
          <a:prstGeom prst="rect">
            <a:avLst/>
          </a:prstGeom>
          <a:solidFill>
            <a:srgbClr val="444444"/>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52" name="Rectangle 238"/>
          <p:cNvSpPr>
            <a:spLocks noChangeArrowheads="1"/>
          </p:cNvSpPr>
          <p:nvPr/>
        </p:nvSpPr>
        <p:spPr bwMode="auto">
          <a:xfrm>
            <a:off x="8726488" y="2947988"/>
            <a:ext cx="206375" cy="57150"/>
          </a:xfrm>
          <a:prstGeom prst="rect">
            <a:avLst/>
          </a:prstGeom>
          <a:noFill/>
          <a:ln w="12700">
            <a:solidFill>
              <a:srgbClr val="444444"/>
            </a:solidFill>
            <a:miter lim="800000"/>
            <a:headEnd/>
            <a:tailEnd/>
          </a:ln>
        </p:spPr>
        <p:txBody>
          <a:bodyPr/>
          <a:lstStyle/>
          <a:p>
            <a:endParaRPr lang="zh-TW" altLang="en-US" sz="1800">
              <a:latin typeface="Calibri" pitchFamily="34" charset="0"/>
              <a:ea typeface="PMingLiU" pitchFamily="18" charset="-120"/>
            </a:endParaRPr>
          </a:p>
        </p:txBody>
      </p:sp>
      <p:sp>
        <p:nvSpPr>
          <p:cNvPr id="26753" name="Freeform 239"/>
          <p:cNvSpPr>
            <a:spLocks/>
          </p:cNvSpPr>
          <p:nvPr/>
        </p:nvSpPr>
        <p:spPr bwMode="auto">
          <a:xfrm>
            <a:off x="8724900" y="2928938"/>
            <a:ext cx="207963" cy="25400"/>
          </a:xfrm>
          <a:custGeom>
            <a:avLst/>
            <a:gdLst>
              <a:gd name="T0" fmla="*/ 2147483647 w 261"/>
              <a:gd name="T1" fmla="*/ 0 h 30"/>
              <a:gd name="T2" fmla="*/ 2147483647 w 261"/>
              <a:gd name="T3" fmla="*/ 0 h 30"/>
              <a:gd name="T4" fmla="*/ 2147483647 w 261"/>
              <a:gd name="T5" fmla="*/ 0 h 30"/>
              <a:gd name="T6" fmla="*/ 2147483647 w 261"/>
              <a:gd name="T7" fmla="*/ 2147483647 h 30"/>
              <a:gd name="T8" fmla="*/ 2147483647 w 261"/>
              <a:gd name="T9" fmla="*/ 2147483647 h 30"/>
              <a:gd name="T10" fmla="*/ 2147483647 w 261"/>
              <a:gd name="T11" fmla="*/ 2147483647 h 30"/>
              <a:gd name="T12" fmla="*/ 2147483647 w 261"/>
              <a:gd name="T13" fmla="*/ 2147483647 h 30"/>
              <a:gd name="T14" fmla="*/ 2147483647 w 261"/>
              <a:gd name="T15" fmla="*/ 2147483647 h 30"/>
              <a:gd name="T16" fmla="*/ 2147483647 w 261"/>
              <a:gd name="T17" fmla="*/ 2147483647 h 30"/>
              <a:gd name="T18" fmla="*/ 2147483647 w 261"/>
              <a:gd name="T19" fmla="*/ 2147483647 h 30"/>
              <a:gd name="T20" fmla="*/ 2147483647 w 261"/>
              <a:gd name="T21" fmla="*/ 2147483647 h 30"/>
              <a:gd name="T22" fmla="*/ 2147483647 w 261"/>
              <a:gd name="T23" fmla="*/ 2147483647 h 30"/>
              <a:gd name="T24" fmla="*/ 2147483647 w 261"/>
              <a:gd name="T25" fmla="*/ 2147483647 h 30"/>
              <a:gd name="T26" fmla="*/ 2147483647 w 261"/>
              <a:gd name="T27" fmla="*/ 2147483647 h 30"/>
              <a:gd name="T28" fmla="*/ 0 w 261"/>
              <a:gd name="T29" fmla="*/ 2147483647 h 30"/>
              <a:gd name="T30" fmla="*/ 0 w 261"/>
              <a:gd name="T31" fmla="*/ 2147483647 h 30"/>
              <a:gd name="T32" fmla="*/ 0 w 261"/>
              <a:gd name="T33" fmla="*/ 2147483647 h 30"/>
              <a:gd name="T34" fmla="*/ 2147483647 w 261"/>
              <a:gd name="T35" fmla="*/ 2147483647 h 30"/>
              <a:gd name="T36" fmla="*/ 2147483647 w 261"/>
              <a:gd name="T37" fmla="*/ 2147483647 h 30"/>
              <a:gd name="T38" fmla="*/ 2147483647 w 261"/>
              <a:gd name="T39" fmla="*/ 2147483647 h 30"/>
              <a:gd name="T40" fmla="*/ 2147483647 w 261"/>
              <a:gd name="T41" fmla="*/ 2147483647 h 30"/>
              <a:gd name="T42" fmla="*/ 2147483647 w 261"/>
              <a:gd name="T43" fmla="*/ 2147483647 h 30"/>
              <a:gd name="T44" fmla="*/ 2147483647 w 261"/>
              <a:gd name="T45" fmla="*/ 2147483647 h 30"/>
              <a:gd name="T46" fmla="*/ 2147483647 w 261"/>
              <a:gd name="T47" fmla="*/ 2147483647 h 30"/>
              <a:gd name="T48" fmla="*/ 2147483647 w 261"/>
              <a:gd name="T49" fmla="*/ 2147483647 h 30"/>
              <a:gd name="T50" fmla="*/ 2147483647 w 261"/>
              <a:gd name="T51" fmla="*/ 2147483647 h 30"/>
              <a:gd name="T52" fmla="*/ 2147483647 w 261"/>
              <a:gd name="T53" fmla="*/ 2147483647 h 30"/>
              <a:gd name="T54" fmla="*/ 2147483647 w 261"/>
              <a:gd name="T55" fmla="*/ 2147483647 h 30"/>
              <a:gd name="T56" fmla="*/ 2147483647 w 261"/>
              <a:gd name="T57" fmla="*/ 2147483647 h 30"/>
              <a:gd name="T58" fmla="*/ 2147483647 w 261"/>
              <a:gd name="T59" fmla="*/ 2147483647 h 30"/>
              <a:gd name="T60" fmla="*/ 2147483647 w 261"/>
              <a:gd name="T61" fmla="*/ 2147483647 h 30"/>
              <a:gd name="T62" fmla="*/ 2147483647 w 261"/>
              <a:gd name="T63" fmla="*/ 2147483647 h 30"/>
              <a:gd name="T64" fmla="*/ 2147483647 w 261"/>
              <a:gd name="T65" fmla="*/ 2147483647 h 30"/>
              <a:gd name="T66" fmla="*/ 2147483647 w 261"/>
              <a:gd name="T67" fmla="*/ 2147483647 h 30"/>
              <a:gd name="T68" fmla="*/ 2147483647 w 261"/>
              <a:gd name="T69" fmla="*/ 2147483647 h 30"/>
              <a:gd name="T70" fmla="*/ 2147483647 w 261"/>
              <a:gd name="T71" fmla="*/ 2147483647 h 30"/>
              <a:gd name="T72" fmla="*/ 2147483647 w 261"/>
              <a:gd name="T73" fmla="*/ 2147483647 h 30"/>
              <a:gd name="T74" fmla="*/ 2147483647 w 261"/>
              <a:gd name="T75" fmla="*/ 2147483647 h 30"/>
              <a:gd name="T76" fmla="*/ 2147483647 w 261"/>
              <a:gd name="T77" fmla="*/ 2147483647 h 30"/>
              <a:gd name="T78" fmla="*/ 2147483647 w 261"/>
              <a:gd name="T79" fmla="*/ 2147483647 h 30"/>
              <a:gd name="T80" fmla="*/ 2147483647 w 261"/>
              <a:gd name="T81" fmla="*/ 2147483647 h 30"/>
              <a:gd name="T82" fmla="*/ 2147483647 w 261"/>
              <a:gd name="T83" fmla="*/ 2147483647 h 30"/>
              <a:gd name="T84" fmla="*/ 2147483647 w 261"/>
              <a:gd name="T85" fmla="*/ 2147483647 h 30"/>
              <a:gd name="T86" fmla="*/ 2147483647 w 261"/>
              <a:gd name="T87" fmla="*/ 2147483647 h 30"/>
              <a:gd name="T88" fmla="*/ 2147483647 w 261"/>
              <a:gd name="T89" fmla="*/ 2147483647 h 30"/>
              <a:gd name="T90" fmla="*/ 2147483647 w 261"/>
              <a:gd name="T91" fmla="*/ 2147483647 h 30"/>
              <a:gd name="T92" fmla="*/ 2147483647 w 261"/>
              <a:gd name="T93" fmla="*/ 2147483647 h 30"/>
              <a:gd name="T94" fmla="*/ 2147483647 w 261"/>
              <a:gd name="T95" fmla="*/ 2147483647 h 30"/>
              <a:gd name="T96" fmla="*/ 2147483647 w 261"/>
              <a:gd name="T97" fmla="*/ 2147483647 h 30"/>
              <a:gd name="T98" fmla="*/ 2147483647 w 261"/>
              <a:gd name="T99" fmla="*/ 2147483647 h 30"/>
              <a:gd name="T100" fmla="*/ 2147483647 w 261"/>
              <a:gd name="T101" fmla="*/ 2147483647 h 30"/>
              <a:gd name="T102" fmla="*/ 2147483647 w 261"/>
              <a:gd name="T103" fmla="*/ 2147483647 h 30"/>
              <a:gd name="T104" fmla="*/ 2147483647 w 261"/>
              <a:gd name="T105" fmla="*/ 2147483647 h 30"/>
              <a:gd name="T106" fmla="*/ 2147483647 w 261"/>
              <a:gd name="T107" fmla="*/ 2147483647 h 30"/>
              <a:gd name="T108" fmla="*/ 2147483647 w 261"/>
              <a:gd name="T109" fmla="*/ 2147483647 h 30"/>
              <a:gd name="T110" fmla="*/ 2147483647 w 261"/>
              <a:gd name="T111" fmla="*/ 2147483647 h 30"/>
              <a:gd name="T112" fmla="*/ 2147483647 w 261"/>
              <a:gd name="T113" fmla="*/ 2147483647 h 30"/>
              <a:gd name="T114" fmla="*/ 2147483647 w 261"/>
              <a:gd name="T115" fmla="*/ 2147483647 h 30"/>
              <a:gd name="T116" fmla="*/ 2147483647 w 261"/>
              <a:gd name="T117" fmla="*/ 0 h 30"/>
              <a:gd name="T118" fmla="*/ 2147483647 w 261"/>
              <a:gd name="T119" fmla="*/ 0 h 30"/>
              <a:gd name="T120" fmla="*/ 2147483647 w 261"/>
              <a:gd name="T121" fmla="*/ 0 h 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1"/>
              <a:gd name="T184" fmla="*/ 0 h 30"/>
              <a:gd name="T185" fmla="*/ 261 w 261"/>
              <a:gd name="T186" fmla="*/ 30 h 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1" h="30">
                <a:moveTo>
                  <a:pt x="131" y="0"/>
                </a:moveTo>
                <a:lnTo>
                  <a:pt x="104" y="0"/>
                </a:lnTo>
                <a:lnTo>
                  <a:pt x="92" y="0"/>
                </a:lnTo>
                <a:lnTo>
                  <a:pt x="79" y="1"/>
                </a:lnTo>
                <a:lnTo>
                  <a:pt x="67" y="1"/>
                </a:lnTo>
                <a:lnTo>
                  <a:pt x="58" y="1"/>
                </a:lnTo>
                <a:lnTo>
                  <a:pt x="48" y="3"/>
                </a:lnTo>
                <a:lnTo>
                  <a:pt x="38" y="3"/>
                </a:lnTo>
                <a:lnTo>
                  <a:pt x="29" y="5"/>
                </a:lnTo>
                <a:lnTo>
                  <a:pt x="21" y="5"/>
                </a:lnTo>
                <a:lnTo>
                  <a:pt x="15" y="7"/>
                </a:lnTo>
                <a:lnTo>
                  <a:pt x="10" y="9"/>
                </a:lnTo>
                <a:lnTo>
                  <a:pt x="6" y="9"/>
                </a:lnTo>
                <a:lnTo>
                  <a:pt x="2" y="11"/>
                </a:lnTo>
                <a:lnTo>
                  <a:pt x="0" y="13"/>
                </a:lnTo>
                <a:lnTo>
                  <a:pt x="0" y="15"/>
                </a:lnTo>
                <a:lnTo>
                  <a:pt x="0" y="17"/>
                </a:lnTo>
                <a:lnTo>
                  <a:pt x="2" y="17"/>
                </a:lnTo>
                <a:lnTo>
                  <a:pt x="6" y="19"/>
                </a:lnTo>
                <a:lnTo>
                  <a:pt x="10" y="21"/>
                </a:lnTo>
                <a:lnTo>
                  <a:pt x="15" y="21"/>
                </a:lnTo>
                <a:lnTo>
                  <a:pt x="21" y="23"/>
                </a:lnTo>
                <a:lnTo>
                  <a:pt x="29" y="24"/>
                </a:lnTo>
                <a:lnTo>
                  <a:pt x="38" y="24"/>
                </a:lnTo>
                <a:lnTo>
                  <a:pt x="48" y="26"/>
                </a:lnTo>
                <a:lnTo>
                  <a:pt x="58" y="26"/>
                </a:lnTo>
                <a:lnTo>
                  <a:pt x="67" y="28"/>
                </a:lnTo>
                <a:lnTo>
                  <a:pt x="79" y="28"/>
                </a:lnTo>
                <a:lnTo>
                  <a:pt x="92" y="28"/>
                </a:lnTo>
                <a:lnTo>
                  <a:pt x="104" y="28"/>
                </a:lnTo>
                <a:lnTo>
                  <a:pt x="131" y="30"/>
                </a:lnTo>
                <a:lnTo>
                  <a:pt x="158" y="28"/>
                </a:lnTo>
                <a:lnTo>
                  <a:pt x="169" y="28"/>
                </a:lnTo>
                <a:lnTo>
                  <a:pt x="181" y="28"/>
                </a:lnTo>
                <a:lnTo>
                  <a:pt x="192" y="28"/>
                </a:lnTo>
                <a:lnTo>
                  <a:pt x="204" y="26"/>
                </a:lnTo>
                <a:lnTo>
                  <a:pt x="213" y="26"/>
                </a:lnTo>
                <a:lnTo>
                  <a:pt x="223" y="24"/>
                </a:lnTo>
                <a:lnTo>
                  <a:pt x="230" y="24"/>
                </a:lnTo>
                <a:lnTo>
                  <a:pt x="238" y="23"/>
                </a:lnTo>
                <a:lnTo>
                  <a:pt x="246" y="21"/>
                </a:lnTo>
                <a:lnTo>
                  <a:pt x="252" y="21"/>
                </a:lnTo>
                <a:lnTo>
                  <a:pt x="255" y="19"/>
                </a:lnTo>
                <a:lnTo>
                  <a:pt x="259" y="17"/>
                </a:lnTo>
                <a:lnTo>
                  <a:pt x="261" y="17"/>
                </a:lnTo>
                <a:lnTo>
                  <a:pt x="261" y="15"/>
                </a:lnTo>
                <a:lnTo>
                  <a:pt x="261" y="13"/>
                </a:lnTo>
                <a:lnTo>
                  <a:pt x="259" y="11"/>
                </a:lnTo>
                <a:lnTo>
                  <a:pt x="255" y="9"/>
                </a:lnTo>
                <a:lnTo>
                  <a:pt x="252" y="9"/>
                </a:lnTo>
                <a:lnTo>
                  <a:pt x="246" y="7"/>
                </a:lnTo>
                <a:lnTo>
                  <a:pt x="238" y="5"/>
                </a:lnTo>
                <a:lnTo>
                  <a:pt x="230" y="5"/>
                </a:lnTo>
                <a:lnTo>
                  <a:pt x="223" y="3"/>
                </a:lnTo>
                <a:lnTo>
                  <a:pt x="213" y="3"/>
                </a:lnTo>
                <a:lnTo>
                  <a:pt x="204" y="1"/>
                </a:lnTo>
                <a:lnTo>
                  <a:pt x="192" y="1"/>
                </a:lnTo>
                <a:lnTo>
                  <a:pt x="181" y="1"/>
                </a:lnTo>
                <a:lnTo>
                  <a:pt x="169" y="0"/>
                </a:lnTo>
                <a:lnTo>
                  <a:pt x="158" y="0"/>
                </a:lnTo>
                <a:lnTo>
                  <a:pt x="131" y="0"/>
                </a:lnTo>
                <a:close/>
              </a:path>
            </a:pathLst>
          </a:custGeom>
          <a:solidFill>
            <a:srgbClr val="EEEEEE"/>
          </a:solidFill>
          <a:ln w="9525">
            <a:noFill/>
            <a:round/>
            <a:headEnd/>
            <a:tailEnd/>
          </a:ln>
        </p:spPr>
        <p:txBody>
          <a:bodyPr/>
          <a:lstStyle/>
          <a:p>
            <a:endParaRPr lang="en-US"/>
          </a:p>
        </p:txBody>
      </p:sp>
      <p:sp>
        <p:nvSpPr>
          <p:cNvPr id="26754" name="Freeform 240"/>
          <p:cNvSpPr>
            <a:spLocks/>
          </p:cNvSpPr>
          <p:nvPr/>
        </p:nvSpPr>
        <p:spPr bwMode="auto">
          <a:xfrm>
            <a:off x="8724900" y="2928938"/>
            <a:ext cx="207963" cy="25400"/>
          </a:xfrm>
          <a:custGeom>
            <a:avLst/>
            <a:gdLst>
              <a:gd name="T0" fmla="*/ 2147483647 w 261"/>
              <a:gd name="T1" fmla="*/ 0 h 30"/>
              <a:gd name="T2" fmla="*/ 2147483647 w 261"/>
              <a:gd name="T3" fmla="*/ 0 h 30"/>
              <a:gd name="T4" fmla="*/ 2147483647 w 261"/>
              <a:gd name="T5" fmla="*/ 0 h 30"/>
              <a:gd name="T6" fmla="*/ 2147483647 w 261"/>
              <a:gd name="T7" fmla="*/ 2147483647 h 30"/>
              <a:gd name="T8" fmla="*/ 2147483647 w 261"/>
              <a:gd name="T9" fmla="*/ 2147483647 h 30"/>
              <a:gd name="T10" fmla="*/ 2147483647 w 261"/>
              <a:gd name="T11" fmla="*/ 2147483647 h 30"/>
              <a:gd name="T12" fmla="*/ 2147483647 w 261"/>
              <a:gd name="T13" fmla="*/ 2147483647 h 30"/>
              <a:gd name="T14" fmla="*/ 2147483647 w 261"/>
              <a:gd name="T15" fmla="*/ 2147483647 h 30"/>
              <a:gd name="T16" fmla="*/ 2147483647 w 261"/>
              <a:gd name="T17" fmla="*/ 2147483647 h 30"/>
              <a:gd name="T18" fmla="*/ 2147483647 w 261"/>
              <a:gd name="T19" fmla="*/ 2147483647 h 30"/>
              <a:gd name="T20" fmla="*/ 2147483647 w 261"/>
              <a:gd name="T21" fmla="*/ 2147483647 h 30"/>
              <a:gd name="T22" fmla="*/ 2147483647 w 261"/>
              <a:gd name="T23" fmla="*/ 2147483647 h 30"/>
              <a:gd name="T24" fmla="*/ 2147483647 w 261"/>
              <a:gd name="T25" fmla="*/ 2147483647 h 30"/>
              <a:gd name="T26" fmla="*/ 2147483647 w 261"/>
              <a:gd name="T27" fmla="*/ 2147483647 h 30"/>
              <a:gd name="T28" fmla="*/ 0 w 261"/>
              <a:gd name="T29" fmla="*/ 2147483647 h 30"/>
              <a:gd name="T30" fmla="*/ 0 w 261"/>
              <a:gd name="T31" fmla="*/ 2147483647 h 30"/>
              <a:gd name="T32" fmla="*/ 0 w 261"/>
              <a:gd name="T33" fmla="*/ 2147483647 h 30"/>
              <a:gd name="T34" fmla="*/ 2147483647 w 261"/>
              <a:gd name="T35" fmla="*/ 2147483647 h 30"/>
              <a:gd name="T36" fmla="*/ 2147483647 w 261"/>
              <a:gd name="T37" fmla="*/ 2147483647 h 30"/>
              <a:gd name="T38" fmla="*/ 2147483647 w 261"/>
              <a:gd name="T39" fmla="*/ 2147483647 h 30"/>
              <a:gd name="T40" fmla="*/ 2147483647 w 261"/>
              <a:gd name="T41" fmla="*/ 2147483647 h 30"/>
              <a:gd name="T42" fmla="*/ 2147483647 w 261"/>
              <a:gd name="T43" fmla="*/ 2147483647 h 30"/>
              <a:gd name="T44" fmla="*/ 2147483647 w 261"/>
              <a:gd name="T45" fmla="*/ 2147483647 h 30"/>
              <a:gd name="T46" fmla="*/ 2147483647 w 261"/>
              <a:gd name="T47" fmla="*/ 2147483647 h 30"/>
              <a:gd name="T48" fmla="*/ 2147483647 w 261"/>
              <a:gd name="T49" fmla="*/ 2147483647 h 30"/>
              <a:gd name="T50" fmla="*/ 2147483647 w 261"/>
              <a:gd name="T51" fmla="*/ 2147483647 h 30"/>
              <a:gd name="T52" fmla="*/ 2147483647 w 261"/>
              <a:gd name="T53" fmla="*/ 2147483647 h 30"/>
              <a:gd name="T54" fmla="*/ 2147483647 w 261"/>
              <a:gd name="T55" fmla="*/ 2147483647 h 30"/>
              <a:gd name="T56" fmla="*/ 2147483647 w 261"/>
              <a:gd name="T57" fmla="*/ 2147483647 h 30"/>
              <a:gd name="T58" fmla="*/ 2147483647 w 261"/>
              <a:gd name="T59" fmla="*/ 2147483647 h 30"/>
              <a:gd name="T60" fmla="*/ 2147483647 w 261"/>
              <a:gd name="T61" fmla="*/ 2147483647 h 30"/>
              <a:gd name="T62" fmla="*/ 2147483647 w 261"/>
              <a:gd name="T63" fmla="*/ 2147483647 h 30"/>
              <a:gd name="T64" fmla="*/ 2147483647 w 261"/>
              <a:gd name="T65" fmla="*/ 2147483647 h 30"/>
              <a:gd name="T66" fmla="*/ 2147483647 w 261"/>
              <a:gd name="T67" fmla="*/ 2147483647 h 30"/>
              <a:gd name="T68" fmla="*/ 2147483647 w 261"/>
              <a:gd name="T69" fmla="*/ 2147483647 h 30"/>
              <a:gd name="T70" fmla="*/ 2147483647 w 261"/>
              <a:gd name="T71" fmla="*/ 2147483647 h 30"/>
              <a:gd name="T72" fmla="*/ 2147483647 w 261"/>
              <a:gd name="T73" fmla="*/ 2147483647 h 30"/>
              <a:gd name="T74" fmla="*/ 2147483647 w 261"/>
              <a:gd name="T75" fmla="*/ 2147483647 h 30"/>
              <a:gd name="T76" fmla="*/ 2147483647 w 261"/>
              <a:gd name="T77" fmla="*/ 2147483647 h 30"/>
              <a:gd name="T78" fmla="*/ 2147483647 w 261"/>
              <a:gd name="T79" fmla="*/ 2147483647 h 30"/>
              <a:gd name="T80" fmla="*/ 2147483647 w 261"/>
              <a:gd name="T81" fmla="*/ 2147483647 h 30"/>
              <a:gd name="T82" fmla="*/ 2147483647 w 261"/>
              <a:gd name="T83" fmla="*/ 2147483647 h 30"/>
              <a:gd name="T84" fmla="*/ 2147483647 w 261"/>
              <a:gd name="T85" fmla="*/ 2147483647 h 30"/>
              <a:gd name="T86" fmla="*/ 2147483647 w 261"/>
              <a:gd name="T87" fmla="*/ 2147483647 h 30"/>
              <a:gd name="T88" fmla="*/ 2147483647 w 261"/>
              <a:gd name="T89" fmla="*/ 2147483647 h 30"/>
              <a:gd name="T90" fmla="*/ 2147483647 w 261"/>
              <a:gd name="T91" fmla="*/ 2147483647 h 30"/>
              <a:gd name="T92" fmla="*/ 2147483647 w 261"/>
              <a:gd name="T93" fmla="*/ 2147483647 h 30"/>
              <a:gd name="T94" fmla="*/ 2147483647 w 261"/>
              <a:gd name="T95" fmla="*/ 2147483647 h 30"/>
              <a:gd name="T96" fmla="*/ 2147483647 w 261"/>
              <a:gd name="T97" fmla="*/ 2147483647 h 30"/>
              <a:gd name="T98" fmla="*/ 2147483647 w 261"/>
              <a:gd name="T99" fmla="*/ 2147483647 h 30"/>
              <a:gd name="T100" fmla="*/ 2147483647 w 261"/>
              <a:gd name="T101" fmla="*/ 2147483647 h 30"/>
              <a:gd name="T102" fmla="*/ 2147483647 w 261"/>
              <a:gd name="T103" fmla="*/ 2147483647 h 30"/>
              <a:gd name="T104" fmla="*/ 2147483647 w 261"/>
              <a:gd name="T105" fmla="*/ 2147483647 h 30"/>
              <a:gd name="T106" fmla="*/ 2147483647 w 261"/>
              <a:gd name="T107" fmla="*/ 2147483647 h 30"/>
              <a:gd name="T108" fmla="*/ 2147483647 w 261"/>
              <a:gd name="T109" fmla="*/ 2147483647 h 30"/>
              <a:gd name="T110" fmla="*/ 2147483647 w 261"/>
              <a:gd name="T111" fmla="*/ 2147483647 h 30"/>
              <a:gd name="T112" fmla="*/ 2147483647 w 261"/>
              <a:gd name="T113" fmla="*/ 2147483647 h 30"/>
              <a:gd name="T114" fmla="*/ 2147483647 w 261"/>
              <a:gd name="T115" fmla="*/ 2147483647 h 30"/>
              <a:gd name="T116" fmla="*/ 2147483647 w 261"/>
              <a:gd name="T117" fmla="*/ 0 h 30"/>
              <a:gd name="T118" fmla="*/ 2147483647 w 261"/>
              <a:gd name="T119" fmla="*/ 0 h 30"/>
              <a:gd name="T120" fmla="*/ 2147483647 w 261"/>
              <a:gd name="T121" fmla="*/ 0 h 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1"/>
              <a:gd name="T184" fmla="*/ 0 h 30"/>
              <a:gd name="T185" fmla="*/ 261 w 261"/>
              <a:gd name="T186" fmla="*/ 30 h 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1" h="30">
                <a:moveTo>
                  <a:pt x="131" y="0"/>
                </a:moveTo>
                <a:lnTo>
                  <a:pt x="104" y="0"/>
                </a:lnTo>
                <a:lnTo>
                  <a:pt x="92" y="0"/>
                </a:lnTo>
                <a:lnTo>
                  <a:pt x="79" y="1"/>
                </a:lnTo>
                <a:lnTo>
                  <a:pt x="67" y="1"/>
                </a:lnTo>
                <a:lnTo>
                  <a:pt x="58" y="1"/>
                </a:lnTo>
                <a:lnTo>
                  <a:pt x="48" y="3"/>
                </a:lnTo>
                <a:lnTo>
                  <a:pt x="38" y="3"/>
                </a:lnTo>
                <a:lnTo>
                  <a:pt x="29" y="5"/>
                </a:lnTo>
                <a:lnTo>
                  <a:pt x="21" y="5"/>
                </a:lnTo>
                <a:lnTo>
                  <a:pt x="15" y="7"/>
                </a:lnTo>
                <a:lnTo>
                  <a:pt x="10" y="9"/>
                </a:lnTo>
                <a:lnTo>
                  <a:pt x="6" y="9"/>
                </a:lnTo>
                <a:lnTo>
                  <a:pt x="2" y="11"/>
                </a:lnTo>
                <a:lnTo>
                  <a:pt x="0" y="13"/>
                </a:lnTo>
                <a:lnTo>
                  <a:pt x="0" y="15"/>
                </a:lnTo>
                <a:lnTo>
                  <a:pt x="0" y="17"/>
                </a:lnTo>
                <a:lnTo>
                  <a:pt x="2" y="17"/>
                </a:lnTo>
                <a:lnTo>
                  <a:pt x="6" y="19"/>
                </a:lnTo>
                <a:lnTo>
                  <a:pt x="10" y="21"/>
                </a:lnTo>
                <a:lnTo>
                  <a:pt x="15" y="21"/>
                </a:lnTo>
                <a:lnTo>
                  <a:pt x="21" y="23"/>
                </a:lnTo>
                <a:lnTo>
                  <a:pt x="29" y="24"/>
                </a:lnTo>
                <a:lnTo>
                  <a:pt x="38" y="24"/>
                </a:lnTo>
                <a:lnTo>
                  <a:pt x="48" y="26"/>
                </a:lnTo>
                <a:lnTo>
                  <a:pt x="58" y="26"/>
                </a:lnTo>
                <a:lnTo>
                  <a:pt x="67" y="28"/>
                </a:lnTo>
                <a:lnTo>
                  <a:pt x="79" y="28"/>
                </a:lnTo>
                <a:lnTo>
                  <a:pt x="92" y="28"/>
                </a:lnTo>
                <a:lnTo>
                  <a:pt x="104" y="28"/>
                </a:lnTo>
                <a:lnTo>
                  <a:pt x="131" y="30"/>
                </a:lnTo>
                <a:lnTo>
                  <a:pt x="158" y="28"/>
                </a:lnTo>
                <a:lnTo>
                  <a:pt x="169" y="28"/>
                </a:lnTo>
                <a:lnTo>
                  <a:pt x="181" y="28"/>
                </a:lnTo>
                <a:lnTo>
                  <a:pt x="192" y="28"/>
                </a:lnTo>
                <a:lnTo>
                  <a:pt x="204" y="26"/>
                </a:lnTo>
                <a:lnTo>
                  <a:pt x="213" y="26"/>
                </a:lnTo>
                <a:lnTo>
                  <a:pt x="223" y="24"/>
                </a:lnTo>
                <a:lnTo>
                  <a:pt x="230" y="24"/>
                </a:lnTo>
                <a:lnTo>
                  <a:pt x="238" y="23"/>
                </a:lnTo>
                <a:lnTo>
                  <a:pt x="246" y="21"/>
                </a:lnTo>
                <a:lnTo>
                  <a:pt x="252" y="21"/>
                </a:lnTo>
                <a:lnTo>
                  <a:pt x="255" y="19"/>
                </a:lnTo>
                <a:lnTo>
                  <a:pt x="259" y="17"/>
                </a:lnTo>
                <a:lnTo>
                  <a:pt x="261" y="17"/>
                </a:lnTo>
                <a:lnTo>
                  <a:pt x="261" y="15"/>
                </a:lnTo>
                <a:lnTo>
                  <a:pt x="261" y="13"/>
                </a:lnTo>
                <a:lnTo>
                  <a:pt x="259" y="11"/>
                </a:lnTo>
                <a:lnTo>
                  <a:pt x="255" y="9"/>
                </a:lnTo>
                <a:lnTo>
                  <a:pt x="252" y="9"/>
                </a:lnTo>
                <a:lnTo>
                  <a:pt x="246" y="7"/>
                </a:lnTo>
                <a:lnTo>
                  <a:pt x="238" y="5"/>
                </a:lnTo>
                <a:lnTo>
                  <a:pt x="230" y="5"/>
                </a:lnTo>
                <a:lnTo>
                  <a:pt x="223" y="3"/>
                </a:lnTo>
                <a:lnTo>
                  <a:pt x="213" y="3"/>
                </a:lnTo>
                <a:lnTo>
                  <a:pt x="204" y="1"/>
                </a:lnTo>
                <a:lnTo>
                  <a:pt x="192" y="1"/>
                </a:lnTo>
                <a:lnTo>
                  <a:pt x="181" y="1"/>
                </a:lnTo>
                <a:lnTo>
                  <a:pt x="169" y="0"/>
                </a:lnTo>
                <a:lnTo>
                  <a:pt x="158" y="0"/>
                </a:lnTo>
                <a:lnTo>
                  <a:pt x="131" y="0"/>
                </a:lnTo>
              </a:path>
            </a:pathLst>
          </a:custGeom>
          <a:noFill/>
          <a:ln w="12700">
            <a:solidFill>
              <a:srgbClr val="777777"/>
            </a:solidFill>
            <a:round/>
            <a:headEnd/>
            <a:tailEnd/>
          </a:ln>
        </p:spPr>
        <p:txBody>
          <a:bodyPr/>
          <a:lstStyle/>
          <a:p>
            <a:endParaRPr lang="en-US"/>
          </a:p>
        </p:txBody>
      </p:sp>
      <p:sp>
        <p:nvSpPr>
          <p:cNvPr id="26755" name="Freeform 241"/>
          <p:cNvSpPr>
            <a:spLocks/>
          </p:cNvSpPr>
          <p:nvPr/>
        </p:nvSpPr>
        <p:spPr bwMode="auto">
          <a:xfrm>
            <a:off x="8858250" y="3065463"/>
            <a:ext cx="207963" cy="22225"/>
          </a:xfrm>
          <a:custGeom>
            <a:avLst/>
            <a:gdLst>
              <a:gd name="T0" fmla="*/ 2147483647 w 263"/>
              <a:gd name="T1" fmla="*/ 0 h 29"/>
              <a:gd name="T2" fmla="*/ 2147483647 w 263"/>
              <a:gd name="T3" fmla="*/ 0 h 29"/>
              <a:gd name="T4" fmla="*/ 2147483647 w 263"/>
              <a:gd name="T5" fmla="*/ 0 h 29"/>
              <a:gd name="T6" fmla="*/ 2147483647 w 263"/>
              <a:gd name="T7" fmla="*/ 0 h 29"/>
              <a:gd name="T8" fmla="*/ 2147483647 w 263"/>
              <a:gd name="T9" fmla="*/ 0 h 29"/>
              <a:gd name="T10" fmla="*/ 2147483647 w 263"/>
              <a:gd name="T11" fmla="*/ 2147483647 h 29"/>
              <a:gd name="T12" fmla="*/ 2147483647 w 263"/>
              <a:gd name="T13" fmla="*/ 2147483647 h 29"/>
              <a:gd name="T14" fmla="*/ 2147483647 w 263"/>
              <a:gd name="T15" fmla="*/ 2147483647 h 29"/>
              <a:gd name="T16" fmla="*/ 2147483647 w 263"/>
              <a:gd name="T17" fmla="*/ 2147483647 h 29"/>
              <a:gd name="T18" fmla="*/ 2147483647 w 263"/>
              <a:gd name="T19" fmla="*/ 2147483647 h 29"/>
              <a:gd name="T20" fmla="*/ 2147483647 w 263"/>
              <a:gd name="T21" fmla="*/ 2147483647 h 29"/>
              <a:gd name="T22" fmla="*/ 2147483647 w 263"/>
              <a:gd name="T23" fmla="*/ 2147483647 h 29"/>
              <a:gd name="T24" fmla="*/ 2147483647 w 263"/>
              <a:gd name="T25" fmla="*/ 2147483647 h 29"/>
              <a:gd name="T26" fmla="*/ 2147483647 w 263"/>
              <a:gd name="T27" fmla="*/ 2147483647 h 29"/>
              <a:gd name="T28" fmla="*/ 2147483647 w 263"/>
              <a:gd name="T29" fmla="*/ 2147483647 h 29"/>
              <a:gd name="T30" fmla="*/ 0 w 263"/>
              <a:gd name="T31" fmla="*/ 2147483647 h 29"/>
              <a:gd name="T32" fmla="*/ 2147483647 w 263"/>
              <a:gd name="T33" fmla="*/ 2147483647 h 29"/>
              <a:gd name="T34" fmla="*/ 2147483647 w 263"/>
              <a:gd name="T35" fmla="*/ 2147483647 h 29"/>
              <a:gd name="T36" fmla="*/ 2147483647 w 263"/>
              <a:gd name="T37" fmla="*/ 2147483647 h 29"/>
              <a:gd name="T38" fmla="*/ 2147483647 w 263"/>
              <a:gd name="T39" fmla="*/ 2147483647 h 29"/>
              <a:gd name="T40" fmla="*/ 2147483647 w 263"/>
              <a:gd name="T41" fmla="*/ 2147483647 h 29"/>
              <a:gd name="T42" fmla="*/ 2147483647 w 263"/>
              <a:gd name="T43" fmla="*/ 2147483647 h 29"/>
              <a:gd name="T44" fmla="*/ 2147483647 w 263"/>
              <a:gd name="T45" fmla="*/ 2147483647 h 29"/>
              <a:gd name="T46" fmla="*/ 2147483647 w 263"/>
              <a:gd name="T47" fmla="*/ 2147483647 h 29"/>
              <a:gd name="T48" fmla="*/ 2147483647 w 263"/>
              <a:gd name="T49" fmla="*/ 2147483647 h 29"/>
              <a:gd name="T50" fmla="*/ 2147483647 w 263"/>
              <a:gd name="T51" fmla="*/ 2147483647 h 29"/>
              <a:gd name="T52" fmla="*/ 2147483647 w 263"/>
              <a:gd name="T53" fmla="*/ 2147483647 h 29"/>
              <a:gd name="T54" fmla="*/ 2147483647 w 263"/>
              <a:gd name="T55" fmla="*/ 2147483647 h 29"/>
              <a:gd name="T56" fmla="*/ 2147483647 w 263"/>
              <a:gd name="T57" fmla="*/ 2147483647 h 29"/>
              <a:gd name="T58" fmla="*/ 2147483647 w 263"/>
              <a:gd name="T59" fmla="*/ 2147483647 h 29"/>
              <a:gd name="T60" fmla="*/ 2147483647 w 263"/>
              <a:gd name="T61" fmla="*/ 2147483647 h 29"/>
              <a:gd name="T62" fmla="*/ 2147483647 w 263"/>
              <a:gd name="T63" fmla="*/ 2147483647 h 29"/>
              <a:gd name="T64" fmla="*/ 2147483647 w 263"/>
              <a:gd name="T65" fmla="*/ 2147483647 h 29"/>
              <a:gd name="T66" fmla="*/ 2147483647 w 263"/>
              <a:gd name="T67" fmla="*/ 2147483647 h 29"/>
              <a:gd name="T68" fmla="*/ 2147483647 w 263"/>
              <a:gd name="T69" fmla="*/ 2147483647 h 29"/>
              <a:gd name="T70" fmla="*/ 2147483647 w 263"/>
              <a:gd name="T71" fmla="*/ 2147483647 h 29"/>
              <a:gd name="T72" fmla="*/ 2147483647 w 263"/>
              <a:gd name="T73" fmla="*/ 2147483647 h 29"/>
              <a:gd name="T74" fmla="*/ 2147483647 w 263"/>
              <a:gd name="T75" fmla="*/ 2147483647 h 29"/>
              <a:gd name="T76" fmla="*/ 2147483647 w 263"/>
              <a:gd name="T77" fmla="*/ 2147483647 h 29"/>
              <a:gd name="T78" fmla="*/ 2147483647 w 263"/>
              <a:gd name="T79" fmla="*/ 2147483647 h 29"/>
              <a:gd name="T80" fmla="*/ 2147483647 w 263"/>
              <a:gd name="T81" fmla="*/ 2147483647 h 29"/>
              <a:gd name="T82" fmla="*/ 2147483647 w 263"/>
              <a:gd name="T83" fmla="*/ 2147483647 h 29"/>
              <a:gd name="T84" fmla="*/ 2147483647 w 263"/>
              <a:gd name="T85" fmla="*/ 2147483647 h 29"/>
              <a:gd name="T86" fmla="*/ 2147483647 w 263"/>
              <a:gd name="T87" fmla="*/ 2147483647 h 29"/>
              <a:gd name="T88" fmla="*/ 2147483647 w 263"/>
              <a:gd name="T89" fmla="*/ 2147483647 h 29"/>
              <a:gd name="T90" fmla="*/ 2147483647 w 263"/>
              <a:gd name="T91" fmla="*/ 2147483647 h 29"/>
              <a:gd name="T92" fmla="*/ 2147483647 w 263"/>
              <a:gd name="T93" fmla="*/ 2147483647 h 29"/>
              <a:gd name="T94" fmla="*/ 2147483647 w 263"/>
              <a:gd name="T95" fmla="*/ 2147483647 h 29"/>
              <a:gd name="T96" fmla="*/ 2147483647 w 263"/>
              <a:gd name="T97" fmla="*/ 2147483647 h 29"/>
              <a:gd name="T98" fmla="*/ 2147483647 w 263"/>
              <a:gd name="T99" fmla="*/ 2147483647 h 29"/>
              <a:gd name="T100" fmla="*/ 2147483647 w 263"/>
              <a:gd name="T101" fmla="*/ 2147483647 h 29"/>
              <a:gd name="T102" fmla="*/ 2147483647 w 263"/>
              <a:gd name="T103" fmla="*/ 2147483647 h 29"/>
              <a:gd name="T104" fmla="*/ 2147483647 w 263"/>
              <a:gd name="T105" fmla="*/ 2147483647 h 29"/>
              <a:gd name="T106" fmla="*/ 2147483647 w 263"/>
              <a:gd name="T107" fmla="*/ 2147483647 h 29"/>
              <a:gd name="T108" fmla="*/ 2147483647 w 263"/>
              <a:gd name="T109" fmla="*/ 2147483647 h 29"/>
              <a:gd name="T110" fmla="*/ 2147483647 w 263"/>
              <a:gd name="T111" fmla="*/ 2147483647 h 29"/>
              <a:gd name="T112" fmla="*/ 2147483647 w 263"/>
              <a:gd name="T113" fmla="*/ 0 h 29"/>
              <a:gd name="T114" fmla="*/ 2147483647 w 263"/>
              <a:gd name="T115" fmla="*/ 0 h 29"/>
              <a:gd name="T116" fmla="*/ 2147483647 w 263"/>
              <a:gd name="T117" fmla="*/ 0 h 29"/>
              <a:gd name="T118" fmla="*/ 2147483647 w 263"/>
              <a:gd name="T119" fmla="*/ 0 h 29"/>
              <a:gd name="T120" fmla="*/ 2147483647 w 263"/>
              <a:gd name="T121" fmla="*/ 0 h 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29"/>
              <a:gd name="T185" fmla="*/ 263 w 263"/>
              <a:gd name="T186" fmla="*/ 29 h 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29">
                <a:moveTo>
                  <a:pt x="133" y="0"/>
                </a:moveTo>
                <a:lnTo>
                  <a:pt x="106" y="0"/>
                </a:lnTo>
                <a:lnTo>
                  <a:pt x="92" y="0"/>
                </a:lnTo>
                <a:lnTo>
                  <a:pt x="81" y="0"/>
                </a:lnTo>
                <a:lnTo>
                  <a:pt x="69" y="0"/>
                </a:lnTo>
                <a:lnTo>
                  <a:pt x="58" y="2"/>
                </a:lnTo>
                <a:lnTo>
                  <a:pt x="48" y="2"/>
                </a:lnTo>
                <a:lnTo>
                  <a:pt x="38" y="4"/>
                </a:lnTo>
                <a:lnTo>
                  <a:pt x="31" y="4"/>
                </a:lnTo>
                <a:lnTo>
                  <a:pt x="23" y="6"/>
                </a:lnTo>
                <a:lnTo>
                  <a:pt x="15" y="8"/>
                </a:lnTo>
                <a:lnTo>
                  <a:pt x="12" y="8"/>
                </a:lnTo>
                <a:lnTo>
                  <a:pt x="6" y="10"/>
                </a:lnTo>
                <a:lnTo>
                  <a:pt x="4" y="12"/>
                </a:lnTo>
                <a:lnTo>
                  <a:pt x="2" y="12"/>
                </a:lnTo>
                <a:lnTo>
                  <a:pt x="0" y="14"/>
                </a:lnTo>
                <a:lnTo>
                  <a:pt x="2" y="16"/>
                </a:lnTo>
                <a:lnTo>
                  <a:pt x="4" y="18"/>
                </a:lnTo>
                <a:lnTo>
                  <a:pt x="6" y="20"/>
                </a:lnTo>
                <a:lnTo>
                  <a:pt x="12" y="20"/>
                </a:lnTo>
                <a:lnTo>
                  <a:pt x="15" y="21"/>
                </a:lnTo>
                <a:lnTo>
                  <a:pt x="23" y="23"/>
                </a:lnTo>
                <a:lnTo>
                  <a:pt x="31" y="23"/>
                </a:lnTo>
                <a:lnTo>
                  <a:pt x="38" y="25"/>
                </a:lnTo>
                <a:lnTo>
                  <a:pt x="48" y="25"/>
                </a:lnTo>
                <a:lnTo>
                  <a:pt x="58" y="27"/>
                </a:lnTo>
                <a:lnTo>
                  <a:pt x="69" y="27"/>
                </a:lnTo>
                <a:lnTo>
                  <a:pt x="81" y="27"/>
                </a:lnTo>
                <a:lnTo>
                  <a:pt x="92" y="29"/>
                </a:lnTo>
                <a:lnTo>
                  <a:pt x="106" y="29"/>
                </a:lnTo>
                <a:lnTo>
                  <a:pt x="133" y="29"/>
                </a:lnTo>
                <a:lnTo>
                  <a:pt x="158" y="29"/>
                </a:lnTo>
                <a:lnTo>
                  <a:pt x="171" y="29"/>
                </a:lnTo>
                <a:lnTo>
                  <a:pt x="182" y="27"/>
                </a:lnTo>
                <a:lnTo>
                  <a:pt x="194" y="27"/>
                </a:lnTo>
                <a:lnTo>
                  <a:pt x="206" y="27"/>
                </a:lnTo>
                <a:lnTo>
                  <a:pt x="215" y="25"/>
                </a:lnTo>
                <a:lnTo>
                  <a:pt x="225" y="25"/>
                </a:lnTo>
                <a:lnTo>
                  <a:pt x="232" y="23"/>
                </a:lnTo>
                <a:lnTo>
                  <a:pt x="240" y="23"/>
                </a:lnTo>
                <a:lnTo>
                  <a:pt x="246" y="21"/>
                </a:lnTo>
                <a:lnTo>
                  <a:pt x="252" y="20"/>
                </a:lnTo>
                <a:lnTo>
                  <a:pt x="255" y="20"/>
                </a:lnTo>
                <a:lnTo>
                  <a:pt x="259" y="18"/>
                </a:lnTo>
                <a:lnTo>
                  <a:pt x="261" y="16"/>
                </a:lnTo>
                <a:lnTo>
                  <a:pt x="263" y="14"/>
                </a:lnTo>
                <a:lnTo>
                  <a:pt x="261" y="12"/>
                </a:lnTo>
                <a:lnTo>
                  <a:pt x="259" y="12"/>
                </a:lnTo>
                <a:lnTo>
                  <a:pt x="255" y="10"/>
                </a:lnTo>
                <a:lnTo>
                  <a:pt x="252" y="8"/>
                </a:lnTo>
                <a:lnTo>
                  <a:pt x="246" y="8"/>
                </a:lnTo>
                <a:lnTo>
                  <a:pt x="240" y="6"/>
                </a:lnTo>
                <a:lnTo>
                  <a:pt x="232" y="4"/>
                </a:lnTo>
                <a:lnTo>
                  <a:pt x="225" y="4"/>
                </a:lnTo>
                <a:lnTo>
                  <a:pt x="215" y="2"/>
                </a:lnTo>
                <a:lnTo>
                  <a:pt x="206" y="2"/>
                </a:lnTo>
                <a:lnTo>
                  <a:pt x="194" y="0"/>
                </a:lnTo>
                <a:lnTo>
                  <a:pt x="182" y="0"/>
                </a:lnTo>
                <a:lnTo>
                  <a:pt x="171" y="0"/>
                </a:lnTo>
                <a:lnTo>
                  <a:pt x="158" y="0"/>
                </a:lnTo>
                <a:lnTo>
                  <a:pt x="133" y="0"/>
                </a:lnTo>
                <a:close/>
              </a:path>
            </a:pathLst>
          </a:custGeom>
          <a:solidFill>
            <a:srgbClr val="444444"/>
          </a:solidFill>
          <a:ln w="9525">
            <a:noFill/>
            <a:round/>
            <a:headEnd/>
            <a:tailEnd/>
          </a:ln>
        </p:spPr>
        <p:txBody>
          <a:bodyPr/>
          <a:lstStyle/>
          <a:p>
            <a:endParaRPr lang="en-US"/>
          </a:p>
        </p:txBody>
      </p:sp>
      <p:sp>
        <p:nvSpPr>
          <p:cNvPr id="26756" name="Freeform 242"/>
          <p:cNvSpPr>
            <a:spLocks/>
          </p:cNvSpPr>
          <p:nvPr/>
        </p:nvSpPr>
        <p:spPr bwMode="auto">
          <a:xfrm>
            <a:off x="8858250" y="3065463"/>
            <a:ext cx="207963" cy="22225"/>
          </a:xfrm>
          <a:custGeom>
            <a:avLst/>
            <a:gdLst>
              <a:gd name="T0" fmla="*/ 2147483647 w 263"/>
              <a:gd name="T1" fmla="*/ 0 h 29"/>
              <a:gd name="T2" fmla="*/ 2147483647 w 263"/>
              <a:gd name="T3" fmla="*/ 0 h 29"/>
              <a:gd name="T4" fmla="*/ 2147483647 w 263"/>
              <a:gd name="T5" fmla="*/ 0 h 29"/>
              <a:gd name="T6" fmla="*/ 2147483647 w 263"/>
              <a:gd name="T7" fmla="*/ 0 h 29"/>
              <a:gd name="T8" fmla="*/ 2147483647 w 263"/>
              <a:gd name="T9" fmla="*/ 0 h 29"/>
              <a:gd name="T10" fmla="*/ 2147483647 w 263"/>
              <a:gd name="T11" fmla="*/ 2147483647 h 29"/>
              <a:gd name="T12" fmla="*/ 2147483647 w 263"/>
              <a:gd name="T13" fmla="*/ 2147483647 h 29"/>
              <a:gd name="T14" fmla="*/ 2147483647 w 263"/>
              <a:gd name="T15" fmla="*/ 2147483647 h 29"/>
              <a:gd name="T16" fmla="*/ 2147483647 w 263"/>
              <a:gd name="T17" fmla="*/ 2147483647 h 29"/>
              <a:gd name="T18" fmla="*/ 2147483647 w 263"/>
              <a:gd name="T19" fmla="*/ 2147483647 h 29"/>
              <a:gd name="T20" fmla="*/ 2147483647 w 263"/>
              <a:gd name="T21" fmla="*/ 2147483647 h 29"/>
              <a:gd name="T22" fmla="*/ 2147483647 w 263"/>
              <a:gd name="T23" fmla="*/ 2147483647 h 29"/>
              <a:gd name="T24" fmla="*/ 2147483647 w 263"/>
              <a:gd name="T25" fmla="*/ 2147483647 h 29"/>
              <a:gd name="T26" fmla="*/ 2147483647 w 263"/>
              <a:gd name="T27" fmla="*/ 2147483647 h 29"/>
              <a:gd name="T28" fmla="*/ 2147483647 w 263"/>
              <a:gd name="T29" fmla="*/ 2147483647 h 29"/>
              <a:gd name="T30" fmla="*/ 0 w 263"/>
              <a:gd name="T31" fmla="*/ 2147483647 h 29"/>
              <a:gd name="T32" fmla="*/ 2147483647 w 263"/>
              <a:gd name="T33" fmla="*/ 2147483647 h 29"/>
              <a:gd name="T34" fmla="*/ 2147483647 w 263"/>
              <a:gd name="T35" fmla="*/ 2147483647 h 29"/>
              <a:gd name="T36" fmla="*/ 2147483647 w 263"/>
              <a:gd name="T37" fmla="*/ 2147483647 h 29"/>
              <a:gd name="T38" fmla="*/ 2147483647 w 263"/>
              <a:gd name="T39" fmla="*/ 2147483647 h 29"/>
              <a:gd name="T40" fmla="*/ 2147483647 w 263"/>
              <a:gd name="T41" fmla="*/ 2147483647 h 29"/>
              <a:gd name="T42" fmla="*/ 2147483647 w 263"/>
              <a:gd name="T43" fmla="*/ 2147483647 h 29"/>
              <a:gd name="T44" fmla="*/ 2147483647 w 263"/>
              <a:gd name="T45" fmla="*/ 2147483647 h 29"/>
              <a:gd name="T46" fmla="*/ 2147483647 w 263"/>
              <a:gd name="T47" fmla="*/ 2147483647 h 29"/>
              <a:gd name="T48" fmla="*/ 2147483647 w 263"/>
              <a:gd name="T49" fmla="*/ 2147483647 h 29"/>
              <a:gd name="T50" fmla="*/ 2147483647 w 263"/>
              <a:gd name="T51" fmla="*/ 2147483647 h 29"/>
              <a:gd name="T52" fmla="*/ 2147483647 w 263"/>
              <a:gd name="T53" fmla="*/ 2147483647 h 29"/>
              <a:gd name="T54" fmla="*/ 2147483647 w 263"/>
              <a:gd name="T55" fmla="*/ 2147483647 h 29"/>
              <a:gd name="T56" fmla="*/ 2147483647 w 263"/>
              <a:gd name="T57" fmla="*/ 2147483647 h 29"/>
              <a:gd name="T58" fmla="*/ 2147483647 w 263"/>
              <a:gd name="T59" fmla="*/ 2147483647 h 29"/>
              <a:gd name="T60" fmla="*/ 2147483647 w 263"/>
              <a:gd name="T61" fmla="*/ 2147483647 h 29"/>
              <a:gd name="T62" fmla="*/ 2147483647 w 263"/>
              <a:gd name="T63" fmla="*/ 2147483647 h 29"/>
              <a:gd name="T64" fmla="*/ 2147483647 w 263"/>
              <a:gd name="T65" fmla="*/ 2147483647 h 29"/>
              <a:gd name="T66" fmla="*/ 2147483647 w 263"/>
              <a:gd name="T67" fmla="*/ 2147483647 h 29"/>
              <a:gd name="T68" fmla="*/ 2147483647 w 263"/>
              <a:gd name="T69" fmla="*/ 2147483647 h 29"/>
              <a:gd name="T70" fmla="*/ 2147483647 w 263"/>
              <a:gd name="T71" fmla="*/ 2147483647 h 29"/>
              <a:gd name="T72" fmla="*/ 2147483647 w 263"/>
              <a:gd name="T73" fmla="*/ 2147483647 h 29"/>
              <a:gd name="T74" fmla="*/ 2147483647 w 263"/>
              <a:gd name="T75" fmla="*/ 2147483647 h 29"/>
              <a:gd name="T76" fmla="*/ 2147483647 w 263"/>
              <a:gd name="T77" fmla="*/ 2147483647 h 29"/>
              <a:gd name="T78" fmla="*/ 2147483647 w 263"/>
              <a:gd name="T79" fmla="*/ 2147483647 h 29"/>
              <a:gd name="T80" fmla="*/ 2147483647 w 263"/>
              <a:gd name="T81" fmla="*/ 2147483647 h 29"/>
              <a:gd name="T82" fmla="*/ 2147483647 w 263"/>
              <a:gd name="T83" fmla="*/ 2147483647 h 29"/>
              <a:gd name="T84" fmla="*/ 2147483647 w 263"/>
              <a:gd name="T85" fmla="*/ 2147483647 h 29"/>
              <a:gd name="T86" fmla="*/ 2147483647 w 263"/>
              <a:gd name="T87" fmla="*/ 2147483647 h 29"/>
              <a:gd name="T88" fmla="*/ 2147483647 w 263"/>
              <a:gd name="T89" fmla="*/ 2147483647 h 29"/>
              <a:gd name="T90" fmla="*/ 2147483647 w 263"/>
              <a:gd name="T91" fmla="*/ 2147483647 h 29"/>
              <a:gd name="T92" fmla="*/ 2147483647 w 263"/>
              <a:gd name="T93" fmla="*/ 2147483647 h 29"/>
              <a:gd name="T94" fmla="*/ 2147483647 w 263"/>
              <a:gd name="T95" fmla="*/ 2147483647 h 29"/>
              <a:gd name="T96" fmla="*/ 2147483647 w 263"/>
              <a:gd name="T97" fmla="*/ 2147483647 h 29"/>
              <a:gd name="T98" fmla="*/ 2147483647 w 263"/>
              <a:gd name="T99" fmla="*/ 2147483647 h 29"/>
              <a:gd name="T100" fmla="*/ 2147483647 w 263"/>
              <a:gd name="T101" fmla="*/ 2147483647 h 29"/>
              <a:gd name="T102" fmla="*/ 2147483647 w 263"/>
              <a:gd name="T103" fmla="*/ 2147483647 h 29"/>
              <a:gd name="T104" fmla="*/ 2147483647 w 263"/>
              <a:gd name="T105" fmla="*/ 2147483647 h 29"/>
              <a:gd name="T106" fmla="*/ 2147483647 w 263"/>
              <a:gd name="T107" fmla="*/ 2147483647 h 29"/>
              <a:gd name="T108" fmla="*/ 2147483647 w 263"/>
              <a:gd name="T109" fmla="*/ 2147483647 h 29"/>
              <a:gd name="T110" fmla="*/ 2147483647 w 263"/>
              <a:gd name="T111" fmla="*/ 2147483647 h 29"/>
              <a:gd name="T112" fmla="*/ 2147483647 w 263"/>
              <a:gd name="T113" fmla="*/ 0 h 29"/>
              <a:gd name="T114" fmla="*/ 2147483647 w 263"/>
              <a:gd name="T115" fmla="*/ 0 h 29"/>
              <a:gd name="T116" fmla="*/ 2147483647 w 263"/>
              <a:gd name="T117" fmla="*/ 0 h 29"/>
              <a:gd name="T118" fmla="*/ 2147483647 w 263"/>
              <a:gd name="T119" fmla="*/ 0 h 29"/>
              <a:gd name="T120" fmla="*/ 2147483647 w 263"/>
              <a:gd name="T121" fmla="*/ 0 h 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29"/>
              <a:gd name="T185" fmla="*/ 263 w 263"/>
              <a:gd name="T186" fmla="*/ 29 h 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29">
                <a:moveTo>
                  <a:pt x="133" y="0"/>
                </a:moveTo>
                <a:lnTo>
                  <a:pt x="106" y="0"/>
                </a:lnTo>
                <a:lnTo>
                  <a:pt x="92" y="0"/>
                </a:lnTo>
                <a:lnTo>
                  <a:pt x="81" y="0"/>
                </a:lnTo>
                <a:lnTo>
                  <a:pt x="69" y="0"/>
                </a:lnTo>
                <a:lnTo>
                  <a:pt x="58" y="2"/>
                </a:lnTo>
                <a:lnTo>
                  <a:pt x="48" y="2"/>
                </a:lnTo>
                <a:lnTo>
                  <a:pt x="38" y="4"/>
                </a:lnTo>
                <a:lnTo>
                  <a:pt x="31" y="4"/>
                </a:lnTo>
                <a:lnTo>
                  <a:pt x="23" y="6"/>
                </a:lnTo>
                <a:lnTo>
                  <a:pt x="15" y="8"/>
                </a:lnTo>
                <a:lnTo>
                  <a:pt x="12" y="8"/>
                </a:lnTo>
                <a:lnTo>
                  <a:pt x="6" y="10"/>
                </a:lnTo>
                <a:lnTo>
                  <a:pt x="4" y="12"/>
                </a:lnTo>
                <a:lnTo>
                  <a:pt x="2" y="12"/>
                </a:lnTo>
                <a:lnTo>
                  <a:pt x="0" y="14"/>
                </a:lnTo>
                <a:lnTo>
                  <a:pt x="2" y="16"/>
                </a:lnTo>
                <a:lnTo>
                  <a:pt x="4" y="18"/>
                </a:lnTo>
                <a:lnTo>
                  <a:pt x="6" y="20"/>
                </a:lnTo>
                <a:lnTo>
                  <a:pt x="12" y="20"/>
                </a:lnTo>
                <a:lnTo>
                  <a:pt x="15" y="21"/>
                </a:lnTo>
                <a:lnTo>
                  <a:pt x="23" y="23"/>
                </a:lnTo>
                <a:lnTo>
                  <a:pt x="31" y="23"/>
                </a:lnTo>
                <a:lnTo>
                  <a:pt x="38" y="25"/>
                </a:lnTo>
                <a:lnTo>
                  <a:pt x="48" y="25"/>
                </a:lnTo>
                <a:lnTo>
                  <a:pt x="58" y="27"/>
                </a:lnTo>
                <a:lnTo>
                  <a:pt x="69" y="27"/>
                </a:lnTo>
                <a:lnTo>
                  <a:pt x="81" y="27"/>
                </a:lnTo>
                <a:lnTo>
                  <a:pt x="92" y="29"/>
                </a:lnTo>
                <a:lnTo>
                  <a:pt x="106" y="29"/>
                </a:lnTo>
                <a:lnTo>
                  <a:pt x="133" y="29"/>
                </a:lnTo>
                <a:lnTo>
                  <a:pt x="158" y="29"/>
                </a:lnTo>
                <a:lnTo>
                  <a:pt x="171" y="29"/>
                </a:lnTo>
                <a:lnTo>
                  <a:pt x="182" y="27"/>
                </a:lnTo>
                <a:lnTo>
                  <a:pt x="194" y="27"/>
                </a:lnTo>
                <a:lnTo>
                  <a:pt x="206" y="27"/>
                </a:lnTo>
                <a:lnTo>
                  <a:pt x="215" y="25"/>
                </a:lnTo>
                <a:lnTo>
                  <a:pt x="225" y="25"/>
                </a:lnTo>
                <a:lnTo>
                  <a:pt x="232" y="23"/>
                </a:lnTo>
                <a:lnTo>
                  <a:pt x="240" y="23"/>
                </a:lnTo>
                <a:lnTo>
                  <a:pt x="246" y="21"/>
                </a:lnTo>
                <a:lnTo>
                  <a:pt x="252" y="20"/>
                </a:lnTo>
                <a:lnTo>
                  <a:pt x="255" y="20"/>
                </a:lnTo>
                <a:lnTo>
                  <a:pt x="259" y="18"/>
                </a:lnTo>
                <a:lnTo>
                  <a:pt x="261" y="16"/>
                </a:lnTo>
                <a:lnTo>
                  <a:pt x="263" y="14"/>
                </a:lnTo>
                <a:lnTo>
                  <a:pt x="261" y="12"/>
                </a:lnTo>
                <a:lnTo>
                  <a:pt x="259" y="12"/>
                </a:lnTo>
                <a:lnTo>
                  <a:pt x="255" y="10"/>
                </a:lnTo>
                <a:lnTo>
                  <a:pt x="252" y="8"/>
                </a:lnTo>
                <a:lnTo>
                  <a:pt x="246" y="8"/>
                </a:lnTo>
                <a:lnTo>
                  <a:pt x="240" y="6"/>
                </a:lnTo>
                <a:lnTo>
                  <a:pt x="232" y="4"/>
                </a:lnTo>
                <a:lnTo>
                  <a:pt x="225" y="4"/>
                </a:lnTo>
                <a:lnTo>
                  <a:pt x="215" y="2"/>
                </a:lnTo>
                <a:lnTo>
                  <a:pt x="206" y="2"/>
                </a:lnTo>
                <a:lnTo>
                  <a:pt x="194" y="0"/>
                </a:lnTo>
                <a:lnTo>
                  <a:pt x="182" y="0"/>
                </a:lnTo>
                <a:lnTo>
                  <a:pt x="171" y="0"/>
                </a:lnTo>
                <a:lnTo>
                  <a:pt x="158" y="0"/>
                </a:lnTo>
                <a:lnTo>
                  <a:pt x="133" y="0"/>
                </a:lnTo>
              </a:path>
            </a:pathLst>
          </a:custGeom>
          <a:noFill/>
          <a:ln w="12700">
            <a:solidFill>
              <a:srgbClr val="444444"/>
            </a:solidFill>
            <a:round/>
            <a:headEnd/>
            <a:tailEnd/>
          </a:ln>
        </p:spPr>
        <p:txBody>
          <a:bodyPr/>
          <a:lstStyle/>
          <a:p>
            <a:endParaRPr lang="en-US"/>
          </a:p>
        </p:txBody>
      </p:sp>
      <p:sp>
        <p:nvSpPr>
          <p:cNvPr id="26757" name="Rectangle 243"/>
          <p:cNvSpPr>
            <a:spLocks noChangeArrowheads="1"/>
          </p:cNvSpPr>
          <p:nvPr/>
        </p:nvSpPr>
        <p:spPr bwMode="auto">
          <a:xfrm>
            <a:off x="8858250" y="3013075"/>
            <a:ext cx="207963" cy="58738"/>
          </a:xfrm>
          <a:prstGeom prst="rect">
            <a:avLst/>
          </a:prstGeom>
          <a:solidFill>
            <a:srgbClr val="444444"/>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58" name="Rectangle 244"/>
          <p:cNvSpPr>
            <a:spLocks noChangeArrowheads="1"/>
          </p:cNvSpPr>
          <p:nvPr/>
        </p:nvSpPr>
        <p:spPr bwMode="auto">
          <a:xfrm>
            <a:off x="8858250" y="3013075"/>
            <a:ext cx="207963" cy="58738"/>
          </a:xfrm>
          <a:prstGeom prst="rect">
            <a:avLst/>
          </a:prstGeom>
          <a:noFill/>
          <a:ln w="12700">
            <a:solidFill>
              <a:srgbClr val="444444"/>
            </a:solidFill>
            <a:miter lim="800000"/>
            <a:headEnd/>
            <a:tailEnd/>
          </a:ln>
        </p:spPr>
        <p:txBody>
          <a:bodyPr/>
          <a:lstStyle/>
          <a:p>
            <a:endParaRPr lang="zh-TW" altLang="en-US" sz="1800">
              <a:latin typeface="Calibri" pitchFamily="34" charset="0"/>
              <a:ea typeface="PMingLiU" pitchFamily="18" charset="-120"/>
            </a:endParaRPr>
          </a:p>
        </p:txBody>
      </p:sp>
      <p:sp>
        <p:nvSpPr>
          <p:cNvPr id="26759" name="Freeform 245"/>
          <p:cNvSpPr>
            <a:spLocks/>
          </p:cNvSpPr>
          <p:nvPr/>
        </p:nvSpPr>
        <p:spPr bwMode="auto">
          <a:xfrm>
            <a:off x="8858250" y="2995613"/>
            <a:ext cx="207963" cy="20637"/>
          </a:xfrm>
          <a:custGeom>
            <a:avLst/>
            <a:gdLst>
              <a:gd name="T0" fmla="*/ 2147483647 w 263"/>
              <a:gd name="T1" fmla="*/ 0 h 27"/>
              <a:gd name="T2" fmla="*/ 2147483647 w 263"/>
              <a:gd name="T3" fmla="*/ 0 h 27"/>
              <a:gd name="T4" fmla="*/ 2147483647 w 263"/>
              <a:gd name="T5" fmla="*/ 0 h 27"/>
              <a:gd name="T6" fmla="*/ 2147483647 w 263"/>
              <a:gd name="T7" fmla="*/ 0 h 27"/>
              <a:gd name="T8" fmla="*/ 2147483647 w 263"/>
              <a:gd name="T9" fmla="*/ 2147483647 h 27"/>
              <a:gd name="T10" fmla="*/ 2147483647 w 263"/>
              <a:gd name="T11" fmla="*/ 2147483647 h 27"/>
              <a:gd name="T12" fmla="*/ 2147483647 w 263"/>
              <a:gd name="T13" fmla="*/ 2147483647 h 27"/>
              <a:gd name="T14" fmla="*/ 2147483647 w 263"/>
              <a:gd name="T15" fmla="*/ 2147483647 h 27"/>
              <a:gd name="T16" fmla="*/ 2147483647 w 263"/>
              <a:gd name="T17" fmla="*/ 2147483647 h 27"/>
              <a:gd name="T18" fmla="*/ 2147483647 w 263"/>
              <a:gd name="T19" fmla="*/ 2147483647 h 27"/>
              <a:gd name="T20" fmla="*/ 2147483647 w 263"/>
              <a:gd name="T21" fmla="*/ 2147483647 h 27"/>
              <a:gd name="T22" fmla="*/ 2147483647 w 263"/>
              <a:gd name="T23" fmla="*/ 2147483647 h 27"/>
              <a:gd name="T24" fmla="*/ 2147483647 w 263"/>
              <a:gd name="T25" fmla="*/ 2147483647 h 27"/>
              <a:gd name="T26" fmla="*/ 2147483647 w 263"/>
              <a:gd name="T27" fmla="*/ 2147483647 h 27"/>
              <a:gd name="T28" fmla="*/ 2147483647 w 263"/>
              <a:gd name="T29" fmla="*/ 2147483647 h 27"/>
              <a:gd name="T30" fmla="*/ 0 w 263"/>
              <a:gd name="T31" fmla="*/ 2147483647 h 27"/>
              <a:gd name="T32" fmla="*/ 2147483647 w 263"/>
              <a:gd name="T33" fmla="*/ 2147483647 h 27"/>
              <a:gd name="T34" fmla="*/ 2147483647 w 263"/>
              <a:gd name="T35" fmla="*/ 2147483647 h 27"/>
              <a:gd name="T36" fmla="*/ 2147483647 w 263"/>
              <a:gd name="T37" fmla="*/ 2147483647 h 27"/>
              <a:gd name="T38" fmla="*/ 2147483647 w 263"/>
              <a:gd name="T39" fmla="*/ 2147483647 h 27"/>
              <a:gd name="T40" fmla="*/ 2147483647 w 263"/>
              <a:gd name="T41" fmla="*/ 2147483647 h 27"/>
              <a:gd name="T42" fmla="*/ 2147483647 w 263"/>
              <a:gd name="T43" fmla="*/ 2147483647 h 27"/>
              <a:gd name="T44" fmla="*/ 2147483647 w 263"/>
              <a:gd name="T45" fmla="*/ 2147483647 h 27"/>
              <a:gd name="T46" fmla="*/ 2147483647 w 263"/>
              <a:gd name="T47" fmla="*/ 2147483647 h 27"/>
              <a:gd name="T48" fmla="*/ 2147483647 w 263"/>
              <a:gd name="T49" fmla="*/ 2147483647 h 27"/>
              <a:gd name="T50" fmla="*/ 2147483647 w 263"/>
              <a:gd name="T51" fmla="*/ 2147483647 h 27"/>
              <a:gd name="T52" fmla="*/ 2147483647 w 263"/>
              <a:gd name="T53" fmla="*/ 2147483647 h 27"/>
              <a:gd name="T54" fmla="*/ 2147483647 w 263"/>
              <a:gd name="T55" fmla="*/ 2147483647 h 27"/>
              <a:gd name="T56" fmla="*/ 2147483647 w 263"/>
              <a:gd name="T57" fmla="*/ 2147483647 h 27"/>
              <a:gd name="T58" fmla="*/ 2147483647 w 263"/>
              <a:gd name="T59" fmla="*/ 2147483647 h 27"/>
              <a:gd name="T60" fmla="*/ 2147483647 w 263"/>
              <a:gd name="T61" fmla="*/ 2147483647 h 27"/>
              <a:gd name="T62" fmla="*/ 2147483647 w 263"/>
              <a:gd name="T63" fmla="*/ 2147483647 h 27"/>
              <a:gd name="T64" fmla="*/ 2147483647 w 263"/>
              <a:gd name="T65" fmla="*/ 2147483647 h 27"/>
              <a:gd name="T66" fmla="*/ 2147483647 w 263"/>
              <a:gd name="T67" fmla="*/ 2147483647 h 27"/>
              <a:gd name="T68" fmla="*/ 2147483647 w 263"/>
              <a:gd name="T69" fmla="*/ 2147483647 h 27"/>
              <a:gd name="T70" fmla="*/ 2147483647 w 263"/>
              <a:gd name="T71" fmla="*/ 2147483647 h 27"/>
              <a:gd name="T72" fmla="*/ 2147483647 w 263"/>
              <a:gd name="T73" fmla="*/ 2147483647 h 27"/>
              <a:gd name="T74" fmla="*/ 2147483647 w 263"/>
              <a:gd name="T75" fmla="*/ 2147483647 h 27"/>
              <a:gd name="T76" fmla="*/ 2147483647 w 263"/>
              <a:gd name="T77" fmla="*/ 2147483647 h 27"/>
              <a:gd name="T78" fmla="*/ 2147483647 w 263"/>
              <a:gd name="T79" fmla="*/ 2147483647 h 27"/>
              <a:gd name="T80" fmla="*/ 2147483647 w 263"/>
              <a:gd name="T81" fmla="*/ 2147483647 h 27"/>
              <a:gd name="T82" fmla="*/ 2147483647 w 263"/>
              <a:gd name="T83" fmla="*/ 2147483647 h 27"/>
              <a:gd name="T84" fmla="*/ 2147483647 w 263"/>
              <a:gd name="T85" fmla="*/ 2147483647 h 27"/>
              <a:gd name="T86" fmla="*/ 2147483647 w 263"/>
              <a:gd name="T87" fmla="*/ 2147483647 h 27"/>
              <a:gd name="T88" fmla="*/ 2147483647 w 263"/>
              <a:gd name="T89" fmla="*/ 2147483647 h 27"/>
              <a:gd name="T90" fmla="*/ 2147483647 w 263"/>
              <a:gd name="T91" fmla="*/ 2147483647 h 27"/>
              <a:gd name="T92" fmla="*/ 2147483647 w 263"/>
              <a:gd name="T93" fmla="*/ 2147483647 h 27"/>
              <a:gd name="T94" fmla="*/ 2147483647 w 263"/>
              <a:gd name="T95" fmla="*/ 2147483647 h 27"/>
              <a:gd name="T96" fmla="*/ 2147483647 w 263"/>
              <a:gd name="T97" fmla="*/ 2147483647 h 27"/>
              <a:gd name="T98" fmla="*/ 2147483647 w 263"/>
              <a:gd name="T99" fmla="*/ 2147483647 h 27"/>
              <a:gd name="T100" fmla="*/ 2147483647 w 263"/>
              <a:gd name="T101" fmla="*/ 2147483647 h 27"/>
              <a:gd name="T102" fmla="*/ 2147483647 w 263"/>
              <a:gd name="T103" fmla="*/ 2147483647 h 27"/>
              <a:gd name="T104" fmla="*/ 2147483647 w 263"/>
              <a:gd name="T105" fmla="*/ 2147483647 h 27"/>
              <a:gd name="T106" fmla="*/ 2147483647 w 263"/>
              <a:gd name="T107" fmla="*/ 2147483647 h 27"/>
              <a:gd name="T108" fmla="*/ 2147483647 w 263"/>
              <a:gd name="T109" fmla="*/ 2147483647 h 27"/>
              <a:gd name="T110" fmla="*/ 2147483647 w 263"/>
              <a:gd name="T111" fmla="*/ 2147483647 h 27"/>
              <a:gd name="T112" fmla="*/ 2147483647 w 263"/>
              <a:gd name="T113" fmla="*/ 2147483647 h 27"/>
              <a:gd name="T114" fmla="*/ 2147483647 w 263"/>
              <a:gd name="T115" fmla="*/ 0 h 27"/>
              <a:gd name="T116" fmla="*/ 2147483647 w 263"/>
              <a:gd name="T117" fmla="*/ 0 h 27"/>
              <a:gd name="T118" fmla="*/ 2147483647 w 263"/>
              <a:gd name="T119" fmla="*/ 0 h 27"/>
              <a:gd name="T120" fmla="*/ 2147483647 w 263"/>
              <a:gd name="T121" fmla="*/ 0 h 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27"/>
              <a:gd name="T185" fmla="*/ 263 w 263"/>
              <a:gd name="T186" fmla="*/ 27 h 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27">
                <a:moveTo>
                  <a:pt x="133" y="0"/>
                </a:moveTo>
                <a:lnTo>
                  <a:pt x="106" y="0"/>
                </a:lnTo>
                <a:lnTo>
                  <a:pt x="92" y="0"/>
                </a:lnTo>
                <a:lnTo>
                  <a:pt x="81" y="0"/>
                </a:lnTo>
                <a:lnTo>
                  <a:pt x="69" y="2"/>
                </a:lnTo>
                <a:lnTo>
                  <a:pt x="58" y="2"/>
                </a:lnTo>
                <a:lnTo>
                  <a:pt x="48" y="2"/>
                </a:lnTo>
                <a:lnTo>
                  <a:pt x="38" y="4"/>
                </a:lnTo>
                <a:lnTo>
                  <a:pt x="31" y="4"/>
                </a:lnTo>
                <a:lnTo>
                  <a:pt x="23" y="6"/>
                </a:lnTo>
                <a:lnTo>
                  <a:pt x="15" y="8"/>
                </a:lnTo>
                <a:lnTo>
                  <a:pt x="12" y="8"/>
                </a:lnTo>
                <a:lnTo>
                  <a:pt x="6" y="10"/>
                </a:lnTo>
                <a:lnTo>
                  <a:pt x="4" y="12"/>
                </a:lnTo>
                <a:lnTo>
                  <a:pt x="2" y="12"/>
                </a:lnTo>
                <a:lnTo>
                  <a:pt x="0" y="14"/>
                </a:lnTo>
                <a:lnTo>
                  <a:pt x="2" y="15"/>
                </a:lnTo>
                <a:lnTo>
                  <a:pt x="4" y="15"/>
                </a:lnTo>
                <a:lnTo>
                  <a:pt x="6" y="17"/>
                </a:lnTo>
                <a:lnTo>
                  <a:pt x="12" y="19"/>
                </a:lnTo>
                <a:lnTo>
                  <a:pt x="15" y="19"/>
                </a:lnTo>
                <a:lnTo>
                  <a:pt x="23" y="21"/>
                </a:lnTo>
                <a:lnTo>
                  <a:pt x="31" y="23"/>
                </a:lnTo>
                <a:lnTo>
                  <a:pt x="38" y="23"/>
                </a:lnTo>
                <a:lnTo>
                  <a:pt x="48" y="25"/>
                </a:lnTo>
                <a:lnTo>
                  <a:pt x="58" y="25"/>
                </a:lnTo>
                <a:lnTo>
                  <a:pt x="69" y="25"/>
                </a:lnTo>
                <a:lnTo>
                  <a:pt x="81" y="27"/>
                </a:lnTo>
                <a:lnTo>
                  <a:pt x="92" y="27"/>
                </a:lnTo>
                <a:lnTo>
                  <a:pt x="106" y="27"/>
                </a:lnTo>
                <a:lnTo>
                  <a:pt x="133" y="27"/>
                </a:lnTo>
                <a:lnTo>
                  <a:pt x="158" y="27"/>
                </a:lnTo>
                <a:lnTo>
                  <a:pt x="171" y="27"/>
                </a:lnTo>
                <a:lnTo>
                  <a:pt x="182" y="27"/>
                </a:lnTo>
                <a:lnTo>
                  <a:pt x="194" y="25"/>
                </a:lnTo>
                <a:lnTo>
                  <a:pt x="206" y="25"/>
                </a:lnTo>
                <a:lnTo>
                  <a:pt x="215" y="25"/>
                </a:lnTo>
                <a:lnTo>
                  <a:pt x="225" y="23"/>
                </a:lnTo>
                <a:lnTo>
                  <a:pt x="232" y="23"/>
                </a:lnTo>
                <a:lnTo>
                  <a:pt x="240" y="21"/>
                </a:lnTo>
                <a:lnTo>
                  <a:pt x="246" y="19"/>
                </a:lnTo>
                <a:lnTo>
                  <a:pt x="252" y="19"/>
                </a:lnTo>
                <a:lnTo>
                  <a:pt x="255" y="17"/>
                </a:lnTo>
                <a:lnTo>
                  <a:pt x="259" y="15"/>
                </a:lnTo>
                <a:lnTo>
                  <a:pt x="261" y="15"/>
                </a:lnTo>
                <a:lnTo>
                  <a:pt x="263" y="14"/>
                </a:lnTo>
                <a:lnTo>
                  <a:pt x="261" y="12"/>
                </a:lnTo>
                <a:lnTo>
                  <a:pt x="259" y="12"/>
                </a:lnTo>
                <a:lnTo>
                  <a:pt x="255" y="10"/>
                </a:lnTo>
                <a:lnTo>
                  <a:pt x="252" y="8"/>
                </a:lnTo>
                <a:lnTo>
                  <a:pt x="246" y="8"/>
                </a:lnTo>
                <a:lnTo>
                  <a:pt x="240" y="6"/>
                </a:lnTo>
                <a:lnTo>
                  <a:pt x="232" y="4"/>
                </a:lnTo>
                <a:lnTo>
                  <a:pt x="225" y="4"/>
                </a:lnTo>
                <a:lnTo>
                  <a:pt x="215" y="2"/>
                </a:lnTo>
                <a:lnTo>
                  <a:pt x="206" y="2"/>
                </a:lnTo>
                <a:lnTo>
                  <a:pt x="194" y="2"/>
                </a:lnTo>
                <a:lnTo>
                  <a:pt x="182" y="0"/>
                </a:lnTo>
                <a:lnTo>
                  <a:pt x="171" y="0"/>
                </a:lnTo>
                <a:lnTo>
                  <a:pt x="158" y="0"/>
                </a:lnTo>
                <a:lnTo>
                  <a:pt x="133" y="0"/>
                </a:lnTo>
                <a:close/>
              </a:path>
            </a:pathLst>
          </a:custGeom>
          <a:solidFill>
            <a:srgbClr val="EEEEEE"/>
          </a:solidFill>
          <a:ln w="9525">
            <a:noFill/>
            <a:round/>
            <a:headEnd/>
            <a:tailEnd/>
          </a:ln>
        </p:spPr>
        <p:txBody>
          <a:bodyPr/>
          <a:lstStyle/>
          <a:p>
            <a:endParaRPr lang="en-US"/>
          </a:p>
        </p:txBody>
      </p:sp>
      <p:sp>
        <p:nvSpPr>
          <p:cNvPr id="26760" name="Freeform 246"/>
          <p:cNvSpPr>
            <a:spLocks/>
          </p:cNvSpPr>
          <p:nvPr/>
        </p:nvSpPr>
        <p:spPr bwMode="auto">
          <a:xfrm>
            <a:off x="8858250" y="2995613"/>
            <a:ext cx="207963" cy="20637"/>
          </a:xfrm>
          <a:custGeom>
            <a:avLst/>
            <a:gdLst>
              <a:gd name="T0" fmla="*/ 2147483647 w 263"/>
              <a:gd name="T1" fmla="*/ 0 h 27"/>
              <a:gd name="T2" fmla="*/ 2147483647 w 263"/>
              <a:gd name="T3" fmla="*/ 0 h 27"/>
              <a:gd name="T4" fmla="*/ 2147483647 w 263"/>
              <a:gd name="T5" fmla="*/ 0 h 27"/>
              <a:gd name="T6" fmla="*/ 2147483647 w 263"/>
              <a:gd name="T7" fmla="*/ 0 h 27"/>
              <a:gd name="T8" fmla="*/ 2147483647 w 263"/>
              <a:gd name="T9" fmla="*/ 2147483647 h 27"/>
              <a:gd name="T10" fmla="*/ 2147483647 w 263"/>
              <a:gd name="T11" fmla="*/ 2147483647 h 27"/>
              <a:gd name="T12" fmla="*/ 2147483647 w 263"/>
              <a:gd name="T13" fmla="*/ 2147483647 h 27"/>
              <a:gd name="T14" fmla="*/ 2147483647 w 263"/>
              <a:gd name="T15" fmla="*/ 2147483647 h 27"/>
              <a:gd name="T16" fmla="*/ 2147483647 w 263"/>
              <a:gd name="T17" fmla="*/ 2147483647 h 27"/>
              <a:gd name="T18" fmla="*/ 2147483647 w 263"/>
              <a:gd name="T19" fmla="*/ 2147483647 h 27"/>
              <a:gd name="T20" fmla="*/ 2147483647 w 263"/>
              <a:gd name="T21" fmla="*/ 2147483647 h 27"/>
              <a:gd name="T22" fmla="*/ 2147483647 w 263"/>
              <a:gd name="T23" fmla="*/ 2147483647 h 27"/>
              <a:gd name="T24" fmla="*/ 2147483647 w 263"/>
              <a:gd name="T25" fmla="*/ 2147483647 h 27"/>
              <a:gd name="T26" fmla="*/ 2147483647 w 263"/>
              <a:gd name="T27" fmla="*/ 2147483647 h 27"/>
              <a:gd name="T28" fmla="*/ 2147483647 w 263"/>
              <a:gd name="T29" fmla="*/ 2147483647 h 27"/>
              <a:gd name="T30" fmla="*/ 0 w 263"/>
              <a:gd name="T31" fmla="*/ 2147483647 h 27"/>
              <a:gd name="T32" fmla="*/ 2147483647 w 263"/>
              <a:gd name="T33" fmla="*/ 2147483647 h 27"/>
              <a:gd name="T34" fmla="*/ 2147483647 w 263"/>
              <a:gd name="T35" fmla="*/ 2147483647 h 27"/>
              <a:gd name="T36" fmla="*/ 2147483647 w 263"/>
              <a:gd name="T37" fmla="*/ 2147483647 h 27"/>
              <a:gd name="T38" fmla="*/ 2147483647 w 263"/>
              <a:gd name="T39" fmla="*/ 2147483647 h 27"/>
              <a:gd name="T40" fmla="*/ 2147483647 w 263"/>
              <a:gd name="T41" fmla="*/ 2147483647 h 27"/>
              <a:gd name="T42" fmla="*/ 2147483647 w 263"/>
              <a:gd name="T43" fmla="*/ 2147483647 h 27"/>
              <a:gd name="T44" fmla="*/ 2147483647 w 263"/>
              <a:gd name="T45" fmla="*/ 2147483647 h 27"/>
              <a:gd name="T46" fmla="*/ 2147483647 w 263"/>
              <a:gd name="T47" fmla="*/ 2147483647 h 27"/>
              <a:gd name="T48" fmla="*/ 2147483647 w 263"/>
              <a:gd name="T49" fmla="*/ 2147483647 h 27"/>
              <a:gd name="T50" fmla="*/ 2147483647 w 263"/>
              <a:gd name="T51" fmla="*/ 2147483647 h 27"/>
              <a:gd name="T52" fmla="*/ 2147483647 w 263"/>
              <a:gd name="T53" fmla="*/ 2147483647 h 27"/>
              <a:gd name="T54" fmla="*/ 2147483647 w 263"/>
              <a:gd name="T55" fmla="*/ 2147483647 h 27"/>
              <a:gd name="T56" fmla="*/ 2147483647 w 263"/>
              <a:gd name="T57" fmla="*/ 2147483647 h 27"/>
              <a:gd name="T58" fmla="*/ 2147483647 w 263"/>
              <a:gd name="T59" fmla="*/ 2147483647 h 27"/>
              <a:gd name="T60" fmla="*/ 2147483647 w 263"/>
              <a:gd name="T61" fmla="*/ 2147483647 h 27"/>
              <a:gd name="T62" fmla="*/ 2147483647 w 263"/>
              <a:gd name="T63" fmla="*/ 2147483647 h 27"/>
              <a:gd name="T64" fmla="*/ 2147483647 w 263"/>
              <a:gd name="T65" fmla="*/ 2147483647 h 27"/>
              <a:gd name="T66" fmla="*/ 2147483647 w 263"/>
              <a:gd name="T67" fmla="*/ 2147483647 h 27"/>
              <a:gd name="T68" fmla="*/ 2147483647 w 263"/>
              <a:gd name="T69" fmla="*/ 2147483647 h 27"/>
              <a:gd name="T70" fmla="*/ 2147483647 w 263"/>
              <a:gd name="T71" fmla="*/ 2147483647 h 27"/>
              <a:gd name="T72" fmla="*/ 2147483647 w 263"/>
              <a:gd name="T73" fmla="*/ 2147483647 h 27"/>
              <a:gd name="T74" fmla="*/ 2147483647 w 263"/>
              <a:gd name="T75" fmla="*/ 2147483647 h 27"/>
              <a:gd name="T76" fmla="*/ 2147483647 w 263"/>
              <a:gd name="T77" fmla="*/ 2147483647 h 27"/>
              <a:gd name="T78" fmla="*/ 2147483647 w 263"/>
              <a:gd name="T79" fmla="*/ 2147483647 h 27"/>
              <a:gd name="T80" fmla="*/ 2147483647 w 263"/>
              <a:gd name="T81" fmla="*/ 2147483647 h 27"/>
              <a:gd name="T82" fmla="*/ 2147483647 w 263"/>
              <a:gd name="T83" fmla="*/ 2147483647 h 27"/>
              <a:gd name="T84" fmla="*/ 2147483647 w 263"/>
              <a:gd name="T85" fmla="*/ 2147483647 h 27"/>
              <a:gd name="T86" fmla="*/ 2147483647 w 263"/>
              <a:gd name="T87" fmla="*/ 2147483647 h 27"/>
              <a:gd name="T88" fmla="*/ 2147483647 w 263"/>
              <a:gd name="T89" fmla="*/ 2147483647 h 27"/>
              <a:gd name="T90" fmla="*/ 2147483647 w 263"/>
              <a:gd name="T91" fmla="*/ 2147483647 h 27"/>
              <a:gd name="T92" fmla="*/ 2147483647 w 263"/>
              <a:gd name="T93" fmla="*/ 2147483647 h 27"/>
              <a:gd name="T94" fmla="*/ 2147483647 w 263"/>
              <a:gd name="T95" fmla="*/ 2147483647 h 27"/>
              <a:gd name="T96" fmla="*/ 2147483647 w 263"/>
              <a:gd name="T97" fmla="*/ 2147483647 h 27"/>
              <a:gd name="T98" fmla="*/ 2147483647 w 263"/>
              <a:gd name="T99" fmla="*/ 2147483647 h 27"/>
              <a:gd name="T100" fmla="*/ 2147483647 w 263"/>
              <a:gd name="T101" fmla="*/ 2147483647 h 27"/>
              <a:gd name="T102" fmla="*/ 2147483647 w 263"/>
              <a:gd name="T103" fmla="*/ 2147483647 h 27"/>
              <a:gd name="T104" fmla="*/ 2147483647 w 263"/>
              <a:gd name="T105" fmla="*/ 2147483647 h 27"/>
              <a:gd name="T106" fmla="*/ 2147483647 w 263"/>
              <a:gd name="T107" fmla="*/ 2147483647 h 27"/>
              <a:gd name="T108" fmla="*/ 2147483647 w 263"/>
              <a:gd name="T109" fmla="*/ 2147483647 h 27"/>
              <a:gd name="T110" fmla="*/ 2147483647 w 263"/>
              <a:gd name="T111" fmla="*/ 2147483647 h 27"/>
              <a:gd name="T112" fmla="*/ 2147483647 w 263"/>
              <a:gd name="T113" fmla="*/ 2147483647 h 27"/>
              <a:gd name="T114" fmla="*/ 2147483647 w 263"/>
              <a:gd name="T115" fmla="*/ 0 h 27"/>
              <a:gd name="T116" fmla="*/ 2147483647 w 263"/>
              <a:gd name="T117" fmla="*/ 0 h 27"/>
              <a:gd name="T118" fmla="*/ 2147483647 w 263"/>
              <a:gd name="T119" fmla="*/ 0 h 27"/>
              <a:gd name="T120" fmla="*/ 2147483647 w 263"/>
              <a:gd name="T121" fmla="*/ 0 h 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27"/>
              <a:gd name="T185" fmla="*/ 263 w 263"/>
              <a:gd name="T186" fmla="*/ 27 h 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27">
                <a:moveTo>
                  <a:pt x="133" y="0"/>
                </a:moveTo>
                <a:lnTo>
                  <a:pt x="106" y="0"/>
                </a:lnTo>
                <a:lnTo>
                  <a:pt x="92" y="0"/>
                </a:lnTo>
                <a:lnTo>
                  <a:pt x="81" y="0"/>
                </a:lnTo>
                <a:lnTo>
                  <a:pt x="69" y="2"/>
                </a:lnTo>
                <a:lnTo>
                  <a:pt x="58" y="2"/>
                </a:lnTo>
                <a:lnTo>
                  <a:pt x="48" y="2"/>
                </a:lnTo>
                <a:lnTo>
                  <a:pt x="38" y="4"/>
                </a:lnTo>
                <a:lnTo>
                  <a:pt x="31" y="4"/>
                </a:lnTo>
                <a:lnTo>
                  <a:pt x="23" y="6"/>
                </a:lnTo>
                <a:lnTo>
                  <a:pt x="15" y="8"/>
                </a:lnTo>
                <a:lnTo>
                  <a:pt x="12" y="8"/>
                </a:lnTo>
                <a:lnTo>
                  <a:pt x="6" y="10"/>
                </a:lnTo>
                <a:lnTo>
                  <a:pt x="4" y="12"/>
                </a:lnTo>
                <a:lnTo>
                  <a:pt x="2" y="12"/>
                </a:lnTo>
                <a:lnTo>
                  <a:pt x="0" y="14"/>
                </a:lnTo>
                <a:lnTo>
                  <a:pt x="2" y="15"/>
                </a:lnTo>
                <a:lnTo>
                  <a:pt x="4" y="15"/>
                </a:lnTo>
                <a:lnTo>
                  <a:pt x="6" y="17"/>
                </a:lnTo>
                <a:lnTo>
                  <a:pt x="12" y="19"/>
                </a:lnTo>
                <a:lnTo>
                  <a:pt x="15" y="19"/>
                </a:lnTo>
                <a:lnTo>
                  <a:pt x="23" y="21"/>
                </a:lnTo>
                <a:lnTo>
                  <a:pt x="31" y="23"/>
                </a:lnTo>
                <a:lnTo>
                  <a:pt x="38" y="23"/>
                </a:lnTo>
                <a:lnTo>
                  <a:pt x="48" y="25"/>
                </a:lnTo>
                <a:lnTo>
                  <a:pt x="58" y="25"/>
                </a:lnTo>
                <a:lnTo>
                  <a:pt x="69" y="25"/>
                </a:lnTo>
                <a:lnTo>
                  <a:pt x="81" y="27"/>
                </a:lnTo>
                <a:lnTo>
                  <a:pt x="92" y="27"/>
                </a:lnTo>
                <a:lnTo>
                  <a:pt x="106" y="27"/>
                </a:lnTo>
                <a:lnTo>
                  <a:pt x="133" y="27"/>
                </a:lnTo>
                <a:lnTo>
                  <a:pt x="158" y="27"/>
                </a:lnTo>
                <a:lnTo>
                  <a:pt x="171" y="27"/>
                </a:lnTo>
                <a:lnTo>
                  <a:pt x="182" y="27"/>
                </a:lnTo>
                <a:lnTo>
                  <a:pt x="194" y="25"/>
                </a:lnTo>
                <a:lnTo>
                  <a:pt x="206" y="25"/>
                </a:lnTo>
                <a:lnTo>
                  <a:pt x="215" y="25"/>
                </a:lnTo>
                <a:lnTo>
                  <a:pt x="225" y="23"/>
                </a:lnTo>
                <a:lnTo>
                  <a:pt x="232" y="23"/>
                </a:lnTo>
                <a:lnTo>
                  <a:pt x="240" y="21"/>
                </a:lnTo>
                <a:lnTo>
                  <a:pt x="246" y="19"/>
                </a:lnTo>
                <a:lnTo>
                  <a:pt x="252" y="19"/>
                </a:lnTo>
                <a:lnTo>
                  <a:pt x="255" y="17"/>
                </a:lnTo>
                <a:lnTo>
                  <a:pt x="259" y="15"/>
                </a:lnTo>
                <a:lnTo>
                  <a:pt x="261" y="15"/>
                </a:lnTo>
                <a:lnTo>
                  <a:pt x="263" y="14"/>
                </a:lnTo>
                <a:lnTo>
                  <a:pt x="261" y="12"/>
                </a:lnTo>
                <a:lnTo>
                  <a:pt x="259" y="12"/>
                </a:lnTo>
                <a:lnTo>
                  <a:pt x="255" y="10"/>
                </a:lnTo>
                <a:lnTo>
                  <a:pt x="252" y="8"/>
                </a:lnTo>
                <a:lnTo>
                  <a:pt x="246" y="8"/>
                </a:lnTo>
                <a:lnTo>
                  <a:pt x="240" y="6"/>
                </a:lnTo>
                <a:lnTo>
                  <a:pt x="232" y="4"/>
                </a:lnTo>
                <a:lnTo>
                  <a:pt x="225" y="4"/>
                </a:lnTo>
                <a:lnTo>
                  <a:pt x="215" y="2"/>
                </a:lnTo>
                <a:lnTo>
                  <a:pt x="206" y="2"/>
                </a:lnTo>
                <a:lnTo>
                  <a:pt x="194" y="2"/>
                </a:lnTo>
                <a:lnTo>
                  <a:pt x="182" y="0"/>
                </a:lnTo>
                <a:lnTo>
                  <a:pt x="171" y="0"/>
                </a:lnTo>
                <a:lnTo>
                  <a:pt x="158" y="0"/>
                </a:lnTo>
                <a:lnTo>
                  <a:pt x="133" y="0"/>
                </a:lnTo>
              </a:path>
            </a:pathLst>
          </a:custGeom>
          <a:noFill/>
          <a:ln w="12700">
            <a:solidFill>
              <a:srgbClr val="777777"/>
            </a:solidFill>
            <a:round/>
            <a:headEnd/>
            <a:tailEnd/>
          </a:ln>
        </p:spPr>
        <p:txBody>
          <a:bodyPr/>
          <a:lstStyle/>
          <a:p>
            <a:endParaRPr lang="en-US"/>
          </a:p>
        </p:txBody>
      </p:sp>
      <p:sp>
        <p:nvSpPr>
          <p:cNvPr id="26761" name="Freeform 247"/>
          <p:cNvSpPr>
            <a:spLocks/>
          </p:cNvSpPr>
          <p:nvPr/>
        </p:nvSpPr>
        <p:spPr bwMode="auto">
          <a:xfrm>
            <a:off x="8594725" y="3084513"/>
            <a:ext cx="209550" cy="23812"/>
          </a:xfrm>
          <a:custGeom>
            <a:avLst/>
            <a:gdLst>
              <a:gd name="T0" fmla="*/ 2147483647 w 263"/>
              <a:gd name="T1" fmla="*/ 0 h 29"/>
              <a:gd name="T2" fmla="*/ 2147483647 w 263"/>
              <a:gd name="T3" fmla="*/ 0 h 29"/>
              <a:gd name="T4" fmla="*/ 2147483647 w 263"/>
              <a:gd name="T5" fmla="*/ 0 h 29"/>
              <a:gd name="T6" fmla="*/ 2147483647 w 263"/>
              <a:gd name="T7" fmla="*/ 2147483647 h 29"/>
              <a:gd name="T8" fmla="*/ 2147483647 w 263"/>
              <a:gd name="T9" fmla="*/ 2147483647 h 29"/>
              <a:gd name="T10" fmla="*/ 2147483647 w 263"/>
              <a:gd name="T11" fmla="*/ 2147483647 h 29"/>
              <a:gd name="T12" fmla="*/ 2147483647 w 263"/>
              <a:gd name="T13" fmla="*/ 2147483647 h 29"/>
              <a:gd name="T14" fmla="*/ 2147483647 w 263"/>
              <a:gd name="T15" fmla="*/ 2147483647 h 29"/>
              <a:gd name="T16" fmla="*/ 2147483647 w 263"/>
              <a:gd name="T17" fmla="*/ 2147483647 h 29"/>
              <a:gd name="T18" fmla="*/ 2147483647 w 263"/>
              <a:gd name="T19" fmla="*/ 2147483647 h 29"/>
              <a:gd name="T20" fmla="*/ 2147483647 w 263"/>
              <a:gd name="T21" fmla="*/ 2147483647 h 29"/>
              <a:gd name="T22" fmla="*/ 2147483647 w 263"/>
              <a:gd name="T23" fmla="*/ 2147483647 h 29"/>
              <a:gd name="T24" fmla="*/ 2147483647 w 263"/>
              <a:gd name="T25" fmla="*/ 2147483647 h 29"/>
              <a:gd name="T26" fmla="*/ 2147483647 w 263"/>
              <a:gd name="T27" fmla="*/ 2147483647 h 29"/>
              <a:gd name="T28" fmla="*/ 2147483647 w 263"/>
              <a:gd name="T29" fmla="*/ 2147483647 h 29"/>
              <a:gd name="T30" fmla="*/ 0 w 263"/>
              <a:gd name="T31" fmla="*/ 2147483647 h 29"/>
              <a:gd name="T32" fmla="*/ 2147483647 w 263"/>
              <a:gd name="T33" fmla="*/ 2147483647 h 29"/>
              <a:gd name="T34" fmla="*/ 2147483647 w 263"/>
              <a:gd name="T35" fmla="*/ 2147483647 h 29"/>
              <a:gd name="T36" fmla="*/ 2147483647 w 263"/>
              <a:gd name="T37" fmla="*/ 2147483647 h 29"/>
              <a:gd name="T38" fmla="*/ 2147483647 w 263"/>
              <a:gd name="T39" fmla="*/ 2147483647 h 29"/>
              <a:gd name="T40" fmla="*/ 2147483647 w 263"/>
              <a:gd name="T41" fmla="*/ 2147483647 h 29"/>
              <a:gd name="T42" fmla="*/ 2147483647 w 263"/>
              <a:gd name="T43" fmla="*/ 2147483647 h 29"/>
              <a:gd name="T44" fmla="*/ 2147483647 w 263"/>
              <a:gd name="T45" fmla="*/ 2147483647 h 29"/>
              <a:gd name="T46" fmla="*/ 2147483647 w 263"/>
              <a:gd name="T47" fmla="*/ 2147483647 h 29"/>
              <a:gd name="T48" fmla="*/ 2147483647 w 263"/>
              <a:gd name="T49" fmla="*/ 2147483647 h 29"/>
              <a:gd name="T50" fmla="*/ 2147483647 w 263"/>
              <a:gd name="T51" fmla="*/ 2147483647 h 29"/>
              <a:gd name="T52" fmla="*/ 2147483647 w 263"/>
              <a:gd name="T53" fmla="*/ 2147483647 h 29"/>
              <a:gd name="T54" fmla="*/ 2147483647 w 263"/>
              <a:gd name="T55" fmla="*/ 2147483647 h 29"/>
              <a:gd name="T56" fmla="*/ 2147483647 w 263"/>
              <a:gd name="T57" fmla="*/ 2147483647 h 29"/>
              <a:gd name="T58" fmla="*/ 2147483647 w 263"/>
              <a:gd name="T59" fmla="*/ 2147483647 h 29"/>
              <a:gd name="T60" fmla="*/ 2147483647 w 263"/>
              <a:gd name="T61" fmla="*/ 2147483647 h 29"/>
              <a:gd name="T62" fmla="*/ 2147483647 w 263"/>
              <a:gd name="T63" fmla="*/ 2147483647 h 29"/>
              <a:gd name="T64" fmla="*/ 2147483647 w 263"/>
              <a:gd name="T65" fmla="*/ 2147483647 h 29"/>
              <a:gd name="T66" fmla="*/ 2147483647 w 263"/>
              <a:gd name="T67" fmla="*/ 2147483647 h 29"/>
              <a:gd name="T68" fmla="*/ 2147483647 w 263"/>
              <a:gd name="T69" fmla="*/ 2147483647 h 29"/>
              <a:gd name="T70" fmla="*/ 2147483647 w 263"/>
              <a:gd name="T71" fmla="*/ 2147483647 h 29"/>
              <a:gd name="T72" fmla="*/ 2147483647 w 263"/>
              <a:gd name="T73" fmla="*/ 2147483647 h 29"/>
              <a:gd name="T74" fmla="*/ 2147483647 w 263"/>
              <a:gd name="T75" fmla="*/ 2147483647 h 29"/>
              <a:gd name="T76" fmla="*/ 2147483647 w 263"/>
              <a:gd name="T77" fmla="*/ 2147483647 h 29"/>
              <a:gd name="T78" fmla="*/ 2147483647 w 263"/>
              <a:gd name="T79" fmla="*/ 2147483647 h 29"/>
              <a:gd name="T80" fmla="*/ 2147483647 w 263"/>
              <a:gd name="T81" fmla="*/ 2147483647 h 29"/>
              <a:gd name="T82" fmla="*/ 2147483647 w 263"/>
              <a:gd name="T83" fmla="*/ 2147483647 h 29"/>
              <a:gd name="T84" fmla="*/ 2147483647 w 263"/>
              <a:gd name="T85" fmla="*/ 2147483647 h 29"/>
              <a:gd name="T86" fmla="*/ 2147483647 w 263"/>
              <a:gd name="T87" fmla="*/ 2147483647 h 29"/>
              <a:gd name="T88" fmla="*/ 2147483647 w 263"/>
              <a:gd name="T89" fmla="*/ 2147483647 h 29"/>
              <a:gd name="T90" fmla="*/ 2147483647 w 263"/>
              <a:gd name="T91" fmla="*/ 2147483647 h 29"/>
              <a:gd name="T92" fmla="*/ 2147483647 w 263"/>
              <a:gd name="T93" fmla="*/ 2147483647 h 29"/>
              <a:gd name="T94" fmla="*/ 2147483647 w 263"/>
              <a:gd name="T95" fmla="*/ 2147483647 h 29"/>
              <a:gd name="T96" fmla="*/ 2147483647 w 263"/>
              <a:gd name="T97" fmla="*/ 2147483647 h 29"/>
              <a:gd name="T98" fmla="*/ 2147483647 w 263"/>
              <a:gd name="T99" fmla="*/ 2147483647 h 29"/>
              <a:gd name="T100" fmla="*/ 2147483647 w 263"/>
              <a:gd name="T101" fmla="*/ 2147483647 h 29"/>
              <a:gd name="T102" fmla="*/ 2147483647 w 263"/>
              <a:gd name="T103" fmla="*/ 2147483647 h 29"/>
              <a:gd name="T104" fmla="*/ 2147483647 w 263"/>
              <a:gd name="T105" fmla="*/ 2147483647 h 29"/>
              <a:gd name="T106" fmla="*/ 2147483647 w 263"/>
              <a:gd name="T107" fmla="*/ 2147483647 h 29"/>
              <a:gd name="T108" fmla="*/ 2147483647 w 263"/>
              <a:gd name="T109" fmla="*/ 2147483647 h 29"/>
              <a:gd name="T110" fmla="*/ 2147483647 w 263"/>
              <a:gd name="T111" fmla="*/ 2147483647 h 29"/>
              <a:gd name="T112" fmla="*/ 2147483647 w 263"/>
              <a:gd name="T113" fmla="*/ 2147483647 h 29"/>
              <a:gd name="T114" fmla="*/ 2147483647 w 263"/>
              <a:gd name="T115" fmla="*/ 2147483647 h 29"/>
              <a:gd name="T116" fmla="*/ 2147483647 w 263"/>
              <a:gd name="T117" fmla="*/ 0 h 29"/>
              <a:gd name="T118" fmla="*/ 2147483647 w 263"/>
              <a:gd name="T119" fmla="*/ 0 h 29"/>
              <a:gd name="T120" fmla="*/ 2147483647 w 263"/>
              <a:gd name="T121" fmla="*/ 0 h 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29"/>
              <a:gd name="T185" fmla="*/ 263 w 263"/>
              <a:gd name="T186" fmla="*/ 29 h 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29">
                <a:moveTo>
                  <a:pt x="132" y="0"/>
                </a:moveTo>
                <a:lnTo>
                  <a:pt x="105" y="0"/>
                </a:lnTo>
                <a:lnTo>
                  <a:pt x="92" y="0"/>
                </a:lnTo>
                <a:lnTo>
                  <a:pt x="81" y="2"/>
                </a:lnTo>
                <a:lnTo>
                  <a:pt x="69" y="2"/>
                </a:lnTo>
                <a:lnTo>
                  <a:pt x="58" y="2"/>
                </a:lnTo>
                <a:lnTo>
                  <a:pt x="48" y="4"/>
                </a:lnTo>
                <a:lnTo>
                  <a:pt x="38" y="4"/>
                </a:lnTo>
                <a:lnTo>
                  <a:pt x="31" y="6"/>
                </a:lnTo>
                <a:lnTo>
                  <a:pt x="23" y="6"/>
                </a:lnTo>
                <a:lnTo>
                  <a:pt x="15" y="8"/>
                </a:lnTo>
                <a:lnTo>
                  <a:pt x="11" y="8"/>
                </a:lnTo>
                <a:lnTo>
                  <a:pt x="6" y="10"/>
                </a:lnTo>
                <a:lnTo>
                  <a:pt x="4" y="12"/>
                </a:lnTo>
                <a:lnTo>
                  <a:pt x="2" y="14"/>
                </a:lnTo>
                <a:lnTo>
                  <a:pt x="0" y="14"/>
                </a:lnTo>
                <a:lnTo>
                  <a:pt x="2" y="16"/>
                </a:lnTo>
                <a:lnTo>
                  <a:pt x="4" y="18"/>
                </a:lnTo>
                <a:lnTo>
                  <a:pt x="6" y="18"/>
                </a:lnTo>
                <a:lnTo>
                  <a:pt x="11" y="20"/>
                </a:lnTo>
                <a:lnTo>
                  <a:pt x="15" y="21"/>
                </a:lnTo>
                <a:lnTo>
                  <a:pt x="23" y="21"/>
                </a:lnTo>
                <a:lnTo>
                  <a:pt x="31" y="23"/>
                </a:lnTo>
                <a:lnTo>
                  <a:pt x="38" y="23"/>
                </a:lnTo>
                <a:lnTo>
                  <a:pt x="48" y="25"/>
                </a:lnTo>
                <a:lnTo>
                  <a:pt x="58" y="25"/>
                </a:lnTo>
                <a:lnTo>
                  <a:pt x="69" y="27"/>
                </a:lnTo>
                <a:lnTo>
                  <a:pt x="81" y="27"/>
                </a:lnTo>
                <a:lnTo>
                  <a:pt x="92" y="27"/>
                </a:lnTo>
                <a:lnTo>
                  <a:pt x="105" y="27"/>
                </a:lnTo>
                <a:lnTo>
                  <a:pt x="132" y="29"/>
                </a:lnTo>
                <a:lnTo>
                  <a:pt x="157" y="27"/>
                </a:lnTo>
                <a:lnTo>
                  <a:pt x="171" y="27"/>
                </a:lnTo>
                <a:lnTo>
                  <a:pt x="182" y="27"/>
                </a:lnTo>
                <a:lnTo>
                  <a:pt x="194" y="27"/>
                </a:lnTo>
                <a:lnTo>
                  <a:pt x="205" y="25"/>
                </a:lnTo>
                <a:lnTo>
                  <a:pt x="215" y="25"/>
                </a:lnTo>
                <a:lnTo>
                  <a:pt x="225" y="23"/>
                </a:lnTo>
                <a:lnTo>
                  <a:pt x="232" y="23"/>
                </a:lnTo>
                <a:lnTo>
                  <a:pt x="240" y="21"/>
                </a:lnTo>
                <a:lnTo>
                  <a:pt x="248" y="21"/>
                </a:lnTo>
                <a:lnTo>
                  <a:pt x="251" y="20"/>
                </a:lnTo>
                <a:lnTo>
                  <a:pt x="257" y="18"/>
                </a:lnTo>
                <a:lnTo>
                  <a:pt x="259" y="18"/>
                </a:lnTo>
                <a:lnTo>
                  <a:pt x="261" y="16"/>
                </a:lnTo>
                <a:lnTo>
                  <a:pt x="263" y="14"/>
                </a:lnTo>
                <a:lnTo>
                  <a:pt x="261" y="14"/>
                </a:lnTo>
                <a:lnTo>
                  <a:pt x="259" y="12"/>
                </a:lnTo>
                <a:lnTo>
                  <a:pt x="257" y="10"/>
                </a:lnTo>
                <a:lnTo>
                  <a:pt x="251" y="8"/>
                </a:lnTo>
                <a:lnTo>
                  <a:pt x="248" y="8"/>
                </a:lnTo>
                <a:lnTo>
                  <a:pt x="240" y="6"/>
                </a:lnTo>
                <a:lnTo>
                  <a:pt x="232" y="6"/>
                </a:lnTo>
                <a:lnTo>
                  <a:pt x="225" y="4"/>
                </a:lnTo>
                <a:lnTo>
                  <a:pt x="215" y="4"/>
                </a:lnTo>
                <a:lnTo>
                  <a:pt x="205" y="2"/>
                </a:lnTo>
                <a:lnTo>
                  <a:pt x="194" y="2"/>
                </a:lnTo>
                <a:lnTo>
                  <a:pt x="182" y="2"/>
                </a:lnTo>
                <a:lnTo>
                  <a:pt x="171" y="0"/>
                </a:lnTo>
                <a:lnTo>
                  <a:pt x="157" y="0"/>
                </a:lnTo>
                <a:lnTo>
                  <a:pt x="132" y="0"/>
                </a:lnTo>
                <a:close/>
              </a:path>
            </a:pathLst>
          </a:custGeom>
          <a:solidFill>
            <a:srgbClr val="444444"/>
          </a:solidFill>
          <a:ln w="9525">
            <a:noFill/>
            <a:round/>
            <a:headEnd/>
            <a:tailEnd/>
          </a:ln>
        </p:spPr>
        <p:txBody>
          <a:bodyPr/>
          <a:lstStyle/>
          <a:p>
            <a:endParaRPr lang="en-US"/>
          </a:p>
        </p:txBody>
      </p:sp>
      <p:sp>
        <p:nvSpPr>
          <p:cNvPr id="26762" name="Freeform 248"/>
          <p:cNvSpPr>
            <a:spLocks/>
          </p:cNvSpPr>
          <p:nvPr/>
        </p:nvSpPr>
        <p:spPr bwMode="auto">
          <a:xfrm>
            <a:off x="8594725" y="3084513"/>
            <a:ext cx="209550" cy="23812"/>
          </a:xfrm>
          <a:custGeom>
            <a:avLst/>
            <a:gdLst>
              <a:gd name="T0" fmla="*/ 2147483647 w 263"/>
              <a:gd name="T1" fmla="*/ 0 h 29"/>
              <a:gd name="T2" fmla="*/ 2147483647 w 263"/>
              <a:gd name="T3" fmla="*/ 0 h 29"/>
              <a:gd name="T4" fmla="*/ 2147483647 w 263"/>
              <a:gd name="T5" fmla="*/ 0 h 29"/>
              <a:gd name="T6" fmla="*/ 2147483647 w 263"/>
              <a:gd name="T7" fmla="*/ 2147483647 h 29"/>
              <a:gd name="T8" fmla="*/ 2147483647 w 263"/>
              <a:gd name="T9" fmla="*/ 2147483647 h 29"/>
              <a:gd name="T10" fmla="*/ 2147483647 w 263"/>
              <a:gd name="T11" fmla="*/ 2147483647 h 29"/>
              <a:gd name="T12" fmla="*/ 2147483647 w 263"/>
              <a:gd name="T13" fmla="*/ 2147483647 h 29"/>
              <a:gd name="T14" fmla="*/ 2147483647 w 263"/>
              <a:gd name="T15" fmla="*/ 2147483647 h 29"/>
              <a:gd name="T16" fmla="*/ 2147483647 w 263"/>
              <a:gd name="T17" fmla="*/ 2147483647 h 29"/>
              <a:gd name="T18" fmla="*/ 2147483647 w 263"/>
              <a:gd name="T19" fmla="*/ 2147483647 h 29"/>
              <a:gd name="T20" fmla="*/ 2147483647 w 263"/>
              <a:gd name="T21" fmla="*/ 2147483647 h 29"/>
              <a:gd name="T22" fmla="*/ 2147483647 w 263"/>
              <a:gd name="T23" fmla="*/ 2147483647 h 29"/>
              <a:gd name="T24" fmla="*/ 2147483647 w 263"/>
              <a:gd name="T25" fmla="*/ 2147483647 h 29"/>
              <a:gd name="T26" fmla="*/ 2147483647 w 263"/>
              <a:gd name="T27" fmla="*/ 2147483647 h 29"/>
              <a:gd name="T28" fmla="*/ 2147483647 w 263"/>
              <a:gd name="T29" fmla="*/ 2147483647 h 29"/>
              <a:gd name="T30" fmla="*/ 0 w 263"/>
              <a:gd name="T31" fmla="*/ 2147483647 h 29"/>
              <a:gd name="T32" fmla="*/ 2147483647 w 263"/>
              <a:gd name="T33" fmla="*/ 2147483647 h 29"/>
              <a:gd name="T34" fmla="*/ 2147483647 w 263"/>
              <a:gd name="T35" fmla="*/ 2147483647 h 29"/>
              <a:gd name="T36" fmla="*/ 2147483647 w 263"/>
              <a:gd name="T37" fmla="*/ 2147483647 h 29"/>
              <a:gd name="T38" fmla="*/ 2147483647 w 263"/>
              <a:gd name="T39" fmla="*/ 2147483647 h 29"/>
              <a:gd name="T40" fmla="*/ 2147483647 w 263"/>
              <a:gd name="T41" fmla="*/ 2147483647 h 29"/>
              <a:gd name="T42" fmla="*/ 2147483647 w 263"/>
              <a:gd name="T43" fmla="*/ 2147483647 h 29"/>
              <a:gd name="T44" fmla="*/ 2147483647 w 263"/>
              <a:gd name="T45" fmla="*/ 2147483647 h 29"/>
              <a:gd name="T46" fmla="*/ 2147483647 w 263"/>
              <a:gd name="T47" fmla="*/ 2147483647 h 29"/>
              <a:gd name="T48" fmla="*/ 2147483647 w 263"/>
              <a:gd name="T49" fmla="*/ 2147483647 h 29"/>
              <a:gd name="T50" fmla="*/ 2147483647 w 263"/>
              <a:gd name="T51" fmla="*/ 2147483647 h 29"/>
              <a:gd name="T52" fmla="*/ 2147483647 w 263"/>
              <a:gd name="T53" fmla="*/ 2147483647 h 29"/>
              <a:gd name="T54" fmla="*/ 2147483647 w 263"/>
              <a:gd name="T55" fmla="*/ 2147483647 h 29"/>
              <a:gd name="T56" fmla="*/ 2147483647 w 263"/>
              <a:gd name="T57" fmla="*/ 2147483647 h 29"/>
              <a:gd name="T58" fmla="*/ 2147483647 w 263"/>
              <a:gd name="T59" fmla="*/ 2147483647 h 29"/>
              <a:gd name="T60" fmla="*/ 2147483647 w 263"/>
              <a:gd name="T61" fmla="*/ 2147483647 h 29"/>
              <a:gd name="T62" fmla="*/ 2147483647 w 263"/>
              <a:gd name="T63" fmla="*/ 2147483647 h 29"/>
              <a:gd name="T64" fmla="*/ 2147483647 w 263"/>
              <a:gd name="T65" fmla="*/ 2147483647 h 29"/>
              <a:gd name="T66" fmla="*/ 2147483647 w 263"/>
              <a:gd name="T67" fmla="*/ 2147483647 h 29"/>
              <a:gd name="T68" fmla="*/ 2147483647 w 263"/>
              <a:gd name="T69" fmla="*/ 2147483647 h 29"/>
              <a:gd name="T70" fmla="*/ 2147483647 w 263"/>
              <a:gd name="T71" fmla="*/ 2147483647 h 29"/>
              <a:gd name="T72" fmla="*/ 2147483647 w 263"/>
              <a:gd name="T73" fmla="*/ 2147483647 h 29"/>
              <a:gd name="T74" fmla="*/ 2147483647 w 263"/>
              <a:gd name="T75" fmla="*/ 2147483647 h 29"/>
              <a:gd name="T76" fmla="*/ 2147483647 w 263"/>
              <a:gd name="T77" fmla="*/ 2147483647 h 29"/>
              <a:gd name="T78" fmla="*/ 2147483647 w 263"/>
              <a:gd name="T79" fmla="*/ 2147483647 h 29"/>
              <a:gd name="T80" fmla="*/ 2147483647 w 263"/>
              <a:gd name="T81" fmla="*/ 2147483647 h 29"/>
              <a:gd name="T82" fmla="*/ 2147483647 w 263"/>
              <a:gd name="T83" fmla="*/ 2147483647 h 29"/>
              <a:gd name="T84" fmla="*/ 2147483647 w 263"/>
              <a:gd name="T85" fmla="*/ 2147483647 h 29"/>
              <a:gd name="T86" fmla="*/ 2147483647 w 263"/>
              <a:gd name="T87" fmla="*/ 2147483647 h 29"/>
              <a:gd name="T88" fmla="*/ 2147483647 w 263"/>
              <a:gd name="T89" fmla="*/ 2147483647 h 29"/>
              <a:gd name="T90" fmla="*/ 2147483647 w 263"/>
              <a:gd name="T91" fmla="*/ 2147483647 h 29"/>
              <a:gd name="T92" fmla="*/ 2147483647 w 263"/>
              <a:gd name="T93" fmla="*/ 2147483647 h 29"/>
              <a:gd name="T94" fmla="*/ 2147483647 w 263"/>
              <a:gd name="T95" fmla="*/ 2147483647 h 29"/>
              <a:gd name="T96" fmla="*/ 2147483647 w 263"/>
              <a:gd name="T97" fmla="*/ 2147483647 h 29"/>
              <a:gd name="T98" fmla="*/ 2147483647 w 263"/>
              <a:gd name="T99" fmla="*/ 2147483647 h 29"/>
              <a:gd name="T100" fmla="*/ 2147483647 w 263"/>
              <a:gd name="T101" fmla="*/ 2147483647 h 29"/>
              <a:gd name="T102" fmla="*/ 2147483647 w 263"/>
              <a:gd name="T103" fmla="*/ 2147483647 h 29"/>
              <a:gd name="T104" fmla="*/ 2147483647 w 263"/>
              <a:gd name="T105" fmla="*/ 2147483647 h 29"/>
              <a:gd name="T106" fmla="*/ 2147483647 w 263"/>
              <a:gd name="T107" fmla="*/ 2147483647 h 29"/>
              <a:gd name="T108" fmla="*/ 2147483647 w 263"/>
              <a:gd name="T109" fmla="*/ 2147483647 h 29"/>
              <a:gd name="T110" fmla="*/ 2147483647 w 263"/>
              <a:gd name="T111" fmla="*/ 2147483647 h 29"/>
              <a:gd name="T112" fmla="*/ 2147483647 w 263"/>
              <a:gd name="T113" fmla="*/ 2147483647 h 29"/>
              <a:gd name="T114" fmla="*/ 2147483647 w 263"/>
              <a:gd name="T115" fmla="*/ 2147483647 h 29"/>
              <a:gd name="T116" fmla="*/ 2147483647 w 263"/>
              <a:gd name="T117" fmla="*/ 0 h 29"/>
              <a:gd name="T118" fmla="*/ 2147483647 w 263"/>
              <a:gd name="T119" fmla="*/ 0 h 29"/>
              <a:gd name="T120" fmla="*/ 2147483647 w 263"/>
              <a:gd name="T121" fmla="*/ 0 h 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29"/>
              <a:gd name="T185" fmla="*/ 263 w 263"/>
              <a:gd name="T186" fmla="*/ 29 h 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29">
                <a:moveTo>
                  <a:pt x="132" y="0"/>
                </a:moveTo>
                <a:lnTo>
                  <a:pt x="105" y="0"/>
                </a:lnTo>
                <a:lnTo>
                  <a:pt x="92" y="0"/>
                </a:lnTo>
                <a:lnTo>
                  <a:pt x="81" y="2"/>
                </a:lnTo>
                <a:lnTo>
                  <a:pt x="69" y="2"/>
                </a:lnTo>
                <a:lnTo>
                  <a:pt x="58" y="2"/>
                </a:lnTo>
                <a:lnTo>
                  <a:pt x="48" y="4"/>
                </a:lnTo>
                <a:lnTo>
                  <a:pt x="38" y="4"/>
                </a:lnTo>
                <a:lnTo>
                  <a:pt x="31" y="6"/>
                </a:lnTo>
                <a:lnTo>
                  <a:pt x="23" y="6"/>
                </a:lnTo>
                <a:lnTo>
                  <a:pt x="15" y="8"/>
                </a:lnTo>
                <a:lnTo>
                  <a:pt x="11" y="8"/>
                </a:lnTo>
                <a:lnTo>
                  <a:pt x="6" y="10"/>
                </a:lnTo>
                <a:lnTo>
                  <a:pt x="4" y="12"/>
                </a:lnTo>
                <a:lnTo>
                  <a:pt x="2" y="14"/>
                </a:lnTo>
                <a:lnTo>
                  <a:pt x="0" y="14"/>
                </a:lnTo>
                <a:lnTo>
                  <a:pt x="2" y="16"/>
                </a:lnTo>
                <a:lnTo>
                  <a:pt x="4" y="18"/>
                </a:lnTo>
                <a:lnTo>
                  <a:pt x="6" y="18"/>
                </a:lnTo>
                <a:lnTo>
                  <a:pt x="11" y="20"/>
                </a:lnTo>
                <a:lnTo>
                  <a:pt x="15" y="21"/>
                </a:lnTo>
                <a:lnTo>
                  <a:pt x="23" y="21"/>
                </a:lnTo>
                <a:lnTo>
                  <a:pt x="31" y="23"/>
                </a:lnTo>
                <a:lnTo>
                  <a:pt x="38" y="23"/>
                </a:lnTo>
                <a:lnTo>
                  <a:pt x="48" y="25"/>
                </a:lnTo>
                <a:lnTo>
                  <a:pt x="58" y="25"/>
                </a:lnTo>
                <a:lnTo>
                  <a:pt x="69" y="27"/>
                </a:lnTo>
                <a:lnTo>
                  <a:pt x="81" y="27"/>
                </a:lnTo>
                <a:lnTo>
                  <a:pt x="92" y="27"/>
                </a:lnTo>
                <a:lnTo>
                  <a:pt x="105" y="27"/>
                </a:lnTo>
                <a:lnTo>
                  <a:pt x="132" y="29"/>
                </a:lnTo>
                <a:lnTo>
                  <a:pt x="157" y="27"/>
                </a:lnTo>
                <a:lnTo>
                  <a:pt x="171" y="27"/>
                </a:lnTo>
                <a:lnTo>
                  <a:pt x="182" y="27"/>
                </a:lnTo>
                <a:lnTo>
                  <a:pt x="194" y="27"/>
                </a:lnTo>
                <a:lnTo>
                  <a:pt x="205" y="25"/>
                </a:lnTo>
                <a:lnTo>
                  <a:pt x="215" y="25"/>
                </a:lnTo>
                <a:lnTo>
                  <a:pt x="225" y="23"/>
                </a:lnTo>
                <a:lnTo>
                  <a:pt x="232" y="23"/>
                </a:lnTo>
                <a:lnTo>
                  <a:pt x="240" y="21"/>
                </a:lnTo>
                <a:lnTo>
                  <a:pt x="248" y="21"/>
                </a:lnTo>
                <a:lnTo>
                  <a:pt x="251" y="20"/>
                </a:lnTo>
                <a:lnTo>
                  <a:pt x="257" y="18"/>
                </a:lnTo>
                <a:lnTo>
                  <a:pt x="259" y="18"/>
                </a:lnTo>
                <a:lnTo>
                  <a:pt x="261" y="16"/>
                </a:lnTo>
                <a:lnTo>
                  <a:pt x="263" y="14"/>
                </a:lnTo>
                <a:lnTo>
                  <a:pt x="261" y="14"/>
                </a:lnTo>
                <a:lnTo>
                  <a:pt x="259" y="12"/>
                </a:lnTo>
                <a:lnTo>
                  <a:pt x="257" y="10"/>
                </a:lnTo>
                <a:lnTo>
                  <a:pt x="251" y="8"/>
                </a:lnTo>
                <a:lnTo>
                  <a:pt x="248" y="8"/>
                </a:lnTo>
                <a:lnTo>
                  <a:pt x="240" y="6"/>
                </a:lnTo>
                <a:lnTo>
                  <a:pt x="232" y="6"/>
                </a:lnTo>
                <a:lnTo>
                  <a:pt x="225" y="4"/>
                </a:lnTo>
                <a:lnTo>
                  <a:pt x="215" y="4"/>
                </a:lnTo>
                <a:lnTo>
                  <a:pt x="205" y="2"/>
                </a:lnTo>
                <a:lnTo>
                  <a:pt x="194" y="2"/>
                </a:lnTo>
                <a:lnTo>
                  <a:pt x="182" y="2"/>
                </a:lnTo>
                <a:lnTo>
                  <a:pt x="171" y="0"/>
                </a:lnTo>
                <a:lnTo>
                  <a:pt x="157" y="0"/>
                </a:lnTo>
                <a:lnTo>
                  <a:pt x="132" y="0"/>
                </a:lnTo>
              </a:path>
            </a:pathLst>
          </a:custGeom>
          <a:noFill/>
          <a:ln w="12700">
            <a:solidFill>
              <a:srgbClr val="444444"/>
            </a:solidFill>
            <a:round/>
            <a:headEnd/>
            <a:tailEnd/>
          </a:ln>
        </p:spPr>
        <p:txBody>
          <a:bodyPr/>
          <a:lstStyle/>
          <a:p>
            <a:endParaRPr lang="en-US"/>
          </a:p>
        </p:txBody>
      </p:sp>
      <p:sp>
        <p:nvSpPr>
          <p:cNvPr id="26763" name="Rectangle 249"/>
          <p:cNvSpPr>
            <a:spLocks noChangeArrowheads="1"/>
          </p:cNvSpPr>
          <p:nvPr/>
        </p:nvSpPr>
        <p:spPr bwMode="auto">
          <a:xfrm>
            <a:off x="8601075" y="3032125"/>
            <a:ext cx="203200" cy="58738"/>
          </a:xfrm>
          <a:prstGeom prst="rect">
            <a:avLst/>
          </a:prstGeom>
          <a:solidFill>
            <a:srgbClr val="444444"/>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64" name="Rectangle 250"/>
          <p:cNvSpPr>
            <a:spLocks noChangeArrowheads="1"/>
          </p:cNvSpPr>
          <p:nvPr/>
        </p:nvSpPr>
        <p:spPr bwMode="auto">
          <a:xfrm>
            <a:off x="8601075" y="3032125"/>
            <a:ext cx="203200" cy="58738"/>
          </a:xfrm>
          <a:prstGeom prst="rect">
            <a:avLst/>
          </a:prstGeom>
          <a:noFill/>
          <a:ln w="12700">
            <a:solidFill>
              <a:srgbClr val="444444"/>
            </a:solidFill>
            <a:miter lim="800000"/>
            <a:headEnd/>
            <a:tailEnd/>
          </a:ln>
        </p:spPr>
        <p:txBody>
          <a:bodyPr/>
          <a:lstStyle/>
          <a:p>
            <a:endParaRPr lang="zh-TW" altLang="en-US" sz="1800">
              <a:latin typeface="Calibri" pitchFamily="34" charset="0"/>
              <a:ea typeface="PMingLiU" pitchFamily="18" charset="-120"/>
            </a:endParaRPr>
          </a:p>
        </p:txBody>
      </p:sp>
      <p:sp>
        <p:nvSpPr>
          <p:cNvPr id="26765" name="Freeform 251"/>
          <p:cNvSpPr>
            <a:spLocks/>
          </p:cNvSpPr>
          <p:nvPr/>
        </p:nvSpPr>
        <p:spPr bwMode="auto">
          <a:xfrm>
            <a:off x="8594725" y="3014663"/>
            <a:ext cx="209550" cy="23812"/>
          </a:xfrm>
          <a:custGeom>
            <a:avLst/>
            <a:gdLst>
              <a:gd name="T0" fmla="*/ 2147483647 w 263"/>
              <a:gd name="T1" fmla="*/ 0 h 31"/>
              <a:gd name="T2" fmla="*/ 2147483647 w 263"/>
              <a:gd name="T3" fmla="*/ 0 h 31"/>
              <a:gd name="T4" fmla="*/ 2147483647 w 263"/>
              <a:gd name="T5" fmla="*/ 2147483647 h 31"/>
              <a:gd name="T6" fmla="*/ 2147483647 w 263"/>
              <a:gd name="T7" fmla="*/ 2147483647 h 31"/>
              <a:gd name="T8" fmla="*/ 2147483647 w 263"/>
              <a:gd name="T9" fmla="*/ 2147483647 h 31"/>
              <a:gd name="T10" fmla="*/ 2147483647 w 263"/>
              <a:gd name="T11" fmla="*/ 2147483647 h 31"/>
              <a:gd name="T12" fmla="*/ 2147483647 w 263"/>
              <a:gd name="T13" fmla="*/ 2147483647 h 31"/>
              <a:gd name="T14" fmla="*/ 2147483647 w 263"/>
              <a:gd name="T15" fmla="*/ 2147483647 h 31"/>
              <a:gd name="T16" fmla="*/ 2147483647 w 263"/>
              <a:gd name="T17" fmla="*/ 2147483647 h 31"/>
              <a:gd name="T18" fmla="*/ 2147483647 w 263"/>
              <a:gd name="T19" fmla="*/ 2147483647 h 31"/>
              <a:gd name="T20" fmla="*/ 2147483647 w 263"/>
              <a:gd name="T21" fmla="*/ 2147483647 h 31"/>
              <a:gd name="T22" fmla="*/ 2147483647 w 263"/>
              <a:gd name="T23" fmla="*/ 2147483647 h 31"/>
              <a:gd name="T24" fmla="*/ 2147483647 w 263"/>
              <a:gd name="T25" fmla="*/ 2147483647 h 31"/>
              <a:gd name="T26" fmla="*/ 2147483647 w 263"/>
              <a:gd name="T27" fmla="*/ 2147483647 h 31"/>
              <a:gd name="T28" fmla="*/ 2147483647 w 263"/>
              <a:gd name="T29" fmla="*/ 2147483647 h 31"/>
              <a:gd name="T30" fmla="*/ 0 w 263"/>
              <a:gd name="T31" fmla="*/ 2147483647 h 31"/>
              <a:gd name="T32" fmla="*/ 2147483647 w 263"/>
              <a:gd name="T33" fmla="*/ 2147483647 h 31"/>
              <a:gd name="T34" fmla="*/ 2147483647 w 263"/>
              <a:gd name="T35" fmla="*/ 2147483647 h 31"/>
              <a:gd name="T36" fmla="*/ 2147483647 w 263"/>
              <a:gd name="T37" fmla="*/ 2147483647 h 31"/>
              <a:gd name="T38" fmla="*/ 2147483647 w 263"/>
              <a:gd name="T39" fmla="*/ 2147483647 h 31"/>
              <a:gd name="T40" fmla="*/ 2147483647 w 263"/>
              <a:gd name="T41" fmla="*/ 2147483647 h 31"/>
              <a:gd name="T42" fmla="*/ 2147483647 w 263"/>
              <a:gd name="T43" fmla="*/ 2147483647 h 31"/>
              <a:gd name="T44" fmla="*/ 2147483647 w 263"/>
              <a:gd name="T45" fmla="*/ 2147483647 h 31"/>
              <a:gd name="T46" fmla="*/ 2147483647 w 263"/>
              <a:gd name="T47" fmla="*/ 2147483647 h 31"/>
              <a:gd name="T48" fmla="*/ 2147483647 w 263"/>
              <a:gd name="T49" fmla="*/ 2147483647 h 31"/>
              <a:gd name="T50" fmla="*/ 2147483647 w 263"/>
              <a:gd name="T51" fmla="*/ 2147483647 h 31"/>
              <a:gd name="T52" fmla="*/ 2147483647 w 263"/>
              <a:gd name="T53" fmla="*/ 2147483647 h 31"/>
              <a:gd name="T54" fmla="*/ 2147483647 w 263"/>
              <a:gd name="T55" fmla="*/ 2147483647 h 31"/>
              <a:gd name="T56" fmla="*/ 2147483647 w 263"/>
              <a:gd name="T57" fmla="*/ 2147483647 h 31"/>
              <a:gd name="T58" fmla="*/ 2147483647 w 263"/>
              <a:gd name="T59" fmla="*/ 2147483647 h 31"/>
              <a:gd name="T60" fmla="*/ 2147483647 w 263"/>
              <a:gd name="T61" fmla="*/ 2147483647 h 31"/>
              <a:gd name="T62" fmla="*/ 2147483647 w 263"/>
              <a:gd name="T63" fmla="*/ 2147483647 h 31"/>
              <a:gd name="T64" fmla="*/ 2147483647 w 263"/>
              <a:gd name="T65" fmla="*/ 2147483647 h 31"/>
              <a:gd name="T66" fmla="*/ 2147483647 w 263"/>
              <a:gd name="T67" fmla="*/ 2147483647 h 31"/>
              <a:gd name="T68" fmla="*/ 2147483647 w 263"/>
              <a:gd name="T69" fmla="*/ 2147483647 h 31"/>
              <a:gd name="T70" fmla="*/ 2147483647 w 263"/>
              <a:gd name="T71" fmla="*/ 2147483647 h 31"/>
              <a:gd name="T72" fmla="*/ 2147483647 w 263"/>
              <a:gd name="T73" fmla="*/ 2147483647 h 31"/>
              <a:gd name="T74" fmla="*/ 2147483647 w 263"/>
              <a:gd name="T75" fmla="*/ 2147483647 h 31"/>
              <a:gd name="T76" fmla="*/ 2147483647 w 263"/>
              <a:gd name="T77" fmla="*/ 2147483647 h 31"/>
              <a:gd name="T78" fmla="*/ 2147483647 w 263"/>
              <a:gd name="T79" fmla="*/ 2147483647 h 31"/>
              <a:gd name="T80" fmla="*/ 2147483647 w 263"/>
              <a:gd name="T81" fmla="*/ 2147483647 h 31"/>
              <a:gd name="T82" fmla="*/ 2147483647 w 263"/>
              <a:gd name="T83" fmla="*/ 2147483647 h 31"/>
              <a:gd name="T84" fmla="*/ 2147483647 w 263"/>
              <a:gd name="T85" fmla="*/ 2147483647 h 31"/>
              <a:gd name="T86" fmla="*/ 2147483647 w 263"/>
              <a:gd name="T87" fmla="*/ 2147483647 h 31"/>
              <a:gd name="T88" fmla="*/ 2147483647 w 263"/>
              <a:gd name="T89" fmla="*/ 2147483647 h 31"/>
              <a:gd name="T90" fmla="*/ 2147483647 w 263"/>
              <a:gd name="T91" fmla="*/ 2147483647 h 31"/>
              <a:gd name="T92" fmla="*/ 2147483647 w 263"/>
              <a:gd name="T93" fmla="*/ 2147483647 h 31"/>
              <a:gd name="T94" fmla="*/ 2147483647 w 263"/>
              <a:gd name="T95" fmla="*/ 2147483647 h 31"/>
              <a:gd name="T96" fmla="*/ 2147483647 w 263"/>
              <a:gd name="T97" fmla="*/ 2147483647 h 31"/>
              <a:gd name="T98" fmla="*/ 2147483647 w 263"/>
              <a:gd name="T99" fmla="*/ 2147483647 h 31"/>
              <a:gd name="T100" fmla="*/ 2147483647 w 263"/>
              <a:gd name="T101" fmla="*/ 2147483647 h 31"/>
              <a:gd name="T102" fmla="*/ 2147483647 w 263"/>
              <a:gd name="T103" fmla="*/ 2147483647 h 31"/>
              <a:gd name="T104" fmla="*/ 2147483647 w 263"/>
              <a:gd name="T105" fmla="*/ 2147483647 h 31"/>
              <a:gd name="T106" fmla="*/ 2147483647 w 263"/>
              <a:gd name="T107" fmla="*/ 2147483647 h 31"/>
              <a:gd name="T108" fmla="*/ 2147483647 w 263"/>
              <a:gd name="T109" fmla="*/ 2147483647 h 31"/>
              <a:gd name="T110" fmla="*/ 2147483647 w 263"/>
              <a:gd name="T111" fmla="*/ 2147483647 h 31"/>
              <a:gd name="T112" fmla="*/ 2147483647 w 263"/>
              <a:gd name="T113" fmla="*/ 2147483647 h 31"/>
              <a:gd name="T114" fmla="*/ 2147483647 w 263"/>
              <a:gd name="T115" fmla="*/ 2147483647 h 31"/>
              <a:gd name="T116" fmla="*/ 2147483647 w 263"/>
              <a:gd name="T117" fmla="*/ 2147483647 h 31"/>
              <a:gd name="T118" fmla="*/ 2147483647 w 263"/>
              <a:gd name="T119" fmla="*/ 0 h 31"/>
              <a:gd name="T120" fmla="*/ 2147483647 w 263"/>
              <a:gd name="T121" fmla="*/ 0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31"/>
              <a:gd name="T185" fmla="*/ 263 w 263"/>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31">
                <a:moveTo>
                  <a:pt x="132" y="0"/>
                </a:moveTo>
                <a:lnTo>
                  <a:pt x="105" y="0"/>
                </a:lnTo>
                <a:lnTo>
                  <a:pt x="92" y="2"/>
                </a:lnTo>
                <a:lnTo>
                  <a:pt x="81" y="2"/>
                </a:lnTo>
                <a:lnTo>
                  <a:pt x="69" y="2"/>
                </a:lnTo>
                <a:lnTo>
                  <a:pt x="58" y="4"/>
                </a:lnTo>
                <a:lnTo>
                  <a:pt x="48" y="4"/>
                </a:lnTo>
                <a:lnTo>
                  <a:pt x="38" y="6"/>
                </a:lnTo>
                <a:lnTo>
                  <a:pt x="31" y="6"/>
                </a:lnTo>
                <a:lnTo>
                  <a:pt x="23" y="8"/>
                </a:lnTo>
                <a:lnTo>
                  <a:pt x="15" y="8"/>
                </a:lnTo>
                <a:lnTo>
                  <a:pt x="11" y="10"/>
                </a:lnTo>
                <a:lnTo>
                  <a:pt x="6" y="12"/>
                </a:lnTo>
                <a:lnTo>
                  <a:pt x="4" y="12"/>
                </a:lnTo>
                <a:lnTo>
                  <a:pt x="2" y="13"/>
                </a:lnTo>
                <a:lnTo>
                  <a:pt x="0" y="15"/>
                </a:lnTo>
                <a:lnTo>
                  <a:pt x="2" y="17"/>
                </a:lnTo>
                <a:lnTo>
                  <a:pt x="4" y="19"/>
                </a:lnTo>
                <a:lnTo>
                  <a:pt x="6" y="19"/>
                </a:lnTo>
                <a:lnTo>
                  <a:pt x="11" y="21"/>
                </a:lnTo>
                <a:lnTo>
                  <a:pt x="15" y="23"/>
                </a:lnTo>
                <a:lnTo>
                  <a:pt x="23" y="23"/>
                </a:lnTo>
                <a:lnTo>
                  <a:pt x="31" y="25"/>
                </a:lnTo>
                <a:lnTo>
                  <a:pt x="38" y="25"/>
                </a:lnTo>
                <a:lnTo>
                  <a:pt x="48" y="27"/>
                </a:lnTo>
                <a:lnTo>
                  <a:pt x="58" y="27"/>
                </a:lnTo>
                <a:lnTo>
                  <a:pt x="69" y="29"/>
                </a:lnTo>
                <a:lnTo>
                  <a:pt x="81" y="29"/>
                </a:lnTo>
                <a:lnTo>
                  <a:pt x="92" y="29"/>
                </a:lnTo>
                <a:lnTo>
                  <a:pt x="105" y="31"/>
                </a:lnTo>
                <a:lnTo>
                  <a:pt x="132" y="31"/>
                </a:lnTo>
                <a:lnTo>
                  <a:pt x="157" y="31"/>
                </a:lnTo>
                <a:lnTo>
                  <a:pt x="171" y="29"/>
                </a:lnTo>
                <a:lnTo>
                  <a:pt x="182" y="29"/>
                </a:lnTo>
                <a:lnTo>
                  <a:pt x="194" y="29"/>
                </a:lnTo>
                <a:lnTo>
                  <a:pt x="205" y="27"/>
                </a:lnTo>
                <a:lnTo>
                  <a:pt x="215" y="27"/>
                </a:lnTo>
                <a:lnTo>
                  <a:pt x="225" y="25"/>
                </a:lnTo>
                <a:lnTo>
                  <a:pt x="232" y="25"/>
                </a:lnTo>
                <a:lnTo>
                  <a:pt x="240" y="23"/>
                </a:lnTo>
                <a:lnTo>
                  <a:pt x="248" y="23"/>
                </a:lnTo>
                <a:lnTo>
                  <a:pt x="251" y="21"/>
                </a:lnTo>
                <a:lnTo>
                  <a:pt x="257" y="19"/>
                </a:lnTo>
                <a:lnTo>
                  <a:pt x="259" y="19"/>
                </a:lnTo>
                <a:lnTo>
                  <a:pt x="261" y="17"/>
                </a:lnTo>
                <a:lnTo>
                  <a:pt x="263" y="15"/>
                </a:lnTo>
                <a:lnTo>
                  <a:pt x="261" y="13"/>
                </a:lnTo>
                <a:lnTo>
                  <a:pt x="259" y="12"/>
                </a:lnTo>
                <a:lnTo>
                  <a:pt x="257" y="12"/>
                </a:lnTo>
                <a:lnTo>
                  <a:pt x="251" y="10"/>
                </a:lnTo>
                <a:lnTo>
                  <a:pt x="248" y="8"/>
                </a:lnTo>
                <a:lnTo>
                  <a:pt x="240" y="8"/>
                </a:lnTo>
                <a:lnTo>
                  <a:pt x="232" y="6"/>
                </a:lnTo>
                <a:lnTo>
                  <a:pt x="225" y="6"/>
                </a:lnTo>
                <a:lnTo>
                  <a:pt x="215" y="4"/>
                </a:lnTo>
                <a:lnTo>
                  <a:pt x="205" y="4"/>
                </a:lnTo>
                <a:lnTo>
                  <a:pt x="194" y="2"/>
                </a:lnTo>
                <a:lnTo>
                  <a:pt x="182" y="2"/>
                </a:lnTo>
                <a:lnTo>
                  <a:pt x="171" y="2"/>
                </a:lnTo>
                <a:lnTo>
                  <a:pt x="157" y="0"/>
                </a:lnTo>
                <a:lnTo>
                  <a:pt x="132" y="0"/>
                </a:lnTo>
                <a:close/>
              </a:path>
            </a:pathLst>
          </a:custGeom>
          <a:solidFill>
            <a:srgbClr val="EEEEEE"/>
          </a:solidFill>
          <a:ln w="9525">
            <a:noFill/>
            <a:round/>
            <a:headEnd/>
            <a:tailEnd/>
          </a:ln>
        </p:spPr>
        <p:txBody>
          <a:bodyPr/>
          <a:lstStyle/>
          <a:p>
            <a:endParaRPr lang="en-US"/>
          </a:p>
        </p:txBody>
      </p:sp>
      <p:sp>
        <p:nvSpPr>
          <p:cNvPr id="26766" name="Freeform 252"/>
          <p:cNvSpPr>
            <a:spLocks/>
          </p:cNvSpPr>
          <p:nvPr/>
        </p:nvSpPr>
        <p:spPr bwMode="auto">
          <a:xfrm>
            <a:off x="8594725" y="3014663"/>
            <a:ext cx="209550" cy="23812"/>
          </a:xfrm>
          <a:custGeom>
            <a:avLst/>
            <a:gdLst>
              <a:gd name="T0" fmla="*/ 2147483647 w 263"/>
              <a:gd name="T1" fmla="*/ 0 h 31"/>
              <a:gd name="T2" fmla="*/ 2147483647 w 263"/>
              <a:gd name="T3" fmla="*/ 0 h 31"/>
              <a:gd name="T4" fmla="*/ 2147483647 w 263"/>
              <a:gd name="T5" fmla="*/ 2147483647 h 31"/>
              <a:gd name="T6" fmla="*/ 2147483647 w 263"/>
              <a:gd name="T7" fmla="*/ 2147483647 h 31"/>
              <a:gd name="T8" fmla="*/ 2147483647 w 263"/>
              <a:gd name="T9" fmla="*/ 2147483647 h 31"/>
              <a:gd name="T10" fmla="*/ 2147483647 w 263"/>
              <a:gd name="T11" fmla="*/ 2147483647 h 31"/>
              <a:gd name="T12" fmla="*/ 2147483647 w 263"/>
              <a:gd name="T13" fmla="*/ 2147483647 h 31"/>
              <a:gd name="T14" fmla="*/ 2147483647 w 263"/>
              <a:gd name="T15" fmla="*/ 2147483647 h 31"/>
              <a:gd name="T16" fmla="*/ 2147483647 w 263"/>
              <a:gd name="T17" fmla="*/ 2147483647 h 31"/>
              <a:gd name="T18" fmla="*/ 2147483647 w 263"/>
              <a:gd name="T19" fmla="*/ 2147483647 h 31"/>
              <a:gd name="T20" fmla="*/ 2147483647 w 263"/>
              <a:gd name="T21" fmla="*/ 2147483647 h 31"/>
              <a:gd name="T22" fmla="*/ 2147483647 w 263"/>
              <a:gd name="T23" fmla="*/ 2147483647 h 31"/>
              <a:gd name="T24" fmla="*/ 2147483647 w 263"/>
              <a:gd name="T25" fmla="*/ 2147483647 h 31"/>
              <a:gd name="T26" fmla="*/ 2147483647 w 263"/>
              <a:gd name="T27" fmla="*/ 2147483647 h 31"/>
              <a:gd name="T28" fmla="*/ 2147483647 w 263"/>
              <a:gd name="T29" fmla="*/ 2147483647 h 31"/>
              <a:gd name="T30" fmla="*/ 0 w 263"/>
              <a:gd name="T31" fmla="*/ 2147483647 h 31"/>
              <a:gd name="T32" fmla="*/ 2147483647 w 263"/>
              <a:gd name="T33" fmla="*/ 2147483647 h 31"/>
              <a:gd name="T34" fmla="*/ 2147483647 w 263"/>
              <a:gd name="T35" fmla="*/ 2147483647 h 31"/>
              <a:gd name="T36" fmla="*/ 2147483647 w 263"/>
              <a:gd name="T37" fmla="*/ 2147483647 h 31"/>
              <a:gd name="T38" fmla="*/ 2147483647 w 263"/>
              <a:gd name="T39" fmla="*/ 2147483647 h 31"/>
              <a:gd name="T40" fmla="*/ 2147483647 w 263"/>
              <a:gd name="T41" fmla="*/ 2147483647 h 31"/>
              <a:gd name="T42" fmla="*/ 2147483647 w 263"/>
              <a:gd name="T43" fmla="*/ 2147483647 h 31"/>
              <a:gd name="T44" fmla="*/ 2147483647 w 263"/>
              <a:gd name="T45" fmla="*/ 2147483647 h 31"/>
              <a:gd name="T46" fmla="*/ 2147483647 w 263"/>
              <a:gd name="T47" fmla="*/ 2147483647 h 31"/>
              <a:gd name="T48" fmla="*/ 2147483647 w 263"/>
              <a:gd name="T49" fmla="*/ 2147483647 h 31"/>
              <a:gd name="T50" fmla="*/ 2147483647 w 263"/>
              <a:gd name="T51" fmla="*/ 2147483647 h 31"/>
              <a:gd name="T52" fmla="*/ 2147483647 w 263"/>
              <a:gd name="T53" fmla="*/ 2147483647 h 31"/>
              <a:gd name="T54" fmla="*/ 2147483647 w 263"/>
              <a:gd name="T55" fmla="*/ 2147483647 h 31"/>
              <a:gd name="T56" fmla="*/ 2147483647 w 263"/>
              <a:gd name="T57" fmla="*/ 2147483647 h 31"/>
              <a:gd name="T58" fmla="*/ 2147483647 w 263"/>
              <a:gd name="T59" fmla="*/ 2147483647 h 31"/>
              <a:gd name="T60" fmla="*/ 2147483647 w 263"/>
              <a:gd name="T61" fmla="*/ 2147483647 h 31"/>
              <a:gd name="T62" fmla="*/ 2147483647 w 263"/>
              <a:gd name="T63" fmla="*/ 2147483647 h 31"/>
              <a:gd name="T64" fmla="*/ 2147483647 w 263"/>
              <a:gd name="T65" fmla="*/ 2147483647 h 31"/>
              <a:gd name="T66" fmla="*/ 2147483647 w 263"/>
              <a:gd name="T67" fmla="*/ 2147483647 h 31"/>
              <a:gd name="T68" fmla="*/ 2147483647 w 263"/>
              <a:gd name="T69" fmla="*/ 2147483647 h 31"/>
              <a:gd name="T70" fmla="*/ 2147483647 w 263"/>
              <a:gd name="T71" fmla="*/ 2147483647 h 31"/>
              <a:gd name="T72" fmla="*/ 2147483647 w 263"/>
              <a:gd name="T73" fmla="*/ 2147483647 h 31"/>
              <a:gd name="T74" fmla="*/ 2147483647 w 263"/>
              <a:gd name="T75" fmla="*/ 2147483647 h 31"/>
              <a:gd name="T76" fmla="*/ 2147483647 w 263"/>
              <a:gd name="T77" fmla="*/ 2147483647 h 31"/>
              <a:gd name="T78" fmla="*/ 2147483647 w 263"/>
              <a:gd name="T79" fmla="*/ 2147483647 h 31"/>
              <a:gd name="T80" fmla="*/ 2147483647 w 263"/>
              <a:gd name="T81" fmla="*/ 2147483647 h 31"/>
              <a:gd name="T82" fmla="*/ 2147483647 w 263"/>
              <a:gd name="T83" fmla="*/ 2147483647 h 31"/>
              <a:gd name="T84" fmla="*/ 2147483647 w 263"/>
              <a:gd name="T85" fmla="*/ 2147483647 h 31"/>
              <a:gd name="T86" fmla="*/ 2147483647 w 263"/>
              <a:gd name="T87" fmla="*/ 2147483647 h 31"/>
              <a:gd name="T88" fmla="*/ 2147483647 w 263"/>
              <a:gd name="T89" fmla="*/ 2147483647 h 31"/>
              <a:gd name="T90" fmla="*/ 2147483647 w 263"/>
              <a:gd name="T91" fmla="*/ 2147483647 h 31"/>
              <a:gd name="T92" fmla="*/ 2147483647 w 263"/>
              <a:gd name="T93" fmla="*/ 2147483647 h 31"/>
              <a:gd name="T94" fmla="*/ 2147483647 w 263"/>
              <a:gd name="T95" fmla="*/ 2147483647 h 31"/>
              <a:gd name="T96" fmla="*/ 2147483647 w 263"/>
              <a:gd name="T97" fmla="*/ 2147483647 h 31"/>
              <a:gd name="T98" fmla="*/ 2147483647 w 263"/>
              <a:gd name="T99" fmla="*/ 2147483647 h 31"/>
              <a:gd name="T100" fmla="*/ 2147483647 w 263"/>
              <a:gd name="T101" fmla="*/ 2147483647 h 31"/>
              <a:gd name="T102" fmla="*/ 2147483647 w 263"/>
              <a:gd name="T103" fmla="*/ 2147483647 h 31"/>
              <a:gd name="T104" fmla="*/ 2147483647 w 263"/>
              <a:gd name="T105" fmla="*/ 2147483647 h 31"/>
              <a:gd name="T106" fmla="*/ 2147483647 w 263"/>
              <a:gd name="T107" fmla="*/ 2147483647 h 31"/>
              <a:gd name="T108" fmla="*/ 2147483647 w 263"/>
              <a:gd name="T109" fmla="*/ 2147483647 h 31"/>
              <a:gd name="T110" fmla="*/ 2147483647 w 263"/>
              <a:gd name="T111" fmla="*/ 2147483647 h 31"/>
              <a:gd name="T112" fmla="*/ 2147483647 w 263"/>
              <a:gd name="T113" fmla="*/ 2147483647 h 31"/>
              <a:gd name="T114" fmla="*/ 2147483647 w 263"/>
              <a:gd name="T115" fmla="*/ 2147483647 h 31"/>
              <a:gd name="T116" fmla="*/ 2147483647 w 263"/>
              <a:gd name="T117" fmla="*/ 2147483647 h 31"/>
              <a:gd name="T118" fmla="*/ 2147483647 w 263"/>
              <a:gd name="T119" fmla="*/ 0 h 31"/>
              <a:gd name="T120" fmla="*/ 2147483647 w 263"/>
              <a:gd name="T121" fmla="*/ 0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31"/>
              <a:gd name="T185" fmla="*/ 263 w 263"/>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31">
                <a:moveTo>
                  <a:pt x="132" y="0"/>
                </a:moveTo>
                <a:lnTo>
                  <a:pt x="105" y="0"/>
                </a:lnTo>
                <a:lnTo>
                  <a:pt x="92" y="2"/>
                </a:lnTo>
                <a:lnTo>
                  <a:pt x="81" y="2"/>
                </a:lnTo>
                <a:lnTo>
                  <a:pt x="69" y="2"/>
                </a:lnTo>
                <a:lnTo>
                  <a:pt x="58" y="4"/>
                </a:lnTo>
                <a:lnTo>
                  <a:pt x="48" y="4"/>
                </a:lnTo>
                <a:lnTo>
                  <a:pt x="38" y="6"/>
                </a:lnTo>
                <a:lnTo>
                  <a:pt x="31" y="6"/>
                </a:lnTo>
                <a:lnTo>
                  <a:pt x="23" y="8"/>
                </a:lnTo>
                <a:lnTo>
                  <a:pt x="15" y="8"/>
                </a:lnTo>
                <a:lnTo>
                  <a:pt x="11" y="10"/>
                </a:lnTo>
                <a:lnTo>
                  <a:pt x="6" y="12"/>
                </a:lnTo>
                <a:lnTo>
                  <a:pt x="4" y="12"/>
                </a:lnTo>
                <a:lnTo>
                  <a:pt x="2" y="13"/>
                </a:lnTo>
                <a:lnTo>
                  <a:pt x="0" y="15"/>
                </a:lnTo>
                <a:lnTo>
                  <a:pt x="2" y="17"/>
                </a:lnTo>
                <a:lnTo>
                  <a:pt x="4" y="19"/>
                </a:lnTo>
                <a:lnTo>
                  <a:pt x="6" y="19"/>
                </a:lnTo>
                <a:lnTo>
                  <a:pt x="11" y="21"/>
                </a:lnTo>
                <a:lnTo>
                  <a:pt x="15" y="23"/>
                </a:lnTo>
                <a:lnTo>
                  <a:pt x="23" y="23"/>
                </a:lnTo>
                <a:lnTo>
                  <a:pt x="31" y="25"/>
                </a:lnTo>
                <a:lnTo>
                  <a:pt x="38" y="25"/>
                </a:lnTo>
                <a:lnTo>
                  <a:pt x="48" y="27"/>
                </a:lnTo>
                <a:lnTo>
                  <a:pt x="58" y="27"/>
                </a:lnTo>
                <a:lnTo>
                  <a:pt x="69" y="29"/>
                </a:lnTo>
                <a:lnTo>
                  <a:pt x="81" y="29"/>
                </a:lnTo>
                <a:lnTo>
                  <a:pt x="92" y="29"/>
                </a:lnTo>
                <a:lnTo>
                  <a:pt x="105" y="31"/>
                </a:lnTo>
                <a:lnTo>
                  <a:pt x="132" y="31"/>
                </a:lnTo>
                <a:lnTo>
                  <a:pt x="157" y="31"/>
                </a:lnTo>
                <a:lnTo>
                  <a:pt x="171" y="29"/>
                </a:lnTo>
                <a:lnTo>
                  <a:pt x="182" y="29"/>
                </a:lnTo>
                <a:lnTo>
                  <a:pt x="194" y="29"/>
                </a:lnTo>
                <a:lnTo>
                  <a:pt x="205" y="27"/>
                </a:lnTo>
                <a:lnTo>
                  <a:pt x="215" y="27"/>
                </a:lnTo>
                <a:lnTo>
                  <a:pt x="225" y="25"/>
                </a:lnTo>
                <a:lnTo>
                  <a:pt x="232" y="25"/>
                </a:lnTo>
                <a:lnTo>
                  <a:pt x="240" y="23"/>
                </a:lnTo>
                <a:lnTo>
                  <a:pt x="248" y="23"/>
                </a:lnTo>
                <a:lnTo>
                  <a:pt x="251" y="21"/>
                </a:lnTo>
                <a:lnTo>
                  <a:pt x="257" y="19"/>
                </a:lnTo>
                <a:lnTo>
                  <a:pt x="259" y="19"/>
                </a:lnTo>
                <a:lnTo>
                  <a:pt x="261" y="17"/>
                </a:lnTo>
                <a:lnTo>
                  <a:pt x="263" y="15"/>
                </a:lnTo>
                <a:lnTo>
                  <a:pt x="261" y="13"/>
                </a:lnTo>
                <a:lnTo>
                  <a:pt x="259" y="12"/>
                </a:lnTo>
                <a:lnTo>
                  <a:pt x="257" y="12"/>
                </a:lnTo>
                <a:lnTo>
                  <a:pt x="251" y="10"/>
                </a:lnTo>
                <a:lnTo>
                  <a:pt x="248" y="8"/>
                </a:lnTo>
                <a:lnTo>
                  <a:pt x="240" y="8"/>
                </a:lnTo>
                <a:lnTo>
                  <a:pt x="232" y="6"/>
                </a:lnTo>
                <a:lnTo>
                  <a:pt x="225" y="6"/>
                </a:lnTo>
                <a:lnTo>
                  <a:pt x="215" y="4"/>
                </a:lnTo>
                <a:lnTo>
                  <a:pt x="205" y="4"/>
                </a:lnTo>
                <a:lnTo>
                  <a:pt x="194" y="2"/>
                </a:lnTo>
                <a:lnTo>
                  <a:pt x="182" y="2"/>
                </a:lnTo>
                <a:lnTo>
                  <a:pt x="171" y="2"/>
                </a:lnTo>
                <a:lnTo>
                  <a:pt x="157" y="0"/>
                </a:lnTo>
                <a:lnTo>
                  <a:pt x="132" y="0"/>
                </a:lnTo>
              </a:path>
            </a:pathLst>
          </a:custGeom>
          <a:noFill/>
          <a:ln w="12700">
            <a:solidFill>
              <a:srgbClr val="777777"/>
            </a:solidFill>
            <a:round/>
            <a:headEnd/>
            <a:tailEnd/>
          </a:ln>
        </p:spPr>
        <p:txBody>
          <a:bodyPr/>
          <a:lstStyle/>
          <a:p>
            <a:endParaRPr lang="en-US"/>
          </a:p>
        </p:txBody>
      </p:sp>
      <p:sp>
        <p:nvSpPr>
          <p:cNvPr id="26767" name="Freeform 253"/>
          <p:cNvSpPr>
            <a:spLocks/>
          </p:cNvSpPr>
          <p:nvPr/>
        </p:nvSpPr>
        <p:spPr bwMode="auto">
          <a:xfrm>
            <a:off x="3306763" y="3482975"/>
            <a:ext cx="66675" cy="139700"/>
          </a:xfrm>
          <a:custGeom>
            <a:avLst/>
            <a:gdLst>
              <a:gd name="T0" fmla="*/ 2147483647 w 84"/>
              <a:gd name="T1" fmla="*/ 2147483647 h 177"/>
              <a:gd name="T2" fmla="*/ 2147483647 w 84"/>
              <a:gd name="T3" fmla="*/ 2147483647 h 177"/>
              <a:gd name="T4" fmla="*/ 2147483647 w 84"/>
              <a:gd name="T5" fmla="*/ 2147483647 h 177"/>
              <a:gd name="T6" fmla="*/ 2147483647 w 84"/>
              <a:gd name="T7" fmla="*/ 2147483647 h 177"/>
              <a:gd name="T8" fmla="*/ 2147483647 w 84"/>
              <a:gd name="T9" fmla="*/ 2147483647 h 177"/>
              <a:gd name="T10" fmla="*/ 2147483647 w 84"/>
              <a:gd name="T11" fmla="*/ 2147483647 h 177"/>
              <a:gd name="T12" fmla="*/ 0 w 84"/>
              <a:gd name="T13" fmla="*/ 0 h 177"/>
              <a:gd name="T14" fmla="*/ 2147483647 w 84"/>
              <a:gd name="T15" fmla="*/ 2147483647 h 177"/>
              <a:gd name="T16" fmla="*/ 2147483647 w 84"/>
              <a:gd name="T17" fmla="*/ 2147483647 h 177"/>
              <a:gd name="T18" fmla="*/ 2147483647 w 84"/>
              <a:gd name="T19" fmla="*/ 2147483647 h 177"/>
              <a:gd name="T20" fmla="*/ 2147483647 w 84"/>
              <a:gd name="T21" fmla="*/ 2147483647 h 177"/>
              <a:gd name="T22" fmla="*/ 2147483647 w 84"/>
              <a:gd name="T23" fmla="*/ 2147483647 h 1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7"/>
              <a:gd name="T38" fmla="*/ 84 w 84"/>
              <a:gd name="T39" fmla="*/ 177 h 1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7">
                <a:moveTo>
                  <a:pt x="19" y="175"/>
                </a:moveTo>
                <a:lnTo>
                  <a:pt x="84" y="177"/>
                </a:lnTo>
                <a:lnTo>
                  <a:pt x="50" y="125"/>
                </a:lnTo>
                <a:lnTo>
                  <a:pt x="71" y="125"/>
                </a:lnTo>
                <a:lnTo>
                  <a:pt x="36" y="77"/>
                </a:lnTo>
                <a:lnTo>
                  <a:pt x="53" y="77"/>
                </a:lnTo>
                <a:lnTo>
                  <a:pt x="0" y="0"/>
                </a:lnTo>
                <a:lnTo>
                  <a:pt x="17" y="75"/>
                </a:lnTo>
                <a:lnTo>
                  <a:pt x="4" y="75"/>
                </a:lnTo>
                <a:lnTo>
                  <a:pt x="23" y="125"/>
                </a:lnTo>
                <a:lnTo>
                  <a:pt x="9" y="123"/>
                </a:lnTo>
                <a:lnTo>
                  <a:pt x="19" y="175"/>
                </a:lnTo>
                <a:close/>
              </a:path>
            </a:pathLst>
          </a:custGeom>
          <a:solidFill>
            <a:srgbClr val="006666"/>
          </a:solidFill>
          <a:ln w="9525">
            <a:noFill/>
            <a:round/>
            <a:headEnd/>
            <a:tailEnd/>
          </a:ln>
        </p:spPr>
        <p:txBody>
          <a:bodyPr/>
          <a:lstStyle/>
          <a:p>
            <a:endParaRPr lang="en-US"/>
          </a:p>
        </p:txBody>
      </p:sp>
      <p:sp>
        <p:nvSpPr>
          <p:cNvPr id="26768" name="Freeform 254"/>
          <p:cNvSpPr>
            <a:spLocks/>
          </p:cNvSpPr>
          <p:nvPr/>
        </p:nvSpPr>
        <p:spPr bwMode="auto">
          <a:xfrm>
            <a:off x="3306763" y="3482975"/>
            <a:ext cx="66675" cy="139700"/>
          </a:xfrm>
          <a:custGeom>
            <a:avLst/>
            <a:gdLst>
              <a:gd name="T0" fmla="*/ 2147483647 w 84"/>
              <a:gd name="T1" fmla="*/ 2147483647 h 177"/>
              <a:gd name="T2" fmla="*/ 2147483647 w 84"/>
              <a:gd name="T3" fmla="*/ 2147483647 h 177"/>
              <a:gd name="T4" fmla="*/ 2147483647 w 84"/>
              <a:gd name="T5" fmla="*/ 2147483647 h 177"/>
              <a:gd name="T6" fmla="*/ 2147483647 w 84"/>
              <a:gd name="T7" fmla="*/ 2147483647 h 177"/>
              <a:gd name="T8" fmla="*/ 2147483647 w 84"/>
              <a:gd name="T9" fmla="*/ 2147483647 h 177"/>
              <a:gd name="T10" fmla="*/ 2147483647 w 84"/>
              <a:gd name="T11" fmla="*/ 2147483647 h 177"/>
              <a:gd name="T12" fmla="*/ 0 w 84"/>
              <a:gd name="T13" fmla="*/ 0 h 177"/>
              <a:gd name="T14" fmla="*/ 2147483647 w 84"/>
              <a:gd name="T15" fmla="*/ 2147483647 h 177"/>
              <a:gd name="T16" fmla="*/ 2147483647 w 84"/>
              <a:gd name="T17" fmla="*/ 2147483647 h 177"/>
              <a:gd name="T18" fmla="*/ 2147483647 w 84"/>
              <a:gd name="T19" fmla="*/ 2147483647 h 177"/>
              <a:gd name="T20" fmla="*/ 2147483647 w 84"/>
              <a:gd name="T21" fmla="*/ 2147483647 h 177"/>
              <a:gd name="T22" fmla="*/ 2147483647 w 84"/>
              <a:gd name="T23" fmla="*/ 2147483647 h 1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7"/>
              <a:gd name="T38" fmla="*/ 84 w 84"/>
              <a:gd name="T39" fmla="*/ 177 h 1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7">
                <a:moveTo>
                  <a:pt x="19" y="175"/>
                </a:moveTo>
                <a:lnTo>
                  <a:pt x="84" y="177"/>
                </a:lnTo>
                <a:lnTo>
                  <a:pt x="50" y="125"/>
                </a:lnTo>
                <a:lnTo>
                  <a:pt x="71" y="125"/>
                </a:lnTo>
                <a:lnTo>
                  <a:pt x="36" y="77"/>
                </a:lnTo>
                <a:lnTo>
                  <a:pt x="53" y="77"/>
                </a:lnTo>
                <a:lnTo>
                  <a:pt x="0" y="0"/>
                </a:lnTo>
                <a:lnTo>
                  <a:pt x="17" y="75"/>
                </a:lnTo>
                <a:lnTo>
                  <a:pt x="4" y="75"/>
                </a:lnTo>
                <a:lnTo>
                  <a:pt x="23" y="125"/>
                </a:lnTo>
                <a:lnTo>
                  <a:pt x="9" y="123"/>
                </a:lnTo>
                <a:lnTo>
                  <a:pt x="19" y="175"/>
                </a:lnTo>
                <a:close/>
              </a:path>
            </a:pathLst>
          </a:custGeom>
          <a:noFill/>
          <a:ln w="9525">
            <a:solidFill>
              <a:srgbClr val="000000"/>
            </a:solidFill>
            <a:round/>
            <a:headEnd/>
            <a:tailEnd/>
          </a:ln>
        </p:spPr>
        <p:txBody>
          <a:bodyPr/>
          <a:lstStyle/>
          <a:p>
            <a:endParaRPr lang="en-US"/>
          </a:p>
        </p:txBody>
      </p:sp>
      <p:sp>
        <p:nvSpPr>
          <p:cNvPr id="26769" name="Freeform 255"/>
          <p:cNvSpPr>
            <a:spLocks/>
          </p:cNvSpPr>
          <p:nvPr/>
        </p:nvSpPr>
        <p:spPr bwMode="auto">
          <a:xfrm>
            <a:off x="3292475" y="3486150"/>
            <a:ext cx="41275" cy="134938"/>
          </a:xfrm>
          <a:custGeom>
            <a:avLst/>
            <a:gdLst>
              <a:gd name="T0" fmla="*/ 2147483647 w 52"/>
              <a:gd name="T1" fmla="*/ 0 h 171"/>
              <a:gd name="T2" fmla="*/ 0 w 52"/>
              <a:gd name="T3" fmla="*/ 2147483647 h 171"/>
              <a:gd name="T4" fmla="*/ 2147483647 w 52"/>
              <a:gd name="T5" fmla="*/ 2147483647 h 171"/>
              <a:gd name="T6" fmla="*/ 2147483647 w 52"/>
              <a:gd name="T7" fmla="*/ 0 h 171"/>
              <a:gd name="T8" fmla="*/ 0 60000 65536"/>
              <a:gd name="T9" fmla="*/ 0 60000 65536"/>
              <a:gd name="T10" fmla="*/ 0 60000 65536"/>
              <a:gd name="T11" fmla="*/ 0 60000 65536"/>
              <a:gd name="T12" fmla="*/ 0 w 52"/>
              <a:gd name="T13" fmla="*/ 0 h 171"/>
              <a:gd name="T14" fmla="*/ 52 w 52"/>
              <a:gd name="T15" fmla="*/ 171 h 171"/>
            </a:gdLst>
            <a:ahLst/>
            <a:cxnLst>
              <a:cxn ang="T8">
                <a:pos x="T0" y="T1"/>
              </a:cxn>
              <a:cxn ang="T9">
                <a:pos x="T2" y="T3"/>
              </a:cxn>
              <a:cxn ang="T10">
                <a:pos x="T4" y="T5"/>
              </a:cxn>
              <a:cxn ang="T11">
                <a:pos x="T6" y="T7"/>
              </a:cxn>
            </a:cxnLst>
            <a:rect l="T12" t="T13" r="T14" b="T15"/>
            <a:pathLst>
              <a:path w="52" h="171">
                <a:moveTo>
                  <a:pt x="27" y="0"/>
                </a:moveTo>
                <a:lnTo>
                  <a:pt x="0" y="171"/>
                </a:lnTo>
                <a:lnTo>
                  <a:pt x="52" y="171"/>
                </a:lnTo>
                <a:lnTo>
                  <a:pt x="27" y="0"/>
                </a:lnTo>
                <a:close/>
              </a:path>
            </a:pathLst>
          </a:custGeom>
          <a:solidFill>
            <a:srgbClr val="006666"/>
          </a:solidFill>
          <a:ln w="9525">
            <a:noFill/>
            <a:round/>
            <a:headEnd/>
            <a:tailEnd/>
          </a:ln>
        </p:spPr>
        <p:txBody>
          <a:bodyPr/>
          <a:lstStyle/>
          <a:p>
            <a:endParaRPr lang="en-US"/>
          </a:p>
        </p:txBody>
      </p:sp>
      <p:sp>
        <p:nvSpPr>
          <p:cNvPr id="26770" name="Freeform 256"/>
          <p:cNvSpPr>
            <a:spLocks/>
          </p:cNvSpPr>
          <p:nvPr/>
        </p:nvSpPr>
        <p:spPr bwMode="auto">
          <a:xfrm>
            <a:off x="3292475" y="3486150"/>
            <a:ext cx="41275" cy="134938"/>
          </a:xfrm>
          <a:custGeom>
            <a:avLst/>
            <a:gdLst>
              <a:gd name="T0" fmla="*/ 2147483647 w 52"/>
              <a:gd name="T1" fmla="*/ 0 h 171"/>
              <a:gd name="T2" fmla="*/ 0 w 52"/>
              <a:gd name="T3" fmla="*/ 2147483647 h 171"/>
              <a:gd name="T4" fmla="*/ 2147483647 w 52"/>
              <a:gd name="T5" fmla="*/ 2147483647 h 171"/>
              <a:gd name="T6" fmla="*/ 2147483647 w 52"/>
              <a:gd name="T7" fmla="*/ 0 h 171"/>
              <a:gd name="T8" fmla="*/ 0 60000 65536"/>
              <a:gd name="T9" fmla="*/ 0 60000 65536"/>
              <a:gd name="T10" fmla="*/ 0 60000 65536"/>
              <a:gd name="T11" fmla="*/ 0 60000 65536"/>
              <a:gd name="T12" fmla="*/ 0 w 52"/>
              <a:gd name="T13" fmla="*/ 0 h 171"/>
              <a:gd name="T14" fmla="*/ 52 w 52"/>
              <a:gd name="T15" fmla="*/ 171 h 171"/>
            </a:gdLst>
            <a:ahLst/>
            <a:cxnLst>
              <a:cxn ang="T8">
                <a:pos x="T0" y="T1"/>
              </a:cxn>
              <a:cxn ang="T9">
                <a:pos x="T2" y="T3"/>
              </a:cxn>
              <a:cxn ang="T10">
                <a:pos x="T4" y="T5"/>
              </a:cxn>
              <a:cxn ang="T11">
                <a:pos x="T6" y="T7"/>
              </a:cxn>
            </a:cxnLst>
            <a:rect l="T12" t="T13" r="T14" b="T15"/>
            <a:pathLst>
              <a:path w="52" h="171">
                <a:moveTo>
                  <a:pt x="27" y="0"/>
                </a:moveTo>
                <a:lnTo>
                  <a:pt x="0" y="171"/>
                </a:lnTo>
                <a:lnTo>
                  <a:pt x="52" y="171"/>
                </a:lnTo>
                <a:lnTo>
                  <a:pt x="27" y="0"/>
                </a:lnTo>
                <a:close/>
              </a:path>
            </a:pathLst>
          </a:custGeom>
          <a:noFill/>
          <a:ln w="9525">
            <a:solidFill>
              <a:srgbClr val="006666"/>
            </a:solidFill>
            <a:round/>
            <a:headEnd/>
            <a:tailEnd/>
          </a:ln>
        </p:spPr>
        <p:txBody>
          <a:bodyPr/>
          <a:lstStyle/>
          <a:p>
            <a:endParaRPr lang="en-US"/>
          </a:p>
        </p:txBody>
      </p:sp>
      <p:sp>
        <p:nvSpPr>
          <p:cNvPr id="26771" name="Rectangle 257"/>
          <p:cNvSpPr>
            <a:spLocks noChangeArrowheads="1"/>
          </p:cNvSpPr>
          <p:nvPr/>
        </p:nvSpPr>
        <p:spPr bwMode="auto">
          <a:xfrm>
            <a:off x="3300413" y="3621088"/>
            <a:ext cx="20637" cy="23812"/>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72" name="Freeform 258"/>
          <p:cNvSpPr>
            <a:spLocks/>
          </p:cNvSpPr>
          <p:nvPr/>
        </p:nvSpPr>
        <p:spPr bwMode="auto">
          <a:xfrm>
            <a:off x="3252788" y="3481388"/>
            <a:ext cx="66675" cy="138112"/>
          </a:xfrm>
          <a:custGeom>
            <a:avLst/>
            <a:gdLst>
              <a:gd name="T0" fmla="*/ 2147483647 w 84"/>
              <a:gd name="T1" fmla="*/ 2147483647 h 175"/>
              <a:gd name="T2" fmla="*/ 0 w 84"/>
              <a:gd name="T3" fmla="*/ 2147483647 h 175"/>
              <a:gd name="T4" fmla="*/ 2147483647 w 84"/>
              <a:gd name="T5" fmla="*/ 2147483647 h 175"/>
              <a:gd name="T6" fmla="*/ 2147483647 w 84"/>
              <a:gd name="T7" fmla="*/ 2147483647 h 175"/>
              <a:gd name="T8" fmla="*/ 2147483647 w 84"/>
              <a:gd name="T9" fmla="*/ 2147483647 h 175"/>
              <a:gd name="T10" fmla="*/ 2147483647 w 84"/>
              <a:gd name="T11" fmla="*/ 2147483647 h 175"/>
              <a:gd name="T12" fmla="*/ 2147483647 w 84"/>
              <a:gd name="T13" fmla="*/ 0 h 175"/>
              <a:gd name="T14" fmla="*/ 2147483647 w 84"/>
              <a:gd name="T15" fmla="*/ 2147483647 h 175"/>
              <a:gd name="T16" fmla="*/ 2147483647 w 84"/>
              <a:gd name="T17" fmla="*/ 2147483647 h 175"/>
              <a:gd name="T18" fmla="*/ 2147483647 w 84"/>
              <a:gd name="T19" fmla="*/ 2147483647 h 175"/>
              <a:gd name="T20" fmla="*/ 2147483647 w 84"/>
              <a:gd name="T21" fmla="*/ 2147483647 h 175"/>
              <a:gd name="T22" fmla="*/ 2147483647 w 84"/>
              <a:gd name="T23" fmla="*/ 2147483647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5"/>
              <a:gd name="T38" fmla="*/ 84 w 84"/>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5">
                <a:moveTo>
                  <a:pt x="65" y="175"/>
                </a:moveTo>
                <a:lnTo>
                  <a:pt x="0" y="175"/>
                </a:lnTo>
                <a:lnTo>
                  <a:pt x="34" y="125"/>
                </a:lnTo>
                <a:lnTo>
                  <a:pt x="15" y="125"/>
                </a:lnTo>
                <a:lnTo>
                  <a:pt x="48" y="77"/>
                </a:lnTo>
                <a:lnTo>
                  <a:pt x="30" y="77"/>
                </a:lnTo>
                <a:lnTo>
                  <a:pt x="84" y="0"/>
                </a:lnTo>
                <a:lnTo>
                  <a:pt x="67" y="75"/>
                </a:lnTo>
                <a:lnTo>
                  <a:pt x="80" y="75"/>
                </a:lnTo>
                <a:lnTo>
                  <a:pt x="61" y="125"/>
                </a:lnTo>
                <a:lnTo>
                  <a:pt x="74" y="123"/>
                </a:lnTo>
                <a:lnTo>
                  <a:pt x="65" y="175"/>
                </a:lnTo>
                <a:close/>
              </a:path>
            </a:pathLst>
          </a:custGeom>
          <a:solidFill>
            <a:srgbClr val="006666"/>
          </a:solidFill>
          <a:ln w="9525">
            <a:noFill/>
            <a:round/>
            <a:headEnd/>
            <a:tailEnd/>
          </a:ln>
        </p:spPr>
        <p:txBody>
          <a:bodyPr/>
          <a:lstStyle/>
          <a:p>
            <a:endParaRPr lang="en-US"/>
          </a:p>
        </p:txBody>
      </p:sp>
      <p:sp>
        <p:nvSpPr>
          <p:cNvPr id="26773" name="Freeform 259"/>
          <p:cNvSpPr>
            <a:spLocks/>
          </p:cNvSpPr>
          <p:nvPr/>
        </p:nvSpPr>
        <p:spPr bwMode="auto">
          <a:xfrm>
            <a:off x="3252788" y="3481388"/>
            <a:ext cx="66675" cy="138112"/>
          </a:xfrm>
          <a:custGeom>
            <a:avLst/>
            <a:gdLst>
              <a:gd name="T0" fmla="*/ 2147483647 w 84"/>
              <a:gd name="T1" fmla="*/ 2147483647 h 175"/>
              <a:gd name="T2" fmla="*/ 0 w 84"/>
              <a:gd name="T3" fmla="*/ 2147483647 h 175"/>
              <a:gd name="T4" fmla="*/ 2147483647 w 84"/>
              <a:gd name="T5" fmla="*/ 2147483647 h 175"/>
              <a:gd name="T6" fmla="*/ 2147483647 w 84"/>
              <a:gd name="T7" fmla="*/ 2147483647 h 175"/>
              <a:gd name="T8" fmla="*/ 2147483647 w 84"/>
              <a:gd name="T9" fmla="*/ 2147483647 h 175"/>
              <a:gd name="T10" fmla="*/ 2147483647 w 84"/>
              <a:gd name="T11" fmla="*/ 2147483647 h 175"/>
              <a:gd name="T12" fmla="*/ 2147483647 w 84"/>
              <a:gd name="T13" fmla="*/ 0 h 175"/>
              <a:gd name="T14" fmla="*/ 2147483647 w 84"/>
              <a:gd name="T15" fmla="*/ 2147483647 h 175"/>
              <a:gd name="T16" fmla="*/ 2147483647 w 84"/>
              <a:gd name="T17" fmla="*/ 2147483647 h 175"/>
              <a:gd name="T18" fmla="*/ 2147483647 w 84"/>
              <a:gd name="T19" fmla="*/ 2147483647 h 175"/>
              <a:gd name="T20" fmla="*/ 2147483647 w 84"/>
              <a:gd name="T21" fmla="*/ 2147483647 h 175"/>
              <a:gd name="T22" fmla="*/ 2147483647 w 84"/>
              <a:gd name="T23" fmla="*/ 2147483647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5"/>
              <a:gd name="T38" fmla="*/ 84 w 84"/>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5">
                <a:moveTo>
                  <a:pt x="65" y="175"/>
                </a:moveTo>
                <a:lnTo>
                  <a:pt x="0" y="175"/>
                </a:lnTo>
                <a:lnTo>
                  <a:pt x="34" y="125"/>
                </a:lnTo>
                <a:lnTo>
                  <a:pt x="15" y="125"/>
                </a:lnTo>
                <a:lnTo>
                  <a:pt x="48" y="77"/>
                </a:lnTo>
                <a:lnTo>
                  <a:pt x="30" y="77"/>
                </a:lnTo>
                <a:lnTo>
                  <a:pt x="84" y="0"/>
                </a:lnTo>
                <a:lnTo>
                  <a:pt x="67" y="75"/>
                </a:lnTo>
                <a:lnTo>
                  <a:pt x="80" y="75"/>
                </a:lnTo>
                <a:lnTo>
                  <a:pt x="61" y="125"/>
                </a:lnTo>
                <a:lnTo>
                  <a:pt x="74" y="123"/>
                </a:lnTo>
                <a:lnTo>
                  <a:pt x="65" y="175"/>
                </a:lnTo>
                <a:close/>
              </a:path>
            </a:pathLst>
          </a:custGeom>
          <a:noFill/>
          <a:ln w="9525">
            <a:solidFill>
              <a:srgbClr val="000000"/>
            </a:solidFill>
            <a:round/>
            <a:headEnd/>
            <a:tailEnd/>
          </a:ln>
        </p:spPr>
        <p:txBody>
          <a:bodyPr/>
          <a:lstStyle/>
          <a:p>
            <a:endParaRPr lang="en-US"/>
          </a:p>
        </p:txBody>
      </p:sp>
      <p:sp>
        <p:nvSpPr>
          <p:cNvPr id="26774" name="Freeform 260"/>
          <p:cNvSpPr>
            <a:spLocks/>
          </p:cNvSpPr>
          <p:nvPr/>
        </p:nvSpPr>
        <p:spPr bwMode="auto">
          <a:xfrm>
            <a:off x="3287713" y="3487738"/>
            <a:ext cx="39687" cy="134937"/>
          </a:xfrm>
          <a:custGeom>
            <a:avLst/>
            <a:gdLst>
              <a:gd name="T0" fmla="*/ 2147483647 w 50"/>
              <a:gd name="T1" fmla="*/ 0 h 171"/>
              <a:gd name="T2" fmla="*/ 0 w 50"/>
              <a:gd name="T3" fmla="*/ 2147483647 h 171"/>
              <a:gd name="T4" fmla="*/ 2147483647 w 50"/>
              <a:gd name="T5" fmla="*/ 2147483647 h 171"/>
              <a:gd name="T6" fmla="*/ 2147483647 w 50"/>
              <a:gd name="T7" fmla="*/ 0 h 171"/>
              <a:gd name="T8" fmla="*/ 0 60000 65536"/>
              <a:gd name="T9" fmla="*/ 0 60000 65536"/>
              <a:gd name="T10" fmla="*/ 0 60000 65536"/>
              <a:gd name="T11" fmla="*/ 0 60000 65536"/>
              <a:gd name="T12" fmla="*/ 0 w 50"/>
              <a:gd name="T13" fmla="*/ 0 h 171"/>
              <a:gd name="T14" fmla="*/ 50 w 50"/>
              <a:gd name="T15" fmla="*/ 171 h 171"/>
            </a:gdLst>
            <a:ahLst/>
            <a:cxnLst>
              <a:cxn ang="T8">
                <a:pos x="T0" y="T1"/>
              </a:cxn>
              <a:cxn ang="T9">
                <a:pos x="T2" y="T3"/>
              </a:cxn>
              <a:cxn ang="T10">
                <a:pos x="T4" y="T5"/>
              </a:cxn>
              <a:cxn ang="T11">
                <a:pos x="T6" y="T7"/>
              </a:cxn>
            </a:cxnLst>
            <a:rect l="T12" t="T13" r="T14" b="T15"/>
            <a:pathLst>
              <a:path w="50" h="171">
                <a:moveTo>
                  <a:pt x="25" y="0"/>
                </a:moveTo>
                <a:lnTo>
                  <a:pt x="0" y="171"/>
                </a:lnTo>
                <a:lnTo>
                  <a:pt x="50" y="171"/>
                </a:lnTo>
                <a:lnTo>
                  <a:pt x="25" y="0"/>
                </a:lnTo>
                <a:close/>
              </a:path>
            </a:pathLst>
          </a:custGeom>
          <a:solidFill>
            <a:srgbClr val="006666"/>
          </a:solidFill>
          <a:ln w="9525">
            <a:noFill/>
            <a:round/>
            <a:headEnd/>
            <a:tailEnd/>
          </a:ln>
        </p:spPr>
        <p:txBody>
          <a:bodyPr/>
          <a:lstStyle/>
          <a:p>
            <a:endParaRPr lang="en-US"/>
          </a:p>
        </p:txBody>
      </p:sp>
      <p:sp>
        <p:nvSpPr>
          <p:cNvPr id="26775" name="Freeform 261"/>
          <p:cNvSpPr>
            <a:spLocks/>
          </p:cNvSpPr>
          <p:nvPr/>
        </p:nvSpPr>
        <p:spPr bwMode="auto">
          <a:xfrm>
            <a:off x="3287713" y="3487738"/>
            <a:ext cx="39687" cy="134937"/>
          </a:xfrm>
          <a:custGeom>
            <a:avLst/>
            <a:gdLst>
              <a:gd name="T0" fmla="*/ 2147483647 w 50"/>
              <a:gd name="T1" fmla="*/ 0 h 171"/>
              <a:gd name="T2" fmla="*/ 0 w 50"/>
              <a:gd name="T3" fmla="*/ 2147483647 h 171"/>
              <a:gd name="T4" fmla="*/ 2147483647 w 50"/>
              <a:gd name="T5" fmla="*/ 2147483647 h 171"/>
              <a:gd name="T6" fmla="*/ 2147483647 w 50"/>
              <a:gd name="T7" fmla="*/ 0 h 171"/>
              <a:gd name="T8" fmla="*/ 0 60000 65536"/>
              <a:gd name="T9" fmla="*/ 0 60000 65536"/>
              <a:gd name="T10" fmla="*/ 0 60000 65536"/>
              <a:gd name="T11" fmla="*/ 0 60000 65536"/>
              <a:gd name="T12" fmla="*/ 0 w 50"/>
              <a:gd name="T13" fmla="*/ 0 h 171"/>
              <a:gd name="T14" fmla="*/ 50 w 50"/>
              <a:gd name="T15" fmla="*/ 171 h 171"/>
            </a:gdLst>
            <a:ahLst/>
            <a:cxnLst>
              <a:cxn ang="T8">
                <a:pos x="T0" y="T1"/>
              </a:cxn>
              <a:cxn ang="T9">
                <a:pos x="T2" y="T3"/>
              </a:cxn>
              <a:cxn ang="T10">
                <a:pos x="T4" y="T5"/>
              </a:cxn>
              <a:cxn ang="T11">
                <a:pos x="T6" y="T7"/>
              </a:cxn>
            </a:cxnLst>
            <a:rect l="T12" t="T13" r="T14" b="T15"/>
            <a:pathLst>
              <a:path w="50" h="171">
                <a:moveTo>
                  <a:pt x="25" y="0"/>
                </a:moveTo>
                <a:lnTo>
                  <a:pt x="0" y="171"/>
                </a:lnTo>
                <a:lnTo>
                  <a:pt x="50" y="171"/>
                </a:lnTo>
                <a:lnTo>
                  <a:pt x="25" y="0"/>
                </a:lnTo>
                <a:close/>
              </a:path>
            </a:pathLst>
          </a:custGeom>
          <a:noFill/>
          <a:ln w="9525">
            <a:solidFill>
              <a:srgbClr val="006666"/>
            </a:solidFill>
            <a:round/>
            <a:headEnd/>
            <a:tailEnd/>
          </a:ln>
        </p:spPr>
        <p:txBody>
          <a:bodyPr/>
          <a:lstStyle/>
          <a:p>
            <a:endParaRPr lang="en-US"/>
          </a:p>
        </p:txBody>
      </p:sp>
      <p:sp>
        <p:nvSpPr>
          <p:cNvPr id="26776" name="Freeform 262"/>
          <p:cNvSpPr>
            <a:spLocks/>
          </p:cNvSpPr>
          <p:nvPr/>
        </p:nvSpPr>
        <p:spPr bwMode="auto">
          <a:xfrm>
            <a:off x="3444875" y="3535363"/>
            <a:ext cx="68263" cy="139700"/>
          </a:xfrm>
          <a:custGeom>
            <a:avLst/>
            <a:gdLst>
              <a:gd name="T0" fmla="*/ 2147483647 w 87"/>
              <a:gd name="T1" fmla="*/ 2147483647 h 174"/>
              <a:gd name="T2" fmla="*/ 2147483647 w 87"/>
              <a:gd name="T3" fmla="*/ 2147483647 h 174"/>
              <a:gd name="T4" fmla="*/ 2147483647 w 87"/>
              <a:gd name="T5" fmla="*/ 2147483647 h 174"/>
              <a:gd name="T6" fmla="*/ 2147483647 w 87"/>
              <a:gd name="T7" fmla="*/ 2147483647 h 174"/>
              <a:gd name="T8" fmla="*/ 2147483647 w 87"/>
              <a:gd name="T9" fmla="*/ 2147483647 h 174"/>
              <a:gd name="T10" fmla="*/ 2147483647 w 87"/>
              <a:gd name="T11" fmla="*/ 2147483647 h 174"/>
              <a:gd name="T12" fmla="*/ 0 w 87"/>
              <a:gd name="T13" fmla="*/ 0 h 174"/>
              <a:gd name="T14" fmla="*/ 2147483647 w 87"/>
              <a:gd name="T15" fmla="*/ 2147483647 h 174"/>
              <a:gd name="T16" fmla="*/ 2147483647 w 87"/>
              <a:gd name="T17" fmla="*/ 2147483647 h 174"/>
              <a:gd name="T18" fmla="*/ 2147483647 w 87"/>
              <a:gd name="T19" fmla="*/ 2147483647 h 174"/>
              <a:gd name="T20" fmla="*/ 2147483647 w 87"/>
              <a:gd name="T21" fmla="*/ 2147483647 h 174"/>
              <a:gd name="T22" fmla="*/ 2147483647 w 87"/>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174"/>
              <a:gd name="T38" fmla="*/ 87 w 87"/>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174">
                <a:moveTo>
                  <a:pt x="22" y="172"/>
                </a:moveTo>
                <a:lnTo>
                  <a:pt x="87" y="174"/>
                </a:lnTo>
                <a:lnTo>
                  <a:pt x="52" y="124"/>
                </a:lnTo>
                <a:lnTo>
                  <a:pt x="71" y="122"/>
                </a:lnTo>
                <a:lnTo>
                  <a:pt x="39" y="76"/>
                </a:lnTo>
                <a:lnTo>
                  <a:pt x="56" y="76"/>
                </a:lnTo>
                <a:lnTo>
                  <a:pt x="0" y="0"/>
                </a:lnTo>
                <a:lnTo>
                  <a:pt x="20" y="74"/>
                </a:lnTo>
                <a:lnTo>
                  <a:pt x="6" y="74"/>
                </a:lnTo>
                <a:lnTo>
                  <a:pt x="25" y="122"/>
                </a:lnTo>
                <a:lnTo>
                  <a:pt x="12" y="122"/>
                </a:lnTo>
                <a:lnTo>
                  <a:pt x="22" y="172"/>
                </a:lnTo>
                <a:close/>
              </a:path>
            </a:pathLst>
          </a:custGeom>
          <a:solidFill>
            <a:srgbClr val="006666"/>
          </a:solidFill>
          <a:ln w="9525">
            <a:noFill/>
            <a:round/>
            <a:headEnd/>
            <a:tailEnd/>
          </a:ln>
        </p:spPr>
        <p:txBody>
          <a:bodyPr/>
          <a:lstStyle/>
          <a:p>
            <a:endParaRPr lang="en-US"/>
          </a:p>
        </p:txBody>
      </p:sp>
      <p:sp>
        <p:nvSpPr>
          <p:cNvPr id="26777" name="Freeform 263"/>
          <p:cNvSpPr>
            <a:spLocks/>
          </p:cNvSpPr>
          <p:nvPr/>
        </p:nvSpPr>
        <p:spPr bwMode="auto">
          <a:xfrm>
            <a:off x="3444875" y="3535363"/>
            <a:ext cx="68263" cy="139700"/>
          </a:xfrm>
          <a:custGeom>
            <a:avLst/>
            <a:gdLst>
              <a:gd name="T0" fmla="*/ 2147483647 w 87"/>
              <a:gd name="T1" fmla="*/ 2147483647 h 174"/>
              <a:gd name="T2" fmla="*/ 2147483647 w 87"/>
              <a:gd name="T3" fmla="*/ 2147483647 h 174"/>
              <a:gd name="T4" fmla="*/ 2147483647 w 87"/>
              <a:gd name="T5" fmla="*/ 2147483647 h 174"/>
              <a:gd name="T6" fmla="*/ 2147483647 w 87"/>
              <a:gd name="T7" fmla="*/ 2147483647 h 174"/>
              <a:gd name="T8" fmla="*/ 2147483647 w 87"/>
              <a:gd name="T9" fmla="*/ 2147483647 h 174"/>
              <a:gd name="T10" fmla="*/ 2147483647 w 87"/>
              <a:gd name="T11" fmla="*/ 2147483647 h 174"/>
              <a:gd name="T12" fmla="*/ 0 w 87"/>
              <a:gd name="T13" fmla="*/ 0 h 174"/>
              <a:gd name="T14" fmla="*/ 2147483647 w 87"/>
              <a:gd name="T15" fmla="*/ 2147483647 h 174"/>
              <a:gd name="T16" fmla="*/ 2147483647 w 87"/>
              <a:gd name="T17" fmla="*/ 2147483647 h 174"/>
              <a:gd name="T18" fmla="*/ 2147483647 w 87"/>
              <a:gd name="T19" fmla="*/ 2147483647 h 174"/>
              <a:gd name="T20" fmla="*/ 2147483647 w 87"/>
              <a:gd name="T21" fmla="*/ 2147483647 h 174"/>
              <a:gd name="T22" fmla="*/ 2147483647 w 87"/>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174"/>
              <a:gd name="T38" fmla="*/ 87 w 87"/>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174">
                <a:moveTo>
                  <a:pt x="22" y="172"/>
                </a:moveTo>
                <a:lnTo>
                  <a:pt x="87" y="174"/>
                </a:lnTo>
                <a:lnTo>
                  <a:pt x="52" y="124"/>
                </a:lnTo>
                <a:lnTo>
                  <a:pt x="71" y="122"/>
                </a:lnTo>
                <a:lnTo>
                  <a:pt x="39" y="76"/>
                </a:lnTo>
                <a:lnTo>
                  <a:pt x="56" y="76"/>
                </a:lnTo>
                <a:lnTo>
                  <a:pt x="0" y="0"/>
                </a:lnTo>
                <a:lnTo>
                  <a:pt x="20" y="74"/>
                </a:lnTo>
                <a:lnTo>
                  <a:pt x="6" y="74"/>
                </a:lnTo>
                <a:lnTo>
                  <a:pt x="25" y="122"/>
                </a:lnTo>
                <a:lnTo>
                  <a:pt x="12" y="122"/>
                </a:lnTo>
                <a:lnTo>
                  <a:pt x="22" y="172"/>
                </a:lnTo>
                <a:close/>
              </a:path>
            </a:pathLst>
          </a:custGeom>
          <a:noFill/>
          <a:ln w="9525">
            <a:solidFill>
              <a:srgbClr val="000000"/>
            </a:solidFill>
            <a:round/>
            <a:headEnd/>
            <a:tailEnd/>
          </a:ln>
        </p:spPr>
        <p:txBody>
          <a:bodyPr/>
          <a:lstStyle/>
          <a:p>
            <a:endParaRPr lang="en-US"/>
          </a:p>
        </p:txBody>
      </p:sp>
      <p:sp>
        <p:nvSpPr>
          <p:cNvPr id="26778" name="Freeform 264"/>
          <p:cNvSpPr>
            <a:spLocks/>
          </p:cNvSpPr>
          <p:nvPr/>
        </p:nvSpPr>
        <p:spPr bwMode="auto">
          <a:xfrm>
            <a:off x="3433763" y="3538538"/>
            <a:ext cx="39687" cy="134937"/>
          </a:xfrm>
          <a:custGeom>
            <a:avLst/>
            <a:gdLst>
              <a:gd name="T0" fmla="*/ 2147483647 w 52"/>
              <a:gd name="T1" fmla="*/ 0 h 169"/>
              <a:gd name="T2" fmla="*/ 0 w 52"/>
              <a:gd name="T3" fmla="*/ 2147483647 h 169"/>
              <a:gd name="T4" fmla="*/ 2147483647 w 52"/>
              <a:gd name="T5" fmla="*/ 2147483647 h 169"/>
              <a:gd name="T6" fmla="*/ 2147483647 w 52"/>
              <a:gd name="T7" fmla="*/ 0 h 169"/>
              <a:gd name="T8" fmla="*/ 0 60000 65536"/>
              <a:gd name="T9" fmla="*/ 0 60000 65536"/>
              <a:gd name="T10" fmla="*/ 0 60000 65536"/>
              <a:gd name="T11" fmla="*/ 0 60000 65536"/>
              <a:gd name="T12" fmla="*/ 0 w 52"/>
              <a:gd name="T13" fmla="*/ 0 h 169"/>
              <a:gd name="T14" fmla="*/ 52 w 52"/>
              <a:gd name="T15" fmla="*/ 169 h 169"/>
            </a:gdLst>
            <a:ahLst/>
            <a:cxnLst>
              <a:cxn ang="T8">
                <a:pos x="T0" y="T1"/>
              </a:cxn>
              <a:cxn ang="T9">
                <a:pos x="T2" y="T3"/>
              </a:cxn>
              <a:cxn ang="T10">
                <a:pos x="T4" y="T5"/>
              </a:cxn>
              <a:cxn ang="T11">
                <a:pos x="T6" y="T7"/>
              </a:cxn>
            </a:cxnLst>
            <a:rect l="T12" t="T13" r="T14" b="T15"/>
            <a:pathLst>
              <a:path w="52" h="169">
                <a:moveTo>
                  <a:pt x="25" y="0"/>
                </a:moveTo>
                <a:lnTo>
                  <a:pt x="0" y="169"/>
                </a:lnTo>
                <a:lnTo>
                  <a:pt x="52" y="169"/>
                </a:lnTo>
                <a:lnTo>
                  <a:pt x="25" y="0"/>
                </a:lnTo>
                <a:close/>
              </a:path>
            </a:pathLst>
          </a:custGeom>
          <a:solidFill>
            <a:srgbClr val="006666"/>
          </a:solidFill>
          <a:ln w="9525">
            <a:noFill/>
            <a:round/>
            <a:headEnd/>
            <a:tailEnd/>
          </a:ln>
        </p:spPr>
        <p:txBody>
          <a:bodyPr/>
          <a:lstStyle/>
          <a:p>
            <a:endParaRPr lang="en-US"/>
          </a:p>
        </p:txBody>
      </p:sp>
      <p:sp>
        <p:nvSpPr>
          <p:cNvPr id="26779" name="Freeform 265"/>
          <p:cNvSpPr>
            <a:spLocks/>
          </p:cNvSpPr>
          <p:nvPr/>
        </p:nvSpPr>
        <p:spPr bwMode="auto">
          <a:xfrm>
            <a:off x="3433763" y="3538538"/>
            <a:ext cx="39687" cy="134937"/>
          </a:xfrm>
          <a:custGeom>
            <a:avLst/>
            <a:gdLst>
              <a:gd name="T0" fmla="*/ 2147483647 w 52"/>
              <a:gd name="T1" fmla="*/ 0 h 169"/>
              <a:gd name="T2" fmla="*/ 0 w 52"/>
              <a:gd name="T3" fmla="*/ 2147483647 h 169"/>
              <a:gd name="T4" fmla="*/ 2147483647 w 52"/>
              <a:gd name="T5" fmla="*/ 2147483647 h 169"/>
              <a:gd name="T6" fmla="*/ 2147483647 w 52"/>
              <a:gd name="T7" fmla="*/ 0 h 169"/>
              <a:gd name="T8" fmla="*/ 0 60000 65536"/>
              <a:gd name="T9" fmla="*/ 0 60000 65536"/>
              <a:gd name="T10" fmla="*/ 0 60000 65536"/>
              <a:gd name="T11" fmla="*/ 0 60000 65536"/>
              <a:gd name="T12" fmla="*/ 0 w 52"/>
              <a:gd name="T13" fmla="*/ 0 h 169"/>
              <a:gd name="T14" fmla="*/ 52 w 52"/>
              <a:gd name="T15" fmla="*/ 169 h 169"/>
            </a:gdLst>
            <a:ahLst/>
            <a:cxnLst>
              <a:cxn ang="T8">
                <a:pos x="T0" y="T1"/>
              </a:cxn>
              <a:cxn ang="T9">
                <a:pos x="T2" y="T3"/>
              </a:cxn>
              <a:cxn ang="T10">
                <a:pos x="T4" y="T5"/>
              </a:cxn>
              <a:cxn ang="T11">
                <a:pos x="T6" y="T7"/>
              </a:cxn>
            </a:cxnLst>
            <a:rect l="T12" t="T13" r="T14" b="T15"/>
            <a:pathLst>
              <a:path w="52" h="169">
                <a:moveTo>
                  <a:pt x="25" y="0"/>
                </a:moveTo>
                <a:lnTo>
                  <a:pt x="0" y="169"/>
                </a:lnTo>
                <a:lnTo>
                  <a:pt x="52" y="169"/>
                </a:lnTo>
                <a:lnTo>
                  <a:pt x="25" y="0"/>
                </a:lnTo>
                <a:close/>
              </a:path>
            </a:pathLst>
          </a:custGeom>
          <a:noFill/>
          <a:ln w="9525">
            <a:solidFill>
              <a:srgbClr val="006666"/>
            </a:solidFill>
            <a:round/>
            <a:headEnd/>
            <a:tailEnd/>
          </a:ln>
        </p:spPr>
        <p:txBody>
          <a:bodyPr/>
          <a:lstStyle/>
          <a:p>
            <a:endParaRPr lang="en-US"/>
          </a:p>
        </p:txBody>
      </p:sp>
      <p:sp>
        <p:nvSpPr>
          <p:cNvPr id="26780" name="Rectangle 266"/>
          <p:cNvSpPr>
            <a:spLocks noChangeArrowheads="1"/>
          </p:cNvSpPr>
          <p:nvPr/>
        </p:nvSpPr>
        <p:spPr bwMode="auto">
          <a:xfrm>
            <a:off x="3440113" y="3673475"/>
            <a:ext cx="20637" cy="23813"/>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81" name="Freeform 267"/>
          <p:cNvSpPr>
            <a:spLocks/>
          </p:cNvSpPr>
          <p:nvPr/>
        </p:nvSpPr>
        <p:spPr bwMode="auto">
          <a:xfrm>
            <a:off x="3392488" y="3533775"/>
            <a:ext cx="68262" cy="139700"/>
          </a:xfrm>
          <a:custGeom>
            <a:avLst/>
            <a:gdLst>
              <a:gd name="T0" fmla="*/ 2147483647 w 87"/>
              <a:gd name="T1" fmla="*/ 2147483647 h 174"/>
              <a:gd name="T2" fmla="*/ 0 w 87"/>
              <a:gd name="T3" fmla="*/ 2147483647 h 174"/>
              <a:gd name="T4" fmla="*/ 2147483647 w 87"/>
              <a:gd name="T5" fmla="*/ 2147483647 h 174"/>
              <a:gd name="T6" fmla="*/ 2147483647 w 87"/>
              <a:gd name="T7" fmla="*/ 2147483647 h 174"/>
              <a:gd name="T8" fmla="*/ 2147483647 w 87"/>
              <a:gd name="T9" fmla="*/ 2147483647 h 174"/>
              <a:gd name="T10" fmla="*/ 2147483647 w 87"/>
              <a:gd name="T11" fmla="*/ 2147483647 h 174"/>
              <a:gd name="T12" fmla="*/ 2147483647 w 87"/>
              <a:gd name="T13" fmla="*/ 0 h 174"/>
              <a:gd name="T14" fmla="*/ 2147483647 w 87"/>
              <a:gd name="T15" fmla="*/ 2147483647 h 174"/>
              <a:gd name="T16" fmla="*/ 2147483647 w 87"/>
              <a:gd name="T17" fmla="*/ 2147483647 h 174"/>
              <a:gd name="T18" fmla="*/ 2147483647 w 87"/>
              <a:gd name="T19" fmla="*/ 2147483647 h 174"/>
              <a:gd name="T20" fmla="*/ 2147483647 w 87"/>
              <a:gd name="T21" fmla="*/ 2147483647 h 174"/>
              <a:gd name="T22" fmla="*/ 2147483647 w 87"/>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174"/>
              <a:gd name="T38" fmla="*/ 87 w 87"/>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174">
                <a:moveTo>
                  <a:pt x="65" y="172"/>
                </a:moveTo>
                <a:lnTo>
                  <a:pt x="0" y="174"/>
                </a:lnTo>
                <a:lnTo>
                  <a:pt x="37" y="124"/>
                </a:lnTo>
                <a:lnTo>
                  <a:pt x="16" y="122"/>
                </a:lnTo>
                <a:lnTo>
                  <a:pt x="50" y="76"/>
                </a:lnTo>
                <a:lnTo>
                  <a:pt x="33" y="76"/>
                </a:lnTo>
                <a:lnTo>
                  <a:pt x="87" y="0"/>
                </a:lnTo>
                <a:lnTo>
                  <a:pt x="69" y="74"/>
                </a:lnTo>
                <a:lnTo>
                  <a:pt x="83" y="74"/>
                </a:lnTo>
                <a:lnTo>
                  <a:pt x="64" y="122"/>
                </a:lnTo>
                <a:lnTo>
                  <a:pt x="77" y="122"/>
                </a:lnTo>
                <a:lnTo>
                  <a:pt x="65" y="172"/>
                </a:lnTo>
                <a:close/>
              </a:path>
            </a:pathLst>
          </a:custGeom>
          <a:solidFill>
            <a:srgbClr val="006666"/>
          </a:solidFill>
          <a:ln w="9525">
            <a:noFill/>
            <a:round/>
            <a:headEnd/>
            <a:tailEnd/>
          </a:ln>
        </p:spPr>
        <p:txBody>
          <a:bodyPr/>
          <a:lstStyle/>
          <a:p>
            <a:endParaRPr lang="en-US"/>
          </a:p>
        </p:txBody>
      </p:sp>
      <p:sp>
        <p:nvSpPr>
          <p:cNvPr id="26782" name="Freeform 268"/>
          <p:cNvSpPr>
            <a:spLocks/>
          </p:cNvSpPr>
          <p:nvPr/>
        </p:nvSpPr>
        <p:spPr bwMode="auto">
          <a:xfrm>
            <a:off x="3392488" y="3533775"/>
            <a:ext cx="68262" cy="139700"/>
          </a:xfrm>
          <a:custGeom>
            <a:avLst/>
            <a:gdLst>
              <a:gd name="T0" fmla="*/ 2147483647 w 87"/>
              <a:gd name="T1" fmla="*/ 2147483647 h 174"/>
              <a:gd name="T2" fmla="*/ 0 w 87"/>
              <a:gd name="T3" fmla="*/ 2147483647 h 174"/>
              <a:gd name="T4" fmla="*/ 2147483647 w 87"/>
              <a:gd name="T5" fmla="*/ 2147483647 h 174"/>
              <a:gd name="T6" fmla="*/ 2147483647 w 87"/>
              <a:gd name="T7" fmla="*/ 2147483647 h 174"/>
              <a:gd name="T8" fmla="*/ 2147483647 w 87"/>
              <a:gd name="T9" fmla="*/ 2147483647 h 174"/>
              <a:gd name="T10" fmla="*/ 2147483647 w 87"/>
              <a:gd name="T11" fmla="*/ 2147483647 h 174"/>
              <a:gd name="T12" fmla="*/ 2147483647 w 87"/>
              <a:gd name="T13" fmla="*/ 0 h 174"/>
              <a:gd name="T14" fmla="*/ 2147483647 w 87"/>
              <a:gd name="T15" fmla="*/ 2147483647 h 174"/>
              <a:gd name="T16" fmla="*/ 2147483647 w 87"/>
              <a:gd name="T17" fmla="*/ 2147483647 h 174"/>
              <a:gd name="T18" fmla="*/ 2147483647 w 87"/>
              <a:gd name="T19" fmla="*/ 2147483647 h 174"/>
              <a:gd name="T20" fmla="*/ 2147483647 w 87"/>
              <a:gd name="T21" fmla="*/ 2147483647 h 174"/>
              <a:gd name="T22" fmla="*/ 2147483647 w 87"/>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174"/>
              <a:gd name="T38" fmla="*/ 87 w 87"/>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174">
                <a:moveTo>
                  <a:pt x="65" y="172"/>
                </a:moveTo>
                <a:lnTo>
                  <a:pt x="0" y="174"/>
                </a:lnTo>
                <a:lnTo>
                  <a:pt x="37" y="124"/>
                </a:lnTo>
                <a:lnTo>
                  <a:pt x="16" y="122"/>
                </a:lnTo>
                <a:lnTo>
                  <a:pt x="50" y="76"/>
                </a:lnTo>
                <a:lnTo>
                  <a:pt x="33" y="76"/>
                </a:lnTo>
                <a:lnTo>
                  <a:pt x="87" y="0"/>
                </a:lnTo>
                <a:lnTo>
                  <a:pt x="69" y="74"/>
                </a:lnTo>
                <a:lnTo>
                  <a:pt x="83" y="74"/>
                </a:lnTo>
                <a:lnTo>
                  <a:pt x="64" y="122"/>
                </a:lnTo>
                <a:lnTo>
                  <a:pt x="77" y="122"/>
                </a:lnTo>
                <a:lnTo>
                  <a:pt x="65" y="172"/>
                </a:lnTo>
                <a:close/>
              </a:path>
            </a:pathLst>
          </a:custGeom>
          <a:noFill/>
          <a:ln w="9525">
            <a:solidFill>
              <a:srgbClr val="000000"/>
            </a:solidFill>
            <a:round/>
            <a:headEnd/>
            <a:tailEnd/>
          </a:ln>
        </p:spPr>
        <p:txBody>
          <a:bodyPr/>
          <a:lstStyle/>
          <a:p>
            <a:endParaRPr lang="en-US"/>
          </a:p>
        </p:txBody>
      </p:sp>
      <p:sp>
        <p:nvSpPr>
          <p:cNvPr id="26783" name="Freeform 269"/>
          <p:cNvSpPr>
            <a:spLocks/>
          </p:cNvSpPr>
          <p:nvPr/>
        </p:nvSpPr>
        <p:spPr bwMode="auto">
          <a:xfrm>
            <a:off x="3429000" y="3540125"/>
            <a:ext cx="39688" cy="138113"/>
          </a:xfrm>
          <a:custGeom>
            <a:avLst/>
            <a:gdLst>
              <a:gd name="T0" fmla="*/ 2147483647 w 50"/>
              <a:gd name="T1" fmla="*/ 0 h 173"/>
              <a:gd name="T2" fmla="*/ 0 w 50"/>
              <a:gd name="T3" fmla="*/ 2147483647 h 173"/>
              <a:gd name="T4" fmla="*/ 2147483647 w 50"/>
              <a:gd name="T5" fmla="*/ 2147483647 h 173"/>
              <a:gd name="T6" fmla="*/ 2147483647 w 50"/>
              <a:gd name="T7" fmla="*/ 0 h 173"/>
              <a:gd name="T8" fmla="*/ 0 60000 65536"/>
              <a:gd name="T9" fmla="*/ 0 60000 65536"/>
              <a:gd name="T10" fmla="*/ 0 60000 65536"/>
              <a:gd name="T11" fmla="*/ 0 60000 65536"/>
              <a:gd name="T12" fmla="*/ 0 w 50"/>
              <a:gd name="T13" fmla="*/ 0 h 173"/>
              <a:gd name="T14" fmla="*/ 50 w 50"/>
              <a:gd name="T15" fmla="*/ 173 h 173"/>
            </a:gdLst>
            <a:ahLst/>
            <a:cxnLst>
              <a:cxn ang="T8">
                <a:pos x="T0" y="T1"/>
              </a:cxn>
              <a:cxn ang="T9">
                <a:pos x="T2" y="T3"/>
              </a:cxn>
              <a:cxn ang="T10">
                <a:pos x="T4" y="T5"/>
              </a:cxn>
              <a:cxn ang="T11">
                <a:pos x="T6" y="T7"/>
              </a:cxn>
            </a:cxnLst>
            <a:rect l="T12" t="T13" r="T14" b="T15"/>
            <a:pathLst>
              <a:path w="50" h="173">
                <a:moveTo>
                  <a:pt x="25" y="0"/>
                </a:moveTo>
                <a:lnTo>
                  <a:pt x="0" y="173"/>
                </a:lnTo>
                <a:lnTo>
                  <a:pt x="50" y="173"/>
                </a:lnTo>
                <a:lnTo>
                  <a:pt x="25" y="0"/>
                </a:lnTo>
                <a:close/>
              </a:path>
            </a:pathLst>
          </a:custGeom>
          <a:solidFill>
            <a:srgbClr val="006666"/>
          </a:solidFill>
          <a:ln w="9525">
            <a:noFill/>
            <a:round/>
            <a:headEnd/>
            <a:tailEnd/>
          </a:ln>
        </p:spPr>
        <p:txBody>
          <a:bodyPr/>
          <a:lstStyle/>
          <a:p>
            <a:endParaRPr lang="en-US"/>
          </a:p>
        </p:txBody>
      </p:sp>
      <p:sp>
        <p:nvSpPr>
          <p:cNvPr id="26784" name="Freeform 270"/>
          <p:cNvSpPr>
            <a:spLocks/>
          </p:cNvSpPr>
          <p:nvPr/>
        </p:nvSpPr>
        <p:spPr bwMode="auto">
          <a:xfrm>
            <a:off x="3429000" y="3540125"/>
            <a:ext cx="39688" cy="138113"/>
          </a:xfrm>
          <a:custGeom>
            <a:avLst/>
            <a:gdLst>
              <a:gd name="T0" fmla="*/ 2147483647 w 50"/>
              <a:gd name="T1" fmla="*/ 0 h 173"/>
              <a:gd name="T2" fmla="*/ 0 w 50"/>
              <a:gd name="T3" fmla="*/ 2147483647 h 173"/>
              <a:gd name="T4" fmla="*/ 2147483647 w 50"/>
              <a:gd name="T5" fmla="*/ 2147483647 h 173"/>
              <a:gd name="T6" fmla="*/ 2147483647 w 50"/>
              <a:gd name="T7" fmla="*/ 0 h 173"/>
              <a:gd name="T8" fmla="*/ 0 60000 65536"/>
              <a:gd name="T9" fmla="*/ 0 60000 65536"/>
              <a:gd name="T10" fmla="*/ 0 60000 65536"/>
              <a:gd name="T11" fmla="*/ 0 60000 65536"/>
              <a:gd name="T12" fmla="*/ 0 w 50"/>
              <a:gd name="T13" fmla="*/ 0 h 173"/>
              <a:gd name="T14" fmla="*/ 50 w 50"/>
              <a:gd name="T15" fmla="*/ 173 h 173"/>
            </a:gdLst>
            <a:ahLst/>
            <a:cxnLst>
              <a:cxn ang="T8">
                <a:pos x="T0" y="T1"/>
              </a:cxn>
              <a:cxn ang="T9">
                <a:pos x="T2" y="T3"/>
              </a:cxn>
              <a:cxn ang="T10">
                <a:pos x="T4" y="T5"/>
              </a:cxn>
              <a:cxn ang="T11">
                <a:pos x="T6" y="T7"/>
              </a:cxn>
            </a:cxnLst>
            <a:rect l="T12" t="T13" r="T14" b="T15"/>
            <a:pathLst>
              <a:path w="50" h="173">
                <a:moveTo>
                  <a:pt x="25" y="0"/>
                </a:moveTo>
                <a:lnTo>
                  <a:pt x="0" y="173"/>
                </a:lnTo>
                <a:lnTo>
                  <a:pt x="50" y="173"/>
                </a:lnTo>
                <a:lnTo>
                  <a:pt x="25" y="0"/>
                </a:lnTo>
                <a:close/>
              </a:path>
            </a:pathLst>
          </a:custGeom>
          <a:noFill/>
          <a:ln w="9525">
            <a:solidFill>
              <a:srgbClr val="006666"/>
            </a:solidFill>
            <a:round/>
            <a:headEnd/>
            <a:tailEnd/>
          </a:ln>
        </p:spPr>
        <p:txBody>
          <a:bodyPr/>
          <a:lstStyle/>
          <a:p>
            <a:endParaRPr lang="en-US"/>
          </a:p>
        </p:txBody>
      </p:sp>
      <p:sp>
        <p:nvSpPr>
          <p:cNvPr id="26785" name="Freeform 271"/>
          <p:cNvSpPr>
            <a:spLocks/>
          </p:cNvSpPr>
          <p:nvPr/>
        </p:nvSpPr>
        <p:spPr bwMode="auto">
          <a:xfrm>
            <a:off x="3509963" y="3411538"/>
            <a:ext cx="68262" cy="139700"/>
          </a:xfrm>
          <a:custGeom>
            <a:avLst/>
            <a:gdLst>
              <a:gd name="T0" fmla="*/ 2147483647 w 86"/>
              <a:gd name="T1" fmla="*/ 2147483647 h 177"/>
              <a:gd name="T2" fmla="*/ 2147483647 w 86"/>
              <a:gd name="T3" fmla="*/ 2147483647 h 177"/>
              <a:gd name="T4" fmla="*/ 2147483647 w 86"/>
              <a:gd name="T5" fmla="*/ 2147483647 h 177"/>
              <a:gd name="T6" fmla="*/ 2147483647 w 86"/>
              <a:gd name="T7" fmla="*/ 2147483647 h 177"/>
              <a:gd name="T8" fmla="*/ 2147483647 w 86"/>
              <a:gd name="T9" fmla="*/ 2147483647 h 177"/>
              <a:gd name="T10" fmla="*/ 2147483647 w 86"/>
              <a:gd name="T11" fmla="*/ 2147483647 h 177"/>
              <a:gd name="T12" fmla="*/ 0 w 86"/>
              <a:gd name="T13" fmla="*/ 0 h 177"/>
              <a:gd name="T14" fmla="*/ 2147483647 w 86"/>
              <a:gd name="T15" fmla="*/ 2147483647 h 177"/>
              <a:gd name="T16" fmla="*/ 2147483647 w 86"/>
              <a:gd name="T17" fmla="*/ 2147483647 h 177"/>
              <a:gd name="T18" fmla="*/ 2147483647 w 86"/>
              <a:gd name="T19" fmla="*/ 2147483647 h 177"/>
              <a:gd name="T20" fmla="*/ 2147483647 w 86"/>
              <a:gd name="T21" fmla="*/ 2147483647 h 177"/>
              <a:gd name="T22" fmla="*/ 2147483647 w 86"/>
              <a:gd name="T23" fmla="*/ 2147483647 h 1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77"/>
              <a:gd name="T38" fmla="*/ 86 w 86"/>
              <a:gd name="T39" fmla="*/ 177 h 1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77">
                <a:moveTo>
                  <a:pt x="21" y="175"/>
                </a:moveTo>
                <a:lnTo>
                  <a:pt x="86" y="177"/>
                </a:lnTo>
                <a:lnTo>
                  <a:pt x="50" y="125"/>
                </a:lnTo>
                <a:lnTo>
                  <a:pt x="71" y="125"/>
                </a:lnTo>
                <a:lnTo>
                  <a:pt x="38" y="77"/>
                </a:lnTo>
                <a:lnTo>
                  <a:pt x="54" y="77"/>
                </a:lnTo>
                <a:lnTo>
                  <a:pt x="0" y="0"/>
                </a:lnTo>
                <a:lnTo>
                  <a:pt x="19" y="75"/>
                </a:lnTo>
                <a:lnTo>
                  <a:pt x="4" y="75"/>
                </a:lnTo>
                <a:lnTo>
                  <a:pt x="25" y="125"/>
                </a:lnTo>
                <a:lnTo>
                  <a:pt x="10" y="123"/>
                </a:lnTo>
                <a:lnTo>
                  <a:pt x="21" y="175"/>
                </a:lnTo>
                <a:close/>
              </a:path>
            </a:pathLst>
          </a:custGeom>
          <a:solidFill>
            <a:srgbClr val="006666"/>
          </a:solidFill>
          <a:ln w="9525">
            <a:noFill/>
            <a:round/>
            <a:headEnd/>
            <a:tailEnd/>
          </a:ln>
        </p:spPr>
        <p:txBody>
          <a:bodyPr/>
          <a:lstStyle/>
          <a:p>
            <a:endParaRPr lang="en-US"/>
          </a:p>
        </p:txBody>
      </p:sp>
      <p:sp>
        <p:nvSpPr>
          <p:cNvPr id="26786" name="Freeform 272"/>
          <p:cNvSpPr>
            <a:spLocks/>
          </p:cNvSpPr>
          <p:nvPr/>
        </p:nvSpPr>
        <p:spPr bwMode="auto">
          <a:xfrm>
            <a:off x="3509963" y="3411538"/>
            <a:ext cx="68262" cy="139700"/>
          </a:xfrm>
          <a:custGeom>
            <a:avLst/>
            <a:gdLst>
              <a:gd name="T0" fmla="*/ 2147483647 w 86"/>
              <a:gd name="T1" fmla="*/ 2147483647 h 177"/>
              <a:gd name="T2" fmla="*/ 2147483647 w 86"/>
              <a:gd name="T3" fmla="*/ 2147483647 h 177"/>
              <a:gd name="T4" fmla="*/ 2147483647 w 86"/>
              <a:gd name="T5" fmla="*/ 2147483647 h 177"/>
              <a:gd name="T6" fmla="*/ 2147483647 w 86"/>
              <a:gd name="T7" fmla="*/ 2147483647 h 177"/>
              <a:gd name="T8" fmla="*/ 2147483647 w 86"/>
              <a:gd name="T9" fmla="*/ 2147483647 h 177"/>
              <a:gd name="T10" fmla="*/ 2147483647 w 86"/>
              <a:gd name="T11" fmla="*/ 2147483647 h 177"/>
              <a:gd name="T12" fmla="*/ 0 w 86"/>
              <a:gd name="T13" fmla="*/ 0 h 177"/>
              <a:gd name="T14" fmla="*/ 2147483647 w 86"/>
              <a:gd name="T15" fmla="*/ 2147483647 h 177"/>
              <a:gd name="T16" fmla="*/ 2147483647 w 86"/>
              <a:gd name="T17" fmla="*/ 2147483647 h 177"/>
              <a:gd name="T18" fmla="*/ 2147483647 w 86"/>
              <a:gd name="T19" fmla="*/ 2147483647 h 177"/>
              <a:gd name="T20" fmla="*/ 2147483647 w 86"/>
              <a:gd name="T21" fmla="*/ 2147483647 h 177"/>
              <a:gd name="T22" fmla="*/ 2147483647 w 86"/>
              <a:gd name="T23" fmla="*/ 2147483647 h 1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77"/>
              <a:gd name="T38" fmla="*/ 86 w 86"/>
              <a:gd name="T39" fmla="*/ 177 h 1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77">
                <a:moveTo>
                  <a:pt x="21" y="175"/>
                </a:moveTo>
                <a:lnTo>
                  <a:pt x="86" y="177"/>
                </a:lnTo>
                <a:lnTo>
                  <a:pt x="50" y="125"/>
                </a:lnTo>
                <a:lnTo>
                  <a:pt x="71" y="125"/>
                </a:lnTo>
                <a:lnTo>
                  <a:pt x="38" y="77"/>
                </a:lnTo>
                <a:lnTo>
                  <a:pt x="54" y="77"/>
                </a:lnTo>
                <a:lnTo>
                  <a:pt x="0" y="0"/>
                </a:lnTo>
                <a:lnTo>
                  <a:pt x="19" y="75"/>
                </a:lnTo>
                <a:lnTo>
                  <a:pt x="4" y="75"/>
                </a:lnTo>
                <a:lnTo>
                  <a:pt x="25" y="125"/>
                </a:lnTo>
                <a:lnTo>
                  <a:pt x="10" y="123"/>
                </a:lnTo>
                <a:lnTo>
                  <a:pt x="21" y="175"/>
                </a:lnTo>
                <a:close/>
              </a:path>
            </a:pathLst>
          </a:custGeom>
          <a:noFill/>
          <a:ln w="9525">
            <a:solidFill>
              <a:srgbClr val="000000"/>
            </a:solidFill>
            <a:round/>
            <a:headEnd/>
            <a:tailEnd/>
          </a:ln>
        </p:spPr>
        <p:txBody>
          <a:bodyPr/>
          <a:lstStyle/>
          <a:p>
            <a:endParaRPr lang="en-US"/>
          </a:p>
        </p:txBody>
      </p:sp>
      <p:sp>
        <p:nvSpPr>
          <p:cNvPr id="26787" name="Freeform 273"/>
          <p:cNvSpPr>
            <a:spLocks/>
          </p:cNvSpPr>
          <p:nvPr/>
        </p:nvSpPr>
        <p:spPr bwMode="auto">
          <a:xfrm>
            <a:off x="3495675" y="3413125"/>
            <a:ext cx="41275" cy="136525"/>
          </a:xfrm>
          <a:custGeom>
            <a:avLst/>
            <a:gdLst>
              <a:gd name="T0" fmla="*/ 2147483647 w 52"/>
              <a:gd name="T1" fmla="*/ 0 h 171"/>
              <a:gd name="T2" fmla="*/ 0 w 52"/>
              <a:gd name="T3" fmla="*/ 2147483647 h 171"/>
              <a:gd name="T4" fmla="*/ 2147483647 w 52"/>
              <a:gd name="T5" fmla="*/ 2147483647 h 171"/>
              <a:gd name="T6" fmla="*/ 2147483647 w 52"/>
              <a:gd name="T7" fmla="*/ 0 h 171"/>
              <a:gd name="T8" fmla="*/ 0 60000 65536"/>
              <a:gd name="T9" fmla="*/ 0 60000 65536"/>
              <a:gd name="T10" fmla="*/ 0 60000 65536"/>
              <a:gd name="T11" fmla="*/ 0 60000 65536"/>
              <a:gd name="T12" fmla="*/ 0 w 52"/>
              <a:gd name="T13" fmla="*/ 0 h 171"/>
              <a:gd name="T14" fmla="*/ 52 w 52"/>
              <a:gd name="T15" fmla="*/ 171 h 171"/>
            </a:gdLst>
            <a:ahLst/>
            <a:cxnLst>
              <a:cxn ang="T8">
                <a:pos x="T0" y="T1"/>
              </a:cxn>
              <a:cxn ang="T9">
                <a:pos x="T2" y="T3"/>
              </a:cxn>
              <a:cxn ang="T10">
                <a:pos x="T4" y="T5"/>
              </a:cxn>
              <a:cxn ang="T11">
                <a:pos x="T6" y="T7"/>
              </a:cxn>
            </a:cxnLst>
            <a:rect l="T12" t="T13" r="T14" b="T15"/>
            <a:pathLst>
              <a:path w="52" h="171">
                <a:moveTo>
                  <a:pt x="27" y="0"/>
                </a:moveTo>
                <a:lnTo>
                  <a:pt x="0" y="171"/>
                </a:lnTo>
                <a:lnTo>
                  <a:pt x="52" y="171"/>
                </a:lnTo>
                <a:lnTo>
                  <a:pt x="27" y="0"/>
                </a:lnTo>
                <a:close/>
              </a:path>
            </a:pathLst>
          </a:custGeom>
          <a:solidFill>
            <a:srgbClr val="006666"/>
          </a:solidFill>
          <a:ln w="9525">
            <a:noFill/>
            <a:round/>
            <a:headEnd/>
            <a:tailEnd/>
          </a:ln>
        </p:spPr>
        <p:txBody>
          <a:bodyPr/>
          <a:lstStyle/>
          <a:p>
            <a:endParaRPr lang="en-US"/>
          </a:p>
        </p:txBody>
      </p:sp>
      <p:sp>
        <p:nvSpPr>
          <p:cNvPr id="26788" name="Freeform 274"/>
          <p:cNvSpPr>
            <a:spLocks/>
          </p:cNvSpPr>
          <p:nvPr/>
        </p:nvSpPr>
        <p:spPr bwMode="auto">
          <a:xfrm>
            <a:off x="3495675" y="3413125"/>
            <a:ext cx="41275" cy="136525"/>
          </a:xfrm>
          <a:custGeom>
            <a:avLst/>
            <a:gdLst>
              <a:gd name="T0" fmla="*/ 2147483647 w 52"/>
              <a:gd name="T1" fmla="*/ 0 h 171"/>
              <a:gd name="T2" fmla="*/ 0 w 52"/>
              <a:gd name="T3" fmla="*/ 2147483647 h 171"/>
              <a:gd name="T4" fmla="*/ 2147483647 w 52"/>
              <a:gd name="T5" fmla="*/ 2147483647 h 171"/>
              <a:gd name="T6" fmla="*/ 2147483647 w 52"/>
              <a:gd name="T7" fmla="*/ 0 h 171"/>
              <a:gd name="T8" fmla="*/ 0 60000 65536"/>
              <a:gd name="T9" fmla="*/ 0 60000 65536"/>
              <a:gd name="T10" fmla="*/ 0 60000 65536"/>
              <a:gd name="T11" fmla="*/ 0 60000 65536"/>
              <a:gd name="T12" fmla="*/ 0 w 52"/>
              <a:gd name="T13" fmla="*/ 0 h 171"/>
              <a:gd name="T14" fmla="*/ 52 w 52"/>
              <a:gd name="T15" fmla="*/ 171 h 171"/>
            </a:gdLst>
            <a:ahLst/>
            <a:cxnLst>
              <a:cxn ang="T8">
                <a:pos x="T0" y="T1"/>
              </a:cxn>
              <a:cxn ang="T9">
                <a:pos x="T2" y="T3"/>
              </a:cxn>
              <a:cxn ang="T10">
                <a:pos x="T4" y="T5"/>
              </a:cxn>
              <a:cxn ang="T11">
                <a:pos x="T6" y="T7"/>
              </a:cxn>
            </a:cxnLst>
            <a:rect l="T12" t="T13" r="T14" b="T15"/>
            <a:pathLst>
              <a:path w="52" h="171">
                <a:moveTo>
                  <a:pt x="27" y="0"/>
                </a:moveTo>
                <a:lnTo>
                  <a:pt x="0" y="171"/>
                </a:lnTo>
                <a:lnTo>
                  <a:pt x="52" y="171"/>
                </a:lnTo>
                <a:lnTo>
                  <a:pt x="27" y="0"/>
                </a:lnTo>
                <a:close/>
              </a:path>
            </a:pathLst>
          </a:custGeom>
          <a:noFill/>
          <a:ln w="9525">
            <a:solidFill>
              <a:srgbClr val="006666"/>
            </a:solidFill>
            <a:round/>
            <a:headEnd/>
            <a:tailEnd/>
          </a:ln>
        </p:spPr>
        <p:txBody>
          <a:bodyPr/>
          <a:lstStyle/>
          <a:p>
            <a:endParaRPr lang="en-US"/>
          </a:p>
        </p:txBody>
      </p:sp>
      <p:sp>
        <p:nvSpPr>
          <p:cNvPr id="26789" name="Rectangle 275"/>
          <p:cNvSpPr>
            <a:spLocks noChangeArrowheads="1"/>
          </p:cNvSpPr>
          <p:nvPr/>
        </p:nvSpPr>
        <p:spPr bwMode="auto">
          <a:xfrm>
            <a:off x="3505200" y="3549650"/>
            <a:ext cx="19050" cy="23813"/>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90" name="Freeform 276"/>
          <p:cNvSpPr>
            <a:spLocks/>
          </p:cNvSpPr>
          <p:nvPr/>
        </p:nvSpPr>
        <p:spPr bwMode="auto">
          <a:xfrm>
            <a:off x="3455988" y="3409950"/>
            <a:ext cx="68262" cy="139700"/>
          </a:xfrm>
          <a:custGeom>
            <a:avLst/>
            <a:gdLst>
              <a:gd name="T0" fmla="*/ 2147483647 w 86"/>
              <a:gd name="T1" fmla="*/ 2147483647 h 177"/>
              <a:gd name="T2" fmla="*/ 0 w 86"/>
              <a:gd name="T3" fmla="*/ 2147483647 h 177"/>
              <a:gd name="T4" fmla="*/ 2147483647 w 86"/>
              <a:gd name="T5" fmla="*/ 2147483647 h 177"/>
              <a:gd name="T6" fmla="*/ 2147483647 w 86"/>
              <a:gd name="T7" fmla="*/ 2147483647 h 177"/>
              <a:gd name="T8" fmla="*/ 2147483647 w 86"/>
              <a:gd name="T9" fmla="*/ 2147483647 h 177"/>
              <a:gd name="T10" fmla="*/ 2147483647 w 86"/>
              <a:gd name="T11" fmla="*/ 2147483647 h 177"/>
              <a:gd name="T12" fmla="*/ 2147483647 w 86"/>
              <a:gd name="T13" fmla="*/ 0 h 177"/>
              <a:gd name="T14" fmla="*/ 2147483647 w 86"/>
              <a:gd name="T15" fmla="*/ 2147483647 h 177"/>
              <a:gd name="T16" fmla="*/ 2147483647 w 86"/>
              <a:gd name="T17" fmla="*/ 2147483647 h 177"/>
              <a:gd name="T18" fmla="*/ 2147483647 w 86"/>
              <a:gd name="T19" fmla="*/ 2147483647 h 177"/>
              <a:gd name="T20" fmla="*/ 2147483647 w 86"/>
              <a:gd name="T21" fmla="*/ 2147483647 h 177"/>
              <a:gd name="T22" fmla="*/ 2147483647 w 86"/>
              <a:gd name="T23" fmla="*/ 2147483647 h 1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77"/>
              <a:gd name="T38" fmla="*/ 86 w 86"/>
              <a:gd name="T39" fmla="*/ 177 h 1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77">
                <a:moveTo>
                  <a:pt x="65" y="175"/>
                </a:moveTo>
                <a:lnTo>
                  <a:pt x="0" y="177"/>
                </a:lnTo>
                <a:lnTo>
                  <a:pt x="34" y="125"/>
                </a:lnTo>
                <a:lnTo>
                  <a:pt x="15" y="125"/>
                </a:lnTo>
                <a:lnTo>
                  <a:pt x="48" y="77"/>
                </a:lnTo>
                <a:lnTo>
                  <a:pt x="31" y="77"/>
                </a:lnTo>
                <a:lnTo>
                  <a:pt x="86" y="0"/>
                </a:lnTo>
                <a:lnTo>
                  <a:pt x="67" y="75"/>
                </a:lnTo>
                <a:lnTo>
                  <a:pt x="82" y="75"/>
                </a:lnTo>
                <a:lnTo>
                  <a:pt x="61" y="125"/>
                </a:lnTo>
                <a:lnTo>
                  <a:pt x="75" y="123"/>
                </a:lnTo>
                <a:lnTo>
                  <a:pt x="65" y="175"/>
                </a:lnTo>
                <a:close/>
              </a:path>
            </a:pathLst>
          </a:custGeom>
          <a:solidFill>
            <a:srgbClr val="006666"/>
          </a:solidFill>
          <a:ln w="9525">
            <a:noFill/>
            <a:round/>
            <a:headEnd/>
            <a:tailEnd/>
          </a:ln>
        </p:spPr>
        <p:txBody>
          <a:bodyPr/>
          <a:lstStyle/>
          <a:p>
            <a:endParaRPr lang="en-US"/>
          </a:p>
        </p:txBody>
      </p:sp>
      <p:sp>
        <p:nvSpPr>
          <p:cNvPr id="26791" name="Freeform 277"/>
          <p:cNvSpPr>
            <a:spLocks/>
          </p:cNvSpPr>
          <p:nvPr/>
        </p:nvSpPr>
        <p:spPr bwMode="auto">
          <a:xfrm>
            <a:off x="3455988" y="3409950"/>
            <a:ext cx="68262" cy="139700"/>
          </a:xfrm>
          <a:custGeom>
            <a:avLst/>
            <a:gdLst>
              <a:gd name="T0" fmla="*/ 2147483647 w 86"/>
              <a:gd name="T1" fmla="*/ 2147483647 h 177"/>
              <a:gd name="T2" fmla="*/ 0 w 86"/>
              <a:gd name="T3" fmla="*/ 2147483647 h 177"/>
              <a:gd name="T4" fmla="*/ 2147483647 w 86"/>
              <a:gd name="T5" fmla="*/ 2147483647 h 177"/>
              <a:gd name="T6" fmla="*/ 2147483647 w 86"/>
              <a:gd name="T7" fmla="*/ 2147483647 h 177"/>
              <a:gd name="T8" fmla="*/ 2147483647 w 86"/>
              <a:gd name="T9" fmla="*/ 2147483647 h 177"/>
              <a:gd name="T10" fmla="*/ 2147483647 w 86"/>
              <a:gd name="T11" fmla="*/ 2147483647 h 177"/>
              <a:gd name="T12" fmla="*/ 2147483647 w 86"/>
              <a:gd name="T13" fmla="*/ 0 h 177"/>
              <a:gd name="T14" fmla="*/ 2147483647 w 86"/>
              <a:gd name="T15" fmla="*/ 2147483647 h 177"/>
              <a:gd name="T16" fmla="*/ 2147483647 w 86"/>
              <a:gd name="T17" fmla="*/ 2147483647 h 177"/>
              <a:gd name="T18" fmla="*/ 2147483647 w 86"/>
              <a:gd name="T19" fmla="*/ 2147483647 h 177"/>
              <a:gd name="T20" fmla="*/ 2147483647 w 86"/>
              <a:gd name="T21" fmla="*/ 2147483647 h 177"/>
              <a:gd name="T22" fmla="*/ 2147483647 w 86"/>
              <a:gd name="T23" fmla="*/ 2147483647 h 1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77"/>
              <a:gd name="T38" fmla="*/ 86 w 86"/>
              <a:gd name="T39" fmla="*/ 177 h 1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77">
                <a:moveTo>
                  <a:pt x="65" y="175"/>
                </a:moveTo>
                <a:lnTo>
                  <a:pt x="0" y="177"/>
                </a:lnTo>
                <a:lnTo>
                  <a:pt x="34" y="125"/>
                </a:lnTo>
                <a:lnTo>
                  <a:pt x="15" y="125"/>
                </a:lnTo>
                <a:lnTo>
                  <a:pt x="48" y="77"/>
                </a:lnTo>
                <a:lnTo>
                  <a:pt x="31" y="77"/>
                </a:lnTo>
                <a:lnTo>
                  <a:pt x="86" y="0"/>
                </a:lnTo>
                <a:lnTo>
                  <a:pt x="67" y="75"/>
                </a:lnTo>
                <a:lnTo>
                  <a:pt x="82" y="75"/>
                </a:lnTo>
                <a:lnTo>
                  <a:pt x="61" y="125"/>
                </a:lnTo>
                <a:lnTo>
                  <a:pt x="75" y="123"/>
                </a:lnTo>
                <a:lnTo>
                  <a:pt x="65" y="175"/>
                </a:lnTo>
                <a:close/>
              </a:path>
            </a:pathLst>
          </a:custGeom>
          <a:noFill/>
          <a:ln w="9525">
            <a:solidFill>
              <a:srgbClr val="000000"/>
            </a:solidFill>
            <a:round/>
            <a:headEnd/>
            <a:tailEnd/>
          </a:ln>
        </p:spPr>
        <p:txBody>
          <a:bodyPr/>
          <a:lstStyle/>
          <a:p>
            <a:endParaRPr lang="en-US"/>
          </a:p>
        </p:txBody>
      </p:sp>
      <p:sp>
        <p:nvSpPr>
          <p:cNvPr id="26792" name="Freeform 278"/>
          <p:cNvSpPr>
            <a:spLocks/>
          </p:cNvSpPr>
          <p:nvPr/>
        </p:nvSpPr>
        <p:spPr bwMode="auto">
          <a:xfrm>
            <a:off x="3490913" y="3414713"/>
            <a:ext cx="39687" cy="136525"/>
          </a:xfrm>
          <a:custGeom>
            <a:avLst/>
            <a:gdLst>
              <a:gd name="T0" fmla="*/ 2147483647 w 50"/>
              <a:gd name="T1" fmla="*/ 0 h 171"/>
              <a:gd name="T2" fmla="*/ 0 w 50"/>
              <a:gd name="T3" fmla="*/ 2147483647 h 171"/>
              <a:gd name="T4" fmla="*/ 2147483647 w 50"/>
              <a:gd name="T5" fmla="*/ 2147483647 h 171"/>
              <a:gd name="T6" fmla="*/ 2147483647 w 50"/>
              <a:gd name="T7" fmla="*/ 0 h 171"/>
              <a:gd name="T8" fmla="*/ 0 60000 65536"/>
              <a:gd name="T9" fmla="*/ 0 60000 65536"/>
              <a:gd name="T10" fmla="*/ 0 60000 65536"/>
              <a:gd name="T11" fmla="*/ 0 60000 65536"/>
              <a:gd name="T12" fmla="*/ 0 w 50"/>
              <a:gd name="T13" fmla="*/ 0 h 171"/>
              <a:gd name="T14" fmla="*/ 50 w 50"/>
              <a:gd name="T15" fmla="*/ 171 h 171"/>
            </a:gdLst>
            <a:ahLst/>
            <a:cxnLst>
              <a:cxn ang="T8">
                <a:pos x="T0" y="T1"/>
              </a:cxn>
              <a:cxn ang="T9">
                <a:pos x="T2" y="T3"/>
              </a:cxn>
              <a:cxn ang="T10">
                <a:pos x="T4" y="T5"/>
              </a:cxn>
              <a:cxn ang="T11">
                <a:pos x="T6" y="T7"/>
              </a:cxn>
            </a:cxnLst>
            <a:rect l="T12" t="T13" r="T14" b="T15"/>
            <a:pathLst>
              <a:path w="50" h="171">
                <a:moveTo>
                  <a:pt x="25" y="0"/>
                </a:moveTo>
                <a:lnTo>
                  <a:pt x="0" y="171"/>
                </a:lnTo>
                <a:lnTo>
                  <a:pt x="50" y="171"/>
                </a:lnTo>
                <a:lnTo>
                  <a:pt x="25" y="0"/>
                </a:lnTo>
                <a:close/>
              </a:path>
            </a:pathLst>
          </a:custGeom>
          <a:solidFill>
            <a:srgbClr val="006666"/>
          </a:solidFill>
          <a:ln w="9525">
            <a:noFill/>
            <a:round/>
            <a:headEnd/>
            <a:tailEnd/>
          </a:ln>
        </p:spPr>
        <p:txBody>
          <a:bodyPr/>
          <a:lstStyle/>
          <a:p>
            <a:endParaRPr lang="en-US"/>
          </a:p>
        </p:txBody>
      </p:sp>
      <p:sp>
        <p:nvSpPr>
          <p:cNvPr id="26793" name="Freeform 279"/>
          <p:cNvSpPr>
            <a:spLocks/>
          </p:cNvSpPr>
          <p:nvPr/>
        </p:nvSpPr>
        <p:spPr bwMode="auto">
          <a:xfrm>
            <a:off x="3490913" y="3414713"/>
            <a:ext cx="39687" cy="136525"/>
          </a:xfrm>
          <a:custGeom>
            <a:avLst/>
            <a:gdLst>
              <a:gd name="T0" fmla="*/ 2147483647 w 50"/>
              <a:gd name="T1" fmla="*/ 0 h 171"/>
              <a:gd name="T2" fmla="*/ 0 w 50"/>
              <a:gd name="T3" fmla="*/ 2147483647 h 171"/>
              <a:gd name="T4" fmla="*/ 2147483647 w 50"/>
              <a:gd name="T5" fmla="*/ 2147483647 h 171"/>
              <a:gd name="T6" fmla="*/ 2147483647 w 50"/>
              <a:gd name="T7" fmla="*/ 0 h 171"/>
              <a:gd name="T8" fmla="*/ 0 60000 65536"/>
              <a:gd name="T9" fmla="*/ 0 60000 65536"/>
              <a:gd name="T10" fmla="*/ 0 60000 65536"/>
              <a:gd name="T11" fmla="*/ 0 60000 65536"/>
              <a:gd name="T12" fmla="*/ 0 w 50"/>
              <a:gd name="T13" fmla="*/ 0 h 171"/>
              <a:gd name="T14" fmla="*/ 50 w 50"/>
              <a:gd name="T15" fmla="*/ 171 h 171"/>
            </a:gdLst>
            <a:ahLst/>
            <a:cxnLst>
              <a:cxn ang="T8">
                <a:pos x="T0" y="T1"/>
              </a:cxn>
              <a:cxn ang="T9">
                <a:pos x="T2" y="T3"/>
              </a:cxn>
              <a:cxn ang="T10">
                <a:pos x="T4" y="T5"/>
              </a:cxn>
              <a:cxn ang="T11">
                <a:pos x="T6" y="T7"/>
              </a:cxn>
            </a:cxnLst>
            <a:rect l="T12" t="T13" r="T14" b="T15"/>
            <a:pathLst>
              <a:path w="50" h="171">
                <a:moveTo>
                  <a:pt x="25" y="0"/>
                </a:moveTo>
                <a:lnTo>
                  <a:pt x="0" y="171"/>
                </a:lnTo>
                <a:lnTo>
                  <a:pt x="50" y="171"/>
                </a:lnTo>
                <a:lnTo>
                  <a:pt x="25" y="0"/>
                </a:lnTo>
                <a:close/>
              </a:path>
            </a:pathLst>
          </a:custGeom>
          <a:noFill/>
          <a:ln w="9525">
            <a:solidFill>
              <a:srgbClr val="006666"/>
            </a:solidFill>
            <a:round/>
            <a:headEnd/>
            <a:tailEnd/>
          </a:ln>
        </p:spPr>
        <p:txBody>
          <a:bodyPr/>
          <a:lstStyle/>
          <a:p>
            <a:endParaRPr lang="en-US"/>
          </a:p>
        </p:txBody>
      </p:sp>
      <p:sp>
        <p:nvSpPr>
          <p:cNvPr id="26794" name="Freeform 280"/>
          <p:cNvSpPr>
            <a:spLocks/>
          </p:cNvSpPr>
          <p:nvPr/>
        </p:nvSpPr>
        <p:spPr bwMode="auto">
          <a:xfrm>
            <a:off x="3370263" y="3438525"/>
            <a:ext cx="66675" cy="138113"/>
          </a:xfrm>
          <a:custGeom>
            <a:avLst/>
            <a:gdLst>
              <a:gd name="T0" fmla="*/ 2147483647 w 85"/>
              <a:gd name="T1" fmla="*/ 2147483647 h 174"/>
              <a:gd name="T2" fmla="*/ 2147483647 w 85"/>
              <a:gd name="T3" fmla="*/ 2147483647 h 174"/>
              <a:gd name="T4" fmla="*/ 2147483647 w 85"/>
              <a:gd name="T5" fmla="*/ 2147483647 h 174"/>
              <a:gd name="T6" fmla="*/ 2147483647 w 85"/>
              <a:gd name="T7" fmla="*/ 2147483647 h 174"/>
              <a:gd name="T8" fmla="*/ 2147483647 w 85"/>
              <a:gd name="T9" fmla="*/ 2147483647 h 174"/>
              <a:gd name="T10" fmla="*/ 2147483647 w 85"/>
              <a:gd name="T11" fmla="*/ 2147483647 h 174"/>
              <a:gd name="T12" fmla="*/ 0 w 85"/>
              <a:gd name="T13" fmla="*/ 0 h 174"/>
              <a:gd name="T14" fmla="*/ 2147483647 w 85"/>
              <a:gd name="T15" fmla="*/ 2147483647 h 174"/>
              <a:gd name="T16" fmla="*/ 2147483647 w 85"/>
              <a:gd name="T17" fmla="*/ 2147483647 h 174"/>
              <a:gd name="T18" fmla="*/ 2147483647 w 85"/>
              <a:gd name="T19" fmla="*/ 2147483647 h 174"/>
              <a:gd name="T20" fmla="*/ 2147483647 w 85"/>
              <a:gd name="T21" fmla="*/ 2147483647 h 174"/>
              <a:gd name="T22" fmla="*/ 2147483647 w 85"/>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174"/>
              <a:gd name="T38" fmla="*/ 85 w 85"/>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174">
                <a:moveTo>
                  <a:pt x="20" y="174"/>
                </a:moveTo>
                <a:lnTo>
                  <a:pt x="85" y="174"/>
                </a:lnTo>
                <a:lnTo>
                  <a:pt x="50" y="124"/>
                </a:lnTo>
                <a:lnTo>
                  <a:pt x="69" y="123"/>
                </a:lnTo>
                <a:lnTo>
                  <a:pt x="37" y="76"/>
                </a:lnTo>
                <a:lnTo>
                  <a:pt x="54" y="76"/>
                </a:lnTo>
                <a:lnTo>
                  <a:pt x="0" y="0"/>
                </a:lnTo>
                <a:lnTo>
                  <a:pt x="18" y="75"/>
                </a:lnTo>
                <a:lnTo>
                  <a:pt x="4" y="75"/>
                </a:lnTo>
                <a:lnTo>
                  <a:pt x="23" y="124"/>
                </a:lnTo>
                <a:lnTo>
                  <a:pt x="10" y="123"/>
                </a:lnTo>
                <a:lnTo>
                  <a:pt x="20" y="174"/>
                </a:lnTo>
                <a:close/>
              </a:path>
            </a:pathLst>
          </a:custGeom>
          <a:solidFill>
            <a:srgbClr val="006666"/>
          </a:solidFill>
          <a:ln w="9525">
            <a:noFill/>
            <a:round/>
            <a:headEnd/>
            <a:tailEnd/>
          </a:ln>
        </p:spPr>
        <p:txBody>
          <a:bodyPr/>
          <a:lstStyle/>
          <a:p>
            <a:endParaRPr lang="en-US"/>
          </a:p>
        </p:txBody>
      </p:sp>
      <p:sp>
        <p:nvSpPr>
          <p:cNvPr id="26795" name="Freeform 281"/>
          <p:cNvSpPr>
            <a:spLocks/>
          </p:cNvSpPr>
          <p:nvPr/>
        </p:nvSpPr>
        <p:spPr bwMode="auto">
          <a:xfrm>
            <a:off x="3370263" y="3438525"/>
            <a:ext cx="66675" cy="138113"/>
          </a:xfrm>
          <a:custGeom>
            <a:avLst/>
            <a:gdLst>
              <a:gd name="T0" fmla="*/ 2147483647 w 85"/>
              <a:gd name="T1" fmla="*/ 2147483647 h 174"/>
              <a:gd name="T2" fmla="*/ 2147483647 w 85"/>
              <a:gd name="T3" fmla="*/ 2147483647 h 174"/>
              <a:gd name="T4" fmla="*/ 2147483647 w 85"/>
              <a:gd name="T5" fmla="*/ 2147483647 h 174"/>
              <a:gd name="T6" fmla="*/ 2147483647 w 85"/>
              <a:gd name="T7" fmla="*/ 2147483647 h 174"/>
              <a:gd name="T8" fmla="*/ 2147483647 w 85"/>
              <a:gd name="T9" fmla="*/ 2147483647 h 174"/>
              <a:gd name="T10" fmla="*/ 2147483647 w 85"/>
              <a:gd name="T11" fmla="*/ 2147483647 h 174"/>
              <a:gd name="T12" fmla="*/ 0 w 85"/>
              <a:gd name="T13" fmla="*/ 0 h 174"/>
              <a:gd name="T14" fmla="*/ 2147483647 w 85"/>
              <a:gd name="T15" fmla="*/ 2147483647 h 174"/>
              <a:gd name="T16" fmla="*/ 2147483647 w 85"/>
              <a:gd name="T17" fmla="*/ 2147483647 h 174"/>
              <a:gd name="T18" fmla="*/ 2147483647 w 85"/>
              <a:gd name="T19" fmla="*/ 2147483647 h 174"/>
              <a:gd name="T20" fmla="*/ 2147483647 w 85"/>
              <a:gd name="T21" fmla="*/ 2147483647 h 174"/>
              <a:gd name="T22" fmla="*/ 2147483647 w 85"/>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174"/>
              <a:gd name="T38" fmla="*/ 85 w 85"/>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174">
                <a:moveTo>
                  <a:pt x="20" y="174"/>
                </a:moveTo>
                <a:lnTo>
                  <a:pt x="85" y="174"/>
                </a:lnTo>
                <a:lnTo>
                  <a:pt x="50" y="124"/>
                </a:lnTo>
                <a:lnTo>
                  <a:pt x="69" y="123"/>
                </a:lnTo>
                <a:lnTo>
                  <a:pt x="37" y="76"/>
                </a:lnTo>
                <a:lnTo>
                  <a:pt x="54" y="76"/>
                </a:lnTo>
                <a:lnTo>
                  <a:pt x="0" y="0"/>
                </a:lnTo>
                <a:lnTo>
                  <a:pt x="18" y="75"/>
                </a:lnTo>
                <a:lnTo>
                  <a:pt x="4" y="75"/>
                </a:lnTo>
                <a:lnTo>
                  <a:pt x="23" y="124"/>
                </a:lnTo>
                <a:lnTo>
                  <a:pt x="10" y="123"/>
                </a:lnTo>
                <a:lnTo>
                  <a:pt x="20" y="174"/>
                </a:lnTo>
                <a:close/>
              </a:path>
            </a:pathLst>
          </a:custGeom>
          <a:noFill/>
          <a:ln w="9525">
            <a:solidFill>
              <a:srgbClr val="000000"/>
            </a:solidFill>
            <a:round/>
            <a:headEnd/>
            <a:tailEnd/>
          </a:ln>
        </p:spPr>
        <p:txBody>
          <a:bodyPr/>
          <a:lstStyle/>
          <a:p>
            <a:endParaRPr lang="en-US"/>
          </a:p>
        </p:txBody>
      </p:sp>
      <p:sp>
        <p:nvSpPr>
          <p:cNvPr id="26796" name="Freeform 282"/>
          <p:cNvSpPr>
            <a:spLocks/>
          </p:cNvSpPr>
          <p:nvPr/>
        </p:nvSpPr>
        <p:spPr bwMode="auto">
          <a:xfrm>
            <a:off x="3357563" y="3440113"/>
            <a:ext cx="39687" cy="136525"/>
          </a:xfrm>
          <a:custGeom>
            <a:avLst/>
            <a:gdLst>
              <a:gd name="T0" fmla="*/ 2147483647 w 52"/>
              <a:gd name="T1" fmla="*/ 0 h 172"/>
              <a:gd name="T2" fmla="*/ 0 w 52"/>
              <a:gd name="T3" fmla="*/ 2147483647 h 172"/>
              <a:gd name="T4" fmla="*/ 2147483647 w 52"/>
              <a:gd name="T5" fmla="*/ 2147483647 h 172"/>
              <a:gd name="T6" fmla="*/ 2147483647 w 52"/>
              <a:gd name="T7" fmla="*/ 0 h 172"/>
              <a:gd name="T8" fmla="*/ 0 60000 65536"/>
              <a:gd name="T9" fmla="*/ 0 60000 65536"/>
              <a:gd name="T10" fmla="*/ 0 60000 65536"/>
              <a:gd name="T11" fmla="*/ 0 60000 65536"/>
              <a:gd name="T12" fmla="*/ 0 w 52"/>
              <a:gd name="T13" fmla="*/ 0 h 172"/>
              <a:gd name="T14" fmla="*/ 52 w 52"/>
              <a:gd name="T15" fmla="*/ 172 h 172"/>
            </a:gdLst>
            <a:ahLst/>
            <a:cxnLst>
              <a:cxn ang="T8">
                <a:pos x="T0" y="T1"/>
              </a:cxn>
              <a:cxn ang="T9">
                <a:pos x="T2" y="T3"/>
              </a:cxn>
              <a:cxn ang="T10">
                <a:pos x="T4" y="T5"/>
              </a:cxn>
              <a:cxn ang="T11">
                <a:pos x="T6" y="T7"/>
              </a:cxn>
            </a:cxnLst>
            <a:rect l="T12" t="T13" r="T14" b="T15"/>
            <a:pathLst>
              <a:path w="52" h="172">
                <a:moveTo>
                  <a:pt x="25" y="0"/>
                </a:moveTo>
                <a:lnTo>
                  <a:pt x="0" y="172"/>
                </a:lnTo>
                <a:lnTo>
                  <a:pt x="52" y="172"/>
                </a:lnTo>
                <a:lnTo>
                  <a:pt x="25" y="0"/>
                </a:lnTo>
                <a:close/>
              </a:path>
            </a:pathLst>
          </a:custGeom>
          <a:solidFill>
            <a:srgbClr val="006666"/>
          </a:solidFill>
          <a:ln w="9525">
            <a:noFill/>
            <a:round/>
            <a:headEnd/>
            <a:tailEnd/>
          </a:ln>
        </p:spPr>
        <p:txBody>
          <a:bodyPr/>
          <a:lstStyle/>
          <a:p>
            <a:endParaRPr lang="en-US"/>
          </a:p>
        </p:txBody>
      </p:sp>
      <p:sp>
        <p:nvSpPr>
          <p:cNvPr id="26797" name="Freeform 283"/>
          <p:cNvSpPr>
            <a:spLocks/>
          </p:cNvSpPr>
          <p:nvPr/>
        </p:nvSpPr>
        <p:spPr bwMode="auto">
          <a:xfrm>
            <a:off x="3357563" y="3440113"/>
            <a:ext cx="39687" cy="136525"/>
          </a:xfrm>
          <a:custGeom>
            <a:avLst/>
            <a:gdLst>
              <a:gd name="T0" fmla="*/ 2147483647 w 52"/>
              <a:gd name="T1" fmla="*/ 0 h 172"/>
              <a:gd name="T2" fmla="*/ 0 w 52"/>
              <a:gd name="T3" fmla="*/ 2147483647 h 172"/>
              <a:gd name="T4" fmla="*/ 2147483647 w 52"/>
              <a:gd name="T5" fmla="*/ 2147483647 h 172"/>
              <a:gd name="T6" fmla="*/ 2147483647 w 52"/>
              <a:gd name="T7" fmla="*/ 0 h 172"/>
              <a:gd name="T8" fmla="*/ 0 60000 65536"/>
              <a:gd name="T9" fmla="*/ 0 60000 65536"/>
              <a:gd name="T10" fmla="*/ 0 60000 65536"/>
              <a:gd name="T11" fmla="*/ 0 60000 65536"/>
              <a:gd name="T12" fmla="*/ 0 w 52"/>
              <a:gd name="T13" fmla="*/ 0 h 172"/>
              <a:gd name="T14" fmla="*/ 52 w 52"/>
              <a:gd name="T15" fmla="*/ 172 h 172"/>
            </a:gdLst>
            <a:ahLst/>
            <a:cxnLst>
              <a:cxn ang="T8">
                <a:pos x="T0" y="T1"/>
              </a:cxn>
              <a:cxn ang="T9">
                <a:pos x="T2" y="T3"/>
              </a:cxn>
              <a:cxn ang="T10">
                <a:pos x="T4" y="T5"/>
              </a:cxn>
              <a:cxn ang="T11">
                <a:pos x="T6" y="T7"/>
              </a:cxn>
            </a:cxnLst>
            <a:rect l="T12" t="T13" r="T14" b="T15"/>
            <a:pathLst>
              <a:path w="52" h="172">
                <a:moveTo>
                  <a:pt x="25" y="0"/>
                </a:moveTo>
                <a:lnTo>
                  <a:pt x="0" y="172"/>
                </a:lnTo>
                <a:lnTo>
                  <a:pt x="52" y="172"/>
                </a:lnTo>
                <a:lnTo>
                  <a:pt x="25" y="0"/>
                </a:lnTo>
                <a:close/>
              </a:path>
            </a:pathLst>
          </a:custGeom>
          <a:noFill/>
          <a:ln w="9525">
            <a:solidFill>
              <a:srgbClr val="006666"/>
            </a:solidFill>
            <a:round/>
            <a:headEnd/>
            <a:tailEnd/>
          </a:ln>
        </p:spPr>
        <p:txBody>
          <a:bodyPr/>
          <a:lstStyle/>
          <a:p>
            <a:endParaRPr lang="en-US"/>
          </a:p>
        </p:txBody>
      </p:sp>
      <p:sp>
        <p:nvSpPr>
          <p:cNvPr id="26798" name="Rectangle 284"/>
          <p:cNvSpPr>
            <a:spLocks noChangeArrowheads="1"/>
          </p:cNvSpPr>
          <p:nvPr/>
        </p:nvSpPr>
        <p:spPr bwMode="auto">
          <a:xfrm>
            <a:off x="3363913" y="3576638"/>
            <a:ext cx="20637" cy="25400"/>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799" name="Freeform 285"/>
          <p:cNvSpPr>
            <a:spLocks/>
          </p:cNvSpPr>
          <p:nvPr/>
        </p:nvSpPr>
        <p:spPr bwMode="auto">
          <a:xfrm>
            <a:off x="3316288" y="3436938"/>
            <a:ext cx="68262" cy="138112"/>
          </a:xfrm>
          <a:custGeom>
            <a:avLst/>
            <a:gdLst>
              <a:gd name="T0" fmla="*/ 2147483647 w 87"/>
              <a:gd name="T1" fmla="*/ 2147483647 h 174"/>
              <a:gd name="T2" fmla="*/ 0 w 87"/>
              <a:gd name="T3" fmla="*/ 2147483647 h 174"/>
              <a:gd name="T4" fmla="*/ 2147483647 w 87"/>
              <a:gd name="T5" fmla="*/ 2147483647 h 174"/>
              <a:gd name="T6" fmla="*/ 2147483647 w 87"/>
              <a:gd name="T7" fmla="*/ 2147483647 h 174"/>
              <a:gd name="T8" fmla="*/ 2147483647 w 87"/>
              <a:gd name="T9" fmla="*/ 2147483647 h 174"/>
              <a:gd name="T10" fmla="*/ 2147483647 w 87"/>
              <a:gd name="T11" fmla="*/ 2147483647 h 174"/>
              <a:gd name="T12" fmla="*/ 2147483647 w 87"/>
              <a:gd name="T13" fmla="*/ 0 h 174"/>
              <a:gd name="T14" fmla="*/ 2147483647 w 87"/>
              <a:gd name="T15" fmla="*/ 2147483647 h 174"/>
              <a:gd name="T16" fmla="*/ 2147483647 w 87"/>
              <a:gd name="T17" fmla="*/ 2147483647 h 174"/>
              <a:gd name="T18" fmla="*/ 2147483647 w 87"/>
              <a:gd name="T19" fmla="*/ 2147483647 h 174"/>
              <a:gd name="T20" fmla="*/ 2147483647 w 87"/>
              <a:gd name="T21" fmla="*/ 2147483647 h 174"/>
              <a:gd name="T22" fmla="*/ 2147483647 w 87"/>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174"/>
              <a:gd name="T38" fmla="*/ 87 w 87"/>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174">
                <a:moveTo>
                  <a:pt x="67" y="174"/>
                </a:moveTo>
                <a:lnTo>
                  <a:pt x="0" y="174"/>
                </a:lnTo>
                <a:lnTo>
                  <a:pt x="37" y="125"/>
                </a:lnTo>
                <a:lnTo>
                  <a:pt x="16" y="123"/>
                </a:lnTo>
                <a:lnTo>
                  <a:pt x="50" y="75"/>
                </a:lnTo>
                <a:lnTo>
                  <a:pt x="33" y="77"/>
                </a:lnTo>
                <a:lnTo>
                  <a:pt x="87" y="0"/>
                </a:lnTo>
                <a:lnTo>
                  <a:pt x="69" y="75"/>
                </a:lnTo>
                <a:lnTo>
                  <a:pt x="83" y="75"/>
                </a:lnTo>
                <a:lnTo>
                  <a:pt x="64" y="125"/>
                </a:lnTo>
                <a:lnTo>
                  <a:pt x="77" y="123"/>
                </a:lnTo>
                <a:lnTo>
                  <a:pt x="67" y="174"/>
                </a:lnTo>
                <a:close/>
              </a:path>
            </a:pathLst>
          </a:custGeom>
          <a:solidFill>
            <a:srgbClr val="006666"/>
          </a:solidFill>
          <a:ln w="9525">
            <a:noFill/>
            <a:round/>
            <a:headEnd/>
            <a:tailEnd/>
          </a:ln>
        </p:spPr>
        <p:txBody>
          <a:bodyPr/>
          <a:lstStyle/>
          <a:p>
            <a:endParaRPr lang="en-US"/>
          </a:p>
        </p:txBody>
      </p:sp>
      <p:sp>
        <p:nvSpPr>
          <p:cNvPr id="26800" name="Freeform 286"/>
          <p:cNvSpPr>
            <a:spLocks/>
          </p:cNvSpPr>
          <p:nvPr/>
        </p:nvSpPr>
        <p:spPr bwMode="auto">
          <a:xfrm>
            <a:off x="3316288" y="3436938"/>
            <a:ext cx="68262" cy="138112"/>
          </a:xfrm>
          <a:custGeom>
            <a:avLst/>
            <a:gdLst>
              <a:gd name="T0" fmla="*/ 2147483647 w 87"/>
              <a:gd name="T1" fmla="*/ 2147483647 h 174"/>
              <a:gd name="T2" fmla="*/ 0 w 87"/>
              <a:gd name="T3" fmla="*/ 2147483647 h 174"/>
              <a:gd name="T4" fmla="*/ 2147483647 w 87"/>
              <a:gd name="T5" fmla="*/ 2147483647 h 174"/>
              <a:gd name="T6" fmla="*/ 2147483647 w 87"/>
              <a:gd name="T7" fmla="*/ 2147483647 h 174"/>
              <a:gd name="T8" fmla="*/ 2147483647 w 87"/>
              <a:gd name="T9" fmla="*/ 2147483647 h 174"/>
              <a:gd name="T10" fmla="*/ 2147483647 w 87"/>
              <a:gd name="T11" fmla="*/ 2147483647 h 174"/>
              <a:gd name="T12" fmla="*/ 2147483647 w 87"/>
              <a:gd name="T13" fmla="*/ 0 h 174"/>
              <a:gd name="T14" fmla="*/ 2147483647 w 87"/>
              <a:gd name="T15" fmla="*/ 2147483647 h 174"/>
              <a:gd name="T16" fmla="*/ 2147483647 w 87"/>
              <a:gd name="T17" fmla="*/ 2147483647 h 174"/>
              <a:gd name="T18" fmla="*/ 2147483647 w 87"/>
              <a:gd name="T19" fmla="*/ 2147483647 h 174"/>
              <a:gd name="T20" fmla="*/ 2147483647 w 87"/>
              <a:gd name="T21" fmla="*/ 2147483647 h 174"/>
              <a:gd name="T22" fmla="*/ 2147483647 w 87"/>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174"/>
              <a:gd name="T38" fmla="*/ 87 w 87"/>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174">
                <a:moveTo>
                  <a:pt x="67" y="174"/>
                </a:moveTo>
                <a:lnTo>
                  <a:pt x="0" y="174"/>
                </a:lnTo>
                <a:lnTo>
                  <a:pt x="37" y="125"/>
                </a:lnTo>
                <a:lnTo>
                  <a:pt x="16" y="123"/>
                </a:lnTo>
                <a:lnTo>
                  <a:pt x="50" y="75"/>
                </a:lnTo>
                <a:lnTo>
                  <a:pt x="33" y="77"/>
                </a:lnTo>
                <a:lnTo>
                  <a:pt x="87" y="0"/>
                </a:lnTo>
                <a:lnTo>
                  <a:pt x="69" y="75"/>
                </a:lnTo>
                <a:lnTo>
                  <a:pt x="83" y="75"/>
                </a:lnTo>
                <a:lnTo>
                  <a:pt x="64" y="125"/>
                </a:lnTo>
                <a:lnTo>
                  <a:pt x="77" y="123"/>
                </a:lnTo>
                <a:lnTo>
                  <a:pt x="67" y="174"/>
                </a:lnTo>
                <a:close/>
              </a:path>
            </a:pathLst>
          </a:custGeom>
          <a:noFill/>
          <a:ln w="9525">
            <a:solidFill>
              <a:srgbClr val="000000"/>
            </a:solidFill>
            <a:round/>
            <a:headEnd/>
            <a:tailEnd/>
          </a:ln>
        </p:spPr>
        <p:txBody>
          <a:bodyPr/>
          <a:lstStyle/>
          <a:p>
            <a:endParaRPr lang="en-US"/>
          </a:p>
        </p:txBody>
      </p:sp>
      <p:sp>
        <p:nvSpPr>
          <p:cNvPr id="26801" name="Freeform 287"/>
          <p:cNvSpPr>
            <a:spLocks/>
          </p:cNvSpPr>
          <p:nvPr/>
        </p:nvSpPr>
        <p:spPr bwMode="auto">
          <a:xfrm>
            <a:off x="3352800" y="3441700"/>
            <a:ext cx="39688" cy="136525"/>
          </a:xfrm>
          <a:custGeom>
            <a:avLst/>
            <a:gdLst>
              <a:gd name="T0" fmla="*/ 2147483647 w 50"/>
              <a:gd name="T1" fmla="*/ 0 h 172"/>
              <a:gd name="T2" fmla="*/ 0 w 50"/>
              <a:gd name="T3" fmla="*/ 2147483647 h 172"/>
              <a:gd name="T4" fmla="*/ 2147483647 w 50"/>
              <a:gd name="T5" fmla="*/ 2147483647 h 172"/>
              <a:gd name="T6" fmla="*/ 2147483647 w 50"/>
              <a:gd name="T7" fmla="*/ 0 h 172"/>
              <a:gd name="T8" fmla="*/ 0 60000 65536"/>
              <a:gd name="T9" fmla="*/ 0 60000 65536"/>
              <a:gd name="T10" fmla="*/ 0 60000 65536"/>
              <a:gd name="T11" fmla="*/ 0 60000 65536"/>
              <a:gd name="T12" fmla="*/ 0 w 50"/>
              <a:gd name="T13" fmla="*/ 0 h 172"/>
              <a:gd name="T14" fmla="*/ 50 w 50"/>
              <a:gd name="T15" fmla="*/ 172 h 172"/>
            </a:gdLst>
            <a:ahLst/>
            <a:cxnLst>
              <a:cxn ang="T8">
                <a:pos x="T0" y="T1"/>
              </a:cxn>
              <a:cxn ang="T9">
                <a:pos x="T2" y="T3"/>
              </a:cxn>
              <a:cxn ang="T10">
                <a:pos x="T4" y="T5"/>
              </a:cxn>
              <a:cxn ang="T11">
                <a:pos x="T6" y="T7"/>
              </a:cxn>
            </a:cxnLst>
            <a:rect l="T12" t="T13" r="T14" b="T15"/>
            <a:pathLst>
              <a:path w="50" h="172">
                <a:moveTo>
                  <a:pt x="25" y="0"/>
                </a:moveTo>
                <a:lnTo>
                  <a:pt x="0" y="172"/>
                </a:lnTo>
                <a:lnTo>
                  <a:pt x="50" y="172"/>
                </a:lnTo>
                <a:lnTo>
                  <a:pt x="25" y="0"/>
                </a:lnTo>
                <a:close/>
              </a:path>
            </a:pathLst>
          </a:custGeom>
          <a:solidFill>
            <a:srgbClr val="006666"/>
          </a:solidFill>
          <a:ln w="9525">
            <a:noFill/>
            <a:round/>
            <a:headEnd/>
            <a:tailEnd/>
          </a:ln>
        </p:spPr>
        <p:txBody>
          <a:bodyPr/>
          <a:lstStyle/>
          <a:p>
            <a:endParaRPr lang="en-US"/>
          </a:p>
        </p:txBody>
      </p:sp>
      <p:sp>
        <p:nvSpPr>
          <p:cNvPr id="26802" name="Freeform 288"/>
          <p:cNvSpPr>
            <a:spLocks/>
          </p:cNvSpPr>
          <p:nvPr/>
        </p:nvSpPr>
        <p:spPr bwMode="auto">
          <a:xfrm>
            <a:off x="3352800" y="3441700"/>
            <a:ext cx="39688" cy="136525"/>
          </a:xfrm>
          <a:custGeom>
            <a:avLst/>
            <a:gdLst>
              <a:gd name="T0" fmla="*/ 2147483647 w 50"/>
              <a:gd name="T1" fmla="*/ 0 h 172"/>
              <a:gd name="T2" fmla="*/ 0 w 50"/>
              <a:gd name="T3" fmla="*/ 2147483647 h 172"/>
              <a:gd name="T4" fmla="*/ 2147483647 w 50"/>
              <a:gd name="T5" fmla="*/ 2147483647 h 172"/>
              <a:gd name="T6" fmla="*/ 2147483647 w 50"/>
              <a:gd name="T7" fmla="*/ 0 h 172"/>
              <a:gd name="T8" fmla="*/ 0 60000 65536"/>
              <a:gd name="T9" fmla="*/ 0 60000 65536"/>
              <a:gd name="T10" fmla="*/ 0 60000 65536"/>
              <a:gd name="T11" fmla="*/ 0 60000 65536"/>
              <a:gd name="T12" fmla="*/ 0 w 50"/>
              <a:gd name="T13" fmla="*/ 0 h 172"/>
              <a:gd name="T14" fmla="*/ 50 w 50"/>
              <a:gd name="T15" fmla="*/ 172 h 172"/>
            </a:gdLst>
            <a:ahLst/>
            <a:cxnLst>
              <a:cxn ang="T8">
                <a:pos x="T0" y="T1"/>
              </a:cxn>
              <a:cxn ang="T9">
                <a:pos x="T2" y="T3"/>
              </a:cxn>
              <a:cxn ang="T10">
                <a:pos x="T4" y="T5"/>
              </a:cxn>
              <a:cxn ang="T11">
                <a:pos x="T6" y="T7"/>
              </a:cxn>
            </a:cxnLst>
            <a:rect l="T12" t="T13" r="T14" b="T15"/>
            <a:pathLst>
              <a:path w="50" h="172">
                <a:moveTo>
                  <a:pt x="25" y="0"/>
                </a:moveTo>
                <a:lnTo>
                  <a:pt x="0" y="172"/>
                </a:lnTo>
                <a:lnTo>
                  <a:pt x="50" y="172"/>
                </a:lnTo>
                <a:lnTo>
                  <a:pt x="25" y="0"/>
                </a:lnTo>
                <a:close/>
              </a:path>
            </a:pathLst>
          </a:custGeom>
          <a:noFill/>
          <a:ln w="9525">
            <a:solidFill>
              <a:srgbClr val="006666"/>
            </a:solidFill>
            <a:round/>
            <a:headEnd/>
            <a:tailEnd/>
          </a:ln>
        </p:spPr>
        <p:txBody>
          <a:bodyPr/>
          <a:lstStyle/>
          <a:p>
            <a:endParaRPr lang="en-US"/>
          </a:p>
        </p:txBody>
      </p:sp>
      <p:sp>
        <p:nvSpPr>
          <p:cNvPr id="26803" name="Freeform 289"/>
          <p:cNvSpPr>
            <a:spLocks/>
          </p:cNvSpPr>
          <p:nvPr/>
        </p:nvSpPr>
        <p:spPr bwMode="auto">
          <a:xfrm>
            <a:off x="4810125" y="3527425"/>
            <a:ext cx="44450" cy="104775"/>
          </a:xfrm>
          <a:custGeom>
            <a:avLst/>
            <a:gdLst>
              <a:gd name="T0" fmla="*/ 2147483647 w 56"/>
              <a:gd name="T1" fmla="*/ 2147483647 h 132"/>
              <a:gd name="T2" fmla="*/ 2147483647 w 56"/>
              <a:gd name="T3" fmla="*/ 2147483647 h 132"/>
              <a:gd name="T4" fmla="*/ 2147483647 w 56"/>
              <a:gd name="T5" fmla="*/ 2147483647 h 132"/>
              <a:gd name="T6" fmla="*/ 2147483647 w 56"/>
              <a:gd name="T7" fmla="*/ 2147483647 h 132"/>
              <a:gd name="T8" fmla="*/ 2147483647 w 56"/>
              <a:gd name="T9" fmla="*/ 2147483647 h 132"/>
              <a:gd name="T10" fmla="*/ 2147483647 w 56"/>
              <a:gd name="T11" fmla="*/ 2147483647 h 132"/>
              <a:gd name="T12" fmla="*/ 0 w 56"/>
              <a:gd name="T13" fmla="*/ 0 h 132"/>
              <a:gd name="T14" fmla="*/ 2147483647 w 56"/>
              <a:gd name="T15" fmla="*/ 2147483647 h 132"/>
              <a:gd name="T16" fmla="*/ 0 w 56"/>
              <a:gd name="T17" fmla="*/ 2147483647 h 132"/>
              <a:gd name="T18" fmla="*/ 2147483647 w 56"/>
              <a:gd name="T19" fmla="*/ 2147483647 h 132"/>
              <a:gd name="T20" fmla="*/ 2147483647 w 56"/>
              <a:gd name="T21" fmla="*/ 2147483647 h 132"/>
              <a:gd name="T22" fmla="*/ 2147483647 w 56"/>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32"/>
              <a:gd name="T38" fmla="*/ 56 w 56"/>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32">
                <a:moveTo>
                  <a:pt x="8" y="132"/>
                </a:moveTo>
                <a:lnTo>
                  <a:pt x="56" y="131"/>
                </a:lnTo>
                <a:lnTo>
                  <a:pt x="31" y="94"/>
                </a:lnTo>
                <a:lnTo>
                  <a:pt x="47" y="92"/>
                </a:lnTo>
                <a:lnTo>
                  <a:pt x="23" y="58"/>
                </a:lnTo>
                <a:lnTo>
                  <a:pt x="37" y="58"/>
                </a:lnTo>
                <a:lnTo>
                  <a:pt x="0" y="0"/>
                </a:lnTo>
                <a:lnTo>
                  <a:pt x="10" y="58"/>
                </a:lnTo>
                <a:lnTo>
                  <a:pt x="0" y="58"/>
                </a:lnTo>
                <a:lnTo>
                  <a:pt x="14" y="94"/>
                </a:lnTo>
                <a:lnTo>
                  <a:pt x="4" y="94"/>
                </a:lnTo>
                <a:lnTo>
                  <a:pt x="8" y="132"/>
                </a:lnTo>
                <a:close/>
              </a:path>
            </a:pathLst>
          </a:custGeom>
          <a:solidFill>
            <a:srgbClr val="006666"/>
          </a:solidFill>
          <a:ln w="9525">
            <a:noFill/>
            <a:round/>
            <a:headEnd/>
            <a:tailEnd/>
          </a:ln>
        </p:spPr>
        <p:txBody>
          <a:bodyPr/>
          <a:lstStyle/>
          <a:p>
            <a:endParaRPr lang="en-US"/>
          </a:p>
        </p:txBody>
      </p:sp>
      <p:sp>
        <p:nvSpPr>
          <p:cNvPr id="26804" name="Freeform 290"/>
          <p:cNvSpPr>
            <a:spLocks/>
          </p:cNvSpPr>
          <p:nvPr/>
        </p:nvSpPr>
        <p:spPr bwMode="auto">
          <a:xfrm>
            <a:off x="4810125" y="3527425"/>
            <a:ext cx="44450" cy="104775"/>
          </a:xfrm>
          <a:custGeom>
            <a:avLst/>
            <a:gdLst>
              <a:gd name="T0" fmla="*/ 2147483647 w 56"/>
              <a:gd name="T1" fmla="*/ 2147483647 h 132"/>
              <a:gd name="T2" fmla="*/ 2147483647 w 56"/>
              <a:gd name="T3" fmla="*/ 2147483647 h 132"/>
              <a:gd name="T4" fmla="*/ 2147483647 w 56"/>
              <a:gd name="T5" fmla="*/ 2147483647 h 132"/>
              <a:gd name="T6" fmla="*/ 2147483647 w 56"/>
              <a:gd name="T7" fmla="*/ 2147483647 h 132"/>
              <a:gd name="T8" fmla="*/ 2147483647 w 56"/>
              <a:gd name="T9" fmla="*/ 2147483647 h 132"/>
              <a:gd name="T10" fmla="*/ 2147483647 w 56"/>
              <a:gd name="T11" fmla="*/ 2147483647 h 132"/>
              <a:gd name="T12" fmla="*/ 0 w 56"/>
              <a:gd name="T13" fmla="*/ 0 h 132"/>
              <a:gd name="T14" fmla="*/ 2147483647 w 56"/>
              <a:gd name="T15" fmla="*/ 2147483647 h 132"/>
              <a:gd name="T16" fmla="*/ 0 w 56"/>
              <a:gd name="T17" fmla="*/ 2147483647 h 132"/>
              <a:gd name="T18" fmla="*/ 2147483647 w 56"/>
              <a:gd name="T19" fmla="*/ 2147483647 h 132"/>
              <a:gd name="T20" fmla="*/ 2147483647 w 56"/>
              <a:gd name="T21" fmla="*/ 2147483647 h 132"/>
              <a:gd name="T22" fmla="*/ 2147483647 w 56"/>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32"/>
              <a:gd name="T38" fmla="*/ 56 w 56"/>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32">
                <a:moveTo>
                  <a:pt x="8" y="132"/>
                </a:moveTo>
                <a:lnTo>
                  <a:pt x="56" y="131"/>
                </a:lnTo>
                <a:lnTo>
                  <a:pt x="31" y="94"/>
                </a:lnTo>
                <a:lnTo>
                  <a:pt x="47" y="92"/>
                </a:lnTo>
                <a:lnTo>
                  <a:pt x="23" y="58"/>
                </a:lnTo>
                <a:lnTo>
                  <a:pt x="37" y="58"/>
                </a:lnTo>
                <a:lnTo>
                  <a:pt x="0" y="0"/>
                </a:lnTo>
                <a:lnTo>
                  <a:pt x="10" y="58"/>
                </a:lnTo>
                <a:lnTo>
                  <a:pt x="0" y="58"/>
                </a:lnTo>
                <a:lnTo>
                  <a:pt x="14" y="94"/>
                </a:lnTo>
                <a:lnTo>
                  <a:pt x="4" y="94"/>
                </a:lnTo>
                <a:lnTo>
                  <a:pt x="8" y="132"/>
                </a:lnTo>
                <a:close/>
              </a:path>
            </a:pathLst>
          </a:custGeom>
          <a:noFill/>
          <a:ln w="9525">
            <a:solidFill>
              <a:srgbClr val="000000"/>
            </a:solidFill>
            <a:round/>
            <a:headEnd/>
            <a:tailEnd/>
          </a:ln>
        </p:spPr>
        <p:txBody>
          <a:bodyPr/>
          <a:lstStyle/>
          <a:p>
            <a:endParaRPr lang="en-US"/>
          </a:p>
        </p:txBody>
      </p:sp>
      <p:sp>
        <p:nvSpPr>
          <p:cNvPr id="26805" name="Freeform 291"/>
          <p:cNvSpPr>
            <a:spLocks/>
          </p:cNvSpPr>
          <p:nvPr/>
        </p:nvSpPr>
        <p:spPr bwMode="auto">
          <a:xfrm>
            <a:off x="4799013" y="3527425"/>
            <a:ext cx="28575" cy="104775"/>
          </a:xfrm>
          <a:custGeom>
            <a:avLst/>
            <a:gdLst>
              <a:gd name="T0" fmla="*/ 2147483647 w 35"/>
              <a:gd name="T1" fmla="*/ 0 h 132"/>
              <a:gd name="T2" fmla="*/ 0 w 35"/>
              <a:gd name="T3" fmla="*/ 2147483647 h 132"/>
              <a:gd name="T4" fmla="*/ 2147483647 w 35"/>
              <a:gd name="T5" fmla="*/ 2147483647 h 132"/>
              <a:gd name="T6" fmla="*/ 2147483647 w 35"/>
              <a:gd name="T7" fmla="*/ 0 h 132"/>
              <a:gd name="T8" fmla="*/ 0 60000 65536"/>
              <a:gd name="T9" fmla="*/ 0 60000 65536"/>
              <a:gd name="T10" fmla="*/ 0 60000 65536"/>
              <a:gd name="T11" fmla="*/ 0 60000 65536"/>
              <a:gd name="T12" fmla="*/ 0 w 35"/>
              <a:gd name="T13" fmla="*/ 0 h 132"/>
              <a:gd name="T14" fmla="*/ 35 w 35"/>
              <a:gd name="T15" fmla="*/ 132 h 132"/>
            </a:gdLst>
            <a:ahLst/>
            <a:cxnLst>
              <a:cxn ang="T8">
                <a:pos x="T0" y="T1"/>
              </a:cxn>
              <a:cxn ang="T9">
                <a:pos x="T2" y="T3"/>
              </a:cxn>
              <a:cxn ang="T10">
                <a:pos x="T4" y="T5"/>
              </a:cxn>
              <a:cxn ang="T11">
                <a:pos x="T6" y="T7"/>
              </a:cxn>
            </a:cxnLst>
            <a:rect l="T12" t="T13" r="T14" b="T15"/>
            <a:pathLst>
              <a:path w="35" h="132">
                <a:moveTo>
                  <a:pt x="17" y="0"/>
                </a:moveTo>
                <a:lnTo>
                  <a:pt x="0" y="132"/>
                </a:lnTo>
                <a:lnTo>
                  <a:pt x="35" y="132"/>
                </a:lnTo>
                <a:lnTo>
                  <a:pt x="17" y="0"/>
                </a:lnTo>
                <a:close/>
              </a:path>
            </a:pathLst>
          </a:custGeom>
          <a:solidFill>
            <a:srgbClr val="006666"/>
          </a:solidFill>
          <a:ln w="9525">
            <a:noFill/>
            <a:round/>
            <a:headEnd/>
            <a:tailEnd/>
          </a:ln>
        </p:spPr>
        <p:txBody>
          <a:bodyPr/>
          <a:lstStyle/>
          <a:p>
            <a:endParaRPr lang="en-US"/>
          </a:p>
        </p:txBody>
      </p:sp>
      <p:sp>
        <p:nvSpPr>
          <p:cNvPr id="26806" name="Freeform 292"/>
          <p:cNvSpPr>
            <a:spLocks/>
          </p:cNvSpPr>
          <p:nvPr/>
        </p:nvSpPr>
        <p:spPr bwMode="auto">
          <a:xfrm>
            <a:off x="4799013" y="3527425"/>
            <a:ext cx="28575" cy="104775"/>
          </a:xfrm>
          <a:custGeom>
            <a:avLst/>
            <a:gdLst>
              <a:gd name="T0" fmla="*/ 2147483647 w 35"/>
              <a:gd name="T1" fmla="*/ 0 h 132"/>
              <a:gd name="T2" fmla="*/ 0 w 35"/>
              <a:gd name="T3" fmla="*/ 2147483647 h 132"/>
              <a:gd name="T4" fmla="*/ 2147483647 w 35"/>
              <a:gd name="T5" fmla="*/ 2147483647 h 132"/>
              <a:gd name="T6" fmla="*/ 2147483647 w 35"/>
              <a:gd name="T7" fmla="*/ 0 h 132"/>
              <a:gd name="T8" fmla="*/ 0 60000 65536"/>
              <a:gd name="T9" fmla="*/ 0 60000 65536"/>
              <a:gd name="T10" fmla="*/ 0 60000 65536"/>
              <a:gd name="T11" fmla="*/ 0 60000 65536"/>
              <a:gd name="T12" fmla="*/ 0 w 35"/>
              <a:gd name="T13" fmla="*/ 0 h 132"/>
              <a:gd name="T14" fmla="*/ 35 w 35"/>
              <a:gd name="T15" fmla="*/ 132 h 132"/>
            </a:gdLst>
            <a:ahLst/>
            <a:cxnLst>
              <a:cxn ang="T8">
                <a:pos x="T0" y="T1"/>
              </a:cxn>
              <a:cxn ang="T9">
                <a:pos x="T2" y="T3"/>
              </a:cxn>
              <a:cxn ang="T10">
                <a:pos x="T4" y="T5"/>
              </a:cxn>
              <a:cxn ang="T11">
                <a:pos x="T6" y="T7"/>
              </a:cxn>
            </a:cxnLst>
            <a:rect l="T12" t="T13" r="T14" b="T15"/>
            <a:pathLst>
              <a:path w="35" h="132">
                <a:moveTo>
                  <a:pt x="17" y="0"/>
                </a:moveTo>
                <a:lnTo>
                  <a:pt x="0" y="132"/>
                </a:lnTo>
                <a:lnTo>
                  <a:pt x="35" y="132"/>
                </a:lnTo>
                <a:lnTo>
                  <a:pt x="17" y="0"/>
                </a:lnTo>
                <a:close/>
              </a:path>
            </a:pathLst>
          </a:custGeom>
          <a:noFill/>
          <a:ln w="9525">
            <a:solidFill>
              <a:srgbClr val="006666"/>
            </a:solidFill>
            <a:round/>
            <a:headEnd/>
            <a:tailEnd/>
          </a:ln>
        </p:spPr>
        <p:txBody>
          <a:bodyPr/>
          <a:lstStyle/>
          <a:p>
            <a:endParaRPr lang="en-US"/>
          </a:p>
        </p:txBody>
      </p:sp>
      <p:sp>
        <p:nvSpPr>
          <p:cNvPr id="26807" name="Rectangle 293"/>
          <p:cNvSpPr>
            <a:spLocks noChangeArrowheads="1"/>
          </p:cNvSpPr>
          <p:nvPr/>
        </p:nvSpPr>
        <p:spPr bwMode="auto">
          <a:xfrm>
            <a:off x="4805363" y="3632200"/>
            <a:ext cx="12700" cy="19050"/>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08" name="Freeform 294"/>
          <p:cNvSpPr>
            <a:spLocks/>
          </p:cNvSpPr>
          <p:nvPr/>
        </p:nvSpPr>
        <p:spPr bwMode="auto">
          <a:xfrm>
            <a:off x="4772025" y="3525838"/>
            <a:ext cx="44450" cy="106362"/>
          </a:xfrm>
          <a:custGeom>
            <a:avLst/>
            <a:gdLst>
              <a:gd name="T0" fmla="*/ 2147483647 w 56"/>
              <a:gd name="T1" fmla="*/ 2147483647 h 134"/>
              <a:gd name="T2" fmla="*/ 0 w 56"/>
              <a:gd name="T3" fmla="*/ 2147483647 h 134"/>
              <a:gd name="T4" fmla="*/ 2147483647 w 56"/>
              <a:gd name="T5" fmla="*/ 2147483647 h 134"/>
              <a:gd name="T6" fmla="*/ 2147483647 w 56"/>
              <a:gd name="T7" fmla="*/ 2147483647 h 134"/>
              <a:gd name="T8" fmla="*/ 2147483647 w 56"/>
              <a:gd name="T9" fmla="*/ 2147483647 h 134"/>
              <a:gd name="T10" fmla="*/ 2147483647 w 56"/>
              <a:gd name="T11" fmla="*/ 2147483647 h 134"/>
              <a:gd name="T12" fmla="*/ 2147483647 w 56"/>
              <a:gd name="T13" fmla="*/ 0 h 134"/>
              <a:gd name="T14" fmla="*/ 2147483647 w 56"/>
              <a:gd name="T15" fmla="*/ 2147483647 h 134"/>
              <a:gd name="T16" fmla="*/ 2147483647 w 56"/>
              <a:gd name="T17" fmla="*/ 2147483647 h 134"/>
              <a:gd name="T18" fmla="*/ 2147483647 w 56"/>
              <a:gd name="T19" fmla="*/ 2147483647 h 134"/>
              <a:gd name="T20" fmla="*/ 2147483647 w 56"/>
              <a:gd name="T21" fmla="*/ 2147483647 h 134"/>
              <a:gd name="T22" fmla="*/ 2147483647 w 56"/>
              <a:gd name="T23" fmla="*/ 2147483647 h 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34"/>
              <a:gd name="T38" fmla="*/ 56 w 56"/>
              <a:gd name="T39" fmla="*/ 134 h 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34">
                <a:moveTo>
                  <a:pt x="48" y="134"/>
                </a:moveTo>
                <a:lnTo>
                  <a:pt x="0" y="133"/>
                </a:lnTo>
                <a:lnTo>
                  <a:pt x="25" y="94"/>
                </a:lnTo>
                <a:lnTo>
                  <a:pt x="10" y="94"/>
                </a:lnTo>
                <a:lnTo>
                  <a:pt x="33" y="58"/>
                </a:lnTo>
                <a:lnTo>
                  <a:pt x="20" y="58"/>
                </a:lnTo>
                <a:lnTo>
                  <a:pt x="56" y="0"/>
                </a:lnTo>
                <a:lnTo>
                  <a:pt x="47" y="58"/>
                </a:lnTo>
                <a:lnTo>
                  <a:pt x="56" y="58"/>
                </a:lnTo>
                <a:lnTo>
                  <a:pt x="45" y="96"/>
                </a:lnTo>
                <a:lnTo>
                  <a:pt x="54" y="96"/>
                </a:lnTo>
                <a:lnTo>
                  <a:pt x="48" y="134"/>
                </a:lnTo>
                <a:close/>
              </a:path>
            </a:pathLst>
          </a:custGeom>
          <a:solidFill>
            <a:srgbClr val="006666"/>
          </a:solidFill>
          <a:ln w="9525">
            <a:noFill/>
            <a:round/>
            <a:headEnd/>
            <a:tailEnd/>
          </a:ln>
        </p:spPr>
        <p:txBody>
          <a:bodyPr/>
          <a:lstStyle/>
          <a:p>
            <a:endParaRPr lang="en-US"/>
          </a:p>
        </p:txBody>
      </p:sp>
      <p:sp>
        <p:nvSpPr>
          <p:cNvPr id="26809" name="Freeform 295"/>
          <p:cNvSpPr>
            <a:spLocks/>
          </p:cNvSpPr>
          <p:nvPr/>
        </p:nvSpPr>
        <p:spPr bwMode="auto">
          <a:xfrm>
            <a:off x="4772025" y="3525838"/>
            <a:ext cx="44450" cy="106362"/>
          </a:xfrm>
          <a:custGeom>
            <a:avLst/>
            <a:gdLst>
              <a:gd name="T0" fmla="*/ 2147483647 w 56"/>
              <a:gd name="T1" fmla="*/ 2147483647 h 134"/>
              <a:gd name="T2" fmla="*/ 0 w 56"/>
              <a:gd name="T3" fmla="*/ 2147483647 h 134"/>
              <a:gd name="T4" fmla="*/ 2147483647 w 56"/>
              <a:gd name="T5" fmla="*/ 2147483647 h 134"/>
              <a:gd name="T6" fmla="*/ 2147483647 w 56"/>
              <a:gd name="T7" fmla="*/ 2147483647 h 134"/>
              <a:gd name="T8" fmla="*/ 2147483647 w 56"/>
              <a:gd name="T9" fmla="*/ 2147483647 h 134"/>
              <a:gd name="T10" fmla="*/ 2147483647 w 56"/>
              <a:gd name="T11" fmla="*/ 2147483647 h 134"/>
              <a:gd name="T12" fmla="*/ 2147483647 w 56"/>
              <a:gd name="T13" fmla="*/ 0 h 134"/>
              <a:gd name="T14" fmla="*/ 2147483647 w 56"/>
              <a:gd name="T15" fmla="*/ 2147483647 h 134"/>
              <a:gd name="T16" fmla="*/ 2147483647 w 56"/>
              <a:gd name="T17" fmla="*/ 2147483647 h 134"/>
              <a:gd name="T18" fmla="*/ 2147483647 w 56"/>
              <a:gd name="T19" fmla="*/ 2147483647 h 134"/>
              <a:gd name="T20" fmla="*/ 2147483647 w 56"/>
              <a:gd name="T21" fmla="*/ 2147483647 h 134"/>
              <a:gd name="T22" fmla="*/ 2147483647 w 56"/>
              <a:gd name="T23" fmla="*/ 2147483647 h 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34"/>
              <a:gd name="T38" fmla="*/ 56 w 56"/>
              <a:gd name="T39" fmla="*/ 134 h 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34">
                <a:moveTo>
                  <a:pt x="48" y="134"/>
                </a:moveTo>
                <a:lnTo>
                  <a:pt x="0" y="133"/>
                </a:lnTo>
                <a:lnTo>
                  <a:pt x="25" y="94"/>
                </a:lnTo>
                <a:lnTo>
                  <a:pt x="10" y="94"/>
                </a:lnTo>
                <a:lnTo>
                  <a:pt x="33" y="58"/>
                </a:lnTo>
                <a:lnTo>
                  <a:pt x="20" y="58"/>
                </a:lnTo>
                <a:lnTo>
                  <a:pt x="56" y="0"/>
                </a:lnTo>
                <a:lnTo>
                  <a:pt x="47" y="58"/>
                </a:lnTo>
                <a:lnTo>
                  <a:pt x="56" y="58"/>
                </a:lnTo>
                <a:lnTo>
                  <a:pt x="45" y="96"/>
                </a:lnTo>
                <a:lnTo>
                  <a:pt x="54" y="96"/>
                </a:lnTo>
                <a:lnTo>
                  <a:pt x="48" y="134"/>
                </a:lnTo>
                <a:close/>
              </a:path>
            </a:pathLst>
          </a:custGeom>
          <a:noFill/>
          <a:ln w="9525">
            <a:solidFill>
              <a:srgbClr val="000000"/>
            </a:solidFill>
            <a:round/>
            <a:headEnd/>
            <a:tailEnd/>
          </a:ln>
        </p:spPr>
        <p:txBody>
          <a:bodyPr/>
          <a:lstStyle/>
          <a:p>
            <a:endParaRPr lang="en-US"/>
          </a:p>
        </p:txBody>
      </p:sp>
      <p:sp>
        <p:nvSpPr>
          <p:cNvPr id="26810" name="Freeform 296"/>
          <p:cNvSpPr>
            <a:spLocks/>
          </p:cNvSpPr>
          <p:nvPr/>
        </p:nvSpPr>
        <p:spPr bwMode="auto">
          <a:xfrm>
            <a:off x="4797425" y="3527425"/>
            <a:ext cx="25400" cy="106363"/>
          </a:xfrm>
          <a:custGeom>
            <a:avLst/>
            <a:gdLst>
              <a:gd name="T0" fmla="*/ 2147483647 w 33"/>
              <a:gd name="T1" fmla="*/ 0 h 132"/>
              <a:gd name="T2" fmla="*/ 0 w 33"/>
              <a:gd name="T3" fmla="*/ 2147483647 h 132"/>
              <a:gd name="T4" fmla="*/ 2147483647 w 33"/>
              <a:gd name="T5" fmla="*/ 2147483647 h 132"/>
              <a:gd name="T6" fmla="*/ 2147483647 w 33"/>
              <a:gd name="T7" fmla="*/ 0 h 132"/>
              <a:gd name="T8" fmla="*/ 0 60000 65536"/>
              <a:gd name="T9" fmla="*/ 0 60000 65536"/>
              <a:gd name="T10" fmla="*/ 0 60000 65536"/>
              <a:gd name="T11" fmla="*/ 0 60000 65536"/>
              <a:gd name="T12" fmla="*/ 0 w 33"/>
              <a:gd name="T13" fmla="*/ 0 h 132"/>
              <a:gd name="T14" fmla="*/ 33 w 33"/>
              <a:gd name="T15" fmla="*/ 132 h 132"/>
            </a:gdLst>
            <a:ahLst/>
            <a:cxnLst>
              <a:cxn ang="T8">
                <a:pos x="T0" y="T1"/>
              </a:cxn>
              <a:cxn ang="T9">
                <a:pos x="T2" y="T3"/>
              </a:cxn>
              <a:cxn ang="T10">
                <a:pos x="T4" y="T5"/>
              </a:cxn>
              <a:cxn ang="T11">
                <a:pos x="T6" y="T7"/>
              </a:cxn>
            </a:cxnLst>
            <a:rect l="T12" t="T13" r="T14" b="T15"/>
            <a:pathLst>
              <a:path w="33" h="132">
                <a:moveTo>
                  <a:pt x="16" y="0"/>
                </a:moveTo>
                <a:lnTo>
                  <a:pt x="0" y="132"/>
                </a:lnTo>
                <a:lnTo>
                  <a:pt x="33" y="132"/>
                </a:lnTo>
                <a:lnTo>
                  <a:pt x="16" y="0"/>
                </a:lnTo>
                <a:close/>
              </a:path>
            </a:pathLst>
          </a:custGeom>
          <a:solidFill>
            <a:srgbClr val="006666"/>
          </a:solidFill>
          <a:ln w="9525">
            <a:noFill/>
            <a:round/>
            <a:headEnd/>
            <a:tailEnd/>
          </a:ln>
        </p:spPr>
        <p:txBody>
          <a:bodyPr/>
          <a:lstStyle/>
          <a:p>
            <a:endParaRPr lang="en-US"/>
          </a:p>
        </p:txBody>
      </p:sp>
      <p:sp>
        <p:nvSpPr>
          <p:cNvPr id="26811" name="Freeform 297"/>
          <p:cNvSpPr>
            <a:spLocks/>
          </p:cNvSpPr>
          <p:nvPr/>
        </p:nvSpPr>
        <p:spPr bwMode="auto">
          <a:xfrm>
            <a:off x="4797425" y="3527425"/>
            <a:ext cx="25400" cy="106363"/>
          </a:xfrm>
          <a:custGeom>
            <a:avLst/>
            <a:gdLst>
              <a:gd name="T0" fmla="*/ 2147483647 w 33"/>
              <a:gd name="T1" fmla="*/ 0 h 132"/>
              <a:gd name="T2" fmla="*/ 0 w 33"/>
              <a:gd name="T3" fmla="*/ 2147483647 h 132"/>
              <a:gd name="T4" fmla="*/ 2147483647 w 33"/>
              <a:gd name="T5" fmla="*/ 2147483647 h 132"/>
              <a:gd name="T6" fmla="*/ 2147483647 w 33"/>
              <a:gd name="T7" fmla="*/ 0 h 132"/>
              <a:gd name="T8" fmla="*/ 0 60000 65536"/>
              <a:gd name="T9" fmla="*/ 0 60000 65536"/>
              <a:gd name="T10" fmla="*/ 0 60000 65536"/>
              <a:gd name="T11" fmla="*/ 0 60000 65536"/>
              <a:gd name="T12" fmla="*/ 0 w 33"/>
              <a:gd name="T13" fmla="*/ 0 h 132"/>
              <a:gd name="T14" fmla="*/ 33 w 33"/>
              <a:gd name="T15" fmla="*/ 132 h 132"/>
            </a:gdLst>
            <a:ahLst/>
            <a:cxnLst>
              <a:cxn ang="T8">
                <a:pos x="T0" y="T1"/>
              </a:cxn>
              <a:cxn ang="T9">
                <a:pos x="T2" y="T3"/>
              </a:cxn>
              <a:cxn ang="T10">
                <a:pos x="T4" y="T5"/>
              </a:cxn>
              <a:cxn ang="T11">
                <a:pos x="T6" y="T7"/>
              </a:cxn>
            </a:cxnLst>
            <a:rect l="T12" t="T13" r="T14" b="T15"/>
            <a:pathLst>
              <a:path w="33" h="132">
                <a:moveTo>
                  <a:pt x="16" y="0"/>
                </a:moveTo>
                <a:lnTo>
                  <a:pt x="0" y="132"/>
                </a:lnTo>
                <a:lnTo>
                  <a:pt x="33" y="132"/>
                </a:lnTo>
                <a:lnTo>
                  <a:pt x="16" y="0"/>
                </a:lnTo>
                <a:close/>
              </a:path>
            </a:pathLst>
          </a:custGeom>
          <a:noFill/>
          <a:ln w="9525">
            <a:solidFill>
              <a:srgbClr val="006666"/>
            </a:solidFill>
            <a:round/>
            <a:headEnd/>
            <a:tailEnd/>
          </a:ln>
        </p:spPr>
        <p:txBody>
          <a:bodyPr/>
          <a:lstStyle/>
          <a:p>
            <a:endParaRPr lang="en-US"/>
          </a:p>
        </p:txBody>
      </p:sp>
      <p:sp>
        <p:nvSpPr>
          <p:cNvPr id="26812" name="Freeform 298"/>
          <p:cNvSpPr>
            <a:spLocks/>
          </p:cNvSpPr>
          <p:nvPr/>
        </p:nvSpPr>
        <p:spPr bwMode="auto">
          <a:xfrm>
            <a:off x="4975225" y="3465513"/>
            <a:ext cx="44450" cy="103187"/>
          </a:xfrm>
          <a:custGeom>
            <a:avLst/>
            <a:gdLst>
              <a:gd name="T0" fmla="*/ 2147483647 w 55"/>
              <a:gd name="T1" fmla="*/ 2147483647 h 131"/>
              <a:gd name="T2" fmla="*/ 2147483647 w 55"/>
              <a:gd name="T3" fmla="*/ 2147483647 h 131"/>
              <a:gd name="T4" fmla="*/ 2147483647 w 55"/>
              <a:gd name="T5" fmla="*/ 2147483647 h 131"/>
              <a:gd name="T6" fmla="*/ 2147483647 w 55"/>
              <a:gd name="T7" fmla="*/ 2147483647 h 131"/>
              <a:gd name="T8" fmla="*/ 2147483647 w 55"/>
              <a:gd name="T9" fmla="*/ 2147483647 h 131"/>
              <a:gd name="T10" fmla="*/ 2147483647 w 55"/>
              <a:gd name="T11" fmla="*/ 2147483647 h 131"/>
              <a:gd name="T12" fmla="*/ 0 w 55"/>
              <a:gd name="T13" fmla="*/ 0 h 131"/>
              <a:gd name="T14" fmla="*/ 2147483647 w 55"/>
              <a:gd name="T15" fmla="*/ 2147483647 h 131"/>
              <a:gd name="T16" fmla="*/ 0 w 55"/>
              <a:gd name="T17" fmla="*/ 2147483647 h 131"/>
              <a:gd name="T18" fmla="*/ 2147483647 w 55"/>
              <a:gd name="T19" fmla="*/ 2147483647 h 131"/>
              <a:gd name="T20" fmla="*/ 2147483647 w 55"/>
              <a:gd name="T21" fmla="*/ 2147483647 h 131"/>
              <a:gd name="T22" fmla="*/ 2147483647 w 55"/>
              <a:gd name="T23" fmla="*/ 2147483647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131"/>
              <a:gd name="T38" fmla="*/ 55 w 55"/>
              <a:gd name="T39" fmla="*/ 131 h 1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131">
                <a:moveTo>
                  <a:pt x="9" y="131"/>
                </a:moveTo>
                <a:lnTo>
                  <a:pt x="55" y="131"/>
                </a:lnTo>
                <a:lnTo>
                  <a:pt x="32" y="92"/>
                </a:lnTo>
                <a:lnTo>
                  <a:pt x="46" y="92"/>
                </a:lnTo>
                <a:lnTo>
                  <a:pt x="25" y="56"/>
                </a:lnTo>
                <a:lnTo>
                  <a:pt x="36" y="56"/>
                </a:lnTo>
                <a:lnTo>
                  <a:pt x="0" y="0"/>
                </a:lnTo>
                <a:lnTo>
                  <a:pt x="11" y="56"/>
                </a:lnTo>
                <a:lnTo>
                  <a:pt x="0" y="56"/>
                </a:lnTo>
                <a:lnTo>
                  <a:pt x="13" y="92"/>
                </a:lnTo>
                <a:lnTo>
                  <a:pt x="4" y="92"/>
                </a:lnTo>
                <a:lnTo>
                  <a:pt x="9" y="131"/>
                </a:lnTo>
                <a:close/>
              </a:path>
            </a:pathLst>
          </a:custGeom>
          <a:solidFill>
            <a:srgbClr val="006666"/>
          </a:solidFill>
          <a:ln w="9525">
            <a:noFill/>
            <a:round/>
            <a:headEnd/>
            <a:tailEnd/>
          </a:ln>
        </p:spPr>
        <p:txBody>
          <a:bodyPr/>
          <a:lstStyle/>
          <a:p>
            <a:endParaRPr lang="en-US"/>
          </a:p>
        </p:txBody>
      </p:sp>
      <p:sp>
        <p:nvSpPr>
          <p:cNvPr id="26813" name="Freeform 299"/>
          <p:cNvSpPr>
            <a:spLocks/>
          </p:cNvSpPr>
          <p:nvPr/>
        </p:nvSpPr>
        <p:spPr bwMode="auto">
          <a:xfrm>
            <a:off x="4975225" y="3465513"/>
            <a:ext cx="44450" cy="103187"/>
          </a:xfrm>
          <a:custGeom>
            <a:avLst/>
            <a:gdLst>
              <a:gd name="T0" fmla="*/ 2147483647 w 55"/>
              <a:gd name="T1" fmla="*/ 2147483647 h 131"/>
              <a:gd name="T2" fmla="*/ 2147483647 w 55"/>
              <a:gd name="T3" fmla="*/ 2147483647 h 131"/>
              <a:gd name="T4" fmla="*/ 2147483647 w 55"/>
              <a:gd name="T5" fmla="*/ 2147483647 h 131"/>
              <a:gd name="T6" fmla="*/ 2147483647 w 55"/>
              <a:gd name="T7" fmla="*/ 2147483647 h 131"/>
              <a:gd name="T8" fmla="*/ 2147483647 w 55"/>
              <a:gd name="T9" fmla="*/ 2147483647 h 131"/>
              <a:gd name="T10" fmla="*/ 2147483647 w 55"/>
              <a:gd name="T11" fmla="*/ 2147483647 h 131"/>
              <a:gd name="T12" fmla="*/ 0 w 55"/>
              <a:gd name="T13" fmla="*/ 0 h 131"/>
              <a:gd name="T14" fmla="*/ 2147483647 w 55"/>
              <a:gd name="T15" fmla="*/ 2147483647 h 131"/>
              <a:gd name="T16" fmla="*/ 0 w 55"/>
              <a:gd name="T17" fmla="*/ 2147483647 h 131"/>
              <a:gd name="T18" fmla="*/ 2147483647 w 55"/>
              <a:gd name="T19" fmla="*/ 2147483647 h 131"/>
              <a:gd name="T20" fmla="*/ 2147483647 w 55"/>
              <a:gd name="T21" fmla="*/ 2147483647 h 131"/>
              <a:gd name="T22" fmla="*/ 2147483647 w 55"/>
              <a:gd name="T23" fmla="*/ 2147483647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131"/>
              <a:gd name="T38" fmla="*/ 55 w 55"/>
              <a:gd name="T39" fmla="*/ 131 h 1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131">
                <a:moveTo>
                  <a:pt x="9" y="131"/>
                </a:moveTo>
                <a:lnTo>
                  <a:pt x="55" y="131"/>
                </a:lnTo>
                <a:lnTo>
                  <a:pt x="32" y="92"/>
                </a:lnTo>
                <a:lnTo>
                  <a:pt x="46" y="92"/>
                </a:lnTo>
                <a:lnTo>
                  <a:pt x="25" y="56"/>
                </a:lnTo>
                <a:lnTo>
                  <a:pt x="36" y="56"/>
                </a:lnTo>
                <a:lnTo>
                  <a:pt x="0" y="0"/>
                </a:lnTo>
                <a:lnTo>
                  <a:pt x="11" y="56"/>
                </a:lnTo>
                <a:lnTo>
                  <a:pt x="0" y="56"/>
                </a:lnTo>
                <a:lnTo>
                  <a:pt x="13" y="92"/>
                </a:lnTo>
                <a:lnTo>
                  <a:pt x="4" y="92"/>
                </a:lnTo>
                <a:lnTo>
                  <a:pt x="9" y="131"/>
                </a:lnTo>
                <a:close/>
              </a:path>
            </a:pathLst>
          </a:custGeom>
          <a:noFill/>
          <a:ln w="9525">
            <a:solidFill>
              <a:srgbClr val="000000"/>
            </a:solidFill>
            <a:round/>
            <a:headEnd/>
            <a:tailEnd/>
          </a:ln>
        </p:spPr>
        <p:txBody>
          <a:bodyPr/>
          <a:lstStyle/>
          <a:p>
            <a:endParaRPr lang="en-US"/>
          </a:p>
        </p:txBody>
      </p:sp>
      <p:sp>
        <p:nvSpPr>
          <p:cNvPr id="26814" name="Freeform 300"/>
          <p:cNvSpPr>
            <a:spLocks/>
          </p:cNvSpPr>
          <p:nvPr/>
        </p:nvSpPr>
        <p:spPr bwMode="auto">
          <a:xfrm>
            <a:off x="4964113" y="3463925"/>
            <a:ext cx="28575" cy="106363"/>
          </a:xfrm>
          <a:custGeom>
            <a:avLst/>
            <a:gdLst>
              <a:gd name="T0" fmla="*/ 2147483647 w 37"/>
              <a:gd name="T1" fmla="*/ 0 h 135"/>
              <a:gd name="T2" fmla="*/ 0 w 37"/>
              <a:gd name="T3" fmla="*/ 2147483647 h 135"/>
              <a:gd name="T4" fmla="*/ 2147483647 w 37"/>
              <a:gd name="T5" fmla="*/ 2147483647 h 135"/>
              <a:gd name="T6" fmla="*/ 2147483647 w 37"/>
              <a:gd name="T7" fmla="*/ 0 h 135"/>
              <a:gd name="T8" fmla="*/ 0 60000 65536"/>
              <a:gd name="T9" fmla="*/ 0 60000 65536"/>
              <a:gd name="T10" fmla="*/ 0 60000 65536"/>
              <a:gd name="T11" fmla="*/ 0 60000 65536"/>
              <a:gd name="T12" fmla="*/ 0 w 37"/>
              <a:gd name="T13" fmla="*/ 0 h 135"/>
              <a:gd name="T14" fmla="*/ 37 w 37"/>
              <a:gd name="T15" fmla="*/ 135 h 135"/>
            </a:gdLst>
            <a:ahLst/>
            <a:cxnLst>
              <a:cxn ang="T8">
                <a:pos x="T0" y="T1"/>
              </a:cxn>
              <a:cxn ang="T9">
                <a:pos x="T2" y="T3"/>
              </a:cxn>
              <a:cxn ang="T10">
                <a:pos x="T4" y="T5"/>
              </a:cxn>
              <a:cxn ang="T11">
                <a:pos x="T6" y="T7"/>
              </a:cxn>
            </a:cxnLst>
            <a:rect l="T12" t="T13" r="T14" b="T15"/>
            <a:pathLst>
              <a:path w="37" h="135">
                <a:moveTo>
                  <a:pt x="18" y="0"/>
                </a:moveTo>
                <a:lnTo>
                  <a:pt x="0" y="135"/>
                </a:lnTo>
                <a:lnTo>
                  <a:pt x="37" y="135"/>
                </a:lnTo>
                <a:lnTo>
                  <a:pt x="18" y="0"/>
                </a:lnTo>
                <a:close/>
              </a:path>
            </a:pathLst>
          </a:custGeom>
          <a:solidFill>
            <a:srgbClr val="006666"/>
          </a:solidFill>
          <a:ln w="9525">
            <a:noFill/>
            <a:round/>
            <a:headEnd/>
            <a:tailEnd/>
          </a:ln>
        </p:spPr>
        <p:txBody>
          <a:bodyPr/>
          <a:lstStyle/>
          <a:p>
            <a:endParaRPr lang="en-US"/>
          </a:p>
        </p:txBody>
      </p:sp>
      <p:sp>
        <p:nvSpPr>
          <p:cNvPr id="26815" name="Freeform 301"/>
          <p:cNvSpPr>
            <a:spLocks/>
          </p:cNvSpPr>
          <p:nvPr/>
        </p:nvSpPr>
        <p:spPr bwMode="auto">
          <a:xfrm>
            <a:off x="4964113" y="3463925"/>
            <a:ext cx="28575" cy="106363"/>
          </a:xfrm>
          <a:custGeom>
            <a:avLst/>
            <a:gdLst>
              <a:gd name="T0" fmla="*/ 2147483647 w 37"/>
              <a:gd name="T1" fmla="*/ 0 h 135"/>
              <a:gd name="T2" fmla="*/ 0 w 37"/>
              <a:gd name="T3" fmla="*/ 2147483647 h 135"/>
              <a:gd name="T4" fmla="*/ 2147483647 w 37"/>
              <a:gd name="T5" fmla="*/ 2147483647 h 135"/>
              <a:gd name="T6" fmla="*/ 2147483647 w 37"/>
              <a:gd name="T7" fmla="*/ 0 h 135"/>
              <a:gd name="T8" fmla="*/ 0 60000 65536"/>
              <a:gd name="T9" fmla="*/ 0 60000 65536"/>
              <a:gd name="T10" fmla="*/ 0 60000 65536"/>
              <a:gd name="T11" fmla="*/ 0 60000 65536"/>
              <a:gd name="T12" fmla="*/ 0 w 37"/>
              <a:gd name="T13" fmla="*/ 0 h 135"/>
              <a:gd name="T14" fmla="*/ 37 w 37"/>
              <a:gd name="T15" fmla="*/ 135 h 135"/>
            </a:gdLst>
            <a:ahLst/>
            <a:cxnLst>
              <a:cxn ang="T8">
                <a:pos x="T0" y="T1"/>
              </a:cxn>
              <a:cxn ang="T9">
                <a:pos x="T2" y="T3"/>
              </a:cxn>
              <a:cxn ang="T10">
                <a:pos x="T4" y="T5"/>
              </a:cxn>
              <a:cxn ang="T11">
                <a:pos x="T6" y="T7"/>
              </a:cxn>
            </a:cxnLst>
            <a:rect l="T12" t="T13" r="T14" b="T15"/>
            <a:pathLst>
              <a:path w="37" h="135">
                <a:moveTo>
                  <a:pt x="18" y="0"/>
                </a:moveTo>
                <a:lnTo>
                  <a:pt x="0" y="135"/>
                </a:lnTo>
                <a:lnTo>
                  <a:pt x="37" y="135"/>
                </a:lnTo>
                <a:lnTo>
                  <a:pt x="18" y="0"/>
                </a:lnTo>
                <a:close/>
              </a:path>
            </a:pathLst>
          </a:custGeom>
          <a:noFill/>
          <a:ln w="9525">
            <a:solidFill>
              <a:srgbClr val="006666"/>
            </a:solidFill>
            <a:round/>
            <a:headEnd/>
            <a:tailEnd/>
          </a:ln>
        </p:spPr>
        <p:txBody>
          <a:bodyPr/>
          <a:lstStyle/>
          <a:p>
            <a:endParaRPr lang="en-US"/>
          </a:p>
        </p:txBody>
      </p:sp>
      <p:sp>
        <p:nvSpPr>
          <p:cNvPr id="26816" name="Rectangle 302"/>
          <p:cNvSpPr>
            <a:spLocks noChangeArrowheads="1"/>
          </p:cNvSpPr>
          <p:nvPr/>
        </p:nvSpPr>
        <p:spPr bwMode="auto">
          <a:xfrm>
            <a:off x="4970463" y="3570288"/>
            <a:ext cx="12700" cy="17462"/>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17" name="Freeform 303"/>
          <p:cNvSpPr>
            <a:spLocks/>
          </p:cNvSpPr>
          <p:nvPr/>
        </p:nvSpPr>
        <p:spPr bwMode="auto">
          <a:xfrm>
            <a:off x="4938713" y="3462338"/>
            <a:ext cx="44450" cy="104775"/>
          </a:xfrm>
          <a:custGeom>
            <a:avLst/>
            <a:gdLst>
              <a:gd name="T0" fmla="*/ 2147483647 w 55"/>
              <a:gd name="T1" fmla="*/ 2147483647 h 133"/>
              <a:gd name="T2" fmla="*/ 0 w 55"/>
              <a:gd name="T3" fmla="*/ 2147483647 h 133"/>
              <a:gd name="T4" fmla="*/ 2147483647 w 55"/>
              <a:gd name="T5" fmla="*/ 2147483647 h 133"/>
              <a:gd name="T6" fmla="*/ 2147483647 w 55"/>
              <a:gd name="T7" fmla="*/ 2147483647 h 133"/>
              <a:gd name="T8" fmla="*/ 2147483647 w 55"/>
              <a:gd name="T9" fmla="*/ 2147483647 h 133"/>
              <a:gd name="T10" fmla="*/ 2147483647 w 55"/>
              <a:gd name="T11" fmla="*/ 2147483647 h 133"/>
              <a:gd name="T12" fmla="*/ 2147483647 w 55"/>
              <a:gd name="T13" fmla="*/ 0 h 133"/>
              <a:gd name="T14" fmla="*/ 2147483647 w 55"/>
              <a:gd name="T15" fmla="*/ 2147483647 h 133"/>
              <a:gd name="T16" fmla="*/ 2147483647 w 55"/>
              <a:gd name="T17" fmla="*/ 2147483647 h 133"/>
              <a:gd name="T18" fmla="*/ 2147483647 w 55"/>
              <a:gd name="T19" fmla="*/ 2147483647 h 133"/>
              <a:gd name="T20" fmla="*/ 2147483647 w 55"/>
              <a:gd name="T21" fmla="*/ 2147483647 h 133"/>
              <a:gd name="T22" fmla="*/ 2147483647 w 55"/>
              <a:gd name="T23" fmla="*/ 2147483647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133"/>
              <a:gd name="T38" fmla="*/ 55 w 55"/>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133">
                <a:moveTo>
                  <a:pt x="46" y="133"/>
                </a:moveTo>
                <a:lnTo>
                  <a:pt x="0" y="133"/>
                </a:lnTo>
                <a:lnTo>
                  <a:pt x="23" y="94"/>
                </a:lnTo>
                <a:lnTo>
                  <a:pt x="7" y="94"/>
                </a:lnTo>
                <a:lnTo>
                  <a:pt x="30" y="58"/>
                </a:lnTo>
                <a:lnTo>
                  <a:pt x="19" y="58"/>
                </a:lnTo>
                <a:lnTo>
                  <a:pt x="55" y="0"/>
                </a:lnTo>
                <a:lnTo>
                  <a:pt x="44" y="58"/>
                </a:lnTo>
                <a:lnTo>
                  <a:pt x="53" y="58"/>
                </a:lnTo>
                <a:lnTo>
                  <a:pt x="42" y="94"/>
                </a:lnTo>
                <a:lnTo>
                  <a:pt x="52" y="94"/>
                </a:lnTo>
                <a:lnTo>
                  <a:pt x="46" y="133"/>
                </a:lnTo>
                <a:close/>
              </a:path>
            </a:pathLst>
          </a:custGeom>
          <a:solidFill>
            <a:srgbClr val="006666"/>
          </a:solidFill>
          <a:ln w="9525">
            <a:noFill/>
            <a:round/>
            <a:headEnd/>
            <a:tailEnd/>
          </a:ln>
        </p:spPr>
        <p:txBody>
          <a:bodyPr/>
          <a:lstStyle/>
          <a:p>
            <a:endParaRPr lang="en-US"/>
          </a:p>
        </p:txBody>
      </p:sp>
      <p:sp>
        <p:nvSpPr>
          <p:cNvPr id="26818" name="Freeform 304"/>
          <p:cNvSpPr>
            <a:spLocks/>
          </p:cNvSpPr>
          <p:nvPr/>
        </p:nvSpPr>
        <p:spPr bwMode="auto">
          <a:xfrm>
            <a:off x="4938713" y="3462338"/>
            <a:ext cx="44450" cy="104775"/>
          </a:xfrm>
          <a:custGeom>
            <a:avLst/>
            <a:gdLst>
              <a:gd name="T0" fmla="*/ 2147483647 w 55"/>
              <a:gd name="T1" fmla="*/ 2147483647 h 133"/>
              <a:gd name="T2" fmla="*/ 0 w 55"/>
              <a:gd name="T3" fmla="*/ 2147483647 h 133"/>
              <a:gd name="T4" fmla="*/ 2147483647 w 55"/>
              <a:gd name="T5" fmla="*/ 2147483647 h 133"/>
              <a:gd name="T6" fmla="*/ 2147483647 w 55"/>
              <a:gd name="T7" fmla="*/ 2147483647 h 133"/>
              <a:gd name="T8" fmla="*/ 2147483647 w 55"/>
              <a:gd name="T9" fmla="*/ 2147483647 h 133"/>
              <a:gd name="T10" fmla="*/ 2147483647 w 55"/>
              <a:gd name="T11" fmla="*/ 2147483647 h 133"/>
              <a:gd name="T12" fmla="*/ 2147483647 w 55"/>
              <a:gd name="T13" fmla="*/ 0 h 133"/>
              <a:gd name="T14" fmla="*/ 2147483647 w 55"/>
              <a:gd name="T15" fmla="*/ 2147483647 h 133"/>
              <a:gd name="T16" fmla="*/ 2147483647 w 55"/>
              <a:gd name="T17" fmla="*/ 2147483647 h 133"/>
              <a:gd name="T18" fmla="*/ 2147483647 w 55"/>
              <a:gd name="T19" fmla="*/ 2147483647 h 133"/>
              <a:gd name="T20" fmla="*/ 2147483647 w 55"/>
              <a:gd name="T21" fmla="*/ 2147483647 h 133"/>
              <a:gd name="T22" fmla="*/ 2147483647 w 55"/>
              <a:gd name="T23" fmla="*/ 2147483647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133"/>
              <a:gd name="T38" fmla="*/ 55 w 55"/>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133">
                <a:moveTo>
                  <a:pt x="46" y="133"/>
                </a:moveTo>
                <a:lnTo>
                  <a:pt x="0" y="133"/>
                </a:lnTo>
                <a:lnTo>
                  <a:pt x="23" y="94"/>
                </a:lnTo>
                <a:lnTo>
                  <a:pt x="7" y="94"/>
                </a:lnTo>
                <a:lnTo>
                  <a:pt x="30" y="58"/>
                </a:lnTo>
                <a:lnTo>
                  <a:pt x="19" y="58"/>
                </a:lnTo>
                <a:lnTo>
                  <a:pt x="55" y="0"/>
                </a:lnTo>
                <a:lnTo>
                  <a:pt x="44" y="58"/>
                </a:lnTo>
                <a:lnTo>
                  <a:pt x="53" y="58"/>
                </a:lnTo>
                <a:lnTo>
                  <a:pt x="42" y="94"/>
                </a:lnTo>
                <a:lnTo>
                  <a:pt x="52" y="94"/>
                </a:lnTo>
                <a:lnTo>
                  <a:pt x="46" y="133"/>
                </a:lnTo>
                <a:close/>
              </a:path>
            </a:pathLst>
          </a:custGeom>
          <a:noFill/>
          <a:ln w="9525">
            <a:solidFill>
              <a:srgbClr val="000000"/>
            </a:solidFill>
            <a:round/>
            <a:headEnd/>
            <a:tailEnd/>
          </a:ln>
        </p:spPr>
        <p:txBody>
          <a:bodyPr/>
          <a:lstStyle/>
          <a:p>
            <a:endParaRPr lang="en-US"/>
          </a:p>
        </p:txBody>
      </p:sp>
      <p:sp>
        <p:nvSpPr>
          <p:cNvPr id="26819" name="Freeform 305"/>
          <p:cNvSpPr>
            <a:spLocks/>
          </p:cNvSpPr>
          <p:nvPr/>
        </p:nvSpPr>
        <p:spPr bwMode="auto">
          <a:xfrm>
            <a:off x="4960938" y="3465513"/>
            <a:ext cx="28575" cy="106362"/>
          </a:xfrm>
          <a:custGeom>
            <a:avLst/>
            <a:gdLst>
              <a:gd name="T0" fmla="*/ 2147483647 w 35"/>
              <a:gd name="T1" fmla="*/ 0 h 135"/>
              <a:gd name="T2" fmla="*/ 0 w 35"/>
              <a:gd name="T3" fmla="*/ 2147483647 h 135"/>
              <a:gd name="T4" fmla="*/ 2147483647 w 35"/>
              <a:gd name="T5" fmla="*/ 2147483647 h 135"/>
              <a:gd name="T6" fmla="*/ 2147483647 w 35"/>
              <a:gd name="T7" fmla="*/ 0 h 135"/>
              <a:gd name="T8" fmla="*/ 0 60000 65536"/>
              <a:gd name="T9" fmla="*/ 0 60000 65536"/>
              <a:gd name="T10" fmla="*/ 0 60000 65536"/>
              <a:gd name="T11" fmla="*/ 0 60000 65536"/>
              <a:gd name="T12" fmla="*/ 0 w 35"/>
              <a:gd name="T13" fmla="*/ 0 h 135"/>
              <a:gd name="T14" fmla="*/ 35 w 35"/>
              <a:gd name="T15" fmla="*/ 135 h 135"/>
            </a:gdLst>
            <a:ahLst/>
            <a:cxnLst>
              <a:cxn ang="T8">
                <a:pos x="T0" y="T1"/>
              </a:cxn>
              <a:cxn ang="T9">
                <a:pos x="T2" y="T3"/>
              </a:cxn>
              <a:cxn ang="T10">
                <a:pos x="T4" y="T5"/>
              </a:cxn>
              <a:cxn ang="T11">
                <a:pos x="T6" y="T7"/>
              </a:cxn>
            </a:cxnLst>
            <a:rect l="T12" t="T13" r="T14" b="T15"/>
            <a:pathLst>
              <a:path w="35" h="135">
                <a:moveTo>
                  <a:pt x="18" y="0"/>
                </a:moveTo>
                <a:lnTo>
                  <a:pt x="0" y="135"/>
                </a:lnTo>
                <a:lnTo>
                  <a:pt x="35" y="135"/>
                </a:lnTo>
                <a:lnTo>
                  <a:pt x="18" y="0"/>
                </a:lnTo>
                <a:close/>
              </a:path>
            </a:pathLst>
          </a:custGeom>
          <a:solidFill>
            <a:srgbClr val="006666"/>
          </a:solidFill>
          <a:ln w="9525">
            <a:noFill/>
            <a:round/>
            <a:headEnd/>
            <a:tailEnd/>
          </a:ln>
        </p:spPr>
        <p:txBody>
          <a:bodyPr/>
          <a:lstStyle/>
          <a:p>
            <a:endParaRPr lang="en-US"/>
          </a:p>
        </p:txBody>
      </p:sp>
      <p:sp>
        <p:nvSpPr>
          <p:cNvPr id="26820" name="Freeform 306"/>
          <p:cNvSpPr>
            <a:spLocks/>
          </p:cNvSpPr>
          <p:nvPr/>
        </p:nvSpPr>
        <p:spPr bwMode="auto">
          <a:xfrm>
            <a:off x="4960938" y="3465513"/>
            <a:ext cx="28575" cy="106362"/>
          </a:xfrm>
          <a:custGeom>
            <a:avLst/>
            <a:gdLst>
              <a:gd name="T0" fmla="*/ 2147483647 w 35"/>
              <a:gd name="T1" fmla="*/ 0 h 135"/>
              <a:gd name="T2" fmla="*/ 0 w 35"/>
              <a:gd name="T3" fmla="*/ 2147483647 h 135"/>
              <a:gd name="T4" fmla="*/ 2147483647 w 35"/>
              <a:gd name="T5" fmla="*/ 2147483647 h 135"/>
              <a:gd name="T6" fmla="*/ 2147483647 w 35"/>
              <a:gd name="T7" fmla="*/ 0 h 135"/>
              <a:gd name="T8" fmla="*/ 0 60000 65536"/>
              <a:gd name="T9" fmla="*/ 0 60000 65536"/>
              <a:gd name="T10" fmla="*/ 0 60000 65536"/>
              <a:gd name="T11" fmla="*/ 0 60000 65536"/>
              <a:gd name="T12" fmla="*/ 0 w 35"/>
              <a:gd name="T13" fmla="*/ 0 h 135"/>
              <a:gd name="T14" fmla="*/ 35 w 35"/>
              <a:gd name="T15" fmla="*/ 135 h 135"/>
            </a:gdLst>
            <a:ahLst/>
            <a:cxnLst>
              <a:cxn ang="T8">
                <a:pos x="T0" y="T1"/>
              </a:cxn>
              <a:cxn ang="T9">
                <a:pos x="T2" y="T3"/>
              </a:cxn>
              <a:cxn ang="T10">
                <a:pos x="T4" y="T5"/>
              </a:cxn>
              <a:cxn ang="T11">
                <a:pos x="T6" y="T7"/>
              </a:cxn>
            </a:cxnLst>
            <a:rect l="T12" t="T13" r="T14" b="T15"/>
            <a:pathLst>
              <a:path w="35" h="135">
                <a:moveTo>
                  <a:pt x="18" y="0"/>
                </a:moveTo>
                <a:lnTo>
                  <a:pt x="0" y="135"/>
                </a:lnTo>
                <a:lnTo>
                  <a:pt x="35" y="135"/>
                </a:lnTo>
                <a:lnTo>
                  <a:pt x="18" y="0"/>
                </a:lnTo>
                <a:close/>
              </a:path>
            </a:pathLst>
          </a:custGeom>
          <a:noFill/>
          <a:ln w="9525">
            <a:solidFill>
              <a:srgbClr val="006666"/>
            </a:solidFill>
            <a:round/>
            <a:headEnd/>
            <a:tailEnd/>
          </a:ln>
        </p:spPr>
        <p:txBody>
          <a:bodyPr/>
          <a:lstStyle/>
          <a:p>
            <a:endParaRPr lang="en-US"/>
          </a:p>
        </p:txBody>
      </p:sp>
      <p:sp>
        <p:nvSpPr>
          <p:cNvPr id="26821" name="Freeform 307"/>
          <p:cNvSpPr>
            <a:spLocks/>
          </p:cNvSpPr>
          <p:nvPr/>
        </p:nvSpPr>
        <p:spPr bwMode="auto">
          <a:xfrm>
            <a:off x="4843463" y="3470275"/>
            <a:ext cx="60325" cy="119063"/>
          </a:xfrm>
          <a:custGeom>
            <a:avLst/>
            <a:gdLst>
              <a:gd name="T0" fmla="*/ 2147483647 w 75"/>
              <a:gd name="T1" fmla="*/ 2147483647 h 150"/>
              <a:gd name="T2" fmla="*/ 2147483647 w 75"/>
              <a:gd name="T3" fmla="*/ 2147483647 h 150"/>
              <a:gd name="T4" fmla="*/ 2147483647 w 75"/>
              <a:gd name="T5" fmla="*/ 2147483647 h 150"/>
              <a:gd name="T6" fmla="*/ 2147483647 w 75"/>
              <a:gd name="T7" fmla="*/ 2147483647 h 150"/>
              <a:gd name="T8" fmla="*/ 2147483647 w 75"/>
              <a:gd name="T9" fmla="*/ 2147483647 h 150"/>
              <a:gd name="T10" fmla="*/ 2147483647 w 75"/>
              <a:gd name="T11" fmla="*/ 2147483647 h 150"/>
              <a:gd name="T12" fmla="*/ 0 w 75"/>
              <a:gd name="T13" fmla="*/ 0 h 150"/>
              <a:gd name="T14" fmla="*/ 2147483647 w 75"/>
              <a:gd name="T15" fmla="*/ 2147483647 h 150"/>
              <a:gd name="T16" fmla="*/ 2147483647 w 75"/>
              <a:gd name="T17" fmla="*/ 2147483647 h 150"/>
              <a:gd name="T18" fmla="*/ 2147483647 w 75"/>
              <a:gd name="T19" fmla="*/ 2147483647 h 150"/>
              <a:gd name="T20" fmla="*/ 2147483647 w 75"/>
              <a:gd name="T21" fmla="*/ 2147483647 h 150"/>
              <a:gd name="T22" fmla="*/ 2147483647 w 75"/>
              <a:gd name="T23" fmla="*/ 2147483647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150"/>
              <a:gd name="T38" fmla="*/ 75 w 75"/>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150">
                <a:moveTo>
                  <a:pt x="19" y="148"/>
                </a:moveTo>
                <a:lnTo>
                  <a:pt x="75" y="150"/>
                </a:lnTo>
                <a:lnTo>
                  <a:pt x="44" y="106"/>
                </a:lnTo>
                <a:lnTo>
                  <a:pt x="61" y="106"/>
                </a:lnTo>
                <a:lnTo>
                  <a:pt x="32" y="65"/>
                </a:lnTo>
                <a:lnTo>
                  <a:pt x="48" y="65"/>
                </a:lnTo>
                <a:lnTo>
                  <a:pt x="0" y="0"/>
                </a:lnTo>
                <a:lnTo>
                  <a:pt x="15" y="63"/>
                </a:lnTo>
                <a:lnTo>
                  <a:pt x="4" y="63"/>
                </a:lnTo>
                <a:lnTo>
                  <a:pt x="21" y="106"/>
                </a:lnTo>
                <a:lnTo>
                  <a:pt x="9" y="106"/>
                </a:lnTo>
                <a:lnTo>
                  <a:pt x="19" y="148"/>
                </a:lnTo>
                <a:close/>
              </a:path>
            </a:pathLst>
          </a:custGeom>
          <a:solidFill>
            <a:srgbClr val="006666"/>
          </a:solidFill>
          <a:ln w="9525">
            <a:noFill/>
            <a:round/>
            <a:headEnd/>
            <a:tailEnd/>
          </a:ln>
        </p:spPr>
        <p:txBody>
          <a:bodyPr/>
          <a:lstStyle/>
          <a:p>
            <a:endParaRPr lang="en-US"/>
          </a:p>
        </p:txBody>
      </p:sp>
      <p:sp>
        <p:nvSpPr>
          <p:cNvPr id="26822" name="Freeform 308"/>
          <p:cNvSpPr>
            <a:spLocks/>
          </p:cNvSpPr>
          <p:nvPr/>
        </p:nvSpPr>
        <p:spPr bwMode="auto">
          <a:xfrm>
            <a:off x="4843463" y="3470275"/>
            <a:ext cx="60325" cy="119063"/>
          </a:xfrm>
          <a:custGeom>
            <a:avLst/>
            <a:gdLst>
              <a:gd name="T0" fmla="*/ 2147483647 w 75"/>
              <a:gd name="T1" fmla="*/ 2147483647 h 150"/>
              <a:gd name="T2" fmla="*/ 2147483647 w 75"/>
              <a:gd name="T3" fmla="*/ 2147483647 h 150"/>
              <a:gd name="T4" fmla="*/ 2147483647 w 75"/>
              <a:gd name="T5" fmla="*/ 2147483647 h 150"/>
              <a:gd name="T6" fmla="*/ 2147483647 w 75"/>
              <a:gd name="T7" fmla="*/ 2147483647 h 150"/>
              <a:gd name="T8" fmla="*/ 2147483647 w 75"/>
              <a:gd name="T9" fmla="*/ 2147483647 h 150"/>
              <a:gd name="T10" fmla="*/ 2147483647 w 75"/>
              <a:gd name="T11" fmla="*/ 2147483647 h 150"/>
              <a:gd name="T12" fmla="*/ 0 w 75"/>
              <a:gd name="T13" fmla="*/ 0 h 150"/>
              <a:gd name="T14" fmla="*/ 2147483647 w 75"/>
              <a:gd name="T15" fmla="*/ 2147483647 h 150"/>
              <a:gd name="T16" fmla="*/ 2147483647 w 75"/>
              <a:gd name="T17" fmla="*/ 2147483647 h 150"/>
              <a:gd name="T18" fmla="*/ 2147483647 w 75"/>
              <a:gd name="T19" fmla="*/ 2147483647 h 150"/>
              <a:gd name="T20" fmla="*/ 2147483647 w 75"/>
              <a:gd name="T21" fmla="*/ 2147483647 h 150"/>
              <a:gd name="T22" fmla="*/ 2147483647 w 75"/>
              <a:gd name="T23" fmla="*/ 2147483647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150"/>
              <a:gd name="T38" fmla="*/ 75 w 75"/>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150">
                <a:moveTo>
                  <a:pt x="19" y="148"/>
                </a:moveTo>
                <a:lnTo>
                  <a:pt x="75" y="150"/>
                </a:lnTo>
                <a:lnTo>
                  <a:pt x="44" y="106"/>
                </a:lnTo>
                <a:lnTo>
                  <a:pt x="61" y="106"/>
                </a:lnTo>
                <a:lnTo>
                  <a:pt x="32" y="65"/>
                </a:lnTo>
                <a:lnTo>
                  <a:pt x="48" y="65"/>
                </a:lnTo>
                <a:lnTo>
                  <a:pt x="0" y="0"/>
                </a:lnTo>
                <a:lnTo>
                  <a:pt x="15" y="63"/>
                </a:lnTo>
                <a:lnTo>
                  <a:pt x="4" y="63"/>
                </a:lnTo>
                <a:lnTo>
                  <a:pt x="21" y="106"/>
                </a:lnTo>
                <a:lnTo>
                  <a:pt x="9" y="106"/>
                </a:lnTo>
                <a:lnTo>
                  <a:pt x="19" y="148"/>
                </a:lnTo>
                <a:close/>
              </a:path>
            </a:pathLst>
          </a:custGeom>
          <a:noFill/>
          <a:ln w="9525">
            <a:solidFill>
              <a:srgbClr val="000000"/>
            </a:solidFill>
            <a:round/>
            <a:headEnd/>
            <a:tailEnd/>
          </a:ln>
        </p:spPr>
        <p:txBody>
          <a:bodyPr/>
          <a:lstStyle/>
          <a:p>
            <a:endParaRPr lang="en-US"/>
          </a:p>
        </p:txBody>
      </p:sp>
      <p:sp>
        <p:nvSpPr>
          <p:cNvPr id="26823" name="Freeform 309"/>
          <p:cNvSpPr>
            <a:spLocks/>
          </p:cNvSpPr>
          <p:nvPr/>
        </p:nvSpPr>
        <p:spPr bwMode="auto">
          <a:xfrm>
            <a:off x="4835525" y="3473450"/>
            <a:ext cx="33338" cy="114300"/>
          </a:xfrm>
          <a:custGeom>
            <a:avLst/>
            <a:gdLst>
              <a:gd name="T0" fmla="*/ 2147483647 w 42"/>
              <a:gd name="T1" fmla="*/ 0 h 144"/>
              <a:gd name="T2" fmla="*/ 0 w 42"/>
              <a:gd name="T3" fmla="*/ 2147483647 h 144"/>
              <a:gd name="T4" fmla="*/ 2147483647 w 42"/>
              <a:gd name="T5" fmla="*/ 2147483647 h 144"/>
              <a:gd name="T6" fmla="*/ 2147483647 w 42"/>
              <a:gd name="T7" fmla="*/ 0 h 144"/>
              <a:gd name="T8" fmla="*/ 0 60000 65536"/>
              <a:gd name="T9" fmla="*/ 0 60000 65536"/>
              <a:gd name="T10" fmla="*/ 0 60000 65536"/>
              <a:gd name="T11" fmla="*/ 0 60000 65536"/>
              <a:gd name="T12" fmla="*/ 0 w 42"/>
              <a:gd name="T13" fmla="*/ 0 h 144"/>
              <a:gd name="T14" fmla="*/ 42 w 42"/>
              <a:gd name="T15" fmla="*/ 144 h 144"/>
            </a:gdLst>
            <a:ahLst/>
            <a:cxnLst>
              <a:cxn ang="T8">
                <a:pos x="T0" y="T1"/>
              </a:cxn>
              <a:cxn ang="T9">
                <a:pos x="T2" y="T3"/>
              </a:cxn>
              <a:cxn ang="T10">
                <a:pos x="T4" y="T5"/>
              </a:cxn>
              <a:cxn ang="T11">
                <a:pos x="T6" y="T7"/>
              </a:cxn>
            </a:cxnLst>
            <a:rect l="T12" t="T13" r="T14" b="T15"/>
            <a:pathLst>
              <a:path w="42" h="144">
                <a:moveTo>
                  <a:pt x="21" y="0"/>
                </a:moveTo>
                <a:lnTo>
                  <a:pt x="0" y="144"/>
                </a:lnTo>
                <a:lnTo>
                  <a:pt x="42" y="144"/>
                </a:lnTo>
                <a:lnTo>
                  <a:pt x="21" y="0"/>
                </a:lnTo>
                <a:close/>
              </a:path>
            </a:pathLst>
          </a:custGeom>
          <a:solidFill>
            <a:srgbClr val="006666"/>
          </a:solidFill>
          <a:ln w="9525">
            <a:noFill/>
            <a:round/>
            <a:headEnd/>
            <a:tailEnd/>
          </a:ln>
        </p:spPr>
        <p:txBody>
          <a:bodyPr/>
          <a:lstStyle/>
          <a:p>
            <a:endParaRPr lang="en-US"/>
          </a:p>
        </p:txBody>
      </p:sp>
      <p:sp>
        <p:nvSpPr>
          <p:cNvPr id="26824" name="Freeform 310"/>
          <p:cNvSpPr>
            <a:spLocks/>
          </p:cNvSpPr>
          <p:nvPr/>
        </p:nvSpPr>
        <p:spPr bwMode="auto">
          <a:xfrm>
            <a:off x="4835525" y="3473450"/>
            <a:ext cx="33338" cy="114300"/>
          </a:xfrm>
          <a:custGeom>
            <a:avLst/>
            <a:gdLst>
              <a:gd name="T0" fmla="*/ 2147483647 w 42"/>
              <a:gd name="T1" fmla="*/ 0 h 144"/>
              <a:gd name="T2" fmla="*/ 0 w 42"/>
              <a:gd name="T3" fmla="*/ 2147483647 h 144"/>
              <a:gd name="T4" fmla="*/ 2147483647 w 42"/>
              <a:gd name="T5" fmla="*/ 2147483647 h 144"/>
              <a:gd name="T6" fmla="*/ 2147483647 w 42"/>
              <a:gd name="T7" fmla="*/ 0 h 144"/>
              <a:gd name="T8" fmla="*/ 0 60000 65536"/>
              <a:gd name="T9" fmla="*/ 0 60000 65536"/>
              <a:gd name="T10" fmla="*/ 0 60000 65536"/>
              <a:gd name="T11" fmla="*/ 0 60000 65536"/>
              <a:gd name="T12" fmla="*/ 0 w 42"/>
              <a:gd name="T13" fmla="*/ 0 h 144"/>
              <a:gd name="T14" fmla="*/ 42 w 42"/>
              <a:gd name="T15" fmla="*/ 144 h 144"/>
            </a:gdLst>
            <a:ahLst/>
            <a:cxnLst>
              <a:cxn ang="T8">
                <a:pos x="T0" y="T1"/>
              </a:cxn>
              <a:cxn ang="T9">
                <a:pos x="T2" y="T3"/>
              </a:cxn>
              <a:cxn ang="T10">
                <a:pos x="T4" y="T5"/>
              </a:cxn>
              <a:cxn ang="T11">
                <a:pos x="T6" y="T7"/>
              </a:cxn>
            </a:cxnLst>
            <a:rect l="T12" t="T13" r="T14" b="T15"/>
            <a:pathLst>
              <a:path w="42" h="144">
                <a:moveTo>
                  <a:pt x="21" y="0"/>
                </a:moveTo>
                <a:lnTo>
                  <a:pt x="0" y="144"/>
                </a:lnTo>
                <a:lnTo>
                  <a:pt x="42" y="144"/>
                </a:lnTo>
                <a:lnTo>
                  <a:pt x="21" y="0"/>
                </a:lnTo>
                <a:close/>
              </a:path>
            </a:pathLst>
          </a:custGeom>
          <a:noFill/>
          <a:ln w="9525">
            <a:solidFill>
              <a:srgbClr val="006666"/>
            </a:solidFill>
            <a:round/>
            <a:headEnd/>
            <a:tailEnd/>
          </a:ln>
        </p:spPr>
        <p:txBody>
          <a:bodyPr/>
          <a:lstStyle/>
          <a:p>
            <a:endParaRPr lang="en-US"/>
          </a:p>
        </p:txBody>
      </p:sp>
      <p:sp>
        <p:nvSpPr>
          <p:cNvPr id="26825" name="Rectangle 311"/>
          <p:cNvSpPr>
            <a:spLocks noChangeArrowheads="1"/>
          </p:cNvSpPr>
          <p:nvPr/>
        </p:nvSpPr>
        <p:spPr bwMode="auto">
          <a:xfrm>
            <a:off x="4841875" y="3587750"/>
            <a:ext cx="15875" cy="19050"/>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26" name="Freeform 312"/>
          <p:cNvSpPr>
            <a:spLocks/>
          </p:cNvSpPr>
          <p:nvPr/>
        </p:nvSpPr>
        <p:spPr bwMode="auto">
          <a:xfrm>
            <a:off x="4799013" y="3468688"/>
            <a:ext cx="60325" cy="119062"/>
          </a:xfrm>
          <a:custGeom>
            <a:avLst/>
            <a:gdLst>
              <a:gd name="T0" fmla="*/ 2147483647 w 75"/>
              <a:gd name="T1" fmla="*/ 2147483647 h 150"/>
              <a:gd name="T2" fmla="*/ 0 w 75"/>
              <a:gd name="T3" fmla="*/ 2147483647 h 150"/>
              <a:gd name="T4" fmla="*/ 2147483647 w 75"/>
              <a:gd name="T5" fmla="*/ 2147483647 h 150"/>
              <a:gd name="T6" fmla="*/ 2147483647 w 75"/>
              <a:gd name="T7" fmla="*/ 2147483647 h 150"/>
              <a:gd name="T8" fmla="*/ 2147483647 w 75"/>
              <a:gd name="T9" fmla="*/ 2147483647 h 150"/>
              <a:gd name="T10" fmla="*/ 2147483647 w 75"/>
              <a:gd name="T11" fmla="*/ 2147483647 h 150"/>
              <a:gd name="T12" fmla="*/ 2147483647 w 75"/>
              <a:gd name="T13" fmla="*/ 0 h 150"/>
              <a:gd name="T14" fmla="*/ 2147483647 w 75"/>
              <a:gd name="T15" fmla="*/ 2147483647 h 150"/>
              <a:gd name="T16" fmla="*/ 2147483647 w 75"/>
              <a:gd name="T17" fmla="*/ 2147483647 h 150"/>
              <a:gd name="T18" fmla="*/ 2147483647 w 75"/>
              <a:gd name="T19" fmla="*/ 2147483647 h 150"/>
              <a:gd name="T20" fmla="*/ 2147483647 w 75"/>
              <a:gd name="T21" fmla="*/ 2147483647 h 150"/>
              <a:gd name="T22" fmla="*/ 2147483647 w 75"/>
              <a:gd name="T23" fmla="*/ 2147483647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150"/>
              <a:gd name="T38" fmla="*/ 75 w 75"/>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150">
                <a:moveTo>
                  <a:pt x="56" y="148"/>
                </a:moveTo>
                <a:lnTo>
                  <a:pt x="0" y="150"/>
                </a:lnTo>
                <a:lnTo>
                  <a:pt x="31" y="106"/>
                </a:lnTo>
                <a:lnTo>
                  <a:pt x="13" y="106"/>
                </a:lnTo>
                <a:lnTo>
                  <a:pt x="42" y="65"/>
                </a:lnTo>
                <a:lnTo>
                  <a:pt x="27" y="65"/>
                </a:lnTo>
                <a:lnTo>
                  <a:pt x="75" y="0"/>
                </a:lnTo>
                <a:lnTo>
                  <a:pt x="60" y="63"/>
                </a:lnTo>
                <a:lnTo>
                  <a:pt x="71" y="63"/>
                </a:lnTo>
                <a:lnTo>
                  <a:pt x="54" y="106"/>
                </a:lnTo>
                <a:lnTo>
                  <a:pt x="65" y="106"/>
                </a:lnTo>
                <a:lnTo>
                  <a:pt x="56" y="148"/>
                </a:lnTo>
                <a:close/>
              </a:path>
            </a:pathLst>
          </a:custGeom>
          <a:solidFill>
            <a:srgbClr val="006666"/>
          </a:solidFill>
          <a:ln w="9525">
            <a:noFill/>
            <a:round/>
            <a:headEnd/>
            <a:tailEnd/>
          </a:ln>
        </p:spPr>
        <p:txBody>
          <a:bodyPr/>
          <a:lstStyle/>
          <a:p>
            <a:endParaRPr lang="en-US"/>
          </a:p>
        </p:txBody>
      </p:sp>
      <p:sp>
        <p:nvSpPr>
          <p:cNvPr id="26827" name="Freeform 313"/>
          <p:cNvSpPr>
            <a:spLocks/>
          </p:cNvSpPr>
          <p:nvPr/>
        </p:nvSpPr>
        <p:spPr bwMode="auto">
          <a:xfrm>
            <a:off x="4799013" y="3468688"/>
            <a:ext cx="60325" cy="119062"/>
          </a:xfrm>
          <a:custGeom>
            <a:avLst/>
            <a:gdLst>
              <a:gd name="T0" fmla="*/ 2147483647 w 75"/>
              <a:gd name="T1" fmla="*/ 2147483647 h 150"/>
              <a:gd name="T2" fmla="*/ 0 w 75"/>
              <a:gd name="T3" fmla="*/ 2147483647 h 150"/>
              <a:gd name="T4" fmla="*/ 2147483647 w 75"/>
              <a:gd name="T5" fmla="*/ 2147483647 h 150"/>
              <a:gd name="T6" fmla="*/ 2147483647 w 75"/>
              <a:gd name="T7" fmla="*/ 2147483647 h 150"/>
              <a:gd name="T8" fmla="*/ 2147483647 w 75"/>
              <a:gd name="T9" fmla="*/ 2147483647 h 150"/>
              <a:gd name="T10" fmla="*/ 2147483647 w 75"/>
              <a:gd name="T11" fmla="*/ 2147483647 h 150"/>
              <a:gd name="T12" fmla="*/ 2147483647 w 75"/>
              <a:gd name="T13" fmla="*/ 0 h 150"/>
              <a:gd name="T14" fmla="*/ 2147483647 w 75"/>
              <a:gd name="T15" fmla="*/ 2147483647 h 150"/>
              <a:gd name="T16" fmla="*/ 2147483647 w 75"/>
              <a:gd name="T17" fmla="*/ 2147483647 h 150"/>
              <a:gd name="T18" fmla="*/ 2147483647 w 75"/>
              <a:gd name="T19" fmla="*/ 2147483647 h 150"/>
              <a:gd name="T20" fmla="*/ 2147483647 w 75"/>
              <a:gd name="T21" fmla="*/ 2147483647 h 150"/>
              <a:gd name="T22" fmla="*/ 2147483647 w 75"/>
              <a:gd name="T23" fmla="*/ 2147483647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5"/>
              <a:gd name="T37" fmla="*/ 0 h 150"/>
              <a:gd name="T38" fmla="*/ 75 w 75"/>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5" h="150">
                <a:moveTo>
                  <a:pt x="56" y="148"/>
                </a:moveTo>
                <a:lnTo>
                  <a:pt x="0" y="150"/>
                </a:lnTo>
                <a:lnTo>
                  <a:pt x="31" y="106"/>
                </a:lnTo>
                <a:lnTo>
                  <a:pt x="13" y="106"/>
                </a:lnTo>
                <a:lnTo>
                  <a:pt x="42" y="65"/>
                </a:lnTo>
                <a:lnTo>
                  <a:pt x="27" y="65"/>
                </a:lnTo>
                <a:lnTo>
                  <a:pt x="75" y="0"/>
                </a:lnTo>
                <a:lnTo>
                  <a:pt x="60" y="63"/>
                </a:lnTo>
                <a:lnTo>
                  <a:pt x="71" y="63"/>
                </a:lnTo>
                <a:lnTo>
                  <a:pt x="54" y="106"/>
                </a:lnTo>
                <a:lnTo>
                  <a:pt x="65" y="106"/>
                </a:lnTo>
                <a:lnTo>
                  <a:pt x="56" y="148"/>
                </a:lnTo>
                <a:close/>
              </a:path>
            </a:pathLst>
          </a:custGeom>
          <a:noFill/>
          <a:ln w="9525">
            <a:solidFill>
              <a:srgbClr val="000000"/>
            </a:solidFill>
            <a:round/>
            <a:headEnd/>
            <a:tailEnd/>
          </a:ln>
        </p:spPr>
        <p:txBody>
          <a:bodyPr/>
          <a:lstStyle/>
          <a:p>
            <a:endParaRPr lang="en-US"/>
          </a:p>
        </p:txBody>
      </p:sp>
      <p:sp>
        <p:nvSpPr>
          <p:cNvPr id="26828" name="Freeform 314"/>
          <p:cNvSpPr>
            <a:spLocks/>
          </p:cNvSpPr>
          <p:nvPr/>
        </p:nvSpPr>
        <p:spPr bwMode="auto">
          <a:xfrm>
            <a:off x="4829175" y="3475038"/>
            <a:ext cx="34925" cy="114300"/>
          </a:xfrm>
          <a:custGeom>
            <a:avLst/>
            <a:gdLst>
              <a:gd name="T0" fmla="*/ 2147483647 w 45"/>
              <a:gd name="T1" fmla="*/ 0 h 144"/>
              <a:gd name="T2" fmla="*/ 0 w 45"/>
              <a:gd name="T3" fmla="*/ 2147483647 h 144"/>
              <a:gd name="T4" fmla="*/ 2147483647 w 45"/>
              <a:gd name="T5" fmla="*/ 2147483647 h 144"/>
              <a:gd name="T6" fmla="*/ 2147483647 w 45"/>
              <a:gd name="T7" fmla="*/ 0 h 144"/>
              <a:gd name="T8" fmla="*/ 0 60000 65536"/>
              <a:gd name="T9" fmla="*/ 0 60000 65536"/>
              <a:gd name="T10" fmla="*/ 0 60000 65536"/>
              <a:gd name="T11" fmla="*/ 0 60000 65536"/>
              <a:gd name="T12" fmla="*/ 0 w 45"/>
              <a:gd name="T13" fmla="*/ 0 h 144"/>
              <a:gd name="T14" fmla="*/ 45 w 45"/>
              <a:gd name="T15" fmla="*/ 144 h 144"/>
            </a:gdLst>
            <a:ahLst/>
            <a:cxnLst>
              <a:cxn ang="T8">
                <a:pos x="T0" y="T1"/>
              </a:cxn>
              <a:cxn ang="T9">
                <a:pos x="T2" y="T3"/>
              </a:cxn>
              <a:cxn ang="T10">
                <a:pos x="T4" y="T5"/>
              </a:cxn>
              <a:cxn ang="T11">
                <a:pos x="T6" y="T7"/>
              </a:cxn>
            </a:cxnLst>
            <a:rect l="T12" t="T13" r="T14" b="T15"/>
            <a:pathLst>
              <a:path w="45" h="144">
                <a:moveTo>
                  <a:pt x="24" y="0"/>
                </a:moveTo>
                <a:lnTo>
                  <a:pt x="0" y="144"/>
                </a:lnTo>
                <a:lnTo>
                  <a:pt x="45" y="144"/>
                </a:lnTo>
                <a:lnTo>
                  <a:pt x="24" y="0"/>
                </a:lnTo>
                <a:close/>
              </a:path>
            </a:pathLst>
          </a:custGeom>
          <a:solidFill>
            <a:srgbClr val="006666"/>
          </a:solidFill>
          <a:ln w="9525">
            <a:noFill/>
            <a:round/>
            <a:headEnd/>
            <a:tailEnd/>
          </a:ln>
        </p:spPr>
        <p:txBody>
          <a:bodyPr/>
          <a:lstStyle/>
          <a:p>
            <a:endParaRPr lang="en-US"/>
          </a:p>
        </p:txBody>
      </p:sp>
      <p:sp>
        <p:nvSpPr>
          <p:cNvPr id="26829" name="Freeform 315"/>
          <p:cNvSpPr>
            <a:spLocks/>
          </p:cNvSpPr>
          <p:nvPr/>
        </p:nvSpPr>
        <p:spPr bwMode="auto">
          <a:xfrm>
            <a:off x="4829175" y="3475038"/>
            <a:ext cx="34925" cy="114300"/>
          </a:xfrm>
          <a:custGeom>
            <a:avLst/>
            <a:gdLst>
              <a:gd name="T0" fmla="*/ 2147483647 w 45"/>
              <a:gd name="T1" fmla="*/ 0 h 144"/>
              <a:gd name="T2" fmla="*/ 0 w 45"/>
              <a:gd name="T3" fmla="*/ 2147483647 h 144"/>
              <a:gd name="T4" fmla="*/ 2147483647 w 45"/>
              <a:gd name="T5" fmla="*/ 2147483647 h 144"/>
              <a:gd name="T6" fmla="*/ 2147483647 w 45"/>
              <a:gd name="T7" fmla="*/ 0 h 144"/>
              <a:gd name="T8" fmla="*/ 0 60000 65536"/>
              <a:gd name="T9" fmla="*/ 0 60000 65536"/>
              <a:gd name="T10" fmla="*/ 0 60000 65536"/>
              <a:gd name="T11" fmla="*/ 0 60000 65536"/>
              <a:gd name="T12" fmla="*/ 0 w 45"/>
              <a:gd name="T13" fmla="*/ 0 h 144"/>
              <a:gd name="T14" fmla="*/ 45 w 45"/>
              <a:gd name="T15" fmla="*/ 144 h 144"/>
            </a:gdLst>
            <a:ahLst/>
            <a:cxnLst>
              <a:cxn ang="T8">
                <a:pos x="T0" y="T1"/>
              </a:cxn>
              <a:cxn ang="T9">
                <a:pos x="T2" y="T3"/>
              </a:cxn>
              <a:cxn ang="T10">
                <a:pos x="T4" y="T5"/>
              </a:cxn>
              <a:cxn ang="T11">
                <a:pos x="T6" y="T7"/>
              </a:cxn>
            </a:cxnLst>
            <a:rect l="T12" t="T13" r="T14" b="T15"/>
            <a:pathLst>
              <a:path w="45" h="144">
                <a:moveTo>
                  <a:pt x="24" y="0"/>
                </a:moveTo>
                <a:lnTo>
                  <a:pt x="0" y="144"/>
                </a:lnTo>
                <a:lnTo>
                  <a:pt x="45" y="144"/>
                </a:lnTo>
                <a:lnTo>
                  <a:pt x="24" y="0"/>
                </a:lnTo>
                <a:close/>
              </a:path>
            </a:pathLst>
          </a:custGeom>
          <a:noFill/>
          <a:ln w="9525">
            <a:solidFill>
              <a:srgbClr val="006666"/>
            </a:solidFill>
            <a:round/>
            <a:headEnd/>
            <a:tailEnd/>
          </a:ln>
        </p:spPr>
        <p:txBody>
          <a:bodyPr/>
          <a:lstStyle/>
          <a:p>
            <a:endParaRPr lang="en-US"/>
          </a:p>
        </p:txBody>
      </p:sp>
      <p:sp>
        <p:nvSpPr>
          <p:cNvPr id="26830" name="Freeform 316"/>
          <p:cNvSpPr>
            <a:spLocks/>
          </p:cNvSpPr>
          <p:nvPr/>
        </p:nvSpPr>
        <p:spPr bwMode="auto">
          <a:xfrm>
            <a:off x="4721225" y="3448050"/>
            <a:ext cx="42863" cy="104775"/>
          </a:xfrm>
          <a:custGeom>
            <a:avLst/>
            <a:gdLst>
              <a:gd name="T0" fmla="*/ 2147483647 w 56"/>
              <a:gd name="T1" fmla="*/ 2147483647 h 133"/>
              <a:gd name="T2" fmla="*/ 2147483647 w 56"/>
              <a:gd name="T3" fmla="*/ 2147483647 h 133"/>
              <a:gd name="T4" fmla="*/ 2147483647 w 56"/>
              <a:gd name="T5" fmla="*/ 2147483647 h 133"/>
              <a:gd name="T6" fmla="*/ 2147483647 w 56"/>
              <a:gd name="T7" fmla="*/ 2147483647 h 133"/>
              <a:gd name="T8" fmla="*/ 2147483647 w 56"/>
              <a:gd name="T9" fmla="*/ 2147483647 h 133"/>
              <a:gd name="T10" fmla="*/ 2147483647 w 56"/>
              <a:gd name="T11" fmla="*/ 2147483647 h 133"/>
              <a:gd name="T12" fmla="*/ 0 w 56"/>
              <a:gd name="T13" fmla="*/ 0 h 133"/>
              <a:gd name="T14" fmla="*/ 2147483647 w 56"/>
              <a:gd name="T15" fmla="*/ 2147483647 h 133"/>
              <a:gd name="T16" fmla="*/ 2147483647 w 56"/>
              <a:gd name="T17" fmla="*/ 2147483647 h 133"/>
              <a:gd name="T18" fmla="*/ 2147483647 w 56"/>
              <a:gd name="T19" fmla="*/ 2147483647 h 133"/>
              <a:gd name="T20" fmla="*/ 2147483647 w 56"/>
              <a:gd name="T21" fmla="*/ 2147483647 h 133"/>
              <a:gd name="T22" fmla="*/ 2147483647 w 56"/>
              <a:gd name="T23" fmla="*/ 2147483647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33"/>
              <a:gd name="T38" fmla="*/ 56 w 56"/>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33">
                <a:moveTo>
                  <a:pt x="10" y="133"/>
                </a:moveTo>
                <a:lnTo>
                  <a:pt x="56" y="131"/>
                </a:lnTo>
                <a:lnTo>
                  <a:pt x="33" y="94"/>
                </a:lnTo>
                <a:lnTo>
                  <a:pt x="48" y="92"/>
                </a:lnTo>
                <a:lnTo>
                  <a:pt x="25" y="58"/>
                </a:lnTo>
                <a:lnTo>
                  <a:pt x="37" y="58"/>
                </a:lnTo>
                <a:lnTo>
                  <a:pt x="0" y="0"/>
                </a:lnTo>
                <a:lnTo>
                  <a:pt x="12" y="58"/>
                </a:lnTo>
                <a:lnTo>
                  <a:pt x="2" y="58"/>
                </a:lnTo>
                <a:lnTo>
                  <a:pt x="14" y="94"/>
                </a:lnTo>
                <a:lnTo>
                  <a:pt x="4" y="94"/>
                </a:lnTo>
                <a:lnTo>
                  <a:pt x="10" y="133"/>
                </a:lnTo>
                <a:close/>
              </a:path>
            </a:pathLst>
          </a:custGeom>
          <a:solidFill>
            <a:srgbClr val="006666"/>
          </a:solidFill>
          <a:ln w="9525">
            <a:noFill/>
            <a:round/>
            <a:headEnd/>
            <a:tailEnd/>
          </a:ln>
        </p:spPr>
        <p:txBody>
          <a:bodyPr/>
          <a:lstStyle/>
          <a:p>
            <a:endParaRPr lang="en-US"/>
          </a:p>
        </p:txBody>
      </p:sp>
      <p:sp>
        <p:nvSpPr>
          <p:cNvPr id="26831" name="Freeform 317"/>
          <p:cNvSpPr>
            <a:spLocks/>
          </p:cNvSpPr>
          <p:nvPr/>
        </p:nvSpPr>
        <p:spPr bwMode="auto">
          <a:xfrm>
            <a:off x="4721225" y="3448050"/>
            <a:ext cx="42863" cy="104775"/>
          </a:xfrm>
          <a:custGeom>
            <a:avLst/>
            <a:gdLst>
              <a:gd name="T0" fmla="*/ 2147483647 w 56"/>
              <a:gd name="T1" fmla="*/ 2147483647 h 133"/>
              <a:gd name="T2" fmla="*/ 2147483647 w 56"/>
              <a:gd name="T3" fmla="*/ 2147483647 h 133"/>
              <a:gd name="T4" fmla="*/ 2147483647 w 56"/>
              <a:gd name="T5" fmla="*/ 2147483647 h 133"/>
              <a:gd name="T6" fmla="*/ 2147483647 w 56"/>
              <a:gd name="T7" fmla="*/ 2147483647 h 133"/>
              <a:gd name="T8" fmla="*/ 2147483647 w 56"/>
              <a:gd name="T9" fmla="*/ 2147483647 h 133"/>
              <a:gd name="T10" fmla="*/ 2147483647 w 56"/>
              <a:gd name="T11" fmla="*/ 2147483647 h 133"/>
              <a:gd name="T12" fmla="*/ 0 w 56"/>
              <a:gd name="T13" fmla="*/ 0 h 133"/>
              <a:gd name="T14" fmla="*/ 2147483647 w 56"/>
              <a:gd name="T15" fmla="*/ 2147483647 h 133"/>
              <a:gd name="T16" fmla="*/ 2147483647 w 56"/>
              <a:gd name="T17" fmla="*/ 2147483647 h 133"/>
              <a:gd name="T18" fmla="*/ 2147483647 w 56"/>
              <a:gd name="T19" fmla="*/ 2147483647 h 133"/>
              <a:gd name="T20" fmla="*/ 2147483647 w 56"/>
              <a:gd name="T21" fmla="*/ 2147483647 h 133"/>
              <a:gd name="T22" fmla="*/ 2147483647 w 56"/>
              <a:gd name="T23" fmla="*/ 2147483647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33"/>
              <a:gd name="T38" fmla="*/ 56 w 56"/>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33">
                <a:moveTo>
                  <a:pt x="10" y="133"/>
                </a:moveTo>
                <a:lnTo>
                  <a:pt x="56" y="131"/>
                </a:lnTo>
                <a:lnTo>
                  <a:pt x="33" y="94"/>
                </a:lnTo>
                <a:lnTo>
                  <a:pt x="48" y="92"/>
                </a:lnTo>
                <a:lnTo>
                  <a:pt x="25" y="58"/>
                </a:lnTo>
                <a:lnTo>
                  <a:pt x="37" y="58"/>
                </a:lnTo>
                <a:lnTo>
                  <a:pt x="0" y="0"/>
                </a:lnTo>
                <a:lnTo>
                  <a:pt x="12" y="58"/>
                </a:lnTo>
                <a:lnTo>
                  <a:pt x="2" y="58"/>
                </a:lnTo>
                <a:lnTo>
                  <a:pt x="14" y="94"/>
                </a:lnTo>
                <a:lnTo>
                  <a:pt x="4" y="94"/>
                </a:lnTo>
                <a:lnTo>
                  <a:pt x="10" y="133"/>
                </a:lnTo>
                <a:close/>
              </a:path>
            </a:pathLst>
          </a:custGeom>
          <a:noFill/>
          <a:ln w="9525">
            <a:solidFill>
              <a:srgbClr val="000000"/>
            </a:solidFill>
            <a:round/>
            <a:headEnd/>
            <a:tailEnd/>
          </a:ln>
        </p:spPr>
        <p:txBody>
          <a:bodyPr/>
          <a:lstStyle/>
          <a:p>
            <a:endParaRPr lang="en-US"/>
          </a:p>
        </p:txBody>
      </p:sp>
      <p:sp>
        <p:nvSpPr>
          <p:cNvPr id="26832" name="Freeform 318"/>
          <p:cNvSpPr>
            <a:spLocks/>
          </p:cNvSpPr>
          <p:nvPr/>
        </p:nvSpPr>
        <p:spPr bwMode="auto">
          <a:xfrm>
            <a:off x="4710113" y="3448050"/>
            <a:ext cx="28575" cy="104775"/>
          </a:xfrm>
          <a:custGeom>
            <a:avLst/>
            <a:gdLst>
              <a:gd name="T0" fmla="*/ 2147483647 w 36"/>
              <a:gd name="T1" fmla="*/ 0 h 133"/>
              <a:gd name="T2" fmla="*/ 0 w 36"/>
              <a:gd name="T3" fmla="*/ 2147483647 h 133"/>
              <a:gd name="T4" fmla="*/ 2147483647 w 36"/>
              <a:gd name="T5" fmla="*/ 2147483647 h 133"/>
              <a:gd name="T6" fmla="*/ 2147483647 w 36"/>
              <a:gd name="T7" fmla="*/ 0 h 133"/>
              <a:gd name="T8" fmla="*/ 0 60000 65536"/>
              <a:gd name="T9" fmla="*/ 0 60000 65536"/>
              <a:gd name="T10" fmla="*/ 0 60000 65536"/>
              <a:gd name="T11" fmla="*/ 0 60000 65536"/>
              <a:gd name="T12" fmla="*/ 0 w 36"/>
              <a:gd name="T13" fmla="*/ 0 h 133"/>
              <a:gd name="T14" fmla="*/ 36 w 36"/>
              <a:gd name="T15" fmla="*/ 133 h 133"/>
            </a:gdLst>
            <a:ahLst/>
            <a:cxnLst>
              <a:cxn ang="T8">
                <a:pos x="T0" y="T1"/>
              </a:cxn>
              <a:cxn ang="T9">
                <a:pos x="T2" y="T3"/>
              </a:cxn>
              <a:cxn ang="T10">
                <a:pos x="T4" y="T5"/>
              </a:cxn>
              <a:cxn ang="T11">
                <a:pos x="T6" y="T7"/>
              </a:cxn>
            </a:cxnLst>
            <a:rect l="T12" t="T13" r="T14" b="T15"/>
            <a:pathLst>
              <a:path w="36" h="133">
                <a:moveTo>
                  <a:pt x="19" y="0"/>
                </a:moveTo>
                <a:lnTo>
                  <a:pt x="0" y="133"/>
                </a:lnTo>
                <a:lnTo>
                  <a:pt x="36" y="133"/>
                </a:lnTo>
                <a:lnTo>
                  <a:pt x="19" y="0"/>
                </a:lnTo>
                <a:close/>
              </a:path>
            </a:pathLst>
          </a:custGeom>
          <a:solidFill>
            <a:srgbClr val="006666"/>
          </a:solidFill>
          <a:ln w="9525">
            <a:noFill/>
            <a:round/>
            <a:headEnd/>
            <a:tailEnd/>
          </a:ln>
        </p:spPr>
        <p:txBody>
          <a:bodyPr/>
          <a:lstStyle/>
          <a:p>
            <a:endParaRPr lang="en-US"/>
          </a:p>
        </p:txBody>
      </p:sp>
      <p:sp>
        <p:nvSpPr>
          <p:cNvPr id="26833" name="Freeform 319"/>
          <p:cNvSpPr>
            <a:spLocks/>
          </p:cNvSpPr>
          <p:nvPr/>
        </p:nvSpPr>
        <p:spPr bwMode="auto">
          <a:xfrm>
            <a:off x="4710113" y="3448050"/>
            <a:ext cx="28575" cy="104775"/>
          </a:xfrm>
          <a:custGeom>
            <a:avLst/>
            <a:gdLst>
              <a:gd name="T0" fmla="*/ 2147483647 w 36"/>
              <a:gd name="T1" fmla="*/ 0 h 133"/>
              <a:gd name="T2" fmla="*/ 0 w 36"/>
              <a:gd name="T3" fmla="*/ 2147483647 h 133"/>
              <a:gd name="T4" fmla="*/ 2147483647 w 36"/>
              <a:gd name="T5" fmla="*/ 2147483647 h 133"/>
              <a:gd name="T6" fmla="*/ 2147483647 w 36"/>
              <a:gd name="T7" fmla="*/ 0 h 133"/>
              <a:gd name="T8" fmla="*/ 0 60000 65536"/>
              <a:gd name="T9" fmla="*/ 0 60000 65536"/>
              <a:gd name="T10" fmla="*/ 0 60000 65536"/>
              <a:gd name="T11" fmla="*/ 0 60000 65536"/>
              <a:gd name="T12" fmla="*/ 0 w 36"/>
              <a:gd name="T13" fmla="*/ 0 h 133"/>
              <a:gd name="T14" fmla="*/ 36 w 36"/>
              <a:gd name="T15" fmla="*/ 133 h 133"/>
            </a:gdLst>
            <a:ahLst/>
            <a:cxnLst>
              <a:cxn ang="T8">
                <a:pos x="T0" y="T1"/>
              </a:cxn>
              <a:cxn ang="T9">
                <a:pos x="T2" y="T3"/>
              </a:cxn>
              <a:cxn ang="T10">
                <a:pos x="T4" y="T5"/>
              </a:cxn>
              <a:cxn ang="T11">
                <a:pos x="T6" y="T7"/>
              </a:cxn>
            </a:cxnLst>
            <a:rect l="T12" t="T13" r="T14" b="T15"/>
            <a:pathLst>
              <a:path w="36" h="133">
                <a:moveTo>
                  <a:pt x="19" y="0"/>
                </a:moveTo>
                <a:lnTo>
                  <a:pt x="0" y="133"/>
                </a:lnTo>
                <a:lnTo>
                  <a:pt x="36" y="133"/>
                </a:lnTo>
                <a:lnTo>
                  <a:pt x="19" y="0"/>
                </a:lnTo>
                <a:close/>
              </a:path>
            </a:pathLst>
          </a:custGeom>
          <a:noFill/>
          <a:ln w="9525">
            <a:solidFill>
              <a:srgbClr val="006666"/>
            </a:solidFill>
            <a:round/>
            <a:headEnd/>
            <a:tailEnd/>
          </a:ln>
        </p:spPr>
        <p:txBody>
          <a:bodyPr/>
          <a:lstStyle/>
          <a:p>
            <a:endParaRPr lang="en-US"/>
          </a:p>
        </p:txBody>
      </p:sp>
      <p:sp>
        <p:nvSpPr>
          <p:cNvPr id="26834" name="Rectangle 320"/>
          <p:cNvSpPr>
            <a:spLocks noChangeArrowheads="1"/>
          </p:cNvSpPr>
          <p:nvPr/>
        </p:nvSpPr>
        <p:spPr bwMode="auto">
          <a:xfrm>
            <a:off x="4716463" y="3552825"/>
            <a:ext cx="12700" cy="17463"/>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35" name="Freeform 321"/>
          <p:cNvSpPr>
            <a:spLocks/>
          </p:cNvSpPr>
          <p:nvPr/>
        </p:nvSpPr>
        <p:spPr bwMode="auto">
          <a:xfrm>
            <a:off x="4684713" y="3446463"/>
            <a:ext cx="42862" cy="104775"/>
          </a:xfrm>
          <a:custGeom>
            <a:avLst/>
            <a:gdLst>
              <a:gd name="T0" fmla="*/ 2147483647 w 56"/>
              <a:gd name="T1" fmla="*/ 2147483647 h 133"/>
              <a:gd name="T2" fmla="*/ 0 w 56"/>
              <a:gd name="T3" fmla="*/ 2147483647 h 133"/>
              <a:gd name="T4" fmla="*/ 2147483647 w 56"/>
              <a:gd name="T5" fmla="*/ 2147483647 h 133"/>
              <a:gd name="T6" fmla="*/ 2147483647 w 56"/>
              <a:gd name="T7" fmla="*/ 2147483647 h 133"/>
              <a:gd name="T8" fmla="*/ 2147483647 w 56"/>
              <a:gd name="T9" fmla="*/ 2147483647 h 133"/>
              <a:gd name="T10" fmla="*/ 2147483647 w 56"/>
              <a:gd name="T11" fmla="*/ 2147483647 h 133"/>
              <a:gd name="T12" fmla="*/ 2147483647 w 56"/>
              <a:gd name="T13" fmla="*/ 0 h 133"/>
              <a:gd name="T14" fmla="*/ 2147483647 w 56"/>
              <a:gd name="T15" fmla="*/ 2147483647 h 133"/>
              <a:gd name="T16" fmla="*/ 2147483647 w 56"/>
              <a:gd name="T17" fmla="*/ 2147483647 h 133"/>
              <a:gd name="T18" fmla="*/ 2147483647 w 56"/>
              <a:gd name="T19" fmla="*/ 2147483647 h 133"/>
              <a:gd name="T20" fmla="*/ 2147483647 w 56"/>
              <a:gd name="T21" fmla="*/ 2147483647 h 133"/>
              <a:gd name="T22" fmla="*/ 2147483647 w 56"/>
              <a:gd name="T23" fmla="*/ 2147483647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33"/>
              <a:gd name="T38" fmla="*/ 56 w 56"/>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33">
                <a:moveTo>
                  <a:pt x="46" y="133"/>
                </a:moveTo>
                <a:lnTo>
                  <a:pt x="0" y="131"/>
                </a:lnTo>
                <a:lnTo>
                  <a:pt x="23" y="94"/>
                </a:lnTo>
                <a:lnTo>
                  <a:pt x="10" y="92"/>
                </a:lnTo>
                <a:lnTo>
                  <a:pt x="31" y="58"/>
                </a:lnTo>
                <a:lnTo>
                  <a:pt x="19" y="58"/>
                </a:lnTo>
                <a:lnTo>
                  <a:pt x="56" y="0"/>
                </a:lnTo>
                <a:lnTo>
                  <a:pt x="44" y="58"/>
                </a:lnTo>
                <a:lnTo>
                  <a:pt x="56" y="58"/>
                </a:lnTo>
                <a:lnTo>
                  <a:pt x="42" y="94"/>
                </a:lnTo>
                <a:lnTo>
                  <a:pt x="52" y="94"/>
                </a:lnTo>
                <a:lnTo>
                  <a:pt x="46" y="133"/>
                </a:lnTo>
                <a:close/>
              </a:path>
            </a:pathLst>
          </a:custGeom>
          <a:solidFill>
            <a:srgbClr val="006666"/>
          </a:solidFill>
          <a:ln w="9525">
            <a:noFill/>
            <a:round/>
            <a:headEnd/>
            <a:tailEnd/>
          </a:ln>
        </p:spPr>
        <p:txBody>
          <a:bodyPr/>
          <a:lstStyle/>
          <a:p>
            <a:endParaRPr lang="en-US"/>
          </a:p>
        </p:txBody>
      </p:sp>
      <p:sp>
        <p:nvSpPr>
          <p:cNvPr id="26836" name="Freeform 322"/>
          <p:cNvSpPr>
            <a:spLocks/>
          </p:cNvSpPr>
          <p:nvPr/>
        </p:nvSpPr>
        <p:spPr bwMode="auto">
          <a:xfrm>
            <a:off x="4684713" y="3446463"/>
            <a:ext cx="42862" cy="104775"/>
          </a:xfrm>
          <a:custGeom>
            <a:avLst/>
            <a:gdLst>
              <a:gd name="T0" fmla="*/ 2147483647 w 56"/>
              <a:gd name="T1" fmla="*/ 2147483647 h 133"/>
              <a:gd name="T2" fmla="*/ 0 w 56"/>
              <a:gd name="T3" fmla="*/ 2147483647 h 133"/>
              <a:gd name="T4" fmla="*/ 2147483647 w 56"/>
              <a:gd name="T5" fmla="*/ 2147483647 h 133"/>
              <a:gd name="T6" fmla="*/ 2147483647 w 56"/>
              <a:gd name="T7" fmla="*/ 2147483647 h 133"/>
              <a:gd name="T8" fmla="*/ 2147483647 w 56"/>
              <a:gd name="T9" fmla="*/ 2147483647 h 133"/>
              <a:gd name="T10" fmla="*/ 2147483647 w 56"/>
              <a:gd name="T11" fmla="*/ 2147483647 h 133"/>
              <a:gd name="T12" fmla="*/ 2147483647 w 56"/>
              <a:gd name="T13" fmla="*/ 0 h 133"/>
              <a:gd name="T14" fmla="*/ 2147483647 w 56"/>
              <a:gd name="T15" fmla="*/ 2147483647 h 133"/>
              <a:gd name="T16" fmla="*/ 2147483647 w 56"/>
              <a:gd name="T17" fmla="*/ 2147483647 h 133"/>
              <a:gd name="T18" fmla="*/ 2147483647 w 56"/>
              <a:gd name="T19" fmla="*/ 2147483647 h 133"/>
              <a:gd name="T20" fmla="*/ 2147483647 w 56"/>
              <a:gd name="T21" fmla="*/ 2147483647 h 133"/>
              <a:gd name="T22" fmla="*/ 2147483647 w 56"/>
              <a:gd name="T23" fmla="*/ 2147483647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33"/>
              <a:gd name="T38" fmla="*/ 56 w 56"/>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33">
                <a:moveTo>
                  <a:pt x="46" y="133"/>
                </a:moveTo>
                <a:lnTo>
                  <a:pt x="0" y="131"/>
                </a:lnTo>
                <a:lnTo>
                  <a:pt x="23" y="94"/>
                </a:lnTo>
                <a:lnTo>
                  <a:pt x="10" y="92"/>
                </a:lnTo>
                <a:lnTo>
                  <a:pt x="31" y="58"/>
                </a:lnTo>
                <a:lnTo>
                  <a:pt x="19" y="58"/>
                </a:lnTo>
                <a:lnTo>
                  <a:pt x="56" y="0"/>
                </a:lnTo>
                <a:lnTo>
                  <a:pt x="44" y="58"/>
                </a:lnTo>
                <a:lnTo>
                  <a:pt x="56" y="58"/>
                </a:lnTo>
                <a:lnTo>
                  <a:pt x="42" y="94"/>
                </a:lnTo>
                <a:lnTo>
                  <a:pt x="52" y="94"/>
                </a:lnTo>
                <a:lnTo>
                  <a:pt x="46" y="133"/>
                </a:lnTo>
                <a:close/>
              </a:path>
            </a:pathLst>
          </a:custGeom>
          <a:noFill/>
          <a:ln w="9525">
            <a:solidFill>
              <a:srgbClr val="000000"/>
            </a:solidFill>
            <a:round/>
            <a:headEnd/>
            <a:tailEnd/>
          </a:ln>
        </p:spPr>
        <p:txBody>
          <a:bodyPr/>
          <a:lstStyle/>
          <a:p>
            <a:endParaRPr lang="en-US"/>
          </a:p>
        </p:txBody>
      </p:sp>
      <p:sp>
        <p:nvSpPr>
          <p:cNvPr id="26837" name="Freeform 323"/>
          <p:cNvSpPr>
            <a:spLocks/>
          </p:cNvSpPr>
          <p:nvPr/>
        </p:nvSpPr>
        <p:spPr bwMode="auto">
          <a:xfrm>
            <a:off x="4706938" y="3449638"/>
            <a:ext cx="26987" cy="104775"/>
          </a:xfrm>
          <a:custGeom>
            <a:avLst/>
            <a:gdLst>
              <a:gd name="T0" fmla="*/ 2147483647 w 34"/>
              <a:gd name="T1" fmla="*/ 0 h 133"/>
              <a:gd name="T2" fmla="*/ 0 w 34"/>
              <a:gd name="T3" fmla="*/ 2147483647 h 133"/>
              <a:gd name="T4" fmla="*/ 2147483647 w 34"/>
              <a:gd name="T5" fmla="*/ 2147483647 h 133"/>
              <a:gd name="T6" fmla="*/ 2147483647 w 34"/>
              <a:gd name="T7" fmla="*/ 0 h 133"/>
              <a:gd name="T8" fmla="*/ 0 60000 65536"/>
              <a:gd name="T9" fmla="*/ 0 60000 65536"/>
              <a:gd name="T10" fmla="*/ 0 60000 65536"/>
              <a:gd name="T11" fmla="*/ 0 60000 65536"/>
              <a:gd name="T12" fmla="*/ 0 w 34"/>
              <a:gd name="T13" fmla="*/ 0 h 133"/>
              <a:gd name="T14" fmla="*/ 34 w 34"/>
              <a:gd name="T15" fmla="*/ 133 h 133"/>
            </a:gdLst>
            <a:ahLst/>
            <a:cxnLst>
              <a:cxn ang="T8">
                <a:pos x="T0" y="T1"/>
              </a:cxn>
              <a:cxn ang="T9">
                <a:pos x="T2" y="T3"/>
              </a:cxn>
              <a:cxn ang="T10">
                <a:pos x="T4" y="T5"/>
              </a:cxn>
              <a:cxn ang="T11">
                <a:pos x="T6" y="T7"/>
              </a:cxn>
            </a:cxnLst>
            <a:rect l="T12" t="T13" r="T14" b="T15"/>
            <a:pathLst>
              <a:path w="34" h="133">
                <a:moveTo>
                  <a:pt x="17" y="0"/>
                </a:moveTo>
                <a:lnTo>
                  <a:pt x="0" y="133"/>
                </a:lnTo>
                <a:lnTo>
                  <a:pt x="34" y="133"/>
                </a:lnTo>
                <a:lnTo>
                  <a:pt x="17" y="0"/>
                </a:lnTo>
                <a:close/>
              </a:path>
            </a:pathLst>
          </a:custGeom>
          <a:solidFill>
            <a:srgbClr val="006666"/>
          </a:solidFill>
          <a:ln w="9525">
            <a:noFill/>
            <a:round/>
            <a:headEnd/>
            <a:tailEnd/>
          </a:ln>
        </p:spPr>
        <p:txBody>
          <a:bodyPr/>
          <a:lstStyle/>
          <a:p>
            <a:endParaRPr lang="en-US"/>
          </a:p>
        </p:txBody>
      </p:sp>
      <p:sp>
        <p:nvSpPr>
          <p:cNvPr id="26838" name="Freeform 324"/>
          <p:cNvSpPr>
            <a:spLocks/>
          </p:cNvSpPr>
          <p:nvPr/>
        </p:nvSpPr>
        <p:spPr bwMode="auto">
          <a:xfrm>
            <a:off x="4706938" y="3449638"/>
            <a:ext cx="26987" cy="104775"/>
          </a:xfrm>
          <a:custGeom>
            <a:avLst/>
            <a:gdLst>
              <a:gd name="T0" fmla="*/ 2147483647 w 34"/>
              <a:gd name="T1" fmla="*/ 0 h 133"/>
              <a:gd name="T2" fmla="*/ 0 w 34"/>
              <a:gd name="T3" fmla="*/ 2147483647 h 133"/>
              <a:gd name="T4" fmla="*/ 2147483647 w 34"/>
              <a:gd name="T5" fmla="*/ 2147483647 h 133"/>
              <a:gd name="T6" fmla="*/ 2147483647 w 34"/>
              <a:gd name="T7" fmla="*/ 0 h 133"/>
              <a:gd name="T8" fmla="*/ 0 60000 65536"/>
              <a:gd name="T9" fmla="*/ 0 60000 65536"/>
              <a:gd name="T10" fmla="*/ 0 60000 65536"/>
              <a:gd name="T11" fmla="*/ 0 60000 65536"/>
              <a:gd name="T12" fmla="*/ 0 w 34"/>
              <a:gd name="T13" fmla="*/ 0 h 133"/>
              <a:gd name="T14" fmla="*/ 34 w 34"/>
              <a:gd name="T15" fmla="*/ 133 h 133"/>
            </a:gdLst>
            <a:ahLst/>
            <a:cxnLst>
              <a:cxn ang="T8">
                <a:pos x="T0" y="T1"/>
              </a:cxn>
              <a:cxn ang="T9">
                <a:pos x="T2" y="T3"/>
              </a:cxn>
              <a:cxn ang="T10">
                <a:pos x="T4" y="T5"/>
              </a:cxn>
              <a:cxn ang="T11">
                <a:pos x="T6" y="T7"/>
              </a:cxn>
            </a:cxnLst>
            <a:rect l="T12" t="T13" r="T14" b="T15"/>
            <a:pathLst>
              <a:path w="34" h="133">
                <a:moveTo>
                  <a:pt x="17" y="0"/>
                </a:moveTo>
                <a:lnTo>
                  <a:pt x="0" y="133"/>
                </a:lnTo>
                <a:lnTo>
                  <a:pt x="34" y="133"/>
                </a:lnTo>
                <a:lnTo>
                  <a:pt x="17" y="0"/>
                </a:lnTo>
                <a:close/>
              </a:path>
            </a:pathLst>
          </a:custGeom>
          <a:noFill/>
          <a:ln w="9525">
            <a:solidFill>
              <a:srgbClr val="006666"/>
            </a:solidFill>
            <a:round/>
            <a:headEnd/>
            <a:tailEnd/>
          </a:ln>
        </p:spPr>
        <p:txBody>
          <a:bodyPr/>
          <a:lstStyle/>
          <a:p>
            <a:endParaRPr lang="en-US"/>
          </a:p>
        </p:txBody>
      </p:sp>
      <p:sp>
        <p:nvSpPr>
          <p:cNvPr id="26839" name="Freeform 325"/>
          <p:cNvSpPr>
            <a:spLocks/>
          </p:cNvSpPr>
          <p:nvPr/>
        </p:nvSpPr>
        <p:spPr bwMode="auto">
          <a:xfrm>
            <a:off x="3205163" y="3438525"/>
            <a:ext cx="68262" cy="138113"/>
          </a:xfrm>
          <a:custGeom>
            <a:avLst/>
            <a:gdLst>
              <a:gd name="T0" fmla="*/ 2147483647 w 86"/>
              <a:gd name="T1" fmla="*/ 2147483647 h 174"/>
              <a:gd name="T2" fmla="*/ 2147483647 w 86"/>
              <a:gd name="T3" fmla="*/ 2147483647 h 174"/>
              <a:gd name="T4" fmla="*/ 2147483647 w 86"/>
              <a:gd name="T5" fmla="*/ 2147483647 h 174"/>
              <a:gd name="T6" fmla="*/ 2147483647 w 86"/>
              <a:gd name="T7" fmla="*/ 2147483647 h 174"/>
              <a:gd name="T8" fmla="*/ 2147483647 w 86"/>
              <a:gd name="T9" fmla="*/ 2147483647 h 174"/>
              <a:gd name="T10" fmla="*/ 2147483647 w 86"/>
              <a:gd name="T11" fmla="*/ 2147483647 h 174"/>
              <a:gd name="T12" fmla="*/ 0 w 86"/>
              <a:gd name="T13" fmla="*/ 0 h 174"/>
              <a:gd name="T14" fmla="*/ 2147483647 w 86"/>
              <a:gd name="T15" fmla="*/ 2147483647 h 174"/>
              <a:gd name="T16" fmla="*/ 2147483647 w 86"/>
              <a:gd name="T17" fmla="*/ 2147483647 h 174"/>
              <a:gd name="T18" fmla="*/ 2147483647 w 86"/>
              <a:gd name="T19" fmla="*/ 2147483647 h 174"/>
              <a:gd name="T20" fmla="*/ 2147483647 w 86"/>
              <a:gd name="T21" fmla="*/ 2147483647 h 174"/>
              <a:gd name="T22" fmla="*/ 2147483647 w 86"/>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74"/>
              <a:gd name="T38" fmla="*/ 86 w 86"/>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74">
                <a:moveTo>
                  <a:pt x="21" y="174"/>
                </a:moveTo>
                <a:lnTo>
                  <a:pt x="86" y="174"/>
                </a:lnTo>
                <a:lnTo>
                  <a:pt x="50" y="124"/>
                </a:lnTo>
                <a:lnTo>
                  <a:pt x="71" y="123"/>
                </a:lnTo>
                <a:lnTo>
                  <a:pt x="38" y="76"/>
                </a:lnTo>
                <a:lnTo>
                  <a:pt x="54" y="76"/>
                </a:lnTo>
                <a:lnTo>
                  <a:pt x="0" y="0"/>
                </a:lnTo>
                <a:lnTo>
                  <a:pt x="19" y="75"/>
                </a:lnTo>
                <a:lnTo>
                  <a:pt x="4" y="75"/>
                </a:lnTo>
                <a:lnTo>
                  <a:pt x="25" y="124"/>
                </a:lnTo>
                <a:lnTo>
                  <a:pt x="10" y="123"/>
                </a:lnTo>
                <a:lnTo>
                  <a:pt x="21" y="174"/>
                </a:lnTo>
                <a:close/>
              </a:path>
            </a:pathLst>
          </a:custGeom>
          <a:solidFill>
            <a:srgbClr val="006666"/>
          </a:solidFill>
          <a:ln w="9525">
            <a:noFill/>
            <a:round/>
            <a:headEnd/>
            <a:tailEnd/>
          </a:ln>
        </p:spPr>
        <p:txBody>
          <a:bodyPr/>
          <a:lstStyle/>
          <a:p>
            <a:endParaRPr lang="en-US"/>
          </a:p>
        </p:txBody>
      </p:sp>
      <p:sp>
        <p:nvSpPr>
          <p:cNvPr id="26840" name="Freeform 326"/>
          <p:cNvSpPr>
            <a:spLocks/>
          </p:cNvSpPr>
          <p:nvPr/>
        </p:nvSpPr>
        <p:spPr bwMode="auto">
          <a:xfrm>
            <a:off x="3205163" y="3438525"/>
            <a:ext cx="68262" cy="138113"/>
          </a:xfrm>
          <a:custGeom>
            <a:avLst/>
            <a:gdLst>
              <a:gd name="T0" fmla="*/ 2147483647 w 86"/>
              <a:gd name="T1" fmla="*/ 2147483647 h 174"/>
              <a:gd name="T2" fmla="*/ 2147483647 w 86"/>
              <a:gd name="T3" fmla="*/ 2147483647 h 174"/>
              <a:gd name="T4" fmla="*/ 2147483647 w 86"/>
              <a:gd name="T5" fmla="*/ 2147483647 h 174"/>
              <a:gd name="T6" fmla="*/ 2147483647 w 86"/>
              <a:gd name="T7" fmla="*/ 2147483647 h 174"/>
              <a:gd name="T8" fmla="*/ 2147483647 w 86"/>
              <a:gd name="T9" fmla="*/ 2147483647 h 174"/>
              <a:gd name="T10" fmla="*/ 2147483647 w 86"/>
              <a:gd name="T11" fmla="*/ 2147483647 h 174"/>
              <a:gd name="T12" fmla="*/ 0 w 86"/>
              <a:gd name="T13" fmla="*/ 0 h 174"/>
              <a:gd name="T14" fmla="*/ 2147483647 w 86"/>
              <a:gd name="T15" fmla="*/ 2147483647 h 174"/>
              <a:gd name="T16" fmla="*/ 2147483647 w 86"/>
              <a:gd name="T17" fmla="*/ 2147483647 h 174"/>
              <a:gd name="T18" fmla="*/ 2147483647 w 86"/>
              <a:gd name="T19" fmla="*/ 2147483647 h 174"/>
              <a:gd name="T20" fmla="*/ 2147483647 w 86"/>
              <a:gd name="T21" fmla="*/ 2147483647 h 174"/>
              <a:gd name="T22" fmla="*/ 2147483647 w 86"/>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74"/>
              <a:gd name="T38" fmla="*/ 86 w 86"/>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74">
                <a:moveTo>
                  <a:pt x="21" y="174"/>
                </a:moveTo>
                <a:lnTo>
                  <a:pt x="86" y="174"/>
                </a:lnTo>
                <a:lnTo>
                  <a:pt x="50" y="124"/>
                </a:lnTo>
                <a:lnTo>
                  <a:pt x="71" y="123"/>
                </a:lnTo>
                <a:lnTo>
                  <a:pt x="38" y="76"/>
                </a:lnTo>
                <a:lnTo>
                  <a:pt x="54" y="76"/>
                </a:lnTo>
                <a:lnTo>
                  <a:pt x="0" y="0"/>
                </a:lnTo>
                <a:lnTo>
                  <a:pt x="19" y="75"/>
                </a:lnTo>
                <a:lnTo>
                  <a:pt x="4" y="75"/>
                </a:lnTo>
                <a:lnTo>
                  <a:pt x="25" y="124"/>
                </a:lnTo>
                <a:lnTo>
                  <a:pt x="10" y="123"/>
                </a:lnTo>
                <a:lnTo>
                  <a:pt x="21" y="174"/>
                </a:lnTo>
                <a:close/>
              </a:path>
            </a:pathLst>
          </a:custGeom>
          <a:noFill/>
          <a:ln w="9525">
            <a:solidFill>
              <a:srgbClr val="000000"/>
            </a:solidFill>
            <a:round/>
            <a:headEnd/>
            <a:tailEnd/>
          </a:ln>
        </p:spPr>
        <p:txBody>
          <a:bodyPr/>
          <a:lstStyle/>
          <a:p>
            <a:endParaRPr lang="en-US"/>
          </a:p>
        </p:txBody>
      </p:sp>
      <p:sp>
        <p:nvSpPr>
          <p:cNvPr id="26841" name="Freeform 327"/>
          <p:cNvSpPr>
            <a:spLocks/>
          </p:cNvSpPr>
          <p:nvPr/>
        </p:nvSpPr>
        <p:spPr bwMode="auto">
          <a:xfrm>
            <a:off x="3190875" y="3440113"/>
            <a:ext cx="41275" cy="136525"/>
          </a:xfrm>
          <a:custGeom>
            <a:avLst/>
            <a:gdLst>
              <a:gd name="T0" fmla="*/ 2147483647 w 52"/>
              <a:gd name="T1" fmla="*/ 0 h 172"/>
              <a:gd name="T2" fmla="*/ 0 w 52"/>
              <a:gd name="T3" fmla="*/ 2147483647 h 172"/>
              <a:gd name="T4" fmla="*/ 2147483647 w 52"/>
              <a:gd name="T5" fmla="*/ 2147483647 h 172"/>
              <a:gd name="T6" fmla="*/ 2147483647 w 52"/>
              <a:gd name="T7" fmla="*/ 0 h 172"/>
              <a:gd name="T8" fmla="*/ 0 60000 65536"/>
              <a:gd name="T9" fmla="*/ 0 60000 65536"/>
              <a:gd name="T10" fmla="*/ 0 60000 65536"/>
              <a:gd name="T11" fmla="*/ 0 60000 65536"/>
              <a:gd name="T12" fmla="*/ 0 w 52"/>
              <a:gd name="T13" fmla="*/ 0 h 172"/>
              <a:gd name="T14" fmla="*/ 52 w 52"/>
              <a:gd name="T15" fmla="*/ 172 h 172"/>
            </a:gdLst>
            <a:ahLst/>
            <a:cxnLst>
              <a:cxn ang="T8">
                <a:pos x="T0" y="T1"/>
              </a:cxn>
              <a:cxn ang="T9">
                <a:pos x="T2" y="T3"/>
              </a:cxn>
              <a:cxn ang="T10">
                <a:pos x="T4" y="T5"/>
              </a:cxn>
              <a:cxn ang="T11">
                <a:pos x="T6" y="T7"/>
              </a:cxn>
            </a:cxnLst>
            <a:rect l="T12" t="T13" r="T14" b="T15"/>
            <a:pathLst>
              <a:path w="52" h="172">
                <a:moveTo>
                  <a:pt x="27" y="0"/>
                </a:moveTo>
                <a:lnTo>
                  <a:pt x="0" y="172"/>
                </a:lnTo>
                <a:lnTo>
                  <a:pt x="52" y="172"/>
                </a:lnTo>
                <a:lnTo>
                  <a:pt x="27" y="0"/>
                </a:lnTo>
                <a:close/>
              </a:path>
            </a:pathLst>
          </a:custGeom>
          <a:solidFill>
            <a:srgbClr val="006666"/>
          </a:solidFill>
          <a:ln w="9525">
            <a:noFill/>
            <a:round/>
            <a:headEnd/>
            <a:tailEnd/>
          </a:ln>
        </p:spPr>
        <p:txBody>
          <a:bodyPr/>
          <a:lstStyle/>
          <a:p>
            <a:endParaRPr lang="en-US"/>
          </a:p>
        </p:txBody>
      </p:sp>
      <p:sp>
        <p:nvSpPr>
          <p:cNvPr id="26842" name="Freeform 328"/>
          <p:cNvSpPr>
            <a:spLocks/>
          </p:cNvSpPr>
          <p:nvPr/>
        </p:nvSpPr>
        <p:spPr bwMode="auto">
          <a:xfrm>
            <a:off x="3190875" y="3440113"/>
            <a:ext cx="41275" cy="136525"/>
          </a:xfrm>
          <a:custGeom>
            <a:avLst/>
            <a:gdLst>
              <a:gd name="T0" fmla="*/ 2147483647 w 52"/>
              <a:gd name="T1" fmla="*/ 0 h 172"/>
              <a:gd name="T2" fmla="*/ 0 w 52"/>
              <a:gd name="T3" fmla="*/ 2147483647 h 172"/>
              <a:gd name="T4" fmla="*/ 2147483647 w 52"/>
              <a:gd name="T5" fmla="*/ 2147483647 h 172"/>
              <a:gd name="T6" fmla="*/ 2147483647 w 52"/>
              <a:gd name="T7" fmla="*/ 0 h 172"/>
              <a:gd name="T8" fmla="*/ 0 60000 65536"/>
              <a:gd name="T9" fmla="*/ 0 60000 65536"/>
              <a:gd name="T10" fmla="*/ 0 60000 65536"/>
              <a:gd name="T11" fmla="*/ 0 60000 65536"/>
              <a:gd name="T12" fmla="*/ 0 w 52"/>
              <a:gd name="T13" fmla="*/ 0 h 172"/>
              <a:gd name="T14" fmla="*/ 52 w 52"/>
              <a:gd name="T15" fmla="*/ 172 h 172"/>
            </a:gdLst>
            <a:ahLst/>
            <a:cxnLst>
              <a:cxn ang="T8">
                <a:pos x="T0" y="T1"/>
              </a:cxn>
              <a:cxn ang="T9">
                <a:pos x="T2" y="T3"/>
              </a:cxn>
              <a:cxn ang="T10">
                <a:pos x="T4" y="T5"/>
              </a:cxn>
              <a:cxn ang="T11">
                <a:pos x="T6" y="T7"/>
              </a:cxn>
            </a:cxnLst>
            <a:rect l="T12" t="T13" r="T14" b="T15"/>
            <a:pathLst>
              <a:path w="52" h="172">
                <a:moveTo>
                  <a:pt x="27" y="0"/>
                </a:moveTo>
                <a:lnTo>
                  <a:pt x="0" y="172"/>
                </a:lnTo>
                <a:lnTo>
                  <a:pt x="52" y="172"/>
                </a:lnTo>
                <a:lnTo>
                  <a:pt x="27" y="0"/>
                </a:lnTo>
                <a:close/>
              </a:path>
            </a:pathLst>
          </a:custGeom>
          <a:noFill/>
          <a:ln w="9525">
            <a:solidFill>
              <a:srgbClr val="006666"/>
            </a:solidFill>
            <a:round/>
            <a:headEnd/>
            <a:tailEnd/>
          </a:ln>
        </p:spPr>
        <p:txBody>
          <a:bodyPr/>
          <a:lstStyle/>
          <a:p>
            <a:endParaRPr lang="en-US"/>
          </a:p>
        </p:txBody>
      </p:sp>
      <p:sp>
        <p:nvSpPr>
          <p:cNvPr id="26843" name="Rectangle 329"/>
          <p:cNvSpPr>
            <a:spLocks noChangeArrowheads="1"/>
          </p:cNvSpPr>
          <p:nvPr/>
        </p:nvSpPr>
        <p:spPr bwMode="auto">
          <a:xfrm>
            <a:off x="3200400" y="3576638"/>
            <a:ext cx="19050" cy="25400"/>
          </a:xfrm>
          <a:prstGeom prst="rect">
            <a:avLst/>
          </a:prstGeom>
          <a:solidFill>
            <a:srgbClr val="996633"/>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44" name="Freeform 330"/>
          <p:cNvSpPr>
            <a:spLocks/>
          </p:cNvSpPr>
          <p:nvPr/>
        </p:nvSpPr>
        <p:spPr bwMode="auto">
          <a:xfrm>
            <a:off x="3151188" y="3436938"/>
            <a:ext cx="68262" cy="138112"/>
          </a:xfrm>
          <a:custGeom>
            <a:avLst/>
            <a:gdLst>
              <a:gd name="T0" fmla="*/ 2147483647 w 86"/>
              <a:gd name="T1" fmla="*/ 2147483647 h 174"/>
              <a:gd name="T2" fmla="*/ 0 w 86"/>
              <a:gd name="T3" fmla="*/ 2147483647 h 174"/>
              <a:gd name="T4" fmla="*/ 2147483647 w 86"/>
              <a:gd name="T5" fmla="*/ 2147483647 h 174"/>
              <a:gd name="T6" fmla="*/ 2147483647 w 86"/>
              <a:gd name="T7" fmla="*/ 2147483647 h 174"/>
              <a:gd name="T8" fmla="*/ 2147483647 w 86"/>
              <a:gd name="T9" fmla="*/ 2147483647 h 174"/>
              <a:gd name="T10" fmla="*/ 2147483647 w 86"/>
              <a:gd name="T11" fmla="*/ 2147483647 h 174"/>
              <a:gd name="T12" fmla="*/ 2147483647 w 86"/>
              <a:gd name="T13" fmla="*/ 0 h 174"/>
              <a:gd name="T14" fmla="*/ 2147483647 w 86"/>
              <a:gd name="T15" fmla="*/ 2147483647 h 174"/>
              <a:gd name="T16" fmla="*/ 2147483647 w 86"/>
              <a:gd name="T17" fmla="*/ 2147483647 h 174"/>
              <a:gd name="T18" fmla="*/ 2147483647 w 86"/>
              <a:gd name="T19" fmla="*/ 2147483647 h 174"/>
              <a:gd name="T20" fmla="*/ 2147483647 w 86"/>
              <a:gd name="T21" fmla="*/ 2147483647 h 174"/>
              <a:gd name="T22" fmla="*/ 2147483647 w 86"/>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74"/>
              <a:gd name="T38" fmla="*/ 86 w 86"/>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74">
                <a:moveTo>
                  <a:pt x="65" y="174"/>
                </a:moveTo>
                <a:lnTo>
                  <a:pt x="0" y="174"/>
                </a:lnTo>
                <a:lnTo>
                  <a:pt x="34" y="125"/>
                </a:lnTo>
                <a:lnTo>
                  <a:pt x="15" y="123"/>
                </a:lnTo>
                <a:lnTo>
                  <a:pt x="48" y="75"/>
                </a:lnTo>
                <a:lnTo>
                  <a:pt x="31" y="77"/>
                </a:lnTo>
                <a:lnTo>
                  <a:pt x="86" y="0"/>
                </a:lnTo>
                <a:lnTo>
                  <a:pt x="67" y="75"/>
                </a:lnTo>
                <a:lnTo>
                  <a:pt x="82" y="75"/>
                </a:lnTo>
                <a:lnTo>
                  <a:pt x="61" y="125"/>
                </a:lnTo>
                <a:lnTo>
                  <a:pt x="75" y="123"/>
                </a:lnTo>
                <a:lnTo>
                  <a:pt x="65" y="174"/>
                </a:lnTo>
                <a:close/>
              </a:path>
            </a:pathLst>
          </a:custGeom>
          <a:solidFill>
            <a:srgbClr val="006666"/>
          </a:solidFill>
          <a:ln w="9525">
            <a:noFill/>
            <a:round/>
            <a:headEnd/>
            <a:tailEnd/>
          </a:ln>
        </p:spPr>
        <p:txBody>
          <a:bodyPr/>
          <a:lstStyle/>
          <a:p>
            <a:endParaRPr lang="en-US"/>
          </a:p>
        </p:txBody>
      </p:sp>
      <p:sp>
        <p:nvSpPr>
          <p:cNvPr id="26845" name="Freeform 331"/>
          <p:cNvSpPr>
            <a:spLocks/>
          </p:cNvSpPr>
          <p:nvPr/>
        </p:nvSpPr>
        <p:spPr bwMode="auto">
          <a:xfrm>
            <a:off x="3151188" y="3436938"/>
            <a:ext cx="68262" cy="138112"/>
          </a:xfrm>
          <a:custGeom>
            <a:avLst/>
            <a:gdLst>
              <a:gd name="T0" fmla="*/ 2147483647 w 86"/>
              <a:gd name="T1" fmla="*/ 2147483647 h 174"/>
              <a:gd name="T2" fmla="*/ 0 w 86"/>
              <a:gd name="T3" fmla="*/ 2147483647 h 174"/>
              <a:gd name="T4" fmla="*/ 2147483647 w 86"/>
              <a:gd name="T5" fmla="*/ 2147483647 h 174"/>
              <a:gd name="T6" fmla="*/ 2147483647 w 86"/>
              <a:gd name="T7" fmla="*/ 2147483647 h 174"/>
              <a:gd name="T8" fmla="*/ 2147483647 w 86"/>
              <a:gd name="T9" fmla="*/ 2147483647 h 174"/>
              <a:gd name="T10" fmla="*/ 2147483647 w 86"/>
              <a:gd name="T11" fmla="*/ 2147483647 h 174"/>
              <a:gd name="T12" fmla="*/ 2147483647 w 86"/>
              <a:gd name="T13" fmla="*/ 0 h 174"/>
              <a:gd name="T14" fmla="*/ 2147483647 w 86"/>
              <a:gd name="T15" fmla="*/ 2147483647 h 174"/>
              <a:gd name="T16" fmla="*/ 2147483647 w 86"/>
              <a:gd name="T17" fmla="*/ 2147483647 h 174"/>
              <a:gd name="T18" fmla="*/ 2147483647 w 86"/>
              <a:gd name="T19" fmla="*/ 2147483647 h 174"/>
              <a:gd name="T20" fmla="*/ 2147483647 w 86"/>
              <a:gd name="T21" fmla="*/ 2147483647 h 174"/>
              <a:gd name="T22" fmla="*/ 2147483647 w 86"/>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74"/>
              <a:gd name="T38" fmla="*/ 86 w 86"/>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74">
                <a:moveTo>
                  <a:pt x="65" y="174"/>
                </a:moveTo>
                <a:lnTo>
                  <a:pt x="0" y="174"/>
                </a:lnTo>
                <a:lnTo>
                  <a:pt x="34" y="125"/>
                </a:lnTo>
                <a:lnTo>
                  <a:pt x="15" y="123"/>
                </a:lnTo>
                <a:lnTo>
                  <a:pt x="48" y="75"/>
                </a:lnTo>
                <a:lnTo>
                  <a:pt x="31" y="77"/>
                </a:lnTo>
                <a:lnTo>
                  <a:pt x="86" y="0"/>
                </a:lnTo>
                <a:lnTo>
                  <a:pt x="67" y="75"/>
                </a:lnTo>
                <a:lnTo>
                  <a:pt x="82" y="75"/>
                </a:lnTo>
                <a:lnTo>
                  <a:pt x="61" y="125"/>
                </a:lnTo>
                <a:lnTo>
                  <a:pt x="75" y="123"/>
                </a:lnTo>
                <a:lnTo>
                  <a:pt x="65" y="174"/>
                </a:lnTo>
                <a:close/>
              </a:path>
            </a:pathLst>
          </a:custGeom>
          <a:noFill/>
          <a:ln w="9525">
            <a:solidFill>
              <a:srgbClr val="000000"/>
            </a:solidFill>
            <a:round/>
            <a:headEnd/>
            <a:tailEnd/>
          </a:ln>
        </p:spPr>
        <p:txBody>
          <a:bodyPr/>
          <a:lstStyle/>
          <a:p>
            <a:endParaRPr lang="en-US"/>
          </a:p>
        </p:txBody>
      </p:sp>
      <p:sp>
        <p:nvSpPr>
          <p:cNvPr id="26846" name="Freeform 332"/>
          <p:cNvSpPr>
            <a:spLocks/>
          </p:cNvSpPr>
          <p:nvPr/>
        </p:nvSpPr>
        <p:spPr bwMode="auto">
          <a:xfrm>
            <a:off x="3186113" y="3441700"/>
            <a:ext cx="39687" cy="136525"/>
          </a:xfrm>
          <a:custGeom>
            <a:avLst/>
            <a:gdLst>
              <a:gd name="T0" fmla="*/ 2147483647 w 50"/>
              <a:gd name="T1" fmla="*/ 0 h 172"/>
              <a:gd name="T2" fmla="*/ 0 w 50"/>
              <a:gd name="T3" fmla="*/ 2147483647 h 172"/>
              <a:gd name="T4" fmla="*/ 2147483647 w 50"/>
              <a:gd name="T5" fmla="*/ 2147483647 h 172"/>
              <a:gd name="T6" fmla="*/ 2147483647 w 50"/>
              <a:gd name="T7" fmla="*/ 0 h 172"/>
              <a:gd name="T8" fmla="*/ 0 60000 65536"/>
              <a:gd name="T9" fmla="*/ 0 60000 65536"/>
              <a:gd name="T10" fmla="*/ 0 60000 65536"/>
              <a:gd name="T11" fmla="*/ 0 60000 65536"/>
              <a:gd name="T12" fmla="*/ 0 w 50"/>
              <a:gd name="T13" fmla="*/ 0 h 172"/>
              <a:gd name="T14" fmla="*/ 50 w 50"/>
              <a:gd name="T15" fmla="*/ 172 h 172"/>
            </a:gdLst>
            <a:ahLst/>
            <a:cxnLst>
              <a:cxn ang="T8">
                <a:pos x="T0" y="T1"/>
              </a:cxn>
              <a:cxn ang="T9">
                <a:pos x="T2" y="T3"/>
              </a:cxn>
              <a:cxn ang="T10">
                <a:pos x="T4" y="T5"/>
              </a:cxn>
              <a:cxn ang="T11">
                <a:pos x="T6" y="T7"/>
              </a:cxn>
            </a:cxnLst>
            <a:rect l="T12" t="T13" r="T14" b="T15"/>
            <a:pathLst>
              <a:path w="50" h="172">
                <a:moveTo>
                  <a:pt x="25" y="0"/>
                </a:moveTo>
                <a:lnTo>
                  <a:pt x="0" y="172"/>
                </a:lnTo>
                <a:lnTo>
                  <a:pt x="50" y="172"/>
                </a:lnTo>
                <a:lnTo>
                  <a:pt x="25" y="0"/>
                </a:lnTo>
                <a:close/>
              </a:path>
            </a:pathLst>
          </a:custGeom>
          <a:solidFill>
            <a:srgbClr val="006666"/>
          </a:solidFill>
          <a:ln w="9525">
            <a:noFill/>
            <a:round/>
            <a:headEnd/>
            <a:tailEnd/>
          </a:ln>
        </p:spPr>
        <p:txBody>
          <a:bodyPr/>
          <a:lstStyle/>
          <a:p>
            <a:endParaRPr lang="en-US"/>
          </a:p>
        </p:txBody>
      </p:sp>
      <p:sp>
        <p:nvSpPr>
          <p:cNvPr id="26847" name="Freeform 333"/>
          <p:cNvSpPr>
            <a:spLocks/>
          </p:cNvSpPr>
          <p:nvPr/>
        </p:nvSpPr>
        <p:spPr bwMode="auto">
          <a:xfrm>
            <a:off x="3186113" y="3441700"/>
            <a:ext cx="39687" cy="136525"/>
          </a:xfrm>
          <a:custGeom>
            <a:avLst/>
            <a:gdLst>
              <a:gd name="T0" fmla="*/ 2147483647 w 50"/>
              <a:gd name="T1" fmla="*/ 0 h 172"/>
              <a:gd name="T2" fmla="*/ 0 w 50"/>
              <a:gd name="T3" fmla="*/ 2147483647 h 172"/>
              <a:gd name="T4" fmla="*/ 2147483647 w 50"/>
              <a:gd name="T5" fmla="*/ 2147483647 h 172"/>
              <a:gd name="T6" fmla="*/ 2147483647 w 50"/>
              <a:gd name="T7" fmla="*/ 0 h 172"/>
              <a:gd name="T8" fmla="*/ 0 60000 65536"/>
              <a:gd name="T9" fmla="*/ 0 60000 65536"/>
              <a:gd name="T10" fmla="*/ 0 60000 65536"/>
              <a:gd name="T11" fmla="*/ 0 60000 65536"/>
              <a:gd name="T12" fmla="*/ 0 w 50"/>
              <a:gd name="T13" fmla="*/ 0 h 172"/>
              <a:gd name="T14" fmla="*/ 50 w 50"/>
              <a:gd name="T15" fmla="*/ 172 h 172"/>
            </a:gdLst>
            <a:ahLst/>
            <a:cxnLst>
              <a:cxn ang="T8">
                <a:pos x="T0" y="T1"/>
              </a:cxn>
              <a:cxn ang="T9">
                <a:pos x="T2" y="T3"/>
              </a:cxn>
              <a:cxn ang="T10">
                <a:pos x="T4" y="T5"/>
              </a:cxn>
              <a:cxn ang="T11">
                <a:pos x="T6" y="T7"/>
              </a:cxn>
            </a:cxnLst>
            <a:rect l="T12" t="T13" r="T14" b="T15"/>
            <a:pathLst>
              <a:path w="50" h="172">
                <a:moveTo>
                  <a:pt x="25" y="0"/>
                </a:moveTo>
                <a:lnTo>
                  <a:pt x="0" y="172"/>
                </a:lnTo>
                <a:lnTo>
                  <a:pt x="50" y="172"/>
                </a:lnTo>
                <a:lnTo>
                  <a:pt x="25" y="0"/>
                </a:lnTo>
                <a:close/>
              </a:path>
            </a:pathLst>
          </a:custGeom>
          <a:noFill/>
          <a:ln w="9525">
            <a:solidFill>
              <a:srgbClr val="006666"/>
            </a:solidFill>
            <a:round/>
            <a:headEnd/>
            <a:tailEnd/>
          </a:ln>
        </p:spPr>
        <p:txBody>
          <a:bodyPr/>
          <a:lstStyle/>
          <a:p>
            <a:endParaRPr lang="en-US"/>
          </a:p>
        </p:txBody>
      </p:sp>
      <p:sp>
        <p:nvSpPr>
          <p:cNvPr id="26848" name="Freeform 551"/>
          <p:cNvSpPr>
            <a:spLocks/>
          </p:cNvSpPr>
          <p:nvPr/>
        </p:nvSpPr>
        <p:spPr bwMode="auto">
          <a:xfrm>
            <a:off x="8404225" y="3205163"/>
            <a:ext cx="336550" cy="173037"/>
          </a:xfrm>
          <a:custGeom>
            <a:avLst/>
            <a:gdLst>
              <a:gd name="T0" fmla="*/ 2147483647 w 422"/>
              <a:gd name="T1" fmla="*/ 0 h 219"/>
              <a:gd name="T2" fmla="*/ 0 w 422"/>
              <a:gd name="T3" fmla="*/ 2147483647 h 219"/>
              <a:gd name="T4" fmla="*/ 0 w 422"/>
              <a:gd name="T5" fmla="*/ 2147483647 h 219"/>
              <a:gd name="T6" fmla="*/ 2147483647 w 422"/>
              <a:gd name="T7" fmla="*/ 2147483647 h 219"/>
              <a:gd name="T8" fmla="*/ 2147483647 w 422"/>
              <a:gd name="T9" fmla="*/ 2147483647 h 219"/>
              <a:gd name="T10" fmla="*/ 2147483647 w 422"/>
              <a:gd name="T11" fmla="*/ 0 h 219"/>
              <a:gd name="T12" fmla="*/ 2147483647 w 422"/>
              <a:gd name="T13" fmla="*/ 0 h 219"/>
              <a:gd name="T14" fmla="*/ 0 60000 65536"/>
              <a:gd name="T15" fmla="*/ 0 60000 65536"/>
              <a:gd name="T16" fmla="*/ 0 60000 65536"/>
              <a:gd name="T17" fmla="*/ 0 60000 65536"/>
              <a:gd name="T18" fmla="*/ 0 60000 65536"/>
              <a:gd name="T19" fmla="*/ 0 60000 65536"/>
              <a:gd name="T20" fmla="*/ 0 60000 65536"/>
              <a:gd name="T21" fmla="*/ 0 w 422"/>
              <a:gd name="T22" fmla="*/ 0 h 219"/>
              <a:gd name="T23" fmla="*/ 422 w 422"/>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2" h="219">
                <a:moveTo>
                  <a:pt x="56" y="0"/>
                </a:moveTo>
                <a:lnTo>
                  <a:pt x="0" y="56"/>
                </a:lnTo>
                <a:lnTo>
                  <a:pt x="0" y="219"/>
                </a:lnTo>
                <a:lnTo>
                  <a:pt x="369" y="219"/>
                </a:lnTo>
                <a:lnTo>
                  <a:pt x="422" y="163"/>
                </a:lnTo>
                <a:lnTo>
                  <a:pt x="422" y="0"/>
                </a:lnTo>
                <a:lnTo>
                  <a:pt x="56" y="0"/>
                </a:lnTo>
                <a:close/>
              </a:path>
            </a:pathLst>
          </a:custGeom>
          <a:solidFill>
            <a:srgbClr val="996633"/>
          </a:solidFill>
          <a:ln w="9525">
            <a:noFill/>
            <a:round/>
            <a:headEnd/>
            <a:tailEnd/>
          </a:ln>
        </p:spPr>
        <p:txBody>
          <a:bodyPr/>
          <a:lstStyle/>
          <a:p>
            <a:endParaRPr lang="en-US"/>
          </a:p>
        </p:txBody>
      </p:sp>
      <p:sp>
        <p:nvSpPr>
          <p:cNvPr id="26849" name="Freeform 552"/>
          <p:cNvSpPr>
            <a:spLocks/>
          </p:cNvSpPr>
          <p:nvPr/>
        </p:nvSpPr>
        <p:spPr bwMode="auto">
          <a:xfrm>
            <a:off x="8404225" y="3205163"/>
            <a:ext cx="336550" cy="44450"/>
          </a:xfrm>
          <a:custGeom>
            <a:avLst/>
            <a:gdLst>
              <a:gd name="T0" fmla="*/ 0 w 422"/>
              <a:gd name="T1" fmla="*/ 2147483647 h 56"/>
              <a:gd name="T2" fmla="*/ 2147483647 w 422"/>
              <a:gd name="T3" fmla="*/ 2147483647 h 56"/>
              <a:gd name="T4" fmla="*/ 2147483647 w 422"/>
              <a:gd name="T5" fmla="*/ 0 h 56"/>
              <a:gd name="T6" fmla="*/ 2147483647 w 422"/>
              <a:gd name="T7" fmla="*/ 0 h 56"/>
              <a:gd name="T8" fmla="*/ 0 w 422"/>
              <a:gd name="T9" fmla="*/ 2147483647 h 56"/>
              <a:gd name="T10" fmla="*/ 0 60000 65536"/>
              <a:gd name="T11" fmla="*/ 0 60000 65536"/>
              <a:gd name="T12" fmla="*/ 0 60000 65536"/>
              <a:gd name="T13" fmla="*/ 0 60000 65536"/>
              <a:gd name="T14" fmla="*/ 0 60000 65536"/>
              <a:gd name="T15" fmla="*/ 0 w 422"/>
              <a:gd name="T16" fmla="*/ 0 h 56"/>
              <a:gd name="T17" fmla="*/ 422 w 422"/>
              <a:gd name="T18" fmla="*/ 56 h 56"/>
            </a:gdLst>
            <a:ahLst/>
            <a:cxnLst>
              <a:cxn ang="T10">
                <a:pos x="T0" y="T1"/>
              </a:cxn>
              <a:cxn ang="T11">
                <a:pos x="T2" y="T3"/>
              </a:cxn>
              <a:cxn ang="T12">
                <a:pos x="T4" y="T5"/>
              </a:cxn>
              <a:cxn ang="T13">
                <a:pos x="T6" y="T7"/>
              </a:cxn>
              <a:cxn ang="T14">
                <a:pos x="T8" y="T9"/>
              </a:cxn>
            </a:cxnLst>
            <a:rect l="T15" t="T16" r="T17" b="T18"/>
            <a:pathLst>
              <a:path w="422" h="56">
                <a:moveTo>
                  <a:pt x="0" y="56"/>
                </a:moveTo>
                <a:lnTo>
                  <a:pt x="369" y="56"/>
                </a:lnTo>
                <a:lnTo>
                  <a:pt x="422" y="0"/>
                </a:lnTo>
                <a:lnTo>
                  <a:pt x="56" y="0"/>
                </a:lnTo>
                <a:lnTo>
                  <a:pt x="0" y="56"/>
                </a:lnTo>
                <a:close/>
              </a:path>
            </a:pathLst>
          </a:custGeom>
          <a:solidFill>
            <a:srgbClr val="AD845B"/>
          </a:solidFill>
          <a:ln w="9525">
            <a:noFill/>
            <a:round/>
            <a:headEnd/>
            <a:tailEnd/>
          </a:ln>
        </p:spPr>
        <p:txBody>
          <a:bodyPr/>
          <a:lstStyle/>
          <a:p>
            <a:endParaRPr lang="en-US"/>
          </a:p>
        </p:txBody>
      </p:sp>
      <p:sp>
        <p:nvSpPr>
          <p:cNvPr id="26850" name="Freeform 553"/>
          <p:cNvSpPr>
            <a:spLocks/>
          </p:cNvSpPr>
          <p:nvPr/>
        </p:nvSpPr>
        <p:spPr bwMode="auto">
          <a:xfrm>
            <a:off x="8697913" y="3205163"/>
            <a:ext cx="42862" cy="173037"/>
          </a:xfrm>
          <a:custGeom>
            <a:avLst/>
            <a:gdLst>
              <a:gd name="T0" fmla="*/ 0 w 53"/>
              <a:gd name="T1" fmla="*/ 2147483647 h 219"/>
              <a:gd name="T2" fmla="*/ 2147483647 w 53"/>
              <a:gd name="T3" fmla="*/ 0 h 219"/>
              <a:gd name="T4" fmla="*/ 2147483647 w 53"/>
              <a:gd name="T5" fmla="*/ 2147483647 h 219"/>
              <a:gd name="T6" fmla="*/ 0 w 53"/>
              <a:gd name="T7" fmla="*/ 2147483647 h 219"/>
              <a:gd name="T8" fmla="*/ 0 w 53"/>
              <a:gd name="T9" fmla="*/ 2147483647 h 219"/>
              <a:gd name="T10" fmla="*/ 0 60000 65536"/>
              <a:gd name="T11" fmla="*/ 0 60000 65536"/>
              <a:gd name="T12" fmla="*/ 0 60000 65536"/>
              <a:gd name="T13" fmla="*/ 0 60000 65536"/>
              <a:gd name="T14" fmla="*/ 0 60000 65536"/>
              <a:gd name="T15" fmla="*/ 0 w 53"/>
              <a:gd name="T16" fmla="*/ 0 h 219"/>
              <a:gd name="T17" fmla="*/ 53 w 53"/>
              <a:gd name="T18" fmla="*/ 219 h 219"/>
            </a:gdLst>
            <a:ahLst/>
            <a:cxnLst>
              <a:cxn ang="T10">
                <a:pos x="T0" y="T1"/>
              </a:cxn>
              <a:cxn ang="T11">
                <a:pos x="T2" y="T3"/>
              </a:cxn>
              <a:cxn ang="T12">
                <a:pos x="T4" y="T5"/>
              </a:cxn>
              <a:cxn ang="T13">
                <a:pos x="T6" y="T7"/>
              </a:cxn>
              <a:cxn ang="T14">
                <a:pos x="T8" y="T9"/>
              </a:cxn>
            </a:cxnLst>
            <a:rect l="T15" t="T16" r="T17" b="T18"/>
            <a:pathLst>
              <a:path w="53" h="219">
                <a:moveTo>
                  <a:pt x="0" y="56"/>
                </a:moveTo>
                <a:lnTo>
                  <a:pt x="53" y="0"/>
                </a:lnTo>
                <a:lnTo>
                  <a:pt x="53" y="163"/>
                </a:lnTo>
                <a:lnTo>
                  <a:pt x="0" y="219"/>
                </a:lnTo>
                <a:lnTo>
                  <a:pt x="0" y="56"/>
                </a:lnTo>
                <a:close/>
              </a:path>
            </a:pathLst>
          </a:custGeom>
          <a:solidFill>
            <a:srgbClr val="7B5229"/>
          </a:solidFill>
          <a:ln w="9525">
            <a:noFill/>
            <a:round/>
            <a:headEnd/>
            <a:tailEnd/>
          </a:ln>
        </p:spPr>
        <p:txBody>
          <a:bodyPr/>
          <a:lstStyle/>
          <a:p>
            <a:endParaRPr lang="en-US"/>
          </a:p>
        </p:txBody>
      </p:sp>
      <p:sp>
        <p:nvSpPr>
          <p:cNvPr id="26851" name="Freeform 554"/>
          <p:cNvSpPr>
            <a:spLocks/>
          </p:cNvSpPr>
          <p:nvPr/>
        </p:nvSpPr>
        <p:spPr bwMode="auto">
          <a:xfrm>
            <a:off x="8404225" y="3205163"/>
            <a:ext cx="336550" cy="173037"/>
          </a:xfrm>
          <a:custGeom>
            <a:avLst/>
            <a:gdLst>
              <a:gd name="T0" fmla="*/ 2147483647 w 422"/>
              <a:gd name="T1" fmla="*/ 0 h 219"/>
              <a:gd name="T2" fmla="*/ 0 w 422"/>
              <a:gd name="T3" fmla="*/ 2147483647 h 219"/>
              <a:gd name="T4" fmla="*/ 0 w 422"/>
              <a:gd name="T5" fmla="*/ 2147483647 h 219"/>
              <a:gd name="T6" fmla="*/ 2147483647 w 422"/>
              <a:gd name="T7" fmla="*/ 2147483647 h 219"/>
              <a:gd name="T8" fmla="*/ 2147483647 w 422"/>
              <a:gd name="T9" fmla="*/ 2147483647 h 219"/>
              <a:gd name="T10" fmla="*/ 2147483647 w 422"/>
              <a:gd name="T11" fmla="*/ 0 h 219"/>
              <a:gd name="T12" fmla="*/ 2147483647 w 422"/>
              <a:gd name="T13" fmla="*/ 0 h 219"/>
              <a:gd name="T14" fmla="*/ 0 60000 65536"/>
              <a:gd name="T15" fmla="*/ 0 60000 65536"/>
              <a:gd name="T16" fmla="*/ 0 60000 65536"/>
              <a:gd name="T17" fmla="*/ 0 60000 65536"/>
              <a:gd name="T18" fmla="*/ 0 60000 65536"/>
              <a:gd name="T19" fmla="*/ 0 60000 65536"/>
              <a:gd name="T20" fmla="*/ 0 60000 65536"/>
              <a:gd name="T21" fmla="*/ 0 w 422"/>
              <a:gd name="T22" fmla="*/ 0 h 219"/>
              <a:gd name="T23" fmla="*/ 422 w 422"/>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2" h="219">
                <a:moveTo>
                  <a:pt x="56" y="0"/>
                </a:moveTo>
                <a:lnTo>
                  <a:pt x="0" y="56"/>
                </a:lnTo>
                <a:lnTo>
                  <a:pt x="0" y="219"/>
                </a:lnTo>
                <a:lnTo>
                  <a:pt x="369" y="219"/>
                </a:lnTo>
                <a:lnTo>
                  <a:pt x="422" y="163"/>
                </a:lnTo>
                <a:lnTo>
                  <a:pt x="422" y="0"/>
                </a:lnTo>
                <a:lnTo>
                  <a:pt x="56" y="0"/>
                </a:lnTo>
                <a:close/>
              </a:path>
            </a:pathLst>
          </a:custGeom>
          <a:noFill/>
          <a:ln w="9525">
            <a:solidFill>
              <a:srgbClr val="111111"/>
            </a:solidFill>
            <a:round/>
            <a:headEnd/>
            <a:tailEnd/>
          </a:ln>
        </p:spPr>
        <p:txBody>
          <a:bodyPr/>
          <a:lstStyle/>
          <a:p>
            <a:endParaRPr lang="en-US"/>
          </a:p>
        </p:txBody>
      </p:sp>
      <p:sp>
        <p:nvSpPr>
          <p:cNvPr id="26852" name="Freeform 555"/>
          <p:cNvSpPr>
            <a:spLocks/>
          </p:cNvSpPr>
          <p:nvPr/>
        </p:nvSpPr>
        <p:spPr bwMode="auto">
          <a:xfrm>
            <a:off x="8404225" y="3205163"/>
            <a:ext cx="336550" cy="44450"/>
          </a:xfrm>
          <a:custGeom>
            <a:avLst/>
            <a:gdLst>
              <a:gd name="T0" fmla="*/ 0 w 422"/>
              <a:gd name="T1" fmla="*/ 2147483647 h 56"/>
              <a:gd name="T2" fmla="*/ 2147483647 w 422"/>
              <a:gd name="T3" fmla="*/ 2147483647 h 56"/>
              <a:gd name="T4" fmla="*/ 2147483647 w 422"/>
              <a:gd name="T5" fmla="*/ 0 h 56"/>
              <a:gd name="T6" fmla="*/ 0 60000 65536"/>
              <a:gd name="T7" fmla="*/ 0 60000 65536"/>
              <a:gd name="T8" fmla="*/ 0 60000 65536"/>
              <a:gd name="T9" fmla="*/ 0 w 422"/>
              <a:gd name="T10" fmla="*/ 0 h 56"/>
              <a:gd name="T11" fmla="*/ 422 w 422"/>
              <a:gd name="T12" fmla="*/ 56 h 56"/>
            </a:gdLst>
            <a:ahLst/>
            <a:cxnLst>
              <a:cxn ang="T6">
                <a:pos x="T0" y="T1"/>
              </a:cxn>
              <a:cxn ang="T7">
                <a:pos x="T2" y="T3"/>
              </a:cxn>
              <a:cxn ang="T8">
                <a:pos x="T4" y="T5"/>
              </a:cxn>
            </a:cxnLst>
            <a:rect l="T9" t="T10" r="T11" b="T12"/>
            <a:pathLst>
              <a:path w="422" h="56">
                <a:moveTo>
                  <a:pt x="0" y="56"/>
                </a:moveTo>
                <a:lnTo>
                  <a:pt x="369" y="56"/>
                </a:lnTo>
                <a:lnTo>
                  <a:pt x="422" y="0"/>
                </a:lnTo>
              </a:path>
            </a:pathLst>
          </a:custGeom>
          <a:noFill/>
          <a:ln w="9525">
            <a:solidFill>
              <a:srgbClr val="111111"/>
            </a:solidFill>
            <a:round/>
            <a:headEnd/>
            <a:tailEnd/>
          </a:ln>
        </p:spPr>
        <p:txBody>
          <a:bodyPr/>
          <a:lstStyle/>
          <a:p>
            <a:endParaRPr lang="en-US"/>
          </a:p>
        </p:txBody>
      </p:sp>
      <p:sp>
        <p:nvSpPr>
          <p:cNvPr id="26853" name="Line 556"/>
          <p:cNvSpPr>
            <a:spLocks noChangeShapeType="1"/>
          </p:cNvSpPr>
          <p:nvPr/>
        </p:nvSpPr>
        <p:spPr bwMode="auto">
          <a:xfrm>
            <a:off x="8697913" y="3249613"/>
            <a:ext cx="1587" cy="128587"/>
          </a:xfrm>
          <a:prstGeom prst="line">
            <a:avLst/>
          </a:prstGeom>
          <a:noFill/>
          <a:ln w="9525">
            <a:solidFill>
              <a:srgbClr val="111111"/>
            </a:solidFill>
            <a:round/>
            <a:headEnd/>
            <a:tailEnd/>
          </a:ln>
        </p:spPr>
        <p:txBody>
          <a:bodyPr/>
          <a:lstStyle/>
          <a:p>
            <a:endParaRPr lang="en-US"/>
          </a:p>
        </p:txBody>
      </p:sp>
      <p:sp>
        <p:nvSpPr>
          <p:cNvPr id="26854" name="Freeform 557"/>
          <p:cNvSpPr>
            <a:spLocks/>
          </p:cNvSpPr>
          <p:nvPr/>
        </p:nvSpPr>
        <p:spPr bwMode="auto">
          <a:xfrm>
            <a:off x="8380413" y="3184525"/>
            <a:ext cx="381000" cy="84138"/>
          </a:xfrm>
          <a:custGeom>
            <a:avLst/>
            <a:gdLst>
              <a:gd name="T0" fmla="*/ 2147483647 w 480"/>
              <a:gd name="T1" fmla="*/ 0 h 108"/>
              <a:gd name="T2" fmla="*/ 0 w 480"/>
              <a:gd name="T3" fmla="*/ 2147483647 h 108"/>
              <a:gd name="T4" fmla="*/ 0 w 480"/>
              <a:gd name="T5" fmla="*/ 2147483647 h 108"/>
              <a:gd name="T6" fmla="*/ 2147483647 w 480"/>
              <a:gd name="T7" fmla="*/ 2147483647 h 108"/>
              <a:gd name="T8" fmla="*/ 2147483647 w 480"/>
              <a:gd name="T9" fmla="*/ 2147483647 h 108"/>
              <a:gd name="T10" fmla="*/ 2147483647 w 480"/>
              <a:gd name="T11" fmla="*/ 0 h 108"/>
              <a:gd name="T12" fmla="*/ 2147483647 w 480"/>
              <a:gd name="T13" fmla="*/ 0 h 108"/>
              <a:gd name="T14" fmla="*/ 0 60000 65536"/>
              <a:gd name="T15" fmla="*/ 0 60000 65536"/>
              <a:gd name="T16" fmla="*/ 0 60000 65536"/>
              <a:gd name="T17" fmla="*/ 0 60000 65536"/>
              <a:gd name="T18" fmla="*/ 0 60000 65536"/>
              <a:gd name="T19" fmla="*/ 0 60000 65536"/>
              <a:gd name="T20" fmla="*/ 0 60000 65536"/>
              <a:gd name="T21" fmla="*/ 0 w 480"/>
              <a:gd name="T22" fmla="*/ 0 h 108"/>
              <a:gd name="T23" fmla="*/ 480 w 480"/>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108">
                <a:moveTo>
                  <a:pt x="56" y="0"/>
                </a:moveTo>
                <a:lnTo>
                  <a:pt x="0" y="56"/>
                </a:lnTo>
                <a:lnTo>
                  <a:pt x="0" y="108"/>
                </a:lnTo>
                <a:lnTo>
                  <a:pt x="424" y="108"/>
                </a:lnTo>
                <a:lnTo>
                  <a:pt x="480" y="52"/>
                </a:lnTo>
                <a:lnTo>
                  <a:pt x="480" y="0"/>
                </a:lnTo>
                <a:lnTo>
                  <a:pt x="56" y="0"/>
                </a:lnTo>
                <a:close/>
              </a:path>
            </a:pathLst>
          </a:custGeom>
          <a:solidFill>
            <a:srgbClr val="996633"/>
          </a:solidFill>
          <a:ln w="9525">
            <a:noFill/>
            <a:round/>
            <a:headEnd/>
            <a:tailEnd/>
          </a:ln>
        </p:spPr>
        <p:txBody>
          <a:bodyPr/>
          <a:lstStyle/>
          <a:p>
            <a:endParaRPr lang="en-US"/>
          </a:p>
        </p:txBody>
      </p:sp>
      <p:sp>
        <p:nvSpPr>
          <p:cNvPr id="26855" name="Freeform 558"/>
          <p:cNvSpPr>
            <a:spLocks/>
          </p:cNvSpPr>
          <p:nvPr/>
        </p:nvSpPr>
        <p:spPr bwMode="auto">
          <a:xfrm>
            <a:off x="8380413" y="3184525"/>
            <a:ext cx="381000" cy="42863"/>
          </a:xfrm>
          <a:custGeom>
            <a:avLst/>
            <a:gdLst>
              <a:gd name="T0" fmla="*/ 0 w 480"/>
              <a:gd name="T1" fmla="*/ 2147483647 h 56"/>
              <a:gd name="T2" fmla="*/ 2147483647 w 480"/>
              <a:gd name="T3" fmla="*/ 2147483647 h 56"/>
              <a:gd name="T4" fmla="*/ 2147483647 w 480"/>
              <a:gd name="T5" fmla="*/ 0 h 56"/>
              <a:gd name="T6" fmla="*/ 2147483647 w 480"/>
              <a:gd name="T7" fmla="*/ 0 h 56"/>
              <a:gd name="T8" fmla="*/ 0 w 480"/>
              <a:gd name="T9" fmla="*/ 2147483647 h 56"/>
              <a:gd name="T10" fmla="*/ 0 60000 65536"/>
              <a:gd name="T11" fmla="*/ 0 60000 65536"/>
              <a:gd name="T12" fmla="*/ 0 60000 65536"/>
              <a:gd name="T13" fmla="*/ 0 60000 65536"/>
              <a:gd name="T14" fmla="*/ 0 60000 65536"/>
              <a:gd name="T15" fmla="*/ 0 w 480"/>
              <a:gd name="T16" fmla="*/ 0 h 56"/>
              <a:gd name="T17" fmla="*/ 480 w 480"/>
              <a:gd name="T18" fmla="*/ 56 h 56"/>
            </a:gdLst>
            <a:ahLst/>
            <a:cxnLst>
              <a:cxn ang="T10">
                <a:pos x="T0" y="T1"/>
              </a:cxn>
              <a:cxn ang="T11">
                <a:pos x="T2" y="T3"/>
              </a:cxn>
              <a:cxn ang="T12">
                <a:pos x="T4" y="T5"/>
              </a:cxn>
              <a:cxn ang="T13">
                <a:pos x="T6" y="T7"/>
              </a:cxn>
              <a:cxn ang="T14">
                <a:pos x="T8" y="T9"/>
              </a:cxn>
            </a:cxnLst>
            <a:rect l="T15" t="T16" r="T17" b="T18"/>
            <a:pathLst>
              <a:path w="480" h="56">
                <a:moveTo>
                  <a:pt x="0" y="56"/>
                </a:moveTo>
                <a:lnTo>
                  <a:pt x="424" y="56"/>
                </a:lnTo>
                <a:lnTo>
                  <a:pt x="480" y="0"/>
                </a:lnTo>
                <a:lnTo>
                  <a:pt x="56" y="0"/>
                </a:lnTo>
                <a:lnTo>
                  <a:pt x="0" y="56"/>
                </a:lnTo>
                <a:close/>
              </a:path>
            </a:pathLst>
          </a:custGeom>
          <a:solidFill>
            <a:srgbClr val="AD845B"/>
          </a:solidFill>
          <a:ln w="9525">
            <a:noFill/>
            <a:round/>
            <a:headEnd/>
            <a:tailEnd/>
          </a:ln>
        </p:spPr>
        <p:txBody>
          <a:bodyPr/>
          <a:lstStyle/>
          <a:p>
            <a:endParaRPr lang="en-US"/>
          </a:p>
        </p:txBody>
      </p:sp>
      <p:sp>
        <p:nvSpPr>
          <p:cNvPr id="26856" name="Freeform 559"/>
          <p:cNvSpPr>
            <a:spLocks/>
          </p:cNvSpPr>
          <p:nvPr/>
        </p:nvSpPr>
        <p:spPr bwMode="auto">
          <a:xfrm>
            <a:off x="8716963" y="3184525"/>
            <a:ext cx="44450" cy="84138"/>
          </a:xfrm>
          <a:custGeom>
            <a:avLst/>
            <a:gdLst>
              <a:gd name="T0" fmla="*/ 0 w 56"/>
              <a:gd name="T1" fmla="*/ 2147483647 h 108"/>
              <a:gd name="T2" fmla="*/ 2147483647 w 56"/>
              <a:gd name="T3" fmla="*/ 0 h 108"/>
              <a:gd name="T4" fmla="*/ 2147483647 w 56"/>
              <a:gd name="T5" fmla="*/ 2147483647 h 108"/>
              <a:gd name="T6" fmla="*/ 0 w 56"/>
              <a:gd name="T7" fmla="*/ 2147483647 h 108"/>
              <a:gd name="T8" fmla="*/ 0 w 56"/>
              <a:gd name="T9" fmla="*/ 2147483647 h 108"/>
              <a:gd name="T10" fmla="*/ 0 60000 65536"/>
              <a:gd name="T11" fmla="*/ 0 60000 65536"/>
              <a:gd name="T12" fmla="*/ 0 60000 65536"/>
              <a:gd name="T13" fmla="*/ 0 60000 65536"/>
              <a:gd name="T14" fmla="*/ 0 60000 65536"/>
              <a:gd name="T15" fmla="*/ 0 w 56"/>
              <a:gd name="T16" fmla="*/ 0 h 108"/>
              <a:gd name="T17" fmla="*/ 56 w 56"/>
              <a:gd name="T18" fmla="*/ 108 h 108"/>
            </a:gdLst>
            <a:ahLst/>
            <a:cxnLst>
              <a:cxn ang="T10">
                <a:pos x="T0" y="T1"/>
              </a:cxn>
              <a:cxn ang="T11">
                <a:pos x="T2" y="T3"/>
              </a:cxn>
              <a:cxn ang="T12">
                <a:pos x="T4" y="T5"/>
              </a:cxn>
              <a:cxn ang="T13">
                <a:pos x="T6" y="T7"/>
              </a:cxn>
              <a:cxn ang="T14">
                <a:pos x="T8" y="T9"/>
              </a:cxn>
            </a:cxnLst>
            <a:rect l="T15" t="T16" r="T17" b="T18"/>
            <a:pathLst>
              <a:path w="56" h="108">
                <a:moveTo>
                  <a:pt x="0" y="56"/>
                </a:moveTo>
                <a:lnTo>
                  <a:pt x="56" y="0"/>
                </a:lnTo>
                <a:lnTo>
                  <a:pt x="56" y="52"/>
                </a:lnTo>
                <a:lnTo>
                  <a:pt x="0" y="108"/>
                </a:lnTo>
                <a:lnTo>
                  <a:pt x="0" y="56"/>
                </a:lnTo>
                <a:close/>
              </a:path>
            </a:pathLst>
          </a:custGeom>
          <a:solidFill>
            <a:srgbClr val="7B5229"/>
          </a:solidFill>
          <a:ln w="9525">
            <a:noFill/>
            <a:round/>
            <a:headEnd/>
            <a:tailEnd/>
          </a:ln>
        </p:spPr>
        <p:txBody>
          <a:bodyPr/>
          <a:lstStyle/>
          <a:p>
            <a:endParaRPr lang="en-US"/>
          </a:p>
        </p:txBody>
      </p:sp>
      <p:sp>
        <p:nvSpPr>
          <p:cNvPr id="26857" name="Freeform 560"/>
          <p:cNvSpPr>
            <a:spLocks/>
          </p:cNvSpPr>
          <p:nvPr/>
        </p:nvSpPr>
        <p:spPr bwMode="auto">
          <a:xfrm>
            <a:off x="8380413" y="3184525"/>
            <a:ext cx="381000" cy="84138"/>
          </a:xfrm>
          <a:custGeom>
            <a:avLst/>
            <a:gdLst>
              <a:gd name="T0" fmla="*/ 2147483647 w 480"/>
              <a:gd name="T1" fmla="*/ 0 h 108"/>
              <a:gd name="T2" fmla="*/ 0 w 480"/>
              <a:gd name="T3" fmla="*/ 2147483647 h 108"/>
              <a:gd name="T4" fmla="*/ 0 w 480"/>
              <a:gd name="T5" fmla="*/ 2147483647 h 108"/>
              <a:gd name="T6" fmla="*/ 2147483647 w 480"/>
              <a:gd name="T7" fmla="*/ 2147483647 h 108"/>
              <a:gd name="T8" fmla="*/ 2147483647 w 480"/>
              <a:gd name="T9" fmla="*/ 2147483647 h 108"/>
              <a:gd name="T10" fmla="*/ 2147483647 w 480"/>
              <a:gd name="T11" fmla="*/ 0 h 108"/>
              <a:gd name="T12" fmla="*/ 2147483647 w 480"/>
              <a:gd name="T13" fmla="*/ 0 h 108"/>
              <a:gd name="T14" fmla="*/ 0 60000 65536"/>
              <a:gd name="T15" fmla="*/ 0 60000 65536"/>
              <a:gd name="T16" fmla="*/ 0 60000 65536"/>
              <a:gd name="T17" fmla="*/ 0 60000 65536"/>
              <a:gd name="T18" fmla="*/ 0 60000 65536"/>
              <a:gd name="T19" fmla="*/ 0 60000 65536"/>
              <a:gd name="T20" fmla="*/ 0 60000 65536"/>
              <a:gd name="T21" fmla="*/ 0 w 480"/>
              <a:gd name="T22" fmla="*/ 0 h 108"/>
              <a:gd name="T23" fmla="*/ 480 w 480"/>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108">
                <a:moveTo>
                  <a:pt x="56" y="0"/>
                </a:moveTo>
                <a:lnTo>
                  <a:pt x="0" y="56"/>
                </a:lnTo>
                <a:lnTo>
                  <a:pt x="0" y="108"/>
                </a:lnTo>
                <a:lnTo>
                  <a:pt x="424" y="108"/>
                </a:lnTo>
                <a:lnTo>
                  <a:pt x="480" y="52"/>
                </a:lnTo>
                <a:lnTo>
                  <a:pt x="480" y="0"/>
                </a:lnTo>
                <a:lnTo>
                  <a:pt x="56" y="0"/>
                </a:lnTo>
                <a:close/>
              </a:path>
            </a:pathLst>
          </a:custGeom>
          <a:noFill/>
          <a:ln w="9525">
            <a:solidFill>
              <a:srgbClr val="111111"/>
            </a:solidFill>
            <a:round/>
            <a:headEnd/>
            <a:tailEnd/>
          </a:ln>
        </p:spPr>
        <p:txBody>
          <a:bodyPr/>
          <a:lstStyle/>
          <a:p>
            <a:endParaRPr lang="en-US"/>
          </a:p>
        </p:txBody>
      </p:sp>
      <p:sp>
        <p:nvSpPr>
          <p:cNvPr id="26858" name="Freeform 561"/>
          <p:cNvSpPr>
            <a:spLocks/>
          </p:cNvSpPr>
          <p:nvPr/>
        </p:nvSpPr>
        <p:spPr bwMode="auto">
          <a:xfrm>
            <a:off x="8380413" y="3184525"/>
            <a:ext cx="381000" cy="42863"/>
          </a:xfrm>
          <a:custGeom>
            <a:avLst/>
            <a:gdLst>
              <a:gd name="T0" fmla="*/ 0 w 480"/>
              <a:gd name="T1" fmla="*/ 2147483647 h 56"/>
              <a:gd name="T2" fmla="*/ 2147483647 w 480"/>
              <a:gd name="T3" fmla="*/ 2147483647 h 56"/>
              <a:gd name="T4" fmla="*/ 2147483647 w 480"/>
              <a:gd name="T5" fmla="*/ 0 h 56"/>
              <a:gd name="T6" fmla="*/ 0 60000 65536"/>
              <a:gd name="T7" fmla="*/ 0 60000 65536"/>
              <a:gd name="T8" fmla="*/ 0 60000 65536"/>
              <a:gd name="T9" fmla="*/ 0 w 480"/>
              <a:gd name="T10" fmla="*/ 0 h 56"/>
              <a:gd name="T11" fmla="*/ 480 w 480"/>
              <a:gd name="T12" fmla="*/ 56 h 56"/>
            </a:gdLst>
            <a:ahLst/>
            <a:cxnLst>
              <a:cxn ang="T6">
                <a:pos x="T0" y="T1"/>
              </a:cxn>
              <a:cxn ang="T7">
                <a:pos x="T2" y="T3"/>
              </a:cxn>
              <a:cxn ang="T8">
                <a:pos x="T4" y="T5"/>
              </a:cxn>
            </a:cxnLst>
            <a:rect l="T9" t="T10" r="T11" b="T12"/>
            <a:pathLst>
              <a:path w="480" h="56">
                <a:moveTo>
                  <a:pt x="0" y="56"/>
                </a:moveTo>
                <a:lnTo>
                  <a:pt x="424" y="56"/>
                </a:lnTo>
                <a:lnTo>
                  <a:pt x="480" y="0"/>
                </a:lnTo>
              </a:path>
            </a:pathLst>
          </a:custGeom>
          <a:noFill/>
          <a:ln w="9525">
            <a:solidFill>
              <a:srgbClr val="111111"/>
            </a:solidFill>
            <a:round/>
            <a:headEnd/>
            <a:tailEnd/>
          </a:ln>
        </p:spPr>
        <p:txBody>
          <a:bodyPr/>
          <a:lstStyle/>
          <a:p>
            <a:endParaRPr lang="en-US"/>
          </a:p>
        </p:txBody>
      </p:sp>
      <p:sp>
        <p:nvSpPr>
          <p:cNvPr id="26859" name="Line 562"/>
          <p:cNvSpPr>
            <a:spLocks noChangeShapeType="1"/>
          </p:cNvSpPr>
          <p:nvPr/>
        </p:nvSpPr>
        <p:spPr bwMode="auto">
          <a:xfrm>
            <a:off x="8716963" y="3227388"/>
            <a:ext cx="1587" cy="41275"/>
          </a:xfrm>
          <a:prstGeom prst="line">
            <a:avLst/>
          </a:prstGeom>
          <a:noFill/>
          <a:ln w="9525">
            <a:solidFill>
              <a:srgbClr val="111111"/>
            </a:solidFill>
            <a:round/>
            <a:headEnd/>
            <a:tailEnd/>
          </a:ln>
        </p:spPr>
        <p:txBody>
          <a:bodyPr/>
          <a:lstStyle/>
          <a:p>
            <a:endParaRPr lang="en-US"/>
          </a:p>
        </p:txBody>
      </p:sp>
      <p:sp>
        <p:nvSpPr>
          <p:cNvPr id="26860" name="Rectangle 563"/>
          <p:cNvSpPr>
            <a:spLocks noChangeArrowheads="1"/>
          </p:cNvSpPr>
          <p:nvPr/>
        </p:nvSpPr>
        <p:spPr bwMode="auto">
          <a:xfrm>
            <a:off x="8548688" y="3300413"/>
            <a:ext cx="22225" cy="7620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61" name="Rectangle 564"/>
          <p:cNvSpPr>
            <a:spLocks noChangeArrowheads="1"/>
          </p:cNvSpPr>
          <p:nvPr/>
        </p:nvSpPr>
        <p:spPr bwMode="auto">
          <a:xfrm>
            <a:off x="8548688" y="3300413"/>
            <a:ext cx="22225" cy="7620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62" name="Rectangle 565"/>
          <p:cNvSpPr>
            <a:spLocks noChangeArrowheads="1"/>
          </p:cNvSpPr>
          <p:nvPr/>
        </p:nvSpPr>
        <p:spPr bwMode="auto">
          <a:xfrm>
            <a:off x="8589963" y="3297238"/>
            <a:ext cx="20637" cy="4445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63" name="Rectangle 566"/>
          <p:cNvSpPr>
            <a:spLocks noChangeArrowheads="1"/>
          </p:cNvSpPr>
          <p:nvPr/>
        </p:nvSpPr>
        <p:spPr bwMode="auto">
          <a:xfrm>
            <a:off x="8589963" y="3297238"/>
            <a:ext cx="20637" cy="4445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64" name="Rectangle 567"/>
          <p:cNvSpPr>
            <a:spLocks noChangeArrowheads="1"/>
          </p:cNvSpPr>
          <p:nvPr/>
        </p:nvSpPr>
        <p:spPr bwMode="auto">
          <a:xfrm>
            <a:off x="8650288" y="3297238"/>
            <a:ext cx="19050" cy="4445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65" name="Rectangle 568"/>
          <p:cNvSpPr>
            <a:spLocks noChangeArrowheads="1"/>
          </p:cNvSpPr>
          <p:nvPr/>
        </p:nvSpPr>
        <p:spPr bwMode="auto">
          <a:xfrm>
            <a:off x="8650288" y="3297238"/>
            <a:ext cx="19050" cy="4445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66" name="Rectangle 569"/>
          <p:cNvSpPr>
            <a:spLocks noChangeArrowheads="1"/>
          </p:cNvSpPr>
          <p:nvPr/>
        </p:nvSpPr>
        <p:spPr bwMode="auto">
          <a:xfrm>
            <a:off x="8448675" y="3297238"/>
            <a:ext cx="20638" cy="4445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67" name="Rectangle 570"/>
          <p:cNvSpPr>
            <a:spLocks noChangeArrowheads="1"/>
          </p:cNvSpPr>
          <p:nvPr/>
        </p:nvSpPr>
        <p:spPr bwMode="auto">
          <a:xfrm>
            <a:off x="8448675" y="3297238"/>
            <a:ext cx="20638" cy="4445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68" name="Rectangle 571"/>
          <p:cNvSpPr>
            <a:spLocks noChangeArrowheads="1"/>
          </p:cNvSpPr>
          <p:nvPr/>
        </p:nvSpPr>
        <p:spPr bwMode="auto">
          <a:xfrm>
            <a:off x="8509000" y="3297238"/>
            <a:ext cx="19050" cy="4445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69" name="Rectangle 572"/>
          <p:cNvSpPr>
            <a:spLocks noChangeArrowheads="1"/>
          </p:cNvSpPr>
          <p:nvPr/>
        </p:nvSpPr>
        <p:spPr bwMode="auto">
          <a:xfrm>
            <a:off x="8509000" y="3297238"/>
            <a:ext cx="19050" cy="4445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70" name="Freeform 573"/>
          <p:cNvSpPr>
            <a:spLocks/>
          </p:cNvSpPr>
          <p:nvPr/>
        </p:nvSpPr>
        <p:spPr bwMode="auto">
          <a:xfrm>
            <a:off x="7720013" y="2900363"/>
            <a:ext cx="334962" cy="173037"/>
          </a:xfrm>
          <a:custGeom>
            <a:avLst/>
            <a:gdLst>
              <a:gd name="T0" fmla="*/ 2147483647 w 422"/>
              <a:gd name="T1" fmla="*/ 0 h 219"/>
              <a:gd name="T2" fmla="*/ 0 w 422"/>
              <a:gd name="T3" fmla="*/ 2147483647 h 219"/>
              <a:gd name="T4" fmla="*/ 0 w 422"/>
              <a:gd name="T5" fmla="*/ 2147483647 h 219"/>
              <a:gd name="T6" fmla="*/ 2147483647 w 422"/>
              <a:gd name="T7" fmla="*/ 2147483647 h 219"/>
              <a:gd name="T8" fmla="*/ 2147483647 w 422"/>
              <a:gd name="T9" fmla="*/ 2147483647 h 219"/>
              <a:gd name="T10" fmla="*/ 2147483647 w 422"/>
              <a:gd name="T11" fmla="*/ 0 h 219"/>
              <a:gd name="T12" fmla="*/ 2147483647 w 422"/>
              <a:gd name="T13" fmla="*/ 0 h 219"/>
              <a:gd name="T14" fmla="*/ 0 60000 65536"/>
              <a:gd name="T15" fmla="*/ 0 60000 65536"/>
              <a:gd name="T16" fmla="*/ 0 60000 65536"/>
              <a:gd name="T17" fmla="*/ 0 60000 65536"/>
              <a:gd name="T18" fmla="*/ 0 60000 65536"/>
              <a:gd name="T19" fmla="*/ 0 60000 65536"/>
              <a:gd name="T20" fmla="*/ 0 60000 65536"/>
              <a:gd name="T21" fmla="*/ 0 w 422"/>
              <a:gd name="T22" fmla="*/ 0 h 219"/>
              <a:gd name="T23" fmla="*/ 422 w 422"/>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2" h="219">
                <a:moveTo>
                  <a:pt x="56" y="0"/>
                </a:moveTo>
                <a:lnTo>
                  <a:pt x="0" y="56"/>
                </a:lnTo>
                <a:lnTo>
                  <a:pt x="0" y="219"/>
                </a:lnTo>
                <a:lnTo>
                  <a:pt x="369" y="219"/>
                </a:lnTo>
                <a:lnTo>
                  <a:pt x="422" y="163"/>
                </a:lnTo>
                <a:lnTo>
                  <a:pt x="422" y="0"/>
                </a:lnTo>
                <a:lnTo>
                  <a:pt x="56" y="0"/>
                </a:lnTo>
                <a:close/>
              </a:path>
            </a:pathLst>
          </a:custGeom>
          <a:solidFill>
            <a:srgbClr val="996633"/>
          </a:solidFill>
          <a:ln w="9525">
            <a:noFill/>
            <a:round/>
            <a:headEnd/>
            <a:tailEnd/>
          </a:ln>
        </p:spPr>
        <p:txBody>
          <a:bodyPr/>
          <a:lstStyle/>
          <a:p>
            <a:endParaRPr lang="en-US"/>
          </a:p>
        </p:txBody>
      </p:sp>
      <p:sp>
        <p:nvSpPr>
          <p:cNvPr id="26871" name="Freeform 574"/>
          <p:cNvSpPr>
            <a:spLocks/>
          </p:cNvSpPr>
          <p:nvPr/>
        </p:nvSpPr>
        <p:spPr bwMode="auto">
          <a:xfrm>
            <a:off x="7720013" y="2900363"/>
            <a:ext cx="334962" cy="44450"/>
          </a:xfrm>
          <a:custGeom>
            <a:avLst/>
            <a:gdLst>
              <a:gd name="T0" fmla="*/ 0 w 422"/>
              <a:gd name="T1" fmla="*/ 2147483647 h 56"/>
              <a:gd name="T2" fmla="*/ 2147483647 w 422"/>
              <a:gd name="T3" fmla="*/ 2147483647 h 56"/>
              <a:gd name="T4" fmla="*/ 2147483647 w 422"/>
              <a:gd name="T5" fmla="*/ 0 h 56"/>
              <a:gd name="T6" fmla="*/ 2147483647 w 422"/>
              <a:gd name="T7" fmla="*/ 0 h 56"/>
              <a:gd name="T8" fmla="*/ 0 w 422"/>
              <a:gd name="T9" fmla="*/ 2147483647 h 56"/>
              <a:gd name="T10" fmla="*/ 0 60000 65536"/>
              <a:gd name="T11" fmla="*/ 0 60000 65536"/>
              <a:gd name="T12" fmla="*/ 0 60000 65536"/>
              <a:gd name="T13" fmla="*/ 0 60000 65536"/>
              <a:gd name="T14" fmla="*/ 0 60000 65536"/>
              <a:gd name="T15" fmla="*/ 0 w 422"/>
              <a:gd name="T16" fmla="*/ 0 h 56"/>
              <a:gd name="T17" fmla="*/ 422 w 422"/>
              <a:gd name="T18" fmla="*/ 56 h 56"/>
            </a:gdLst>
            <a:ahLst/>
            <a:cxnLst>
              <a:cxn ang="T10">
                <a:pos x="T0" y="T1"/>
              </a:cxn>
              <a:cxn ang="T11">
                <a:pos x="T2" y="T3"/>
              </a:cxn>
              <a:cxn ang="T12">
                <a:pos x="T4" y="T5"/>
              </a:cxn>
              <a:cxn ang="T13">
                <a:pos x="T6" y="T7"/>
              </a:cxn>
              <a:cxn ang="T14">
                <a:pos x="T8" y="T9"/>
              </a:cxn>
            </a:cxnLst>
            <a:rect l="T15" t="T16" r="T17" b="T18"/>
            <a:pathLst>
              <a:path w="422" h="56">
                <a:moveTo>
                  <a:pt x="0" y="56"/>
                </a:moveTo>
                <a:lnTo>
                  <a:pt x="369" y="56"/>
                </a:lnTo>
                <a:lnTo>
                  <a:pt x="422" y="0"/>
                </a:lnTo>
                <a:lnTo>
                  <a:pt x="56" y="0"/>
                </a:lnTo>
                <a:lnTo>
                  <a:pt x="0" y="56"/>
                </a:lnTo>
                <a:close/>
              </a:path>
            </a:pathLst>
          </a:custGeom>
          <a:solidFill>
            <a:srgbClr val="AD845B"/>
          </a:solidFill>
          <a:ln w="9525">
            <a:noFill/>
            <a:round/>
            <a:headEnd/>
            <a:tailEnd/>
          </a:ln>
        </p:spPr>
        <p:txBody>
          <a:bodyPr/>
          <a:lstStyle/>
          <a:p>
            <a:endParaRPr lang="en-US"/>
          </a:p>
        </p:txBody>
      </p:sp>
      <p:sp>
        <p:nvSpPr>
          <p:cNvPr id="26872" name="Freeform 575"/>
          <p:cNvSpPr>
            <a:spLocks/>
          </p:cNvSpPr>
          <p:nvPr/>
        </p:nvSpPr>
        <p:spPr bwMode="auto">
          <a:xfrm>
            <a:off x="8012113" y="2900363"/>
            <a:ext cx="42862" cy="173037"/>
          </a:xfrm>
          <a:custGeom>
            <a:avLst/>
            <a:gdLst>
              <a:gd name="T0" fmla="*/ 0 w 53"/>
              <a:gd name="T1" fmla="*/ 2147483647 h 219"/>
              <a:gd name="T2" fmla="*/ 2147483647 w 53"/>
              <a:gd name="T3" fmla="*/ 0 h 219"/>
              <a:gd name="T4" fmla="*/ 2147483647 w 53"/>
              <a:gd name="T5" fmla="*/ 2147483647 h 219"/>
              <a:gd name="T6" fmla="*/ 0 w 53"/>
              <a:gd name="T7" fmla="*/ 2147483647 h 219"/>
              <a:gd name="T8" fmla="*/ 0 w 53"/>
              <a:gd name="T9" fmla="*/ 2147483647 h 219"/>
              <a:gd name="T10" fmla="*/ 0 60000 65536"/>
              <a:gd name="T11" fmla="*/ 0 60000 65536"/>
              <a:gd name="T12" fmla="*/ 0 60000 65536"/>
              <a:gd name="T13" fmla="*/ 0 60000 65536"/>
              <a:gd name="T14" fmla="*/ 0 60000 65536"/>
              <a:gd name="T15" fmla="*/ 0 w 53"/>
              <a:gd name="T16" fmla="*/ 0 h 219"/>
              <a:gd name="T17" fmla="*/ 53 w 53"/>
              <a:gd name="T18" fmla="*/ 219 h 219"/>
            </a:gdLst>
            <a:ahLst/>
            <a:cxnLst>
              <a:cxn ang="T10">
                <a:pos x="T0" y="T1"/>
              </a:cxn>
              <a:cxn ang="T11">
                <a:pos x="T2" y="T3"/>
              </a:cxn>
              <a:cxn ang="T12">
                <a:pos x="T4" y="T5"/>
              </a:cxn>
              <a:cxn ang="T13">
                <a:pos x="T6" y="T7"/>
              </a:cxn>
              <a:cxn ang="T14">
                <a:pos x="T8" y="T9"/>
              </a:cxn>
            </a:cxnLst>
            <a:rect l="T15" t="T16" r="T17" b="T18"/>
            <a:pathLst>
              <a:path w="53" h="219">
                <a:moveTo>
                  <a:pt x="0" y="56"/>
                </a:moveTo>
                <a:lnTo>
                  <a:pt x="53" y="0"/>
                </a:lnTo>
                <a:lnTo>
                  <a:pt x="53" y="163"/>
                </a:lnTo>
                <a:lnTo>
                  <a:pt x="0" y="219"/>
                </a:lnTo>
                <a:lnTo>
                  <a:pt x="0" y="56"/>
                </a:lnTo>
                <a:close/>
              </a:path>
            </a:pathLst>
          </a:custGeom>
          <a:solidFill>
            <a:srgbClr val="7B5229"/>
          </a:solidFill>
          <a:ln w="9525">
            <a:noFill/>
            <a:round/>
            <a:headEnd/>
            <a:tailEnd/>
          </a:ln>
        </p:spPr>
        <p:txBody>
          <a:bodyPr/>
          <a:lstStyle/>
          <a:p>
            <a:endParaRPr lang="en-US"/>
          </a:p>
        </p:txBody>
      </p:sp>
      <p:sp>
        <p:nvSpPr>
          <p:cNvPr id="26873" name="Freeform 576"/>
          <p:cNvSpPr>
            <a:spLocks/>
          </p:cNvSpPr>
          <p:nvPr/>
        </p:nvSpPr>
        <p:spPr bwMode="auto">
          <a:xfrm>
            <a:off x="7720013" y="2900363"/>
            <a:ext cx="334962" cy="173037"/>
          </a:xfrm>
          <a:custGeom>
            <a:avLst/>
            <a:gdLst>
              <a:gd name="T0" fmla="*/ 2147483647 w 422"/>
              <a:gd name="T1" fmla="*/ 0 h 219"/>
              <a:gd name="T2" fmla="*/ 0 w 422"/>
              <a:gd name="T3" fmla="*/ 2147483647 h 219"/>
              <a:gd name="T4" fmla="*/ 0 w 422"/>
              <a:gd name="T5" fmla="*/ 2147483647 h 219"/>
              <a:gd name="T6" fmla="*/ 2147483647 w 422"/>
              <a:gd name="T7" fmla="*/ 2147483647 h 219"/>
              <a:gd name="T8" fmla="*/ 2147483647 w 422"/>
              <a:gd name="T9" fmla="*/ 2147483647 h 219"/>
              <a:gd name="T10" fmla="*/ 2147483647 w 422"/>
              <a:gd name="T11" fmla="*/ 0 h 219"/>
              <a:gd name="T12" fmla="*/ 2147483647 w 422"/>
              <a:gd name="T13" fmla="*/ 0 h 219"/>
              <a:gd name="T14" fmla="*/ 0 60000 65536"/>
              <a:gd name="T15" fmla="*/ 0 60000 65536"/>
              <a:gd name="T16" fmla="*/ 0 60000 65536"/>
              <a:gd name="T17" fmla="*/ 0 60000 65536"/>
              <a:gd name="T18" fmla="*/ 0 60000 65536"/>
              <a:gd name="T19" fmla="*/ 0 60000 65536"/>
              <a:gd name="T20" fmla="*/ 0 60000 65536"/>
              <a:gd name="T21" fmla="*/ 0 w 422"/>
              <a:gd name="T22" fmla="*/ 0 h 219"/>
              <a:gd name="T23" fmla="*/ 422 w 422"/>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2" h="219">
                <a:moveTo>
                  <a:pt x="56" y="0"/>
                </a:moveTo>
                <a:lnTo>
                  <a:pt x="0" y="56"/>
                </a:lnTo>
                <a:lnTo>
                  <a:pt x="0" y="219"/>
                </a:lnTo>
                <a:lnTo>
                  <a:pt x="369" y="219"/>
                </a:lnTo>
                <a:lnTo>
                  <a:pt x="422" y="163"/>
                </a:lnTo>
                <a:lnTo>
                  <a:pt x="422" y="0"/>
                </a:lnTo>
                <a:lnTo>
                  <a:pt x="56" y="0"/>
                </a:lnTo>
                <a:close/>
              </a:path>
            </a:pathLst>
          </a:custGeom>
          <a:noFill/>
          <a:ln w="9525">
            <a:solidFill>
              <a:srgbClr val="111111"/>
            </a:solidFill>
            <a:round/>
            <a:headEnd/>
            <a:tailEnd/>
          </a:ln>
        </p:spPr>
        <p:txBody>
          <a:bodyPr/>
          <a:lstStyle/>
          <a:p>
            <a:endParaRPr lang="en-US"/>
          </a:p>
        </p:txBody>
      </p:sp>
      <p:sp>
        <p:nvSpPr>
          <p:cNvPr id="26874" name="Freeform 577"/>
          <p:cNvSpPr>
            <a:spLocks/>
          </p:cNvSpPr>
          <p:nvPr/>
        </p:nvSpPr>
        <p:spPr bwMode="auto">
          <a:xfrm>
            <a:off x="7720013" y="2900363"/>
            <a:ext cx="334962" cy="44450"/>
          </a:xfrm>
          <a:custGeom>
            <a:avLst/>
            <a:gdLst>
              <a:gd name="T0" fmla="*/ 0 w 422"/>
              <a:gd name="T1" fmla="*/ 2147483647 h 56"/>
              <a:gd name="T2" fmla="*/ 2147483647 w 422"/>
              <a:gd name="T3" fmla="*/ 2147483647 h 56"/>
              <a:gd name="T4" fmla="*/ 2147483647 w 422"/>
              <a:gd name="T5" fmla="*/ 0 h 56"/>
              <a:gd name="T6" fmla="*/ 0 60000 65536"/>
              <a:gd name="T7" fmla="*/ 0 60000 65536"/>
              <a:gd name="T8" fmla="*/ 0 60000 65536"/>
              <a:gd name="T9" fmla="*/ 0 w 422"/>
              <a:gd name="T10" fmla="*/ 0 h 56"/>
              <a:gd name="T11" fmla="*/ 422 w 422"/>
              <a:gd name="T12" fmla="*/ 56 h 56"/>
            </a:gdLst>
            <a:ahLst/>
            <a:cxnLst>
              <a:cxn ang="T6">
                <a:pos x="T0" y="T1"/>
              </a:cxn>
              <a:cxn ang="T7">
                <a:pos x="T2" y="T3"/>
              </a:cxn>
              <a:cxn ang="T8">
                <a:pos x="T4" y="T5"/>
              </a:cxn>
            </a:cxnLst>
            <a:rect l="T9" t="T10" r="T11" b="T12"/>
            <a:pathLst>
              <a:path w="422" h="56">
                <a:moveTo>
                  <a:pt x="0" y="56"/>
                </a:moveTo>
                <a:lnTo>
                  <a:pt x="369" y="56"/>
                </a:lnTo>
                <a:lnTo>
                  <a:pt x="422" y="0"/>
                </a:lnTo>
              </a:path>
            </a:pathLst>
          </a:custGeom>
          <a:noFill/>
          <a:ln w="9525">
            <a:solidFill>
              <a:srgbClr val="111111"/>
            </a:solidFill>
            <a:round/>
            <a:headEnd/>
            <a:tailEnd/>
          </a:ln>
        </p:spPr>
        <p:txBody>
          <a:bodyPr/>
          <a:lstStyle/>
          <a:p>
            <a:endParaRPr lang="en-US"/>
          </a:p>
        </p:txBody>
      </p:sp>
      <p:sp>
        <p:nvSpPr>
          <p:cNvPr id="26875" name="Line 578"/>
          <p:cNvSpPr>
            <a:spLocks noChangeShapeType="1"/>
          </p:cNvSpPr>
          <p:nvPr/>
        </p:nvSpPr>
        <p:spPr bwMode="auto">
          <a:xfrm>
            <a:off x="8012113" y="2944813"/>
            <a:ext cx="1587" cy="128587"/>
          </a:xfrm>
          <a:prstGeom prst="line">
            <a:avLst/>
          </a:prstGeom>
          <a:noFill/>
          <a:ln w="9525">
            <a:solidFill>
              <a:srgbClr val="111111"/>
            </a:solidFill>
            <a:round/>
            <a:headEnd/>
            <a:tailEnd/>
          </a:ln>
        </p:spPr>
        <p:txBody>
          <a:bodyPr/>
          <a:lstStyle/>
          <a:p>
            <a:endParaRPr lang="en-US"/>
          </a:p>
        </p:txBody>
      </p:sp>
      <p:sp>
        <p:nvSpPr>
          <p:cNvPr id="26876" name="Freeform 579"/>
          <p:cNvSpPr>
            <a:spLocks/>
          </p:cNvSpPr>
          <p:nvPr/>
        </p:nvSpPr>
        <p:spPr bwMode="auto">
          <a:xfrm>
            <a:off x="7694613" y="2879725"/>
            <a:ext cx="381000" cy="84138"/>
          </a:xfrm>
          <a:custGeom>
            <a:avLst/>
            <a:gdLst>
              <a:gd name="T0" fmla="*/ 2147483647 w 480"/>
              <a:gd name="T1" fmla="*/ 0 h 108"/>
              <a:gd name="T2" fmla="*/ 0 w 480"/>
              <a:gd name="T3" fmla="*/ 2147483647 h 108"/>
              <a:gd name="T4" fmla="*/ 0 w 480"/>
              <a:gd name="T5" fmla="*/ 2147483647 h 108"/>
              <a:gd name="T6" fmla="*/ 2147483647 w 480"/>
              <a:gd name="T7" fmla="*/ 2147483647 h 108"/>
              <a:gd name="T8" fmla="*/ 2147483647 w 480"/>
              <a:gd name="T9" fmla="*/ 2147483647 h 108"/>
              <a:gd name="T10" fmla="*/ 2147483647 w 480"/>
              <a:gd name="T11" fmla="*/ 0 h 108"/>
              <a:gd name="T12" fmla="*/ 2147483647 w 480"/>
              <a:gd name="T13" fmla="*/ 0 h 108"/>
              <a:gd name="T14" fmla="*/ 0 60000 65536"/>
              <a:gd name="T15" fmla="*/ 0 60000 65536"/>
              <a:gd name="T16" fmla="*/ 0 60000 65536"/>
              <a:gd name="T17" fmla="*/ 0 60000 65536"/>
              <a:gd name="T18" fmla="*/ 0 60000 65536"/>
              <a:gd name="T19" fmla="*/ 0 60000 65536"/>
              <a:gd name="T20" fmla="*/ 0 60000 65536"/>
              <a:gd name="T21" fmla="*/ 0 w 480"/>
              <a:gd name="T22" fmla="*/ 0 h 108"/>
              <a:gd name="T23" fmla="*/ 480 w 480"/>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108">
                <a:moveTo>
                  <a:pt x="56" y="0"/>
                </a:moveTo>
                <a:lnTo>
                  <a:pt x="0" y="56"/>
                </a:lnTo>
                <a:lnTo>
                  <a:pt x="0" y="108"/>
                </a:lnTo>
                <a:lnTo>
                  <a:pt x="425" y="108"/>
                </a:lnTo>
                <a:lnTo>
                  <a:pt x="480" y="52"/>
                </a:lnTo>
                <a:lnTo>
                  <a:pt x="480" y="0"/>
                </a:lnTo>
                <a:lnTo>
                  <a:pt x="56" y="0"/>
                </a:lnTo>
                <a:close/>
              </a:path>
            </a:pathLst>
          </a:custGeom>
          <a:solidFill>
            <a:srgbClr val="996633"/>
          </a:solidFill>
          <a:ln w="9525">
            <a:noFill/>
            <a:round/>
            <a:headEnd/>
            <a:tailEnd/>
          </a:ln>
        </p:spPr>
        <p:txBody>
          <a:bodyPr/>
          <a:lstStyle/>
          <a:p>
            <a:endParaRPr lang="en-US"/>
          </a:p>
        </p:txBody>
      </p:sp>
      <p:sp>
        <p:nvSpPr>
          <p:cNvPr id="26877" name="Freeform 580"/>
          <p:cNvSpPr>
            <a:spLocks/>
          </p:cNvSpPr>
          <p:nvPr/>
        </p:nvSpPr>
        <p:spPr bwMode="auto">
          <a:xfrm>
            <a:off x="7694613" y="2879725"/>
            <a:ext cx="381000" cy="42863"/>
          </a:xfrm>
          <a:custGeom>
            <a:avLst/>
            <a:gdLst>
              <a:gd name="T0" fmla="*/ 0 w 480"/>
              <a:gd name="T1" fmla="*/ 2147483647 h 56"/>
              <a:gd name="T2" fmla="*/ 2147483647 w 480"/>
              <a:gd name="T3" fmla="*/ 2147483647 h 56"/>
              <a:gd name="T4" fmla="*/ 2147483647 w 480"/>
              <a:gd name="T5" fmla="*/ 0 h 56"/>
              <a:gd name="T6" fmla="*/ 2147483647 w 480"/>
              <a:gd name="T7" fmla="*/ 0 h 56"/>
              <a:gd name="T8" fmla="*/ 0 w 480"/>
              <a:gd name="T9" fmla="*/ 2147483647 h 56"/>
              <a:gd name="T10" fmla="*/ 0 60000 65536"/>
              <a:gd name="T11" fmla="*/ 0 60000 65536"/>
              <a:gd name="T12" fmla="*/ 0 60000 65536"/>
              <a:gd name="T13" fmla="*/ 0 60000 65536"/>
              <a:gd name="T14" fmla="*/ 0 60000 65536"/>
              <a:gd name="T15" fmla="*/ 0 w 480"/>
              <a:gd name="T16" fmla="*/ 0 h 56"/>
              <a:gd name="T17" fmla="*/ 480 w 480"/>
              <a:gd name="T18" fmla="*/ 56 h 56"/>
            </a:gdLst>
            <a:ahLst/>
            <a:cxnLst>
              <a:cxn ang="T10">
                <a:pos x="T0" y="T1"/>
              </a:cxn>
              <a:cxn ang="T11">
                <a:pos x="T2" y="T3"/>
              </a:cxn>
              <a:cxn ang="T12">
                <a:pos x="T4" y="T5"/>
              </a:cxn>
              <a:cxn ang="T13">
                <a:pos x="T6" y="T7"/>
              </a:cxn>
              <a:cxn ang="T14">
                <a:pos x="T8" y="T9"/>
              </a:cxn>
            </a:cxnLst>
            <a:rect l="T15" t="T16" r="T17" b="T18"/>
            <a:pathLst>
              <a:path w="480" h="56">
                <a:moveTo>
                  <a:pt x="0" y="56"/>
                </a:moveTo>
                <a:lnTo>
                  <a:pt x="425" y="56"/>
                </a:lnTo>
                <a:lnTo>
                  <a:pt x="480" y="0"/>
                </a:lnTo>
                <a:lnTo>
                  <a:pt x="56" y="0"/>
                </a:lnTo>
                <a:lnTo>
                  <a:pt x="0" y="56"/>
                </a:lnTo>
                <a:close/>
              </a:path>
            </a:pathLst>
          </a:custGeom>
          <a:solidFill>
            <a:srgbClr val="AD845B"/>
          </a:solidFill>
          <a:ln w="9525">
            <a:noFill/>
            <a:round/>
            <a:headEnd/>
            <a:tailEnd/>
          </a:ln>
        </p:spPr>
        <p:txBody>
          <a:bodyPr/>
          <a:lstStyle/>
          <a:p>
            <a:endParaRPr lang="en-US"/>
          </a:p>
        </p:txBody>
      </p:sp>
      <p:sp>
        <p:nvSpPr>
          <p:cNvPr id="26878" name="Freeform 581"/>
          <p:cNvSpPr>
            <a:spLocks/>
          </p:cNvSpPr>
          <p:nvPr/>
        </p:nvSpPr>
        <p:spPr bwMode="auto">
          <a:xfrm>
            <a:off x="8031163" y="2879725"/>
            <a:ext cx="44450" cy="84138"/>
          </a:xfrm>
          <a:custGeom>
            <a:avLst/>
            <a:gdLst>
              <a:gd name="T0" fmla="*/ 0 w 55"/>
              <a:gd name="T1" fmla="*/ 2147483647 h 108"/>
              <a:gd name="T2" fmla="*/ 2147483647 w 55"/>
              <a:gd name="T3" fmla="*/ 0 h 108"/>
              <a:gd name="T4" fmla="*/ 2147483647 w 55"/>
              <a:gd name="T5" fmla="*/ 2147483647 h 108"/>
              <a:gd name="T6" fmla="*/ 0 w 55"/>
              <a:gd name="T7" fmla="*/ 2147483647 h 108"/>
              <a:gd name="T8" fmla="*/ 0 w 55"/>
              <a:gd name="T9" fmla="*/ 2147483647 h 108"/>
              <a:gd name="T10" fmla="*/ 0 60000 65536"/>
              <a:gd name="T11" fmla="*/ 0 60000 65536"/>
              <a:gd name="T12" fmla="*/ 0 60000 65536"/>
              <a:gd name="T13" fmla="*/ 0 60000 65536"/>
              <a:gd name="T14" fmla="*/ 0 60000 65536"/>
              <a:gd name="T15" fmla="*/ 0 w 55"/>
              <a:gd name="T16" fmla="*/ 0 h 108"/>
              <a:gd name="T17" fmla="*/ 55 w 55"/>
              <a:gd name="T18" fmla="*/ 108 h 108"/>
            </a:gdLst>
            <a:ahLst/>
            <a:cxnLst>
              <a:cxn ang="T10">
                <a:pos x="T0" y="T1"/>
              </a:cxn>
              <a:cxn ang="T11">
                <a:pos x="T2" y="T3"/>
              </a:cxn>
              <a:cxn ang="T12">
                <a:pos x="T4" y="T5"/>
              </a:cxn>
              <a:cxn ang="T13">
                <a:pos x="T6" y="T7"/>
              </a:cxn>
              <a:cxn ang="T14">
                <a:pos x="T8" y="T9"/>
              </a:cxn>
            </a:cxnLst>
            <a:rect l="T15" t="T16" r="T17" b="T18"/>
            <a:pathLst>
              <a:path w="55" h="108">
                <a:moveTo>
                  <a:pt x="0" y="56"/>
                </a:moveTo>
                <a:lnTo>
                  <a:pt x="55" y="0"/>
                </a:lnTo>
                <a:lnTo>
                  <a:pt x="55" y="52"/>
                </a:lnTo>
                <a:lnTo>
                  <a:pt x="0" y="108"/>
                </a:lnTo>
                <a:lnTo>
                  <a:pt x="0" y="56"/>
                </a:lnTo>
                <a:close/>
              </a:path>
            </a:pathLst>
          </a:custGeom>
          <a:solidFill>
            <a:srgbClr val="7B5229"/>
          </a:solidFill>
          <a:ln w="9525">
            <a:noFill/>
            <a:round/>
            <a:headEnd/>
            <a:tailEnd/>
          </a:ln>
        </p:spPr>
        <p:txBody>
          <a:bodyPr/>
          <a:lstStyle/>
          <a:p>
            <a:endParaRPr lang="en-US"/>
          </a:p>
        </p:txBody>
      </p:sp>
      <p:sp>
        <p:nvSpPr>
          <p:cNvPr id="26879" name="Freeform 582"/>
          <p:cNvSpPr>
            <a:spLocks/>
          </p:cNvSpPr>
          <p:nvPr/>
        </p:nvSpPr>
        <p:spPr bwMode="auto">
          <a:xfrm>
            <a:off x="7696200" y="2879725"/>
            <a:ext cx="381000" cy="84138"/>
          </a:xfrm>
          <a:custGeom>
            <a:avLst/>
            <a:gdLst>
              <a:gd name="T0" fmla="*/ 2147483647 w 480"/>
              <a:gd name="T1" fmla="*/ 0 h 108"/>
              <a:gd name="T2" fmla="*/ 0 w 480"/>
              <a:gd name="T3" fmla="*/ 2147483647 h 108"/>
              <a:gd name="T4" fmla="*/ 0 w 480"/>
              <a:gd name="T5" fmla="*/ 2147483647 h 108"/>
              <a:gd name="T6" fmla="*/ 2147483647 w 480"/>
              <a:gd name="T7" fmla="*/ 2147483647 h 108"/>
              <a:gd name="T8" fmla="*/ 2147483647 w 480"/>
              <a:gd name="T9" fmla="*/ 2147483647 h 108"/>
              <a:gd name="T10" fmla="*/ 2147483647 w 480"/>
              <a:gd name="T11" fmla="*/ 0 h 108"/>
              <a:gd name="T12" fmla="*/ 2147483647 w 480"/>
              <a:gd name="T13" fmla="*/ 0 h 108"/>
              <a:gd name="T14" fmla="*/ 0 60000 65536"/>
              <a:gd name="T15" fmla="*/ 0 60000 65536"/>
              <a:gd name="T16" fmla="*/ 0 60000 65536"/>
              <a:gd name="T17" fmla="*/ 0 60000 65536"/>
              <a:gd name="T18" fmla="*/ 0 60000 65536"/>
              <a:gd name="T19" fmla="*/ 0 60000 65536"/>
              <a:gd name="T20" fmla="*/ 0 60000 65536"/>
              <a:gd name="T21" fmla="*/ 0 w 480"/>
              <a:gd name="T22" fmla="*/ 0 h 108"/>
              <a:gd name="T23" fmla="*/ 480 w 480"/>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108">
                <a:moveTo>
                  <a:pt x="56" y="0"/>
                </a:moveTo>
                <a:lnTo>
                  <a:pt x="0" y="56"/>
                </a:lnTo>
                <a:lnTo>
                  <a:pt x="0" y="108"/>
                </a:lnTo>
                <a:lnTo>
                  <a:pt x="425" y="108"/>
                </a:lnTo>
                <a:lnTo>
                  <a:pt x="480" y="52"/>
                </a:lnTo>
                <a:lnTo>
                  <a:pt x="480" y="0"/>
                </a:lnTo>
                <a:lnTo>
                  <a:pt x="56" y="0"/>
                </a:lnTo>
                <a:close/>
              </a:path>
            </a:pathLst>
          </a:custGeom>
          <a:noFill/>
          <a:ln w="9525">
            <a:solidFill>
              <a:srgbClr val="111111"/>
            </a:solidFill>
            <a:round/>
            <a:headEnd/>
            <a:tailEnd/>
          </a:ln>
        </p:spPr>
        <p:txBody>
          <a:bodyPr/>
          <a:lstStyle/>
          <a:p>
            <a:endParaRPr lang="en-US"/>
          </a:p>
        </p:txBody>
      </p:sp>
      <p:sp>
        <p:nvSpPr>
          <p:cNvPr id="26880" name="Freeform 583"/>
          <p:cNvSpPr>
            <a:spLocks/>
          </p:cNvSpPr>
          <p:nvPr/>
        </p:nvSpPr>
        <p:spPr bwMode="auto">
          <a:xfrm>
            <a:off x="7694613" y="2879725"/>
            <a:ext cx="381000" cy="42863"/>
          </a:xfrm>
          <a:custGeom>
            <a:avLst/>
            <a:gdLst>
              <a:gd name="T0" fmla="*/ 0 w 480"/>
              <a:gd name="T1" fmla="*/ 2147483647 h 56"/>
              <a:gd name="T2" fmla="*/ 2147483647 w 480"/>
              <a:gd name="T3" fmla="*/ 2147483647 h 56"/>
              <a:gd name="T4" fmla="*/ 2147483647 w 480"/>
              <a:gd name="T5" fmla="*/ 0 h 56"/>
              <a:gd name="T6" fmla="*/ 0 60000 65536"/>
              <a:gd name="T7" fmla="*/ 0 60000 65536"/>
              <a:gd name="T8" fmla="*/ 0 60000 65536"/>
              <a:gd name="T9" fmla="*/ 0 w 480"/>
              <a:gd name="T10" fmla="*/ 0 h 56"/>
              <a:gd name="T11" fmla="*/ 480 w 480"/>
              <a:gd name="T12" fmla="*/ 56 h 56"/>
            </a:gdLst>
            <a:ahLst/>
            <a:cxnLst>
              <a:cxn ang="T6">
                <a:pos x="T0" y="T1"/>
              </a:cxn>
              <a:cxn ang="T7">
                <a:pos x="T2" y="T3"/>
              </a:cxn>
              <a:cxn ang="T8">
                <a:pos x="T4" y="T5"/>
              </a:cxn>
            </a:cxnLst>
            <a:rect l="T9" t="T10" r="T11" b="T12"/>
            <a:pathLst>
              <a:path w="480" h="56">
                <a:moveTo>
                  <a:pt x="0" y="56"/>
                </a:moveTo>
                <a:lnTo>
                  <a:pt x="425" y="56"/>
                </a:lnTo>
                <a:lnTo>
                  <a:pt x="480" y="0"/>
                </a:lnTo>
              </a:path>
            </a:pathLst>
          </a:custGeom>
          <a:noFill/>
          <a:ln w="9525">
            <a:solidFill>
              <a:srgbClr val="111111"/>
            </a:solidFill>
            <a:round/>
            <a:headEnd/>
            <a:tailEnd/>
          </a:ln>
        </p:spPr>
        <p:txBody>
          <a:bodyPr/>
          <a:lstStyle/>
          <a:p>
            <a:endParaRPr lang="en-US"/>
          </a:p>
        </p:txBody>
      </p:sp>
      <p:sp>
        <p:nvSpPr>
          <p:cNvPr id="26881" name="Line 584"/>
          <p:cNvSpPr>
            <a:spLocks noChangeShapeType="1"/>
          </p:cNvSpPr>
          <p:nvPr/>
        </p:nvSpPr>
        <p:spPr bwMode="auto">
          <a:xfrm>
            <a:off x="8031163" y="2922588"/>
            <a:ext cx="1587" cy="41275"/>
          </a:xfrm>
          <a:prstGeom prst="line">
            <a:avLst/>
          </a:prstGeom>
          <a:noFill/>
          <a:ln w="9525">
            <a:solidFill>
              <a:srgbClr val="111111"/>
            </a:solidFill>
            <a:round/>
            <a:headEnd/>
            <a:tailEnd/>
          </a:ln>
        </p:spPr>
        <p:txBody>
          <a:bodyPr/>
          <a:lstStyle/>
          <a:p>
            <a:endParaRPr lang="en-US"/>
          </a:p>
        </p:txBody>
      </p:sp>
      <p:sp>
        <p:nvSpPr>
          <p:cNvPr id="26882" name="Rectangle 585"/>
          <p:cNvSpPr>
            <a:spLocks noChangeArrowheads="1"/>
          </p:cNvSpPr>
          <p:nvPr/>
        </p:nvSpPr>
        <p:spPr bwMode="auto">
          <a:xfrm>
            <a:off x="7862888" y="2995613"/>
            <a:ext cx="22225" cy="7620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83" name="Rectangle 586"/>
          <p:cNvSpPr>
            <a:spLocks noChangeArrowheads="1"/>
          </p:cNvSpPr>
          <p:nvPr/>
        </p:nvSpPr>
        <p:spPr bwMode="auto">
          <a:xfrm>
            <a:off x="7862888" y="2995613"/>
            <a:ext cx="22225" cy="7620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84" name="Rectangle 587"/>
          <p:cNvSpPr>
            <a:spLocks noChangeArrowheads="1"/>
          </p:cNvSpPr>
          <p:nvPr/>
        </p:nvSpPr>
        <p:spPr bwMode="auto">
          <a:xfrm>
            <a:off x="7904163" y="2992438"/>
            <a:ext cx="20637" cy="4445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85" name="Rectangle 588"/>
          <p:cNvSpPr>
            <a:spLocks noChangeArrowheads="1"/>
          </p:cNvSpPr>
          <p:nvPr/>
        </p:nvSpPr>
        <p:spPr bwMode="auto">
          <a:xfrm>
            <a:off x="7904163" y="2992438"/>
            <a:ext cx="20637" cy="4445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86" name="Rectangle 589"/>
          <p:cNvSpPr>
            <a:spLocks noChangeArrowheads="1"/>
          </p:cNvSpPr>
          <p:nvPr/>
        </p:nvSpPr>
        <p:spPr bwMode="auto">
          <a:xfrm>
            <a:off x="7964488" y="2992438"/>
            <a:ext cx="20637" cy="4445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87" name="Rectangle 590"/>
          <p:cNvSpPr>
            <a:spLocks noChangeArrowheads="1"/>
          </p:cNvSpPr>
          <p:nvPr/>
        </p:nvSpPr>
        <p:spPr bwMode="auto">
          <a:xfrm>
            <a:off x="7964488" y="2992438"/>
            <a:ext cx="20637" cy="4445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88" name="Rectangle 591"/>
          <p:cNvSpPr>
            <a:spLocks noChangeArrowheads="1"/>
          </p:cNvSpPr>
          <p:nvPr/>
        </p:nvSpPr>
        <p:spPr bwMode="auto">
          <a:xfrm>
            <a:off x="7762875" y="2992438"/>
            <a:ext cx="20638" cy="4445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89" name="Rectangle 592"/>
          <p:cNvSpPr>
            <a:spLocks noChangeArrowheads="1"/>
          </p:cNvSpPr>
          <p:nvPr/>
        </p:nvSpPr>
        <p:spPr bwMode="auto">
          <a:xfrm>
            <a:off x="7762875" y="2992438"/>
            <a:ext cx="20638" cy="4445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sp>
        <p:nvSpPr>
          <p:cNvPr id="26890" name="Rectangle 593"/>
          <p:cNvSpPr>
            <a:spLocks noChangeArrowheads="1"/>
          </p:cNvSpPr>
          <p:nvPr/>
        </p:nvSpPr>
        <p:spPr bwMode="auto">
          <a:xfrm>
            <a:off x="7823200" y="2992438"/>
            <a:ext cx="19050" cy="44450"/>
          </a:xfrm>
          <a:prstGeom prst="rect">
            <a:avLst/>
          </a:prstGeom>
          <a:solidFill>
            <a:srgbClr val="111111"/>
          </a:soli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891" name="Rectangle 594"/>
          <p:cNvSpPr>
            <a:spLocks noChangeArrowheads="1"/>
          </p:cNvSpPr>
          <p:nvPr/>
        </p:nvSpPr>
        <p:spPr bwMode="auto">
          <a:xfrm>
            <a:off x="7823200" y="2992438"/>
            <a:ext cx="19050" cy="44450"/>
          </a:xfrm>
          <a:prstGeom prst="rect">
            <a:avLst/>
          </a:prstGeom>
          <a:noFill/>
          <a:ln w="9525">
            <a:solidFill>
              <a:srgbClr val="111111"/>
            </a:solidFill>
            <a:miter lim="800000"/>
            <a:headEnd/>
            <a:tailEnd/>
          </a:ln>
        </p:spPr>
        <p:txBody>
          <a:bodyPr/>
          <a:lstStyle/>
          <a:p>
            <a:endParaRPr lang="zh-TW" altLang="en-US" sz="1800">
              <a:latin typeface="Calibri" pitchFamily="34" charset="0"/>
              <a:ea typeface="PMingLiU" pitchFamily="18" charset="-120"/>
            </a:endParaRPr>
          </a:p>
        </p:txBody>
      </p:sp>
      <p:pic>
        <p:nvPicPr>
          <p:cNvPr id="18005" name="Picture 597" descr="Beam"/>
          <p:cNvPicPr>
            <a:picLocks noChangeAspect="1" noChangeArrowheads="1"/>
          </p:cNvPicPr>
          <p:nvPr/>
        </p:nvPicPr>
        <p:blipFill>
          <a:blip r:embed="rId4" cstate="print">
            <a:lum bright="40000"/>
          </a:blip>
          <a:srcRect/>
          <a:stretch>
            <a:fillRect/>
          </a:stretch>
        </p:blipFill>
        <p:spPr bwMode="auto">
          <a:xfrm>
            <a:off x="6934200" y="762000"/>
            <a:ext cx="1752600" cy="3352800"/>
          </a:xfrm>
          <a:prstGeom prst="rect">
            <a:avLst/>
          </a:prstGeom>
          <a:noFill/>
          <a:ln w="9525">
            <a:noFill/>
            <a:miter lim="800000"/>
            <a:headEnd/>
            <a:tailEnd/>
          </a:ln>
        </p:spPr>
      </p:pic>
      <p:grpSp>
        <p:nvGrpSpPr>
          <p:cNvPr id="26893" name="Group 598"/>
          <p:cNvGrpSpPr>
            <a:grpSpLocks/>
          </p:cNvGrpSpPr>
          <p:nvPr/>
        </p:nvGrpSpPr>
        <p:grpSpPr bwMode="auto">
          <a:xfrm>
            <a:off x="896938" y="2409825"/>
            <a:ext cx="508000" cy="260350"/>
            <a:chOff x="1003" y="906"/>
            <a:chExt cx="419" cy="199"/>
          </a:xfrm>
        </p:grpSpPr>
        <p:grpSp>
          <p:nvGrpSpPr>
            <p:cNvPr id="89185" name="Group 599"/>
            <p:cNvGrpSpPr>
              <a:grpSpLocks/>
            </p:cNvGrpSpPr>
            <p:nvPr/>
          </p:nvGrpSpPr>
          <p:grpSpPr bwMode="auto">
            <a:xfrm>
              <a:off x="1003" y="1017"/>
              <a:ext cx="102" cy="74"/>
              <a:chOff x="1003" y="1017"/>
              <a:chExt cx="102" cy="74"/>
            </a:xfrm>
          </p:grpSpPr>
          <p:sp>
            <p:nvSpPr>
              <p:cNvPr id="89238" name="Freeform 600"/>
              <p:cNvSpPr>
                <a:spLocks/>
              </p:cNvSpPr>
              <p:nvPr/>
            </p:nvSpPr>
            <p:spPr bwMode="auto">
              <a:xfrm>
                <a:off x="1003" y="1017"/>
                <a:ext cx="102" cy="74"/>
              </a:xfrm>
              <a:custGeom>
                <a:avLst/>
                <a:gdLst>
                  <a:gd name="T0" fmla="*/ 0 w 204"/>
                  <a:gd name="T1" fmla="*/ 1 h 147"/>
                  <a:gd name="T2" fmla="*/ 1 w 204"/>
                  <a:gd name="T3" fmla="*/ 1 h 147"/>
                  <a:gd name="T4" fmla="*/ 1 w 204"/>
                  <a:gd name="T5" fmla="*/ 1 h 147"/>
                  <a:gd name="T6" fmla="*/ 1 w 204"/>
                  <a:gd name="T7" fmla="*/ 0 h 147"/>
                  <a:gd name="T8" fmla="*/ 1 w 204"/>
                  <a:gd name="T9" fmla="*/ 1 h 147"/>
                  <a:gd name="T10" fmla="*/ 1 w 204"/>
                  <a:gd name="T11" fmla="*/ 1 h 147"/>
                  <a:gd name="T12" fmla="*/ 1 w 204"/>
                  <a:gd name="T13" fmla="*/ 1 h 147"/>
                  <a:gd name="T14" fmla="*/ 1 w 204"/>
                  <a:gd name="T15" fmla="*/ 1 h 147"/>
                  <a:gd name="T16" fmla="*/ 0 w 204"/>
                  <a:gd name="T17" fmla="*/ 1 h 147"/>
                  <a:gd name="T18" fmla="*/ 0 w 204"/>
                  <a:gd name="T19" fmla="*/ 1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4"/>
                  <a:gd name="T31" fmla="*/ 0 h 147"/>
                  <a:gd name="T32" fmla="*/ 204 w 204"/>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4" h="147">
                    <a:moveTo>
                      <a:pt x="0" y="51"/>
                    </a:moveTo>
                    <a:lnTo>
                      <a:pt x="17" y="51"/>
                    </a:lnTo>
                    <a:lnTo>
                      <a:pt x="31" y="23"/>
                    </a:lnTo>
                    <a:lnTo>
                      <a:pt x="191" y="0"/>
                    </a:lnTo>
                    <a:lnTo>
                      <a:pt x="204" y="96"/>
                    </a:lnTo>
                    <a:lnTo>
                      <a:pt x="138" y="147"/>
                    </a:lnTo>
                    <a:lnTo>
                      <a:pt x="11" y="85"/>
                    </a:lnTo>
                    <a:lnTo>
                      <a:pt x="11" y="92"/>
                    </a:lnTo>
                    <a:lnTo>
                      <a:pt x="0" y="92"/>
                    </a:lnTo>
                    <a:lnTo>
                      <a:pt x="0" y="51"/>
                    </a:lnTo>
                    <a:close/>
                  </a:path>
                </a:pathLst>
              </a:custGeom>
              <a:solidFill>
                <a:srgbClr val="474747"/>
              </a:solidFill>
              <a:ln w="9525">
                <a:noFill/>
                <a:round/>
                <a:headEnd/>
                <a:tailEnd/>
              </a:ln>
            </p:spPr>
            <p:txBody>
              <a:bodyPr/>
              <a:lstStyle/>
              <a:p>
                <a:endParaRPr lang="en-US"/>
              </a:p>
            </p:txBody>
          </p:sp>
          <p:sp>
            <p:nvSpPr>
              <p:cNvPr id="89239" name="Freeform 601"/>
              <p:cNvSpPr>
                <a:spLocks/>
              </p:cNvSpPr>
              <p:nvPr/>
            </p:nvSpPr>
            <p:spPr bwMode="auto">
              <a:xfrm>
                <a:off x="1003" y="1017"/>
                <a:ext cx="102" cy="74"/>
              </a:xfrm>
              <a:custGeom>
                <a:avLst/>
                <a:gdLst>
                  <a:gd name="T0" fmla="*/ 0 w 204"/>
                  <a:gd name="T1" fmla="*/ 1 h 147"/>
                  <a:gd name="T2" fmla="*/ 1 w 204"/>
                  <a:gd name="T3" fmla="*/ 1 h 147"/>
                  <a:gd name="T4" fmla="*/ 1 w 204"/>
                  <a:gd name="T5" fmla="*/ 1 h 147"/>
                  <a:gd name="T6" fmla="*/ 1 w 204"/>
                  <a:gd name="T7" fmla="*/ 0 h 147"/>
                  <a:gd name="T8" fmla="*/ 1 w 204"/>
                  <a:gd name="T9" fmla="*/ 1 h 147"/>
                  <a:gd name="T10" fmla="*/ 1 w 204"/>
                  <a:gd name="T11" fmla="*/ 1 h 147"/>
                  <a:gd name="T12" fmla="*/ 1 w 204"/>
                  <a:gd name="T13" fmla="*/ 1 h 147"/>
                  <a:gd name="T14" fmla="*/ 1 w 204"/>
                  <a:gd name="T15" fmla="*/ 1 h 147"/>
                  <a:gd name="T16" fmla="*/ 0 w 204"/>
                  <a:gd name="T17" fmla="*/ 1 h 147"/>
                  <a:gd name="T18" fmla="*/ 0 w 204"/>
                  <a:gd name="T19" fmla="*/ 1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4"/>
                  <a:gd name="T31" fmla="*/ 0 h 147"/>
                  <a:gd name="T32" fmla="*/ 204 w 204"/>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4" h="147">
                    <a:moveTo>
                      <a:pt x="0" y="51"/>
                    </a:moveTo>
                    <a:lnTo>
                      <a:pt x="17" y="51"/>
                    </a:lnTo>
                    <a:lnTo>
                      <a:pt x="31" y="23"/>
                    </a:lnTo>
                    <a:lnTo>
                      <a:pt x="191" y="0"/>
                    </a:lnTo>
                    <a:lnTo>
                      <a:pt x="204" y="96"/>
                    </a:lnTo>
                    <a:lnTo>
                      <a:pt x="138" y="147"/>
                    </a:lnTo>
                    <a:lnTo>
                      <a:pt x="11" y="85"/>
                    </a:lnTo>
                    <a:lnTo>
                      <a:pt x="11" y="92"/>
                    </a:lnTo>
                    <a:lnTo>
                      <a:pt x="0" y="92"/>
                    </a:lnTo>
                    <a:lnTo>
                      <a:pt x="0" y="51"/>
                    </a:lnTo>
                  </a:path>
                </a:pathLst>
              </a:custGeom>
              <a:noFill/>
              <a:ln w="9525">
                <a:solidFill>
                  <a:srgbClr val="000000"/>
                </a:solidFill>
                <a:round/>
                <a:headEnd/>
                <a:tailEnd/>
              </a:ln>
            </p:spPr>
            <p:txBody>
              <a:bodyPr/>
              <a:lstStyle/>
              <a:p>
                <a:endParaRPr lang="en-US"/>
              </a:p>
            </p:txBody>
          </p:sp>
        </p:grpSp>
        <p:grpSp>
          <p:nvGrpSpPr>
            <p:cNvPr id="89186" name="Group 602"/>
            <p:cNvGrpSpPr>
              <a:grpSpLocks/>
            </p:cNvGrpSpPr>
            <p:nvPr/>
          </p:nvGrpSpPr>
          <p:grpSpPr bwMode="auto">
            <a:xfrm>
              <a:off x="1257" y="1019"/>
              <a:ext cx="113" cy="63"/>
              <a:chOff x="1257" y="1019"/>
              <a:chExt cx="113" cy="63"/>
            </a:xfrm>
          </p:grpSpPr>
          <p:sp>
            <p:nvSpPr>
              <p:cNvPr id="89236" name="Freeform 603"/>
              <p:cNvSpPr>
                <a:spLocks/>
              </p:cNvSpPr>
              <p:nvPr/>
            </p:nvSpPr>
            <p:spPr bwMode="auto">
              <a:xfrm>
                <a:off x="1257" y="1019"/>
                <a:ext cx="113" cy="63"/>
              </a:xfrm>
              <a:custGeom>
                <a:avLst/>
                <a:gdLst>
                  <a:gd name="T0" fmla="*/ 1 w 225"/>
                  <a:gd name="T1" fmla="*/ 0 h 127"/>
                  <a:gd name="T2" fmla="*/ 1 w 225"/>
                  <a:gd name="T3" fmla="*/ 0 h 127"/>
                  <a:gd name="T4" fmla="*/ 1 w 225"/>
                  <a:gd name="T5" fmla="*/ 0 h 127"/>
                  <a:gd name="T6" fmla="*/ 1 w 225"/>
                  <a:gd name="T7" fmla="*/ 0 h 127"/>
                  <a:gd name="T8" fmla="*/ 0 w 225"/>
                  <a:gd name="T9" fmla="*/ 0 h 127"/>
                  <a:gd name="T10" fmla="*/ 1 w 225"/>
                  <a:gd name="T11" fmla="*/ 0 h 127"/>
                  <a:gd name="T12" fmla="*/ 1 w 225"/>
                  <a:gd name="T13" fmla="*/ 0 h 127"/>
                  <a:gd name="T14" fmla="*/ 1 w 225"/>
                  <a:gd name="T15" fmla="*/ 0 h 127"/>
                  <a:gd name="T16" fmla="*/ 1 w 225"/>
                  <a:gd name="T17" fmla="*/ 0 h 127"/>
                  <a:gd name="T18" fmla="*/ 1 w 225"/>
                  <a:gd name="T19" fmla="*/ 0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5"/>
                  <a:gd name="T31" fmla="*/ 0 h 127"/>
                  <a:gd name="T32" fmla="*/ 225 w 225"/>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5" h="127">
                    <a:moveTo>
                      <a:pt x="224" y="51"/>
                    </a:moveTo>
                    <a:lnTo>
                      <a:pt x="180" y="51"/>
                    </a:lnTo>
                    <a:lnTo>
                      <a:pt x="163" y="0"/>
                    </a:lnTo>
                    <a:lnTo>
                      <a:pt x="17" y="6"/>
                    </a:lnTo>
                    <a:lnTo>
                      <a:pt x="0" y="82"/>
                    </a:lnTo>
                    <a:lnTo>
                      <a:pt x="12" y="110"/>
                    </a:lnTo>
                    <a:lnTo>
                      <a:pt x="48" y="127"/>
                    </a:lnTo>
                    <a:lnTo>
                      <a:pt x="156" y="81"/>
                    </a:lnTo>
                    <a:lnTo>
                      <a:pt x="225" y="81"/>
                    </a:lnTo>
                    <a:lnTo>
                      <a:pt x="224" y="51"/>
                    </a:lnTo>
                    <a:close/>
                  </a:path>
                </a:pathLst>
              </a:custGeom>
              <a:solidFill>
                <a:srgbClr val="474747"/>
              </a:solidFill>
              <a:ln w="9525">
                <a:noFill/>
                <a:round/>
                <a:headEnd/>
                <a:tailEnd/>
              </a:ln>
            </p:spPr>
            <p:txBody>
              <a:bodyPr/>
              <a:lstStyle/>
              <a:p>
                <a:endParaRPr lang="en-US"/>
              </a:p>
            </p:txBody>
          </p:sp>
          <p:sp>
            <p:nvSpPr>
              <p:cNvPr id="89237" name="Freeform 604"/>
              <p:cNvSpPr>
                <a:spLocks/>
              </p:cNvSpPr>
              <p:nvPr/>
            </p:nvSpPr>
            <p:spPr bwMode="auto">
              <a:xfrm>
                <a:off x="1257" y="1019"/>
                <a:ext cx="113" cy="63"/>
              </a:xfrm>
              <a:custGeom>
                <a:avLst/>
                <a:gdLst>
                  <a:gd name="T0" fmla="*/ 1 w 225"/>
                  <a:gd name="T1" fmla="*/ 0 h 127"/>
                  <a:gd name="T2" fmla="*/ 1 w 225"/>
                  <a:gd name="T3" fmla="*/ 0 h 127"/>
                  <a:gd name="T4" fmla="*/ 1 w 225"/>
                  <a:gd name="T5" fmla="*/ 0 h 127"/>
                  <a:gd name="T6" fmla="*/ 1 w 225"/>
                  <a:gd name="T7" fmla="*/ 0 h 127"/>
                  <a:gd name="T8" fmla="*/ 0 w 225"/>
                  <a:gd name="T9" fmla="*/ 0 h 127"/>
                  <a:gd name="T10" fmla="*/ 1 w 225"/>
                  <a:gd name="T11" fmla="*/ 0 h 127"/>
                  <a:gd name="T12" fmla="*/ 1 w 225"/>
                  <a:gd name="T13" fmla="*/ 0 h 127"/>
                  <a:gd name="T14" fmla="*/ 1 w 225"/>
                  <a:gd name="T15" fmla="*/ 0 h 127"/>
                  <a:gd name="T16" fmla="*/ 1 w 225"/>
                  <a:gd name="T17" fmla="*/ 0 h 127"/>
                  <a:gd name="T18" fmla="*/ 1 w 225"/>
                  <a:gd name="T19" fmla="*/ 0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5"/>
                  <a:gd name="T31" fmla="*/ 0 h 127"/>
                  <a:gd name="T32" fmla="*/ 225 w 225"/>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5" h="127">
                    <a:moveTo>
                      <a:pt x="224" y="51"/>
                    </a:moveTo>
                    <a:lnTo>
                      <a:pt x="180" y="51"/>
                    </a:lnTo>
                    <a:lnTo>
                      <a:pt x="163" y="0"/>
                    </a:lnTo>
                    <a:lnTo>
                      <a:pt x="17" y="6"/>
                    </a:lnTo>
                    <a:lnTo>
                      <a:pt x="0" y="82"/>
                    </a:lnTo>
                    <a:lnTo>
                      <a:pt x="12" y="110"/>
                    </a:lnTo>
                    <a:lnTo>
                      <a:pt x="48" y="127"/>
                    </a:lnTo>
                    <a:lnTo>
                      <a:pt x="156" y="81"/>
                    </a:lnTo>
                    <a:lnTo>
                      <a:pt x="225" y="81"/>
                    </a:lnTo>
                    <a:lnTo>
                      <a:pt x="224" y="51"/>
                    </a:lnTo>
                  </a:path>
                </a:pathLst>
              </a:custGeom>
              <a:noFill/>
              <a:ln w="9525">
                <a:solidFill>
                  <a:srgbClr val="000000"/>
                </a:solidFill>
                <a:round/>
                <a:headEnd/>
                <a:tailEnd/>
              </a:ln>
            </p:spPr>
            <p:txBody>
              <a:bodyPr/>
              <a:lstStyle/>
              <a:p>
                <a:endParaRPr lang="en-US"/>
              </a:p>
            </p:txBody>
          </p:sp>
        </p:grpSp>
        <p:grpSp>
          <p:nvGrpSpPr>
            <p:cNvPr id="89187" name="Group 605"/>
            <p:cNvGrpSpPr>
              <a:grpSpLocks/>
            </p:cNvGrpSpPr>
            <p:nvPr/>
          </p:nvGrpSpPr>
          <p:grpSpPr bwMode="auto">
            <a:xfrm>
              <a:off x="1007" y="906"/>
              <a:ext cx="415" cy="166"/>
              <a:chOff x="1007" y="906"/>
              <a:chExt cx="415" cy="166"/>
            </a:xfrm>
          </p:grpSpPr>
          <p:sp>
            <p:nvSpPr>
              <p:cNvPr id="89234" name="Freeform 606"/>
              <p:cNvSpPr>
                <a:spLocks/>
              </p:cNvSpPr>
              <p:nvPr/>
            </p:nvSpPr>
            <p:spPr bwMode="auto">
              <a:xfrm>
                <a:off x="1007" y="906"/>
                <a:ext cx="415" cy="166"/>
              </a:xfrm>
              <a:custGeom>
                <a:avLst/>
                <a:gdLst>
                  <a:gd name="T0" fmla="*/ 0 w 831"/>
                  <a:gd name="T1" fmla="*/ 1 h 331"/>
                  <a:gd name="T2" fmla="*/ 0 w 831"/>
                  <a:gd name="T3" fmla="*/ 1 h 331"/>
                  <a:gd name="T4" fmla="*/ 0 w 831"/>
                  <a:gd name="T5" fmla="*/ 0 h 331"/>
                  <a:gd name="T6" fmla="*/ 0 w 831"/>
                  <a:gd name="T7" fmla="*/ 1 h 331"/>
                  <a:gd name="T8" fmla="*/ 0 w 831"/>
                  <a:gd name="T9" fmla="*/ 1 h 331"/>
                  <a:gd name="T10" fmla="*/ 0 w 831"/>
                  <a:gd name="T11" fmla="*/ 1 h 331"/>
                  <a:gd name="T12" fmla="*/ 0 w 831"/>
                  <a:gd name="T13" fmla="*/ 1 h 331"/>
                  <a:gd name="T14" fmla="*/ 0 w 831"/>
                  <a:gd name="T15" fmla="*/ 1 h 331"/>
                  <a:gd name="T16" fmla="*/ 0 w 831"/>
                  <a:gd name="T17" fmla="*/ 1 h 331"/>
                  <a:gd name="T18" fmla="*/ 0 w 831"/>
                  <a:gd name="T19" fmla="*/ 1 h 331"/>
                  <a:gd name="T20" fmla="*/ 0 w 831"/>
                  <a:gd name="T21" fmla="*/ 1 h 331"/>
                  <a:gd name="T22" fmla="*/ 0 w 831"/>
                  <a:gd name="T23" fmla="*/ 1 h 331"/>
                  <a:gd name="T24" fmla="*/ 0 w 831"/>
                  <a:gd name="T25" fmla="*/ 1 h 331"/>
                  <a:gd name="T26" fmla="*/ 0 w 831"/>
                  <a:gd name="T27" fmla="*/ 1 h 331"/>
                  <a:gd name="T28" fmla="*/ 0 w 831"/>
                  <a:gd name="T29" fmla="*/ 1 h 331"/>
                  <a:gd name="T30" fmla="*/ 0 w 831"/>
                  <a:gd name="T31" fmla="*/ 1 h 331"/>
                  <a:gd name="T32" fmla="*/ 0 w 831"/>
                  <a:gd name="T33" fmla="*/ 1 h 331"/>
                  <a:gd name="T34" fmla="*/ 0 w 831"/>
                  <a:gd name="T35" fmla="*/ 1 h 331"/>
                  <a:gd name="T36" fmla="*/ 0 w 831"/>
                  <a:gd name="T37" fmla="*/ 1 h 331"/>
                  <a:gd name="T38" fmla="*/ 0 w 831"/>
                  <a:gd name="T39" fmla="*/ 1 h 331"/>
                  <a:gd name="T40" fmla="*/ 0 w 831"/>
                  <a:gd name="T41" fmla="*/ 1 h 331"/>
                  <a:gd name="T42" fmla="*/ 0 w 831"/>
                  <a:gd name="T43" fmla="*/ 1 h 331"/>
                  <a:gd name="T44" fmla="*/ 0 w 831"/>
                  <a:gd name="T45" fmla="*/ 1 h 331"/>
                  <a:gd name="T46" fmla="*/ 0 w 831"/>
                  <a:gd name="T47" fmla="*/ 1 h 331"/>
                  <a:gd name="T48" fmla="*/ 0 w 831"/>
                  <a:gd name="T49" fmla="*/ 1 h 331"/>
                  <a:gd name="T50" fmla="*/ 0 w 831"/>
                  <a:gd name="T51" fmla="*/ 1 h 331"/>
                  <a:gd name="T52" fmla="*/ 0 w 831"/>
                  <a:gd name="T53" fmla="*/ 1 h 331"/>
                  <a:gd name="T54" fmla="*/ 0 w 831"/>
                  <a:gd name="T55" fmla="*/ 1 h 331"/>
                  <a:gd name="T56" fmla="*/ 0 w 831"/>
                  <a:gd name="T57" fmla="*/ 1 h 331"/>
                  <a:gd name="T58" fmla="*/ 0 w 831"/>
                  <a:gd name="T59" fmla="*/ 1 h 331"/>
                  <a:gd name="T60" fmla="*/ 0 w 831"/>
                  <a:gd name="T61" fmla="*/ 1 h 331"/>
                  <a:gd name="T62" fmla="*/ 0 w 831"/>
                  <a:gd name="T63" fmla="*/ 1 h 331"/>
                  <a:gd name="T64" fmla="*/ 0 w 831"/>
                  <a:gd name="T65" fmla="*/ 1 h 331"/>
                  <a:gd name="T66" fmla="*/ 0 w 831"/>
                  <a:gd name="T67" fmla="*/ 1 h 331"/>
                  <a:gd name="T68" fmla="*/ 0 w 831"/>
                  <a:gd name="T69" fmla="*/ 1 h 3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1"/>
                  <a:gd name="T106" fmla="*/ 0 h 331"/>
                  <a:gd name="T107" fmla="*/ 831 w 831"/>
                  <a:gd name="T108" fmla="*/ 331 h 3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1" h="331">
                    <a:moveTo>
                      <a:pt x="234" y="7"/>
                    </a:moveTo>
                    <a:lnTo>
                      <a:pt x="353" y="7"/>
                    </a:lnTo>
                    <a:lnTo>
                      <a:pt x="353" y="1"/>
                    </a:lnTo>
                    <a:lnTo>
                      <a:pt x="375" y="1"/>
                    </a:lnTo>
                    <a:lnTo>
                      <a:pt x="373" y="0"/>
                    </a:lnTo>
                    <a:lnTo>
                      <a:pt x="777" y="0"/>
                    </a:lnTo>
                    <a:lnTo>
                      <a:pt x="777" y="1"/>
                    </a:lnTo>
                    <a:lnTo>
                      <a:pt x="800" y="1"/>
                    </a:lnTo>
                    <a:lnTo>
                      <a:pt x="800" y="12"/>
                    </a:lnTo>
                    <a:lnTo>
                      <a:pt x="792" y="21"/>
                    </a:lnTo>
                    <a:lnTo>
                      <a:pt x="777" y="21"/>
                    </a:lnTo>
                    <a:lnTo>
                      <a:pt x="777" y="46"/>
                    </a:lnTo>
                    <a:lnTo>
                      <a:pt x="795" y="46"/>
                    </a:lnTo>
                    <a:lnTo>
                      <a:pt x="795" y="247"/>
                    </a:lnTo>
                    <a:lnTo>
                      <a:pt x="777" y="247"/>
                    </a:lnTo>
                    <a:lnTo>
                      <a:pt x="777" y="254"/>
                    </a:lnTo>
                    <a:lnTo>
                      <a:pt x="717" y="254"/>
                    </a:lnTo>
                    <a:lnTo>
                      <a:pt x="715" y="274"/>
                    </a:lnTo>
                    <a:lnTo>
                      <a:pt x="728" y="275"/>
                    </a:lnTo>
                    <a:lnTo>
                      <a:pt x="728" y="272"/>
                    </a:lnTo>
                    <a:lnTo>
                      <a:pt x="748" y="272"/>
                    </a:lnTo>
                    <a:lnTo>
                      <a:pt x="748" y="277"/>
                    </a:lnTo>
                    <a:lnTo>
                      <a:pt x="831" y="277"/>
                    </a:lnTo>
                    <a:lnTo>
                      <a:pt x="831" y="288"/>
                    </a:lnTo>
                    <a:lnTo>
                      <a:pt x="813" y="288"/>
                    </a:lnTo>
                    <a:lnTo>
                      <a:pt x="813" y="300"/>
                    </a:lnTo>
                    <a:lnTo>
                      <a:pt x="748" y="300"/>
                    </a:lnTo>
                    <a:lnTo>
                      <a:pt x="748" y="313"/>
                    </a:lnTo>
                    <a:lnTo>
                      <a:pt x="730" y="313"/>
                    </a:lnTo>
                    <a:lnTo>
                      <a:pt x="730" y="275"/>
                    </a:lnTo>
                    <a:lnTo>
                      <a:pt x="676" y="274"/>
                    </a:lnTo>
                    <a:lnTo>
                      <a:pt x="665" y="246"/>
                    </a:lnTo>
                    <a:lnTo>
                      <a:pt x="650" y="240"/>
                    </a:lnTo>
                    <a:lnTo>
                      <a:pt x="554" y="240"/>
                    </a:lnTo>
                    <a:lnTo>
                      <a:pt x="538" y="249"/>
                    </a:lnTo>
                    <a:lnTo>
                      <a:pt x="513" y="309"/>
                    </a:lnTo>
                    <a:lnTo>
                      <a:pt x="502" y="322"/>
                    </a:lnTo>
                    <a:lnTo>
                      <a:pt x="496" y="328"/>
                    </a:lnTo>
                    <a:lnTo>
                      <a:pt x="488" y="331"/>
                    </a:lnTo>
                    <a:lnTo>
                      <a:pt x="176" y="331"/>
                    </a:lnTo>
                    <a:lnTo>
                      <a:pt x="171" y="303"/>
                    </a:lnTo>
                    <a:lnTo>
                      <a:pt x="160" y="275"/>
                    </a:lnTo>
                    <a:lnTo>
                      <a:pt x="140" y="255"/>
                    </a:lnTo>
                    <a:lnTo>
                      <a:pt x="113" y="246"/>
                    </a:lnTo>
                    <a:lnTo>
                      <a:pt x="93" y="244"/>
                    </a:lnTo>
                    <a:lnTo>
                      <a:pt x="69" y="246"/>
                    </a:lnTo>
                    <a:lnTo>
                      <a:pt x="50" y="255"/>
                    </a:lnTo>
                    <a:lnTo>
                      <a:pt x="38" y="265"/>
                    </a:lnTo>
                    <a:lnTo>
                      <a:pt x="25" y="275"/>
                    </a:lnTo>
                    <a:lnTo>
                      <a:pt x="0" y="274"/>
                    </a:lnTo>
                    <a:lnTo>
                      <a:pt x="0" y="234"/>
                    </a:lnTo>
                    <a:lnTo>
                      <a:pt x="10" y="227"/>
                    </a:lnTo>
                    <a:lnTo>
                      <a:pt x="10" y="212"/>
                    </a:lnTo>
                    <a:lnTo>
                      <a:pt x="21" y="212"/>
                    </a:lnTo>
                    <a:lnTo>
                      <a:pt x="27" y="215"/>
                    </a:lnTo>
                    <a:lnTo>
                      <a:pt x="32" y="217"/>
                    </a:lnTo>
                    <a:lnTo>
                      <a:pt x="58" y="210"/>
                    </a:lnTo>
                    <a:lnTo>
                      <a:pt x="91" y="204"/>
                    </a:lnTo>
                    <a:lnTo>
                      <a:pt x="123" y="201"/>
                    </a:lnTo>
                    <a:lnTo>
                      <a:pt x="173" y="195"/>
                    </a:lnTo>
                    <a:lnTo>
                      <a:pt x="201" y="195"/>
                    </a:lnTo>
                    <a:lnTo>
                      <a:pt x="206" y="130"/>
                    </a:lnTo>
                    <a:lnTo>
                      <a:pt x="218" y="119"/>
                    </a:lnTo>
                    <a:lnTo>
                      <a:pt x="366" y="116"/>
                    </a:lnTo>
                    <a:lnTo>
                      <a:pt x="366" y="268"/>
                    </a:lnTo>
                    <a:lnTo>
                      <a:pt x="375" y="268"/>
                    </a:lnTo>
                    <a:lnTo>
                      <a:pt x="375" y="90"/>
                    </a:lnTo>
                    <a:lnTo>
                      <a:pt x="231" y="90"/>
                    </a:lnTo>
                    <a:lnTo>
                      <a:pt x="231" y="76"/>
                    </a:lnTo>
                    <a:lnTo>
                      <a:pt x="234" y="76"/>
                    </a:lnTo>
                    <a:lnTo>
                      <a:pt x="234" y="7"/>
                    </a:lnTo>
                    <a:close/>
                  </a:path>
                </a:pathLst>
              </a:custGeom>
              <a:solidFill>
                <a:srgbClr val="B3B900"/>
              </a:solidFill>
              <a:ln w="9525">
                <a:noFill/>
                <a:round/>
                <a:headEnd/>
                <a:tailEnd/>
              </a:ln>
            </p:spPr>
            <p:txBody>
              <a:bodyPr/>
              <a:lstStyle/>
              <a:p>
                <a:endParaRPr lang="en-US"/>
              </a:p>
            </p:txBody>
          </p:sp>
          <p:sp>
            <p:nvSpPr>
              <p:cNvPr id="89235" name="Freeform 607"/>
              <p:cNvSpPr>
                <a:spLocks/>
              </p:cNvSpPr>
              <p:nvPr/>
            </p:nvSpPr>
            <p:spPr bwMode="auto">
              <a:xfrm>
                <a:off x="1007" y="906"/>
                <a:ext cx="415" cy="166"/>
              </a:xfrm>
              <a:custGeom>
                <a:avLst/>
                <a:gdLst>
                  <a:gd name="T0" fmla="*/ 0 w 831"/>
                  <a:gd name="T1" fmla="*/ 1 h 331"/>
                  <a:gd name="T2" fmla="*/ 0 w 831"/>
                  <a:gd name="T3" fmla="*/ 1 h 331"/>
                  <a:gd name="T4" fmla="*/ 0 w 831"/>
                  <a:gd name="T5" fmla="*/ 0 h 331"/>
                  <a:gd name="T6" fmla="*/ 0 w 831"/>
                  <a:gd name="T7" fmla="*/ 1 h 331"/>
                  <a:gd name="T8" fmla="*/ 0 w 831"/>
                  <a:gd name="T9" fmla="*/ 1 h 331"/>
                  <a:gd name="T10" fmla="*/ 0 w 831"/>
                  <a:gd name="T11" fmla="*/ 1 h 331"/>
                  <a:gd name="T12" fmla="*/ 0 w 831"/>
                  <a:gd name="T13" fmla="*/ 1 h 331"/>
                  <a:gd name="T14" fmla="*/ 0 w 831"/>
                  <a:gd name="T15" fmla="*/ 1 h 331"/>
                  <a:gd name="T16" fmla="*/ 0 w 831"/>
                  <a:gd name="T17" fmla="*/ 1 h 331"/>
                  <a:gd name="T18" fmla="*/ 0 w 831"/>
                  <a:gd name="T19" fmla="*/ 1 h 331"/>
                  <a:gd name="T20" fmla="*/ 0 w 831"/>
                  <a:gd name="T21" fmla="*/ 1 h 331"/>
                  <a:gd name="T22" fmla="*/ 0 w 831"/>
                  <a:gd name="T23" fmla="*/ 1 h 331"/>
                  <a:gd name="T24" fmla="*/ 0 w 831"/>
                  <a:gd name="T25" fmla="*/ 1 h 331"/>
                  <a:gd name="T26" fmla="*/ 0 w 831"/>
                  <a:gd name="T27" fmla="*/ 1 h 331"/>
                  <a:gd name="T28" fmla="*/ 0 w 831"/>
                  <a:gd name="T29" fmla="*/ 1 h 331"/>
                  <a:gd name="T30" fmla="*/ 0 w 831"/>
                  <a:gd name="T31" fmla="*/ 1 h 331"/>
                  <a:gd name="T32" fmla="*/ 0 w 831"/>
                  <a:gd name="T33" fmla="*/ 1 h 331"/>
                  <a:gd name="T34" fmla="*/ 0 w 831"/>
                  <a:gd name="T35" fmla="*/ 1 h 331"/>
                  <a:gd name="T36" fmla="*/ 0 w 831"/>
                  <a:gd name="T37" fmla="*/ 1 h 331"/>
                  <a:gd name="T38" fmla="*/ 0 w 831"/>
                  <a:gd name="T39" fmla="*/ 1 h 331"/>
                  <a:gd name="T40" fmla="*/ 0 w 831"/>
                  <a:gd name="T41" fmla="*/ 1 h 331"/>
                  <a:gd name="T42" fmla="*/ 0 w 831"/>
                  <a:gd name="T43" fmla="*/ 1 h 331"/>
                  <a:gd name="T44" fmla="*/ 0 w 831"/>
                  <a:gd name="T45" fmla="*/ 1 h 331"/>
                  <a:gd name="T46" fmla="*/ 0 w 831"/>
                  <a:gd name="T47" fmla="*/ 1 h 331"/>
                  <a:gd name="T48" fmla="*/ 0 w 831"/>
                  <a:gd name="T49" fmla="*/ 1 h 331"/>
                  <a:gd name="T50" fmla="*/ 0 w 831"/>
                  <a:gd name="T51" fmla="*/ 1 h 331"/>
                  <a:gd name="T52" fmla="*/ 0 w 831"/>
                  <a:gd name="T53" fmla="*/ 1 h 331"/>
                  <a:gd name="T54" fmla="*/ 0 w 831"/>
                  <a:gd name="T55" fmla="*/ 1 h 331"/>
                  <a:gd name="T56" fmla="*/ 0 w 831"/>
                  <a:gd name="T57" fmla="*/ 1 h 331"/>
                  <a:gd name="T58" fmla="*/ 0 w 831"/>
                  <a:gd name="T59" fmla="*/ 1 h 331"/>
                  <a:gd name="T60" fmla="*/ 0 w 831"/>
                  <a:gd name="T61" fmla="*/ 1 h 331"/>
                  <a:gd name="T62" fmla="*/ 0 w 831"/>
                  <a:gd name="T63" fmla="*/ 1 h 331"/>
                  <a:gd name="T64" fmla="*/ 0 w 831"/>
                  <a:gd name="T65" fmla="*/ 1 h 331"/>
                  <a:gd name="T66" fmla="*/ 0 w 831"/>
                  <a:gd name="T67" fmla="*/ 1 h 331"/>
                  <a:gd name="T68" fmla="*/ 0 w 831"/>
                  <a:gd name="T69" fmla="*/ 1 h 3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1"/>
                  <a:gd name="T106" fmla="*/ 0 h 331"/>
                  <a:gd name="T107" fmla="*/ 831 w 831"/>
                  <a:gd name="T108" fmla="*/ 331 h 3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1" h="331">
                    <a:moveTo>
                      <a:pt x="234" y="7"/>
                    </a:moveTo>
                    <a:lnTo>
                      <a:pt x="353" y="7"/>
                    </a:lnTo>
                    <a:lnTo>
                      <a:pt x="353" y="1"/>
                    </a:lnTo>
                    <a:lnTo>
                      <a:pt x="375" y="1"/>
                    </a:lnTo>
                    <a:lnTo>
                      <a:pt x="373" y="0"/>
                    </a:lnTo>
                    <a:lnTo>
                      <a:pt x="777" y="0"/>
                    </a:lnTo>
                    <a:lnTo>
                      <a:pt x="777" y="1"/>
                    </a:lnTo>
                    <a:lnTo>
                      <a:pt x="800" y="1"/>
                    </a:lnTo>
                    <a:lnTo>
                      <a:pt x="800" y="12"/>
                    </a:lnTo>
                    <a:lnTo>
                      <a:pt x="792" y="21"/>
                    </a:lnTo>
                    <a:lnTo>
                      <a:pt x="777" y="21"/>
                    </a:lnTo>
                    <a:lnTo>
                      <a:pt x="777" y="46"/>
                    </a:lnTo>
                    <a:lnTo>
                      <a:pt x="795" y="46"/>
                    </a:lnTo>
                    <a:lnTo>
                      <a:pt x="795" y="247"/>
                    </a:lnTo>
                    <a:lnTo>
                      <a:pt x="777" y="247"/>
                    </a:lnTo>
                    <a:lnTo>
                      <a:pt x="777" y="254"/>
                    </a:lnTo>
                    <a:lnTo>
                      <a:pt x="717" y="254"/>
                    </a:lnTo>
                    <a:lnTo>
                      <a:pt x="715" y="274"/>
                    </a:lnTo>
                    <a:lnTo>
                      <a:pt x="728" y="275"/>
                    </a:lnTo>
                    <a:lnTo>
                      <a:pt x="728" y="272"/>
                    </a:lnTo>
                    <a:lnTo>
                      <a:pt x="748" y="272"/>
                    </a:lnTo>
                    <a:lnTo>
                      <a:pt x="748" y="277"/>
                    </a:lnTo>
                    <a:lnTo>
                      <a:pt x="831" y="277"/>
                    </a:lnTo>
                    <a:lnTo>
                      <a:pt x="831" y="288"/>
                    </a:lnTo>
                    <a:lnTo>
                      <a:pt x="813" y="288"/>
                    </a:lnTo>
                    <a:lnTo>
                      <a:pt x="813" y="300"/>
                    </a:lnTo>
                    <a:lnTo>
                      <a:pt x="748" y="300"/>
                    </a:lnTo>
                    <a:lnTo>
                      <a:pt x="748" y="313"/>
                    </a:lnTo>
                    <a:lnTo>
                      <a:pt x="730" y="313"/>
                    </a:lnTo>
                    <a:lnTo>
                      <a:pt x="730" y="275"/>
                    </a:lnTo>
                    <a:lnTo>
                      <a:pt x="676" y="274"/>
                    </a:lnTo>
                    <a:lnTo>
                      <a:pt x="665" y="246"/>
                    </a:lnTo>
                    <a:lnTo>
                      <a:pt x="650" y="240"/>
                    </a:lnTo>
                    <a:lnTo>
                      <a:pt x="554" y="240"/>
                    </a:lnTo>
                    <a:lnTo>
                      <a:pt x="538" y="249"/>
                    </a:lnTo>
                    <a:lnTo>
                      <a:pt x="513" y="309"/>
                    </a:lnTo>
                    <a:lnTo>
                      <a:pt x="502" y="322"/>
                    </a:lnTo>
                    <a:lnTo>
                      <a:pt x="496" y="328"/>
                    </a:lnTo>
                    <a:lnTo>
                      <a:pt x="488" y="331"/>
                    </a:lnTo>
                    <a:lnTo>
                      <a:pt x="176" y="331"/>
                    </a:lnTo>
                    <a:lnTo>
                      <a:pt x="171" y="303"/>
                    </a:lnTo>
                    <a:lnTo>
                      <a:pt x="160" y="275"/>
                    </a:lnTo>
                    <a:lnTo>
                      <a:pt x="140" y="255"/>
                    </a:lnTo>
                    <a:lnTo>
                      <a:pt x="113" y="246"/>
                    </a:lnTo>
                    <a:lnTo>
                      <a:pt x="93" y="244"/>
                    </a:lnTo>
                    <a:lnTo>
                      <a:pt x="69" y="246"/>
                    </a:lnTo>
                    <a:lnTo>
                      <a:pt x="50" y="255"/>
                    </a:lnTo>
                    <a:lnTo>
                      <a:pt x="38" y="265"/>
                    </a:lnTo>
                    <a:lnTo>
                      <a:pt x="25" y="275"/>
                    </a:lnTo>
                    <a:lnTo>
                      <a:pt x="0" y="274"/>
                    </a:lnTo>
                    <a:lnTo>
                      <a:pt x="0" y="234"/>
                    </a:lnTo>
                    <a:lnTo>
                      <a:pt x="10" y="227"/>
                    </a:lnTo>
                    <a:lnTo>
                      <a:pt x="10" y="212"/>
                    </a:lnTo>
                    <a:lnTo>
                      <a:pt x="21" y="212"/>
                    </a:lnTo>
                    <a:lnTo>
                      <a:pt x="27" y="215"/>
                    </a:lnTo>
                    <a:lnTo>
                      <a:pt x="32" y="217"/>
                    </a:lnTo>
                    <a:lnTo>
                      <a:pt x="58" y="210"/>
                    </a:lnTo>
                    <a:lnTo>
                      <a:pt x="91" y="204"/>
                    </a:lnTo>
                    <a:lnTo>
                      <a:pt x="123" y="201"/>
                    </a:lnTo>
                    <a:lnTo>
                      <a:pt x="173" y="195"/>
                    </a:lnTo>
                    <a:lnTo>
                      <a:pt x="201" y="195"/>
                    </a:lnTo>
                    <a:lnTo>
                      <a:pt x="206" y="130"/>
                    </a:lnTo>
                    <a:lnTo>
                      <a:pt x="218" y="119"/>
                    </a:lnTo>
                    <a:lnTo>
                      <a:pt x="366" y="116"/>
                    </a:lnTo>
                    <a:lnTo>
                      <a:pt x="366" y="268"/>
                    </a:lnTo>
                    <a:lnTo>
                      <a:pt x="375" y="268"/>
                    </a:lnTo>
                    <a:lnTo>
                      <a:pt x="375" y="90"/>
                    </a:lnTo>
                    <a:lnTo>
                      <a:pt x="231" y="90"/>
                    </a:lnTo>
                    <a:lnTo>
                      <a:pt x="231" y="76"/>
                    </a:lnTo>
                    <a:lnTo>
                      <a:pt x="234" y="76"/>
                    </a:lnTo>
                    <a:lnTo>
                      <a:pt x="234" y="7"/>
                    </a:lnTo>
                  </a:path>
                </a:pathLst>
              </a:custGeom>
              <a:noFill/>
              <a:ln w="9525">
                <a:solidFill>
                  <a:srgbClr val="000000"/>
                </a:solidFill>
                <a:round/>
                <a:headEnd/>
                <a:tailEnd/>
              </a:ln>
            </p:spPr>
            <p:txBody>
              <a:bodyPr/>
              <a:lstStyle/>
              <a:p>
                <a:endParaRPr lang="en-US"/>
              </a:p>
            </p:txBody>
          </p:sp>
        </p:grpSp>
        <p:grpSp>
          <p:nvGrpSpPr>
            <p:cNvPr id="89188" name="Group 608"/>
            <p:cNvGrpSpPr>
              <a:grpSpLocks/>
            </p:cNvGrpSpPr>
            <p:nvPr/>
          </p:nvGrpSpPr>
          <p:grpSpPr bwMode="auto">
            <a:xfrm>
              <a:off x="1304" y="920"/>
              <a:ext cx="60" cy="52"/>
              <a:chOff x="1304" y="920"/>
              <a:chExt cx="60" cy="52"/>
            </a:xfrm>
          </p:grpSpPr>
          <p:sp>
            <p:nvSpPr>
              <p:cNvPr id="89232" name="Freeform 609"/>
              <p:cNvSpPr>
                <a:spLocks/>
              </p:cNvSpPr>
              <p:nvPr/>
            </p:nvSpPr>
            <p:spPr bwMode="auto">
              <a:xfrm>
                <a:off x="1304" y="920"/>
                <a:ext cx="60" cy="52"/>
              </a:xfrm>
              <a:custGeom>
                <a:avLst/>
                <a:gdLst>
                  <a:gd name="T0" fmla="*/ 1 w 120"/>
                  <a:gd name="T1" fmla="*/ 0 h 105"/>
                  <a:gd name="T2" fmla="*/ 1 w 120"/>
                  <a:gd name="T3" fmla="*/ 0 h 105"/>
                  <a:gd name="T4" fmla="*/ 1 w 120"/>
                  <a:gd name="T5" fmla="*/ 0 h 105"/>
                  <a:gd name="T6" fmla="*/ 1 w 120"/>
                  <a:gd name="T7" fmla="*/ 0 h 105"/>
                  <a:gd name="T8" fmla="*/ 0 w 120"/>
                  <a:gd name="T9" fmla="*/ 0 h 105"/>
                  <a:gd name="T10" fmla="*/ 1 w 120"/>
                  <a:gd name="T11" fmla="*/ 0 h 105"/>
                  <a:gd name="T12" fmla="*/ 1 w 120"/>
                  <a:gd name="T13" fmla="*/ 0 h 105"/>
                  <a:gd name="T14" fmla="*/ 1 w 120"/>
                  <a:gd name="T15" fmla="*/ 0 h 105"/>
                  <a:gd name="T16" fmla="*/ 1 w 120"/>
                  <a:gd name="T17" fmla="*/ 0 h 105"/>
                  <a:gd name="T18" fmla="*/ 1 w 120"/>
                  <a:gd name="T19" fmla="*/ 0 h 105"/>
                  <a:gd name="T20" fmla="*/ 1 w 120"/>
                  <a:gd name="T21" fmla="*/ 0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105"/>
                  <a:gd name="T35" fmla="*/ 120 w 120"/>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105">
                    <a:moveTo>
                      <a:pt x="108" y="17"/>
                    </a:moveTo>
                    <a:lnTo>
                      <a:pt x="76" y="0"/>
                    </a:lnTo>
                    <a:lnTo>
                      <a:pt x="44" y="3"/>
                    </a:lnTo>
                    <a:lnTo>
                      <a:pt x="7" y="22"/>
                    </a:lnTo>
                    <a:lnTo>
                      <a:pt x="0" y="46"/>
                    </a:lnTo>
                    <a:lnTo>
                      <a:pt x="9" y="79"/>
                    </a:lnTo>
                    <a:lnTo>
                      <a:pt x="29" y="98"/>
                    </a:lnTo>
                    <a:lnTo>
                      <a:pt x="70" y="105"/>
                    </a:lnTo>
                    <a:lnTo>
                      <a:pt x="111" y="88"/>
                    </a:lnTo>
                    <a:lnTo>
                      <a:pt x="120" y="57"/>
                    </a:lnTo>
                    <a:lnTo>
                      <a:pt x="108" y="17"/>
                    </a:lnTo>
                    <a:close/>
                  </a:path>
                </a:pathLst>
              </a:custGeom>
              <a:solidFill>
                <a:srgbClr val="714400"/>
              </a:solidFill>
              <a:ln w="9525">
                <a:noFill/>
                <a:round/>
                <a:headEnd/>
                <a:tailEnd/>
              </a:ln>
            </p:spPr>
            <p:txBody>
              <a:bodyPr/>
              <a:lstStyle/>
              <a:p>
                <a:endParaRPr lang="en-US"/>
              </a:p>
            </p:txBody>
          </p:sp>
          <p:sp>
            <p:nvSpPr>
              <p:cNvPr id="89233" name="Freeform 610"/>
              <p:cNvSpPr>
                <a:spLocks/>
              </p:cNvSpPr>
              <p:nvPr/>
            </p:nvSpPr>
            <p:spPr bwMode="auto">
              <a:xfrm>
                <a:off x="1304" y="920"/>
                <a:ext cx="60" cy="52"/>
              </a:xfrm>
              <a:custGeom>
                <a:avLst/>
                <a:gdLst>
                  <a:gd name="T0" fmla="*/ 1 w 120"/>
                  <a:gd name="T1" fmla="*/ 0 h 105"/>
                  <a:gd name="T2" fmla="*/ 1 w 120"/>
                  <a:gd name="T3" fmla="*/ 0 h 105"/>
                  <a:gd name="T4" fmla="*/ 1 w 120"/>
                  <a:gd name="T5" fmla="*/ 0 h 105"/>
                  <a:gd name="T6" fmla="*/ 1 w 120"/>
                  <a:gd name="T7" fmla="*/ 0 h 105"/>
                  <a:gd name="T8" fmla="*/ 0 w 120"/>
                  <a:gd name="T9" fmla="*/ 0 h 105"/>
                  <a:gd name="T10" fmla="*/ 1 w 120"/>
                  <a:gd name="T11" fmla="*/ 0 h 105"/>
                  <a:gd name="T12" fmla="*/ 1 w 120"/>
                  <a:gd name="T13" fmla="*/ 0 h 105"/>
                  <a:gd name="T14" fmla="*/ 1 w 120"/>
                  <a:gd name="T15" fmla="*/ 0 h 105"/>
                  <a:gd name="T16" fmla="*/ 1 w 120"/>
                  <a:gd name="T17" fmla="*/ 0 h 105"/>
                  <a:gd name="T18" fmla="*/ 1 w 120"/>
                  <a:gd name="T19" fmla="*/ 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105"/>
                  <a:gd name="T32" fmla="*/ 120 w 120"/>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105">
                    <a:moveTo>
                      <a:pt x="108" y="17"/>
                    </a:moveTo>
                    <a:lnTo>
                      <a:pt x="76" y="0"/>
                    </a:lnTo>
                    <a:lnTo>
                      <a:pt x="44" y="3"/>
                    </a:lnTo>
                    <a:lnTo>
                      <a:pt x="7" y="22"/>
                    </a:lnTo>
                    <a:lnTo>
                      <a:pt x="0" y="46"/>
                    </a:lnTo>
                    <a:lnTo>
                      <a:pt x="9" y="79"/>
                    </a:lnTo>
                    <a:lnTo>
                      <a:pt x="29" y="98"/>
                    </a:lnTo>
                    <a:lnTo>
                      <a:pt x="70" y="105"/>
                    </a:lnTo>
                    <a:lnTo>
                      <a:pt x="111" y="88"/>
                    </a:lnTo>
                    <a:lnTo>
                      <a:pt x="120" y="57"/>
                    </a:lnTo>
                  </a:path>
                </a:pathLst>
              </a:custGeom>
              <a:noFill/>
              <a:ln w="9525">
                <a:solidFill>
                  <a:srgbClr val="714400"/>
                </a:solidFill>
                <a:round/>
                <a:headEnd/>
                <a:tailEnd/>
              </a:ln>
            </p:spPr>
            <p:txBody>
              <a:bodyPr/>
              <a:lstStyle/>
              <a:p>
                <a:endParaRPr lang="en-US"/>
              </a:p>
            </p:txBody>
          </p:sp>
        </p:grpSp>
        <p:grpSp>
          <p:nvGrpSpPr>
            <p:cNvPr id="89189" name="Group 611"/>
            <p:cNvGrpSpPr>
              <a:grpSpLocks/>
            </p:cNvGrpSpPr>
            <p:nvPr/>
          </p:nvGrpSpPr>
          <p:grpSpPr bwMode="auto">
            <a:xfrm>
              <a:off x="1145" y="907"/>
              <a:ext cx="49" cy="43"/>
              <a:chOff x="1145" y="907"/>
              <a:chExt cx="49" cy="43"/>
            </a:xfrm>
          </p:grpSpPr>
          <p:sp>
            <p:nvSpPr>
              <p:cNvPr id="89230" name="Freeform 612"/>
              <p:cNvSpPr>
                <a:spLocks/>
              </p:cNvSpPr>
              <p:nvPr/>
            </p:nvSpPr>
            <p:spPr bwMode="auto">
              <a:xfrm>
                <a:off x="1145" y="907"/>
                <a:ext cx="49" cy="43"/>
              </a:xfrm>
              <a:custGeom>
                <a:avLst/>
                <a:gdLst>
                  <a:gd name="T0" fmla="*/ 1 w 97"/>
                  <a:gd name="T1" fmla="*/ 0 h 87"/>
                  <a:gd name="T2" fmla="*/ 1 w 97"/>
                  <a:gd name="T3" fmla="*/ 0 h 87"/>
                  <a:gd name="T4" fmla="*/ 1 w 97"/>
                  <a:gd name="T5" fmla="*/ 0 h 87"/>
                  <a:gd name="T6" fmla="*/ 1 w 97"/>
                  <a:gd name="T7" fmla="*/ 0 h 87"/>
                  <a:gd name="T8" fmla="*/ 1 w 97"/>
                  <a:gd name="T9" fmla="*/ 0 h 87"/>
                  <a:gd name="T10" fmla="*/ 1 w 97"/>
                  <a:gd name="T11" fmla="*/ 0 h 87"/>
                  <a:gd name="T12" fmla="*/ 1 w 97"/>
                  <a:gd name="T13" fmla="*/ 0 h 87"/>
                  <a:gd name="T14" fmla="*/ 1 w 97"/>
                  <a:gd name="T15" fmla="*/ 0 h 87"/>
                  <a:gd name="T16" fmla="*/ 1 w 97"/>
                  <a:gd name="T17" fmla="*/ 0 h 87"/>
                  <a:gd name="T18" fmla="*/ 1 w 97"/>
                  <a:gd name="T19" fmla="*/ 0 h 87"/>
                  <a:gd name="T20" fmla="*/ 1 w 97"/>
                  <a:gd name="T21" fmla="*/ 0 h 87"/>
                  <a:gd name="T22" fmla="*/ 1 w 97"/>
                  <a:gd name="T23" fmla="*/ 0 h 87"/>
                  <a:gd name="T24" fmla="*/ 0 w 97"/>
                  <a:gd name="T25" fmla="*/ 0 h 87"/>
                  <a:gd name="T26" fmla="*/ 1 w 97"/>
                  <a:gd name="T27" fmla="*/ 0 h 87"/>
                  <a:gd name="T28" fmla="*/ 1 w 97"/>
                  <a:gd name="T29" fmla="*/ 0 h 87"/>
                  <a:gd name="T30" fmla="*/ 1 w 97"/>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
                  <a:gd name="T49" fmla="*/ 0 h 87"/>
                  <a:gd name="T50" fmla="*/ 97 w 97"/>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 h="87">
                    <a:moveTo>
                      <a:pt x="8" y="6"/>
                    </a:moveTo>
                    <a:lnTo>
                      <a:pt x="74" y="6"/>
                    </a:lnTo>
                    <a:lnTo>
                      <a:pt x="74" y="0"/>
                    </a:lnTo>
                    <a:lnTo>
                      <a:pt x="97" y="0"/>
                    </a:lnTo>
                    <a:lnTo>
                      <a:pt x="97" y="87"/>
                    </a:lnTo>
                    <a:lnTo>
                      <a:pt x="69" y="87"/>
                    </a:lnTo>
                    <a:lnTo>
                      <a:pt x="70" y="79"/>
                    </a:lnTo>
                    <a:lnTo>
                      <a:pt x="67" y="70"/>
                    </a:lnTo>
                    <a:lnTo>
                      <a:pt x="56" y="68"/>
                    </a:lnTo>
                    <a:lnTo>
                      <a:pt x="41" y="70"/>
                    </a:lnTo>
                    <a:lnTo>
                      <a:pt x="22" y="70"/>
                    </a:lnTo>
                    <a:lnTo>
                      <a:pt x="6" y="62"/>
                    </a:lnTo>
                    <a:lnTo>
                      <a:pt x="0" y="51"/>
                    </a:lnTo>
                    <a:lnTo>
                      <a:pt x="1" y="36"/>
                    </a:lnTo>
                    <a:lnTo>
                      <a:pt x="8" y="23"/>
                    </a:lnTo>
                    <a:lnTo>
                      <a:pt x="8" y="6"/>
                    </a:lnTo>
                    <a:close/>
                  </a:path>
                </a:pathLst>
              </a:custGeom>
              <a:solidFill>
                <a:srgbClr val="1F4300"/>
              </a:solidFill>
              <a:ln w="9525">
                <a:noFill/>
                <a:round/>
                <a:headEnd/>
                <a:tailEnd/>
              </a:ln>
            </p:spPr>
            <p:txBody>
              <a:bodyPr/>
              <a:lstStyle/>
              <a:p>
                <a:endParaRPr lang="en-US"/>
              </a:p>
            </p:txBody>
          </p:sp>
          <p:sp>
            <p:nvSpPr>
              <p:cNvPr id="89231" name="Freeform 613"/>
              <p:cNvSpPr>
                <a:spLocks/>
              </p:cNvSpPr>
              <p:nvPr/>
            </p:nvSpPr>
            <p:spPr bwMode="auto">
              <a:xfrm>
                <a:off x="1145" y="907"/>
                <a:ext cx="49" cy="43"/>
              </a:xfrm>
              <a:custGeom>
                <a:avLst/>
                <a:gdLst>
                  <a:gd name="T0" fmla="*/ 1 w 97"/>
                  <a:gd name="T1" fmla="*/ 0 h 87"/>
                  <a:gd name="T2" fmla="*/ 1 w 97"/>
                  <a:gd name="T3" fmla="*/ 0 h 87"/>
                  <a:gd name="T4" fmla="*/ 1 w 97"/>
                  <a:gd name="T5" fmla="*/ 0 h 87"/>
                  <a:gd name="T6" fmla="*/ 1 w 97"/>
                  <a:gd name="T7" fmla="*/ 0 h 87"/>
                  <a:gd name="T8" fmla="*/ 1 w 97"/>
                  <a:gd name="T9" fmla="*/ 0 h 87"/>
                  <a:gd name="T10" fmla="*/ 1 w 97"/>
                  <a:gd name="T11" fmla="*/ 0 h 87"/>
                  <a:gd name="T12" fmla="*/ 1 w 97"/>
                  <a:gd name="T13" fmla="*/ 0 h 87"/>
                  <a:gd name="T14" fmla="*/ 1 w 97"/>
                  <a:gd name="T15" fmla="*/ 0 h 87"/>
                  <a:gd name="T16" fmla="*/ 1 w 97"/>
                  <a:gd name="T17" fmla="*/ 0 h 87"/>
                  <a:gd name="T18" fmla="*/ 1 w 97"/>
                  <a:gd name="T19" fmla="*/ 0 h 87"/>
                  <a:gd name="T20" fmla="*/ 1 w 97"/>
                  <a:gd name="T21" fmla="*/ 0 h 87"/>
                  <a:gd name="T22" fmla="*/ 1 w 97"/>
                  <a:gd name="T23" fmla="*/ 0 h 87"/>
                  <a:gd name="T24" fmla="*/ 0 w 97"/>
                  <a:gd name="T25" fmla="*/ 0 h 87"/>
                  <a:gd name="T26" fmla="*/ 1 w 97"/>
                  <a:gd name="T27" fmla="*/ 0 h 87"/>
                  <a:gd name="T28" fmla="*/ 1 w 97"/>
                  <a:gd name="T29" fmla="*/ 0 h 87"/>
                  <a:gd name="T30" fmla="*/ 1 w 97"/>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
                  <a:gd name="T49" fmla="*/ 0 h 87"/>
                  <a:gd name="T50" fmla="*/ 97 w 97"/>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 h="87">
                    <a:moveTo>
                      <a:pt x="8" y="6"/>
                    </a:moveTo>
                    <a:lnTo>
                      <a:pt x="74" y="6"/>
                    </a:lnTo>
                    <a:lnTo>
                      <a:pt x="74" y="0"/>
                    </a:lnTo>
                    <a:lnTo>
                      <a:pt x="97" y="0"/>
                    </a:lnTo>
                    <a:lnTo>
                      <a:pt x="97" y="87"/>
                    </a:lnTo>
                    <a:lnTo>
                      <a:pt x="69" y="87"/>
                    </a:lnTo>
                    <a:lnTo>
                      <a:pt x="70" y="79"/>
                    </a:lnTo>
                    <a:lnTo>
                      <a:pt x="67" y="70"/>
                    </a:lnTo>
                    <a:lnTo>
                      <a:pt x="56" y="68"/>
                    </a:lnTo>
                    <a:lnTo>
                      <a:pt x="41" y="70"/>
                    </a:lnTo>
                    <a:lnTo>
                      <a:pt x="22" y="70"/>
                    </a:lnTo>
                    <a:lnTo>
                      <a:pt x="6" y="62"/>
                    </a:lnTo>
                    <a:lnTo>
                      <a:pt x="0" y="51"/>
                    </a:lnTo>
                    <a:lnTo>
                      <a:pt x="1" y="36"/>
                    </a:lnTo>
                    <a:lnTo>
                      <a:pt x="8" y="23"/>
                    </a:lnTo>
                    <a:lnTo>
                      <a:pt x="8" y="6"/>
                    </a:lnTo>
                  </a:path>
                </a:pathLst>
              </a:custGeom>
              <a:noFill/>
              <a:ln w="9525">
                <a:solidFill>
                  <a:srgbClr val="1F4300"/>
                </a:solidFill>
                <a:round/>
                <a:headEnd/>
                <a:tailEnd/>
              </a:ln>
            </p:spPr>
            <p:txBody>
              <a:bodyPr/>
              <a:lstStyle/>
              <a:p>
                <a:endParaRPr lang="en-US"/>
              </a:p>
            </p:txBody>
          </p:sp>
        </p:grpSp>
        <p:grpSp>
          <p:nvGrpSpPr>
            <p:cNvPr id="89190" name="Group 614"/>
            <p:cNvGrpSpPr>
              <a:grpSpLocks/>
            </p:cNvGrpSpPr>
            <p:nvPr/>
          </p:nvGrpSpPr>
          <p:grpSpPr bwMode="auto">
            <a:xfrm>
              <a:off x="1325" y="906"/>
              <a:ext cx="70" cy="65"/>
              <a:chOff x="1325" y="906"/>
              <a:chExt cx="70" cy="65"/>
            </a:xfrm>
          </p:grpSpPr>
          <p:sp>
            <p:nvSpPr>
              <p:cNvPr id="89228" name="Freeform 615"/>
              <p:cNvSpPr>
                <a:spLocks/>
              </p:cNvSpPr>
              <p:nvPr/>
            </p:nvSpPr>
            <p:spPr bwMode="auto">
              <a:xfrm>
                <a:off x="1325" y="906"/>
                <a:ext cx="70" cy="65"/>
              </a:xfrm>
              <a:custGeom>
                <a:avLst/>
                <a:gdLst>
                  <a:gd name="T0" fmla="*/ 1 w 140"/>
                  <a:gd name="T1" fmla="*/ 0 h 128"/>
                  <a:gd name="T2" fmla="*/ 1 w 140"/>
                  <a:gd name="T3" fmla="*/ 0 h 128"/>
                  <a:gd name="T4" fmla="*/ 1 w 140"/>
                  <a:gd name="T5" fmla="*/ 1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1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0 w 140"/>
                  <a:gd name="T35" fmla="*/ 1 h 128"/>
                  <a:gd name="T36" fmla="*/ 1 w 140"/>
                  <a:gd name="T37" fmla="*/ 1 h 128"/>
                  <a:gd name="T38" fmla="*/ 1 w 140"/>
                  <a:gd name="T39" fmla="*/ 1 h 128"/>
                  <a:gd name="T40" fmla="*/ 1 w 140"/>
                  <a:gd name="T41" fmla="*/ 1 h 128"/>
                  <a:gd name="T42" fmla="*/ 1 w 140"/>
                  <a:gd name="T43" fmla="*/ 1 h 128"/>
                  <a:gd name="T44" fmla="*/ 1 w 140"/>
                  <a:gd name="T45" fmla="*/ 1 h 128"/>
                  <a:gd name="T46" fmla="*/ 1 w 140"/>
                  <a:gd name="T47" fmla="*/ 0 h 1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128"/>
                  <a:gd name="T74" fmla="*/ 140 w 140"/>
                  <a:gd name="T75" fmla="*/ 128 h 1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128">
                    <a:moveTo>
                      <a:pt x="97" y="0"/>
                    </a:moveTo>
                    <a:lnTo>
                      <a:pt x="140" y="0"/>
                    </a:lnTo>
                    <a:lnTo>
                      <a:pt x="140" y="125"/>
                    </a:lnTo>
                    <a:lnTo>
                      <a:pt x="124" y="127"/>
                    </a:lnTo>
                    <a:lnTo>
                      <a:pt x="108" y="128"/>
                    </a:lnTo>
                    <a:lnTo>
                      <a:pt x="91" y="124"/>
                    </a:lnTo>
                    <a:lnTo>
                      <a:pt x="77" y="107"/>
                    </a:lnTo>
                    <a:lnTo>
                      <a:pt x="71" y="93"/>
                    </a:lnTo>
                    <a:lnTo>
                      <a:pt x="58" y="88"/>
                    </a:lnTo>
                    <a:lnTo>
                      <a:pt x="44" y="93"/>
                    </a:lnTo>
                    <a:lnTo>
                      <a:pt x="22" y="100"/>
                    </a:lnTo>
                    <a:lnTo>
                      <a:pt x="8" y="99"/>
                    </a:lnTo>
                    <a:lnTo>
                      <a:pt x="3" y="93"/>
                    </a:lnTo>
                    <a:lnTo>
                      <a:pt x="8" y="83"/>
                    </a:lnTo>
                    <a:lnTo>
                      <a:pt x="13" y="77"/>
                    </a:lnTo>
                    <a:lnTo>
                      <a:pt x="13" y="72"/>
                    </a:lnTo>
                    <a:lnTo>
                      <a:pt x="3" y="66"/>
                    </a:lnTo>
                    <a:lnTo>
                      <a:pt x="0" y="55"/>
                    </a:lnTo>
                    <a:lnTo>
                      <a:pt x="8" y="46"/>
                    </a:lnTo>
                    <a:lnTo>
                      <a:pt x="25" y="40"/>
                    </a:lnTo>
                    <a:lnTo>
                      <a:pt x="58" y="35"/>
                    </a:lnTo>
                    <a:lnTo>
                      <a:pt x="85" y="26"/>
                    </a:lnTo>
                    <a:lnTo>
                      <a:pt x="96" y="17"/>
                    </a:lnTo>
                    <a:lnTo>
                      <a:pt x="97" y="0"/>
                    </a:lnTo>
                    <a:close/>
                  </a:path>
                </a:pathLst>
              </a:custGeom>
              <a:solidFill>
                <a:srgbClr val="1F4300"/>
              </a:solidFill>
              <a:ln w="9525">
                <a:noFill/>
                <a:round/>
                <a:headEnd/>
                <a:tailEnd/>
              </a:ln>
            </p:spPr>
            <p:txBody>
              <a:bodyPr/>
              <a:lstStyle/>
              <a:p>
                <a:endParaRPr lang="en-US"/>
              </a:p>
            </p:txBody>
          </p:sp>
          <p:sp>
            <p:nvSpPr>
              <p:cNvPr id="89229" name="Freeform 616"/>
              <p:cNvSpPr>
                <a:spLocks/>
              </p:cNvSpPr>
              <p:nvPr/>
            </p:nvSpPr>
            <p:spPr bwMode="auto">
              <a:xfrm>
                <a:off x="1325" y="906"/>
                <a:ext cx="70" cy="65"/>
              </a:xfrm>
              <a:custGeom>
                <a:avLst/>
                <a:gdLst>
                  <a:gd name="T0" fmla="*/ 1 w 140"/>
                  <a:gd name="T1" fmla="*/ 0 h 128"/>
                  <a:gd name="T2" fmla="*/ 1 w 140"/>
                  <a:gd name="T3" fmla="*/ 0 h 128"/>
                  <a:gd name="T4" fmla="*/ 1 w 140"/>
                  <a:gd name="T5" fmla="*/ 1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1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0 w 140"/>
                  <a:gd name="T35" fmla="*/ 1 h 128"/>
                  <a:gd name="T36" fmla="*/ 1 w 140"/>
                  <a:gd name="T37" fmla="*/ 1 h 128"/>
                  <a:gd name="T38" fmla="*/ 1 w 140"/>
                  <a:gd name="T39" fmla="*/ 1 h 128"/>
                  <a:gd name="T40" fmla="*/ 1 w 140"/>
                  <a:gd name="T41" fmla="*/ 1 h 128"/>
                  <a:gd name="T42" fmla="*/ 1 w 140"/>
                  <a:gd name="T43" fmla="*/ 1 h 128"/>
                  <a:gd name="T44" fmla="*/ 1 w 140"/>
                  <a:gd name="T45" fmla="*/ 1 h 128"/>
                  <a:gd name="T46" fmla="*/ 1 w 140"/>
                  <a:gd name="T47" fmla="*/ 0 h 1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128"/>
                  <a:gd name="T74" fmla="*/ 140 w 140"/>
                  <a:gd name="T75" fmla="*/ 128 h 1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128">
                    <a:moveTo>
                      <a:pt x="97" y="0"/>
                    </a:moveTo>
                    <a:lnTo>
                      <a:pt x="140" y="0"/>
                    </a:lnTo>
                    <a:lnTo>
                      <a:pt x="140" y="125"/>
                    </a:lnTo>
                    <a:lnTo>
                      <a:pt x="124" y="127"/>
                    </a:lnTo>
                    <a:lnTo>
                      <a:pt x="108" y="128"/>
                    </a:lnTo>
                    <a:lnTo>
                      <a:pt x="91" y="124"/>
                    </a:lnTo>
                    <a:lnTo>
                      <a:pt x="77" y="107"/>
                    </a:lnTo>
                    <a:lnTo>
                      <a:pt x="71" y="93"/>
                    </a:lnTo>
                    <a:lnTo>
                      <a:pt x="58" y="88"/>
                    </a:lnTo>
                    <a:lnTo>
                      <a:pt x="44" y="93"/>
                    </a:lnTo>
                    <a:lnTo>
                      <a:pt x="22" y="100"/>
                    </a:lnTo>
                    <a:lnTo>
                      <a:pt x="8" y="99"/>
                    </a:lnTo>
                    <a:lnTo>
                      <a:pt x="3" y="93"/>
                    </a:lnTo>
                    <a:lnTo>
                      <a:pt x="8" y="83"/>
                    </a:lnTo>
                    <a:lnTo>
                      <a:pt x="13" y="77"/>
                    </a:lnTo>
                    <a:lnTo>
                      <a:pt x="13" y="72"/>
                    </a:lnTo>
                    <a:lnTo>
                      <a:pt x="3" y="66"/>
                    </a:lnTo>
                    <a:lnTo>
                      <a:pt x="0" y="55"/>
                    </a:lnTo>
                    <a:lnTo>
                      <a:pt x="8" y="46"/>
                    </a:lnTo>
                    <a:lnTo>
                      <a:pt x="25" y="40"/>
                    </a:lnTo>
                    <a:lnTo>
                      <a:pt x="58" y="35"/>
                    </a:lnTo>
                    <a:lnTo>
                      <a:pt x="85" y="26"/>
                    </a:lnTo>
                    <a:lnTo>
                      <a:pt x="96" y="17"/>
                    </a:lnTo>
                    <a:lnTo>
                      <a:pt x="97" y="0"/>
                    </a:lnTo>
                  </a:path>
                </a:pathLst>
              </a:custGeom>
              <a:noFill/>
              <a:ln w="9525">
                <a:solidFill>
                  <a:srgbClr val="1F4300"/>
                </a:solidFill>
                <a:round/>
                <a:headEnd/>
                <a:tailEnd/>
              </a:ln>
            </p:spPr>
            <p:txBody>
              <a:bodyPr/>
              <a:lstStyle/>
              <a:p>
                <a:endParaRPr lang="en-US"/>
              </a:p>
            </p:txBody>
          </p:sp>
        </p:grpSp>
        <p:grpSp>
          <p:nvGrpSpPr>
            <p:cNvPr id="89191" name="Group 617"/>
            <p:cNvGrpSpPr>
              <a:grpSpLocks/>
            </p:cNvGrpSpPr>
            <p:nvPr/>
          </p:nvGrpSpPr>
          <p:grpSpPr bwMode="auto">
            <a:xfrm>
              <a:off x="1130" y="1015"/>
              <a:ext cx="39" cy="45"/>
              <a:chOff x="1130" y="1015"/>
              <a:chExt cx="39" cy="45"/>
            </a:xfrm>
          </p:grpSpPr>
          <p:sp>
            <p:nvSpPr>
              <p:cNvPr id="89226" name="Freeform 618"/>
              <p:cNvSpPr>
                <a:spLocks/>
              </p:cNvSpPr>
              <p:nvPr/>
            </p:nvSpPr>
            <p:spPr bwMode="auto">
              <a:xfrm>
                <a:off x="1130" y="1015"/>
                <a:ext cx="39" cy="45"/>
              </a:xfrm>
              <a:custGeom>
                <a:avLst/>
                <a:gdLst>
                  <a:gd name="T0" fmla="*/ 0 w 79"/>
                  <a:gd name="T1" fmla="*/ 0 h 91"/>
                  <a:gd name="T2" fmla="*/ 0 w 79"/>
                  <a:gd name="T3" fmla="*/ 0 h 91"/>
                  <a:gd name="T4" fmla="*/ 0 w 79"/>
                  <a:gd name="T5" fmla="*/ 0 h 91"/>
                  <a:gd name="T6" fmla="*/ 0 w 79"/>
                  <a:gd name="T7" fmla="*/ 0 h 91"/>
                  <a:gd name="T8" fmla="*/ 0 w 79"/>
                  <a:gd name="T9" fmla="*/ 0 h 91"/>
                  <a:gd name="T10" fmla="*/ 0 w 79"/>
                  <a:gd name="T11" fmla="*/ 0 h 91"/>
                  <a:gd name="T12" fmla="*/ 0 w 79"/>
                  <a:gd name="T13" fmla="*/ 0 h 91"/>
                  <a:gd name="T14" fmla="*/ 0 60000 65536"/>
                  <a:gd name="T15" fmla="*/ 0 60000 65536"/>
                  <a:gd name="T16" fmla="*/ 0 60000 65536"/>
                  <a:gd name="T17" fmla="*/ 0 60000 65536"/>
                  <a:gd name="T18" fmla="*/ 0 60000 65536"/>
                  <a:gd name="T19" fmla="*/ 0 60000 65536"/>
                  <a:gd name="T20" fmla="*/ 0 60000 65536"/>
                  <a:gd name="T21" fmla="*/ 0 w 79"/>
                  <a:gd name="T22" fmla="*/ 0 h 91"/>
                  <a:gd name="T23" fmla="*/ 79 w 79"/>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91">
                    <a:moveTo>
                      <a:pt x="21" y="0"/>
                    </a:moveTo>
                    <a:lnTo>
                      <a:pt x="57" y="12"/>
                    </a:lnTo>
                    <a:lnTo>
                      <a:pt x="79" y="55"/>
                    </a:lnTo>
                    <a:lnTo>
                      <a:pt x="66" y="83"/>
                    </a:lnTo>
                    <a:lnTo>
                      <a:pt x="26" y="91"/>
                    </a:lnTo>
                    <a:lnTo>
                      <a:pt x="0" y="32"/>
                    </a:lnTo>
                    <a:lnTo>
                      <a:pt x="21" y="0"/>
                    </a:lnTo>
                    <a:close/>
                  </a:path>
                </a:pathLst>
              </a:custGeom>
              <a:solidFill>
                <a:srgbClr val="714400"/>
              </a:solidFill>
              <a:ln w="9525">
                <a:noFill/>
                <a:round/>
                <a:headEnd/>
                <a:tailEnd/>
              </a:ln>
            </p:spPr>
            <p:txBody>
              <a:bodyPr/>
              <a:lstStyle/>
              <a:p>
                <a:endParaRPr lang="en-US"/>
              </a:p>
            </p:txBody>
          </p:sp>
          <p:sp>
            <p:nvSpPr>
              <p:cNvPr id="89227" name="Freeform 619"/>
              <p:cNvSpPr>
                <a:spLocks/>
              </p:cNvSpPr>
              <p:nvPr/>
            </p:nvSpPr>
            <p:spPr bwMode="auto">
              <a:xfrm>
                <a:off x="1130" y="1015"/>
                <a:ext cx="39" cy="45"/>
              </a:xfrm>
              <a:custGeom>
                <a:avLst/>
                <a:gdLst>
                  <a:gd name="T0" fmla="*/ 0 w 79"/>
                  <a:gd name="T1" fmla="*/ 0 h 91"/>
                  <a:gd name="T2" fmla="*/ 0 w 79"/>
                  <a:gd name="T3" fmla="*/ 0 h 91"/>
                  <a:gd name="T4" fmla="*/ 0 w 79"/>
                  <a:gd name="T5" fmla="*/ 0 h 91"/>
                  <a:gd name="T6" fmla="*/ 0 w 79"/>
                  <a:gd name="T7" fmla="*/ 0 h 91"/>
                  <a:gd name="T8" fmla="*/ 0 w 79"/>
                  <a:gd name="T9" fmla="*/ 0 h 91"/>
                  <a:gd name="T10" fmla="*/ 0 w 79"/>
                  <a:gd name="T11" fmla="*/ 0 h 91"/>
                  <a:gd name="T12" fmla="*/ 0 60000 65536"/>
                  <a:gd name="T13" fmla="*/ 0 60000 65536"/>
                  <a:gd name="T14" fmla="*/ 0 60000 65536"/>
                  <a:gd name="T15" fmla="*/ 0 60000 65536"/>
                  <a:gd name="T16" fmla="*/ 0 60000 65536"/>
                  <a:gd name="T17" fmla="*/ 0 60000 65536"/>
                  <a:gd name="T18" fmla="*/ 0 w 79"/>
                  <a:gd name="T19" fmla="*/ 0 h 91"/>
                  <a:gd name="T20" fmla="*/ 79 w 79"/>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79" h="91">
                    <a:moveTo>
                      <a:pt x="21" y="0"/>
                    </a:moveTo>
                    <a:lnTo>
                      <a:pt x="57" y="12"/>
                    </a:lnTo>
                    <a:lnTo>
                      <a:pt x="79" y="55"/>
                    </a:lnTo>
                    <a:lnTo>
                      <a:pt x="66" y="83"/>
                    </a:lnTo>
                    <a:lnTo>
                      <a:pt x="26" y="91"/>
                    </a:lnTo>
                    <a:lnTo>
                      <a:pt x="0" y="32"/>
                    </a:lnTo>
                  </a:path>
                </a:pathLst>
              </a:custGeom>
              <a:noFill/>
              <a:ln w="9525">
                <a:solidFill>
                  <a:srgbClr val="714400"/>
                </a:solidFill>
                <a:round/>
                <a:headEnd/>
                <a:tailEnd/>
              </a:ln>
            </p:spPr>
            <p:txBody>
              <a:bodyPr/>
              <a:lstStyle/>
              <a:p>
                <a:endParaRPr lang="en-US"/>
              </a:p>
            </p:txBody>
          </p:sp>
        </p:grpSp>
        <p:grpSp>
          <p:nvGrpSpPr>
            <p:cNvPr id="89192" name="Group 620"/>
            <p:cNvGrpSpPr>
              <a:grpSpLocks/>
            </p:cNvGrpSpPr>
            <p:nvPr/>
          </p:nvGrpSpPr>
          <p:grpSpPr bwMode="auto">
            <a:xfrm>
              <a:off x="1025" y="964"/>
              <a:ext cx="164" cy="108"/>
              <a:chOff x="1025" y="964"/>
              <a:chExt cx="164" cy="108"/>
            </a:xfrm>
          </p:grpSpPr>
          <p:sp>
            <p:nvSpPr>
              <p:cNvPr id="89224" name="Freeform 621"/>
              <p:cNvSpPr>
                <a:spLocks/>
              </p:cNvSpPr>
              <p:nvPr/>
            </p:nvSpPr>
            <p:spPr bwMode="auto">
              <a:xfrm>
                <a:off x="1025" y="964"/>
                <a:ext cx="164" cy="108"/>
              </a:xfrm>
              <a:custGeom>
                <a:avLst/>
                <a:gdLst>
                  <a:gd name="T0" fmla="*/ 1 w 328"/>
                  <a:gd name="T1" fmla="*/ 1 h 215"/>
                  <a:gd name="T2" fmla="*/ 1 w 328"/>
                  <a:gd name="T3" fmla="*/ 1 h 215"/>
                  <a:gd name="T4" fmla="*/ 1 w 328"/>
                  <a:gd name="T5" fmla="*/ 1 h 215"/>
                  <a:gd name="T6" fmla="*/ 1 w 328"/>
                  <a:gd name="T7" fmla="*/ 1 h 215"/>
                  <a:gd name="T8" fmla="*/ 1 w 328"/>
                  <a:gd name="T9" fmla="*/ 1 h 215"/>
                  <a:gd name="T10" fmla="*/ 1 w 328"/>
                  <a:gd name="T11" fmla="*/ 1 h 215"/>
                  <a:gd name="T12" fmla="*/ 1 w 328"/>
                  <a:gd name="T13" fmla="*/ 1 h 215"/>
                  <a:gd name="T14" fmla="*/ 1 w 328"/>
                  <a:gd name="T15" fmla="*/ 1 h 215"/>
                  <a:gd name="T16" fmla="*/ 1 w 328"/>
                  <a:gd name="T17" fmla="*/ 1 h 215"/>
                  <a:gd name="T18" fmla="*/ 1 w 328"/>
                  <a:gd name="T19" fmla="*/ 1 h 215"/>
                  <a:gd name="T20" fmla="*/ 1 w 328"/>
                  <a:gd name="T21" fmla="*/ 1 h 215"/>
                  <a:gd name="T22" fmla="*/ 1 w 328"/>
                  <a:gd name="T23" fmla="*/ 1 h 215"/>
                  <a:gd name="T24" fmla="*/ 1 w 328"/>
                  <a:gd name="T25" fmla="*/ 1 h 215"/>
                  <a:gd name="T26" fmla="*/ 1 w 328"/>
                  <a:gd name="T27" fmla="*/ 1 h 215"/>
                  <a:gd name="T28" fmla="*/ 1 w 328"/>
                  <a:gd name="T29" fmla="*/ 0 h 215"/>
                  <a:gd name="T30" fmla="*/ 1 w 328"/>
                  <a:gd name="T31" fmla="*/ 1 h 215"/>
                  <a:gd name="T32" fmla="*/ 1 w 328"/>
                  <a:gd name="T33" fmla="*/ 1 h 215"/>
                  <a:gd name="T34" fmla="*/ 1 w 328"/>
                  <a:gd name="T35" fmla="*/ 1 h 215"/>
                  <a:gd name="T36" fmla="*/ 1 w 328"/>
                  <a:gd name="T37" fmla="*/ 1 h 215"/>
                  <a:gd name="T38" fmla="*/ 1 w 328"/>
                  <a:gd name="T39" fmla="*/ 1 h 215"/>
                  <a:gd name="T40" fmla="*/ 1 w 328"/>
                  <a:gd name="T41" fmla="*/ 1 h 215"/>
                  <a:gd name="T42" fmla="*/ 1 w 328"/>
                  <a:gd name="T43" fmla="*/ 1 h 215"/>
                  <a:gd name="T44" fmla="*/ 1 w 328"/>
                  <a:gd name="T45" fmla="*/ 1 h 215"/>
                  <a:gd name="T46" fmla="*/ 0 w 328"/>
                  <a:gd name="T47" fmla="*/ 1 h 215"/>
                  <a:gd name="T48" fmla="*/ 1 w 328"/>
                  <a:gd name="T49" fmla="*/ 1 h 215"/>
                  <a:gd name="T50" fmla="*/ 1 w 328"/>
                  <a:gd name="T51" fmla="*/ 1 h 215"/>
                  <a:gd name="T52" fmla="*/ 1 w 328"/>
                  <a:gd name="T53" fmla="*/ 1 h 215"/>
                  <a:gd name="T54" fmla="*/ 1 w 328"/>
                  <a:gd name="T55" fmla="*/ 1 h 215"/>
                  <a:gd name="T56" fmla="*/ 1 w 328"/>
                  <a:gd name="T57" fmla="*/ 1 h 215"/>
                  <a:gd name="T58" fmla="*/ 1 w 328"/>
                  <a:gd name="T59" fmla="*/ 1 h 215"/>
                  <a:gd name="T60" fmla="*/ 1 w 328"/>
                  <a:gd name="T61" fmla="*/ 1 h 215"/>
                  <a:gd name="T62" fmla="*/ 1 w 328"/>
                  <a:gd name="T63" fmla="*/ 1 h 215"/>
                  <a:gd name="T64" fmla="*/ 1 w 328"/>
                  <a:gd name="T65" fmla="*/ 1 h 215"/>
                  <a:gd name="T66" fmla="*/ 1 w 328"/>
                  <a:gd name="T67" fmla="*/ 1 h 215"/>
                  <a:gd name="T68" fmla="*/ 1 w 328"/>
                  <a:gd name="T69" fmla="*/ 1 h 215"/>
                  <a:gd name="T70" fmla="*/ 1 w 328"/>
                  <a:gd name="T71" fmla="*/ 1 h 215"/>
                  <a:gd name="T72" fmla="*/ 1 w 328"/>
                  <a:gd name="T73" fmla="*/ 1 h 215"/>
                  <a:gd name="T74" fmla="*/ 1 w 328"/>
                  <a:gd name="T75" fmla="*/ 1 h 215"/>
                  <a:gd name="T76" fmla="*/ 1 w 328"/>
                  <a:gd name="T77" fmla="*/ 1 h 215"/>
                  <a:gd name="T78" fmla="*/ 1 w 328"/>
                  <a:gd name="T79" fmla="*/ 1 h 215"/>
                  <a:gd name="T80" fmla="*/ 1 w 328"/>
                  <a:gd name="T81" fmla="*/ 1 h 215"/>
                  <a:gd name="T82" fmla="*/ 1 w 328"/>
                  <a:gd name="T83" fmla="*/ 1 h 215"/>
                  <a:gd name="T84" fmla="*/ 1 w 328"/>
                  <a:gd name="T85" fmla="*/ 1 h 2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
                  <a:gd name="T130" fmla="*/ 0 h 215"/>
                  <a:gd name="T131" fmla="*/ 328 w 328"/>
                  <a:gd name="T132" fmla="*/ 215 h 2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 h="215">
                    <a:moveTo>
                      <a:pt x="257" y="214"/>
                    </a:moveTo>
                    <a:lnTo>
                      <a:pt x="248" y="190"/>
                    </a:lnTo>
                    <a:lnTo>
                      <a:pt x="252" y="175"/>
                    </a:lnTo>
                    <a:lnTo>
                      <a:pt x="257" y="161"/>
                    </a:lnTo>
                    <a:lnTo>
                      <a:pt x="248" y="149"/>
                    </a:lnTo>
                    <a:lnTo>
                      <a:pt x="237" y="131"/>
                    </a:lnTo>
                    <a:lnTo>
                      <a:pt x="240" y="111"/>
                    </a:lnTo>
                    <a:lnTo>
                      <a:pt x="262" y="96"/>
                    </a:lnTo>
                    <a:lnTo>
                      <a:pt x="279" y="80"/>
                    </a:lnTo>
                    <a:lnTo>
                      <a:pt x="295" y="80"/>
                    </a:lnTo>
                    <a:lnTo>
                      <a:pt x="295" y="57"/>
                    </a:lnTo>
                    <a:lnTo>
                      <a:pt x="306" y="43"/>
                    </a:lnTo>
                    <a:lnTo>
                      <a:pt x="314" y="35"/>
                    </a:lnTo>
                    <a:lnTo>
                      <a:pt x="328" y="37"/>
                    </a:lnTo>
                    <a:lnTo>
                      <a:pt x="328" y="0"/>
                    </a:lnTo>
                    <a:lnTo>
                      <a:pt x="183" y="1"/>
                    </a:lnTo>
                    <a:lnTo>
                      <a:pt x="169" y="14"/>
                    </a:lnTo>
                    <a:lnTo>
                      <a:pt x="163" y="77"/>
                    </a:lnTo>
                    <a:lnTo>
                      <a:pt x="132" y="77"/>
                    </a:lnTo>
                    <a:lnTo>
                      <a:pt x="89" y="85"/>
                    </a:lnTo>
                    <a:lnTo>
                      <a:pt x="55" y="88"/>
                    </a:lnTo>
                    <a:lnTo>
                      <a:pt x="28" y="91"/>
                    </a:lnTo>
                    <a:lnTo>
                      <a:pt x="3" y="101"/>
                    </a:lnTo>
                    <a:lnTo>
                      <a:pt x="0" y="114"/>
                    </a:lnTo>
                    <a:lnTo>
                      <a:pt x="8" y="125"/>
                    </a:lnTo>
                    <a:lnTo>
                      <a:pt x="19" y="135"/>
                    </a:lnTo>
                    <a:lnTo>
                      <a:pt x="34" y="130"/>
                    </a:lnTo>
                    <a:lnTo>
                      <a:pt x="53" y="128"/>
                    </a:lnTo>
                    <a:lnTo>
                      <a:pt x="72" y="130"/>
                    </a:lnTo>
                    <a:lnTo>
                      <a:pt x="94" y="136"/>
                    </a:lnTo>
                    <a:lnTo>
                      <a:pt x="110" y="135"/>
                    </a:lnTo>
                    <a:lnTo>
                      <a:pt x="130" y="135"/>
                    </a:lnTo>
                    <a:lnTo>
                      <a:pt x="152" y="142"/>
                    </a:lnTo>
                    <a:lnTo>
                      <a:pt x="163" y="149"/>
                    </a:lnTo>
                    <a:lnTo>
                      <a:pt x="165" y="159"/>
                    </a:lnTo>
                    <a:lnTo>
                      <a:pt x="169" y="173"/>
                    </a:lnTo>
                    <a:lnTo>
                      <a:pt x="183" y="178"/>
                    </a:lnTo>
                    <a:lnTo>
                      <a:pt x="197" y="183"/>
                    </a:lnTo>
                    <a:lnTo>
                      <a:pt x="205" y="195"/>
                    </a:lnTo>
                    <a:lnTo>
                      <a:pt x="208" y="204"/>
                    </a:lnTo>
                    <a:lnTo>
                      <a:pt x="208" y="214"/>
                    </a:lnTo>
                    <a:lnTo>
                      <a:pt x="260" y="215"/>
                    </a:lnTo>
                    <a:lnTo>
                      <a:pt x="257" y="214"/>
                    </a:lnTo>
                    <a:close/>
                  </a:path>
                </a:pathLst>
              </a:custGeom>
              <a:solidFill>
                <a:srgbClr val="1F4300"/>
              </a:solidFill>
              <a:ln w="9525">
                <a:noFill/>
                <a:round/>
                <a:headEnd/>
                <a:tailEnd/>
              </a:ln>
            </p:spPr>
            <p:txBody>
              <a:bodyPr/>
              <a:lstStyle/>
              <a:p>
                <a:endParaRPr lang="en-US"/>
              </a:p>
            </p:txBody>
          </p:sp>
          <p:sp>
            <p:nvSpPr>
              <p:cNvPr id="89225" name="Freeform 622"/>
              <p:cNvSpPr>
                <a:spLocks/>
              </p:cNvSpPr>
              <p:nvPr/>
            </p:nvSpPr>
            <p:spPr bwMode="auto">
              <a:xfrm>
                <a:off x="1025" y="964"/>
                <a:ext cx="164" cy="108"/>
              </a:xfrm>
              <a:custGeom>
                <a:avLst/>
                <a:gdLst>
                  <a:gd name="T0" fmla="*/ 1 w 328"/>
                  <a:gd name="T1" fmla="*/ 1 h 215"/>
                  <a:gd name="T2" fmla="*/ 1 w 328"/>
                  <a:gd name="T3" fmla="*/ 1 h 215"/>
                  <a:gd name="T4" fmla="*/ 1 w 328"/>
                  <a:gd name="T5" fmla="*/ 1 h 215"/>
                  <a:gd name="T6" fmla="*/ 1 w 328"/>
                  <a:gd name="T7" fmla="*/ 1 h 215"/>
                  <a:gd name="T8" fmla="*/ 1 w 328"/>
                  <a:gd name="T9" fmla="*/ 1 h 215"/>
                  <a:gd name="T10" fmla="*/ 1 w 328"/>
                  <a:gd name="T11" fmla="*/ 1 h 215"/>
                  <a:gd name="T12" fmla="*/ 1 w 328"/>
                  <a:gd name="T13" fmla="*/ 1 h 215"/>
                  <a:gd name="T14" fmla="*/ 1 w 328"/>
                  <a:gd name="T15" fmla="*/ 1 h 215"/>
                  <a:gd name="T16" fmla="*/ 1 w 328"/>
                  <a:gd name="T17" fmla="*/ 1 h 215"/>
                  <a:gd name="T18" fmla="*/ 1 w 328"/>
                  <a:gd name="T19" fmla="*/ 1 h 215"/>
                  <a:gd name="T20" fmla="*/ 1 w 328"/>
                  <a:gd name="T21" fmla="*/ 1 h 215"/>
                  <a:gd name="T22" fmla="*/ 1 w 328"/>
                  <a:gd name="T23" fmla="*/ 1 h 215"/>
                  <a:gd name="T24" fmla="*/ 1 w 328"/>
                  <a:gd name="T25" fmla="*/ 1 h 215"/>
                  <a:gd name="T26" fmla="*/ 1 w 328"/>
                  <a:gd name="T27" fmla="*/ 1 h 215"/>
                  <a:gd name="T28" fmla="*/ 1 w 328"/>
                  <a:gd name="T29" fmla="*/ 0 h 215"/>
                  <a:gd name="T30" fmla="*/ 1 w 328"/>
                  <a:gd name="T31" fmla="*/ 1 h 215"/>
                  <a:gd name="T32" fmla="*/ 1 w 328"/>
                  <a:gd name="T33" fmla="*/ 1 h 215"/>
                  <a:gd name="T34" fmla="*/ 1 w 328"/>
                  <a:gd name="T35" fmla="*/ 1 h 215"/>
                  <a:gd name="T36" fmla="*/ 1 w 328"/>
                  <a:gd name="T37" fmla="*/ 1 h 215"/>
                  <a:gd name="T38" fmla="*/ 1 w 328"/>
                  <a:gd name="T39" fmla="*/ 1 h 215"/>
                  <a:gd name="T40" fmla="*/ 1 w 328"/>
                  <a:gd name="T41" fmla="*/ 1 h 215"/>
                  <a:gd name="T42" fmla="*/ 1 w 328"/>
                  <a:gd name="T43" fmla="*/ 1 h 215"/>
                  <a:gd name="T44" fmla="*/ 1 w 328"/>
                  <a:gd name="T45" fmla="*/ 1 h 215"/>
                  <a:gd name="T46" fmla="*/ 0 w 328"/>
                  <a:gd name="T47" fmla="*/ 1 h 215"/>
                  <a:gd name="T48" fmla="*/ 1 w 328"/>
                  <a:gd name="T49" fmla="*/ 1 h 215"/>
                  <a:gd name="T50" fmla="*/ 1 w 328"/>
                  <a:gd name="T51" fmla="*/ 1 h 215"/>
                  <a:gd name="T52" fmla="*/ 1 w 328"/>
                  <a:gd name="T53" fmla="*/ 1 h 215"/>
                  <a:gd name="T54" fmla="*/ 1 w 328"/>
                  <a:gd name="T55" fmla="*/ 1 h 215"/>
                  <a:gd name="T56" fmla="*/ 1 w 328"/>
                  <a:gd name="T57" fmla="*/ 1 h 215"/>
                  <a:gd name="T58" fmla="*/ 1 w 328"/>
                  <a:gd name="T59" fmla="*/ 1 h 215"/>
                  <a:gd name="T60" fmla="*/ 1 w 328"/>
                  <a:gd name="T61" fmla="*/ 1 h 215"/>
                  <a:gd name="T62" fmla="*/ 1 w 328"/>
                  <a:gd name="T63" fmla="*/ 1 h 215"/>
                  <a:gd name="T64" fmla="*/ 1 w 328"/>
                  <a:gd name="T65" fmla="*/ 1 h 215"/>
                  <a:gd name="T66" fmla="*/ 1 w 328"/>
                  <a:gd name="T67" fmla="*/ 1 h 215"/>
                  <a:gd name="T68" fmla="*/ 1 w 328"/>
                  <a:gd name="T69" fmla="*/ 1 h 215"/>
                  <a:gd name="T70" fmla="*/ 1 w 328"/>
                  <a:gd name="T71" fmla="*/ 1 h 215"/>
                  <a:gd name="T72" fmla="*/ 1 w 328"/>
                  <a:gd name="T73" fmla="*/ 1 h 215"/>
                  <a:gd name="T74" fmla="*/ 1 w 328"/>
                  <a:gd name="T75" fmla="*/ 1 h 215"/>
                  <a:gd name="T76" fmla="*/ 1 w 328"/>
                  <a:gd name="T77" fmla="*/ 1 h 215"/>
                  <a:gd name="T78" fmla="*/ 1 w 328"/>
                  <a:gd name="T79" fmla="*/ 1 h 215"/>
                  <a:gd name="T80" fmla="*/ 1 w 328"/>
                  <a:gd name="T81" fmla="*/ 1 h 215"/>
                  <a:gd name="T82" fmla="*/ 1 w 328"/>
                  <a:gd name="T83" fmla="*/ 1 h 2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215"/>
                  <a:gd name="T128" fmla="*/ 328 w 328"/>
                  <a:gd name="T129" fmla="*/ 215 h 2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215">
                    <a:moveTo>
                      <a:pt x="257" y="214"/>
                    </a:moveTo>
                    <a:lnTo>
                      <a:pt x="248" y="190"/>
                    </a:lnTo>
                    <a:lnTo>
                      <a:pt x="252" y="175"/>
                    </a:lnTo>
                    <a:lnTo>
                      <a:pt x="257" y="161"/>
                    </a:lnTo>
                    <a:lnTo>
                      <a:pt x="248" y="149"/>
                    </a:lnTo>
                    <a:lnTo>
                      <a:pt x="237" y="131"/>
                    </a:lnTo>
                    <a:lnTo>
                      <a:pt x="240" y="111"/>
                    </a:lnTo>
                    <a:lnTo>
                      <a:pt x="262" y="96"/>
                    </a:lnTo>
                    <a:lnTo>
                      <a:pt x="279" y="80"/>
                    </a:lnTo>
                    <a:lnTo>
                      <a:pt x="295" y="80"/>
                    </a:lnTo>
                    <a:lnTo>
                      <a:pt x="295" y="57"/>
                    </a:lnTo>
                    <a:lnTo>
                      <a:pt x="306" y="43"/>
                    </a:lnTo>
                    <a:lnTo>
                      <a:pt x="314" y="35"/>
                    </a:lnTo>
                    <a:lnTo>
                      <a:pt x="328" y="37"/>
                    </a:lnTo>
                    <a:lnTo>
                      <a:pt x="328" y="0"/>
                    </a:lnTo>
                    <a:lnTo>
                      <a:pt x="183" y="1"/>
                    </a:lnTo>
                    <a:lnTo>
                      <a:pt x="169" y="14"/>
                    </a:lnTo>
                    <a:lnTo>
                      <a:pt x="163" y="77"/>
                    </a:lnTo>
                    <a:lnTo>
                      <a:pt x="132" y="77"/>
                    </a:lnTo>
                    <a:lnTo>
                      <a:pt x="89" y="85"/>
                    </a:lnTo>
                    <a:lnTo>
                      <a:pt x="55" y="88"/>
                    </a:lnTo>
                    <a:lnTo>
                      <a:pt x="28" y="91"/>
                    </a:lnTo>
                    <a:lnTo>
                      <a:pt x="3" y="101"/>
                    </a:lnTo>
                    <a:lnTo>
                      <a:pt x="0" y="114"/>
                    </a:lnTo>
                    <a:lnTo>
                      <a:pt x="8" y="125"/>
                    </a:lnTo>
                    <a:lnTo>
                      <a:pt x="19" y="135"/>
                    </a:lnTo>
                    <a:lnTo>
                      <a:pt x="34" y="130"/>
                    </a:lnTo>
                    <a:lnTo>
                      <a:pt x="53" y="128"/>
                    </a:lnTo>
                    <a:lnTo>
                      <a:pt x="72" y="130"/>
                    </a:lnTo>
                    <a:lnTo>
                      <a:pt x="94" y="136"/>
                    </a:lnTo>
                    <a:lnTo>
                      <a:pt x="110" y="135"/>
                    </a:lnTo>
                    <a:lnTo>
                      <a:pt x="130" y="135"/>
                    </a:lnTo>
                    <a:lnTo>
                      <a:pt x="152" y="142"/>
                    </a:lnTo>
                    <a:lnTo>
                      <a:pt x="163" y="149"/>
                    </a:lnTo>
                    <a:lnTo>
                      <a:pt x="165" y="159"/>
                    </a:lnTo>
                    <a:lnTo>
                      <a:pt x="169" y="173"/>
                    </a:lnTo>
                    <a:lnTo>
                      <a:pt x="183" y="178"/>
                    </a:lnTo>
                    <a:lnTo>
                      <a:pt x="197" y="183"/>
                    </a:lnTo>
                    <a:lnTo>
                      <a:pt x="205" y="195"/>
                    </a:lnTo>
                    <a:lnTo>
                      <a:pt x="208" y="204"/>
                    </a:lnTo>
                    <a:lnTo>
                      <a:pt x="208" y="214"/>
                    </a:lnTo>
                    <a:lnTo>
                      <a:pt x="260" y="215"/>
                    </a:lnTo>
                  </a:path>
                </a:pathLst>
              </a:custGeom>
              <a:noFill/>
              <a:ln w="9525">
                <a:solidFill>
                  <a:srgbClr val="1F4300"/>
                </a:solidFill>
                <a:round/>
                <a:headEnd/>
                <a:tailEnd/>
              </a:ln>
            </p:spPr>
            <p:txBody>
              <a:bodyPr/>
              <a:lstStyle/>
              <a:p>
                <a:endParaRPr lang="en-US"/>
              </a:p>
            </p:txBody>
          </p:sp>
        </p:grpSp>
        <p:sp>
          <p:nvSpPr>
            <p:cNvPr id="89193" name="Rectangle 623"/>
            <p:cNvSpPr>
              <a:spLocks noChangeArrowheads="1"/>
            </p:cNvSpPr>
            <p:nvPr/>
          </p:nvSpPr>
          <p:spPr bwMode="auto">
            <a:xfrm>
              <a:off x="1120" y="976"/>
              <a:ext cx="59" cy="84"/>
            </a:xfrm>
            <a:prstGeom prst="rect">
              <a:avLst/>
            </a:prstGeom>
            <a:no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grpSp>
          <p:nvGrpSpPr>
            <p:cNvPr id="89194" name="Group 624"/>
            <p:cNvGrpSpPr>
              <a:grpSpLocks/>
            </p:cNvGrpSpPr>
            <p:nvPr/>
          </p:nvGrpSpPr>
          <p:grpSpPr bwMode="auto">
            <a:xfrm>
              <a:off x="1341" y="981"/>
              <a:ext cx="54" cy="55"/>
              <a:chOff x="1341" y="981"/>
              <a:chExt cx="54" cy="55"/>
            </a:xfrm>
          </p:grpSpPr>
          <p:sp>
            <p:nvSpPr>
              <p:cNvPr id="89222" name="Freeform 625"/>
              <p:cNvSpPr>
                <a:spLocks/>
              </p:cNvSpPr>
              <p:nvPr/>
            </p:nvSpPr>
            <p:spPr bwMode="auto">
              <a:xfrm>
                <a:off x="1341" y="981"/>
                <a:ext cx="54" cy="55"/>
              </a:xfrm>
              <a:custGeom>
                <a:avLst/>
                <a:gdLst>
                  <a:gd name="T0" fmla="*/ 1 w 107"/>
                  <a:gd name="T1" fmla="*/ 1 h 110"/>
                  <a:gd name="T2" fmla="*/ 1 w 107"/>
                  <a:gd name="T3" fmla="*/ 1 h 110"/>
                  <a:gd name="T4" fmla="*/ 1 w 107"/>
                  <a:gd name="T5" fmla="*/ 1 h 110"/>
                  <a:gd name="T6" fmla="*/ 1 w 107"/>
                  <a:gd name="T7" fmla="*/ 1 h 110"/>
                  <a:gd name="T8" fmla="*/ 1 w 107"/>
                  <a:gd name="T9" fmla="*/ 1 h 110"/>
                  <a:gd name="T10" fmla="*/ 1 w 107"/>
                  <a:gd name="T11" fmla="*/ 0 h 110"/>
                  <a:gd name="T12" fmla="*/ 1 w 107"/>
                  <a:gd name="T13" fmla="*/ 1 h 110"/>
                  <a:gd name="T14" fmla="*/ 1 w 107"/>
                  <a:gd name="T15" fmla="*/ 1 h 110"/>
                  <a:gd name="T16" fmla="*/ 1 w 107"/>
                  <a:gd name="T17" fmla="*/ 1 h 110"/>
                  <a:gd name="T18" fmla="*/ 1 w 107"/>
                  <a:gd name="T19" fmla="*/ 1 h 110"/>
                  <a:gd name="T20" fmla="*/ 1 w 107"/>
                  <a:gd name="T21" fmla="*/ 1 h 110"/>
                  <a:gd name="T22" fmla="*/ 0 w 107"/>
                  <a:gd name="T23" fmla="*/ 1 h 110"/>
                  <a:gd name="T24" fmla="*/ 0 w 107"/>
                  <a:gd name="T25" fmla="*/ 1 h 110"/>
                  <a:gd name="T26" fmla="*/ 1 w 107"/>
                  <a:gd name="T27" fmla="*/ 1 h 110"/>
                  <a:gd name="T28" fmla="*/ 1 w 107"/>
                  <a:gd name="T29" fmla="*/ 1 h 110"/>
                  <a:gd name="T30" fmla="*/ 1 w 107"/>
                  <a:gd name="T31" fmla="*/ 1 h 110"/>
                  <a:gd name="T32" fmla="*/ 1 w 107"/>
                  <a:gd name="T33" fmla="*/ 1 h 110"/>
                  <a:gd name="T34" fmla="*/ 1 w 107"/>
                  <a:gd name="T35" fmla="*/ 1 h 110"/>
                  <a:gd name="T36" fmla="*/ 1 w 107"/>
                  <a:gd name="T37" fmla="*/ 1 h 110"/>
                  <a:gd name="T38" fmla="*/ 1 w 107"/>
                  <a:gd name="T39" fmla="*/ 1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10"/>
                  <a:gd name="T62" fmla="*/ 107 w 107"/>
                  <a:gd name="T63" fmla="*/ 110 h 1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10">
                    <a:moveTo>
                      <a:pt x="107" y="104"/>
                    </a:moveTo>
                    <a:lnTo>
                      <a:pt x="107" y="74"/>
                    </a:lnTo>
                    <a:lnTo>
                      <a:pt x="89" y="22"/>
                    </a:lnTo>
                    <a:lnTo>
                      <a:pt x="74" y="8"/>
                    </a:lnTo>
                    <a:lnTo>
                      <a:pt x="58" y="1"/>
                    </a:lnTo>
                    <a:lnTo>
                      <a:pt x="44" y="0"/>
                    </a:lnTo>
                    <a:lnTo>
                      <a:pt x="25" y="3"/>
                    </a:lnTo>
                    <a:lnTo>
                      <a:pt x="8" y="12"/>
                    </a:lnTo>
                    <a:lnTo>
                      <a:pt x="6" y="26"/>
                    </a:lnTo>
                    <a:lnTo>
                      <a:pt x="9" y="40"/>
                    </a:lnTo>
                    <a:lnTo>
                      <a:pt x="19" y="63"/>
                    </a:lnTo>
                    <a:lnTo>
                      <a:pt x="0" y="63"/>
                    </a:lnTo>
                    <a:lnTo>
                      <a:pt x="0" y="74"/>
                    </a:lnTo>
                    <a:lnTo>
                      <a:pt x="11" y="80"/>
                    </a:lnTo>
                    <a:lnTo>
                      <a:pt x="23" y="88"/>
                    </a:lnTo>
                    <a:lnTo>
                      <a:pt x="27" y="102"/>
                    </a:lnTo>
                    <a:lnTo>
                      <a:pt x="33" y="107"/>
                    </a:lnTo>
                    <a:lnTo>
                      <a:pt x="45" y="110"/>
                    </a:lnTo>
                    <a:lnTo>
                      <a:pt x="45" y="104"/>
                    </a:lnTo>
                    <a:lnTo>
                      <a:pt x="107" y="104"/>
                    </a:lnTo>
                    <a:close/>
                  </a:path>
                </a:pathLst>
              </a:custGeom>
              <a:solidFill>
                <a:srgbClr val="1F4300"/>
              </a:solidFill>
              <a:ln w="9525">
                <a:noFill/>
                <a:round/>
                <a:headEnd/>
                <a:tailEnd/>
              </a:ln>
            </p:spPr>
            <p:txBody>
              <a:bodyPr/>
              <a:lstStyle/>
              <a:p>
                <a:endParaRPr lang="en-US"/>
              </a:p>
            </p:txBody>
          </p:sp>
          <p:sp>
            <p:nvSpPr>
              <p:cNvPr id="89223" name="Freeform 626"/>
              <p:cNvSpPr>
                <a:spLocks/>
              </p:cNvSpPr>
              <p:nvPr/>
            </p:nvSpPr>
            <p:spPr bwMode="auto">
              <a:xfrm>
                <a:off x="1341" y="981"/>
                <a:ext cx="54" cy="55"/>
              </a:xfrm>
              <a:custGeom>
                <a:avLst/>
                <a:gdLst>
                  <a:gd name="T0" fmla="*/ 1 w 107"/>
                  <a:gd name="T1" fmla="*/ 1 h 110"/>
                  <a:gd name="T2" fmla="*/ 1 w 107"/>
                  <a:gd name="T3" fmla="*/ 1 h 110"/>
                  <a:gd name="T4" fmla="*/ 1 w 107"/>
                  <a:gd name="T5" fmla="*/ 1 h 110"/>
                  <a:gd name="T6" fmla="*/ 1 w 107"/>
                  <a:gd name="T7" fmla="*/ 1 h 110"/>
                  <a:gd name="T8" fmla="*/ 1 w 107"/>
                  <a:gd name="T9" fmla="*/ 1 h 110"/>
                  <a:gd name="T10" fmla="*/ 1 w 107"/>
                  <a:gd name="T11" fmla="*/ 0 h 110"/>
                  <a:gd name="T12" fmla="*/ 1 w 107"/>
                  <a:gd name="T13" fmla="*/ 1 h 110"/>
                  <a:gd name="T14" fmla="*/ 1 w 107"/>
                  <a:gd name="T15" fmla="*/ 1 h 110"/>
                  <a:gd name="T16" fmla="*/ 1 w 107"/>
                  <a:gd name="T17" fmla="*/ 1 h 110"/>
                  <a:gd name="T18" fmla="*/ 1 w 107"/>
                  <a:gd name="T19" fmla="*/ 1 h 110"/>
                  <a:gd name="T20" fmla="*/ 1 w 107"/>
                  <a:gd name="T21" fmla="*/ 1 h 110"/>
                  <a:gd name="T22" fmla="*/ 0 w 107"/>
                  <a:gd name="T23" fmla="*/ 1 h 110"/>
                  <a:gd name="T24" fmla="*/ 0 w 107"/>
                  <a:gd name="T25" fmla="*/ 1 h 110"/>
                  <a:gd name="T26" fmla="*/ 1 w 107"/>
                  <a:gd name="T27" fmla="*/ 1 h 110"/>
                  <a:gd name="T28" fmla="*/ 1 w 107"/>
                  <a:gd name="T29" fmla="*/ 1 h 110"/>
                  <a:gd name="T30" fmla="*/ 1 w 107"/>
                  <a:gd name="T31" fmla="*/ 1 h 110"/>
                  <a:gd name="T32" fmla="*/ 1 w 107"/>
                  <a:gd name="T33" fmla="*/ 1 h 110"/>
                  <a:gd name="T34" fmla="*/ 1 w 107"/>
                  <a:gd name="T35" fmla="*/ 1 h 110"/>
                  <a:gd name="T36" fmla="*/ 1 w 107"/>
                  <a:gd name="T37" fmla="*/ 1 h 110"/>
                  <a:gd name="T38" fmla="*/ 1 w 107"/>
                  <a:gd name="T39" fmla="*/ 1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10"/>
                  <a:gd name="T62" fmla="*/ 107 w 107"/>
                  <a:gd name="T63" fmla="*/ 110 h 1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10">
                    <a:moveTo>
                      <a:pt x="107" y="104"/>
                    </a:moveTo>
                    <a:lnTo>
                      <a:pt x="107" y="74"/>
                    </a:lnTo>
                    <a:lnTo>
                      <a:pt x="89" y="22"/>
                    </a:lnTo>
                    <a:lnTo>
                      <a:pt x="74" y="8"/>
                    </a:lnTo>
                    <a:lnTo>
                      <a:pt x="58" y="1"/>
                    </a:lnTo>
                    <a:lnTo>
                      <a:pt x="44" y="0"/>
                    </a:lnTo>
                    <a:lnTo>
                      <a:pt x="25" y="3"/>
                    </a:lnTo>
                    <a:lnTo>
                      <a:pt x="8" y="12"/>
                    </a:lnTo>
                    <a:lnTo>
                      <a:pt x="6" y="26"/>
                    </a:lnTo>
                    <a:lnTo>
                      <a:pt x="9" y="40"/>
                    </a:lnTo>
                    <a:lnTo>
                      <a:pt x="19" y="63"/>
                    </a:lnTo>
                    <a:lnTo>
                      <a:pt x="0" y="63"/>
                    </a:lnTo>
                    <a:lnTo>
                      <a:pt x="0" y="74"/>
                    </a:lnTo>
                    <a:lnTo>
                      <a:pt x="11" y="80"/>
                    </a:lnTo>
                    <a:lnTo>
                      <a:pt x="23" y="88"/>
                    </a:lnTo>
                    <a:lnTo>
                      <a:pt x="27" y="102"/>
                    </a:lnTo>
                    <a:lnTo>
                      <a:pt x="33" y="107"/>
                    </a:lnTo>
                    <a:lnTo>
                      <a:pt x="45" y="110"/>
                    </a:lnTo>
                    <a:lnTo>
                      <a:pt x="45" y="104"/>
                    </a:lnTo>
                    <a:lnTo>
                      <a:pt x="107" y="104"/>
                    </a:lnTo>
                  </a:path>
                </a:pathLst>
              </a:custGeom>
              <a:noFill/>
              <a:ln w="9525">
                <a:solidFill>
                  <a:srgbClr val="1F4300"/>
                </a:solidFill>
                <a:round/>
                <a:headEnd/>
                <a:tailEnd/>
              </a:ln>
            </p:spPr>
            <p:txBody>
              <a:bodyPr/>
              <a:lstStyle/>
              <a:p>
                <a:endParaRPr lang="en-US"/>
              </a:p>
            </p:txBody>
          </p:sp>
        </p:grpSp>
        <p:grpSp>
          <p:nvGrpSpPr>
            <p:cNvPr id="89195" name="Group 627"/>
            <p:cNvGrpSpPr>
              <a:grpSpLocks/>
            </p:cNvGrpSpPr>
            <p:nvPr/>
          </p:nvGrpSpPr>
          <p:grpSpPr bwMode="auto">
            <a:xfrm>
              <a:off x="1193" y="906"/>
              <a:ext cx="134" cy="166"/>
              <a:chOff x="1193" y="906"/>
              <a:chExt cx="134" cy="166"/>
            </a:xfrm>
          </p:grpSpPr>
          <p:sp>
            <p:nvSpPr>
              <p:cNvPr id="89220" name="Freeform 628"/>
              <p:cNvSpPr>
                <a:spLocks/>
              </p:cNvSpPr>
              <p:nvPr/>
            </p:nvSpPr>
            <p:spPr bwMode="auto">
              <a:xfrm>
                <a:off x="1193" y="906"/>
                <a:ext cx="134" cy="166"/>
              </a:xfrm>
              <a:custGeom>
                <a:avLst/>
                <a:gdLst>
                  <a:gd name="T0" fmla="*/ 1 w 267"/>
                  <a:gd name="T1" fmla="*/ 1 h 331"/>
                  <a:gd name="T2" fmla="*/ 1 w 267"/>
                  <a:gd name="T3" fmla="*/ 1 h 331"/>
                  <a:gd name="T4" fmla="*/ 1 w 267"/>
                  <a:gd name="T5" fmla="*/ 1 h 331"/>
                  <a:gd name="T6" fmla="*/ 1 w 267"/>
                  <a:gd name="T7" fmla="*/ 1 h 331"/>
                  <a:gd name="T8" fmla="*/ 1 w 267"/>
                  <a:gd name="T9" fmla="*/ 1 h 331"/>
                  <a:gd name="T10" fmla="*/ 1 w 267"/>
                  <a:gd name="T11" fmla="*/ 1 h 331"/>
                  <a:gd name="T12" fmla="*/ 1 w 267"/>
                  <a:gd name="T13" fmla="*/ 1 h 331"/>
                  <a:gd name="T14" fmla="*/ 1 w 267"/>
                  <a:gd name="T15" fmla="*/ 1 h 331"/>
                  <a:gd name="T16" fmla="*/ 1 w 267"/>
                  <a:gd name="T17" fmla="*/ 1 h 331"/>
                  <a:gd name="T18" fmla="*/ 1 w 267"/>
                  <a:gd name="T19" fmla="*/ 1 h 331"/>
                  <a:gd name="T20" fmla="*/ 1 w 267"/>
                  <a:gd name="T21" fmla="*/ 1 h 331"/>
                  <a:gd name="T22" fmla="*/ 1 w 267"/>
                  <a:gd name="T23" fmla="*/ 1 h 331"/>
                  <a:gd name="T24" fmla="*/ 1 w 267"/>
                  <a:gd name="T25" fmla="*/ 1 h 331"/>
                  <a:gd name="T26" fmla="*/ 1 w 267"/>
                  <a:gd name="T27" fmla="*/ 1 h 331"/>
                  <a:gd name="T28" fmla="*/ 1 w 267"/>
                  <a:gd name="T29" fmla="*/ 1 h 331"/>
                  <a:gd name="T30" fmla="*/ 1 w 267"/>
                  <a:gd name="T31" fmla="*/ 1 h 331"/>
                  <a:gd name="T32" fmla="*/ 1 w 267"/>
                  <a:gd name="T33" fmla="*/ 1 h 331"/>
                  <a:gd name="T34" fmla="*/ 1 w 267"/>
                  <a:gd name="T35" fmla="*/ 1 h 331"/>
                  <a:gd name="T36" fmla="*/ 1 w 267"/>
                  <a:gd name="T37" fmla="*/ 1 h 331"/>
                  <a:gd name="T38" fmla="*/ 1 w 267"/>
                  <a:gd name="T39" fmla="*/ 1 h 331"/>
                  <a:gd name="T40" fmla="*/ 0 w 267"/>
                  <a:gd name="T41" fmla="*/ 1 h 331"/>
                  <a:gd name="T42" fmla="*/ 1 w 267"/>
                  <a:gd name="T43" fmla="*/ 1 h 331"/>
                  <a:gd name="T44" fmla="*/ 1 w 267"/>
                  <a:gd name="T45" fmla="*/ 1 h 331"/>
                  <a:gd name="T46" fmla="*/ 1 w 267"/>
                  <a:gd name="T47" fmla="*/ 1 h 331"/>
                  <a:gd name="T48" fmla="*/ 1 w 267"/>
                  <a:gd name="T49" fmla="*/ 1 h 331"/>
                  <a:gd name="T50" fmla="*/ 1 w 267"/>
                  <a:gd name="T51" fmla="*/ 1 h 331"/>
                  <a:gd name="T52" fmla="*/ 1 w 267"/>
                  <a:gd name="T53" fmla="*/ 1 h 331"/>
                  <a:gd name="T54" fmla="*/ 1 w 267"/>
                  <a:gd name="T55" fmla="*/ 1 h 331"/>
                  <a:gd name="T56" fmla="*/ 1 w 267"/>
                  <a:gd name="T57" fmla="*/ 1 h 331"/>
                  <a:gd name="T58" fmla="*/ 1 w 267"/>
                  <a:gd name="T59" fmla="*/ 1 h 331"/>
                  <a:gd name="T60" fmla="*/ 1 w 267"/>
                  <a:gd name="T61" fmla="*/ 1 h 331"/>
                  <a:gd name="T62" fmla="*/ 1 w 267"/>
                  <a:gd name="T63" fmla="*/ 1 h 331"/>
                  <a:gd name="T64" fmla="*/ 1 w 267"/>
                  <a:gd name="T65" fmla="*/ 1 h 331"/>
                  <a:gd name="T66" fmla="*/ 1 w 267"/>
                  <a:gd name="T67" fmla="*/ 1 h 331"/>
                  <a:gd name="T68" fmla="*/ 1 w 267"/>
                  <a:gd name="T69" fmla="*/ 1 h 331"/>
                  <a:gd name="T70" fmla="*/ 1 w 267"/>
                  <a:gd name="T71" fmla="*/ 0 h 3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331"/>
                  <a:gd name="T110" fmla="*/ 267 w 267"/>
                  <a:gd name="T111" fmla="*/ 331 h 3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331">
                    <a:moveTo>
                      <a:pt x="219" y="0"/>
                    </a:moveTo>
                    <a:lnTo>
                      <a:pt x="186" y="26"/>
                    </a:lnTo>
                    <a:lnTo>
                      <a:pt x="179" y="40"/>
                    </a:lnTo>
                    <a:lnTo>
                      <a:pt x="178" y="57"/>
                    </a:lnTo>
                    <a:lnTo>
                      <a:pt x="182" y="66"/>
                    </a:lnTo>
                    <a:lnTo>
                      <a:pt x="200" y="74"/>
                    </a:lnTo>
                    <a:lnTo>
                      <a:pt x="206" y="79"/>
                    </a:lnTo>
                    <a:lnTo>
                      <a:pt x="208" y="86"/>
                    </a:lnTo>
                    <a:lnTo>
                      <a:pt x="206" y="120"/>
                    </a:lnTo>
                    <a:lnTo>
                      <a:pt x="209" y="133"/>
                    </a:lnTo>
                    <a:lnTo>
                      <a:pt x="220" y="144"/>
                    </a:lnTo>
                    <a:lnTo>
                      <a:pt x="236" y="150"/>
                    </a:lnTo>
                    <a:lnTo>
                      <a:pt x="242" y="162"/>
                    </a:lnTo>
                    <a:lnTo>
                      <a:pt x="262" y="164"/>
                    </a:lnTo>
                    <a:lnTo>
                      <a:pt x="267" y="173"/>
                    </a:lnTo>
                    <a:lnTo>
                      <a:pt x="255" y="212"/>
                    </a:lnTo>
                    <a:lnTo>
                      <a:pt x="215" y="212"/>
                    </a:lnTo>
                    <a:lnTo>
                      <a:pt x="211" y="221"/>
                    </a:lnTo>
                    <a:lnTo>
                      <a:pt x="212" y="230"/>
                    </a:lnTo>
                    <a:lnTo>
                      <a:pt x="220" y="240"/>
                    </a:lnTo>
                    <a:lnTo>
                      <a:pt x="182" y="238"/>
                    </a:lnTo>
                    <a:lnTo>
                      <a:pt x="165" y="247"/>
                    </a:lnTo>
                    <a:lnTo>
                      <a:pt x="139" y="309"/>
                    </a:lnTo>
                    <a:lnTo>
                      <a:pt x="129" y="323"/>
                    </a:lnTo>
                    <a:lnTo>
                      <a:pt x="120" y="328"/>
                    </a:lnTo>
                    <a:lnTo>
                      <a:pt x="60" y="331"/>
                    </a:lnTo>
                    <a:lnTo>
                      <a:pt x="49" y="323"/>
                    </a:lnTo>
                    <a:lnTo>
                      <a:pt x="48" y="313"/>
                    </a:lnTo>
                    <a:lnTo>
                      <a:pt x="62" y="302"/>
                    </a:lnTo>
                    <a:lnTo>
                      <a:pt x="93" y="302"/>
                    </a:lnTo>
                    <a:lnTo>
                      <a:pt x="109" y="294"/>
                    </a:lnTo>
                    <a:lnTo>
                      <a:pt x="117" y="285"/>
                    </a:lnTo>
                    <a:lnTo>
                      <a:pt x="118" y="275"/>
                    </a:lnTo>
                    <a:lnTo>
                      <a:pt x="117" y="255"/>
                    </a:lnTo>
                    <a:lnTo>
                      <a:pt x="96" y="240"/>
                    </a:lnTo>
                    <a:lnTo>
                      <a:pt x="82" y="237"/>
                    </a:lnTo>
                    <a:lnTo>
                      <a:pt x="62" y="247"/>
                    </a:lnTo>
                    <a:lnTo>
                      <a:pt x="49" y="241"/>
                    </a:lnTo>
                    <a:lnTo>
                      <a:pt x="38" y="227"/>
                    </a:lnTo>
                    <a:lnTo>
                      <a:pt x="22" y="224"/>
                    </a:lnTo>
                    <a:lnTo>
                      <a:pt x="0" y="224"/>
                    </a:lnTo>
                    <a:lnTo>
                      <a:pt x="0" y="125"/>
                    </a:lnTo>
                    <a:lnTo>
                      <a:pt x="10" y="94"/>
                    </a:lnTo>
                    <a:lnTo>
                      <a:pt x="22" y="80"/>
                    </a:lnTo>
                    <a:lnTo>
                      <a:pt x="30" y="80"/>
                    </a:lnTo>
                    <a:lnTo>
                      <a:pt x="43" y="88"/>
                    </a:lnTo>
                    <a:lnTo>
                      <a:pt x="52" y="111"/>
                    </a:lnTo>
                    <a:lnTo>
                      <a:pt x="54" y="139"/>
                    </a:lnTo>
                    <a:lnTo>
                      <a:pt x="57" y="164"/>
                    </a:lnTo>
                    <a:lnTo>
                      <a:pt x="65" y="179"/>
                    </a:lnTo>
                    <a:lnTo>
                      <a:pt x="90" y="178"/>
                    </a:lnTo>
                    <a:lnTo>
                      <a:pt x="107" y="179"/>
                    </a:lnTo>
                    <a:lnTo>
                      <a:pt x="124" y="192"/>
                    </a:lnTo>
                    <a:lnTo>
                      <a:pt x="135" y="212"/>
                    </a:lnTo>
                    <a:lnTo>
                      <a:pt x="208" y="212"/>
                    </a:lnTo>
                    <a:lnTo>
                      <a:pt x="203" y="193"/>
                    </a:lnTo>
                    <a:lnTo>
                      <a:pt x="186" y="176"/>
                    </a:lnTo>
                    <a:lnTo>
                      <a:pt x="173" y="175"/>
                    </a:lnTo>
                    <a:lnTo>
                      <a:pt x="154" y="178"/>
                    </a:lnTo>
                    <a:lnTo>
                      <a:pt x="129" y="178"/>
                    </a:lnTo>
                    <a:lnTo>
                      <a:pt x="121" y="167"/>
                    </a:lnTo>
                    <a:lnTo>
                      <a:pt x="126" y="156"/>
                    </a:lnTo>
                    <a:lnTo>
                      <a:pt x="143" y="145"/>
                    </a:lnTo>
                    <a:lnTo>
                      <a:pt x="151" y="141"/>
                    </a:lnTo>
                    <a:lnTo>
                      <a:pt x="149" y="133"/>
                    </a:lnTo>
                    <a:lnTo>
                      <a:pt x="110" y="117"/>
                    </a:lnTo>
                    <a:lnTo>
                      <a:pt x="93" y="102"/>
                    </a:lnTo>
                    <a:lnTo>
                      <a:pt x="88" y="76"/>
                    </a:lnTo>
                    <a:lnTo>
                      <a:pt x="95" y="54"/>
                    </a:lnTo>
                    <a:lnTo>
                      <a:pt x="107" y="32"/>
                    </a:lnTo>
                    <a:lnTo>
                      <a:pt x="134" y="0"/>
                    </a:lnTo>
                    <a:lnTo>
                      <a:pt x="219" y="0"/>
                    </a:lnTo>
                    <a:close/>
                  </a:path>
                </a:pathLst>
              </a:custGeom>
              <a:solidFill>
                <a:srgbClr val="1F4300"/>
              </a:solidFill>
              <a:ln w="9525">
                <a:noFill/>
                <a:round/>
                <a:headEnd/>
                <a:tailEnd/>
              </a:ln>
            </p:spPr>
            <p:txBody>
              <a:bodyPr/>
              <a:lstStyle/>
              <a:p>
                <a:endParaRPr lang="en-US"/>
              </a:p>
            </p:txBody>
          </p:sp>
          <p:sp>
            <p:nvSpPr>
              <p:cNvPr id="89221" name="Freeform 629"/>
              <p:cNvSpPr>
                <a:spLocks/>
              </p:cNvSpPr>
              <p:nvPr/>
            </p:nvSpPr>
            <p:spPr bwMode="auto">
              <a:xfrm>
                <a:off x="1193" y="906"/>
                <a:ext cx="134" cy="166"/>
              </a:xfrm>
              <a:custGeom>
                <a:avLst/>
                <a:gdLst>
                  <a:gd name="T0" fmla="*/ 1 w 267"/>
                  <a:gd name="T1" fmla="*/ 1 h 331"/>
                  <a:gd name="T2" fmla="*/ 1 w 267"/>
                  <a:gd name="T3" fmla="*/ 1 h 331"/>
                  <a:gd name="T4" fmla="*/ 1 w 267"/>
                  <a:gd name="T5" fmla="*/ 1 h 331"/>
                  <a:gd name="T6" fmla="*/ 1 w 267"/>
                  <a:gd name="T7" fmla="*/ 1 h 331"/>
                  <a:gd name="T8" fmla="*/ 1 w 267"/>
                  <a:gd name="T9" fmla="*/ 1 h 331"/>
                  <a:gd name="T10" fmla="*/ 1 w 267"/>
                  <a:gd name="T11" fmla="*/ 1 h 331"/>
                  <a:gd name="T12" fmla="*/ 1 w 267"/>
                  <a:gd name="T13" fmla="*/ 1 h 331"/>
                  <a:gd name="T14" fmla="*/ 1 w 267"/>
                  <a:gd name="T15" fmla="*/ 1 h 331"/>
                  <a:gd name="T16" fmla="*/ 1 w 267"/>
                  <a:gd name="T17" fmla="*/ 1 h 331"/>
                  <a:gd name="T18" fmla="*/ 1 w 267"/>
                  <a:gd name="T19" fmla="*/ 1 h 331"/>
                  <a:gd name="T20" fmla="*/ 1 w 267"/>
                  <a:gd name="T21" fmla="*/ 1 h 331"/>
                  <a:gd name="T22" fmla="*/ 1 w 267"/>
                  <a:gd name="T23" fmla="*/ 1 h 331"/>
                  <a:gd name="T24" fmla="*/ 1 w 267"/>
                  <a:gd name="T25" fmla="*/ 1 h 331"/>
                  <a:gd name="T26" fmla="*/ 1 w 267"/>
                  <a:gd name="T27" fmla="*/ 1 h 331"/>
                  <a:gd name="T28" fmla="*/ 1 w 267"/>
                  <a:gd name="T29" fmla="*/ 1 h 331"/>
                  <a:gd name="T30" fmla="*/ 1 w 267"/>
                  <a:gd name="T31" fmla="*/ 1 h 331"/>
                  <a:gd name="T32" fmla="*/ 1 w 267"/>
                  <a:gd name="T33" fmla="*/ 1 h 331"/>
                  <a:gd name="T34" fmla="*/ 1 w 267"/>
                  <a:gd name="T35" fmla="*/ 1 h 331"/>
                  <a:gd name="T36" fmla="*/ 1 w 267"/>
                  <a:gd name="T37" fmla="*/ 1 h 331"/>
                  <a:gd name="T38" fmla="*/ 1 w 267"/>
                  <a:gd name="T39" fmla="*/ 1 h 331"/>
                  <a:gd name="T40" fmla="*/ 0 w 267"/>
                  <a:gd name="T41" fmla="*/ 1 h 331"/>
                  <a:gd name="T42" fmla="*/ 1 w 267"/>
                  <a:gd name="T43" fmla="*/ 1 h 331"/>
                  <a:gd name="T44" fmla="*/ 1 w 267"/>
                  <a:gd name="T45" fmla="*/ 1 h 331"/>
                  <a:gd name="T46" fmla="*/ 1 w 267"/>
                  <a:gd name="T47" fmla="*/ 1 h 331"/>
                  <a:gd name="T48" fmla="*/ 1 w 267"/>
                  <a:gd name="T49" fmla="*/ 1 h 331"/>
                  <a:gd name="T50" fmla="*/ 1 w 267"/>
                  <a:gd name="T51" fmla="*/ 1 h 331"/>
                  <a:gd name="T52" fmla="*/ 1 w 267"/>
                  <a:gd name="T53" fmla="*/ 1 h 331"/>
                  <a:gd name="T54" fmla="*/ 1 w 267"/>
                  <a:gd name="T55" fmla="*/ 1 h 331"/>
                  <a:gd name="T56" fmla="*/ 1 w 267"/>
                  <a:gd name="T57" fmla="*/ 1 h 331"/>
                  <a:gd name="T58" fmla="*/ 1 w 267"/>
                  <a:gd name="T59" fmla="*/ 1 h 331"/>
                  <a:gd name="T60" fmla="*/ 1 w 267"/>
                  <a:gd name="T61" fmla="*/ 1 h 331"/>
                  <a:gd name="T62" fmla="*/ 1 w 267"/>
                  <a:gd name="T63" fmla="*/ 1 h 331"/>
                  <a:gd name="T64" fmla="*/ 1 w 267"/>
                  <a:gd name="T65" fmla="*/ 1 h 331"/>
                  <a:gd name="T66" fmla="*/ 1 w 267"/>
                  <a:gd name="T67" fmla="*/ 1 h 331"/>
                  <a:gd name="T68" fmla="*/ 1 w 267"/>
                  <a:gd name="T69" fmla="*/ 1 h 331"/>
                  <a:gd name="T70" fmla="*/ 1 w 267"/>
                  <a:gd name="T71" fmla="*/ 0 h 3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331"/>
                  <a:gd name="T110" fmla="*/ 267 w 267"/>
                  <a:gd name="T111" fmla="*/ 331 h 3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331">
                    <a:moveTo>
                      <a:pt x="219" y="0"/>
                    </a:moveTo>
                    <a:lnTo>
                      <a:pt x="186" y="26"/>
                    </a:lnTo>
                    <a:lnTo>
                      <a:pt x="179" y="40"/>
                    </a:lnTo>
                    <a:lnTo>
                      <a:pt x="178" y="57"/>
                    </a:lnTo>
                    <a:lnTo>
                      <a:pt x="182" y="66"/>
                    </a:lnTo>
                    <a:lnTo>
                      <a:pt x="200" y="74"/>
                    </a:lnTo>
                    <a:lnTo>
                      <a:pt x="206" y="79"/>
                    </a:lnTo>
                    <a:lnTo>
                      <a:pt x="208" y="86"/>
                    </a:lnTo>
                    <a:lnTo>
                      <a:pt x="206" y="120"/>
                    </a:lnTo>
                    <a:lnTo>
                      <a:pt x="209" y="133"/>
                    </a:lnTo>
                    <a:lnTo>
                      <a:pt x="220" y="144"/>
                    </a:lnTo>
                    <a:lnTo>
                      <a:pt x="236" y="150"/>
                    </a:lnTo>
                    <a:lnTo>
                      <a:pt x="242" y="162"/>
                    </a:lnTo>
                    <a:lnTo>
                      <a:pt x="262" y="164"/>
                    </a:lnTo>
                    <a:lnTo>
                      <a:pt x="267" y="173"/>
                    </a:lnTo>
                    <a:lnTo>
                      <a:pt x="255" y="212"/>
                    </a:lnTo>
                    <a:lnTo>
                      <a:pt x="215" y="212"/>
                    </a:lnTo>
                    <a:lnTo>
                      <a:pt x="211" y="221"/>
                    </a:lnTo>
                    <a:lnTo>
                      <a:pt x="212" y="230"/>
                    </a:lnTo>
                    <a:lnTo>
                      <a:pt x="220" y="240"/>
                    </a:lnTo>
                    <a:lnTo>
                      <a:pt x="182" y="238"/>
                    </a:lnTo>
                    <a:lnTo>
                      <a:pt x="165" y="247"/>
                    </a:lnTo>
                    <a:lnTo>
                      <a:pt x="139" y="309"/>
                    </a:lnTo>
                    <a:lnTo>
                      <a:pt x="129" y="323"/>
                    </a:lnTo>
                    <a:lnTo>
                      <a:pt x="120" y="328"/>
                    </a:lnTo>
                    <a:lnTo>
                      <a:pt x="60" y="331"/>
                    </a:lnTo>
                    <a:lnTo>
                      <a:pt x="49" y="323"/>
                    </a:lnTo>
                    <a:lnTo>
                      <a:pt x="48" y="313"/>
                    </a:lnTo>
                    <a:lnTo>
                      <a:pt x="62" y="302"/>
                    </a:lnTo>
                    <a:lnTo>
                      <a:pt x="93" y="302"/>
                    </a:lnTo>
                    <a:lnTo>
                      <a:pt x="109" y="294"/>
                    </a:lnTo>
                    <a:lnTo>
                      <a:pt x="117" y="285"/>
                    </a:lnTo>
                    <a:lnTo>
                      <a:pt x="118" y="275"/>
                    </a:lnTo>
                    <a:lnTo>
                      <a:pt x="117" y="255"/>
                    </a:lnTo>
                    <a:lnTo>
                      <a:pt x="96" y="240"/>
                    </a:lnTo>
                    <a:lnTo>
                      <a:pt x="82" y="237"/>
                    </a:lnTo>
                    <a:lnTo>
                      <a:pt x="62" y="247"/>
                    </a:lnTo>
                    <a:lnTo>
                      <a:pt x="49" y="241"/>
                    </a:lnTo>
                    <a:lnTo>
                      <a:pt x="38" y="227"/>
                    </a:lnTo>
                    <a:lnTo>
                      <a:pt x="22" y="224"/>
                    </a:lnTo>
                    <a:lnTo>
                      <a:pt x="0" y="224"/>
                    </a:lnTo>
                    <a:lnTo>
                      <a:pt x="0" y="125"/>
                    </a:lnTo>
                    <a:lnTo>
                      <a:pt x="10" y="94"/>
                    </a:lnTo>
                    <a:lnTo>
                      <a:pt x="22" y="80"/>
                    </a:lnTo>
                    <a:lnTo>
                      <a:pt x="30" y="80"/>
                    </a:lnTo>
                    <a:lnTo>
                      <a:pt x="43" y="88"/>
                    </a:lnTo>
                    <a:lnTo>
                      <a:pt x="52" y="111"/>
                    </a:lnTo>
                    <a:lnTo>
                      <a:pt x="54" y="139"/>
                    </a:lnTo>
                    <a:lnTo>
                      <a:pt x="57" y="164"/>
                    </a:lnTo>
                    <a:lnTo>
                      <a:pt x="65" y="179"/>
                    </a:lnTo>
                    <a:lnTo>
                      <a:pt x="90" y="178"/>
                    </a:lnTo>
                    <a:lnTo>
                      <a:pt x="107" y="179"/>
                    </a:lnTo>
                    <a:lnTo>
                      <a:pt x="124" y="192"/>
                    </a:lnTo>
                    <a:lnTo>
                      <a:pt x="135" y="212"/>
                    </a:lnTo>
                    <a:lnTo>
                      <a:pt x="208" y="212"/>
                    </a:lnTo>
                    <a:lnTo>
                      <a:pt x="203" y="193"/>
                    </a:lnTo>
                    <a:lnTo>
                      <a:pt x="186" y="176"/>
                    </a:lnTo>
                    <a:lnTo>
                      <a:pt x="173" y="175"/>
                    </a:lnTo>
                    <a:lnTo>
                      <a:pt x="154" y="178"/>
                    </a:lnTo>
                    <a:lnTo>
                      <a:pt x="129" y="178"/>
                    </a:lnTo>
                    <a:lnTo>
                      <a:pt x="121" y="167"/>
                    </a:lnTo>
                    <a:lnTo>
                      <a:pt x="126" y="156"/>
                    </a:lnTo>
                    <a:lnTo>
                      <a:pt x="143" y="145"/>
                    </a:lnTo>
                    <a:lnTo>
                      <a:pt x="151" y="141"/>
                    </a:lnTo>
                    <a:lnTo>
                      <a:pt x="149" y="133"/>
                    </a:lnTo>
                    <a:lnTo>
                      <a:pt x="110" y="117"/>
                    </a:lnTo>
                    <a:lnTo>
                      <a:pt x="93" y="102"/>
                    </a:lnTo>
                    <a:lnTo>
                      <a:pt x="88" y="76"/>
                    </a:lnTo>
                    <a:lnTo>
                      <a:pt x="95" y="54"/>
                    </a:lnTo>
                    <a:lnTo>
                      <a:pt x="107" y="32"/>
                    </a:lnTo>
                    <a:lnTo>
                      <a:pt x="134" y="0"/>
                    </a:lnTo>
                    <a:lnTo>
                      <a:pt x="219" y="0"/>
                    </a:lnTo>
                  </a:path>
                </a:pathLst>
              </a:custGeom>
              <a:noFill/>
              <a:ln w="9525">
                <a:solidFill>
                  <a:srgbClr val="1F4300"/>
                </a:solidFill>
                <a:round/>
                <a:headEnd/>
                <a:tailEnd/>
              </a:ln>
            </p:spPr>
            <p:txBody>
              <a:bodyPr/>
              <a:lstStyle/>
              <a:p>
                <a:endParaRPr lang="en-US"/>
              </a:p>
            </p:txBody>
          </p:sp>
        </p:grpSp>
        <p:sp>
          <p:nvSpPr>
            <p:cNvPr id="89196" name="Rectangle 630"/>
            <p:cNvSpPr>
              <a:spLocks noChangeArrowheads="1"/>
            </p:cNvSpPr>
            <p:nvPr/>
          </p:nvSpPr>
          <p:spPr bwMode="auto">
            <a:xfrm>
              <a:off x="1127" y="985"/>
              <a:ext cx="43" cy="17"/>
            </a:xfrm>
            <a:prstGeom prst="rect">
              <a:avLst/>
            </a:prstGeom>
            <a:solidFill>
              <a:srgbClr val="00B7A5"/>
            </a:solid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97" name="Rectangle 631"/>
            <p:cNvSpPr>
              <a:spLocks noChangeArrowheads="1"/>
            </p:cNvSpPr>
            <p:nvPr/>
          </p:nvSpPr>
          <p:spPr bwMode="auto">
            <a:xfrm>
              <a:off x="1284" y="967"/>
              <a:ext cx="56" cy="36"/>
            </a:xfrm>
            <a:prstGeom prst="rect">
              <a:avLst/>
            </a:prstGeom>
            <a:no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98" name="Rectangle 632"/>
            <p:cNvSpPr>
              <a:spLocks noChangeArrowheads="1"/>
            </p:cNvSpPr>
            <p:nvPr/>
          </p:nvSpPr>
          <p:spPr bwMode="auto">
            <a:xfrm>
              <a:off x="1370" y="987"/>
              <a:ext cx="19" cy="17"/>
            </a:xfrm>
            <a:prstGeom prst="rect">
              <a:avLst/>
            </a:prstGeom>
            <a:no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99" name="Rectangle 633"/>
            <p:cNvSpPr>
              <a:spLocks noChangeArrowheads="1"/>
            </p:cNvSpPr>
            <p:nvPr/>
          </p:nvSpPr>
          <p:spPr bwMode="auto">
            <a:xfrm>
              <a:off x="1202" y="1014"/>
              <a:ext cx="20" cy="20"/>
            </a:xfrm>
            <a:prstGeom prst="rect">
              <a:avLst/>
            </a:prstGeom>
            <a:no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200" name="Rectangle 634"/>
            <p:cNvSpPr>
              <a:spLocks noChangeArrowheads="1"/>
            </p:cNvSpPr>
            <p:nvPr/>
          </p:nvSpPr>
          <p:spPr bwMode="auto">
            <a:xfrm>
              <a:off x="1164" y="1017"/>
              <a:ext cx="11" cy="2"/>
            </a:xfrm>
            <a:prstGeom prst="rect">
              <a:avLst/>
            </a:prstGeom>
            <a:no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201" name="Freeform 635"/>
            <p:cNvSpPr>
              <a:spLocks/>
            </p:cNvSpPr>
            <p:nvPr/>
          </p:nvSpPr>
          <p:spPr bwMode="auto">
            <a:xfrm>
              <a:off x="1078" y="1005"/>
              <a:ext cx="28" cy="31"/>
            </a:xfrm>
            <a:custGeom>
              <a:avLst/>
              <a:gdLst>
                <a:gd name="T0" fmla="*/ 1 w 56"/>
                <a:gd name="T1" fmla="*/ 0 h 62"/>
                <a:gd name="T2" fmla="*/ 1 w 56"/>
                <a:gd name="T3" fmla="*/ 1 h 62"/>
                <a:gd name="T4" fmla="*/ 1 w 56"/>
                <a:gd name="T5" fmla="*/ 1 h 62"/>
                <a:gd name="T6" fmla="*/ 0 w 56"/>
                <a:gd name="T7" fmla="*/ 1 h 62"/>
                <a:gd name="T8" fmla="*/ 0 60000 65536"/>
                <a:gd name="T9" fmla="*/ 0 60000 65536"/>
                <a:gd name="T10" fmla="*/ 0 60000 65536"/>
                <a:gd name="T11" fmla="*/ 0 60000 65536"/>
                <a:gd name="T12" fmla="*/ 0 w 56"/>
                <a:gd name="T13" fmla="*/ 0 h 62"/>
                <a:gd name="T14" fmla="*/ 56 w 56"/>
                <a:gd name="T15" fmla="*/ 62 h 62"/>
              </a:gdLst>
              <a:ahLst/>
              <a:cxnLst>
                <a:cxn ang="T8">
                  <a:pos x="T0" y="T1"/>
                </a:cxn>
                <a:cxn ang="T9">
                  <a:pos x="T2" y="T3"/>
                </a:cxn>
                <a:cxn ang="T10">
                  <a:pos x="T4" y="T5"/>
                </a:cxn>
                <a:cxn ang="T11">
                  <a:pos x="T6" y="T7"/>
                </a:cxn>
              </a:cxnLst>
              <a:rect l="T12" t="T13" r="T14" b="T15"/>
              <a:pathLst>
                <a:path w="56" h="62">
                  <a:moveTo>
                    <a:pt x="56" y="0"/>
                  </a:moveTo>
                  <a:lnTo>
                    <a:pt x="56" y="30"/>
                  </a:lnTo>
                  <a:lnTo>
                    <a:pt x="22" y="62"/>
                  </a:lnTo>
                  <a:lnTo>
                    <a:pt x="0" y="62"/>
                  </a:lnTo>
                </a:path>
              </a:pathLst>
            </a:custGeom>
            <a:noFill/>
            <a:ln w="9525">
              <a:solidFill>
                <a:srgbClr val="000000"/>
              </a:solidFill>
              <a:round/>
              <a:headEnd/>
              <a:tailEnd/>
            </a:ln>
          </p:spPr>
          <p:txBody>
            <a:bodyPr/>
            <a:lstStyle/>
            <a:p>
              <a:endParaRPr lang="en-US"/>
            </a:p>
          </p:txBody>
        </p:sp>
        <p:sp>
          <p:nvSpPr>
            <p:cNvPr id="89202" name="Oval 636"/>
            <p:cNvSpPr>
              <a:spLocks noChangeArrowheads="1"/>
            </p:cNvSpPr>
            <p:nvPr/>
          </p:nvSpPr>
          <p:spPr bwMode="auto">
            <a:xfrm>
              <a:off x="1015" y="1040"/>
              <a:ext cx="66" cy="65"/>
            </a:xfrm>
            <a:prstGeom prst="ellipse">
              <a:avLst/>
            </a:prstGeom>
            <a:solidFill>
              <a:srgbClr val="000000"/>
            </a:solid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89203" name="Oval 637"/>
            <p:cNvSpPr>
              <a:spLocks noChangeArrowheads="1"/>
            </p:cNvSpPr>
            <p:nvPr/>
          </p:nvSpPr>
          <p:spPr bwMode="auto">
            <a:xfrm>
              <a:off x="1029" y="1053"/>
              <a:ext cx="40" cy="39"/>
            </a:xfrm>
            <a:prstGeom prst="ellipse">
              <a:avLst/>
            </a:prstGeom>
            <a:solidFill>
              <a:srgbClr val="B3B900"/>
            </a:solid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89204" name="Oval 638"/>
            <p:cNvSpPr>
              <a:spLocks noChangeArrowheads="1"/>
            </p:cNvSpPr>
            <p:nvPr/>
          </p:nvSpPr>
          <p:spPr bwMode="auto">
            <a:xfrm>
              <a:off x="1037" y="1061"/>
              <a:ext cx="22" cy="22"/>
            </a:xfrm>
            <a:prstGeom prst="ellipse">
              <a:avLst/>
            </a:prstGeom>
            <a:solidFill>
              <a:srgbClr val="B3B900"/>
            </a:solid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89205" name="Line 639"/>
            <p:cNvSpPr>
              <a:spLocks noChangeShapeType="1"/>
            </p:cNvSpPr>
            <p:nvPr/>
          </p:nvSpPr>
          <p:spPr bwMode="auto">
            <a:xfrm flipV="1">
              <a:off x="1194" y="906"/>
              <a:ext cx="1" cy="46"/>
            </a:xfrm>
            <a:prstGeom prst="line">
              <a:avLst/>
            </a:prstGeom>
            <a:noFill/>
            <a:ln w="9525">
              <a:solidFill>
                <a:srgbClr val="000000"/>
              </a:solidFill>
              <a:round/>
              <a:headEnd/>
              <a:tailEnd/>
            </a:ln>
          </p:spPr>
          <p:txBody>
            <a:bodyPr/>
            <a:lstStyle/>
            <a:p>
              <a:endParaRPr lang="en-US"/>
            </a:p>
          </p:txBody>
        </p:sp>
        <p:sp>
          <p:nvSpPr>
            <p:cNvPr id="89206" name="Freeform 640"/>
            <p:cNvSpPr>
              <a:spLocks/>
            </p:cNvSpPr>
            <p:nvPr/>
          </p:nvSpPr>
          <p:spPr bwMode="auto">
            <a:xfrm>
              <a:off x="1183" y="909"/>
              <a:ext cx="11" cy="7"/>
            </a:xfrm>
            <a:custGeom>
              <a:avLst/>
              <a:gdLst>
                <a:gd name="T0" fmla="*/ 0 w 22"/>
                <a:gd name="T1" fmla="*/ 0 h 14"/>
                <a:gd name="T2" fmla="*/ 0 w 22"/>
                <a:gd name="T3" fmla="*/ 1 h 14"/>
                <a:gd name="T4" fmla="*/ 1 w 22"/>
                <a:gd name="T5" fmla="*/ 1 h 14"/>
                <a:gd name="T6" fmla="*/ 1 w 22"/>
                <a:gd name="T7" fmla="*/ 1 h 14"/>
                <a:gd name="T8" fmla="*/ 0 60000 65536"/>
                <a:gd name="T9" fmla="*/ 0 60000 65536"/>
                <a:gd name="T10" fmla="*/ 0 60000 65536"/>
                <a:gd name="T11" fmla="*/ 0 60000 65536"/>
                <a:gd name="T12" fmla="*/ 0 w 22"/>
                <a:gd name="T13" fmla="*/ 0 h 14"/>
                <a:gd name="T14" fmla="*/ 22 w 22"/>
                <a:gd name="T15" fmla="*/ 14 h 14"/>
              </a:gdLst>
              <a:ahLst/>
              <a:cxnLst>
                <a:cxn ang="T8">
                  <a:pos x="T0" y="T1"/>
                </a:cxn>
                <a:cxn ang="T9">
                  <a:pos x="T2" y="T3"/>
                </a:cxn>
                <a:cxn ang="T10">
                  <a:pos x="T4" y="T5"/>
                </a:cxn>
                <a:cxn ang="T11">
                  <a:pos x="T6" y="T7"/>
                </a:cxn>
              </a:cxnLst>
              <a:rect l="T12" t="T13" r="T14" b="T15"/>
              <a:pathLst>
                <a:path w="22" h="14">
                  <a:moveTo>
                    <a:pt x="0" y="0"/>
                  </a:moveTo>
                  <a:lnTo>
                    <a:pt x="0" y="5"/>
                  </a:lnTo>
                  <a:lnTo>
                    <a:pt x="11" y="14"/>
                  </a:lnTo>
                  <a:lnTo>
                    <a:pt x="22" y="14"/>
                  </a:lnTo>
                </a:path>
              </a:pathLst>
            </a:custGeom>
            <a:noFill/>
            <a:ln w="9525">
              <a:solidFill>
                <a:srgbClr val="000000"/>
              </a:solidFill>
              <a:round/>
              <a:headEnd/>
              <a:tailEnd/>
            </a:ln>
          </p:spPr>
          <p:txBody>
            <a:bodyPr/>
            <a:lstStyle/>
            <a:p>
              <a:endParaRPr lang="en-US"/>
            </a:p>
          </p:txBody>
        </p:sp>
        <p:sp>
          <p:nvSpPr>
            <p:cNvPr id="89207" name="Freeform 641"/>
            <p:cNvSpPr>
              <a:spLocks/>
            </p:cNvSpPr>
            <p:nvPr/>
          </p:nvSpPr>
          <p:spPr bwMode="auto">
            <a:xfrm>
              <a:off x="1123" y="916"/>
              <a:ext cx="66" cy="28"/>
            </a:xfrm>
            <a:custGeom>
              <a:avLst/>
              <a:gdLst>
                <a:gd name="T0" fmla="*/ 1 w 132"/>
                <a:gd name="T1" fmla="*/ 0 h 56"/>
                <a:gd name="T2" fmla="*/ 1 w 132"/>
                <a:gd name="T3" fmla="*/ 1 h 56"/>
                <a:gd name="T4" fmla="*/ 1 w 132"/>
                <a:gd name="T5" fmla="*/ 1 h 56"/>
                <a:gd name="T6" fmla="*/ 1 w 132"/>
                <a:gd name="T7" fmla="*/ 1 h 56"/>
                <a:gd name="T8" fmla="*/ 0 w 132"/>
                <a:gd name="T9" fmla="*/ 1 h 56"/>
                <a:gd name="T10" fmla="*/ 0 60000 65536"/>
                <a:gd name="T11" fmla="*/ 0 60000 65536"/>
                <a:gd name="T12" fmla="*/ 0 60000 65536"/>
                <a:gd name="T13" fmla="*/ 0 60000 65536"/>
                <a:gd name="T14" fmla="*/ 0 60000 65536"/>
                <a:gd name="T15" fmla="*/ 0 w 132"/>
                <a:gd name="T16" fmla="*/ 0 h 56"/>
                <a:gd name="T17" fmla="*/ 132 w 132"/>
                <a:gd name="T18" fmla="*/ 56 h 56"/>
              </a:gdLst>
              <a:ahLst/>
              <a:cxnLst>
                <a:cxn ang="T10">
                  <a:pos x="T0" y="T1"/>
                </a:cxn>
                <a:cxn ang="T11">
                  <a:pos x="T2" y="T3"/>
                </a:cxn>
                <a:cxn ang="T12">
                  <a:pos x="T4" y="T5"/>
                </a:cxn>
                <a:cxn ang="T13">
                  <a:pos x="T6" y="T7"/>
                </a:cxn>
                <a:cxn ang="T14">
                  <a:pos x="T8" y="T9"/>
                </a:cxn>
              </a:cxnLst>
              <a:rect l="T15" t="T16" r="T17" b="T18"/>
              <a:pathLst>
                <a:path w="132" h="56">
                  <a:moveTo>
                    <a:pt x="132" y="0"/>
                  </a:moveTo>
                  <a:lnTo>
                    <a:pt x="132" y="11"/>
                  </a:lnTo>
                  <a:lnTo>
                    <a:pt x="118" y="11"/>
                  </a:lnTo>
                  <a:lnTo>
                    <a:pt x="71" y="56"/>
                  </a:lnTo>
                  <a:lnTo>
                    <a:pt x="0" y="56"/>
                  </a:lnTo>
                </a:path>
              </a:pathLst>
            </a:custGeom>
            <a:noFill/>
            <a:ln w="9525">
              <a:solidFill>
                <a:srgbClr val="000000"/>
              </a:solidFill>
              <a:round/>
              <a:headEnd/>
              <a:tailEnd/>
            </a:ln>
          </p:spPr>
          <p:txBody>
            <a:bodyPr/>
            <a:lstStyle/>
            <a:p>
              <a:endParaRPr lang="en-US"/>
            </a:p>
          </p:txBody>
        </p:sp>
        <p:sp>
          <p:nvSpPr>
            <p:cNvPr id="89208" name="Freeform 642"/>
            <p:cNvSpPr>
              <a:spLocks/>
            </p:cNvSpPr>
            <p:nvPr/>
          </p:nvSpPr>
          <p:spPr bwMode="auto">
            <a:xfrm>
              <a:off x="1195" y="906"/>
              <a:ext cx="12" cy="11"/>
            </a:xfrm>
            <a:custGeom>
              <a:avLst/>
              <a:gdLst>
                <a:gd name="T0" fmla="*/ 1 w 23"/>
                <a:gd name="T1" fmla="*/ 0 h 21"/>
                <a:gd name="T2" fmla="*/ 1 w 23"/>
                <a:gd name="T3" fmla="*/ 1 h 21"/>
                <a:gd name="T4" fmla="*/ 1 w 23"/>
                <a:gd name="T5" fmla="*/ 1 h 21"/>
                <a:gd name="T6" fmla="*/ 0 w 23"/>
                <a:gd name="T7" fmla="*/ 1 h 21"/>
                <a:gd name="T8" fmla="*/ 0 60000 65536"/>
                <a:gd name="T9" fmla="*/ 0 60000 65536"/>
                <a:gd name="T10" fmla="*/ 0 60000 65536"/>
                <a:gd name="T11" fmla="*/ 0 60000 65536"/>
                <a:gd name="T12" fmla="*/ 0 w 23"/>
                <a:gd name="T13" fmla="*/ 0 h 21"/>
                <a:gd name="T14" fmla="*/ 23 w 23"/>
                <a:gd name="T15" fmla="*/ 21 h 21"/>
              </a:gdLst>
              <a:ahLst/>
              <a:cxnLst>
                <a:cxn ang="T8">
                  <a:pos x="T0" y="T1"/>
                </a:cxn>
                <a:cxn ang="T9">
                  <a:pos x="T2" y="T3"/>
                </a:cxn>
                <a:cxn ang="T10">
                  <a:pos x="T4" y="T5"/>
                </a:cxn>
                <a:cxn ang="T11">
                  <a:pos x="T6" y="T7"/>
                </a:cxn>
              </a:cxnLst>
              <a:rect l="T12" t="T13" r="T14" b="T15"/>
              <a:pathLst>
                <a:path w="23" h="21">
                  <a:moveTo>
                    <a:pt x="23" y="0"/>
                  </a:moveTo>
                  <a:lnTo>
                    <a:pt x="23" y="15"/>
                  </a:lnTo>
                  <a:lnTo>
                    <a:pt x="17" y="21"/>
                  </a:lnTo>
                  <a:lnTo>
                    <a:pt x="0" y="21"/>
                  </a:lnTo>
                </a:path>
              </a:pathLst>
            </a:custGeom>
            <a:noFill/>
            <a:ln w="9525">
              <a:solidFill>
                <a:srgbClr val="000000"/>
              </a:solidFill>
              <a:round/>
              <a:headEnd/>
              <a:tailEnd/>
            </a:ln>
          </p:spPr>
          <p:txBody>
            <a:bodyPr/>
            <a:lstStyle/>
            <a:p>
              <a:endParaRPr lang="en-US"/>
            </a:p>
          </p:txBody>
        </p:sp>
        <p:sp>
          <p:nvSpPr>
            <p:cNvPr id="89209" name="Freeform 643"/>
            <p:cNvSpPr>
              <a:spLocks/>
            </p:cNvSpPr>
            <p:nvPr/>
          </p:nvSpPr>
          <p:spPr bwMode="auto">
            <a:xfrm>
              <a:off x="1384" y="907"/>
              <a:ext cx="12" cy="11"/>
            </a:xfrm>
            <a:custGeom>
              <a:avLst/>
              <a:gdLst>
                <a:gd name="T0" fmla="*/ 0 w 23"/>
                <a:gd name="T1" fmla="*/ 0 h 22"/>
                <a:gd name="T2" fmla="*/ 0 w 23"/>
                <a:gd name="T3" fmla="*/ 1 h 22"/>
                <a:gd name="T4" fmla="*/ 1 w 23"/>
                <a:gd name="T5" fmla="*/ 1 h 22"/>
                <a:gd name="T6" fmla="*/ 1 w 23"/>
                <a:gd name="T7" fmla="*/ 1 h 22"/>
                <a:gd name="T8" fmla="*/ 0 60000 65536"/>
                <a:gd name="T9" fmla="*/ 0 60000 65536"/>
                <a:gd name="T10" fmla="*/ 0 60000 65536"/>
                <a:gd name="T11" fmla="*/ 0 60000 65536"/>
                <a:gd name="T12" fmla="*/ 0 w 23"/>
                <a:gd name="T13" fmla="*/ 0 h 22"/>
                <a:gd name="T14" fmla="*/ 23 w 23"/>
                <a:gd name="T15" fmla="*/ 22 h 22"/>
              </a:gdLst>
              <a:ahLst/>
              <a:cxnLst>
                <a:cxn ang="T8">
                  <a:pos x="T0" y="T1"/>
                </a:cxn>
                <a:cxn ang="T9">
                  <a:pos x="T2" y="T3"/>
                </a:cxn>
                <a:cxn ang="T10">
                  <a:pos x="T4" y="T5"/>
                </a:cxn>
                <a:cxn ang="T11">
                  <a:pos x="T6" y="T7"/>
                </a:cxn>
              </a:cxnLst>
              <a:rect l="T12" t="T13" r="T14" b="T15"/>
              <a:pathLst>
                <a:path w="23" h="22">
                  <a:moveTo>
                    <a:pt x="0" y="0"/>
                  </a:moveTo>
                  <a:lnTo>
                    <a:pt x="0" y="16"/>
                  </a:lnTo>
                  <a:lnTo>
                    <a:pt x="6" y="22"/>
                  </a:lnTo>
                  <a:lnTo>
                    <a:pt x="23" y="22"/>
                  </a:lnTo>
                </a:path>
              </a:pathLst>
            </a:custGeom>
            <a:noFill/>
            <a:ln w="9525">
              <a:solidFill>
                <a:srgbClr val="000000"/>
              </a:solidFill>
              <a:round/>
              <a:headEnd/>
              <a:tailEnd/>
            </a:ln>
          </p:spPr>
          <p:txBody>
            <a:bodyPr/>
            <a:lstStyle/>
            <a:p>
              <a:endParaRPr lang="en-US"/>
            </a:p>
          </p:txBody>
        </p:sp>
        <p:sp>
          <p:nvSpPr>
            <p:cNvPr id="89210" name="Line 644"/>
            <p:cNvSpPr>
              <a:spLocks noChangeShapeType="1"/>
            </p:cNvSpPr>
            <p:nvPr/>
          </p:nvSpPr>
          <p:spPr bwMode="auto">
            <a:xfrm>
              <a:off x="1395" y="906"/>
              <a:ext cx="1" cy="127"/>
            </a:xfrm>
            <a:prstGeom prst="line">
              <a:avLst/>
            </a:prstGeom>
            <a:noFill/>
            <a:ln w="9525">
              <a:solidFill>
                <a:srgbClr val="000000"/>
              </a:solidFill>
              <a:round/>
              <a:headEnd/>
              <a:tailEnd/>
            </a:ln>
          </p:spPr>
          <p:txBody>
            <a:bodyPr/>
            <a:lstStyle/>
            <a:p>
              <a:endParaRPr lang="en-US"/>
            </a:p>
          </p:txBody>
        </p:sp>
        <p:sp>
          <p:nvSpPr>
            <p:cNvPr id="89211" name="Line 645"/>
            <p:cNvSpPr>
              <a:spLocks noChangeShapeType="1"/>
            </p:cNvSpPr>
            <p:nvPr/>
          </p:nvSpPr>
          <p:spPr bwMode="auto">
            <a:xfrm>
              <a:off x="1370" y="1051"/>
              <a:ext cx="11" cy="1"/>
            </a:xfrm>
            <a:prstGeom prst="line">
              <a:avLst/>
            </a:prstGeom>
            <a:noFill/>
            <a:ln w="9525">
              <a:solidFill>
                <a:srgbClr val="000000"/>
              </a:solidFill>
              <a:round/>
              <a:headEnd/>
              <a:tailEnd/>
            </a:ln>
          </p:spPr>
          <p:txBody>
            <a:bodyPr/>
            <a:lstStyle/>
            <a:p>
              <a:endParaRPr lang="en-US"/>
            </a:p>
          </p:txBody>
        </p:sp>
        <p:sp>
          <p:nvSpPr>
            <p:cNvPr id="89212" name="Line 646"/>
            <p:cNvSpPr>
              <a:spLocks noChangeShapeType="1"/>
            </p:cNvSpPr>
            <p:nvPr/>
          </p:nvSpPr>
          <p:spPr bwMode="auto">
            <a:xfrm>
              <a:off x="1381" y="1044"/>
              <a:ext cx="1" cy="14"/>
            </a:xfrm>
            <a:prstGeom prst="line">
              <a:avLst/>
            </a:prstGeom>
            <a:noFill/>
            <a:ln w="9525">
              <a:solidFill>
                <a:srgbClr val="000000"/>
              </a:solidFill>
              <a:round/>
              <a:headEnd/>
              <a:tailEnd/>
            </a:ln>
          </p:spPr>
          <p:txBody>
            <a:bodyPr/>
            <a:lstStyle/>
            <a:p>
              <a:endParaRPr lang="en-US"/>
            </a:p>
          </p:txBody>
        </p:sp>
        <p:sp>
          <p:nvSpPr>
            <p:cNvPr id="89213" name="Line 647"/>
            <p:cNvSpPr>
              <a:spLocks noChangeShapeType="1"/>
            </p:cNvSpPr>
            <p:nvPr/>
          </p:nvSpPr>
          <p:spPr bwMode="auto">
            <a:xfrm>
              <a:off x="1413" y="1045"/>
              <a:ext cx="1" cy="6"/>
            </a:xfrm>
            <a:prstGeom prst="line">
              <a:avLst/>
            </a:prstGeom>
            <a:noFill/>
            <a:ln w="9525">
              <a:solidFill>
                <a:srgbClr val="000000"/>
              </a:solidFill>
              <a:round/>
              <a:headEnd/>
              <a:tailEnd/>
            </a:ln>
          </p:spPr>
          <p:txBody>
            <a:bodyPr/>
            <a:lstStyle/>
            <a:p>
              <a:endParaRPr lang="en-US"/>
            </a:p>
          </p:txBody>
        </p:sp>
        <p:sp>
          <p:nvSpPr>
            <p:cNvPr id="89214" name="Line 648"/>
            <p:cNvSpPr>
              <a:spLocks noChangeShapeType="1"/>
            </p:cNvSpPr>
            <p:nvPr/>
          </p:nvSpPr>
          <p:spPr bwMode="auto">
            <a:xfrm>
              <a:off x="1194" y="1041"/>
              <a:ext cx="58" cy="1"/>
            </a:xfrm>
            <a:prstGeom prst="line">
              <a:avLst/>
            </a:prstGeom>
            <a:noFill/>
            <a:ln w="9525">
              <a:solidFill>
                <a:srgbClr val="000000"/>
              </a:solidFill>
              <a:round/>
              <a:headEnd/>
              <a:tailEnd/>
            </a:ln>
          </p:spPr>
          <p:txBody>
            <a:bodyPr/>
            <a:lstStyle/>
            <a:p>
              <a:endParaRPr lang="en-US"/>
            </a:p>
          </p:txBody>
        </p:sp>
        <p:sp>
          <p:nvSpPr>
            <p:cNvPr id="89215" name="Freeform 649"/>
            <p:cNvSpPr>
              <a:spLocks/>
            </p:cNvSpPr>
            <p:nvPr/>
          </p:nvSpPr>
          <p:spPr bwMode="auto">
            <a:xfrm>
              <a:off x="1189" y="1013"/>
              <a:ext cx="176" cy="44"/>
            </a:xfrm>
            <a:custGeom>
              <a:avLst/>
              <a:gdLst>
                <a:gd name="T0" fmla="*/ 0 w 351"/>
                <a:gd name="T1" fmla="*/ 0 h 89"/>
                <a:gd name="T2" fmla="*/ 0 w 351"/>
                <a:gd name="T3" fmla="*/ 0 h 89"/>
                <a:gd name="T4" fmla="*/ 1 w 351"/>
                <a:gd name="T5" fmla="*/ 0 h 89"/>
                <a:gd name="T6" fmla="*/ 1 w 351"/>
                <a:gd name="T7" fmla="*/ 0 h 89"/>
                <a:gd name="T8" fmla="*/ 1 w 351"/>
                <a:gd name="T9" fmla="*/ 0 h 89"/>
                <a:gd name="T10" fmla="*/ 1 w 351"/>
                <a:gd name="T11" fmla="*/ 0 h 89"/>
                <a:gd name="T12" fmla="*/ 1 w 351"/>
                <a:gd name="T13" fmla="*/ 0 h 89"/>
                <a:gd name="T14" fmla="*/ 1 w 351"/>
                <a:gd name="T15" fmla="*/ 0 h 89"/>
                <a:gd name="T16" fmla="*/ 1 w 351"/>
                <a:gd name="T17" fmla="*/ 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89"/>
                <a:gd name="T29" fmla="*/ 351 w 351"/>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89">
                  <a:moveTo>
                    <a:pt x="0" y="55"/>
                  </a:moveTo>
                  <a:lnTo>
                    <a:pt x="0" y="89"/>
                  </a:lnTo>
                  <a:lnTo>
                    <a:pt x="97" y="89"/>
                  </a:lnTo>
                  <a:lnTo>
                    <a:pt x="113" y="82"/>
                  </a:lnTo>
                  <a:lnTo>
                    <a:pt x="124" y="73"/>
                  </a:lnTo>
                  <a:lnTo>
                    <a:pt x="125" y="62"/>
                  </a:lnTo>
                  <a:lnTo>
                    <a:pt x="125" y="0"/>
                  </a:lnTo>
                  <a:lnTo>
                    <a:pt x="351" y="0"/>
                  </a:lnTo>
                  <a:lnTo>
                    <a:pt x="351" y="44"/>
                  </a:lnTo>
                </a:path>
              </a:pathLst>
            </a:custGeom>
            <a:noFill/>
            <a:ln w="9525">
              <a:solidFill>
                <a:srgbClr val="000000"/>
              </a:solidFill>
              <a:round/>
              <a:headEnd/>
              <a:tailEnd/>
            </a:ln>
          </p:spPr>
          <p:txBody>
            <a:bodyPr/>
            <a:lstStyle/>
            <a:p>
              <a:endParaRPr lang="en-US"/>
            </a:p>
          </p:txBody>
        </p:sp>
        <p:sp>
          <p:nvSpPr>
            <p:cNvPr id="89216" name="Oval 650"/>
            <p:cNvSpPr>
              <a:spLocks noChangeArrowheads="1"/>
            </p:cNvSpPr>
            <p:nvPr/>
          </p:nvSpPr>
          <p:spPr bwMode="auto">
            <a:xfrm>
              <a:off x="1276" y="1040"/>
              <a:ext cx="65" cy="65"/>
            </a:xfrm>
            <a:prstGeom prst="ellipse">
              <a:avLst/>
            </a:prstGeom>
            <a:solidFill>
              <a:srgbClr val="000000"/>
            </a:solid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89217" name="Oval 651"/>
            <p:cNvSpPr>
              <a:spLocks noChangeArrowheads="1"/>
            </p:cNvSpPr>
            <p:nvPr/>
          </p:nvSpPr>
          <p:spPr bwMode="auto">
            <a:xfrm>
              <a:off x="1288" y="1053"/>
              <a:ext cx="41" cy="39"/>
            </a:xfrm>
            <a:prstGeom prst="ellipse">
              <a:avLst/>
            </a:prstGeom>
            <a:solidFill>
              <a:srgbClr val="B3B900"/>
            </a:solid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89218" name="Oval 652"/>
            <p:cNvSpPr>
              <a:spLocks noChangeArrowheads="1"/>
            </p:cNvSpPr>
            <p:nvPr/>
          </p:nvSpPr>
          <p:spPr bwMode="auto">
            <a:xfrm>
              <a:off x="1298" y="1061"/>
              <a:ext cx="22" cy="22"/>
            </a:xfrm>
            <a:prstGeom prst="ellipse">
              <a:avLst/>
            </a:prstGeom>
            <a:solidFill>
              <a:srgbClr val="B3B900"/>
            </a:solid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89219" name="Freeform 653"/>
            <p:cNvSpPr>
              <a:spLocks/>
            </p:cNvSpPr>
            <p:nvPr/>
          </p:nvSpPr>
          <p:spPr bwMode="auto">
            <a:xfrm>
              <a:off x="1007" y="906"/>
              <a:ext cx="415" cy="166"/>
            </a:xfrm>
            <a:custGeom>
              <a:avLst/>
              <a:gdLst>
                <a:gd name="T0" fmla="*/ 0 w 831"/>
                <a:gd name="T1" fmla="*/ 1 h 331"/>
                <a:gd name="T2" fmla="*/ 0 w 831"/>
                <a:gd name="T3" fmla="*/ 1 h 331"/>
                <a:gd name="T4" fmla="*/ 0 w 831"/>
                <a:gd name="T5" fmla="*/ 0 h 331"/>
                <a:gd name="T6" fmla="*/ 0 w 831"/>
                <a:gd name="T7" fmla="*/ 1 h 331"/>
                <a:gd name="T8" fmla="*/ 0 w 831"/>
                <a:gd name="T9" fmla="*/ 1 h 331"/>
                <a:gd name="T10" fmla="*/ 0 w 831"/>
                <a:gd name="T11" fmla="*/ 1 h 331"/>
                <a:gd name="T12" fmla="*/ 0 w 831"/>
                <a:gd name="T13" fmla="*/ 1 h 331"/>
                <a:gd name="T14" fmla="*/ 0 w 831"/>
                <a:gd name="T15" fmla="*/ 1 h 331"/>
                <a:gd name="T16" fmla="*/ 0 w 831"/>
                <a:gd name="T17" fmla="*/ 1 h 331"/>
                <a:gd name="T18" fmla="*/ 0 w 831"/>
                <a:gd name="T19" fmla="*/ 1 h 331"/>
                <a:gd name="T20" fmla="*/ 0 w 831"/>
                <a:gd name="T21" fmla="*/ 1 h 331"/>
                <a:gd name="T22" fmla="*/ 0 w 831"/>
                <a:gd name="T23" fmla="*/ 1 h 331"/>
                <a:gd name="T24" fmla="*/ 0 w 831"/>
                <a:gd name="T25" fmla="*/ 1 h 331"/>
                <a:gd name="T26" fmla="*/ 0 w 831"/>
                <a:gd name="T27" fmla="*/ 1 h 331"/>
                <a:gd name="T28" fmla="*/ 0 w 831"/>
                <a:gd name="T29" fmla="*/ 1 h 331"/>
                <a:gd name="T30" fmla="*/ 0 w 831"/>
                <a:gd name="T31" fmla="*/ 1 h 331"/>
                <a:gd name="T32" fmla="*/ 0 w 831"/>
                <a:gd name="T33" fmla="*/ 1 h 331"/>
                <a:gd name="T34" fmla="*/ 0 w 831"/>
                <a:gd name="T35" fmla="*/ 1 h 331"/>
                <a:gd name="T36" fmla="*/ 0 w 831"/>
                <a:gd name="T37" fmla="*/ 1 h 331"/>
                <a:gd name="T38" fmla="*/ 0 w 831"/>
                <a:gd name="T39" fmla="*/ 1 h 331"/>
                <a:gd name="T40" fmla="*/ 0 w 831"/>
                <a:gd name="T41" fmla="*/ 1 h 331"/>
                <a:gd name="T42" fmla="*/ 0 w 831"/>
                <a:gd name="T43" fmla="*/ 1 h 331"/>
                <a:gd name="T44" fmla="*/ 0 w 831"/>
                <a:gd name="T45" fmla="*/ 1 h 331"/>
                <a:gd name="T46" fmla="*/ 0 w 831"/>
                <a:gd name="T47" fmla="*/ 1 h 331"/>
                <a:gd name="T48" fmla="*/ 0 w 831"/>
                <a:gd name="T49" fmla="*/ 1 h 331"/>
                <a:gd name="T50" fmla="*/ 0 w 831"/>
                <a:gd name="T51" fmla="*/ 1 h 331"/>
                <a:gd name="T52" fmla="*/ 0 w 831"/>
                <a:gd name="T53" fmla="*/ 1 h 331"/>
                <a:gd name="T54" fmla="*/ 0 w 831"/>
                <a:gd name="T55" fmla="*/ 1 h 331"/>
                <a:gd name="T56" fmla="*/ 0 w 831"/>
                <a:gd name="T57" fmla="*/ 1 h 331"/>
                <a:gd name="T58" fmla="*/ 0 w 831"/>
                <a:gd name="T59" fmla="*/ 1 h 331"/>
                <a:gd name="T60" fmla="*/ 0 w 831"/>
                <a:gd name="T61" fmla="*/ 1 h 331"/>
                <a:gd name="T62" fmla="*/ 0 w 831"/>
                <a:gd name="T63" fmla="*/ 1 h 331"/>
                <a:gd name="T64" fmla="*/ 0 w 831"/>
                <a:gd name="T65" fmla="*/ 1 h 331"/>
                <a:gd name="T66" fmla="*/ 0 w 831"/>
                <a:gd name="T67" fmla="*/ 1 h 331"/>
                <a:gd name="T68" fmla="*/ 0 w 831"/>
                <a:gd name="T69" fmla="*/ 1 h 3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1"/>
                <a:gd name="T106" fmla="*/ 0 h 331"/>
                <a:gd name="T107" fmla="*/ 831 w 831"/>
                <a:gd name="T108" fmla="*/ 331 h 3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1" h="331">
                  <a:moveTo>
                    <a:pt x="234" y="7"/>
                  </a:moveTo>
                  <a:lnTo>
                    <a:pt x="353" y="7"/>
                  </a:lnTo>
                  <a:lnTo>
                    <a:pt x="353" y="1"/>
                  </a:lnTo>
                  <a:lnTo>
                    <a:pt x="375" y="1"/>
                  </a:lnTo>
                  <a:lnTo>
                    <a:pt x="373" y="0"/>
                  </a:lnTo>
                  <a:lnTo>
                    <a:pt x="777" y="0"/>
                  </a:lnTo>
                  <a:lnTo>
                    <a:pt x="777" y="1"/>
                  </a:lnTo>
                  <a:lnTo>
                    <a:pt x="800" y="1"/>
                  </a:lnTo>
                  <a:lnTo>
                    <a:pt x="800" y="12"/>
                  </a:lnTo>
                  <a:lnTo>
                    <a:pt x="792" y="21"/>
                  </a:lnTo>
                  <a:lnTo>
                    <a:pt x="777" y="21"/>
                  </a:lnTo>
                  <a:lnTo>
                    <a:pt x="777" y="46"/>
                  </a:lnTo>
                  <a:lnTo>
                    <a:pt x="795" y="46"/>
                  </a:lnTo>
                  <a:lnTo>
                    <a:pt x="795" y="247"/>
                  </a:lnTo>
                  <a:lnTo>
                    <a:pt x="777" y="247"/>
                  </a:lnTo>
                  <a:lnTo>
                    <a:pt x="777" y="254"/>
                  </a:lnTo>
                  <a:lnTo>
                    <a:pt x="717" y="254"/>
                  </a:lnTo>
                  <a:lnTo>
                    <a:pt x="715" y="274"/>
                  </a:lnTo>
                  <a:lnTo>
                    <a:pt x="728" y="275"/>
                  </a:lnTo>
                  <a:lnTo>
                    <a:pt x="728" y="272"/>
                  </a:lnTo>
                  <a:lnTo>
                    <a:pt x="748" y="272"/>
                  </a:lnTo>
                  <a:lnTo>
                    <a:pt x="748" y="277"/>
                  </a:lnTo>
                  <a:lnTo>
                    <a:pt x="831" y="277"/>
                  </a:lnTo>
                  <a:lnTo>
                    <a:pt x="831" y="288"/>
                  </a:lnTo>
                  <a:lnTo>
                    <a:pt x="813" y="288"/>
                  </a:lnTo>
                  <a:lnTo>
                    <a:pt x="813" y="300"/>
                  </a:lnTo>
                  <a:lnTo>
                    <a:pt x="748" y="300"/>
                  </a:lnTo>
                  <a:lnTo>
                    <a:pt x="748" y="313"/>
                  </a:lnTo>
                  <a:lnTo>
                    <a:pt x="730" y="313"/>
                  </a:lnTo>
                  <a:lnTo>
                    <a:pt x="730" y="275"/>
                  </a:lnTo>
                  <a:lnTo>
                    <a:pt x="676" y="274"/>
                  </a:lnTo>
                  <a:lnTo>
                    <a:pt x="665" y="246"/>
                  </a:lnTo>
                  <a:lnTo>
                    <a:pt x="650" y="240"/>
                  </a:lnTo>
                  <a:lnTo>
                    <a:pt x="554" y="240"/>
                  </a:lnTo>
                  <a:lnTo>
                    <a:pt x="538" y="249"/>
                  </a:lnTo>
                  <a:lnTo>
                    <a:pt x="513" y="309"/>
                  </a:lnTo>
                  <a:lnTo>
                    <a:pt x="502" y="322"/>
                  </a:lnTo>
                  <a:lnTo>
                    <a:pt x="496" y="328"/>
                  </a:lnTo>
                  <a:lnTo>
                    <a:pt x="488" y="331"/>
                  </a:lnTo>
                  <a:lnTo>
                    <a:pt x="176" y="331"/>
                  </a:lnTo>
                  <a:lnTo>
                    <a:pt x="171" y="303"/>
                  </a:lnTo>
                  <a:lnTo>
                    <a:pt x="160" y="275"/>
                  </a:lnTo>
                  <a:lnTo>
                    <a:pt x="140" y="255"/>
                  </a:lnTo>
                  <a:lnTo>
                    <a:pt x="113" y="246"/>
                  </a:lnTo>
                  <a:lnTo>
                    <a:pt x="93" y="244"/>
                  </a:lnTo>
                  <a:lnTo>
                    <a:pt x="69" y="246"/>
                  </a:lnTo>
                  <a:lnTo>
                    <a:pt x="50" y="255"/>
                  </a:lnTo>
                  <a:lnTo>
                    <a:pt x="38" y="265"/>
                  </a:lnTo>
                  <a:lnTo>
                    <a:pt x="25" y="275"/>
                  </a:lnTo>
                  <a:lnTo>
                    <a:pt x="0" y="274"/>
                  </a:lnTo>
                  <a:lnTo>
                    <a:pt x="0" y="234"/>
                  </a:lnTo>
                  <a:lnTo>
                    <a:pt x="10" y="227"/>
                  </a:lnTo>
                  <a:lnTo>
                    <a:pt x="10" y="212"/>
                  </a:lnTo>
                  <a:lnTo>
                    <a:pt x="21" y="212"/>
                  </a:lnTo>
                  <a:lnTo>
                    <a:pt x="27" y="215"/>
                  </a:lnTo>
                  <a:lnTo>
                    <a:pt x="32" y="217"/>
                  </a:lnTo>
                  <a:lnTo>
                    <a:pt x="58" y="210"/>
                  </a:lnTo>
                  <a:lnTo>
                    <a:pt x="91" y="204"/>
                  </a:lnTo>
                  <a:lnTo>
                    <a:pt x="123" y="201"/>
                  </a:lnTo>
                  <a:lnTo>
                    <a:pt x="173" y="195"/>
                  </a:lnTo>
                  <a:lnTo>
                    <a:pt x="201" y="195"/>
                  </a:lnTo>
                  <a:lnTo>
                    <a:pt x="206" y="130"/>
                  </a:lnTo>
                  <a:lnTo>
                    <a:pt x="218" y="119"/>
                  </a:lnTo>
                  <a:lnTo>
                    <a:pt x="366" y="116"/>
                  </a:lnTo>
                  <a:lnTo>
                    <a:pt x="366" y="268"/>
                  </a:lnTo>
                  <a:lnTo>
                    <a:pt x="375" y="268"/>
                  </a:lnTo>
                  <a:lnTo>
                    <a:pt x="375" y="90"/>
                  </a:lnTo>
                  <a:lnTo>
                    <a:pt x="231" y="90"/>
                  </a:lnTo>
                  <a:lnTo>
                    <a:pt x="231" y="76"/>
                  </a:lnTo>
                  <a:lnTo>
                    <a:pt x="234" y="76"/>
                  </a:lnTo>
                  <a:lnTo>
                    <a:pt x="234" y="7"/>
                  </a:lnTo>
                </a:path>
              </a:pathLst>
            </a:custGeom>
            <a:noFill/>
            <a:ln w="9525">
              <a:solidFill>
                <a:srgbClr val="000000"/>
              </a:solidFill>
              <a:round/>
              <a:headEnd/>
              <a:tailEnd/>
            </a:ln>
          </p:spPr>
          <p:txBody>
            <a:bodyPr/>
            <a:lstStyle/>
            <a:p>
              <a:endParaRPr lang="en-US"/>
            </a:p>
          </p:txBody>
        </p:sp>
      </p:grpSp>
      <p:sp>
        <p:nvSpPr>
          <p:cNvPr id="26894" name="Freeform 654"/>
          <p:cNvSpPr>
            <a:spLocks/>
          </p:cNvSpPr>
          <p:nvPr/>
        </p:nvSpPr>
        <p:spPr bwMode="auto">
          <a:xfrm rot="-2908997">
            <a:off x="1473994" y="2505869"/>
            <a:ext cx="77788" cy="273050"/>
          </a:xfrm>
          <a:custGeom>
            <a:avLst/>
            <a:gdLst>
              <a:gd name="T0" fmla="*/ 2147483647 w 372"/>
              <a:gd name="T1" fmla="*/ 2147483647 h 495"/>
              <a:gd name="T2" fmla="*/ 2147483647 w 372"/>
              <a:gd name="T3" fmla="*/ 2147483647 h 495"/>
              <a:gd name="T4" fmla="*/ 2147483647 w 372"/>
              <a:gd name="T5" fmla="*/ 2147483647 h 495"/>
              <a:gd name="T6" fmla="*/ 2147483647 w 372"/>
              <a:gd name="T7" fmla="*/ 2147483647 h 495"/>
              <a:gd name="T8" fmla="*/ 2147483647 w 372"/>
              <a:gd name="T9" fmla="*/ 2147483647 h 495"/>
              <a:gd name="T10" fmla="*/ 2147483647 w 372"/>
              <a:gd name="T11" fmla="*/ 2147483647 h 495"/>
              <a:gd name="T12" fmla="*/ 2147483647 w 372"/>
              <a:gd name="T13" fmla="*/ 2147483647 h 495"/>
              <a:gd name="T14" fmla="*/ 2147483647 w 372"/>
              <a:gd name="T15" fmla="*/ 2147483647 h 495"/>
              <a:gd name="T16" fmla="*/ 2147483647 w 372"/>
              <a:gd name="T17" fmla="*/ 2147483647 h 495"/>
              <a:gd name="T18" fmla="*/ 2147483647 w 372"/>
              <a:gd name="T19" fmla="*/ 2147483647 h 495"/>
              <a:gd name="T20" fmla="*/ 2147483647 w 372"/>
              <a:gd name="T21" fmla="*/ 2147483647 h 495"/>
              <a:gd name="T22" fmla="*/ 2147483647 w 372"/>
              <a:gd name="T23" fmla="*/ 2147483647 h 495"/>
              <a:gd name="T24" fmla="*/ 2147483647 w 372"/>
              <a:gd name="T25" fmla="*/ 2147483647 h 495"/>
              <a:gd name="T26" fmla="*/ 2147483647 w 372"/>
              <a:gd name="T27" fmla="*/ 2147483647 h 495"/>
              <a:gd name="T28" fmla="*/ 2147483647 w 372"/>
              <a:gd name="T29" fmla="*/ 2147483647 h 495"/>
              <a:gd name="T30" fmla="*/ 2147483647 w 372"/>
              <a:gd name="T31" fmla="*/ 2147483647 h 495"/>
              <a:gd name="T32" fmla="*/ 0 w 372"/>
              <a:gd name="T33" fmla="*/ 0 h 4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95"/>
              <a:gd name="T53" fmla="*/ 372 w 372"/>
              <a:gd name="T54" fmla="*/ 495 h 4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95">
                <a:moveTo>
                  <a:pt x="372" y="495"/>
                </a:moveTo>
                <a:lnTo>
                  <a:pt x="333" y="491"/>
                </a:lnTo>
                <a:lnTo>
                  <a:pt x="296" y="480"/>
                </a:lnTo>
                <a:lnTo>
                  <a:pt x="260" y="466"/>
                </a:lnTo>
                <a:lnTo>
                  <a:pt x="226" y="449"/>
                </a:lnTo>
                <a:lnTo>
                  <a:pt x="193" y="427"/>
                </a:lnTo>
                <a:lnTo>
                  <a:pt x="163" y="401"/>
                </a:lnTo>
                <a:lnTo>
                  <a:pt x="133" y="373"/>
                </a:lnTo>
                <a:lnTo>
                  <a:pt x="108" y="340"/>
                </a:lnTo>
                <a:lnTo>
                  <a:pt x="83" y="306"/>
                </a:lnTo>
                <a:lnTo>
                  <a:pt x="63" y="268"/>
                </a:lnTo>
                <a:lnTo>
                  <a:pt x="44" y="229"/>
                </a:lnTo>
                <a:lnTo>
                  <a:pt x="28" y="185"/>
                </a:lnTo>
                <a:lnTo>
                  <a:pt x="17" y="142"/>
                </a:lnTo>
                <a:lnTo>
                  <a:pt x="8" y="96"/>
                </a:lnTo>
                <a:lnTo>
                  <a:pt x="2" y="49"/>
                </a:lnTo>
                <a:lnTo>
                  <a:pt x="0" y="0"/>
                </a:lnTo>
              </a:path>
            </a:pathLst>
          </a:custGeom>
          <a:noFill/>
          <a:ln w="7938">
            <a:solidFill>
              <a:srgbClr val="000000"/>
            </a:solidFill>
            <a:round/>
            <a:headEnd/>
            <a:tailEnd/>
          </a:ln>
        </p:spPr>
        <p:txBody>
          <a:bodyPr/>
          <a:lstStyle/>
          <a:p>
            <a:endParaRPr lang="en-US"/>
          </a:p>
        </p:txBody>
      </p:sp>
      <p:grpSp>
        <p:nvGrpSpPr>
          <p:cNvPr id="26895" name="Group 655"/>
          <p:cNvGrpSpPr>
            <a:grpSpLocks/>
          </p:cNvGrpSpPr>
          <p:nvPr/>
        </p:nvGrpSpPr>
        <p:grpSpPr bwMode="auto">
          <a:xfrm>
            <a:off x="1600200" y="2514600"/>
            <a:ext cx="179388" cy="263525"/>
            <a:chOff x="1736" y="1248"/>
            <a:chExt cx="148" cy="235"/>
          </a:xfrm>
        </p:grpSpPr>
        <p:grpSp>
          <p:nvGrpSpPr>
            <p:cNvPr id="89163" name="Group 656"/>
            <p:cNvGrpSpPr>
              <a:grpSpLocks/>
            </p:cNvGrpSpPr>
            <p:nvPr/>
          </p:nvGrpSpPr>
          <p:grpSpPr bwMode="auto">
            <a:xfrm>
              <a:off x="1736" y="1248"/>
              <a:ext cx="148" cy="183"/>
              <a:chOff x="1736" y="1248"/>
              <a:chExt cx="148" cy="183"/>
            </a:xfrm>
          </p:grpSpPr>
          <p:sp>
            <p:nvSpPr>
              <p:cNvPr id="89168" name="Rectangle 657"/>
              <p:cNvSpPr>
                <a:spLocks noChangeArrowheads="1"/>
              </p:cNvSpPr>
              <p:nvPr/>
            </p:nvSpPr>
            <p:spPr bwMode="auto">
              <a:xfrm>
                <a:off x="1847" y="1400"/>
                <a:ext cx="37" cy="19"/>
              </a:xfrm>
              <a:prstGeom prst="rect">
                <a:avLst/>
              </a:prstGeom>
              <a:solidFill>
                <a:srgbClr val="B3B900"/>
              </a:solid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69" name="Oval 658"/>
              <p:cNvSpPr>
                <a:spLocks noChangeArrowheads="1"/>
              </p:cNvSpPr>
              <p:nvPr/>
            </p:nvSpPr>
            <p:spPr bwMode="auto">
              <a:xfrm>
                <a:off x="1740" y="1371"/>
                <a:ext cx="20" cy="24"/>
              </a:xfrm>
              <a:prstGeom prst="ellipse">
                <a:avLst/>
              </a:prstGeom>
              <a:solidFill>
                <a:srgbClr val="B3B900"/>
              </a:solid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89170" name="Rectangle 659"/>
              <p:cNvSpPr>
                <a:spLocks noChangeArrowheads="1"/>
              </p:cNvSpPr>
              <p:nvPr/>
            </p:nvSpPr>
            <p:spPr bwMode="auto">
              <a:xfrm>
                <a:off x="1737" y="1407"/>
                <a:ext cx="26" cy="12"/>
              </a:xfrm>
              <a:prstGeom prst="rect">
                <a:avLst/>
              </a:prstGeom>
              <a:solidFill>
                <a:srgbClr val="B3B900"/>
              </a:solid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grpSp>
            <p:nvGrpSpPr>
              <p:cNvPr id="89171" name="Group 660"/>
              <p:cNvGrpSpPr>
                <a:grpSpLocks/>
              </p:cNvGrpSpPr>
              <p:nvPr/>
            </p:nvGrpSpPr>
            <p:grpSpPr bwMode="auto">
              <a:xfrm>
                <a:off x="1736" y="1381"/>
                <a:ext cx="25" cy="20"/>
                <a:chOff x="1394" y="1266"/>
                <a:chExt cx="25" cy="20"/>
              </a:xfrm>
            </p:grpSpPr>
            <p:sp>
              <p:nvSpPr>
                <p:cNvPr id="89183" name="Freeform 661"/>
                <p:cNvSpPr>
                  <a:spLocks/>
                </p:cNvSpPr>
                <p:nvPr/>
              </p:nvSpPr>
              <p:spPr bwMode="auto">
                <a:xfrm>
                  <a:off x="1394" y="1266"/>
                  <a:ext cx="25" cy="20"/>
                </a:xfrm>
                <a:custGeom>
                  <a:avLst/>
                  <a:gdLst>
                    <a:gd name="T0" fmla="*/ 1 w 50"/>
                    <a:gd name="T1" fmla="*/ 0 h 41"/>
                    <a:gd name="T2" fmla="*/ 1 w 50"/>
                    <a:gd name="T3" fmla="*/ 0 h 41"/>
                    <a:gd name="T4" fmla="*/ 1 w 50"/>
                    <a:gd name="T5" fmla="*/ 0 h 41"/>
                    <a:gd name="T6" fmla="*/ 0 w 50"/>
                    <a:gd name="T7" fmla="*/ 0 h 41"/>
                    <a:gd name="T8" fmla="*/ 1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50" y="41"/>
                      </a:moveTo>
                      <a:lnTo>
                        <a:pt x="33" y="0"/>
                      </a:lnTo>
                      <a:lnTo>
                        <a:pt x="20" y="0"/>
                      </a:lnTo>
                      <a:lnTo>
                        <a:pt x="0" y="41"/>
                      </a:lnTo>
                      <a:lnTo>
                        <a:pt x="50" y="41"/>
                      </a:lnTo>
                      <a:close/>
                    </a:path>
                  </a:pathLst>
                </a:custGeom>
                <a:solidFill>
                  <a:srgbClr val="B3B900"/>
                </a:solidFill>
                <a:ln w="9525">
                  <a:noFill/>
                  <a:round/>
                  <a:headEnd/>
                  <a:tailEnd/>
                </a:ln>
              </p:spPr>
              <p:txBody>
                <a:bodyPr/>
                <a:lstStyle/>
                <a:p>
                  <a:endParaRPr lang="en-US"/>
                </a:p>
              </p:txBody>
            </p:sp>
            <p:sp>
              <p:nvSpPr>
                <p:cNvPr id="89184" name="Freeform 662"/>
                <p:cNvSpPr>
                  <a:spLocks/>
                </p:cNvSpPr>
                <p:nvPr/>
              </p:nvSpPr>
              <p:spPr bwMode="auto">
                <a:xfrm>
                  <a:off x="1394" y="1266"/>
                  <a:ext cx="25" cy="20"/>
                </a:xfrm>
                <a:custGeom>
                  <a:avLst/>
                  <a:gdLst>
                    <a:gd name="T0" fmla="*/ 1 w 50"/>
                    <a:gd name="T1" fmla="*/ 0 h 41"/>
                    <a:gd name="T2" fmla="*/ 1 w 50"/>
                    <a:gd name="T3" fmla="*/ 0 h 41"/>
                    <a:gd name="T4" fmla="*/ 1 w 50"/>
                    <a:gd name="T5" fmla="*/ 0 h 41"/>
                    <a:gd name="T6" fmla="*/ 0 w 50"/>
                    <a:gd name="T7" fmla="*/ 0 h 41"/>
                    <a:gd name="T8" fmla="*/ 1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50" y="41"/>
                      </a:moveTo>
                      <a:lnTo>
                        <a:pt x="33" y="0"/>
                      </a:lnTo>
                      <a:lnTo>
                        <a:pt x="20" y="0"/>
                      </a:lnTo>
                      <a:lnTo>
                        <a:pt x="0" y="41"/>
                      </a:lnTo>
                      <a:lnTo>
                        <a:pt x="50" y="41"/>
                      </a:lnTo>
                    </a:path>
                  </a:pathLst>
                </a:custGeom>
                <a:noFill/>
                <a:ln w="9525">
                  <a:solidFill>
                    <a:srgbClr val="000000"/>
                  </a:solidFill>
                  <a:round/>
                  <a:headEnd/>
                  <a:tailEnd/>
                </a:ln>
              </p:spPr>
              <p:txBody>
                <a:bodyPr/>
                <a:lstStyle/>
                <a:p>
                  <a:endParaRPr lang="en-US"/>
                </a:p>
              </p:txBody>
            </p:sp>
          </p:grpSp>
          <p:sp>
            <p:nvSpPr>
              <p:cNvPr id="89172" name="Rectangle 663"/>
              <p:cNvSpPr>
                <a:spLocks noChangeArrowheads="1"/>
              </p:cNvSpPr>
              <p:nvPr/>
            </p:nvSpPr>
            <p:spPr bwMode="auto">
              <a:xfrm>
                <a:off x="1786" y="1381"/>
                <a:ext cx="47" cy="12"/>
              </a:xfrm>
              <a:prstGeom prst="rect">
                <a:avLst/>
              </a:prstGeom>
              <a:solidFill>
                <a:srgbClr val="B3B900"/>
              </a:solid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73" name="Rectangle 664"/>
              <p:cNvSpPr>
                <a:spLocks noChangeArrowheads="1"/>
              </p:cNvSpPr>
              <p:nvPr/>
            </p:nvSpPr>
            <p:spPr bwMode="auto">
              <a:xfrm>
                <a:off x="1772" y="1402"/>
                <a:ext cx="68" cy="17"/>
              </a:xfrm>
              <a:prstGeom prst="rect">
                <a:avLst/>
              </a:prstGeom>
              <a:solidFill>
                <a:srgbClr val="B3B900"/>
              </a:solid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74" name="Oval 665"/>
              <p:cNvSpPr>
                <a:spLocks noChangeArrowheads="1"/>
              </p:cNvSpPr>
              <p:nvPr/>
            </p:nvSpPr>
            <p:spPr bwMode="auto">
              <a:xfrm>
                <a:off x="1749" y="1248"/>
                <a:ext cx="123" cy="140"/>
              </a:xfrm>
              <a:prstGeom prst="ellipse">
                <a:avLst/>
              </a:prstGeom>
              <a:solidFill>
                <a:srgbClr val="B3B900"/>
              </a:solid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89175" name="Freeform 666"/>
              <p:cNvSpPr>
                <a:spLocks/>
              </p:cNvSpPr>
              <p:nvPr/>
            </p:nvSpPr>
            <p:spPr bwMode="auto">
              <a:xfrm>
                <a:off x="1756" y="1404"/>
                <a:ext cx="45" cy="27"/>
              </a:xfrm>
              <a:custGeom>
                <a:avLst/>
                <a:gdLst>
                  <a:gd name="T0" fmla="*/ 1 w 89"/>
                  <a:gd name="T1" fmla="*/ 1 h 54"/>
                  <a:gd name="T2" fmla="*/ 1 w 89"/>
                  <a:gd name="T3" fmla="*/ 1 h 54"/>
                  <a:gd name="T4" fmla="*/ 1 w 89"/>
                  <a:gd name="T5" fmla="*/ 0 h 54"/>
                  <a:gd name="T6" fmla="*/ 1 w 89"/>
                  <a:gd name="T7" fmla="*/ 1 h 54"/>
                  <a:gd name="T8" fmla="*/ 0 w 89"/>
                  <a:gd name="T9" fmla="*/ 1 h 54"/>
                  <a:gd name="T10" fmla="*/ 0 w 89"/>
                  <a:gd name="T11" fmla="*/ 1 h 54"/>
                  <a:gd name="T12" fmla="*/ 1 w 89"/>
                  <a:gd name="T13" fmla="*/ 1 h 54"/>
                  <a:gd name="T14" fmla="*/ 1 w 89"/>
                  <a:gd name="T15" fmla="*/ 1 h 54"/>
                  <a:gd name="T16" fmla="*/ 1 w 89"/>
                  <a:gd name="T17" fmla="*/ 1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
                  <a:gd name="T28" fmla="*/ 0 h 54"/>
                  <a:gd name="T29" fmla="*/ 89 w 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 h="54">
                    <a:moveTo>
                      <a:pt x="89" y="28"/>
                    </a:moveTo>
                    <a:lnTo>
                      <a:pt x="69" y="9"/>
                    </a:lnTo>
                    <a:lnTo>
                      <a:pt x="48" y="0"/>
                    </a:lnTo>
                    <a:lnTo>
                      <a:pt x="17" y="9"/>
                    </a:lnTo>
                    <a:lnTo>
                      <a:pt x="0" y="20"/>
                    </a:lnTo>
                    <a:lnTo>
                      <a:pt x="0" y="43"/>
                    </a:lnTo>
                    <a:lnTo>
                      <a:pt x="12" y="54"/>
                    </a:lnTo>
                    <a:lnTo>
                      <a:pt x="52" y="54"/>
                    </a:lnTo>
                    <a:lnTo>
                      <a:pt x="89" y="28"/>
                    </a:lnTo>
                    <a:close/>
                  </a:path>
                </a:pathLst>
              </a:custGeom>
              <a:solidFill>
                <a:srgbClr val="714400"/>
              </a:solidFill>
              <a:ln w="9525">
                <a:noFill/>
                <a:round/>
                <a:headEnd/>
                <a:tailEnd/>
              </a:ln>
            </p:spPr>
            <p:txBody>
              <a:bodyPr/>
              <a:lstStyle/>
              <a:p>
                <a:endParaRPr lang="en-US"/>
              </a:p>
            </p:txBody>
          </p:sp>
          <p:sp>
            <p:nvSpPr>
              <p:cNvPr id="89176" name="Freeform 667"/>
              <p:cNvSpPr>
                <a:spLocks/>
              </p:cNvSpPr>
              <p:nvPr/>
            </p:nvSpPr>
            <p:spPr bwMode="auto">
              <a:xfrm>
                <a:off x="1751" y="1267"/>
                <a:ext cx="115" cy="121"/>
              </a:xfrm>
              <a:custGeom>
                <a:avLst/>
                <a:gdLst>
                  <a:gd name="T0" fmla="*/ 1 w 230"/>
                  <a:gd name="T1" fmla="*/ 0 h 243"/>
                  <a:gd name="T2" fmla="*/ 1 w 230"/>
                  <a:gd name="T3" fmla="*/ 0 h 243"/>
                  <a:gd name="T4" fmla="*/ 1 w 230"/>
                  <a:gd name="T5" fmla="*/ 0 h 243"/>
                  <a:gd name="T6" fmla="*/ 1 w 230"/>
                  <a:gd name="T7" fmla="*/ 0 h 243"/>
                  <a:gd name="T8" fmla="*/ 1 w 230"/>
                  <a:gd name="T9" fmla="*/ 0 h 243"/>
                  <a:gd name="T10" fmla="*/ 1 w 230"/>
                  <a:gd name="T11" fmla="*/ 0 h 243"/>
                  <a:gd name="T12" fmla="*/ 1 w 230"/>
                  <a:gd name="T13" fmla="*/ 0 h 243"/>
                  <a:gd name="T14" fmla="*/ 1 w 230"/>
                  <a:gd name="T15" fmla="*/ 0 h 243"/>
                  <a:gd name="T16" fmla="*/ 1 w 230"/>
                  <a:gd name="T17" fmla="*/ 0 h 243"/>
                  <a:gd name="T18" fmla="*/ 1 w 230"/>
                  <a:gd name="T19" fmla="*/ 0 h 243"/>
                  <a:gd name="T20" fmla="*/ 0 w 230"/>
                  <a:gd name="T21" fmla="*/ 0 h 243"/>
                  <a:gd name="T22" fmla="*/ 1 w 230"/>
                  <a:gd name="T23" fmla="*/ 0 h 243"/>
                  <a:gd name="T24" fmla="*/ 1 w 230"/>
                  <a:gd name="T25" fmla="*/ 0 h 243"/>
                  <a:gd name="T26" fmla="*/ 1 w 230"/>
                  <a:gd name="T27" fmla="*/ 0 h 243"/>
                  <a:gd name="T28" fmla="*/ 1 w 230"/>
                  <a:gd name="T29" fmla="*/ 0 h 243"/>
                  <a:gd name="T30" fmla="*/ 1 w 230"/>
                  <a:gd name="T31" fmla="*/ 0 h 243"/>
                  <a:gd name="T32" fmla="*/ 1 w 230"/>
                  <a:gd name="T33" fmla="*/ 0 h 243"/>
                  <a:gd name="T34" fmla="*/ 1 w 230"/>
                  <a:gd name="T35" fmla="*/ 0 h 243"/>
                  <a:gd name="T36" fmla="*/ 1 w 230"/>
                  <a:gd name="T37" fmla="*/ 0 h 243"/>
                  <a:gd name="T38" fmla="*/ 1 w 230"/>
                  <a:gd name="T39" fmla="*/ 0 h 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0"/>
                  <a:gd name="T61" fmla="*/ 0 h 243"/>
                  <a:gd name="T62" fmla="*/ 230 w 230"/>
                  <a:gd name="T63" fmla="*/ 243 h 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0" h="243">
                    <a:moveTo>
                      <a:pt x="221" y="196"/>
                    </a:moveTo>
                    <a:lnTo>
                      <a:pt x="201" y="216"/>
                    </a:lnTo>
                    <a:lnTo>
                      <a:pt x="180" y="235"/>
                    </a:lnTo>
                    <a:lnTo>
                      <a:pt x="152" y="243"/>
                    </a:lnTo>
                    <a:lnTo>
                      <a:pt x="141" y="193"/>
                    </a:lnTo>
                    <a:lnTo>
                      <a:pt x="154" y="159"/>
                    </a:lnTo>
                    <a:lnTo>
                      <a:pt x="117" y="100"/>
                    </a:lnTo>
                    <a:lnTo>
                      <a:pt x="95" y="99"/>
                    </a:lnTo>
                    <a:lnTo>
                      <a:pt x="52" y="113"/>
                    </a:lnTo>
                    <a:lnTo>
                      <a:pt x="23" y="76"/>
                    </a:lnTo>
                    <a:lnTo>
                      <a:pt x="0" y="40"/>
                    </a:lnTo>
                    <a:lnTo>
                      <a:pt x="8" y="14"/>
                    </a:lnTo>
                    <a:lnTo>
                      <a:pt x="45" y="23"/>
                    </a:lnTo>
                    <a:lnTo>
                      <a:pt x="110" y="0"/>
                    </a:lnTo>
                    <a:lnTo>
                      <a:pt x="133" y="23"/>
                    </a:lnTo>
                    <a:lnTo>
                      <a:pt x="194" y="20"/>
                    </a:lnTo>
                    <a:lnTo>
                      <a:pt x="230" y="76"/>
                    </a:lnTo>
                    <a:lnTo>
                      <a:pt x="201" y="107"/>
                    </a:lnTo>
                    <a:lnTo>
                      <a:pt x="194" y="153"/>
                    </a:lnTo>
                    <a:lnTo>
                      <a:pt x="221" y="196"/>
                    </a:lnTo>
                    <a:close/>
                  </a:path>
                </a:pathLst>
              </a:custGeom>
              <a:solidFill>
                <a:srgbClr val="316501"/>
              </a:solidFill>
              <a:ln w="9525">
                <a:noFill/>
                <a:round/>
                <a:headEnd/>
                <a:tailEnd/>
              </a:ln>
            </p:spPr>
            <p:txBody>
              <a:bodyPr/>
              <a:lstStyle/>
              <a:p>
                <a:endParaRPr lang="en-US"/>
              </a:p>
            </p:txBody>
          </p:sp>
          <p:sp>
            <p:nvSpPr>
              <p:cNvPr id="89177" name="Freeform 668"/>
              <p:cNvSpPr>
                <a:spLocks/>
              </p:cNvSpPr>
              <p:nvPr/>
            </p:nvSpPr>
            <p:spPr bwMode="auto">
              <a:xfrm>
                <a:off x="1751" y="1330"/>
                <a:ext cx="41" cy="42"/>
              </a:xfrm>
              <a:custGeom>
                <a:avLst/>
                <a:gdLst>
                  <a:gd name="T0" fmla="*/ 0 w 81"/>
                  <a:gd name="T1" fmla="*/ 1 h 83"/>
                  <a:gd name="T2" fmla="*/ 1 w 81"/>
                  <a:gd name="T3" fmla="*/ 1 h 83"/>
                  <a:gd name="T4" fmla="*/ 1 w 81"/>
                  <a:gd name="T5" fmla="*/ 1 h 83"/>
                  <a:gd name="T6" fmla="*/ 1 w 81"/>
                  <a:gd name="T7" fmla="*/ 1 h 83"/>
                  <a:gd name="T8" fmla="*/ 1 w 81"/>
                  <a:gd name="T9" fmla="*/ 1 h 83"/>
                  <a:gd name="T10" fmla="*/ 1 w 81"/>
                  <a:gd name="T11" fmla="*/ 1 h 83"/>
                  <a:gd name="T12" fmla="*/ 1 w 81"/>
                  <a:gd name="T13" fmla="*/ 1 h 83"/>
                  <a:gd name="T14" fmla="*/ 1 w 81"/>
                  <a:gd name="T15" fmla="*/ 0 h 83"/>
                  <a:gd name="T16" fmla="*/ 0 w 81"/>
                  <a:gd name="T17" fmla="*/ 1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
                  <a:gd name="T28" fmla="*/ 0 h 83"/>
                  <a:gd name="T29" fmla="*/ 81 w 81"/>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 h="83">
                    <a:moveTo>
                      <a:pt x="0" y="37"/>
                    </a:moveTo>
                    <a:lnTo>
                      <a:pt x="15" y="63"/>
                    </a:lnTo>
                    <a:lnTo>
                      <a:pt x="31" y="83"/>
                    </a:lnTo>
                    <a:lnTo>
                      <a:pt x="77" y="80"/>
                    </a:lnTo>
                    <a:lnTo>
                      <a:pt x="81" y="60"/>
                    </a:lnTo>
                    <a:lnTo>
                      <a:pt x="77" y="29"/>
                    </a:lnTo>
                    <a:lnTo>
                      <a:pt x="41" y="10"/>
                    </a:lnTo>
                    <a:lnTo>
                      <a:pt x="12" y="0"/>
                    </a:lnTo>
                    <a:lnTo>
                      <a:pt x="0" y="37"/>
                    </a:lnTo>
                    <a:close/>
                  </a:path>
                </a:pathLst>
              </a:custGeom>
              <a:solidFill>
                <a:srgbClr val="316501"/>
              </a:solidFill>
              <a:ln w="9525">
                <a:noFill/>
                <a:round/>
                <a:headEnd/>
                <a:tailEnd/>
              </a:ln>
            </p:spPr>
            <p:txBody>
              <a:bodyPr/>
              <a:lstStyle/>
              <a:p>
                <a:endParaRPr lang="en-US"/>
              </a:p>
            </p:txBody>
          </p:sp>
          <p:sp>
            <p:nvSpPr>
              <p:cNvPr id="89178" name="Freeform 669"/>
              <p:cNvSpPr>
                <a:spLocks/>
              </p:cNvSpPr>
              <p:nvPr/>
            </p:nvSpPr>
            <p:spPr bwMode="auto">
              <a:xfrm>
                <a:off x="1789" y="1325"/>
                <a:ext cx="49" cy="53"/>
              </a:xfrm>
              <a:custGeom>
                <a:avLst/>
                <a:gdLst>
                  <a:gd name="T0" fmla="*/ 0 w 99"/>
                  <a:gd name="T1" fmla="*/ 1 h 105"/>
                  <a:gd name="T2" fmla="*/ 0 w 99"/>
                  <a:gd name="T3" fmla="*/ 0 h 105"/>
                  <a:gd name="T4" fmla="*/ 0 w 99"/>
                  <a:gd name="T5" fmla="*/ 1 h 105"/>
                  <a:gd name="T6" fmla="*/ 0 w 99"/>
                  <a:gd name="T7" fmla="*/ 1 h 105"/>
                  <a:gd name="T8" fmla="*/ 0 w 99"/>
                  <a:gd name="T9" fmla="*/ 1 h 105"/>
                  <a:gd name="T10" fmla="*/ 0 w 99"/>
                  <a:gd name="T11" fmla="*/ 1 h 105"/>
                  <a:gd name="T12" fmla="*/ 0 w 99"/>
                  <a:gd name="T13" fmla="*/ 1 h 105"/>
                  <a:gd name="T14" fmla="*/ 0 w 99"/>
                  <a:gd name="T15" fmla="*/ 1 h 105"/>
                  <a:gd name="T16" fmla="*/ 0 w 99"/>
                  <a:gd name="T17" fmla="*/ 1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105"/>
                  <a:gd name="T29" fmla="*/ 99 w 99"/>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105">
                    <a:moveTo>
                      <a:pt x="91" y="26"/>
                    </a:moveTo>
                    <a:lnTo>
                      <a:pt x="79" y="0"/>
                    </a:lnTo>
                    <a:lnTo>
                      <a:pt x="38" y="6"/>
                    </a:lnTo>
                    <a:lnTo>
                      <a:pt x="16" y="40"/>
                    </a:lnTo>
                    <a:lnTo>
                      <a:pt x="0" y="54"/>
                    </a:lnTo>
                    <a:lnTo>
                      <a:pt x="13" y="91"/>
                    </a:lnTo>
                    <a:lnTo>
                      <a:pt x="36" y="105"/>
                    </a:lnTo>
                    <a:lnTo>
                      <a:pt x="99" y="91"/>
                    </a:lnTo>
                    <a:lnTo>
                      <a:pt x="91" y="26"/>
                    </a:lnTo>
                    <a:close/>
                  </a:path>
                </a:pathLst>
              </a:custGeom>
              <a:solidFill>
                <a:srgbClr val="714400"/>
              </a:solidFill>
              <a:ln w="9525">
                <a:noFill/>
                <a:round/>
                <a:headEnd/>
                <a:tailEnd/>
              </a:ln>
            </p:spPr>
            <p:txBody>
              <a:bodyPr/>
              <a:lstStyle/>
              <a:p>
                <a:endParaRPr lang="en-US"/>
              </a:p>
            </p:txBody>
          </p:sp>
          <p:sp>
            <p:nvSpPr>
              <p:cNvPr id="89179" name="Rectangle 670"/>
              <p:cNvSpPr>
                <a:spLocks noChangeArrowheads="1"/>
              </p:cNvSpPr>
              <p:nvPr/>
            </p:nvSpPr>
            <p:spPr bwMode="auto">
              <a:xfrm>
                <a:off x="1847" y="1400"/>
                <a:ext cx="37" cy="19"/>
              </a:xfrm>
              <a:prstGeom prst="rect">
                <a:avLst/>
              </a:prstGeom>
              <a:no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80" name="Rectangle 671"/>
              <p:cNvSpPr>
                <a:spLocks noChangeArrowheads="1"/>
              </p:cNvSpPr>
              <p:nvPr/>
            </p:nvSpPr>
            <p:spPr bwMode="auto">
              <a:xfrm>
                <a:off x="1737" y="1407"/>
                <a:ext cx="26" cy="12"/>
              </a:xfrm>
              <a:prstGeom prst="rect">
                <a:avLst/>
              </a:prstGeom>
              <a:no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81" name="Rectangle 672"/>
              <p:cNvSpPr>
                <a:spLocks noChangeArrowheads="1"/>
              </p:cNvSpPr>
              <p:nvPr/>
            </p:nvSpPr>
            <p:spPr bwMode="auto">
              <a:xfrm>
                <a:off x="1772" y="1402"/>
                <a:ext cx="68" cy="17"/>
              </a:xfrm>
              <a:prstGeom prst="rect">
                <a:avLst/>
              </a:prstGeom>
              <a:noFill/>
              <a:ln w="952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182" name="Oval 673"/>
              <p:cNvSpPr>
                <a:spLocks noChangeArrowheads="1"/>
              </p:cNvSpPr>
              <p:nvPr/>
            </p:nvSpPr>
            <p:spPr bwMode="auto">
              <a:xfrm>
                <a:off x="1749" y="1248"/>
                <a:ext cx="123" cy="140"/>
              </a:xfrm>
              <a:prstGeom prst="ellipse">
                <a:avLst/>
              </a:prstGeom>
              <a:noFill/>
              <a:ln w="9525">
                <a:solidFill>
                  <a:srgbClr val="000000"/>
                </a:solidFill>
                <a:round/>
                <a:headEnd/>
                <a:tailEnd/>
              </a:ln>
            </p:spPr>
            <p:txBody>
              <a:bodyPr/>
              <a:lstStyle/>
              <a:p>
                <a:endParaRPr lang="zh-TW" altLang="en-US" sz="1800">
                  <a:latin typeface="Calibri" pitchFamily="34" charset="0"/>
                  <a:ea typeface="PMingLiU" pitchFamily="18" charset="-120"/>
                </a:endParaRPr>
              </a:p>
            </p:txBody>
          </p:sp>
        </p:grpSp>
        <p:grpSp>
          <p:nvGrpSpPr>
            <p:cNvPr id="89164" name="Group 674"/>
            <p:cNvGrpSpPr>
              <a:grpSpLocks/>
            </p:cNvGrpSpPr>
            <p:nvPr/>
          </p:nvGrpSpPr>
          <p:grpSpPr bwMode="auto">
            <a:xfrm>
              <a:off x="1744" y="1411"/>
              <a:ext cx="135" cy="72"/>
              <a:chOff x="1881" y="1434"/>
              <a:chExt cx="111" cy="120"/>
            </a:xfrm>
          </p:grpSpPr>
          <p:sp>
            <p:nvSpPr>
              <p:cNvPr id="89165" name="Line 675"/>
              <p:cNvSpPr>
                <a:spLocks noChangeShapeType="1"/>
              </p:cNvSpPr>
              <p:nvPr/>
            </p:nvSpPr>
            <p:spPr bwMode="auto">
              <a:xfrm flipV="1">
                <a:off x="1881" y="1440"/>
                <a:ext cx="57" cy="108"/>
              </a:xfrm>
              <a:prstGeom prst="line">
                <a:avLst/>
              </a:prstGeom>
              <a:noFill/>
              <a:ln w="9525">
                <a:solidFill>
                  <a:schemeClr val="tx1"/>
                </a:solidFill>
                <a:round/>
                <a:headEnd/>
                <a:tailEnd/>
              </a:ln>
            </p:spPr>
            <p:txBody>
              <a:bodyPr/>
              <a:lstStyle/>
              <a:p>
                <a:endParaRPr lang="en-US"/>
              </a:p>
            </p:txBody>
          </p:sp>
          <p:sp>
            <p:nvSpPr>
              <p:cNvPr id="89166" name="Line 676"/>
              <p:cNvSpPr>
                <a:spLocks noChangeShapeType="1"/>
              </p:cNvSpPr>
              <p:nvPr/>
            </p:nvSpPr>
            <p:spPr bwMode="auto">
              <a:xfrm flipH="1" flipV="1">
                <a:off x="1938" y="1452"/>
                <a:ext cx="0" cy="102"/>
              </a:xfrm>
              <a:prstGeom prst="line">
                <a:avLst/>
              </a:prstGeom>
              <a:noFill/>
              <a:ln w="9525">
                <a:solidFill>
                  <a:schemeClr val="tx1"/>
                </a:solidFill>
                <a:round/>
                <a:headEnd/>
                <a:tailEnd/>
              </a:ln>
            </p:spPr>
            <p:txBody>
              <a:bodyPr/>
              <a:lstStyle/>
              <a:p>
                <a:endParaRPr lang="en-US"/>
              </a:p>
            </p:txBody>
          </p:sp>
          <p:sp>
            <p:nvSpPr>
              <p:cNvPr id="89167" name="Line 677"/>
              <p:cNvSpPr>
                <a:spLocks noChangeShapeType="1"/>
              </p:cNvSpPr>
              <p:nvPr/>
            </p:nvSpPr>
            <p:spPr bwMode="auto">
              <a:xfrm flipH="1" flipV="1">
                <a:off x="1935" y="1434"/>
                <a:ext cx="57" cy="108"/>
              </a:xfrm>
              <a:prstGeom prst="line">
                <a:avLst/>
              </a:prstGeom>
              <a:noFill/>
              <a:ln w="9525">
                <a:solidFill>
                  <a:schemeClr val="tx1"/>
                </a:solidFill>
                <a:round/>
                <a:headEnd/>
                <a:tailEnd/>
              </a:ln>
            </p:spPr>
            <p:txBody>
              <a:bodyPr/>
              <a:lstStyle/>
              <a:p>
                <a:endParaRPr lang="en-US"/>
              </a:p>
            </p:txBody>
          </p:sp>
        </p:grpSp>
      </p:grpSp>
      <p:grpSp>
        <p:nvGrpSpPr>
          <p:cNvPr id="26896" name="Group 678"/>
          <p:cNvGrpSpPr>
            <a:grpSpLocks/>
          </p:cNvGrpSpPr>
          <p:nvPr/>
        </p:nvGrpSpPr>
        <p:grpSpPr bwMode="auto">
          <a:xfrm>
            <a:off x="668338" y="3048000"/>
            <a:ext cx="990600" cy="381000"/>
            <a:chOff x="4177" y="3732"/>
            <a:chExt cx="1319" cy="361"/>
          </a:xfrm>
        </p:grpSpPr>
        <p:grpSp>
          <p:nvGrpSpPr>
            <p:cNvPr id="27348" name="Group 679"/>
            <p:cNvGrpSpPr>
              <a:grpSpLocks/>
            </p:cNvGrpSpPr>
            <p:nvPr/>
          </p:nvGrpSpPr>
          <p:grpSpPr bwMode="auto">
            <a:xfrm>
              <a:off x="4511" y="3754"/>
              <a:ext cx="572" cy="304"/>
              <a:chOff x="4737" y="1849"/>
              <a:chExt cx="386" cy="216"/>
            </a:xfrm>
          </p:grpSpPr>
          <p:grpSp>
            <p:nvGrpSpPr>
              <p:cNvPr id="89106" name="Group 680"/>
              <p:cNvGrpSpPr>
                <a:grpSpLocks/>
              </p:cNvGrpSpPr>
              <p:nvPr/>
            </p:nvGrpSpPr>
            <p:grpSpPr bwMode="auto">
              <a:xfrm>
                <a:off x="4747" y="1849"/>
                <a:ext cx="185" cy="216"/>
                <a:chOff x="4747" y="1849"/>
                <a:chExt cx="185" cy="216"/>
              </a:xfrm>
            </p:grpSpPr>
            <p:sp>
              <p:nvSpPr>
                <p:cNvPr id="89161" name="Freeform 681"/>
                <p:cNvSpPr>
                  <a:spLocks/>
                </p:cNvSpPr>
                <p:nvPr/>
              </p:nvSpPr>
              <p:spPr bwMode="auto">
                <a:xfrm>
                  <a:off x="4747" y="1849"/>
                  <a:ext cx="185" cy="216"/>
                </a:xfrm>
                <a:custGeom>
                  <a:avLst/>
                  <a:gdLst>
                    <a:gd name="T0" fmla="*/ 0 w 185"/>
                    <a:gd name="T1" fmla="*/ 209 h 216"/>
                    <a:gd name="T2" fmla="*/ 0 w 185"/>
                    <a:gd name="T3" fmla="*/ 198 h 216"/>
                    <a:gd name="T4" fmla="*/ 0 w 185"/>
                    <a:gd name="T5" fmla="*/ 188 h 216"/>
                    <a:gd name="T6" fmla="*/ 5 w 185"/>
                    <a:gd name="T7" fmla="*/ 145 h 216"/>
                    <a:gd name="T8" fmla="*/ 0 w 185"/>
                    <a:gd name="T9" fmla="*/ 81 h 216"/>
                    <a:gd name="T10" fmla="*/ 0 w 185"/>
                    <a:gd name="T11" fmla="*/ 57 h 216"/>
                    <a:gd name="T12" fmla="*/ 0 w 185"/>
                    <a:gd name="T13" fmla="*/ 51 h 216"/>
                    <a:gd name="T14" fmla="*/ 5 w 185"/>
                    <a:gd name="T15" fmla="*/ 46 h 216"/>
                    <a:gd name="T16" fmla="*/ 15 w 185"/>
                    <a:gd name="T17" fmla="*/ 39 h 216"/>
                    <a:gd name="T18" fmla="*/ 50 w 185"/>
                    <a:gd name="T19" fmla="*/ 27 h 216"/>
                    <a:gd name="T20" fmla="*/ 77 w 185"/>
                    <a:gd name="T21" fmla="*/ 5 h 216"/>
                    <a:gd name="T22" fmla="*/ 87 w 185"/>
                    <a:gd name="T23" fmla="*/ 0 h 216"/>
                    <a:gd name="T24" fmla="*/ 93 w 185"/>
                    <a:gd name="T25" fmla="*/ 0 h 216"/>
                    <a:gd name="T26" fmla="*/ 108 w 185"/>
                    <a:gd name="T27" fmla="*/ 5 h 216"/>
                    <a:gd name="T28" fmla="*/ 139 w 185"/>
                    <a:gd name="T29" fmla="*/ 27 h 216"/>
                    <a:gd name="T30" fmla="*/ 164 w 185"/>
                    <a:gd name="T31" fmla="*/ 39 h 216"/>
                    <a:gd name="T32" fmla="*/ 180 w 185"/>
                    <a:gd name="T33" fmla="*/ 46 h 216"/>
                    <a:gd name="T34" fmla="*/ 185 w 185"/>
                    <a:gd name="T35" fmla="*/ 51 h 216"/>
                    <a:gd name="T36" fmla="*/ 180 w 185"/>
                    <a:gd name="T37" fmla="*/ 57 h 216"/>
                    <a:gd name="T38" fmla="*/ 180 w 185"/>
                    <a:gd name="T39" fmla="*/ 81 h 216"/>
                    <a:gd name="T40" fmla="*/ 180 w 185"/>
                    <a:gd name="T41" fmla="*/ 151 h 216"/>
                    <a:gd name="T42" fmla="*/ 180 w 185"/>
                    <a:gd name="T43" fmla="*/ 188 h 216"/>
                    <a:gd name="T44" fmla="*/ 180 w 185"/>
                    <a:gd name="T45" fmla="*/ 204 h 216"/>
                    <a:gd name="T46" fmla="*/ 185 w 185"/>
                    <a:gd name="T47" fmla="*/ 209 h 216"/>
                    <a:gd name="T48" fmla="*/ 174 w 185"/>
                    <a:gd name="T49" fmla="*/ 216 h 216"/>
                    <a:gd name="T50" fmla="*/ 0 w 185"/>
                    <a:gd name="T51" fmla="*/ 209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
                    <a:gd name="T79" fmla="*/ 0 h 216"/>
                    <a:gd name="T80" fmla="*/ 185 w 185"/>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 h="216">
                      <a:moveTo>
                        <a:pt x="0" y="209"/>
                      </a:moveTo>
                      <a:lnTo>
                        <a:pt x="0" y="198"/>
                      </a:lnTo>
                      <a:lnTo>
                        <a:pt x="0" y="188"/>
                      </a:lnTo>
                      <a:lnTo>
                        <a:pt x="5" y="145"/>
                      </a:lnTo>
                      <a:lnTo>
                        <a:pt x="0" y="81"/>
                      </a:lnTo>
                      <a:lnTo>
                        <a:pt x="0" y="57"/>
                      </a:lnTo>
                      <a:lnTo>
                        <a:pt x="0" y="51"/>
                      </a:lnTo>
                      <a:lnTo>
                        <a:pt x="5" y="46"/>
                      </a:lnTo>
                      <a:lnTo>
                        <a:pt x="15" y="39"/>
                      </a:lnTo>
                      <a:lnTo>
                        <a:pt x="50" y="27"/>
                      </a:lnTo>
                      <a:lnTo>
                        <a:pt x="77" y="5"/>
                      </a:lnTo>
                      <a:lnTo>
                        <a:pt x="87" y="0"/>
                      </a:lnTo>
                      <a:lnTo>
                        <a:pt x="93" y="0"/>
                      </a:lnTo>
                      <a:lnTo>
                        <a:pt x="108" y="5"/>
                      </a:lnTo>
                      <a:lnTo>
                        <a:pt x="139" y="27"/>
                      </a:lnTo>
                      <a:lnTo>
                        <a:pt x="164" y="39"/>
                      </a:lnTo>
                      <a:lnTo>
                        <a:pt x="180" y="46"/>
                      </a:lnTo>
                      <a:lnTo>
                        <a:pt x="185" y="51"/>
                      </a:lnTo>
                      <a:lnTo>
                        <a:pt x="180" y="57"/>
                      </a:lnTo>
                      <a:lnTo>
                        <a:pt x="180" y="81"/>
                      </a:lnTo>
                      <a:lnTo>
                        <a:pt x="180" y="151"/>
                      </a:lnTo>
                      <a:lnTo>
                        <a:pt x="180" y="188"/>
                      </a:lnTo>
                      <a:lnTo>
                        <a:pt x="180" y="204"/>
                      </a:lnTo>
                      <a:lnTo>
                        <a:pt x="185" y="209"/>
                      </a:lnTo>
                      <a:lnTo>
                        <a:pt x="174" y="216"/>
                      </a:lnTo>
                      <a:lnTo>
                        <a:pt x="0" y="209"/>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89162" name="Freeform 682"/>
                <p:cNvSpPr>
                  <a:spLocks/>
                </p:cNvSpPr>
                <p:nvPr/>
              </p:nvSpPr>
              <p:spPr bwMode="auto">
                <a:xfrm>
                  <a:off x="4747" y="1849"/>
                  <a:ext cx="185" cy="216"/>
                </a:xfrm>
                <a:custGeom>
                  <a:avLst/>
                  <a:gdLst>
                    <a:gd name="T0" fmla="*/ 0 w 185"/>
                    <a:gd name="T1" fmla="*/ 209 h 216"/>
                    <a:gd name="T2" fmla="*/ 0 w 185"/>
                    <a:gd name="T3" fmla="*/ 198 h 216"/>
                    <a:gd name="T4" fmla="*/ 0 w 185"/>
                    <a:gd name="T5" fmla="*/ 188 h 216"/>
                    <a:gd name="T6" fmla="*/ 5 w 185"/>
                    <a:gd name="T7" fmla="*/ 145 h 216"/>
                    <a:gd name="T8" fmla="*/ 0 w 185"/>
                    <a:gd name="T9" fmla="*/ 81 h 216"/>
                    <a:gd name="T10" fmla="*/ 0 w 185"/>
                    <a:gd name="T11" fmla="*/ 57 h 216"/>
                    <a:gd name="T12" fmla="*/ 0 w 185"/>
                    <a:gd name="T13" fmla="*/ 51 h 216"/>
                    <a:gd name="T14" fmla="*/ 5 w 185"/>
                    <a:gd name="T15" fmla="*/ 46 h 216"/>
                    <a:gd name="T16" fmla="*/ 15 w 185"/>
                    <a:gd name="T17" fmla="*/ 39 h 216"/>
                    <a:gd name="T18" fmla="*/ 50 w 185"/>
                    <a:gd name="T19" fmla="*/ 27 h 216"/>
                    <a:gd name="T20" fmla="*/ 77 w 185"/>
                    <a:gd name="T21" fmla="*/ 5 h 216"/>
                    <a:gd name="T22" fmla="*/ 87 w 185"/>
                    <a:gd name="T23" fmla="*/ 0 h 216"/>
                    <a:gd name="T24" fmla="*/ 93 w 185"/>
                    <a:gd name="T25" fmla="*/ 0 h 216"/>
                    <a:gd name="T26" fmla="*/ 108 w 185"/>
                    <a:gd name="T27" fmla="*/ 5 h 216"/>
                    <a:gd name="T28" fmla="*/ 139 w 185"/>
                    <a:gd name="T29" fmla="*/ 27 h 216"/>
                    <a:gd name="T30" fmla="*/ 164 w 185"/>
                    <a:gd name="T31" fmla="*/ 39 h 216"/>
                    <a:gd name="T32" fmla="*/ 180 w 185"/>
                    <a:gd name="T33" fmla="*/ 46 h 216"/>
                    <a:gd name="T34" fmla="*/ 185 w 185"/>
                    <a:gd name="T35" fmla="*/ 51 h 216"/>
                    <a:gd name="T36" fmla="*/ 180 w 185"/>
                    <a:gd name="T37" fmla="*/ 57 h 216"/>
                    <a:gd name="T38" fmla="*/ 180 w 185"/>
                    <a:gd name="T39" fmla="*/ 81 h 216"/>
                    <a:gd name="T40" fmla="*/ 180 w 185"/>
                    <a:gd name="T41" fmla="*/ 151 h 216"/>
                    <a:gd name="T42" fmla="*/ 180 w 185"/>
                    <a:gd name="T43" fmla="*/ 188 h 216"/>
                    <a:gd name="T44" fmla="*/ 180 w 185"/>
                    <a:gd name="T45" fmla="*/ 204 h 216"/>
                    <a:gd name="T46" fmla="*/ 185 w 185"/>
                    <a:gd name="T47" fmla="*/ 209 h 216"/>
                    <a:gd name="T48" fmla="*/ 174 w 185"/>
                    <a:gd name="T49" fmla="*/ 216 h 216"/>
                    <a:gd name="T50" fmla="*/ 0 w 185"/>
                    <a:gd name="T51" fmla="*/ 209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
                    <a:gd name="T79" fmla="*/ 0 h 216"/>
                    <a:gd name="T80" fmla="*/ 185 w 185"/>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 h="216">
                      <a:moveTo>
                        <a:pt x="0" y="209"/>
                      </a:moveTo>
                      <a:lnTo>
                        <a:pt x="0" y="198"/>
                      </a:lnTo>
                      <a:lnTo>
                        <a:pt x="0" y="188"/>
                      </a:lnTo>
                      <a:lnTo>
                        <a:pt x="5" y="145"/>
                      </a:lnTo>
                      <a:lnTo>
                        <a:pt x="0" y="81"/>
                      </a:lnTo>
                      <a:lnTo>
                        <a:pt x="0" y="57"/>
                      </a:lnTo>
                      <a:lnTo>
                        <a:pt x="0" y="51"/>
                      </a:lnTo>
                      <a:lnTo>
                        <a:pt x="5" y="46"/>
                      </a:lnTo>
                      <a:lnTo>
                        <a:pt x="15" y="39"/>
                      </a:lnTo>
                      <a:lnTo>
                        <a:pt x="50" y="27"/>
                      </a:lnTo>
                      <a:lnTo>
                        <a:pt x="77" y="5"/>
                      </a:lnTo>
                      <a:lnTo>
                        <a:pt x="87" y="0"/>
                      </a:lnTo>
                      <a:lnTo>
                        <a:pt x="93" y="0"/>
                      </a:lnTo>
                      <a:lnTo>
                        <a:pt x="108" y="5"/>
                      </a:lnTo>
                      <a:lnTo>
                        <a:pt x="139" y="27"/>
                      </a:lnTo>
                      <a:lnTo>
                        <a:pt x="164" y="39"/>
                      </a:lnTo>
                      <a:lnTo>
                        <a:pt x="180" y="46"/>
                      </a:lnTo>
                      <a:lnTo>
                        <a:pt x="185" y="51"/>
                      </a:lnTo>
                      <a:lnTo>
                        <a:pt x="180" y="57"/>
                      </a:lnTo>
                      <a:lnTo>
                        <a:pt x="180" y="81"/>
                      </a:lnTo>
                      <a:lnTo>
                        <a:pt x="180" y="151"/>
                      </a:lnTo>
                      <a:lnTo>
                        <a:pt x="180" y="188"/>
                      </a:lnTo>
                      <a:lnTo>
                        <a:pt x="180" y="204"/>
                      </a:lnTo>
                      <a:lnTo>
                        <a:pt x="185" y="209"/>
                      </a:lnTo>
                      <a:lnTo>
                        <a:pt x="174" y="216"/>
                      </a:lnTo>
                      <a:lnTo>
                        <a:pt x="0" y="209"/>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nvGrpSpPr>
              <p:cNvPr id="89107" name="Group 683"/>
              <p:cNvGrpSpPr>
                <a:grpSpLocks/>
              </p:cNvGrpSpPr>
              <p:nvPr/>
            </p:nvGrpSpPr>
            <p:grpSpPr bwMode="auto">
              <a:xfrm>
                <a:off x="4737" y="1856"/>
                <a:ext cx="185" cy="209"/>
                <a:chOff x="4737" y="1856"/>
                <a:chExt cx="185" cy="209"/>
              </a:xfrm>
            </p:grpSpPr>
            <p:sp>
              <p:nvSpPr>
                <p:cNvPr id="89159" name="Freeform 684"/>
                <p:cNvSpPr>
                  <a:spLocks/>
                </p:cNvSpPr>
                <p:nvPr/>
              </p:nvSpPr>
              <p:spPr bwMode="auto">
                <a:xfrm>
                  <a:off x="4737" y="1856"/>
                  <a:ext cx="185" cy="209"/>
                </a:xfrm>
                <a:custGeom>
                  <a:avLst/>
                  <a:gdLst>
                    <a:gd name="T0" fmla="*/ 0 w 185"/>
                    <a:gd name="T1" fmla="*/ 209 h 209"/>
                    <a:gd name="T2" fmla="*/ 0 w 185"/>
                    <a:gd name="T3" fmla="*/ 197 h 209"/>
                    <a:gd name="T4" fmla="*/ 0 w 185"/>
                    <a:gd name="T5" fmla="*/ 185 h 209"/>
                    <a:gd name="T6" fmla="*/ 5 w 185"/>
                    <a:gd name="T7" fmla="*/ 144 h 209"/>
                    <a:gd name="T8" fmla="*/ 0 w 185"/>
                    <a:gd name="T9" fmla="*/ 81 h 209"/>
                    <a:gd name="T10" fmla="*/ 0 w 185"/>
                    <a:gd name="T11" fmla="*/ 57 h 209"/>
                    <a:gd name="T12" fmla="*/ 0 w 185"/>
                    <a:gd name="T13" fmla="*/ 51 h 209"/>
                    <a:gd name="T14" fmla="*/ 5 w 185"/>
                    <a:gd name="T15" fmla="*/ 46 h 209"/>
                    <a:gd name="T16" fmla="*/ 15 w 185"/>
                    <a:gd name="T17" fmla="*/ 39 h 209"/>
                    <a:gd name="T18" fmla="*/ 51 w 185"/>
                    <a:gd name="T19" fmla="*/ 27 h 209"/>
                    <a:gd name="T20" fmla="*/ 76 w 185"/>
                    <a:gd name="T21" fmla="*/ 3 h 209"/>
                    <a:gd name="T22" fmla="*/ 86 w 185"/>
                    <a:gd name="T23" fmla="*/ 0 h 209"/>
                    <a:gd name="T24" fmla="*/ 92 w 185"/>
                    <a:gd name="T25" fmla="*/ 0 h 209"/>
                    <a:gd name="T26" fmla="*/ 108 w 185"/>
                    <a:gd name="T27" fmla="*/ 3 h 209"/>
                    <a:gd name="T28" fmla="*/ 139 w 185"/>
                    <a:gd name="T29" fmla="*/ 27 h 209"/>
                    <a:gd name="T30" fmla="*/ 165 w 185"/>
                    <a:gd name="T31" fmla="*/ 39 h 209"/>
                    <a:gd name="T32" fmla="*/ 180 w 185"/>
                    <a:gd name="T33" fmla="*/ 46 h 209"/>
                    <a:gd name="T34" fmla="*/ 185 w 185"/>
                    <a:gd name="T35" fmla="*/ 51 h 209"/>
                    <a:gd name="T36" fmla="*/ 180 w 185"/>
                    <a:gd name="T37" fmla="*/ 57 h 209"/>
                    <a:gd name="T38" fmla="*/ 180 w 185"/>
                    <a:gd name="T39" fmla="*/ 81 h 209"/>
                    <a:gd name="T40" fmla="*/ 180 w 185"/>
                    <a:gd name="T41" fmla="*/ 151 h 209"/>
                    <a:gd name="T42" fmla="*/ 180 w 185"/>
                    <a:gd name="T43" fmla="*/ 185 h 209"/>
                    <a:gd name="T44" fmla="*/ 180 w 185"/>
                    <a:gd name="T45" fmla="*/ 202 h 209"/>
                    <a:gd name="T46" fmla="*/ 185 w 185"/>
                    <a:gd name="T47" fmla="*/ 209 h 209"/>
                    <a:gd name="T48" fmla="*/ 0 w 185"/>
                    <a:gd name="T49" fmla="*/ 209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
                    <a:gd name="T76" fmla="*/ 0 h 209"/>
                    <a:gd name="T77" fmla="*/ 185 w 185"/>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 h="209">
                      <a:moveTo>
                        <a:pt x="0" y="209"/>
                      </a:moveTo>
                      <a:lnTo>
                        <a:pt x="0" y="197"/>
                      </a:lnTo>
                      <a:lnTo>
                        <a:pt x="0" y="185"/>
                      </a:lnTo>
                      <a:lnTo>
                        <a:pt x="5" y="144"/>
                      </a:lnTo>
                      <a:lnTo>
                        <a:pt x="0" y="81"/>
                      </a:lnTo>
                      <a:lnTo>
                        <a:pt x="0" y="57"/>
                      </a:lnTo>
                      <a:lnTo>
                        <a:pt x="0" y="51"/>
                      </a:lnTo>
                      <a:lnTo>
                        <a:pt x="5" y="46"/>
                      </a:lnTo>
                      <a:lnTo>
                        <a:pt x="15" y="39"/>
                      </a:lnTo>
                      <a:lnTo>
                        <a:pt x="51" y="27"/>
                      </a:lnTo>
                      <a:lnTo>
                        <a:pt x="76" y="3"/>
                      </a:lnTo>
                      <a:lnTo>
                        <a:pt x="86" y="0"/>
                      </a:lnTo>
                      <a:lnTo>
                        <a:pt x="92" y="0"/>
                      </a:lnTo>
                      <a:lnTo>
                        <a:pt x="108" y="3"/>
                      </a:lnTo>
                      <a:lnTo>
                        <a:pt x="139" y="27"/>
                      </a:lnTo>
                      <a:lnTo>
                        <a:pt x="165" y="39"/>
                      </a:lnTo>
                      <a:lnTo>
                        <a:pt x="180" y="46"/>
                      </a:lnTo>
                      <a:lnTo>
                        <a:pt x="185" y="51"/>
                      </a:lnTo>
                      <a:lnTo>
                        <a:pt x="180" y="57"/>
                      </a:lnTo>
                      <a:lnTo>
                        <a:pt x="180" y="81"/>
                      </a:lnTo>
                      <a:lnTo>
                        <a:pt x="180" y="151"/>
                      </a:lnTo>
                      <a:lnTo>
                        <a:pt x="180" y="185"/>
                      </a:lnTo>
                      <a:lnTo>
                        <a:pt x="180" y="202"/>
                      </a:lnTo>
                      <a:lnTo>
                        <a:pt x="185" y="209"/>
                      </a:lnTo>
                      <a:lnTo>
                        <a:pt x="0" y="209"/>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89160" name="Freeform 685"/>
                <p:cNvSpPr>
                  <a:spLocks/>
                </p:cNvSpPr>
                <p:nvPr/>
              </p:nvSpPr>
              <p:spPr bwMode="auto">
                <a:xfrm>
                  <a:off x="4737" y="1856"/>
                  <a:ext cx="185" cy="209"/>
                </a:xfrm>
                <a:custGeom>
                  <a:avLst/>
                  <a:gdLst>
                    <a:gd name="T0" fmla="*/ 0 w 185"/>
                    <a:gd name="T1" fmla="*/ 209 h 209"/>
                    <a:gd name="T2" fmla="*/ 0 w 185"/>
                    <a:gd name="T3" fmla="*/ 197 h 209"/>
                    <a:gd name="T4" fmla="*/ 0 w 185"/>
                    <a:gd name="T5" fmla="*/ 185 h 209"/>
                    <a:gd name="T6" fmla="*/ 5 w 185"/>
                    <a:gd name="T7" fmla="*/ 144 h 209"/>
                    <a:gd name="T8" fmla="*/ 0 w 185"/>
                    <a:gd name="T9" fmla="*/ 81 h 209"/>
                    <a:gd name="T10" fmla="*/ 0 w 185"/>
                    <a:gd name="T11" fmla="*/ 57 h 209"/>
                    <a:gd name="T12" fmla="*/ 0 w 185"/>
                    <a:gd name="T13" fmla="*/ 51 h 209"/>
                    <a:gd name="T14" fmla="*/ 5 w 185"/>
                    <a:gd name="T15" fmla="*/ 46 h 209"/>
                    <a:gd name="T16" fmla="*/ 15 w 185"/>
                    <a:gd name="T17" fmla="*/ 39 h 209"/>
                    <a:gd name="T18" fmla="*/ 51 w 185"/>
                    <a:gd name="T19" fmla="*/ 27 h 209"/>
                    <a:gd name="T20" fmla="*/ 76 w 185"/>
                    <a:gd name="T21" fmla="*/ 3 h 209"/>
                    <a:gd name="T22" fmla="*/ 86 w 185"/>
                    <a:gd name="T23" fmla="*/ 0 h 209"/>
                    <a:gd name="T24" fmla="*/ 92 w 185"/>
                    <a:gd name="T25" fmla="*/ 0 h 209"/>
                    <a:gd name="T26" fmla="*/ 108 w 185"/>
                    <a:gd name="T27" fmla="*/ 3 h 209"/>
                    <a:gd name="T28" fmla="*/ 139 w 185"/>
                    <a:gd name="T29" fmla="*/ 27 h 209"/>
                    <a:gd name="T30" fmla="*/ 165 w 185"/>
                    <a:gd name="T31" fmla="*/ 39 h 209"/>
                    <a:gd name="T32" fmla="*/ 180 w 185"/>
                    <a:gd name="T33" fmla="*/ 46 h 209"/>
                    <a:gd name="T34" fmla="*/ 185 w 185"/>
                    <a:gd name="T35" fmla="*/ 51 h 209"/>
                    <a:gd name="T36" fmla="*/ 180 w 185"/>
                    <a:gd name="T37" fmla="*/ 57 h 209"/>
                    <a:gd name="T38" fmla="*/ 180 w 185"/>
                    <a:gd name="T39" fmla="*/ 81 h 209"/>
                    <a:gd name="T40" fmla="*/ 180 w 185"/>
                    <a:gd name="T41" fmla="*/ 151 h 209"/>
                    <a:gd name="T42" fmla="*/ 180 w 185"/>
                    <a:gd name="T43" fmla="*/ 185 h 209"/>
                    <a:gd name="T44" fmla="*/ 180 w 185"/>
                    <a:gd name="T45" fmla="*/ 202 h 209"/>
                    <a:gd name="T46" fmla="*/ 185 w 185"/>
                    <a:gd name="T47" fmla="*/ 209 h 209"/>
                    <a:gd name="T48" fmla="*/ 0 w 185"/>
                    <a:gd name="T49" fmla="*/ 209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
                    <a:gd name="T76" fmla="*/ 0 h 209"/>
                    <a:gd name="T77" fmla="*/ 185 w 185"/>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 h="209">
                      <a:moveTo>
                        <a:pt x="0" y="209"/>
                      </a:moveTo>
                      <a:lnTo>
                        <a:pt x="0" y="197"/>
                      </a:lnTo>
                      <a:lnTo>
                        <a:pt x="0" y="185"/>
                      </a:lnTo>
                      <a:lnTo>
                        <a:pt x="5" y="144"/>
                      </a:lnTo>
                      <a:lnTo>
                        <a:pt x="0" y="81"/>
                      </a:lnTo>
                      <a:lnTo>
                        <a:pt x="0" y="57"/>
                      </a:lnTo>
                      <a:lnTo>
                        <a:pt x="0" y="51"/>
                      </a:lnTo>
                      <a:lnTo>
                        <a:pt x="5" y="46"/>
                      </a:lnTo>
                      <a:lnTo>
                        <a:pt x="15" y="39"/>
                      </a:lnTo>
                      <a:lnTo>
                        <a:pt x="51" y="27"/>
                      </a:lnTo>
                      <a:lnTo>
                        <a:pt x="76" y="3"/>
                      </a:lnTo>
                      <a:lnTo>
                        <a:pt x="86" y="0"/>
                      </a:lnTo>
                      <a:lnTo>
                        <a:pt x="92" y="0"/>
                      </a:lnTo>
                      <a:lnTo>
                        <a:pt x="108" y="3"/>
                      </a:lnTo>
                      <a:lnTo>
                        <a:pt x="139" y="27"/>
                      </a:lnTo>
                      <a:lnTo>
                        <a:pt x="165" y="39"/>
                      </a:lnTo>
                      <a:lnTo>
                        <a:pt x="180" y="46"/>
                      </a:lnTo>
                      <a:lnTo>
                        <a:pt x="185" y="51"/>
                      </a:lnTo>
                      <a:lnTo>
                        <a:pt x="180" y="57"/>
                      </a:lnTo>
                      <a:lnTo>
                        <a:pt x="180" y="81"/>
                      </a:lnTo>
                      <a:lnTo>
                        <a:pt x="180" y="151"/>
                      </a:lnTo>
                      <a:lnTo>
                        <a:pt x="180" y="185"/>
                      </a:lnTo>
                      <a:lnTo>
                        <a:pt x="180" y="202"/>
                      </a:lnTo>
                      <a:lnTo>
                        <a:pt x="185" y="209"/>
                      </a:lnTo>
                      <a:lnTo>
                        <a:pt x="0" y="209"/>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sp>
            <p:nvSpPr>
              <p:cNvPr id="89108" name="Freeform 686"/>
              <p:cNvSpPr>
                <a:spLocks/>
              </p:cNvSpPr>
              <p:nvPr/>
            </p:nvSpPr>
            <p:spPr bwMode="auto">
              <a:xfrm>
                <a:off x="4737" y="1908"/>
                <a:ext cx="185" cy="17"/>
              </a:xfrm>
              <a:custGeom>
                <a:avLst/>
                <a:gdLst>
                  <a:gd name="T0" fmla="*/ 0 w 185"/>
                  <a:gd name="T1" fmla="*/ 0 h 17"/>
                  <a:gd name="T2" fmla="*/ 5 w 185"/>
                  <a:gd name="T3" fmla="*/ 0 h 17"/>
                  <a:gd name="T4" fmla="*/ 30 w 185"/>
                  <a:gd name="T5" fmla="*/ 0 h 17"/>
                  <a:gd name="T6" fmla="*/ 92 w 185"/>
                  <a:gd name="T7" fmla="*/ 17 h 17"/>
                  <a:gd name="T8" fmla="*/ 149 w 185"/>
                  <a:gd name="T9" fmla="*/ 0 h 17"/>
                  <a:gd name="T10" fmla="*/ 174 w 185"/>
                  <a:gd name="T11" fmla="*/ 0 h 17"/>
                  <a:gd name="T12" fmla="*/ 185 w 185"/>
                  <a:gd name="T13" fmla="*/ 0 h 17"/>
                  <a:gd name="T14" fmla="*/ 0 60000 65536"/>
                  <a:gd name="T15" fmla="*/ 0 60000 65536"/>
                  <a:gd name="T16" fmla="*/ 0 60000 65536"/>
                  <a:gd name="T17" fmla="*/ 0 60000 65536"/>
                  <a:gd name="T18" fmla="*/ 0 60000 65536"/>
                  <a:gd name="T19" fmla="*/ 0 60000 65536"/>
                  <a:gd name="T20" fmla="*/ 0 60000 65536"/>
                  <a:gd name="T21" fmla="*/ 0 w 185"/>
                  <a:gd name="T22" fmla="*/ 0 h 17"/>
                  <a:gd name="T23" fmla="*/ 185 w 18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7">
                    <a:moveTo>
                      <a:pt x="0" y="0"/>
                    </a:moveTo>
                    <a:lnTo>
                      <a:pt x="5" y="0"/>
                    </a:lnTo>
                    <a:lnTo>
                      <a:pt x="30" y="0"/>
                    </a:lnTo>
                    <a:lnTo>
                      <a:pt x="92" y="17"/>
                    </a:lnTo>
                    <a:lnTo>
                      <a:pt x="149" y="0"/>
                    </a:lnTo>
                    <a:lnTo>
                      <a:pt x="174" y="0"/>
                    </a:lnTo>
                    <a:lnTo>
                      <a:pt x="185" y="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sp>
            <p:nvSpPr>
              <p:cNvPr id="89109" name="Line 687"/>
              <p:cNvSpPr>
                <a:spLocks noChangeShapeType="1"/>
              </p:cNvSpPr>
              <p:nvPr/>
            </p:nvSpPr>
            <p:spPr bwMode="auto">
              <a:xfrm>
                <a:off x="4844" y="1877"/>
                <a:ext cx="1" cy="1"/>
              </a:xfrm>
              <a:prstGeom prst="line">
                <a:avLst/>
              </a:prstGeom>
              <a:noFill/>
              <a:ln w="12700">
                <a:solidFill>
                  <a:srgbClr val="000000"/>
                </a:solidFill>
                <a:round/>
                <a:headEnd/>
                <a:tailEnd/>
              </a:ln>
            </p:spPr>
            <p:txBody>
              <a:bodyPr/>
              <a:lstStyle/>
              <a:p>
                <a:endParaRPr lang="en-US"/>
              </a:p>
            </p:txBody>
          </p:sp>
          <p:sp>
            <p:nvSpPr>
              <p:cNvPr id="89110" name="Line 688"/>
              <p:cNvSpPr>
                <a:spLocks noChangeShapeType="1"/>
              </p:cNvSpPr>
              <p:nvPr/>
            </p:nvSpPr>
            <p:spPr bwMode="auto">
              <a:xfrm flipH="1">
                <a:off x="4833" y="1878"/>
                <a:ext cx="2" cy="6"/>
              </a:xfrm>
              <a:prstGeom prst="line">
                <a:avLst/>
              </a:prstGeom>
              <a:noFill/>
              <a:ln w="12700">
                <a:solidFill>
                  <a:srgbClr val="000000"/>
                </a:solidFill>
                <a:round/>
                <a:headEnd/>
                <a:tailEnd/>
              </a:ln>
            </p:spPr>
            <p:txBody>
              <a:bodyPr/>
              <a:lstStyle/>
              <a:p>
                <a:endParaRPr lang="en-US"/>
              </a:p>
            </p:txBody>
          </p:sp>
          <p:sp>
            <p:nvSpPr>
              <p:cNvPr id="89111" name="Line 689"/>
              <p:cNvSpPr>
                <a:spLocks noChangeShapeType="1"/>
              </p:cNvSpPr>
              <p:nvPr/>
            </p:nvSpPr>
            <p:spPr bwMode="auto">
              <a:xfrm flipH="1">
                <a:off x="4823" y="1877"/>
                <a:ext cx="1" cy="1"/>
              </a:xfrm>
              <a:prstGeom prst="line">
                <a:avLst/>
              </a:prstGeom>
              <a:noFill/>
              <a:ln w="12700">
                <a:solidFill>
                  <a:srgbClr val="000000"/>
                </a:solidFill>
                <a:round/>
                <a:headEnd/>
                <a:tailEnd/>
              </a:ln>
            </p:spPr>
            <p:txBody>
              <a:bodyPr/>
              <a:lstStyle/>
              <a:p>
                <a:endParaRPr lang="en-US"/>
              </a:p>
            </p:txBody>
          </p:sp>
          <p:sp>
            <p:nvSpPr>
              <p:cNvPr id="89112" name="Line 690"/>
              <p:cNvSpPr>
                <a:spLocks noChangeShapeType="1"/>
              </p:cNvSpPr>
              <p:nvPr/>
            </p:nvSpPr>
            <p:spPr bwMode="auto">
              <a:xfrm>
                <a:off x="4766" y="1899"/>
                <a:ext cx="10" cy="1"/>
              </a:xfrm>
              <a:prstGeom prst="line">
                <a:avLst/>
              </a:prstGeom>
              <a:noFill/>
              <a:ln w="12700">
                <a:solidFill>
                  <a:srgbClr val="000000"/>
                </a:solidFill>
                <a:round/>
                <a:headEnd/>
                <a:tailEnd/>
              </a:ln>
            </p:spPr>
            <p:txBody>
              <a:bodyPr/>
              <a:lstStyle/>
              <a:p>
                <a:endParaRPr lang="en-US"/>
              </a:p>
            </p:txBody>
          </p:sp>
          <p:sp>
            <p:nvSpPr>
              <p:cNvPr id="89113" name="Line 691"/>
              <p:cNvSpPr>
                <a:spLocks noChangeShapeType="1"/>
              </p:cNvSpPr>
              <p:nvPr/>
            </p:nvSpPr>
            <p:spPr bwMode="auto">
              <a:xfrm>
                <a:off x="4786" y="1899"/>
                <a:ext cx="10" cy="1"/>
              </a:xfrm>
              <a:prstGeom prst="line">
                <a:avLst/>
              </a:prstGeom>
              <a:noFill/>
              <a:ln w="12700">
                <a:solidFill>
                  <a:srgbClr val="000000"/>
                </a:solidFill>
                <a:round/>
                <a:headEnd/>
                <a:tailEnd/>
              </a:ln>
            </p:spPr>
            <p:txBody>
              <a:bodyPr/>
              <a:lstStyle/>
              <a:p>
                <a:endParaRPr lang="en-US"/>
              </a:p>
            </p:txBody>
          </p:sp>
          <p:sp>
            <p:nvSpPr>
              <p:cNvPr id="89114" name="Line 692"/>
              <p:cNvSpPr>
                <a:spLocks noChangeShapeType="1"/>
              </p:cNvSpPr>
              <p:nvPr/>
            </p:nvSpPr>
            <p:spPr bwMode="auto">
              <a:xfrm>
                <a:off x="4882" y="1902"/>
                <a:ext cx="15" cy="1"/>
              </a:xfrm>
              <a:prstGeom prst="line">
                <a:avLst/>
              </a:prstGeom>
              <a:noFill/>
              <a:ln w="12700">
                <a:solidFill>
                  <a:srgbClr val="000000"/>
                </a:solidFill>
                <a:round/>
                <a:headEnd/>
                <a:tailEnd/>
              </a:ln>
            </p:spPr>
            <p:txBody>
              <a:bodyPr/>
              <a:lstStyle/>
              <a:p>
                <a:endParaRPr lang="en-US"/>
              </a:p>
            </p:txBody>
          </p:sp>
          <p:sp>
            <p:nvSpPr>
              <p:cNvPr id="89115" name="Line 693"/>
              <p:cNvSpPr>
                <a:spLocks noChangeShapeType="1"/>
              </p:cNvSpPr>
              <p:nvPr/>
            </p:nvSpPr>
            <p:spPr bwMode="auto">
              <a:xfrm>
                <a:off x="4882" y="1902"/>
                <a:ext cx="10" cy="1"/>
              </a:xfrm>
              <a:prstGeom prst="line">
                <a:avLst/>
              </a:prstGeom>
              <a:noFill/>
              <a:ln w="12700">
                <a:solidFill>
                  <a:srgbClr val="000000"/>
                </a:solidFill>
                <a:round/>
                <a:headEnd/>
                <a:tailEnd/>
              </a:ln>
            </p:spPr>
            <p:txBody>
              <a:bodyPr/>
              <a:lstStyle/>
              <a:p>
                <a:endParaRPr lang="en-US"/>
              </a:p>
            </p:txBody>
          </p:sp>
          <p:sp>
            <p:nvSpPr>
              <p:cNvPr id="89116" name="Line 694"/>
              <p:cNvSpPr>
                <a:spLocks noChangeShapeType="1"/>
              </p:cNvSpPr>
              <p:nvPr/>
            </p:nvSpPr>
            <p:spPr bwMode="auto">
              <a:xfrm>
                <a:off x="4759" y="1933"/>
                <a:ext cx="4" cy="16"/>
              </a:xfrm>
              <a:prstGeom prst="line">
                <a:avLst/>
              </a:prstGeom>
              <a:noFill/>
              <a:ln w="12700">
                <a:solidFill>
                  <a:srgbClr val="000000"/>
                </a:solidFill>
                <a:round/>
                <a:headEnd/>
                <a:tailEnd/>
              </a:ln>
            </p:spPr>
            <p:txBody>
              <a:bodyPr/>
              <a:lstStyle/>
              <a:p>
                <a:endParaRPr lang="en-US"/>
              </a:p>
            </p:txBody>
          </p:sp>
          <p:sp>
            <p:nvSpPr>
              <p:cNvPr id="89117" name="Line 695"/>
              <p:cNvSpPr>
                <a:spLocks noChangeShapeType="1"/>
              </p:cNvSpPr>
              <p:nvPr/>
            </p:nvSpPr>
            <p:spPr bwMode="auto">
              <a:xfrm>
                <a:off x="4756" y="1951"/>
                <a:ext cx="1" cy="20"/>
              </a:xfrm>
              <a:prstGeom prst="line">
                <a:avLst/>
              </a:prstGeom>
              <a:noFill/>
              <a:ln w="12700">
                <a:solidFill>
                  <a:srgbClr val="000000"/>
                </a:solidFill>
                <a:round/>
                <a:headEnd/>
                <a:tailEnd/>
              </a:ln>
            </p:spPr>
            <p:txBody>
              <a:bodyPr/>
              <a:lstStyle/>
              <a:p>
                <a:endParaRPr lang="en-US"/>
              </a:p>
            </p:txBody>
          </p:sp>
          <p:sp>
            <p:nvSpPr>
              <p:cNvPr id="89118" name="Line 696"/>
              <p:cNvSpPr>
                <a:spLocks noChangeShapeType="1"/>
              </p:cNvSpPr>
              <p:nvPr/>
            </p:nvSpPr>
            <p:spPr bwMode="auto">
              <a:xfrm>
                <a:off x="4769" y="1933"/>
                <a:ext cx="10" cy="3"/>
              </a:xfrm>
              <a:prstGeom prst="line">
                <a:avLst/>
              </a:prstGeom>
              <a:noFill/>
              <a:ln w="12700">
                <a:solidFill>
                  <a:srgbClr val="000000"/>
                </a:solidFill>
                <a:round/>
                <a:headEnd/>
                <a:tailEnd/>
              </a:ln>
            </p:spPr>
            <p:txBody>
              <a:bodyPr/>
              <a:lstStyle/>
              <a:p>
                <a:endParaRPr lang="en-US"/>
              </a:p>
            </p:txBody>
          </p:sp>
          <p:sp>
            <p:nvSpPr>
              <p:cNvPr id="89119" name="Line 697"/>
              <p:cNvSpPr>
                <a:spLocks noChangeShapeType="1"/>
              </p:cNvSpPr>
              <p:nvPr/>
            </p:nvSpPr>
            <p:spPr bwMode="auto">
              <a:xfrm flipV="1">
                <a:off x="4756" y="2046"/>
                <a:ext cx="3" cy="3"/>
              </a:xfrm>
              <a:prstGeom prst="line">
                <a:avLst/>
              </a:prstGeom>
              <a:noFill/>
              <a:ln w="12700">
                <a:solidFill>
                  <a:srgbClr val="000000"/>
                </a:solidFill>
                <a:round/>
                <a:headEnd/>
                <a:tailEnd/>
              </a:ln>
            </p:spPr>
            <p:txBody>
              <a:bodyPr/>
              <a:lstStyle/>
              <a:p>
                <a:endParaRPr lang="en-US"/>
              </a:p>
            </p:txBody>
          </p:sp>
          <p:sp>
            <p:nvSpPr>
              <p:cNvPr id="89120" name="Line 698"/>
              <p:cNvSpPr>
                <a:spLocks noChangeShapeType="1"/>
              </p:cNvSpPr>
              <p:nvPr/>
            </p:nvSpPr>
            <p:spPr bwMode="auto">
              <a:xfrm flipV="1">
                <a:off x="4748" y="2027"/>
                <a:ext cx="4" cy="15"/>
              </a:xfrm>
              <a:prstGeom prst="line">
                <a:avLst/>
              </a:prstGeom>
              <a:noFill/>
              <a:ln w="12700">
                <a:solidFill>
                  <a:srgbClr val="000000"/>
                </a:solidFill>
                <a:round/>
                <a:headEnd/>
                <a:tailEnd/>
              </a:ln>
            </p:spPr>
            <p:txBody>
              <a:bodyPr/>
              <a:lstStyle/>
              <a:p>
                <a:endParaRPr lang="en-US"/>
              </a:p>
            </p:txBody>
          </p:sp>
          <p:sp>
            <p:nvSpPr>
              <p:cNvPr id="89121" name="Line 699"/>
              <p:cNvSpPr>
                <a:spLocks noChangeShapeType="1"/>
              </p:cNvSpPr>
              <p:nvPr/>
            </p:nvSpPr>
            <p:spPr bwMode="auto">
              <a:xfrm flipH="1" flipV="1">
                <a:off x="4897" y="2051"/>
                <a:ext cx="15" cy="1"/>
              </a:xfrm>
              <a:prstGeom prst="line">
                <a:avLst/>
              </a:prstGeom>
              <a:noFill/>
              <a:ln w="12700">
                <a:solidFill>
                  <a:srgbClr val="000000"/>
                </a:solidFill>
                <a:round/>
                <a:headEnd/>
                <a:tailEnd/>
              </a:ln>
            </p:spPr>
            <p:txBody>
              <a:bodyPr/>
              <a:lstStyle/>
              <a:p>
                <a:endParaRPr lang="en-US"/>
              </a:p>
            </p:txBody>
          </p:sp>
          <p:sp>
            <p:nvSpPr>
              <p:cNvPr id="89122" name="Line 700"/>
              <p:cNvSpPr>
                <a:spLocks noChangeShapeType="1"/>
              </p:cNvSpPr>
              <p:nvPr/>
            </p:nvSpPr>
            <p:spPr bwMode="auto">
              <a:xfrm flipH="1" flipV="1">
                <a:off x="4904" y="2033"/>
                <a:ext cx="4" cy="10"/>
              </a:xfrm>
              <a:prstGeom prst="line">
                <a:avLst/>
              </a:prstGeom>
              <a:noFill/>
              <a:ln w="12700">
                <a:solidFill>
                  <a:srgbClr val="000000"/>
                </a:solidFill>
                <a:round/>
                <a:headEnd/>
                <a:tailEnd/>
              </a:ln>
            </p:spPr>
            <p:txBody>
              <a:bodyPr/>
              <a:lstStyle/>
              <a:p>
                <a:endParaRPr lang="en-US"/>
              </a:p>
            </p:txBody>
          </p:sp>
          <p:sp>
            <p:nvSpPr>
              <p:cNvPr id="89123" name="Line 701"/>
              <p:cNvSpPr>
                <a:spLocks noChangeShapeType="1"/>
              </p:cNvSpPr>
              <p:nvPr/>
            </p:nvSpPr>
            <p:spPr bwMode="auto">
              <a:xfrm flipH="1" flipV="1">
                <a:off x="4876" y="2051"/>
                <a:ext cx="18" cy="1"/>
              </a:xfrm>
              <a:prstGeom prst="line">
                <a:avLst/>
              </a:prstGeom>
              <a:noFill/>
              <a:ln w="12700">
                <a:solidFill>
                  <a:srgbClr val="000000"/>
                </a:solidFill>
                <a:round/>
                <a:headEnd/>
                <a:tailEnd/>
              </a:ln>
            </p:spPr>
            <p:txBody>
              <a:bodyPr/>
              <a:lstStyle/>
              <a:p>
                <a:endParaRPr lang="en-US"/>
              </a:p>
            </p:txBody>
          </p:sp>
          <p:sp>
            <p:nvSpPr>
              <p:cNvPr id="89124" name="Line 702"/>
              <p:cNvSpPr>
                <a:spLocks noChangeShapeType="1"/>
              </p:cNvSpPr>
              <p:nvPr/>
            </p:nvSpPr>
            <p:spPr bwMode="auto">
              <a:xfrm>
                <a:off x="4917" y="1933"/>
                <a:ext cx="1" cy="16"/>
              </a:xfrm>
              <a:prstGeom prst="line">
                <a:avLst/>
              </a:prstGeom>
              <a:noFill/>
              <a:ln w="12700">
                <a:solidFill>
                  <a:srgbClr val="000000"/>
                </a:solidFill>
                <a:round/>
                <a:headEnd/>
                <a:tailEnd/>
              </a:ln>
            </p:spPr>
            <p:txBody>
              <a:bodyPr/>
              <a:lstStyle/>
              <a:p>
                <a:endParaRPr lang="en-US"/>
              </a:p>
            </p:txBody>
          </p:sp>
          <p:sp>
            <p:nvSpPr>
              <p:cNvPr id="89125" name="Line 703"/>
              <p:cNvSpPr>
                <a:spLocks noChangeShapeType="1"/>
              </p:cNvSpPr>
              <p:nvPr/>
            </p:nvSpPr>
            <p:spPr bwMode="auto">
              <a:xfrm flipH="1">
                <a:off x="4901" y="1944"/>
                <a:ext cx="1" cy="5"/>
              </a:xfrm>
              <a:prstGeom prst="line">
                <a:avLst/>
              </a:prstGeom>
              <a:noFill/>
              <a:ln w="12700">
                <a:solidFill>
                  <a:srgbClr val="000000"/>
                </a:solidFill>
                <a:round/>
                <a:headEnd/>
                <a:tailEnd/>
              </a:ln>
            </p:spPr>
            <p:txBody>
              <a:bodyPr/>
              <a:lstStyle/>
              <a:p>
                <a:endParaRPr lang="en-US"/>
              </a:p>
            </p:txBody>
          </p:sp>
          <p:sp>
            <p:nvSpPr>
              <p:cNvPr id="89126" name="Line 704"/>
              <p:cNvSpPr>
                <a:spLocks noChangeShapeType="1"/>
              </p:cNvSpPr>
              <p:nvPr/>
            </p:nvSpPr>
            <p:spPr bwMode="auto">
              <a:xfrm flipH="1">
                <a:off x="4897" y="1932"/>
                <a:ext cx="5" cy="1"/>
              </a:xfrm>
              <a:prstGeom prst="line">
                <a:avLst/>
              </a:prstGeom>
              <a:noFill/>
              <a:ln w="12700">
                <a:solidFill>
                  <a:srgbClr val="000000"/>
                </a:solidFill>
                <a:round/>
                <a:headEnd/>
                <a:tailEnd/>
              </a:ln>
            </p:spPr>
            <p:txBody>
              <a:bodyPr/>
              <a:lstStyle/>
              <a:p>
                <a:endParaRPr lang="en-US"/>
              </a:p>
            </p:txBody>
          </p:sp>
          <p:sp>
            <p:nvSpPr>
              <p:cNvPr id="89127" name="Line 705"/>
              <p:cNvSpPr>
                <a:spLocks noChangeShapeType="1"/>
              </p:cNvSpPr>
              <p:nvPr/>
            </p:nvSpPr>
            <p:spPr bwMode="auto">
              <a:xfrm>
                <a:off x="4929" y="1905"/>
                <a:ext cx="1" cy="1"/>
              </a:xfrm>
              <a:prstGeom prst="line">
                <a:avLst/>
              </a:prstGeom>
              <a:noFill/>
              <a:ln w="12700">
                <a:solidFill>
                  <a:srgbClr val="000000"/>
                </a:solidFill>
                <a:round/>
                <a:headEnd/>
                <a:tailEnd/>
              </a:ln>
            </p:spPr>
            <p:txBody>
              <a:bodyPr/>
              <a:lstStyle/>
              <a:p>
                <a:endParaRPr lang="en-US"/>
              </a:p>
            </p:txBody>
          </p:sp>
          <p:sp>
            <p:nvSpPr>
              <p:cNvPr id="89128" name="Line 706"/>
              <p:cNvSpPr>
                <a:spLocks noChangeShapeType="1"/>
              </p:cNvSpPr>
              <p:nvPr/>
            </p:nvSpPr>
            <p:spPr bwMode="auto">
              <a:xfrm>
                <a:off x="4928" y="1919"/>
                <a:ext cx="1" cy="7"/>
              </a:xfrm>
              <a:prstGeom prst="line">
                <a:avLst/>
              </a:prstGeom>
              <a:noFill/>
              <a:ln w="12700">
                <a:solidFill>
                  <a:srgbClr val="000000"/>
                </a:solidFill>
                <a:round/>
                <a:headEnd/>
                <a:tailEnd/>
              </a:ln>
            </p:spPr>
            <p:txBody>
              <a:bodyPr/>
              <a:lstStyle/>
              <a:p>
                <a:endParaRPr lang="en-US"/>
              </a:p>
            </p:txBody>
          </p:sp>
          <p:sp>
            <p:nvSpPr>
              <p:cNvPr id="89129" name="Line 707"/>
              <p:cNvSpPr>
                <a:spLocks noChangeShapeType="1"/>
              </p:cNvSpPr>
              <p:nvPr/>
            </p:nvSpPr>
            <p:spPr bwMode="auto">
              <a:xfrm>
                <a:off x="4925" y="2048"/>
                <a:ext cx="14" cy="1"/>
              </a:xfrm>
              <a:prstGeom prst="line">
                <a:avLst/>
              </a:prstGeom>
              <a:noFill/>
              <a:ln w="12700">
                <a:solidFill>
                  <a:srgbClr val="000000"/>
                </a:solidFill>
                <a:round/>
                <a:headEnd/>
                <a:tailEnd/>
              </a:ln>
            </p:spPr>
            <p:txBody>
              <a:bodyPr/>
              <a:lstStyle/>
              <a:p>
                <a:endParaRPr lang="en-US"/>
              </a:p>
            </p:txBody>
          </p:sp>
          <p:sp>
            <p:nvSpPr>
              <p:cNvPr id="89130" name="Line 708"/>
              <p:cNvSpPr>
                <a:spLocks noChangeShapeType="1"/>
              </p:cNvSpPr>
              <p:nvPr/>
            </p:nvSpPr>
            <p:spPr bwMode="auto">
              <a:xfrm>
                <a:off x="4808" y="1952"/>
                <a:ext cx="11" cy="1"/>
              </a:xfrm>
              <a:prstGeom prst="line">
                <a:avLst/>
              </a:prstGeom>
              <a:noFill/>
              <a:ln w="12700">
                <a:solidFill>
                  <a:srgbClr val="000000"/>
                </a:solidFill>
                <a:round/>
                <a:headEnd/>
                <a:tailEnd/>
              </a:ln>
            </p:spPr>
            <p:txBody>
              <a:bodyPr/>
              <a:lstStyle/>
              <a:p>
                <a:endParaRPr lang="en-US"/>
              </a:p>
            </p:txBody>
          </p:sp>
          <p:grpSp>
            <p:nvGrpSpPr>
              <p:cNvPr id="89131" name="Group 709"/>
              <p:cNvGrpSpPr>
                <a:grpSpLocks/>
              </p:cNvGrpSpPr>
              <p:nvPr/>
            </p:nvGrpSpPr>
            <p:grpSpPr bwMode="auto">
              <a:xfrm>
                <a:off x="4932" y="1849"/>
                <a:ext cx="184" cy="216"/>
                <a:chOff x="4932" y="1849"/>
                <a:chExt cx="184" cy="216"/>
              </a:xfrm>
            </p:grpSpPr>
            <p:sp>
              <p:nvSpPr>
                <p:cNvPr id="89157" name="Freeform 710"/>
                <p:cNvSpPr>
                  <a:spLocks/>
                </p:cNvSpPr>
                <p:nvPr/>
              </p:nvSpPr>
              <p:spPr bwMode="auto">
                <a:xfrm>
                  <a:off x="4932" y="1849"/>
                  <a:ext cx="184" cy="216"/>
                </a:xfrm>
                <a:custGeom>
                  <a:avLst/>
                  <a:gdLst>
                    <a:gd name="T0" fmla="*/ 0 w 184"/>
                    <a:gd name="T1" fmla="*/ 209 h 216"/>
                    <a:gd name="T2" fmla="*/ 0 w 184"/>
                    <a:gd name="T3" fmla="*/ 198 h 216"/>
                    <a:gd name="T4" fmla="*/ 0 w 184"/>
                    <a:gd name="T5" fmla="*/ 188 h 216"/>
                    <a:gd name="T6" fmla="*/ 5 w 184"/>
                    <a:gd name="T7" fmla="*/ 145 h 216"/>
                    <a:gd name="T8" fmla="*/ 0 w 184"/>
                    <a:gd name="T9" fmla="*/ 81 h 216"/>
                    <a:gd name="T10" fmla="*/ 0 w 184"/>
                    <a:gd name="T11" fmla="*/ 57 h 216"/>
                    <a:gd name="T12" fmla="*/ 0 w 184"/>
                    <a:gd name="T13" fmla="*/ 51 h 216"/>
                    <a:gd name="T14" fmla="*/ 5 w 184"/>
                    <a:gd name="T15" fmla="*/ 46 h 216"/>
                    <a:gd name="T16" fmla="*/ 15 w 184"/>
                    <a:gd name="T17" fmla="*/ 39 h 216"/>
                    <a:gd name="T18" fmla="*/ 51 w 184"/>
                    <a:gd name="T19" fmla="*/ 27 h 216"/>
                    <a:gd name="T20" fmla="*/ 76 w 184"/>
                    <a:gd name="T21" fmla="*/ 5 h 216"/>
                    <a:gd name="T22" fmla="*/ 87 w 184"/>
                    <a:gd name="T23" fmla="*/ 0 h 216"/>
                    <a:gd name="T24" fmla="*/ 93 w 184"/>
                    <a:gd name="T25" fmla="*/ 0 h 216"/>
                    <a:gd name="T26" fmla="*/ 102 w 184"/>
                    <a:gd name="T27" fmla="*/ 5 h 216"/>
                    <a:gd name="T28" fmla="*/ 132 w 184"/>
                    <a:gd name="T29" fmla="*/ 27 h 216"/>
                    <a:gd name="T30" fmla="*/ 164 w 184"/>
                    <a:gd name="T31" fmla="*/ 39 h 216"/>
                    <a:gd name="T32" fmla="*/ 179 w 184"/>
                    <a:gd name="T33" fmla="*/ 46 h 216"/>
                    <a:gd name="T34" fmla="*/ 184 w 184"/>
                    <a:gd name="T35" fmla="*/ 51 h 216"/>
                    <a:gd name="T36" fmla="*/ 179 w 184"/>
                    <a:gd name="T37" fmla="*/ 57 h 216"/>
                    <a:gd name="T38" fmla="*/ 179 w 184"/>
                    <a:gd name="T39" fmla="*/ 81 h 216"/>
                    <a:gd name="T40" fmla="*/ 179 w 184"/>
                    <a:gd name="T41" fmla="*/ 151 h 216"/>
                    <a:gd name="T42" fmla="*/ 179 w 184"/>
                    <a:gd name="T43" fmla="*/ 188 h 216"/>
                    <a:gd name="T44" fmla="*/ 179 w 184"/>
                    <a:gd name="T45" fmla="*/ 204 h 216"/>
                    <a:gd name="T46" fmla="*/ 184 w 184"/>
                    <a:gd name="T47" fmla="*/ 209 h 216"/>
                    <a:gd name="T48" fmla="*/ 173 w 184"/>
                    <a:gd name="T49" fmla="*/ 216 h 216"/>
                    <a:gd name="T50" fmla="*/ 0 w 184"/>
                    <a:gd name="T51" fmla="*/ 209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4"/>
                    <a:gd name="T79" fmla="*/ 0 h 216"/>
                    <a:gd name="T80" fmla="*/ 184 w 184"/>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4" h="216">
                      <a:moveTo>
                        <a:pt x="0" y="209"/>
                      </a:moveTo>
                      <a:lnTo>
                        <a:pt x="0" y="198"/>
                      </a:lnTo>
                      <a:lnTo>
                        <a:pt x="0" y="188"/>
                      </a:lnTo>
                      <a:lnTo>
                        <a:pt x="5" y="145"/>
                      </a:lnTo>
                      <a:lnTo>
                        <a:pt x="0" y="81"/>
                      </a:lnTo>
                      <a:lnTo>
                        <a:pt x="0" y="57"/>
                      </a:lnTo>
                      <a:lnTo>
                        <a:pt x="0" y="51"/>
                      </a:lnTo>
                      <a:lnTo>
                        <a:pt x="5" y="46"/>
                      </a:lnTo>
                      <a:lnTo>
                        <a:pt x="15" y="39"/>
                      </a:lnTo>
                      <a:lnTo>
                        <a:pt x="51" y="27"/>
                      </a:lnTo>
                      <a:lnTo>
                        <a:pt x="76" y="5"/>
                      </a:lnTo>
                      <a:lnTo>
                        <a:pt x="87" y="0"/>
                      </a:lnTo>
                      <a:lnTo>
                        <a:pt x="93" y="0"/>
                      </a:lnTo>
                      <a:lnTo>
                        <a:pt x="102" y="5"/>
                      </a:lnTo>
                      <a:lnTo>
                        <a:pt x="132" y="27"/>
                      </a:lnTo>
                      <a:lnTo>
                        <a:pt x="164" y="39"/>
                      </a:lnTo>
                      <a:lnTo>
                        <a:pt x="179" y="46"/>
                      </a:lnTo>
                      <a:lnTo>
                        <a:pt x="184" y="51"/>
                      </a:lnTo>
                      <a:lnTo>
                        <a:pt x="179" y="57"/>
                      </a:lnTo>
                      <a:lnTo>
                        <a:pt x="179" y="81"/>
                      </a:lnTo>
                      <a:lnTo>
                        <a:pt x="179" y="151"/>
                      </a:lnTo>
                      <a:lnTo>
                        <a:pt x="179" y="188"/>
                      </a:lnTo>
                      <a:lnTo>
                        <a:pt x="179" y="204"/>
                      </a:lnTo>
                      <a:lnTo>
                        <a:pt x="184" y="209"/>
                      </a:lnTo>
                      <a:lnTo>
                        <a:pt x="173" y="216"/>
                      </a:lnTo>
                      <a:lnTo>
                        <a:pt x="0" y="209"/>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89158" name="Freeform 711"/>
                <p:cNvSpPr>
                  <a:spLocks/>
                </p:cNvSpPr>
                <p:nvPr/>
              </p:nvSpPr>
              <p:spPr bwMode="auto">
                <a:xfrm>
                  <a:off x="4932" y="1849"/>
                  <a:ext cx="184" cy="216"/>
                </a:xfrm>
                <a:custGeom>
                  <a:avLst/>
                  <a:gdLst>
                    <a:gd name="T0" fmla="*/ 0 w 184"/>
                    <a:gd name="T1" fmla="*/ 209 h 216"/>
                    <a:gd name="T2" fmla="*/ 0 w 184"/>
                    <a:gd name="T3" fmla="*/ 198 h 216"/>
                    <a:gd name="T4" fmla="*/ 0 w 184"/>
                    <a:gd name="T5" fmla="*/ 188 h 216"/>
                    <a:gd name="T6" fmla="*/ 5 w 184"/>
                    <a:gd name="T7" fmla="*/ 145 h 216"/>
                    <a:gd name="T8" fmla="*/ 0 w 184"/>
                    <a:gd name="T9" fmla="*/ 81 h 216"/>
                    <a:gd name="T10" fmla="*/ 0 w 184"/>
                    <a:gd name="T11" fmla="*/ 57 h 216"/>
                    <a:gd name="T12" fmla="*/ 0 w 184"/>
                    <a:gd name="T13" fmla="*/ 51 h 216"/>
                    <a:gd name="T14" fmla="*/ 5 w 184"/>
                    <a:gd name="T15" fmla="*/ 46 h 216"/>
                    <a:gd name="T16" fmla="*/ 15 w 184"/>
                    <a:gd name="T17" fmla="*/ 39 h 216"/>
                    <a:gd name="T18" fmla="*/ 51 w 184"/>
                    <a:gd name="T19" fmla="*/ 27 h 216"/>
                    <a:gd name="T20" fmla="*/ 76 w 184"/>
                    <a:gd name="T21" fmla="*/ 5 h 216"/>
                    <a:gd name="T22" fmla="*/ 87 w 184"/>
                    <a:gd name="T23" fmla="*/ 0 h 216"/>
                    <a:gd name="T24" fmla="*/ 93 w 184"/>
                    <a:gd name="T25" fmla="*/ 0 h 216"/>
                    <a:gd name="T26" fmla="*/ 102 w 184"/>
                    <a:gd name="T27" fmla="*/ 5 h 216"/>
                    <a:gd name="T28" fmla="*/ 132 w 184"/>
                    <a:gd name="T29" fmla="*/ 27 h 216"/>
                    <a:gd name="T30" fmla="*/ 164 w 184"/>
                    <a:gd name="T31" fmla="*/ 39 h 216"/>
                    <a:gd name="T32" fmla="*/ 179 w 184"/>
                    <a:gd name="T33" fmla="*/ 46 h 216"/>
                    <a:gd name="T34" fmla="*/ 184 w 184"/>
                    <a:gd name="T35" fmla="*/ 51 h 216"/>
                    <a:gd name="T36" fmla="*/ 179 w 184"/>
                    <a:gd name="T37" fmla="*/ 57 h 216"/>
                    <a:gd name="T38" fmla="*/ 179 w 184"/>
                    <a:gd name="T39" fmla="*/ 81 h 216"/>
                    <a:gd name="T40" fmla="*/ 179 w 184"/>
                    <a:gd name="T41" fmla="*/ 151 h 216"/>
                    <a:gd name="T42" fmla="*/ 179 w 184"/>
                    <a:gd name="T43" fmla="*/ 188 h 216"/>
                    <a:gd name="T44" fmla="*/ 179 w 184"/>
                    <a:gd name="T45" fmla="*/ 204 h 216"/>
                    <a:gd name="T46" fmla="*/ 184 w 184"/>
                    <a:gd name="T47" fmla="*/ 209 h 216"/>
                    <a:gd name="T48" fmla="*/ 173 w 184"/>
                    <a:gd name="T49" fmla="*/ 216 h 216"/>
                    <a:gd name="T50" fmla="*/ 0 w 184"/>
                    <a:gd name="T51" fmla="*/ 209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4"/>
                    <a:gd name="T79" fmla="*/ 0 h 216"/>
                    <a:gd name="T80" fmla="*/ 184 w 184"/>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4" h="216">
                      <a:moveTo>
                        <a:pt x="0" y="209"/>
                      </a:moveTo>
                      <a:lnTo>
                        <a:pt x="0" y="198"/>
                      </a:lnTo>
                      <a:lnTo>
                        <a:pt x="0" y="188"/>
                      </a:lnTo>
                      <a:lnTo>
                        <a:pt x="5" y="145"/>
                      </a:lnTo>
                      <a:lnTo>
                        <a:pt x="0" y="81"/>
                      </a:lnTo>
                      <a:lnTo>
                        <a:pt x="0" y="57"/>
                      </a:lnTo>
                      <a:lnTo>
                        <a:pt x="0" y="51"/>
                      </a:lnTo>
                      <a:lnTo>
                        <a:pt x="5" y="46"/>
                      </a:lnTo>
                      <a:lnTo>
                        <a:pt x="15" y="39"/>
                      </a:lnTo>
                      <a:lnTo>
                        <a:pt x="51" y="27"/>
                      </a:lnTo>
                      <a:lnTo>
                        <a:pt x="76" y="5"/>
                      </a:lnTo>
                      <a:lnTo>
                        <a:pt x="87" y="0"/>
                      </a:lnTo>
                      <a:lnTo>
                        <a:pt x="93" y="0"/>
                      </a:lnTo>
                      <a:lnTo>
                        <a:pt x="102" y="5"/>
                      </a:lnTo>
                      <a:lnTo>
                        <a:pt x="132" y="27"/>
                      </a:lnTo>
                      <a:lnTo>
                        <a:pt x="164" y="39"/>
                      </a:lnTo>
                      <a:lnTo>
                        <a:pt x="179" y="46"/>
                      </a:lnTo>
                      <a:lnTo>
                        <a:pt x="184" y="51"/>
                      </a:lnTo>
                      <a:lnTo>
                        <a:pt x="179" y="57"/>
                      </a:lnTo>
                      <a:lnTo>
                        <a:pt x="179" y="81"/>
                      </a:lnTo>
                      <a:lnTo>
                        <a:pt x="179" y="151"/>
                      </a:lnTo>
                      <a:lnTo>
                        <a:pt x="179" y="188"/>
                      </a:lnTo>
                      <a:lnTo>
                        <a:pt x="179" y="204"/>
                      </a:lnTo>
                      <a:lnTo>
                        <a:pt x="184" y="209"/>
                      </a:lnTo>
                      <a:lnTo>
                        <a:pt x="173" y="216"/>
                      </a:lnTo>
                      <a:lnTo>
                        <a:pt x="0" y="209"/>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nvGrpSpPr>
              <p:cNvPr id="89132" name="Group 712"/>
              <p:cNvGrpSpPr>
                <a:grpSpLocks/>
              </p:cNvGrpSpPr>
              <p:nvPr/>
            </p:nvGrpSpPr>
            <p:grpSpPr bwMode="auto">
              <a:xfrm>
                <a:off x="4924" y="1856"/>
                <a:ext cx="182" cy="209"/>
                <a:chOff x="4924" y="1856"/>
                <a:chExt cx="182" cy="209"/>
              </a:xfrm>
            </p:grpSpPr>
            <p:sp>
              <p:nvSpPr>
                <p:cNvPr id="89155" name="Freeform 713"/>
                <p:cNvSpPr>
                  <a:spLocks/>
                </p:cNvSpPr>
                <p:nvPr/>
              </p:nvSpPr>
              <p:spPr bwMode="auto">
                <a:xfrm>
                  <a:off x="4924" y="1856"/>
                  <a:ext cx="182" cy="209"/>
                </a:xfrm>
                <a:custGeom>
                  <a:avLst/>
                  <a:gdLst>
                    <a:gd name="T0" fmla="*/ 0 w 182"/>
                    <a:gd name="T1" fmla="*/ 209 h 209"/>
                    <a:gd name="T2" fmla="*/ 0 w 182"/>
                    <a:gd name="T3" fmla="*/ 197 h 209"/>
                    <a:gd name="T4" fmla="*/ 0 w 182"/>
                    <a:gd name="T5" fmla="*/ 185 h 209"/>
                    <a:gd name="T6" fmla="*/ 5 w 182"/>
                    <a:gd name="T7" fmla="*/ 144 h 209"/>
                    <a:gd name="T8" fmla="*/ 0 w 182"/>
                    <a:gd name="T9" fmla="*/ 81 h 209"/>
                    <a:gd name="T10" fmla="*/ 0 w 182"/>
                    <a:gd name="T11" fmla="*/ 57 h 209"/>
                    <a:gd name="T12" fmla="*/ 0 w 182"/>
                    <a:gd name="T13" fmla="*/ 51 h 209"/>
                    <a:gd name="T14" fmla="*/ 5 w 182"/>
                    <a:gd name="T15" fmla="*/ 46 h 209"/>
                    <a:gd name="T16" fmla="*/ 15 w 182"/>
                    <a:gd name="T17" fmla="*/ 39 h 209"/>
                    <a:gd name="T18" fmla="*/ 49 w 182"/>
                    <a:gd name="T19" fmla="*/ 27 h 209"/>
                    <a:gd name="T20" fmla="*/ 75 w 182"/>
                    <a:gd name="T21" fmla="*/ 3 h 209"/>
                    <a:gd name="T22" fmla="*/ 85 w 182"/>
                    <a:gd name="T23" fmla="*/ 0 h 209"/>
                    <a:gd name="T24" fmla="*/ 91 w 182"/>
                    <a:gd name="T25" fmla="*/ 0 h 209"/>
                    <a:gd name="T26" fmla="*/ 107 w 182"/>
                    <a:gd name="T27" fmla="*/ 3 h 209"/>
                    <a:gd name="T28" fmla="*/ 137 w 182"/>
                    <a:gd name="T29" fmla="*/ 27 h 209"/>
                    <a:gd name="T30" fmla="*/ 161 w 182"/>
                    <a:gd name="T31" fmla="*/ 39 h 209"/>
                    <a:gd name="T32" fmla="*/ 177 w 182"/>
                    <a:gd name="T33" fmla="*/ 46 h 209"/>
                    <a:gd name="T34" fmla="*/ 182 w 182"/>
                    <a:gd name="T35" fmla="*/ 51 h 209"/>
                    <a:gd name="T36" fmla="*/ 177 w 182"/>
                    <a:gd name="T37" fmla="*/ 57 h 209"/>
                    <a:gd name="T38" fmla="*/ 177 w 182"/>
                    <a:gd name="T39" fmla="*/ 81 h 209"/>
                    <a:gd name="T40" fmla="*/ 177 w 182"/>
                    <a:gd name="T41" fmla="*/ 151 h 209"/>
                    <a:gd name="T42" fmla="*/ 177 w 182"/>
                    <a:gd name="T43" fmla="*/ 185 h 209"/>
                    <a:gd name="T44" fmla="*/ 177 w 182"/>
                    <a:gd name="T45" fmla="*/ 202 h 209"/>
                    <a:gd name="T46" fmla="*/ 182 w 182"/>
                    <a:gd name="T47" fmla="*/ 209 h 209"/>
                    <a:gd name="T48" fmla="*/ 0 w 182"/>
                    <a:gd name="T49" fmla="*/ 209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
                    <a:gd name="T76" fmla="*/ 0 h 209"/>
                    <a:gd name="T77" fmla="*/ 182 w 182"/>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 h="209">
                      <a:moveTo>
                        <a:pt x="0" y="209"/>
                      </a:moveTo>
                      <a:lnTo>
                        <a:pt x="0" y="197"/>
                      </a:lnTo>
                      <a:lnTo>
                        <a:pt x="0" y="185"/>
                      </a:lnTo>
                      <a:lnTo>
                        <a:pt x="5" y="144"/>
                      </a:lnTo>
                      <a:lnTo>
                        <a:pt x="0" y="81"/>
                      </a:lnTo>
                      <a:lnTo>
                        <a:pt x="0" y="57"/>
                      </a:lnTo>
                      <a:lnTo>
                        <a:pt x="0" y="51"/>
                      </a:lnTo>
                      <a:lnTo>
                        <a:pt x="5" y="46"/>
                      </a:lnTo>
                      <a:lnTo>
                        <a:pt x="15" y="39"/>
                      </a:lnTo>
                      <a:lnTo>
                        <a:pt x="49" y="27"/>
                      </a:lnTo>
                      <a:lnTo>
                        <a:pt x="75" y="3"/>
                      </a:lnTo>
                      <a:lnTo>
                        <a:pt x="85" y="0"/>
                      </a:lnTo>
                      <a:lnTo>
                        <a:pt x="91" y="0"/>
                      </a:lnTo>
                      <a:lnTo>
                        <a:pt x="107" y="3"/>
                      </a:lnTo>
                      <a:lnTo>
                        <a:pt x="137" y="27"/>
                      </a:lnTo>
                      <a:lnTo>
                        <a:pt x="161" y="39"/>
                      </a:lnTo>
                      <a:lnTo>
                        <a:pt x="177" y="46"/>
                      </a:lnTo>
                      <a:lnTo>
                        <a:pt x="182" y="51"/>
                      </a:lnTo>
                      <a:lnTo>
                        <a:pt x="177" y="57"/>
                      </a:lnTo>
                      <a:lnTo>
                        <a:pt x="177" y="81"/>
                      </a:lnTo>
                      <a:lnTo>
                        <a:pt x="177" y="151"/>
                      </a:lnTo>
                      <a:lnTo>
                        <a:pt x="177" y="185"/>
                      </a:lnTo>
                      <a:lnTo>
                        <a:pt x="177" y="202"/>
                      </a:lnTo>
                      <a:lnTo>
                        <a:pt x="182" y="209"/>
                      </a:lnTo>
                      <a:lnTo>
                        <a:pt x="0" y="209"/>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89156" name="Freeform 714"/>
                <p:cNvSpPr>
                  <a:spLocks/>
                </p:cNvSpPr>
                <p:nvPr/>
              </p:nvSpPr>
              <p:spPr bwMode="auto">
                <a:xfrm>
                  <a:off x="4924" y="1856"/>
                  <a:ext cx="182" cy="209"/>
                </a:xfrm>
                <a:custGeom>
                  <a:avLst/>
                  <a:gdLst>
                    <a:gd name="T0" fmla="*/ 0 w 182"/>
                    <a:gd name="T1" fmla="*/ 209 h 209"/>
                    <a:gd name="T2" fmla="*/ 0 w 182"/>
                    <a:gd name="T3" fmla="*/ 197 h 209"/>
                    <a:gd name="T4" fmla="*/ 0 w 182"/>
                    <a:gd name="T5" fmla="*/ 185 h 209"/>
                    <a:gd name="T6" fmla="*/ 5 w 182"/>
                    <a:gd name="T7" fmla="*/ 144 h 209"/>
                    <a:gd name="T8" fmla="*/ 0 w 182"/>
                    <a:gd name="T9" fmla="*/ 81 h 209"/>
                    <a:gd name="T10" fmla="*/ 0 w 182"/>
                    <a:gd name="T11" fmla="*/ 57 h 209"/>
                    <a:gd name="T12" fmla="*/ 0 w 182"/>
                    <a:gd name="T13" fmla="*/ 51 h 209"/>
                    <a:gd name="T14" fmla="*/ 5 w 182"/>
                    <a:gd name="T15" fmla="*/ 46 h 209"/>
                    <a:gd name="T16" fmla="*/ 15 w 182"/>
                    <a:gd name="T17" fmla="*/ 39 h 209"/>
                    <a:gd name="T18" fmla="*/ 49 w 182"/>
                    <a:gd name="T19" fmla="*/ 27 h 209"/>
                    <a:gd name="T20" fmla="*/ 75 w 182"/>
                    <a:gd name="T21" fmla="*/ 3 h 209"/>
                    <a:gd name="T22" fmla="*/ 85 w 182"/>
                    <a:gd name="T23" fmla="*/ 0 h 209"/>
                    <a:gd name="T24" fmla="*/ 91 w 182"/>
                    <a:gd name="T25" fmla="*/ 0 h 209"/>
                    <a:gd name="T26" fmla="*/ 107 w 182"/>
                    <a:gd name="T27" fmla="*/ 3 h 209"/>
                    <a:gd name="T28" fmla="*/ 137 w 182"/>
                    <a:gd name="T29" fmla="*/ 27 h 209"/>
                    <a:gd name="T30" fmla="*/ 161 w 182"/>
                    <a:gd name="T31" fmla="*/ 39 h 209"/>
                    <a:gd name="T32" fmla="*/ 177 w 182"/>
                    <a:gd name="T33" fmla="*/ 46 h 209"/>
                    <a:gd name="T34" fmla="*/ 182 w 182"/>
                    <a:gd name="T35" fmla="*/ 51 h 209"/>
                    <a:gd name="T36" fmla="*/ 177 w 182"/>
                    <a:gd name="T37" fmla="*/ 57 h 209"/>
                    <a:gd name="T38" fmla="*/ 177 w 182"/>
                    <a:gd name="T39" fmla="*/ 81 h 209"/>
                    <a:gd name="T40" fmla="*/ 177 w 182"/>
                    <a:gd name="T41" fmla="*/ 151 h 209"/>
                    <a:gd name="T42" fmla="*/ 177 w 182"/>
                    <a:gd name="T43" fmla="*/ 185 h 209"/>
                    <a:gd name="T44" fmla="*/ 177 w 182"/>
                    <a:gd name="T45" fmla="*/ 202 h 209"/>
                    <a:gd name="T46" fmla="*/ 182 w 182"/>
                    <a:gd name="T47" fmla="*/ 209 h 209"/>
                    <a:gd name="T48" fmla="*/ 0 w 182"/>
                    <a:gd name="T49" fmla="*/ 209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
                    <a:gd name="T76" fmla="*/ 0 h 209"/>
                    <a:gd name="T77" fmla="*/ 182 w 182"/>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 h="209">
                      <a:moveTo>
                        <a:pt x="0" y="209"/>
                      </a:moveTo>
                      <a:lnTo>
                        <a:pt x="0" y="197"/>
                      </a:lnTo>
                      <a:lnTo>
                        <a:pt x="0" y="185"/>
                      </a:lnTo>
                      <a:lnTo>
                        <a:pt x="5" y="144"/>
                      </a:lnTo>
                      <a:lnTo>
                        <a:pt x="0" y="81"/>
                      </a:lnTo>
                      <a:lnTo>
                        <a:pt x="0" y="57"/>
                      </a:lnTo>
                      <a:lnTo>
                        <a:pt x="0" y="51"/>
                      </a:lnTo>
                      <a:lnTo>
                        <a:pt x="5" y="46"/>
                      </a:lnTo>
                      <a:lnTo>
                        <a:pt x="15" y="39"/>
                      </a:lnTo>
                      <a:lnTo>
                        <a:pt x="49" y="27"/>
                      </a:lnTo>
                      <a:lnTo>
                        <a:pt x="75" y="3"/>
                      </a:lnTo>
                      <a:lnTo>
                        <a:pt x="85" y="0"/>
                      </a:lnTo>
                      <a:lnTo>
                        <a:pt x="91" y="0"/>
                      </a:lnTo>
                      <a:lnTo>
                        <a:pt x="107" y="3"/>
                      </a:lnTo>
                      <a:lnTo>
                        <a:pt x="137" y="27"/>
                      </a:lnTo>
                      <a:lnTo>
                        <a:pt x="161" y="39"/>
                      </a:lnTo>
                      <a:lnTo>
                        <a:pt x="177" y="46"/>
                      </a:lnTo>
                      <a:lnTo>
                        <a:pt x="182" y="51"/>
                      </a:lnTo>
                      <a:lnTo>
                        <a:pt x="177" y="57"/>
                      </a:lnTo>
                      <a:lnTo>
                        <a:pt x="177" y="81"/>
                      </a:lnTo>
                      <a:lnTo>
                        <a:pt x="177" y="151"/>
                      </a:lnTo>
                      <a:lnTo>
                        <a:pt x="177" y="185"/>
                      </a:lnTo>
                      <a:lnTo>
                        <a:pt x="177" y="202"/>
                      </a:lnTo>
                      <a:lnTo>
                        <a:pt x="182" y="209"/>
                      </a:lnTo>
                      <a:lnTo>
                        <a:pt x="0" y="209"/>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sp>
            <p:nvSpPr>
              <p:cNvPr id="89133" name="Freeform 715"/>
              <p:cNvSpPr>
                <a:spLocks/>
              </p:cNvSpPr>
              <p:nvPr/>
            </p:nvSpPr>
            <p:spPr bwMode="auto">
              <a:xfrm>
                <a:off x="4924" y="1908"/>
                <a:ext cx="182" cy="17"/>
              </a:xfrm>
              <a:custGeom>
                <a:avLst/>
                <a:gdLst>
                  <a:gd name="T0" fmla="*/ 0 w 182"/>
                  <a:gd name="T1" fmla="*/ 0 h 17"/>
                  <a:gd name="T2" fmla="*/ 5 w 182"/>
                  <a:gd name="T3" fmla="*/ 0 h 17"/>
                  <a:gd name="T4" fmla="*/ 29 w 182"/>
                  <a:gd name="T5" fmla="*/ 0 h 17"/>
                  <a:gd name="T6" fmla="*/ 91 w 182"/>
                  <a:gd name="T7" fmla="*/ 17 h 17"/>
                  <a:gd name="T8" fmla="*/ 146 w 182"/>
                  <a:gd name="T9" fmla="*/ 0 h 17"/>
                  <a:gd name="T10" fmla="*/ 171 w 182"/>
                  <a:gd name="T11" fmla="*/ 0 h 17"/>
                  <a:gd name="T12" fmla="*/ 182 w 182"/>
                  <a:gd name="T13" fmla="*/ 0 h 17"/>
                  <a:gd name="T14" fmla="*/ 0 60000 65536"/>
                  <a:gd name="T15" fmla="*/ 0 60000 65536"/>
                  <a:gd name="T16" fmla="*/ 0 60000 65536"/>
                  <a:gd name="T17" fmla="*/ 0 60000 65536"/>
                  <a:gd name="T18" fmla="*/ 0 60000 65536"/>
                  <a:gd name="T19" fmla="*/ 0 60000 65536"/>
                  <a:gd name="T20" fmla="*/ 0 60000 65536"/>
                  <a:gd name="T21" fmla="*/ 0 w 182"/>
                  <a:gd name="T22" fmla="*/ 0 h 17"/>
                  <a:gd name="T23" fmla="*/ 182 w 18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17">
                    <a:moveTo>
                      <a:pt x="0" y="0"/>
                    </a:moveTo>
                    <a:lnTo>
                      <a:pt x="5" y="0"/>
                    </a:lnTo>
                    <a:lnTo>
                      <a:pt x="29" y="0"/>
                    </a:lnTo>
                    <a:lnTo>
                      <a:pt x="91" y="17"/>
                    </a:lnTo>
                    <a:lnTo>
                      <a:pt x="146" y="0"/>
                    </a:lnTo>
                    <a:lnTo>
                      <a:pt x="171" y="0"/>
                    </a:lnTo>
                    <a:lnTo>
                      <a:pt x="182" y="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sp>
            <p:nvSpPr>
              <p:cNvPr id="89134" name="Line 716"/>
              <p:cNvSpPr>
                <a:spLocks noChangeShapeType="1"/>
              </p:cNvSpPr>
              <p:nvPr/>
            </p:nvSpPr>
            <p:spPr bwMode="auto">
              <a:xfrm>
                <a:off x="5029" y="1877"/>
                <a:ext cx="1" cy="1"/>
              </a:xfrm>
              <a:prstGeom prst="line">
                <a:avLst/>
              </a:prstGeom>
              <a:noFill/>
              <a:ln w="12700">
                <a:solidFill>
                  <a:srgbClr val="000000"/>
                </a:solidFill>
                <a:round/>
                <a:headEnd/>
                <a:tailEnd/>
              </a:ln>
            </p:spPr>
            <p:txBody>
              <a:bodyPr/>
              <a:lstStyle/>
              <a:p>
                <a:endParaRPr lang="en-US"/>
              </a:p>
            </p:txBody>
          </p:sp>
          <p:sp>
            <p:nvSpPr>
              <p:cNvPr id="89135" name="Line 717"/>
              <p:cNvSpPr>
                <a:spLocks noChangeShapeType="1"/>
              </p:cNvSpPr>
              <p:nvPr/>
            </p:nvSpPr>
            <p:spPr bwMode="auto">
              <a:xfrm>
                <a:off x="5016" y="1878"/>
                <a:ext cx="1" cy="6"/>
              </a:xfrm>
              <a:prstGeom prst="line">
                <a:avLst/>
              </a:prstGeom>
              <a:noFill/>
              <a:ln w="12700">
                <a:solidFill>
                  <a:srgbClr val="000000"/>
                </a:solidFill>
                <a:round/>
                <a:headEnd/>
                <a:tailEnd/>
              </a:ln>
            </p:spPr>
            <p:txBody>
              <a:bodyPr/>
              <a:lstStyle/>
              <a:p>
                <a:endParaRPr lang="en-US"/>
              </a:p>
            </p:txBody>
          </p:sp>
          <p:sp>
            <p:nvSpPr>
              <p:cNvPr id="89136" name="Line 718"/>
              <p:cNvSpPr>
                <a:spLocks noChangeShapeType="1"/>
              </p:cNvSpPr>
              <p:nvPr/>
            </p:nvSpPr>
            <p:spPr bwMode="auto">
              <a:xfrm flipH="1">
                <a:off x="5009" y="1877"/>
                <a:ext cx="1" cy="1"/>
              </a:xfrm>
              <a:prstGeom prst="line">
                <a:avLst/>
              </a:prstGeom>
              <a:noFill/>
              <a:ln w="12700">
                <a:solidFill>
                  <a:srgbClr val="000000"/>
                </a:solidFill>
                <a:round/>
                <a:headEnd/>
                <a:tailEnd/>
              </a:ln>
            </p:spPr>
            <p:txBody>
              <a:bodyPr/>
              <a:lstStyle/>
              <a:p>
                <a:endParaRPr lang="en-US"/>
              </a:p>
            </p:txBody>
          </p:sp>
          <p:sp>
            <p:nvSpPr>
              <p:cNvPr id="89137" name="Line 719"/>
              <p:cNvSpPr>
                <a:spLocks noChangeShapeType="1"/>
              </p:cNvSpPr>
              <p:nvPr/>
            </p:nvSpPr>
            <p:spPr bwMode="auto">
              <a:xfrm>
                <a:off x="4952" y="1899"/>
                <a:ext cx="9" cy="1"/>
              </a:xfrm>
              <a:prstGeom prst="line">
                <a:avLst/>
              </a:prstGeom>
              <a:noFill/>
              <a:ln w="12700">
                <a:solidFill>
                  <a:srgbClr val="000000"/>
                </a:solidFill>
                <a:round/>
                <a:headEnd/>
                <a:tailEnd/>
              </a:ln>
            </p:spPr>
            <p:txBody>
              <a:bodyPr/>
              <a:lstStyle/>
              <a:p>
                <a:endParaRPr lang="en-US"/>
              </a:p>
            </p:txBody>
          </p:sp>
          <p:sp>
            <p:nvSpPr>
              <p:cNvPr id="89138" name="Line 720"/>
              <p:cNvSpPr>
                <a:spLocks noChangeShapeType="1"/>
              </p:cNvSpPr>
              <p:nvPr/>
            </p:nvSpPr>
            <p:spPr bwMode="auto">
              <a:xfrm>
                <a:off x="4971" y="1899"/>
                <a:ext cx="5" cy="1"/>
              </a:xfrm>
              <a:prstGeom prst="line">
                <a:avLst/>
              </a:prstGeom>
              <a:noFill/>
              <a:ln w="12700">
                <a:solidFill>
                  <a:srgbClr val="000000"/>
                </a:solidFill>
                <a:round/>
                <a:headEnd/>
                <a:tailEnd/>
              </a:ln>
            </p:spPr>
            <p:txBody>
              <a:bodyPr/>
              <a:lstStyle/>
              <a:p>
                <a:endParaRPr lang="en-US"/>
              </a:p>
            </p:txBody>
          </p:sp>
          <p:sp>
            <p:nvSpPr>
              <p:cNvPr id="89139" name="Line 721"/>
              <p:cNvSpPr>
                <a:spLocks noChangeShapeType="1"/>
              </p:cNvSpPr>
              <p:nvPr/>
            </p:nvSpPr>
            <p:spPr bwMode="auto">
              <a:xfrm>
                <a:off x="5067" y="1902"/>
                <a:ext cx="14" cy="1"/>
              </a:xfrm>
              <a:prstGeom prst="line">
                <a:avLst/>
              </a:prstGeom>
              <a:noFill/>
              <a:ln w="12700">
                <a:solidFill>
                  <a:srgbClr val="000000"/>
                </a:solidFill>
                <a:round/>
                <a:headEnd/>
                <a:tailEnd/>
              </a:ln>
            </p:spPr>
            <p:txBody>
              <a:bodyPr/>
              <a:lstStyle/>
              <a:p>
                <a:endParaRPr lang="en-US"/>
              </a:p>
            </p:txBody>
          </p:sp>
          <p:sp>
            <p:nvSpPr>
              <p:cNvPr id="89140" name="Line 722"/>
              <p:cNvSpPr>
                <a:spLocks noChangeShapeType="1"/>
              </p:cNvSpPr>
              <p:nvPr/>
            </p:nvSpPr>
            <p:spPr bwMode="auto">
              <a:xfrm>
                <a:off x="5062" y="1902"/>
                <a:ext cx="9" cy="1"/>
              </a:xfrm>
              <a:prstGeom prst="line">
                <a:avLst/>
              </a:prstGeom>
              <a:noFill/>
              <a:ln w="12700">
                <a:solidFill>
                  <a:srgbClr val="000000"/>
                </a:solidFill>
                <a:round/>
                <a:headEnd/>
                <a:tailEnd/>
              </a:ln>
            </p:spPr>
            <p:txBody>
              <a:bodyPr/>
              <a:lstStyle/>
              <a:p>
                <a:endParaRPr lang="en-US"/>
              </a:p>
            </p:txBody>
          </p:sp>
          <p:sp>
            <p:nvSpPr>
              <p:cNvPr id="89141" name="Line 723"/>
              <p:cNvSpPr>
                <a:spLocks noChangeShapeType="1"/>
              </p:cNvSpPr>
              <p:nvPr/>
            </p:nvSpPr>
            <p:spPr bwMode="auto">
              <a:xfrm>
                <a:off x="4939" y="1933"/>
                <a:ext cx="10" cy="16"/>
              </a:xfrm>
              <a:prstGeom prst="line">
                <a:avLst/>
              </a:prstGeom>
              <a:noFill/>
              <a:ln w="12700">
                <a:solidFill>
                  <a:srgbClr val="000000"/>
                </a:solidFill>
                <a:round/>
                <a:headEnd/>
                <a:tailEnd/>
              </a:ln>
            </p:spPr>
            <p:txBody>
              <a:bodyPr/>
              <a:lstStyle/>
              <a:p>
                <a:endParaRPr lang="en-US"/>
              </a:p>
            </p:txBody>
          </p:sp>
          <p:sp>
            <p:nvSpPr>
              <p:cNvPr id="89142" name="Line 724"/>
              <p:cNvSpPr>
                <a:spLocks noChangeShapeType="1"/>
              </p:cNvSpPr>
              <p:nvPr/>
            </p:nvSpPr>
            <p:spPr bwMode="auto">
              <a:xfrm>
                <a:off x="4941" y="1951"/>
                <a:ext cx="1" cy="20"/>
              </a:xfrm>
              <a:prstGeom prst="line">
                <a:avLst/>
              </a:prstGeom>
              <a:noFill/>
              <a:ln w="12700">
                <a:solidFill>
                  <a:srgbClr val="000000"/>
                </a:solidFill>
                <a:round/>
                <a:headEnd/>
                <a:tailEnd/>
              </a:ln>
            </p:spPr>
            <p:txBody>
              <a:bodyPr/>
              <a:lstStyle/>
              <a:p>
                <a:endParaRPr lang="en-US"/>
              </a:p>
            </p:txBody>
          </p:sp>
          <p:sp>
            <p:nvSpPr>
              <p:cNvPr id="89143" name="Line 725"/>
              <p:cNvSpPr>
                <a:spLocks noChangeShapeType="1"/>
              </p:cNvSpPr>
              <p:nvPr/>
            </p:nvSpPr>
            <p:spPr bwMode="auto">
              <a:xfrm>
                <a:off x="4954" y="1933"/>
                <a:ext cx="9" cy="3"/>
              </a:xfrm>
              <a:prstGeom prst="line">
                <a:avLst/>
              </a:prstGeom>
              <a:noFill/>
              <a:ln w="12700">
                <a:solidFill>
                  <a:srgbClr val="000000"/>
                </a:solidFill>
                <a:round/>
                <a:headEnd/>
                <a:tailEnd/>
              </a:ln>
            </p:spPr>
            <p:txBody>
              <a:bodyPr/>
              <a:lstStyle/>
              <a:p>
                <a:endParaRPr lang="en-US"/>
              </a:p>
            </p:txBody>
          </p:sp>
          <p:sp>
            <p:nvSpPr>
              <p:cNvPr id="89144" name="Line 726"/>
              <p:cNvSpPr>
                <a:spLocks noChangeShapeType="1"/>
              </p:cNvSpPr>
              <p:nvPr/>
            </p:nvSpPr>
            <p:spPr bwMode="auto">
              <a:xfrm flipV="1">
                <a:off x="4932" y="2046"/>
                <a:ext cx="10" cy="3"/>
              </a:xfrm>
              <a:prstGeom prst="line">
                <a:avLst/>
              </a:prstGeom>
              <a:noFill/>
              <a:ln w="12700">
                <a:solidFill>
                  <a:srgbClr val="000000"/>
                </a:solidFill>
                <a:round/>
                <a:headEnd/>
                <a:tailEnd/>
              </a:ln>
            </p:spPr>
            <p:txBody>
              <a:bodyPr/>
              <a:lstStyle/>
              <a:p>
                <a:endParaRPr lang="en-US"/>
              </a:p>
            </p:txBody>
          </p:sp>
          <p:sp>
            <p:nvSpPr>
              <p:cNvPr id="89145" name="Line 727"/>
              <p:cNvSpPr>
                <a:spLocks noChangeShapeType="1"/>
              </p:cNvSpPr>
              <p:nvPr/>
            </p:nvSpPr>
            <p:spPr bwMode="auto">
              <a:xfrm flipV="1">
                <a:off x="4932" y="2027"/>
                <a:ext cx="1" cy="15"/>
              </a:xfrm>
              <a:prstGeom prst="line">
                <a:avLst/>
              </a:prstGeom>
              <a:noFill/>
              <a:ln w="12700">
                <a:solidFill>
                  <a:srgbClr val="000000"/>
                </a:solidFill>
                <a:round/>
                <a:headEnd/>
                <a:tailEnd/>
              </a:ln>
            </p:spPr>
            <p:txBody>
              <a:bodyPr/>
              <a:lstStyle/>
              <a:p>
                <a:endParaRPr lang="en-US"/>
              </a:p>
            </p:txBody>
          </p:sp>
          <p:sp>
            <p:nvSpPr>
              <p:cNvPr id="89146" name="Line 728"/>
              <p:cNvSpPr>
                <a:spLocks noChangeShapeType="1"/>
              </p:cNvSpPr>
              <p:nvPr/>
            </p:nvSpPr>
            <p:spPr bwMode="auto">
              <a:xfrm flipH="1" flipV="1">
                <a:off x="5082" y="2051"/>
                <a:ext cx="12" cy="2"/>
              </a:xfrm>
              <a:prstGeom prst="line">
                <a:avLst/>
              </a:prstGeom>
              <a:noFill/>
              <a:ln w="12700">
                <a:solidFill>
                  <a:srgbClr val="000000"/>
                </a:solidFill>
                <a:round/>
                <a:headEnd/>
                <a:tailEnd/>
              </a:ln>
            </p:spPr>
            <p:txBody>
              <a:bodyPr/>
              <a:lstStyle/>
              <a:p>
                <a:endParaRPr lang="en-US"/>
              </a:p>
            </p:txBody>
          </p:sp>
          <p:sp>
            <p:nvSpPr>
              <p:cNvPr id="89147" name="Line 729"/>
              <p:cNvSpPr>
                <a:spLocks noChangeShapeType="1"/>
              </p:cNvSpPr>
              <p:nvPr/>
            </p:nvSpPr>
            <p:spPr bwMode="auto">
              <a:xfrm flipH="1" flipV="1">
                <a:off x="5090" y="2033"/>
                <a:ext cx="2" cy="10"/>
              </a:xfrm>
              <a:prstGeom prst="line">
                <a:avLst/>
              </a:prstGeom>
              <a:noFill/>
              <a:ln w="12700">
                <a:solidFill>
                  <a:srgbClr val="000000"/>
                </a:solidFill>
                <a:round/>
                <a:headEnd/>
                <a:tailEnd/>
              </a:ln>
            </p:spPr>
            <p:txBody>
              <a:bodyPr/>
              <a:lstStyle/>
              <a:p>
                <a:endParaRPr lang="en-US"/>
              </a:p>
            </p:txBody>
          </p:sp>
          <p:sp>
            <p:nvSpPr>
              <p:cNvPr id="89148" name="Line 730"/>
              <p:cNvSpPr>
                <a:spLocks noChangeShapeType="1"/>
              </p:cNvSpPr>
              <p:nvPr/>
            </p:nvSpPr>
            <p:spPr bwMode="auto">
              <a:xfrm flipH="1" flipV="1">
                <a:off x="5062" y="2051"/>
                <a:ext cx="15" cy="1"/>
              </a:xfrm>
              <a:prstGeom prst="line">
                <a:avLst/>
              </a:prstGeom>
              <a:noFill/>
              <a:ln w="12700">
                <a:solidFill>
                  <a:srgbClr val="000000"/>
                </a:solidFill>
                <a:round/>
                <a:headEnd/>
                <a:tailEnd/>
              </a:ln>
            </p:spPr>
            <p:txBody>
              <a:bodyPr/>
              <a:lstStyle/>
              <a:p>
                <a:endParaRPr lang="en-US"/>
              </a:p>
            </p:txBody>
          </p:sp>
          <p:sp>
            <p:nvSpPr>
              <p:cNvPr id="89149" name="Line 731"/>
              <p:cNvSpPr>
                <a:spLocks noChangeShapeType="1"/>
              </p:cNvSpPr>
              <p:nvPr/>
            </p:nvSpPr>
            <p:spPr bwMode="auto">
              <a:xfrm>
                <a:off x="5101" y="1933"/>
                <a:ext cx="1" cy="16"/>
              </a:xfrm>
              <a:prstGeom prst="line">
                <a:avLst/>
              </a:prstGeom>
              <a:noFill/>
              <a:ln w="12700">
                <a:solidFill>
                  <a:srgbClr val="000000"/>
                </a:solidFill>
                <a:round/>
                <a:headEnd/>
                <a:tailEnd/>
              </a:ln>
            </p:spPr>
            <p:txBody>
              <a:bodyPr/>
              <a:lstStyle/>
              <a:p>
                <a:endParaRPr lang="en-US"/>
              </a:p>
            </p:txBody>
          </p:sp>
          <p:sp>
            <p:nvSpPr>
              <p:cNvPr id="89150" name="Line 732"/>
              <p:cNvSpPr>
                <a:spLocks noChangeShapeType="1"/>
              </p:cNvSpPr>
              <p:nvPr/>
            </p:nvSpPr>
            <p:spPr bwMode="auto">
              <a:xfrm flipH="1">
                <a:off x="5086" y="1944"/>
                <a:ext cx="1" cy="5"/>
              </a:xfrm>
              <a:prstGeom prst="line">
                <a:avLst/>
              </a:prstGeom>
              <a:noFill/>
              <a:ln w="12700">
                <a:solidFill>
                  <a:srgbClr val="000000"/>
                </a:solidFill>
                <a:round/>
                <a:headEnd/>
                <a:tailEnd/>
              </a:ln>
            </p:spPr>
            <p:txBody>
              <a:bodyPr/>
              <a:lstStyle/>
              <a:p>
                <a:endParaRPr lang="en-US"/>
              </a:p>
            </p:txBody>
          </p:sp>
          <p:sp>
            <p:nvSpPr>
              <p:cNvPr id="89151" name="Line 733"/>
              <p:cNvSpPr>
                <a:spLocks noChangeShapeType="1"/>
              </p:cNvSpPr>
              <p:nvPr/>
            </p:nvSpPr>
            <p:spPr bwMode="auto">
              <a:xfrm flipH="1">
                <a:off x="5082" y="1932"/>
                <a:ext cx="5" cy="1"/>
              </a:xfrm>
              <a:prstGeom prst="line">
                <a:avLst/>
              </a:prstGeom>
              <a:noFill/>
              <a:ln w="12700">
                <a:solidFill>
                  <a:srgbClr val="000000"/>
                </a:solidFill>
                <a:round/>
                <a:headEnd/>
                <a:tailEnd/>
              </a:ln>
            </p:spPr>
            <p:txBody>
              <a:bodyPr/>
              <a:lstStyle/>
              <a:p>
                <a:endParaRPr lang="en-US"/>
              </a:p>
            </p:txBody>
          </p:sp>
          <p:sp>
            <p:nvSpPr>
              <p:cNvPr id="89152" name="Line 734"/>
              <p:cNvSpPr>
                <a:spLocks noChangeShapeType="1"/>
              </p:cNvSpPr>
              <p:nvPr/>
            </p:nvSpPr>
            <p:spPr bwMode="auto">
              <a:xfrm>
                <a:off x="5114" y="1905"/>
                <a:ext cx="1" cy="1"/>
              </a:xfrm>
              <a:prstGeom prst="line">
                <a:avLst/>
              </a:prstGeom>
              <a:noFill/>
              <a:ln w="12700">
                <a:solidFill>
                  <a:srgbClr val="000000"/>
                </a:solidFill>
                <a:round/>
                <a:headEnd/>
                <a:tailEnd/>
              </a:ln>
            </p:spPr>
            <p:txBody>
              <a:bodyPr/>
              <a:lstStyle/>
              <a:p>
                <a:endParaRPr lang="en-US"/>
              </a:p>
            </p:txBody>
          </p:sp>
          <p:sp>
            <p:nvSpPr>
              <p:cNvPr id="89153" name="Line 735"/>
              <p:cNvSpPr>
                <a:spLocks noChangeShapeType="1"/>
              </p:cNvSpPr>
              <p:nvPr/>
            </p:nvSpPr>
            <p:spPr bwMode="auto">
              <a:xfrm>
                <a:off x="5113" y="1919"/>
                <a:ext cx="1" cy="7"/>
              </a:xfrm>
              <a:prstGeom prst="line">
                <a:avLst/>
              </a:prstGeom>
              <a:noFill/>
              <a:ln w="12700">
                <a:solidFill>
                  <a:srgbClr val="000000"/>
                </a:solidFill>
                <a:round/>
                <a:headEnd/>
                <a:tailEnd/>
              </a:ln>
            </p:spPr>
            <p:txBody>
              <a:bodyPr/>
              <a:lstStyle/>
              <a:p>
                <a:endParaRPr lang="en-US"/>
              </a:p>
            </p:txBody>
          </p:sp>
          <p:sp>
            <p:nvSpPr>
              <p:cNvPr id="89154" name="Line 736"/>
              <p:cNvSpPr>
                <a:spLocks noChangeShapeType="1"/>
              </p:cNvSpPr>
              <p:nvPr/>
            </p:nvSpPr>
            <p:spPr bwMode="auto">
              <a:xfrm>
                <a:off x="5109" y="2048"/>
                <a:ext cx="14" cy="1"/>
              </a:xfrm>
              <a:prstGeom prst="line">
                <a:avLst/>
              </a:prstGeom>
              <a:noFill/>
              <a:ln w="12700">
                <a:solidFill>
                  <a:srgbClr val="000000"/>
                </a:solidFill>
                <a:round/>
                <a:headEnd/>
                <a:tailEnd/>
              </a:ln>
            </p:spPr>
            <p:txBody>
              <a:bodyPr/>
              <a:lstStyle/>
              <a:p>
                <a:endParaRPr lang="en-US"/>
              </a:p>
            </p:txBody>
          </p:sp>
        </p:grpSp>
        <p:grpSp>
          <p:nvGrpSpPr>
            <p:cNvPr id="27349" name="Group 737"/>
            <p:cNvGrpSpPr>
              <a:grpSpLocks/>
            </p:cNvGrpSpPr>
            <p:nvPr/>
          </p:nvGrpSpPr>
          <p:grpSpPr bwMode="auto">
            <a:xfrm>
              <a:off x="4177" y="3732"/>
              <a:ext cx="317" cy="333"/>
              <a:chOff x="4177" y="3732"/>
              <a:chExt cx="317" cy="333"/>
            </a:xfrm>
          </p:grpSpPr>
          <p:sp>
            <p:nvSpPr>
              <p:cNvPr id="27594" name="Line 738"/>
              <p:cNvSpPr>
                <a:spLocks noChangeShapeType="1"/>
              </p:cNvSpPr>
              <p:nvPr/>
            </p:nvSpPr>
            <p:spPr bwMode="auto">
              <a:xfrm flipV="1">
                <a:off x="4467" y="3732"/>
                <a:ext cx="2" cy="150"/>
              </a:xfrm>
              <a:prstGeom prst="line">
                <a:avLst/>
              </a:prstGeom>
              <a:noFill/>
              <a:ln w="12700">
                <a:solidFill>
                  <a:srgbClr val="000000"/>
                </a:solidFill>
                <a:round/>
                <a:headEnd/>
                <a:tailEnd/>
              </a:ln>
            </p:spPr>
            <p:txBody>
              <a:bodyPr/>
              <a:lstStyle/>
              <a:p>
                <a:endParaRPr lang="en-US"/>
              </a:p>
            </p:txBody>
          </p:sp>
          <p:sp>
            <p:nvSpPr>
              <p:cNvPr id="27595" name="Line 739"/>
              <p:cNvSpPr>
                <a:spLocks noChangeShapeType="1"/>
              </p:cNvSpPr>
              <p:nvPr/>
            </p:nvSpPr>
            <p:spPr bwMode="auto">
              <a:xfrm flipV="1">
                <a:off x="4344" y="3795"/>
                <a:ext cx="2" cy="69"/>
              </a:xfrm>
              <a:prstGeom prst="line">
                <a:avLst/>
              </a:prstGeom>
              <a:noFill/>
              <a:ln w="12700">
                <a:solidFill>
                  <a:srgbClr val="000000"/>
                </a:solidFill>
                <a:round/>
                <a:headEnd/>
                <a:tailEnd/>
              </a:ln>
            </p:spPr>
            <p:txBody>
              <a:bodyPr/>
              <a:lstStyle/>
              <a:p>
                <a:endParaRPr lang="en-US"/>
              </a:p>
            </p:txBody>
          </p:sp>
          <p:grpSp>
            <p:nvGrpSpPr>
              <p:cNvPr id="27596" name="Group 740"/>
              <p:cNvGrpSpPr>
                <a:grpSpLocks/>
              </p:cNvGrpSpPr>
              <p:nvPr/>
            </p:nvGrpSpPr>
            <p:grpSpPr bwMode="auto">
              <a:xfrm>
                <a:off x="4414" y="3995"/>
                <a:ext cx="62" cy="38"/>
                <a:chOff x="4672" y="2020"/>
                <a:chExt cx="42" cy="27"/>
              </a:xfrm>
            </p:grpSpPr>
            <p:sp>
              <p:nvSpPr>
                <p:cNvPr id="89104" name="Freeform 741"/>
                <p:cNvSpPr>
                  <a:spLocks/>
                </p:cNvSpPr>
                <p:nvPr/>
              </p:nvSpPr>
              <p:spPr bwMode="auto">
                <a:xfrm>
                  <a:off x="4672" y="2020"/>
                  <a:ext cx="42" cy="27"/>
                </a:xfrm>
                <a:custGeom>
                  <a:avLst/>
                  <a:gdLst>
                    <a:gd name="T0" fmla="*/ 42 w 42"/>
                    <a:gd name="T1" fmla="*/ 12 h 27"/>
                    <a:gd name="T2" fmla="*/ 42 w 42"/>
                    <a:gd name="T3" fmla="*/ 20 h 27"/>
                    <a:gd name="T4" fmla="*/ 39 w 42"/>
                    <a:gd name="T5" fmla="*/ 20 h 27"/>
                    <a:gd name="T6" fmla="*/ 33 w 42"/>
                    <a:gd name="T7" fmla="*/ 27 h 27"/>
                    <a:gd name="T8" fmla="*/ 0 w 42"/>
                    <a:gd name="T9" fmla="*/ 27 h 27"/>
                    <a:gd name="T10" fmla="*/ 13 w 42"/>
                    <a:gd name="T11" fmla="*/ 0 h 27"/>
                    <a:gd name="T12" fmla="*/ 30 w 42"/>
                    <a:gd name="T13" fmla="*/ 0 h 27"/>
                    <a:gd name="T14" fmla="*/ 39 w 42"/>
                    <a:gd name="T15" fmla="*/ 12 h 27"/>
                    <a:gd name="T16" fmla="*/ 42 w 42"/>
                    <a:gd name="T17" fmla="*/ 1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27"/>
                    <a:gd name="T29" fmla="*/ 42 w 4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27">
                      <a:moveTo>
                        <a:pt x="42" y="12"/>
                      </a:moveTo>
                      <a:lnTo>
                        <a:pt x="42" y="20"/>
                      </a:lnTo>
                      <a:lnTo>
                        <a:pt x="39" y="20"/>
                      </a:lnTo>
                      <a:lnTo>
                        <a:pt x="33" y="27"/>
                      </a:lnTo>
                      <a:lnTo>
                        <a:pt x="0" y="27"/>
                      </a:lnTo>
                      <a:lnTo>
                        <a:pt x="13" y="0"/>
                      </a:lnTo>
                      <a:lnTo>
                        <a:pt x="30" y="0"/>
                      </a:lnTo>
                      <a:lnTo>
                        <a:pt x="39" y="12"/>
                      </a:lnTo>
                      <a:lnTo>
                        <a:pt x="42" y="1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89105" name="Freeform 742"/>
                <p:cNvSpPr>
                  <a:spLocks/>
                </p:cNvSpPr>
                <p:nvPr/>
              </p:nvSpPr>
              <p:spPr bwMode="auto">
                <a:xfrm>
                  <a:off x="4672" y="2020"/>
                  <a:ext cx="42" cy="27"/>
                </a:xfrm>
                <a:custGeom>
                  <a:avLst/>
                  <a:gdLst>
                    <a:gd name="T0" fmla="*/ 42 w 42"/>
                    <a:gd name="T1" fmla="*/ 12 h 27"/>
                    <a:gd name="T2" fmla="*/ 42 w 42"/>
                    <a:gd name="T3" fmla="*/ 20 h 27"/>
                    <a:gd name="T4" fmla="*/ 39 w 42"/>
                    <a:gd name="T5" fmla="*/ 20 h 27"/>
                    <a:gd name="T6" fmla="*/ 33 w 42"/>
                    <a:gd name="T7" fmla="*/ 27 h 27"/>
                    <a:gd name="T8" fmla="*/ 0 w 42"/>
                    <a:gd name="T9" fmla="*/ 27 h 27"/>
                    <a:gd name="T10" fmla="*/ 13 w 42"/>
                    <a:gd name="T11" fmla="*/ 0 h 27"/>
                    <a:gd name="T12" fmla="*/ 30 w 42"/>
                    <a:gd name="T13" fmla="*/ 0 h 27"/>
                    <a:gd name="T14" fmla="*/ 39 w 42"/>
                    <a:gd name="T15" fmla="*/ 12 h 27"/>
                    <a:gd name="T16" fmla="*/ 42 w 42"/>
                    <a:gd name="T17" fmla="*/ 1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27"/>
                    <a:gd name="T29" fmla="*/ 42 w 4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27">
                      <a:moveTo>
                        <a:pt x="42" y="12"/>
                      </a:moveTo>
                      <a:lnTo>
                        <a:pt x="42" y="20"/>
                      </a:lnTo>
                      <a:lnTo>
                        <a:pt x="39" y="20"/>
                      </a:lnTo>
                      <a:lnTo>
                        <a:pt x="33" y="27"/>
                      </a:lnTo>
                      <a:lnTo>
                        <a:pt x="0" y="27"/>
                      </a:lnTo>
                      <a:lnTo>
                        <a:pt x="13" y="0"/>
                      </a:lnTo>
                      <a:lnTo>
                        <a:pt x="30" y="0"/>
                      </a:lnTo>
                      <a:lnTo>
                        <a:pt x="39" y="12"/>
                      </a:lnTo>
                      <a:lnTo>
                        <a:pt x="42" y="12"/>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grpSp>
            <p:nvGrpSpPr>
              <p:cNvPr id="27597" name="Group 743"/>
              <p:cNvGrpSpPr>
                <a:grpSpLocks/>
              </p:cNvGrpSpPr>
              <p:nvPr/>
            </p:nvGrpSpPr>
            <p:grpSpPr bwMode="auto">
              <a:xfrm>
                <a:off x="4184" y="3995"/>
                <a:ext cx="67" cy="38"/>
                <a:chOff x="4517" y="2020"/>
                <a:chExt cx="45" cy="27"/>
              </a:xfrm>
            </p:grpSpPr>
            <p:sp>
              <p:nvSpPr>
                <p:cNvPr id="89102" name="Freeform 744"/>
                <p:cNvSpPr>
                  <a:spLocks/>
                </p:cNvSpPr>
                <p:nvPr/>
              </p:nvSpPr>
              <p:spPr bwMode="auto">
                <a:xfrm>
                  <a:off x="4517" y="2020"/>
                  <a:ext cx="45" cy="27"/>
                </a:xfrm>
                <a:custGeom>
                  <a:avLst/>
                  <a:gdLst>
                    <a:gd name="T0" fmla="*/ 40 w 45"/>
                    <a:gd name="T1" fmla="*/ 5 h 27"/>
                    <a:gd name="T2" fmla="*/ 34 w 45"/>
                    <a:gd name="T3" fmla="*/ 0 h 27"/>
                    <a:gd name="T4" fmla="*/ 10 w 45"/>
                    <a:gd name="T5" fmla="*/ 0 h 27"/>
                    <a:gd name="T6" fmla="*/ 0 w 45"/>
                    <a:gd name="T7" fmla="*/ 16 h 27"/>
                    <a:gd name="T8" fmla="*/ 0 w 45"/>
                    <a:gd name="T9" fmla="*/ 20 h 27"/>
                    <a:gd name="T10" fmla="*/ 4 w 45"/>
                    <a:gd name="T11" fmla="*/ 27 h 27"/>
                    <a:gd name="T12" fmla="*/ 45 w 45"/>
                    <a:gd name="T13" fmla="*/ 27 h 27"/>
                    <a:gd name="T14" fmla="*/ 40 w 45"/>
                    <a:gd name="T15" fmla="*/ 5 h 27"/>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27"/>
                    <a:gd name="T26" fmla="*/ 45 w 4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27">
                      <a:moveTo>
                        <a:pt x="40" y="5"/>
                      </a:moveTo>
                      <a:lnTo>
                        <a:pt x="34" y="0"/>
                      </a:lnTo>
                      <a:lnTo>
                        <a:pt x="10" y="0"/>
                      </a:lnTo>
                      <a:lnTo>
                        <a:pt x="0" y="16"/>
                      </a:lnTo>
                      <a:lnTo>
                        <a:pt x="0" y="20"/>
                      </a:lnTo>
                      <a:lnTo>
                        <a:pt x="4" y="27"/>
                      </a:lnTo>
                      <a:lnTo>
                        <a:pt x="45" y="27"/>
                      </a:lnTo>
                      <a:lnTo>
                        <a:pt x="40" y="5"/>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89103" name="Freeform 745"/>
                <p:cNvSpPr>
                  <a:spLocks/>
                </p:cNvSpPr>
                <p:nvPr/>
              </p:nvSpPr>
              <p:spPr bwMode="auto">
                <a:xfrm>
                  <a:off x="4517" y="2020"/>
                  <a:ext cx="45" cy="27"/>
                </a:xfrm>
                <a:custGeom>
                  <a:avLst/>
                  <a:gdLst>
                    <a:gd name="T0" fmla="*/ 40 w 45"/>
                    <a:gd name="T1" fmla="*/ 5 h 27"/>
                    <a:gd name="T2" fmla="*/ 34 w 45"/>
                    <a:gd name="T3" fmla="*/ 0 h 27"/>
                    <a:gd name="T4" fmla="*/ 10 w 45"/>
                    <a:gd name="T5" fmla="*/ 0 h 27"/>
                    <a:gd name="T6" fmla="*/ 0 w 45"/>
                    <a:gd name="T7" fmla="*/ 16 h 27"/>
                    <a:gd name="T8" fmla="*/ 0 w 45"/>
                    <a:gd name="T9" fmla="*/ 20 h 27"/>
                    <a:gd name="T10" fmla="*/ 4 w 45"/>
                    <a:gd name="T11" fmla="*/ 27 h 27"/>
                    <a:gd name="T12" fmla="*/ 45 w 45"/>
                    <a:gd name="T13" fmla="*/ 27 h 27"/>
                    <a:gd name="T14" fmla="*/ 40 w 45"/>
                    <a:gd name="T15" fmla="*/ 5 h 27"/>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27"/>
                    <a:gd name="T26" fmla="*/ 45 w 4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27">
                      <a:moveTo>
                        <a:pt x="40" y="5"/>
                      </a:moveTo>
                      <a:lnTo>
                        <a:pt x="34" y="0"/>
                      </a:lnTo>
                      <a:lnTo>
                        <a:pt x="10" y="0"/>
                      </a:lnTo>
                      <a:lnTo>
                        <a:pt x="0" y="16"/>
                      </a:lnTo>
                      <a:lnTo>
                        <a:pt x="0" y="20"/>
                      </a:lnTo>
                      <a:lnTo>
                        <a:pt x="4" y="27"/>
                      </a:lnTo>
                      <a:lnTo>
                        <a:pt x="45" y="27"/>
                      </a:lnTo>
                      <a:lnTo>
                        <a:pt x="40" y="5"/>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sp>
            <p:nvSpPr>
              <p:cNvPr id="27598" name="Oval 746"/>
              <p:cNvSpPr>
                <a:spLocks noChangeArrowheads="1"/>
              </p:cNvSpPr>
              <p:nvPr/>
            </p:nvSpPr>
            <p:spPr bwMode="auto">
              <a:xfrm>
                <a:off x="4187" y="3991"/>
                <a:ext cx="64" cy="74"/>
              </a:xfrm>
              <a:prstGeom prst="ellipse">
                <a:avLst/>
              </a:prstGeom>
              <a:solidFill>
                <a:schemeClr val="tx1"/>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599" name="Oval 747"/>
              <p:cNvSpPr>
                <a:spLocks noChangeArrowheads="1"/>
              </p:cNvSpPr>
              <p:nvPr/>
            </p:nvSpPr>
            <p:spPr bwMode="auto">
              <a:xfrm>
                <a:off x="4201" y="4007"/>
                <a:ext cx="34" cy="44"/>
              </a:xfrm>
              <a:prstGeom prst="ellipse">
                <a:avLst/>
              </a:prstGeom>
              <a:solidFill>
                <a:schemeClr val="tx1"/>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600" name="Oval 748"/>
              <p:cNvSpPr>
                <a:spLocks noChangeArrowheads="1"/>
              </p:cNvSpPr>
              <p:nvPr/>
            </p:nvSpPr>
            <p:spPr bwMode="auto">
              <a:xfrm>
                <a:off x="4209" y="4024"/>
                <a:ext cx="18" cy="1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601" name="Oval 749"/>
              <p:cNvSpPr>
                <a:spLocks noChangeArrowheads="1"/>
              </p:cNvSpPr>
              <p:nvPr/>
            </p:nvSpPr>
            <p:spPr bwMode="auto">
              <a:xfrm>
                <a:off x="4410" y="3991"/>
                <a:ext cx="60" cy="74"/>
              </a:xfrm>
              <a:prstGeom prst="ellipse">
                <a:avLst/>
              </a:prstGeom>
              <a:solidFill>
                <a:schemeClr val="tx1"/>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602" name="Oval 750"/>
              <p:cNvSpPr>
                <a:spLocks noChangeArrowheads="1"/>
              </p:cNvSpPr>
              <p:nvPr/>
            </p:nvSpPr>
            <p:spPr bwMode="auto">
              <a:xfrm>
                <a:off x="4423" y="4014"/>
                <a:ext cx="34" cy="37"/>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603" name="Oval 751"/>
              <p:cNvSpPr>
                <a:spLocks noChangeArrowheads="1"/>
              </p:cNvSpPr>
              <p:nvPr/>
            </p:nvSpPr>
            <p:spPr bwMode="auto">
              <a:xfrm>
                <a:off x="4432" y="4022"/>
                <a:ext cx="16" cy="1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grpSp>
            <p:nvGrpSpPr>
              <p:cNvPr id="27604" name="Group 752"/>
              <p:cNvGrpSpPr>
                <a:grpSpLocks/>
              </p:cNvGrpSpPr>
              <p:nvPr/>
            </p:nvGrpSpPr>
            <p:grpSpPr bwMode="auto">
              <a:xfrm>
                <a:off x="4177" y="3864"/>
                <a:ext cx="308" cy="177"/>
                <a:chOff x="4512" y="1927"/>
                <a:chExt cx="208" cy="126"/>
              </a:xfrm>
            </p:grpSpPr>
            <p:sp>
              <p:nvSpPr>
                <p:cNvPr id="89100" name="Freeform 753"/>
                <p:cNvSpPr>
                  <a:spLocks/>
                </p:cNvSpPr>
                <p:nvPr/>
              </p:nvSpPr>
              <p:spPr bwMode="auto">
                <a:xfrm>
                  <a:off x="4512" y="1927"/>
                  <a:ext cx="208" cy="126"/>
                </a:xfrm>
                <a:custGeom>
                  <a:avLst/>
                  <a:gdLst>
                    <a:gd name="T0" fmla="*/ 208 w 208"/>
                    <a:gd name="T1" fmla="*/ 104 h 126"/>
                    <a:gd name="T2" fmla="*/ 208 w 208"/>
                    <a:gd name="T3" fmla="*/ 74 h 126"/>
                    <a:gd name="T4" fmla="*/ 203 w 208"/>
                    <a:gd name="T5" fmla="*/ 74 h 126"/>
                    <a:gd name="T6" fmla="*/ 203 w 208"/>
                    <a:gd name="T7" fmla="*/ 12 h 126"/>
                    <a:gd name="T8" fmla="*/ 208 w 208"/>
                    <a:gd name="T9" fmla="*/ 12 h 126"/>
                    <a:gd name="T10" fmla="*/ 208 w 208"/>
                    <a:gd name="T11" fmla="*/ 0 h 126"/>
                    <a:gd name="T12" fmla="*/ 199 w 208"/>
                    <a:gd name="T13" fmla="*/ 0 h 126"/>
                    <a:gd name="T14" fmla="*/ 203 w 208"/>
                    <a:gd name="T15" fmla="*/ 5 h 126"/>
                    <a:gd name="T16" fmla="*/ 148 w 208"/>
                    <a:gd name="T17" fmla="*/ 5 h 126"/>
                    <a:gd name="T18" fmla="*/ 148 w 208"/>
                    <a:gd name="T19" fmla="*/ 0 h 126"/>
                    <a:gd name="T20" fmla="*/ 122 w 208"/>
                    <a:gd name="T21" fmla="*/ 0 h 126"/>
                    <a:gd name="T22" fmla="*/ 122 w 208"/>
                    <a:gd name="T23" fmla="*/ 5 h 126"/>
                    <a:gd name="T24" fmla="*/ 117 w 208"/>
                    <a:gd name="T25" fmla="*/ 5 h 126"/>
                    <a:gd name="T26" fmla="*/ 117 w 208"/>
                    <a:gd name="T27" fmla="*/ 0 h 126"/>
                    <a:gd name="T28" fmla="*/ 113 w 208"/>
                    <a:gd name="T29" fmla="*/ 0 h 126"/>
                    <a:gd name="T30" fmla="*/ 113 w 208"/>
                    <a:gd name="T31" fmla="*/ 5 h 126"/>
                    <a:gd name="T32" fmla="*/ 113 w 208"/>
                    <a:gd name="T33" fmla="*/ 38 h 126"/>
                    <a:gd name="T34" fmla="*/ 71 w 208"/>
                    <a:gd name="T35" fmla="*/ 38 h 126"/>
                    <a:gd name="T36" fmla="*/ 66 w 208"/>
                    <a:gd name="T37" fmla="*/ 74 h 126"/>
                    <a:gd name="T38" fmla="*/ 52 w 208"/>
                    <a:gd name="T39" fmla="*/ 74 h 126"/>
                    <a:gd name="T40" fmla="*/ 25 w 208"/>
                    <a:gd name="T41" fmla="*/ 81 h 126"/>
                    <a:gd name="T42" fmla="*/ 10 w 208"/>
                    <a:gd name="T43" fmla="*/ 86 h 126"/>
                    <a:gd name="T44" fmla="*/ 5 w 208"/>
                    <a:gd name="T45" fmla="*/ 81 h 126"/>
                    <a:gd name="T46" fmla="*/ 5 w 208"/>
                    <a:gd name="T47" fmla="*/ 86 h 126"/>
                    <a:gd name="T48" fmla="*/ 0 w 208"/>
                    <a:gd name="T49" fmla="*/ 98 h 126"/>
                    <a:gd name="T50" fmla="*/ 0 w 208"/>
                    <a:gd name="T51" fmla="*/ 104 h 126"/>
                    <a:gd name="T52" fmla="*/ 5 w 208"/>
                    <a:gd name="T53" fmla="*/ 104 h 126"/>
                    <a:gd name="T54" fmla="*/ 10 w 208"/>
                    <a:gd name="T55" fmla="*/ 104 h 126"/>
                    <a:gd name="T56" fmla="*/ 15 w 208"/>
                    <a:gd name="T57" fmla="*/ 91 h 126"/>
                    <a:gd name="T58" fmla="*/ 36 w 208"/>
                    <a:gd name="T59" fmla="*/ 91 h 126"/>
                    <a:gd name="T60" fmla="*/ 40 w 208"/>
                    <a:gd name="T61" fmla="*/ 98 h 126"/>
                    <a:gd name="T62" fmla="*/ 55 w 208"/>
                    <a:gd name="T63" fmla="*/ 126 h 126"/>
                    <a:gd name="T64" fmla="*/ 132 w 208"/>
                    <a:gd name="T65" fmla="*/ 126 h 126"/>
                    <a:gd name="T66" fmla="*/ 154 w 208"/>
                    <a:gd name="T67" fmla="*/ 126 h 126"/>
                    <a:gd name="T68" fmla="*/ 157 w 208"/>
                    <a:gd name="T69" fmla="*/ 98 h 126"/>
                    <a:gd name="T70" fmla="*/ 163 w 208"/>
                    <a:gd name="T71" fmla="*/ 91 h 126"/>
                    <a:gd name="T72" fmla="*/ 190 w 208"/>
                    <a:gd name="T73" fmla="*/ 91 h 126"/>
                    <a:gd name="T74" fmla="*/ 199 w 208"/>
                    <a:gd name="T75" fmla="*/ 110 h 126"/>
                    <a:gd name="T76" fmla="*/ 208 w 208"/>
                    <a:gd name="T77" fmla="*/ 10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126"/>
                    <a:gd name="T119" fmla="*/ 208 w 208"/>
                    <a:gd name="T120" fmla="*/ 126 h 1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126">
                      <a:moveTo>
                        <a:pt x="208" y="104"/>
                      </a:moveTo>
                      <a:lnTo>
                        <a:pt x="208" y="74"/>
                      </a:lnTo>
                      <a:lnTo>
                        <a:pt x="203" y="74"/>
                      </a:lnTo>
                      <a:lnTo>
                        <a:pt x="203" y="12"/>
                      </a:lnTo>
                      <a:lnTo>
                        <a:pt x="208" y="12"/>
                      </a:lnTo>
                      <a:lnTo>
                        <a:pt x="208" y="0"/>
                      </a:lnTo>
                      <a:lnTo>
                        <a:pt x="199" y="0"/>
                      </a:lnTo>
                      <a:lnTo>
                        <a:pt x="203" y="5"/>
                      </a:lnTo>
                      <a:lnTo>
                        <a:pt x="148" y="5"/>
                      </a:lnTo>
                      <a:lnTo>
                        <a:pt x="148" y="0"/>
                      </a:lnTo>
                      <a:lnTo>
                        <a:pt x="122" y="0"/>
                      </a:lnTo>
                      <a:lnTo>
                        <a:pt x="122" y="5"/>
                      </a:lnTo>
                      <a:lnTo>
                        <a:pt x="117" y="5"/>
                      </a:lnTo>
                      <a:lnTo>
                        <a:pt x="117" y="0"/>
                      </a:lnTo>
                      <a:lnTo>
                        <a:pt x="113" y="0"/>
                      </a:lnTo>
                      <a:lnTo>
                        <a:pt x="113" y="5"/>
                      </a:lnTo>
                      <a:lnTo>
                        <a:pt x="113" y="38"/>
                      </a:lnTo>
                      <a:lnTo>
                        <a:pt x="71" y="38"/>
                      </a:lnTo>
                      <a:lnTo>
                        <a:pt x="66" y="74"/>
                      </a:lnTo>
                      <a:lnTo>
                        <a:pt x="52" y="74"/>
                      </a:lnTo>
                      <a:lnTo>
                        <a:pt x="25" y="81"/>
                      </a:lnTo>
                      <a:lnTo>
                        <a:pt x="10" y="86"/>
                      </a:lnTo>
                      <a:lnTo>
                        <a:pt x="5" y="81"/>
                      </a:lnTo>
                      <a:lnTo>
                        <a:pt x="5" y="86"/>
                      </a:lnTo>
                      <a:lnTo>
                        <a:pt x="0" y="98"/>
                      </a:lnTo>
                      <a:lnTo>
                        <a:pt x="0" y="104"/>
                      </a:lnTo>
                      <a:lnTo>
                        <a:pt x="5" y="104"/>
                      </a:lnTo>
                      <a:lnTo>
                        <a:pt x="10" y="104"/>
                      </a:lnTo>
                      <a:lnTo>
                        <a:pt x="15" y="91"/>
                      </a:lnTo>
                      <a:lnTo>
                        <a:pt x="36" y="91"/>
                      </a:lnTo>
                      <a:lnTo>
                        <a:pt x="40" y="98"/>
                      </a:lnTo>
                      <a:lnTo>
                        <a:pt x="55" y="126"/>
                      </a:lnTo>
                      <a:lnTo>
                        <a:pt x="132" y="126"/>
                      </a:lnTo>
                      <a:lnTo>
                        <a:pt x="154" y="126"/>
                      </a:lnTo>
                      <a:lnTo>
                        <a:pt x="157" y="98"/>
                      </a:lnTo>
                      <a:lnTo>
                        <a:pt x="163" y="91"/>
                      </a:lnTo>
                      <a:lnTo>
                        <a:pt x="190" y="91"/>
                      </a:lnTo>
                      <a:lnTo>
                        <a:pt x="199" y="110"/>
                      </a:lnTo>
                      <a:lnTo>
                        <a:pt x="208" y="10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89101" name="Freeform 754"/>
                <p:cNvSpPr>
                  <a:spLocks/>
                </p:cNvSpPr>
                <p:nvPr/>
              </p:nvSpPr>
              <p:spPr bwMode="auto">
                <a:xfrm>
                  <a:off x="4512" y="1927"/>
                  <a:ext cx="208" cy="126"/>
                </a:xfrm>
                <a:custGeom>
                  <a:avLst/>
                  <a:gdLst>
                    <a:gd name="T0" fmla="*/ 208 w 208"/>
                    <a:gd name="T1" fmla="*/ 104 h 126"/>
                    <a:gd name="T2" fmla="*/ 208 w 208"/>
                    <a:gd name="T3" fmla="*/ 74 h 126"/>
                    <a:gd name="T4" fmla="*/ 203 w 208"/>
                    <a:gd name="T5" fmla="*/ 74 h 126"/>
                    <a:gd name="T6" fmla="*/ 203 w 208"/>
                    <a:gd name="T7" fmla="*/ 12 h 126"/>
                    <a:gd name="T8" fmla="*/ 208 w 208"/>
                    <a:gd name="T9" fmla="*/ 12 h 126"/>
                    <a:gd name="T10" fmla="*/ 208 w 208"/>
                    <a:gd name="T11" fmla="*/ 0 h 126"/>
                    <a:gd name="T12" fmla="*/ 199 w 208"/>
                    <a:gd name="T13" fmla="*/ 0 h 126"/>
                    <a:gd name="T14" fmla="*/ 203 w 208"/>
                    <a:gd name="T15" fmla="*/ 5 h 126"/>
                    <a:gd name="T16" fmla="*/ 148 w 208"/>
                    <a:gd name="T17" fmla="*/ 5 h 126"/>
                    <a:gd name="T18" fmla="*/ 148 w 208"/>
                    <a:gd name="T19" fmla="*/ 0 h 126"/>
                    <a:gd name="T20" fmla="*/ 122 w 208"/>
                    <a:gd name="T21" fmla="*/ 0 h 126"/>
                    <a:gd name="T22" fmla="*/ 122 w 208"/>
                    <a:gd name="T23" fmla="*/ 5 h 126"/>
                    <a:gd name="T24" fmla="*/ 117 w 208"/>
                    <a:gd name="T25" fmla="*/ 5 h 126"/>
                    <a:gd name="T26" fmla="*/ 117 w 208"/>
                    <a:gd name="T27" fmla="*/ 0 h 126"/>
                    <a:gd name="T28" fmla="*/ 113 w 208"/>
                    <a:gd name="T29" fmla="*/ 0 h 126"/>
                    <a:gd name="T30" fmla="*/ 113 w 208"/>
                    <a:gd name="T31" fmla="*/ 5 h 126"/>
                    <a:gd name="T32" fmla="*/ 113 w 208"/>
                    <a:gd name="T33" fmla="*/ 38 h 126"/>
                    <a:gd name="T34" fmla="*/ 71 w 208"/>
                    <a:gd name="T35" fmla="*/ 38 h 126"/>
                    <a:gd name="T36" fmla="*/ 66 w 208"/>
                    <a:gd name="T37" fmla="*/ 74 h 126"/>
                    <a:gd name="T38" fmla="*/ 52 w 208"/>
                    <a:gd name="T39" fmla="*/ 74 h 126"/>
                    <a:gd name="T40" fmla="*/ 25 w 208"/>
                    <a:gd name="T41" fmla="*/ 81 h 126"/>
                    <a:gd name="T42" fmla="*/ 10 w 208"/>
                    <a:gd name="T43" fmla="*/ 86 h 126"/>
                    <a:gd name="T44" fmla="*/ 5 w 208"/>
                    <a:gd name="T45" fmla="*/ 81 h 126"/>
                    <a:gd name="T46" fmla="*/ 5 w 208"/>
                    <a:gd name="T47" fmla="*/ 86 h 126"/>
                    <a:gd name="T48" fmla="*/ 0 w 208"/>
                    <a:gd name="T49" fmla="*/ 98 h 126"/>
                    <a:gd name="T50" fmla="*/ 0 w 208"/>
                    <a:gd name="T51" fmla="*/ 104 h 126"/>
                    <a:gd name="T52" fmla="*/ 5 w 208"/>
                    <a:gd name="T53" fmla="*/ 104 h 126"/>
                    <a:gd name="T54" fmla="*/ 10 w 208"/>
                    <a:gd name="T55" fmla="*/ 104 h 126"/>
                    <a:gd name="T56" fmla="*/ 15 w 208"/>
                    <a:gd name="T57" fmla="*/ 91 h 126"/>
                    <a:gd name="T58" fmla="*/ 36 w 208"/>
                    <a:gd name="T59" fmla="*/ 91 h 126"/>
                    <a:gd name="T60" fmla="*/ 40 w 208"/>
                    <a:gd name="T61" fmla="*/ 98 h 126"/>
                    <a:gd name="T62" fmla="*/ 55 w 208"/>
                    <a:gd name="T63" fmla="*/ 126 h 126"/>
                    <a:gd name="T64" fmla="*/ 132 w 208"/>
                    <a:gd name="T65" fmla="*/ 126 h 126"/>
                    <a:gd name="T66" fmla="*/ 154 w 208"/>
                    <a:gd name="T67" fmla="*/ 126 h 126"/>
                    <a:gd name="T68" fmla="*/ 157 w 208"/>
                    <a:gd name="T69" fmla="*/ 98 h 126"/>
                    <a:gd name="T70" fmla="*/ 163 w 208"/>
                    <a:gd name="T71" fmla="*/ 91 h 126"/>
                    <a:gd name="T72" fmla="*/ 190 w 208"/>
                    <a:gd name="T73" fmla="*/ 91 h 126"/>
                    <a:gd name="T74" fmla="*/ 199 w 208"/>
                    <a:gd name="T75" fmla="*/ 110 h 126"/>
                    <a:gd name="T76" fmla="*/ 208 w 208"/>
                    <a:gd name="T77" fmla="*/ 10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126"/>
                    <a:gd name="T119" fmla="*/ 208 w 208"/>
                    <a:gd name="T120" fmla="*/ 126 h 1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126">
                      <a:moveTo>
                        <a:pt x="208" y="104"/>
                      </a:moveTo>
                      <a:lnTo>
                        <a:pt x="208" y="74"/>
                      </a:lnTo>
                      <a:lnTo>
                        <a:pt x="203" y="74"/>
                      </a:lnTo>
                      <a:lnTo>
                        <a:pt x="203" y="12"/>
                      </a:lnTo>
                      <a:lnTo>
                        <a:pt x="208" y="12"/>
                      </a:lnTo>
                      <a:lnTo>
                        <a:pt x="208" y="0"/>
                      </a:lnTo>
                      <a:lnTo>
                        <a:pt x="199" y="0"/>
                      </a:lnTo>
                      <a:lnTo>
                        <a:pt x="203" y="5"/>
                      </a:lnTo>
                      <a:lnTo>
                        <a:pt x="148" y="5"/>
                      </a:lnTo>
                      <a:lnTo>
                        <a:pt x="148" y="0"/>
                      </a:lnTo>
                      <a:lnTo>
                        <a:pt x="122" y="0"/>
                      </a:lnTo>
                      <a:lnTo>
                        <a:pt x="122" y="5"/>
                      </a:lnTo>
                      <a:lnTo>
                        <a:pt x="117" y="5"/>
                      </a:lnTo>
                      <a:lnTo>
                        <a:pt x="117" y="0"/>
                      </a:lnTo>
                      <a:lnTo>
                        <a:pt x="113" y="0"/>
                      </a:lnTo>
                      <a:lnTo>
                        <a:pt x="113" y="5"/>
                      </a:lnTo>
                      <a:lnTo>
                        <a:pt x="113" y="38"/>
                      </a:lnTo>
                      <a:lnTo>
                        <a:pt x="71" y="38"/>
                      </a:lnTo>
                      <a:lnTo>
                        <a:pt x="66" y="74"/>
                      </a:lnTo>
                      <a:lnTo>
                        <a:pt x="52" y="74"/>
                      </a:lnTo>
                      <a:lnTo>
                        <a:pt x="25" y="81"/>
                      </a:lnTo>
                      <a:lnTo>
                        <a:pt x="10" y="86"/>
                      </a:lnTo>
                      <a:lnTo>
                        <a:pt x="5" y="81"/>
                      </a:lnTo>
                      <a:lnTo>
                        <a:pt x="5" y="86"/>
                      </a:lnTo>
                      <a:lnTo>
                        <a:pt x="0" y="98"/>
                      </a:lnTo>
                      <a:lnTo>
                        <a:pt x="0" y="104"/>
                      </a:lnTo>
                      <a:lnTo>
                        <a:pt x="5" y="104"/>
                      </a:lnTo>
                      <a:lnTo>
                        <a:pt x="10" y="104"/>
                      </a:lnTo>
                      <a:lnTo>
                        <a:pt x="15" y="91"/>
                      </a:lnTo>
                      <a:lnTo>
                        <a:pt x="36" y="91"/>
                      </a:lnTo>
                      <a:lnTo>
                        <a:pt x="40" y="98"/>
                      </a:lnTo>
                      <a:lnTo>
                        <a:pt x="55" y="126"/>
                      </a:lnTo>
                      <a:lnTo>
                        <a:pt x="132" y="126"/>
                      </a:lnTo>
                      <a:lnTo>
                        <a:pt x="154" y="126"/>
                      </a:lnTo>
                      <a:lnTo>
                        <a:pt x="157" y="98"/>
                      </a:lnTo>
                      <a:lnTo>
                        <a:pt x="163" y="91"/>
                      </a:lnTo>
                      <a:lnTo>
                        <a:pt x="190" y="91"/>
                      </a:lnTo>
                      <a:lnTo>
                        <a:pt x="199" y="110"/>
                      </a:lnTo>
                      <a:lnTo>
                        <a:pt x="208" y="104"/>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sp>
            <p:nvSpPr>
              <p:cNvPr id="27605" name="Freeform 755"/>
              <p:cNvSpPr>
                <a:spLocks/>
              </p:cNvSpPr>
              <p:nvPr/>
            </p:nvSpPr>
            <p:spPr bwMode="auto">
              <a:xfrm>
                <a:off x="4276" y="3919"/>
                <a:ext cx="67" cy="49"/>
              </a:xfrm>
              <a:custGeom>
                <a:avLst/>
                <a:gdLst>
                  <a:gd name="T0" fmla="*/ 3606 w 45"/>
                  <a:gd name="T1" fmla="*/ 1429 h 35"/>
                  <a:gd name="T2" fmla="*/ 3606 w 45"/>
                  <a:gd name="T3" fmla="*/ 0 h 35"/>
                  <a:gd name="T4" fmla="*/ 359 w 45"/>
                  <a:gd name="T5" fmla="*/ 0 h 35"/>
                  <a:gd name="T6" fmla="*/ 0 w 45"/>
                  <a:gd name="T7" fmla="*/ 1429 h 35"/>
                  <a:gd name="T8" fmla="*/ 359 w 45"/>
                  <a:gd name="T9" fmla="*/ 1429 h 35"/>
                  <a:gd name="T10" fmla="*/ 0 60000 65536"/>
                  <a:gd name="T11" fmla="*/ 0 60000 65536"/>
                  <a:gd name="T12" fmla="*/ 0 60000 65536"/>
                  <a:gd name="T13" fmla="*/ 0 60000 65536"/>
                  <a:gd name="T14" fmla="*/ 0 60000 65536"/>
                  <a:gd name="T15" fmla="*/ 0 w 45"/>
                  <a:gd name="T16" fmla="*/ 0 h 35"/>
                  <a:gd name="T17" fmla="*/ 45 w 45"/>
                  <a:gd name="T18" fmla="*/ 35 h 35"/>
                </a:gdLst>
                <a:ahLst/>
                <a:cxnLst>
                  <a:cxn ang="T10">
                    <a:pos x="T0" y="T1"/>
                  </a:cxn>
                  <a:cxn ang="T11">
                    <a:pos x="T2" y="T3"/>
                  </a:cxn>
                  <a:cxn ang="T12">
                    <a:pos x="T4" y="T5"/>
                  </a:cxn>
                  <a:cxn ang="T13">
                    <a:pos x="T6" y="T7"/>
                  </a:cxn>
                  <a:cxn ang="T14">
                    <a:pos x="T8" y="T9"/>
                  </a:cxn>
                </a:cxnLst>
                <a:rect l="T15" t="T16" r="T17" b="T18"/>
                <a:pathLst>
                  <a:path w="45" h="35">
                    <a:moveTo>
                      <a:pt x="45" y="35"/>
                    </a:moveTo>
                    <a:lnTo>
                      <a:pt x="45" y="0"/>
                    </a:lnTo>
                    <a:lnTo>
                      <a:pt x="5" y="0"/>
                    </a:lnTo>
                    <a:lnTo>
                      <a:pt x="0" y="35"/>
                    </a:lnTo>
                    <a:lnTo>
                      <a:pt x="5" y="35"/>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06" name="Freeform 756"/>
              <p:cNvSpPr>
                <a:spLocks/>
              </p:cNvSpPr>
              <p:nvPr/>
            </p:nvSpPr>
            <p:spPr bwMode="auto">
              <a:xfrm>
                <a:off x="4214" y="3961"/>
                <a:ext cx="21" cy="23"/>
              </a:xfrm>
              <a:custGeom>
                <a:avLst/>
                <a:gdLst>
                  <a:gd name="T0" fmla="*/ 1229 w 14"/>
                  <a:gd name="T1" fmla="*/ 368 h 16"/>
                  <a:gd name="T2" fmla="*/ 546 w 14"/>
                  <a:gd name="T3" fmla="*/ 0 h 16"/>
                  <a:gd name="T4" fmla="*/ 546 w 14"/>
                  <a:gd name="T5" fmla="*/ 368 h 16"/>
                  <a:gd name="T6" fmla="*/ 0 w 14"/>
                  <a:gd name="T7" fmla="*/ 868 h 16"/>
                  <a:gd name="T8" fmla="*/ 0 60000 65536"/>
                  <a:gd name="T9" fmla="*/ 0 60000 65536"/>
                  <a:gd name="T10" fmla="*/ 0 60000 65536"/>
                  <a:gd name="T11" fmla="*/ 0 60000 65536"/>
                  <a:gd name="T12" fmla="*/ 0 w 14"/>
                  <a:gd name="T13" fmla="*/ 0 h 16"/>
                  <a:gd name="T14" fmla="*/ 14 w 14"/>
                  <a:gd name="T15" fmla="*/ 16 h 16"/>
                </a:gdLst>
                <a:ahLst/>
                <a:cxnLst>
                  <a:cxn ang="T8">
                    <a:pos x="T0" y="T1"/>
                  </a:cxn>
                  <a:cxn ang="T9">
                    <a:pos x="T2" y="T3"/>
                  </a:cxn>
                  <a:cxn ang="T10">
                    <a:pos x="T4" y="T5"/>
                  </a:cxn>
                  <a:cxn ang="T11">
                    <a:pos x="T6" y="T7"/>
                  </a:cxn>
                </a:cxnLst>
                <a:rect l="T12" t="T13" r="T14" b="T15"/>
                <a:pathLst>
                  <a:path w="14" h="16">
                    <a:moveTo>
                      <a:pt x="14" y="7"/>
                    </a:moveTo>
                    <a:lnTo>
                      <a:pt x="6" y="0"/>
                    </a:lnTo>
                    <a:lnTo>
                      <a:pt x="6" y="7"/>
                    </a:lnTo>
                    <a:lnTo>
                      <a:pt x="0" y="16"/>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07" name="Freeform 757"/>
              <p:cNvSpPr>
                <a:spLocks/>
              </p:cNvSpPr>
              <p:nvPr/>
            </p:nvSpPr>
            <p:spPr bwMode="auto">
              <a:xfrm>
                <a:off x="4192" y="3995"/>
                <a:ext cx="44" cy="22"/>
              </a:xfrm>
              <a:custGeom>
                <a:avLst/>
                <a:gdLst>
                  <a:gd name="T0" fmla="*/ 0 w 30"/>
                  <a:gd name="T1" fmla="*/ 521 h 16"/>
                  <a:gd name="T2" fmla="*/ 277 w 30"/>
                  <a:gd name="T3" fmla="*/ 0 h 16"/>
                  <a:gd name="T4" fmla="*/ 683 w 30"/>
                  <a:gd name="T5" fmla="*/ 0 h 16"/>
                  <a:gd name="T6" fmla="*/ 2033 w 30"/>
                  <a:gd name="T7" fmla="*/ 0 h 16"/>
                  <a:gd name="T8" fmla="*/ 0 60000 65536"/>
                  <a:gd name="T9" fmla="*/ 0 60000 65536"/>
                  <a:gd name="T10" fmla="*/ 0 60000 65536"/>
                  <a:gd name="T11" fmla="*/ 0 60000 65536"/>
                  <a:gd name="T12" fmla="*/ 0 w 30"/>
                  <a:gd name="T13" fmla="*/ 0 h 16"/>
                  <a:gd name="T14" fmla="*/ 30 w 30"/>
                  <a:gd name="T15" fmla="*/ 16 h 16"/>
                </a:gdLst>
                <a:ahLst/>
                <a:cxnLst>
                  <a:cxn ang="T8">
                    <a:pos x="T0" y="T1"/>
                  </a:cxn>
                  <a:cxn ang="T9">
                    <a:pos x="T2" y="T3"/>
                  </a:cxn>
                  <a:cxn ang="T10">
                    <a:pos x="T4" y="T5"/>
                  </a:cxn>
                  <a:cxn ang="T11">
                    <a:pos x="T6" y="T7"/>
                  </a:cxn>
                </a:cxnLst>
                <a:rect l="T12" t="T13" r="T14" b="T15"/>
                <a:pathLst>
                  <a:path w="30" h="16">
                    <a:moveTo>
                      <a:pt x="0" y="16"/>
                    </a:moveTo>
                    <a:lnTo>
                      <a:pt x="4" y="0"/>
                    </a:lnTo>
                    <a:lnTo>
                      <a:pt x="10" y="0"/>
                    </a:lnTo>
                    <a:lnTo>
                      <a:pt x="30"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08" name="Line 758"/>
              <p:cNvSpPr>
                <a:spLocks noChangeShapeType="1"/>
              </p:cNvSpPr>
              <p:nvPr/>
            </p:nvSpPr>
            <p:spPr bwMode="auto">
              <a:xfrm flipH="1">
                <a:off x="4199" y="3985"/>
                <a:ext cx="62" cy="1"/>
              </a:xfrm>
              <a:prstGeom prst="line">
                <a:avLst/>
              </a:prstGeom>
              <a:noFill/>
              <a:ln w="12700">
                <a:solidFill>
                  <a:srgbClr val="000000"/>
                </a:solidFill>
                <a:round/>
                <a:headEnd/>
                <a:tailEnd/>
              </a:ln>
            </p:spPr>
            <p:txBody>
              <a:bodyPr/>
              <a:lstStyle/>
              <a:p>
                <a:endParaRPr lang="en-US"/>
              </a:p>
            </p:txBody>
          </p:sp>
          <p:sp>
            <p:nvSpPr>
              <p:cNvPr id="27609" name="Freeform 759"/>
              <p:cNvSpPr>
                <a:spLocks/>
              </p:cNvSpPr>
              <p:nvPr/>
            </p:nvSpPr>
            <p:spPr bwMode="auto">
              <a:xfrm>
                <a:off x="4177" y="3979"/>
                <a:ext cx="19" cy="33"/>
              </a:xfrm>
              <a:custGeom>
                <a:avLst/>
                <a:gdLst>
                  <a:gd name="T0" fmla="*/ 861 w 13"/>
                  <a:gd name="T1" fmla="*/ 253 h 23"/>
                  <a:gd name="T2" fmla="*/ 861 w 13"/>
                  <a:gd name="T3" fmla="*/ 0 h 23"/>
                  <a:gd name="T4" fmla="*/ 861 w 13"/>
                  <a:gd name="T5" fmla="*/ 253 h 23"/>
                  <a:gd name="T6" fmla="*/ 861 w 13"/>
                  <a:gd name="T7" fmla="*/ 584 h 23"/>
                  <a:gd name="T8" fmla="*/ 0 w 13"/>
                  <a:gd name="T9" fmla="*/ 868 h 23"/>
                  <a:gd name="T10" fmla="*/ 0 w 13"/>
                  <a:gd name="T11" fmla="*/ 1202 h 23"/>
                  <a:gd name="T12" fmla="*/ 861 w 13"/>
                  <a:gd name="T13" fmla="*/ 1202 h 23"/>
                  <a:gd name="T14" fmla="*/ 0 60000 65536"/>
                  <a:gd name="T15" fmla="*/ 0 60000 65536"/>
                  <a:gd name="T16" fmla="*/ 0 60000 65536"/>
                  <a:gd name="T17" fmla="*/ 0 60000 65536"/>
                  <a:gd name="T18" fmla="*/ 0 60000 65536"/>
                  <a:gd name="T19" fmla="*/ 0 60000 65536"/>
                  <a:gd name="T20" fmla="*/ 0 60000 65536"/>
                  <a:gd name="T21" fmla="*/ 0 w 13"/>
                  <a:gd name="T22" fmla="*/ 0 h 23"/>
                  <a:gd name="T23" fmla="*/ 13 w 1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3">
                    <a:moveTo>
                      <a:pt x="13" y="5"/>
                    </a:moveTo>
                    <a:lnTo>
                      <a:pt x="13" y="0"/>
                    </a:lnTo>
                    <a:lnTo>
                      <a:pt x="13" y="5"/>
                    </a:lnTo>
                    <a:lnTo>
                      <a:pt x="13" y="11"/>
                    </a:lnTo>
                    <a:lnTo>
                      <a:pt x="0" y="17"/>
                    </a:lnTo>
                    <a:lnTo>
                      <a:pt x="0" y="23"/>
                    </a:lnTo>
                    <a:lnTo>
                      <a:pt x="13" y="23"/>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10" name="Line 760"/>
              <p:cNvSpPr>
                <a:spLocks noChangeShapeType="1"/>
              </p:cNvSpPr>
              <p:nvPr/>
            </p:nvSpPr>
            <p:spPr bwMode="auto">
              <a:xfrm>
                <a:off x="4381" y="4040"/>
                <a:ext cx="2" cy="3"/>
              </a:xfrm>
              <a:prstGeom prst="line">
                <a:avLst/>
              </a:prstGeom>
              <a:noFill/>
              <a:ln w="12700">
                <a:solidFill>
                  <a:srgbClr val="000000"/>
                </a:solidFill>
                <a:round/>
                <a:headEnd/>
                <a:tailEnd/>
              </a:ln>
            </p:spPr>
            <p:txBody>
              <a:bodyPr/>
              <a:lstStyle/>
              <a:p>
                <a:endParaRPr lang="en-US"/>
              </a:p>
            </p:txBody>
          </p:sp>
          <p:sp>
            <p:nvSpPr>
              <p:cNvPr id="27611" name="Line 761"/>
              <p:cNvSpPr>
                <a:spLocks noChangeShapeType="1"/>
              </p:cNvSpPr>
              <p:nvPr/>
            </p:nvSpPr>
            <p:spPr bwMode="auto">
              <a:xfrm>
                <a:off x="4367" y="4040"/>
                <a:ext cx="1" cy="3"/>
              </a:xfrm>
              <a:prstGeom prst="line">
                <a:avLst/>
              </a:prstGeom>
              <a:noFill/>
              <a:ln w="12700">
                <a:solidFill>
                  <a:srgbClr val="000000"/>
                </a:solidFill>
                <a:round/>
                <a:headEnd/>
                <a:tailEnd/>
              </a:ln>
            </p:spPr>
            <p:txBody>
              <a:bodyPr/>
              <a:lstStyle/>
              <a:p>
                <a:endParaRPr lang="en-US"/>
              </a:p>
            </p:txBody>
          </p:sp>
          <p:sp>
            <p:nvSpPr>
              <p:cNvPr id="27612" name="Line 762"/>
              <p:cNvSpPr>
                <a:spLocks noChangeShapeType="1"/>
              </p:cNvSpPr>
              <p:nvPr/>
            </p:nvSpPr>
            <p:spPr bwMode="auto">
              <a:xfrm>
                <a:off x="4315" y="4040"/>
                <a:ext cx="1" cy="3"/>
              </a:xfrm>
              <a:prstGeom prst="line">
                <a:avLst/>
              </a:prstGeom>
              <a:noFill/>
              <a:ln w="12700">
                <a:solidFill>
                  <a:srgbClr val="000000"/>
                </a:solidFill>
                <a:round/>
                <a:headEnd/>
                <a:tailEnd/>
              </a:ln>
            </p:spPr>
            <p:txBody>
              <a:bodyPr/>
              <a:lstStyle/>
              <a:p>
                <a:endParaRPr lang="en-US"/>
              </a:p>
            </p:txBody>
          </p:sp>
          <p:sp>
            <p:nvSpPr>
              <p:cNvPr id="27613" name="Line 763"/>
              <p:cNvSpPr>
                <a:spLocks noChangeShapeType="1"/>
              </p:cNvSpPr>
              <p:nvPr/>
            </p:nvSpPr>
            <p:spPr bwMode="auto">
              <a:xfrm>
                <a:off x="4306" y="4040"/>
                <a:ext cx="1" cy="3"/>
              </a:xfrm>
              <a:prstGeom prst="line">
                <a:avLst/>
              </a:prstGeom>
              <a:noFill/>
              <a:ln w="12700">
                <a:solidFill>
                  <a:srgbClr val="000000"/>
                </a:solidFill>
                <a:round/>
                <a:headEnd/>
                <a:tailEnd/>
              </a:ln>
            </p:spPr>
            <p:txBody>
              <a:bodyPr/>
              <a:lstStyle/>
              <a:p>
                <a:endParaRPr lang="en-US"/>
              </a:p>
            </p:txBody>
          </p:sp>
          <p:sp>
            <p:nvSpPr>
              <p:cNvPr id="27614" name="Line 764"/>
              <p:cNvSpPr>
                <a:spLocks noChangeShapeType="1"/>
              </p:cNvSpPr>
              <p:nvPr/>
            </p:nvSpPr>
            <p:spPr bwMode="auto">
              <a:xfrm>
                <a:off x="4293" y="4040"/>
                <a:ext cx="1" cy="3"/>
              </a:xfrm>
              <a:prstGeom prst="line">
                <a:avLst/>
              </a:prstGeom>
              <a:noFill/>
              <a:ln w="12700">
                <a:solidFill>
                  <a:srgbClr val="000000"/>
                </a:solidFill>
                <a:round/>
                <a:headEnd/>
                <a:tailEnd/>
              </a:ln>
            </p:spPr>
            <p:txBody>
              <a:bodyPr/>
              <a:lstStyle/>
              <a:p>
                <a:endParaRPr lang="en-US"/>
              </a:p>
            </p:txBody>
          </p:sp>
          <p:sp>
            <p:nvSpPr>
              <p:cNvPr id="27615" name="Line 765"/>
              <p:cNvSpPr>
                <a:spLocks noChangeShapeType="1"/>
              </p:cNvSpPr>
              <p:nvPr/>
            </p:nvSpPr>
            <p:spPr bwMode="auto">
              <a:xfrm>
                <a:off x="4261" y="3993"/>
                <a:ext cx="2" cy="2"/>
              </a:xfrm>
              <a:prstGeom prst="line">
                <a:avLst/>
              </a:prstGeom>
              <a:noFill/>
              <a:ln w="12700">
                <a:solidFill>
                  <a:srgbClr val="000000"/>
                </a:solidFill>
                <a:round/>
                <a:headEnd/>
                <a:tailEnd/>
              </a:ln>
            </p:spPr>
            <p:txBody>
              <a:bodyPr/>
              <a:lstStyle/>
              <a:p>
                <a:endParaRPr lang="en-US"/>
              </a:p>
            </p:txBody>
          </p:sp>
          <p:sp>
            <p:nvSpPr>
              <p:cNvPr id="27616" name="Freeform 766"/>
              <p:cNvSpPr>
                <a:spLocks/>
              </p:cNvSpPr>
              <p:nvPr/>
            </p:nvSpPr>
            <p:spPr bwMode="auto">
              <a:xfrm>
                <a:off x="4199" y="3979"/>
                <a:ext cx="45" cy="23"/>
              </a:xfrm>
              <a:custGeom>
                <a:avLst/>
                <a:gdLst>
                  <a:gd name="T0" fmla="*/ 2624 w 30"/>
                  <a:gd name="T1" fmla="*/ 0 h 16"/>
                  <a:gd name="T2" fmla="*/ 473 w 30"/>
                  <a:gd name="T3" fmla="*/ 0 h 16"/>
                  <a:gd name="T4" fmla="*/ 0 w 30"/>
                  <a:gd name="T5" fmla="*/ 868 h 16"/>
                  <a:gd name="T6" fmla="*/ 0 60000 65536"/>
                  <a:gd name="T7" fmla="*/ 0 60000 65536"/>
                  <a:gd name="T8" fmla="*/ 0 60000 65536"/>
                  <a:gd name="T9" fmla="*/ 0 w 30"/>
                  <a:gd name="T10" fmla="*/ 0 h 16"/>
                  <a:gd name="T11" fmla="*/ 30 w 30"/>
                  <a:gd name="T12" fmla="*/ 16 h 16"/>
                </a:gdLst>
                <a:ahLst/>
                <a:cxnLst>
                  <a:cxn ang="T6">
                    <a:pos x="T0" y="T1"/>
                  </a:cxn>
                  <a:cxn ang="T7">
                    <a:pos x="T2" y="T3"/>
                  </a:cxn>
                  <a:cxn ang="T8">
                    <a:pos x="T4" y="T5"/>
                  </a:cxn>
                </a:cxnLst>
                <a:rect l="T9" t="T10" r="T11" b="T12"/>
                <a:pathLst>
                  <a:path w="30" h="16">
                    <a:moveTo>
                      <a:pt x="30" y="0"/>
                    </a:moveTo>
                    <a:lnTo>
                      <a:pt x="5" y="0"/>
                    </a:lnTo>
                    <a:lnTo>
                      <a:pt x="0" y="16"/>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17" name="Freeform 767"/>
              <p:cNvSpPr>
                <a:spLocks/>
              </p:cNvSpPr>
              <p:nvPr/>
            </p:nvSpPr>
            <p:spPr bwMode="auto">
              <a:xfrm>
                <a:off x="4245" y="3979"/>
                <a:ext cx="19" cy="23"/>
              </a:xfrm>
              <a:custGeom>
                <a:avLst/>
                <a:gdLst>
                  <a:gd name="T0" fmla="*/ 861 w 13"/>
                  <a:gd name="T1" fmla="*/ 430 h 16"/>
                  <a:gd name="T2" fmla="*/ 861 w 13"/>
                  <a:gd name="T3" fmla="*/ 868 h 16"/>
                  <a:gd name="T4" fmla="*/ 0 w 13"/>
                  <a:gd name="T5" fmla="*/ 430 h 16"/>
                  <a:gd name="T6" fmla="*/ 0 w 13"/>
                  <a:gd name="T7" fmla="*/ 0 h 16"/>
                  <a:gd name="T8" fmla="*/ 0 w 13"/>
                  <a:gd name="T9" fmla="*/ 430 h 16"/>
                  <a:gd name="T10" fmla="*/ 0 w 13"/>
                  <a:gd name="T11" fmla="*/ 0 h 16"/>
                  <a:gd name="T12" fmla="*/ 861 w 13"/>
                  <a:gd name="T13" fmla="*/ 430 h 16"/>
                  <a:gd name="T14" fmla="*/ 0 60000 65536"/>
                  <a:gd name="T15" fmla="*/ 0 60000 65536"/>
                  <a:gd name="T16" fmla="*/ 0 60000 65536"/>
                  <a:gd name="T17" fmla="*/ 0 60000 65536"/>
                  <a:gd name="T18" fmla="*/ 0 60000 65536"/>
                  <a:gd name="T19" fmla="*/ 0 60000 65536"/>
                  <a:gd name="T20" fmla="*/ 0 60000 65536"/>
                  <a:gd name="T21" fmla="*/ 0 w 13"/>
                  <a:gd name="T22" fmla="*/ 0 h 16"/>
                  <a:gd name="T23" fmla="*/ 13 w 1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6">
                    <a:moveTo>
                      <a:pt x="13" y="8"/>
                    </a:moveTo>
                    <a:lnTo>
                      <a:pt x="13" y="16"/>
                    </a:lnTo>
                    <a:lnTo>
                      <a:pt x="0" y="8"/>
                    </a:lnTo>
                    <a:lnTo>
                      <a:pt x="0" y="0"/>
                    </a:lnTo>
                    <a:lnTo>
                      <a:pt x="0" y="8"/>
                    </a:lnTo>
                    <a:lnTo>
                      <a:pt x="0" y="0"/>
                    </a:lnTo>
                    <a:lnTo>
                      <a:pt x="13" y="8"/>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18" name="Freeform 768"/>
              <p:cNvSpPr>
                <a:spLocks/>
              </p:cNvSpPr>
              <p:nvPr/>
            </p:nvSpPr>
            <p:spPr bwMode="auto">
              <a:xfrm>
                <a:off x="4245" y="3986"/>
                <a:ext cx="19" cy="21"/>
              </a:xfrm>
              <a:custGeom>
                <a:avLst/>
                <a:gdLst>
                  <a:gd name="T0" fmla="*/ 0 w 13"/>
                  <a:gd name="T1" fmla="*/ 0 h 15"/>
                  <a:gd name="T2" fmla="*/ 0 w 13"/>
                  <a:gd name="T3" fmla="*/ 295 h 15"/>
                  <a:gd name="T4" fmla="*/ 0 w 13"/>
                  <a:gd name="T5" fmla="*/ 603 h 15"/>
                  <a:gd name="T6" fmla="*/ 861 w 13"/>
                  <a:gd name="T7" fmla="*/ 295 h 15"/>
                  <a:gd name="T8" fmla="*/ 0 w 13"/>
                  <a:gd name="T9" fmla="*/ 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0"/>
                    </a:moveTo>
                    <a:lnTo>
                      <a:pt x="0" y="7"/>
                    </a:lnTo>
                    <a:lnTo>
                      <a:pt x="0" y="15"/>
                    </a:lnTo>
                    <a:lnTo>
                      <a:pt x="13" y="7"/>
                    </a:lnTo>
                    <a:lnTo>
                      <a:pt x="0"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19" name="Freeform 769"/>
              <p:cNvSpPr>
                <a:spLocks/>
              </p:cNvSpPr>
              <p:nvPr/>
            </p:nvSpPr>
            <p:spPr bwMode="auto">
              <a:xfrm>
                <a:off x="4253" y="3969"/>
                <a:ext cx="22" cy="23"/>
              </a:xfrm>
              <a:custGeom>
                <a:avLst/>
                <a:gdLst>
                  <a:gd name="T0" fmla="*/ 277 w 15"/>
                  <a:gd name="T1" fmla="*/ 0 h 16"/>
                  <a:gd name="T2" fmla="*/ 1002 w 15"/>
                  <a:gd name="T3" fmla="*/ 0 h 16"/>
                  <a:gd name="T4" fmla="*/ 1002 w 15"/>
                  <a:gd name="T5" fmla="*/ 868 h 16"/>
                  <a:gd name="T6" fmla="*/ 595 w 15"/>
                  <a:gd name="T7" fmla="*/ 868 h 16"/>
                  <a:gd name="T8" fmla="*/ 595 w 15"/>
                  <a:gd name="T9" fmla="*/ 0 h 16"/>
                  <a:gd name="T10" fmla="*/ 0 w 15"/>
                  <a:gd name="T11" fmla="*/ 0 h 16"/>
                  <a:gd name="T12" fmla="*/ 277 w 15"/>
                  <a:gd name="T13" fmla="*/ 0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4" y="0"/>
                    </a:moveTo>
                    <a:lnTo>
                      <a:pt x="15" y="0"/>
                    </a:lnTo>
                    <a:lnTo>
                      <a:pt x="15" y="16"/>
                    </a:lnTo>
                    <a:lnTo>
                      <a:pt x="9" y="16"/>
                    </a:lnTo>
                    <a:lnTo>
                      <a:pt x="9" y="0"/>
                    </a:lnTo>
                    <a:lnTo>
                      <a:pt x="0" y="0"/>
                    </a:lnTo>
                    <a:lnTo>
                      <a:pt x="4"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20" name="Line 770"/>
              <p:cNvSpPr>
                <a:spLocks noChangeShapeType="1"/>
              </p:cNvSpPr>
              <p:nvPr/>
            </p:nvSpPr>
            <p:spPr bwMode="auto">
              <a:xfrm>
                <a:off x="4392" y="4034"/>
                <a:ext cx="1" cy="1"/>
              </a:xfrm>
              <a:prstGeom prst="line">
                <a:avLst/>
              </a:prstGeom>
              <a:noFill/>
              <a:ln w="12700">
                <a:solidFill>
                  <a:srgbClr val="000000"/>
                </a:solidFill>
                <a:round/>
                <a:headEnd/>
                <a:tailEnd/>
              </a:ln>
            </p:spPr>
            <p:txBody>
              <a:bodyPr/>
              <a:lstStyle/>
              <a:p>
                <a:endParaRPr lang="en-US"/>
              </a:p>
            </p:txBody>
          </p:sp>
          <p:sp>
            <p:nvSpPr>
              <p:cNvPr id="27621" name="Line 771"/>
              <p:cNvSpPr>
                <a:spLocks noChangeShapeType="1"/>
              </p:cNvSpPr>
              <p:nvPr/>
            </p:nvSpPr>
            <p:spPr bwMode="auto">
              <a:xfrm>
                <a:off x="4367" y="4040"/>
                <a:ext cx="1" cy="3"/>
              </a:xfrm>
              <a:prstGeom prst="line">
                <a:avLst/>
              </a:prstGeom>
              <a:noFill/>
              <a:ln w="12700">
                <a:solidFill>
                  <a:srgbClr val="000000"/>
                </a:solidFill>
                <a:round/>
                <a:headEnd/>
                <a:tailEnd/>
              </a:ln>
            </p:spPr>
            <p:txBody>
              <a:bodyPr/>
              <a:lstStyle/>
              <a:p>
                <a:endParaRPr lang="en-US"/>
              </a:p>
            </p:txBody>
          </p:sp>
          <p:sp>
            <p:nvSpPr>
              <p:cNvPr id="27622" name="Line 772"/>
              <p:cNvSpPr>
                <a:spLocks noChangeShapeType="1"/>
              </p:cNvSpPr>
              <p:nvPr/>
            </p:nvSpPr>
            <p:spPr bwMode="auto">
              <a:xfrm>
                <a:off x="4315" y="4040"/>
                <a:ext cx="1" cy="3"/>
              </a:xfrm>
              <a:prstGeom prst="line">
                <a:avLst/>
              </a:prstGeom>
              <a:noFill/>
              <a:ln w="12700">
                <a:solidFill>
                  <a:srgbClr val="000000"/>
                </a:solidFill>
                <a:round/>
                <a:headEnd/>
                <a:tailEnd/>
              </a:ln>
            </p:spPr>
            <p:txBody>
              <a:bodyPr/>
              <a:lstStyle/>
              <a:p>
                <a:endParaRPr lang="en-US"/>
              </a:p>
            </p:txBody>
          </p:sp>
          <p:sp>
            <p:nvSpPr>
              <p:cNvPr id="27623" name="Line 773"/>
              <p:cNvSpPr>
                <a:spLocks noChangeShapeType="1"/>
              </p:cNvSpPr>
              <p:nvPr/>
            </p:nvSpPr>
            <p:spPr bwMode="auto">
              <a:xfrm>
                <a:off x="4293" y="4040"/>
                <a:ext cx="1" cy="3"/>
              </a:xfrm>
              <a:prstGeom prst="line">
                <a:avLst/>
              </a:prstGeom>
              <a:noFill/>
              <a:ln w="12700">
                <a:solidFill>
                  <a:srgbClr val="000000"/>
                </a:solidFill>
                <a:round/>
                <a:headEnd/>
                <a:tailEnd/>
              </a:ln>
            </p:spPr>
            <p:txBody>
              <a:bodyPr/>
              <a:lstStyle/>
              <a:p>
                <a:endParaRPr lang="en-US"/>
              </a:p>
            </p:txBody>
          </p:sp>
          <p:sp>
            <p:nvSpPr>
              <p:cNvPr id="27624" name="Freeform 774"/>
              <p:cNvSpPr>
                <a:spLocks/>
              </p:cNvSpPr>
              <p:nvPr/>
            </p:nvSpPr>
            <p:spPr bwMode="auto">
              <a:xfrm>
                <a:off x="4467" y="3979"/>
                <a:ext cx="20" cy="23"/>
              </a:xfrm>
              <a:custGeom>
                <a:avLst/>
                <a:gdLst>
                  <a:gd name="T0" fmla="*/ 1508 w 13"/>
                  <a:gd name="T1" fmla="*/ 868 h 16"/>
                  <a:gd name="T2" fmla="*/ 1508 w 13"/>
                  <a:gd name="T3" fmla="*/ 0 h 16"/>
                  <a:gd name="T4" fmla="*/ 0 w 13"/>
                  <a:gd name="T5" fmla="*/ 0 h 16"/>
                  <a:gd name="T6" fmla="*/ 0 w 13"/>
                  <a:gd name="T7" fmla="*/ 430 h 16"/>
                  <a:gd name="T8" fmla="*/ 0 60000 65536"/>
                  <a:gd name="T9" fmla="*/ 0 60000 65536"/>
                  <a:gd name="T10" fmla="*/ 0 60000 65536"/>
                  <a:gd name="T11" fmla="*/ 0 60000 65536"/>
                  <a:gd name="T12" fmla="*/ 0 w 13"/>
                  <a:gd name="T13" fmla="*/ 0 h 16"/>
                  <a:gd name="T14" fmla="*/ 13 w 13"/>
                  <a:gd name="T15" fmla="*/ 16 h 16"/>
                </a:gdLst>
                <a:ahLst/>
                <a:cxnLst>
                  <a:cxn ang="T8">
                    <a:pos x="T0" y="T1"/>
                  </a:cxn>
                  <a:cxn ang="T9">
                    <a:pos x="T2" y="T3"/>
                  </a:cxn>
                  <a:cxn ang="T10">
                    <a:pos x="T4" y="T5"/>
                  </a:cxn>
                  <a:cxn ang="T11">
                    <a:pos x="T6" y="T7"/>
                  </a:cxn>
                </a:cxnLst>
                <a:rect l="T12" t="T13" r="T14" b="T15"/>
                <a:pathLst>
                  <a:path w="13" h="16">
                    <a:moveTo>
                      <a:pt x="13" y="16"/>
                    </a:moveTo>
                    <a:lnTo>
                      <a:pt x="13" y="0"/>
                    </a:lnTo>
                    <a:lnTo>
                      <a:pt x="0" y="0"/>
                    </a:lnTo>
                    <a:lnTo>
                      <a:pt x="0" y="8"/>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25" name="Oval 775"/>
              <p:cNvSpPr>
                <a:spLocks noChangeArrowheads="1"/>
              </p:cNvSpPr>
              <p:nvPr/>
            </p:nvSpPr>
            <p:spPr bwMode="auto">
              <a:xfrm>
                <a:off x="4410" y="3984"/>
                <a:ext cx="16" cy="1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626" name="Oval 776"/>
              <p:cNvSpPr>
                <a:spLocks noChangeArrowheads="1"/>
              </p:cNvSpPr>
              <p:nvPr/>
            </p:nvSpPr>
            <p:spPr bwMode="auto">
              <a:xfrm>
                <a:off x="4410" y="3984"/>
                <a:ext cx="16" cy="1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627" name="Line 777"/>
              <p:cNvSpPr>
                <a:spLocks noChangeShapeType="1"/>
              </p:cNvSpPr>
              <p:nvPr/>
            </p:nvSpPr>
            <p:spPr bwMode="auto">
              <a:xfrm>
                <a:off x="4273" y="4010"/>
                <a:ext cx="3" cy="3"/>
              </a:xfrm>
              <a:prstGeom prst="line">
                <a:avLst/>
              </a:prstGeom>
              <a:noFill/>
              <a:ln w="12700">
                <a:solidFill>
                  <a:srgbClr val="000000"/>
                </a:solidFill>
                <a:round/>
                <a:headEnd/>
                <a:tailEnd/>
              </a:ln>
            </p:spPr>
            <p:txBody>
              <a:bodyPr/>
              <a:lstStyle/>
              <a:p>
                <a:endParaRPr lang="en-US"/>
              </a:p>
            </p:txBody>
          </p:sp>
          <p:sp>
            <p:nvSpPr>
              <p:cNvPr id="27628" name="Line 778"/>
              <p:cNvSpPr>
                <a:spLocks noChangeShapeType="1"/>
              </p:cNvSpPr>
              <p:nvPr/>
            </p:nvSpPr>
            <p:spPr bwMode="auto">
              <a:xfrm>
                <a:off x="4266" y="4019"/>
                <a:ext cx="1" cy="1"/>
              </a:xfrm>
              <a:prstGeom prst="line">
                <a:avLst/>
              </a:prstGeom>
              <a:noFill/>
              <a:ln w="12700">
                <a:solidFill>
                  <a:srgbClr val="000000"/>
                </a:solidFill>
                <a:round/>
                <a:headEnd/>
                <a:tailEnd/>
              </a:ln>
            </p:spPr>
            <p:txBody>
              <a:bodyPr/>
              <a:lstStyle/>
              <a:p>
                <a:endParaRPr lang="en-US"/>
              </a:p>
            </p:txBody>
          </p:sp>
          <p:sp>
            <p:nvSpPr>
              <p:cNvPr id="27629" name="Line 779"/>
              <p:cNvSpPr>
                <a:spLocks noChangeShapeType="1"/>
              </p:cNvSpPr>
              <p:nvPr/>
            </p:nvSpPr>
            <p:spPr bwMode="auto">
              <a:xfrm flipH="1">
                <a:off x="4190" y="4010"/>
                <a:ext cx="2" cy="3"/>
              </a:xfrm>
              <a:prstGeom prst="line">
                <a:avLst/>
              </a:prstGeom>
              <a:noFill/>
              <a:ln w="12700">
                <a:solidFill>
                  <a:srgbClr val="000000"/>
                </a:solidFill>
                <a:round/>
                <a:headEnd/>
                <a:tailEnd/>
              </a:ln>
            </p:spPr>
            <p:txBody>
              <a:bodyPr/>
              <a:lstStyle/>
              <a:p>
                <a:endParaRPr lang="en-US"/>
              </a:p>
            </p:txBody>
          </p:sp>
          <p:sp>
            <p:nvSpPr>
              <p:cNvPr id="27630" name="Line 780"/>
              <p:cNvSpPr>
                <a:spLocks noChangeShapeType="1"/>
              </p:cNvSpPr>
              <p:nvPr/>
            </p:nvSpPr>
            <p:spPr bwMode="auto">
              <a:xfrm>
                <a:off x="4184" y="3993"/>
                <a:ext cx="2" cy="2"/>
              </a:xfrm>
              <a:prstGeom prst="line">
                <a:avLst/>
              </a:prstGeom>
              <a:noFill/>
              <a:ln w="12700">
                <a:solidFill>
                  <a:srgbClr val="000000"/>
                </a:solidFill>
                <a:round/>
                <a:headEnd/>
                <a:tailEnd/>
              </a:ln>
            </p:spPr>
            <p:txBody>
              <a:bodyPr/>
              <a:lstStyle/>
              <a:p>
                <a:endParaRPr lang="en-US"/>
              </a:p>
            </p:txBody>
          </p:sp>
          <p:sp>
            <p:nvSpPr>
              <p:cNvPr id="27631" name="Line 781"/>
              <p:cNvSpPr>
                <a:spLocks noChangeShapeType="1"/>
              </p:cNvSpPr>
              <p:nvPr/>
            </p:nvSpPr>
            <p:spPr bwMode="auto">
              <a:xfrm>
                <a:off x="4192" y="3993"/>
                <a:ext cx="1" cy="2"/>
              </a:xfrm>
              <a:prstGeom prst="line">
                <a:avLst/>
              </a:prstGeom>
              <a:noFill/>
              <a:ln w="12700">
                <a:solidFill>
                  <a:srgbClr val="000000"/>
                </a:solidFill>
                <a:round/>
                <a:headEnd/>
                <a:tailEnd/>
              </a:ln>
            </p:spPr>
            <p:txBody>
              <a:bodyPr/>
              <a:lstStyle/>
              <a:p>
                <a:endParaRPr lang="en-US"/>
              </a:p>
            </p:txBody>
          </p:sp>
          <p:sp>
            <p:nvSpPr>
              <p:cNvPr id="27632" name="Freeform 782"/>
              <p:cNvSpPr>
                <a:spLocks/>
              </p:cNvSpPr>
              <p:nvPr/>
            </p:nvSpPr>
            <p:spPr bwMode="auto">
              <a:xfrm>
                <a:off x="4207" y="3961"/>
                <a:ext cx="17" cy="23"/>
              </a:xfrm>
              <a:custGeom>
                <a:avLst/>
                <a:gdLst>
                  <a:gd name="T0" fmla="*/ 548 w 12"/>
                  <a:gd name="T1" fmla="*/ 368 h 16"/>
                  <a:gd name="T2" fmla="*/ 231 w 12"/>
                  <a:gd name="T3" fmla="*/ 0 h 16"/>
                  <a:gd name="T4" fmla="*/ 231 w 12"/>
                  <a:gd name="T5" fmla="*/ 368 h 16"/>
                  <a:gd name="T6" fmla="*/ 0 w 12"/>
                  <a:gd name="T7" fmla="*/ 868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12" y="7"/>
                    </a:moveTo>
                    <a:lnTo>
                      <a:pt x="5" y="0"/>
                    </a:lnTo>
                    <a:lnTo>
                      <a:pt x="5" y="7"/>
                    </a:lnTo>
                    <a:lnTo>
                      <a:pt x="0" y="16"/>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33" name="Rectangle 783"/>
              <p:cNvSpPr>
                <a:spLocks noChangeArrowheads="1"/>
              </p:cNvSpPr>
              <p:nvPr/>
            </p:nvSpPr>
            <p:spPr bwMode="auto">
              <a:xfrm>
                <a:off x="4347" y="3877"/>
                <a:ext cx="138" cy="99"/>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634" name="Rectangle 784"/>
              <p:cNvSpPr>
                <a:spLocks noChangeArrowheads="1"/>
              </p:cNvSpPr>
              <p:nvPr/>
            </p:nvSpPr>
            <p:spPr bwMode="auto">
              <a:xfrm>
                <a:off x="4362" y="3877"/>
                <a:ext cx="33"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635" name="Rectangle 785"/>
              <p:cNvSpPr>
                <a:spLocks noChangeArrowheads="1"/>
              </p:cNvSpPr>
              <p:nvPr/>
            </p:nvSpPr>
            <p:spPr bwMode="auto">
              <a:xfrm>
                <a:off x="4454" y="3877"/>
                <a:ext cx="31"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636" name="Rectangle 786"/>
              <p:cNvSpPr>
                <a:spLocks noChangeArrowheads="1"/>
              </p:cNvSpPr>
              <p:nvPr/>
            </p:nvSpPr>
            <p:spPr bwMode="auto">
              <a:xfrm>
                <a:off x="4356" y="3922"/>
                <a:ext cx="34" cy="36"/>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637" name="Rectangle 787"/>
              <p:cNvSpPr>
                <a:spLocks noChangeArrowheads="1"/>
              </p:cNvSpPr>
              <p:nvPr/>
            </p:nvSpPr>
            <p:spPr bwMode="auto">
              <a:xfrm>
                <a:off x="4356" y="3930"/>
                <a:ext cx="17"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638" name="Rectangle 788"/>
              <p:cNvSpPr>
                <a:spLocks noChangeArrowheads="1"/>
              </p:cNvSpPr>
              <p:nvPr/>
            </p:nvSpPr>
            <p:spPr bwMode="auto">
              <a:xfrm>
                <a:off x="4367" y="3926"/>
                <a:ext cx="20" cy="22"/>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639" name="Oval 789"/>
              <p:cNvSpPr>
                <a:spLocks noChangeArrowheads="1"/>
              </p:cNvSpPr>
              <p:nvPr/>
            </p:nvSpPr>
            <p:spPr bwMode="auto">
              <a:xfrm>
                <a:off x="4378" y="3948"/>
                <a:ext cx="17" cy="2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640" name="Line 790"/>
              <p:cNvSpPr>
                <a:spLocks noChangeShapeType="1"/>
              </p:cNvSpPr>
              <p:nvPr/>
            </p:nvSpPr>
            <p:spPr bwMode="auto">
              <a:xfrm>
                <a:off x="4381" y="3960"/>
                <a:ext cx="2" cy="1"/>
              </a:xfrm>
              <a:prstGeom prst="line">
                <a:avLst/>
              </a:prstGeom>
              <a:noFill/>
              <a:ln w="12700">
                <a:solidFill>
                  <a:srgbClr val="000000"/>
                </a:solidFill>
                <a:round/>
                <a:headEnd/>
                <a:tailEnd/>
              </a:ln>
            </p:spPr>
            <p:txBody>
              <a:bodyPr/>
              <a:lstStyle/>
              <a:p>
                <a:endParaRPr lang="en-US"/>
              </a:p>
            </p:txBody>
          </p:sp>
          <p:sp>
            <p:nvSpPr>
              <p:cNvPr id="27641" name="Freeform 791"/>
              <p:cNvSpPr>
                <a:spLocks/>
              </p:cNvSpPr>
              <p:nvPr/>
            </p:nvSpPr>
            <p:spPr bwMode="auto">
              <a:xfrm>
                <a:off x="4375" y="3937"/>
                <a:ext cx="20" cy="41"/>
              </a:xfrm>
              <a:custGeom>
                <a:avLst/>
                <a:gdLst>
                  <a:gd name="T0" fmla="*/ 689 w 13"/>
                  <a:gd name="T1" fmla="*/ 0 h 29"/>
                  <a:gd name="T2" fmla="*/ 1508 w 13"/>
                  <a:gd name="T3" fmla="*/ 230 h 29"/>
                  <a:gd name="T4" fmla="*/ 1508 w 13"/>
                  <a:gd name="T5" fmla="*/ 541 h 29"/>
                  <a:gd name="T6" fmla="*/ 1508 w 13"/>
                  <a:gd name="T7" fmla="*/ 739 h 29"/>
                  <a:gd name="T8" fmla="*/ 1508 w 13"/>
                  <a:gd name="T9" fmla="*/ 985 h 29"/>
                  <a:gd name="T10" fmla="*/ 1508 w 13"/>
                  <a:gd name="T11" fmla="*/ 1311 h 29"/>
                  <a:gd name="T12" fmla="*/ 689 w 13"/>
                  <a:gd name="T13" fmla="*/ 1311 h 29"/>
                  <a:gd name="T14" fmla="*/ 0 w 13"/>
                  <a:gd name="T15" fmla="*/ 1311 h 29"/>
                  <a:gd name="T16" fmla="*/ 0 w 13"/>
                  <a:gd name="T17" fmla="*/ 985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29"/>
                  <a:gd name="T29" fmla="*/ 13 w 13"/>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29">
                    <a:moveTo>
                      <a:pt x="6" y="0"/>
                    </a:moveTo>
                    <a:lnTo>
                      <a:pt x="13" y="5"/>
                    </a:lnTo>
                    <a:lnTo>
                      <a:pt x="13" y="12"/>
                    </a:lnTo>
                    <a:lnTo>
                      <a:pt x="13" y="16"/>
                    </a:lnTo>
                    <a:lnTo>
                      <a:pt x="13" y="22"/>
                    </a:lnTo>
                    <a:lnTo>
                      <a:pt x="13" y="29"/>
                    </a:lnTo>
                    <a:lnTo>
                      <a:pt x="6" y="29"/>
                    </a:lnTo>
                    <a:lnTo>
                      <a:pt x="0" y="29"/>
                    </a:lnTo>
                    <a:lnTo>
                      <a:pt x="0" y="22"/>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42" name="Freeform 792"/>
              <p:cNvSpPr>
                <a:spLocks/>
              </p:cNvSpPr>
              <p:nvPr/>
            </p:nvSpPr>
            <p:spPr bwMode="auto">
              <a:xfrm>
                <a:off x="4359" y="3979"/>
                <a:ext cx="45" cy="47"/>
              </a:xfrm>
              <a:custGeom>
                <a:avLst/>
                <a:gdLst>
                  <a:gd name="T0" fmla="*/ 2624 w 30"/>
                  <a:gd name="T1" fmla="*/ 0 h 33"/>
                  <a:gd name="T2" fmla="*/ 912 w 30"/>
                  <a:gd name="T3" fmla="*/ 474 h 33"/>
                  <a:gd name="T4" fmla="*/ 0 w 30"/>
                  <a:gd name="T5" fmla="*/ 1601 h 33"/>
                  <a:gd name="T6" fmla="*/ 0 60000 65536"/>
                  <a:gd name="T7" fmla="*/ 0 60000 65536"/>
                  <a:gd name="T8" fmla="*/ 0 60000 65536"/>
                  <a:gd name="T9" fmla="*/ 0 w 30"/>
                  <a:gd name="T10" fmla="*/ 0 h 33"/>
                  <a:gd name="T11" fmla="*/ 30 w 30"/>
                  <a:gd name="T12" fmla="*/ 33 h 33"/>
                </a:gdLst>
                <a:ahLst/>
                <a:cxnLst>
                  <a:cxn ang="T6">
                    <a:pos x="T0" y="T1"/>
                  </a:cxn>
                  <a:cxn ang="T7">
                    <a:pos x="T2" y="T3"/>
                  </a:cxn>
                  <a:cxn ang="T8">
                    <a:pos x="T4" y="T5"/>
                  </a:cxn>
                </a:cxnLst>
                <a:rect l="T9" t="T10" r="T11" b="T12"/>
                <a:pathLst>
                  <a:path w="30" h="33">
                    <a:moveTo>
                      <a:pt x="30" y="0"/>
                    </a:moveTo>
                    <a:lnTo>
                      <a:pt x="10" y="10"/>
                    </a:lnTo>
                    <a:lnTo>
                      <a:pt x="0" y="33"/>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43" name="Line 793"/>
              <p:cNvSpPr>
                <a:spLocks noChangeShapeType="1"/>
              </p:cNvSpPr>
              <p:nvPr/>
            </p:nvSpPr>
            <p:spPr bwMode="auto">
              <a:xfrm>
                <a:off x="4344" y="3946"/>
                <a:ext cx="2" cy="80"/>
              </a:xfrm>
              <a:prstGeom prst="line">
                <a:avLst/>
              </a:prstGeom>
              <a:noFill/>
              <a:ln w="12700">
                <a:solidFill>
                  <a:srgbClr val="000000"/>
                </a:solidFill>
                <a:round/>
                <a:headEnd/>
                <a:tailEnd/>
              </a:ln>
            </p:spPr>
            <p:txBody>
              <a:bodyPr/>
              <a:lstStyle/>
              <a:p>
                <a:endParaRPr lang="en-US"/>
              </a:p>
            </p:txBody>
          </p:sp>
          <p:sp>
            <p:nvSpPr>
              <p:cNvPr id="27644" name="Rectangle 794"/>
              <p:cNvSpPr>
                <a:spLocks noChangeArrowheads="1"/>
              </p:cNvSpPr>
              <p:nvPr/>
            </p:nvSpPr>
            <p:spPr bwMode="auto">
              <a:xfrm>
                <a:off x="4347" y="3991"/>
                <a:ext cx="20" cy="19"/>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645" name="Freeform 795"/>
              <p:cNvSpPr>
                <a:spLocks/>
              </p:cNvSpPr>
              <p:nvPr/>
            </p:nvSpPr>
            <p:spPr bwMode="auto">
              <a:xfrm>
                <a:off x="4344" y="3944"/>
                <a:ext cx="21" cy="58"/>
              </a:xfrm>
              <a:custGeom>
                <a:avLst/>
                <a:gdLst>
                  <a:gd name="T0" fmla="*/ 1229 w 14"/>
                  <a:gd name="T1" fmla="*/ 0 h 41"/>
                  <a:gd name="T2" fmla="*/ 1229 w 14"/>
                  <a:gd name="T3" fmla="*/ 231 h 41"/>
                  <a:gd name="T4" fmla="*/ 1229 w 14"/>
                  <a:gd name="T5" fmla="*/ 463 h 41"/>
                  <a:gd name="T6" fmla="*/ 1229 w 14"/>
                  <a:gd name="T7" fmla="*/ 771 h 41"/>
                  <a:gd name="T8" fmla="*/ 1229 w 14"/>
                  <a:gd name="T9" fmla="*/ 1061 h 41"/>
                  <a:gd name="T10" fmla="*/ 1229 w 14"/>
                  <a:gd name="T11" fmla="*/ 1313 h 41"/>
                  <a:gd name="T12" fmla="*/ 669 w 14"/>
                  <a:gd name="T13" fmla="*/ 1543 h 41"/>
                  <a:gd name="T14" fmla="*/ 0 w 14"/>
                  <a:gd name="T15" fmla="*/ 1543 h 41"/>
                  <a:gd name="T16" fmla="*/ 0 w 14"/>
                  <a:gd name="T17" fmla="*/ 1857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41"/>
                  <a:gd name="T29" fmla="*/ 14 w 14"/>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41">
                    <a:moveTo>
                      <a:pt x="14" y="0"/>
                    </a:moveTo>
                    <a:lnTo>
                      <a:pt x="14" y="5"/>
                    </a:lnTo>
                    <a:lnTo>
                      <a:pt x="14" y="10"/>
                    </a:lnTo>
                    <a:lnTo>
                      <a:pt x="14" y="17"/>
                    </a:lnTo>
                    <a:lnTo>
                      <a:pt x="14" y="23"/>
                    </a:lnTo>
                    <a:lnTo>
                      <a:pt x="14" y="29"/>
                    </a:lnTo>
                    <a:lnTo>
                      <a:pt x="7" y="34"/>
                    </a:lnTo>
                    <a:lnTo>
                      <a:pt x="0" y="34"/>
                    </a:lnTo>
                    <a:lnTo>
                      <a:pt x="0" y="41"/>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646" name="Rectangle 796"/>
              <p:cNvSpPr>
                <a:spLocks noChangeArrowheads="1"/>
              </p:cNvSpPr>
              <p:nvPr/>
            </p:nvSpPr>
            <p:spPr bwMode="auto">
              <a:xfrm>
                <a:off x="4296" y="3930"/>
                <a:ext cx="56" cy="46"/>
              </a:xfrm>
              <a:prstGeom prst="rect">
                <a:avLst/>
              </a:prstGeom>
              <a:solidFill>
                <a:schemeClr val="bg1"/>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647" name="Freeform 797"/>
              <p:cNvSpPr>
                <a:spLocks/>
              </p:cNvSpPr>
              <p:nvPr/>
            </p:nvSpPr>
            <p:spPr bwMode="auto">
              <a:xfrm>
                <a:off x="4328" y="3979"/>
                <a:ext cx="22" cy="23"/>
              </a:xfrm>
              <a:custGeom>
                <a:avLst/>
                <a:gdLst>
                  <a:gd name="T0" fmla="*/ 1002 w 15"/>
                  <a:gd name="T1" fmla="*/ 868 h 16"/>
                  <a:gd name="T2" fmla="*/ 0 w 15"/>
                  <a:gd name="T3" fmla="*/ 868 h 16"/>
                  <a:gd name="T4" fmla="*/ 0 w 15"/>
                  <a:gd name="T5" fmla="*/ 430 h 16"/>
                  <a:gd name="T6" fmla="*/ 1002 w 15"/>
                  <a:gd name="T7" fmla="*/ 0 h 16"/>
                  <a:gd name="T8" fmla="*/ 1002 w 15"/>
                  <a:gd name="T9" fmla="*/ 868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15" y="16"/>
                    </a:moveTo>
                    <a:lnTo>
                      <a:pt x="0" y="16"/>
                    </a:lnTo>
                    <a:lnTo>
                      <a:pt x="0" y="8"/>
                    </a:lnTo>
                    <a:lnTo>
                      <a:pt x="15" y="0"/>
                    </a:lnTo>
                    <a:lnTo>
                      <a:pt x="15" y="16"/>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89088" name="Line 798"/>
              <p:cNvSpPr>
                <a:spLocks noChangeShapeType="1"/>
              </p:cNvSpPr>
              <p:nvPr/>
            </p:nvSpPr>
            <p:spPr bwMode="auto">
              <a:xfrm>
                <a:off x="4338" y="3985"/>
                <a:ext cx="2" cy="1"/>
              </a:xfrm>
              <a:prstGeom prst="line">
                <a:avLst/>
              </a:prstGeom>
              <a:noFill/>
              <a:ln w="12700">
                <a:solidFill>
                  <a:srgbClr val="000000"/>
                </a:solidFill>
                <a:round/>
                <a:headEnd/>
                <a:tailEnd/>
              </a:ln>
            </p:spPr>
            <p:txBody>
              <a:bodyPr/>
              <a:lstStyle/>
              <a:p>
                <a:endParaRPr lang="en-US"/>
              </a:p>
            </p:txBody>
          </p:sp>
          <p:sp>
            <p:nvSpPr>
              <p:cNvPr id="89089" name="Line 799"/>
              <p:cNvSpPr>
                <a:spLocks noChangeShapeType="1"/>
              </p:cNvSpPr>
              <p:nvPr/>
            </p:nvSpPr>
            <p:spPr bwMode="auto">
              <a:xfrm>
                <a:off x="4298" y="3969"/>
                <a:ext cx="46" cy="2"/>
              </a:xfrm>
              <a:prstGeom prst="line">
                <a:avLst/>
              </a:prstGeom>
              <a:noFill/>
              <a:ln w="12700">
                <a:solidFill>
                  <a:srgbClr val="000000"/>
                </a:solidFill>
                <a:round/>
                <a:headEnd/>
                <a:tailEnd/>
              </a:ln>
            </p:spPr>
            <p:txBody>
              <a:bodyPr/>
              <a:lstStyle/>
              <a:p>
                <a:endParaRPr lang="en-US"/>
              </a:p>
            </p:txBody>
          </p:sp>
          <p:sp>
            <p:nvSpPr>
              <p:cNvPr id="89090" name="Line 800"/>
              <p:cNvSpPr>
                <a:spLocks noChangeShapeType="1"/>
              </p:cNvSpPr>
              <p:nvPr/>
            </p:nvSpPr>
            <p:spPr bwMode="auto">
              <a:xfrm flipH="1">
                <a:off x="4298" y="3988"/>
                <a:ext cx="46" cy="38"/>
              </a:xfrm>
              <a:prstGeom prst="line">
                <a:avLst/>
              </a:prstGeom>
              <a:noFill/>
              <a:ln w="12700">
                <a:solidFill>
                  <a:srgbClr val="000000"/>
                </a:solidFill>
                <a:round/>
                <a:headEnd/>
                <a:tailEnd/>
              </a:ln>
            </p:spPr>
            <p:txBody>
              <a:bodyPr/>
              <a:lstStyle/>
              <a:p>
                <a:endParaRPr lang="en-US"/>
              </a:p>
            </p:txBody>
          </p:sp>
          <p:sp>
            <p:nvSpPr>
              <p:cNvPr id="89091" name="Line 801"/>
              <p:cNvSpPr>
                <a:spLocks noChangeShapeType="1"/>
              </p:cNvSpPr>
              <p:nvPr/>
            </p:nvSpPr>
            <p:spPr bwMode="auto">
              <a:xfrm>
                <a:off x="4298" y="3988"/>
                <a:ext cx="46" cy="38"/>
              </a:xfrm>
              <a:prstGeom prst="line">
                <a:avLst/>
              </a:prstGeom>
              <a:noFill/>
              <a:ln w="12700">
                <a:solidFill>
                  <a:srgbClr val="000000"/>
                </a:solidFill>
                <a:round/>
                <a:headEnd/>
                <a:tailEnd/>
              </a:ln>
            </p:spPr>
            <p:txBody>
              <a:bodyPr/>
              <a:lstStyle/>
              <a:p>
                <a:endParaRPr lang="en-US"/>
              </a:p>
            </p:txBody>
          </p:sp>
          <p:sp>
            <p:nvSpPr>
              <p:cNvPr id="89092" name="Rectangle 802"/>
              <p:cNvSpPr>
                <a:spLocks noChangeArrowheads="1"/>
              </p:cNvSpPr>
              <p:nvPr/>
            </p:nvSpPr>
            <p:spPr bwMode="auto">
              <a:xfrm>
                <a:off x="4279" y="3984"/>
                <a:ext cx="17"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093" name="Rectangle 803"/>
              <p:cNvSpPr>
                <a:spLocks noChangeArrowheads="1"/>
              </p:cNvSpPr>
              <p:nvPr/>
            </p:nvSpPr>
            <p:spPr bwMode="auto">
              <a:xfrm>
                <a:off x="4279" y="4014"/>
                <a:ext cx="17" cy="19"/>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89094" name="Freeform 804"/>
              <p:cNvSpPr>
                <a:spLocks/>
              </p:cNvSpPr>
              <p:nvPr/>
            </p:nvSpPr>
            <p:spPr bwMode="auto">
              <a:xfrm>
                <a:off x="4405" y="3873"/>
                <a:ext cx="37" cy="95"/>
              </a:xfrm>
              <a:custGeom>
                <a:avLst/>
                <a:gdLst>
                  <a:gd name="T0" fmla="*/ 1866 w 25"/>
                  <a:gd name="T1" fmla="*/ 400 h 68"/>
                  <a:gd name="T2" fmla="*/ 1866 w 25"/>
                  <a:gd name="T3" fmla="*/ 1287 h 68"/>
                  <a:gd name="T4" fmla="*/ 1866 w 25"/>
                  <a:gd name="T5" fmla="*/ 2266 h 68"/>
                  <a:gd name="T6" fmla="*/ 1060 w 25"/>
                  <a:gd name="T7" fmla="*/ 2410 h 68"/>
                  <a:gd name="T8" fmla="*/ 768 w 25"/>
                  <a:gd name="T9" fmla="*/ 2698 h 68"/>
                  <a:gd name="T10" fmla="*/ 351 w 25"/>
                  <a:gd name="T11" fmla="*/ 2006 h 68"/>
                  <a:gd name="T12" fmla="*/ 768 w 25"/>
                  <a:gd name="T13" fmla="*/ 1072 h 68"/>
                  <a:gd name="T14" fmla="*/ 351 w 25"/>
                  <a:gd name="T15" fmla="*/ 699 h 68"/>
                  <a:gd name="T16" fmla="*/ 0 w 25"/>
                  <a:gd name="T17" fmla="*/ 205 h 68"/>
                  <a:gd name="T18" fmla="*/ 768 w 25"/>
                  <a:gd name="T19" fmla="*/ 0 h 68"/>
                  <a:gd name="T20" fmla="*/ 1492 w 25"/>
                  <a:gd name="T21" fmla="*/ 205 h 68"/>
                  <a:gd name="T22" fmla="*/ 1866 w 25"/>
                  <a:gd name="T23" fmla="*/ 40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68"/>
                  <a:gd name="T38" fmla="*/ 25 w 25"/>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68">
                    <a:moveTo>
                      <a:pt x="25" y="10"/>
                    </a:moveTo>
                    <a:lnTo>
                      <a:pt x="25" y="33"/>
                    </a:lnTo>
                    <a:lnTo>
                      <a:pt x="25" y="57"/>
                    </a:lnTo>
                    <a:lnTo>
                      <a:pt x="14" y="61"/>
                    </a:lnTo>
                    <a:lnTo>
                      <a:pt x="10" y="68"/>
                    </a:lnTo>
                    <a:lnTo>
                      <a:pt x="5" y="51"/>
                    </a:lnTo>
                    <a:lnTo>
                      <a:pt x="10" y="27"/>
                    </a:lnTo>
                    <a:lnTo>
                      <a:pt x="5" y="17"/>
                    </a:lnTo>
                    <a:lnTo>
                      <a:pt x="0" y="5"/>
                    </a:lnTo>
                    <a:lnTo>
                      <a:pt x="10" y="0"/>
                    </a:lnTo>
                    <a:lnTo>
                      <a:pt x="20" y="5"/>
                    </a:lnTo>
                    <a:lnTo>
                      <a:pt x="25" y="1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89095" name="Freeform 805"/>
              <p:cNvSpPr>
                <a:spLocks/>
              </p:cNvSpPr>
              <p:nvPr/>
            </p:nvSpPr>
            <p:spPr bwMode="auto">
              <a:xfrm>
                <a:off x="4442" y="3873"/>
                <a:ext cx="21" cy="95"/>
              </a:xfrm>
              <a:custGeom>
                <a:avLst/>
                <a:gdLst>
                  <a:gd name="T0" fmla="*/ 1229 w 14"/>
                  <a:gd name="T1" fmla="*/ 0 h 68"/>
                  <a:gd name="T2" fmla="*/ 0 w 14"/>
                  <a:gd name="T3" fmla="*/ 0 h 68"/>
                  <a:gd name="T4" fmla="*/ 0 w 14"/>
                  <a:gd name="T5" fmla="*/ 400 h 68"/>
                  <a:gd name="T6" fmla="*/ 1229 w 14"/>
                  <a:gd name="T7" fmla="*/ 1287 h 68"/>
                  <a:gd name="T8" fmla="*/ 1229 w 14"/>
                  <a:gd name="T9" fmla="*/ 2006 h 68"/>
                  <a:gd name="T10" fmla="*/ 0 w 14"/>
                  <a:gd name="T11" fmla="*/ 2410 h 68"/>
                  <a:gd name="T12" fmla="*/ 0 w 14"/>
                  <a:gd name="T13" fmla="*/ 2698 h 68"/>
                  <a:gd name="T14" fmla="*/ 1229 w 14"/>
                  <a:gd name="T15" fmla="*/ 2410 h 68"/>
                  <a:gd name="T16" fmla="*/ 1229 w 14"/>
                  <a:gd name="T17" fmla="*/ 2006 h 68"/>
                  <a:gd name="T18" fmla="*/ 1229 w 14"/>
                  <a:gd name="T19" fmla="*/ 1072 h 68"/>
                  <a:gd name="T20" fmla="*/ 1229 w 14"/>
                  <a:gd name="T21" fmla="*/ 400 h 68"/>
                  <a:gd name="T22" fmla="*/ 1229 w 14"/>
                  <a:gd name="T23" fmla="*/ 205 h 68"/>
                  <a:gd name="T24" fmla="*/ 1229 w 14"/>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68"/>
                  <a:gd name="T41" fmla="*/ 14 w 14"/>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68">
                    <a:moveTo>
                      <a:pt x="14" y="0"/>
                    </a:moveTo>
                    <a:lnTo>
                      <a:pt x="0" y="0"/>
                    </a:lnTo>
                    <a:lnTo>
                      <a:pt x="0" y="10"/>
                    </a:lnTo>
                    <a:lnTo>
                      <a:pt x="14" y="33"/>
                    </a:lnTo>
                    <a:lnTo>
                      <a:pt x="14" y="51"/>
                    </a:lnTo>
                    <a:lnTo>
                      <a:pt x="0" y="61"/>
                    </a:lnTo>
                    <a:lnTo>
                      <a:pt x="0" y="68"/>
                    </a:lnTo>
                    <a:lnTo>
                      <a:pt x="14" y="61"/>
                    </a:lnTo>
                    <a:lnTo>
                      <a:pt x="14" y="51"/>
                    </a:lnTo>
                    <a:lnTo>
                      <a:pt x="14" y="27"/>
                    </a:lnTo>
                    <a:lnTo>
                      <a:pt x="14" y="10"/>
                    </a:lnTo>
                    <a:lnTo>
                      <a:pt x="14" y="5"/>
                    </a:lnTo>
                    <a:lnTo>
                      <a:pt x="14"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89096" name="Freeform 806"/>
              <p:cNvSpPr>
                <a:spLocks/>
              </p:cNvSpPr>
              <p:nvPr/>
            </p:nvSpPr>
            <p:spPr bwMode="auto">
              <a:xfrm>
                <a:off x="4467" y="3888"/>
                <a:ext cx="20" cy="55"/>
              </a:xfrm>
              <a:custGeom>
                <a:avLst/>
                <a:gdLst>
                  <a:gd name="T0" fmla="*/ 1508 w 13"/>
                  <a:gd name="T1" fmla="*/ 1725 h 39"/>
                  <a:gd name="T2" fmla="*/ 0 w 13"/>
                  <a:gd name="T3" fmla="*/ 436 h 39"/>
                  <a:gd name="T4" fmla="*/ 0 w 13"/>
                  <a:gd name="T5" fmla="*/ 0 h 39"/>
                  <a:gd name="T6" fmla="*/ 818 w 13"/>
                  <a:gd name="T7" fmla="*/ 0 h 39"/>
                  <a:gd name="T8" fmla="*/ 818 w 13"/>
                  <a:gd name="T9" fmla="*/ 436 h 39"/>
                  <a:gd name="T10" fmla="*/ 1508 w 13"/>
                  <a:gd name="T11" fmla="*/ 1725 h 39"/>
                  <a:gd name="T12" fmla="*/ 0 60000 65536"/>
                  <a:gd name="T13" fmla="*/ 0 60000 65536"/>
                  <a:gd name="T14" fmla="*/ 0 60000 65536"/>
                  <a:gd name="T15" fmla="*/ 0 60000 65536"/>
                  <a:gd name="T16" fmla="*/ 0 60000 65536"/>
                  <a:gd name="T17" fmla="*/ 0 60000 65536"/>
                  <a:gd name="T18" fmla="*/ 0 w 13"/>
                  <a:gd name="T19" fmla="*/ 0 h 39"/>
                  <a:gd name="T20" fmla="*/ 13 w 1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3" h="39">
                    <a:moveTo>
                      <a:pt x="13" y="39"/>
                    </a:moveTo>
                    <a:lnTo>
                      <a:pt x="0" y="10"/>
                    </a:lnTo>
                    <a:lnTo>
                      <a:pt x="0" y="0"/>
                    </a:lnTo>
                    <a:lnTo>
                      <a:pt x="7" y="0"/>
                    </a:lnTo>
                    <a:lnTo>
                      <a:pt x="7" y="10"/>
                    </a:lnTo>
                    <a:lnTo>
                      <a:pt x="13" y="39"/>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89097" name="Freeform 807"/>
              <p:cNvSpPr>
                <a:spLocks/>
              </p:cNvSpPr>
              <p:nvPr/>
            </p:nvSpPr>
            <p:spPr bwMode="auto">
              <a:xfrm>
                <a:off x="4473" y="3864"/>
                <a:ext cx="21" cy="21"/>
              </a:xfrm>
              <a:custGeom>
                <a:avLst/>
                <a:gdLst>
                  <a:gd name="T0" fmla="*/ 1229 w 14"/>
                  <a:gd name="T1" fmla="*/ 0 h 15"/>
                  <a:gd name="T2" fmla="*/ 1229 w 14"/>
                  <a:gd name="T3" fmla="*/ 603 h 15"/>
                  <a:gd name="T4" fmla="*/ 364 w 14"/>
                  <a:gd name="T5" fmla="*/ 603 h 15"/>
                  <a:gd name="T6" fmla="*/ 0 w 14"/>
                  <a:gd name="T7" fmla="*/ 295 h 15"/>
                  <a:gd name="T8" fmla="*/ 0 w 14"/>
                  <a:gd name="T9" fmla="*/ 0 h 15"/>
                  <a:gd name="T10" fmla="*/ 1229 w 14"/>
                  <a:gd name="T11" fmla="*/ 0 h 15"/>
                  <a:gd name="T12" fmla="*/ 0 60000 65536"/>
                  <a:gd name="T13" fmla="*/ 0 60000 65536"/>
                  <a:gd name="T14" fmla="*/ 0 60000 65536"/>
                  <a:gd name="T15" fmla="*/ 0 60000 65536"/>
                  <a:gd name="T16" fmla="*/ 0 60000 65536"/>
                  <a:gd name="T17" fmla="*/ 0 60000 65536"/>
                  <a:gd name="T18" fmla="*/ 0 w 14"/>
                  <a:gd name="T19" fmla="*/ 0 h 15"/>
                  <a:gd name="T20" fmla="*/ 14 w 1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4" h="15">
                    <a:moveTo>
                      <a:pt x="14" y="0"/>
                    </a:moveTo>
                    <a:lnTo>
                      <a:pt x="14" y="15"/>
                    </a:lnTo>
                    <a:lnTo>
                      <a:pt x="4" y="15"/>
                    </a:lnTo>
                    <a:lnTo>
                      <a:pt x="0" y="7"/>
                    </a:lnTo>
                    <a:lnTo>
                      <a:pt x="0" y="0"/>
                    </a:lnTo>
                    <a:lnTo>
                      <a:pt x="14"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89098" name="Freeform 808"/>
              <p:cNvSpPr>
                <a:spLocks/>
              </p:cNvSpPr>
              <p:nvPr/>
            </p:nvSpPr>
            <p:spPr bwMode="auto">
              <a:xfrm>
                <a:off x="4344" y="3873"/>
                <a:ext cx="21" cy="21"/>
              </a:xfrm>
              <a:custGeom>
                <a:avLst/>
                <a:gdLst>
                  <a:gd name="T0" fmla="*/ 1229 w 14"/>
                  <a:gd name="T1" fmla="*/ 0 h 15"/>
                  <a:gd name="T2" fmla="*/ 0 w 14"/>
                  <a:gd name="T3" fmla="*/ 0 h 15"/>
                  <a:gd name="T4" fmla="*/ 0 w 14"/>
                  <a:gd name="T5" fmla="*/ 603 h 15"/>
                  <a:gd name="T6" fmla="*/ 1229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14" y="0"/>
                    </a:moveTo>
                    <a:lnTo>
                      <a:pt x="0" y="0"/>
                    </a:lnTo>
                    <a:lnTo>
                      <a:pt x="0" y="15"/>
                    </a:lnTo>
                    <a:lnTo>
                      <a:pt x="14"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89099" name="Freeform 809"/>
              <p:cNvSpPr>
                <a:spLocks/>
              </p:cNvSpPr>
              <p:nvPr/>
            </p:nvSpPr>
            <p:spPr bwMode="auto">
              <a:xfrm>
                <a:off x="4238" y="3969"/>
                <a:ext cx="247" cy="72"/>
              </a:xfrm>
              <a:custGeom>
                <a:avLst/>
                <a:gdLst>
                  <a:gd name="T0" fmla="*/ 11730 w 167"/>
                  <a:gd name="T1" fmla="*/ 1525 h 51"/>
                  <a:gd name="T2" fmla="*/ 12369 w 167"/>
                  <a:gd name="T3" fmla="*/ 1303 h 51"/>
                  <a:gd name="T4" fmla="*/ 12369 w 167"/>
                  <a:gd name="T5" fmla="*/ 0 h 51"/>
                  <a:gd name="T6" fmla="*/ 8363 w 167"/>
                  <a:gd name="T7" fmla="*/ 0 h 51"/>
                  <a:gd name="T8" fmla="*/ 7562 w 167"/>
                  <a:gd name="T9" fmla="*/ 1525 h 51"/>
                  <a:gd name="T10" fmla="*/ 7182 w 167"/>
                  <a:gd name="T11" fmla="*/ 1688 h 51"/>
                  <a:gd name="T12" fmla="*/ 2201 w 167"/>
                  <a:gd name="T13" fmla="*/ 1688 h 51"/>
                  <a:gd name="T14" fmla="*/ 2201 w 167"/>
                  <a:gd name="T15" fmla="*/ 223 h 51"/>
                  <a:gd name="T16" fmla="*/ 1858 w 167"/>
                  <a:gd name="T17" fmla="*/ 0 h 51"/>
                  <a:gd name="T18" fmla="*/ 1858 w 167"/>
                  <a:gd name="T19" fmla="*/ 541 h 51"/>
                  <a:gd name="T20" fmla="*/ 750 w 167"/>
                  <a:gd name="T21" fmla="*/ 1005 h 51"/>
                  <a:gd name="T22" fmla="*/ 343 w 167"/>
                  <a:gd name="T23" fmla="*/ 1005 h 51"/>
                  <a:gd name="T24" fmla="*/ 0 w 167"/>
                  <a:gd name="T25" fmla="*/ 764 h 51"/>
                  <a:gd name="T26" fmla="*/ 0 w 167"/>
                  <a:gd name="T27" fmla="*/ 1005 h 51"/>
                  <a:gd name="T28" fmla="*/ 1109 w 167"/>
                  <a:gd name="T29" fmla="*/ 2274 h 51"/>
                  <a:gd name="T30" fmla="*/ 7182 w 167"/>
                  <a:gd name="T31" fmla="*/ 2274 h 51"/>
                  <a:gd name="T32" fmla="*/ 7931 w 167"/>
                  <a:gd name="T33" fmla="*/ 2274 h 51"/>
                  <a:gd name="T34" fmla="*/ 8691 w 167"/>
                  <a:gd name="T35" fmla="*/ 1005 h 51"/>
                  <a:gd name="T36" fmla="*/ 8988 w 167"/>
                  <a:gd name="T37" fmla="*/ 764 h 51"/>
                  <a:gd name="T38" fmla="*/ 11010 w 167"/>
                  <a:gd name="T39" fmla="*/ 764 h 51"/>
                  <a:gd name="T40" fmla="*/ 11319 w 167"/>
                  <a:gd name="T41" fmla="*/ 1005 h 51"/>
                  <a:gd name="T42" fmla="*/ 11730 w 167"/>
                  <a:gd name="T43" fmla="*/ 1525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7"/>
                  <a:gd name="T67" fmla="*/ 0 h 51"/>
                  <a:gd name="T68" fmla="*/ 167 w 1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7" h="51">
                    <a:moveTo>
                      <a:pt x="158" y="35"/>
                    </a:moveTo>
                    <a:lnTo>
                      <a:pt x="167" y="29"/>
                    </a:lnTo>
                    <a:lnTo>
                      <a:pt x="167" y="0"/>
                    </a:lnTo>
                    <a:lnTo>
                      <a:pt x="113" y="0"/>
                    </a:lnTo>
                    <a:lnTo>
                      <a:pt x="102" y="35"/>
                    </a:lnTo>
                    <a:lnTo>
                      <a:pt x="97" y="38"/>
                    </a:lnTo>
                    <a:lnTo>
                      <a:pt x="30" y="38"/>
                    </a:lnTo>
                    <a:lnTo>
                      <a:pt x="30" y="5"/>
                    </a:lnTo>
                    <a:lnTo>
                      <a:pt x="25" y="0"/>
                    </a:lnTo>
                    <a:lnTo>
                      <a:pt x="25" y="12"/>
                    </a:lnTo>
                    <a:lnTo>
                      <a:pt x="10" y="23"/>
                    </a:lnTo>
                    <a:lnTo>
                      <a:pt x="5" y="23"/>
                    </a:lnTo>
                    <a:lnTo>
                      <a:pt x="0" y="17"/>
                    </a:lnTo>
                    <a:lnTo>
                      <a:pt x="0" y="23"/>
                    </a:lnTo>
                    <a:lnTo>
                      <a:pt x="15" y="51"/>
                    </a:lnTo>
                    <a:lnTo>
                      <a:pt x="97" y="51"/>
                    </a:lnTo>
                    <a:lnTo>
                      <a:pt x="107" y="51"/>
                    </a:lnTo>
                    <a:lnTo>
                      <a:pt x="117" y="23"/>
                    </a:lnTo>
                    <a:lnTo>
                      <a:pt x="122" y="17"/>
                    </a:lnTo>
                    <a:lnTo>
                      <a:pt x="149" y="17"/>
                    </a:lnTo>
                    <a:lnTo>
                      <a:pt x="153" y="23"/>
                    </a:lnTo>
                    <a:lnTo>
                      <a:pt x="158" y="35"/>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grpSp>
          <p:nvGrpSpPr>
            <p:cNvPr id="27350" name="Group 810"/>
            <p:cNvGrpSpPr>
              <a:grpSpLocks/>
            </p:cNvGrpSpPr>
            <p:nvPr/>
          </p:nvGrpSpPr>
          <p:grpSpPr bwMode="auto">
            <a:xfrm>
              <a:off x="4480" y="3764"/>
              <a:ext cx="329" cy="301"/>
              <a:chOff x="4716" y="1856"/>
              <a:chExt cx="222" cy="214"/>
            </a:xfrm>
          </p:grpSpPr>
          <p:grpSp>
            <p:nvGrpSpPr>
              <p:cNvPr id="27554" name="Group 811"/>
              <p:cNvGrpSpPr>
                <a:grpSpLocks/>
              </p:cNvGrpSpPr>
              <p:nvPr/>
            </p:nvGrpSpPr>
            <p:grpSpPr bwMode="auto">
              <a:xfrm>
                <a:off x="4727" y="1856"/>
                <a:ext cx="184" cy="214"/>
                <a:chOff x="4727" y="1856"/>
                <a:chExt cx="184" cy="214"/>
              </a:xfrm>
            </p:grpSpPr>
            <p:sp>
              <p:nvSpPr>
                <p:cNvPr id="27592" name="Freeform 812"/>
                <p:cNvSpPr>
                  <a:spLocks/>
                </p:cNvSpPr>
                <p:nvPr/>
              </p:nvSpPr>
              <p:spPr bwMode="auto">
                <a:xfrm>
                  <a:off x="4727" y="1856"/>
                  <a:ext cx="184" cy="214"/>
                </a:xfrm>
                <a:custGeom>
                  <a:avLst/>
                  <a:gdLst>
                    <a:gd name="T0" fmla="*/ 0 w 184"/>
                    <a:gd name="T1" fmla="*/ 207 h 214"/>
                    <a:gd name="T2" fmla="*/ 0 w 184"/>
                    <a:gd name="T3" fmla="*/ 196 h 214"/>
                    <a:gd name="T4" fmla="*/ 0 w 184"/>
                    <a:gd name="T5" fmla="*/ 185 h 214"/>
                    <a:gd name="T6" fmla="*/ 0 w 184"/>
                    <a:gd name="T7" fmla="*/ 144 h 214"/>
                    <a:gd name="T8" fmla="*/ 0 w 184"/>
                    <a:gd name="T9" fmla="*/ 81 h 214"/>
                    <a:gd name="T10" fmla="*/ 0 w 184"/>
                    <a:gd name="T11" fmla="*/ 57 h 214"/>
                    <a:gd name="T12" fmla="*/ 0 w 184"/>
                    <a:gd name="T13" fmla="*/ 50 h 214"/>
                    <a:gd name="T14" fmla="*/ 0 w 184"/>
                    <a:gd name="T15" fmla="*/ 45 h 214"/>
                    <a:gd name="T16" fmla="*/ 15 w 184"/>
                    <a:gd name="T17" fmla="*/ 39 h 214"/>
                    <a:gd name="T18" fmla="*/ 45 w 184"/>
                    <a:gd name="T19" fmla="*/ 27 h 214"/>
                    <a:gd name="T20" fmla="*/ 76 w 184"/>
                    <a:gd name="T21" fmla="*/ 3 h 214"/>
                    <a:gd name="T22" fmla="*/ 87 w 184"/>
                    <a:gd name="T23" fmla="*/ 0 h 214"/>
                    <a:gd name="T24" fmla="*/ 92 w 184"/>
                    <a:gd name="T25" fmla="*/ 0 h 214"/>
                    <a:gd name="T26" fmla="*/ 101 w 184"/>
                    <a:gd name="T27" fmla="*/ 3 h 214"/>
                    <a:gd name="T28" fmla="*/ 132 w 184"/>
                    <a:gd name="T29" fmla="*/ 27 h 214"/>
                    <a:gd name="T30" fmla="*/ 164 w 184"/>
                    <a:gd name="T31" fmla="*/ 39 h 214"/>
                    <a:gd name="T32" fmla="*/ 179 w 184"/>
                    <a:gd name="T33" fmla="*/ 45 h 214"/>
                    <a:gd name="T34" fmla="*/ 184 w 184"/>
                    <a:gd name="T35" fmla="*/ 50 h 214"/>
                    <a:gd name="T36" fmla="*/ 179 w 184"/>
                    <a:gd name="T37" fmla="*/ 57 h 214"/>
                    <a:gd name="T38" fmla="*/ 179 w 184"/>
                    <a:gd name="T39" fmla="*/ 81 h 214"/>
                    <a:gd name="T40" fmla="*/ 179 w 184"/>
                    <a:gd name="T41" fmla="*/ 144 h 214"/>
                    <a:gd name="T42" fmla="*/ 179 w 184"/>
                    <a:gd name="T43" fmla="*/ 185 h 214"/>
                    <a:gd name="T44" fmla="*/ 179 w 184"/>
                    <a:gd name="T45" fmla="*/ 196 h 214"/>
                    <a:gd name="T46" fmla="*/ 184 w 184"/>
                    <a:gd name="T47" fmla="*/ 207 h 214"/>
                    <a:gd name="T48" fmla="*/ 173 w 184"/>
                    <a:gd name="T49" fmla="*/ 214 h 214"/>
                    <a:gd name="T50" fmla="*/ 0 w 184"/>
                    <a:gd name="T51" fmla="*/ 207 h 2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4"/>
                    <a:gd name="T79" fmla="*/ 0 h 214"/>
                    <a:gd name="T80" fmla="*/ 184 w 184"/>
                    <a:gd name="T81" fmla="*/ 214 h 2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4" h="214">
                      <a:moveTo>
                        <a:pt x="0" y="207"/>
                      </a:moveTo>
                      <a:lnTo>
                        <a:pt x="0" y="196"/>
                      </a:lnTo>
                      <a:lnTo>
                        <a:pt x="0" y="185"/>
                      </a:lnTo>
                      <a:lnTo>
                        <a:pt x="0" y="144"/>
                      </a:lnTo>
                      <a:lnTo>
                        <a:pt x="0" y="81"/>
                      </a:lnTo>
                      <a:lnTo>
                        <a:pt x="0" y="57"/>
                      </a:lnTo>
                      <a:lnTo>
                        <a:pt x="0" y="50"/>
                      </a:lnTo>
                      <a:lnTo>
                        <a:pt x="0" y="45"/>
                      </a:lnTo>
                      <a:lnTo>
                        <a:pt x="15" y="39"/>
                      </a:lnTo>
                      <a:lnTo>
                        <a:pt x="45" y="27"/>
                      </a:lnTo>
                      <a:lnTo>
                        <a:pt x="76" y="3"/>
                      </a:lnTo>
                      <a:lnTo>
                        <a:pt x="87" y="0"/>
                      </a:lnTo>
                      <a:lnTo>
                        <a:pt x="92" y="0"/>
                      </a:lnTo>
                      <a:lnTo>
                        <a:pt x="101" y="3"/>
                      </a:lnTo>
                      <a:lnTo>
                        <a:pt x="132" y="27"/>
                      </a:lnTo>
                      <a:lnTo>
                        <a:pt x="164" y="39"/>
                      </a:lnTo>
                      <a:lnTo>
                        <a:pt x="179" y="45"/>
                      </a:lnTo>
                      <a:lnTo>
                        <a:pt x="184" y="50"/>
                      </a:lnTo>
                      <a:lnTo>
                        <a:pt x="179" y="57"/>
                      </a:lnTo>
                      <a:lnTo>
                        <a:pt x="179" y="81"/>
                      </a:lnTo>
                      <a:lnTo>
                        <a:pt x="179" y="144"/>
                      </a:lnTo>
                      <a:lnTo>
                        <a:pt x="179" y="185"/>
                      </a:lnTo>
                      <a:lnTo>
                        <a:pt x="179" y="196"/>
                      </a:lnTo>
                      <a:lnTo>
                        <a:pt x="184" y="207"/>
                      </a:lnTo>
                      <a:lnTo>
                        <a:pt x="173" y="214"/>
                      </a:lnTo>
                      <a:lnTo>
                        <a:pt x="0" y="207"/>
                      </a:lnTo>
                      <a:close/>
                    </a:path>
                  </a:pathLst>
                </a:custGeom>
                <a:gradFill rotWithShape="0">
                  <a:gsLst>
                    <a:gs pos="0">
                      <a:srgbClr val="006600"/>
                    </a:gs>
                    <a:gs pos="100000">
                      <a:srgbClr val="996600"/>
                    </a:gs>
                  </a:gsLst>
                  <a:path path="rect">
                    <a:fillToRect l="50000" t="50000" r="50000" b="50000"/>
                  </a:path>
                </a:gradFill>
                <a:ln w="9525">
                  <a:noFill/>
                  <a:round/>
                  <a:headEnd/>
                  <a:tailEnd/>
                </a:ln>
              </p:spPr>
              <p:txBody>
                <a:bodyPr/>
                <a:lstStyle/>
                <a:p>
                  <a:endParaRPr lang="en-US"/>
                </a:p>
              </p:txBody>
            </p:sp>
            <p:sp>
              <p:nvSpPr>
                <p:cNvPr id="27593" name="Freeform 813"/>
                <p:cNvSpPr>
                  <a:spLocks/>
                </p:cNvSpPr>
                <p:nvPr/>
              </p:nvSpPr>
              <p:spPr bwMode="auto">
                <a:xfrm>
                  <a:off x="4727" y="1856"/>
                  <a:ext cx="184" cy="214"/>
                </a:xfrm>
                <a:custGeom>
                  <a:avLst/>
                  <a:gdLst>
                    <a:gd name="T0" fmla="*/ 0 w 184"/>
                    <a:gd name="T1" fmla="*/ 207 h 214"/>
                    <a:gd name="T2" fmla="*/ 0 w 184"/>
                    <a:gd name="T3" fmla="*/ 196 h 214"/>
                    <a:gd name="T4" fmla="*/ 0 w 184"/>
                    <a:gd name="T5" fmla="*/ 185 h 214"/>
                    <a:gd name="T6" fmla="*/ 0 w 184"/>
                    <a:gd name="T7" fmla="*/ 144 h 214"/>
                    <a:gd name="T8" fmla="*/ 0 w 184"/>
                    <a:gd name="T9" fmla="*/ 81 h 214"/>
                    <a:gd name="T10" fmla="*/ 0 w 184"/>
                    <a:gd name="T11" fmla="*/ 57 h 214"/>
                    <a:gd name="T12" fmla="*/ 0 w 184"/>
                    <a:gd name="T13" fmla="*/ 50 h 214"/>
                    <a:gd name="T14" fmla="*/ 0 w 184"/>
                    <a:gd name="T15" fmla="*/ 45 h 214"/>
                    <a:gd name="T16" fmla="*/ 15 w 184"/>
                    <a:gd name="T17" fmla="*/ 39 h 214"/>
                    <a:gd name="T18" fmla="*/ 45 w 184"/>
                    <a:gd name="T19" fmla="*/ 27 h 214"/>
                    <a:gd name="T20" fmla="*/ 76 w 184"/>
                    <a:gd name="T21" fmla="*/ 3 h 214"/>
                    <a:gd name="T22" fmla="*/ 87 w 184"/>
                    <a:gd name="T23" fmla="*/ 0 h 214"/>
                    <a:gd name="T24" fmla="*/ 92 w 184"/>
                    <a:gd name="T25" fmla="*/ 0 h 214"/>
                    <a:gd name="T26" fmla="*/ 101 w 184"/>
                    <a:gd name="T27" fmla="*/ 3 h 214"/>
                    <a:gd name="T28" fmla="*/ 132 w 184"/>
                    <a:gd name="T29" fmla="*/ 27 h 214"/>
                    <a:gd name="T30" fmla="*/ 164 w 184"/>
                    <a:gd name="T31" fmla="*/ 39 h 214"/>
                    <a:gd name="T32" fmla="*/ 179 w 184"/>
                    <a:gd name="T33" fmla="*/ 45 h 214"/>
                    <a:gd name="T34" fmla="*/ 184 w 184"/>
                    <a:gd name="T35" fmla="*/ 50 h 214"/>
                    <a:gd name="T36" fmla="*/ 179 w 184"/>
                    <a:gd name="T37" fmla="*/ 57 h 214"/>
                    <a:gd name="T38" fmla="*/ 179 w 184"/>
                    <a:gd name="T39" fmla="*/ 81 h 214"/>
                    <a:gd name="T40" fmla="*/ 179 w 184"/>
                    <a:gd name="T41" fmla="*/ 144 h 214"/>
                    <a:gd name="T42" fmla="*/ 179 w 184"/>
                    <a:gd name="T43" fmla="*/ 185 h 214"/>
                    <a:gd name="T44" fmla="*/ 179 w 184"/>
                    <a:gd name="T45" fmla="*/ 196 h 214"/>
                    <a:gd name="T46" fmla="*/ 184 w 184"/>
                    <a:gd name="T47" fmla="*/ 207 h 214"/>
                    <a:gd name="T48" fmla="*/ 173 w 184"/>
                    <a:gd name="T49" fmla="*/ 214 h 214"/>
                    <a:gd name="T50" fmla="*/ 0 w 184"/>
                    <a:gd name="T51" fmla="*/ 207 h 2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4"/>
                    <a:gd name="T79" fmla="*/ 0 h 214"/>
                    <a:gd name="T80" fmla="*/ 184 w 184"/>
                    <a:gd name="T81" fmla="*/ 214 h 2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4" h="214">
                      <a:moveTo>
                        <a:pt x="0" y="207"/>
                      </a:moveTo>
                      <a:lnTo>
                        <a:pt x="0" y="196"/>
                      </a:lnTo>
                      <a:lnTo>
                        <a:pt x="0" y="185"/>
                      </a:lnTo>
                      <a:lnTo>
                        <a:pt x="0" y="144"/>
                      </a:lnTo>
                      <a:lnTo>
                        <a:pt x="0" y="81"/>
                      </a:lnTo>
                      <a:lnTo>
                        <a:pt x="0" y="57"/>
                      </a:lnTo>
                      <a:lnTo>
                        <a:pt x="0" y="50"/>
                      </a:lnTo>
                      <a:lnTo>
                        <a:pt x="0" y="45"/>
                      </a:lnTo>
                      <a:lnTo>
                        <a:pt x="15" y="39"/>
                      </a:lnTo>
                      <a:lnTo>
                        <a:pt x="45" y="27"/>
                      </a:lnTo>
                      <a:lnTo>
                        <a:pt x="76" y="3"/>
                      </a:lnTo>
                      <a:lnTo>
                        <a:pt x="87" y="0"/>
                      </a:lnTo>
                      <a:lnTo>
                        <a:pt x="92" y="0"/>
                      </a:lnTo>
                      <a:lnTo>
                        <a:pt x="101" y="3"/>
                      </a:lnTo>
                      <a:lnTo>
                        <a:pt x="132" y="27"/>
                      </a:lnTo>
                      <a:lnTo>
                        <a:pt x="164" y="39"/>
                      </a:lnTo>
                      <a:lnTo>
                        <a:pt x="179" y="45"/>
                      </a:lnTo>
                      <a:lnTo>
                        <a:pt x="184" y="50"/>
                      </a:lnTo>
                      <a:lnTo>
                        <a:pt x="179" y="57"/>
                      </a:lnTo>
                      <a:lnTo>
                        <a:pt x="179" y="81"/>
                      </a:lnTo>
                      <a:lnTo>
                        <a:pt x="179" y="144"/>
                      </a:lnTo>
                      <a:lnTo>
                        <a:pt x="179" y="185"/>
                      </a:lnTo>
                      <a:lnTo>
                        <a:pt x="179" y="196"/>
                      </a:lnTo>
                      <a:lnTo>
                        <a:pt x="184" y="207"/>
                      </a:lnTo>
                      <a:lnTo>
                        <a:pt x="173" y="214"/>
                      </a:lnTo>
                      <a:lnTo>
                        <a:pt x="0" y="207"/>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grpSp>
          <p:grpSp>
            <p:nvGrpSpPr>
              <p:cNvPr id="27555" name="Group 814"/>
              <p:cNvGrpSpPr>
                <a:grpSpLocks/>
              </p:cNvGrpSpPr>
              <p:nvPr/>
            </p:nvGrpSpPr>
            <p:grpSpPr bwMode="auto">
              <a:xfrm>
                <a:off x="4716" y="1860"/>
                <a:ext cx="185" cy="210"/>
                <a:chOff x="4716" y="1860"/>
                <a:chExt cx="185" cy="210"/>
              </a:xfrm>
            </p:grpSpPr>
            <p:sp>
              <p:nvSpPr>
                <p:cNvPr id="27590" name="Freeform 815"/>
                <p:cNvSpPr>
                  <a:spLocks/>
                </p:cNvSpPr>
                <p:nvPr/>
              </p:nvSpPr>
              <p:spPr bwMode="auto">
                <a:xfrm>
                  <a:off x="4716" y="1860"/>
                  <a:ext cx="185" cy="210"/>
                </a:xfrm>
                <a:custGeom>
                  <a:avLst/>
                  <a:gdLst>
                    <a:gd name="T0" fmla="*/ 0 w 185"/>
                    <a:gd name="T1" fmla="*/ 210 h 210"/>
                    <a:gd name="T2" fmla="*/ 0 w 185"/>
                    <a:gd name="T3" fmla="*/ 198 h 210"/>
                    <a:gd name="T4" fmla="*/ 0 w 185"/>
                    <a:gd name="T5" fmla="*/ 186 h 210"/>
                    <a:gd name="T6" fmla="*/ 5 w 185"/>
                    <a:gd name="T7" fmla="*/ 145 h 210"/>
                    <a:gd name="T8" fmla="*/ 0 w 185"/>
                    <a:gd name="T9" fmla="*/ 83 h 210"/>
                    <a:gd name="T10" fmla="*/ 0 w 185"/>
                    <a:gd name="T11" fmla="*/ 59 h 210"/>
                    <a:gd name="T12" fmla="*/ 0 w 185"/>
                    <a:gd name="T13" fmla="*/ 52 h 210"/>
                    <a:gd name="T14" fmla="*/ 5 w 185"/>
                    <a:gd name="T15" fmla="*/ 47 h 210"/>
                    <a:gd name="T16" fmla="*/ 15 w 185"/>
                    <a:gd name="T17" fmla="*/ 41 h 210"/>
                    <a:gd name="T18" fmla="*/ 51 w 185"/>
                    <a:gd name="T19" fmla="*/ 28 h 210"/>
                    <a:gd name="T20" fmla="*/ 76 w 185"/>
                    <a:gd name="T21" fmla="*/ 5 h 210"/>
                    <a:gd name="T22" fmla="*/ 87 w 185"/>
                    <a:gd name="T23" fmla="*/ 0 h 210"/>
                    <a:gd name="T24" fmla="*/ 93 w 185"/>
                    <a:gd name="T25" fmla="*/ 0 h 210"/>
                    <a:gd name="T26" fmla="*/ 102 w 185"/>
                    <a:gd name="T27" fmla="*/ 5 h 210"/>
                    <a:gd name="T28" fmla="*/ 133 w 185"/>
                    <a:gd name="T29" fmla="*/ 28 h 210"/>
                    <a:gd name="T30" fmla="*/ 165 w 185"/>
                    <a:gd name="T31" fmla="*/ 41 h 210"/>
                    <a:gd name="T32" fmla="*/ 180 w 185"/>
                    <a:gd name="T33" fmla="*/ 47 h 210"/>
                    <a:gd name="T34" fmla="*/ 185 w 185"/>
                    <a:gd name="T35" fmla="*/ 52 h 210"/>
                    <a:gd name="T36" fmla="*/ 180 w 185"/>
                    <a:gd name="T37" fmla="*/ 59 h 210"/>
                    <a:gd name="T38" fmla="*/ 180 w 185"/>
                    <a:gd name="T39" fmla="*/ 83 h 210"/>
                    <a:gd name="T40" fmla="*/ 180 w 185"/>
                    <a:gd name="T41" fmla="*/ 145 h 210"/>
                    <a:gd name="T42" fmla="*/ 180 w 185"/>
                    <a:gd name="T43" fmla="*/ 186 h 210"/>
                    <a:gd name="T44" fmla="*/ 180 w 185"/>
                    <a:gd name="T45" fmla="*/ 198 h 210"/>
                    <a:gd name="T46" fmla="*/ 185 w 185"/>
                    <a:gd name="T47" fmla="*/ 210 h 210"/>
                    <a:gd name="T48" fmla="*/ 0 w 185"/>
                    <a:gd name="T49" fmla="*/ 21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
                    <a:gd name="T76" fmla="*/ 0 h 210"/>
                    <a:gd name="T77" fmla="*/ 185 w 185"/>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 h="210">
                      <a:moveTo>
                        <a:pt x="0" y="210"/>
                      </a:moveTo>
                      <a:lnTo>
                        <a:pt x="0" y="198"/>
                      </a:lnTo>
                      <a:lnTo>
                        <a:pt x="0" y="186"/>
                      </a:lnTo>
                      <a:lnTo>
                        <a:pt x="5" y="145"/>
                      </a:lnTo>
                      <a:lnTo>
                        <a:pt x="0" y="83"/>
                      </a:lnTo>
                      <a:lnTo>
                        <a:pt x="0" y="59"/>
                      </a:lnTo>
                      <a:lnTo>
                        <a:pt x="0" y="52"/>
                      </a:lnTo>
                      <a:lnTo>
                        <a:pt x="5" y="47"/>
                      </a:lnTo>
                      <a:lnTo>
                        <a:pt x="15" y="41"/>
                      </a:lnTo>
                      <a:lnTo>
                        <a:pt x="51" y="28"/>
                      </a:lnTo>
                      <a:lnTo>
                        <a:pt x="76" y="5"/>
                      </a:lnTo>
                      <a:lnTo>
                        <a:pt x="87" y="0"/>
                      </a:lnTo>
                      <a:lnTo>
                        <a:pt x="93" y="0"/>
                      </a:lnTo>
                      <a:lnTo>
                        <a:pt x="102" y="5"/>
                      </a:lnTo>
                      <a:lnTo>
                        <a:pt x="133" y="28"/>
                      </a:lnTo>
                      <a:lnTo>
                        <a:pt x="165" y="41"/>
                      </a:lnTo>
                      <a:lnTo>
                        <a:pt x="180" y="47"/>
                      </a:lnTo>
                      <a:lnTo>
                        <a:pt x="185" y="52"/>
                      </a:lnTo>
                      <a:lnTo>
                        <a:pt x="180" y="59"/>
                      </a:lnTo>
                      <a:lnTo>
                        <a:pt x="180" y="83"/>
                      </a:lnTo>
                      <a:lnTo>
                        <a:pt x="180" y="145"/>
                      </a:lnTo>
                      <a:lnTo>
                        <a:pt x="180" y="186"/>
                      </a:lnTo>
                      <a:lnTo>
                        <a:pt x="180" y="198"/>
                      </a:lnTo>
                      <a:lnTo>
                        <a:pt x="185" y="210"/>
                      </a:lnTo>
                      <a:lnTo>
                        <a:pt x="0" y="210"/>
                      </a:lnTo>
                      <a:close/>
                    </a:path>
                  </a:pathLst>
                </a:custGeom>
                <a:gradFill rotWithShape="0">
                  <a:gsLst>
                    <a:gs pos="0">
                      <a:srgbClr val="006600"/>
                    </a:gs>
                    <a:gs pos="100000">
                      <a:srgbClr val="996600"/>
                    </a:gs>
                  </a:gsLst>
                  <a:path path="rect">
                    <a:fillToRect l="50000" t="50000" r="50000" b="50000"/>
                  </a:path>
                </a:gradFill>
                <a:ln w="9525">
                  <a:noFill/>
                  <a:round/>
                  <a:headEnd/>
                  <a:tailEnd/>
                </a:ln>
              </p:spPr>
              <p:txBody>
                <a:bodyPr/>
                <a:lstStyle/>
                <a:p>
                  <a:endParaRPr lang="en-US"/>
                </a:p>
              </p:txBody>
            </p:sp>
            <p:sp>
              <p:nvSpPr>
                <p:cNvPr id="27591" name="Freeform 816"/>
                <p:cNvSpPr>
                  <a:spLocks/>
                </p:cNvSpPr>
                <p:nvPr/>
              </p:nvSpPr>
              <p:spPr bwMode="auto">
                <a:xfrm>
                  <a:off x="4716" y="1860"/>
                  <a:ext cx="185" cy="210"/>
                </a:xfrm>
                <a:custGeom>
                  <a:avLst/>
                  <a:gdLst>
                    <a:gd name="T0" fmla="*/ 0 w 185"/>
                    <a:gd name="T1" fmla="*/ 210 h 210"/>
                    <a:gd name="T2" fmla="*/ 0 w 185"/>
                    <a:gd name="T3" fmla="*/ 198 h 210"/>
                    <a:gd name="T4" fmla="*/ 0 w 185"/>
                    <a:gd name="T5" fmla="*/ 186 h 210"/>
                    <a:gd name="T6" fmla="*/ 5 w 185"/>
                    <a:gd name="T7" fmla="*/ 145 h 210"/>
                    <a:gd name="T8" fmla="*/ 0 w 185"/>
                    <a:gd name="T9" fmla="*/ 83 h 210"/>
                    <a:gd name="T10" fmla="*/ 0 w 185"/>
                    <a:gd name="T11" fmla="*/ 59 h 210"/>
                    <a:gd name="T12" fmla="*/ 0 w 185"/>
                    <a:gd name="T13" fmla="*/ 52 h 210"/>
                    <a:gd name="T14" fmla="*/ 5 w 185"/>
                    <a:gd name="T15" fmla="*/ 47 h 210"/>
                    <a:gd name="T16" fmla="*/ 15 w 185"/>
                    <a:gd name="T17" fmla="*/ 41 h 210"/>
                    <a:gd name="T18" fmla="*/ 51 w 185"/>
                    <a:gd name="T19" fmla="*/ 28 h 210"/>
                    <a:gd name="T20" fmla="*/ 76 w 185"/>
                    <a:gd name="T21" fmla="*/ 5 h 210"/>
                    <a:gd name="T22" fmla="*/ 87 w 185"/>
                    <a:gd name="T23" fmla="*/ 0 h 210"/>
                    <a:gd name="T24" fmla="*/ 93 w 185"/>
                    <a:gd name="T25" fmla="*/ 0 h 210"/>
                    <a:gd name="T26" fmla="*/ 102 w 185"/>
                    <a:gd name="T27" fmla="*/ 5 h 210"/>
                    <a:gd name="T28" fmla="*/ 133 w 185"/>
                    <a:gd name="T29" fmla="*/ 28 h 210"/>
                    <a:gd name="T30" fmla="*/ 165 w 185"/>
                    <a:gd name="T31" fmla="*/ 41 h 210"/>
                    <a:gd name="T32" fmla="*/ 180 w 185"/>
                    <a:gd name="T33" fmla="*/ 47 h 210"/>
                    <a:gd name="T34" fmla="*/ 185 w 185"/>
                    <a:gd name="T35" fmla="*/ 52 h 210"/>
                    <a:gd name="T36" fmla="*/ 180 w 185"/>
                    <a:gd name="T37" fmla="*/ 59 h 210"/>
                    <a:gd name="T38" fmla="*/ 180 w 185"/>
                    <a:gd name="T39" fmla="*/ 83 h 210"/>
                    <a:gd name="T40" fmla="*/ 180 w 185"/>
                    <a:gd name="T41" fmla="*/ 145 h 210"/>
                    <a:gd name="T42" fmla="*/ 180 w 185"/>
                    <a:gd name="T43" fmla="*/ 186 h 210"/>
                    <a:gd name="T44" fmla="*/ 180 w 185"/>
                    <a:gd name="T45" fmla="*/ 198 h 210"/>
                    <a:gd name="T46" fmla="*/ 185 w 185"/>
                    <a:gd name="T47" fmla="*/ 210 h 210"/>
                    <a:gd name="T48" fmla="*/ 0 w 185"/>
                    <a:gd name="T49" fmla="*/ 21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
                    <a:gd name="T76" fmla="*/ 0 h 210"/>
                    <a:gd name="T77" fmla="*/ 185 w 185"/>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 h="210">
                      <a:moveTo>
                        <a:pt x="0" y="210"/>
                      </a:moveTo>
                      <a:lnTo>
                        <a:pt x="0" y="198"/>
                      </a:lnTo>
                      <a:lnTo>
                        <a:pt x="0" y="186"/>
                      </a:lnTo>
                      <a:lnTo>
                        <a:pt x="5" y="145"/>
                      </a:lnTo>
                      <a:lnTo>
                        <a:pt x="0" y="83"/>
                      </a:lnTo>
                      <a:lnTo>
                        <a:pt x="0" y="59"/>
                      </a:lnTo>
                      <a:lnTo>
                        <a:pt x="0" y="52"/>
                      </a:lnTo>
                      <a:lnTo>
                        <a:pt x="5" y="47"/>
                      </a:lnTo>
                      <a:lnTo>
                        <a:pt x="15" y="41"/>
                      </a:lnTo>
                      <a:lnTo>
                        <a:pt x="51" y="28"/>
                      </a:lnTo>
                      <a:lnTo>
                        <a:pt x="76" y="5"/>
                      </a:lnTo>
                      <a:lnTo>
                        <a:pt x="87" y="0"/>
                      </a:lnTo>
                      <a:lnTo>
                        <a:pt x="93" y="0"/>
                      </a:lnTo>
                      <a:lnTo>
                        <a:pt x="102" y="5"/>
                      </a:lnTo>
                      <a:lnTo>
                        <a:pt x="133" y="28"/>
                      </a:lnTo>
                      <a:lnTo>
                        <a:pt x="165" y="41"/>
                      </a:lnTo>
                      <a:lnTo>
                        <a:pt x="180" y="47"/>
                      </a:lnTo>
                      <a:lnTo>
                        <a:pt x="185" y="52"/>
                      </a:lnTo>
                      <a:lnTo>
                        <a:pt x="180" y="59"/>
                      </a:lnTo>
                      <a:lnTo>
                        <a:pt x="180" y="83"/>
                      </a:lnTo>
                      <a:lnTo>
                        <a:pt x="180" y="145"/>
                      </a:lnTo>
                      <a:lnTo>
                        <a:pt x="180" y="186"/>
                      </a:lnTo>
                      <a:lnTo>
                        <a:pt x="180" y="198"/>
                      </a:lnTo>
                      <a:lnTo>
                        <a:pt x="185" y="210"/>
                      </a:lnTo>
                      <a:lnTo>
                        <a:pt x="0" y="210"/>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grpSp>
          <p:sp>
            <p:nvSpPr>
              <p:cNvPr id="27556" name="Freeform 817"/>
              <p:cNvSpPr>
                <a:spLocks/>
              </p:cNvSpPr>
              <p:nvPr/>
            </p:nvSpPr>
            <p:spPr bwMode="auto">
              <a:xfrm>
                <a:off x="4716" y="1914"/>
                <a:ext cx="185" cy="1"/>
              </a:xfrm>
              <a:custGeom>
                <a:avLst/>
                <a:gdLst>
                  <a:gd name="T0" fmla="*/ 0 w 185"/>
                  <a:gd name="T1" fmla="*/ 0 h 1"/>
                  <a:gd name="T2" fmla="*/ 5 w 185"/>
                  <a:gd name="T3" fmla="*/ 0 h 1"/>
                  <a:gd name="T4" fmla="*/ 30 w 185"/>
                  <a:gd name="T5" fmla="*/ 0 h 1"/>
                  <a:gd name="T6" fmla="*/ 93 w 185"/>
                  <a:gd name="T7" fmla="*/ 0 h 1"/>
                  <a:gd name="T8" fmla="*/ 149 w 185"/>
                  <a:gd name="T9" fmla="*/ 0 h 1"/>
                  <a:gd name="T10" fmla="*/ 174 w 185"/>
                  <a:gd name="T11" fmla="*/ 0 h 1"/>
                  <a:gd name="T12" fmla="*/ 185 w 185"/>
                  <a:gd name="T13" fmla="*/ 0 h 1"/>
                  <a:gd name="T14" fmla="*/ 0 60000 65536"/>
                  <a:gd name="T15" fmla="*/ 0 60000 65536"/>
                  <a:gd name="T16" fmla="*/ 0 60000 65536"/>
                  <a:gd name="T17" fmla="*/ 0 60000 65536"/>
                  <a:gd name="T18" fmla="*/ 0 60000 65536"/>
                  <a:gd name="T19" fmla="*/ 0 60000 65536"/>
                  <a:gd name="T20" fmla="*/ 0 60000 65536"/>
                  <a:gd name="T21" fmla="*/ 0 w 185"/>
                  <a:gd name="T22" fmla="*/ 0 h 1"/>
                  <a:gd name="T23" fmla="*/ 185 w 18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
                    <a:moveTo>
                      <a:pt x="0" y="0"/>
                    </a:moveTo>
                    <a:lnTo>
                      <a:pt x="5" y="0"/>
                    </a:lnTo>
                    <a:lnTo>
                      <a:pt x="30" y="0"/>
                    </a:lnTo>
                    <a:lnTo>
                      <a:pt x="93" y="0"/>
                    </a:lnTo>
                    <a:lnTo>
                      <a:pt x="149" y="0"/>
                    </a:lnTo>
                    <a:lnTo>
                      <a:pt x="174" y="0"/>
                    </a:lnTo>
                    <a:lnTo>
                      <a:pt x="185" y="0"/>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sp>
            <p:nvSpPr>
              <p:cNvPr id="27557" name="Line 818"/>
              <p:cNvSpPr>
                <a:spLocks noChangeShapeType="1"/>
              </p:cNvSpPr>
              <p:nvPr/>
            </p:nvSpPr>
            <p:spPr bwMode="auto">
              <a:xfrm>
                <a:off x="4823" y="1878"/>
                <a:ext cx="1" cy="5"/>
              </a:xfrm>
              <a:prstGeom prst="line">
                <a:avLst/>
              </a:prstGeom>
              <a:noFill/>
              <a:ln w="12700">
                <a:solidFill>
                  <a:srgbClr val="000000"/>
                </a:solidFill>
                <a:round/>
                <a:headEnd/>
                <a:tailEnd/>
              </a:ln>
            </p:spPr>
            <p:txBody>
              <a:bodyPr/>
              <a:lstStyle/>
              <a:p>
                <a:endParaRPr lang="en-US"/>
              </a:p>
            </p:txBody>
          </p:sp>
          <p:sp>
            <p:nvSpPr>
              <p:cNvPr id="27558" name="Line 819"/>
              <p:cNvSpPr>
                <a:spLocks noChangeShapeType="1"/>
              </p:cNvSpPr>
              <p:nvPr/>
            </p:nvSpPr>
            <p:spPr bwMode="auto">
              <a:xfrm>
                <a:off x="4808" y="1884"/>
                <a:ext cx="1" cy="1"/>
              </a:xfrm>
              <a:prstGeom prst="line">
                <a:avLst/>
              </a:prstGeom>
              <a:noFill/>
              <a:ln w="12700">
                <a:solidFill>
                  <a:srgbClr val="000000"/>
                </a:solidFill>
                <a:round/>
                <a:headEnd/>
                <a:tailEnd/>
              </a:ln>
            </p:spPr>
            <p:txBody>
              <a:bodyPr/>
              <a:lstStyle/>
              <a:p>
                <a:endParaRPr lang="en-US"/>
              </a:p>
            </p:txBody>
          </p:sp>
          <p:sp>
            <p:nvSpPr>
              <p:cNvPr id="27559" name="Line 820"/>
              <p:cNvSpPr>
                <a:spLocks noChangeShapeType="1"/>
              </p:cNvSpPr>
              <p:nvPr/>
            </p:nvSpPr>
            <p:spPr bwMode="auto">
              <a:xfrm flipH="1">
                <a:off x="4803" y="1884"/>
                <a:ext cx="1" cy="1"/>
              </a:xfrm>
              <a:prstGeom prst="line">
                <a:avLst/>
              </a:prstGeom>
              <a:noFill/>
              <a:ln w="12700">
                <a:solidFill>
                  <a:srgbClr val="000000"/>
                </a:solidFill>
                <a:round/>
                <a:headEnd/>
                <a:tailEnd/>
              </a:ln>
            </p:spPr>
            <p:txBody>
              <a:bodyPr/>
              <a:lstStyle/>
              <a:p>
                <a:endParaRPr lang="en-US"/>
              </a:p>
            </p:txBody>
          </p:sp>
          <p:sp>
            <p:nvSpPr>
              <p:cNvPr id="27560" name="Line 821"/>
              <p:cNvSpPr>
                <a:spLocks noChangeShapeType="1"/>
              </p:cNvSpPr>
              <p:nvPr/>
            </p:nvSpPr>
            <p:spPr bwMode="auto">
              <a:xfrm>
                <a:off x="4745" y="1905"/>
                <a:ext cx="11" cy="1"/>
              </a:xfrm>
              <a:prstGeom prst="line">
                <a:avLst/>
              </a:prstGeom>
              <a:noFill/>
              <a:ln w="12700">
                <a:solidFill>
                  <a:srgbClr val="000000"/>
                </a:solidFill>
                <a:round/>
                <a:headEnd/>
                <a:tailEnd/>
              </a:ln>
            </p:spPr>
            <p:txBody>
              <a:bodyPr/>
              <a:lstStyle/>
              <a:p>
                <a:endParaRPr lang="en-US"/>
              </a:p>
            </p:txBody>
          </p:sp>
          <p:sp>
            <p:nvSpPr>
              <p:cNvPr id="27561" name="Line 822"/>
              <p:cNvSpPr>
                <a:spLocks noChangeShapeType="1"/>
              </p:cNvSpPr>
              <p:nvPr/>
            </p:nvSpPr>
            <p:spPr bwMode="auto">
              <a:xfrm>
                <a:off x="4760" y="1905"/>
                <a:ext cx="9" cy="1"/>
              </a:xfrm>
              <a:prstGeom prst="line">
                <a:avLst/>
              </a:prstGeom>
              <a:noFill/>
              <a:ln w="12700">
                <a:solidFill>
                  <a:srgbClr val="000000"/>
                </a:solidFill>
                <a:round/>
                <a:headEnd/>
                <a:tailEnd/>
              </a:ln>
            </p:spPr>
            <p:txBody>
              <a:bodyPr/>
              <a:lstStyle/>
              <a:p>
                <a:endParaRPr lang="en-US"/>
              </a:p>
            </p:txBody>
          </p:sp>
          <p:sp>
            <p:nvSpPr>
              <p:cNvPr id="27562" name="Line 823"/>
              <p:cNvSpPr>
                <a:spLocks noChangeShapeType="1"/>
              </p:cNvSpPr>
              <p:nvPr/>
            </p:nvSpPr>
            <p:spPr bwMode="auto">
              <a:xfrm>
                <a:off x="4861" y="1906"/>
                <a:ext cx="9" cy="2"/>
              </a:xfrm>
              <a:prstGeom prst="line">
                <a:avLst/>
              </a:prstGeom>
              <a:noFill/>
              <a:ln w="12700">
                <a:solidFill>
                  <a:srgbClr val="000000"/>
                </a:solidFill>
                <a:round/>
                <a:headEnd/>
                <a:tailEnd/>
              </a:ln>
            </p:spPr>
            <p:txBody>
              <a:bodyPr/>
              <a:lstStyle/>
              <a:p>
                <a:endParaRPr lang="en-US"/>
              </a:p>
            </p:txBody>
          </p:sp>
          <p:sp>
            <p:nvSpPr>
              <p:cNvPr id="27563" name="Line 824"/>
              <p:cNvSpPr>
                <a:spLocks noChangeShapeType="1"/>
              </p:cNvSpPr>
              <p:nvPr/>
            </p:nvSpPr>
            <p:spPr bwMode="auto">
              <a:xfrm>
                <a:off x="4856" y="1906"/>
                <a:ext cx="10" cy="2"/>
              </a:xfrm>
              <a:prstGeom prst="line">
                <a:avLst/>
              </a:prstGeom>
              <a:noFill/>
              <a:ln w="12700">
                <a:solidFill>
                  <a:srgbClr val="000000"/>
                </a:solidFill>
                <a:round/>
                <a:headEnd/>
                <a:tailEnd/>
              </a:ln>
            </p:spPr>
            <p:txBody>
              <a:bodyPr/>
              <a:lstStyle/>
              <a:p>
                <a:endParaRPr lang="en-US"/>
              </a:p>
            </p:txBody>
          </p:sp>
          <p:sp>
            <p:nvSpPr>
              <p:cNvPr id="27564" name="Line 825"/>
              <p:cNvSpPr>
                <a:spLocks noChangeShapeType="1"/>
              </p:cNvSpPr>
              <p:nvPr/>
            </p:nvSpPr>
            <p:spPr bwMode="auto">
              <a:xfrm>
                <a:off x="4732" y="1939"/>
                <a:ext cx="4" cy="15"/>
              </a:xfrm>
              <a:prstGeom prst="line">
                <a:avLst/>
              </a:prstGeom>
              <a:noFill/>
              <a:ln w="12700">
                <a:solidFill>
                  <a:srgbClr val="000000"/>
                </a:solidFill>
                <a:round/>
                <a:headEnd/>
                <a:tailEnd/>
              </a:ln>
            </p:spPr>
            <p:txBody>
              <a:bodyPr/>
              <a:lstStyle/>
              <a:p>
                <a:endParaRPr lang="en-US"/>
              </a:p>
            </p:txBody>
          </p:sp>
          <p:sp>
            <p:nvSpPr>
              <p:cNvPr id="27565" name="Line 826"/>
              <p:cNvSpPr>
                <a:spLocks noChangeShapeType="1"/>
              </p:cNvSpPr>
              <p:nvPr/>
            </p:nvSpPr>
            <p:spPr bwMode="auto">
              <a:xfrm>
                <a:off x="4730" y="1958"/>
                <a:ext cx="1" cy="13"/>
              </a:xfrm>
              <a:prstGeom prst="line">
                <a:avLst/>
              </a:prstGeom>
              <a:noFill/>
              <a:ln w="12700">
                <a:solidFill>
                  <a:srgbClr val="000000"/>
                </a:solidFill>
                <a:round/>
                <a:headEnd/>
                <a:tailEnd/>
              </a:ln>
            </p:spPr>
            <p:txBody>
              <a:bodyPr/>
              <a:lstStyle/>
              <a:p>
                <a:endParaRPr lang="en-US"/>
              </a:p>
            </p:txBody>
          </p:sp>
          <p:sp>
            <p:nvSpPr>
              <p:cNvPr id="27566" name="Line 827"/>
              <p:cNvSpPr>
                <a:spLocks noChangeShapeType="1"/>
              </p:cNvSpPr>
              <p:nvPr/>
            </p:nvSpPr>
            <p:spPr bwMode="auto">
              <a:xfrm>
                <a:off x="4747" y="1939"/>
                <a:ext cx="5" cy="4"/>
              </a:xfrm>
              <a:prstGeom prst="line">
                <a:avLst/>
              </a:prstGeom>
              <a:noFill/>
              <a:ln w="12700">
                <a:solidFill>
                  <a:srgbClr val="000000"/>
                </a:solidFill>
                <a:round/>
                <a:headEnd/>
                <a:tailEnd/>
              </a:ln>
            </p:spPr>
            <p:txBody>
              <a:bodyPr/>
              <a:lstStyle/>
              <a:p>
                <a:endParaRPr lang="en-US"/>
              </a:p>
            </p:txBody>
          </p:sp>
          <p:sp>
            <p:nvSpPr>
              <p:cNvPr id="27567" name="Line 828"/>
              <p:cNvSpPr>
                <a:spLocks noChangeShapeType="1"/>
              </p:cNvSpPr>
              <p:nvPr/>
            </p:nvSpPr>
            <p:spPr bwMode="auto">
              <a:xfrm flipV="1">
                <a:off x="4728" y="2051"/>
                <a:ext cx="8" cy="3"/>
              </a:xfrm>
              <a:prstGeom prst="line">
                <a:avLst/>
              </a:prstGeom>
              <a:noFill/>
              <a:ln w="12700">
                <a:solidFill>
                  <a:srgbClr val="000000"/>
                </a:solidFill>
                <a:round/>
                <a:headEnd/>
                <a:tailEnd/>
              </a:ln>
            </p:spPr>
            <p:txBody>
              <a:bodyPr/>
              <a:lstStyle/>
              <a:p>
                <a:endParaRPr lang="en-US"/>
              </a:p>
            </p:txBody>
          </p:sp>
          <p:sp>
            <p:nvSpPr>
              <p:cNvPr id="27568" name="Line 829"/>
              <p:cNvSpPr>
                <a:spLocks noChangeShapeType="1"/>
              </p:cNvSpPr>
              <p:nvPr/>
            </p:nvSpPr>
            <p:spPr bwMode="auto">
              <a:xfrm flipV="1">
                <a:off x="4727" y="2031"/>
                <a:ext cx="1" cy="10"/>
              </a:xfrm>
              <a:prstGeom prst="line">
                <a:avLst/>
              </a:prstGeom>
              <a:noFill/>
              <a:ln w="12700">
                <a:solidFill>
                  <a:srgbClr val="000000"/>
                </a:solidFill>
                <a:round/>
                <a:headEnd/>
                <a:tailEnd/>
              </a:ln>
            </p:spPr>
            <p:txBody>
              <a:bodyPr/>
              <a:lstStyle/>
              <a:p>
                <a:endParaRPr lang="en-US"/>
              </a:p>
            </p:txBody>
          </p:sp>
          <p:sp>
            <p:nvSpPr>
              <p:cNvPr id="27569" name="Line 830"/>
              <p:cNvSpPr>
                <a:spLocks noChangeShapeType="1"/>
              </p:cNvSpPr>
              <p:nvPr/>
            </p:nvSpPr>
            <p:spPr bwMode="auto">
              <a:xfrm flipH="1" flipV="1">
                <a:off x="4877" y="2051"/>
                <a:ext cx="7" cy="3"/>
              </a:xfrm>
              <a:prstGeom prst="line">
                <a:avLst/>
              </a:prstGeom>
              <a:noFill/>
              <a:ln w="12700">
                <a:solidFill>
                  <a:srgbClr val="000000"/>
                </a:solidFill>
                <a:round/>
                <a:headEnd/>
                <a:tailEnd/>
              </a:ln>
            </p:spPr>
            <p:txBody>
              <a:bodyPr/>
              <a:lstStyle/>
              <a:p>
                <a:endParaRPr lang="en-US"/>
              </a:p>
            </p:txBody>
          </p:sp>
          <p:sp>
            <p:nvSpPr>
              <p:cNvPr id="27570" name="Line 831"/>
              <p:cNvSpPr>
                <a:spLocks noChangeShapeType="1"/>
              </p:cNvSpPr>
              <p:nvPr/>
            </p:nvSpPr>
            <p:spPr bwMode="auto">
              <a:xfrm flipH="1" flipV="1">
                <a:off x="4883" y="2037"/>
                <a:ext cx="1" cy="9"/>
              </a:xfrm>
              <a:prstGeom prst="line">
                <a:avLst/>
              </a:prstGeom>
              <a:noFill/>
              <a:ln w="12700">
                <a:solidFill>
                  <a:srgbClr val="000000"/>
                </a:solidFill>
                <a:round/>
                <a:headEnd/>
                <a:tailEnd/>
              </a:ln>
            </p:spPr>
            <p:txBody>
              <a:bodyPr/>
              <a:lstStyle/>
              <a:p>
                <a:endParaRPr lang="en-US"/>
              </a:p>
            </p:txBody>
          </p:sp>
          <p:sp>
            <p:nvSpPr>
              <p:cNvPr id="27571" name="Line 832"/>
              <p:cNvSpPr>
                <a:spLocks noChangeShapeType="1"/>
              </p:cNvSpPr>
              <p:nvPr/>
            </p:nvSpPr>
            <p:spPr bwMode="auto">
              <a:xfrm flipH="1">
                <a:off x="4856" y="2054"/>
                <a:ext cx="13" cy="1"/>
              </a:xfrm>
              <a:prstGeom prst="line">
                <a:avLst/>
              </a:prstGeom>
              <a:noFill/>
              <a:ln w="12700">
                <a:solidFill>
                  <a:srgbClr val="000000"/>
                </a:solidFill>
                <a:round/>
                <a:headEnd/>
                <a:tailEnd/>
              </a:ln>
            </p:spPr>
            <p:txBody>
              <a:bodyPr/>
              <a:lstStyle/>
              <a:p>
                <a:endParaRPr lang="en-US"/>
              </a:p>
            </p:txBody>
          </p:sp>
          <p:sp>
            <p:nvSpPr>
              <p:cNvPr id="27572" name="Line 833"/>
              <p:cNvSpPr>
                <a:spLocks noChangeShapeType="1"/>
              </p:cNvSpPr>
              <p:nvPr/>
            </p:nvSpPr>
            <p:spPr bwMode="auto">
              <a:xfrm>
                <a:off x="4891" y="1939"/>
                <a:ext cx="1" cy="11"/>
              </a:xfrm>
              <a:prstGeom prst="line">
                <a:avLst/>
              </a:prstGeom>
              <a:noFill/>
              <a:ln w="12700">
                <a:solidFill>
                  <a:srgbClr val="000000"/>
                </a:solidFill>
                <a:round/>
                <a:headEnd/>
                <a:tailEnd/>
              </a:ln>
            </p:spPr>
            <p:txBody>
              <a:bodyPr/>
              <a:lstStyle/>
              <a:p>
                <a:endParaRPr lang="en-US"/>
              </a:p>
            </p:txBody>
          </p:sp>
          <p:sp>
            <p:nvSpPr>
              <p:cNvPr id="27573" name="Line 834"/>
              <p:cNvSpPr>
                <a:spLocks noChangeShapeType="1"/>
              </p:cNvSpPr>
              <p:nvPr/>
            </p:nvSpPr>
            <p:spPr bwMode="auto">
              <a:xfrm flipH="1">
                <a:off x="4880" y="1950"/>
                <a:ext cx="1" cy="4"/>
              </a:xfrm>
              <a:prstGeom prst="line">
                <a:avLst/>
              </a:prstGeom>
              <a:noFill/>
              <a:ln w="12700">
                <a:solidFill>
                  <a:srgbClr val="000000"/>
                </a:solidFill>
                <a:round/>
                <a:headEnd/>
                <a:tailEnd/>
              </a:ln>
            </p:spPr>
            <p:txBody>
              <a:bodyPr/>
              <a:lstStyle/>
              <a:p>
                <a:endParaRPr lang="en-US"/>
              </a:p>
            </p:txBody>
          </p:sp>
          <p:sp>
            <p:nvSpPr>
              <p:cNvPr id="27574" name="Line 835"/>
              <p:cNvSpPr>
                <a:spLocks noChangeShapeType="1"/>
              </p:cNvSpPr>
              <p:nvPr/>
            </p:nvSpPr>
            <p:spPr bwMode="auto">
              <a:xfrm flipH="1">
                <a:off x="4871" y="1933"/>
                <a:ext cx="4" cy="3"/>
              </a:xfrm>
              <a:prstGeom prst="line">
                <a:avLst/>
              </a:prstGeom>
              <a:noFill/>
              <a:ln w="12700">
                <a:solidFill>
                  <a:srgbClr val="000000"/>
                </a:solidFill>
                <a:round/>
                <a:headEnd/>
                <a:tailEnd/>
              </a:ln>
            </p:spPr>
            <p:txBody>
              <a:bodyPr/>
              <a:lstStyle/>
              <a:p>
                <a:endParaRPr lang="en-US"/>
              </a:p>
            </p:txBody>
          </p:sp>
          <p:sp>
            <p:nvSpPr>
              <p:cNvPr id="27575" name="Line 836"/>
              <p:cNvSpPr>
                <a:spLocks noChangeShapeType="1"/>
              </p:cNvSpPr>
              <p:nvPr/>
            </p:nvSpPr>
            <p:spPr bwMode="auto">
              <a:xfrm>
                <a:off x="4908" y="1911"/>
                <a:ext cx="1" cy="1"/>
              </a:xfrm>
              <a:prstGeom prst="line">
                <a:avLst/>
              </a:prstGeom>
              <a:noFill/>
              <a:ln w="12700">
                <a:solidFill>
                  <a:srgbClr val="000000"/>
                </a:solidFill>
                <a:round/>
                <a:headEnd/>
                <a:tailEnd/>
              </a:ln>
            </p:spPr>
            <p:txBody>
              <a:bodyPr/>
              <a:lstStyle/>
              <a:p>
                <a:endParaRPr lang="en-US"/>
              </a:p>
            </p:txBody>
          </p:sp>
          <p:sp>
            <p:nvSpPr>
              <p:cNvPr id="27576" name="Line 837"/>
              <p:cNvSpPr>
                <a:spLocks noChangeShapeType="1"/>
              </p:cNvSpPr>
              <p:nvPr/>
            </p:nvSpPr>
            <p:spPr bwMode="auto">
              <a:xfrm flipH="1">
                <a:off x="4905" y="1926"/>
                <a:ext cx="2" cy="1"/>
              </a:xfrm>
              <a:prstGeom prst="line">
                <a:avLst/>
              </a:prstGeom>
              <a:noFill/>
              <a:ln w="12700">
                <a:solidFill>
                  <a:srgbClr val="000000"/>
                </a:solidFill>
                <a:round/>
                <a:headEnd/>
                <a:tailEnd/>
              </a:ln>
            </p:spPr>
            <p:txBody>
              <a:bodyPr/>
              <a:lstStyle/>
              <a:p>
                <a:endParaRPr lang="en-US"/>
              </a:p>
            </p:txBody>
          </p:sp>
          <p:sp>
            <p:nvSpPr>
              <p:cNvPr id="27577" name="Line 838"/>
              <p:cNvSpPr>
                <a:spLocks noChangeShapeType="1"/>
              </p:cNvSpPr>
              <p:nvPr/>
            </p:nvSpPr>
            <p:spPr bwMode="auto">
              <a:xfrm>
                <a:off x="4904" y="2052"/>
                <a:ext cx="13" cy="1"/>
              </a:xfrm>
              <a:prstGeom prst="line">
                <a:avLst/>
              </a:prstGeom>
              <a:noFill/>
              <a:ln w="12700">
                <a:solidFill>
                  <a:srgbClr val="000000"/>
                </a:solidFill>
                <a:round/>
                <a:headEnd/>
                <a:tailEnd/>
              </a:ln>
            </p:spPr>
            <p:txBody>
              <a:bodyPr/>
              <a:lstStyle/>
              <a:p>
                <a:endParaRPr lang="en-US"/>
              </a:p>
            </p:txBody>
          </p:sp>
          <p:grpSp>
            <p:nvGrpSpPr>
              <p:cNvPr id="27578" name="Group 839"/>
              <p:cNvGrpSpPr>
                <a:grpSpLocks/>
              </p:cNvGrpSpPr>
              <p:nvPr/>
            </p:nvGrpSpPr>
            <p:grpSpPr bwMode="auto">
              <a:xfrm>
                <a:off x="4778" y="1960"/>
                <a:ext cx="56" cy="47"/>
                <a:chOff x="4778" y="1960"/>
                <a:chExt cx="56" cy="47"/>
              </a:xfrm>
            </p:grpSpPr>
            <p:sp>
              <p:nvSpPr>
                <p:cNvPr id="27588" name="Freeform 840"/>
                <p:cNvSpPr>
                  <a:spLocks/>
                </p:cNvSpPr>
                <p:nvPr/>
              </p:nvSpPr>
              <p:spPr bwMode="auto">
                <a:xfrm>
                  <a:off x="4778" y="1960"/>
                  <a:ext cx="56" cy="47"/>
                </a:xfrm>
                <a:custGeom>
                  <a:avLst/>
                  <a:gdLst>
                    <a:gd name="T0" fmla="*/ 0 w 56"/>
                    <a:gd name="T1" fmla="*/ 47 h 47"/>
                    <a:gd name="T2" fmla="*/ 0 w 56"/>
                    <a:gd name="T3" fmla="*/ 35 h 47"/>
                    <a:gd name="T4" fmla="*/ 0 w 56"/>
                    <a:gd name="T5" fmla="*/ 24 h 47"/>
                    <a:gd name="T6" fmla="*/ 0 w 56"/>
                    <a:gd name="T7" fmla="*/ 5 h 47"/>
                    <a:gd name="T8" fmla="*/ 0 w 56"/>
                    <a:gd name="T9" fmla="*/ 0 h 47"/>
                    <a:gd name="T10" fmla="*/ 5 w 56"/>
                    <a:gd name="T11" fmla="*/ 0 h 47"/>
                    <a:gd name="T12" fmla="*/ 25 w 56"/>
                    <a:gd name="T13" fmla="*/ 0 h 47"/>
                    <a:gd name="T14" fmla="*/ 40 w 56"/>
                    <a:gd name="T15" fmla="*/ 0 h 47"/>
                    <a:gd name="T16" fmla="*/ 56 w 56"/>
                    <a:gd name="T17" fmla="*/ 0 h 47"/>
                    <a:gd name="T18" fmla="*/ 50 w 56"/>
                    <a:gd name="T19" fmla="*/ 5 h 47"/>
                    <a:gd name="T20" fmla="*/ 50 w 56"/>
                    <a:gd name="T21" fmla="*/ 28 h 47"/>
                    <a:gd name="T22" fmla="*/ 50 w 56"/>
                    <a:gd name="T23" fmla="*/ 35 h 47"/>
                    <a:gd name="T24" fmla="*/ 56 w 56"/>
                    <a:gd name="T25" fmla="*/ 47 h 47"/>
                    <a:gd name="T26" fmla="*/ 0 w 56"/>
                    <a:gd name="T27" fmla="*/ 47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7"/>
                    <a:gd name="T44" fmla="*/ 56 w 56"/>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7">
                      <a:moveTo>
                        <a:pt x="0" y="47"/>
                      </a:moveTo>
                      <a:lnTo>
                        <a:pt x="0" y="35"/>
                      </a:lnTo>
                      <a:lnTo>
                        <a:pt x="0" y="24"/>
                      </a:lnTo>
                      <a:lnTo>
                        <a:pt x="0" y="5"/>
                      </a:lnTo>
                      <a:lnTo>
                        <a:pt x="0" y="0"/>
                      </a:lnTo>
                      <a:lnTo>
                        <a:pt x="5" y="0"/>
                      </a:lnTo>
                      <a:lnTo>
                        <a:pt x="25" y="0"/>
                      </a:lnTo>
                      <a:lnTo>
                        <a:pt x="40" y="0"/>
                      </a:lnTo>
                      <a:lnTo>
                        <a:pt x="56" y="0"/>
                      </a:lnTo>
                      <a:lnTo>
                        <a:pt x="50" y="5"/>
                      </a:lnTo>
                      <a:lnTo>
                        <a:pt x="50" y="28"/>
                      </a:lnTo>
                      <a:lnTo>
                        <a:pt x="50" y="35"/>
                      </a:lnTo>
                      <a:lnTo>
                        <a:pt x="56" y="47"/>
                      </a:lnTo>
                      <a:lnTo>
                        <a:pt x="0" y="47"/>
                      </a:lnTo>
                      <a:close/>
                    </a:path>
                  </a:pathLst>
                </a:custGeom>
                <a:gradFill rotWithShape="0">
                  <a:gsLst>
                    <a:gs pos="0">
                      <a:srgbClr val="006600"/>
                    </a:gs>
                    <a:gs pos="100000">
                      <a:srgbClr val="996600"/>
                    </a:gs>
                  </a:gsLst>
                  <a:path path="rect">
                    <a:fillToRect l="50000" t="50000" r="50000" b="50000"/>
                  </a:path>
                </a:gradFill>
                <a:ln w="9525">
                  <a:noFill/>
                  <a:round/>
                  <a:headEnd/>
                  <a:tailEnd/>
                </a:ln>
              </p:spPr>
              <p:txBody>
                <a:bodyPr/>
                <a:lstStyle/>
                <a:p>
                  <a:endParaRPr lang="en-US"/>
                </a:p>
              </p:txBody>
            </p:sp>
            <p:sp>
              <p:nvSpPr>
                <p:cNvPr id="27589" name="Freeform 841"/>
                <p:cNvSpPr>
                  <a:spLocks/>
                </p:cNvSpPr>
                <p:nvPr/>
              </p:nvSpPr>
              <p:spPr bwMode="auto">
                <a:xfrm>
                  <a:off x="4778" y="1960"/>
                  <a:ext cx="56" cy="47"/>
                </a:xfrm>
                <a:custGeom>
                  <a:avLst/>
                  <a:gdLst>
                    <a:gd name="T0" fmla="*/ 0 w 56"/>
                    <a:gd name="T1" fmla="*/ 47 h 47"/>
                    <a:gd name="T2" fmla="*/ 0 w 56"/>
                    <a:gd name="T3" fmla="*/ 35 h 47"/>
                    <a:gd name="T4" fmla="*/ 0 w 56"/>
                    <a:gd name="T5" fmla="*/ 24 h 47"/>
                    <a:gd name="T6" fmla="*/ 0 w 56"/>
                    <a:gd name="T7" fmla="*/ 5 h 47"/>
                    <a:gd name="T8" fmla="*/ 0 w 56"/>
                    <a:gd name="T9" fmla="*/ 0 h 47"/>
                    <a:gd name="T10" fmla="*/ 5 w 56"/>
                    <a:gd name="T11" fmla="*/ 0 h 47"/>
                    <a:gd name="T12" fmla="*/ 25 w 56"/>
                    <a:gd name="T13" fmla="*/ 0 h 47"/>
                    <a:gd name="T14" fmla="*/ 40 w 56"/>
                    <a:gd name="T15" fmla="*/ 0 h 47"/>
                    <a:gd name="T16" fmla="*/ 56 w 56"/>
                    <a:gd name="T17" fmla="*/ 0 h 47"/>
                    <a:gd name="T18" fmla="*/ 50 w 56"/>
                    <a:gd name="T19" fmla="*/ 5 h 47"/>
                    <a:gd name="T20" fmla="*/ 50 w 56"/>
                    <a:gd name="T21" fmla="*/ 28 h 47"/>
                    <a:gd name="T22" fmla="*/ 50 w 56"/>
                    <a:gd name="T23" fmla="*/ 35 h 47"/>
                    <a:gd name="T24" fmla="*/ 56 w 56"/>
                    <a:gd name="T25" fmla="*/ 47 h 47"/>
                    <a:gd name="T26" fmla="*/ 0 w 56"/>
                    <a:gd name="T27" fmla="*/ 47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7"/>
                    <a:gd name="T44" fmla="*/ 56 w 56"/>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7">
                      <a:moveTo>
                        <a:pt x="0" y="47"/>
                      </a:moveTo>
                      <a:lnTo>
                        <a:pt x="0" y="35"/>
                      </a:lnTo>
                      <a:lnTo>
                        <a:pt x="0" y="24"/>
                      </a:lnTo>
                      <a:lnTo>
                        <a:pt x="0" y="5"/>
                      </a:lnTo>
                      <a:lnTo>
                        <a:pt x="0" y="0"/>
                      </a:lnTo>
                      <a:lnTo>
                        <a:pt x="5" y="0"/>
                      </a:lnTo>
                      <a:lnTo>
                        <a:pt x="25" y="0"/>
                      </a:lnTo>
                      <a:lnTo>
                        <a:pt x="40" y="0"/>
                      </a:lnTo>
                      <a:lnTo>
                        <a:pt x="56" y="0"/>
                      </a:lnTo>
                      <a:lnTo>
                        <a:pt x="50" y="5"/>
                      </a:lnTo>
                      <a:lnTo>
                        <a:pt x="50" y="28"/>
                      </a:lnTo>
                      <a:lnTo>
                        <a:pt x="50" y="35"/>
                      </a:lnTo>
                      <a:lnTo>
                        <a:pt x="56" y="47"/>
                      </a:lnTo>
                      <a:lnTo>
                        <a:pt x="0" y="47"/>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grpSp>
          <p:grpSp>
            <p:nvGrpSpPr>
              <p:cNvPr id="27579" name="Group 842"/>
              <p:cNvGrpSpPr>
                <a:grpSpLocks/>
              </p:cNvGrpSpPr>
              <p:nvPr/>
            </p:nvGrpSpPr>
            <p:grpSpPr bwMode="auto">
              <a:xfrm>
                <a:off x="4778" y="1954"/>
                <a:ext cx="56" cy="15"/>
                <a:chOff x="4778" y="1954"/>
                <a:chExt cx="56" cy="15"/>
              </a:xfrm>
            </p:grpSpPr>
            <p:sp>
              <p:nvSpPr>
                <p:cNvPr id="27586" name="Freeform 843"/>
                <p:cNvSpPr>
                  <a:spLocks/>
                </p:cNvSpPr>
                <p:nvPr/>
              </p:nvSpPr>
              <p:spPr bwMode="auto">
                <a:xfrm>
                  <a:off x="4778" y="1954"/>
                  <a:ext cx="56" cy="15"/>
                </a:xfrm>
                <a:custGeom>
                  <a:avLst/>
                  <a:gdLst>
                    <a:gd name="T0" fmla="*/ 0 w 56"/>
                    <a:gd name="T1" fmla="*/ 15 h 15"/>
                    <a:gd name="T2" fmla="*/ 0 w 56"/>
                    <a:gd name="T3" fmla="*/ 0 h 15"/>
                    <a:gd name="T4" fmla="*/ 5 w 56"/>
                    <a:gd name="T5" fmla="*/ 0 h 15"/>
                    <a:gd name="T6" fmla="*/ 25 w 56"/>
                    <a:gd name="T7" fmla="*/ 0 h 15"/>
                    <a:gd name="T8" fmla="*/ 40 w 56"/>
                    <a:gd name="T9" fmla="*/ 0 h 15"/>
                    <a:gd name="T10" fmla="*/ 50 w 56"/>
                    <a:gd name="T11" fmla="*/ 0 h 15"/>
                    <a:gd name="T12" fmla="*/ 56 w 56"/>
                    <a:gd name="T13" fmla="*/ 0 h 15"/>
                    <a:gd name="T14" fmla="*/ 56 w 56"/>
                    <a:gd name="T15" fmla="*/ 15 h 15"/>
                    <a:gd name="T16" fmla="*/ 40 w 56"/>
                    <a:gd name="T17" fmla="*/ 15 h 15"/>
                    <a:gd name="T18" fmla="*/ 25 w 56"/>
                    <a:gd name="T19" fmla="*/ 15 h 15"/>
                    <a:gd name="T20" fmla="*/ 5 w 56"/>
                    <a:gd name="T21" fmla="*/ 15 h 15"/>
                    <a:gd name="T22" fmla="*/ 0 w 56"/>
                    <a:gd name="T23" fmla="*/ 15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5"/>
                    <a:gd name="T38" fmla="*/ 56 w 56"/>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5">
                      <a:moveTo>
                        <a:pt x="0" y="15"/>
                      </a:moveTo>
                      <a:lnTo>
                        <a:pt x="0" y="0"/>
                      </a:lnTo>
                      <a:lnTo>
                        <a:pt x="5" y="0"/>
                      </a:lnTo>
                      <a:lnTo>
                        <a:pt x="25" y="0"/>
                      </a:lnTo>
                      <a:lnTo>
                        <a:pt x="40" y="0"/>
                      </a:lnTo>
                      <a:lnTo>
                        <a:pt x="50" y="0"/>
                      </a:lnTo>
                      <a:lnTo>
                        <a:pt x="56" y="0"/>
                      </a:lnTo>
                      <a:lnTo>
                        <a:pt x="56" y="15"/>
                      </a:lnTo>
                      <a:lnTo>
                        <a:pt x="40" y="15"/>
                      </a:lnTo>
                      <a:lnTo>
                        <a:pt x="25" y="15"/>
                      </a:lnTo>
                      <a:lnTo>
                        <a:pt x="5" y="15"/>
                      </a:lnTo>
                      <a:lnTo>
                        <a:pt x="0" y="15"/>
                      </a:lnTo>
                      <a:close/>
                    </a:path>
                  </a:pathLst>
                </a:custGeom>
                <a:gradFill rotWithShape="0">
                  <a:gsLst>
                    <a:gs pos="0">
                      <a:srgbClr val="006600"/>
                    </a:gs>
                    <a:gs pos="100000">
                      <a:srgbClr val="996600"/>
                    </a:gs>
                  </a:gsLst>
                  <a:path path="rect">
                    <a:fillToRect l="50000" t="50000" r="50000" b="50000"/>
                  </a:path>
                </a:gradFill>
                <a:ln w="9525">
                  <a:noFill/>
                  <a:round/>
                  <a:headEnd/>
                  <a:tailEnd/>
                </a:ln>
              </p:spPr>
              <p:txBody>
                <a:bodyPr/>
                <a:lstStyle/>
                <a:p>
                  <a:endParaRPr lang="en-US"/>
                </a:p>
              </p:txBody>
            </p:sp>
            <p:sp>
              <p:nvSpPr>
                <p:cNvPr id="27587" name="Freeform 844"/>
                <p:cNvSpPr>
                  <a:spLocks/>
                </p:cNvSpPr>
                <p:nvPr/>
              </p:nvSpPr>
              <p:spPr bwMode="auto">
                <a:xfrm>
                  <a:off x="4778" y="1954"/>
                  <a:ext cx="56" cy="15"/>
                </a:xfrm>
                <a:custGeom>
                  <a:avLst/>
                  <a:gdLst>
                    <a:gd name="T0" fmla="*/ 0 w 56"/>
                    <a:gd name="T1" fmla="*/ 15 h 15"/>
                    <a:gd name="T2" fmla="*/ 0 w 56"/>
                    <a:gd name="T3" fmla="*/ 0 h 15"/>
                    <a:gd name="T4" fmla="*/ 5 w 56"/>
                    <a:gd name="T5" fmla="*/ 0 h 15"/>
                    <a:gd name="T6" fmla="*/ 25 w 56"/>
                    <a:gd name="T7" fmla="*/ 0 h 15"/>
                    <a:gd name="T8" fmla="*/ 40 w 56"/>
                    <a:gd name="T9" fmla="*/ 0 h 15"/>
                    <a:gd name="T10" fmla="*/ 50 w 56"/>
                    <a:gd name="T11" fmla="*/ 0 h 15"/>
                    <a:gd name="T12" fmla="*/ 56 w 56"/>
                    <a:gd name="T13" fmla="*/ 0 h 15"/>
                    <a:gd name="T14" fmla="*/ 56 w 56"/>
                    <a:gd name="T15" fmla="*/ 15 h 15"/>
                    <a:gd name="T16" fmla="*/ 40 w 56"/>
                    <a:gd name="T17" fmla="*/ 15 h 15"/>
                    <a:gd name="T18" fmla="*/ 25 w 56"/>
                    <a:gd name="T19" fmla="*/ 15 h 15"/>
                    <a:gd name="T20" fmla="*/ 5 w 56"/>
                    <a:gd name="T21" fmla="*/ 15 h 15"/>
                    <a:gd name="T22" fmla="*/ 0 w 56"/>
                    <a:gd name="T23" fmla="*/ 15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5"/>
                    <a:gd name="T38" fmla="*/ 56 w 56"/>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5">
                      <a:moveTo>
                        <a:pt x="0" y="15"/>
                      </a:moveTo>
                      <a:lnTo>
                        <a:pt x="0" y="0"/>
                      </a:lnTo>
                      <a:lnTo>
                        <a:pt x="5" y="0"/>
                      </a:lnTo>
                      <a:lnTo>
                        <a:pt x="25" y="0"/>
                      </a:lnTo>
                      <a:lnTo>
                        <a:pt x="40" y="0"/>
                      </a:lnTo>
                      <a:lnTo>
                        <a:pt x="50" y="0"/>
                      </a:lnTo>
                      <a:lnTo>
                        <a:pt x="56" y="0"/>
                      </a:lnTo>
                      <a:lnTo>
                        <a:pt x="56" y="15"/>
                      </a:lnTo>
                      <a:lnTo>
                        <a:pt x="40" y="15"/>
                      </a:lnTo>
                      <a:lnTo>
                        <a:pt x="25" y="15"/>
                      </a:lnTo>
                      <a:lnTo>
                        <a:pt x="5" y="15"/>
                      </a:lnTo>
                      <a:lnTo>
                        <a:pt x="0" y="15"/>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grpSp>
          <p:sp>
            <p:nvSpPr>
              <p:cNvPr id="27580" name="Line 845"/>
              <p:cNvSpPr>
                <a:spLocks noChangeShapeType="1"/>
              </p:cNvSpPr>
              <p:nvPr/>
            </p:nvSpPr>
            <p:spPr bwMode="auto">
              <a:xfrm>
                <a:off x="4783" y="1957"/>
                <a:ext cx="9" cy="1"/>
              </a:xfrm>
              <a:prstGeom prst="line">
                <a:avLst/>
              </a:prstGeom>
              <a:noFill/>
              <a:ln w="12700">
                <a:solidFill>
                  <a:srgbClr val="000000"/>
                </a:solidFill>
                <a:round/>
                <a:headEnd/>
                <a:tailEnd/>
              </a:ln>
            </p:spPr>
            <p:txBody>
              <a:bodyPr/>
              <a:lstStyle/>
              <a:p>
                <a:endParaRPr lang="en-US"/>
              </a:p>
            </p:txBody>
          </p:sp>
          <p:sp>
            <p:nvSpPr>
              <p:cNvPr id="27581" name="Line 846"/>
              <p:cNvSpPr>
                <a:spLocks noChangeShapeType="1"/>
              </p:cNvSpPr>
              <p:nvPr/>
            </p:nvSpPr>
            <p:spPr bwMode="auto">
              <a:xfrm>
                <a:off x="4917" y="1939"/>
                <a:ext cx="4" cy="15"/>
              </a:xfrm>
              <a:prstGeom prst="line">
                <a:avLst/>
              </a:prstGeom>
              <a:noFill/>
              <a:ln w="12700">
                <a:solidFill>
                  <a:srgbClr val="000000"/>
                </a:solidFill>
                <a:round/>
                <a:headEnd/>
                <a:tailEnd/>
              </a:ln>
            </p:spPr>
            <p:txBody>
              <a:bodyPr/>
              <a:lstStyle/>
              <a:p>
                <a:endParaRPr lang="en-US"/>
              </a:p>
            </p:txBody>
          </p:sp>
          <p:sp>
            <p:nvSpPr>
              <p:cNvPr id="27582" name="Line 847"/>
              <p:cNvSpPr>
                <a:spLocks noChangeShapeType="1"/>
              </p:cNvSpPr>
              <p:nvPr/>
            </p:nvSpPr>
            <p:spPr bwMode="auto">
              <a:xfrm>
                <a:off x="4916" y="1958"/>
                <a:ext cx="1" cy="13"/>
              </a:xfrm>
              <a:prstGeom prst="line">
                <a:avLst/>
              </a:prstGeom>
              <a:noFill/>
              <a:ln w="12700">
                <a:solidFill>
                  <a:srgbClr val="000000"/>
                </a:solidFill>
                <a:round/>
                <a:headEnd/>
                <a:tailEnd/>
              </a:ln>
            </p:spPr>
            <p:txBody>
              <a:bodyPr/>
              <a:lstStyle/>
              <a:p>
                <a:endParaRPr lang="en-US"/>
              </a:p>
            </p:txBody>
          </p:sp>
          <p:sp>
            <p:nvSpPr>
              <p:cNvPr id="27583" name="Line 848"/>
              <p:cNvSpPr>
                <a:spLocks noChangeShapeType="1"/>
              </p:cNvSpPr>
              <p:nvPr/>
            </p:nvSpPr>
            <p:spPr bwMode="auto">
              <a:xfrm flipV="1">
                <a:off x="4912" y="2051"/>
                <a:ext cx="4" cy="3"/>
              </a:xfrm>
              <a:prstGeom prst="line">
                <a:avLst/>
              </a:prstGeom>
              <a:noFill/>
              <a:ln w="12700">
                <a:solidFill>
                  <a:srgbClr val="000000"/>
                </a:solidFill>
                <a:round/>
                <a:headEnd/>
                <a:tailEnd/>
              </a:ln>
            </p:spPr>
            <p:txBody>
              <a:bodyPr/>
              <a:lstStyle/>
              <a:p>
                <a:endParaRPr lang="en-US"/>
              </a:p>
            </p:txBody>
          </p:sp>
          <p:sp>
            <p:nvSpPr>
              <p:cNvPr id="27584" name="Line 849"/>
              <p:cNvSpPr>
                <a:spLocks noChangeShapeType="1"/>
              </p:cNvSpPr>
              <p:nvPr/>
            </p:nvSpPr>
            <p:spPr bwMode="auto">
              <a:xfrm flipV="1">
                <a:off x="4911" y="2031"/>
                <a:ext cx="1" cy="10"/>
              </a:xfrm>
              <a:prstGeom prst="line">
                <a:avLst/>
              </a:prstGeom>
              <a:noFill/>
              <a:ln w="12700">
                <a:solidFill>
                  <a:srgbClr val="000000"/>
                </a:solidFill>
                <a:round/>
                <a:headEnd/>
                <a:tailEnd/>
              </a:ln>
            </p:spPr>
            <p:txBody>
              <a:bodyPr/>
              <a:lstStyle/>
              <a:p>
                <a:endParaRPr lang="en-US"/>
              </a:p>
            </p:txBody>
          </p:sp>
          <p:sp>
            <p:nvSpPr>
              <p:cNvPr id="27585" name="Line 850"/>
              <p:cNvSpPr>
                <a:spLocks noChangeShapeType="1"/>
              </p:cNvSpPr>
              <p:nvPr/>
            </p:nvSpPr>
            <p:spPr bwMode="auto">
              <a:xfrm flipV="1">
                <a:off x="4937" y="1909"/>
                <a:ext cx="1" cy="35"/>
              </a:xfrm>
              <a:prstGeom prst="line">
                <a:avLst/>
              </a:prstGeom>
              <a:noFill/>
              <a:ln w="12700">
                <a:solidFill>
                  <a:srgbClr val="000000"/>
                </a:solidFill>
                <a:round/>
                <a:headEnd/>
                <a:tailEnd/>
              </a:ln>
            </p:spPr>
            <p:txBody>
              <a:bodyPr/>
              <a:lstStyle/>
              <a:p>
                <a:endParaRPr lang="en-US"/>
              </a:p>
            </p:txBody>
          </p:sp>
        </p:grpSp>
        <p:grpSp>
          <p:nvGrpSpPr>
            <p:cNvPr id="27351" name="Group 851"/>
            <p:cNvGrpSpPr>
              <a:grpSpLocks/>
            </p:cNvGrpSpPr>
            <p:nvPr/>
          </p:nvGrpSpPr>
          <p:grpSpPr bwMode="auto">
            <a:xfrm>
              <a:off x="4755" y="3764"/>
              <a:ext cx="294" cy="301"/>
              <a:chOff x="4902" y="1856"/>
              <a:chExt cx="198" cy="214"/>
            </a:xfrm>
          </p:grpSpPr>
          <p:grpSp>
            <p:nvGrpSpPr>
              <p:cNvPr id="27520" name="Group 852"/>
              <p:cNvGrpSpPr>
                <a:grpSpLocks/>
              </p:cNvGrpSpPr>
              <p:nvPr/>
            </p:nvGrpSpPr>
            <p:grpSpPr bwMode="auto">
              <a:xfrm>
                <a:off x="4908" y="1856"/>
                <a:ext cx="182" cy="214"/>
                <a:chOff x="4908" y="1856"/>
                <a:chExt cx="182" cy="214"/>
              </a:xfrm>
            </p:grpSpPr>
            <p:sp>
              <p:nvSpPr>
                <p:cNvPr id="27552" name="Freeform 853"/>
                <p:cNvSpPr>
                  <a:spLocks/>
                </p:cNvSpPr>
                <p:nvPr/>
              </p:nvSpPr>
              <p:spPr bwMode="auto">
                <a:xfrm>
                  <a:off x="4908" y="1856"/>
                  <a:ext cx="182" cy="214"/>
                </a:xfrm>
                <a:custGeom>
                  <a:avLst/>
                  <a:gdLst>
                    <a:gd name="T0" fmla="*/ 0 w 182"/>
                    <a:gd name="T1" fmla="*/ 207 h 214"/>
                    <a:gd name="T2" fmla="*/ 0 w 182"/>
                    <a:gd name="T3" fmla="*/ 196 h 214"/>
                    <a:gd name="T4" fmla="*/ 0 w 182"/>
                    <a:gd name="T5" fmla="*/ 185 h 214"/>
                    <a:gd name="T6" fmla="*/ 5 w 182"/>
                    <a:gd name="T7" fmla="*/ 144 h 214"/>
                    <a:gd name="T8" fmla="*/ 0 w 182"/>
                    <a:gd name="T9" fmla="*/ 81 h 214"/>
                    <a:gd name="T10" fmla="*/ 0 w 182"/>
                    <a:gd name="T11" fmla="*/ 57 h 214"/>
                    <a:gd name="T12" fmla="*/ 0 w 182"/>
                    <a:gd name="T13" fmla="*/ 50 h 214"/>
                    <a:gd name="T14" fmla="*/ 5 w 182"/>
                    <a:gd name="T15" fmla="*/ 45 h 214"/>
                    <a:gd name="T16" fmla="*/ 15 w 182"/>
                    <a:gd name="T17" fmla="*/ 39 h 214"/>
                    <a:gd name="T18" fmla="*/ 50 w 182"/>
                    <a:gd name="T19" fmla="*/ 27 h 214"/>
                    <a:gd name="T20" fmla="*/ 76 w 182"/>
                    <a:gd name="T21" fmla="*/ 3 h 214"/>
                    <a:gd name="T22" fmla="*/ 91 w 182"/>
                    <a:gd name="T23" fmla="*/ 0 h 214"/>
                    <a:gd name="T24" fmla="*/ 106 w 182"/>
                    <a:gd name="T25" fmla="*/ 3 h 214"/>
                    <a:gd name="T26" fmla="*/ 137 w 182"/>
                    <a:gd name="T27" fmla="*/ 27 h 214"/>
                    <a:gd name="T28" fmla="*/ 167 w 182"/>
                    <a:gd name="T29" fmla="*/ 39 h 214"/>
                    <a:gd name="T30" fmla="*/ 177 w 182"/>
                    <a:gd name="T31" fmla="*/ 45 h 214"/>
                    <a:gd name="T32" fmla="*/ 182 w 182"/>
                    <a:gd name="T33" fmla="*/ 50 h 214"/>
                    <a:gd name="T34" fmla="*/ 177 w 182"/>
                    <a:gd name="T35" fmla="*/ 57 h 214"/>
                    <a:gd name="T36" fmla="*/ 177 w 182"/>
                    <a:gd name="T37" fmla="*/ 81 h 214"/>
                    <a:gd name="T38" fmla="*/ 177 w 182"/>
                    <a:gd name="T39" fmla="*/ 144 h 214"/>
                    <a:gd name="T40" fmla="*/ 177 w 182"/>
                    <a:gd name="T41" fmla="*/ 185 h 214"/>
                    <a:gd name="T42" fmla="*/ 177 w 182"/>
                    <a:gd name="T43" fmla="*/ 196 h 214"/>
                    <a:gd name="T44" fmla="*/ 182 w 182"/>
                    <a:gd name="T45" fmla="*/ 207 h 214"/>
                    <a:gd name="T46" fmla="*/ 177 w 182"/>
                    <a:gd name="T47" fmla="*/ 214 h 214"/>
                    <a:gd name="T48" fmla="*/ 0 w 182"/>
                    <a:gd name="T49" fmla="*/ 207 h 2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
                    <a:gd name="T76" fmla="*/ 0 h 214"/>
                    <a:gd name="T77" fmla="*/ 182 w 182"/>
                    <a:gd name="T78" fmla="*/ 214 h 2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 h="214">
                      <a:moveTo>
                        <a:pt x="0" y="207"/>
                      </a:moveTo>
                      <a:lnTo>
                        <a:pt x="0" y="196"/>
                      </a:lnTo>
                      <a:lnTo>
                        <a:pt x="0" y="185"/>
                      </a:lnTo>
                      <a:lnTo>
                        <a:pt x="5" y="144"/>
                      </a:lnTo>
                      <a:lnTo>
                        <a:pt x="0" y="81"/>
                      </a:lnTo>
                      <a:lnTo>
                        <a:pt x="0" y="57"/>
                      </a:lnTo>
                      <a:lnTo>
                        <a:pt x="0" y="50"/>
                      </a:lnTo>
                      <a:lnTo>
                        <a:pt x="5" y="45"/>
                      </a:lnTo>
                      <a:lnTo>
                        <a:pt x="15" y="39"/>
                      </a:lnTo>
                      <a:lnTo>
                        <a:pt x="50" y="27"/>
                      </a:lnTo>
                      <a:lnTo>
                        <a:pt x="76" y="3"/>
                      </a:lnTo>
                      <a:lnTo>
                        <a:pt x="91" y="0"/>
                      </a:lnTo>
                      <a:lnTo>
                        <a:pt x="106" y="3"/>
                      </a:lnTo>
                      <a:lnTo>
                        <a:pt x="137" y="27"/>
                      </a:lnTo>
                      <a:lnTo>
                        <a:pt x="167" y="39"/>
                      </a:lnTo>
                      <a:lnTo>
                        <a:pt x="177" y="45"/>
                      </a:lnTo>
                      <a:lnTo>
                        <a:pt x="182" y="50"/>
                      </a:lnTo>
                      <a:lnTo>
                        <a:pt x="177" y="57"/>
                      </a:lnTo>
                      <a:lnTo>
                        <a:pt x="177" y="81"/>
                      </a:lnTo>
                      <a:lnTo>
                        <a:pt x="177" y="144"/>
                      </a:lnTo>
                      <a:lnTo>
                        <a:pt x="177" y="185"/>
                      </a:lnTo>
                      <a:lnTo>
                        <a:pt x="177" y="196"/>
                      </a:lnTo>
                      <a:lnTo>
                        <a:pt x="182" y="207"/>
                      </a:lnTo>
                      <a:lnTo>
                        <a:pt x="177" y="214"/>
                      </a:lnTo>
                      <a:lnTo>
                        <a:pt x="0" y="207"/>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553" name="Freeform 854"/>
                <p:cNvSpPr>
                  <a:spLocks/>
                </p:cNvSpPr>
                <p:nvPr/>
              </p:nvSpPr>
              <p:spPr bwMode="auto">
                <a:xfrm>
                  <a:off x="4908" y="1856"/>
                  <a:ext cx="182" cy="214"/>
                </a:xfrm>
                <a:custGeom>
                  <a:avLst/>
                  <a:gdLst>
                    <a:gd name="T0" fmla="*/ 0 w 182"/>
                    <a:gd name="T1" fmla="*/ 207 h 214"/>
                    <a:gd name="T2" fmla="*/ 0 w 182"/>
                    <a:gd name="T3" fmla="*/ 196 h 214"/>
                    <a:gd name="T4" fmla="*/ 0 w 182"/>
                    <a:gd name="T5" fmla="*/ 185 h 214"/>
                    <a:gd name="T6" fmla="*/ 5 w 182"/>
                    <a:gd name="T7" fmla="*/ 144 h 214"/>
                    <a:gd name="T8" fmla="*/ 0 w 182"/>
                    <a:gd name="T9" fmla="*/ 81 h 214"/>
                    <a:gd name="T10" fmla="*/ 0 w 182"/>
                    <a:gd name="T11" fmla="*/ 57 h 214"/>
                    <a:gd name="T12" fmla="*/ 0 w 182"/>
                    <a:gd name="T13" fmla="*/ 50 h 214"/>
                    <a:gd name="T14" fmla="*/ 5 w 182"/>
                    <a:gd name="T15" fmla="*/ 45 h 214"/>
                    <a:gd name="T16" fmla="*/ 15 w 182"/>
                    <a:gd name="T17" fmla="*/ 39 h 214"/>
                    <a:gd name="T18" fmla="*/ 50 w 182"/>
                    <a:gd name="T19" fmla="*/ 27 h 214"/>
                    <a:gd name="T20" fmla="*/ 76 w 182"/>
                    <a:gd name="T21" fmla="*/ 3 h 214"/>
                    <a:gd name="T22" fmla="*/ 91 w 182"/>
                    <a:gd name="T23" fmla="*/ 0 h 214"/>
                    <a:gd name="T24" fmla="*/ 106 w 182"/>
                    <a:gd name="T25" fmla="*/ 3 h 214"/>
                    <a:gd name="T26" fmla="*/ 137 w 182"/>
                    <a:gd name="T27" fmla="*/ 27 h 214"/>
                    <a:gd name="T28" fmla="*/ 167 w 182"/>
                    <a:gd name="T29" fmla="*/ 39 h 214"/>
                    <a:gd name="T30" fmla="*/ 177 w 182"/>
                    <a:gd name="T31" fmla="*/ 45 h 214"/>
                    <a:gd name="T32" fmla="*/ 182 w 182"/>
                    <a:gd name="T33" fmla="*/ 50 h 214"/>
                    <a:gd name="T34" fmla="*/ 177 w 182"/>
                    <a:gd name="T35" fmla="*/ 57 h 214"/>
                    <a:gd name="T36" fmla="*/ 177 w 182"/>
                    <a:gd name="T37" fmla="*/ 81 h 214"/>
                    <a:gd name="T38" fmla="*/ 177 w 182"/>
                    <a:gd name="T39" fmla="*/ 144 h 214"/>
                    <a:gd name="T40" fmla="*/ 177 w 182"/>
                    <a:gd name="T41" fmla="*/ 185 h 214"/>
                    <a:gd name="T42" fmla="*/ 177 w 182"/>
                    <a:gd name="T43" fmla="*/ 196 h 214"/>
                    <a:gd name="T44" fmla="*/ 182 w 182"/>
                    <a:gd name="T45" fmla="*/ 207 h 214"/>
                    <a:gd name="T46" fmla="*/ 177 w 182"/>
                    <a:gd name="T47" fmla="*/ 214 h 214"/>
                    <a:gd name="T48" fmla="*/ 0 w 182"/>
                    <a:gd name="T49" fmla="*/ 207 h 2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
                    <a:gd name="T76" fmla="*/ 0 h 214"/>
                    <a:gd name="T77" fmla="*/ 182 w 182"/>
                    <a:gd name="T78" fmla="*/ 214 h 2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 h="214">
                      <a:moveTo>
                        <a:pt x="0" y="207"/>
                      </a:moveTo>
                      <a:lnTo>
                        <a:pt x="0" y="196"/>
                      </a:lnTo>
                      <a:lnTo>
                        <a:pt x="0" y="185"/>
                      </a:lnTo>
                      <a:lnTo>
                        <a:pt x="5" y="144"/>
                      </a:lnTo>
                      <a:lnTo>
                        <a:pt x="0" y="81"/>
                      </a:lnTo>
                      <a:lnTo>
                        <a:pt x="0" y="57"/>
                      </a:lnTo>
                      <a:lnTo>
                        <a:pt x="0" y="50"/>
                      </a:lnTo>
                      <a:lnTo>
                        <a:pt x="5" y="45"/>
                      </a:lnTo>
                      <a:lnTo>
                        <a:pt x="15" y="39"/>
                      </a:lnTo>
                      <a:lnTo>
                        <a:pt x="50" y="27"/>
                      </a:lnTo>
                      <a:lnTo>
                        <a:pt x="76" y="3"/>
                      </a:lnTo>
                      <a:lnTo>
                        <a:pt x="91" y="0"/>
                      </a:lnTo>
                      <a:lnTo>
                        <a:pt x="106" y="3"/>
                      </a:lnTo>
                      <a:lnTo>
                        <a:pt x="137" y="27"/>
                      </a:lnTo>
                      <a:lnTo>
                        <a:pt x="167" y="39"/>
                      </a:lnTo>
                      <a:lnTo>
                        <a:pt x="177" y="45"/>
                      </a:lnTo>
                      <a:lnTo>
                        <a:pt x="182" y="50"/>
                      </a:lnTo>
                      <a:lnTo>
                        <a:pt x="177" y="57"/>
                      </a:lnTo>
                      <a:lnTo>
                        <a:pt x="177" y="81"/>
                      </a:lnTo>
                      <a:lnTo>
                        <a:pt x="177" y="144"/>
                      </a:lnTo>
                      <a:lnTo>
                        <a:pt x="177" y="185"/>
                      </a:lnTo>
                      <a:lnTo>
                        <a:pt x="177" y="196"/>
                      </a:lnTo>
                      <a:lnTo>
                        <a:pt x="182" y="207"/>
                      </a:lnTo>
                      <a:lnTo>
                        <a:pt x="177" y="214"/>
                      </a:lnTo>
                      <a:lnTo>
                        <a:pt x="0" y="207"/>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nvGrpSpPr>
              <p:cNvPr id="27521" name="Group 855"/>
              <p:cNvGrpSpPr>
                <a:grpSpLocks/>
              </p:cNvGrpSpPr>
              <p:nvPr/>
            </p:nvGrpSpPr>
            <p:grpSpPr bwMode="auto">
              <a:xfrm>
                <a:off x="4902" y="1860"/>
                <a:ext cx="198" cy="210"/>
                <a:chOff x="4902" y="1860"/>
                <a:chExt cx="198" cy="210"/>
              </a:xfrm>
            </p:grpSpPr>
            <p:grpSp>
              <p:nvGrpSpPr>
                <p:cNvPr id="27522" name="Group 856"/>
                <p:cNvGrpSpPr>
                  <a:grpSpLocks/>
                </p:cNvGrpSpPr>
                <p:nvPr/>
              </p:nvGrpSpPr>
              <p:grpSpPr bwMode="auto">
                <a:xfrm>
                  <a:off x="4902" y="1860"/>
                  <a:ext cx="183" cy="210"/>
                  <a:chOff x="4902" y="1860"/>
                  <a:chExt cx="183" cy="210"/>
                </a:xfrm>
              </p:grpSpPr>
              <p:sp>
                <p:nvSpPr>
                  <p:cNvPr id="27550" name="Freeform 857"/>
                  <p:cNvSpPr>
                    <a:spLocks/>
                  </p:cNvSpPr>
                  <p:nvPr/>
                </p:nvSpPr>
                <p:spPr bwMode="auto">
                  <a:xfrm>
                    <a:off x="4902" y="1860"/>
                    <a:ext cx="183" cy="210"/>
                  </a:xfrm>
                  <a:custGeom>
                    <a:avLst/>
                    <a:gdLst>
                      <a:gd name="T0" fmla="*/ 0 w 183"/>
                      <a:gd name="T1" fmla="*/ 210 h 210"/>
                      <a:gd name="T2" fmla="*/ 0 w 183"/>
                      <a:gd name="T3" fmla="*/ 198 h 210"/>
                      <a:gd name="T4" fmla="*/ 0 w 183"/>
                      <a:gd name="T5" fmla="*/ 186 h 210"/>
                      <a:gd name="T6" fmla="*/ 0 w 183"/>
                      <a:gd name="T7" fmla="*/ 145 h 210"/>
                      <a:gd name="T8" fmla="*/ 0 w 183"/>
                      <a:gd name="T9" fmla="*/ 83 h 210"/>
                      <a:gd name="T10" fmla="*/ 0 w 183"/>
                      <a:gd name="T11" fmla="*/ 59 h 210"/>
                      <a:gd name="T12" fmla="*/ 0 w 183"/>
                      <a:gd name="T13" fmla="*/ 52 h 210"/>
                      <a:gd name="T14" fmla="*/ 0 w 183"/>
                      <a:gd name="T15" fmla="*/ 47 h 210"/>
                      <a:gd name="T16" fmla="*/ 15 w 183"/>
                      <a:gd name="T17" fmla="*/ 41 h 210"/>
                      <a:gd name="T18" fmla="*/ 46 w 183"/>
                      <a:gd name="T19" fmla="*/ 28 h 210"/>
                      <a:gd name="T20" fmla="*/ 76 w 183"/>
                      <a:gd name="T21" fmla="*/ 5 h 210"/>
                      <a:gd name="T22" fmla="*/ 86 w 183"/>
                      <a:gd name="T23" fmla="*/ 0 h 210"/>
                      <a:gd name="T24" fmla="*/ 92 w 183"/>
                      <a:gd name="T25" fmla="*/ 0 h 210"/>
                      <a:gd name="T26" fmla="*/ 102 w 183"/>
                      <a:gd name="T27" fmla="*/ 5 h 210"/>
                      <a:gd name="T28" fmla="*/ 132 w 183"/>
                      <a:gd name="T29" fmla="*/ 28 h 210"/>
                      <a:gd name="T30" fmla="*/ 162 w 183"/>
                      <a:gd name="T31" fmla="*/ 41 h 210"/>
                      <a:gd name="T32" fmla="*/ 178 w 183"/>
                      <a:gd name="T33" fmla="*/ 47 h 210"/>
                      <a:gd name="T34" fmla="*/ 183 w 183"/>
                      <a:gd name="T35" fmla="*/ 52 h 210"/>
                      <a:gd name="T36" fmla="*/ 178 w 183"/>
                      <a:gd name="T37" fmla="*/ 59 h 210"/>
                      <a:gd name="T38" fmla="*/ 178 w 183"/>
                      <a:gd name="T39" fmla="*/ 83 h 210"/>
                      <a:gd name="T40" fmla="*/ 178 w 183"/>
                      <a:gd name="T41" fmla="*/ 145 h 210"/>
                      <a:gd name="T42" fmla="*/ 178 w 183"/>
                      <a:gd name="T43" fmla="*/ 186 h 210"/>
                      <a:gd name="T44" fmla="*/ 178 w 183"/>
                      <a:gd name="T45" fmla="*/ 198 h 210"/>
                      <a:gd name="T46" fmla="*/ 183 w 183"/>
                      <a:gd name="T47" fmla="*/ 210 h 210"/>
                      <a:gd name="T48" fmla="*/ 0 w 183"/>
                      <a:gd name="T49" fmla="*/ 21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210"/>
                      <a:gd name="T77" fmla="*/ 183 w 183"/>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210">
                        <a:moveTo>
                          <a:pt x="0" y="210"/>
                        </a:moveTo>
                        <a:lnTo>
                          <a:pt x="0" y="198"/>
                        </a:lnTo>
                        <a:lnTo>
                          <a:pt x="0" y="186"/>
                        </a:lnTo>
                        <a:lnTo>
                          <a:pt x="0" y="145"/>
                        </a:lnTo>
                        <a:lnTo>
                          <a:pt x="0" y="83"/>
                        </a:lnTo>
                        <a:lnTo>
                          <a:pt x="0" y="59"/>
                        </a:lnTo>
                        <a:lnTo>
                          <a:pt x="0" y="52"/>
                        </a:lnTo>
                        <a:lnTo>
                          <a:pt x="0" y="47"/>
                        </a:lnTo>
                        <a:lnTo>
                          <a:pt x="15" y="41"/>
                        </a:lnTo>
                        <a:lnTo>
                          <a:pt x="46" y="28"/>
                        </a:lnTo>
                        <a:lnTo>
                          <a:pt x="76" y="5"/>
                        </a:lnTo>
                        <a:lnTo>
                          <a:pt x="86" y="0"/>
                        </a:lnTo>
                        <a:lnTo>
                          <a:pt x="92" y="0"/>
                        </a:lnTo>
                        <a:lnTo>
                          <a:pt x="102" y="5"/>
                        </a:lnTo>
                        <a:lnTo>
                          <a:pt x="132" y="28"/>
                        </a:lnTo>
                        <a:lnTo>
                          <a:pt x="162" y="41"/>
                        </a:lnTo>
                        <a:lnTo>
                          <a:pt x="178" y="47"/>
                        </a:lnTo>
                        <a:lnTo>
                          <a:pt x="183" y="52"/>
                        </a:lnTo>
                        <a:lnTo>
                          <a:pt x="178" y="59"/>
                        </a:lnTo>
                        <a:lnTo>
                          <a:pt x="178" y="83"/>
                        </a:lnTo>
                        <a:lnTo>
                          <a:pt x="178" y="145"/>
                        </a:lnTo>
                        <a:lnTo>
                          <a:pt x="178" y="186"/>
                        </a:lnTo>
                        <a:lnTo>
                          <a:pt x="178" y="198"/>
                        </a:lnTo>
                        <a:lnTo>
                          <a:pt x="183" y="210"/>
                        </a:lnTo>
                        <a:lnTo>
                          <a:pt x="0" y="210"/>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551" name="Freeform 858"/>
                  <p:cNvSpPr>
                    <a:spLocks/>
                  </p:cNvSpPr>
                  <p:nvPr/>
                </p:nvSpPr>
                <p:spPr bwMode="auto">
                  <a:xfrm>
                    <a:off x="4902" y="1860"/>
                    <a:ext cx="183" cy="210"/>
                  </a:xfrm>
                  <a:custGeom>
                    <a:avLst/>
                    <a:gdLst>
                      <a:gd name="T0" fmla="*/ 0 w 183"/>
                      <a:gd name="T1" fmla="*/ 210 h 210"/>
                      <a:gd name="T2" fmla="*/ 0 w 183"/>
                      <a:gd name="T3" fmla="*/ 198 h 210"/>
                      <a:gd name="T4" fmla="*/ 0 w 183"/>
                      <a:gd name="T5" fmla="*/ 186 h 210"/>
                      <a:gd name="T6" fmla="*/ 0 w 183"/>
                      <a:gd name="T7" fmla="*/ 145 h 210"/>
                      <a:gd name="T8" fmla="*/ 0 w 183"/>
                      <a:gd name="T9" fmla="*/ 83 h 210"/>
                      <a:gd name="T10" fmla="*/ 0 w 183"/>
                      <a:gd name="T11" fmla="*/ 59 h 210"/>
                      <a:gd name="T12" fmla="*/ 0 w 183"/>
                      <a:gd name="T13" fmla="*/ 52 h 210"/>
                      <a:gd name="T14" fmla="*/ 0 w 183"/>
                      <a:gd name="T15" fmla="*/ 47 h 210"/>
                      <a:gd name="T16" fmla="*/ 15 w 183"/>
                      <a:gd name="T17" fmla="*/ 41 h 210"/>
                      <a:gd name="T18" fmla="*/ 46 w 183"/>
                      <a:gd name="T19" fmla="*/ 28 h 210"/>
                      <a:gd name="T20" fmla="*/ 76 w 183"/>
                      <a:gd name="T21" fmla="*/ 5 h 210"/>
                      <a:gd name="T22" fmla="*/ 86 w 183"/>
                      <a:gd name="T23" fmla="*/ 0 h 210"/>
                      <a:gd name="T24" fmla="*/ 92 w 183"/>
                      <a:gd name="T25" fmla="*/ 0 h 210"/>
                      <a:gd name="T26" fmla="*/ 102 w 183"/>
                      <a:gd name="T27" fmla="*/ 5 h 210"/>
                      <a:gd name="T28" fmla="*/ 132 w 183"/>
                      <a:gd name="T29" fmla="*/ 28 h 210"/>
                      <a:gd name="T30" fmla="*/ 162 w 183"/>
                      <a:gd name="T31" fmla="*/ 41 h 210"/>
                      <a:gd name="T32" fmla="*/ 178 w 183"/>
                      <a:gd name="T33" fmla="*/ 47 h 210"/>
                      <a:gd name="T34" fmla="*/ 183 w 183"/>
                      <a:gd name="T35" fmla="*/ 52 h 210"/>
                      <a:gd name="T36" fmla="*/ 178 w 183"/>
                      <a:gd name="T37" fmla="*/ 59 h 210"/>
                      <a:gd name="T38" fmla="*/ 178 w 183"/>
                      <a:gd name="T39" fmla="*/ 83 h 210"/>
                      <a:gd name="T40" fmla="*/ 178 w 183"/>
                      <a:gd name="T41" fmla="*/ 145 h 210"/>
                      <a:gd name="T42" fmla="*/ 178 w 183"/>
                      <a:gd name="T43" fmla="*/ 186 h 210"/>
                      <a:gd name="T44" fmla="*/ 178 w 183"/>
                      <a:gd name="T45" fmla="*/ 198 h 210"/>
                      <a:gd name="T46" fmla="*/ 183 w 183"/>
                      <a:gd name="T47" fmla="*/ 210 h 210"/>
                      <a:gd name="T48" fmla="*/ 0 w 183"/>
                      <a:gd name="T49" fmla="*/ 21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210"/>
                      <a:gd name="T77" fmla="*/ 183 w 183"/>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210">
                        <a:moveTo>
                          <a:pt x="0" y="210"/>
                        </a:moveTo>
                        <a:lnTo>
                          <a:pt x="0" y="198"/>
                        </a:lnTo>
                        <a:lnTo>
                          <a:pt x="0" y="186"/>
                        </a:lnTo>
                        <a:lnTo>
                          <a:pt x="0" y="145"/>
                        </a:lnTo>
                        <a:lnTo>
                          <a:pt x="0" y="83"/>
                        </a:lnTo>
                        <a:lnTo>
                          <a:pt x="0" y="59"/>
                        </a:lnTo>
                        <a:lnTo>
                          <a:pt x="0" y="52"/>
                        </a:lnTo>
                        <a:lnTo>
                          <a:pt x="0" y="47"/>
                        </a:lnTo>
                        <a:lnTo>
                          <a:pt x="15" y="41"/>
                        </a:lnTo>
                        <a:lnTo>
                          <a:pt x="46" y="28"/>
                        </a:lnTo>
                        <a:lnTo>
                          <a:pt x="76" y="5"/>
                        </a:lnTo>
                        <a:lnTo>
                          <a:pt x="86" y="0"/>
                        </a:lnTo>
                        <a:lnTo>
                          <a:pt x="92" y="0"/>
                        </a:lnTo>
                        <a:lnTo>
                          <a:pt x="102" y="5"/>
                        </a:lnTo>
                        <a:lnTo>
                          <a:pt x="132" y="28"/>
                        </a:lnTo>
                        <a:lnTo>
                          <a:pt x="162" y="41"/>
                        </a:lnTo>
                        <a:lnTo>
                          <a:pt x="178" y="47"/>
                        </a:lnTo>
                        <a:lnTo>
                          <a:pt x="183" y="52"/>
                        </a:lnTo>
                        <a:lnTo>
                          <a:pt x="178" y="59"/>
                        </a:lnTo>
                        <a:lnTo>
                          <a:pt x="178" y="83"/>
                        </a:lnTo>
                        <a:lnTo>
                          <a:pt x="178" y="145"/>
                        </a:lnTo>
                        <a:lnTo>
                          <a:pt x="178" y="186"/>
                        </a:lnTo>
                        <a:lnTo>
                          <a:pt x="178" y="198"/>
                        </a:lnTo>
                        <a:lnTo>
                          <a:pt x="183" y="210"/>
                        </a:lnTo>
                        <a:lnTo>
                          <a:pt x="0" y="21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sp>
              <p:nvSpPr>
                <p:cNvPr id="27523" name="Freeform 859"/>
                <p:cNvSpPr>
                  <a:spLocks/>
                </p:cNvSpPr>
                <p:nvPr/>
              </p:nvSpPr>
              <p:spPr bwMode="auto">
                <a:xfrm>
                  <a:off x="4902" y="1914"/>
                  <a:ext cx="183" cy="1"/>
                </a:xfrm>
                <a:custGeom>
                  <a:avLst/>
                  <a:gdLst>
                    <a:gd name="T0" fmla="*/ 0 w 183"/>
                    <a:gd name="T1" fmla="*/ 0 h 1"/>
                    <a:gd name="T2" fmla="*/ 5 w 183"/>
                    <a:gd name="T3" fmla="*/ 0 h 1"/>
                    <a:gd name="T4" fmla="*/ 29 w 183"/>
                    <a:gd name="T5" fmla="*/ 0 h 1"/>
                    <a:gd name="T6" fmla="*/ 92 w 183"/>
                    <a:gd name="T7" fmla="*/ 0 h 1"/>
                    <a:gd name="T8" fmla="*/ 147 w 183"/>
                    <a:gd name="T9" fmla="*/ 0 h 1"/>
                    <a:gd name="T10" fmla="*/ 172 w 183"/>
                    <a:gd name="T11" fmla="*/ 0 h 1"/>
                    <a:gd name="T12" fmla="*/ 183 w 183"/>
                    <a:gd name="T13" fmla="*/ 0 h 1"/>
                    <a:gd name="T14" fmla="*/ 0 60000 65536"/>
                    <a:gd name="T15" fmla="*/ 0 60000 65536"/>
                    <a:gd name="T16" fmla="*/ 0 60000 65536"/>
                    <a:gd name="T17" fmla="*/ 0 60000 65536"/>
                    <a:gd name="T18" fmla="*/ 0 60000 65536"/>
                    <a:gd name="T19" fmla="*/ 0 60000 65536"/>
                    <a:gd name="T20" fmla="*/ 0 60000 65536"/>
                    <a:gd name="T21" fmla="*/ 0 w 183"/>
                    <a:gd name="T22" fmla="*/ 0 h 1"/>
                    <a:gd name="T23" fmla="*/ 183 w 18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
                      <a:moveTo>
                        <a:pt x="0" y="0"/>
                      </a:moveTo>
                      <a:lnTo>
                        <a:pt x="5" y="0"/>
                      </a:lnTo>
                      <a:lnTo>
                        <a:pt x="29" y="0"/>
                      </a:lnTo>
                      <a:lnTo>
                        <a:pt x="92" y="0"/>
                      </a:lnTo>
                      <a:lnTo>
                        <a:pt x="147" y="0"/>
                      </a:lnTo>
                      <a:lnTo>
                        <a:pt x="172" y="0"/>
                      </a:lnTo>
                      <a:lnTo>
                        <a:pt x="183" y="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sp>
              <p:nvSpPr>
                <p:cNvPr id="27524" name="Line 860"/>
                <p:cNvSpPr>
                  <a:spLocks noChangeShapeType="1"/>
                </p:cNvSpPr>
                <p:nvPr/>
              </p:nvSpPr>
              <p:spPr bwMode="auto">
                <a:xfrm>
                  <a:off x="5004" y="1881"/>
                  <a:ext cx="5" cy="4"/>
                </a:xfrm>
                <a:prstGeom prst="line">
                  <a:avLst/>
                </a:prstGeom>
                <a:noFill/>
                <a:ln w="12700">
                  <a:solidFill>
                    <a:srgbClr val="000000"/>
                  </a:solidFill>
                  <a:round/>
                  <a:headEnd/>
                  <a:tailEnd/>
                </a:ln>
              </p:spPr>
              <p:txBody>
                <a:bodyPr/>
                <a:lstStyle/>
                <a:p>
                  <a:endParaRPr lang="en-US"/>
                </a:p>
              </p:txBody>
            </p:sp>
            <p:sp>
              <p:nvSpPr>
                <p:cNvPr id="27525" name="Line 861"/>
                <p:cNvSpPr>
                  <a:spLocks noChangeShapeType="1"/>
                </p:cNvSpPr>
                <p:nvPr/>
              </p:nvSpPr>
              <p:spPr bwMode="auto">
                <a:xfrm>
                  <a:off x="4994" y="1884"/>
                  <a:ext cx="1" cy="1"/>
                </a:xfrm>
                <a:prstGeom prst="line">
                  <a:avLst/>
                </a:prstGeom>
                <a:noFill/>
                <a:ln w="12700">
                  <a:solidFill>
                    <a:srgbClr val="000000"/>
                  </a:solidFill>
                  <a:round/>
                  <a:headEnd/>
                  <a:tailEnd/>
                </a:ln>
              </p:spPr>
              <p:txBody>
                <a:bodyPr/>
                <a:lstStyle/>
                <a:p>
                  <a:endParaRPr lang="en-US"/>
                </a:p>
              </p:txBody>
            </p:sp>
            <p:sp>
              <p:nvSpPr>
                <p:cNvPr id="27526" name="Line 862"/>
                <p:cNvSpPr>
                  <a:spLocks noChangeShapeType="1"/>
                </p:cNvSpPr>
                <p:nvPr/>
              </p:nvSpPr>
              <p:spPr bwMode="auto">
                <a:xfrm>
                  <a:off x="4989" y="1884"/>
                  <a:ext cx="1" cy="1"/>
                </a:xfrm>
                <a:prstGeom prst="line">
                  <a:avLst/>
                </a:prstGeom>
                <a:noFill/>
                <a:ln w="12700">
                  <a:solidFill>
                    <a:srgbClr val="000000"/>
                  </a:solidFill>
                  <a:round/>
                  <a:headEnd/>
                  <a:tailEnd/>
                </a:ln>
              </p:spPr>
              <p:txBody>
                <a:bodyPr/>
                <a:lstStyle/>
                <a:p>
                  <a:endParaRPr lang="en-US"/>
                </a:p>
              </p:txBody>
            </p:sp>
            <p:sp>
              <p:nvSpPr>
                <p:cNvPr id="27527" name="Line 863"/>
                <p:cNvSpPr>
                  <a:spLocks noChangeShapeType="1"/>
                </p:cNvSpPr>
                <p:nvPr/>
              </p:nvSpPr>
              <p:spPr bwMode="auto">
                <a:xfrm>
                  <a:off x="4930" y="1906"/>
                  <a:ext cx="6" cy="1"/>
                </a:xfrm>
                <a:prstGeom prst="line">
                  <a:avLst/>
                </a:prstGeom>
                <a:noFill/>
                <a:ln w="12700">
                  <a:solidFill>
                    <a:srgbClr val="000000"/>
                  </a:solidFill>
                  <a:round/>
                  <a:headEnd/>
                  <a:tailEnd/>
                </a:ln>
              </p:spPr>
              <p:txBody>
                <a:bodyPr/>
                <a:lstStyle/>
                <a:p>
                  <a:endParaRPr lang="en-US"/>
                </a:p>
              </p:txBody>
            </p:sp>
            <p:sp>
              <p:nvSpPr>
                <p:cNvPr id="27528" name="Line 864"/>
                <p:cNvSpPr>
                  <a:spLocks noChangeShapeType="1"/>
                </p:cNvSpPr>
                <p:nvPr/>
              </p:nvSpPr>
              <p:spPr bwMode="auto">
                <a:xfrm>
                  <a:off x="4945" y="1906"/>
                  <a:ext cx="10" cy="1"/>
                </a:xfrm>
                <a:prstGeom prst="line">
                  <a:avLst/>
                </a:prstGeom>
                <a:noFill/>
                <a:ln w="12700">
                  <a:solidFill>
                    <a:srgbClr val="000000"/>
                  </a:solidFill>
                  <a:round/>
                  <a:headEnd/>
                  <a:tailEnd/>
                </a:ln>
              </p:spPr>
              <p:txBody>
                <a:bodyPr/>
                <a:lstStyle/>
                <a:p>
                  <a:endParaRPr lang="en-US"/>
                </a:p>
              </p:txBody>
            </p:sp>
            <p:sp>
              <p:nvSpPr>
                <p:cNvPr id="27529" name="Line 865"/>
                <p:cNvSpPr>
                  <a:spLocks noChangeShapeType="1"/>
                </p:cNvSpPr>
                <p:nvPr/>
              </p:nvSpPr>
              <p:spPr bwMode="auto">
                <a:xfrm>
                  <a:off x="5041" y="1908"/>
                  <a:ext cx="13" cy="1"/>
                </a:xfrm>
                <a:prstGeom prst="line">
                  <a:avLst/>
                </a:prstGeom>
                <a:noFill/>
                <a:ln w="12700">
                  <a:solidFill>
                    <a:srgbClr val="000000"/>
                  </a:solidFill>
                  <a:round/>
                  <a:headEnd/>
                  <a:tailEnd/>
                </a:ln>
              </p:spPr>
              <p:txBody>
                <a:bodyPr/>
                <a:lstStyle/>
                <a:p>
                  <a:endParaRPr lang="en-US"/>
                </a:p>
              </p:txBody>
            </p:sp>
            <p:sp>
              <p:nvSpPr>
                <p:cNvPr id="27530" name="Line 866"/>
                <p:cNvSpPr>
                  <a:spLocks noChangeShapeType="1"/>
                </p:cNvSpPr>
                <p:nvPr/>
              </p:nvSpPr>
              <p:spPr bwMode="auto">
                <a:xfrm>
                  <a:off x="5041" y="1908"/>
                  <a:ext cx="9" cy="1"/>
                </a:xfrm>
                <a:prstGeom prst="line">
                  <a:avLst/>
                </a:prstGeom>
                <a:noFill/>
                <a:ln w="12700">
                  <a:solidFill>
                    <a:srgbClr val="000000"/>
                  </a:solidFill>
                  <a:round/>
                  <a:headEnd/>
                  <a:tailEnd/>
                </a:ln>
              </p:spPr>
              <p:txBody>
                <a:bodyPr/>
                <a:lstStyle/>
                <a:p>
                  <a:endParaRPr lang="en-US"/>
                </a:p>
              </p:txBody>
            </p:sp>
            <p:sp>
              <p:nvSpPr>
                <p:cNvPr id="27531" name="Line 867"/>
                <p:cNvSpPr>
                  <a:spLocks noChangeShapeType="1"/>
                </p:cNvSpPr>
                <p:nvPr/>
              </p:nvSpPr>
              <p:spPr bwMode="auto">
                <a:xfrm>
                  <a:off x="4928" y="1939"/>
                  <a:ext cx="10" cy="4"/>
                </a:xfrm>
                <a:prstGeom prst="line">
                  <a:avLst/>
                </a:prstGeom>
                <a:noFill/>
                <a:ln w="12700">
                  <a:solidFill>
                    <a:srgbClr val="000000"/>
                  </a:solidFill>
                  <a:round/>
                  <a:headEnd/>
                  <a:tailEnd/>
                </a:ln>
              </p:spPr>
              <p:txBody>
                <a:bodyPr/>
                <a:lstStyle/>
                <a:p>
                  <a:endParaRPr lang="en-US"/>
                </a:p>
              </p:txBody>
            </p:sp>
            <p:sp>
              <p:nvSpPr>
                <p:cNvPr id="27532" name="Line 868"/>
                <p:cNvSpPr>
                  <a:spLocks noChangeShapeType="1"/>
                </p:cNvSpPr>
                <p:nvPr/>
              </p:nvSpPr>
              <p:spPr bwMode="auto">
                <a:xfrm flipH="1" flipV="1">
                  <a:off x="5055" y="2051"/>
                  <a:ext cx="14" cy="3"/>
                </a:xfrm>
                <a:prstGeom prst="line">
                  <a:avLst/>
                </a:prstGeom>
                <a:noFill/>
                <a:ln w="12700">
                  <a:solidFill>
                    <a:srgbClr val="000000"/>
                  </a:solidFill>
                  <a:round/>
                  <a:headEnd/>
                  <a:tailEnd/>
                </a:ln>
              </p:spPr>
              <p:txBody>
                <a:bodyPr/>
                <a:lstStyle/>
                <a:p>
                  <a:endParaRPr lang="en-US"/>
                </a:p>
              </p:txBody>
            </p:sp>
            <p:sp>
              <p:nvSpPr>
                <p:cNvPr id="27533" name="Line 869"/>
                <p:cNvSpPr>
                  <a:spLocks noChangeShapeType="1"/>
                </p:cNvSpPr>
                <p:nvPr/>
              </p:nvSpPr>
              <p:spPr bwMode="auto">
                <a:xfrm flipH="1" flipV="1">
                  <a:off x="5067" y="2037"/>
                  <a:ext cx="1" cy="8"/>
                </a:xfrm>
                <a:prstGeom prst="line">
                  <a:avLst/>
                </a:prstGeom>
                <a:noFill/>
                <a:ln w="12700">
                  <a:solidFill>
                    <a:srgbClr val="000000"/>
                  </a:solidFill>
                  <a:round/>
                  <a:headEnd/>
                  <a:tailEnd/>
                </a:ln>
              </p:spPr>
              <p:txBody>
                <a:bodyPr/>
                <a:lstStyle/>
                <a:p>
                  <a:endParaRPr lang="en-US"/>
                </a:p>
              </p:txBody>
            </p:sp>
            <p:sp>
              <p:nvSpPr>
                <p:cNvPr id="27534" name="Line 870"/>
                <p:cNvSpPr>
                  <a:spLocks noChangeShapeType="1"/>
                </p:cNvSpPr>
                <p:nvPr/>
              </p:nvSpPr>
              <p:spPr bwMode="auto">
                <a:xfrm flipH="1">
                  <a:off x="5041" y="2054"/>
                  <a:ext cx="13" cy="1"/>
                </a:xfrm>
                <a:prstGeom prst="line">
                  <a:avLst/>
                </a:prstGeom>
                <a:noFill/>
                <a:ln w="12700">
                  <a:solidFill>
                    <a:srgbClr val="000000"/>
                  </a:solidFill>
                  <a:round/>
                  <a:headEnd/>
                  <a:tailEnd/>
                </a:ln>
              </p:spPr>
              <p:txBody>
                <a:bodyPr/>
                <a:lstStyle/>
                <a:p>
                  <a:endParaRPr lang="en-US"/>
                </a:p>
              </p:txBody>
            </p:sp>
            <p:sp>
              <p:nvSpPr>
                <p:cNvPr id="27535" name="Line 871"/>
                <p:cNvSpPr>
                  <a:spLocks noChangeShapeType="1"/>
                </p:cNvSpPr>
                <p:nvPr/>
              </p:nvSpPr>
              <p:spPr bwMode="auto">
                <a:xfrm flipH="1">
                  <a:off x="5074" y="1939"/>
                  <a:ext cx="1" cy="10"/>
                </a:xfrm>
                <a:prstGeom prst="line">
                  <a:avLst/>
                </a:prstGeom>
                <a:noFill/>
                <a:ln w="12700">
                  <a:solidFill>
                    <a:srgbClr val="000000"/>
                  </a:solidFill>
                  <a:round/>
                  <a:headEnd/>
                  <a:tailEnd/>
                </a:ln>
              </p:spPr>
              <p:txBody>
                <a:bodyPr/>
                <a:lstStyle/>
                <a:p>
                  <a:endParaRPr lang="en-US"/>
                </a:p>
              </p:txBody>
            </p:sp>
            <p:sp>
              <p:nvSpPr>
                <p:cNvPr id="27536" name="Line 872"/>
                <p:cNvSpPr>
                  <a:spLocks noChangeShapeType="1"/>
                </p:cNvSpPr>
                <p:nvPr/>
              </p:nvSpPr>
              <p:spPr bwMode="auto">
                <a:xfrm flipH="1">
                  <a:off x="5060" y="1950"/>
                  <a:ext cx="4" cy="4"/>
                </a:xfrm>
                <a:prstGeom prst="line">
                  <a:avLst/>
                </a:prstGeom>
                <a:noFill/>
                <a:ln w="12700">
                  <a:solidFill>
                    <a:srgbClr val="000000"/>
                  </a:solidFill>
                  <a:round/>
                  <a:headEnd/>
                  <a:tailEnd/>
                </a:ln>
              </p:spPr>
              <p:txBody>
                <a:bodyPr/>
                <a:lstStyle/>
                <a:p>
                  <a:endParaRPr lang="en-US"/>
                </a:p>
              </p:txBody>
            </p:sp>
            <p:sp>
              <p:nvSpPr>
                <p:cNvPr id="27537" name="Line 873"/>
                <p:cNvSpPr>
                  <a:spLocks noChangeShapeType="1"/>
                </p:cNvSpPr>
                <p:nvPr/>
              </p:nvSpPr>
              <p:spPr bwMode="auto">
                <a:xfrm flipH="1">
                  <a:off x="5055" y="1933"/>
                  <a:ext cx="5" cy="3"/>
                </a:xfrm>
                <a:prstGeom prst="line">
                  <a:avLst/>
                </a:prstGeom>
                <a:noFill/>
                <a:ln w="12700">
                  <a:solidFill>
                    <a:srgbClr val="000000"/>
                  </a:solidFill>
                  <a:round/>
                  <a:headEnd/>
                  <a:tailEnd/>
                </a:ln>
              </p:spPr>
              <p:txBody>
                <a:bodyPr/>
                <a:lstStyle/>
                <a:p>
                  <a:endParaRPr lang="en-US"/>
                </a:p>
              </p:txBody>
            </p:sp>
            <p:sp>
              <p:nvSpPr>
                <p:cNvPr id="27538" name="Line 874"/>
                <p:cNvSpPr>
                  <a:spLocks noChangeShapeType="1"/>
                </p:cNvSpPr>
                <p:nvPr/>
              </p:nvSpPr>
              <p:spPr bwMode="auto">
                <a:xfrm>
                  <a:off x="5088" y="1911"/>
                  <a:ext cx="1" cy="1"/>
                </a:xfrm>
                <a:prstGeom prst="line">
                  <a:avLst/>
                </a:prstGeom>
                <a:noFill/>
                <a:ln w="12700">
                  <a:solidFill>
                    <a:srgbClr val="000000"/>
                  </a:solidFill>
                  <a:round/>
                  <a:headEnd/>
                  <a:tailEnd/>
                </a:ln>
              </p:spPr>
              <p:txBody>
                <a:bodyPr/>
                <a:lstStyle/>
                <a:p>
                  <a:endParaRPr lang="en-US"/>
                </a:p>
              </p:txBody>
            </p:sp>
            <p:sp>
              <p:nvSpPr>
                <p:cNvPr id="27539" name="Line 875"/>
                <p:cNvSpPr>
                  <a:spLocks noChangeShapeType="1"/>
                </p:cNvSpPr>
                <p:nvPr/>
              </p:nvSpPr>
              <p:spPr bwMode="auto">
                <a:xfrm>
                  <a:off x="5090" y="1926"/>
                  <a:ext cx="1" cy="1"/>
                </a:xfrm>
                <a:prstGeom prst="line">
                  <a:avLst/>
                </a:prstGeom>
                <a:noFill/>
                <a:ln w="12700">
                  <a:solidFill>
                    <a:srgbClr val="000000"/>
                  </a:solidFill>
                  <a:round/>
                  <a:headEnd/>
                  <a:tailEnd/>
                </a:ln>
              </p:spPr>
              <p:txBody>
                <a:bodyPr/>
                <a:lstStyle/>
                <a:p>
                  <a:endParaRPr lang="en-US"/>
                </a:p>
              </p:txBody>
            </p:sp>
            <p:sp>
              <p:nvSpPr>
                <p:cNvPr id="27540" name="Line 876"/>
                <p:cNvSpPr>
                  <a:spLocks noChangeShapeType="1"/>
                </p:cNvSpPr>
                <p:nvPr/>
              </p:nvSpPr>
              <p:spPr bwMode="auto">
                <a:xfrm>
                  <a:off x="5086" y="2052"/>
                  <a:ext cx="14" cy="1"/>
                </a:xfrm>
                <a:prstGeom prst="line">
                  <a:avLst/>
                </a:prstGeom>
                <a:noFill/>
                <a:ln w="12700">
                  <a:solidFill>
                    <a:srgbClr val="000000"/>
                  </a:solidFill>
                  <a:round/>
                  <a:headEnd/>
                  <a:tailEnd/>
                </a:ln>
              </p:spPr>
              <p:txBody>
                <a:bodyPr/>
                <a:lstStyle/>
                <a:p>
                  <a:endParaRPr lang="en-US"/>
                </a:p>
              </p:txBody>
            </p:sp>
            <p:grpSp>
              <p:nvGrpSpPr>
                <p:cNvPr id="27541" name="Group 877"/>
                <p:cNvGrpSpPr>
                  <a:grpSpLocks/>
                </p:cNvGrpSpPr>
                <p:nvPr/>
              </p:nvGrpSpPr>
              <p:grpSpPr bwMode="auto">
                <a:xfrm>
                  <a:off x="4922" y="1937"/>
                  <a:ext cx="143" cy="133"/>
                  <a:chOff x="4922" y="1937"/>
                  <a:chExt cx="143" cy="133"/>
                </a:xfrm>
              </p:grpSpPr>
              <p:sp>
                <p:nvSpPr>
                  <p:cNvPr id="27548" name="Freeform 878"/>
                  <p:cNvSpPr>
                    <a:spLocks/>
                  </p:cNvSpPr>
                  <p:nvPr/>
                </p:nvSpPr>
                <p:spPr bwMode="auto">
                  <a:xfrm>
                    <a:off x="4922" y="1937"/>
                    <a:ext cx="143" cy="133"/>
                  </a:xfrm>
                  <a:custGeom>
                    <a:avLst/>
                    <a:gdLst>
                      <a:gd name="T0" fmla="*/ 0 w 143"/>
                      <a:gd name="T1" fmla="*/ 133 h 133"/>
                      <a:gd name="T2" fmla="*/ 0 w 143"/>
                      <a:gd name="T3" fmla="*/ 126 h 133"/>
                      <a:gd name="T4" fmla="*/ 0 w 143"/>
                      <a:gd name="T5" fmla="*/ 109 h 133"/>
                      <a:gd name="T6" fmla="*/ 5 w 143"/>
                      <a:gd name="T7" fmla="*/ 82 h 133"/>
                      <a:gd name="T8" fmla="*/ 0 w 143"/>
                      <a:gd name="T9" fmla="*/ 27 h 133"/>
                      <a:gd name="T10" fmla="*/ 0 w 143"/>
                      <a:gd name="T11" fmla="*/ 5 h 133"/>
                      <a:gd name="T12" fmla="*/ 0 w 143"/>
                      <a:gd name="T13" fmla="*/ 0 h 133"/>
                      <a:gd name="T14" fmla="*/ 5 w 143"/>
                      <a:gd name="T15" fmla="*/ 0 h 133"/>
                      <a:gd name="T16" fmla="*/ 25 w 143"/>
                      <a:gd name="T17" fmla="*/ 0 h 133"/>
                      <a:gd name="T18" fmla="*/ 71 w 143"/>
                      <a:gd name="T19" fmla="*/ 5 h 133"/>
                      <a:gd name="T20" fmla="*/ 112 w 143"/>
                      <a:gd name="T21" fmla="*/ 0 h 133"/>
                      <a:gd name="T22" fmla="*/ 132 w 143"/>
                      <a:gd name="T23" fmla="*/ 0 h 133"/>
                      <a:gd name="T24" fmla="*/ 143 w 143"/>
                      <a:gd name="T25" fmla="*/ 0 h 133"/>
                      <a:gd name="T26" fmla="*/ 138 w 143"/>
                      <a:gd name="T27" fmla="*/ 5 h 133"/>
                      <a:gd name="T28" fmla="*/ 138 w 143"/>
                      <a:gd name="T29" fmla="*/ 27 h 133"/>
                      <a:gd name="T30" fmla="*/ 138 w 143"/>
                      <a:gd name="T31" fmla="*/ 87 h 133"/>
                      <a:gd name="T32" fmla="*/ 138 w 143"/>
                      <a:gd name="T33" fmla="*/ 115 h 133"/>
                      <a:gd name="T34" fmla="*/ 138 w 143"/>
                      <a:gd name="T35" fmla="*/ 126 h 133"/>
                      <a:gd name="T36" fmla="*/ 143 w 143"/>
                      <a:gd name="T37" fmla="*/ 133 h 133"/>
                      <a:gd name="T38" fmla="*/ 0 w 143"/>
                      <a:gd name="T39" fmla="*/ 133 h 1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133"/>
                      <a:gd name="T62" fmla="*/ 143 w 143"/>
                      <a:gd name="T63" fmla="*/ 133 h 1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133">
                        <a:moveTo>
                          <a:pt x="0" y="133"/>
                        </a:moveTo>
                        <a:lnTo>
                          <a:pt x="0" y="126"/>
                        </a:lnTo>
                        <a:lnTo>
                          <a:pt x="0" y="109"/>
                        </a:lnTo>
                        <a:lnTo>
                          <a:pt x="5" y="82"/>
                        </a:lnTo>
                        <a:lnTo>
                          <a:pt x="0" y="27"/>
                        </a:lnTo>
                        <a:lnTo>
                          <a:pt x="0" y="5"/>
                        </a:lnTo>
                        <a:lnTo>
                          <a:pt x="0" y="0"/>
                        </a:lnTo>
                        <a:lnTo>
                          <a:pt x="5" y="0"/>
                        </a:lnTo>
                        <a:lnTo>
                          <a:pt x="25" y="0"/>
                        </a:lnTo>
                        <a:lnTo>
                          <a:pt x="71" y="5"/>
                        </a:lnTo>
                        <a:lnTo>
                          <a:pt x="112" y="0"/>
                        </a:lnTo>
                        <a:lnTo>
                          <a:pt x="132" y="0"/>
                        </a:lnTo>
                        <a:lnTo>
                          <a:pt x="143" y="0"/>
                        </a:lnTo>
                        <a:lnTo>
                          <a:pt x="138" y="5"/>
                        </a:lnTo>
                        <a:lnTo>
                          <a:pt x="138" y="27"/>
                        </a:lnTo>
                        <a:lnTo>
                          <a:pt x="138" y="87"/>
                        </a:lnTo>
                        <a:lnTo>
                          <a:pt x="138" y="115"/>
                        </a:lnTo>
                        <a:lnTo>
                          <a:pt x="138" y="126"/>
                        </a:lnTo>
                        <a:lnTo>
                          <a:pt x="143" y="133"/>
                        </a:lnTo>
                        <a:lnTo>
                          <a:pt x="0" y="133"/>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549" name="Freeform 879"/>
                  <p:cNvSpPr>
                    <a:spLocks/>
                  </p:cNvSpPr>
                  <p:nvPr/>
                </p:nvSpPr>
                <p:spPr bwMode="auto">
                  <a:xfrm>
                    <a:off x="4922" y="1937"/>
                    <a:ext cx="143" cy="133"/>
                  </a:xfrm>
                  <a:custGeom>
                    <a:avLst/>
                    <a:gdLst>
                      <a:gd name="T0" fmla="*/ 0 w 143"/>
                      <a:gd name="T1" fmla="*/ 133 h 133"/>
                      <a:gd name="T2" fmla="*/ 0 w 143"/>
                      <a:gd name="T3" fmla="*/ 126 h 133"/>
                      <a:gd name="T4" fmla="*/ 0 w 143"/>
                      <a:gd name="T5" fmla="*/ 109 h 133"/>
                      <a:gd name="T6" fmla="*/ 5 w 143"/>
                      <a:gd name="T7" fmla="*/ 82 h 133"/>
                      <a:gd name="T8" fmla="*/ 0 w 143"/>
                      <a:gd name="T9" fmla="*/ 27 h 133"/>
                      <a:gd name="T10" fmla="*/ 0 w 143"/>
                      <a:gd name="T11" fmla="*/ 5 h 133"/>
                      <a:gd name="T12" fmla="*/ 0 w 143"/>
                      <a:gd name="T13" fmla="*/ 0 h 133"/>
                      <a:gd name="T14" fmla="*/ 5 w 143"/>
                      <a:gd name="T15" fmla="*/ 0 h 133"/>
                      <a:gd name="T16" fmla="*/ 25 w 143"/>
                      <a:gd name="T17" fmla="*/ 0 h 133"/>
                      <a:gd name="T18" fmla="*/ 71 w 143"/>
                      <a:gd name="T19" fmla="*/ 5 h 133"/>
                      <a:gd name="T20" fmla="*/ 112 w 143"/>
                      <a:gd name="T21" fmla="*/ 0 h 133"/>
                      <a:gd name="T22" fmla="*/ 132 w 143"/>
                      <a:gd name="T23" fmla="*/ 0 h 133"/>
                      <a:gd name="T24" fmla="*/ 143 w 143"/>
                      <a:gd name="T25" fmla="*/ 0 h 133"/>
                      <a:gd name="T26" fmla="*/ 138 w 143"/>
                      <a:gd name="T27" fmla="*/ 5 h 133"/>
                      <a:gd name="T28" fmla="*/ 138 w 143"/>
                      <a:gd name="T29" fmla="*/ 27 h 133"/>
                      <a:gd name="T30" fmla="*/ 138 w 143"/>
                      <a:gd name="T31" fmla="*/ 87 h 133"/>
                      <a:gd name="T32" fmla="*/ 138 w 143"/>
                      <a:gd name="T33" fmla="*/ 115 h 133"/>
                      <a:gd name="T34" fmla="*/ 138 w 143"/>
                      <a:gd name="T35" fmla="*/ 126 h 133"/>
                      <a:gd name="T36" fmla="*/ 143 w 143"/>
                      <a:gd name="T37" fmla="*/ 133 h 133"/>
                      <a:gd name="T38" fmla="*/ 0 w 143"/>
                      <a:gd name="T39" fmla="*/ 133 h 1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133"/>
                      <a:gd name="T62" fmla="*/ 143 w 143"/>
                      <a:gd name="T63" fmla="*/ 133 h 1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133">
                        <a:moveTo>
                          <a:pt x="0" y="133"/>
                        </a:moveTo>
                        <a:lnTo>
                          <a:pt x="0" y="126"/>
                        </a:lnTo>
                        <a:lnTo>
                          <a:pt x="0" y="109"/>
                        </a:lnTo>
                        <a:lnTo>
                          <a:pt x="5" y="82"/>
                        </a:lnTo>
                        <a:lnTo>
                          <a:pt x="0" y="27"/>
                        </a:lnTo>
                        <a:lnTo>
                          <a:pt x="0" y="5"/>
                        </a:lnTo>
                        <a:lnTo>
                          <a:pt x="0" y="0"/>
                        </a:lnTo>
                        <a:lnTo>
                          <a:pt x="5" y="0"/>
                        </a:lnTo>
                        <a:lnTo>
                          <a:pt x="25" y="0"/>
                        </a:lnTo>
                        <a:lnTo>
                          <a:pt x="71" y="5"/>
                        </a:lnTo>
                        <a:lnTo>
                          <a:pt x="112" y="0"/>
                        </a:lnTo>
                        <a:lnTo>
                          <a:pt x="132" y="0"/>
                        </a:lnTo>
                        <a:lnTo>
                          <a:pt x="143" y="0"/>
                        </a:lnTo>
                        <a:lnTo>
                          <a:pt x="138" y="5"/>
                        </a:lnTo>
                        <a:lnTo>
                          <a:pt x="138" y="27"/>
                        </a:lnTo>
                        <a:lnTo>
                          <a:pt x="138" y="87"/>
                        </a:lnTo>
                        <a:lnTo>
                          <a:pt x="138" y="115"/>
                        </a:lnTo>
                        <a:lnTo>
                          <a:pt x="138" y="126"/>
                        </a:lnTo>
                        <a:lnTo>
                          <a:pt x="143" y="133"/>
                        </a:lnTo>
                        <a:lnTo>
                          <a:pt x="0" y="133"/>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nvGrpSpPr>
                <p:cNvPr id="27542" name="Group 880"/>
                <p:cNvGrpSpPr>
                  <a:grpSpLocks/>
                </p:cNvGrpSpPr>
                <p:nvPr/>
              </p:nvGrpSpPr>
              <p:grpSpPr bwMode="auto">
                <a:xfrm>
                  <a:off x="4917" y="1927"/>
                  <a:ext cx="148" cy="18"/>
                  <a:chOff x="4917" y="1927"/>
                  <a:chExt cx="148" cy="18"/>
                </a:xfrm>
              </p:grpSpPr>
              <p:grpSp>
                <p:nvGrpSpPr>
                  <p:cNvPr id="27543" name="Group 881"/>
                  <p:cNvGrpSpPr>
                    <a:grpSpLocks/>
                  </p:cNvGrpSpPr>
                  <p:nvPr/>
                </p:nvGrpSpPr>
                <p:grpSpPr bwMode="auto">
                  <a:xfrm>
                    <a:off x="4917" y="1927"/>
                    <a:ext cx="148" cy="18"/>
                    <a:chOff x="4917" y="1927"/>
                    <a:chExt cx="148" cy="18"/>
                  </a:xfrm>
                </p:grpSpPr>
                <p:sp>
                  <p:nvSpPr>
                    <p:cNvPr id="27546" name="Freeform 882"/>
                    <p:cNvSpPr>
                      <a:spLocks/>
                    </p:cNvSpPr>
                    <p:nvPr/>
                  </p:nvSpPr>
                  <p:spPr bwMode="auto">
                    <a:xfrm>
                      <a:off x="4917" y="1927"/>
                      <a:ext cx="148" cy="18"/>
                    </a:xfrm>
                    <a:custGeom>
                      <a:avLst/>
                      <a:gdLst>
                        <a:gd name="T0" fmla="*/ 5 w 148"/>
                        <a:gd name="T1" fmla="*/ 11 h 18"/>
                        <a:gd name="T2" fmla="*/ 0 w 148"/>
                        <a:gd name="T3" fmla="*/ 6 h 18"/>
                        <a:gd name="T4" fmla="*/ 5 w 148"/>
                        <a:gd name="T5" fmla="*/ 0 h 18"/>
                        <a:gd name="T6" fmla="*/ 10 w 148"/>
                        <a:gd name="T7" fmla="*/ 0 h 18"/>
                        <a:gd name="T8" fmla="*/ 30 w 148"/>
                        <a:gd name="T9" fmla="*/ 0 h 18"/>
                        <a:gd name="T10" fmla="*/ 76 w 148"/>
                        <a:gd name="T11" fmla="*/ 6 h 18"/>
                        <a:gd name="T12" fmla="*/ 117 w 148"/>
                        <a:gd name="T13" fmla="*/ 0 h 18"/>
                        <a:gd name="T14" fmla="*/ 133 w 148"/>
                        <a:gd name="T15" fmla="*/ 0 h 18"/>
                        <a:gd name="T16" fmla="*/ 143 w 148"/>
                        <a:gd name="T17" fmla="*/ 0 h 18"/>
                        <a:gd name="T18" fmla="*/ 148 w 148"/>
                        <a:gd name="T19" fmla="*/ 6 h 18"/>
                        <a:gd name="T20" fmla="*/ 148 w 148"/>
                        <a:gd name="T21" fmla="*/ 11 h 18"/>
                        <a:gd name="T22" fmla="*/ 137 w 148"/>
                        <a:gd name="T23" fmla="*/ 11 h 18"/>
                        <a:gd name="T24" fmla="*/ 122 w 148"/>
                        <a:gd name="T25" fmla="*/ 11 h 18"/>
                        <a:gd name="T26" fmla="*/ 76 w 148"/>
                        <a:gd name="T27" fmla="*/ 18 h 18"/>
                        <a:gd name="T28" fmla="*/ 30 w 148"/>
                        <a:gd name="T29" fmla="*/ 11 h 18"/>
                        <a:gd name="T30" fmla="*/ 10 w 148"/>
                        <a:gd name="T31" fmla="*/ 11 h 18"/>
                        <a:gd name="T32" fmla="*/ 5 w 148"/>
                        <a:gd name="T33" fmla="*/ 1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8"/>
                        <a:gd name="T53" fmla="*/ 148 w 14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8">
                          <a:moveTo>
                            <a:pt x="5" y="11"/>
                          </a:moveTo>
                          <a:lnTo>
                            <a:pt x="0" y="6"/>
                          </a:lnTo>
                          <a:lnTo>
                            <a:pt x="5" y="0"/>
                          </a:lnTo>
                          <a:lnTo>
                            <a:pt x="10" y="0"/>
                          </a:lnTo>
                          <a:lnTo>
                            <a:pt x="30" y="0"/>
                          </a:lnTo>
                          <a:lnTo>
                            <a:pt x="76" y="6"/>
                          </a:lnTo>
                          <a:lnTo>
                            <a:pt x="117" y="0"/>
                          </a:lnTo>
                          <a:lnTo>
                            <a:pt x="133" y="0"/>
                          </a:lnTo>
                          <a:lnTo>
                            <a:pt x="143" y="0"/>
                          </a:lnTo>
                          <a:lnTo>
                            <a:pt x="148" y="6"/>
                          </a:lnTo>
                          <a:lnTo>
                            <a:pt x="148" y="11"/>
                          </a:lnTo>
                          <a:lnTo>
                            <a:pt x="137" y="11"/>
                          </a:lnTo>
                          <a:lnTo>
                            <a:pt x="122" y="11"/>
                          </a:lnTo>
                          <a:lnTo>
                            <a:pt x="76" y="18"/>
                          </a:lnTo>
                          <a:lnTo>
                            <a:pt x="30" y="11"/>
                          </a:lnTo>
                          <a:lnTo>
                            <a:pt x="10" y="11"/>
                          </a:lnTo>
                          <a:lnTo>
                            <a:pt x="5" y="11"/>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547" name="Freeform 883"/>
                    <p:cNvSpPr>
                      <a:spLocks/>
                    </p:cNvSpPr>
                    <p:nvPr/>
                  </p:nvSpPr>
                  <p:spPr bwMode="auto">
                    <a:xfrm>
                      <a:off x="4917" y="1927"/>
                      <a:ext cx="148" cy="18"/>
                    </a:xfrm>
                    <a:custGeom>
                      <a:avLst/>
                      <a:gdLst>
                        <a:gd name="T0" fmla="*/ 5 w 148"/>
                        <a:gd name="T1" fmla="*/ 11 h 18"/>
                        <a:gd name="T2" fmla="*/ 0 w 148"/>
                        <a:gd name="T3" fmla="*/ 6 h 18"/>
                        <a:gd name="T4" fmla="*/ 5 w 148"/>
                        <a:gd name="T5" fmla="*/ 0 h 18"/>
                        <a:gd name="T6" fmla="*/ 10 w 148"/>
                        <a:gd name="T7" fmla="*/ 0 h 18"/>
                        <a:gd name="T8" fmla="*/ 30 w 148"/>
                        <a:gd name="T9" fmla="*/ 0 h 18"/>
                        <a:gd name="T10" fmla="*/ 76 w 148"/>
                        <a:gd name="T11" fmla="*/ 6 h 18"/>
                        <a:gd name="T12" fmla="*/ 117 w 148"/>
                        <a:gd name="T13" fmla="*/ 0 h 18"/>
                        <a:gd name="T14" fmla="*/ 133 w 148"/>
                        <a:gd name="T15" fmla="*/ 0 h 18"/>
                        <a:gd name="T16" fmla="*/ 143 w 148"/>
                        <a:gd name="T17" fmla="*/ 0 h 18"/>
                        <a:gd name="T18" fmla="*/ 148 w 148"/>
                        <a:gd name="T19" fmla="*/ 6 h 18"/>
                        <a:gd name="T20" fmla="*/ 148 w 148"/>
                        <a:gd name="T21" fmla="*/ 11 h 18"/>
                        <a:gd name="T22" fmla="*/ 137 w 148"/>
                        <a:gd name="T23" fmla="*/ 11 h 18"/>
                        <a:gd name="T24" fmla="*/ 122 w 148"/>
                        <a:gd name="T25" fmla="*/ 11 h 18"/>
                        <a:gd name="T26" fmla="*/ 76 w 148"/>
                        <a:gd name="T27" fmla="*/ 18 h 18"/>
                        <a:gd name="T28" fmla="*/ 30 w 148"/>
                        <a:gd name="T29" fmla="*/ 11 h 18"/>
                        <a:gd name="T30" fmla="*/ 10 w 148"/>
                        <a:gd name="T31" fmla="*/ 11 h 18"/>
                        <a:gd name="T32" fmla="*/ 5 w 148"/>
                        <a:gd name="T33" fmla="*/ 1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8"/>
                        <a:gd name="T53" fmla="*/ 148 w 14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8">
                          <a:moveTo>
                            <a:pt x="5" y="11"/>
                          </a:moveTo>
                          <a:lnTo>
                            <a:pt x="0" y="6"/>
                          </a:lnTo>
                          <a:lnTo>
                            <a:pt x="5" y="0"/>
                          </a:lnTo>
                          <a:lnTo>
                            <a:pt x="10" y="0"/>
                          </a:lnTo>
                          <a:lnTo>
                            <a:pt x="30" y="0"/>
                          </a:lnTo>
                          <a:lnTo>
                            <a:pt x="76" y="6"/>
                          </a:lnTo>
                          <a:lnTo>
                            <a:pt x="117" y="0"/>
                          </a:lnTo>
                          <a:lnTo>
                            <a:pt x="133" y="0"/>
                          </a:lnTo>
                          <a:lnTo>
                            <a:pt x="143" y="0"/>
                          </a:lnTo>
                          <a:lnTo>
                            <a:pt x="148" y="6"/>
                          </a:lnTo>
                          <a:lnTo>
                            <a:pt x="148" y="11"/>
                          </a:lnTo>
                          <a:lnTo>
                            <a:pt x="137" y="11"/>
                          </a:lnTo>
                          <a:lnTo>
                            <a:pt x="122" y="11"/>
                          </a:lnTo>
                          <a:lnTo>
                            <a:pt x="76" y="18"/>
                          </a:lnTo>
                          <a:lnTo>
                            <a:pt x="30" y="11"/>
                          </a:lnTo>
                          <a:lnTo>
                            <a:pt x="10" y="11"/>
                          </a:lnTo>
                          <a:lnTo>
                            <a:pt x="5" y="11"/>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sp>
                <p:nvSpPr>
                  <p:cNvPr id="27544" name="Freeform 884"/>
                  <p:cNvSpPr>
                    <a:spLocks/>
                  </p:cNvSpPr>
                  <p:nvPr/>
                </p:nvSpPr>
                <p:spPr bwMode="auto">
                  <a:xfrm>
                    <a:off x="4924" y="1927"/>
                    <a:ext cx="12" cy="16"/>
                  </a:xfrm>
                  <a:custGeom>
                    <a:avLst/>
                    <a:gdLst>
                      <a:gd name="T0" fmla="*/ 0 w 12"/>
                      <a:gd name="T1" fmla="*/ 16 h 16"/>
                      <a:gd name="T2" fmla="*/ 12 w 12"/>
                      <a:gd name="T3" fmla="*/ 8 h 16"/>
                      <a:gd name="T4" fmla="*/ 0 w 12"/>
                      <a:gd name="T5" fmla="*/ 0 h 16"/>
                      <a:gd name="T6" fmla="*/ 0 w 12"/>
                      <a:gd name="T7" fmla="*/ 16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0" y="16"/>
                        </a:moveTo>
                        <a:lnTo>
                          <a:pt x="12" y="8"/>
                        </a:lnTo>
                        <a:lnTo>
                          <a:pt x="0" y="0"/>
                        </a:lnTo>
                        <a:lnTo>
                          <a:pt x="0" y="16"/>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545" name="Freeform 885"/>
                  <p:cNvSpPr>
                    <a:spLocks/>
                  </p:cNvSpPr>
                  <p:nvPr/>
                </p:nvSpPr>
                <p:spPr bwMode="auto">
                  <a:xfrm>
                    <a:off x="4924" y="1927"/>
                    <a:ext cx="12" cy="16"/>
                  </a:xfrm>
                  <a:custGeom>
                    <a:avLst/>
                    <a:gdLst>
                      <a:gd name="T0" fmla="*/ 0 w 12"/>
                      <a:gd name="T1" fmla="*/ 16 h 16"/>
                      <a:gd name="T2" fmla="*/ 12 w 12"/>
                      <a:gd name="T3" fmla="*/ 8 h 16"/>
                      <a:gd name="T4" fmla="*/ 0 w 12"/>
                      <a:gd name="T5" fmla="*/ 0 h 16"/>
                      <a:gd name="T6" fmla="*/ 0 60000 65536"/>
                      <a:gd name="T7" fmla="*/ 0 60000 65536"/>
                      <a:gd name="T8" fmla="*/ 0 60000 65536"/>
                      <a:gd name="T9" fmla="*/ 0 w 12"/>
                      <a:gd name="T10" fmla="*/ 0 h 16"/>
                      <a:gd name="T11" fmla="*/ 12 w 12"/>
                      <a:gd name="T12" fmla="*/ 16 h 16"/>
                    </a:gdLst>
                    <a:ahLst/>
                    <a:cxnLst>
                      <a:cxn ang="T6">
                        <a:pos x="T0" y="T1"/>
                      </a:cxn>
                      <a:cxn ang="T7">
                        <a:pos x="T2" y="T3"/>
                      </a:cxn>
                      <a:cxn ang="T8">
                        <a:pos x="T4" y="T5"/>
                      </a:cxn>
                    </a:cxnLst>
                    <a:rect l="T9" t="T10" r="T11" b="T12"/>
                    <a:pathLst>
                      <a:path w="12" h="16">
                        <a:moveTo>
                          <a:pt x="0" y="16"/>
                        </a:moveTo>
                        <a:lnTo>
                          <a:pt x="12" y="8"/>
                        </a:lnTo>
                        <a:lnTo>
                          <a:pt x="0" y="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grpSp>
        <p:sp>
          <p:nvSpPr>
            <p:cNvPr id="27352" name="Line 886"/>
            <p:cNvSpPr>
              <a:spLocks noChangeShapeType="1"/>
            </p:cNvSpPr>
            <p:nvPr/>
          </p:nvSpPr>
          <p:spPr bwMode="auto">
            <a:xfrm flipV="1">
              <a:off x="4976" y="3850"/>
              <a:ext cx="2" cy="49"/>
            </a:xfrm>
            <a:prstGeom prst="line">
              <a:avLst/>
            </a:prstGeom>
            <a:noFill/>
            <a:ln w="12700">
              <a:solidFill>
                <a:srgbClr val="000000"/>
              </a:solidFill>
              <a:round/>
              <a:headEnd/>
              <a:tailEnd/>
            </a:ln>
          </p:spPr>
          <p:txBody>
            <a:bodyPr/>
            <a:lstStyle/>
            <a:p>
              <a:endParaRPr lang="en-US"/>
            </a:p>
          </p:txBody>
        </p:sp>
        <p:sp>
          <p:nvSpPr>
            <p:cNvPr id="27353" name="Line 887"/>
            <p:cNvSpPr>
              <a:spLocks noChangeShapeType="1"/>
            </p:cNvSpPr>
            <p:nvPr/>
          </p:nvSpPr>
          <p:spPr bwMode="auto">
            <a:xfrm flipV="1">
              <a:off x="4807" y="3850"/>
              <a:ext cx="1" cy="49"/>
            </a:xfrm>
            <a:prstGeom prst="line">
              <a:avLst/>
            </a:prstGeom>
            <a:noFill/>
            <a:ln w="12700">
              <a:solidFill>
                <a:srgbClr val="000000"/>
              </a:solidFill>
              <a:round/>
              <a:headEnd/>
              <a:tailEnd/>
            </a:ln>
          </p:spPr>
          <p:txBody>
            <a:bodyPr/>
            <a:lstStyle/>
            <a:p>
              <a:endParaRPr lang="en-US"/>
            </a:p>
          </p:txBody>
        </p:sp>
        <p:grpSp>
          <p:nvGrpSpPr>
            <p:cNvPr id="27354" name="Group 888"/>
            <p:cNvGrpSpPr>
              <a:grpSpLocks/>
            </p:cNvGrpSpPr>
            <p:nvPr/>
          </p:nvGrpSpPr>
          <p:grpSpPr bwMode="auto">
            <a:xfrm>
              <a:off x="4976" y="3955"/>
              <a:ext cx="30" cy="34"/>
              <a:chOff x="5051" y="1992"/>
              <a:chExt cx="20" cy="24"/>
            </a:xfrm>
          </p:grpSpPr>
          <p:sp>
            <p:nvSpPr>
              <p:cNvPr id="27517" name="Freeform 889"/>
              <p:cNvSpPr>
                <a:spLocks/>
              </p:cNvSpPr>
              <p:nvPr/>
            </p:nvSpPr>
            <p:spPr bwMode="auto">
              <a:xfrm>
                <a:off x="5055" y="1992"/>
                <a:ext cx="16" cy="17"/>
              </a:xfrm>
              <a:custGeom>
                <a:avLst/>
                <a:gdLst>
                  <a:gd name="T0" fmla="*/ 2 w 16"/>
                  <a:gd name="T1" fmla="*/ 0 h 17"/>
                  <a:gd name="T2" fmla="*/ 1 w 16"/>
                  <a:gd name="T3" fmla="*/ 1 h 17"/>
                  <a:gd name="T4" fmla="*/ 0 w 16"/>
                  <a:gd name="T5" fmla="*/ 2 h 17"/>
                  <a:gd name="T6" fmla="*/ 0 w 16"/>
                  <a:gd name="T7" fmla="*/ 15 h 17"/>
                  <a:gd name="T8" fmla="*/ 1 w 16"/>
                  <a:gd name="T9" fmla="*/ 16 h 17"/>
                  <a:gd name="T10" fmla="*/ 2 w 16"/>
                  <a:gd name="T11" fmla="*/ 17 h 17"/>
                  <a:gd name="T12" fmla="*/ 14 w 16"/>
                  <a:gd name="T13" fmla="*/ 17 h 17"/>
                  <a:gd name="T14" fmla="*/ 15 w 16"/>
                  <a:gd name="T15" fmla="*/ 16 h 17"/>
                  <a:gd name="T16" fmla="*/ 16 w 16"/>
                  <a:gd name="T17" fmla="*/ 15 h 17"/>
                  <a:gd name="T18" fmla="*/ 16 w 16"/>
                  <a:gd name="T19" fmla="*/ 2 h 17"/>
                  <a:gd name="T20" fmla="*/ 15 w 16"/>
                  <a:gd name="T21" fmla="*/ 1 h 17"/>
                  <a:gd name="T22" fmla="*/ 14 w 16"/>
                  <a:gd name="T23" fmla="*/ 0 h 17"/>
                  <a:gd name="T24" fmla="*/ 2 w 1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2" y="0"/>
                    </a:moveTo>
                    <a:lnTo>
                      <a:pt x="1" y="1"/>
                    </a:lnTo>
                    <a:lnTo>
                      <a:pt x="0" y="2"/>
                    </a:lnTo>
                    <a:lnTo>
                      <a:pt x="0" y="15"/>
                    </a:lnTo>
                    <a:lnTo>
                      <a:pt x="1" y="16"/>
                    </a:lnTo>
                    <a:lnTo>
                      <a:pt x="2" y="17"/>
                    </a:lnTo>
                    <a:lnTo>
                      <a:pt x="14" y="17"/>
                    </a:lnTo>
                    <a:lnTo>
                      <a:pt x="15" y="16"/>
                    </a:lnTo>
                    <a:lnTo>
                      <a:pt x="16" y="15"/>
                    </a:lnTo>
                    <a:lnTo>
                      <a:pt x="16" y="2"/>
                    </a:lnTo>
                    <a:lnTo>
                      <a:pt x="15" y="1"/>
                    </a:lnTo>
                    <a:lnTo>
                      <a:pt x="14" y="0"/>
                    </a:lnTo>
                    <a:lnTo>
                      <a:pt x="2" y="0"/>
                    </a:lnTo>
                    <a:close/>
                  </a:path>
                </a:pathLst>
              </a:custGeom>
              <a:solidFill>
                <a:srgbClr val="006600"/>
              </a:solidFill>
              <a:ln w="9525">
                <a:noFill/>
                <a:round/>
                <a:headEnd/>
                <a:tailEnd/>
              </a:ln>
            </p:spPr>
            <p:txBody>
              <a:bodyPr/>
              <a:lstStyle/>
              <a:p>
                <a:endParaRPr lang="en-US"/>
              </a:p>
            </p:txBody>
          </p:sp>
          <p:sp>
            <p:nvSpPr>
              <p:cNvPr id="27518" name="Freeform 890"/>
              <p:cNvSpPr>
                <a:spLocks/>
              </p:cNvSpPr>
              <p:nvPr/>
            </p:nvSpPr>
            <p:spPr bwMode="auto">
              <a:xfrm>
                <a:off x="5055" y="1992"/>
                <a:ext cx="14" cy="16"/>
              </a:xfrm>
              <a:custGeom>
                <a:avLst/>
                <a:gdLst>
                  <a:gd name="T0" fmla="*/ 0 w 14"/>
                  <a:gd name="T1" fmla="*/ 0 h 16"/>
                  <a:gd name="T2" fmla="*/ 14 w 14"/>
                  <a:gd name="T3" fmla="*/ 8 h 16"/>
                  <a:gd name="T4" fmla="*/ 14 w 14"/>
                  <a:gd name="T5" fmla="*/ 16 h 16"/>
                  <a:gd name="T6" fmla="*/ 0 w 14"/>
                  <a:gd name="T7" fmla="*/ 8 h 16"/>
                  <a:gd name="T8" fmla="*/ 0 w 14"/>
                  <a:gd name="T9" fmla="*/ 0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0"/>
                    </a:moveTo>
                    <a:lnTo>
                      <a:pt x="14" y="8"/>
                    </a:lnTo>
                    <a:lnTo>
                      <a:pt x="14" y="16"/>
                    </a:lnTo>
                    <a:lnTo>
                      <a:pt x="0" y="8"/>
                    </a:lnTo>
                    <a:lnTo>
                      <a:pt x="0" y="0"/>
                    </a:lnTo>
                  </a:path>
                </a:pathLst>
              </a:custGeom>
              <a:solidFill>
                <a:srgbClr val="006600"/>
              </a:solidFill>
              <a:ln w="12700">
                <a:solidFill>
                  <a:srgbClr val="000000"/>
                </a:solidFill>
                <a:round/>
                <a:headEnd/>
                <a:tailEnd/>
              </a:ln>
            </p:spPr>
            <p:txBody>
              <a:bodyPr/>
              <a:lstStyle/>
              <a:p>
                <a:endParaRPr lang="en-US"/>
              </a:p>
            </p:txBody>
          </p:sp>
          <p:sp>
            <p:nvSpPr>
              <p:cNvPr id="27519" name="Freeform 891"/>
              <p:cNvSpPr>
                <a:spLocks/>
              </p:cNvSpPr>
              <p:nvPr/>
            </p:nvSpPr>
            <p:spPr bwMode="auto">
              <a:xfrm>
                <a:off x="5051" y="1999"/>
                <a:ext cx="13" cy="17"/>
              </a:xfrm>
              <a:custGeom>
                <a:avLst/>
                <a:gdLst>
                  <a:gd name="T0" fmla="*/ 13 w 13"/>
                  <a:gd name="T1" fmla="*/ 0 h 17"/>
                  <a:gd name="T2" fmla="*/ 7 w 13"/>
                  <a:gd name="T3" fmla="*/ 5 h 17"/>
                  <a:gd name="T4" fmla="*/ 7 w 13"/>
                  <a:gd name="T5" fmla="*/ 10 h 17"/>
                  <a:gd name="T6" fmla="*/ 0 w 13"/>
                  <a:gd name="T7" fmla="*/ 17 h 17"/>
                  <a:gd name="T8" fmla="*/ 0 60000 65536"/>
                  <a:gd name="T9" fmla="*/ 0 60000 65536"/>
                  <a:gd name="T10" fmla="*/ 0 60000 65536"/>
                  <a:gd name="T11" fmla="*/ 0 60000 65536"/>
                  <a:gd name="T12" fmla="*/ 0 w 13"/>
                  <a:gd name="T13" fmla="*/ 0 h 17"/>
                  <a:gd name="T14" fmla="*/ 13 w 13"/>
                  <a:gd name="T15" fmla="*/ 17 h 17"/>
                </a:gdLst>
                <a:ahLst/>
                <a:cxnLst>
                  <a:cxn ang="T8">
                    <a:pos x="T0" y="T1"/>
                  </a:cxn>
                  <a:cxn ang="T9">
                    <a:pos x="T2" y="T3"/>
                  </a:cxn>
                  <a:cxn ang="T10">
                    <a:pos x="T4" y="T5"/>
                  </a:cxn>
                  <a:cxn ang="T11">
                    <a:pos x="T6" y="T7"/>
                  </a:cxn>
                </a:cxnLst>
                <a:rect l="T12" t="T13" r="T14" b="T15"/>
                <a:pathLst>
                  <a:path w="13" h="17">
                    <a:moveTo>
                      <a:pt x="13" y="0"/>
                    </a:moveTo>
                    <a:lnTo>
                      <a:pt x="7" y="5"/>
                    </a:lnTo>
                    <a:lnTo>
                      <a:pt x="7" y="10"/>
                    </a:lnTo>
                    <a:lnTo>
                      <a:pt x="0" y="17"/>
                    </a:lnTo>
                  </a:path>
                </a:pathLst>
              </a:custGeom>
              <a:solidFill>
                <a:srgbClr val="006600"/>
              </a:solidFill>
              <a:ln w="12700">
                <a:solidFill>
                  <a:srgbClr val="000000"/>
                </a:solidFill>
                <a:round/>
                <a:headEnd/>
                <a:tailEnd/>
              </a:ln>
            </p:spPr>
            <p:txBody>
              <a:bodyPr/>
              <a:lstStyle/>
              <a:p>
                <a:endParaRPr lang="en-US"/>
              </a:p>
            </p:txBody>
          </p:sp>
        </p:grpSp>
        <p:sp>
          <p:nvSpPr>
            <p:cNvPr id="27355" name="Rectangle 892"/>
            <p:cNvSpPr>
              <a:spLocks noChangeArrowheads="1"/>
            </p:cNvSpPr>
            <p:nvPr/>
          </p:nvSpPr>
          <p:spPr bwMode="auto">
            <a:xfrm>
              <a:off x="4811" y="4018"/>
              <a:ext cx="162" cy="51"/>
            </a:xfrm>
            <a:prstGeom prst="rect">
              <a:avLst/>
            </a:prstGeom>
            <a:solidFill>
              <a:srgbClr val="006600"/>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356" name="Rectangle 893"/>
            <p:cNvSpPr>
              <a:spLocks noChangeArrowheads="1"/>
            </p:cNvSpPr>
            <p:nvPr/>
          </p:nvSpPr>
          <p:spPr bwMode="auto">
            <a:xfrm>
              <a:off x="4811" y="4026"/>
              <a:ext cx="24" cy="67"/>
            </a:xfrm>
            <a:prstGeom prst="rect">
              <a:avLst/>
            </a:prstGeom>
            <a:solidFill>
              <a:schemeClr val="tx1"/>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357" name="Rectangle 894"/>
            <p:cNvSpPr>
              <a:spLocks noChangeArrowheads="1"/>
            </p:cNvSpPr>
            <p:nvPr/>
          </p:nvSpPr>
          <p:spPr bwMode="auto">
            <a:xfrm>
              <a:off x="4955" y="4026"/>
              <a:ext cx="26" cy="67"/>
            </a:xfrm>
            <a:prstGeom prst="rect">
              <a:avLst/>
            </a:prstGeom>
            <a:solidFill>
              <a:schemeClr val="tx1"/>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grpSp>
          <p:nvGrpSpPr>
            <p:cNvPr id="27358" name="Group 895"/>
            <p:cNvGrpSpPr>
              <a:grpSpLocks/>
            </p:cNvGrpSpPr>
            <p:nvPr/>
          </p:nvGrpSpPr>
          <p:grpSpPr bwMode="auto">
            <a:xfrm>
              <a:off x="4807" y="3899"/>
              <a:ext cx="168" cy="129"/>
              <a:chOff x="4937" y="1952"/>
              <a:chExt cx="113" cy="92"/>
            </a:xfrm>
          </p:grpSpPr>
          <p:sp>
            <p:nvSpPr>
              <p:cNvPr id="27515" name="Freeform 896"/>
              <p:cNvSpPr>
                <a:spLocks/>
              </p:cNvSpPr>
              <p:nvPr/>
            </p:nvSpPr>
            <p:spPr bwMode="auto">
              <a:xfrm>
                <a:off x="4937" y="1952"/>
                <a:ext cx="113" cy="92"/>
              </a:xfrm>
              <a:custGeom>
                <a:avLst/>
                <a:gdLst>
                  <a:gd name="T0" fmla="*/ 0 w 113"/>
                  <a:gd name="T1" fmla="*/ 92 h 92"/>
                  <a:gd name="T2" fmla="*/ 0 w 113"/>
                  <a:gd name="T3" fmla="*/ 8 h 92"/>
                  <a:gd name="T4" fmla="*/ 0 w 113"/>
                  <a:gd name="T5" fmla="*/ 5 h 92"/>
                  <a:gd name="T6" fmla="*/ 5 w 113"/>
                  <a:gd name="T7" fmla="*/ 5 h 92"/>
                  <a:gd name="T8" fmla="*/ 41 w 113"/>
                  <a:gd name="T9" fmla="*/ 0 h 92"/>
                  <a:gd name="T10" fmla="*/ 71 w 113"/>
                  <a:gd name="T11" fmla="*/ 0 h 92"/>
                  <a:gd name="T12" fmla="*/ 108 w 113"/>
                  <a:gd name="T13" fmla="*/ 5 h 92"/>
                  <a:gd name="T14" fmla="*/ 113 w 113"/>
                  <a:gd name="T15" fmla="*/ 5 h 92"/>
                  <a:gd name="T16" fmla="*/ 113 w 113"/>
                  <a:gd name="T17" fmla="*/ 8 h 92"/>
                  <a:gd name="T18" fmla="*/ 113 w 113"/>
                  <a:gd name="T19" fmla="*/ 92 h 92"/>
                  <a:gd name="T20" fmla="*/ 93 w 113"/>
                  <a:gd name="T21" fmla="*/ 92 h 92"/>
                  <a:gd name="T22" fmla="*/ 87 w 113"/>
                  <a:gd name="T23" fmla="*/ 92 h 92"/>
                  <a:gd name="T24" fmla="*/ 30 w 113"/>
                  <a:gd name="T25" fmla="*/ 92 h 92"/>
                  <a:gd name="T26" fmla="*/ 25 w 113"/>
                  <a:gd name="T27" fmla="*/ 92 h 92"/>
                  <a:gd name="T28" fmla="*/ 0 w 113"/>
                  <a:gd name="T29" fmla="*/ 92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92"/>
                  <a:gd name="T47" fmla="*/ 113 w 113"/>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92">
                    <a:moveTo>
                      <a:pt x="0" y="92"/>
                    </a:moveTo>
                    <a:lnTo>
                      <a:pt x="0" y="8"/>
                    </a:lnTo>
                    <a:lnTo>
                      <a:pt x="0" y="5"/>
                    </a:lnTo>
                    <a:lnTo>
                      <a:pt x="5" y="5"/>
                    </a:lnTo>
                    <a:lnTo>
                      <a:pt x="41" y="0"/>
                    </a:lnTo>
                    <a:lnTo>
                      <a:pt x="71" y="0"/>
                    </a:lnTo>
                    <a:lnTo>
                      <a:pt x="108" y="5"/>
                    </a:lnTo>
                    <a:lnTo>
                      <a:pt x="113" y="5"/>
                    </a:lnTo>
                    <a:lnTo>
                      <a:pt x="113" y="8"/>
                    </a:lnTo>
                    <a:lnTo>
                      <a:pt x="113" y="92"/>
                    </a:lnTo>
                    <a:lnTo>
                      <a:pt x="93" y="92"/>
                    </a:lnTo>
                    <a:lnTo>
                      <a:pt x="87" y="92"/>
                    </a:lnTo>
                    <a:lnTo>
                      <a:pt x="30" y="92"/>
                    </a:lnTo>
                    <a:lnTo>
                      <a:pt x="25" y="92"/>
                    </a:lnTo>
                    <a:lnTo>
                      <a:pt x="0" y="9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516" name="Freeform 897"/>
              <p:cNvSpPr>
                <a:spLocks/>
              </p:cNvSpPr>
              <p:nvPr/>
            </p:nvSpPr>
            <p:spPr bwMode="auto">
              <a:xfrm>
                <a:off x="4937" y="1952"/>
                <a:ext cx="113" cy="92"/>
              </a:xfrm>
              <a:custGeom>
                <a:avLst/>
                <a:gdLst>
                  <a:gd name="T0" fmla="*/ 0 w 113"/>
                  <a:gd name="T1" fmla="*/ 92 h 92"/>
                  <a:gd name="T2" fmla="*/ 0 w 113"/>
                  <a:gd name="T3" fmla="*/ 8 h 92"/>
                  <a:gd name="T4" fmla="*/ 0 w 113"/>
                  <a:gd name="T5" fmla="*/ 5 h 92"/>
                  <a:gd name="T6" fmla="*/ 5 w 113"/>
                  <a:gd name="T7" fmla="*/ 5 h 92"/>
                  <a:gd name="T8" fmla="*/ 41 w 113"/>
                  <a:gd name="T9" fmla="*/ 0 h 92"/>
                  <a:gd name="T10" fmla="*/ 71 w 113"/>
                  <a:gd name="T11" fmla="*/ 0 h 92"/>
                  <a:gd name="T12" fmla="*/ 108 w 113"/>
                  <a:gd name="T13" fmla="*/ 5 h 92"/>
                  <a:gd name="T14" fmla="*/ 113 w 113"/>
                  <a:gd name="T15" fmla="*/ 5 h 92"/>
                  <a:gd name="T16" fmla="*/ 113 w 113"/>
                  <a:gd name="T17" fmla="*/ 8 h 92"/>
                  <a:gd name="T18" fmla="*/ 113 w 113"/>
                  <a:gd name="T19" fmla="*/ 92 h 92"/>
                  <a:gd name="T20" fmla="*/ 93 w 113"/>
                  <a:gd name="T21" fmla="*/ 92 h 92"/>
                  <a:gd name="T22" fmla="*/ 87 w 113"/>
                  <a:gd name="T23" fmla="*/ 92 h 92"/>
                  <a:gd name="T24" fmla="*/ 30 w 113"/>
                  <a:gd name="T25" fmla="*/ 92 h 92"/>
                  <a:gd name="T26" fmla="*/ 25 w 113"/>
                  <a:gd name="T27" fmla="*/ 92 h 92"/>
                  <a:gd name="T28" fmla="*/ 0 w 113"/>
                  <a:gd name="T29" fmla="*/ 92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92"/>
                  <a:gd name="T47" fmla="*/ 113 w 113"/>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92">
                    <a:moveTo>
                      <a:pt x="0" y="92"/>
                    </a:moveTo>
                    <a:lnTo>
                      <a:pt x="0" y="8"/>
                    </a:lnTo>
                    <a:lnTo>
                      <a:pt x="0" y="5"/>
                    </a:lnTo>
                    <a:lnTo>
                      <a:pt x="5" y="5"/>
                    </a:lnTo>
                    <a:lnTo>
                      <a:pt x="41" y="0"/>
                    </a:lnTo>
                    <a:lnTo>
                      <a:pt x="71" y="0"/>
                    </a:lnTo>
                    <a:lnTo>
                      <a:pt x="108" y="5"/>
                    </a:lnTo>
                    <a:lnTo>
                      <a:pt x="113" y="5"/>
                    </a:lnTo>
                    <a:lnTo>
                      <a:pt x="113" y="8"/>
                    </a:lnTo>
                    <a:lnTo>
                      <a:pt x="113" y="92"/>
                    </a:lnTo>
                    <a:lnTo>
                      <a:pt x="93" y="92"/>
                    </a:lnTo>
                    <a:lnTo>
                      <a:pt x="87" y="92"/>
                    </a:lnTo>
                    <a:lnTo>
                      <a:pt x="30" y="92"/>
                    </a:lnTo>
                    <a:lnTo>
                      <a:pt x="25" y="92"/>
                    </a:lnTo>
                    <a:lnTo>
                      <a:pt x="0" y="92"/>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grpSp>
          <p:nvGrpSpPr>
            <p:cNvPr id="27359" name="Group 898"/>
            <p:cNvGrpSpPr>
              <a:grpSpLocks/>
            </p:cNvGrpSpPr>
            <p:nvPr/>
          </p:nvGrpSpPr>
          <p:grpSpPr bwMode="auto">
            <a:xfrm>
              <a:off x="4807" y="3948"/>
              <a:ext cx="83" cy="30"/>
              <a:chOff x="4937" y="1987"/>
              <a:chExt cx="56" cy="21"/>
            </a:xfrm>
          </p:grpSpPr>
          <p:sp>
            <p:nvSpPr>
              <p:cNvPr id="27513" name="Freeform 899"/>
              <p:cNvSpPr>
                <a:spLocks/>
              </p:cNvSpPr>
              <p:nvPr/>
            </p:nvSpPr>
            <p:spPr bwMode="auto">
              <a:xfrm>
                <a:off x="4937" y="1987"/>
                <a:ext cx="56" cy="21"/>
              </a:xfrm>
              <a:custGeom>
                <a:avLst/>
                <a:gdLst>
                  <a:gd name="T0" fmla="*/ 0 w 56"/>
                  <a:gd name="T1" fmla="*/ 21 h 21"/>
                  <a:gd name="T2" fmla="*/ 0 w 56"/>
                  <a:gd name="T3" fmla="*/ 0 h 21"/>
                  <a:gd name="T4" fmla="*/ 5 w 56"/>
                  <a:gd name="T5" fmla="*/ 0 h 21"/>
                  <a:gd name="T6" fmla="*/ 56 w 56"/>
                  <a:gd name="T7" fmla="*/ 0 h 21"/>
                  <a:gd name="T8" fmla="*/ 56 w 56"/>
                  <a:gd name="T9" fmla="*/ 21 h 21"/>
                  <a:gd name="T10" fmla="*/ 0 w 56"/>
                  <a:gd name="T11" fmla="*/ 21 h 21"/>
                  <a:gd name="T12" fmla="*/ 0 60000 65536"/>
                  <a:gd name="T13" fmla="*/ 0 60000 65536"/>
                  <a:gd name="T14" fmla="*/ 0 60000 65536"/>
                  <a:gd name="T15" fmla="*/ 0 60000 65536"/>
                  <a:gd name="T16" fmla="*/ 0 60000 65536"/>
                  <a:gd name="T17" fmla="*/ 0 60000 65536"/>
                  <a:gd name="T18" fmla="*/ 0 w 56"/>
                  <a:gd name="T19" fmla="*/ 0 h 21"/>
                  <a:gd name="T20" fmla="*/ 56 w 5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6" h="21">
                    <a:moveTo>
                      <a:pt x="0" y="21"/>
                    </a:moveTo>
                    <a:lnTo>
                      <a:pt x="0" y="0"/>
                    </a:lnTo>
                    <a:lnTo>
                      <a:pt x="5" y="0"/>
                    </a:lnTo>
                    <a:lnTo>
                      <a:pt x="56" y="0"/>
                    </a:lnTo>
                    <a:lnTo>
                      <a:pt x="56" y="21"/>
                    </a:lnTo>
                    <a:lnTo>
                      <a:pt x="0" y="21"/>
                    </a:lnTo>
                    <a:close/>
                  </a:path>
                </a:pathLst>
              </a:custGeom>
              <a:solidFill>
                <a:schemeClr val="bg1"/>
              </a:solidFill>
              <a:ln w="9525">
                <a:noFill/>
                <a:round/>
                <a:headEnd/>
                <a:tailEnd/>
              </a:ln>
            </p:spPr>
            <p:txBody>
              <a:bodyPr/>
              <a:lstStyle/>
              <a:p>
                <a:endParaRPr lang="en-US"/>
              </a:p>
            </p:txBody>
          </p:sp>
          <p:sp>
            <p:nvSpPr>
              <p:cNvPr id="27514" name="Freeform 900"/>
              <p:cNvSpPr>
                <a:spLocks/>
              </p:cNvSpPr>
              <p:nvPr/>
            </p:nvSpPr>
            <p:spPr bwMode="auto">
              <a:xfrm>
                <a:off x="4937" y="1987"/>
                <a:ext cx="56" cy="21"/>
              </a:xfrm>
              <a:custGeom>
                <a:avLst/>
                <a:gdLst>
                  <a:gd name="T0" fmla="*/ 0 w 56"/>
                  <a:gd name="T1" fmla="*/ 21 h 21"/>
                  <a:gd name="T2" fmla="*/ 0 w 56"/>
                  <a:gd name="T3" fmla="*/ 0 h 21"/>
                  <a:gd name="T4" fmla="*/ 5 w 56"/>
                  <a:gd name="T5" fmla="*/ 0 h 21"/>
                  <a:gd name="T6" fmla="*/ 56 w 56"/>
                  <a:gd name="T7" fmla="*/ 0 h 21"/>
                  <a:gd name="T8" fmla="*/ 56 w 56"/>
                  <a:gd name="T9" fmla="*/ 21 h 21"/>
                  <a:gd name="T10" fmla="*/ 0 w 56"/>
                  <a:gd name="T11" fmla="*/ 21 h 21"/>
                  <a:gd name="T12" fmla="*/ 0 60000 65536"/>
                  <a:gd name="T13" fmla="*/ 0 60000 65536"/>
                  <a:gd name="T14" fmla="*/ 0 60000 65536"/>
                  <a:gd name="T15" fmla="*/ 0 60000 65536"/>
                  <a:gd name="T16" fmla="*/ 0 60000 65536"/>
                  <a:gd name="T17" fmla="*/ 0 60000 65536"/>
                  <a:gd name="T18" fmla="*/ 0 w 56"/>
                  <a:gd name="T19" fmla="*/ 0 h 21"/>
                  <a:gd name="T20" fmla="*/ 56 w 5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6" h="21">
                    <a:moveTo>
                      <a:pt x="0" y="21"/>
                    </a:moveTo>
                    <a:lnTo>
                      <a:pt x="0" y="0"/>
                    </a:lnTo>
                    <a:lnTo>
                      <a:pt x="5" y="0"/>
                    </a:lnTo>
                    <a:lnTo>
                      <a:pt x="56" y="0"/>
                    </a:lnTo>
                    <a:lnTo>
                      <a:pt x="56" y="21"/>
                    </a:lnTo>
                    <a:lnTo>
                      <a:pt x="0" y="21"/>
                    </a:lnTo>
                  </a:path>
                </a:pathLst>
              </a:custGeom>
              <a:solidFill>
                <a:schemeClr val="bg1"/>
              </a:solidFill>
              <a:ln w="12700">
                <a:solidFill>
                  <a:srgbClr val="000000"/>
                </a:solidFill>
                <a:round/>
                <a:headEnd/>
                <a:tailEnd/>
              </a:ln>
            </p:spPr>
            <p:txBody>
              <a:bodyPr/>
              <a:lstStyle/>
              <a:p>
                <a:endParaRPr lang="en-US"/>
              </a:p>
            </p:txBody>
          </p:sp>
        </p:grpSp>
        <p:grpSp>
          <p:nvGrpSpPr>
            <p:cNvPr id="27360" name="Group 901"/>
            <p:cNvGrpSpPr>
              <a:grpSpLocks/>
            </p:cNvGrpSpPr>
            <p:nvPr/>
          </p:nvGrpSpPr>
          <p:grpSpPr bwMode="auto">
            <a:xfrm>
              <a:off x="4892" y="3948"/>
              <a:ext cx="75" cy="30"/>
              <a:chOff x="4994" y="1987"/>
              <a:chExt cx="51" cy="21"/>
            </a:xfrm>
          </p:grpSpPr>
          <p:sp>
            <p:nvSpPr>
              <p:cNvPr id="27511" name="Freeform 902"/>
              <p:cNvSpPr>
                <a:spLocks/>
              </p:cNvSpPr>
              <p:nvPr/>
            </p:nvSpPr>
            <p:spPr bwMode="auto">
              <a:xfrm>
                <a:off x="4994" y="1987"/>
                <a:ext cx="51" cy="21"/>
              </a:xfrm>
              <a:custGeom>
                <a:avLst/>
                <a:gdLst>
                  <a:gd name="T0" fmla="*/ 51 w 51"/>
                  <a:gd name="T1" fmla="*/ 21 h 21"/>
                  <a:gd name="T2" fmla="*/ 51 w 51"/>
                  <a:gd name="T3" fmla="*/ 0 h 21"/>
                  <a:gd name="T4" fmla="*/ 46 w 51"/>
                  <a:gd name="T5" fmla="*/ 0 h 21"/>
                  <a:gd name="T6" fmla="*/ 0 w 51"/>
                  <a:gd name="T7" fmla="*/ 0 h 21"/>
                  <a:gd name="T8" fmla="*/ 0 w 51"/>
                  <a:gd name="T9" fmla="*/ 21 h 21"/>
                  <a:gd name="T10" fmla="*/ 51 w 51"/>
                  <a:gd name="T11" fmla="*/ 21 h 21"/>
                  <a:gd name="T12" fmla="*/ 0 60000 65536"/>
                  <a:gd name="T13" fmla="*/ 0 60000 65536"/>
                  <a:gd name="T14" fmla="*/ 0 60000 65536"/>
                  <a:gd name="T15" fmla="*/ 0 60000 65536"/>
                  <a:gd name="T16" fmla="*/ 0 60000 65536"/>
                  <a:gd name="T17" fmla="*/ 0 60000 65536"/>
                  <a:gd name="T18" fmla="*/ 0 w 51"/>
                  <a:gd name="T19" fmla="*/ 0 h 21"/>
                  <a:gd name="T20" fmla="*/ 51 w 5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 h="21">
                    <a:moveTo>
                      <a:pt x="51" y="21"/>
                    </a:moveTo>
                    <a:lnTo>
                      <a:pt x="51" y="0"/>
                    </a:lnTo>
                    <a:lnTo>
                      <a:pt x="46" y="0"/>
                    </a:lnTo>
                    <a:lnTo>
                      <a:pt x="0" y="0"/>
                    </a:lnTo>
                    <a:lnTo>
                      <a:pt x="0" y="21"/>
                    </a:lnTo>
                    <a:lnTo>
                      <a:pt x="51" y="21"/>
                    </a:lnTo>
                    <a:close/>
                  </a:path>
                </a:pathLst>
              </a:custGeom>
              <a:solidFill>
                <a:schemeClr val="bg1"/>
              </a:solidFill>
              <a:ln w="9525">
                <a:noFill/>
                <a:round/>
                <a:headEnd/>
                <a:tailEnd/>
              </a:ln>
            </p:spPr>
            <p:txBody>
              <a:bodyPr/>
              <a:lstStyle/>
              <a:p>
                <a:endParaRPr lang="en-US"/>
              </a:p>
            </p:txBody>
          </p:sp>
          <p:sp>
            <p:nvSpPr>
              <p:cNvPr id="27512" name="Freeform 903"/>
              <p:cNvSpPr>
                <a:spLocks/>
              </p:cNvSpPr>
              <p:nvPr/>
            </p:nvSpPr>
            <p:spPr bwMode="auto">
              <a:xfrm>
                <a:off x="4994" y="1987"/>
                <a:ext cx="51" cy="21"/>
              </a:xfrm>
              <a:custGeom>
                <a:avLst/>
                <a:gdLst>
                  <a:gd name="T0" fmla="*/ 51 w 51"/>
                  <a:gd name="T1" fmla="*/ 21 h 21"/>
                  <a:gd name="T2" fmla="*/ 51 w 51"/>
                  <a:gd name="T3" fmla="*/ 0 h 21"/>
                  <a:gd name="T4" fmla="*/ 46 w 51"/>
                  <a:gd name="T5" fmla="*/ 0 h 21"/>
                  <a:gd name="T6" fmla="*/ 0 w 51"/>
                  <a:gd name="T7" fmla="*/ 0 h 21"/>
                  <a:gd name="T8" fmla="*/ 0 w 51"/>
                  <a:gd name="T9" fmla="*/ 21 h 21"/>
                  <a:gd name="T10" fmla="*/ 51 w 51"/>
                  <a:gd name="T11" fmla="*/ 21 h 21"/>
                  <a:gd name="T12" fmla="*/ 0 60000 65536"/>
                  <a:gd name="T13" fmla="*/ 0 60000 65536"/>
                  <a:gd name="T14" fmla="*/ 0 60000 65536"/>
                  <a:gd name="T15" fmla="*/ 0 60000 65536"/>
                  <a:gd name="T16" fmla="*/ 0 60000 65536"/>
                  <a:gd name="T17" fmla="*/ 0 60000 65536"/>
                  <a:gd name="T18" fmla="*/ 0 w 51"/>
                  <a:gd name="T19" fmla="*/ 0 h 21"/>
                  <a:gd name="T20" fmla="*/ 51 w 5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 h="21">
                    <a:moveTo>
                      <a:pt x="51" y="21"/>
                    </a:moveTo>
                    <a:lnTo>
                      <a:pt x="51" y="0"/>
                    </a:lnTo>
                    <a:lnTo>
                      <a:pt x="46" y="0"/>
                    </a:lnTo>
                    <a:lnTo>
                      <a:pt x="0" y="0"/>
                    </a:lnTo>
                    <a:lnTo>
                      <a:pt x="0" y="21"/>
                    </a:lnTo>
                    <a:lnTo>
                      <a:pt x="51" y="21"/>
                    </a:lnTo>
                  </a:path>
                </a:pathLst>
              </a:custGeom>
              <a:solidFill>
                <a:schemeClr val="bg1"/>
              </a:solidFill>
              <a:ln w="12700">
                <a:solidFill>
                  <a:srgbClr val="000000"/>
                </a:solidFill>
                <a:round/>
                <a:headEnd/>
                <a:tailEnd/>
              </a:ln>
            </p:spPr>
            <p:txBody>
              <a:bodyPr/>
              <a:lstStyle/>
              <a:p>
                <a:endParaRPr lang="en-US"/>
              </a:p>
            </p:txBody>
          </p:sp>
        </p:grpSp>
        <p:sp>
          <p:nvSpPr>
            <p:cNvPr id="27361" name="Rectangle 904"/>
            <p:cNvSpPr>
              <a:spLocks noChangeArrowheads="1"/>
            </p:cNvSpPr>
            <p:nvPr/>
          </p:nvSpPr>
          <p:spPr bwMode="auto">
            <a:xfrm>
              <a:off x="4807" y="3941"/>
              <a:ext cx="168" cy="21"/>
            </a:xfrm>
            <a:prstGeom prst="rect">
              <a:avLst/>
            </a:prstGeom>
            <a:solidFill>
              <a:schemeClr val="bg1"/>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362" name="Line 905"/>
            <p:cNvSpPr>
              <a:spLocks noChangeShapeType="1"/>
            </p:cNvSpPr>
            <p:nvPr/>
          </p:nvSpPr>
          <p:spPr bwMode="auto">
            <a:xfrm>
              <a:off x="4846" y="3999"/>
              <a:ext cx="1" cy="31"/>
            </a:xfrm>
            <a:prstGeom prst="line">
              <a:avLst/>
            </a:prstGeom>
            <a:noFill/>
            <a:ln w="12700">
              <a:solidFill>
                <a:srgbClr val="000000"/>
              </a:solidFill>
              <a:round/>
              <a:headEnd/>
              <a:tailEnd/>
            </a:ln>
          </p:spPr>
          <p:txBody>
            <a:bodyPr/>
            <a:lstStyle/>
            <a:p>
              <a:endParaRPr lang="en-US"/>
            </a:p>
          </p:txBody>
        </p:sp>
        <p:sp>
          <p:nvSpPr>
            <p:cNvPr id="27363" name="Line 906"/>
            <p:cNvSpPr>
              <a:spLocks noChangeShapeType="1"/>
            </p:cNvSpPr>
            <p:nvPr/>
          </p:nvSpPr>
          <p:spPr bwMode="auto">
            <a:xfrm>
              <a:off x="4944" y="3999"/>
              <a:ext cx="1" cy="31"/>
            </a:xfrm>
            <a:prstGeom prst="line">
              <a:avLst/>
            </a:prstGeom>
            <a:noFill/>
            <a:ln w="12700">
              <a:solidFill>
                <a:srgbClr val="000000"/>
              </a:solidFill>
              <a:round/>
              <a:headEnd/>
              <a:tailEnd/>
            </a:ln>
          </p:spPr>
          <p:txBody>
            <a:bodyPr/>
            <a:lstStyle/>
            <a:p>
              <a:endParaRPr lang="en-US"/>
            </a:p>
          </p:txBody>
        </p:sp>
        <p:sp>
          <p:nvSpPr>
            <p:cNvPr id="27364" name="Line 907"/>
            <p:cNvSpPr>
              <a:spLocks noChangeShapeType="1"/>
            </p:cNvSpPr>
            <p:nvPr/>
          </p:nvSpPr>
          <p:spPr bwMode="auto">
            <a:xfrm>
              <a:off x="4862" y="4014"/>
              <a:ext cx="76" cy="2"/>
            </a:xfrm>
            <a:prstGeom prst="line">
              <a:avLst/>
            </a:prstGeom>
            <a:noFill/>
            <a:ln w="12700">
              <a:solidFill>
                <a:srgbClr val="000000"/>
              </a:solidFill>
              <a:round/>
              <a:headEnd/>
              <a:tailEnd/>
            </a:ln>
          </p:spPr>
          <p:txBody>
            <a:bodyPr/>
            <a:lstStyle/>
            <a:p>
              <a:endParaRPr lang="en-US"/>
            </a:p>
          </p:txBody>
        </p:sp>
        <p:grpSp>
          <p:nvGrpSpPr>
            <p:cNvPr id="27365" name="Group 908"/>
            <p:cNvGrpSpPr>
              <a:grpSpLocks/>
            </p:cNvGrpSpPr>
            <p:nvPr/>
          </p:nvGrpSpPr>
          <p:grpSpPr bwMode="auto">
            <a:xfrm>
              <a:off x="4868" y="3997"/>
              <a:ext cx="58" cy="17"/>
              <a:chOff x="4978" y="2022"/>
              <a:chExt cx="39" cy="12"/>
            </a:xfrm>
          </p:grpSpPr>
          <p:sp>
            <p:nvSpPr>
              <p:cNvPr id="27503" name="Line 909"/>
              <p:cNvSpPr>
                <a:spLocks noChangeShapeType="1"/>
              </p:cNvSpPr>
              <p:nvPr/>
            </p:nvSpPr>
            <p:spPr bwMode="auto">
              <a:xfrm>
                <a:off x="4978" y="2028"/>
                <a:ext cx="15" cy="1"/>
              </a:xfrm>
              <a:prstGeom prst="line">
                <a:avLst/>
              </a:prstGeom>
              <a:noFill/>
              <a:ln w="12700">
                <a:solidFill>
                  <a:srgbClr val="000000"/>
                </a:solidFill>
                <a:round/>
                <a:headEnd/>
                <a:tailEnd/>
              </a:ln>
            </p:spPr>
            <p:txBody>
              <a:bodyPr/>
              <a:lstStyle/>
              <a:p>
                <a:endParaRPr lang="en-US"/>
              </a:p>
            </p:txBody>
          </p:sp>
          <p:sp>
            <p:nvSpPr>
              <p:cNvPr id="27504" name="Line 910"/>
              <p:cNvSpPr>
                <a:spLocks noChangeShapeType="1"/>
              </p:cNvSpPr>
              <p:nvPr/>
            </p:nvSpPr>
            <p:spPr bwMode="auto">
              <a:xfrm>
                <a:off x="4990" y="2022"/>
                <a:ext cx="26" cy="1"/>
              </a:xfrm>
              <a:prstGeom prst="line">
                <a:avLst/>
              </a:prstGeom>
              <a:noFill/>
              <a:ln w="12700">
                <a:solidFill>
                  <a:srgbClr val="000000"/>
                </a:solidFill>
                <a:round/>
                <a:headEnd/>
                <a:tailEnd/>
              </a:ln>
            </p:spPr>
            <p:txBody>
              <a:bodyPr/>
              <a:lstStyle/>
              <a:p>
                <a:endParaRPr lang="en-US"/>
              </a:p>
            </p:txBody>
          </p:sp>
          <p:sp>
            <p:nvSpPr>
              <p:cNvPr id="27505" name="Line 911"/>
              <p:cNvSpPr>
                <a:spLocks noChangeShapeType="1"/>
              </p:cNvSpPr>
              <p:nvPr/>
            </p:nvSpPr>
            <p:spPr bwMode="auto">
              <a:xfrm>
                <a:off x="5016" y="2033"/>
                <a:ext cx="1" cy="1"/>
              </a:xfrm>
              <a:prstGeom prst="line">
                <a:avLst/>
              </a:prstGeom>
              <a:noFill/>
              <a:ln w="12700">
                <a:solidFill>
                  <a:srgbClr val="000000"/>
                </a:solidFill>
                <a:round/>
                <a:headEnd/>
                <a:tailEnd/>
              </a:ln>
            </p:spPr>
            <p:txBody>
              <a:bodyPr/>
              <a:lstStyle/>
              <a:p>
                <a:endParaRPr lang="en-US"/>
              </a:p>
            </p:txBody>
          </p:sp>
          <p:sp>
            <p:nvSpPr>
              <p:cNvPr id="27506" name="Line 912"/>
              <p:cNvSpPr>
                <a:spLocks noChangeShapeType="1"/>
              </p:cNvSpPr>
              <p:nvPr/>
            </p:nvSpPr>
            <p:spPr bwMode="auto">
              <a:xfrm>
                <a:off x="4990" y="2022"/>
                <a:ext cx="26" cy="1"/>
              </a:xfrm>
              <a:prstGeom prst="line">
                <a:avLst/>
              </a:prstGeom>
              <a:noFill/>
              <a:ln w="12700">
                <a:solidFill>
                  <a:srgbClr val="000000"/>
                </a:solidFill>
                <a:round/>
                <a:headEnd/>
                <a:tailEnd/>
              </a:ln>
            </p:spPr>
            <p:txBody>
              <a:bodyPr/>
              <a:lstStyle/>
              <a:p>
                <a:endParaRPr lang="en-US"/>
              </a:p>
            </p:txBody>
          </p:sp>
          <p:sp>
            <p:nvSpPr>
              <p:cNvPr id="27507" name="Line 913"/>
              <p:cNvSpPr>
                <a:spLocks noChangeShapeType="1"/>
              </p:cNvSpPr>
              <p:nvPr/>
            </p:nvSpPr>
            <p:spPr bwMode="auto">
              <a:xfrm flipH="1">
                <a:off x="4990" y="2022"/>
                <a:ext cx="26" cy="1"/>
              </a:xfrm>
              <a:prstGeom prst="line">
                <a:avLst/>
              </a:prstGeom>
              <a:noFill/>
              <a:ln w="12700">
                <a:solidFill>
                  <a:srgbClr val="000000"/>
                </a:solidFill>
                <a:round/>
                <a:headEnd/>
                <a:tailEnd/>
              </a:ln>
            </p:spPr>
            <p:txBody>
              <a:bodyPr/>
              <a:lstStyle/>
              <a:p>
                <a:endParaRPr lang="en-US"/>
              </a:p>
            </p:txBody>
          </p:sp>
          <p:sp>
            <p:nvSpPr>
              <p:cNvPr id="27508" name="Line 914"/>
              <p:cNvSpPr>
                <a:spLocks noChangeShapeType="1"/>
              </p:cNvSpPr>
              <p:nvPr/>
            </p:nvSpPr>
            <p:spPr bwMode="auto">
              <a:xfrm>
                <a:off x="4990" y="2028"/>
                <a:ext cx="26" cy="1"/>
              </a:xfrm>
              <a:prstGeom prst="line">
                <a:avLst/>
              </a:prstGeom>
              <a:noFill/>
              <a:ln w="12700">
                <a:solidFill>
                  <a:srgbClr val="000000"/>
                </a:solidFill>
                <a:round/>
                <a:headEnd/>
                <a:tailEnd/>
              </a:ln>
            </p:spPr>
            <p:txBody>
              <a:bodyPr/>
              <a:lstStyle/>
              <a:p>
                <a:endParaRPr lang="en-US"/>
              </a:p>
            </p:txBody>
          </p:sp>
          <p:sp>
            <p:nvSpPr>
              <p:cNvPr id="27509" name="Line 915"/>
              <p:cNvSpPr>
                <a:spLocks noChangeShapeType="1"/>
              </p:cNvSpPr>
              <p:nvPr/>
            </p:nvSpPr>
            <p:spPr bwMode="auto">
              <a:xfrm flipH="1">
                <a:off x="4990" y="2028"/>
                <a:ext cx="26" cy="1"/>
              </a:xfrm>
              <a:prstGeom prst="line">
                <a:avLst/>
              </a:prstGeom>
              <a:noFill/>
              <a:ln w="12700">
                <a:solidFill>
                  <a:srgbClr val="000000"/>
                </a:solidFill>
                <a:round/>
                <a:headEnd/>
                <a:tailEnd/>
              </a:ln>
            </p:spPr>
            <p:txBody>
              <a:bodyPr/>
              <a:lstStyle/>
              <a:p>
                <a:endParaRPr lang="en-US"/>
              </a:p>
            </p:txBody>
          </p:sp>
          <p:sp>
            <p:nvSpPr>
              <p:cNvPr id="27510" name="Line 916"/>
              <p:cNvSpPr>
                <a:spLocks noChangeShapeType="1"/>
              </p:cNvSpPr>
              <p:nvPr/>
            </p:nvSpPr>
            <p:spPr bwMode="auto">
              <a:xfrm>
                <a:off x="4990" y="2028"/>
                <a:ext cx="26" cy="1"/>
              </a:xfrm>
              <a:prstGeom prst="line">
                <a:avLst/>
              </a:prstGeom>
              <a:noFill/>
              <a:ln w="12700">
                <a:solidFill>
                  <a:srgbClr val="000000"/>
                </a:solidFill>
                <a:round/>
                <a:headEnd/>
                <a:tailEnd/>
              </a:ln>
            </p:spPr>
            <p:txBody>
              <a:bodyPr/>
              <a:lstStyle/>
              <a:p>
                <a:endParaRPr lang="en-US"/>
              </a:p>
            </p:txBody>
          </p:sp>
        </p:grpSp>
        <p:sp>
          <p:nvSpPr>
            <p:cNvPr id="27366" name="Oval 917"/>
            <p:cNvSpPr>
              <a:spLocks noChangeArrowheads="1"/>
            </p:cNvSpPr>
            <p:nvPr/>
          </p:nvSpPr>
          <p:spPr bwMode="auto">
            <a:xfrm>
              <a:off x="4848" y="4018"/>
              <a:ext cx="17" cy="19"/>
            </a:xfrm>
            <a:prstGeom prst="ellipse">
              <a:avLst/>
            </a:prstGeom>
            <a:solidFill>
              <a:srgbClr val="006600"/>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367" name="Oval 918"/>
            <p:cNvSpPr>
              <a:spLocks noChangeArrowheads="1"/>
            </p:cNvSpPr>
            <p:nvPr/>
          </p:nvSpPr>
          <p:spPr bwMode="auto">
            <a:xfrm>
              <a:off x="4924" y="4018"/>
              <a:ext cx="18" cy="19"/>
            </a:xfrm>
            <a:prstGeom prst="ellipse">
              <a:avLst/>
            </a:prstGeom>
            <a:solidFill>
              <a:srgbClr val="006600"/>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368" name="Line 919"/>
            <p:cNvSpPr>
              <a:spLocks noChangeShapeType="1"/>
            </p:cNvSpPr>
            <p:nvPr/>
          </p:nvSpPr>
          <p:spPr bwMode="auto">
            <a:xfrm>
              <a:off x="4868" y="4030"/>
              <a:ext cx="1" cy="1"/>
            </a:xfrm>
            <a:prstGeom prst="line">
              <a:avLst/>
            </a:prstGeom>
            <a:noFill/>
            <a:ln w="12700">
              <a:solidFill>
                <a:srgbClr val="000000"/>
              </a:solidFill>
              <a:round/>
              <a:headEnd/>
              <a:tailEnd/>
            </a:ln>
          </p:spPr>
          <p:txBody>
            <a:bodyPr/>
            <a:lstStyle/>
            <a:p>
              <a:endParaRPr lang="en-US"/>
            </a:p>
          </p:txBody>
        </p:sp>
        <p:sp>
          <p:nvSpPr>
            <p:cNvPr id="27369" name="Line 920"/>
            <p:cNvSpPr>
              <a:spLocks noChangeShapeType="1"/>
            </p:cNvSpPr>
            <p:nvPr/>
          </p:nvSpPr>
          <p:spPr bwMode="auto">
            <a:xfrm>
              <a:off x="4924" y="4030"/>
              <a:ext cx="2" cy="1"/>
            </a:xfrm>
            <a:prstGeom prst="line">
              <a:avLst/>
            </a:prstGeom>
            <a:noFill/>
            <a:ln w="12700">
              <a:solidFill>
                <a:srgbClr val="000000"/>
              </a:solidFill>
              <a:round/>
              <a:headEnd/>
              <a:tailEnd/>
            </a:ln>
          </p:spPr>
          <p:txBody>
            <a:bodyPr/>
            <a:lstStyle/>
            <a:p>
              <a:endParaRPr lang="en-US"/>
            </a:p>
          </p:txBody>
        </p:sp>
        <p:grpSp>
          <p:nvGrpSpPr>
            <p:cNvPr id="27370" name="Group 921"/>
            <p:cNvGrpSpPr>
              <a:grpSpLocks/>
            </p:cNvGrpSpPr>
            <p:nvPr/>
          </p:nvGrpSpPr>
          <p:grpSpPr bwMode="auto">
            <a:xfrm>
              <a:off x="4868" y="4014"/>
              <a:ext cx="70" cy="26"/>
              <a:chOff x="4978" y="2034"/>
              <a:chExt cx="47" cy="18"/>
            </a:xfrm>
          </p:grpSpPr>
          <p:sp>
            <p:nvSpPr>
              <p:cNvPr id="27496" name="Freeform 922"/>
              <p:cNvSpPr>
                <a:spLocks/>
              </p:cNvSpPr>
              <p:nvPr/>
            </p:nvSpPr>
            <p:spPr bwMode="auto">
              <a:xfrm>
                <a:off x="4978" y="2034"/>
                <a:ext cx="16" cy="18"/>
              </a:xfrm>
              <a:custGeom>
                <a:avLst/>
                <a:gdLst>
                  <a:gd name="T0" fmla="*/ 2 w 16"/>
                  <a:gd name="T1" fmla="*/ 0 h 18"/>
                  <a:gd name="T2" fmla="*/ 1 w 16"/>
                  <a:gd name="T3" fmla="*/ 1 h 18"/>
                  <a:gd name="T4" fmla="*/ 0 w 16"/>
                  <a:gd name="T5" fmla="*/ 2 h 18"/>
                  <a:gd name="T6" fmla="*/ 0 w 16"/>
                  <a:gd name="T7" fmla="*/ 16 h 18"/>
                  <a:gd name="T8" fmla="*/ 1 w 16"/>
                  <a:gd name="T9" fmla="*/ 17 h 18"/>
                  <a:gd name="T10" fmla="*/ 2 w 16"/>
                  <a:gd name="T11" fmla="*/ 18 h 18"/>
                  <a:gd name="T12" fmla="*/ 14 w 16"/>
                  <a:gd name="T13" fmla="*/ 18 h 18"/>
                  <a:gd name="T14" fmla="*/ 15 w 16"/>
                  <a:gd name="T15" fmla="*/ 17 h 18"/>
                  <a:gd name="T16" fmla="*/ 16 w 16"/>
                  <a:gd name="T17" fmla="*/ 16 h 18"/>
                  <a:gd name="T18" fmla="*/ 16 w 16"/>
                  <a:gd name="T19" fmla="*/ 2 h 18"/>
                  <a:gd name="T20" fmla="*/ 15 w 16"/>
                  <a:gd name="T21" fmla="*/ 1 h 18"/>
                  <a:gd name="T22" fmla="*/ 14 w 16"/>
                  <a:gd name="T23" fmla="*/ 0 h 18"/>
                  <a:gd name="T24" fmla="*/ 2 w 16"/>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8"/>
                  <a:gd name="T41" fmla="*/ 16 w 1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8">
                    <a:moveTo>
                      <a:pt x="2" y="0"/>
                    </a:moveTo>
                    <a:lnTo>
                      <a:pt x="1" y="1"/>
                    </a:lnTo>
                    <a:lnTo>
                      <a:pt x="0" y="2"/>
                    </a:lnTo>
                    <a:lnTo>
                      <a:pt x="0" y="16"/>
                    </a:lnTo>
                    <a:lnTo>
                      <a:pt x="1" y="17"/>
                    </a:lnTo>
                    <a:lnTo>
                      <a:pt x="2" y="18"/>
                    </a:lnTo>
                    <a:lnTo>
                      <a:pt x="14" y="18"/>
                    </a:lnTo>
                    <a:lnTo>
                      <a:pt x="15" y="17"/>
                    </a:lnTo>
                    <a:lnTo>
                      <a:pt x="16" y="16"/>
                    </a:lnTo>
                    <a:lnTo>
                      <a:pt x="16" y="2"/>
                    </a:lnTo>
                    <a:lnTo>
                      <a:pt x="15" y="1"/>
                    </a:lnTo>
                    <a:lnTo>
                      <a:pt x="14"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97" name="Freeform 923"/>
              <p:cNvSpPr>
                <a:spLocks/>
              </p:cNvSpPr>
              <p:nvPr/>
            </p:nvSpPr>
            <p:spPr bwMode="auto">
              <a:xfrm>
                <a:off x="4985" y="2034"/>
                <a:ext cx="15" cy="18"/>
              </a:xfrm>
              <a:custGeom>
                <a:avLst/>
                <a:gdLst>
                  <a:gd name="T0" fmla="*/ 2 w 15"/>
                  <a:gd name="T1" fmla="*/ 0 h 18"/>
                  <a:gd name="T2" fmla="*/ 1 w 15"/>
                  <a:gd name="T3" fmla="*/ 1 h 18"/>
                  <a:gd name="T4" fmla="*/ 0 w 15"/>
                  <a:gd name="T5" fmla="*/ 2 h 18"/>
                  <a:gd name="T6" fmla="*/ 0 w 15"/>
                  <a:gd name="T7" fmla="*/ 16 h 18"/>
                  <a:gd name="T8" fmla="*/ 1 w 15"/>
                  <a:gd name="T9" fmla="*/ 17 h 18"/>
                  <a:gd name="T10" fmla="*/ 2 w 15"/>
                  <a:gd name="T11" fmla="*/ 18 h 18"/>
                  <a:gd name="T12" fmla="*/ 13 w 15"/>
                  <a:gd name="T13" fmla="*/ 18 h 18"/>
                  <a:gd name="T14" fmla="*/ 14 w 15"/>
                  <a:gd name="T15" fmla="*/ 17 h 18"/>
                  <a:gd name="T16" fmla="*/ 15 w 15"/>
                  <a:gd name="T17" fmla="*/ 16 h 18"/>
                  <a:gd name="T18" fmla="*/ 15 w 15"/>
                  <a:gd name="T19" fmla="*/ 2 h 18"/>
                  <a:gd name="T20" fmla="*/ 14 w 15"/>
                  <a:gd name="T21" fmla="*/ 1 h 18"/>
                  <a:gd name="T22" fmla="*/ 13 w 15"/>
                  <a:gd name="T23" fmla="*/ 0 h 18"/>
                  <a:gd name="T24" fmla="*/ 2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2" y="0"/>
                    </a:moveTo>
                    <a:lnTo>
                      <a:pt x="1" y="1"/>
                    </a:lnTo>
                    <a:lnTo>
                      <a:pt x="0" y="2"/>
                    </a:lnTo>
                    <a:lnTo>
                      <a:pt x="0" y="16"/>
                    </a:lnTo>
                    <a:lnTo>
                      <a:pt x="1" y="17"/>
                    </a:lnTo>
                    <a:lnTo>
                      <a:pt x="2" y="18"/>
                    </a:lnTo>
                    <a:lnTo>
                      <a:pt x="13" y="18"/>
                    </a:lnTo>
                    <a:lnTo>
                      <a:pt x="14" y="17"/>
                    </a:lnTo>
                    <a:lnTo>
                      <a:pt x="15" y="16"/>
                    </a:lnTo>
                    <a:lnTo>
                      <a:pt x="15" y="2"/>
                    </a:lnTo>
                    <a:lnTo>
                      <a:pt x="14" y="1"/>
                    </a:lnTo>
                    <a:lnTo>
                      <a:pt x="13"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98" name="Freeform 924"/>
              <p:cNvSpPr>
                <a:spLocks/>
              </p:cNvSpPr>
              <p:nvPr/>
            </p:nvSpPr>
            <p:spPr bwMode="auto">
              <a:xfrm>
                <a:off x="4989" y="2034"/>
                <a:ext cx="15" cy="18"/>
              </a:xfrm>
              <a:custGeom>
                <a:avLst/>
                <a:gdLst>
                  <a:gd name="T0" fmla="*/ 2 w 15"/>
                  <a:gd name="T1" fmla="*/ 0 h 18"/>
                  <a:gd name="T2" fmla="*/ 1 w 15"/>
                  <a:gd name="T3" fmla="*/ 1 h 18"/>
                  <a:gd name="T4" fmla="*/ 0 w 15"/>
                  <a:gd name="T5" fmla="*/ 2 h 18"/>
                  <a:gd name="T6" fmla="*/ 0 w 15"/>
                  <a:gd name="T7" fmla="*/ 16 h 18"/>
                  <a:gd name="T8" fmla="*/ 1 w 15"/>
                  <a:gd name="T9" fmla="*/ 17 h 18"/>
                  <a:gd name="T10" fmla="*/ 2 w 15"/>
                  <a:gd name="T11" fmla="*/ 18 h 18"/>
                  <a:gd name="T12" fmla="*/ 13 w 15"/>
                  <a:gd name="T13" fmla="*/ 18 h 18"/>
                  <a:gd name="T14" fmla="*/ 14 w 15"/>
                  <a:gd name="T15" fmla="*/ 17 h 18"/>
                  <a:gd name="T16" fmla="*/ 15 w 15"/>
                  <a:gd name="T17" fmla="*/ 16 h 18"/>
                  <a:gd name="T18" fmla="*/ 15 w 15"/>
                  <a:gd name="T19" fmla="*/ 2 h 18"/>
                  <a:gd name="T20" fmla="*/ 14 w 15"/>
                  <a:gd name="T21" fmla="*/ 1 h 18"/>
                  <a:gd name="T22" fmla="*/ 13 w 15"/>
                  <a:gd name="T23" fmla="*/ 0 h 18"/>
                  <a:gd name="T24" fmla="*/ 2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2" y="0"/>
                    </a:moveTo>
                    <a:lnTo>
                      <a:pt x="1" y="1"/>
                    </a:lnTo>
                    <a:lnTo>
                      <a:pt x="0" y="2"/>
                    </a:lnTo>
                    <a:lnTo>
                      <a:pt x="0" y="16"/>
                    </a:lnTo>
                    <a:lnTo>
                      <a:pt x="1" y="17"/>
                    </a:lnTo>
                    <a:lnTo>
                      <a:pt x="2" y="18"/>
                    </a:lnTo>
                    <a:lnTo>
                      <a:pt x="13" y="18"/>
                    </a:lnTo>
                    <a:lnTo>
                      <a:pt x="14" y="17"/>
                    </a:lnTo>
                    <a:lnTo>
                      <a:pt x="15" y="16"/>
                    </a:lnTo>
                    <a:lnTo>
                      <a:pt x="15" y="2"/>
                    </a:lnTo>
                    <a:lnTo>
                      <a:pt x="14" y="1"/>
                    </a:lnTo>
                    <a:lnTo>
                      <a:pt x="13"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99" name="Freeform 925"/>
              <p:cNvSpPr>
                <a:spLocks/>
              </p:cNvSpPr>
              <p:nvPr/>
            </p:nvSpPr>
            <p:spPr bwMode="auto">
              <a:xfrm>
                <a:off x="4994" y="2034"/>
                <a:ext cx="15" cy="18"/>
              </a:xfrm>
              <a:custGeom>
                <a:avLst/>
                <a:gdLst>
                  <a:gd name="T0" fmla="*/ 2 w 15"/>
                  <a:gd name="T1" fmla="*/ 0 h 18"/>
                  <a:gd name="T2" fmla="*/ 1 w 15"/>
                  <a:gd name="T3" fmla="*/ 1 h 18"/>
                  <a:gd name="T4" fmla="*/ 0 w 15"/>
                  <a:gd name="T5" fmla="*/ 2 h 18"/>
                  <a:gd name="T6" fmla="*/ 0 w 15"/>
                  <a:gd name="T7" fmla="*/ 16 h 18"/>
                  <a:gd name="T8" fmla="*/ 1 w 15"/>
                  <a:gd name="T9" fmla="*/ 17 h 18"/>
                  <a:gd name="T10" fmla="*/ 2 w 15"/>
                  <a:gd name="T11" fmla="*/ 18 h 18"/>
                  <a:gd name="T12" fmla="*/ 13 w 15"/>
                  <a:gd name="T13" fmla="*/ 18 h 18"/>
                  <a:gd name="T14" fmla="*/ 14 w 15"/>
                  <a:gd name="T15" fmla="*/ 17 h 18"/>
                  <a:gd name="T16" fmla="*/ 15 w 15"/>
                  <a:gd name="T17" fmla="*/ 16 h 18"/>
                  <a:gd name="T18" fmla="*/ 15 w 15"/>
                  <a:gd name="T19" fmla="*/ 2 h 18"/>
                  <a:gd name="T20" fmla="*/ 14 w 15"/>
                  <a:gd name="T21" fmla="*/ 1 h 18"/>
                  <a:gd name="T22" fmla="*/ 13 w 15"/>
                  <a:gd name="T23" fmla="*/ 0 h 18"/>
                  <a:gd name="T24" fmla="*/ 2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2" y="0"/>
                    </a:moveTo>
                    <a:lnTo>
                      <a:pt x="1" y="1"/>
                    </a:lnTo>
                    <a:lnTo>
                      <a:pt x="0" y="2"/>
                    </a:lnTo>
                    <a:lnTo>
                      <a:pt x="0" y="16"/>
                    </a:lnTo>
                    <a:lnTo>
                      <a:pt x="1" y="17"/>
                    </a:lnTo>
                    <a:lnTo>
                      <a:pt x="2" y="18"/>
                    </a:lnTo>
                    <a:lnTo>
                      <a:pt x="13" y="18"/>
                    </a:lnTo>
                    <a:lnTo>
                      <a:pt x="14" y="17"/>
                    </a:lnTo>
                    <a:lnTo>
                      <a:pt x="15" y="16"/>
                    </a:lnTo>
                    <a:lnTo>
                      <a:pt x="15" y="2"/>
                    </a:lnTo>
                    <a:lnTo>
                      <a:pt x="14" y="1"/>
                    </a:lnTo>
                    <a:lnTo>
                      <a:pt x="13"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500" name="Freeform 926"/>
              <p:cNvSpPr>
                <a:spLocks/>
              </p:cNvSpPr>
              <p:nvPr/>
            </p:nvSpPr>
            <p:spPr bwMode="auto">
              <a:xfrm>
                <a:off x="5000" y="2034"/>
                <a:ext cx="14" cy="18"/>
              </a:xfrm>
              <a:custGeom>
                <a:avLst/>
                <a:gdLst>
                  <a:gd name="T0" fmla="*/ 2 w 14"/>
                  <a:gd name="T1" fmla="*/ 0 h 18"/>
                  <a:gd name="T2" fmla="*/ 1 w 14"/>
                  <a:gd name="T3" fmla="*/ 1 h 18"/>
                  <a:gd name="T4" fmla="*/ 0 w 14"/>
                  <a:gd name="T5" fmla="*/ 2 h 18"/>
                  <a:gd name="T6" fmla="*/ 0 w 14"/>
                  <a:gd name="T7" fmla="*/ 16 h 18"/>
                  <a:gd name="T8" fmla="*/ 1 w 14"/>
                  <a:gd name="T9" fmla="*/ 17 h 18"/>
                  <a:gd name="T10" fmla="*/ 2 w 14"/>
                  <a:gd name="T11" fmla="*/ 18 h 18"/>
                  <a:gd name="T12" fmla="*/ 12 w 14"/>
                  <a:gd name="T13" fmla="*/ 18 h 18"/>
                  <a:gd name="T14" fmla="*/ 13 w 14"/>
                  <a:gd name="T15" fmla="*/ 17 h 18"/>
                  <a:gd name="T16" fmla="*/ 14 w 14"/>
                  <a:gd name="T17" fmla="*/ 16 h 18"/>
                  <a:gd name="T18" fmla="*/ 14 w 14"/>
                  <a:gd name="T19" fmla="*/ 2 h 18"/>
                  <a:gd name="T20" fmla="*/ 13 w 14"/>
                  <a:gd name="T21" fmla="*/ 1 h 18"/>
                  <a:gd name="T22" fmla="*/ 12 w 14"/>
                  <a:gd name="T23" fmla="*/ 0 h 18"/>
                  <a:gd name="T24" fmla="*/ 2 w 14"/>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8"/>
                  <a:gd name="T41" fmla="*/ 14 w 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8">
                    <a:moveTo>
                      <a:pt x="2" y="0"/>
                    </a:moveTo>
                    <a:lnTo>
                      <a:pt x="1" y="1"/>
                    </a:lnTo>
                    <a:lnTo>
                      <a:pt x="0" y="2"/>
                    </a:lnTo>
                    <a:lnTo>
                      <a:pt x="0" y="16"/>
                    </a:lnTo>
                    <a:lnTo>
                      <a:pt x="1" y="17"/>
                    </a:lnTo>
                    <a:lnTo>
                      <a:pt x="2" y="18"/>
                    </a:lnTo>
                    <a:lnTo>
                      <a:pt x="12" y="18"/>
                    </a:lnTo>
                    <a:lnTo>
                      <a:pt x="13" y="17"/>
                    </a:lnTo>
                    <a:lnTo>
                      <a:pt x="14" y="16"/>
                    </a:lnTo>
                    <a:lnTo>
                      <a:pt x="14" y="2"/>
                    </a:lnTo>
                    <a:lnTo>
                      <a:pt x="13" y="1"/>
                    </a:lnTo>
                    <a:lnTo>
                      <a:pt x="12"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501" name="Freeform 927"/>
              <p:cNvSpPr>
                <a:spLocks/>
              </p:cNvSpPr>
              <p:nvPr/>
            </p:nvSpPr>
            <p:spPr bwMode="auto">
              <a:xfrm>
                <a:off x="5004" y="2034"/>
                <a:ext cx="14" cy="18"/>
              </a:xfrm>
              <a:custGeom>
                <a:avLst/>
                <a:gdLst>
                  <a:gd name="T0" fmla="*/ 2 w 14"/>
                  <a:gd name="T1" fmla="*/ 0 h 18"/>
                  <a:gd name="T2" fmla="*/ 1 w 14"/>
                  <a:gd name="T3" fmla="*/ 1 h 18"/>
                  <a:gd name="T4" fmla="*/ 0 w 14"/>
                  <a:gd name="T5" fmla="*/ 2 h 18"/>
                  <a:gd name="T6" fmla="*/ 0 w 14"/>
                  <a:gd name="T7" fmla="*/ 16 h 18"/>
                  <a:gd name="T8" fmla="*/ 1 w 14"/>
                  <a:gd name="T9" fmla="*/ 17 h 18"/>
                  <a:gd name="T10" fmla="*/ 2 w 14"/>
                  <a:gd name="T11" fmla="*/ 18 h 18"/>
                  <a:gd name="T12" fmla="*/ 12 w 14"/>
                  <a:gd name="T13" fmla="*/ 18 h 18"/>
                  <a:gd name="T14" fmla="*/ 13 w 14"/>
                  <a:gd name="T15" fmla="*/ 17 h 18"/>
                  <a:gd name="T16" fmla="*/ 14 w 14"/>
                  <a:gd name="T17" fmla="*/ 16 h 18"/>
                  <a:gd name="T18" fmla="*/ 14 w 14"/>
                  <a:gd name="T19" fmla="*/ 2 h 18"/>
                  <a:gd name="T20" fmla="*/ 13 w 14"/>
                  <a:gd name="T21" fmla="*/ 1 h 18"/>
                  <a:gd name="T22" fmla="*/ 12 w 14"/>
                  <a:gd name="T23" fmla="*/ 0 h 18"/>
                  <a:gd name="T24" fmla="*/ 2 w 14"/>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8"/>
                  <a:gd name="T41" fmla="*/ 14 w 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8">
                    <a:moveTo>
                      <a:pt x="2" y="0"/>
                    </a:moveTo>
                    <a:lnTo>
                      <a:pt x="1" y="1"/>
                    </a:lnTo>
                    <a:lnTo>
                      <a:pt x="0" y="2"/>
                    </a:lnTo>
                    <a:lnTo>
                      <a:pt x="0" y="16"/>
                    </a:lnTo>
                    <a:lnTo>
                      <a:pt x="1" y="17"/>
                    </a:lnTo>
                    <a:lnTo>
                      <a:pt x="2" y="18"/>
                    </a:lnTo>
                    <a:lnTo>
                      <a:pt x="12" y="18"/>
                    </a:lnTo>
                    <a:lnTo>
                      <a:pt x="13" y="17"/>
                    </a:lnTo>
                    <a:lnTo>
                      <a:pt x="14" y="16"/>
                    </a:lnTo>
                    <a:lnTo>
                      <a:pt x="14" y="2"/>
                    </a:lnTo>
                    <a:lnTo>
                      <a:pt x="13" y="1"/>
                    </a:lnTo>
                    <a:lnTo>
                      <a:pt x="12"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502" name="Freeform 928"/>
              <p:cNvSpPr>
                <a:spLocks/>
              </p:cNvSpPr>
              <p:nvPr/>
            </p:nvSpPr>
            <p:spPr bwMode="auto">
              <a:xfrm>
                <a:off x="5010" y="2034"/>
                <a:ext cx="15" cy="18"/>
              </a:xfrm>
              <a:custGeom>
                <a:avLst/>
                <a:gdLst>
                  <a:gd name="T0" fmla="*/ 2 w 15"/>
                  <a:gd name="T1" fmla="*/ 0 h 18"/>
                  <a:gd name="T2" fmla="*/ 1 w 15"/>
                  <a:gd name="T3" fmla="*/ 1 h 18"/>
                  <a:gd name="T4" fmla="*/ 0 w 15"/>
                  <a:gd name="T5" fmla="*/ 2 h 18"/>
                  <a:gd name="T6" fmla="*/ 0 w 15"/>
                  <a:gd name="T7" fmla="*/ 16 h 18"/>
                  <a:gd name="T8" fmla="*/ 1 w 15"/>
                  <a:gd name="T9" fmla="*/ 17 h 18"/>
                  <a:gd name="T10" fmla="*/ 2 w 15"/>
                  <a:gd name="T11" fmla="*/ 18 h 18"/>
                  <a:gd name="T12" fmla="*/ 13 w 15"/>
                  <a:gd name="T13" fmla="*/ 18 h 18"/>
                  <a:gd name="T14" fmla="*/ 14 w 15"/>
                  <a:gd name="T15" fmla="*/ 17 h 18"/>
                  <a:gd name="T16" fmla="*/ 15 w 15"/>
                  <a:gd name="T17" fmla="*/ 16 h 18"/>
                  <a:gd name="T18" fmla="*/ 15 w 15"/>
                  <a:gd name="T19" fmla="*/ 2 h 18"/>
                  <a:gd name="T20" fmla="*/ 14 w 15"/>
                  <a:gd name="T21" fmla="*/ 1 h 18"/>
                  <a:gd name="T22" fmla="*/ 13 w 15"/>
                  <a:gd name="T23" fmla="*/ 0 h 18"/>
                  <a:gd name="T24" fmla="*/ 2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2" y="0"/>
                    </a:moveTo>
                    <a:lnTo>
                      <a:pt x="1" y="1"/>
                    </a:lnTo>
                    <a:lnTo>
                      <a:pt x="0" y="2"/>
                    </a:lnTo>
                    <a:lnTo>
                      <a:pt x="0" y="16"/>
                    </a:lnTo>
                    <a:lnTo>
                      <a:pt x="1" y="17"/>
                    </a:lnTo>
                    <a:lnTo>
                      <a:pt x="2" y="18"/>
                    </a:lnTo>
                    <a:lnTo>
                      <a:pt x="13" y="18"/>
                    </a:lnTo>
                    <a:lnTo>
                      <a:pt x="14" y="17"/>
                    </a:lnTo>
                    <a:lnTo>
                      <a:pt x="15" y="16"/>
                    </a:lnTo>
                    <a:lnTo>
                      <a:pt x="15" y="2"/>
                    </a:lnTo>
                    <a:lnTo>
                      <a:pt x="14" y="1"/>
                    </a:lnTo>
                    <a:lnTo>
                      <a:pt x="13"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grpSp>
        <p:grpSp>
          <p:nvGrpSpPr>
            <p:cNvPr id="27371" name="Group 929"/>
            <p:cNvGrpSpPr>
              <a:grpSpLocks/>
            </p:cNvGrpSpPr>
            <p:nvPr/>
          </p:nvGrpSpPr>
          <p:grpSpPr bwMode="auto">
            <a:xfrm>
              <a:off x="4856" y="4034"/>
              <a:ext cx="80" cy="25"/>
              <a:chOff x="4970" y="2048"/>
              <a:chExt cx="54" cy="18"/>
            </a:xfrm>
          </p:grpSpPr>
          <p:sp>
            <p:nvSpPr>
              <p:cNvPr id="27494" name="Rectangle 930"/>
              <p:cNvSpPr>
                <a:spLocks noChangeArrowheads="1"/>
              </p:cNvSpPr>
              <p:nvPr/>
            </p:nvSpPr>
            <p:spPr bwMode="auto">
              <a:xfrm>
                <a:off x="4970" y="2048"/>
                <a:ext cx="53" cy="17"/>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495" name="Rectangle 931"/>
              <p:cNvSpPr>
                <a:spLocks noChangeArrowheads="1"/>
              </p:cNvSpPr>
              <p:nvPr/>
            </p:nvSpPr>
            <p:spPr bwMode="auto">
              <a:xfrm>
                <a:off x="4970" y="2048"/>
                <a:ext cx="54"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grpSp>
        <p:sp>
          <p:nvSpPr>
            <p:cNvPr id="27372" name="Oval 932"/>
            <p:cNvSpPr>
              <a:spLocks noChangeArrowheads="1"/>
            </p:cNvSpPr>
            <p:nvPr/>
          </p:nvSpPr>
          <p:spPr bwMode="auto">
            <a:xfrm>
              <a:off x="4811" y="4018"/>
              <a:ext cx="17" cy="19"/>
            </a:xfrm>
            <a:prstGeom prst="ellipse">
              <a:avLst/>
            </a:prstGeom>
            <a:solidFill>
              <a:srgbClr val="006600"/>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373" name="Oval 933"/>
            <p:cNvSpPr>
              <a:spLocks noChangeArrowheads="1"/>
            </p:cNvSpPr>
            <p:nvPr/>
          </p:nvSpPr>
          <p:spPr bwMode="auto">
            <a:xfrm>
              <a:off x="4970" y="4018"/>
              <a:ext cx="18" cy="19"/>
            </a:xfrm>
            <a:prstGeom prst="ellipse">
              <a:avLst/>
            </a:prstGeom>
            <a:solidFill>
              <a:srgbClr val="006600"/>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374" name="Line 934"/>
            <p:cNvSpPr>
              <a:spLocks noChangeShapeType="1"/>
            </p:cNvSpPr>
            <p:nvPr/>
          </p:nvSpPr>
          <p:spPr bwMode="auto">
            <a:xfrm>
              <a:off x="4825" y="3999"/>
              <a:ext cx="21" cy="14"/>
            </a:xfrm>
            <a:prstGeom prst="line">
              <a:avLst/>
            </a:prstGeom>
            <a:noFill/>
            <a:ln w="12700">
              <a:solidFill>
                <a:srgbClr val="000000"/>
              </a:solidFill>
              <a:round/>
              <a:headEnd/>
              <a:tailEnd/>
            </a:ln>
          </p:spPr>
          <p:txBody>
            <a:bodyPr/>
            <a:lstStyle/>
            <a:p>
              <a:endParaRPr lang="en-US"/>
            </a:p>
          </p:txBody>
        </p:sp>
        <p:sp>
          <p:nvSpPr>
            <p:cNvPr id="27375" name="Line 935"/>
            <p:cNvSpPr>
              <a:spLocks noChangeShapeType="1"/>
            </p:cNvSpPr>
            <p:nvPr/>
          </p:nvSpPr>
          <p:spPr bwMode="auto">
            <a:xfrm flipV="1">
              <a:off x="4945" y="3990"/>
              <a:ext cx="22" cy="14"/>
            </a:xfrm>
            <a:prstGeom prst="line">
              <a:avLst/>
            </a:prstGeom>
            <a:noFill/>
            <a:ln w="12700">
              <a:solidFill>
                <a:srgbClr val="000000"/>
              </a:solidFill>
              <a:round/>
              <a:headEnd/>
              <a:tailEnd/>
            </a:ln>
          </p:spPr>
          <p:txBody>
            <a:bodyPr/>
            <a:lstStyle/>
            <a:p>
              <a:endParaRPr lang="en-US"/>
            </a:p>
          </p:txBody>
        </p:sp>
        <p:grpSp>
          <p:nvGrpSpPr>
            <p:cNvPr id="27376" name="Group 936"/>
            <p:cNvGrpSpPr>
              <a:grpSpLocks/>
            </p:cNvGrpSpPr>
            <p:nvPr/>
          </p:nvGrpSpPr>
          <p:grpSpPr bwMode="auto">
            <a:xfrm>
              <a:off x="4844" y="3961"/>
              <a:ext cx="9" cy="11"/>
              <a:chOff x="4962" y="1996"/>
              <a:chExt cx="6" cy="8"/>
            </a:xfrm>
          </p:grpSpPr>
          <p:sp>
            <p:nvSpPr>
              <p:cNvPr id="27491" name="Line 937"/>
              <p:cNvSpPr>
                <a:spLocks noChangeShapeType="1"/>
              </p:cNvSpPr>
              <p:nvPr/>
            </p:nvSpPr>
            <p:spPr bwMode="auto">
              <a:xfrm>
                <a:off x="4962" y="2003"/>
                <a:ext cx="1" cy="1"/>
              </a:xfrm>
              <a:prstGeom prst="line">
                <a:avLst/>
              </a:prstGeom>
              <a:noFill/>
              <a:ln w="12700">
                <a:solidFill>
                  <a:srgbClr val="000000"/>
                </a:solidFill>
                <a:round/>
                <a:headEnd/>
                <a:tailEnd/>
              </a:ln>
            </p:spPr>
            <p:txBody>
              <a:bodyPr/>
              <a:lstStyle/>
              <a:p>
                <a:endParaRPr lang="en-US"/>
              </a:p>
            </p:txBody>
          </p:sp>
          <p:sp>
            <p:nvSpPr>
              <p:cNvPr id="27492" name="Line 938"/>
              <p:cNvSpPr>
                <a:spLocks noChangeShapeType="1"/>
              </p:cNvSpPr>
              <p:nvPr/>
            </p:nvSpPr>
            <p:spPr bwMode="auto">
              <a:xfrm>
                <a:off x="4967" y="2003"/>
                <a:ext cx="1" cy="1"/>
              </a:xfrm>
              <a:prstGeom prst="line">
                <a:avLst/>
              </a:prstGeom>
              <a:noFill/>
              <a:ln w="12700">
                <a:solidFill>
                  <a:srgbClr val="000000"/>
                </a:solidFill>
                <a:round/>
                <a:headEnd/>
                <a:tailEnd/>
              </a:ln>
            </p:spPr>
            <p:txBody>
              <a:bodyPr/>
              <a:lstStyle/>
              <a:p>
                <a:endParaRPr lang="en-US"/>
              </a:p>
            </p:txBody>
          </p:sp>
          <p:sp>
            <p:nvSpPr>
              <p:cNvPr id="27493" name="Line 939"/>
              <p:cNvSpPr>
                <a:spLocks noChangeShapeType="1"/>
              </p:cNvSpPr>
              <p:nvPr/>
            </p:nvSpPr>
            <p:spPr bwMode="auto">
              <a:xfrm>
                <a:off x="4967" y="1996"/>
                <a:ext cx="1" cy="1"/>
              </a:xfrm>
              <a:prstGeom prst="line">
                <a:avLst/>
              </a:prstGeom>
              <a:noFill/>
              <a:ln w="12700">
                <a:solidFill>
                  <a:srgbClr val="000000"/>
                </a:solidFill>
                <a:round/>
                <a:headEnd/>
                <a:tailEnd/>
              </a:ln>
            </p:spPr>
            <p:txBody>
              <a:bodyPr/>
              <a:lstStyle/>
              <a:p>
                <a:endParaRPr lang="en-US"/>
              </a:p>
            </p:txBody>
          </p:sp>
        </p:grpSp>
        <p:grpSp>
          <p:nvGrpSpPr>
            <p:cNvPr id="27377" name="Group 940"/>
            <p:cNvGrpSpPr>
              <a:grpSpLocks/>
            </p:cNvGrpSpPr>
            <p:nvPr/>
          </p:nvGrpSpPr>
          <p:grpSpPr bwMode="auto">
            <a:xfrm>
              <a:off x="4942" y="3961"/>
              <a:ext cx="11" cy="11"/>
              <a:chOff x="5028" y="1996"/>
              <a:chExt cx="7" cy="8"/>
            </a:xfrm>
          </p:grpSpPr>
          <p:sp>
            <p:nvSpPr>
              <p:cNvPr id="27488" name="Line 941"/>
              <p:cNvSpPr>
                <a:spLocks noChangeShapeType="1"/>
              </p:cNvSpPr>
              <p:nvPr/>
            </p:nvSpPr>
            <p:spPr bwMode="auto">
              <a:xfrm>
                <a:off x="5028" y="2003"/>
                <a:ext cx="1" cy="1"/>
              </a:xfrm>
              <a:prstGeom prst="line">
                <a:avLst/>
              </a:prstGeom>
              <a:noFill/>
              <a:ln w="12700">
                <a:solidFill>
                  <a:srgbClr val="000000"/>
                </a:solidFill>
                <a:round/>
                <a:headEnd/>
                <a:tailEnd/>
              </a:ln>
            </p:spPr>
            <p:txBody>
              <a:bodyPr/>
              <a:lstStyle/>
              <a:p>
                <a:endParaRPr lang="en-US"/>
              </a:p>
            </p:txBody>
          </p:sp>
          <p:sp>
            <p:nvSpPr>
              <p:cNvPr id="27489" name="Line 942"/>
              <p:cNvSpPr>
                <a:spLocks noChangeShapeType="1"/>
              </p:cNvSpPr>
              <p:nvPr/>
            </p:nvSpPr>
            <p:spPr bwMode="auto">
              <a:xfrm>
                <a:off x="5034" y="2003"/>
                <a:ext cx="1" cy="1"/>
              </a:xfrm>
              <a:prstGeom prst="line">
                <a:avLst/>
              </a:prstGeom>
              <a:noFill/>
              <a:ln w="12700">
                <a:solidFill>
                  <a:srgbClr val="000000"/>
                </a:solidFill>
                <a:round/>
                <a:headEnd/>
                <a:tailEnd/>
              </a:ln>
            </p:spPr>
            <p:txBody>
              <a:bodyPr/>
              <a:lstStyle/>
              <a:p>
                <a:endParaRPr lang="en-US"/>
              </a:p>
            </p:txBody>
          </p:sp>
          <p:sp>
            <p:nvSpPr>
              <p:cNvPr id="27490" name="Line 943"/>
              <p:cNvSpPr>
                <a:spLocks noChangeShapeType="1"/>
              </p:cNvSpPr>
              <p:nvPr/>
            </p:nvSpPr>
            <p:spPr bwMode="auto">
              <a:xfrm>
                <a:off x="5034" y="1996"/>
                <a:ext cx="1" cy="1"/>
              </a:xfrm>
              <a:prstGeom prst="line">
                <a:avLst/>
              </a:prstGeom>
              <a:noFill/>
              <a:ln w="12700">
                <a:solidFill>
                  <a:srgbClr val="000000"/>
                </a:solidFill>
                <a:round/>
                <a:headEnd/>
                <a:tailEnd/>
              </a:ln>
            </p:spPr>
            <p:txBody>
              <a:bodyPr/>
              <a:lstStyle/>
              <a:p>
                <a:endParaRPr lang="en-US"/>
              </a:p>
            </p:txBody>
          </p:sp>
        </p:grpSp>
        <p:sp>
          <p:nvSpPr>
            <p:cNvPr id="27378" name="Line 944"/>
            <p:cNvSpPr>
              <a:spLocks noChangeShapeType="1"/>
            </p:cNvSpPr>
            <p:nvPr/>
          </p:nvSpPr>
          <p:spPr bwMode="auto">
            <a:xfrm flipH="1">
              <a:off x="4915" y="3954"/>
              <a:ext cx="12" cy="1"/>
            </a:xfrm>
            <a:prstGeom prst="line">
              <a:avLst/>
            </a:prstGeom>
            <a:noFill/>
            <a:ln w="12700">
              <a:solidFill>
                <a:srgbClr val="000000"/>
              </a:solidFill>
              <a:round/>
              <a:headEnd/>
              <a:tailEnd/>
            </a:ln>
          </p:spPr>
          <p:txBody>
            <a:bodyPr/>
            <a:lstStyle/>
            <a:p>
              <a:endParaRPr lang="en-US"/>
            </a:p>
          </p:txBody>
        </p:sp>
        <p:sp>
          <p:nvSpPr>
            <p:cNvPr id="27379" name="Line 945"/>
            <p:cNvSpPr>
              <a:spLocks noChangeShapeType="1"/>
            </p:cNvSpPr>
            <p:nvPr/>
          </p:nvSpPr>
          <p:spPr bwMode="auto">
            <a:xfrm flipH="1">
              <a:off x="4846" y="3954"/>
              <a:ext cx="7" cy="1"/>
            </a:xfrm>
            <a:prstGeom prst="line">
              <a:avLst/>
            </a:prstGeom>
            <a:noFill/>
            <a:ln w="12700">
              <a:solidFill>
                <a:srgbClr val="000000"/>
              </a:solidFill>
              <a:round/>
              <a:headEnd/>
              <a:tailEnd/>
            </a:ln>
          </p:spPr>
          <p:txBody>
            <a:bodyPr/>
            <a:lstStyle/>
            <a:p>
              <a:endParaRPr lang="en-US"/>
            </a:p>
          </p:txBody>
        </p:sp>
        <p:grpSp>
          <p:nvGrpSpPr>
            <p:cNvPr id="27380" name="Group 946"/>
            <p:cNvGrpSpPr>
              <a:grpSpLocks/>
            </p:cNvGrpSpPr>
            <p:nvPr/>
          </p:nvGrpSpPr>
          <p:grpSpPr bwMode="auto">
            <a:xfrm>
              <a:off x="4792" y="3955"/>
              <a:ext cx="21" cy="34"/>
              <a:chOff x="4927" y="1992"/>
              <a:chExt cx="14" cy="24"/>
            </a:xfrm>
          </p:grpSpPr>
          <p:sp>
            <p:nvSpPr>
              <p:cNvPr id="27485" name="Freeform 947"/>
              <p:cNvSpPr>
                <a:spLocks/>
              </p:cNvSpPr>
              <p:nvPr/>
            </p:nvSpPr>
            <p:spPr bwMode="auto">
              <a:xfrm>
                <a:off x="4927" y="1992"/>
                <a:ext cx="14" cy="17"/>
              </a:xfrm>
              <a:custGeom>
                <a:avLst/>
                <a:gdLst>
                  <a:gd name="T0" fmla="*/ 2 w 14"/>
                  <a:gd name="T1" fmla="*/ 0 h 17"/>
                  <a:gd name="T2" fmla="*/ 1 w 14"/>
                  <a:gd name="T3" fmla="*/ 1 h 17"/>
                  <a:gd name="T4" fmla="*/ 0 w 14"/>
                  <a:gd name="T5" fmla="*/ 2 h 17"/>
                  <a:gd name="T6" fmla="*/ 0 w 14"/>
                  <a:gd name="T7" fmla="*/ 15 h 17"/>
                  <a:gd name="T8" fmla="*/ 1 w 14"/>
                  <a:gd name="T9" fmla="*/ 16 h 17"/>
                  <a:gd name="T10" fmla="*/ 2 w 14"/>
                  <a:gd name="T11" fmla="*/ 17 h 17"/>
                  <a:gd name="T12" fmla="*/ 12 w 14"/>
                  <a:gd name="T13" fmla="*/ 17 h 17"/>
                  <a:gd name="T14" fmla="*/ 13 w 14"/>
                  <a:gd name="T15" fmla="*/ 16 h 17"/>
                  <a:gd name="T16" fmla="*/ 14 w 14"/>
                  <a:gd name="T17" fmla="*/ 15 h 17"/>
                  <a:gd name="T18" fmla="*/ 14 w 14"/>
                  <a:gd name="T19" fmla="*/ 2 h 17"/>
                  <a:gd name="T20" fmla="*/ 13 w 14"/>
                  <a:gd name="T21" fmla="*/ 1 h 17"/>
                  <a:gd name="T22" fmla="*/ 12 w 14"/>
                  <a:gd name="T23" fmla="*/ 0 h 17"/>
                  <a:gd name="T24" fmla="*/ 2 w 14"/>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7"/>
                  <a:gd name="T41" fmla="*/ 14 w 14"/>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7">
                    <a:moveTo>
                      <a:pt x="2" y="0"/>
                    </a:moveTo>
                    <a:lnTo>
                      <a:pt x="1" y="1"/>
                    </a:lnTo>
                    <a:lnTo>
                      <a:pt x="0" y="2"/>
                    </a:lnTo>
                    <a:lnTo>
                      <a:pt x="0" y="15"/>
                    </a:lnTo>
                    <a:lnTo>
                      <a:pt x="1" y="16"/>
                    </a:lnTo>
                    <a:lnTo>
                      <a:pt x="2" y="17"/>
                    </a:lnTo>
                    <a:lnTo>
                      <a:pt x="12" y="17"/>
                    </a:lnTo>
                    <a:lnTo>
                      <a:pt x="13" y="16"/>
                    </a:lnTo>
                    <a:lnTo>
                      <a:pt x="14" y="15"/>
                    </a:lnTo>
                    <a:lnTo>
                      <a:pt x="14" y="2"/>
                    </a:lnTo>
                    <a:lnTo>
                      <a:pt x="13" y="1"/>
                    </a:lnTo>
                    <a:lnTo>
                      <a:pt x="12" y="0"/>
                    </a:lnTo>
                    <a:lnTo>
                      <a:pt x="2" y="0"/>
                    </a:lnTo>
                    <a:close/>
                  </a:path>
                </a:pathLst>
              </a:custGeom>
              <a:solidFill>
                <a:srgbClr val="006600"/>
              </a:solidFill>
              <a:ln w="9525">
                <a:noFill/>
                <a:round/>
                <a:headEnd/>
                <a:tailEnd/>
              </a:ln>
            </p:spPr>
            <p:txBody>
              <a:bodyPr/>
              <a:lstStyle/>
              <a:p>
                <a:endParaRPr lang="en-US"/>
              </a:p>
            </p:txBody>
          </p:sp>
          <p:sp>
            <p:nvSpPr>
              <p:cNvPr id="27486" name="Freeform 948"/>
              <p:cNvSpPr>
                <a:spLocks/>
              </p:cNvSpPr>
              <p:nvPr/>
            </p:nvSpPr>
            <p:spPr bwMode="auto">
              <a:xfrm>
                <a:off x="4927" y="1992"/>
                <a:ext cx="12" cy="16"/>
              </a:xfrm>
              <a:custGeom>
                <a:avLst/>
                <a:gdLst>
                  <a:gd name="T0" fmla="*/ 12 w 12"/>
                  <a:gd name="T1" fmla="*/ 0 h 16"/>
                  <a:gd name="T2" fmla="*/ 12 w 12"/>
                  <a:gd name="T3" fmla="*/ 8 h 16"/>
                  <a:gd name="T4" fmla="*/ 0 w 12"/>
                  <a:gd name="T5" fmla="*/ 16 h 16"/>
                  <a:gd name="T6" fmla="*/ 0 w 12"/>
                  <a:gd name="T7" fmla="*/ 8 h 16"/>
                  <a:gd name="T8" fmla="*/ 12 w 12"/>
                  <a:gd name="T9" fmla="*/ 0 h 16"/>
                  <a:gd name="T10" fmla="*/ 0 60000 65536"/>
                  <a:gd name="T11" fmla="*/ 0 60000 65536"/>
                  <a:gd name="T12" fmla="*/ 0 60000 65536"/>
                  <a:gd name="T13" fmla="*/ 0 60000 65536"/>
                  <a:gd name="T14" fmla="*/ 0 60000 65536"/>
                  <a:gd name="T15" fmla="*/ 0 w 12"/>
                  <a:gd name="T16" fmla="*/ 0 h 16"/>
                  <a:gd name="T17" fmla="*/ 12 w 12"/>
                  <a:gd name="T18" fmla="*/ 16 h 16"/>
                </a:gdLst>
                <a:ahLst/>
                <a:cxnLst>
                  <a:cxn ang="T10">
                    <a:pos x="T0" y="T1"/>
                  </a:cxn>
                  <a:cxn ang="T11">
                    <a:pos x="T2" y="T3"/>
                  </a:cxn>
                  <a:cxn ang="T12">
                    <a:pos x="T4" y="T5"/>
                  </a:cxn>
                  <a:cxn ang="T13">
                    <a:pos x="T6" y="T7"/>
                  </a:cxn>
                  <a:cxn ang="T14">
                    <a:pos x="T8" y="T9"/>
                  </a:cxn>
                </a:cxnLst>
                <a:rect l="T15" t="T16" r="T17" b="T18"/>
                <a:pathLst>
                  <a:path w="12" h="16">
                    <a:moveTo>
                      <a:pt x="12" y="0"/>
                    </a:moveTo>
                    <a:lnTo>
                      <a:pt x="12" y="8"/>
                    </a:lnTo>
                    <a:lnTo>
                      <a:pt x="0" y="16"/>
                    </a:lnTo>
                    <a:lnTo>
                      <a:pt x="0" y="8"/>
                    </a:lnTo>
                    <a:lnTo>
                      <a:pt x="12" y="0"/>
                    </a:lnTo>
                  </a:path>
                </a:pathLst>
              </a:custGeom>
              <a:solidFill>
                <a:srgbClr val="006600"/>
              </a:solidFill>
              <a:ln w="12700">
                <a:solidFill>
                  <a:srgbClr val="000000"/>
                </a:solidFill>
                <a:round/>
                <a:headEnd/>
                <a:tailEnd/>
              </a:ln>
            </p:spPr>
            <p:txBody>
              <a:bodyPr/>
              <a:lstStyle/>
              <a:p>
                <a:endParaRPr lang="en-US"/>
              </a:p>
            </p:txBody>
          </p:sp>
          <p:sp>
            <p:nvSpPr>
              <p:cNvPr id="27487" name="Freeform 949"/>
              <p:cNvSpPr>
                <a:spLocks/>
              </p:cNvSpPr>
              <p:nvPr/>
            </p:nvSpPr>
            <p:spPr bwMode="auto">
              <a:xfrm>
                <a:off x="4927" y="1999"/>
                <a:ext cx="12" cy="17"/>
              </a:xfrm>
              <a:custGeom>
                <a:avLst/>
                <a:gdLst>
                  <a:gd name="T0" fmla="*/ 0 w 12"/>
                  <a:gd name="T1" fmla="*/ 0 h 17"/>
                  <a:gd name="T2" fmla="*/ 0 w 12"/>
                  <a:gd name="T3" fmla="*/ 5 h 17"/>
                  <a:gd name="T4" fmla="*/ 5 w 12"/>
                  <a:gd name="T5" fmla="*/ 10 h 17"/>
                  <a:gd name="T6" fmla="*/ 12 w 12"/>
                  <a:gd name="T7" fmla="*/ 17 h 17"/>
                  <a:gd name="T8" fmla="*/ 0 60000 65536"/>
                  <a:gd name="T9" fmla="*/ 0 60000 65536"/>
                  <a:gd name="T10" fmla="*/ 0 60000 65536"/>
                  <a:gd name="T11" fmla="*/ 0 60000 65536"/>
                  <a:gd name="T12" fmla="*/ 0 w 12"/>
                  <a:gd name="T13" fmla="*/ 0 h 17"/>
                  <a:gd name="T14" fmla="*/ 12 w 12"/>
                  <a:gd name="T15" fmla="*/ 17 h 17"/>
                </a:gdLst>
                <a:ahLst/>
                <a:cxnLst>
                  <a:cxn ang="T8">
                    <a:pos x="T0" y="T1"/>
                  </a:cxn>
                  <a:cxn ang="T9">
                    <a:pos x="T2" y="T3"/>
                  </a:cxn>
                  <a:cxn ang="T10">
                    <a:pos x="T4" y="T5"/>
                  </a:cxn>
                  <a:cxn ang="T11">
                    <a:pos x="T6" y="T7"/>
                  </a:cxn>
                </a:cxnLst>
                <a:rect l="T12" t="T13" r="T14" b="T15"/>
                <a:pathLst>
                  <a:path w="12" h="17">
                    <a:moveTo>
                      <a:pt x="0" y="0"/>
                    </a:moveTo>
                    <a:lnTo>
                      <a:pt x="0" y="5"/>
                    </a:lnTo>
                    <a:lnTo>
                      <a:pt x="5" y="10"/>
                    </a:lnTo>
                    <a:lnTo>
                      <a:pt x="12" y="17"/>
                    </a:lnTo>
                  </a:path>
                </a:pathLst>
              </a:custGeom>
              <a:solidFill>
                <a:srgbClr val="006600"/>
              </a:solidFill>
              <a:ln w="12700">
                <a:solidFill>
                  <a:srgbClr val="000000"/>
                </a:solidFill>
                <a:round/>
                <a:headEnd/>
                <a:tailEnd/>
              </a:ln>
            </p:spPr>
            <p:txBody>
              <a:bodyPr/>
              <a:lstStyle/>
              <a:p>
                <a:endParaRPr lang="en-US"/>
              </a:p>
            </p:txBody>
          </p:sp>
        </p:grpSp>
        <p:sp>
          <p:nvSpPr>
            <p:cNvPr id="27381" name="Freeform 950"/>
            <p:cNvSpPr>
              <a:spLocks/>
            </p:cNvSpPr>
            <p:nvPr/>
          </p:nvSpPr>
          <p:spPr bwMode="auto">
            <a:xfrm>
              <a:off x="4807" y="3913"/>
              <a:ext cx="168" cy="21"/>
            </a:xfrm>
            <a:custGeom>
              <a:avLst/>
              <a:gdLst>
                <a:gd name="T0" fmla="*/ 0 w 113"/>
                <a:gd name="T1" fmla="*/ 603 h 15"/>
                <a:gd name="T2" fmla="*/ 0 w 113"/>
                <a:gd name="T3" fmla="*/ 0 h 15"/>
                <a:gd name="T4" fmla="*/ 2712 w 113"/>
                <a:gd name="T5" fmla="*/ 0 h 15"/>
                <a:gd name="T6" fmla="*/ 5609 w 113"/>
                <a:gd name="T7" fmla="*/ 0 h 15"/>
                <a:gd name="T8" fmla="*/ 8877 w 113"/>
                <a:gd name="T9" fmla="*/ 0 h 15"/>
                <a:gd name="T10" fmla="*/ 8877 w 113"/>
                <a:gd name="T11" fmla="*/ 603 h 15"/>
                <a:gd name="T12" fmla="*/ 0 60000 65536"/>
                <a:gd name="T13" fmla="*/ 0 60000 65536"/>
                <a:gd name="T14" fmla="*/ 0 60000 65536"/>
                <a:gd name="T15" fmla="*/ 0 60000 65536"/>
                <a:gd name="T16" fmla="*/ 0 60000 65536"/>
                <a:gd name="T17" fmla="*/ 0 60000 65536"/>
                <a:gd name="T18" fmla="*/ 0 w 113"/>
                <a:gd name="T19" fmla="*/ 0 h 15"/>
                <a:gd name="T20" fmla="*/ 113 w 1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3" h="15">
                  <a:moveTo>
                    <a:pt x="0" y="15"/>
                  </a:moveTo>
                  <a:lnTo>
                    <a:pt x="0" y="0"/>
                  </a:lnTo>
                  <a:lnTo>
                    <a:pt x="35" y="0"/>
                  </a:lnTo>
                  <a:lnTo>
                    <a:pt x="71" y="0"/>
                  </a:lnTo>
                  <a:lnTo>
                    <a:pt x="113" y="0"/>
                  </a:lnTo>
                  <a:lnTo>
                    <a:pt x="113" y="15"/>
                  </a:lnTo>
                </a:path>
              </a:pathLst>
            </a:custGeom>
            <a:solidFill>
              <a:srgbClr val="006600"/>
            </a:solidFill>
            <a:ln w="12700">
              <a:solidFill>
                <a:srgbClr val="000000"/>
              </a:solidFill>
              <a:round/>
              <a:headEnd/>
              <a:tailEnd/>
            </a:ln>
          </p:spPr>
          <p:txBody>
            <a:bodyPr/>
            <a:lstStyle/>
            <a:p>
              <a:endParaRPr lang="en-US"/>
            </a:p>
          </p:txBody>
        </p:sp>
        <p:sp>
          <p:nvSpPr>
            <p:cNvPr id="27382" name="Line 951"/>
            <p:cNvSpPr>
              <a:spLocks noChangeShapeType="1"/>
            </p:cNvSpPr>
            <p:nvPr/>
          </p:nvSpPr>
          <p:spPr bwMode="auto">
            <a:xfrm>
              <a:off x="4825" y="3981"/>
              <a:ext cx="151" cy="1"/>
            </a:xfrm>
            <a:prstGeom prst="line">
              <a:avLst/>
            </a:prstGeom>
            <a:noFill/>
            <a:ln w="12700">
              <a:solidFill>
                <a:srgbClr val="000000"/>
              </a:solidFill>
              <a:round/>
              <a:headEnd/>
              <a:tailEnd/>
            </a:ln>
          </p:spPr>
          <p:txBody>
            <a:bodyPr/>
            <a:lstStyle/>
            <a:p>
              <a:endParaRPr lang="en-US"/>
            </a:p>
          </p:txBody>
        </p:sp>
        <p:grpSp>
          <p:nvGrpSpPr>
            <p:cNvPr id="27383" name="Group 952"/>
            <p:cNvGrpSpPr>
              <a:grpSpLocks/>
            </p:cNvGrpSpPr>
            <p:nvPr/>
          </p:nvGrpSpPr>
          <p:grpSpPr bwMode="auto">
            <a:xfrm>
              <a:off x="5051" y="3769"/>
              <a:ext cx="445" cy="290"/>
              <a:chOff x="5051" y="3769"/>
              <a:chExt cx="445" cy="290"/>
            </a:xfrm>
          </p:grpSpPr>
          <p:sp>
            <p:nvSpPr>
              <p:cNvPr id="27384" name="Freeform 953"/>
              <p:cNvSpPr>
                <a:spLocks/>
              </p:cNvSpPr>
              <p:nvPr/>
            </p:nvSpPr>
            <p:spPr bwMode="auto">
              <a:xfrm>
                <a:off x="5051" y="3829"/>
                <a:ext cx="44" cy="230"/>
              </a:xfrm>
              <a:custGeom>
                <a:avLst/>
                <a:gdLst>
                  <a:gd name="T0" fmla="*/ 318 w 30"/>
                  <a:gd name="T1" fmla="*/ 6779 h 164"/>
                  <a:gd name="T2" fmla="*/ 2033 w 30"/>
                  <a:gd name="T3" fmla="*/ 6779 h 164"/>
                  <a:gd name="T4" fmla="*/ 1600 w 30"/>
                  <a:gd name="T5" fmla="*/ 5122 h 164"/>
                  <a:gd name="T6" fmla="*/ 1600 w 30"/>
                  <a:gd name="T7" fmla="*/ 714 h 164"/>
                  <a:gd name="T8" fmla="*/ 683 w 30"/>
                  <a:gd name="T9" fmla="*/ 0 h 164"/>
                  <a:gd name="T10" fmla="*/ 318 w 30"/>
                  <a:gd name="T11" fmla="*/ 224 h 164"/>
                  <a:gd name="T12" fmla="*/ 318 w 30"/>
                  <a:gd name="T13" fmla="*/ 714 h 164"/>
                  <a:gd name="T14" fmla="*/ 0 w 30"/>
                  <a:gd name="T15" fmla="*/ 2346 h 164"/>
                  <a:gd name="T16" fmla="*/ 0 w 30"/>
                  <a:gd name="T17" fmla="*/ 3872 h 164"/>
                  <a:gd name="T18" fmla="*/ 0 w 30"/>
                  <a:gd name="T19" fmla="*/ 5353 h 164"/>
                  <a:gd name="T20" fmla="*/ 318 w 30"/>
                  <a:gd name="T21" fmla="*/ 6779 h 1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64"/>
                  <a:gd name="T35" fmla="*/ 30 w 30"/>
                  <a:gd name="T36" fmla="*/ 164 h 1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64">
                    <a:moveTo>
                      <a:pt x="5" y="164"/>
                    </a:moveTo>
                    <a:lnTo>
                      <a:pt x="30" y="164"/>
                    </a:lnTo>
                    <a:lnTo>
                      <a:pt x="24" y="124"/>
                    </a:lnTo>
                    <a:lnTo>
                      <a:pt x="24" y="17"/>
                    </a:lnTo>
                    <a:lnTo>
                      <a:pt x="10" y="0"/>
                    </a:lnTo>
                    <a:lnTo>
                      <a:pt x="5" y="6"/>
                    </a:lnTo>
                    <a:lnTo>
                      <a:pt x="5" y="17"/>
                    </a:lnTo>
                    <a:lnTo>
                      <a:pt x="0" y="57"/>
                    </a:lnTo>
                    <a:lnTo>
                      <a:pt x="0" y="94"/>
                    </a:lnTo>
                    <a:lnTo>
                      <a:pt x="0" y="130"/>
                    </a:lnTo>
                    <a:lnTo>
                      <a:pt x="5" y="16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385" name="Freeform 954"/>
              <p:cNvSpPr>
                <a:spLocks/>
              </p:cNvSpPr>
              <p:nvPr/>
            </p:nvSpPr>
            <p:spPr bwMode="auto">
              <a:xfrm>
                <a:off x="5051" y="3829"/>
                <a:ext cx="44" cy="230"/>
              </a:xfrm>
              <a:custGeom>
                <a:avLst/>
                <a:gdLst>
                  <a:gd name="T0" fmla="*/ 318 w 30"/>
                  <a:gd name="T1" fmla="*/ 6779 h 164"/>
                  <a:gd name="T2" fmla="*/ 2033 w 30"/>
                  <a:gd name="T3" fmla="*/ 6779 h 164"/>
                  <a:gd name="T4" fmla="*/ 1600 w 30"/>
                  <a:gd name="T5" fmla="*/ 5122 h 164"/>
                  <a:gd name="T6" fmla="*/ 1600 w 30"/>
                  <a:gd name="T7" fmla="*/ 714 h 164"/>
                  <a:gd name="T8" fmla="*/ 683 w 30"/>
                  <a:gd name="T9" fmla="*/ 0 h 164"/>
                  <a:gd name="T10" fmla="*/ 318 w 30"/>
                  <a:gd name="T11" fmla="*/ 224 h 164"/>
                  <a:gd name="T12" fmla="*/ 318 w 30"/>
                  <a:gd name="T13" fmla="*/ 714 h 164"/>
                  <a:gd name="T14" fmla="*/ 0 w 30"/>
                  <a:gd name="T15" fmla="*/ 2346 h 164"/>
                  <a:gd name="T16" fmla="*/ 0 w 30"/>
                  <a:gd name="T17" fmla="*/ 3872 h 164"/>
                  <a:gd name="T18" fmla="*/ 0 w 30"/>
                  <a:gd name="T19" fmla="*/ 5353 h 164"/>
                  <a:gd name="T20" fmla="*/ 318 w 30"/>
                  <a:gd name="T21" fmla="*/ 6779 h 1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64"/>
                  <a:gd name="T35" fmla="*/ 30 w 30"/>
                  <a:gd name="T36" fmla="*/ 164 h 1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64">
                    <a:moveTo>
                      <a:pt x="5" y="164"/>
                    </a:moveTo>
                    <a:lnTo>
                      <a:pt x="30" y="164"/>
                    </a:lnTo>
                    <a:lnTo>
                      <a:pt x="24" y="124"/>
                    </a:lnTo>
                    <a:lnTo>
                      <a:pt x="24" y="17"/>
                    </a:lnTo>
                    <a:lnTo>
                      <a:pt x="10" y="0"/>
                    </a:lnTo>
                    <a:lnTo>
                      <a:pt x="5" y="6"/>
                    </a:lnTo>
                    <a:lnTo>
                      <a:pt x="5" y="17"/>
                    </a:lnTo>
                    <a:lnTo>
                      <a:pt x="0" y="57"/>
                    </a:lnTo>
                    <a:lnTo>
                      <a:pt x="0" y="94"/>
                    </a:lnTo>
                    <a:lnTo>
                      <a:pt x="0" y="130"/>
                    </a:lnTo>
                    <a:lnTo>
                      <a:pt x="5" y="164"/>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386" name="Rectangle 955"/>
              <p:cNvSpPr>
                <a:spLocks noChangeArrowheads="1"/>
              </p:cNvSpPr>
              <p:nvPr/>
            </p:nvSpPr>
            <p:spPr bwMode="auto">
              <a:xfrm>
                <a:off x="5076" y="3951"/>
                <a:ext cx="123" cy="29"/>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387" name="Rectangle 956"/>
              <p:cNvSpPr>
                <a:spLocks noChangeArrowheads="1"/>
              </p:cNvSpPr>
              <p:nvPr/>
            </p:nvSpPr>
            <p:spPr bwMode="auto">
              <a:xfrm>
                <a:off x="5076" y="3951"/>
                <a:ext cx="123" cy="29"/>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388" name="Freeform 957"/>
              <p:cNvSpPr>
                <a:spLocks/>
              </p:cNvSpPr>
              <p:nvPr/>
            </p:nvSpPr>
            <p:spPr bwMode="auto">
              <a:xfrm>
                <a:off x="5388" y="3958"/>
                <a:ext cx="99" cy="52"/>
              </a:xfrm>
              <a:custGeom>
                <a:avLst/>
                <a:gdLst>
                  <a:gd name="T0" fmla="*/ 0 w 133"/>
                  <a:gd name="T1" fmla="*/ 1 h 74"/>
                  <a:gd name="T2" fmla="*/ 1 w 133"/>
                  <a:gd name="T3" fmla="*/ 1 h 74"/>
                  <a:gd name="T4" fmla="*/ 4 w 133"/>
                  <a:gd name="T5" fmla="*/ 1 h 74"/>
                  <a:gd name="T6" fmla="*/ 5 w 133"/>
                  <a:gd name="T7" fmla="*/ 1 h 74"/>
                  <a:gd name="T8" fmla="*/ 5 w 133"/>
                  <a:gd name="T9" fmla="*/ 1 h 74"/>
                  <a:gd name="T10" fmla="*/ 5 w 133"/>
                  <a:gd name="T11" fmla="*/ 1 h 74"/>
                  <a:gd name="T12" fmla="*/ 5 w 133"/>
                  <a:gd name="T13" fmla="*/ 1 h 74"/>
                  <a:gd name="T14" fmla="*/ 5 w 133"/>
                  <a:gd name="T15" fmla="*/ 1 h 74"/>
                  <a:gd name="T16" fmla="*/ 4 w 133"/>
                  <a:gd name="T17" fmla="*/ 1 h 74"/>
                  <a:gd name="T18" fmla="*/ 4 w 133"/>
                  <a:gd name="T19" fmla="*/ 1 h 74"/>
                  <a:gd name="T20" fmla="*/ 4 w 133"/>
                  <a:gd name="T21" fmla="*/ 1 h 74"/>
                  <a:gd name="T22" fmla="*/ 4 w 133"/>
                  <a:gd name="T23" fmla="*/ 1 h 74"/>
                  <a:gd name="T24" fmla="*/ 4 w 133"/>
                  <a:gd name="T25" fmla="*/ 0 h 74"/>
                  <a:gd name="T26" fmla="*/ 4 w 133"/>
                  <a:gd name="T27" fmla="*/ 0 h 74"/>
                  <a:gd name="T28" fmla="*/ 4 w 133"/>
                  <a:gd name="T29" fmla="*/ 0 h 74"/>
                  <a:gd name="T30" fmla="*/ 3 w 133"/>
                  <a:gd name="T31" fmla="*/ 0 h 74"/>
                  <a:gd name="T32" fmla="*/ 3 w 133"/>
                  <a:gd name="T33" fmla="*/ 0 h 74"/>
                  <a:gd name="T34" fmla="*/ 3 w 133"/>
                  <a:gd name="T35" fmla="*/ 0 h 74"/>
                  <a:gd name="T36" fmla="*/ 3 w 133"/>
                  <a:gd name="T37" fmla="*/ 0 h 74"/>
                  <a:gd name="T38" fmla="*/ 3 w 133"/>
                  <a:gd name="T39" fmla="*/ 0 h 74"/>
                  <a:gd name="T40" fmla="*/ 3 w 133"/>
                  <a:gd name="T41" fmla="*/ 0 h 74"/>
                  <a:gd name="T42" fmla="*/ 2 w 133"/>
                  <a:gd name="T43" fmla="*/ 0 h 74"/>
                  <a:gd name="T44" fmla="*/ 2 w 133"/>
                  <a:gd name="T45" fmla="*/ 0 h 74"/>
                  <a:gd name="T46" fmla="*/ 2 w 133"/>
                  <a:gd name="T47" fmla="*/ 0 h 74"/>
                  <a:gd name="T48" fmla="*/ 2 w 133"/>
                  <a:gd name="T49" fmla="*/ 0 h 74"/>
                  <a:gd name="T50" fmla="*/ 1 w 133"/>
                  <a:gd name="T51" fmla="*/ 0 h 74"/>
                  <a:gd name="T52" fmla="*/ 1 w 133"/>
                  <a:gd name="T53" fmla="*/ 1 h 74"/>
                  <a:gd name="T54" fmla="*/ 1 w 133"/>
                  <a:gd name="T55" fmla="*/ 1 h 74"/>
                  <a:gd name="T56" fmla="*/ 1 w 133"/>
                  <a:gd name="T57" fmla="*/ 1 h 74"/>
                  <a:gd name="T58" fmla="*/ 1 w 133"/>
                  <a:gd name="T59" fmla="*/ 1 h 74"/>
                  <a:gd name="T60" fmla="*/ 1 w 133"/>
                  <a:gd name="T61" fmla="*/ 1 h 74"/>
                  <a:gd name="T62" fmla="*/ 1 w 133"/>
                  <a:gd name="T63" fmla="*/ 1 h 74"/>
                  <a:gd name="T64" fmla="*/ 1 w 133"/>
                  <a:gd name="T65" fmla="*/ 1 h 74"/>
                  <a:gd name="T66" fmla="*/ 1 w 133"/>
                  <a:gd name="T67" fmla="*/ 1 h 74"/>
                  <a:gd name="T68" fmla="*/ 1 w 133"/>
                  <a:gd name="T69" fmla="*/ 1 h 74"/>
                  <a:gd name="T70" fmla="*/ 1 w 133"/>
                  <a:gd name="T71" fmla="*/ 1 h 74"/>
                  <a:gd name="T72" fmla="*/ 1 w 133"/>
                  <a:gd name="T73" fmla="*/ 1 h 74"/>
                  <a:gd name="T74" fmla="*/ 0 w 133"/>
                  <a:gd name="T75" fmla="*/ 1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
                  <a:gd name="T115" fmla="*/ 0 h 74"/>
                  <a:gd name="T116" fmla="*/ 133 w 133"/>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 h="74">
                    <a:moveTo>
                      <a:pt x="0" y="74"/>
                    </a:moveTo>
                    <a:lnTo>
                      <a:pt x="26" y="57"/>
                    </a:lnTo>
                    <a:lnTo>
                      <a:pt x="99" y="26"/>
                    </a:lnTo>
                    <a:lnTo>
                      <a:pt x="133" y="26"/>
                    </a:lnTo>
                    <a:lnTo>
                      <a:pt x="133" y="5"/>
                    </a:lnTo>
                    <a:lnTo>
                      <a:pt x="128" y="5"/>
                    </a:lnTo>
                    <a:lnTo>
                      <a:pt x="125" y="3"/>
                    </a:lnTo>
                    <a:lnTo>
                      <a:pt x="121" y="2"/>
                    </a:lnTo>
                    <a:lnTo>
                      <a:pt x="117" y="1"/>
                    </a:lnTo>
                    <a:lnTo>
                      <a:pt x="112" y="1"/>
                    </a:lnTo>
                    <a:lnTo>
                      <a:pt x="107" y="1"/>
                    </a:lnTo>
                    <a:lnTo>
                      <a:pt x="104" y="1"/>
                    </a:lnTo>
                    <a:lnTo>
                      <a:pt x="100" y="0"/>
                    </a:lnTo>
                    <a:lnTo>
                      <a:pt x="95" y="0"/>
                    </a:lnTo>
                    <a:lnTo>
                      <a:pt x="91" y="0"/>
                    </a:lnTo>
                    <a:lnTo>
                      <a:pt x="86" y="0"/>
                    </a:lnTo>
                    <a:lnTo>
                      <a:pt x="83" y="0"/>
                    </a:lnTo>
                    <a:lnTo>
                      <a:pt x="79" y="0"/>
                    </a:lnTo>
                    <a:lnTo>
                      <a:pt x="74" y="0"/>
                    </a:lnTo>
                    <a:lnTo>
                      <a:pt x="71" y="0"/>
                    </a:lnTo>
                    <a:lnTo>
                      <a:pt x="67" y="0"/>
                    </a:lnTo>
                    <a:lnTo>
                      <a:pt x="63" y="0"/>
                    </a:lnTo>
                    <a:lnTo>
                      <a:pt x="58" y="0"/>
                    </a:lnTo>
                    <a:lnTo>
                      <a:pt x="54" y="0"/>
                    </a:lnTo>
                    <a:lnTo>
                      <a:pt x="51" y="0"/>
                    </a:lnTo>
                    <a:lnTo>
                      <a:pt x="46" y="0"/>
                    </a:lnTo>
                    <a:lnTo>
                      <a:pt x="42" y="1"/>
                    </a:lnTo>
                    <a:lnTo>
                      <a:pt x="37" y="1"/>
                    </a:lnTo>
                    <a:lnTo>
                      <a:pt x="33" y="1"/>
                    </a:lnTo>
                    <a:lnTo>
                      <a:pt x="30" y="1"/>
                    </a:lnTo>
                    <a:lnTo>
                      <a:pt x="26" y="1"/>
                    </a:lnTo>
                    <a:lnTo>
                      <a:pt x="21" y="2"/>
                    </a:lnTo>
                    <a:lnTo>
                      <a:pt x="17" y="3"/>
                    </a:lnTo>
                    <a:lnTo>
                      <a:pt x="12" y="3"/>
                    </a:lnTo>
                    <a:lnTo>
                      <a:pt x="10" y="5"/>
                    </a:lnTo>
                    <a:lnTo>
                      <a:pt x="6" y="5"/>
                    </a:lnTo>
                    <a:lnTo>
                      <a:pt x="1" y="5"/>
                    </a:lnTo>
                    <a:lnTo>
                      <a:pt x="0" y="7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389" name="Freeform 958"/>
              <p:cNvSpPr>
                <a:spLocks/>
              </p:cNvSpPr>
              <p:nvPr/>
            </p:nvSpPr>
            <p:spPr bwMode="auto">
              <a:xfrm>
                <a:off x="5388" y="3957"/>
                <a:ext cx="99" cy="54"/>
              </a:xfrm>
              <a:custGeom>
                <a:avLst/>
                <a:gdLst>
                  <a:gd name="T0" fmla="*/ 1 w 134"/>
                  <a:gd name="T1" fmla="*/ 1 h 78"/>
                  <a:gd name="T2" fmla="*/ 4 w 134"/>
                  <a:gd name="T3" fmla="*/ 1 h 78"/>
                  <a:gd name="T4" fmla="*/ 5 w 134"/>
                  <a:gd name="T5" fmla="*/ 1 h 78"/>
                  <a:gd name="T6" fmla="*/ 5 w 134"/>
                  <a:gd name="T7" fmla="*/ 1 h 78"/>
                  <a:gd name="T8" fmla="*/ 5 w 134"/>
                  <a:gd name="T9" fmla="*/ 1 h 78"/>
                  <a:gd name="T10" fmla="*/ 5 w 134"/>
                  <a:gd name="T11" fmla="*/ 1 h 78"/>
                  <a:gd name="T12" fmla="*/ 4 w 134"/>
                  <a:gd name="T13" fmla="*/ 1 h 78"/>
                  <a:gd name="T14" fmla="*/ 4 w 134"/>
                  <a:gd name="T15" fmla="*/ 1 h 78"/>
                  <a:gd name="T16" fmla="*/ 4 w 134"/>
                  <a:gd name="T17" fmla="*/ 1 h 78"/>
                  <a:gd name="T18" fmla="*/ 4 w 134"/>
                  <a:gd name="T19" fmla="*/ 1 h 78"/>
                  <a:gd name="T20" fmla="*/ 4 w 134"/>
                  <a:gd name="T21" fmla="*/ 1 h 78"/>
                  <a:gd name="T22" fmla="*/ 4 w 134"/>
                  <a:gd name="T23" fmla="*/ 0 h 78"/>
                  <a:gd name="T24" fmla="*/ 3 w 134"/>
                  <a:gd name="T25" fmla="*/ 1 h 78"/>
                  <a:gd name="T26" fmla="*/ 3 w 134"/>
                  <a:gd name="T27" fmla="*/ 0 h 78"/>
                  <a:gd name="T28" fmla="*/ 3 w 134"/>
                  <a:gd name="T29" fmla="*/ 0 h 78"/>
                  <a:gd name="T30" fmla="*/ 2 w 134"/>
                  <a:gd name="T31" fmla="*/ 0 h 78"/>
                  <a:gd name="T32" fmla="*/ 2 w 134"/>
                  <a:gd name="T33" fmla="*/ 0 h 78"/>
                  <a:gd name="T34" fmla="*/ 2 w 134"/>
                  <a:gd name="T35" fmla="*/ 1 h 78"/>
                  <a:gd name="T36" fmla="*/ 1 w 134"/>
                  <a:gd name="T37" fmla="*/ 0 h 78"/>
                  <a:gd name="T38" fmla="*/ 1 w 134"/>
                  <a:gd name="T39" fmla="*/ 1 h 78"/>
                  <a:gd name="T40" fmla="*/ 1 w 134"/>
                  <a:gd name="T41" fmla="*/ 1 h 78"/>
                  <a:gd name="T42" fmla="*/ 1 w 134"/>
                  <a:gd name="T43" fmla="*/ 1 h 78"/>
                  <a:gd name="T44" fmla="*/ 1 w 134"/>
                  <a:gd name="T45" fmla="*/ 1 h 78"/>
                  <a:gd name="T46" fmla="*/ 1 w 134"/>
                  <a:gd name="T47" fmla="*/ 1 h 78"/>
                  <a:gd name="T48" fmla="*/ 1 w 134"/>
                  <a:gd name="T49" fmla="*/ 1 h 78"/>
                  <a:gd name="T50" fmla="*/ 1 w 134"/>
                  <a:gd name="T51" fmla="*/ 1 h 78"/>
                  <a:gd name="T52" fmla="*/ 1 w 134"/>
                  <a:gd name="T53" fmla="*/ 1 h 78"/>
                  <a:gd name="T54" fmla="*/ 1 w 134"/>
                  <a:gd name="T55" fmla="*/ 1 h 78"/>
                  <a:gd name="T56" fmla="*/ 1 w 134"/>
                  <a:gd name="T57" fmla="*/ 1 h 78"/>
                  <a:gd name="T58" fmla="*/ 1 w 134"/>
                  <a:gd name="T59" fmla="*/ 1 h 78"/>
                  <a:gd name="T60" fmla="*/ 1 w 134"/>
                  <a:gd name="T61" fmla="*/ 1 h 78"/>
                  <a:gd name="T62" fmla="*/ 1 w 134"/>
                  <a:gd name="T63" fmla="*/ 1 h 78"/>
                  <a:gd name="T64" fmla="*/ 1 w 134"/>
                  <a:gd name="T65" fmla="*/ 1 h 78"/>
                  <a:gd name="T66" fmla="*/ 1 w 134"/>
                  <a:gd name="T67" fmla="*/ 1 h 78"/>
                  <a:gd name="T68" fmla="*/ 1 w 134"/>
                  <a:gd name="T69" fmla="*/ 1 h 78"/>
                  <a:gd name="T70" fmla="*/ 1 w 134"/>
                  <a:gd name="T71" fmla="*/ 1 h 78"/>
                  <a:gd name="T72" fmla="*/ 1 w 134"/>
                  <a:gd name="T73" fmla="*/ 1 h 78"/>
                  <a:gd name="T74" fmla="*/ 1 w 134"/>
                  <a:gd name="T75" fmla="*/ 1 h 78"/>
                  <a:gd name="T76" fmla="*/ 1 w 134"/>
                  <a:gd name="T77" fmla="*/ 1 h 78"/>
                  <a:gd name="T78" fmla="*/ 1 w 134"/>
                  <a:gd name="T79" fmla="*/ 1 h 78"/>
                  <a:gd name="T80" fmla="*/ 1 w 134"/>
                  <a:gd name="T81" fmla="*/ 1 h 78"/>
                  <a:gd name="T82" fmla="*/ 1 w 134"/>
                  <a:gd name="T83" fmla="*/ 1 h 78"/>
                  <a:gd name="T84" fmla="*/ 2 w 134"/>
                  <a:gd name="T85" fmla="*/ 1 h 78"/>
                  <a:gd name="T86" fmla="*/ 2 w 134"/>
                  <a:gd name="T87" fmla="*/ 1 h 78"/>
                  <a:gd name="T88" fmla="*/ 2 w 134"/>
                  <a:gd name="T89" fmla="*/ 1 h 78"/>
                  <a:gd name="T90" fmla="*/ 3 w 134"/>
                  <a:gd name="T91" fmla="*/ 1 h 78"/>
                  <a:gd name="T92" fmla="*/ 3 w 134"/>
                  <a:gd name="T93" fmla="*/ 1 h 78"/>
                  <a:gd name="T94" fmla="*/ 3 w 134"/>
                  <a:gd name="T95" fmla="*/ 1 h 78"/>
                  <a:gd name="T96" fmla="*/ 4 w 134"/>
                  <a:gd name="T97" fmla="*/ 1 h 78"/>
                  <a:gd name="T98" fmla="*/ 4 w 134"/>
                  <a:gd name="T99" fmla="*/ 1 h 78"/>
                  <a:gd name="T100" fmla="*/ 4 w 134"/>
                  <a:gd name="T101" fmla="*/ 1 h 78"/>
                  <a:gd name="T102" fmla="*/ 4 w 134"/>
                  <a:gd name="T103" fmla="*/ 1 h 78"/>
                  <a:gd name="T104" fmla="*/ 4 w 134"/>
                  <a:gd name="T105" fmla="*/ 1 h 78"/>
                  <a:gd name="T106" fmla="*/ 4 w 134"/>
                  <a:gd name="T107" fmla="*/ 1 h 78"/>
                  <a:gd name="T108" fmla="*/ 5 w 134"/>
                  <a:gd name="T109" fmla="*/ 1 h 78"/>
                  <a:gd name="T110" fmla="*/ 5 w 134"/>
                  <a:gd name="T111" fmla="*/ 1 h 78"/>
                  <a:gd name="T112" fmla="*/ 5 w 134"/>
                  <a:gd name="T113" fmla="*/ 1 h 78"/>
                  <a:gd name="T114" fmla="*/ 5 w 134"/>
                  <a:gd name="T115" fmla="*/ 1 h 78"/>
                  <a:gd name="T116" fmla="*/ 4 w 134"/>
                  <a:gd name="T117" fmla="*/ 1 h 78"/>
                  <a:gd name="T118" fmla="*/ 1 w 134"/>
                  <a:gd name="T119" fmla="*/ 1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4"/>
                  <a:gd name="T181" fmla="*/ 0 h 78"/>
                  <a:gd name="T182" fmla="*/ 134 w 134"/>
                  <a:gd name="T183" fmla="*/ 78 h 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4" h="78">
                    <a:moveTo>
                      <a:pt x="0" y="76"/>
                    </a:moveTo>
                    <a:lnTo>
                      <a:pt x="1" y="78"/>
                    </a:lnTo>
                    <a:lnTo>
                      <a:pt x="27" y="60"/>
                    </a:lnTo>
                    <a:lnTo>
                      <a:pt x="27" y="59"/>
                    </a:lnTo>
                    <a:lnTo>
                      <a:pt x="27" y="60"/>
                    </a:lnTo>
                    <a:lnTo>
                      <a:pt x="101" y="29"/>
                    </a:lnTo>
                    <a:lnTo>
                      <a:pt x="100" y="28"/>
                    </a:lnTo>
                    <a:lnTo>
                      <a:pt x="100" y="29"/>
                    </a:lnTo>
                    <a:lnTo>
                      <a:pt x="134" y="29"/>
                    </a:lnTo>
                    <a:lnTo>
                      <a:pt x="134" y="28"/>
                    </a:lnTo>
                    <a:lnTo>
                      <a:pt x="134" y="7"/>
                    </a:lnTo>
                    <a:lnTo>
                      <a:pt x="134" y="5"/>
                    </a:lnTo>
                    <a:lnTo>
                      <a:pt x="129" y="5"/>
                    </a:lnTo>
                    <a:lnTo>
                      <a:pt x="126" y="4"/>
                    </a:lnTo>
                    <a:lnTo>
                      <a:pt x="126" y="5"/>
                    </a:lnTo>
                    <a:lnTo>
                      <a:pt x="126" y="4"/>
                    </a:lnTo>
                    <a:lnTo>
                      <a:pt x="122" y="3"/>
                    </a:lnTo>
                    <a:lnTo>
                      <a:pt x="118" y="3"/>
                    </a:lnTo>
                    <a:lnTo>
                      <a:pt x="118" y="2"/>
                    </a:lnTo>
                    <a:lnTo>
                      <a:pt x="113" y="2"/>
                    </a:lnTo>
                    <a:lnTo>
                      <a:pt x="113" y="3"/>
                    </a:lnTo>
                    <a:lnTo>
                      <a:pt x="109" y="2"/>
                    </a:lnTo>
                    <a:lnTo>
                      <a:pt x="108" y="2"/>
                    </a:lnTo>
                    <a:lnTo>
                      <a:pt x="105" y="2"/>
                    </a:lnTo>
                    <a:lnTo>
                      <a:pt x="105" y="3"/>
                    </a:lnTo>
                    <a:lnTo>
                      <a:pt x="105" y="2"/>
                    </a:lnTo>
                    <a:lnTo>
                      <a:pt x="101" y="0"/>
                    </a:lnTo>
                    <a:lnTo>
                      <a:pt x="96" y="0"/>
                    </a:lnTo>
                    <a:lnTo>
                      <a:pt x="92" y="0"/>
                    </a:lnTo>
                    <a:lnTo>
                      <a:pt x="92" y="2"/>
                    </a:lnTo>
                    <a:lnTo>
                      <a:pt x="92" y="0"/>
                    </a:lnTo>
                    <a:lnTo>
                      <a:pt x="89" y="0"/>
                    </a:lnTo>
                    <a:lnTo>
                      <a:pt x="87" y="0"/>
                    </a:lnTo>
                    <a:lnTo>
                      <a:pt x="84" y="0"/>
                    </a:lnTo>
                    <a:lnTo>
                      <a:pt x="80" y="0"/>
                    </a:lnTo>
                    <a:lnTo>
                      <a:pt x="75" y="0"/>
                    </a:lnTo>
                    <a:lnTo>
                      <a:pt x="72" y="0"/>
                    </a:lnTo>
                    <a:lnTo>
                      <a:pt x="68" y="0"/>
                    </a:lnTo>
                    <a:lnTo>
                      <a:pt x="64" y="0"/>
                    </a:lnTo>
                    <a:lnTo>
                      <a:pt x="59" y="0"/>
                    </a:lnTo>
                    <a:lnTo>
                      <a:pt x="55" y="0"/>
                    </a:lnTo>
                    <a:lnTo>
                      <a:pt x="55" y="2"/>
                    </a:lnTo>
                    <a:lnTo>
                      <a:pt x="55" y="0"/>
                    </a:lnTo>
                    <a:lnTo>
                      <a:pt x="52" y="0"/>
                    </a:lnTo>
                    <a:lnTo>
                      <a:pt x="47" y="0"/>
                    </a:lnTo>
                    <a:lnTo>
                      <a:pt x="48" y="0"/>
                    </a:lnTo>
                    <a:lnTo>
                      <a:pt x="47" y="0"/>
                    </a:lnTo>
                    <a:lnTo>
                      <a:pt x="43" y="2"/>
                    </a:lnTo>
                    <a:lnTo>
                      <a:pt x="43" y="3"/>
                    </a:lnTo>
                    <a:lnTo>
                      <a:pt x="43" y="2"/>
                    </a:lnTo>
                    <a:lnTo>
                      <a:pt x="38" y="2"/>
                    </a:lnTo>
                    <a:lnTo>
                      <a:pt x="34" y="3"/>
                    </a:lnTo>
                    <a:lnTo>
                      <a:pt x="34" y="2"/>
                    </a:lnTo>
                    <a:lnTo>
                      <a:pt x="31" y="2"/>
                    </a:lnTo>
                    <a:lnTo>
                      <a:pt x="27" y="2"/>
                    </a:lnTo>
                    <a:lnTo>
                      <a:pt x="26" y="3"/>
                    </a:lnTo>
                    <a:lnTo>
                      <a:pt x="22" y="3"/>
                    </a:lnTo>
                    <a:lnTo>
                      <a:pt x="18" y="4"/>
                    </a:lnTo>
                    <a:lnTo>
                      <a:pt x="18" y="5"/>
                    </a:lnTo>
                    <a:lnTo>
                      <a:pt x="18" y="4"/>
                    </a:lnTo>
                    <a:lnTo>
                      <a:pt x="13" y="4"/>
                    </a:lnTo>
                    <a:lnTo>
                      <a:pt x="11" y="5"/>
                    </a:lnTo>
                    <a:lnTo>
                      <a:pt x="11" y="7"/>
                    </a:lnTo>
                    <a:lnTo>
                      <a:pt x="11" y="5"/>
                    </a:lnTo>
                    <a:lnTo>
                      <a:pt x="6" y="5"/>
                    </a:lnTo>
                    <a:lnTo>
                      <a:pt x="7" y="7"/>
                    </a:lnTo>
                    <a:lnTo>
                      <a:pt x="7" y="5"/>
                    </a:lnTo>
                    <a:lnTo>
                      <a:pt x="2" y="5"/>
                    </a:lnTo>
                    <a:lnTo>
                      <a:pt x="2" y="7"/>
                    </a:lnTo>
                    <a:lnTo>
                      <a:pt x="0" y="78"/>
                    </a:lnTo>
                    <a:lnTo>
                      <a:pt x="2" y="78"/>
                    </a:lnTo>
                    <a:lnTo>
                      <a:pt x="3" y="7"/>
                    </a:lnTo>
                    <a:lnTo>
                      <a:pt x="2" y="7"/>
                    </a:lnTo>
                    <a:lnTo>
                      <a:pt x="2" y="8"/>
                    </a:lnTo>
                    <a:lnTo>
                      <a:pt x="7" y="8"/>
                    </a:lnTo>
                    <a:lnTo>
                      <a:pt x="11" y="7"/>
                    </a:lnTo>
                    <a:lnTo>
                      <a:pt x="15" y="7"/>
                    </a:lnTo>
                    <a:lnTo>
                      <a:pt x="13" y="5"/>
                    </a:lnTo>
                    <a:lnTo>
                      <a:pt x="13" y="7"/>
                    </a:lnTo>
                    <a:lnTo>
                      <a:pt x="18" y="7"/>
                    </a:lnTo>
                    <a:lnTo>
                      <a:pt x="23" y="5"/>
                    </a:lnTo>
                    <a:lnTo>
                      <a:pt x="22" y="4"/>
                    </a:lnTo>
                    <a:lnTo>
                      <a:pt x="23" y="5"/>
                    </a:lnTo>
                    <a:lnTo>
                      <a:pt x="27" y="4"/>
                    </a:lnTo>
                    <a:lnTo>
                      <a:pt x="27" y="3"/>
                    </a:lnTo>
                    <a:lnTo>
                      <a:pt x="27" y="4"/>
                    </a:lnTo>
                    <a:lnTo>
                      <a:pt x="31" y="4"/>
                    </a:lnTo>
                    <a:lnTo>
                      <a:pt x="34" y="4"/>
                    </a:lnTo>
                    <a:lnTo>
                      <a:pt x="38" y="4"/>
                    </a:lnTo>
                    <a:lnTo>
                      <a:pt x="38" y="3"/>
                    </a:lnTo>
                    <a:lnTo>
                      <a:pt x="38" y="4"/>
                    </a:lnTo>
                    <a:lnTo>
                      <a:pt x="43" y="4"/>
                    </a:lnTo>
                    <a:lnTo>
                      <a:pt x="44" y="4"/>
                    </a:lnTo>
                    <a:lnTo>
                      <a:pt x="48" y="3"/>
                    </a:lnTo>
                    <a:lnTo>
                      <a:pt x="47" y="2"/>
                    </a:lnTo>
                    <a:lnTo>
                      <a:pt x="47" y="3"/>
                    </a:lnTo>
                    <a:lnTo>
                      <a:pt x="52" y="3"/>
                    </a:lnTo>
                    <a:lnTo>
                      <a:pt x="55" y="3"/>
                    </a:lnTo>
                    <a:lnTo>
                      <a:pt x="59" y="3"/>
                    </a:lnTo>
                    <a:lnTo>
                      <a:pt x="59" y="2"/>
                    </a:lnTo>
                    <a:lnTo>
                      <a:pt x="59" y="3"/>
                    </a:lnTo>
                    <a:lnTo>
                      <a:pt x="64" y="3"/>
                    </a:lnTo>
                    <a:lnTo>
                      <a:pt x="68" y="3"/>
                    </a:lnTo>
                    <a:lnTo>
                      <a:pt x="72" y="3"/>
                    </a:lnTo>
                    <a:lnTo>
                      <a:pt x="75" y="3"/>
                    </a:lnTo>
                    <a:lnTo>
                      <a:pt x="80" y="3"/>
                    </a:lnTo>
                    <a:lnTo>
                      <a:pt x="84" y="3"/>
                    </a:lnTo>
                    <a:lnTo>
                      <a:pt x="87" y="3"/>
                    </a:lnTo>
                    <a:lnTo>
                      <a:pt x="87" y="2"/>
                    </a:lnTo>
                    <a:lnTo>
                      <a:pt x="87" y="3"/>
                    </a:lnTo>
                    <a:lnTo>
                      <a:pt x="92" y="3"/>
                    </a:lnTo>
                    <a:lnTo>
                      <a:pt x="96" y="3"/>
                    </a:lnTo>
                    <a:lnTo>
                      <a:pt x="101" y="3"/>
                    </a:lnTo>
                    <a:lnTo>
                      <a:pt x="101" y="2"/>
                    </a:lnTo>
                    <a:lnTo>
                      <a:pt x="101" y="3"/>
                    </a:lnTo>
                    <a:lnTo>
                      <a:pt x="105" y="4"/>
                    </a:lnTo>
                    <a:lnTo>
                      <a:pt x="108" y="4"/>
                    </a:lnTo>
                    <a:lnTo>
                      <a:pt x="108" y="3"/>
                    </a:lnTo>
                    <a:lnTo>
                      <a:pt x="108" y="4"/>
                    </a:lnTo>
                    <a:lnTo>
                      <a:pt x="112" y="4"/>
                    </a:lnTo>
                    <a:lnTo>
                      <a:pt x="113" y="4"/>
                    </a:lnTo>
                    <a:lnTo>
                      <a:pt x="118" y="4"/>
                    </a:lnTo>
                    <a:lnTo>
                      <a:pt x="118" y="3"/>
                    </a:lnTo>
                    <a:lnTo>
                      <a:pt x="118" y="4"/>
                    </a:lnTo>
                    <a:lnTo>
                      <a:pt x="122" y="5"/>
                    </a:lnTo>
                    <a:lnTo>
                      <a:pt x="122" y="4"/>
                    </a:lnTo>
                    <a:lnTo>
                      <a:pt x="122" y="5"/>
                    </a:lnTo>
                    <a:lnTo>
                      <a:pt x="126" y="7"/>
                    </a:lnTo>
                    <a:lnTo>
                      <a:pt x="129" y="7"/>
                    </a:lnTo>
                    <a:lnTo>
                      <a:pt x="133" y="8"/>
                    </a:lnTo>
                    <a:lnTo>
                      <a:pt x="134" y="7"/>
                    </a:lnTo>
                    <a:lnTo>
                      <a:pt x="133" y="7"/>
                    </a:lnTo>
                    <a:lnTo>
                      <a:pt x="133" y="28"/>
                    </a:lnTo>
                    <a:lnTo>
                      <a:pt x="134" y="28"/>
                    </a:lnTo>
                    <a:lnTo>
                      <a:pt x="134" y="27"/>
                    </a:lnTo>
                    <a:lnTo>
                      <a:pt x="100" y="27"/>
                    </a:lnTo>
                    <a:lnTo>
                      <a:pt x="26" y="57"/>
                    </a:lnTo>
                    <a:lnTo>
                      <a:pt x="0" y="76"/>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390" name="Freeform 959"/>
              <p:cNvSpPr>
                <a:spLocks/>
              </p:cNvSpPr>
              <p:nvPr/>
            </p:nvSpPr>
            <p:spPr bwMode="auto">
              <a:xfrm>
                <a:off x="5388" y="3958"/>
                <a:ext cx="99" cy="52"/>
              </a:xfrm>
              <a:custGeom>
                <a:avLst/>
                <a:gdLst>
                  <a:gd name="T0" fmla="*/ 0 w 133"/>
                  <a:gd name="T1" fmla="*/ 1 h 74"/>
                  <a:gd name="T2" fmla="*/ 1 w 133"/>
                  <a:gd name="T3" fmla="*/ 1 h 74"/>
                  <a:gd name="T4" fmla="*/ 4 w 133"/>
                  <a:gd name="T5" fmla="*/ 1 h 74"/>
                  <a:gd name="T6" fmla="*/ 5 w 133"/>
                  <a:gd name="T7" fmla="*/ 1 h 74"/>
                  <a:gd name="T8" fmla="*/ 5 w 133"/>
                  <a:gd name="T9" fmla="*/ 1 h 74"/>
                  <a:gd name="T10" fmla="*/ 5 w 133"/>
                  <a:gd name="T11" fmla="*/ 1 h 74"/>
                  <a:gd name="T12" fmla="*/ 5 w 133"/>
                  <a:gd name="T13" fmla="*/ 1 h 74"/>
                  <a:gd name="T14" fmla="*/ 5 w 133"/>
                  <a:gd name="T15" fmla="*/ 1 h 74"/>
                  <a:gd name="T16" fmla="*/ 4 w 133"/>
                  <a:gd name="T17" fmla="*/ 1 h 74"/>
                  <a:gd name="T18" fmla="*/ 4 w 133"/>
                  <a:gd name="T19" fmla="*/ 1 h 74"/>
                  <a:gd name="T20" fmla="*/ 4 w 133"/>
                  <a:gd name="T21" fmla="*/ 1 h 74"/>
                  <a:gd name="T22" fmla="*/ 4 w 133"/>
                  <a:gd name="T23" fmla="*/ 1 h 74"/>
                  <a:gd name="T24" fmla="*/ 4 w 133"/>
                  <a:gd name="T25" fmla="*/ 0 h 74"/>
                  <a:gd name="T26" fmla="*/ 4 w 133"/>
                  <a:gd name="T27" fmla="*/ 0 h 74"/>
                  <a:gd name="T28" fmla="*/ 4 w 133"/>
                  <a:gd name="T29" fmla="*/ 0 h 74"/>
                  <a:gd name="T30" fmla="*/ 3 w 133"/>
                  <a:gd name="T31" fmla="*/ 0 h 74"/>
                  <a:gd name="T32" fmla="*/ 3 w 133"/>
                  <a:gd name="T33" fmla="*/ 0 h 74"/>
                  <a:gd name="T34" fmla="*/ 3 w 133"/>
                  <a:gd name="T35" fmla="*/ 0 h 74"/>
                  <a:gd name="T36" fmla="*/ 3 w 133"/>
                  <a:gd name="T37" fmla="*/ 0 h 74"/>
                  <a:gd name="T38" fmla="*/ 3 w 133"/>
                  <a:gd name="T39" fmla="*/ 0 h 74"/>
                  <a:gd name="T40" fmla="*/ 3 w 133"/>
                  <a:gd name="T41" fmla="*/ 0 h 74"/>
                  <a:gd name="T42" fmla="*/ 2 w 133"/>
                  <a:gd name="T43" fmla="*/ 0 h 74"/>
                  <a:gd name="T44" fmla="*/ 2 w 133"/>
                  <a:gd name="T45" fmla="*/ 0 h 74"/>
                  <a:gd name="T46" fmla="*/ 2 w 133"/>
                  <a:gd name="T47" fmla="*/ 0 h 74"/>
                  <a:gd name="T48" fmla="*/ 2 w 133"/>
                  <a:gd name="T49" fmla="*/ 0 h 74"/>
                  <a:gd name="T50" fmla="*/ 1 w 133"/>
                  <a:gd name="T51" fmla="*/ 0 h 74"/>
                  <a:gd name="T52" fmla="*/ 1 w 133"/>
                  <a:gd name="T53" fmla="*/ 1 h 74"/>
                  <a:gd name="T54" fmla="*/ 1 w 133"/>
                  <a:gd name="T55" fmla="*/ 1 h 74"/>
                  <a:gd name="T56" fmla="*/ 1 w 133"/>
                  <a:gd name="T57" fmla="*/ 1 h 74"/>
                  <a:gd name="T58" fmla="*/ 1 w 133"/>
                  <a:gd name="T59" fmla="*/ 1 h 74"/>
                  <a:gd name="T60" fmla="*/ 1 w 133"/>
                  <a:gd name="T61" fmla="*/ 1 h 74"/>
                  <a:gd name="T62" fmla="*/ 1 w 133"/>
                  <a:gd name="T63" fmla="*/ 1 h 74"/>
                  <a:gd name="T64" fmla="*/ 1 w 133"/>
                  <a:gd name="T65" fmla="*/ 1 h 74"/>
                  <a:gd name="T66" fmla="*/ 1 w 133"/>
                  <a:gd name="T67" fmla="*/ 1 h 74"/>
                  <a:gd name="T68" fmla="*/ 1 w 133"/>
                  <a:gd name="T69" fmla="*/ 1 h 74"/>
                  <a:gd name="T70" fmla="*/ 1 w 133"/>
                  <a:gd name="T71" fmla="*/ 1 h 74"/>
                  <a:gd name="T72" fmla="*/ 1 w 133"/>
                  <a:gd name="T73" fmla="*/ 1 h 74"/>
                  <a:gd name="T74" fmla="*/ 0 w 133"/>
                  <a:gd name="T75" fmla="*/ 1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
                  <a:gd name="T115" fmla="*/ 0 h 74"/>
                  <a:gd name="T116" fmla="*/ 133 w 133"/>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 h="74">
                    <a:moveTo>
                      <a:pt x="0" y="74"/>
                    </a:moveTo>
                    <a:lnTo>
                      <a:pt x="26" y="57"/>
                    </a:lnTo>
                    <a:lnTo>
                      <a:pt x="99" y="26"/>
                    </a:lnTo>
                    <a:lnTo>
                      <a:pt x="133" y="26"/>
                    </a:lnTo>
                    <a:lnTo>
                      <a:pt x="133" y="5"/>
                    </a:lnTo>
                    <a:lnTo>
                      <a:pt x="128" y="5"/>
                    </a:lnTo>
                    <a:lnTo>
                      <a:pt x="125" y="3"/>
                    </a:lnTo>
                    <a:lnTo>
                      <a:pt x="121" y="2"/>
                    </a:lnTo>
                    <a:lnTo>
                      <a:pt x="117" y="1"/>
                    </a:lnTo>
                    <a:lnTo>
                      <a:pt x="112" y="1"/>
                    </a:lnTo>
                    <a:lnTo>
                      <a:pt x="107" y="1"/>
                    </a:lnTo>
                    <a:lnTo>
                      <a:pt x="104" y="1"/>
                    </a:lnTo>
                    <a:lnTo>
                      <a:pt x="100" y="0"/>
                    </a:lnTo>
                    <a:lnTo>
                      <a:pt x="95" y="0"/>
                    </a:lnTo>
                    <a:lnTo>
                      <a:pt x="91" y="0"/>
                    </a:lnTo>
                    <a:lnTo>
                      <a:pt x="86" y="0"/>
                    </a:lnTo>
                    <a:lnTo>
                      <a:pt x="83" y="0"/>
                    </a:lnTo>
                    <a:lnTo>
                      <a:pt x="79" y="0"/>
                    </a:lnTo>
                    <a:lnTo>
                      <a:pt x="74" y="0"/>
                    </a:lnTo>
                    <a:lnTo>
                      <a:pt x="71" y="0"/>
                    </a:lnTo>
                    <a:lnTo>
                      <a:pt x="67" y="0"/>
                    </a:lnTo>
                    <a:lnTo>
                      <a:pt x="63" y="0"/>
                    </a:lnTo>
                    <a:lnTo>
                      <a:pt x="58" y="0"/>
                    </a:lnTo>
                    <a:lnTo>
                      <a:pt x="54" y="0"/>
                    </a:lnTo>
                    <a:lnTo>
                      <a:pt x="51" y="0"/>
                    </a:lnTo>
                    <a:lnTo>
                      <a:pt x="46" y="0"/>
                    </a:lnTo>
                    <a:lnTo>
                      <a:pt x="42" y="1"/>
                    </a:lnTo>
                    <a:lnTo>
                      <a:pt x="37" y="1"/>
                    </a:lnTo>
                    <a:lnTo>
                      <a:pt x="33" y="1"/>
                    </a:lnTo>
                    <a:lnTo>
                      <a:pt x="30" y="1"/>
                    </a:lnTo>
                    <a:lnTo>
                      <a:pt x="26" y="1"/>
                    </a:lnTo>
                    <a:lnTo>
                      <a:pt x="21" y="2"/>
                    </a:lnTo>
                    <a:lnTo>
                      <a:pt x="17" y="3"/>
                    </a:lnTo>
                    <a:lnTo>
                      <a:pt x="12" y="3"/>
                    </a:lnTo>
                    <a:lnTo>
                      <a:pt x="10" y="5"/>
                    </a:lnTo>
                    <a:lnTo>
                      <a:pt x="6" y="5"/>
                    </a:lnTo>
                    <a:lnTo>
                      <a:pt x="1" y="5"/>
                    </a:lnTo>
                    <a:lnTo>
                      <a:pt x="0" y="74"/>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391" name="Freeform 960"/>
              <p:cNvSpPr>
                <a:spLocks/>
              </p:cNvSpPr>
              <p:nvPr/>
            </p:nvSpPr>
            <p:spPr bwMode="auto">
              <a:xfrm>
                <a:off x="5388" y="3957"/>
                <a:ext cx="99" cy="54"/>
              </a:xfrm>
              <a:custGeom>
                <a:avLst/>
                <a:gdLst>
                  <a:gd name="T0" fmla="*/ 1 w 134"/>
                  <a:gd name="T1" fmla="*/ 1 h 78"/>
                  <a:gd name="T2" fmla="*/ 4 w 134"/>
                  <a:gd name="T3" fmla="*/ 1 h 78"/>
                  <a:gd name="T4" fmla="*/ 5 w 134"/>
                  <a:gd name="T5" fmla="*/ 1 h 78"/>
                  <a:gd name="T6" fmla="*/ 5 w 134"/>
                  <a:gd name="T7" fmla="*/ 1 h 78"/>
                  <a:gd name="T8" fmla="*/ 5 w 134"/>
                  <a:gd name="T9" fmla="*/ 1 h 78"/>
                  <a:gd name="T10" fmla="*/ 5 w 134"/>
                  <a:gd name="T11" fmla="*/ 1 h 78"/>
                  <a:gd name="T12" fmla="*/ 4 w 134"/>
                  <a:gd name="T13" fmla="*/ 1 h 78"/>
                  <a:gd name="T14" fmla="*/ 4 w 134"/>
                  <a:gd name="T15" fmla="*/ 1 h 78"/>
                  <a:gd name="T16" fmla="*/ 4 w 134"/>
                  <a:gd name="T17" fmla="*/ 1 h 78"/>
                  <a:gd name="T18" fmla="*/ 4 w 134"/>
                  <a:gd name="T19" fmla="*/ 1 h 78"/>
                  <a:gd name="T20" fmla="*/ 4 w 134"/>
                  <a:gd name="T21" fmla="*/ 1 h 78"/>
                  <a:gd name="T22" fmla="*/ 4 w 134"/>
                  <a:gd name="T23" fmla="*/ 0 h 78"/>
                  <a:gd name="T24" fmla="*/ 3 w 134"/>
                  <a:gd name="T25" fmla="*/ 1 h 78"/>
                  <a:gd name="T26" fmla="*/ 3 w 134"/>
                  <a:gd name="T27" fmla="*/ 0 h 78"/>
                  <a:gd name="T28" fmla="*/ 3 w 134"/>
                  <a:gd name="T29" fmla="*/ 0 h 78"/>
                  <a:gd name="T30" fmla="*/ 2 w 134"/>
                  <a:gd name="T31" fmla="*/ 0 h 78"/>
                  <a:gd name="T32" fmla="*/ 2 w 134"/>
                  <a:gd name="T33" fmla="*/ 0 h 78"/>
                  <a:gd name="T34" fmla="*/ 2 w 134"/>
                  <a:gd name="T35" fmla="*/ 1 h 78"/>
                  <a:gd name="T36" fmla="*/ 1 w 134"/>
                  <a:gd name="T37" fmla="*/ 0 h 78"/>
                  <a:gd name="T38" fmla="*/ 1 w 134"/>
                  <a:gd name="T39" fmla="*/ 1 h 78"/>
                  <a:gd name="T40" fmla="*/ 1 w 134"/>
                  <a:gd name="T41" fmla="*/ 1 h 78"/>
                  <a:gd name="T42" fmla="*/ 1 w 134"/>
                  <a:gd name="T43" fmla="*/ 1 h 78"/>
                  <a:gd name="T44" fmla="*/ 1 w 134"/>
                  <a:gd name="T45" fmla="*/ 1 h 78"/>
                  <a:gd name="T46" fmla="*/ 1 w 134"/>
                  <a:gd name="T47" fmla="*/ 1 h 78"/>
                  <a:gd name="T48" fmla="*/ 1 w 134"/>
                  <a:gd name="T49" fmla="*/ 1 h 78"/>
                  <a:gd name="T50" fmla="*/ 1 w 134"/>
                  <a:gd name="T51" fmla="*/ 1 h 78"/>
                  <a:gd name="T52" fmla="*/ 1 w 134"/>
                  <a:gd name="T53" fmla="*/ 1 h 78"/>
                  <a:gd name="T54" fmla="*/ 1 w 134"/>
                  <a:gd name="T55" fmla="*/ 1 h 78"/>
                  <a:gd name="T56" fmla="*/ 1 w 134"/>
                  <a:gd name="T57" fmla="*/ 1 h 78"/>
                  <a:gd name="T58" fmla="*/ 1 w 134"/>
                  <a:gd name="T59" fmla="*/ 1 h 78"/>
                  <a:gd name="T60" fmla="*/ 1 w 134"/>
                  <a:gd name="T61" fmla="*/ 1 h 78"/>
                  <a:gd name="T62" fmla="*/ 1 w 134"/>
                  <a:gd name="T63" fmla="*/ 1 h 78"/>
                  <a:gd name="T64" fmla="*/ 1 w 134"/>
                  <a:gd name="T65" fmla="*/ 1 h 78"/>
                  <a:gd name="T66" fmla="*/ 1 w 134"/>
                  <a:gd name="T67" fmla="*/ 1 h 78"/>
                  <a:gd name="T68" fmla="*/ 1 w 134"/>
                  <a:gd name="T69" fmla="*/ 1 h 78"/>
                  <a:gd name="T70" fmla="*/ 1 w 134"/>
                  <a:gd name="T71" fmla="*/ 1 h 78"/>
                  <a:gd name="T72" fmla="*/ 1 w 134"/>
                  <a:gd name="T73" fmla="*/ 1 h 78"/>
                  <a:gd name="T74" fmla="*/ 1 w 134"/>
                  <a:gd name="T75" fmla="*/ 1 h 78"/>
                  <a:gd name="T76" fmla="*/ 1 w 134"/>
                  <a:gd name="T77" fmla="*/ 1 h 78"/>
                  <a:gd name="T78" fmla="*/ 1 w 134"/>
                  <a:gd name="T79" fmla="*/ 1 h 78"/>
                  <a:gd name="T80" fmla="*/ 1 w 134"/>
                  <a:gd name="T81" fmla="*/ 1 h 78"/>
                  <a:gd name="T82" fmla="*/ 1 w 134"/>
                  <a:gd name="T83" fmla="*/ 1 h 78"/>
                  <a:gd name="T84" fmla="*/ 2 w 134"/>
                  <a:gd name="T85" fmla="*/ 1 h 78"/>
                  <a:gd name="T86" fmla="*/ 2 w 134"/>
                  <a:gd name="T87" fmla="*/ 1 h 78"/>
                  <a:gd name="T88" fmla="*/ 2 w 134"/>
                  <a:gd name="T89" fmla="*/ 1 h 78"/>
                  <a:gd name="T90" fmla="*/ 3 w 134"/>
                  <a:gd name="T91" fmla="*/ 1 h 78"/>
                  <a:gd name="T92" fmla="*/ 3 w 134"/>
                  <a:gd name="T93" fmla="*/ 1 h 78"/>
                  <a:gd name="T94" fmla="*/ 3 w 134"/>
                  <a:gd name="T95" fmla="*/ 1 h 78"/>
                  <a:gd name="T96" fmla="*/ 4 w 134"/>
                  <a:gd name="T97" fmla="*/ 1 h 78"/>
                  <a:gd name="T98" fmla="*/ 4 w 134"/>
                  <a:gd name="T99" fmla="*/ 1 h 78"/>
                  <a:gd name="T100" fmla="*/ 4 w 134"/>
                  <a:gd name="T101" fmla="*/ 1 h 78"/>
                  <a:gd name="T102" fmla="*/ 4 w 134"/>
                  <a:gd name="T103" fmla="*/ 1 h 78"/>
                  <a:gd name="T104" fmla="*/ 4 w 134"/>
                  <a:gd name="T105" fmla="*/ 1 h 78"/>
                  <a:gd name="T106" fmla="*/ 4 w 134"/>
                  <a:gd name="T107" fmla="*/ 1 h 78"/>
                  <a:gd name="T108" fmla="*/ 5 w 134"/>
                  <a:gd name="T109" fmla="*/ 1 h 78"/>
                  <a:gd name="T110" fmla="*/ 5 w 134"/>
                  <a:gd name="T111" fmla="*/ 1 h 78"/>
                  <a:gd name="T112" fmla="*/ 5 w 134"/>
                  <a:gd name="T113" fmla="*/ 1 h 78"/>
                  <a:gd name="T114" fmla="*/ 5 w 134"/>
                  <a:gd name="T115" fmla="*/ 1 h 78"/>
                  <a:gd name="T116" fmla="*/ 4 w 134"/>
                  <a:gd name="T117" fmla="*/ 1 h 78"/>
                  <a:gd name="T118" fmla="*/ 1 w 134"/>
                  <a:gd name="T119" fmla="*/ 1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4"/>
                  <a:gd name="T181" fmla="*/ 0 h 78"/>
                  <a:gd name="T182" fmla="*/ 134 w 134"/>
                  <a:gd name="T183" fmla="*/ 78 h 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4" h="78">
                    <a:moveTo>
                      <a:pt x="0" y="76"/>
                    </a:moveTo>
                    <a:lnTo>
                      <a:pt x="1" y="78"/>
                    </a:lnTo>
                    <a:lnTo>
                      <a:pt x="27" y="60"/>
                    </a:lnTo>
                    <a:lnTo>
                      <a:pt x="27" y="59"/>
                    </a:lnTo>
                    <a:lnTo>
                      <a:pt x="27" y="60"/>
                    </a:lnTo>
                    <a:lnTo>
                      <a:pt x="101" y="29"/>
                    </a:lnTo>
                    <a:lnTo>
                      <a:pt x="100" y="28"/>
                    </a:lnTo>
                    <a:lnTo>
                      <a:pt x="100" y="29"/>
                    </a:lnTo>
                    <a:lnTo>
                      <a:pt x="134" y="29"/>
                    </a:lnTo>
                    <a:lnTo>
                      <a:pt x="134" y="28"/>
                    </a:lnTo>
                    <a:lnTo>
                      <a:pt x="134" y="7"/>
                    </a:lnTo>
                    <a:lnTo>
                      <a:pt x="134" y="5"/>
                    </a:lnTo>
                    <a:lnTo>
                      <a:pt x="129" y="5"/>
                    </a:lnTo>
                    <a:lnTo>
                      <a:pt x="126" y="4"/>
                    </a:lnTo>
                    <a:lnTo>
                      <a:pt x="126" y="5"/>
                    </a:lnTo>
                    <a:lnTo>
                      <a:pt x="126" y="4"/>
                    </a:lnTo>
                    <a:lnTo>
                      <a:pt x="122" y="3"/>
                    </a:lnTo>
                    <a:lnTo>
                      <a:pt x="118" y="3"/>
                    </a:lnTo>
                    <a:lnTo>
                      <a:pt x="118" y="2"/>
                    </a:lnTo>
                    <a:lnTo>
                      <a:pt x="113" y="2"/>
                    </a:lnTo>
                    <a:lnTo>
                      <a:pt x="113" y="3"/>
                    </a:lnTo>
                    <a:lnTo>
                      <a:pt x="109" y="2"/>
                    </a:lnTo>
                    <a:lnTo>
                      <a:pt x="108" y="2"/>
                    </a:lnTo>
                    <a:lnTo>
                      <a:pt x="105" y="2"/>
                    </a:lnTo>
                    <a:lnTo>
                      <a:pt x="105" y="3"/>
                    </a:lnTo>
                    <a:lnTo>
                      <a:pt x="105" y="2"/>
                    </a:lnTo>
                    <a:lnTo>
                      <a:pt x="101" y="0"/>
                    </a:lnTo>
                    <a:lnTo>
                      <a:pt x="96" y="0"/>
                    </a:lnTo>
                    <a:lnTo>
                      <a:pt x="92" y="0"/>
                    </a:lnTo>
                    <a:lnTo>
                      <a:pt x="92" y="2"/>
                    </a:lnTo>
                    <a:lnTo>
                      <a:pt x="92" y="0"/>
                    </a:lnTo>
                    <a:lnTo>
                      <a:pt x="89" y="0"/>
                    </a:lnTo>
                    <a:lnTo>
                      <a:pt x="87" y="0"/>
                    </a:lnTo>
                    <a:lnTo>
                      <a:pt x="84" y="0"/>
                    </a:lnTo>
                    <a:lnTo>
                      <a:pt x="80" y="0"/>
                    </a:lnTo>
                    <a:lnTo>
                      <a:pt x="75" y="0"/>
                    </a:lnTo>
                    <a:lnTo>
                      <a:pt x="72" y="0"/>
                    </a:lnTo>
                    <a:lnTo>
                      <a:pt x="68" y="0"/>
                    </a:lnTo>
                    <a:lnTo>
                      <a:pt x="64" y="0"/>
                    </a:lnTo>
                    <a:lnTo>
                      <a:pt x="59" y="0"/>
                    </a:lnTo>
                    <a:lnTo>
                      <a:pt x="55" y="0"/>
                    </a:lnTo>
                    <a:lnTo>
                      <a:pt x="55" y="2"/>
                    </a:lnTo>
                    <a:lnTo>
                      <a:pt x="55" y="0"/>
                    </a:lnTo>
                    <a:lnTo>
                      <a:pt x="52" y="0"/>
                    </a:lnTo>
                    <a:lnTo>
                      <a:pt x="47" y="0"/>
                    </a:lnTo>
                    <a:lnTo>
                      <a:pt x="48" y="0"/>
                    </a:lnTo>
                    <a:lnTo>
                      <a:pt x="47" y="0"/>
                    </a:lnTo>
                    <a:lnTo>
                      <a:pt x="43" y="2"/>
                    </a:lnTo>
                    <a:lnTo>
                      <a:pt x="43" y="3"/>
                    </a:lnTo>
                    <a:lnTo>
                      <a:pt x="43" y="2"/>
                    </a:lnTo>
                    <a:lnTo>
                      <a:pt x="38" y="2"/>
                    </a:lnTo>
                    <a:lnTo>
                      <a:pt x="34" y="3"/>
                    </a:lnTo>
                    <a:lnTo>
                      <a:pt x="34" y="2"/>
                    </a:lnTo>
                    <a:lnTo>
                      <a:pt x="31" y="2"/>
                    </a:lnTo>
                    <a:lnTo>
                      <a:pt x="27" y="2"/>
                    </a:lnTo>
                    <a:lnTo>
                      <a:pt x="26" y="3"/>
                    </a:lnTo>
                    <a:lnTo>
                      <a:pt x="22" y="3"/>
                    </a:lnTo>
                    <a:lnTo>
                      <a:pt x="18" y="4"/>
                    </a:lnTo>
                    <a:lnTo>
                      <a:pt x="18" y="5"/>
                    </a:lnTo>
                    <a:lnTo>
                      <a:pt x="18" y="4"/>
                    </a:lnTo>
                    <a:lnTo>
                      <a:pt x="13" y="4"/>
                    </a:lnTo>
                    <a:lnTo>
                      <a:pt x="11" y="5"/>
                    </a:lnTo>
                    <a:lnTo>
                      <a:pt x="11" y="7"/>
                    </a:lnTo>
                    <a:lnTo>
                      <a:pt x="11" y="5"/>
                    </a:lnTo>
                    <a:lnTo>
                      <a:pt x="6" y="5"/>
                    </a:lnTo>
                    <a:lnTo>
                      <a:pt x="7" y="7"/>
                    </a:lnTo>
                    <a:lnTo>
                      <a:pt x="7" y="5"/>
                    </a:lnTo>
                    <a:lnTo>
                      <a:pt x="2" y="5"/>
                    </a:lnTo>
                    <a:lnTo>
                      <a:pt x="2" y="7"/>
                    </a:lnTo>
                    <a:lnTo>
                      <a:pt x="0" y="78"/>
                    </a:lnTo>
                    <a:lnTo>
                      <a:pt x="2" y="78"/>
                    </a:lnTo>
                    <a:lnTo>
                      <a:pt x="3" y="7"/>
                    </a:lnTo>
                    <a:lnTo>
                      <a:pt x="2" y="7"/>
                    </a:lnTo>
                    <a:lnTo>
                      <a:pt x="2" y="8"/>
                    </a:lnTo>
                    <a:lnTo>
                      <a:pt x="7" y="8"/>
                    </a:lnTo>
                    <a:lnTo>
                      <a:pt x="11" y="7"/>
                    </a:lnTo>
                    <a:lnTo>
                      <a:pt x="15" y="7"/>
                    </a:lnTo>
                    <a:lnTo>
                      <a:pt x="13" y="5"/>
                    </a:lnTo>
                    <a:lnTo>
                      <a:pt x="13" y="7"/>
                    </a:lnTo>
                    <a:lnTo>
                      <a:pt x="18" y="7"/>
                    </a:lnTo>
                    <a:lnTo>
                      <a:pt x="23" y="5"/>
                    </a:lnTo>
                    <a:lnTo>
                      <a:pt x="22" y="4"/>
                    </a:lnTo>
                    <a:lnTo>
                      <a:pt x="23" y="5"/>
                    </a:lnTo>
                    <a:lnTo>
                      <a:pt x="27" y="4"/>
                    </a:lnTo>
                    <a:lnTo>
                      <a:pt x="27" y="3"/>
                    </a:lnTo>
                    <a:lnTo>
                      <a:pt x="27" y="4"/>
                    </a:lnTo>
                    <a:lnTo>
                      <a:pt x="31" y="4"/>
                    </a:lnTo>
                    <a:lnTo>
                      <a:pt x="34" y="4"/>
                    </a:lnTo>
                    <a:lnTo>
                      <a:pt x="38" y="4"/>
                    </a:lnTo>
                    <a:lnTo>
                      <a:pt x="38" y="3"/>
                    </a:lnTo>
                    <a:lnTo>
                      <a:pt x="38" y="4"/>
                    </a:lnTo>
                    <a:lnTo>
                      <a:pt x="43" y="4"/>
                    </a:lnTo>
                    <a:lnTo>
                      <a:pt x="44" y="4"/>
                    </a:lnTo>
                    <a:lnTo>
                      <a:pt x="48" y="3"/>
                    </a:lnTo>
                    <a:lnTo>
                      <a:pt x="47" y="2"/>
                    </a:lnTo>
                    <a:lnTo>
                      <a:pt x="47" y="3"/>
                    </a:lnTo>
                    <a:lnTo>
                      <a:pt x="52" y="3"/>
                    </a:lnTo>
                    <a:lnTo>
                      <a:pt x="55" y="3"/>
                    </a:lnTo>
                    <a:lnTo>
                      <a:pt x="59" y="3"/>
                    </a:lnTo>
                    <a:lnTo>
                      <a:pt x="59" y="2"/>
                    </a:lnTo>
                    <a:lnTo>
                      <a:pt x="59" y="3"/>
                    </a:lnTo>
                    <a:lnTo>
                      <a:pt x="64" y="3"/>
                    </a:lnTo>
                    <a:lnTo>
                      <a:pt x="68" y="3"/>
                    </a:lnTo>
                    <a:lnTo>
                      <a:pt x="72" y="3"/>
                    </a:lnTo>
                    <a:lnTo>
                      <a:pt x="75" y="3"/>
                    </a:lnTo>
                    <a:lnTo>
                      <a:pt x="80" y="3"/>
                    </a:lnTo>
                    <a:lnTo>
                      <a:pt x="84" y="3"/>
                    </a:lnTo>
                    <a:lnTo>
                      <a:pt x="87" y="3"/>
                    </a:lnTo>
                    <a:lnTo>
                      <a:pt x="87" y="2"/>
                    </a:lnTo>
                    <a:lnTo>
                      <a:pt x="87" y="3"/>
                    </a:lnTo>
                    <a:lnTo>
                      <a:pt x="92" y="3"/>
                    </a:lnTo>
                    <a:lnTo>
                      <a:pt x="96" y="3"/>
                    </a:lnTo>
                    <a:lnTo>
                      <a:pt x="101" y="3"/>
                    </a:lnTo>
                    <a:lnTo>
                      <a:pt x="101" y="2"/>
                    </a:lnTo>
                    <a:lnTo>
                      <a:pt x="101" y="3"/>
                    </a:lnTo>
                    <a:lnTo>
                      <a:pt x="105" y="4"/>
                    </a:lnTo>
                    <a:lnTo>
                      <a:pt x="108" y="4"/>
                    </a:lnTo>
                    <a:lnTo>
                      <a:pt x="108" y="3"/>
                    </a:lnTo>
                    <a:lnTo>
                      <a:pt x="108" y="4"/>
                    </a:lnTo>
                    <a:lnTo>
                      <a:pt x="112" y="4"/>
                    </a:lnTo>
                    <a:lnTo>
                      <a:pt x="113" y="4"/>
                    </a:lnTo>
                    <a:lnTo>
                      <a:pt x="118" y="4"/>
                    </a:lnTo>
                    <a:lnTo>
                      <a:pt x="118" y="3"/>
                    </a:lnTo>
                    <a:lnTo>
                      <a:pt x="118" y="4"/>
                    </a:lnTo>
                    <a:lnTo>
                      <a:pt x="122" y="5"/>
                    </a:lnTo>
                    <a:lnTo>
                      <a:pt x="122" y="4"/>
                    </a:lnTo>
                    <a:lnTo>
                      <a:pt x="122" y="5"/>
                    </a:lnTo>
                    <a:lnTo>
                      <a:pt x="126" y="7"/>
                    </a:lnTo>
                    <a:lnTo>
                      <a:pt x="129" y="7"/>
                    </a:lnTo>
                    <a:lnTo>
                      <a:pt x="133" y="8"/>
                    </a:lnTo>
                    <a:lnTo>
                      <a:pt x="134" y="7"/>
                    </a:lnTo>
                    <a:lnTo>
                      <a:pt x="133" y="7"/>
                    </a:lnTo>
                    <a:lnTo>
                      <a:pt x="133" y="28"/>
                    </a:lnTo>
                    <a:lnTo>
                      <a:pt x="134" y="28"/>
                    </a:lnTo>
                    <a:lnTo>
                      <a:pt x="134" y="27"/>
                    </a:lnTo>
                    <a:lnTo>
                      <a:pt x="100" y="27"/>
                    </a:lnTo>
                    <a:lnTo>
                      <a:pt x="26" y="57"/>
                    </a:lnTo>
                    <a:lnTo>
                      <a:pt x="0" y="76"/>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392" name="Freeform 961"/>
              <p:cNvSpPr>
                <a:spLocks/>
              </p:cNvSpPr>
              <p:nvPr/>
            </p:nvSpPr>
            <p:spPr bwMode="auto">
              <a:xfrm>
                <a:off x="5376" y="3938"/>
                <a:ext cx="114" cy="75"/>
              </a:xfrm>
              <a:custGeom>
                <a:avLst/>
                <a:gdLst>
                  <a:gd name="T0" fmla="*/ 1 w 154"/>
                  <a:gd name="T1" fmla="*/ 3 h 105"/>
                  <a:gd name="T2" fmla="*/ 2 w 154"/>
                  <a:gd name="T3" fmla="*/ 1 h 105"/>
                  <a:gd name="T4" fmla="*/ 2 w 154"/>
                  <a:gd name="T5" fmla="*/ 1 h 105"/>
                  <a:gd name="T6" fmla="*/ 3 w 154"/>
                  <a:gd name="T7" fmla="*/ 1 h 105"/>
                  <a:gd name="T8" fmla="*/ 3 w 154"/>
                  <a:gd name="T9" fmla="*/ 1 h 105"/>
                  <a:gd name="T10" fmla="*/ 3 w 154"/>
                  <a:gd name="T11" fmla="*/ 1 h 105"/>
                  <a:gd name="T12" fmla="*/ 4 w 154"/>
                  <a:gd name="T13" fmla="*/ 1 h 105"/>
                  <a:gd name="T14" fmla="*/ 4 w 154"/>
                  <a:gd name="T15" fmla="*/ 1 h 105"/>
                  <a:gd name="T16" fmla="*/ 4 w 154"/>
                  <a:gd name="T17" fmla="*/ 1 h 105"/>
                  <a:gd name="T18" fmla="*/ 5 w 154"/>
                  <a:gd name="T19" fmla="*/ 1 h 105"/>
                  <a:gd name="T20" fmla="*/ 5 w 154"/>
                  <a:gd name="T21" fmla="*/ 1 h 105"/>
                  <a:gd name="T22" fmla="*/ 5 w 154"/>
                  <a:gd name="T23" fmla="*/ 1 h 105"/>
                  <a:gd name="T24" fmla="*/ 5 w 154"/>
                  <a:gd name="T25" fmla="*/ 1 h 105"/>
                  <a:gd name="T26" fmla="*/ 5 w 154"/>
                  <a:gd name="T27" fmla="*/ 1 h 105"/>
                  <a:gd name="T28" fmla="*/ 5 w 154"/>
                  <a:gd name="T29" fmla="*/ 1 h 105"/>
                  <a:gd name="T30" fmla="*/ 5 w 154"/>
                  <a:gd name="T31" fmla="*/ 1 h 105"/>
                  <a:gd name="T32" fmla="*/ 5 w 154"/>
                  <a:gd name="T33" fmla="*/ 1 h 105"/>
                  <a:gd name="T34" fmla="*/ 5 w 154"/>
                  <a:gd name="T35" fmla="*/ 1 h 105"/>
                  <a:gd name="T36" fmla="*/ 4 w 154"/>
                  <a:gd name="T37" fmla="*/ 1 h 105"/>
                  <a:gd name="T38" fmla="*/ 4 w 154"/>
                  <a:gd name="T39" fmla="*/ 1 h 105"/>
                  <a:gd name="T40" fmla="*/ 4 w 154"/>
                  <a:gd name="T41" fmla="*/ 1 h 105"/>
                  <a:gd name="T42" fmla="*/ 3 w 154"/>
                  <a:gd name="T43" fmla="*/ 1 h 105"/>
                  <a:gd name="T44" fmla="*/ 3 w 154"/>
                  <a:gd name="T45" fmla="*/ 1 h 105"/>
                  <a:gd name="T46" fmla="*/ 3 w 154"/>
                  <a:gd name="T47" fmla="*/ 1 h 105"/>
                  <a:gd name="T48" fmla="*/ 2 w 154"/>
                  <a:gd name="T49" fmla="*/ 1 h 105"/>
                  <a:gd name="T50" fmla="*/ 2 w 154"/>
                  <a:gd name="T51" fmla="*/ 1 h 105"/>
                  <a:gd name="T52" fmla="*/ 1 w 154"/>
                  <a:gd name="T53" fmla="*/ 1 h 105"/>
                  <a:gd name="T54" fmla="*/ 1 w 154"/>
                  <a:gd name="T55" fmla="*/ 1 h 105"/>
                  <a:gd name="T56" fmla="*/ 1 w 154"/>
                  <a:gd name="T57" fmla="*/ 1 h 105"/>
                  <a:gd name="T58" fmla="*/ 1 w 154"/>
                  <a:gd name="T59" fmla="*/ 1 h 105"/>
                  <a:gd name="T60" fmla="*/ 1 w 154"/>
                  <a:gd name="T61" fmla="*/ 1 h 105"/>
                  <a:gd name="T62" fmla="*/ 0 w 154"/>
                  <a:gd name="T63" fmla="*/ 0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4"/>
                  <a:gd name="T97" fmla="*/ 0 h 105"/>
                  <a:gd name="T98" fmla="*/ 154 w 154"/>
                  <a:gd name="T99" fmla="*/ 105 h 1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4" h="105">
                    <a:moveTo>
                      <a:pt x="0" y="105"/>
                    </a:moveTo>
                    <a:lnTo>
                      <a:pt x="21" y="105"/>
                    </a:lnTo>
                    <a:lnTo>
                      <a:pt x="51" y="37"/>
                    </a:lnTo>
                    <a:lnTo>
                      <a:pt x="56" y="35"/>
                    </a:lnTo>
                    <a:lnTo>
                      <a:pt x="60" y="33"/>
                    </a:lnTo>
                    <a:lnTo>
                      <a:pt x="64" y="32"/>
                    </a:lnTo>
                    <a:lnTo>
                      <a:pt x="69" y="29"/>
                    </a:lnTo>
                    <a:lnTo>
                      <a:pt x="72" y="29"/>
                    </a:lnTo>
                    <a:lnTo>
                      <a:pt x="77" y="28"/>
                    </a:lnTo>
                    <a:lnTo>
                      <a:pt x="82" y="28"/>
                    </a:lnTo>
                    <a:lnTo>
                      <a:pt x="87" y="28"/>
                    </a:lnTo>
                    <a:lnTo>
                      <a:pt x="92" y="28"/>
                    </a:lnTo>
                    <a:lnTo>
                      <a:pt x="97" y="28"/>
                    </a:lnTo>
                    <a:lnTo>
                      <a:pt x="103" y="28"/>
                    </a:lnTo>
                    <a:lnTo>
                      <a:pt x="108" y="29"/>
                    </a:lnTo>
                    <a:lnTo>
                      <a:pt x="113" y="29"/>
                    </a:lnTo>
                    <a:lnTo>
                      <a:pt x="118" y="30"/>
                    </a:lnTo>
                    <a:lnTo>
                      <a:pt x="124" y="32"/>
                    </a:lnTo>
                    <a:lnTo>
                      <a:pt x="129" y="32"/>
                    </a:lnTo>
                    <a:lnTo>
                      <a:pt x="134" y="44"/>
                    </a:lnTo>
                    <a:lnTo>
                      <a:pt x="154" y="44"/>
                    </a:lnTo>
                    <a:lnTo>
                      <a:pt x="154" y="41"/>
                    </a:lnTo>
                    <a:lnTo>
                      <a:pt x="151" y="41"/>
                    </a:lnTo>
                    <a:lnTo>
                      <a:pt x="151" y="20"/>
                    </a:lnTo>
                    <a:lnTo>
                      <a:pt x="150" y="19"/>
                    </a:lnTo>
                    <a:lnTo>
                      <a:pt x="149" y="19"/>
                    </a:lnTo>
                    <a:lnTo>
                      <a:pt x="148" y="18"/>
                    </a:lnTo>
                    <a:lnTo>
                      <a:pt x="146" y="16"/>
                    </a:lnTo>
                    <a:lnTo>
                      <a:pt x="145" y="16"/>
                    </a:lnTo>
                    <a:lnTo>
                      <a:pt x="144" y="16"/>
                    </a:lnTo>
                    <a:lnTo>
                      <a:pt x="139" y="15"/>
                    </a:lnTo>
                    <a:lnTo>
                      <a:pt x="134" y="14"/>
                    </a:lnTo>
                    <a:lnTo>
                      <a:pt x="130" y="13"/>
                    </a:lnTo>
                    <a:lnTo>
                      <a:pt x="125" y="13"/>
                    </a:lnTo>
                    <a:lnTo>
                      <a:pt x="122" y="11"/>
                    </a:lnTo>
                    <a:lnTo>
                      <a:pt x="117" y="11"/>
                    </a:lnTo>
                    <a:lnTo>
                      <a:pt x="112" y="10"/>
                    </a:lnTo>
                    <a:lnTo>
                      <a:pt x="108" y="9"/>
                    </a:lnTo>
                    <a:lnTo>
                      <a:pt x="103" y="9"/>
                    </a:lnTo>
                    <a:lnTo>
                      <a:pt x="100" y="8"/>
                    </a:lnTo>
                    <a:lnTo>
                      <a:pt x="95" y="6"/>
                    </a:lnTo>
                    <a:lnTo>
                      <a:pt x="90" y="6"/>
                    </a:lnTo>
                    <a:lnTo>
                      <a:pt x="86" y="6"/>
                    </a:lnTo>
                    <a:lnTo>
                      <a:pt x="81" y="6"/>
                    </a:lnTo>
                    <a:lnTo>
                      <a:pt x="76" y="5"/>
                    </a:lnTo>
                    <a:lnTo>
                      <a:pt x="72" y="4"/>
                    </a:lnTo>
                    <a:lnTo>
                      <a:pt x="68" y="4"/>
                    </a:lnTo>
                    <a:lnTo>
                      <a:pt x="64" y="4"/>
                    </a:lnTo>
                    <a:lnTo>
                      <a:pt x="59" y="4"/>
                    </a:lnTo>
                    <a:lnTo>
                      <a:pt x="54" y="3"/>
                    </a:lnTo>
                    <a:lnTo>
                      <a:pt x="49" y="3"/>
                    </a:lnTo>
                    <a:lnTo>
                      <a:pt x="45" y="3"/>
                    </a:lnTo>
                    <a:lnTo>
                      <a:pt x="40" y="3"/>
                    </a:lnTo>
                    <a:lnTo>
                      <a:pt x="35" y="3"/>
                    </a:lnTo>
                    <a:lnTo>
                      <a:pt x="31" y="3"/>
                    </a:lnTo>
                    <a:lnTo>
                      <a:pt x="27" y="1"/>
                    </a:lnTo>
                    <a:lnTo>
                      <a:pt x="22" y="1"/>
                    </a:lnTo>
                    <a:lnTo>
                      <a:pt x="18" y="1"/>
                    </a:lnTo>
                    <a:lnTo>
                      <a:pt x="13" y="1"/>
                    </a:lnTo>
                    <a:lnTo>
                      <a:pt x="8" y="1"/>
                    </a:lnTo>
                    <a:lnTo>
                      <a:pt x="5" y="0"/>
                    </a:lnTo>
                    <a:lnTo>
                      <a:pt x="0" y="0"/>
                    </a:lnTo>
                    <a:lnTo>
                      <a:pt x="0" y="105"/>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393" name="Freeform 962"/>
              <p:cNvSpPr>
                <a:spLocks/>
              </p:cNvSpPr>
              <p:nvPr/>
            </p:nvSpPr>
            <p:spPr bwMode="auto">
              <a:xfrm>
                <a:off x="5374" y="3940"/>
                <a:ext cx="118" cy="74"/>
              </a:xfrm>
              <a:custGeom>
                <a:avLst/>
                <a:gdLst>
                  <a:gd name="T0" fmla="*/ 2 w 157"/>
                  <a:gd name="T1" fmla="*/ 2 h 105"/>
                  <a:gd name="T2" fmla="*/ 3 w 157"/>
                  <a:gd name="T3" fmla="*/ 1 h 105"/>
                  <a:gd name="T4" fmla="*/ 4 w 157"/>
                  <a:gd name="T5" fmla="*/ 1 h 105"/>
                  <a:gd name="T6" fmla="*/ 4 w 157"/>
                  <a:gd name="T7" fmla="*/ 1 h 105"/>
                  <a:gd name="T8" fmla="*/ 4 w 157"/>
                  <a:gd name="T9" fmla="*/ 1 h 105"/>
                  <a:gd name="T10" fmla="*/ 5 w 157"/>
                  <a:gd name="T11" fmla="*/ 1 h 105"/>
                  <a:gd name="T12" fmla="*/ 5 w 157"/>
                  <a:gd name="T13" fmla="*/ 1 h 105"/>
                  <a:gd name="T14" fmla="*/ 6 w 157"/>
                  <a:gd name="T15" fmla="*/ 1 h 105"/>
                  <a:gd name="T16" fmla="*/ 6 w 157"/>
                  <a:gd name="T17" fmla="*/ 1 h 105"/>
                  <a:gd name="T18" fmla="*/ 6 w 157"/>
                  <a:gd name="T19" fmla="*/ 1 h 105"/>
                  <a:gd name="T20" fmla="*/ 8 w 157"/>
                  <a:gd name="T21" fmla="*/ 1 h 105"/>
                  <a:gd name="T22" fmla="*/ 7 w 157"/>
                  <a:gd name="T23" fmla="*/ 1 h 105"/>
                  <a:gd name="T24" fmla="*/ 7 w 157"/>
                  <a:gd name="T25" fmla="*/ 1 h 105"/>
                  <a:gd name="T26" fmla="*/ 7 w 157"/>
                  <a:gd name="T27" fmla="*/ 1 h 105"/>
                  <a:gd name="T28" fmla="*/ 6 w 157"/>
                  <a:gd name="T29" fmla="*/ 1 h 105"/>
                  <a:gd name="T30" fmla="*/ 6 w 157"/>
                  <a:gd name="T31" fmla="*/ 1 h 105"/>
                  <a:gd name="T32" fmla="*/ 6 w 157"/>
                  <a:gd name="T33" fmla="*/ 1 h 105"/>
                  <a:gd name="T34" fmla="*/ 6 w 157"/>
                  <a:gd name="T35" fmla="*/ 1 h 105"/>
                  <a:gd name="T36" fmla="*/ 6 w 157"/>
                  <a:gd name="T37" fmla="*/ 1 h 105"/>
                  <a:gd name="T38" fmla="*/ 5 w 157"/>
                  <a:gd name="T39" fmla="*/ 1 h 105"/>
                  <a:gd name="T40" fmla="*/ 5 w 157"/>
                  <a:gd name="T41" fmla="*/ 1 h 105"/>
                  <a:gd name="T42" fmla="*/ 5 w 157"/>
                  <a:gd name="T43" fmla="*/ 1 h 105"/>
                  <a:gd name="T44" fmla="*/ 5 w 157"/>
                  <a:gd name="T45" fmla="*/ 1 h 105"/>
                  <a:gd name="T46" fmla="*/ 5 w 157"/>
                  <a:gd name="T47" fmla="*/ 1 h 105"/>
                  <a:gd name="T48" fmla="*/ 4 w 157"/>
                  <a:gd name="T49" fmla="*/ 1 h 105"/>
                  <a:gd name="T50" fmla="*/ 4 w 157"/>
                  <a:gd name="T51" fmla="*/ 1 h 105"/>
                  <a:gd name="T52" fmla="*/ 4 w 157"/>
                  <a:gd name="T53" fmla="*/ 1 h 105"/>
                  <a:gd name="T54" fmla="*/ 3 w 157"/>
                  <a:gd name="T55" fmla="*/ 0 h 105"/>
                  <a:gd name="T56" fmla="*/ 2 w 157"/>
                  <a:gd name="T57" fmla="*/ 0 h 105"/>
                  <a:gd name="T58" fmla="*/ 2 w 157"/>
                  <a:gd name="T59" fmla="*/ 0 h 105"/>
                  <a:gd name="T60" fmla="*/ 2 w 157"/>
                  <a:gd name="T61" fmla="*/ 1 h 105"/>
                  <a:gd name="T62" fmla="*/ 3 w 157"/>
                  <a:gd name="T63" fmla="*/ 1 h 105"/>
                  <a:gd name="T64" fmla="*/ 3 w 157"/>
                  <a:gd name="T65" fmla="*/ 1 h 105"/>
                  <a:gd name="T66" fmla="*/ 4 w 157"/>
                  <a:gd name="T67" fmla="*/ 1 h 105"/>
                  <a:gd name="T68" fmla="*/ 4 w 157"/>
                  <a:gd name="T69" fmla="*/ 1 h 105"/>
                  <a:gd name="T70" fmla="*/ 4 w 157"/>
                  <a:gd name="T71" fmla="*/ 1 h 105"/>
                  <a:gd name="T72" fmla="*/ 5 w 157"/>
                  <a:gd name="T73" fmla="*/ 1 h 105"/>
                  <a:gd name="T74" fmla="*/ 5 w 157"/>
                  <a:gd name="T75" fmla="*/ 1 h 105"/>
                  <a:gd name="T76" fmla="*/ 5 w 157"/>
                  <a:gd name="T77" fmla="*/ 1 h 105"/>
                  <a:gd name="T78" fmla="*/ 5 w 157"/>
                  <a:gd name="T79" fmla="*/ 1 h 105"/>
                  <a:gd name="T80" fmla="*/ 6 w 157"/>
                  <a:gd name="T81" fmla="*/ 1 h 105"/>
                  <a:gd name="T82" fmla="*/ 6 w 157"/>
                  <a:gd name="T83" fmla="*/ 1 h 105"/>
                  <a:gd name="T84" fmla="*/ 6 w 157"/>
                  <a:gd name="T85" fmla="*/ 1 h 105"/>
                  <a:gd name="T86" fmla="*/ 6 w 157"/>
                  <a:gd name="T87" fmla="*/ 1 h 105"/>
                  <a:gd name="T88" fmla="*/ 6 w 157"/>
                  <a:gd name="T89" fmla="*/ 1 h 105"/>
                  <a:gd name="T90" fmla="*/ 6 w 157"/>
                  <a:gd name="T91" fmla="*/ 1 h 105"/>
                  <a:gd name="T92" fmla="*/ 7 w 157"/>
                  <a:gd name="T93" fmla="*/ 1 h 105"/>
                  <a:gd name="T94" fmla="*/ 7 w 157"/>
                  <a:gd name="T95" fmla="*/ 1 h 105"/>
                  <a:gd name="T96" fmla="*/ 8 w 157"/>
                  <a:gd name="T97" fmla="*/ 1 h 105"/>
                  <a:gd name="T98" fmla="*/ 6 w 157"/>
                  <a:gd name="T99" fmla="*/ 1 h 105"/>
                  <a:gd name="T100" fmla="*/ 6 w 157"/>
                  <a:gd name="T101" fmla="*/ 1 h 105"/>
                  <a:gd name="T102" fmla="*/ 6 w 157"/>
                  <a:gd name="T103" fmla="*/ 1 h 105"/>
                  <a:gd name="T104" fmla="*/ 5 w 157"/>
                  <a:gd name="T105" fmla="*/ 1 h 105"/>
                  <a:gd name="T106" fmla="*/ 5 w 157"/>
                  <a:gd name="T107" fmla="*/ 1 h 105"/>
                  <a:gd name="T108" fmla="*/ 4 w 157"/>
                  <a:gd name="T109" fmla="*/ 1 h 105"/>
                  <a:gd name="T110" fmla="*/ 4 w 157"/>
                  <a:gd name="T111" fmla="*/ 1 h 105"/>
                  <a:gd name="T112" fmla="*/ 4 w 157"/>
                  <a:gd name="T113" fmla="*/ 1 h 105"/>
                  <a:gd name="T114" fmla="*/ 3 w 157"/>
                  <a:gd name="T115" fmla="*/ 1 h 105"/>
                  <a:gd name="T116" fmla="*/ 3 w 157"/>
                  <a:gd name="T117" fmla="*/ 1 h 1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7"/>
                  <a:gd name="T178" fmla="*/ 0 h 105"/>
                  <a:gd name="T179" fmla="*/ 157 w 157"/>
                  <a:gd name="T180" fmla="*/ 105 h 10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7" h="105">
                    <a:moveTo>
                      <a:pt x="0" y="103"/>
                    </a:moveTo>
                    <a:lnTo>
                      <a:pt x="0" y="105"/>
                    </a:lnTo>
                    <a:lnTo>
                      <a:pt x="23" y="105"/>
                    </a:lnTo>
                    <a:lnTo>
                      <a:pt x="24" y="105"/>
                    </a:lnTo>
                    <a:lnTo>
                      <a:pt x="55" y="36"/>
                    </a:lnTo>
                    <a:lnTo>
                      <a:pt x="53" y="36"/>
                    </a:lnTo>
                    <a:lnTo>
                      <a:pt x="55" y="37"/>
                    </a:lnTo>
                    <a:lnTo>
                      <a:pt x="58" y="34"/>
                    </a:lnTo>
                    <a:lnTo>
                      <a:pt x="62" y="33"/>
                    </a:lnTo>
                    <a:lnTo>
                      <a:pt x="62" y="32"/>
                    </a:lnTo>
                    <a:lnTo>
                      <a:pt x="62" y="33"/>
                    </a:lnTo>
                    <a:lnTo>
                      <a:pt x="66" y="32"/>
                    </a:lnTo>
                    <a:lnTo>
                      <a:pt x="67" y="32"/>
                    </a:lnTo>
                    <a:lnTo>
                      <a:pt x="66" y="32"/>
                    </a:lnTo>
                    <a:lnTo>
                      <a:pt x="71" y="29"/>
                    </a:lnTo>
                    <a:lnTo>
                      <a:pt x="71" y="28"/>
                    </a:lnTo>
                    <a:lnTo>
                      <a:pt x="71" y="29"/>
                    </a:lnTo>
                    <a:lnTo>
                      <a:pt x="76" y="29"/>
                    </a:lnTo>
                    <a:lnTo>
                      <a:pt x="79" y="28"/>
                    </a:lnTo>
                    <a:lnTo>
                      <a:pt x="79" y="27"/>
                    </a:lnTo>
                    <a:lnTo>
                      <a:pt x="79" y="28"/>
                    </a:lnTo>
                    <a:lnTo>
                      <a:pt x="84" y="28"/>
                    </a:lnTo>
                    <a:lnTo>
                      <a:pt x="89" y="28"/>
                    </a:lnTo>
                    <a:lnTo>
                      <a:pt x="94" y="28"/>
                    </a:lnTo>
                    <a:lnTo>
                      <a:pt x="99" y="28"/>
                    </a:lnTo>
                    <a:lnTo>
                      <a:pt x="105" y="28"/>
                    </a:lnTo>
                    <a:lnTo>
                      <a:pt x="105" y="27"/>
                    </a:lnTo>
                    <a:lnTo>
                      <a:pt x="105" y="28"/>
                    </a:lnTo>
                    <a:lnTo>
                      <a:pt x="110" y="29"/>
                    </a:lnTo>
                    <a:lnTo>
                      <a:pt x="110" y="28"/>
                    </a:lnTo>
                    <a:lnTo>
                      <a:pt x="110" y="29"/>
                    </a:lnTo>
                    <a:lnTo>
                      <a:pt x="115" y="29"/>
                    </a:lnTo>
                    <a:lnTo>
                      <a:pt x="115" y="28"/>
                    </a:lnTo>
                    <a:lnTo>
                      <a:pt x="115" y="29"/>
                    </a:lnTo>
                    <a:lnTo>
                      <a:pt x="120" y="31"/>
                    </a:lnTo>
                    <a:lnTo>
                      <a:pt x="126" y="32"/>
                    </a:lnTo>
                    <a:lnTo>
                      <a:pt x="127" y="32"/>
                    </a:lnTo>
                    <a:lnTo>
                      <a:pt x="126" y="32"/>
                    </a:lnTo>
                    <a:lnTo>
                      <a:pt x="131" y="32"/>
                    </a:lnTo>
                    <a:lnTo>
                      <a:pt x="131" y="31"/>
                    </a:lnTo>
                    <a:lnTo>
                      <a:pt x="131" y="32"/>
                    </a:lnTo>
                    <a:lnTo>
                      <a:pt x="135" y="43"/>
                    </a:lnTo>
                    <a:lnTo>
                      <a:pt x="135" y="45"/>
                    </a:lnTo>
                    <a:lnTo>
                      <a:pt x="136" y="45"/>
                    </a:lnTo>
                    <a:lnTo>
                      <a:pt x="156" y="45"/>
                    </a:lnTo>
                    <a:lnTo>
                      <a:pt x="157" y="45"/>
                    </a:lnTo>
                    <a:lnTo>
                      <a:pt x="157" y="43"/>
                    </a:lnTo>
                    <a:lnTo>
                      <a:pt x="157" y="40"/>
                    </a:lnTo>
                    <a:lnTo>
                      <a:pt x="157" y="38"/>
                    </a:lnTo>
                    <a:lnTo>
                      <a:pt x="156" y="38"/>
                    </a:lnTo>
                    <a:lnTo>
                      <a:pt x="153" y="38"/>
                    </a:lnTo>
                    <a:lnTo>
                      <a:pt x="153" y="40"/>
                    </a:lnTo>
                    <a:lnTo>
                      <a:pt x="155" y="40"/>
                    </a:lnTo>
                    <a:lnTo>
                      <a:pt x="155" y="19"/>
                    </a:lnTo>
                    <a:lnTo>
                      <a:pt x="155" y="18"/>
                    </a:lnTo>
                    <a:lnTo>
                      <a:pt x="153" y="18"/>
                    </a:lnTo>
                    <a:lnTo>
                      <a:pt x="153" y="17"/>
                    </a:lnTo>
                    <a:lnTo>
                      <a:pt x="152" y="17"/>
                    </a:lnTo>
                    <a:lnTo>
                      <a:pt x="151" y="17"/>
                    </a:lnTo>
                    <a:lnTo>
                      <a:pt x="151" y="18"/>
                    </a:lnTo>
                    <a:lnTo>
                      <a:pt x="152" y="18"/>
                    </a:lnTo>
                    <a:lnTo>
                      <a:pt x="152" y="17"/>
                    </a:lnTo>
                    <a:lnTo>
                      <a:pt x="151" y="15"/>
                    </a:lnTo>
                    <a:lnTo>
                      <a:pt x="150" y="15"/>
                    </a:lnTo>
                    <a:lnTo>
                      <a:pt x="148" y="14"/>
                    </a:lnTo>
                    <a:lnTo>
                      <a:pt x="147" y="14"/>
                    </a:lnTo>
                    <a:lnTo>
                      <a:pt x="146" y="14"/>
                    </a:lnTo>
                    <a:lnTo>
                      <a:pt x="146" y="15"/>
                    </a:lnTo>
                    <a:lnTo>
                      <a:pt x="146" y="14"/>
                    </a:lnTo>
                    <a:lnTo>
                      <a:pt x="141" y="13"/>
                    </a:lnTo>
                    <a:lnTo>
                      <a:pt x="136" y="12"/>
                    </a:lnTo>
                    <a:lnTo>
                      <a:pt x="136" y="13"/>
                    </a:lnTo>
                    <a:lnTo>
                      <a:pt x="137" y="12"/>
                    </a:lnTo>
                    <a:lnTo>
                      <a:pt x="132" y="10"/>
                    </a:lnTo>
                    <a:lnTo>
                      <a:pt x="127" y="10"/>
                    </a:lnTo>
                    <a:lnTo>
                      <a:pt x="124" y="9"/>
                    </a:lnTo>
                    <a:lnTo>
                      <a:pt x="125" y="9"/>
                    </a:lnTo>
                    <a:lnTo>
                      <a:pt x="124" y="9"/>
                    </a:lnTo>
                    <a:lnTo>
                      <a:pt x="119" y="9"/>
                    </a:lnTo>
                    <a:lnTo>
                      <a:pt x="114" y="8"/>
                    </a:lnTo>
                    <a:lnTo>
                      <a:pt x="114" y="9"/>
                    </a:lnTo>
                    <a:lnTo>
                      <a:pt x="115" y="8"/>
                    </a:lnTo>
                    <a:lnTo>
                      <a:pt x="110" y="7"/>
                    </a:lnTo>
                    <a:lnTo>
                      <a:pt x="107" y="7"/>
                    </a:lnTo>
                    <a:lnTo>
                      <a:pt x="102" y="5"/>
                    </a:lnTo>
                    <a:lnTo>
                      <a:pt x="102" y="7"/>
                    </a:lnTo>
                    <a:lnTo>
                      <a:pt x="102" y="5"/>
                    </a:lnTo>
                    <a:lnTo>
                      <a:pt x="97" y="5"/>
                    </a:lnTo>
                    <a:lnTo>
                      <a:pt x="97" y="4"/>
                    </a:lnTo>
                    <a:lnTo>
                      <a:pt x="92" y="4"/>
                    </a:lnTo>
                    <a:lnTo>
                      <a:pt x="92" y="5"/>
                    </a:lnTo>
                    <a:lnTo>
                      <a:pt x="88" y="4"/>
                    </a:lnTo>
                    <a:lnTo>
                      <a:pt x="87" y="4"/>
                    </a:lnTo>
                    <a:lnTo>
                      <a:pt x="88" y="4"/>
                    </a:lnTo>
                    <a:lnTo>
                      <a:pt x="83" y="4"/>
                    </a:lnTo>
                    <a:lnTo>
                      <a:pt x="83" y="5"/>
                    </a:lnTo>
                    <a:lnTo>
                      <a:pt x="83" y="4"/>
                    </a:lnTo>
                    <a:lnTo>
                      <a:pt x="78" y="3"/>
                    </a:lnTo>
                    <a:lnTo>
                      <a:pt x="79" y="3"/>
                    </a:lnTo>
                    <a:lnTo>
                      <a:pt x="78" y="3"/>
                    </a:lnTo>
                    <a:lnTo>
                      <a:pt x="74" y="2"/>
                    </a:lnTo>
                    <a:lnTo>
                      <a:pt x="70" y="2"/>
                    </a:lnTo>
                    <a:lnTo>
                      <a:pt x="70" y="3"/>
                    </a:lnTo>
                    <a:lnTo>
                      <a:pt x="70" y="2"/>
                    </a:lnTo>
                    <a:lnTo>
                      <a:pt x="66" y="2"/>
                    </a:lnTo>
                    <a:lnTo>
                      <a:pt x="65" y="2"/>
                    </a:lnTo>
                    <a:lnTo>
                      <a:pt x="66" y="2"/>
                    </a:lnTo>
                    <a:lnTo>
                      <a:pt x="61" y="2"/>
                    </a:lnTo>
                    <a:lnTo>
                      <a:pt x="61" y="3"/>
                    </a:lnTo>
                    <a:lnTo>
                      <a:pt x="62" y="2"/>
                    </a:lnTo>
                    <a:lnTo>
                      <a:pt x="56" y="0"/>
                    </a:lnTo>
                    <a:lnTo>
                      <a:pt x="51" y="0"/>
                    </a:lnTo>
                    <a:lnTo>
                      <a:pt x="47" y="0"/>
                    </a:lnTo>
                    <a:lnTo>
                      <a:pt x="47" y="2"/>
                    </a:lnTo>
                    <a:lnTo>
                      <a:pt x="47" y="0"/>
                    </a:lnTo>
                    <a:lnTo>
                      <a:pt x="42" y="0"/>
                    </a:lnTo>
                    <a:lnTo>
                      <a:pt x="37" y="0"/>
                    </a:lnTo>
                    <a:lnTo>
                      <a:pt x="31" y="0"/>
                    </a:lnTo>
                    <a:lnTo>
                      <a:pt x="31" y="3"/>
                    </a:lnTo>
                    <a:lnTo>
                      <a:pt x="37" y="3"/>
                    </a:lnTo>
                    <a:lnTo>
                      <a:pt x="42" y="3"/>
                    </a:lnTo>
                    <a:lnTo>
                      <a:pt x="42" y="2"/>
                    </a:lnTo>
                    <a:lnTo>
                      <a:pt x="42" y="3"/>
                    </a:lnTo>
                    <a:lnTo>
                      <a:pt x="47" y="3"/>
                    </a:lnTo>
                    <a:lnTo>
                      <a:pt x="51" y="3"/>
                    </a:lnTo>
                    <a:lnTo>
                      <a:pt x="56" y="3"/>
                    </a:lnTo>
                    <a:lnTo>
                      <a:pt x="56" y="2"/>
                    </a:lnTo>
                    <a:lnTo>
                      <a:pt x="56" y="3"/>
                    </a:lnTo>
                    <a:lnTo>
                      <a:pt x="61" y="4"/>
                    </a:lnTo>
                    <a:lnTo>
                      <a:pt x="62" y="4"/>
                    </a:lnTo>
                    <a:lnTo>
                      <a:pt x="61" y="4"/>
                    </a:lnTo>
                    <a:lnTo>
                      <a:pt x="66" y="4"/>
                    </a:lnTo>
                    <a:lnTo>
                      <a:pt x="66" y="3"/>
                    </a:lnTo>
                    <a:lnTo>
                      <a:pt x="65" y="4"/>
                    </a:lnTo>
                    <a:lnTo>
                      <a:pt x="70" y="4"/>
                    </a:lnTo>
                    <a:lnTo>
                      <a:pt x="74" y="4"/>
                    </a:lnTo>
                    <a:lnTo>
                      <a:pt x="74" y="3"/>
                    </a:lnTo>
                    <a:lnTo>
                      <a:pt x="74" y="4"/>
                    </a:lnTo>
                    <a:lnTo>
                      <a:pt x="78" y="5"/>
                    </a:lnTo>
                    <a:lnTo>
                      <a:pt x="78" y="4"/>
                    </a:lnTo>
                    <a:lnTo>
                      <a:pt x="78" y="5"/>
                    </a:lnTo>
                    <a:lnTo>
                      <a:pt x="83" y="7"/>
                    </a:lnTo>
                    <a:lnTo>
                      <a:pt x="88" y="7"/>
                    </a:lnTo>
                    <a:lnTo>
                      <a:pt x="88" y="5"/>
                    </a:lnTo>
                    <a:lnTo>
                      <a:pt x="87" y="7"/>
                    </a:lnTo>
                    <a:lnTo>
                      <a:pt x="90" y="7"/>
                    </a:lnTo>
                    <a:lnTo>
                      <a:pt x="92" y="7"/>
                    </a:lnTo>
                    <a:lnTo>
                      <a:pt x="97" y="7"/>
                    </a:lnTo>
                    <a:lnTo>
                      <a:pt x="97" y="5"/>
                    </a:lnTo>
                    <a:lnTo>
                      <a:pt x="97" y="7"/>
                    </a:lnTo>
                    <a:lnTo>
                      <a:pt x="100" y="8"/>
                    </a:lnTo>
                    <a:lnTo>
                      <a:pt x="105" y="8"/>
                    </a:lnTo>
                    <a:lnTo>
                      <a:pt x="105" y="7"/>
                    </a:lnTo>
                    <a:lnTo>
                      <a:pt x="105" y="8"/>
                    </a:lnTo>
                    <a:lnTo>
                      <a:pt x="110" y="9"/>
                    </a:lnTo>
                    <a:lnTo>
                      <a:pt x="110" y="8"/>
                    </a:lnTo>
                    <a:lnTo>
                      <a:pt x="110" y="9"/>
                    </a:lnTo>
                    <a:lnTo>
                      <a:pt x="114" y="10"/>
                    </a:lnTo>
                    <a:lnTo>
                      <a:pt x="119" y="12"/>
                    </a:lnTo>
                    <a:lnTo>
                      <a:pt x="124" y="12"/>
                    </a:lnTo>
                    <a:lnTo>
                      <a:pt x="124" y="10"/>
                    </a:lnTo>
                    <a:lnTo>
                      <a:pt x="124" y="12"/>
                    </a:lnTo>
                    <a:lnTo>
                      <a:pt x="127" y="13"/>
                    </a:lnTo>
                    <a:lnTo>
                      <a:pt x="132" y="13"/>
                    </a:lnTo>
                    <a:lnTo>
                      <a:pt x="132" y="12"/>
                    </a:lnTo>
                    <a:lnTo>
                      <a:pt x="132" y="13"/>
                    </a:lnTo>
                    <a:lnTo>
                      <a:pt x="136" y="14"/>
                    </a:lnTo>
                    <a:lnTo>
                      <a:pt x="141" y="15"/>
                    </a:lnTo>
                    <a:lnTo>
                      <a:pt x="141" y="14"/>
                    </a:lnTo>
                    <a:lnTo>
                      <a:pt x="141" y="15"/>
                    </a:lnTo>
                    <a:lnTo>
                      <a:pt x="145" y="17"/>
                    </a:lnTo>
                    <a:lnTo>
                      <a:pt x="146" y="17"/>
                    </a:lnTo>
                    <a:lnTo>
                      <a:pt x="147" y="17"/>
                    </a:lnTo>
                    <a:lnTo>
                      <a:pt x="148" y="17"/>
                    </a:lnTo>
                    <a:lnTo>
                      <a:pt x="148" y="15"/>
                    </a:lnTo>
                    <a:lnTo>
                      <a:pt x="147" y="17"/>
                    </a:lnTo>
                    <a:lnTo>
                      <a:pt x="148" y="17"/>
                    </a:lnTo>
                    <a:lnTo>
                      <a:pt x="150" y="17"/>
                    </a:lnTo>
                    <a:lnTo>
                      <a:pt x="150" y="15"/>
                    </a:lnTo>
                    <a:lnTo>
                      <a:pt x="150" y="17"/>
                    </a:lnTo>
                    <a:lnTo>
                      <a:pt x="151" y="18"/>
                    </a:lnTo>
                    <a:lnTo>
                      <a:pt x="150" y="18"/>
                    </a:lnTo>
                    <a:lnTo>
                      <a:pt x="150" y="19"/>
                    </a:lnTo>
                    <a:lnTo>
                      <a:pt x="151" y="19"/>
                    </a:lnTo>
                    <a:lnTo>
                      <a:pt x="152" y="19"/>
                    </a:lnTo>
                    <a:lnTo>
                      <a:pt x="152" y="18"/>
                    </a:lnTo>
                    <a:lnTo>
                      <a:pt x="152" y="19"/>
                    </a:lnTo>
                    <a:lnTo>
                      <a:pt x="153" y="19"/>
                    </a:lnTo>
                    <a:lnTo>
                      <a:pt x="152" y="19"/>
                    </a:lnTo>
                    <a:lnTo>
                      <a:pt x="152" y="40"/>
                    </a:lnTo>
                    <a:lnTo>
                      <a:pt x="152" y="41"/>
                    </a:lnTo>
                    <a:lnTo>
                      <a:pt x="153" y="41"/>
                    </a:lnTo>
                    <a:lnTo>
                      <a:pt x="156" y="41"/>
                    </a:lnTo>
                    <a:lnTo>
                      <a:pt x="156" y="40"/>
                    </a:lnTo>
                    <a:lnTo>
                      <a:pt x="155" y="40"/>
                    </a:lnTo>
                    <a:lnTo>
                      <a:pt x="155" y="43"/>
                    </a:lnTo>
                    <a:lnTo>
                      <a:pt x="156" y="43"/>
                    </a:lnTo>
                    <a:lnTo>
                      <a:pt x="156" y="42"/>
                    </a:lnTo>
                    <a:lnTo>
                      <a:pt x="136" y="42"/>
                    </a:lnTo>
                    <a:lnTo>
                      <a:pt x="136" y="43"/>
                    </a:lnTo>
                    <a:lnTo>
                      <a:pt x="137" y="43"/>
                    </a:lnTo>
                    <a:lnTo>
                      <a:pt x="132" y="31"/>
                    </a:lnTo>
                    <a:lnTo>
                      <a:pt x="132" y="29"/>
                    </a:lnTo>
                    <a:lnTo>
                      <a:pt x="126" y="29"/>
                    </a:lnTo>
                    <a:lnTo>
                      <a:pt x="126" y="31"/>
                    </a:lnTo>
                    <a:lnTo>
                      <a:pt x="126" y="29"/>
                    </a:lnTo>
                    <a:lnTo>
                      <a:pt x="121" y="28"/>
                    </a:lnTo>
                    <a:lnTo>
                      <a:pt x="120" y="29"/>
                    </a:lnTo>
                    <a:lnTo>
                      <a:pt x="121" y="28"/>
                    </a:lnTo>
                    <a:lnTo>
                      <a:pt x="115" y="27"/>
                    </a:lnTo>
                    <a:lnTo>
                      <a:pt x="110" y="27"/>
                    </a:lnTo>
                    <a:lnTo>
                      <a:pt x="105" y="26"/>
                    </a:lnTo>
                    <a:lnTo>
                      <a:pt x="99" y="26"/>
                    </a:lnTo>
                    <a:lnTo>
                      <a:pt x="94" y="26"/>
                    </a:lnTo>
                    <a:lnTo>
                      <a:pt x="89" y="26"/>
                    </a:lnTo>
                    <a:lnTo>
                      <a:pt x="84" y="26"/>
                    </a:lnTo>
                    <a:lnTo>
                      <a:pt x="79" y="26"/>
                    </a:lnTo>
                    <a:lnTo>
                      <a:pt x="78" y="26"/>
                    </a:lnTo>
                    <a:lnTo>
                      <a:pt x="74" y="27"/>
                    </a:lnTo>
                    <a:lnTo>
                      <a:pt x="74" y="28"/>
                    </a:lnTo>
                    <a:lnTo>
                      <a:pt x="74" y="27"/>
                    </a:lnTo>
                    <a:lnTo>
                      <a:pt x="71" y="27"/>
                    </a:lnTo>
                    <a:lnTo>
                      <a:pt x="70" y="27"/>
                    </a:lnTo>
                    <a:lnTo>
                      <a:pt x="66" y="29"/>
                    </a:lnTo>
                    <a:lnTo>
                      <a:pt x="66" y="31"/>
                    </a:lnTo>
                    <a:lnTo>
                      <a:pt x="66" y="29"/>
                    </a:lnTo>
                    <a:lnTo>
                      <a:pt x="62" y="31"/>
                    </a:lnTo>
                    <a:lnTo>
                      <a:pt x="57" y="33"/>
                    </a:lnTo>
                    <a:lnTo>
                      <a:pt x="58" y="34"/>
                    </a:lnTo>
                    <a:lnTo>
                      <a:pt x="57" y="33"/>
                    </a:lnTo>
                    <a:lnTo>
                      <a:pt x="53" y="34"/>
                    </a:lnTo>
                    <a:lnTo>
                      <a:pt x="21" y="104"/>
                    </a:lnTo>
                    <a:lnTo>
                      <a:pt x="23" y="104"/>
                    </a:lnTo>
                    <a:lnTo>
                      <a:pt x="23" y="103"/>
                    </a:lnTo>
                    <a:lnTo>
                      <a:pt x="0" y="10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394" name="Freeform 963"/>
              <p:cNvSpPr>
                <a:spLocks/>
              </p:cNvSpPr>
              <p:nvPr/>
            </p:nvSpPr>
            <p:spPr bwMode="auto">
              <a:xfrm>
                <a:off x="5374" y="3938"/>
                <a:ext cx="25" cy="76"/>
              </a:xfrm>
              <a:custGeom>
                <a:avLst/>
                <a:gdLst>
                  <a:gd name="T0" fmla="*/ 1 w 34"/>
                  <a:gd name="T1" fmla="*/ 1 h 107"/>
                  <a:gd name="T2" fmla="*/ 1 w 34"/>
                  <a:gd name="T3" fmla="*/ 1 h 107"/>
                  <a:gd name="T4" fmla="*/ 1 w 34"/>
                  <a:gd name="T5" fmla="*/ 1 h 107"/>
                  <a:gd name="T6" fmla="*/ 1 w 34"/>
                  <a:gd name="T7" fmla="*/ 1 h 107"/>
                  <a:gd name="T8" fmla="*/ 1 w 34"/>
                  <a:gd name="T9" fmla="*/ 1 h 107"/>
                  <a:gd name="T10" fmla="*/ 1 w 34"/>
                  <a:gd name="T11" fmla="*/ 1 h 107"/>
                  <a:gd name="T12" fmla="*/ 1 w 34"/>
                  <a:gd name="T13" fmla="*/ 1 h 107"/>
                  <a:gd name="T14" fmla="*/ 1 w 34"/>
                  <a:gd name="T15" fmla="*/ 1 h 107"/>
                  <a:gd name="T16" fmla="*/ 1 w 34"/>
                  <a:gd name="T17" fmla="*/ 1 h 107"/>
                  <a:gd name="T18" fmla="*/ 1 w 34"/>
                  <a:gd name="T19" fmla="*/ 1 h 107"/>
                  <a:gd name="T20" fmla="*/ 1 w 34"/>
                  <a:gd name="T21" fmla="*/ 1 h 107"/>
                  <a:gd name="T22" fmla="*/ 1 w 34"/>
                  <a:gd name="T23" fmla="*/ 0 h 107"/>
                  <a:gd name="T24" fmla="*/ 1 w 34"/>
                  <a:gd name="T25" fmla="*/ 0 h 107"/>
                  <a:gd name="T26" fmla="*/ 1 w 34"/>
                  <a:gd name="T27" fmla="*/ 0 h 107"/>
                  <a:gd name="T28" fmla="*/ 1 w 34"/>
                  <a:gd name="T29" fmla="*/ 0 h 107"/>
                  <a:gd name="T30" fmla="*/ 0 w 34"/>
                  <a:gd name="T31" fmla="*/ 0 h 107"/>
                  <a:gd name="T32" fmla="*/ 0 w 34"/>
                  <a:gd name="T33" fmla="*/ 1 h 107"/>
                  <a:gd name="T34" fmla="*/ 0 w 34"/>
                  <a:gd name="T35" fmla="*/ 2 h 107"/>
                  <a:gd name="T36" fmla="*/ 1 w 34"/>
                  <a:gd name="T37" fmla="*/ 2 h 107"/>
                  <a:gd name="T38" fmla="*/ 1 w 34"/>
                  <a:gd name="T39" fmla="*/ 1 h 107"/>
                  <a:gd name="T40" fmla="*/ 1 w 34"/>
                  <a:gd name="T41" fmla="*/ 1 h 107"/>
                  <a:gd name="T42" fmla="*/ 1 w 34"/>
                  <a:gd name="T43" fmla="*/ 1 h 107"/>
                  <a:gd name="T44" fmla="*/ 1 w 34"/>
                  <a:gd name="T45" fmla="*/ 1 h 107"/>
                  <a:gd name="T46" fmla="*/ 1 w 34"/>
                  <a:gd name="T47" fmla="*/ 1 h 107"/>
                  <a:gd name="T48" fmla="*/ 1 w 34"/>
                  <a:gd name="T49" fmla="*/ 1 h 107"/>
                  <a:gd name="T50" fmla="*/ 1 w 34"/>
                  <a:gd name="T51" fmla="*/ 1 h 107"/>
                  <a:gd name="T52" fmla="*/ 1 w 34"/>
                  <a:gd name="T53" fmla="*/ 1 h 107"/>
                  <a:gd name="T54" fmla="*/ 1 w 34"/>
                  <a:gd name="T55" fmla="*/ 1 h 107"/>
                  <a:gd name="T56" fmla="*/ 1 w 34"/>
                  <a:gd name="T57" fmla="*/ 1 h 107"/>
                  <a:gd name="T58" fmla="*/ 1 w 34"/>
                  <a:gd name="T59" fmla="*/ 1 h 107"/>
                  <a:gd name="T60" fmla="*/ 1 w 34"/>
                  <a:gd name="T61" fmla="*/ 1 h 107"/>
                  <a:gd name="T62" fmla="*/ 1 w 34"/>
                  <a:gd name="T63" fmla="*/ 1 h 107"/>
                  <a:gd name="T64" fmla="*/ 1 w 34"/>
                  <a:gd name="T65" fmla="*/ 1 h 107"/>
                  <a:gd name="T66" fmla="*/ 1 w 34"/>
                  <a:gd name="T67" fmla="*/ 1 h 107"/>
                  <a:gd name="T68" fmla="*/ 1 w 34"/>
                  <a:gd name="T69" fmla="*/ 1 h 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107"/>
                  <a:gd name="T107" fmla="*/ 34 w 34"/>
                  <a:gd name="T108" fmla="*/ 107 h 1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107">
                    <a:moveTo>
                      <a:pt x="33" y="5"/>
                    </a:moveTo>
                    <a:lnTo>
                      <a:pt x="34" y="2"/>
                    </a:lnTo>
                    <a:lnTo>
                      <a:pt x="29" y="1"/>
                    </a:lnTo>
                    <a:lnTo>
                      <a:pt x="24" y="1"/>
                    </a:lnTo>
                    <a:lnTo>
                      <a:pt x="19" y="1"/>
                    </a:lnTo>
                    <a:lnTo>
                      <a:pt x="15" y="1"/>
                    </a:lnTo>
                    <a:lnTo>
                      <a:pt x="10" y="1"/>
                    </a:lnTo>
                    <a:lnTo>
                      <a:pt x="10" y="2"/>
                    </a:lnTo>
                    <a:lnTo>
                      <a:pt x="10" y="1"/>
                    </a:lnTo>
                    <a:lnTo>
                      <a:pt x="7" y="0"/>
                    </a:lnTo>
                    <a:lnTo>
                      <a:pt x="2" y="0"/>
                    </a:lnTo>
                    <a:lnTo>
                      <a:pt x="0" y="0"/>
                    </a:lnTo>
                    <a:lnTo>
                      <a:pt x="0" y="1"/>
                    </a:lnTo>
                    <a:lnTo>
                      <a:pt x="0" y="107"/>
                    </a:lnTo>
                    <a:lnTo>
                      <a:pt x="3" y="107"/>
                    </a:lnTo>
                    <a:lnTo>
                      <a:pt x="3" y="1"/>
                    </a:lnTo>
                    <a:lnTo>
                      <a:pt x="2" y="1"/>
                    </a:lnTo>
                    <a:lnTo>
                      <a:pt x="2" y="2"/>
                    </a:lnTo>
                    <a:lnTo>
                      <a:pt x="7" y="2"/>
                    </a:lnTo>
                    <a:lnTo>
                      <a:pt x="7" y="1"/>
                    </a:lnTo>
                    <a:lnTo>
                      <a:pt x="7" y="2"/>
                    </a:lnTo>
                    <a:lnTo>
                      <a:pt x="10" y="4"/>
                    </a:lnTo>
                    <a:lnTo>
                      <a:pt x="15" y="4"/>
                    </a:lnTo>
                    <a:lnTo>
                      <a:pt x="19" y="4"/>
                    </a:lnTo>
                    <a:lnTo>
                      <a:pt x="24" y="4"/>
                    </a:lnTo>
                    <a:lnTo>
                      <a:pt x="29" y="4"/>
                    </a:lnTo>
                    <a:lnTo>
                      <a:pt x="29" y="2"/>
                    </a:lnTo>
                    <a:lnTo>
                      <a:pt x="28" y="2"/>
                    </a:lnTo>
                    <a:lnTo>
                      <a:pt x="33" y="5"/>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395" name="Freeform 964"/>
              <p:cNvSpPr>
                <a:spLocks/>
              </p:cNvSpPr>
              <p:nvPr/>
            </p:nvSpPr>
            <p:spPr bwMode="auto">
              <a:xfrm>
                <a:off x="5059" y="3888"/>
                <a:ext cx="324" cy="125"/>
              </a:xfrm>
              <a:custGeom>
                <a:avLst/>
                <a:gdLst>
                  <a:gd name="T0" fmla="*/ 16 w 436"/>
                  <a:gd name="T1" fmla="*/ 3 h 179"/>
                  <a:gd name="T2" fmla="*/ 7 w 436"/>
                  <a:gd name="T3" fmla="*/ 3 h 179"/>
                  <a:gd name="T4" fmla="*/ 7 w 436"/>
                  <a:gd name="T5" fmla="*/ 3 h 179"/>
                  <a:gd name="T6" fmla="*/ 6 w 436"/>
                  <a:gd name="T7" fmla="*/ 2 h 179"/>
                  <a:gd name="T8" fmla="*/ 6 w 436"/>
                  <a:gd name="T9" fmla="*/ 2 h 179"/>
                  <a:gd name="T10" fmla="*/ 5 w 436"/>
                  <a:gd name="T11" fmla="*/ 2 h 179"/>
                  <a:gd name="T12" fmla="*/ 5 w 436"/>
                  <a:gd name="T13" fmla="*/ 2 h 179"/>
                  <a:gd name="T14" fmla="*/ 5 w 436"/>
                  <a:gd name="T15" fmla="*/ 2 h 179"/>
                  <a:gd name="T16" fmla="*/ 5 w 436"/>
                  <a:gd name="T17" fmla="*/ 2 h 179"/>
                  <a:gd name="T18" fmla="*/ 5 w 436"/>
                  <a:gd name="T19" fmla="*/ 2 h 179"/>
                  <a:gd name="T20" fmla="*/ 5 w 436"/>
                  <a:gd name="T21" fmla="*/ 2 h 179"/>
                  <a:gd name="T22" fmla="*/ 5 w 436"/>
                  <a:gd name="T23" fmla="*/ 2 h 179"/>
                  <a:gd name="T24" fmla="*/ 5 w 436"/>
                  <a:gd name="T25" fmla="*/ 2 h 179"/>
                  <a:gd name="T26" fmla="*/ 5 w 436"/>
                  <a:gd name="T27" fmla="*/ 2 h 179"/>
                  <a:gd name="T28" fmla="*/ 5 w 436"/>
                  <a:gd name="T29" fmla="*/ 2 h 179"/>
                  <a:gd name="T30" fmla="*/ 4 w 436"/>
                  <a:gd name="T31" fmla="*/ 2 h 179"/>
                  <a:gd name="T32" fmla="*/ 4 w 436"/>
                  <a:gd name="T33" fmla="*/ 2 h 179"/>
                  <a:gd name="T34" fmla="*/ 4 w 436"/>
                  <a:gd name="T35" fmla="*/ 2 h 179"/>
                  <a:gd name="T36" fmla="*/ 4 w 436"/>
                  <a:gd name="T37" fmla="*/ 2 h 179"/>
                  <a:gd name="T38" fmla="*/ 4 w 436"/>
                  <a:gd name="T39" fmla="*/ 2 h 179"/>
                  <a:gd name="T40" fmla="*/ 4 w 436"/>
                  <a:gd name="T41" fmla="*/ 2 h 179"/>
                  <a:gd name="T42" fmla="*/ 4 w 436"/>
                  <a:gd name="T43" fmla="*/ 2 h 179"/>
                  <a:gd name="T44" fmla="*/ 3 w 436"/>
                  <a:gd name="T45" fmla="*/ 2 h 179"/>
                  <a:gd name="T46" fmla="*/ 3 w 436"/>
                  <a:gd name="T47" fmla="*/ 2 h 179"/>
                  <a:gd name="T48" fmla="*/ 3 w 436"/>
                  <a:gd name="T49" fmla="*/ 2 h 179"/>
                  <a:gd name="T50" fmla="*/ 3 w 436"/>
                  <a:gd name="T51" fmla="*/ 2 h 179"/>
                  <a:gd name="T52" fmla="*/ 3 w 436"/>
                  <a:gd name="T53" fmla="*/ 2 h 179"/>
                  <a:gd name="T54" fmla="*/ 2 w 436"/>
                  <a:gd name="T55" fmla="*/ 2 h 179"/>
                  <a:gd name="T56" fmla="*/ 2 w 436"/>
                  <a:gd name="T57" fmla="*/ 2 h 179"/>
                  <a:gd name="T58" fmla="*/ 2 w 436"/>
                  <a:gd name="T59" fmla="*/ 2 h 179"/>
                  <a:gd name="T60" fmla="*/ 2 w 436"/>
                  <a:gd name="T61" fmla="*/ 2 h 179"/>
                  <a:gd name="T62" fmla="*/ 2 w 436"/>
                  <a:gd name="T63" fmla="*/ 2 h 179"/>
                  <a:gd name="T64" fmla="*/ 2 w 436"/>
                  <a:gd name="T65" fmla="*/ 2 h 179"/>
                  <a:gd name="T66" fmla="*/ 2 w 436"/>
                  <a:gd name="T67" fmla="*/ 2 h 179"/>
                  <a:gd name="T68" fmla="*/ 2 w 436"/>
                  <a:gd name="T69" fmla="*/ 2 h 179"/>
                  <a:gd name="T70" fmla="*/ 2 w 436"/>
                  <a:gd name="T71" fmla="*/ 2 h 179"/>
                  <a:gd name="T72" fmla="*/ 1 w 436"/>
                  <a:gd name="T73" fmla="*/ 2 h 179"/>
                  <a:gd name="T74" fmla="*/ 1 w 436"/>
                  <a:gd name="T75" fmla="*/ 2 h 179"/>
                  <a:gd name="T76" fmla="*/ 1 w 436"/>
                  <a:gd name="T77" fmla="*/ 2 h 179"/>
                  <a:gd name="T78" fmla="*/ 1 w 436"/>
                  <a:gd name="T79" fmla="*/ 2 h 179"/>
                  <a:gd name="T80" fmla="*/ 1 w 436"/>
                  <a:gd name="T81" fmla="*/ 2 h 179"/>
                  <a:gd name="T82" fmla="*/ 1 w 436"/>
                  <a:gd name="T83" fmla="*/ 2 h 179"/>
                  <a:gd name="T84" fmla="*/ 1 w 436"/>
                  <a:gd name="T85" fmla="*/ 2 h 179"/>
                  <a:gd name="T86" fmla="*/ 1 w 436"/>
                  <a:gd name="T87" fmla="*/ 2 h 179"/>
                  <a:gd name="T88" fmla="*/ 1 w 436"/>
                  <a:gd name="T89" fmla="*/ 3 h 179"/>
                  <a:gd name="T90" fmla="*/ 0 w 436"/>
                  <a:gd name="T91" fmla="*/ 3 h 179"/>
                  <a:gd name="T92" fmla="*/ 0 w 436"/>
                  <a:gd name="T93" fmla="*/ 1 h 179"/>
                  <a:gd name="T94" fmla="*/ 0 w 436"/>
                  <a:gd name="T95" fmla="*/ 1 h 179"/>
                  <a:gd name="T96" fmla="*/ 1 w 436"/>
                  <a:gd name="T97" fmla="*/ 1 h 179"/>
                  <a:gd name="T98" fmla="*/ 1 w 436"/>
                  <a:gd name="T99" fmla="*/ 1 h 179"/>
                  <a:gd name="T100" fmla="*/ 1 w 436"/>
                  <a:gd name="T101" fmla="*/ 1 h 179"/>
                  <a:gd name="T102" fmla="*/ 1 w 436"/>
                  <a:gd name="T103" fmla="*/ 1 h 179"/>
                  <a:gd name="T104" fmla="*/ 1 w 436"/>
                  <a:gd name="T105" fmla="*/ 1 h 179"/>
                  <a:gd name="T106" fmla="*/ 1 w 436"/>
                  <a:gd name="T107" fmla="*/ 1 h 179"/>
                  <a:gd name="T108" fmla="*/ 1 w 436"/>
                  <a:gd name="T109" fmla="*/ 1 h 179"/>
                  <a:gd name="T110" fmla="*/ 7 w 436"/>
                  <a:gd name="T111" fmla="*/ 0 h 179"/>
                  <a:gd name="T112" fmla="*/ 16 w 436"/>
                  <a:gd name="T113" fmla="*/ 0 h 179"/>
                  <a:gd name="T114" fmla="*/ 16 w 436"/>
                  <a:gd name="T115" fmla="*/ 1 h 179"/>
                  <a:gd name="T116" fmla="*/ 16 w 436"/>
                  <a:gd name="T117" fmla="*/ 1 h 179"/>
                  <a:gd name="T118" fmla="*/ 16 w 436"/>
                  <a:gd name="T119" fmla="*/ 1 h 179"/>
                  <a:gd name="T120" fmla="*/ 16 w 436"/>
                  <a:gd name="T121" fmla="*/ 2 h 179"/>
                  <a:gd name="T122" fmla="*/ 16 w 436"/>
                  <a:gd name="T123" fmla="*/ 2 h 179"/>
                  <a:gd name="T124" fmla="*/ 16 w 436"/>
                  <a:gd name="T125" fmla="*/ 3 h 1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
                  <a:gd name="T190" fmla="*/ 0 h 179"/>
                  <a:gd name="T191" fmla="*/ 436 w 436"/>
                  <a:gd name="T192" fmla="*/ 179 h 1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 h="179">
                    <a:moveTo>
                      <a:pt x="426" y="179"/>
                    </a:moveTo>
                    <a:lnTo>
                      <a:pt x="206" y="179"/>
                    </a:lnTo>
                    <a:lnTo>
                      <a:pt x="175" y="165"/>
                    </a:lnTo>
                    <a:lnTo>
                      <a:pt x="158" y="120"/>
                    </a:lnTo>
                    <a:lnTo>
                      <a:pt x="156" y="115"/>
                    </a:lnTo>
                    <a:lnTo>
                      <a:pt x="153" y="112"/>
                    </a:lnTo>
                    <a:lnTo>
                      <a:pt x="151" y="109"/>
                    </a:lnTo>
                    <a:lnTo>
                      <a:pt x="148" y="108"/>
                    </a:lnTo>
                    <a:lnTo>
                      <a:pt x="146" y="107"/>
                    </a:lnTo>
                    <a:lnTo>
                      <a:pt x="143" y="106"/>
                    </a:lnTo>
                    <a:lnTo>
                      <a:pt x="141" y="104"/>
                    </a:lnTo>
                    <a:lnTo>
                      <a:pt x="137" y="103"/>
                    </a:lnTo>
                    <a:lnTo>
                      <a:pt x="132" y="102"/>
                    </a:lnTo>
                    <a:lnTo>
                      <a:pt x="128" y="102"/>
                    </a:lnTo>
                    <a:lnTo>
                      <a:pt x="124" y="101"/>
                    </a:lnTo>
                    <a:lnTo>
                      <a:pt x="119" y="99"/>
                    </a:lnTo>
                    <a:lnTo>
                      <a:pt x="115" y="99"/>
                    </a:lnTo>
                    <a:lnTo>
                      <a:pt x="110" y="99"/>
                    </a:lnTo>
                    <a:lnTo>
                      <a:pt x="105" y="99"/>
                    </a:lnTo>
                    <a:lnTo>
                      <a:pt x="101" y="99"/>
                    </a:lnTo>
                    <a:lnTo>
                      <a:pt x="98" y="99"/>
                    </a:lnTo>
                    <a:lnTo>
                      <a:pt x="93" y="99"/>
                    </a:lnTo>
                    <a:lnTo>
                      <a:pt x="89" y="99"/>
                    </a:lnTo>
                    <a:lnTo>
                      <a:pt x="84" y="99"/>
                    </a:lnTo>
                    <a:lnTo>
                      <a:pt x="80" y="101"/>
                    </a:lnTo>
                    <a:lnTo>
                      <a:pt x="77" y="102"/>
                    </a:lnTo>
                    <a:lnTo>
                      <a:pt x="73" y="102"/>
                    </a:lnTo>
                    <a:lnTo>
                      <a:pt x="67" y="103"/>
                    </a:lnTo>
                    <a:lnTo>
                      <a:pt x="66" y="103"/>
                    </a:lnTo>
                    <a:lnTo>
                      <a:pt x="64" y="103"/>
                    </a:lnTo>
                    <a:lnTo>
                      <a:pt x="62" y="104"/>
                    </a:lnTo>
                    <a:lnTo>
                      <a:pt x="61" y="106"/>
                    </a:lnTo>
                    <a:lnTo>
                      <a:pt x="58" y="106"/>
                    </a:lnTo>
                    <a:lnTo>
                      <a:pt x="56" y="106"/>
                    </a:lnTo>
                    <a:lnTo>
                      <a:pt x="53" y="107"/>
                    </a:lnTo>
                    <a:lnTo>
                      <a:pt x="52" y="107"/>
                    </a:lnTo>
                    <a:lnTo>
                      <a:pt x="50" y="108"/>
                    </a:lnTo>
                    <a:lnTo>
                      <a:pt x="47" y="109"/>
                    </a:lnTo>
                    <a:lnTo>
                      <a:pt x="46" y="111"/>
                    </a:lnTo>
                    <a:lnTo>
                      <a:pt x="43" y="112"/>
                    </a:lnTo>
                    <a:lnTo>
                      <a:pt x="42" y="113"/>
                    </a:lnTo>
                    <a:lnTo>
                      <a:pt x="42" y="115"/>
                    </a:lnTo>
                    <a:lnTo>
                      <a:pt x="41" y="116"/>
                    </a:lnTo>
                    <a:lnTo>
                      <a:pt x="29" y="137"/>
                    </a:lnTo>
                    <a:lnTo>
                      <a:pt x="0" y="137"/>
                    </a:lnTo>
                    <a:lnTo>
                      <a:pt x="0" y="75"/>
                    </a:lnTo>
                    <a:lnTo>
                      <a:pt x="0" y="73"/>
                    </a:lnTo>
                    <a:lnTo>
                      <a:pt x="1" y="70"/>
                    </a:lnTo>
                    <a:lnTo>
                      <a:pt x="3" y="66"/>
                    </a:lnTo>
                    <a:lnTo>
                      <a:pt x="4" y="65"/>
                    </a:lnTo>
                    <a:lnTo>
                      <a:pt x="6" y="64"/>
                    </a:lnTo>
                    <a:lnTo>
                      <a:pt x="8" y="63"/>
                    </a:lnTo>
                    <a:lnTo>
                      <a:pt x="11" y="61"/>
                    </a:lnTo>
                    <a:lnTo>
                      <a:pt x="13" y="59"/>
                    </a:lnTo>
                    <a:lnTo>
                      <a:pt x="186" y="0"/>
                    </a:lnTo>
                    <a:lnTo>
                      <a:pt x="403" y="0"/>
                    </a:lnTo>
                    <a:lnTo>
                      <a:pt x="422" y="13"/>
                    </a:lnTo>
                    <a:lnTo>
                      <a:pt x="431" y="75"/>
                    </a:lnTo>
                    <a:lnTo>
                      <a:pt x="436" y="75"/>
                    </a:lnTo>
                    <a:lnTo>
                      <a:pt x="436" y="97"/>
                    </a:lnTo>
                    <a:lnTo>
                      <a:pt x="426" y="97"/>
                    </a:lnTo>
                    <a:lnTo>
                      <a:pt x="426" y="179"/>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396" name="Freeform 965"/>
              <p:cNvSpPr>
                <a:spLocks/>
              </p:cNvSpPr>
              <p:nvPr/>
            </p:nvSpPr>
            <p:spPr bwMode="auto">
              <a:xfrm>
                <a:off x="5059" y="3888"/>
                <a:ext cx="324" cy="125"/>
              </a:xfrm>
              <a:custGeom>
                <a:avLst/>
                <a:gdLst>
                  <a:gd name="T0" fmla="*/ 16 w 436"/>
                  <a:gd name="T1" fmla="*/ 3 h 179"/>
                  <a:gd name="T2" fmla="*/ 7 w 436"/>
                  <a:gd name="T3" fmla="*/ 3 h 179"/>
                  <a:gd name="T4" fmla="*/ 7 w 436"/>
                  <a:gd name="T5" fmla="*/ 3 h 179"/>
                  <a:gd name="T6" fmla="*/ 6 w 436"/>
                  <a:gd name="T7" fmla="*/ 2 h 179"/>
                  <a:gd name="T8" fmla="*/ 6 w 436"/>
                  <a:gd name="T9" fmla="*/ 2 h 179"/>
                  <a:gd name="T10" fmla="*/ 5 w 436"/>
                  <a:gd name="T11" fmla="*/ 2 h 179"/>
                  <a:gd name="T12" fmla="*/ 5 w 436"/>
                  <a:gd name="T13" fmla="*/ 2 h 179"/>
                  <a:gd name="T14" fmla="*/ 5 w 436"/>
                  <a:gd name="T15" fmla="*/ 2 h 179"/>
                  <a:gd name="T16" fmla="*/ 5 w 436"/>
                  <a:gd name="T17" fmla="*/ 2 h 179"/>
                  <a:gd name="T18" fmla="*/ 5 w 436"/>
                  <a:gd name="T19" fmla="*/ 2 h 179"/>
                  <a:gd name="T20" fmla="*/ 5 w 436"/>
                  <a:gd name="T21" fmla="*/ 2 h 179"/>
                  <a:gd name="T22" fmla="*/ 5 w 436"/>
                  <a:gd name="T23" fmla="*/ 2 h 179"/>
                  <a:gd name="T24" fmla="*/ 5 w 436"/>
                  <a:gd name="T25" fmla="*/ 2 h 179"/>
                  <a:gd name="T26" fmla="*/ 5 w 436"/>
                  <a:gd name="T27" fmla="*/ 2 h 179"/>
                  <a:gd name="T28" fmla="*/ 5 w 436"/>
                  <a:gd name="T29" fmla="*/ 2 h 179"/>
                  <a:gd name="T30" fmla="*/ 4 w 436"/>
                  <a:gd name="T31" fmla="*/ 2 h 179"/>
                  <a:gd name="T32" fmla="*/ 4 w 436"/>
                  <a:gd name="T33" fmla="*/ 2 h 179"/>
                  <a:gd name="T34" fmla="*/ 4 w 436"/>
                  <a:gd name="T35" fmla="*/ 2 h 179"/>
                  <a:gd name="T36" fmla="*/ 4 w 436"/>
                  <a:gd name="T37" fmla="*/ 2 h 179"/>
                  <a:gd name="T38" fmla="*/ 4 w 436"/>
                  <a:gd name="T39" fmla="*/ 2 h 179"/>
                  <a:gd name="T40" fmla="*/ 4 w 436"/>
                  <a:gd name="T41" fmla="*/ 2 h 179"/>
                  <a:gd name="T42" fmla="*/ 4 w 436"/>
                  <a:gd name="T43" fmla="*/ 2 h 179"/>
                  <a:gd name="T44" fmla="*/ 3 w 436"/>
                  <a:gd name="T45" fmla="*/ 2 h 179"/>
                  <a:gd name="T46" fmla="*/ 3 w 436"/>
                  <a:gd name="T47" fmla="*/ 2 h 179"/>
                  <a:gd name="T48" fmla="*/ 3 w 436"/>
                  <a:gd name="T49" fmla="*/ 2 h 179"/>
                  <a:gd name="T50" fmla="*/ 3 w 436"/>
                  <a:gd name="T51" fmla="*/ 2 h 179"/>
                  <a:gd name="T52" fmla="*/ 3 w 436"/>
                  <a:gd name="T53" fmla="*/ 2 h 179"/>
                  <a:gd name="T54" fmla="*/ 2 w 436"/>
                  <a:gd name="T55" fmla="*/ 2 h 179"/>
                  <a:gd name="T56" fmla="*/ 2 w 436"/>
                  <a:gd name="T57" fmla="*/ 2 h 179"/>
                  <a:gd name="T58" fmla="*/ 2 w 436"/>
                  <a:gd name="T59" fmla="*/ 2 h 179"/>
                  <a:gd name="T60" fmla="*/ 2 w 436"/>
                  <a:gd name="T61" fmla="*/ 2 h 179"/>
                  <a:gd name="T62" fmla="*/ 2 w 436"/>
                  <a:gd name="T63" fmla="*/ 2 h 179"/>
                  <a:gd name="T64" fmla="*/ 2 w 436"/>
                  <a:gd name="T65" fmla="*/ 2 h 179"/>
                  <a:gd name="T66" fmla="*/ 2 w 436"/>
                  <a:gd name="T67" fmla="*/ 2 h 179"/>
                  <a:gd name="T68" fmla="*/ 2 w 436"/>
                  <a:gd name="T69" fmla="*/ 2 h 179"/>
                  <a:gd name="T70" fmla="*/ 2 w 436"/>
                  <a:gd name="T71" fmla="*/ 2 h 179"/>
                  <a:gd name="T72" fmla="*/ 1 w 436"/>
                  <a:gd name="T73" fmla="*/ 2 h 179"/>
                  <a:gd name="T74" fmla="*/ 1 w 436"/>
                  <a:gd name="T75" fmla="*/ 2 h 179"/>
                  <a:gd name="T76" fmla="*/ 1 w 436"/>
                  <a:gd name="T77" fmla="*/ 2 h 179"/>
                  <a:gd name="T78" fmla="*/ 1 w 436"/>
                  <a:gd name="T79" fmla="*/ 2 h 179"/>
                  <a:gd name="T80" fmla="*/ 1 w 436"/>
                  <a:gd name="T81" fmla="*/ 2 h 179"/>
                  <a:gd name="T82" fmla="*/ 1 w 436"/>
                  <a:gd name="T83" fmla="*/ 2 h 179"/>
                  <a:gd name="T84" fmla="*/ 1 w 436"/>
                  <a:gd name="T85" fmla="*/ 2 h 179"/>
                  <a:gd name="T86" fmla="*/ 1 w 436"/>
                  <a:gd name="T87" fmla="*/ 2 h 179"/>
                  <a:gd name="T88" fmla="*/ 1 w 436"/>
                  <a:gd name="T89" fmla="*/ 3 h 179"/>
                  <a:gd name="T90" fmla="*/ 0 w 436"/>
                  <a:gd name="T91" fmla="*/ 3 h 179"/>
                  <a:gd name="T92" fmla="*/ 0 w 436"/>
                  <a:gd name="T93" fmla="*/ 1 h 179"/>
                  <a:gd name="T94" fmla="*/ 0 w 436"/>
                  <a:gd name="T95" fmla="*/ 1 h 179"/>
                  <a:gd name="T96" fmla="*/ 1 w 436"/>
                  <a:gd name="T97" fmla="*/ 1 h 179"/>
                  <a:gd name="T98" fmla="*/ 1 w 436"/>
                  <a:gd name="T99" fmla="*/ 1 h 179"/>
                  <a:gd name="T100" fmla="*/ 1 w 436"/>
                  <a:gd name="T101" fmla="*/ 1 h 179"/>
                  <a:gd name="T102" fmla="*/ 1 w 436"/>
                  <a:gd name="T103" fmla="*/ 1 h 179"/>
                  <a:gd name="T104" fmla="*/ 1 w 436"/>
                  <a:gd name="T105" fmla="*/ 1 h 179"/>
                  <a:gd name="T106" fmla="*/ 1 w 436"/>
                  <a:gd name="T107" fmla="*/ 1 h 179"/>
                  <a:gd name="T108" fmla="*/ 1 w 436"/>
                  <a:gd name="T109" fmla="*/ 1 h 179"/>
                  <a:gd name="T110" fmla="*/ 7 w 436"/>
                  <a:gd name="T111" fmla="*/ 0 h 179"/>
                  <a:gd name="T112" fmla="*/ 16 w 436"/>
                  <a:gd name="T113" fmla="*/ 0 h 179"/>
                  <a:gd name="T114" fmla="*/ 16 w 436"/>
                  <a:gd name="T115" fmla="*/ 1 h 179"/>
                  <a:gd name="T116" fmla="*/ 16 w 436"/>
                  <a:gd name="T117" fmla="*/ 1 h 179"/>
                  <a:gd name="T118" fmla="*/ 16 w 436"/>
                  <a:gd name="T119" fmla="*/ 1 h 179"/>
                  <a:gd name="T120" fmla="*/ 16 w 436"/>
                  <a:gd name="T121" fmla="*/ 2 h 179"/>
                  <a:gd name="T122" fmla="*/ 16 w 436"/>
                  <a:gd name="T123" fmla="*/ 2 h 179"/>
                  <a:gd name="T124" fmla="*/ 16 w 436"/>
                  <a:gd name="T125" fmla="*/ 3 h 1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
                  <a:gd name="T190" fmla="*/ 0 h 179"/>
                  <a:gd name="T191" fmla="*/ 436 w 436"/>
                  <a:gd name="T192" fmla="*/ 179 h 1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 h="179">
                    <a:moveTo>
                      <a:pt x="426" y="179"/>
                    </a:moveTo>
                    <a:lnTo>
                      <a:pt x="206" y="179"/>
                    </a:lnTo>
                    <a:lnTo>
                      <a:pt x="175" y="165"/>
                    </a:lnTo>
                    <a:lnTo>
                      <a:pt x="158" y="120"/>
                    </a:lnTo>
                    <a:lnTo>
                      <a:pt x="156" y="115"/>
                    </a:lnTo>
                    <a:lnTo>
                      <a:pt x="153" y="112"/>
                    </a:lnTo>
                    <a:lnTo>
                      <a:pt x="151" y="109"/>
                    </a:lnTo>
                    <a:lnTo>
                      <a:pt x="148" y="108"/>
                    </a:lnTo>
                    <a:lnTo>
                      <a:pt x="146" y="107"/>
                    </a:lnTo>
                    <a:lnTo>
                      <a:pt x="143" y="106"/>
                    </a:lnTo>
                    <a:lnTo>
                      <a:pt x="141" y="104"/>
                    </a:lnTo>
                    <a:lnTo>
                      <a:pt x="137" y="103"/>
                    </a:lnTo>
                    <a:lnTo>
                      <a:pt x="132" y="102"/>
                    </a:lnTo>
                    <a:lnTo>
                      <a:pt x="128" y="102"/>
                    </a:lnTo>
                    <a:lnTo>
                      <a:pt x="124" y="101"/>
                    </a:lnTo>
                    <a:lnTo>
                      <a:pt x="119" y="99"/>
                    </a:lnTo>
                    <a:lnTo>
                      <a:pt x="115" y="99"/>
                    </a:lnTo>
                    <a:lnTo>
                      <a:pt x="110" y="99"/>
                    </a:lnTo>
                    <a:lnTo>
                      <a:pt x="105" y="99"/>
                    </a:lnTo>
                    <a:lnTo>
                      <a:pt x="101" y="99"/>
                    </a:lnTo>
                    <a:lnTo>
                      <a:pt x="98" y="99"/>
                    </a:lnTo>
                    <a:lnTo>
                      <a:pt x="93" y="99"/>
                    </a:lnTo>
                    <a:lnTo>
                      <a:pt x="89" y="99"/>
                    </a:lnTo>
                    <a:lnTo>
                      <a:pt x="84" y="99"/>
                    </a:lnTo>
                    <a:lnTo>
                      <a:pt x="80" y="101"/>
                    </a:lnTo>
                    <a:lnTo>
                      <a:pt x="77" y="102"/>
                    </a:lnTo>
                    <a:lnTo>
                      <a:pt x="73" y="102"/>
                    </a:lnTo>
                    <a:lnTo>
                      <a:pt x="67" y="103"/>
                    </a:lnTo>
                    <a:lnTo>
                      <a:pt x="66" y="103"/>
                    </a:lnTo>
                    <a:lnTo>
                      <a:pt x="64" y="103"/>
                    </a:lnTo>
                    <a:lnTo>
                      <a:pt x="62" y="104"/>
                    </a:lnTo>
                    <a:lnTo>
                      <a:pt x="61" y="106"/>
                    </a:lnTo>
                    <a:lnTo>
                      <a:pt x="58" y="106"/>
                    </a:lnTo>
                    <a:lnTo>
                      <a:pt x="56" y="106"/>
                    </a:lnTo>
                    <a:lnTo>
                      <a:pt x="53" y="107"/>
                    </a:lnTo>
                    <a:lnTo>
                      <a:pt x="52" y="107"/>
                    </a:lnTo>
                    <a:lnTo>
                      <a:pt x="50" y="108"/>
                    </a:lnTo>
                    <a:lnTo>
                      <a:pt x="47" y="109"/>
                    </a:lnTo>
                    <a:lnTo>
                      <a:pt x="46" y="111"/>
                    </a:lnTo>
                    <a:lnTo>
                      <a:pt x="43" y="112"/>
                    </a:lnTo>
                    <a:lnTo>
                      <a:pt x="42" y="113"/>
                    </a:lnTo>
                    <a:lnTo>
                      <a:pt x="42" y="115"/>
                    </a:lnTo>
                    <a:lnTo>
                      <a:pt x="41" y="116"/>
                    </a:lnTo>
                    <a:lnTo>
                      <a:pt x="29" y="137"/>
                    </a:lnTo>
                    <a:lnTo>
                      <a:pt x="0" y="137"/>
                    </a:lnTo>
                    <a:lnTo>
                      <a:pt x="0" y="75"/>
                    </a:lnTo>
                    <a:lnTo>
                      <a:pt x="0" y="73"/>
                    </a:lnTo>
                    <a:lnTo>
                      <a:pt x="1" y="70"/>
                    </a:lnTo>
                    <a:lnTo>
                      <a:pt x="3" y="66"/>
                    </a:lnTo>
                    <a:lnTo>
                      <a:pt x="4" y="65"/>
                    </a:lnTo>
                    <a:lnTo>
                      <a:pt x="6" y="64"/>
                    </a:lnTo>
                    <a:lnTo>
                      <a:pt x="8" y="63"/>
                    </a:lnTo>
                    <a:lnTo>
                      <a:pt x="11" y="61"/>
                    </a:lnTo>
                    <a:lnTo>
                      <a:pt x="13" y="59"/>
                    </a:lnTo>
                    <a:lnTo>
                      <a:pt x="186" y="0"/>
                    </a:lnTo>
                    <a:lnTo>
                      <a:pt x="403" y="0"/>
                    </a:lnTo>
                    <a:lnTo>
                      <a:pt x="422" y="13"/>
                    </a:lnTo>
                    <a:lnTo>
                      <a:pt x="431" y="75"/>
                    </a:lnTo>
                    <a:lnTo>
                      <a:pt x="436" y="75"/>
                    </a:lnTo>
                    <a:lnTo>
                      <a:pt x="436" y="97"/>
                    </a:lnTo>
                    <a:lnTo>
                      <a:pt x="426" y="97"/>
                    </a:lnTo>
                    <a:lnTo>
                      <a:pt x="426" y="179"/>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397" name="Freeform 966"/>
              <p:cNvSpPr>
                <a:spLocks/>
              </p:cNvSpPr>
              <p:nvPr/>
            </p:nvSpPr>
            <p:spPr bwMode="auto">
              <a:xfrm>
                <a:off x="5198" y="3885"/>
                <a:ext cx="187" cy="128"/>
              </a:xfrm>
              <a:custGeom>
                <a:avLst/>
                <a:gdLst>
                  <a:gd name="T0" fmla="*/ 0 w 253"/>
                  <a:gd name="T1" fmla="*/ 0 h 181"/>
                  <a:gd name="T2" fmla="*/ 0 w 253"/>
                  <a:gd name="T3" fmla="*/ 1 h 181"/>
                  <a:gd name="T4" fmla="*/ 8 w 253"/>
                  <a:gd name="T5" fmla="*/ 1 h 181"/>
                  <a:gd name="T6" fmla="*/ 8 w 253"/>
                  <a:gd name="T7" fmla="*/ 1 h 181"/>
                  <a:gd name="T8" fmla="*/ 8 w 253"/>
                  <a:gd name="T9" fmla="*/ 1 h 181"/>
                  <a:gd name="T10" fmla="*/ 9 w 253"/>
                  <a:gd name="T11" fmla="*/ 1 h 181"/>
                  <a:gd name="T12" fmla="*/ 9 w 253"/>
                  <a:gd name="T13" fmla="*/ 1 h 181"/>
                  <a:gd name="T14" fmla="*/ 9 w 253"/>
                  <a:gd name="T15" fmla="*/ 1 h 181"/>
                  <a:gd name="T16" fmla="*/ 9 w 253"/>
                  <a:gd name="T17" fmla="*/ 1 h 181"/>
                  <a:gd name="T18" fmla="*/ 9 w 253"/>
                  <a:gd name="T19" fmla="*/ 1 h 181"/>
                  <a:gd name="T20" fmla="*/ 9 w 253"/>
                  <a:gd name="T21" fmla="*/ 1 h 181"/>
                  <a:gd name="T22" fmla="*/ 9 w 253"/>
                  <a:gd name="T23" fmla="*/ 1 h 181"/>
                  <a:gd name="T24" fmla="*/ 9 w 253"/>
                  <a:gd name="T25" fmla="*/ 1 h 181"/>
                  <a:gd name="T26" fmla="*/ 9 w 253"/>
                  <a:gd name="T27" fmla="*/ 1 h 181"/>
                  <a:gd name="T28" fmla="*/ 9 w 253"/>
                  <a:gd name="T29" fmla="*/ 2 h 181"/>
                  <a:gd name="T30" fmla="*/ 9 w 253"/>
                  <a:gd name="T31" fmla="*/ 2 h 181"/>
                  <a:gd name="T32" fmla="*/ 9 w 253"/>
                  <a:gd name="T33" fmla="*/ 2 h 181"/>
                  <a:gd name="T34" fmla="*/ 9 w 253"/>
                  <a:gd name="T35" fmla="*/ 2 h 181"/>
                  <a:gd name="T36" fmla="*/ 9 w 253"/>
                  <a:gd name="T37" fmla="*/ 2 h 181"/>
                  <a:gd name="T38" fmla="*/ 9 w 253"/>
                  <a:gd name="T39" fmla="*/ 2 h 181"/>
                  <a:gd name="T40" fmla="*/ 9 w 253"/>
                  <a:gd name="T41" fmla="*/ 4 h 181"/>
                  <a:gd name="T42" fmla="*/ 9 w 253"/>
                  <a:gd name="T43" fmla="*/ 4 h 181"/>
                  <a:gd name="T44" fmla="*/ 9 w 253"/>
                  <a:gd name="T45" fmla="*/ 2 h 181"/>
                  <a:gd name="T46" fmla="*/ 9 w 253"/>
                  <a:gd name="T47" fmla="*/ 2 h 181"/>
                  <a:gd name="T48" fmla="*/ 9 w 253"/>
                  <a:gd name="T49" fmla="*/ 2 h 181"/>
                  <a:gd name="T50" fmla="*/ 9 w 253"/>
                  <a:gd name="T51" fmla="*/ 2 h 181"/>
                  <a:gd name="T52" fmla="*/ 9 w 253"/>
                  <a:gd name="T53" fmla="*/ 2 h 181"/>
                  <a:gd name="T54" fmla="*/ 9 w 253"/>
                  <a:gd name="T55" fmla="*/ 2 h 181"/>
                  <a:gd name="T56" fmla="*/ 9 w 253"/>
                  <a:gd name="T57" fmla="*/ 1 h 181"/>
                  <a:gd name="T58" fmla="*/ 9 w 253"/>
                  <a:gd name="T59" fmla="*/ 1 h 181"/>
                  <a:gd name="T60" fmla="*/ 9 w 253"/>
                  <a:gd name="T61" fmla="*/ 1 h 181"/>
                  <a:gd name="T62" fmla="*/ 9 w 253"/>
                  <a:gd name="T63" fmla="*/ 1 h 181"/>
                  <a:gd name="T64" fmla="*/ 9 w 253"/>
                  <a:gd name="T65" fmla="*/ 1 h 181"/>
                  <a:gd name="T66" fmla="*/ 9 w 253"/>
                  <a:gd name="T67" fmla="*/ 1 h 181"/>
                  <a:gd name="T68" fmla="*/ 9 w 253"/>
                  <a:gd name="T69" fmla="*/ 1 h 181"/>
                  <a:gd name="T70" fmla="*/ 9 w 253"/>
                  <a:gd name="T71" fmla="*/ 1 h 181"/>
                  <a:gd name="T72" fmla="*/ 9 w 253"/>
                  <a:gd name="T73" fmla="*/ 1 h 181"/>
                  <a:gd name="T74" fmla="*/ 8 w 253"/>
                  <a:gd name="T75" fmla="*/ 1 h 181"/>
                  <a:gd name="T76" fmla="*/ 8 w 253"/>
                  <a:gd name="T77" fmla="*/ 0 h 181"/>
                  <a:gd name="T78" fmla="*/ 8 w 253"/>
                  <a:gd name="T79" fmla="*/ 0 h 181"/>
                  <a:gd name="T80" fmla="*/ 0 w 253"/>
                  <a:gd name="T81" fmla="*/ 0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3"/>
                  <a:gd name="T124" fmla="*/ 0 h 181"/>
                  <a:gd name="T125" fmla="*/ 253 w 253"/>
                  <a:gd name="T126" fmla="*/ 181 h 1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3" h="181">
                    <a:moveTo>
                      <a:pt x="0" y="0"/>
                    </a:moveTo>
                    <a:lnTo>
                      <a:pt x="0" y="2"/>
                    </a:lnTo>
                    <a:lnTo>
                      <a:pt x="220" y="2"/>
                    </a:lnTo>
                    <a:lnTo>
                      <a:pt x="220" y="1"/>
                    </a:lnTo>
                    <a:lnTo>
                      <a:pt x="220" y="2"/>
                    </a:lnTo>
                    <a:lnTo>
                      <a:pt x="237" y="15"/>
                    </a:lnTo>
                    <a:lnTo>
                      <a:pt x="237" y="14"/>
                    </a:lnTo>
                    <a:lnTo>
                      <a:pt x="247" y="76"/>
                    </a:lnTo>
                    <a:lnTo>
                      <a:pt x="247" y="77"/>
                    </a:lnTo>
                    <a:lnTo>
                      <a:pt x="252" y="77"/>
                    </a:lnTo>
                    <a:lnTo>
                      <a:pt x="252" y="76"/>
                    </a:lnTo>
                    <a:lnTo>
                      <a:pt x="251" y="76"/>
                    </a:lnTo>
                    <a:lnTo>
                      <a:pt x="251" y="99"/>
                    </a:lnTo>
                    <a:lnTo>
                      <a:pt x="252" y="99"/>
                    </a:lnTo>
                    <a:lnTo>
                      <a:pt x="252" y="98"/>
                    </a:lnTo>
                    <a:lnTo>
                      <a:pt x="242" y="98"/>
                    </a:lnTo>
                    <a:lnTo>
                      <a:pt x="241" y="98"/>
                    </a:lnTo>
                    <a:lnTo>
                      <a:pt x="241" y="99"/>
                    </a:lnTo>
                    <a:lnTo>
                      <a:pt x="241" y="181"/>
                    </a:lnTo>
                    <a:lnTo>
                      <a:pt x="243" y="181"/>
                    </a:lnTo>
                    <a:lnTo>
                      <a:pt x="243" y="99"/>
                    </a:lnTo>
                    <a:lnTo>
                      <a:pt x="242" y="99"/>
                    </a:lnTo>
                    <a:lnTo>
                      <a:pt x="252" y="99"/>
                    </a:lnTo>
                    <a:lnTo>
                      <a:pt x="253" y="99"/>
                    </a:lnTo>
                    <a:lnTo>
                      <a:pt x="253" y="76"/>
                    </a:lnTo>
                    <a:lnTo>
                      <a:pt x="253" y="75"/>
                    </a:lnTo>
                    <a:lnTo>
                      <a:pt x="252" y="75"/>
                    </a:lnTo>
                    <a:lnTo>
                      <a:pt x="247" y="75"/>
                    </a:lnTo>
                    <a:lnTo>
                      <a:pt x="247" y="76"/>
                    </a:lnTo>
                    <a:lnTo>
                      <a:pt x="248" y="76"/>
                    </a:lnTo>
                    <a:lnTo>
                      <a:pt x="238" y="14"/>
                    </a:lnTo>
                    <a:lnTo>
                      <a:pt x="238" y="13"/>
                    </a:lnTo>
                    <a:lnTo>
                      <a:pt x="221" y="1"/>
                    </a:lnTo>
                    <a:lnTo>
                      <a:pt x="220" y="0"/>
                    </a:lnTo>
                    <a:lnTo>
                      <a:pt x="0"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398" name="Freeform 967"/>
              <p:cNvSpPr>
                <a:spLocks/>
              </p:cNvSpPr>
              <p:nvPr/>
            </p:nvSpPr>
            <p:spPr bwMode="auto">
              <a:xfrm>
                <a:off x="5284" y="3896"/>
                <a:ext cx="86" cy="105"/>
              </a:xfrm>
              <a:custGeom>
                <a:avLst/>
                <a:gdLst>
                  <a:gd name="T0" fmla="*/ 1 w 115"/>
                  <a:gd name="T1" fmla="*/ 3 h 151"/>
                  <a:gd name="T2" fmla="*/ 4 w 115"/>
                  <a:gd name="T3" fmla="*/ 3 h 151"/>
                  <a:gd name="T4" fmla="*/ 4 w 115"/>
                  <a:gd name="T5" fmla="*/ 3 h 151"/>
                  <a:gd name="T6" fmla="*/ 4 w 115"/>
                  <a:gd name="T7" fmla="*/ 3 h 151"/>
                  <a:gd name="T8" fmla="*/ 4 w 115"/>
                  <a:gd name="T9" fmla="*/ 3 h 151"/>
                  <a:gd name="T10" fmla="*/ 4 w 115"/>
                  <a:gd name="T11" fmla="*/ 3 h 151"/>
                  <a:gd name="T12" fmla="*/ 4 w 115"/>
                  <a:gd name="T13" fmla="*/ 3 h 151"/>
                  <a:gd name="T14" fmla="*/ 4 w 115"/>
                  <a:gd name="T15" fmla="*/ 3 h 151"/>
                  <a:gd name="T16" fmla="*/ 4 w 115"/>
                  <a:gd name="T17" fmla="*/ 3 h 151"/>
                  <a:gd name="T18" fmla="*/ 4 w 115"/>
                  <a:gd name="T19" fmla="*/ 3 h 151"/>
                  <a:gd name="T20" fmla="*/ 4 w 115"/>
                  <a:gd name="T21" fmla="*/ 1 h 151"/>
                  <a:gd name="T22" fmla="*/ 4 w 115"/>
                  <a:gd name="T23" fmla="*/ 1 h 151"/>
                  <a:gd name="T24" fmla="*/ 4 w 115"/>
                  <a:gd name="T25" fmla="*/ 1 h 151"/>
                  <a:gd name="T26" fmla="*/ 4 w 115"/>
                  <a:gd name="T27" fmla="*/ 1 h 151"/>
                  <a:gd name="T28" fmla="*/ 4 w 115"/>
                  <a:gd name="T29" fmla="*/ 1 h 151"/>
                  <a:gd name="T30" fmla="*/ 4 w 115"/>
                  <a:gd name="T31" fmla="*/ 1 h 151"/>
                  <a:gd name="T32" fmla="*/ 4 w 115"/>
                  <a:gd name="T33" fmla="*/ 1 h 151"/>
                  <a:gd name="T34" fmla="*/ 4 w 115"/>
                  <a:gd name="T35" fmla="*/ 0 h 151"/>
                  <a:gd name="T36" fmla="*/ 4 w 115"/>
                  <a:gd name="T37" fmla="*/ 0 h 151"/>
                  <a:gd name="T38" fmla="*/ 4 w 115"/>
                  <a:gd name="T39" fmla="*/ 0 h 151"/>
                  <a:gd name="T40" fmla="*/ 1 w 115"/>
                  <a:gd name="T41" fmla="*/ 0 h 151"/>
                  <a:gd name="T42" fmla="*/ 1 w 115"/>
                  <a:gd name="T43" fmla="*/ 0 h 151"/>
                  <a:gd name="T44" fmla="*/ 1 w 115"/>
                  <a:gd name="T45" fmla="*/ 0 h 151"/>
                  <a:gd name="T46" fmla="*/ 1 w 115"/>
                  <a:gd name="T47" fmla="*/ 1 h 151"/>
                  <a:gd name="T48" fmla="*/ 1 w 115"/>
                  <a:gd name="T49" fmla="*/ 1 h 151"/>
                  <a:gd name="T50" fmla="*/ 1 w 115"/>
                  <a:gd name="T51" fmla="*/ 1 h 151"/>
                  <a:gd name="T52" fmla="*/ 1 w 115"/>
                  <a:gd name="T53" fmla="*/ 1 h 151"/>
                  <a:gd name="T54" fmla="*/ 0 w 115"/>
                  <a:gd name="T55" fmla="*/ 1 h 151"/>
                  <a:gd name="T56" fmla="*/ 0 w 115"/>
                  <a:gd name="T57" fmla="*/ 1 h 151"/>
                  <a:gd name="T58" fmla="*/ 0 w 115"/>
                  <a:gd name="T59" fmla="*/ 3 h 151"/>
                  <a:gd name="T60" fmla="*/ 0 w 115"/>
                  <a:gd name="T61" fmla="*/ 3 h 151"/>
                  <a:gd name="T62" fmla="*/ 0 w 115"/>
                  <a:gd name="T63" fmla="*/ 3 h 151"/>
                  <a:gd name="T64" fmla="*/ 1 w 115"/>
                  <a:gd name="T65" fmla="*/ 3 h 151"/>
                  <a:gd name="T66" fmla="*/ 1 w 115"/>
                  <a:gd name="T67" fmla="*/ 3 h 151"/>
                  <a:gd name="T68" fmla="*/ 1 w 115"/>
                  <a:gd name="T69" fmla="*/ 3 h 151"/>
                  <a:gd name="T70" fmla="*/ 1 w 115"/>
                  <a:gd name="T71" fmla="*/ 3 h 151"/>
                  <a:gd name="T72" fmla="*/ 1 w 115"/>
                  <a:gd name="T73" fmla="*/ 3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5"/>
                  <a:gd name="T112" fmla="*/ 0 h 151"/>
                  <a:gd name="T113" fmla="*/ 115 w 115"/>
                  <a:gd name="T114" fmla="*/ 151 h 1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5" h="151">
                    <a:moveTo>
                      <a:pt x="5" y="151"/>
                    </a:moveTo>
                    <a:lnTo>
                      <a:pt x="106" y="151"/>
                    </a:lnTo>
                    <a:lnTo>
                      <a:pt x="108" y="151"/>
                    </a:lnTo>
                    <a:lnTo>
                      <a:pt x="109" y="150"/>
                    </a:lnTo>
                    <a:lnTo>
                      <a:pt x="111" y="148"/>
                    </a:lnTo>
                    <a:lnTo>
                      <a:pt x="113" y="147"/>
                    </a:lnTo>
                    <a:lnTo>
                      <a:pt x="114" y="146"/>
                    </a:lnTo>
                    <a:lnTo>
                      <a:pt x="115" y="145"/>
                    </a:lnTo>
                    <a:lnTo>
                      <a:pt x="115" y="143"/>
                    </a:lnTo>
                    <a:lnTo>
                      <a:pt x="115" y="141"/>
                    </a:lnTo>
                    <a:lnTo>
                      <a:pt x="115" y="57"/>
                    </a:lnTo>
                    <a:lnTo>
                      <a:pt x="108" y="5"/>
                    </a:lnTo>
                    <a:lnTo>
                      <a:pt x="108" y="4"/>
                    </a:lnTo>
                    <a:lnTo>
                      <a:pt x="108" y="3"/>
                    </a:lnTo>
                    <a:lnTo>
                      <a:pt x="108" y="1"/>
                    </a:lnTo>
                    <a:lnTo>
                      <a:pt x="106" y="1"/>
                    </a:lnTo>
                    <a:lnTo>
                      <a:pt x="106" y="0"/>
                    </a:lnTo>
                    <a:lnTo>
                      <a:pt x="105" y="0"/>
                    </a:lnTo>
                    <a:lnTo>
                      <a:pt x="104" y="0"/>
                    </a:lnTo>
                    <a:lnTo>
                      <a:pt x="5" y="0"/>
                    </a:lnTo>
                    <a:lnTo>
                      <a:pt x="4" y="0"/>
                    </a:lnTo>
                    <a:lnTo>
                      <a:pt x="3" y="1"/>
                    </a:lnTo>
                    <a:lnTo>
                      <a:pt x="2" y="1"/>
                    </a:lnTo>
                    <a:lnTo>
                      <a:pt x="2" y="3"/>
                    </a:lnTo>
                    <a:lnTo>
                      <a:pt x="0" y="4"/>
                    </a:lnTo>
                    <a:lnTo>
                      <a:pt x="0" y="145"/>
                    </a:lnTo>
                    <a:lnTo>
                      <a:pt x="0" y="146"/>
                    </a:lnTo>
                    <a:lnTo>
                      <a:pt x="0" y="147"/>
                    </a:lnTo>
                    <a:lnTo>
                      <a:pt x="2" y="148"/>
                    </a:lnTo>
                    <a:lnTo>
                      <a:pt x="2" y="150"/>
                    </a:lnTo>
                    <a:lnTo>
                      <a:pt x="3" y="151"/>
                    </a:lnTo>
                    <a:lnTo>
                      <a:pt x="5" y="151"/>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399" name="Freeform 968"/>
              <p:cNvSpPr>
                <a:spLocks/>
              </p:cNvSpPr>
              <p:nvPr/>
            </p:nvSpPr>
            <p:spPr bwMode="auto">
              <a:xfrm>
                <a:off x="5284" y="3895"/>
                <a:ext cx="86" cy="106"/>
              </a:xfrm>
              <a:custGeom>
                <a:avLst/>
                <a:gdLst>
                  <a:gd name="T0" fmla="*/ 4 w 117"/>
                  <a:gd name="T1" fmla="*/ 3 h 152"/>
                  <a:gd name="T2" fmla="*/ 4 w 117"/>
                  <a:gd name="T3" fmla="*/ 3 h 152"/>
                  <a:gd name="T4" fmla="*/ 4 w 117"/>
                  <a:gd name="T5" fmla="*/ 3 h 152"/>
                  <a:gd name="T6" fmla="*/ 4 w 117"/>
                  <a:gd name="T7" fmla="*/ 3 h 152"/>
                  <a:gd name="T8" fmla="*/ 4 w 117"/>
                  <a:gd name="T9" fmla="*/ 3 h 152"/>
                  <a:gd name="T10" fmla="*/ 4 w 117"/>
                  <a:gd name="T11" fmla="*/ 3 h 152"/>
                  <a:gd name="T12" fmla="*/ 4 w 117"/>
                  <a:gd name="T13" fmla="*/ 3 h 152"/>
                  <a:gd name="T14" fmla="*/ 4 w 117"/>
                  <a:gd name="T15" fmla="*/ 3 h 152"/>
                  <a:gd name="T16" fmla="*/ 4 w 117"/>
                  <a:gd name="T17" fmla="*/ 3 h 152"/>
                  <a:gd name="T18" fmla="*/ 4 w 117"/>
                  <a:gd name="T19" fmla="*/ 1 h 152"/>
                  <a:gd name="T20" fmla="*/ 4 w 117"/>
                  <a:gd name="T21" fmla="*/ 1 h 152"/>
                  <a:gd name="T22" fmla="*/ 4 w 117"/>
                  <a:gd name="T23" fmla="*/ 1 h 152"/>
                  <a:gd name="T24" fmla="*/ 4 w 117"/>
                  <a:gd name="T25" fmla="*/ 1 h 152"/>
                  <a:gd name="T26" fmla="*/ 4 w 117"/>
                  <a:gd name="T27" fmla="*/ 1 h 152"/>
                  <a:gd name="T28" fmla="*/ 4 w 117"/>
                  <a:gd name="T29" fmla="*/ 0 h 152"/>
                  <a:gd name="T30" fmla="*/ 1 w 117"/>
                  <a:gd name="T31" fmla="*/ 0 h 152"/>
                  <a:gd name="T32" fmla="*/ 1 w 117"/>
                  <a:gd name="T33" fmla="*/ 0 h 152"/>
                  <a:gd name="T34" fmla="*/ 1 w 117"/>
                  <a:gd name="T35" fmla="*/ 1 h 152"/>
                  <a:gd name="T36" fmla="*/ 1 w 117"/>
                  <a:gd name="T37" fmla="*/ 1 h 152"/>
                  <a:gd name="T38" fmla="*/ 1 w 117"/>
                  <a:gd name="T39" fmla="*/ 1 h 152"/>
                  <a:gd name="T40" fmla="*/ 1 w 117"/>
                  <a:gd name="T41" fmla="*/ 1 h 152"/>
                  <a:gd name="T42" fmla="*/ 0 w 117"/>
                  <a:gd name="T43" fmla="*/ 1 h 152"/>
                  <a:gd name="T44" fmla="*/ 0 w 117"/>
                  <a:gd name="T45" fmla="*/ 3 h 152"/>
                  <a:gd name="T46" fmla="*/ 0 w 117"/>
                  <a:gd name="T47" fmla="*/ 3 h 152"/>
                  <a:gd name="T48" fmla="*/ 1 w 117"/>
                  <a:gd name="T49" fmla="*/ 3 h 152"/>
                  <a:gd name="T50" fmla="*/ 1 w 117"/>
                  <a:gd name="T51" fmla="*/ 3 h 152"/>
                  <a:gd name="T52" fmla="*/ 1 w 117"/>
                  <a:gd name="T53" fmla="*/ 3 h 152"/>
                  <a:gd name="T54" fmla="*/ 1 w 117"/>
                  <a:gd name="T55" fmla="*/ 3 h 152"/>
                  <a:gd name="T56" fmla="*/ 1 w 117"/>
                  <a:gd name="T57" fmla="*/ 3 h 152"/>
                  <a:gd name="T58" fmla="*/ 1 w 117"/>
                  <a:gd name="T59" fmla="*/ 3 h 152"/>
                  <a:gd name="T60" fmla="*/ 1 w 117"/>
                  <a:gd name="T61" fmla="*/ 3 h 152"/>
                  <a:gd name="T62" fmla="*/ 1 w 117"/>
                  <a:gd name="T63" fmla="*/ 3 h 152"/>
                  <a:gd name="T64" fmla="*/ 1 w 117"/>
                  <a:gd name="T65" fmla="*/ 1 h 152"/>
                  <a:gd name="T66" fmla="*/ 1 w 117"/>
                  <a:gd name="T67" fmla="*/ 1 h 152"/>
                  <a:gd name="T68" fmla="*/ 1 w 117"/>
                  <a:gd name="T69" fmla="*/ 1 h 152"/>
                  <a:gd name="T70" fmla="*/ 1 w 117"/>
                  <a:gd name="T71" fmla="*/ 1 h 152"/>
                  <a:gd name="T72" fmla="*/ 1 w 117"/>
                  <a:gd name="T73" fmla="*/ 1 h 152"/>
                  <a:gd name="T74" fmla="*/ 1 w 117"/>
                  <a:gd name="T75" fmla="*/ 1 h 152"/>
                  <a:gd name="T76" fmla="*/ 1 w 117"/>
                  <a:gd name="T77" fmla="*/ 1 h 152"/>
                  <a:gd name="T78" fmla="*/ 4 w 117"/>
                  <a:gd name="T79" fmla="*/ 1 h 152"/>
                  <a:gd name="T80" fmla="*/ 4 w 117"/>
                  <a:gd name="T81" fmla="*/ 1 h 152"/>
                  <a:gd name="T82" fmla="*/ 4 w 117"/>
                  <a:gd name="T83" fmla="*/ 1 h 152"/>
                  <a:gd name="T84" fmla="*/ 4 w 117"/>
                  <a:gd name="T85" fmla="*/ 1 h 152"/>
                  <a:gd name="T86" fmla="*/ 4 w 117"/>
                  <a:gd name="T87" fmla="*/ 1 h 152"/>
                  <a:gd name="T88" fmla="*/ 4 w 117"/>
                  <a:gd name="T89" fmla="*/ 1 h 152"/>
                  <a:gd name="T90" fmla="*/ 4 w 117"/>
                  <a:gd name="T91" fmla="*/ 1 h 152"/>
                  <a:gd name="T92" fmla="*/ 4 w 117"/>
                  <a:gd name="T93" fmla="*/ 3 h 152"/>
                  <a:gd name="T94" fmla="*/ 4 w 117"/>
                  <a:gd name="T95" fmla="*/ 3 h 152"/>
                  <a:gd name="T96" fmla="*/ 4 w 117"/>
                  <a:gd name="T97" fmla="*/ 3 h 152"/>
                  <a:gd name="T98" fmla="*/ 4 w 117"/>
                  <a:gd name="T99" fmla="*/ 3 h 152"/>
                  <a:gd name="T100" fmla="*/ 4 w 117"/>
                  <a:gd name="T101" fmla="*/ 3 h 152"/>
                  <a:gd name="T102" fmla="*/ 4 w 117"/>
                  <a:gd name="T103" fmla="*/ 3 h 152"/>
                  <a:gd name="T104" fmla="*/ 4 w 117"/>
                  <a:gd name="T105" fmla="*/ 3 h 152"/>
                  <a:gd name="T106" fmla="*/ 4 w 117"/>
                  <a:gd name="T107" fmla="*/ 3 h 152"/>
                  <a:gd name="T108" fmla="*/ 1 w 117"/>
                  <a:gd name="T109" fmla="*/ 3 h 1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7"/>
                  <a:gd name="T166" fmla="*/ 0 h 152"/>
                  <a:gd name="T167" fmla="*/ 117 w 117"/>
                  <a:gd name="T168" fmla="*/ 152 h 1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7" h="152">
                    <a:moveTo>
                      <a:pt x="5" y="151"/>
                    </a:moveTo>
                    <a:lnTo>
                      <a:pt x="5" y="152"/>
                    </a:lnTo>
                    <a:lnTo>
                      <a:pt x="107" y="152"/>
                    </a:lnTo>
                    <a:lnTo>
                      <a:pt x="109" y="152"/>
                    </a:lnTo>
                    <a:lnTo>
                      <a:pt x="111" y="152"/>
                    </a:lnTo>
                    <a:lnTo>
                      <a:pt x="110" y="151"/>
                    </a:lnTo>
                    <a:lnTo>
                      <a:pt x="111" y="152"/>
                    </a:lnTo>
                    <a:lnTo>
                      <a:pt x="112" y="151"/>
                    </a:lnTo>
                    <a:lnTo>
                      <a:pt x="114" y="151"/>
                    </a:lnTo>
                    <a:lnTo>
                      <a:pt x="115" y="148"/>
                    </a:lnTo>
                    <a:lnTo>
                      <a:pt x="114" y="148"/>
                    </a:lnTo>
                    <a:lnTo>
                      <a:pt x="115" y="149"/>
                    </a:lnTo>
                    <a:lnTo>
                      <a:pt x="116" y="148"/>
                    </a:lnTo>
                    <a:lnTo>
                      <a:pt x="117" y="147"/>
                    </a:lnTo>
                    <a:lnTo>
                      <a:pt x="117" y="146"/>
                    </a:lnTo>
                    <a:lnTo>
                      <a:pt x="117" y="144"/>
                    </a:lnTo>
                    <a:lnTo>
                      <a:pt x="116" y="144"/>
                    </a:lnTo>
                    <a:lnTo>
                      <a:pt x="117" y="144"/>
                    </a:lnTo>
                    <a:lnTo>
                      <a:pt x="117" y="142"/>
                    </a:lnTo>
                    <a:lnTo>
                      <a:pt x="117" y="58"/>
                    </a:lnTo>
                    <a:lnTo>
                      <a:pt x="110" y="6"/>
                    </a:lnTo>
                    <a:lnTo>
                      <a:pt x="109" y="6"/>
                    </a:lnTo>
                    <a:lnTo>
                      <a:pt x="110" y="6"/>
                    </a:lnTo>
                    <a:lnTo>
                      <a:pt x="110" y="5"/>
                    </a:lnTo>
                    <a:lnTo>
                      <a:pt x="110" y="4"/>
                    </a:lnTo>
                    <a:lnTo>
                      <a:pt x="110" y="2"/>
                    </a:lnTo>
                    <a:lnTo>
                      <a:pt x="110" y="1"/>
                    </a:lnTo>
                    <a:lnTo>
                      <a:pt x="109" y="1"/>
                    </a:lnTo>
                    <a:lnTo>
                      <a:pt x="107" y="2"/>
                    </a:lnTo>
                    <a:lnTo>
                      <a:pt x="109" y="1"/>
                    </a:lnTo>
                    <a:lnTo>
                      <a:pt x="109" y="0"/>
                    </a:lnTo>
                    <a:lnTo>
                      <a:pt x="107" y="0"/>
                    </a:lnTo>
                    <a:lnTo>
                      <a:pt x="106" y="0"/>
                    </a:lnTo>
                    <a:lnTo>
                      <a:pt x="105" y="0"/>
                    </a:lnTo>
                    <a:lnTo>
                      <a:pt x="6" y="0"/>
                    </a:lnTo>
                    <a:lnTo>
                      <a:pt x="5" y="0"/>
                    </a:lnTo>
                    <a:lnTo>
                      <a:pt x="4" y="1"/>
                    </a:lnTo>
                    <a:lnTo>
                      <a:pt x="4" y="2"/>
                    </a:lnTo>
                    <a:lnTo>
                      <a:pt x="4" y="1"/>
                    </a:lnTo>
                    <a:lnTo>
                      <a:pt x="3" y="1"/>
                    </a:lnTo>
                    <a:lnTo>
                      <a:pt x="1" y="1"/>
                    </a:lnTo>
                    <a:lnTo>
                      <a:pt x="1" y="2"/>
                    </a:lnTo>
                    <a:lnTo>
                      <a:pt x="1" y="4"/>
                    </a:lnTo>
                    <a:lnTo>
                      <a:pt x="3" y="4"/>
                    </a:lnTo>
                    <a:lnTo>
                      <a:pt x="1" y="2"/>
                    </a:lnTo>
                    <a:lnTo>
                      <a:pt x="0" y="4"/>
                    </a:lnTo>
                    <a:lnTo>
                      <a:pt x="0" y="5"/>
                    </a:lnTo>
                    <a:lnTo>
                      <a:pt x="0" y="146"/>
                    </a:lnTo>
                    <a:lnTo>
                      <a:pt x="0" y="147"/>
                    </a:lnTo>
                    <a:lnTo>
                      <a:pt x="0" y="148"/>
                    </a:lnTo>
                    <a:lnTo>
                      <a:pt x="1" y="151"/>
                    </a:lnTo>
                    <a:lnTo>
                      <a:pt x="1" y="152"/>
                    </a:lnTo>
                    <a:lnTo>
                      <a:pt x="3" y="152"/>
                    </a:lnTo>
                    <a:lnTo>
                      <a:pt x="4" y="152"/>
                    </a:lnTo>
                    <a:lnTo>
                      <a:pt x="6" y="152"/>
                    </a:lnTo>
                    <a:lnTo>
                      <a:pt x="8" y="152"/>
                    </a:lnTo>
                    <a:lnTo>
                      <a:pt x="8" y="151"/>
                    </a:lnTo>
                    <a:lnTo>
                      <a:pt x="6" y="151"/>
                    </a:lnTo>
                    <a:lnTo>
                      <a:pt x="4" y="151"/>
                    </a:lnTo>
                    <a:lnTo>
                      <a:pt x="4" y="152"/>
                    </a:lnTo>
                    <a:lnTo>
                      <a:pt x="4" y="151"/>
                    </a:lnTo>
                    <a:lnTo>
                      <a:pt x="4" y="149"/>
                    </a:lnTo>
                    <a:lnTo>
                      <a:pt x="3" y="149"/>
                    </a:lnTo>
                    <a:lnTo>
                      <a:pt x="3" y="148"/>
                    </a:lnTo>
                    <a:lnTo>
                      <a:pt x="1" y="148"/>
                    </a:lnTo>
                    <a:lnTo>
                      <a:pt x="3" y="148"/>
                    </a:lnTo>
                    <a:lnTo>
                      <a:pt x="3" y="147"/>
                    </a:lnTo>
                    <a:lnTo>
                      <a:pt x="3" y="146"/>
                    </a:lnTo>
                    <a:lnTo>
                      <a:pt x="3" y="5"/>
                    </a:lnTo>
                    <a:lnTo>
                      <a:pt x="1" y="5"/>
                    </a:lnTo>
                    <a:lnTo>
                      <a:pt x="3" y="5"/>
                    </a:lnTo>
                    <a:lnTo>
                      <a:pt x="4" y="2"/>
                    </a:lnTo>
                    <a:lnTo>
                      <a:pt x="3" y="2"/>
                    </a:lnTo>
                    <a:lnTo>
                      <a:pt x="4" y="4"/>
                    </a:lnTo>
                    <a:lnTo>
                      <a:pt x="4" y="2"/>
                    </a:lnTo>
                    <a:lnTo>
                      <a:pt x="4" y="4"/>
                    </a:lnTo>
                    <a:lnTo>
                      <a:pt x="5" y="2"/>
                    </a:lnTo>
                    <a:lnTo>
                      <a:pt x="6" y="2"/>
                    </a:lnTo>
                    <a:lnTo>
                      <a:pt x="5" y="1"/>
                    </a:lnTo>
                    <a:lnTo>
                      <a:pt x="5" y="2"/>
                    </a:lnTo>
                    <a:lnTo>
                      <a:pt x="6" y="2"/>
                    </a:lnTo>
                    <a:lnTo>
                      <a:pt x="105" y="2"/>
                    </a:lnTo>
                    <a:lnTo>
                      <a:pt x="106" y="2"/>
                    </a:lnTo>
                    <a:lnTo>
                      <a:pt x="107" y="2"/>
                    </a:lnTo>
                    <a:lnTo>
                      <a:pt x="107" y="1"/>
                    </a:lnTo>
                    <a:lnTo>
                      <a:pt x="106" y="2"/>
                    </a:lnTo>
                    <a:lnTo>
                      <a:pt x="107" y="2"/>
                    </a:lnTo>
                    <a:lnTo>
                      <a:pt x="107" y="4"/>
                    </a:lnTo>
                    <a:lnTo>
                      <a:pt x="109" y="2"/>
                    </a:lnTo>
                    <a:lnTo>
                      <a:pt x="107" y="2"/>
                    </a:lnTo>
                    <a:lnTo>
                      <a:pt x="107" y="4"/>
                    </a:lnTo>
                    <a:lnTo>
                      <a:pt x="107" y="5"/>
                    </a:lnTo>
                    <a:lnTo>
                      <a:pt x="107" y="6"/>
                    </a:lnTo>
                    <a:lnTo>
                      <a:pt x="115" y="58"/>
                    </a:lnTo>
                    <a:lnTo>
                      <a:pt x="116" y="58"/>
                    </a:lnTo>
                    <a:lnTo>
                      <a:pt x="115" y="58"/>
                    </a:lnTo>
                    <a:lnTo>
                      <a:pt x="115" y="142"/>
                    </a:lnTo>
                    <a:lnTo>
                      <a:pt x="116" y="142"/>
                    </a:lnTo>
                    <a:lnTo>
                      <a:pt x="115" y="142"/>
                    </a:lnTo>
                    <a:lnTo>
                      <a:pt x="115" y="143"/>
                    </a:lnTo>
                    <a:lnTo>
                      <a:pt x="115" y="144"/>
                    </a:lnTo>
                    <a:lnTo>
                      <a:pt x="115" y="146"/>
                    </a:lnTo>
                    <a:lnTo>
                      <a:pt x="116" y="146"/>
                    </a:lnTo>
                    <a:lnTo>
                      <a:pt x="115" y="146"/>
                    </a:lnTo>
                    <a:lnTo>
                      <a:pt x="114" y="147"/>
                    </a:lnTo>
                    <a:lnTo>
                      <a:pt x="115" y="147"/>
                    </a:lnTo>
                    <a:lnTo>
                      <a:pt x="114" y="147"/>
                    </a:lnTo>
                    <a:lnTo>
                      <a:pt x="112" y="147"/>
                    </a:lnTo>
                    <a:lnTo>
                      <a:pt x="111" y="149"/>
                    </a:lnTo>
                    <a:lnTo>
                      <a:pt x="112" y="149"/>
                    </a:lnTo>
                    <a:lnTo>
                      <a:pt x="110" y="149"/>
                    </a:lnTo>
                    <a:lnTo>
                      <a:pt x="111" y="149"/>
                    </a:lnTo>
                    <a:lnTo>
                      <a:pt x="110" y="149"/>
                    </a:lnTo>
                    <a:lnTo>
                      <a:pt x="109" y="151"/>
                    </a:lnTo>
                    <a:lnTo>
                      <a:pt x="109" y="152"/>
                    </a:lnTo>
                    <a:lnTo>
                      <a:pt x="109" y="151"/>
                    </a:lnTo>
                    <a:lnTo>
                      <a:pt x="107" y="151"/>
                    </a:lnTo>
                    <a:lnTo>
                      <a:pt x="5" y="151"/>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00" name="Freeform 969"/>
              <p:cNvSpPr>
                <a:spLocks/>
              </p:cNvSpPr>
              <p:nvPr/>
            </p:nvSpPr>
            <p:spPr bwMode="auto">
              <a:xfrm>
                <a:off x="5284" y="3895"/>
                <a:ext cx="86" cy="106"/>
              </a:xfrm>
              <a:custGeom>
                <a:avLst/>
                <a:gdLst>
                  <a:gd name="T0" fmla="*/ 4 w 117"/>
                  <a:gd name="T1" fmla="*/ 3 h 152"/>
                  <a:gd name="T2" fmla="*/ 4 w 117"/>
                  <a:gd name="T3" fmla="*/ 3 h 152"/>
                  <a:gd name="T4" fmla="*/ 4 w 117"/>
                  <a:gd name="T5" fmla="*/ 3 h 152"/>
                  <a:gd name="T6" fmla="*/ 4 w 117"/>
                  <a:gd name="T7" fmla="*/ 3 h 152"/>
                  <a:gd name="T8" fmla="*/ 4 w 117"/>
                  <a:gd name="T9" fmla="*/ 3 h 152"/>
                  <a:gd name="T10" fmla="*/ 4 w 117"/>
                  <a:gd name="T11" fmla="*/ 3 h 152"/>
                  <a:gd name="T12" fmla="*/ 4 w 117"/>
                  <a:gd name="T13" fmla="*/ 3 h 152"/>
                  <a:gd name="T14" fmla="*/ 4 w 117"/>
                  <a:gd name="T15" fmla="*/ 3 h 152"/>
                  <a:gd name="T16" fmla="*/ 4 w 117"/>
                  <a:gd name="T17" fmla="*/ 3 h 152"/>
                  <a:gd name="T18" fmla="*/ 4 w 117"/>
                  <a:gd name="T19" fmla="*/ 1 h 152"/>
                  <a:gd name="T20" fmla="*/ 4 w 117"/>
                  <a:gd name="T21" fmla="*/ 1 h 152"/>
                  <a:gd name="T22" fmla="*/ 4 w 117"/>
                  <a:gd name="T23" fmla="*/ 1 h 152"/>
                  <a:gd name="T24" fmla="*/ 4 w 117"/>
                  <a:gd name="T25" fmla="*/ 1 h 152"/>
                  <a:gd name="T26" fmla="*/ 4 w 117"/>
                  <a:gd name="T27" fmla="*/ 1 h 152"/>
                  <a:gd name="T28" fmla="*/ 4 w 117"/>
                  <a:gd name="T29" fmla="*/ 0 h 152"/>
                  <a:gd name="T30" fmla="*/ 1 w 117"/>
                  <a:gd name="T31" fmla="*/ 0 h 152"/>
                  <a:gd name="T32" fmla="*/ 1 w 117"/>
                  <a:gd name="T33" fmla="*/ 0 h 152"/>
                  <a:gd name="T34" fmla="*/ 1 w 117"/>
                  <a:gd name="T35" fmla="*/ 1 h 152"/>
                  <a:gd name="T36" fmla="*/ 1 w 117"/>
                  <a:gd name="T37" fmla="*/ 1 h 152"/>
                  <a:gd name="T38" fmla="*/ 1 w 117"/>
                  <a:gd name="T39" fmla="*/ 1 h 152"/>
                  <a:gd name="T40" fmla="*/ 1 w 117"/>
                  <a:gd name="T41" fmla="*/ 1 h 152"/>
                  <a:gd name="T42" fmla="*/ 0 w 117"/>
                  <a:gd name="T43" fmla="*/ 1 h 152"/>
                  <a:gd name="T44" fmla="*/ 0 w 117"/>
                  <a:gd name="T45" fmla="*/ 3 h 152"/>
                  <a:gd name="T46" fmla="*/ 0 w 117"/>
                  <a:gd name="T47" fmla="*/ 3 h 152"/>
                  <a:gd name="T48" fmla="*/ 1 w 117"/>
                  <a:gd name="T49" fmla="*/ 3 h 152"/>
                  <a:gd name="T50" fmla="*/ 1 w 117"/>
                  <a:gd name="T51" fmla="*/ 3 h 152"/>
                  <a:gd name="T52" fmla="*/ 1 w 117"/>
                  <a:gd name="T53" fmla="*/ 3 h 152"/>
                  <a:gd name="T54" fmla="*/ 1 w 117"/>
                  <a:gd name="T55" fmla="*/ 3 h 152"/>
                  <a:gd name="T56" fmla="*/ 1 w 117"/>
                  <a:gd name="T57" fmla="*/ 3 h 152"/>
                  <a:gd name="T58" fmla="*/ 1 w 117"/>
                  <a:gd name="T59" fmla="*/ 3 h 152"/>
                  <a:gd name="T60" fmla="*/ 1 w 117"/>
                  <a:gd name="T61" fmla="*/ 3 h 152"/>
                  <a:gd name="T62" fmla="*/ 1 w 117"/>
                  <a:gd name="T63" fmla="*/ 3 h 152"/>
                  <a:gd name="T64" fmla="*/ 1 w 117"/>
                  <a:gd name="T65" fmla="*/ 1 h 152"/>
                  <a:gd name="T66" fmla="*/ 1 w 117"/>
                  <a:gd name="T67" fmla="*/ 1 h 152"/>
                  <a:gd name="T68" fmla="*/ 1 w 117"/>
                  <a:gd name="T69" fmla="*/ 1 h 152"/>
                  <a:gd name="T70" fmla="*/ 1 w 117"/>
                  <a:gd name="T71" fmla="*/ 1 h 152"/>
                  <a:gd name="T72" fmla="*/ 1 w 117"/>
                  <a:gd name="T73" fmla="*/ 1 h 152"/>
                  <a:gd name="T74" fmla="*/ 1 w 117"/>
                  <a:gd name="T75" fmla="*/ 1 h 152"/>
                  <a:gd name="T76" fmla="*/ 1 w 117"/>
                  <a:gd name="T77" fmla="*/ 1 h 152"/>
                  <a:gd name="T78" fmla="*/ 4 w 117"/>
                  <a:gd name="T79" fmla="*/ 1 h 152"/>
                  <a:gd name="T80" fmla="*/ 4 w 117"/>
                  <a:gd name="T81" fmla="*/ 1 h 152"/>
                  <a:gd name="T82" fmla="*/ 4 w 117"/>
                  <a:gd name="T83" fmla="*/ 1 h 152"/>
                  <a:gd name="T84" fmla="*/ 4 w 117"/>
                  <a:gd name="T85" fmla="*/ 1 h 152"/>
                  <a:gd name="T86" fmla="*/ 4 w 117"/>
                  <a:gd name="T87" fmla="*/ 1 h 152"/>
                  <a:gd name="T88" fmla="*/ 4 w 117"/>
                  <a:gd name="T89" fmla="*/ 1 h 152"/>
                  <a:gd name="T90" fmla="*/ 4 w 117"/>
                  <a:gd name="T91" fmla="*/ 1 h 152"/>
                  <a:gd name="T92" fmla="*/ 4 w 117"/>
                  <a:gd name="T93" fmla="*/ 3 h 152"/>
                  <a:gd name="T94" fmla="*/ 4 w 117"/>
                  <a:gd name="T95" fmla="*/ 3 h 152"/>
                  <a:gd name="T96" fmla="*/ 4 w 117"/>
                  <a:gd name="T97" fmla="*/ 3 h 152"/>
                  <a:gd name="T98" fmla="*/ 4 w 117"/>
                  <a:gd name="T99" fmla="*/ 3 h 152"/>
                  <a:gd name="T100" fmla="*/ 4 w 117"/>
                  <a:gd name="T101" fmla="*/ 3 h 152"/>
                  <a:gd name="T102" fmla="*/ 4 w 117"/>
                  <a:gd name="T103" fmla="*/ 3 h 152"/>
                  <a:gd name="T104" fmla="*/ 4 w 117"/>
                  <a:gd name="T105" fmla="*/ 3 h 152"/>
                  <a:gd name="T106" fmla="*/ 4 w 117"/>
                  <a:gd name="T107" fmla="*/ 3 h 152"/>
                  <a:gd name="T108" fmla="*/ 1 w 117"/>
                  <a:gd name="T109" fmla="*/ 3 h 1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7"/>
                  <a:gd name="T166" fmla="*/ 0 h 152"/>
                  <a:gd name="T167" fmla="*/ 117 w 117"/>
                  <a:gd name="T168" fmla="*/ 152 h 1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7" h="152">
                    <a:moveTo>
                      <a:pt x="5" y="151"/>
                    </a:moveTo>
                    <a:lnTo>
                      <a:pt x="5" y="152"/>
                    </a:lnTo>
                    <a:lnTo>
                      <a:pt x="107" y="152"/>
                    </a:lnTo>
                    <a:lnTo>
                      <a:pt x="109" y="152"/>
                    </a:lnTo>
                    <a:lnTo>
                      <a:pt x="111" y="152"/>
                    </a:lnTo>
                    <a:lnTo>
                      <a:pt x="110" y="151"/>
                    </a:lnTo>
                    <a:lnTo>
                      <a:pt x="111" y="152"/>
                    </a:lnTo>
                    <a:lnTo>
                      <a:pt x="112" y="151"/>
                    </a:lnTo>
                    <a:lnTo>
                      <a:pt x="114" y="151"/>
                    </a:lnTo>
                    <a:lnTo>
                      <a:pt x="115" y="148"/>
                    </a:lnTo>
                    <a:lnTo>
                      <a:pt x="114" y="148"/>
                    </a:lnTo>
                    <a:lnTo>
                      <a:pt x="115" y="149"/>
                    </a:lnTo>
                    <a:lnTo>
                      <a:pt x="116" y="148"/>
                    </a:lnTo>
                    <a:lnTo>
                      <a:pt x="117" y="147"/>
                    </a:lnTo>
                    <a:lnTo>
                      <a:pt x="117" y="146"/>
                    </a:lnTo>
                    <a:lnTo>
                      <a:pt x="117" y="144"/>
                    </a:lnTo>
                    <a:lnTo>
                      <a:pt x="116" y="144"/>
                    </a:lnTo>
                    <a:lnTo>
                      <a:pt x="117" y="144"/>
                    </a:lnTo>
                    <a:lnTo>
                      <a:pt x="117" y="142"/>
                    </a:lnTo>
                    <a:lnTo>
                      <a:pt x="117" y="58"/>
                    </a:lnTo>
                    <a:lnTo>
                      <a:pt x="110" y="6"/>
                    </a:lnTo>
                    <a:lnTo>
                      <a:pt x="109" y="6"/>
                    </a:lnTo>
                    <a:lnTo>
                      <a:pt x="110" y="6"/>
                    </a:lnTo>
                    <a:lnTo>
                      <a:pt x="110" y="5"/>
                    </a:lnTo>
                    <a:lnTo>
                      <a:pt x="110" y="4"/>
                    </a:lnTo>
                    <a:lnTo>
                      <a:pt x="110" y="2"/>
                    </a:lnTo>
                    <a:lnTo>
                      <a:pt x="110" y="1"/>
                    </a:lnTo>
                    <a:lnTo>
                      <a:pt x="109" y="1"/>
                    </a:lnTo>
                    <a:lnTo>
                      <a:pt x="107" y="2"/>
                    </a:lnTo>
                    <a:lnTo>
                      <a:pt x="109" y="1"/>
                    </a:lnTo>
                    <a:lnTo>
                      <a:pt x="109" y="0"/>
                    </a:lnTo>
                    <a:lnTo>
                      <a:pt x="107" y="0"/>
                    </a:lnTo>
                    <a:lnTo>
                      <a:pt x="106" y="0"/>
                    </a:lnTo>
                    <a:lnTo>
                      <a:pt x="105" y="0"/>
                    </a:lnTo>
                    <a:lnTo>
                      <a:pt x="6" y="0"/>
                    </a:lnTo>
                    <a:lnTo>
                      <a:pt x="5" y="0"/>
                    </a:lnTo>
                    <a:lnTo>
                      <a:pt x="4" y="1"/>
                    </a:lnTo>
                    <a:lnTo>
                      <a:pt x="4" y="2"/>
                    </a:lnTo>
                    <a:lnTo>
                      <a:pt x="4" y="1"/>
                    </a:lnTo>
                    <a:lnTo>
                      <a:pt x="3" y="1"/>
                    </a:lnTo>
                    <a:lnTo>
                      <a:pt x="1" y="1"/>
                    </a:lnTo>
                    <a:lnTo>
                      <a:pt x="1" y="2"/>
                    </a:lnTo>
                    <a:lnTo>
                      <a:pt x="1" y="4"/>
                    </a:lnTo>
                    <a:lnTo>
                      <a:pt x="3" y="4"/>
                    </a:lnTo>
                    <a:lnTo>
                      <a:pt x="1" y="2"/>
                    </a:lnTo>
                    <a:lnTo>
                      <a:pt x="0" y="4"/>
                    </a:lnTo>
                    <a:lnTo>
                      <a:pt x="0" y="5"/>
                    </a:lnTo>
                    <a:lnTo>
                      <a:pt x="0" y="146"/>
                    </a:lnTo>
                    <a:lnTo>
                      <a:pt x="0" y="147"/>
                    </a:lnTo>
                    <a:lnTo>
                      <a:pt x="0" y="148"/>
                    </a:lnTo>
                    <a:lnTo>
                      <a:pt x="1" y="151"/>
                    </a:lnTo>
                    <a:lnTo>
                      <a:pt x="1" y="152"/>
                    </a:lnTo>
                    <a:lnTo>
                      <a:pt x="3" y="152"/>
                    </a:lnTo>
                    <a:lnTo>
                      <a:pt x="4" y="152"/>
                    </a:lnTo>
                    <a:lnTo>
                      <a:pt x="6" y="152"/>
                    </a:lnTo>
                    <a:lnTo>
                      <a:pt x="8" y="152"/>
                    </a:lnTo>
                    <a:lnTo>
                      <a:pt x="8" y="151"/>
                    </a:lnTo>
                    <a:lnTo>
                      <a:pt x="6" y="151"/>
                    </a:lnTo>
                    <a:lnTo>
                      <a:pt x="4" y="151"/>
                    </a:lnTo>
                    <a:lnTo>
                      <a:pt x="4" y="152"/>
                    </a:lnTo>
                    <a:lnTo>
                      <a:pt x="4" y="151"/>
                    </a:lnTo>
                    <a:lnTo>
                      <a:pt x="4" y="149"/>
                    </a:lnTo>
                    <a:lnTo>
                      <a:pt x="3" y="149"/>
                    </a:lnTo>
                    <a:lnTo>
                      <a:pt x="3" y="148"/>
                    </a:lnTo>
                    <a:lnTo>
                      <a:pt x="1" y="148"/>
                    </a:lnTo>
                    <a:lnTo>
                      <a:pt x="3" y="148"/>
                    </a:lnTo>
                    <a:lnTo>
                      <a:pt x="3" y="147"/>
                    </a:lnTo>
                    <a:lnTo>
                      <a:pt x="3" y="146"/>
                    </a:lnTo>
                    <a:lnTo>
                      <a:pt x="3" y="5"/>
                    </a:lnTo>
                    <a:lnTo>
                      <a:pt x="1" y="5"/>
                    </a:lnTo>
                    <a:lnTo>
                      <a:pt x="3" y="5"/>
                    </a:lnTo>
                    <a:lnTo>
                      <a:pt x="4" y="2"/>
                    </a:lnTo>
                    <a:lnTo>
                      <a:pt x="3" y="2"/>
                    </a:lnTo>
                    <a:lnTo>
                      <a:pt x="4" y="4"/>
                    </a:lnTo>
                    <a:lnTo>
                      <a:pt x="4" y="2"/>
                    </a:lnTo>
                    <a:lnTo>
                      <a:pt x="4" y="4"/>
                    </a:lnTo>
                    <a:lnTo>
                      <a:pt x="5" y="2"/>
                    </a:lnTo>
                    <a:lnTo>
                      <a:pt x="6" y="2"/>
                    </a:lnTo>
                    <a:lnTo>
                      <a:pt x="5" y="1"/>
                    </a:lnTo>
                    <a:lnTo>
                      <a:pt x="5" y="2"/>
                    </a:lnTo>
                    <a:lnTo>
                      <a:pt x="6" y="2"/>
                    </a:lnTo>
                    <a:lnTo>
                      <a:pt x="105" y="2"/>
                    </a:lnTo>
                    <a:lnTo>
                      <a:pt x="106" y="2"/>
                    </a:lnTo>
                    <a:lnTo>
                      <a:pt x="107" y="2"/>
                    </a:lnTo>
                    <a:lnTo>
                      <a:pt x="107" y="1"/>
                    </a:lnTo>
                    <a:lnTo>
                      <a:pt x="106" y="2"/>
                    </a:lnTo>
                    <a:lnTo>
                      <a:pt x="107" y="2"/>
                    </a:lnTo>
                    <a:lnTo>
                      <a:pt x="107" y="4"/>
                    </a:lnTo>
                    <a:lnTo>
                      <a:pt x="109" y="2"/>
                    </a:lnTo>
                    <a:lnTo>
                      <a:pt x="107" y="2"/>
                    </a:lnTo>
                    <a:lnTo>
                      <a:pt x="107" y="4"/>
                    </a:lnTo>
                    <a:lnTo>
                      <a:pt x="107" y="5"/>
                    </a:lnTo>
                    <a:lnTo>
                      <a:pt x="107" y="6"/>
                    </a:lnTo>
                    <a:lnTo>
                      <a:pt x="115" y="58"/>
                    </a:lnTo>
                    <a:lnTo>
                      <a:pt x="116" y="58"/>
                    </a:lnTo>
                    <a:lnTo>
                      <a:pt x="115" y="58"/>
                    </a:lnTo>
                    <a:lnTo>
                      <a:pt x="115" y="142"/>
                    </a:lnTo>
                    <a:lnTo>
                      <a:pt x="116" y="142"/>
                    </a:lnTo>
                    <a:lnTo>
                      <a:pt x="115" y="142"/>
                    </a:lnTo>
                    <a:lnTo>
                      <a:pt x="115" y="143"/>
                    </a:lnTo>
                    <a:lnTo>
                      <a:pt x="115" y="144"/>
                    </a:lnTo>
                    <a:lnTo>
                      <a:pt x="115" y="146"/>
                    </a:lnTo>
                    <a:lnTo>
                      <a:pt x="116" y="146"/>
                    </a:lnTo>
                    <a:lnTo>
                      <a:pt x="115" y="146"/>
                    </a:lnTo>
                    <a:lnTo>
                      <a:pt x="114" y="147"/>
                    </a:lnTo>
                    <a:lnTo>
                      <a:pt x="115" y="147"/>
                    </a:lnTo>
                    <a:lnTo>
                      <a:pt x="114" y="147"/>
                    </a:lnTo>
                    <a:lnTo>
                      <a:pt x="112" y="147"/>
                    </a:lnTo>
                    <a:lnTo>
                      <a:pt x="111" y="149"/>
                    </a:lnTo>
                    <a:lnTo>
                      <a:pt x="112" y="149"/>
                    </a:lnTo>
                    <a:lnTo>
                      <a:pt x="110" y="149"/>
                    </a:lnTo>
                    <a:lnTo>
                      <a:pt x="111" y="149"/>
                    </a:lnTo>
                    <a:lnTo>
                      <a:pt x="110" y="149"/>
                    </a:lnTo>
                    <a:lnTo>
                      <a:pt x="109" y="151"/>
                    </a:lnTo>
                    <a:lnTo>
                      <a:pt x="109" y="152"/>
                    </a:lnTo>
                    <a:lnTo>
                      <a:pt x="109" y="151"/>
                    </a:lnTo>
                    <a:lnTo>
                      <a:pt x="107" y="151"/>
                    </a:lnTo>
                    <a:lnTo>
                      <a:pt x="5" y="151"/>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01" name="Freeform 970"/>
              <p:cNvSpPr>
                <a:spLocks/>
              </p:cNvSpPr>
              <p:nvPr/>
            </p:nvSpPr>
            <p:spPr bwMode="auto">
              <a:xfrm>
                <a:off x="5287" y="3898"/>
                <a:ext cx="80" cy="102"/>
              </a:xfrm>
              <a:custGeom>
                <a:avLst/>
                <a:gdLst>
                  <a:gd name="T0" fmla="*/ 1 w 107"/>
                  <a:gd name="T1" fmla="*/ 3 h 147"/>
                  <a:gd name="T2" fmla="*/ 4 w 107"/>
                  <a:gd name="T3" fmla="*/ 3 h 147"/>
                  <a:gd name="T4" fmla="*/ 4 w 107"/>
                  <a:gd name="T5" fmla="*/ 3 h 147"/>
                  <a:gd name="T6" fmla="*/ 4 w 107"/>
                  <a:gd name="T7" fmla="*/ 3 h 147"/>
                  <a:gd name="T8" fmla="*/ 4 w 107"/>
                  <a:gd name="T9" fmla="*/ 3 h 147"/>
                  <a:gd name="T10" fmla="*/ 4 w 107"/>
                  <a:gd name="T11" fmla="*/ 3 h 147"/>
                  <a:gd name="T12" fmla="*/ 4 w 107"/>
                  <a:gd name="T13" fmla="*/ 3 h 147"/>
                  <a:gd name="T14" fmla="*/ 4 w 107"/>
                  <a:gd name="T15" fmla="*/ 3 h 147"/>
                  <a:gd name="T16" fmla="*/ 4 w 107"/>
                  <a:gd name="T17" fmla="*/ 2 h 147"/>
                  <a:gd name="T18" fmla="*/ 4 w 107"/>
                  <a:gd name="T19" fmla="*/ 2 h 147"/>
                  <a:gd name="T20" fmla="*/ 4 w 107"/>
                  <a:gd name="T21" fmla="*/ 1 h 147"/>
                  <a:gd name="T22" fmla="*/ 4 w 107"/>
                  <a:gd name="T23" fmla="*/ 1 h 147"/>
                  <a:gd name="T24" fmla="*/ 4 w 107"/>
                  <a:gd name="T25" fmla="*/ 1 h 147"/>
                  <a:gd name="T26" fmla="*/ 4 w 107"/>
                  <a:gd name="T27" fmla="*/ 1 h 147"/>
                  <a:gd name="T28" fmla="*/ 4 w 107"/>
                  <a:gd name="T29" fmla="*/ 1 h 147"/>
                  <a:gd name="T30" fmla="*/ 4 w 107"/>
                  <a:gd name="T31" fmla="*/ 1 h 147"/>
                  <a:gd name="T32" fmla="*/ 4 w 107"/>
                  <a:gd name="T33" fmla="*/ 1 h 147"/>
                  <a:gd name="T34" fmla="*/ 4 w 107"/>
                  <a:gd name="T35" fmla="*/ 1 h 147"/>
                  <a:gd name="T36" fmla="*/ 4 w 107"/>
                  <a:gd name="T37" fmla="*/ 0 h 147"/>
                  <a:gd name="T38" fmla="*/ 4 w 107"/>
                  <a:gd name="T39" fmla="*/ 0 h 147"/>
                  <a:gd name="T40" fmla="*/ 1 w 107"/>
                  <a:gd name="T41" fmla="*/ 0 h 147"/>
                  <a:gd name="T42" fmla="*/ 1 w 107"/>
                  <a:gd name="T43" fmla="*/ 0 h 147"/>
                  <a:gd name="T44" fmla="*/ 1 w 107"/>
                  <a:gd name="T45" fmla="*/ 1 h 147"/>
                  <a:gd name="T46" fmla="*/ 1 w 107"/>
                  <a:gd name="T47" fmla="*/ 1 h 147"/>
                  <a:gd name="T48" fmla="*/ 1 w 107"/>
                  <a:gd name="T49" fmla="*/ 1 h 147"/>
                  <a:gd name="T50" fmla="*/ 1 w 107"/>
                  <a:gd name="T51" fmla="*/ 1 h 147"/>
                  <a:gd name="T52" fmla="*/ 0 w 107"/>
                  <a:gd name="T53" fmla="*/ 1 h 147"/>
                  <a:gd name="T54" fmla="*/ 0 w 107"/>
                  <a:gd name="T55" fmla="*/ 1 h 147"/>
                  <a:gd name="T56" fmla="*/ 0 w 107"/>
                  <a:gd name="T57" fmla="*/ 1 h 147"/>
                  <a:gd name="T58" fmla="*/ 0 w 107"/>
                  <a:gd name="T59" fmla="*/ 3 h 147"/>
                  <a:gd name="T60" fmla="*/ 0 w 107"/>
                  <a:gd name="T61" fmla="*/ 3 h 147"/>
                  <a:gd name="T62" fmla="*/ 1 w 107"/>
                  <a:gd name="T63" fmla="*/ 3 h 147"/>
                  <a:gd name="T64" fmla="*/ 1 w 107"/>
                  <a:gd name="T65" fmla="*/ 3 h 147"/>
                  <a:gd name="T66" fmla="*/ 1 w 107"/>
                  <a:gd name="T67" fmla="*/ 3 h 1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7"/>
                  <a:gd name="T103" fmla="*/ 0 h 147"/>
                  <a:gd name="T104" fmla="*/ 107 w 107"/>
                  <a:gd name="T105" fmla="*/ 147 h 1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7" h="147">
                    <a:moveTo>
                      <a:pt x="4" y="147"/>
                    </a:moveTo>
                    <a:lnTo>
                      <a:pt x="100" y="147"/>
                    </a:lnTo>
                    <a:lnTo>
                      <a:pt x="101" y="146"/>
                    </a:lnTo>
                    <a:lnTo>
                      <a:pt x="102" y="146"/>
                    </a:lnTo>
                    <a:lnTo>
                      <a:pt x="105" y="145"/>
                    </a:lnTo>
                    <a:lnTo>
                      <a:pt x="106" y="144"/>
                    </a:lnTo>
                    <a:lnTo>
                      <a:pt x="107" y="141"/>
                    </a:lnTo>
                    <a:lnTo>
                      <a:pt x="107" y="140"/>
                    </a:lnTo>
                    <a:lnTo>
                      <a:pt x="107" y="137"/>
                    </a:lnTo>
                    <a:lnTo>
                      <a:pt x="107" y="57"/>
                    </a:lnTo>
                    <a:lnTo>
                      <a:pt x="102" y="8"/>
                    </a:lnTo>
                    <a:lnTo>
                      <a:pt x="102" y="7"/>
                    </a:lnTo>
                    <a:lnTo>
                      <a:pt x="101" y="4"/>
                    </a:lnTo>
                    <a:lnTo>
                      <a:pt x="101" y="3"/>
                    </a:lnTo>
                    <a:lnTo>
                      <a:pt x="99" y="3"/>
                    </a:lnTo>
                    <a:lnTo>
                      <a:pt x="97" y="0"/>
                    </a:lnTo>
                    <a:lnTo>
                      <a:pt x="96" y="0"/>
                    </a:lnTo>
                    <a:lnTo>
                      <a:pt x="4" y="0"/>
                    </a:lnTo>
                    <a:lnTo>
                      <a:pt x="3" y="0"/>
                    </a:lnTo>
                    <a:lnTo>
                      <a:pt x="3" y="3"/>
                    </a:lnTo>
                    <a:lnTo>
                      <a:pt x="1" y="3"/>
                    </a:lnTo>
                    <a:lnTo>
                      <a:pt x="1" y="4"/>
                    </a:lnTo>
                    <a:lnTo>
                      <a:pt x="0" y="4"/>
                    </a:lnTo>
                    <a:lnTo>
                      <a:pt x="0" y="7"/>
                    </a:lnTo>
                    <a:lnTo>
                      <a:pt x="0" y="8"/>
                    </a:lnTo>
                    <a:lnTo>
                      <a:pt x="0" y="144"/>
                    </a:lnTo>
                    <a:lnTo>
                      <a:pt x="0" y="145"/>
                    </a:lnTo>
                    <a:lnTo>
                      <a:pt x="1" y="146"/>
                    </a:lnTo>
                    <a:lnTo>
                      <a:pt x="3" y="146"/>
                    </a:lnTo>
                    <a:lnTo>
                      <a:pt x="4" y="147"/>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02" name="Freeform 971"/>
              <p:cNvSpPr>
                <a:spLocks/>
              </p:cNvSpPr>
              <p:nvPr/>
            </p:nvSpPr>
            <p:spPr bwMode="auto">
              <a:xfrm>
                <a:off x="5331" y="3951"/>
                <a:ext cx="27" cy="39"/>
              </a:xfrm>
              <a:custGeom>
                <a:avLst/>
                <a:gdLst>
                  <a:gd name="T0" fmla="*/ 1 w 37"/>
                  <a:gd name="T1" fmla="*/ 1 h 57"/>
                  <a:gd name="T2" fmla="*/ 1 w 37"/>
                  <a:gd name="T3" fmla="*/ 1 h 57"/>
                  <a:gd name="T4" fmla="*/ 1 w 37"/>
                  <a:gd name="T5" fmla="*/ 1 h 57"/>
                  <a:gd name="T6" fmla="*/ 1 w 37"/>
                  <a:gd name="T7" fmla="*/ 1 h 57"/>
                  <a:gd name="T8" fmla="*/ 1 w 37"/>
                  <a:gd name="T9" fmla="*/ 1 h 57"/>
                  <a:gd name="T10" fmla="*/ 1 w 37"/>
                  <a:gd name="T11" fmla="*/ 0 h 57"/>
                  <a:gd name="T12" fmla="*/ 1 w 37"/>
                  <a:gd name="T13" fmla="*/ 0 h 57"/>
                  <a:gd name="T14" fmla="*/ 1 w 37"/>
                  <a:gd name="T15" fmla="*/ 0 h 57"/>
                  <a:gd name="T16" fmla="*/ 1 w 37"/>
                  <a:gd name="T17" fmla="*/ 0 h 57"/>
                  <a:gd name="T18" fmla="*/ 1 w 37"/>
                  <a:gd name="T19" fmla="*/ 1 h 57"/>
                  <a:gd name="T20" fmla="*/ 0 w 37"/>
                  <a:gd name="T21" fmla="*/ 1 h 57"/>
                  <a:gd name="T22" fmla="*/ 0 w 37"/>
                  <a:gd name="T23" fmla="*/ 1 h 57"/>
                  <a:gd name="T24" fmla="*/ 0 w 37"/>
                  <a:gd name="T25" fmla="*/ 1 h 57"/>
                  <a:gd name="T26" fmla="*/ 0 w 37"/>
                  <a:gd name="T27" fmla="*/ 1 h 57"/>
                  <a:gd name="T28" fmla="*/ 0 w 37"/>
                  <a:gd name="T29" fmla="*/ 1 h 57"/>
                  <a:gd name="T30" fmla="*/ 1 w 37"/>
                  <a:gd name="T31" fmla="*/ 1 h 57"/>
                  <a:gd name="T32" fmla="*/ 1 w 37"/>
                  <a:gd name="T33" fmla="*/ 1 h 57"/>
                  <a:gd name="T34" fmla="*/ 1 w 37"/>
                  <a:gd name="T35" fmla="*/ 1 h 57"/>
                  <a:gd name="T36" fmla="*/ 1 w 37"/>
                  <a:gd name="T37" fmla="*/ 1 h 57"/>
                  <a:gd name="T38" fmla="*/ 1 w 37"/>
                  <a:gd name="T39" fmla="*/ 1 h 57"/>
                  <a:gd name="T40" fmla="*/ 1 w 37"/>
                  <a:gd name="T41" fmla="*/ 1 h 57"/>
                  <a:gd name="T42" fmla="*/ 1 w 37"/>
                  <a:gd name="T43" fmla="*/ 1 h 57"/>
                  <a:gd name="T44" fmla="*/ 1 w 37"/>
                  <a:gd name="T45" fmla="*/ 1 h 57"/>
                  <a:gd name="T46" fmla="*/ 1 w 37"/>
                  <a:gd name="T47" fmla="*/ 1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57"/>
                  <a:gd name="T74" fmla="*/ 37 w 37"/>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57">
                    <a:moveTo>
                      <a:pt x="37" y="55"/>
                    </a:moveTo>
                    <a:lnTo>
                      <a:pt x="37" y="3"/>
                    </a:lnTo>
                    <a:lnTo>
                      <a:pt x="36" y="2"/>
                    </a:lnTo>
                    <a:lnTo>
                      <a:pt x="35" y="0"/>
                    </a:lnTo>
                    <a:lnTo>
                      <a:pt x="34" y="0"/>
                    </a:lnTo>
                    <a:lnTo>
                      <a:pt x="32" y="0"/>
                    </a:lnTo>
                    <a:lnTo>
                      <a:pt x="31" y="2"/>
                    </a:lnTo>
                    <a:lnTo>
                      <a:pt x="0" y="27"/>
                    </a:lnTo>
                    <a:lnTo>
                      <a:pt x="0" y="28"/>
                    </a:lnTo>
                    <a:lnTo>
                      <a:pt x="0" y="30"/>
                    </a:lnTo>
                    <a:lnTo>
                      <a:pt x="0" y="31"/>
                    </a:lnTo>
                    <a:lnTo>
                      <a:pt x="31" y="57"/>
                    </a:lnTo>
                    <a:lnTo>
                      <a:pt x="32" y="57"/>
                    </a:lnTo>
                    <a:lnTo>
                      <a:pt x="34" y="57"/>
                    </a:lnTo>
                    <a:lnTo>
                      <a:pt x="35" y="57"/>
                    </a:lnTo>
                    <a:lnTo>
                      <a:pt x="36" y="57"/>
                    </a:lnTo>
                    <a:lnTo>
                      <a:pt x="36" y="56"/>
                    </a:lnTo>
                    <a:lnTo>
                      <a:pt x="37" y="55"/>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03" name="Freeform 972"/>
              <p:cNvSpPr>
                <a:spLocks/>
              </p:cNvSpPr>
              <p:nvPr/>
            </p:nvSpPr>
            <p:spPr bwMode="auto">
              <a:xfrm>
                <a:off x="5291" y="3955"/>
                <a:ext cx="28" cy="35"/>
              </a:xfrm>
              <a:custGeom>
                <a:avLst/>
                <a:gdLst>
                  <a:gd name="T0" fmla="*/ 0 w 38"/>
                  <a:gd name="T1" fmla="*/ 1 h 50"/>
                  <a:gd name="T2" fmla="*/ 0 w 38"/>
                  <a:gd name="T3" fmla="*/ 1 h 50"/>
                  <a:gd name="T4" fmla="*/ 1 w 38"/>
                  <a:gd name="T5" fmla="*/ 1 h 50"/>
                  <a:gd name="T6" fmla="*/ 1 w 38"/>
                  <a:gd name="T7" fmla="*/ 1 h 50"/>
                  <a:gd name="T8" fmla="*/ 1 w 38"/>
                  <a:gd name="T9" fmla="*/ 1 h 50"/>
                  <a:gd name="T10" fmla="*/ 1 w 38"/>
                  <a:gd name="T11" fmla="*/ 1 h 50"/>
                  <a:gd name="T12" fmla="*/ 1 w 38"/>
                  <a:gd name="T13" fmla="*/ 1 h 50"/>
                  <a:gd name="T14" fmla="*/ 1 w 38"/>
                  <a:gd name="T15" fmla="*/ 0 h 50"/>
                  <a:gd name="T16" fmla="*/ 1 w 38"/>
                  <a:gd name="T17" fmla="*/ 0 h 50"/>
                  <a:gd name="T18" fmla="*/ 1 w 38"/>
                  <a:gd name="T19" fmla="*/ 0 h 50"/>
                  <a:gd name="T20" fmla="*/ 1 w 38"/>
                  <a:gd name="T21" fmla="*/ 0 h 50"/>
                  <a:gd name="T22" fmla="*/ 1 w 38"/>
                  <a:gd name="T23" fmla="*/ 1 h 50"/>
                  <a:gd name="T24" fmla="*/ 1 w 38"/>
                  <a:gd name="T25" fmla="*/ 1 h 50"/>
                  <a:gd name="T26" fmla="*/ 1 w 38"/>
                  <a:gd name="T27" fmla="*/ 1 h 50"/>
                  <a:gd name="T28" fmla="*/ 1 w 38"/>
                  <a:gd name="T29" fmla="*/ 1 h 50"/>
                  <a:gd name="T30" fmla="*/ 1 w 38"/>
                  <a:gd name="T31" fmla="*/ 1 h 50"/>
                  <a:gd name="T32" fmla="*/ 1 w 38"/>
                  <a:gd name="T33" fmla="*/ 1 h 50"/>
                  <a:gd name="T34" fmla="*/ 1 w 38"/>
                  <a:gd name="T35" fmla="*/ 1 h 50"/>
                  <a:gd name="T36" fmla="*/ 1 w 38"/>
                  <a:gd name="T37" fmla="*/ 1 h 50"/>
                  <a:gd name="T38" fmla="*/ 1 w 38"/>
                  <a:gd name="T39" fmla="*/ 1 h 50"/>
                  <a:gd name="T40" fmla="*/ 1 w 38"/>
                  <a:gd name="T41" fmla="*/ 1 h 50"/>
                  <a:gd name="T42" fmla="*/ 1 w 38"/>
                  <a:gd name="T43" fmla="*/ 1 h 50"/>
                  <a:gd name="T44" fmla="*/ 1 w 38"/>
                  <a:gd name="T45" fmla="*/ 1 h 50"/>
                  <a:gd name="T46" fmla="*/ 1 w 38"/>
                  <a:gd name="T47" fmla="*/ 1 h 50"/>
                  <a:gd name="T48" fmla="*/ 1 w 38"/>
                  <a:gd name="T49" fmla="*/ 1 h 50"/>
                  <a:gd name="T50" fmla="*/ 0 w 38"/>
                  <a:gd name="T51" fmla="*/ 1 h 50"/>
                  <a:gd name="T52" fmla="*/ 0 w 38"/>
                  <a:gd name="T53" fmla="*/ 1 h 50"/>
                  <a:gd name="T54" fmla="*/ 0 w 38"/>
                  <a:gd name="T55" fmla="*/ 1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
                  <a:gd name="T85" fmla="*/ 0 h 50"/>
                  <a:gd name="T86" fmla="*/ 38 w 38"/>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 h="50">
                    <a:moveTo>
                      <a:pt x="0" y="48"/>
                    </a:moveTo>
                    <a:lnTo>
                      <a:pt x="0" y="21"/>
                    </a:lnTo>
                    <a:lnTo>
                      <a:pt x="8" y="21"/>
                    </a:lnTo>
                    <a:lnTo>
                      <a:pt x="9" y="21"/>
                    </a:lnTo>
                    <a:lnTo>
                      <a:pt x="10" y="20"/>
                    </a:lnTo>
                    <a:lnTo>
                      <a:pt x="10" y="19"/>
                    </a:lnTo>
                    <a:lnTo>
                      <a:pt x="10" y="1"/>
                    </a:lnTo>
                    <a:lnTo>
                      <a:pt x="10" y="0"/>
                    </a:lnTo>
                    <a:lnTo>
                      <a:pt x="11" y="0"/>
                    </a:lnTo>
                    <a:lnTo>
                      <a:pt x="13" y="0"/>
                    </a:lnTo>
                    <a:lnTo>
                      <a:pt x="14" y="0"/>
                    </a:lnTo>
                    <a:lnTo>
                      <a:pt x="36" y="18"/>
                    </a:lnTo>
                    <a:lnTo>
                      <a:pt x="37" y="19"/>
                    </a:lnTo>
                    <a:lnTo>
                      <a:pt x="38" y="20"/>
                    </a:lnTo>
                    <a:lnTo>
                      <a:pt x="38" y="21"/>
                    </a:lnTo>
                    <a:lnTo>
                      <a:pt x="38" y="23"/>
                    </a:lnTo>
                    <a:lnTo>
                      <a:pt x="37" y="24"/>
                    </a:lnTo>
                    <a:lnTo>
                      <a:pt x="36" y="25"/>
                    </a:lnTo>
                    <a:lnTo>
                      <a:pt x="6" y="49"/>
                    </a:lnTo>
                    <a:lnTo>
                      <a:pt x="4" y="50"/>
                    </a:lnTo>
                    <a:lnTo>
                      <a:pt x="3" y="50"/>
                    </a:lnTo>
                    <a:lnTo>
                      <a:pt x="1" y="50"/>
                    </a:lnTo>
                    <a:lnTo>
                      <a:pt x="0" y="49"/>
                    </a:lnTo>
                    <a:lnTo>
                      <a:pt x="0" y="48"/>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04" name="Freeform 973"/>
              <p:cNvSpPr>
                <a:spLocks/>
              </p:cNvSpPr>
              <p:nvPr/>
            </p:nvSpPr>
            <p:spPr bwMode="auto">
              <a:xfrm>
                <a:off x="5299" y="3975"/>
                <a:ext cx="50" cy="21"/>
              </a:xfrm>
              <a:custGeom>
                <a:avLst/>
                <a:gdLst>
                  <a:gd name="T0" fmla="*/ 2 w 68"/>
                  <a:gd name="T1" fmla="*/ 1 h 30"/>
                  <a:gd name="T2" fmla="*/ 1 w 68"/>
                  <a:gd name="T3" fmla="*/ 1 h 30"/>
                  <a:gd name="T4" fmla="*/ 1 w 68"/>
                  <a:gd name="T5" fmla="*/ 1 h 30"/>
                  <a:gd name="T6" fmla="*/ 0 w 68"/>
                  <a:gd name="T7" fmla="*/ 1 h 30"/>
                  <a:gd name="T8" fmla="*/ 0 w 68"/>
                  <a:gd name="T9" fmla="*/ 1 h 30"/>
                  <a:gd name="T10" fmla="*/ 0 w 68"/>
                  <a:gd name="T11" fmla="*/ 1 h 30"/>
                  <a:gd name="T12" fmla="*/ 1 w 68"/>
                  <a:gd name="T13" fmla="*/ 0 h 30"/>
                  <a:gd name="T14" fmla="*/ 1 w 68"/>
                  <a:gd name="T15" fmla="*/ 0 h 30"/>
                  <a:gd name="T16" fmla="*/ 1 w 68"/>
                  <a:gd name="T17" fmla="*/ 0 h 30"/>
                  <a:gd name="T18" fmla="*/ 1 w 68"/>
                  <a:gd name="T19" fmla="*/ 0 h 30"/>
                  <a:gd name="T20" fmla="*/ 1 w 68"/>
                  <a:gd name="T21" fmla="*/ 0 h 30"/>
                  <a:gd name="T22" fmla="*/ 1 w 68"/>
                  <a:gd name="T23" fmla="*/ 0 h 30"/>
                  <a:gd name="T24" fmla="*/ 1 w 68"/>
                  <a:gd name="T25" fmla="*/ 0 h 30"/>
                  <a:gd name="T26" fmla="*/ 1 w 68"/>
                  <a:gd name="T27" fmla="*/ 0 h 30"/>
                  <a:gd name="T28" fmla="*/ 2 w 68"/>
                  <a:gd name="T29" fmla="*/ 1 h 30"/>
                  <a:gd name="T30" fmla="*/ 2 w 68"/>
                  <a:gd name="T31" fmla="*/ 1 h 30"/>
                  <a:gd name="T32" fmla="*/ 2 w 68"/>
                  <a:gd name="T33" fmla="*/ 1 h 30"/>
                  <a:gd name="T34" fmla="*/ 2 w 68"/>
                  <a:gd name="T35" fmla="*/ 1 h 30"/>
                  <a:gd name="T36" fmla="*/ 2 w 68"/>
                  <a:gd name="T37" fmla="*/ 1 h 30"/>
                  <a:gd name="T38" fmla="*/ 2 w 68"/>
                  <a:gd name="T39" fmla="*/ 1 h 30"/>
                  <a:gd name="T40" fmla="*/ 2 w 68"/>
                  <a:gd name="T41" fmla="*/ 1 h 30"/>
                  <a:gd name="T42" fmla="*/ 2 w 68"/>
                  <a:gd name="T43" fmla="*/ 1 h 30"/>
                  <a:gd name="T44" fmla="*/ 2 w 68"/>
                  <a:gd name="T45" fmla="*/ 1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30"/>
                  <a:gd name="T71" fmla="*/ 68 w 68"/>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30">
                    <a:moveTo>
                      <a:pt x="64" y="30"/>
                    </a:moveTo>
                    <a:lnTo>
                      <a:pt x="3" y="30"/>
                    </a:lnTo>
                    <a:lnTo>
                      <a:pt x="1" y="30"/>
                    </a:lnTo>
                    <a:lnTo>
                      <a:pt x="0" y="29"/>
                    </a:lnTo>
                    <a:lnTo>
                      <a:pt x="0" y="28"/>
                    </a:lnTo>
                    <a:lnTo>
                      <a:pt x="0" y="26"/>
                    </a:lnTo>
                    <a:lnTo>
                      <a:pt x="32" y="0"/>
                    </a:lnTo>
                    <a:lnTo>
                      <a:pt x="33" y="0"/>
                    </a:lnTo>
                    <a:lnTo>
                      <a:pt x="35" y="0"/>
                    </a:lnTo>
                    <a:lnTo>
                      <a:pt x="36" y="0"/>
                    </a:lnTo>
                    <a:lnTo>
                      <a:pt x="37" y="0"/>
                    </a:lnTo>
                    <a:lnTo>
                      <a:pt x="68" y="24"/>
                    </a:lnTo>
                    <a:lnTo>
                      <a:pt x="68" y="26"/>
                    </a:lnTo>
                    <a:lnTo>
                      <a:pt x="68" y="28"/>
                    </a:lnTo>
                    <a:lnTo>
                      <a:pt x="67" y="29"/>
                    </a:lnTo>
                    <a:lnTo>
                      <a:pt x="67" y="30"/>
                    </a:lnTo>
                    <a:lnTo>
                      <a:pt x="65" y="30"/>
                    </a:lnTo>
                    <a:lnTo>
                      <a:pt x="64" y="3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05" name="Freeform 974"/>
              <p:cNvSpPr>
                <a:spLocks/>
              </p:cNvSpPr>
              <p:nvPr/>
            </p:nvSpPr>
            <p:spPr bwMode="auto">
              <a:xfrm>
                <a:off x="5301" y="3947"/>
                <a:ext cx="48" cy="22"/>
              </a:xfrm>
              <a:custGeom>
                <a:avLst/>
                <a:gdLst>
                  <a:gd name="T0" fmla="*/ 2 w 64"/>
                  <a:gd name="T1" fmla="*/ 0 h 33"/>
                  <a:gd name="T2" fmla="*/ 1 w 64"/>
                  <a:gd name="T3" fmla="*/ 0 h 33"/>
                  <a:gd name="T4" fmla="*/ 0 w 64"/>
                  <a:gd name="T5" fmla="*/ 1 h 33"/>
                  <a:gd name="T6" fmla="*/ 0 w 64"/>
                  <a:gd name="T7" fmla="*/ 1 h 33"/>
                  <a:gd name="T8" fmla="*/ 0 w 64"/>
                  <a:gd name="T9" fmla="*/ 1 h 33"/>
                  <a:gd name="T10" fmla="*/ 0 w 64"/>
                  <a:gd name="T11" fmla="*/ 1 h 33"/>
                  <a:gd name="T12" fmla="*/ 2 w 64"/>
                  <a:gd name="T13" fmla="*/ 1 h 33"/>
                  <a:gd name="T14" fmla="*/ 2 w 64"/>
                  <a:gd name="T15" fmla="*/ 1 h 33"/>
                  <a:gd name="T16" fmla="*/ 2 w 64"/>
                  <a:gd name="T17" fmla="*/ 1 h 33"/>
                  <a:gd name="T18" fmla="*/ 2 w 64"/>
                  <a:gd name="T19" fmla="*/ 1 h 33"/>
                  <a:gd name="T20" fmla="*/ 2 w 64"/>
                  <a:gd name="T21" fmla="*/ 1 h 33"/>
                  <a:gd name="T22" fmla="*/ 2 w 64"/>
                  <a:gd name="T23" fmla="*/ 1 h 33"/>
                  <a:gd name="T24" fmla="*/ 2 w 64"/>
                  <a:gd name="T25" fmla="*/ 1 h 33"/>
                  <a:gd name="T26" fmla="*/ 2 w 64"/>
                  <a:gd name="T27" fmla="*/ 1 h 33"/>
                  <a:gd name="T28" fmla="*/ 2 w 64"/>
                  <a:gd name="T29" fmla="*/ 1 h 33"/>
                  <a:gd name="T30" fmla="*/ 2 w 64"/>
                  <a:gd name="T31" fmla="*/ 1 h 33"/>
                  <a:gd name="T32" fmla="*/ 2 w 64"/>
                  <a:gd name="T33" fmla="*/ 1 h 33"/>
                  <a:gd name="T34" fmla="*/ 2 w 64"/>
                  <a:gd name="T35" fmla="*/ 1 h 33"/>
                  <a:gd name="T36" fmla="*/ 2 w 64"/>
                  <a:gd name="T37" fmla="*/ 1 h 33"/>
                  <a:gd name="T38" fmla="*/ 2 w 64"/>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33"/>
                  <a:gd name="T62" fmla="*/ 64 w 64"/>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33">
                    <a:moveTo>
                      <a:pt x="61" y="0"/>
                    </a:moveTo>
                    <a:lnTo>
                      <a:pt x="1" y="0"/>
                    </a:lnTo>
                    <a:lnTo>
                      <a:pt x="0" y="1"/>
                    </a:lnTo>
                    <a:lnTo>
                      <a:pt x="0" y="3"/>
                    </a:lnTo>
                    <a:lnTo>
                      <a:pt x="0" y="4"/>
                    </a:lnTo>
                    <a:lnTo>
                      <a:pt x="29" y="32"/>
                    </a:lnTo>
                    <a:lnTo>
                      <a:pt x="31" y="32"/>
                    </a:lnTo>
                    <a:lnTo>
                      <a:pt x="32" y="32"/>
                    </a:lnTo>
                    <a:lnTo>
                      <a:pt x="32" y="33"/>
                    </a:lnTo>
                    <a:lnTo>
                      <a:pt x="33" y="33"/>
                    </a:lnTo>
                    <a:lnTo>
                      <a:pt x="34" y="33"/>
                    </a:lnTo>
                    <a:lnTo>
                      <a:pt x="36" y="32"/>
                    </a:lnTo>
                    <a:lnTo>
                      <a:pt x="37" y="32"/>
                    </a:lnTo>
                    <a:lnTo>
                      <a:pt x="64" y="4"/>
                    </a:lnTo>
                    <a:lnTo>
                      <a:pt x="64" y="3"/>
                    </a:lnTo>
                    <a:lnTo>
                      <a:pt x="64" y="1"/>
                    </a:lnTo>
                    <a:lnTo>
                      <a:pt x="61"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06" name="Freeform 975"/>
              <p:cNvSpPr>
                <a:spLocks/>
              </p:cNvSpPr>
              <p:nvPr/>
            </p:nvSpPr>
            <p:spPr bwMode="auto">
              <a:xfrm>
                <a:off x="5290" y="3957"/>
                <a:ext cx="7" cy="8"/>
              </a:xfrm>
              <a:custGeom>
                <a:avLst/>
                <a:gdLst>
                  <a:gd name="T0" fmla="*/ 1 w 10"/>
                  <a:gd name="T1" fmla="*/ 1 h 14"/>
                  <a:gd name="T2" fmla="*/ 0 w 10"/>
                  <a:gd name="T3" fmla="*/ 1 h 14"/>
                  <a:gd name="T4" fmla="*/ 0 w 10"/>
                  <a:gd name="T5" fmla="*/ 1 h 14"/>
                  <a:gd name="T6" fmla="*/ 0 w 10"/>
                  <a:gd name="T7" fmla="*/ 0 h 14"/>
                  <a:gd name="T8" fmla="*/ 1 w 10"/>
                  <a:gd name="T9" fmla="*/ 0 h 14"/>
                  <a:gd name="T10" fmla="*/ 1 w 10"/>
                  <a:gd name="T11" fmla="*/ 1 h 14"/>
                  <a:gd name="T12" fmla="*/ 1 w 10"/>
                  <a:gd name="T13" fmla="*/ 1 h 14"/>
                  <a:gd name="T14" fmla="*/ 1 w 10"/>
                  <a:gd name="T15" fmla="*/ 1 h 14"/>
                  <a:gd name="T16" fmla="*/ 1 w 10"/>
                  <a:gd name="T17" fmla="*/ 1 h 14"/>
                  <a:gd name="T18" fmla="*/ 1 w 10"/>
                  <a:gd name="T19" fmla="*/ 1 h 14"/>
                  <a:gd name="T20" fmla="*/ 1 w 10"/>
                  <a:gd name="T21" fmla="*/ 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4"/>
                  <a:gd name="T35" fmla="*/ 10 w 10"/>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4">
                    <a:moveTo>
                      <a:pt x="8" y="14"/>
                    </a:moveTo>
                    <a:lnTo>
                      <a:pt x="0" y="14"/>
                    </a:lnTo>
                    <a:lnTo>
                      <a:pt x="0" y="3"/>
                    </a:lnTo>
                    <a:lnTo>
                      <a:pt x="0" y="0"/>
                    </a:lnTo>
                    <a:lnTo>
                      <a:pt x="8" y="0"/>
                    </a:lnTo>
                    <a:lnTo>
                      <a:pt x="10" y="1"/>
                    </a:lnTo>
                    <a:lnTo>
                      <a:pt x="10" y="3"/>
                    </a:lnTo>
                    <a:lnTo>
                      <a:pt x="10" y="14"/>
                    </a:lnTo>
                    <a:lnTo>
                      <a:pt x="8" y="14"/>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07" name="Freeform 976"/>
              <p:cNvSpPr>
                <a:spLocks/>
              </p:cNvSpPr>
              <p:nvPr/>
            </p:nvSpPr>
            <p:spPr bwMode="auto">
              <a:xfrm>
                <a:off x="5358" y="3980"/>
                <a:ext cx="13" cy="10"/>
              </a:xfrm>
              <a:custGeom>
                <a:avLst/>
                <a:gdLst>
                  <a:gd name="T0" fmla="*/ 0 w 19"/>
                  <a:gd name="T1" fmla="*/ 1 h 15"/>
                  <a:gd name="T2" fmla="*/ 1 w 19"/>
                  <a:gd name="T3" fmla="*/ 1 h 15"/>
                  <a:gd name="T4" fmla="*/ 1 w 19"/>
                  <a:gd name="T5" fmla="*/ 1 h 15"/>
                  <a:gd name="T6" fmla="*/ 1 w 19"/>
                  <a:gd name="T7" fmla="*/ 1 h 15"/>
                  <a:gd name="T8" fmla="*/ 1 w 19"/>
                  <a:gd name="T9" fmla="*/ 1 h 15"/>
                  <a:gd name="T10" fmla="*/ 1 w 19"/>
                  <a:gd name="T11" fmla="*/ 1 h 15"/>
                  <a:gd name="T12" fmla="*/ 1 w 19"/>
                  <a:gd name="T13" fmla="*/ 1 h 15"/>
                  <a:gd name="T14" fmla="*/ 1 w 19"/>
                  <a:gd name="T15" fmla="*/ 0 h 15"/>
                  <a:gd name="T16" fmla="*/ 1 w 19"/>
                  <a:gd name="T17" fmla="*/ 0 h 15"/>
                  <a:gd name="T18" fmla="*/ 1 w 19"/>
                  <a:gd name="T19" fmla="*/ 0 h 15"/>
                  <a:gd name="T20" fmla="*/ 0 w 19"/>
                  <a:gd name="T21" fmla="*/ 0 h 15"/>
                  <a:gd name="T22" fmla="*/ 0 w 19"/>
                  <a:gd name="T23" fmla="*/ 1 h 15"/>
                  <a:gd name="T24" fmla="*/ 0 w 19"/>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5"/>
                  <a:gd name="T41" fmla="*/ 19 w 1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5">
                    <a:moveTo>
                      <a:pt x="0" y="15"/>
                    </a:moveTo>
                    <a:lnTo>
                      <a:pt x="11" y="15"/>
                    </a:lnTo>
                    <a:lnTo>
                      <a:pt x="15" y="9"/>
                    </a:lnTo>
                    <a:lnTo>
                      <a:pt x="18" y="9"/>
                    </a:lnTo>
                    <a:lnTo>
                      <a:pt x="19" y="9"/>
                    </a:lnTo>
                    <a:lnTo>
                      <a:pt x="19" y="8"/>
                    </a:lnTo>
                    <a:lnTo>
                      <a:pt x="19" y="7"/>
                    </a:lnTo>
                    <a:lnTo>
                      <a:pt x="19" y="0"/>
                    </a:lnTo>
                    <a:lnTo>
                      <a:pt x="18" y="0"/>
                    </a:lnTo>
                    <a:lnTo>
                      <a:pt x="0" y="0"/>
                    </a:lnTo>
                    <a:lnTo>
                      <a:pt x="0" y="13"/>
                    </a:lnTo>
                    <a:lnTo>
                      <a:pt x="0" y="15"/>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08" name="Freeform 977"/>
              <p:cNvSpPr>
                <a:spLocks/>
              </p:cNvSpPr>
              <p:nvPr/>
            </p:nvSpPr>
            <p:spPr bwMode="auto">
              <a:xfrm>
                <a:off x="5358" y="3980"/>
                <a:ext cx="15" cy="12"/>
              </a:xfrm>
              <a:custGeom>
                <a:avLst/>
                <a:gdLst>
                  <a:gd name="T0" fmla="*/ 0 w 21"/>
                  <a:gd name="T1" fmla="*/ 1 h 17"/>
                  <a:gd name="T2" fmla="*/ 0 w 21"/>
                  <a:gd name="T3" fmla="*/ 1 h 17"/>
                  <a:gd name="T4" fmla="*/ 1 w 21"/>
                  <a:gd name="T5" fmla="*/ 1 h 17"/>
                  <a:gd name="T6" fmla="*/ 1 w 21"/>
                  <a:gd name="T7" fmla="*/ 1 h 17"/>
                  <a:gd name="T8" fmla="*/ 1 w 21"/>
                  <a:gd name="T9" fmla="*/ 1 h 17"/>
                  <a:gd name="T10" fmla="*/ 1 w 21"/>
                  <a:gd name="T11" fmla="*/ 1 h 17"/>
                  <a:gd name="T12" fmla="*/ 1 w 21"/>
                  <a:gd name="T13" fmla="*/ 1 h 17"/>
                  <a:gd name="T14" fmla="*/ 1 w 21"/>
                  <a:gd name="T15" fmla="*/ 1 h 17"/>
                  <a:gd name="T16" fmla="*/ 1 w 21"/>
                  <a:gd name="T17" fmla="*/ 1 h 17"/>
                  <a:gd name="T18" fmla="*/ 1 w 21"/>
                  <a:gd name="T19" fmla="*/ 1 h 17"/>
                  <a:gd name="T20" fmla="*/ 1 w 21"/>
                  <a:gd name="T21" fmla="*/ 1 h 17"/>
                  <a:gd name="T22" fmla="*/ 1 w 21"/>
                  <a:gd name="T23" fmla="*/ 1 h 17"/>
                  <a:gd name="T24" fmla="*/ 1 w 21"/>
                  <a:gd name="T25" fmla="*/ 1 h 17"/>
                  <a:gd name="T26" fmla="*/ 1 w 21"/>
                  <a:gd name="T27" fmla="*/ 1 h 17"/>
                  <a:gd name="T28" fmla="*/ 1 w 21"/>
                  <a:gd name="T29" fmla="*/ 1 h 17"/>
                  <a:gd name="T30" fmla="*/ 1 w 21"/>
                  <a:gd name="T31" fmla="*/ 1 h 17"/>
                  <a:gd name="T32" fmla="*/ 1 w 21"/>
                  <a:gd name="T33" fmla="*/ 0 h 17"/>
                  <a:gd name="T34" fmla="*/ 1 w 21"/>
                  <a:gd name="T35" fmla="*/ 0 h 17"/>
                  <a:gd name="T36" fmla="*/ 1 w 21"/>
                  <a:gd name="T37" fmla="*/ 0 h 17"/>
                  <a:gd name="T38" fmla="*/ 1 w 21"/>
                  <a:gd name="T39" fmla="*/ 0 h 17"/>
                  <a:gd name="T40" fmla="*/ 1 w 21"/>
                  <a:gd name="T41" fmla="*/ 0 h 17"/>
                  <a:gd name="T42" fmla="*/ 1 w 21"/>
                  <a:gd name="T43" fmla="*/ 0 h 17"/>
                  <a:gd name="T44" fmla="*/ 0 w 21"/>
                  <a:gd name="T45" fmla="*/ 0 h 17"/>
                  <a:gd name="T46" fmla="*/ 0 w 21"/>
                  <a:gd name="T47" fmla="*/ 0 h 17"/>
                  <a:gd name="T48" fmla="*/ 0 w 21"/>
                  <a:gd name="T49" fmla="*/ 1 h 17"/>
                  <a:gd name="T50" fmla="*/ 0 w 21"/>
                  <a:gd name="T51" fmla="*/ 1 h 17"/>
                  <a:gd name="T52" fmla="*/ 1 w 21"/>
                  <a:gd name="T53" fmla="*/ 1 h 17"/>
                  <a:gd name="T54" fmla="*/ 1 w 21"/>
                  <a:gd name="T55" fmla="*/ 1 h 17"/>
                  <a:gd name="T56" fmla="*/ 1 w 21"/>
                  <a:gd name="T57" fmla="*/ 0 h 17"/>
                  <a:gd name="T58" fmla="*/ 1 w 21"/>
                  <a:gd name="T59" fmla="*/ 0 h 17"/>
                  <a:gd name="T60" fmla="*/ 1 w 21"/>
                  <a:gd name="T61" fmla="*/ 1 h 17"/>
                  <a:gd name="T62" fmla="*/ 1 w 21"/>
                  <a:gd name="T63" fmla="*/ 1 h 17"/>
                  <a:gd name="T64" fmla="*/ 1 w 21"/>
                  <a:gd name="T65" fmla="*/ 1 h 17"/>
                  <a:gd name="T66" fmla="*/ 1 w 21"/>
                  <a:gd name="T67" fmla="*/ 1 h 17"/>
                  <a:gd name="T68" fmla="*/ 1 w 21"/>
                  <a:gd name="T69" fmla="*/ 0 h 17"/>
                  <a:gd name="T70" fmla="*/ 1 w 21"/>
                  <a:gd name="T71" fmla="*/ 0 h 17"/>
                  <a:gd name="T72" fmla="*/ 1 w 21"/>
                  <a:gd name="T73" fmla="*/ 1 h 17"/>
                  <a:gd name="T74" fmla="*/ 1 w 21"/>
                  <a:gd name="T75" fmla="*/ 1 h 17"/>
                  <a:gd name="T76" fmla="*/ 1 w 21"/>
                  <a:gd name="T77" fmla="*/ 1 h 17"/>
                  <a:gd name="T78" fmla="*/ 1 w 21"/>
                  <a:gd name="T79" fmla="*/ 1 h 17"/>
                  <a:gd name="T80" fmla="*/ 1 w 21"/>
                  <a:gd name="T81" fmla="*/ 1 h 17"/>
                  <a:gd name="T82" fmla="*/ 1 w 21"/>
                  <a:gd name="T83" fmla="*/ 1 h 17"/>
                  <a:gd name="T84" fmla="*/ 1 w 21"/>
                  <a:gd name="T85" fmla="*/ 1 h 17"/>
                  <a:gd name="T86" fmla="*/ 1 w 21"/>
                  <a:gd name="T87" fmla="*/ 1 h 17"/>
                  <a:gd name="T88" fmla="*/ 1 w 21"/>
                  <a:gd name="T89" fmla="*/ 1 h 17"/>
                  <a:gd name="T90" fmla="*/ 1 w 21"/>
                  <a:gd name="T91" fmla="*/ 1 h 17"/>
                  <a:gd name="T92" fmla="*/ 1 w 21"/>
                  <a:gd name="T93" fmla="*/ 1 h 17"/>
                  <a:gd name="T94" fmla="*/ 1 w 21"/>
                  <a:gd name="T95" fmla="*/ 1 h 17"/>
                  <a:gd name="T96" fmla="*/ 1 w 21"/>
                  <a:gd name="T97" fmla="*/ 1 h 17"/>
                  <a:gd name="T98" fmla="*/ 1 w 21"/>
                  <a:gd name="T99" fmla="*/ 1 h 17"/>
                  <a:gd name="T100" fmla="*/ 0 w 21"/>
                  <a:gd name="T101" fmla="*/ 1 h 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
                  <a:gd name="T154" fmla="*/ 0 h 17"/>
                  <a:gd name="T155" fmla="*/ 21 w 21"/>
                  <a:gd name="T156" fmla="*/ 17 h 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 h="17">
                    <a:moveTo>
                      <a:pt x="0" y="14"/>
                    </a:moveTo>
                    <a:lnTo>
                      <a:pt x="0" y="17"/>
                    </a:lnTo>
                    <a:lnTo>
                      <a:pt x="12" y="17"/>
                    </a:lnTo>
                    <a:lnTo>
                      <a:pt x="14" y="17"/>
                    </a:lnTo>
                    <a:lnTo>
                      <a:pt x="14" y="15"/>
                    </a:lnTo>
                    <a:lnTo>
                      <a:pt x="17" y="9"/>
                    </a:lnTo>
                    <a:lnTo>
                      <a:pt x="16" y="9"/>
                    </a:lnTo>
                    <a:lnTo>
                      <a:pt x="16" y="10"/>
                    </a:lnTo>
                    <a:lnTo>
                      <a:pt x="19" y="10"/>
                    </a:lnTo>
                    <a:lnTo>
                      <a:pt x="20" y="10"/>
                    </a:lnTo>
                    <a:lnTo>
                      <a:pt x="21" y="10"/>
                    </a:lnTo>
                    <a:lnTo>
                      <a:pt x="21" y="9"/>
                    </a:lnTo>
                    <a:lnTo>
                      <a:pt x="21" y="8"/>
                    </a:lnTo>
                    <a:lnTo>
                      <a:pt x="21" y="7"/>
                    </a:lnTo>
                    <a:lnTo>
                      <a:pt x="21" y="0"/>
                    </a:lnTo>
                    <a:lnTo>
                      <a:pt x="20" y="0"/>
                    </a:lnTo>
                    <a:lnTo>
                      <a:pt x="19" y="0"/>
                    </a:lnTo>
                    <a:lnTo>
                      <a:pt x="1" y="0"/>
                    </a:lnTo>
                    <a:lnTo>
                      <a:pt x="0" y="0"/>
                    </a:lnTo>
                    <a:lnTo>
                      <a:pt x="0" y="13"/>
                    </a:lnTo>
                    <a:lnTo>
                      <a:pt x="0" y="17"/>
                    </a:lnTo>
                    <a:lnTo>
                      <a:pt x="2" y="17"/>
                    </a:lnTo>
                    <a:lnTo>
                      <a:pt x="2" y="13"/>
                    </a:lnTo>
                    <a:lnTo>
                      <a:pt x="2" y="0"/>
                    </a:lnTo>
                    <a:lnTo>
                      <a:pt x="1" y="0"/>
                    </a:lnTo>
                    <a:lnTo>
                      <a:pt x="1" y="2"/>
                    </a:lnTo>
                    <a:lnTo>
                      <a:pt x="19" y="2"/>
                    </a:lnTo>
                    <a:lnTo>
                      <a:pt x="20" y="2"/>
                    </a:lnTo>
                    <a:lnTo>
                      <a:pt x="20" y="0"/>
                    </a:lnTo>
                    <a:lnTo>
                      <a:pt x="19" y="0"/>
                    </a:lnTo>
                    <a:lnTo>
                      <a:pt x="19" y="7"/>
                    </a:lnTo>
                    <a:lnTo>
                      <a:pt x="19" y="8"/>
                    </a:lnTo>
                    <a:lnTo>
                      <a:pt x="20" y="8"/>
                    </a:lnTo>
                    <a:lnTo>
                      <a:pt x="19" y="8"/>
                    </a:lnTo>
                    <a:lnTo>
                      <a:pt x="20" y="9"/>
                    </a:lnTo>
                    <a:lnTo>
                      <a:pt x="20" y="8"/>
                    </a:lnTo>
                    <a:lnTo>
                      <a:pt x="19" y="8"/>
                    </a:lnTo>
                    <a:lnTo>
                      <a:pt x="16" y="8"/>
                    </a:lnTo>
                    <a:lnTo>
                      <a:pt x="15" y="8"/>
                    </a:lnTo>
                    <a:lnTo>
                      <a:pt x="11" y="14"/>
                    </a:lnTo>
                    <a:lnTo>
                      <a:pt x="12" y="15"/>
                    </a:lnTo>
                    <a:lnTo>
                      <a:pt x="12" y="14"/>
                    </a:lnTo>
                    <a:lnTo>
                      <a:pt x="0"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09" name="Freeform 978"/>
              <p:cNvSpPr>
                <a:spLocks/>
              </p:cNvSpPr>
              <p:nvPr/>
            </p:nvSpPr>
            <p:spPr bwMode="auto">
              <a:xfrm>
                <a:off x="5358" y="3980"/>
                <a:ext cx="15" cy="12"/>
              </a:xfrm>
              <a:custGeom>
                <a:avLst/>
                <a:gdLst>
                  <a:gd name="T0" fmla="*/ 0 w 21"/>
                  <a:gd name="T1" fmla="*/ 1 h 17"/>
                  <a:gd name="T2" fmla="*/ 0 w 21"/>
                  <a:gd name="T3" fmla="*/ 1 h 17"/>
                  <a:gd name="T4" fmla="*/ 1 w 21"/>
                  <a:gd name="T5" fmla="*/ 1 h 17"/>
                  <a:gd name="T6" fmla="*/ 1 w 21"/>
                  <a:gd name="T7" fmla="*/ 1 h 17"/>
                  <a:gd name="T8" fmla="*/ 1 w 21"/>
                  <a:gd name="T9" fmla="*/ 1 h 17"/>
                  <a:gd name="T10" fmla="*/ 1 w 21"/>
                  <a:gd name="T11" fmla="*/ 1 h 17"/>
                  <a:gd name="T12" fmla="*/ 1 w 21"/>
                  <a:gd name="T13" fmla="*/ 1 h 17"/>
                  <a:gd name="T14" fmla="*/ 1 w 21"/>
                  <a:gd name="T15" fmla="*/ 1 h 17"/>
                  <a:gd name="T16" fmla="*/ 1 w 21"/>
                  <a:gd name="T17" fmla="*/ 1 h 17"/>
                  <a:gd name="T18" fmla="*/ 1 w 21"/>
                  <a:gd name="T19" fmla="*/ 1 h 17"/>
                  <a:gd name="T20" fmla="*/ 1 w 21"/>
                  <a:gd name="T21" fmla="*/ 1 h 17"/>
                  <a:gd name="T22" fmla="*/ 1 w 21"/>
                  <a:gd name="T23" fmla="*/ 1 h 17"/>
                  <a:gd name="T24" fmla="*/ 1 w 21"/>
                  <a:gd name="T25" fmla="*/ 1 h 17"/>
                  <a:gd name="T26" fmla="*/ 1 w 21"/>
                  <a:gd name="T27" fmla="*/ 1 h 17"/>
                  <a:gd name="T28" fmla="*/ 1 w 21"/>
                  <a:gd name="T29" fmla="*/ 1 h 17"/>
                  <a:gd name="T30" fmla="*/ 1 w 21"/>
                  <a:gd name="T31" fmla="*/ 1 h 17"/>
                  <a:gd name="T32" fmla="*/ 1 w 21"/>
                  <a:gd name="T33" fmla="*/ 0 h 17"/>
                  <a:gd name="T34" fmla="*/ 1 w 21"/>
                  <a:gd name="T35" fmla="*/ 0 h 17"/>
                  <a:gd name="T36" fmla="*/ 1 w 21"/>
                  <a:gd name="T37" fmla="*/ 0 h 17"/>
                  <a:gd name="T38" fmla="*/ 1 w 21"/>
                  <a:gd name="T39" fmla="*/ 0 h 17"/>
                  <a:gd name="T40" fmla="*/ 1 w 21"/>
                  <a:gd name="T41" fmla="*/ 0 h 17"/>
                  <a:gd name="T42" fmla="*/ 1 w 21"/>
                  <a:gd name="T43" fmla="*/ 0 h 17"/>
                  <a:gd name="T44" fmla="*/ 0 w 21"/>
                  <a:gd name="T45" fmla="*/ 0 h 17"/>
                  <a:gd name="T46" fmla="*/ 0 w 21"/>
                  <a:gd name="T47" fmla="*/ 0 h 17"/>
                  <a:gd name="T48" fmla="*/ 0 w 21"/>
                  <a:gd name="T49" fmla="*/ 1 h 17"/>
                  <a:gd name="T50" fmla="*/ 0 w 21"/>
                  <a:gd name="T51" fmla="*/ 1 h 17"/>
                  <a:gd name="T52" fmla="*/ 1 w 21"/>
                  <a:gd name="T53" fmla="*/ 1 h 17"/>
                  <a:gd name="T54" fmla="*/ 1 w 21"/>
                  <a:gd name="T55" fmla="*/ 1 h 17"/>
                  <a:gd name="T56" fmla="*/ 1 w 21"/>
                  <a:gd name="T57" fmla="*/ 0 h 17"/>
                  <a:gd name="T58" fmla="*/ 1 w 21"/>
                  <a:gd name="T59" fmla="*/ 0 h 17"/>
                  <a:gd name="T60" fmla="*/ 1 w 21"/>
                  <a:gd name="T61" fmla="*/ 1 h 17"/>
                  <a:gd name="T62" fmla="*/ 1 w 21"/>
                  <a:gd name="T63" fmla="*/ 1 h 17"/>
                  <a:gd name="T64" fmla="*/ 1 w 21"/>
                  <a:gd name="T65" fmla="*/ 1 h 17"/>
                  <a:gd name="T66" fmla="*/ 1 w 21"/>
                  <a:gd name="T67" fmla="*/ 1 h 17"/>
                  <a:gd name="T68" fmla="*/ 1 w 21"/>
                  <a:gd name="T69" fmla="*/ 0 h 17"/>
                  <a:gd name="T70" fmla="*/ 1 w 21"/>
                  <a:gd name="T71" fmla="*/ 0 h 17"/>
                  <a:gd name="T72" fmla="*/ 1 w 21"/>
                  <a:gd name="T73" fmla="*/ 1 h 17"/>
                  <a:gd name="T74" fmla="*/ 1 w 21"/>
                  <a:gd name="T75" fmla="*/ 1 h 17"/>
                  <a:gd name="T76" fmla="*/ 1 w 21"/>
                  <a:gd name="T77" fmla="*/ 1 h 17"/>
                  <a:gd name="T78" fmla="*/ 1 w 21"/>
                  <a:gd name="T79" fmla="*/ 1 h 17"/>
                  <a:gd name="T80" fmla="*/ 1 w 21"/>
                  <a:gd name="T81" fmla="*/ 1 h 17"/>
                  <a:gd name="T82" fmla="*/ 1 w 21"/>
                  <a:gd name="T83" fmla="*/ 1 h 17"/>
                  <a:gd name="T84" fmla="*/ 1 w 21"/>
                  <a:gd name="T85" fmla="*/ 1 h 17"/>
                  <a:gd name="T86" fmla="*/ 1 w 21"/>
                  <a:gd name="T87" fmla="*/ 1 h 17"/>
                  <a:gd name="T88" fmla="*/ 1 w 21"/>
                  <a:gd name="T89" fmla="*/ 1 h 17"/>
                  <a:gd name="T90" fmla="*/ 1 w 21"/>
                  <a:gd name="T91" fmla="*/ 1 h 17"/>
                  <a:gd name="T92" fmla="*/ 1 w 21"/>
                  <a:gd name="T93" fmla="*/ 1 h 17"/>
                  <a:gd name="T94" fmla="*/ 1 w 21"/>
                  <a:gd name="T95" fmla="*/ 1 h 17"/>
                  <a:gd name="T96" fmla="*/ 1 w 21"/>
                  <a:gd name="T97" fmla="*/ 1 h 17"/>
                  <a:gd name="T98" fmla="*/ 1 w 21"/>
                  <a:gd name="T99" fmla="*/ 1 h 17"/>
                  <a:gd name="T100" fmla="*/ 0 w 21"/>
                  <a:gd name="T101" fmla="*/ 1 h 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
                  <a:gd name="T154" fmla="*/ 0 h 17"/>
                  <a:gd name="T155" fmla="*/ 21 w 21"/>
                  <a:gd name="T156" fmla="*/ 17 h 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 h="17">
                    <a:moveTo>
                      <a:pt x="0" y="14"/>
                    </a:moveTo>
                    <a:lnTo>
                      <a:pt x="0" y="17"/>
                    </a:lnTo>
                    <a:lnTo>
                      <a:pt x="12" y="17"/>
                    </a:lnTo>
                    <a:lnTo>
                      <a:pt x="14" y="17"/>
                    </a:lnTo>
                    <a:lnTo>
                      <a:pt x="14" y="15"/>
                    </a:lnTo>
                    <a:lnTo>
                      <a:pt x="17" y="9"/>
                    </a:lnTo>
                    <a:lnTo>
                      <a:pt x="16" y="9"/>
                    </a:lnTo>
                    <a:lnTo>
                      <a:pt x="16" y="10"/>
                    </a:lnTo>
                    <a:lnTo>
                      <a:pt x="19" y="10"/>
                    </a:lnTo>
                    <a:lnTo>
                      <a:pt x="20" y="10"/>
                    </a:lnTo>
                    <a:lnTo>
                      <a:pt x="21" y="10"/>
                    </a:lnTo>
                    <a:lnTo>
                      <a:pt x="21" y="9"/>
                    </a:lnTo>
                    <a:lnTo>
                      <a:pt x="21" y="8"/>
                    </a:lnTo>
                    <a:lnTo>
                      <a:pt x="21" y="7"/>
                    </a:lnTo>
                    <a:lnTo>
                      <a:pt x="21" y="0"/>
                    </a:lnTo>
                    <a:lnTo>
                      <a:pt x="20" y="0"/>
                    </a:lnTo>
                    <a:lnTo>
                      <a:pt x="19" y="0"/>
                    </a:lnTo>
                    <a:lnTo>
                      <a:pt x="1" y="0"/>
                    </a:lnTo>
                    <a:lnTo>
                      <a:pt x="0" y="0"/>
                    </a:lnTo>
                    <a:lnTo>
                      <a:pt x="0" y="13"/>
                    </a:lnTo>
                    <a:lnTo>
                      <a:pt x="0" y="17"/>
                    </a:lnTo>
                    <a:lnTo>
                      <a:pt x="2" y="17"/>
                    </a:lnTo>
                    <a:lnTo>
                      <a:pt x="2" y="13"/>
                    </a:lnTo>
                    <a:lnTo>
                      <a:pt x="2" y="0"/>
                    </a:lnTo>
                    <a:lnTo>
                      <a:pt x="1" y="0"/>
                    </a:lnTo>
                    <a:lnTo>
                      <a:pt x="1" y="2"/>
                    </a:lnTo>
                    <a:lnTo>
                      <a:pt x="19" y="2"/>
                    </a:lnTo>
                    <a:lnTo>
                      <a:pt x="20" y="2"/>
                    </a:lnTo>
                    <a:lnTo>
                      <a:pt x="20" y="0"/>
                    </a:lnTo>
                    <a:lnTo>
                      <a:pt x="19" y="0"/>
                    </a:lnTo>
                    <a:lnTo>
                      <a:pt x="19" y="7"/>
                    </a:lnTo>
                    <a:lnTo>
                      <a:pt x="19" y="8"/>
                    </a:lnTo>
                    <a:lnTo>
                      <a:pt x="20" y="8"/>
                    </a:lnTo>
                    <a:lnTo>
                      <a:pt x="19" y="8"/>
                    </a:lnTo>
                    <a:lnTo>
                      <a:pt x="20" y="9"/>
                    </a:lnTo>
                    <a:lnTo>
                      <a:pt x="20" y="8"/>
                    </a:lnTo>
                    <a:lnTo>
                      <a:pt x="19" y="8"/>
                    </a:lnTo>
                    <a:lnTo>
                      <a:pt x="16" y="8"/>
                    </a:lnTo>
                    <a:lnTo>
                      <a:pt x="15" y="8"/>
                    </a:lnTo>
                    <a:lnTo>
                      <a:pt x="11" y="14"/>
                    </a:lnTo>
                    <a:lnTo>
                      <a:pt x="12" y="15"/>
                    </a:lnTo>
                    <a:lnTo>
                      <a:pt x="12" y="14"/>
                    </a:lnTo>
                    <a:lnTo>
                      <a:pt x="0"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10" name="Freeform 979"/>
              <p:cNvSpPr>
                <a:spLocks/>
              </p:cNvSpPr>
              <p:nvPr/>
            </p:nvSpPr>
            <p:spPr bwMode="auto">
              <a:xfrm>
                <a:off x="5359" y="3980"/>
                <a:ext cx="12" cy="7"/>
              </a:xfrm>
              <a:custGeom>
                <a:avLst/>
                <a:gdLst>
                  <a:gd name="T0" fmla="*/ 0 w 18"/>
                  <a:gd name="T1" fmla="*/ 1 h 10"/>
                  <a:gd name="T2" fmla="*/ 1 w 18"/>
                  <a:gd name="T3" fmla="*/ 1 h 10"/>
                  <a:gd name="T4" fmla="*/ 1 w 18"/>
                  <a:gd name="T5" fmla="*/ 1 h 10"/>
                  <a:gd name="T6" fmla="*/ 1 w 18"/>
                  <a:gd name="T7" fmla="*/ 1 h 10"/>
                  <a:gd name="T8" fmla="*/ 1 w 18"/>
                  <a:gd name="T9" fmla="*/ 1 h 10"/>
                  <a:gd name="T10" fmla="*/ 1 w 18"/>
                  <a:gd name="T11" fmla="*/ 1 h 10"/>
                  <a:gd name="T12" fmla="*/ 1 w 18"/>
                  <a:gd name="T13" fmla="*/ 1 h 10"/>
                  <a:gd name="T14" fmla="*/ 1 w 18"/>
                  <a:gd name="T15" fmla="*/ 0 h 10"/>
                  <a:gd name="T16" fmla="*/ 1 w 18"/>
                  <a:gd name="T17" fmla="*/ 0 h 10"/>
                  <a:gd name="T18" fmla="*/ 1 w 18"/>
                  <a:gd name="T19" fmla="*/ 0 h 10"/>
                  <a:gd name="T20" fmla="*/ 1 w 18"/>
                  <a:gd name="T21" fmla="*/ 0 h 10"/>
                  <a:gd name="T22" fmla="*/ 1 w 18"/>
                  <a:gd name="T23" fmla="*/ 1 h 10"/>
                  <a:gd name="T24" fmla="*/ 1 w 18"/>
                  <a:gd name="T25" fmla="*/ 1 h 10"/>
                  <a:gd name="T26" fmla="*/ 1 w 18"/>
                  <a:gd name="T27" fmla="*/ 1 h 10"/>
                  <a:gd name="T28" fmla="*/ 0 w 18"/>
                  <a:gd name="T29" fmla="*/ 1 h 10"/>
                  <a:gd name="T30" fmla="*/ 0 w 18"/>
                  <a:gd name="T31" fmla="*/ 1 h 10"/>
                  <a:gd name="T32" fmla="*/ 0 w 18"/>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0"/>
                  <a:gd name="T53" fmla="*/ 18 w 1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0">
                    <a:moveTo>
                      <a:pt x="0" y="10"/>
                    </a:moveTo>
                    <a:lnTo>
                      <a:pt x="7" y="10"/>
                    </a:lnTo>
                    <a:lnTo>
                      <a:pt x="7" y="8"/>
                    </a:lnTo>
                    <a:lnTo>
                      <a:pt x="17" y="8"/>
                    </a:lnTo>
                    <a:lnTo>
                      <a:pt x="18" y="8"/>
                    </a:lnTo>
                    <a:lnTo>
                      <a:pt x="18" y="7"/>
                    </a:lnTo>
                    <a:lnTo>
                      <a:pt x="18" y="0"/>
                    </a:lnTo>
                    <a:lnTo>
                      <a:pt x="17" y="0"/>
                    </a:lnTo>
                    <a:lnTo>
                      <a:pt x="13" y="0"/>
                    </a:lnTo>
                    <a:lnTo>
                      <a:pt x="13" y="3"/>
                    </a:lnTo>
                    <a:lnTo>
                      <a:pt x="3" y="3"/>
                    </a:lnTo>
                    <a:lnTo>
                      <a:pt x="2" y="3"/>
                    </a:lnTo>
                    <a:lnTo>
                      <a:pt x="0" y="4"/>
                    </a:lnTo>
                    <a:lnTo>
                      <a:pt x="0" y="5"/>
                    </a:lnTo>
                    <a:lnTo>
                      <a:pt x="0" y="1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11" name="Freeform 980"/>
              <p:cNvSpPr>
                <a:spLocks/>
              </p:cNvSpPr>
              <p:nvPr/>
            </p:nvSpPr>
            <p:spPr bwMode="auto">
              <a:xfrm>
                <a:off x="5358" y="3980"/>
                <a:ext cx="15" cy="7"/>
              </a:xfrm>
              <a:custGeom>
                <a:avLst/>
                <a:gdLst>
                  <a:gd name="T0" fmla="*/ 0 w 20"/>
                  <a:gd name="T1" fmla="*/ 1 h 12"/>
                  <a:gd name="T2" fmla="*/ 2 w 20"/>
                  <a:gd name="T3" fmla="*/ 1 h 12"/>
                  <a:gd name="T4" fmla="*/ 2 w 20"/>
                  <a:gd name="T5" fmla="*/ 1 h 12"/>
                  <a:gd name="T6" fmla="*/ 2 w 20"/>
                  <a:gd name="T7" fmla="*/ 1 h 12"/>
                  <a:gd name="T8" fmla="*/ 2 w 20"/>
                  <a:gd name="T9" fmla="*/ 1 h 12"/>
                  <a:gd name="T10" fmla="*/ 2 w 20"/>
                  <a:gd name="T11" fmla="*/ 1 h 12"/>
                  <a:gd name="T12" fmla="*/ 2 w 20"/>
                  <a:gd name="T13" fmla="*/ 1 h 12"/>
                  <a:gd name="T14" fmla="*/ 2 w 20"/>
                  <a:gd name="T15" fmla="*/ 1 h 12"/>
                  <a:gd name="T16" fmla="*/ 2 w 20"/>
                  <a:gd name="T17" fmla="*/ 0 h 12"/>
                  <a:gd name="T18" fmla="*/ 2 w 20"/>
                  <a:gd name="T19" fmla="*/ 0 h 12"/>
                  <a:gd name="T20" fmla="*/ 2 w 20"/>
                  <a:gd name="T21" fmla="*/ 0 h 12"/>
                  <a:gd name="T22" fmla="*/ 2 w 20"/>
                  <a:gd name="T23" fmla="*/ 0 h 12"/>
                  <a:gd name="T24" fmla="*/ 2 w 20"/>
                  <a:gd name="T25" fmla="*/ 1 h 12"/>
                  <a:gd name="T26" fmla="*/ 2 w 20"/>
                  <a:gd name="T27" fmla="*/ 1 h 12"/>
                  <a:gd name="T28" fmla="*/ 1 w 20"/>
                  <a:gd name="T29" fmla="*/ 1 h 12"/>
                  <a:gd name="T30" fmla="*/ 1 w 20"/>
                  <a:gd name="T31" fmla="*/ 1 h 12"/>
                  <a:gd name="T32" fmla="*/ 0 w 20"/>
                  <a:gd name="T33" fmla="*/ 1 h 12"/>
                  <a:gd name="T34" fmla="*/ 0 w 20"/>
                  <a:gd name="T35" fmla="*/ 1 h 12"/>
                  <a:gd name="T36" fmla="*/ 2 w 20"/>
                  <a:gd name="T37" fmla="*/ 1 h 12"/>
                  <a:gd name="T38" fmla="*/ 1 w 20"/>
                  <a:gd name="T39" fmla="*/ 1 h 12"/>
                  <a:gd name="T40" fmla="*/ 2 w 20"/>
                  <a:gd name="T41" fmla="*/ 1 h 12"/>
                  <a:gd name="T42" fmla="*/ 2 w 20"/>
                  <a:gd name="T43" fmla="*/ 1 h 12"/>
                  <a:gd name="T44" fmla="*/ 2 w 20"/>
                  <a:gd name="T45" fmla="*/ 1 h 12"/>
                  <a:gd name="T46" fmla="*/ 2 w 20"/>
                  <a:gd name="T47" fmla="*/ 1 h 12"/>
                  <a:gd name="T48" fmla="*/ 2 w 20"/>
                  <a:gd name="T49" fmla="*/ 0 h 12"/>
                  <a:gd name="T50" fmla="*/ 2 w 20"/>
                  <a:gd name="T51" fmla="*/ 1 h 12"/>
                  <a:gd name="T52" fmla="*/ 2 w 20"/>
                  <a:gd name="T53" fmla="*/ 1 h 12"/>
                  <a:gd name="T54" fmla="*/ 2 w 20"/>
                  <a:gd name="T55" fmla="*/ 0 h 12"/>
                  <a:gd name="T56" fmla="*/ 2 w 20"/>
                  <a:gd name="T57" fmla="*/ 1 h 12"/>
                  <a:gd name="T58" fmla="*/ 2 w 20"/>
                  <a:gd name="T59" fmla="*/ 1 h 12"/>
                  <a:gd name="T60" fmla="*/ 2 w 20"/>
                  <a:gd name="T61" fmla="*/ 1 h 12"/>
                  <a:gd name="T62" fmla="*/ 2 w 20"/>
                  <a:gd name="T63" fmla="*/ 1 h 12"/>
                  <a:gd name="T64" fmla="*/ 2 w 20"/>
                  <a:gd name="T65" fmla="*/ 1 h 12"/>
                  <a:gd name="T66" fmla="*/ 2 w 20"/>
                  <a:gd name="T67" fmla="*/ 1 h 12"/>
                  <a:gd name="T68" fmla="*/ 2 w 20"/>
                  <a:gd name="T69" fmla="*/ 1 h 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2"/>
                  <a:gd name="T107" fmla="*/ 20 w 20"/>
                  <a:gd name="T108" fmla="*/ 12 h 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2">
                    <a:moveTo>
                      <a:pt x="0" y="10"/>
                    </a:moveTo>
                    <a:lnTo>
                      <a:pt x="0" y="12"/>
                    </a:lnTo>
                    <a:lnTo>
                      <a:pt x="8" y="12"/>
                    </a:lnTo>
                    <a:lnTo>
                      <a:pt x="9" y="12"/>
                    </a:lnTo>
                    <a:lnTo>
                      <a:pt x="9" y="10"/>
                    </a:lnTo>
                    <a:lnTo>
                      <a:pt x="9" y="8"/>
                    </a:lnTo>
                    <a:lnTo>
                      <a:pt x="8" y="8"/>
                    </a:lnTo>
                    <a:lnTo>
                      <a:pt x="8" y="9"/>
                    </a:lnTo>
                    <a:lnTo>
                      <a:pt x="18" y="9"/>
                    </a:lnTo>
                    <a:lnTo>
                      <a:pt x="19" y="9"/>
                    </a:lnTo>
                    <a:lnTo>
                      <a:pt x="20" y="9"/>
                    </a:lnTo>
                    <a:lnTo>
                      <a:pt x="20" y="8"/>
                    </a:lnTo>
                    <a:lnTo>
                      <a:pt x="20" y="7"/>
                    </a:lnTo>
                    <a:lnTo>
                      <a:pt x="20" y="0"/>
                    </a:lnTo>
                    <a:lnTo>
                      <a:pt x="19" y="0"/>
                    </a:lnTo>
                    <a:lnTo>
                      <a:pt x="18" y="0"/>
                    </a:lnTo>
                    <a:lnTo>
                      <a:pt x="14" y="0"/>
                    </a:lnTo>
                    <a:lnTo>
                      <a:pt x="13" y="0"/>
                    </a:lnTo>
                    <a:lnTo>
                      <a:pt x="13" y="3"/>
                    </a:lnTo>
                    <a:lnTo>
                      <a:pt x="14" y="3"/>
                    </a:lnTo>
                    <a:lnTo>
                      <a:pt x="4" y="3"/>
                    </a:lnTo>
                    <a:lnTo>
                      <a:pt x="3" y="3"/>
                    </a:lnTo>
                    <a:lnTo>
                      <a:pt x="1" y="3"/>
                    </a:lnTo>
                    <a:lnTo>
                      <a:pt x="0" y="4"/>
                    </a:lnTo>
                    <a:lnTo>
                      <a:pt x="0" y="5"/>
                    </a:lnTo>
                    <a:lnTo>
                      <a:pt x="0" y="12"/>
                    </a:lnTo>
                    <a:lnTo>
                      <a:pt x="3" y="12"/>
                    </a:lnTo>
                    <a:lnTo>
                      <a:pt x="3" y="5"/>
                    </a:lnTo>
                    <a:lnTo>
                      <a:pt x="3" y="4"/>
                    </a:lnTo>
                    <a:lnTo>
                      <a:pt x="1" y="4"/>
                    </a:lnTo>
                    <a:lnTo>
                      <a:pt x="3" y="5"/>
                    </a:lnTo>
                    <a:lnTo>
                      <a:pt x="3" y="4"/>
                    </a:lnTo>
                    <a:lnTo>
                      <a:pt x="3" y="3"/>
                    </a:lnTo>
                    <a:lnTo>
                      <a:pt x="3" y="4"/>
                    </a:lnTo>
                    <a:lnTo>
                      <a:pt x="4" y="4"/>
                    </a:lnTo>
                    <a:lnTo>
                      <a:pt x="14" y="4"/>
                    </a:lnTo>
                    <a:lnTo>
                      <a:pt x="15" y="4"/>
                    </a:lnTo>
                    <a:lnTo>
                      <a:pt x="15" y="3"/>
                    </a:lnTo>
                    <a:lnTo>
                      <a:pt x="15" y="0"/>
                    </a:lnTo>
                    <a:lnTo>
                      <a:pt x="14" y="0"/>
                    </a:lnTo>
                    <a:lnTo>
                      <a:pt x="14" y="2"/>
                    </a:lnTo>
                    <a:lnTo>
                      <a:pt x="18" y="2"/>
                    </a:lnTo>
                    <a:lnTo>
                      <a:pt x="19" y="2"/>
                    </a:lnTo>
                    <a:lnTo>
                      <a:pt x="19" y="0"/>
                    </a:lnTo>
                    <a:lnTo>
                      <a:pt x="18" y="0"/>
                    </a:lnTo>
                    <a:lnTo>
                      <a:pt x="18" y="7"/>
                    </a:lnTo>
                    <a:lnTo>
                      <a:pt x="18" y="8"/>
                    </a:lnTo>
                    <a:lnTo>
                      <a:pt x="19" y="8"/>
                    </a:lnTo>
                    <a:lnTo>
                      <a:pt x="19" y="7"/>
                    </a:lnTo>
                    <a:lnTo>
                      <a:pt x="18" y="8"/>
                    </a:lnTo>
                    <a:lnTo>
                      <a:pt x="19" y="8"/>
                    </a:lnTo>
                    <a:lnTo>
                      <a:pt x="18" y="8"/>
                    </a:lnTo>
                    <a:lnTo>
                      <a:pt x="8" y="8"/>
                    </a:lnTo>
                    <a:lnTo>
                      <a:pt x="6" y="8"/>
                    </a:lnTo>
                    <a:lnTo>
                      <a:pt x="6" y="10"/>
                    </a:lnTo>
                    <a:lnTo>
                      <a:pt x="8" y="10"/>
                    </a:lnTo>
                    <a:lnTo>
                      <a:pt x="0" y="1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12" name="Freeform 981"/>
              <p:cNvSpPr>
                <a:spLocks/>
              </p:cNvSpPr>
              <p:nvPr/>
            </p:nvSpPr>
            <p:spPr bwMode="auto">
              <a:xfrm>
                <a:off x="5358" y="3980"/>
                <a:ext cx="15" cy="7"/>
              </a:xfrm>
              <a:custGeom>
                <a:avLst/>
                <a:gdLst>
                  <a:gd name="T0" fmla="*/ 0 w 20"/>
                  <a:gd name="T1" fmla="*/ 1 h 12"/>
                  <a:gd name="T2" fmla="*/ 2 w 20"/>
                  <a:gd name="T3" fmla="*/ 1 h 12"/>
                  <a:gd name="T4" fmla="*/ 2 w 20"/>
                  <a:gd name="T5" fmla="*/ 1 h 12"/>
                  <a:gd name="T6" fmla="*/ 2 w 20"/>
                  <a:gd name="T7" fmla="*/ 1 h 12"/>
                  <a:gd name="T8" fmla="*/ 2 w 20"/>
                  <a:gd name="T9" fmla="*/ 1 h 12"/>
                  <a:gd name="T10" fmla="*/ 2 w 20"/>
                  <a:gd name="T11" fmla="*/ 1 h 12"/>
                  <a:gd name="T12" fmla="*/ 2 w 20"/>
                  <a:gd name="T13" fmla="*/ 1 h 12"/>
                  <a:gd name="T14" fmla="*/ 2 w 20"/>
                  <a:gd name="T15" fmla="*/ 1 h 12"/>
                  <a:gd name="T16" fmla="*/ 2 w 20"/>
                  <a:gd name="T17" fmla="*/ 0 h 12"/>
                  <a:gd name="T18" fmla="*/ 2 w 20"/>
                  <a:gd name="T19" fmla="*/ 0 h 12"/>
                  <a:gd name="T20" fmla="*/ 2 w 20"/>
                  <a:gd name="T21" fmla="*/ 0 h 12"/>
                  <a:gd name="T22" fmla="*/ 2 w 20"/>
                  <a:gd name="T23" fmla="*/ 0 h 12"/>
                  <a:gd name="T24" fmla="*/ 2 w 20"/>
                  <a:gd name="T25" fmla="*/ 1 h 12"/>
                  <a:gd name="T26" fmla="*/ 2 w 20"/>
                  <a:gd name="T27" fmla="*/ 1 h 12"/>
                  <a:gd name="T28" fmla="*/ 1 w 20"/>
                  <a:gd name="T29" fmla="*/ 1 h 12"/>
                  <a:gd name="T30" fmla="*/ 1 w 20"/>
                  <a:gd name="T31" fmla="*/ 1 h 12"/>
                  <a:gd name="T32" fmla="*/ 0 w 20"/>
                  <a:gd name="T33" fmla="*/ 1 h 12"/>
                  <a:gd name="T34" fmla="*/ 0 w 20"/>
                  <a:gd name="T35" fmla="*/ 1 h 12"/>
                  <a:gd name="T36" fmla="*/ 2 w 20"/>
                  <a:gd name="T37" fmla="*/ 1 h 12"/>
                  <a:gd name="T38" fmla="*/ 1 w 20"/>
                  <a:gd name="T39" fmla="*/ 1 h 12"/>
                  <a:gd name="T40" fmla="*/ 2 w 20"/>
                  <a:gd name="T41" fmla="*/ 1 h 12"/>
                  <a:gd name="T42" fmla="*/ 2 w 20"/>
                  <a:gd name="T43" fmla="*/ 1 h 12"/>
                  <a:gd name="T44" fmla="*/ 2 w 20"/>
                  <a:gd name="T45" fmla="*/ 1 h 12"/>
                  <a:gd name="T46" fmla="*/ 2 w 20"/>
                  <a:gd name="T47" fmla="*/ 1 h 12"/>
                  <a:gd name="T48" fmla="*/ 2 w 20"/>
                  <a:gd name="T49" fmla="*/ 0 h 12"/>
                  <a:gd name="T50" fmla="*/ 2 w 20"/>
                  <a:gd name="T51" fmla="*/ 1 h 12"/>
                  <a:gd name="T52" fmla="*/ 2 w 20"/>
                  <a:gd name="T53" fmla="*/ 1 h 12"/>
                  <a:gd name="T54" fmla="*/ 2 w 20"/>
                  <a:gd name="T55" fmla="*/ 0 h 12"/>
                  <a:gd name="T56" fmla="*/ 2 w 20"/>
                  <a:gd name="T57" fmla="*/ 1 h 12"/>
                  <a:gd name="T58" fmla="*/ 2 w 20"/>
                  <a:gd name="T59" fmla="*/ 1 h 12"/>
                  <a:gd name="T60" fmla="*/ 2 w 20"/>
                  <a:gd name="T61" fmla="*/ 1 h 12"/>
                  <a:gd name="T62" fmla="*/ 2 w 20"/>
                  <a:gd name="T63" fmla="*/ 1 h 12"/>
                  <a:gd name="T64" fmla="*/ 2 w 20"/>
                  <a:gd name="T65" fmla="*/ 1 h 12"/>
                  <a:gd name="T66" fmla="*/ 2 w 20"/>
                  <a:gd name="T67" fmla="*/ 1 h 12"/>
                  <a:gd name="T68" fmla="*/ 2 w 20"/>
                  <a:gd name="T69" fmla="*/ 1 h 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2"/>
                  <a:gd name="T107" fmla="*/ 20 w 20"/>
                  <a:gd name="T108" fmla="*/ 12 h 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2">
                    <a:moveTo>
                      <a:pt x="0" y="10"/>
                    </a:moveTo>
                    <a:lnTo>
                      <a:pt x="0" y="12"/>
                    </a:lnTo>
                    <a:lnTo>
                      <a:pt x="8" y="12"/>
                    </a:lnTo>
                    <a:lnTo>
                      <a:pt x="9" y="12"/>
                    </a:lnTo>
                    <a:lnTo>
                      <a:pt x="9" y="10"/>
                    </a:lnTo>
                    <a:lnTo>
                      <a:pt x="9" y="8"/>
                    </a:lnTo>
                    <a:lnTo>
                      <a:pt x="8" y="8"/>
                    </a:lnTo>
                    <a:lnTo>
                      <a:pt x="8" y="9"/>
                    </a:lnTo>
                    <a:lnTo>
                      <a:pt x="18" y="9"/>
                    </a:lnTo>
                    <a:lnTo>
                      <a:pt x="19" y="9"/>
                    </a:lnTo>
                    <a:lnTo>
                      <a:pt x="20" y="9"/>
                    </a:lnTo>
                    <a:lnTo>
                      <a:pt x="20" y="8"/>
                    </a:lnTo>
                    <a:lnTo>
                      <a:pt x="20" y="7"/>
                    </a:lnTo>
                    <a:lnTo>
                      <a:pt x="20" y="0"/>
                    </a:lnTo>
                    <a:lnTo>
                      <a:pt x="19" y="0"/>
                    </a:lnTo>
                    <a:lnTo>
                      <a:pt x="18" y="0"/>
                    </a:lnTo>
                    <a:lnTo>
                      <a:pt x="14" y="0"/>
                    </a:lnTo>
                    <a:lnTo>
                      <a:pt x="13" y="0"/>
                    </a:lnTo>
                    <a:lnTo>
                      <a:pt x="13" y="3"/>
                    </a:lnTo>
                    <a:lnTo>
                      <a:pt x="14" y="3"/>
                    </a:lnTo>
                    <a:lnTo>
                      <a:pt x="4" y="3"/>
                    </a:lnTo>
                    <a:lnTo>
                      <a:pt x="3" y="3"/>
                    </a:lnTo>
                    <a:lnTo>
                      <a:pt x="1" y="3"/>
                    </a:lnTo>
                    <a:lnTo>
                      <a:pt x="0" y="4"/>
                    </a:lnTo>
                    <a:lnTo>
                      <a:pt x="0" y="5"/>
                    </a:lnTo>
                    <a:lnTo>
                      <a:pt x="0" y="12"/>
                    </a:lnTo>
                    <a:lnTo>
                      <a:pt x="3" y="12"/>
                    </a:lnTo>
                    <a:lnTo>
                      <a:pt x="3" y="5"/>
                    </a:lnTo>
                    <a:lnTo>
                      <a:pt x="3" y="4"/>
                    </a:lnTo>
                    <a:lnTo>
                      <a:pt x="1" y="4"/>
                    </a:lnTo>
                    <a:lnTo>
                      <a:pt x="3" y="5"/>
                    </a:lnTo>
                    <a:lnTo>
                      <a:pt x="3" y="4"/>
                    </a:lnTo>
                    <a:lnTo>
                      <a:pt x="3" y="3"/>
                    </a:lnTo>
                    <a:lnTo>
                      <a:pt x="3" y="4"/>
                    </a:lnTo>
                    <a:lnTo>
                      <a:pt x="4" y="4"/>
                    </a:lnTo>
                    <a:lnTo>
                      <a:pt x="14" y="4"/>
                    </a:lnTo>
                    <a:lnTo>
                      <a:pt x="15" y="4"/>
                    </a:lnTo>
                    <a:lnTo>
                      <a:pt x="15" y="3"/>
                    </a:lnTo>
                    <a:lnTo>
                      <a:pt x="15" y="0"/>
                    </a:lnTo>
                    <a:lnTo>
                      <a:pt x="14" y="0"/>
                    </a:lnTo>
                    <a:lnTo>
                      <a:pt x="14" y="2"/>
                    </a:lnTo>
                    <a:lnTo>
                      <a:pt x="18" y="2"/>
                    </a:lnTo>
                    <a:lnTo>
                      <a:pt x="19" y="2"/>
                    </a:lnTo>
                    <a:lnTo>
                      <a:pt x="19" y="0"/>
                    </a:lnTo>
                    <a:lnTo>
                      <a:pt x="18" y="0"/>
                    </a:lnTo>
                    <a:lnTo>
                      <a:pt x="18" y="7"/>
                    </a:lnTo>
                    <a:lnTo>
                      <a:pt x="18" y="8"/>
                    </a:lnTo>
                    <a:lnTo>
                      <a:pt x="19" y="8"/>
                    </a:lnTo>
                    <a:lnTo>
                      <a:pt x="19" y="7"/>
                    </a:lnTo>
                    <a:lnTo>
                      <a:pt x="18" y="8"/>
                    </a:lnTo>
                    <a:lnTo>
                      <a:pt x="19" y="8"/>
                    </a:lnTo>
                    <a:lnTo>
                      <a:pt x="18" y="8"/>
                    </a:lnTo>
                    <a:lnTo>
                      <a:pt x="8" y="8"/>
                    </a:lnTo>
                    <a:lnTo>
                      <a:pt x="6" y="8"/>
                    </a:lnTo>
                    <a:lnTo>
                      <a:pt x="6" y="10"/>
                    </a:lnTo>
                    <a:lnTo>
                      <a:pt x="8" y="10"/>
                    </a:lnTo>
                    <a:lnTo>
                      <a:pt x="0" y="1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13" name="Freeform 982"/>
              <p:cNvSpPr>
                <a:spLocks/>
              </p:cNvSpPr>
              <p:nvPr/>
            </p:nvSpPr>
            <p:spPr bwMode="auto">
              <a:xfrm>
                <a:off x="5358" y="3983"/>
                <a:ext cx="1" cy="2"/>
              </a:xfrm>
              <a:custGeom>
                <a:avLst/>
                <a:gdLst>
                  <a:gd name="T0" fmla="*/ 1 w 1"/>
                  <a:gd name="T1" fmla="*/ 0 h 2"/>
                  <a:gd name="T2" fmla="*/ 0 w 1"/>
                  <a:gd name="T3" fmla="*/ 0 h 2"/>
                  <a:gd name="T4" fmla="*/ 0 w 1"/>
                  <a:gd name="T5" fmla="*/ 2 h 2"/>
                  <a:gd name="T6" fmla="*/ 0 w 1"/>
                  <a:gd name="T7" fmla="*/ 2 h 2"/>
                  <a:gd name="T8" fmla="*/ 1 w 1"/>
                  <a:gd name="T9" fmla="*/ 2 h 2"/>
                  <a:gd name="T10" fmla="*/ 1 w 1"/>
                  <a:gd name="T11" fmla="*/ 2 h 2"/>
                  <a:gd name="T12" fmla="*/ 1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1" y="0"/>
                    </a:moveTo>
                    <a:lnTo>
                      <a:pt x="0" y="0"/>
                    </a:lnTo>
                    <a:lnTo>
                      <a:pt x="0" y="2"/>
                    </a:lnTo>
                    <a:lnTo>
                      <a:pt x="1" y="2"/>
                    </a:lnTo>
                    <a:lnTo>
                      <a:pt x="1"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14" name="Freeform 983"/>
              <p:cNvSpPr>
                <a:spLocks/>
              </p:cNvSpPr>
              <p:nvPr/>
            </p:nvSpPr>
            <p:spPr bwMode="auto">
              <a:xfrm>
                <a:off x="5358" y="3983"/>
                <a:ext cx="1" cy="2"/>
              </a:xfrm>
              <a:custGeom>
                <a:avLst/>
                <a:gdLst>
                  <a:gd name="T0" fmla="*/ 0 w 4"/>
                  <a:gd name="T1" fmla="*/ 1 h 4"/>
                  <a:gd name="T2" fmla="*/ 0 w 4"/>
                  <a:gd name="T3" fmla="*/ 0 h 4"/>
                  <a:gd name="T4" fmla="*/ 0 w 4"/>
                  <a:gd name="T5" fmla="*/ 0 h 4"/>
                  <a:gd name="T6" fmla="*/ 0 w 4"/>
                  <a:gd name="T7" fmla="*/ 0 h 4"/>
                  <a:gd name="T8" fmla="*/ 0 w 4"/>
                  <a:gd name="T9" fmla="*/ 1 h 4"/>
                  <a:gd name="T10" fmla="*/ 0 w 4"/>
                  <a:gd name="T11" fmla="*/ 1 h 4"/>
                  <a:gd name="T12" fmla="*/ 0 w 4"/>
                  <a:gd name="T13" fmla="*/ 1 h 4"/>
                  <a:gd name="T14" fmla="*/ 0 w 4"/>
                  <a:gd name="T15" fmla="*/ 1 h 4"/>
                  <a:gd name="T16" fmla="*/ 0 w 4"/>
                  <a:gd name="T17" fmla="*/ 1 h 4"/>
                  <a:gd name="T18" fmla="*/ 0 w 4"/>
                  <a:gd name="T19" fmla="*/ 1 h 4"/>
                  <a:gd name="T20" fmla="*/ 0 w 4"/>
                  <a:gd name="T21" fmla="*/ 1 h 4"/>
                  <a:gd name="T22" fmla="*/ 0 w 4"/>
                  <a:gd name="T23" fmla="*/ 1 h 4"/>
                  <a:gd name="T24" fmla="*/ 0 w 4"/>
                  <a:gd name="T25" fmla="*/ 1 h 4"/>
                  <a:gd name="T26" fmla="*/ 0 w 4"/>
                  <a:gd name="T27" fmla="*/ 0 h 4"/>
                  <a:gd name="T28" fmla="*/ 0 w 4"/>
                  <a:gd name="T29" fmla="*/ 0 h 4"/>
                  <a:gd name="T30" fmla="*/ 0 w 4"/>
                  <a:gd name="T31" fmla="*/ 1 h 4"/>
                  <a:gd name="T32" fmla="*/ 0 w 4"/>
                  <a:gd name="T33" fmla="*/ 1 h 4"/>
                  <a:gd name="T34" fmla="*/ 0 w 4"/>
                  <a:gd name="T35" fmla="*/ 1 h 4"/>
                  <a:gd name="T36" fmla="*/ 0 w 4"/>
                  <a:gd name="T37" fmla="*/ 1 h 4"/>
                  <a:gd name="T38" fmla="*/ 0 w 4"/>
                  <a:gd name="T39" fmla="*/ 1 h 4"/>
                  <a:gd name="T40" fmla="*/ 0 w 4"/>
                  <a:gd name="T41" fmla="*/ 1 h 4"/>
                  <a:gd name="T42" fmla="*/ 0 w 4"/>
                  <a:gd name="T43" fmla="*/ 1 h 4"/>
                  <a:gd name="T44" fmla="*/ 0 w 4"/>
                  <a:gd name="T45" fmla="*/ 1 h 4"/>
                  <a:gd name="T46" fmla="*/ 0 w 4"/>
                  <a:gd name="T47" fmla="*/ 1 h 4"/>
                  <a:gd name="T48" fmla="*/ 0 w 4"/>
                  <a:gd name="T49" fmla="*/ 1 h 4"/>
                  <a:gd name="T50" fmla="*/ 0 w 4"/>
                  <a:gd name="T51" fmla="*/ 1 h 4"/>
                  <a:gd name="T52" fmla="*/ 0 w 4"/>
                  <a:gd name="T53" fmla="*/ 1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
                  <a:gd name="T82" fmla="*/ 0 h 4"/>
                  <a:gd name="T83" fmla="*/ 4 w 4"/>
                  <a:gd name="T84" fmla="*/ 4 h 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 h="4">
                    <a:moveTo>
                      <a:pt x="4" y="3"/>
                    </a:moveTo>
                    <a:lnTo>
                      <a:pt x="4" y="0"/>
                    </a:lnTo>
                    <a:lnTo>
                      <a:pt x="1" y="0"/>
                    </a:lnTo>
                    <a:lnTo>
                      <a:pt x="0" y="0"/>
                    </a:lnTo>
                    <a:lnTo>
                      <a:pt x="0" y="1"/>
                    </a:lnTo>
                    <a:lnTo>
                      <a:pt x="0" y="3"/>
                    </a:lnTo>
                    <a:lnTo>
                      <a:pt x="0" y="4"/>
                    </a:lnTo>
                    <a:lnTo>
                      <a:pt x="1" y="4"/>
                    </a:lnTo>
                    <a:lnTo>
                      <a:pt x="2" y="4"/>
                    </a:lnTo>
                    <a:lnTo>
                      <a:pt x="4" y="4"/>
                    </a:lnTo>
                    <a:lnTo>
                      <a:pt x="4" y="3"/>
                    </a:lnTo>
                    <a:lnTo>
                      <a:pt x="4" y="0"/>
                    </a:lnTo>
                    <a:lnTo>
                      <a:pt x="1" y="0"/>
                    </a:lnTo>
                    <a:lnTo>
                      <a:pt x="1" y="3"/>
                    </a:lnTo>
                    <a:lnTo>
                      <a:pt x="2" y="3"/>
                    </a:lnTo>
                    <a:lnTo>
                      <a:pt x="2" y="1"/>
                    </a:lnTo>
                    <a:lnTo>
                      <a:pt x="1" y="1"/>
                    </a:lnTo>
                    <a:lnTo>
                      <a:pt x="1" y="3"/>
                    </a:lnTo>
                    <a:lnTo>
                      <a:pt x="2" y="3"/>
                    </a:lnTo>
                    <a:lnTo>
                      <a:pt x="2" y="1"/>
                    </a:lnTo>
                    <a:lnTo>
                      <a:pt x="1" y="1"/>
                    </a:lnTo>
                    <a:lnTo>
                      <a:pt x="1" y="3"/>
                    </a:lnTo>
                    <a:lnTo>
                      <a:pt x="4"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15" name="Freeform 984"/>
              <p:cNvSpPr>
                <a:spLocks/>
              </p:cNvSpPr>
              <p:nvPr/>
            </p:nvSpPr>
            <p:spPr bwMode="auto">
              <a:xfrm>
                <a:off x="5358" y="3983"/>
                <a:ext cx="1" cy="2"/>
              </a:xfrm>
              <a:custGeom>
                <a:avLst/>
                <a:gdLst>
                  <a:gd name="T0" fmla="*/ 0 w 4"/>
                  <a:gd name="T1" fmla="*/ 1 h 4"/>
                  <a:gd name="T2" fmla="*/ 0 w 4"/>
                  <a:gd name="T3" fmla="*/ 0 h 4"/>
                  <a:gd name="T4" fmla="*/ 0 w 4"/>
                  <a:gd name="T5" fmla="*/ 0 h 4"/>
                  <a:gd name="T6" fmla="*/ 0 w 4"/>
                  <a:gd name="T7" fmla="*/ 0 h 4"/>
                  <a:gd name="T8" fmla="*/ 0 w 4"/>
                  <a:gd name="T9" fmla="*/ 1 h 4"/>
                  <a:gd name="T10" fmla="*/ 0 w 4"/>
                  <a:gd name="T11" fmla="*/ 1 h 4"/>
                  <a:gd name="T12" fmla="*/ 0 w 4"/>
                  <a:gd name="T13" fmla="*/ 1 h 4"/>
                  <a:gd name="T14" fmla="*/ 0 w 4"/>
                  <a:gd name="T15" fmla="*/ 1 h 4"/>
                  <a:gd name="T16" fmla="*/ 0 w 4"/>
                  <a:gd name="T17" fmla="*/ 1 h 4"/>
                  <a:gd name="T18" fmla="*/ 0 w 4"/>
                  <a:gd name="T19" fmla="*/ 1 h 4"/>
                  <a:gd name="T20" fmla="*/ 0 w 4"/>
                  <a:gd name="T21" fmla="*/ 1 h 4"/>
                  <a:gd name="T22" fmla="*/ 0 w 4"/>
                  <a:gd name="T23" fmla="*/ 1 h 4"/>
                  <a:gd name="T24" fmla="*/ 0 w 4"/>
                  <a:gd name="T25" fmla="*/ 1 h 4"/>
                  <a:gd name="T26" fmla="*/ 0 w 4"/>
                  <a:gd name="T27" fmla="*/ 0 h 4"/>
                  <a:gd name="T28" fmla="*/ 0 w 4"/>
                  <a:gd name="T29" fmla="*/ 0 h 4"/>
                  <a:gd name="T30" fmla="*/ 0 w 4"/>
                  <a:gd name="T31" fmla="*/ 1 h 4"/>
                  <a:gd name="T32" fmla="*/ 0 w 4"/>
                  <a:gd name="T33" fmla="*/ 1 h 4"/>
                  <a:gd name="T34" fmla="*/ 0 w 4"/>
                  <a:gd name="T35" fmla="*/ 1 h 4"/>
                  <a:gd name="T36" fmla="*/ 0 w 4"/>
                  <a:gd name="T37" fmla="*/ 1 h 4"/>
                  <a:gd name="T38" fmla="*/ 0 w 4"/>
                  <a:gd name="T39" fmla="*/ 1 h 4"/>
                  <a:gd name="T40" fmla="*/ 0 w 4"/>
                  <a:gd name="T41" fmla="*/ 1 h 4"/>
                  <a:gd name="T42" fmla="*/ 0 w 4"/>
                  <a:gd name="T43" fmla="*/ 1 h 4"/>
                  <a:gd name="T44" fmla="*/ 0 w 4"/>
                  <a:gd name="T45" fmla="*/ 1 h 4"/>
                  <a:gd name="T46" fmla="*/ 0 w 4"/>
                  <a:gd name="T47" fmla="*/ 1 h 4"/>
                  <a:gd name="T48" fmla="*/ 0 w 4"/>
                  <a:gd name="T49" fmla="*/ 1 h 4"/>
                  <a:gd name="T50" fmla="*/ 0 w 4"/>
                  <a:gd name="T51" fmla="*/ 1 h 4"/>
                  <a:gd name="T52" fmla="*/ 0 w 4"/>
                  <a:gd name="T53" fmla="*/ 1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
                  <a:gd name="T82" fmla="*/ 0 h 4"/>
                  <a:gd name="T83" fmla="*/ 4 w 4"/>
                  <a:gd name="T84" fmla="*/ 4 h 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 h="4">
                    <a:moveTo>
                      <a:pt x="4" y="3"/>
                    </a:moveTo>
                    <a:lnTo>
                      <a:pt x="4" y="0"/>
                    </a:lnTo>
                    <a:lnTo>
                      <a:pt x="1" y="0"/>
                    </a:lnTo>
                    <a:lnTo>
                      <a:pt x="0" y="0"/>
                    </a:lnTo>
                    <a:lnTo>
                      <a:pt x="0" y="1"/>
                    </a:lnTo>
                    <a:lnTo>
                      <a:pt x="0" y="3"/>
                    </a:lnTo>
                    <a:lnTo>
                      <a:pt x="0" y="4"/>
                    </a:lnTo>
                    <a:lnTo>
                      <a:pt x="1" y="4"/>
                    </a:lnTo>
                    <a:lnTo>
                      <a:pt x="2" y="4"/>
                    </a:lnTo>
                    <a:lnTo>
                      <a:pt x="4" y="4"/>
                    </a:lnTo>
                    <a:lnTo>
                      <a:pt x="4" y="3"/>
                    </a:lnTo>
                    <a:lnTo>
                      <a:pt x="4" y="0"/>
                    </a:lnTo>
                    <a:lnTo>
                      <a:pt x="1" y="0"/>
                    </a:lnTo>
                    <a:lnTo>
                      <a:pt x="1" y="3"/>
                    </a:lnTo>
                    <a:lnTo>
                      <a:pt x="2" y="3"/>
                    </a:lnTo>
                    <a:lnTo>
                      <a:pt x="2" y="1"/>
                    </a:lnTo>
                    <a:lnTo>
                      <a:pt x="1" y="1"/>
                    </a:lnTo>
                    <a:lnTo>
                      <a:pt x="1" y="3"/>
                    </a:lnTo>
                    <a:lnTo>
                      <a:pt x="2" y="3"/>
                    </a:lnTo>
                    <a:lnTo>
                      <a:pt x="2" y="1"/>
                    </a:lnTo>
                    <a:lnTo>
                      <a:pt x="1" y="1"/>
                    </a:lnTo>
                    <a:lnTo>
                      <a:pt x="1" y="3"/>
                    </a:lnTo>
                    <a:lnTo>
                      <a:pt x="4"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16" name="Rectangle 985"/>
              <p:cNvSpPr>
                <a:spLocks noChangeArrowheads="1"/>
              </p:cNvSpPr>
              <p:nvPr/>
            </p:nvSpPr>
            <p:spPr bwMode="auto">
              <a:xfrm>
                <a:off x="5361" y="3980"/>
                <a:ext cx="3" cy="2"/>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17" name="Freeform 986"/>
              <p:cNvSpPr>
                <a:spLocks/>
              </p:cNvSpPr>
              <p:nvPr/>
            </p:nvSpPr>
            <p:spPr bwMode="auto">
              <a:xfrm>
                <a:off x="5359" y="3980"/>
                <a:ext cx="5" cy="3"/>
              </a:xfrm>
              <a:custGeom>
                <a:avLst/>
                <a:gdLst>
                  <a:gd name="T0" fmla="*/ 3 w 6"/>
                  <a:gd name="T1" fmla="*/ 2 h 4"/>
                  <a:gd name="T2" fmla="*/ 3 w 6"/>
                  <a:gd name="T3" fmla="*/ 0 h 4"/>
                  <a:gd name="T4" fmla="*/ 1 w 6"/>
                  <a:gd name="T5" fmla="*/ 0 h 4"/>
                  <a:gd name="T6" fmla="*/ 0 w 6"/>
                  <a:gd name="T7" fmla="*/ 0 h 4"/>
                  <a:gd name="T8" fmla="*/ 0 w 6"/>
                  <a:gd name="T9" fmla="*/ 0 h 4"/>
                  <a:gd name="T10" fmla="*/ 0 w 6"/>
                  <a:gd name="T11" fmla="*/ 2 h 4"/>
                  <a:gd name="T12" fmla="*/ 0 w 6"/>
                  <a:gd name="T13" fmla="*/ 2 h 4"/>
                  <a:gd name="T14" fmla="*/ 1 w 6"/>
                  <a:gd name="T15" fmla="*/ 2 h 4"/>
                  <a:gd name="T16" fmla="*/ 3 w 6"/>
                  <a:gd name="T17" fmla="*/ 2 h 4"/>
                  <a:gd name="T18" fmla="*/ 3 w 6"/>
                  <a:gd name="T19" fmla="*/ 2 h 4"/>
                  <a:gd name="T20" fmla="*/ 3 w 6"/>
                  <a:gd name="T21" fmla="*/ 2 h 4"/>
                  <a:gd name="T22" fmla="*/ 3 w 6"/>
                  <a:gd name="T23" fmla="*/ 0 h 4"/>
                  <a:gd name="T24" fmla="*/ 3 w 6"/>
                  <a:gd name="T25" fmla="*/ 0 h 4"/>
                  <a:gd name="T26" fmla="*/ 3 w 6"/>
                  <a:gd name="T27" fmla="*/ 2 h 4"/>
                  <a:gd name="T28" fmla="*/ 3 w 6"/>
                  <a:gd name="T29" fmla="*/ 2 h 4"/>
                  <a:gd name="T30" fmla="*/ 3 w 6"/>
                  <a:gd name="T31" fmla="*/ 2 h 4"/>
                  <a:gd name="T32" fmla="*/ 1 w 6"/>
                  <a:gd name="T33" fmla="*/ 2 h 4"/>
                  <a:gd name="T34" fmla="*/ 1 w 6"/>
                  <a:gd name="T35" fmla="*/ 2 h 4"/>
                  <a:gd name="T36" fmla="*/ 2 w 6"/>
                  <a:gd name="T37" fmla="*/ 2 h 4"/>
                  <a:gd name="T38" fmla="*/ 2 w 6"/>
                  <a:gd name="T39" fmla="*/ 0 h 4"/>
                  <a:gd name="T40" fmla="*/ 1 w 6"/>
                  <a:gd name="T41" fmla="*/ 0 h 4"/>
                  <a:gd name="T42" fmla="*/ 1 w 6"/>
                  <a:gd name="T43" fmla="*/ 2 h 4"/>
                  <a:gd name="T44" fmla="*/ 3 w 6"/>
                  <a:gd name="T45" fmla="*/ 2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4"/>
                  <a:gd name="T71" fmla="*/ 6 w 6"/>
                  <a:gd name="T72" fmla="*/ 4 h 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4">
                    <a:moveTo>
                      <a:pt x="6" y="2"/>
                    </a:moveTo>
                    <a:lnTo>
                      <a:pt x="6" y="0"/>
                    </a:lnTo>
                    <a:lnTo>
                      <a:pt x="1" y="0"/>
                    </a:lnTo>
                    <a:lnTo>
                      <a:pt x="0" y="0"/>
                    </a:lnTo>
                    <a:lnTo>
                      <a:pt x="0" y="3"/>
                    </a:lnTo>
                    <a:lnTo>
                      <a:pt x="0" y="4"/>
                    </a:lnTo>
                    <a:lnTo>
                      <a:pt x="1" y="4"/>
                    </a:lnTo>
                    <a:lnTo>
                      <a:pt x="5" y="4"/>
                    </a:lnTo>
                    <a:lnTo>
                      <a:pt x="6" y="4"/>
                    </a:lnTo>
                    <a:lnTo>
                      <a:pt x="6" y="3"/>
                    </a:lnTo>
                    <a:lnTo>
                      <a:pt x="6" y="0"/>
                    </a:lnTo>
                    <a:lnTo>
                      <a:pt x="3" y="0"/>
                    </a:lnTo>
                    <a:lnTo>
                      <a:pt x="3" y="3"/>
                    </a:lnTo>
                    <a:lnTo>
                      <a:pt x="5" y="3"/>
                    </a:lnTo>
                    <a:lnTo>
                      <a:pt x="5" y="2"/>
                    </a:lnTo>
                    <a:lnTo>
                      <a:pt x="1" y="2"/>
                    </a:lnTo>
                    <a:lnTo>
                      <a:pt x="1" y="3"/>
                    </a:lnTo>
                    <a:lnTo>
                      <a:pt x="2" y="3"/>
                    </a:lnTo>
                    <a:lnTo>
                      <a:pt x="2" y="0"/>
                    </a:lnTo>
                    <a:lnTo>
                      <a:pt x="1" y="0"/>
                    </a:lnTo>
                    <a:lnTo>
                      <a:pt x="1" y="2"/>
                    </a:lnTo>
                    <a:lnTo>
                      <a:pt x="6"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18" name="Freeform 987"/>
              <p:cNvSpPr>
                <a:spLocks/>
              </p:cNvSpPr>
              <p:nvPr/>
            </p:nvSpPr>
            <p:spPr bwMode="auto">
              <a:xfrm>
                <a:off x="5359" y="3980"/>
                <a:ext cx="5" cy="3"/>
              </a:xfrm>
              <a:custGeom>
                <a:avLst/>
                <a:gdLst>
                  <a:gd name="T0" fmla="*/ 3 w 6"/>
                  <a:gd name="T1" fmla="*/ 2 h 4"/>
                  <a:gd name="T2" fmla="*/ 3 w 6"/>
                  <a:gd name="T3" fmla="*/ 0 h 4"/>
                  <a:gd name="T4" fmla="*/ 1 w 6"/>
                  <a:gd name="T5" fmla="*/ 0 h 4"/>
                  <a:gd name="T6" fmla="*/ 0 w 6"/>
                  <a:gd name="T7" fmla="*/ 0 h 4"/>
                  <a:gd name="T8" fmla="*/ 0 w 6"/>
                  <a:gd name="T9" fmla="*/ 0 h 4"/>
                  <a:gd name="T10" fmla="*/ 0 w 6"/>
                  <a:gd name="T11" fmla="*/ 2 h 4"/>
                  <a:gd name="T12" fmla="*/ 0 w 6"/>
                  <a:gd name="T13" fmla="*/ 2 h 4"/>
                  <a:gd name="T14" fmla="*/ 1 w 6"/>
                  <a:gd name="T15" fmla="*/ 2 h 4"/>
                  <a:gd name="T16" fmla="*/ 3 w 6"/>
                  <a:gd name="T17" fmla="*/ 2 h 4"/>
                  <a:gd name="T18" fmla="*/ 3 w 6"/>
                  <a:gd name="T19" fmla="*/ 2 h 4"/>
                  <a:gd name="T20" fmla="*/ 3 w 6"/>
                  <a:gd name="T21" fmla="*/ 2 h 4"/>
                  <a:gd name="T22" fmla="*/ 3 w 6"/>
                  <a:gd name="T23" fmla="*/ 0 h 4"/>
                  <a:gd name="T24" fmla="*/ 3 w 6"/>
                  <a:gd name="T25" fmla="*/ 0 h 4"/>
                  <a:gd name="T26" fmla="*/ 3 w 6"/>
                  <a:gd name="T27" fmla="*/ 2 h 4"/>
                  <a:gd name="T28" fmla="*/ 3 w 6"/>
                  <a:gd name="T29" fmla="*/ 2 h 4"/>
                  <a:gd name="T30" fmla="*/ 3 w 6"/>
                  <a:gd name="T31" fmla="*/ 2 h 4"/>
                  <a:gd name="T32" fmla="*/ 1 w 6"/>
                  <a:gd name="T33" fmla="*/ 2 h 4"/>
                  <a:gd name="T34" fmla="*/ 1 w 6"/>
                  <a:gd name="T35" fmla="*/ 2 h 4"/>
                  <a:gd name="T36" fmla="*/ 2 w 6"/>
                  <a:gd name="T37" fmla="*/ 2 h 4"/>
                  <a:gd name="T38" fmla="*/ 2 w 6"/>
                  <a:gd name="T39" fmla="*/ 0 h 4"/>
                  <a:gd name="T40" fmla="*/ 1 w 6"/>
                  <a:gd name="T41" fmla="*/ 0 h 4"/>
                  <a:gd name="T42" fmla="*/ 1 w 6"/>
                  <a:gd name="T43" fmla="*/ 2 h 4"/>
                  <a:gd name="T44" fmla="*/ 3 w 6"/>
                  <a:gd name="T45" fmla="*/ 2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4"/>
                  <a:gd name="T71" fmla="*/ 6 w 6"/>
                  <a:gd name="T72" fmla="*/ 4 h 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4">
                    <a:moveTo>
                      <a:pt x="6" y="2"/>
                    </a:moveTo>
                    <a:lnTo>
                      <a:pt x="6" y="0"/>
                    </a:lnTo>
                    <a:lnTo>
                      <a:pt x="1" y="0"/>
                    </a:lnTo>
                    <a:lnTo>
                      <a:pt x="0" y="0"/>
                    </a:lnTo>
                    <a:lnTo>
                      <a:pt x="0" y="3"/>
                    </a:lnTo>
                    <a:lnTo>
                      <a:pt x="0" y="4"/>
                    </a:lnTo>
                    <a:lnTo>
                      <a:pt x="1" y="4"/>
                    </a:lnTo>
                    <a:lnTo>
                      <a:pt x="5" y="4"/>
                    </a:lnTo>
                    <a:lnTo>
                      <a:pt x="6" y="4"/>
                    </a:lnTo>
                    <a:lnTo>
                      <a:pt x="6" y="3"/>
                    </a:lnTo>
                    <a:lnTo>
                      <a:pt x="6" y="0"/>
                    </a:lnTo>
                    <a:lnTo>
                      <a:pt x="3" y="0"/>
                    </a:lnTo>
                    <a:lnTo>
                      <a:pt x="3" y="3"/>
                    </a:lnTo>
                    <a:lnTo>
                      <a:pt x="5" y="3"/>
                    </a:lnTo>
                    <a:lnTo>
                      <a:pt x="5" y="2"/>
                    </a:lnTo>
                    <a:lnTo>
                      <a:pt x="1" y="2"/>
                    </a:lnTo>
                    <a:lnTo>
                      <a:pt x="1" y="3"/>
                    </a:lnTo>
                    <a:lnTo>
                      <a:pt x="2" y="3"/>
                    </a:lnTo>
                    <a:lnTo>
                      <a:pt x="2" y="0"/>
                    </a:lnTo>
                    <a:lnTo>
                      <a:pt x="1" y="0"/>
                    </a:lnTo>
                    <a:lnTo>
                      <a:pt x="1" y="2"/>
                    </a:lnTo>
                    <a:lnTo>
                      <a:pt x="6"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19" name="Freeform 988"/>
              <p:cNvSpPr>
                <a:spLocks/>
              </p:cNvSpPr>
              <p:nvPr/>
            </p:nvSpPr>
            <p:spPr bwMode="auto">
              <a:xfrm>
                <a:off x="5361" y="3987"/>
                <a:ext cx="1" cy="3"/>
              </a:xfrm>
              <a:custGeom>
                <a:avLst/>
                <a:gdLst>
                  <a:gd name="T0" fmla="*/ 1 w 2"/>
                  <a:gd name="T1" fmla="*/ 0 h 3"/>
                  <a:gd name="T2" fmla="*/ 0 w 2"/>
                  <a:gd name="T3" fmla="*/ 0 h 3"/>
                  <a:gd name="T4" fmla="*/ 0 w 2"/>
                  <a:gd name="T5" fmla="*/ 3 h 3"/>
                  <a:gd name="T6" fmla="*/ 1 w 2"/>
                  <a:gd name="T7" fmla="*/ 3 h 3"/>
                  <a:gd name="T8" fmla="*/ 1 w 2"/>
                  <a:gd name="T9" fmla="*/ 0 h 3"/>
                  <a:gd name="T10" fmla="*/ 0 w 2"/>
                  <a:gd name="T11" fmla="*/ 0 h 3"/>
                  <a:gd name="T12" fmla="*/ 0 w 2"/>
                  <a:gd name="T13" fmla="*/ 3 h 3"/>
                  <a:gd name="T14" fmla="*/ 1 w 2"/>
                  <a:gd name="T15" fmla="*/ 3 h 3"/>
                  <a:gd name="T16" fmla="*/ 1 w 2"/>
                  <a:gd name="T17" fmla="*/ 3 h 3"/>
                  <a:gd name="T18" fmla="*/ 1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0"/>
                    </a:moveTo>
                    <a:lnTo>
                      <a:pt x="0" y="0"/>
                    </a:lnTo>
                    <a:lnTo>
                      <a:pt x="0" y="3"/>
                    </a:lnTo>
                    <a:lnTo>
                      <a:pt x="2" y="3"/>
                    </a:lnTo>
                    <a:lnTo>
                      <a:pt x="2" y="0"/>
                    </a:lnTo>
                    <a:lnTo>
                      <a:pt x="0" y="0"/>
                    </a:lnTo>
                    <a:lnTo>
                      <a:pt x="0" y="3"/>
                    </a:lnTo>
                    <a:lnTo>
                      <a:pt x="1" y="3"/>
                    </a:lnTo>
                    <a:lnTo>
                      <a:pt x="2" y="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20" name="Freeform 989"/>
              <p:cNvSpPr>
                <a:spLocks/>
              </p:cNvSpPr>
              <p:nvPr/>
            </p:nvSpPr>
            <p:spPr bwMode="auto">
              <a:xfrm>
                <a:off x="5361" y="3987"/>
                <a:ext cx="1" cy="3"/>
              </a:xfrm>
              <a:custGeom>
                <a:avLst/>
                <a:gdLst>
                  <a:gd name="T0" fmla="*/ 1 w 2"/>
                  <a:gd name="T1" fmla="*/ 0 h 3"/>
                  <a:gd name="T2" fmla="*/ 0 w 2"/>
                  <a:gd name="T3" fmla="*/ 0 h 3"/>
                  <a:gd name="T4" fmla="*/ 0 w 2"/>
                  <a:gd name="T5" fmla="*/ 3 h 3"/>
                  <a:gd name="T6" fmla="*/ 1 w 2"/>
                  <a:gd name="T7" fmla="*/ 3 h 3"/>
                  <a:gd name="T8" fmla="*/ 1 w 2"/>
                  <a:gd name="T9" fmla="*/ 0 h 3"/>
                  <a:gd name="T10" fmla="*/ 0 w 2"/>
                  <a:gd name="T11" fmla="*/ 0 h 3"/>
                  <a:gd name="T12" fmla="*/ 0 w 2"/>
                  <a:gd name="T13" fmla="*/ 3 h 3"/>
                  <a:gd name="T14" fmla="*/ 1 w 2"/>
                  <a:gd name="T15" fmla="*/ 3 h 3"/>
                  <a:gd name="T16" fmla="*/ 1 w 2"/>
                  <a:gd name="T17" fmla="*/ 3 h 3"/>
                  <a:gd name="T18" fmla="*/ 1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0"/>
                    </a:moveTo>
                    <a:lnTo>
                      <a:pt x="0" y="0"/>
                    </a:lnTo>
                    <a:lnTo>
                      <a:pt x="0" y="3"/>
                    </a:lnTo>
                    <a:lnTo>
                      <a:pt x="2" y="3"/>
                    </a:lnTo>
                    <a:lnTo>
                      <a:pt x="2" y="0"/>
                    </a:lnTo>
                    <a:lnTo>
                      <a:pt x="0" y="0"/>
                    </a:lnTo>
                    <a:lnTo>
                      <a:pt x="0" y="3"/>
                    </a:lnTo>
                    <a:lnTo>
                      <a:pt x="1" y="3"/>
                    </a:lnTo>
                    <a:lnTo>
                      <a:pt x="2" y="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21" name="Freeform 990"/>
              <p:cNvSpPr>
                <a:spLocks/>
              </p:cNvSpPr>
              <p:nvPr/>
            </p:nvSpPr>
            <p:spPr bwMode="auto">
              <a:xfrm>
                <a:off x="5356" y="3947"/>
                <a:ext cx="15" cy="10"/>
              </a:xfrm>
              <a:custGeom>
                <a:avLst/>
                <a:gdLst>
                  <a:gd name="T0" fmla="*/ 2 w 20"/>
                  <a:gd name="T1" fmla="*/ 1 h 14"/>
                  <a:gd name="T2" fmla="*/ 2 w 20"/>
                  <a:gd name="T3" fmla="*/ 1 h 14"/>
                  <a:gd name="T4" fmla="*/ 2 w 20"/>
                  <a:gd name="T5" fmla="*/ 1 h 14"/>
                  <a:gd name="T6" fmla="*/ 2 w 20"/>
                  <a:gd name="T7" fmla="*/ 1 h 14"/>
                  <a:gd name="T8" fmla="*/ 2 w 20"/>
                  <a:gd name="T9" fmla="*/ 1 h 14"/>
                  <a:gd name="T10" fmla="*/ 2 w 20"/>
                  <a:gd name="T11" fmla="*/ 1 h 14"/>
                  <a:gd name="T12" fmla="*/ 2 w 20"/>
                  <a:gd name="T13" fmla="*/ 0 h 14"/>
                  <a:gd name="T14" fmla="*/ 2 w 20"/>
                  <a:gd name="T15" fmla="*/ 0 h 14"/>
                  <a:gd name="T16" fmla="*/ 0 w 20"/>
                  <a:gd name="T17" fmla="*/ 0 h 14"/>
                  <a:gd name="T18" fmla="*/ 0 w 20"/>
                  <a:gd name="T19" fmla="*/ 1 h 14"/>
                  <a:gd name="T20" fmla="*/ 2 w 20"/>
                  <a:gd name="T21" fmla="*/ 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4"/>
                  <a:gd name="T35" fmla="*/ 20 w 20"/>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4">
                    <a:moveTo>
                      <a:pt x="2" y="14"/>
                    </a:moveTo>
                    <a:lnTo>
                      <a:pt x="13" y="14"/>
                    </a:lnTo>
                    <a:lnTo>
                      <a:pt x="17" y="9"/>
                    </a:lnTo>
                    <a:lnTo>
                      <a:pt x="20" y="9"/>
                    </a:lnTo>
                    <a:lnTo>
                      <a:pt x="20" y="8"/>
                    </a:lnTo>
                    <a:lnTo>
                      <a:pt x="20" y="6"/>
                    </a:lnTo>
                    <a:lnTo>
                      <a:pt x="20" y="0"/>
                    </a:lnTo>
                    <a:lnTo>
                      <a:pt x="2" y="0"/>
                    </a:lnTo>
                    <a:lnTo>
                      <a:pt x="0" y="0"/>
                    </a:lnTo>
                    <a:lnTo>
                      <a:pt x="0" y="14"/>
                    </a:lnTo>
                    <a:lnTo>
                      <a:pt x="2" y="14"/>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22" name="Freeform 991"/>
              <p:cNvSpPr>
                <a:spLocks/>
              </p:cNvSpPr>
              <p:nvPr/>
            </p:nvSpPr>
            <p:spPr bwMode="auto">
              <a:xfrm>
                <a:off x="5355" y="3945"/>
                <a:ext cx="16" cy="12"/>
              </a:xfrm>
              <a:custGeom>
                <a:avLst/>
                <a:gdLst>
                  <a:gd name="T0" fmla="*/ 1 w 22"/>
                  <a:gd name="T1" fmla="*/ 2 h 16"/>
                  <a:gd name="T2" fmla="*/ 1 w 22"/>
                  <a:gd name="T3" fmla="*/ 2 h 16"/>
                  <a:gd name="T4" fmla="*/ 1 w 22"/>
                  <a:gd name="T5" fmla="*/ 2 h 16"/>
                  <a:gd name="T6" fmla="*/ 1 w 22"/>
                  <a:gd name="T7" fmla="*/ 2 h 16"/>
                  <a:gd name="T8" fmla="*/ 1 w 22"/>
                  <a:gd name="T9" fmla="*/ 2 h 16"/>
                  <a:gd name="T10" fmla="*/ 1 w 22"/>
                  <a:gd name="T11" fmla="*/ 2 h 16"/>
                  <a:gd name="T12" fmla="*/ 1 w 22"/>
                  <a:gd name="T13" fmla="*/ 2 h 16"/>
                  <a:gd name="T14" fmla="*/ 1 w 22"/>
                  <a:gd name="T15" fmla="*/ 2 h 16"/>
                  <a:gd name="T16" fmla="*/ 1 w 22"/>
                  <a:gd name="T17" fmla="*/ 2 h 16"/>
                  <a:gd name="T18" fmla="*/ 1 w 22"/>
                  <a:gd name="T19" fmla="*/ 2 h 16"/>
                  <a:gd name="T20" fmla="*/ 1 w 22"/>
                  <a:gd name="T21" fmla="*/ 2 h 16"/>
                  <a:gd name="T22" fmla="*/ 1 w 22"/>
                  <a:gd name="T23" fmla="*/ 2 h 16"/>
                  <a:gd name="T24" fmla="*/ 1 w 22"/>
                  <a:gd name="T25" fmla="*/ 2 h 16"/>
                  <a:gd name="T26" fmla="*/ 1 w 22"/>
                  <a:gd name="T27" fmla="*/ 1 h 16"/>
                  <a:gd name="T28" fmla="*/ 1 w 22"/>
                  <a:gd name="T29" fmla="*/ 0 h 16"/>
                  <a:gd name="T30" fmla="*/ 1 w 22"/>
                  <a:gd name="T31" fmla="*/ 0 h 16"/>
                  <a:gd name="T32" fmla="*/ 1 w 22"/>
                  <a:gd name="T33" fmla="*/ 0 h 16"/>
                  <a:gd name="T34" fmla="*/ 1 w 22"/>
                  <a:gd name="T35" fmla="*/ 0 h 16"/>
                  <a:gd name="T36" fmla="*/ 0 w 22"/>
                  <a:gd name="T37" fmla="*/ 0 h 16"/>
                  <a:gd name="T38" fmla="*/ 0 w 22"/>
                  <a:gd name="T39" fmla="*/ 1 h 16"/>
                  <a:gd name="T40" fmla="*/ 0 w 22"/>
                  <a:gd name="T41" fmla="*/ 2 h 16"/>
                  <a:gd name="T42" fmla="*/ 0 w 22"/>
                  <a:gd name="T43" fmla="*/ 2 h 16"/>
                  <a:gd name="T44" fmla="*/ 1 w 22"/>
                  <a:gd name="T45" fmla="*/ 2 h 16"/>
                  <a:gd name="T46" fmla="*/ 1 w 22"/>
                  <a:gd name="T47" fmla="*/ 2 h 16"/>
                  <a:gd name="T48" fmla="*/ 1 w 22"/>
                  <a:gd name="T49" fmla="*/ 2 h 16"/>
                  <a:gd name="T50" fmla="*/ 1 w 22"/>
                  <a:gd name="T51" fmla="*/ 2 h 16"/>
                  <a:gd name="T52" fmla="*/ 1 w 22"/>
                  <a:gd name="T53" fmla="*/ 2 h 16"/>
                  <a:gd name="T54" fmla="*/ 1 w 22"/>
                  <a:gd name="T55" fmla="*/ 2 h 16"/>
                  <a:gd name="T56" fmla="*/ 1 w 22"/>
                  <a:gd name="T57" fmla="*/ 1 h 16"/>
                  <a:gd name="T58" fmla="*/ 1 w 22"/>
                  <a:gd name="T59" fmla="*/ 1 h 16"/>
                  <a:gd name="T60" fmla="*/ 1 w 22"/>
                  <a:gd name="T61" fmla="*/ 2 h 16"/>
                  <a:gd name="T62" fmla="*/ 1 w 22"/>
                  <a:gd name="T63" fmla="*/ 2 h 16"/>
                  <a:gd name="T64" fmla="*/ 1 w 22"/>
                  <a:gd name="T65" fmla="*/ 2 h 16"/>
                  <a:gd name="T66" fmla="*/ 1 w 22"/>
                  <a:gd name="T67" fmla="*/ 1 h 16"/>
                  <a:gd name="T68" fmla="*/ 1 w 22"/>
                  <a:gd name="T69" fmla="*/ 1 h 16"/>
                  <a:gd name="T70" fmla="*/ 1 w 22"/>
                  <a:gd name="T71" fmla="*/ 2 h 16"/>
                  <a:gd name="T72" fmla="*/ 1 w 22"/>
                  <a:gd name="T73" fmla="*/ 2 h 16"/>
                  <a:gd name="T74" fmla="*/ 1 w 22"/>
                  <a:gd name="T75" fmla="*/ 2 h 16"/>
                  <a:gd name="T76" fmla="*/ 1 w 22"/>
                  <a:gd name="T77" fmla="*/ 2 h 16"/>
                  <a:gd name="T78" fmla="*/ 1 w 22"/>
                  <a:gd name="T79" fmla="*/ 2 h 16"/>
                  <a:gd name="T80" fmla="*/ 1 w 22"/>
                  <a:gd name="T81" fmla="*/ 2 h 16"/>
                  <a:gd name="T82" fmla="*/ 1 w 22"/>
                  <a:gd name="T83" fmla="*/ 2 h 16"/>
                  <a:gd name="T84" fmla="*/ 1 w 22"/>
                  <a:gd name="T85" fmla="*/ 2 h 16"/>
                  <a:gd name="T86" fmla="*/ 1 w 22"/>
                  <a:gd name="T87" fmla="*/ 2 h 16"/>
                  <a:gd name="T88" fmla="*/ 1 w 22"/>
                  <a:gd name="T89" fmla="*/ 2 h 16"/>
                  <a:gd name="T90" fmla="*/ 1 w 22"/>
                  <a:gd name="T91" fmla="*/ 2 h 16"/>
                  <a:gd name="T92" fmla="*/ 1 w 22"/>
                  <a:gd name="T93" fmla="*/ 2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
                  <a:gd name="T142" fmla="*/ 0 h 16"/>
                  <a:gd name="T143" fmla="*/ 22 w 2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 h="16">
                    <a:moveTo>
                      <a:pt x="2" y="14"/>
                    </a:moveTo>
                    <a:lnTo>
                      <a:pt x="2" y="16"/>
                    </a:lnTo>
                    <a:lnTo>
                      <a:pt x="14" y="16"/>
                    </a:lnTo>
                    <a:lnTo>
                      <a:pt x="16" y="16"/>
                    </a:lnTo>
                    <a:lnTo>
                      <a:pt x="19" y="10"/>
                    </a:lnTo>
                    <a:lnTo>
                      <a:pt x="18" y="10"/>
                    </a:lnTo>
                    <a:lnTo>
                      <a:pt x="18" y="11"/>
                    </a:lnTo>
                    <a:lnTo>
                      <a:pt x="21" y="11"/>
                    </a:lnTo>
                    <a:lnTo>
                      <a:pt x="22" y="11"/>
                    </a:lnTo>
                    <a:lnTo>
                      <a:pt x="22" y="10"/>
                    </a:lnTo>
                    <a:lnTo>
                      <a:pt x="22" y="9"/>
                    </a:lnTo>
                    <a:lnTo>
                      <a:pt x="22" y="7"/>
                    </a:lnTo>
                    <a:lnTo>
                      <a:pt x="22" y="1"/>
                    </a:lnTo>
                    <a:lnTo>
                      <a:pt x="22" y="0"/>
                    </a:lnTo>
                    <a:lnTo>
                      <a:pt x="21" y="0"/>
                    </a:lnTo>
                    <a:lnTo>
                      <a:pt x="3" y="0"/>
                    </a:lnTo>
                    <a:lnTo>
                      <a:pt x="1" y="0"/>
                    </a:lnTo>
                    <a:lnTo>
                      <a:pt x="0" y="0"/>
                    </a:lnTo>
                    <a:lnTo>
                      <a:pt x="0" y="1"/>
                    </a:lnTo>
                    <a:lnTo>
                      <a:pt x="0" y="15"/>
                    </a:lnTo>
                    <a:lnTo>
                      <a:pt x="0" y="16"/>
                    </a:lnTo>
                    <a:lnTo>
                      <a:pt x="1" y="16"/>
                    </a:lnTo>
                    <a:lnTo>
                      <a:pt x="4" y="16"/>
                    </a:lnTo>
                    <a:lnTo>
                      <a:pt x="4" y="14"/>
                    </a:lnTo>
                    <a:lnTo>
                      <a:pt x="1" y="14"/>
                    </a:lnTo>
                    <a:lnTo>
                      <a:pt x="1" y="15"/>
                    </a:lnTo>
                    <a:lnTo>
                      <a:pt x="2" y="15"/>
                    </a:lnTo>
                    <a:lnTo>
                      <a:pt x="2" y="1"/>
                    </a:lnTo>
                    <a:lnTo>
                      <a:pt x="1" y="1"/>
                    </a:lnTo>
                    <a:lnTo>
                      <a:pt x="1" y="2"/>
                    </a:lnTo>
                    <a:lnTo>
                      <a:pt x="3" y="2"/>
                    </a:lnTo>
                    <a:lnTo>
                      <a:pt x="21" y="2"/>
                    </a:lnTo>
                    <a:lnTo>
                      <a:pt x="21" y="1"/>
                    </a:lnTo>
                    <a:lnTo>
                      <a:pt x="19" y="1"/>
                    </a:lnTo>
                    <a:lnTo>
                      <a:pt x="19" y="7"/>
                    </a:lnTo>
                    <a:lnTo>
                      <a:pt x="19" y="9"/>
                    </a:lnTo>
                    <a:lnTo>
                      <a:pt x="19" y="10"/>
                    </a:lnTo>
                    <a:lnTo>
                      <a:pt x="21" y="10"/>
                    </a:lnTo>
                    <a:lnTo>
                      <a:pt x="21" y="9"/>
                    </a:lnTo>
                    <a:lnTo>
                      <a:pt x="18" y="9"/>
                    </a:lnTo>
                    <a:lnTo>
                      <a:pt x="17" y="9"/>
                    </a:lnTo>
                    <a:lnTo>
                      <a:pt x="13" y="15"/>
                    </a:lnTo>
                    <a:lnTo>
                      <a:pt x="14" y="15"/>
                    </a:lnTo>
                    <a:lnTo>
                      <a:pt x="14" y="14"/>
                    </a:lnTo>
                    <a:lnTo>
                      <a:pt x="2"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23" name="Freeform 992"/>
              <p:cNvSpPr>
                <a:spLocks/>
              </p:cNvSpPr>
              <p:nvPr/>
            </p:nvSpPr>
            <p:spPr bwMode="auto">
              <a:xfrm>
                <a:off x="5355" y="3945"/>
                <a:ext cx="16" cy="12"/>
              </a:xfrm>
              <a:custGeom>
                <a:avLst/>
                <a:gdLst>
                  <a:gd name="T0" fmla="*/ 1 w 22"/>
                  <a:gd name="T1" fmla="*/ 2 h 16"/>
                  <a:gd name="T2" fmla="*/ 1 w 22"/>
                  <a:gd name="T3" fmla="*/ 2 h 16"/>
                  <a:gd name="T4" fmla="*/ 1 w 22"/>
                  <a:gd name="T5" fmla="*/ 2 h 16"/>
                  <a:gd name="T6" fmla="*/ 1 w 22"/>
                  <a:gd name="T7" fmla="*/ 2 h 16"/>
                  <a:gd name="T8" fmla="*/ 1 w 22"/>
                  <a:gd name="T9" fmla="*/ 2 h 16"/>
                  <a:gd name="T10" fmla="*/ 1 w 22"/>
                  <a:gd name="T11" fmla="*/ 2 h 16"/>
                  <a:gd name="T12" fmla="*/ 1 w 22"/>
                  <a:gd name="T13" fmla="*/ 2 h 16"/>
                  <a:gd name="T14" fmla="*/ 1 w 22"/>
                  <a:gd name="T15" fmla="*/ 2 h 16"/>
                  <a:gd name="T16" fmla="*/ 1 w 22"/>
                  <a:gd name="T17" fmla="*/ 2 h 16"/>
                  <a:gd name="T18" fmla="*/ 1 w 22"/>
                  <a:gd name="T19" fmla="*/ 2 h 16"/>
                  <a:gd name="T20" fmla="*/ 1 w 22"/>
                  <a:gd name="T21" fmla="*/ 2 h 16"/>
                  <a:gd name="T22" fmla="*/ 1 w 22"/>
                  <a:gd name="T23" fmla="*/ 2 h 16"/>
                  <a:gd name="T24" fmla="*/ 1 w 22"/>
                  <a:gd name="T25" fmla="*/ 2 h 16"/>
                  <a:gd name="T26" fmla="*/ 1 w 22"/>
                  <a:gd name="T27" fmla="*/ 1 h 16"/>
                  <a:gd name="T28" fmla="*/ 1 w 22"/>
                  <a:gd name="T29" fmla="*/ 0 h 16"/>
                  <a:gd name="T30" fmla="*/ 1 w 22"/>
                  <a:gd name="T31" fmla="*/ 0 h 16"/>
                  <a:gd name="T32" fmla="*/ 1 w 22"/>
                  <a:gd name="T33" fmla="*/ 0 h 16"/>
                  <a:gd name="T34" fmla="*/ 1 w 22"/>
                  <a:gd name="T35" fmla="*/ 0 h 16"/>
                  <a:gd name="T36" fmla="*/ 0 w 22"/>
                  <a:gd name="T37" fmla="*/ 0 h 16"/>
                  <a:gd name="T38" fmla="*/ 0 w 22"/>
                  <a:gd name="T39" fmla="*/ 1 h 16"/>
                  <a:gd name="T40" fmla="*/ 0 w 22"/>
                  <a:gd name="T41" fmla="*/ 2 h 16"/>
                  <a:gd name="T42" fmla="*/ 0 w 22"/>
                  <a:gd name="T43" fmla="*/ 2 h 16"/>
                  <a:gd name="T44" fmla="*/ 1 w 22"/>
                  <a:gd name="T45" fmla="*/ 2 h 16"/>
                  <a:gd name="T46" fmla="*/ 1 w 22"/>
                  <a:gd name="T47" fmla="*/ 2 h 16"/>
                  <a:gd name="T48" fmla="*/ 1 w 22"/>
                  <a:gd name="T49" fmla="*/ 2 h 16"/>
                  <a:gd name="T50" fmla="*/ 1 w 22"/>
                  <a:gd name="T51" fmla="*/ 2 h 16"/>
                  <a:gd name="T52" fmla="*/ 1 w 22"/>
                  <a:gd name="T53" fmla="*/ 2 h 16"/>
                  <a:gd name="T54" fmla="*/ 1 w 22"/>
                  <a:gd name="T55" fmla="*/ 2 h 16"/>
                  <a:gd name="T56" fmla="*/ 1 w 22"/>
                  <a:gd name="T57" fmla="*/ 1 h 16"/>
                  <a:gd name="T58" fmla="*/ 1 w 22"/>
                  <a:gd name="T59" fmla="*/ 1 h 16"/>
                  <a:gd name="T60" fmla="*/ 1 w 22"/>
                  <a:gd name="T61" fmla="*/ 2 h 16"/>
                  <a:gd name="T62" fmla="*/ 1 w 22"/>
                  <a:gd name="T63" fmla="*/ 2 h 16"/>
                  <a:gd name="T64" fmla="*/ 1 w 22"/>
                  <a:gd name="T65" fmla="*/ 2 h 16"/>
                  <a:gd name="T66" fmla="*/ 1 w 22"/>
                  <a:gd name="T67" fmla="*/ 1 h 16"/>
                  <a:gd name="T68" fmla="*/ 1 w 22"/>
                  <a:gd name="T69" fmla="*/ 1 h 16"/>
                  <a:gd name="T70" fmla="*/ 1 w 22"/>
                  <a:gd name="T71" fmla="*/ 2 h 16"/>
                  <a:gd name="T72" fmla="*/ 1 w 22"/>
                  <a:gd name="T73" fmla="*/ 2 h 16"/>
                  <a:gd name="T74" fmla="*/ 1 w 22"/>
                  <a:gd name="T75" fmla="*/ 2 h 16"/>
                  <a:gd name="T76" fmla="*/ 1 w 22"/>
                  <a:gd name="T77" fmla="*/ 2 h 16"/>
                  <a:gd name="T78" fmla="*/ 1 w 22"/>
                  <a:gd name="T79" fmla="*/ 2 h 16"/>
                  <a:gd name="T80" fmla="*/ 1 w 22"/>
                  <a:gd name="T81" fmla="*/ 2 h 16"/>
                  <a:gd name="T82" fmla="*/ 1 w 22"/>
                  <a:gd name="T83" fmla="*/ 2 h 16"/>
                  <a:gd name="T84" fmla="*/ 1 w 22"/>
                  <a:gd name="T85" fmla="*/ 2 h 16"/>
                  <a:gd name="T86" fmla="*/ 1 w 22"/>
                  <a:gd name="T87" fmla="*/ 2 h 16"/>
                  <a:gd name="T88" fmla="*/ 1 w 22"/>
                  <a:gd name="T89" fmla="*/ 2 h 16"/>
                  <a:gd name="T90" fmla="*/ 1 w 22"/>
                  <a:gd name="T91" fmla="*/ 2 h 16"/>
                  <a:gd name="T92" fmla="*/ 1 w 22"/>
                  <a:gd name="T93" fmla="*/ 2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
                  <a:gd name="T142" fmla="*/ 0 h 16"/>
                  <a:gd name="T143" fmla="*/ 22 w 2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 h="16">
                    <a:moveTo>
                      <a:pt x="2" y="14"/>
                    </a:moveTo>
                    <a:lnTo>
                      <a:pt x="2" y="16"/>
                    </a:lnTo>
                    <a:lnTo>
                      <a:pt x="14" y="16"/>
                    </a:lnTo>
                    <a:lnTo>
                      <a:pt x="16" y="16"/>
                    </a:lnTo>
                    <a:lnTo>
                      <a:pt x="19" y="10"/>
                    </a:lnTo>
                    <a:lnTo>
                      <a:pt x="18" y="10"/>
                    </a:lnTo>
                    <a:lnTo>
                      <a:pt x="18" y="11"/>
                    </a:lnTo>
                    <a:lnTo>
                      <a:pt x="21" y="11"/>
                    </a:lnTo>
                    <a:lnTo>
                      <a:pt x="22" y="11"/>
                    </a:lnTo>
                    <a:lnTo>
                      <a:pt x="22" y="10"/>
                    </a:lnTo>
                    <a:lnTo>
                      <a:pt x="22" y="9"/>
                    </a:lnTo>
                    <a:lnTo>
                      <a:pt x="22" y="7"/>
                    </a:lnTo>
                    <a:lnTo>
                      <a:pt x="22" y="1"/>
                    </a:lnTo>
                    <a:lnTo>
                      <a:pt x="22" y="0"/>
                    </a:lnTo>
                    <a:lnTo>
                      <a:pt x="21" y="0"/>
                    </a:lnTo>
                    <a:lnTo>
                      <a:pt x="3" y="0"/>
                    </a:lnTo>
                    <a:lnTo>
                      <a:pt x="1" y="0"/>
                    </a:lnTo>
                    <a:lnTo>
                      <a:pt x="0" y="0"/>
                    </a:lnTo>
                    <a:lnTo>
                      <a:pt x="0" y="1"/>
                    </a:lnTo>
                    <a:lnTo>
                      <a:pt x="0" y="15"/>
                    </a:lnTo>
                    <a:lnTo>
                      <a:pt x="0" y="16"/>
                    </a:lnTo>
                    <a:lnTo>
                      <a:pt x="1" y="16"/>
                    </a:lnTo>
                    <a:lnTo>
                      <a:pt x="4" y="16"/>
                    </a:lnTo>
                    <a:lnTo>
                      <a:pt x="4" y="14"/>
                    </a:lnTo>
                    <a:lnTo>
                      <a:pt x="1" y="14"/>
                    </a:lnTo>
                    <a:lnTo>
                      <a:pt x="1" y="15"/>
                    </a:lnTo>
                    <a:lnTo>
                      <a:pt x="2" y="15"/>
                    </a:lnTo>
                    <a:lnTo>
                      <a:pt x="2" y="1"/>
                    </a:lnTo>
                    <a:lnTo>
                      <a:pt x="1" y="1"/>
                    </a:lnTo>
                    <a:lnTo>
                      <a:pt x="1" y="2"/>
                    </a:lnTo>
                    <a:lnTo>
                      <a:pt x="3" y="2"/>
                    </a:lnTo>
                    <a:lnTo>
                      <a:pt x="21" y="2"/>
                    </a:lnTo>
                    <a:lnTo>
                      <a:pt x="21" y="1"/>
                    </a:lnTo>
                    <a:lnTo>
                      <a:pt x="19" y="1"/>
                    </a:lnTo>
                    <a:lnTo>
                      <a:pt x="19" y="7"/>
                    </a:lnTo>
                    <a:lnTo>
                      <a:pt x="19" y="9"/>
                    </a:lnTo>
                    <a:lnTo>
                      <a:pt x="19" y="10"/>
                    </a:lnTo>
                    <a:lnTo>
                      <a:pt x="21" y="10"/>
                    </a:lnTo>
                    <a:lnTo>
                      <a:pt x="21" y="9"/>
                    </a:lnTo>
                    <a:lnTo>
                      <a:pt x="18" y="9"/>
                    </a:lnTo>
                    <a:lnTo>
                      <a:pt x="17" y="9"/>
                    </a:lnTo>
                    <a:lnTo>
                      <a:pt x="13" y="15"/>
                    </a:lnTo>
                    <a:lnTo>
                      <a:pt x="14" y="15"/>
                    </a:lnTo>
                    <a:lnTo>
                      <a:pt x="14" y="14"/>
                    </a:lnTo>
                    <a:lnTo>
                      <a:pt x="2"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24" name="Freeform 993"/>
              <p:cNvSpPr>
                <a:spLocks/>
              </p:cNvSpPr>
              <p:nvPr/>
            </p:nvSpPr>
            <p:spPr bwMode="auto">
              <a:xfrm>
                <a:off x="5359" y="3947"/>
                <a:ext cx="12" cy="8"/>
              </a:xfrm>
              <a:custGeom>
                <a:avLst/>
                <a:gdLst>
                  <a:gd name="T0" fmla="*/ 0 w 17"/>
                  <a:gd name="T1" fmla="*/ 1 h 13"/>
                  <a:gd name="T2" fmla="*/ 1 w 17"/>
                  <a:gd name="T3" fmla="*/ 1 h 13"/>
                  <a:gd name="T4" fmla="*/ 1 w 17"/>
                  <a:gd name="T5" fmla="*/ 1 h 13"/>
                  <a:gd name="T6" fmla="*/ 1 w 17"/>
                  <a:gd name="T7" fmla="*/ 1 h 13"/>
                  <a:gd name="T8" fmla="*/ 1 w 17"/>
                  <a:gd name="T9" fmla="*/ 1 h 13"/>
                  <a:gd name="T10" fmla="*/ 1 w 17"/>
                  <a:gd name="T11" fmla="*/ 1 h 13"/>
                  <a:gd name="T12" fmla="*/ 1 w 17"/>
                  <a:gd name="T13" fmla="*/ 1 h 13"/>
                  <a:gd name="T14" fmla="*/ 1 w 17"/>
                  <a:gd name="T15" fmla="*/ 0 h 13"/>
                  <a:gd name="T16" fmla="*/ 1 w 17"/>
                  <a:gd name="T17" fmla="*/ 0 h 13"/>
                  <a:gd name="T18" fmla="*/ 1 w 17"/>
                  <a:gd name="T19" fmla="*/ 1 h 13"/>
                  <a:gd name="T20" fmla="*/ 0 w 17"/>
                  <a:gd name="T21" fmla="*/ 1 h 13"/>
                  <a:gd name="T22" fmla="*/ 0 w 17"/>
                  <a:gd name="T23" fmla="*/ 1 h 13"/>
                  <a:gd name="T24" fmla="*/ 0 w 17"/>
                  <a:gd name="T25" fmla="*/ 1 h 13"/>
                  <a:gd name="T26" fmla="*/ 0 w 17"/>
                  <a:gd name="T27" fmla="*/ 1 h 13"/>
                  <a:gd name="T28" fmla="*/ 0 w 17"/>
                  <a:gd name="T29" fmla="*/ 1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3"/>
                  <a:gd name="T47" fmla="*/ 17 w 17"/>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3">
                    <a:moveTo>
                      <a:pt x="0" y="13"/>
                    </a:moveTo>
                    <a:lnTo>
                      <a:pt x="7" y="13"/>
                    </a:lnTo>
                    <a:lnTo>
                      <a:pt x="7" y="9"/>
                    </a:lnTo>
                    <a:lnTo>
                      <a:pt x="7" y="8"/>
                    </a:lnTo>
                    <a:lnTo>
                      <a:pt x="17" y="8"/>
                    </a:lnTo>
                    <a:lnTo>
                      <a:pt x="17" y="6"/>
                    </a:lnTo>
                    <a:lnTo>
                      <a:pt x="17" y="0"/>
                    </a:lnTo>
                    <a:lnTo>
                      <a:pt x="10" y="0"/>
                    </a:lnTo>
                    <a:lnTo>
                      <a:pt x="10" y="3"/>
                    </a:lnTo>
                    <a:lnTo>
                      <a:pt x="0" y="3"/>
                    </a:lnTo>
                    <a:lnTo>
                      <a:pt x="0" y="4"/>
                    </a:lnTo>
                    <a:lnTo>
                      <a:pt x="0" y="9"/>
                    </a:lnTo>
                    <a:lnTo>
                      <a:pt x="0" y="13"/>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25" name="Freeform 994"/>
              <p:cNvSpPr>
                <a:spLocks/>
              </p:cNvSpPr>
              <p:nvPr/>
            </p:nvSpPr>
            <p:spPr bwMode="auto">
              <a:xfrm>
                <a:off x="5358" y="3945"/>
                <a:ext cx="13" cy="12"/>
              </a:xfrm>
              <a:custGeom>
                <a:avLst/>
                <a:gdLst>
                  <a:gd name="T0" fmla="*/ 0 w 19"/>
                  <a:gd name="T1" fmla="*/ 2 h 15"/>
                  <a:gd name="T2" fmla="*/ 0 w 19"/>
                  <a:gd name="T3" fmla="*/ 2 h 15"/>
                  <a:gd name="T4" fmla="*/ 1 w 19"/>
                  <a:gd name="T5" fmla="*/ 2 h 15"/>
                  <a:gd name="T6" fmla="*/ 1 w 19"/>
                  <a:gd name="T7" fmla="*/ 2 h 15"/>
                  <a:gd name="T8" fmla="*/ 1 w 19"/>
                  <a:gd name="T9" fmla="*/ 2 h 15"/>
                  <a:gd name="T10" fmla="*/ 1 w 19"/>
                  <a:gd name="T11" fmla="*/ 2 h 15"/>
                  <a:gd name="T12" fmla="*/ 1 w 19"/>
                  <a:gd name="T13" fmla="*/ 2 h 15"/>
                  <a:gd name="T14" fmla="*/ 1 w 19"/>
                  <a:gd name="T15" fmla="*/ 2 h 15"/>
                  <a:gd name="T16" fmla="*/ 1 w 19"/>
                  <a:gd name="T17" fmla="*/ 2 h 15"/>
                  <a:gd name="T18" fmla="*/ 1 w 19"/>
                  <a:gd name="T19" fmla="*/ 2 h 15"/>
                  <a:gd name="T20" fmla="*/ 1 w 19"/>
                  <a:gd name="T21" fmla="*/ 2 h 15"/>
                  <a:gd name="T22" fmla="*/ 1 w 19"/>
                  <a:gd name="T23" fmla="*/ 2 h 15"/>
                  <a:gd name="T24" fmla="*/ 1 w 19"/>
                  <a:gd name="T25" fmla="*/ 2 h 15"/>
                  <a:gd name="T26" fmla="*/ 1 w 19"/>
                  <a:gd name="T27" fmla="*/ 2 h 15"/>
                  <a:gd name="T28" fmla="*/ 1 w 19"/>
                  <a:gd name="T29" fmla="*/ 1 h 15"/>
                  <a:gd name="T30" fmla="*/ 1 w 19"/>
                  <a:gd name="T31" fmla="*/ 0 h 15"/>
                  <a:gd name="T32" fmla="*/ 1 w 19"/>
                  <a:gd name="T33" fmla="*/ 0 h 15"/>
                  <a:gd name="T34" fmla="*/ 1 w 19"/>
                  <a:gd name="T35" fmla="*/ 0 h 15"/>
                  <a:gd name="T36" fmla="*/ 1 w 19"/>
                  <a:gd name="T37" fmla="*/ 0 h 15"/>
                  <a:gd name="T38" fmla="*/ 1 w 19"/>
                  <a:gd name="T39" fmla="*/ 1 h 15"/>
                  <a:gd name="T40" fmla="*/ 1 w 19"/>
                  <a:gd name="T41" fmla="*/ 2 h 15"/>
                  <a:gd name="T42" fmla="*/ 1 w 19"/>
                  <a:gd name="T43" fmla="*/ 2 h 15"/>
                  <a:gd name="T44" fmla="*/ 1 w 19"/>
                  <a:gd name="T45" fmla="*/ 2 h 15"/>
                  <a:gd name="T46" fmla="*/ 1 w 19"/>
                  <a:gd name="T47" fmla="*/ 2 h 15"/>
                  <a:gd name="T48" fmla="*/ 0 w 19"/>
                  <a:gd name="T49" fmla="*/ 2 h 15"/>
                  <a:gd name="T50" fmla="*/ 0 w 19"/>
                  <a:gd name="T51" fmla="*/ 2 h 15"/>
                  <a:gd name="T52" fmla="*/ 0 w 19"/>
                  <a:gd name="T53" fmla="*/ 2 h 15"/>
                  <a:gd name="T54" fmla="*/ 0 w 19"/>
                  <a:gd name="T55" fmla="*/ 2 h 15"/>
                  <a:gd name="T56" fmla="*/ 0 w 19"/>
                  <a:gd name="T57" fmla="*/ 2 h 15"/>
                  <a:gd name="T58" fmla="*/ 0 w 19"/>
                  <a:gd name="T59" fmla="*/ 2 h 15"/>
                  <a:gd name="T60" fmla="*/ 1 w 19"/>
                  <a:gd name="T61" fmla="*/ 2 h 15"/>
                  <a:gd name="T62" fmla="*/ 1 w 19"/>
                  <a:gd name="T63" fmla="*/ 2 h 15"/>
                  <a:gd name="T64" fmla="*/ 1 w 19"/>
                  <a:gd name="T65" fmla="*/ 2 h 15"/>
                  <a:gd name="T66" fmla="*/ 1 w 19"/>
                  <a:gd name="T67" fmla="*/ 2 h 15"/>
                  <a:gd name="T68" fmla="*/ 1 w 19"/>
                  <a:gd name="T69" fmla="*/ 2 h 15"/>
                  <a:gd name="T70" fmla="*/ 1 w 19"/>
                  <a:gd name="T71" fmla="*/ 2 h 15"/>
                  <a:gd name="T72" fmla="*/ 1 w 19"/>
                  <a:gd name="T73" fmla="*/ 2 h 15"/>
                  <a:gd name="T74" fmla="*/ 1 w 19"/>
                  <a:gd name="T75" fmla="*/ 2 h 15"/>
                  <a:gd name="T76" fmla="*/ 1 w 19"/>
                  <a:gd name="T77" fmla="*/ 2 h 15"/>
                  <a:gd name="T78" fmla="*/ 1 w 19"/>
                  <a:gd name="T79" fmla="*/ 2 h 15"/>
                  <a:gd name="T80" fmla="*/ 1 w 19"/>
                  <a:gd name="T81" fmla="*/ 1 h 15"/>
                  <a:gd name="T82" fmla="*/ 1 w 19"/>
                  <a:gd name="T83" fmla="*/ 1 h 15"/>
                  <a:gd name="T84" fmla="*/ 1 w 19"/>
                  <a:gd name="T85" fmla="*/ 2 h 15"/>
                  <a:gd name="T86" fmla="*/ 1 w 19"/>
                  <a:gd name="T87" fmla="*/ 2 h 15"/>
                  <a:gd name="T88" fmla="*/ 1 w 19"/>
                  <a:gd name="T89" fmla="*/ 1 h 15"/>
                  <a:gd name="T90" fmla="*/ 1 w 19"/>
                  <a:gd name="T91" fmla="*/ 1 h 15"/>
                  <a:gd name="T92" fmla="*/ 1 w 19"/>
                  <a:gd name="T93" fmla="*/ 2 h 15"/>
                  <a:gd name="T94" fmla="*/ 1 w 19"/>
                  <a:gd name="T95" fmla="*/ 2 h 15"/>
                  <a:gd name="T96" fmla="*/ 1 w 19"/>
                  <a:gd name="T97" fmla="*/ 2 h 15"/>
                  <a:gd name="T98" fmla="*/ 1 w 19"/>
                  <a:gd name="T99" fmla="*/ 2 h 15"/>
                  <a:gd name="T100" fmla="*/ 1 w 19"/>
                  <a:gd name="T101" fmla="*/ 2 h 15"/>
                  <a:gd name="T102" fmla="*/ 1 w 19"/>
                  <a:gd name="T103" fmla="*/ 2 h 15"/>
                  <a:gd name="T104" fmla="*/ 1 w 19"/>
                  <a:gd name="T105" fmla="*/ 2 h 15"/>
                  <a:gd name="T106" fmla="*/ 1 w 19"/>
                  <a:gd name="T107" fmla="*/ 2 h 15"/>
                  <a:gd name="T108" fmla="*/ 1 w 19"/>
                  <a:gd name="T109" fmla="*/ 2 h 15"/>
                  <a:gd name="T110" fmla="*/ 1 w 19"/>
                  <a:gd name="T111" fmla="*/ 2 h 15"/>
                  <a:gd name="T112" fmla="*/ 1 w 19"/>
                  <a:gd name="T113" fmla="*/ 2 h 15"/>
                  <a:gd name="T114" fmla="*/ 1 w 19"/>
                  <a:gd name="T115" fmla="*/ 2 h 15"/>
                  <a:gd name="T116" fmla="*/ 0 w 19"/>
                  <a:gd name="T117" fmla="*/ 2 h 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
                  <a:gd name="T178" fmla="*/ 0 h 15"/>
                  <a:gd name="T179" fmla="*/ 19 w 19"/>
                  <a:gd name="T180" fmla="*/ 15 h 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 h="15">
                    <a:moveTo>
                      <a:pt x="0" y="13"/>
                    </a:moveTo>
                    <a:lnTo>
                      <a:pt x="0" y="15"/>
                    </a:lnTo>
                    <a:lnTo>
                      <a:pt x="8" y="15"/>
                    </a:lnTo>
                    <a:lnTo>
                      <a:pt x="9" y="15"/>
                    </a:lnTo>
                    <a:lnTo>
                      <a:pt x="9" y="14"/>
                    </a:lnTo>
                    <a:lnTo>
                      <a:pt x="9" y="10"/>
                    </a:lnTo>
                    <a:lnTo>
                      <a:pt x="9" y="9"/>
                    </a:lnTo>
                    <a:lnTo>
                      <a:pt x="8" y="9"/>
                    </a:lnTo>
                    <a:lnTo>
                      <a:pt x="8" y="10"/>
                    </a:lnTo>
                    <a:lnTo>
                      <a:pt x="18" y="10"/>
                    </a:lnTo>
                    <a:lnTo>
                      <a:pt x="19" y="10"/>
                    </a:lnTo>
                    <a:lnTo>
                      <a:pt x="19" y="9"/>
                    </a:lnTo>
                    <a:lnTo>
                      <a:pt x="19" y="7"/>
                    </a:lnTo>
                    <a:lnTo>
                      <a:pt x="19" y="1"/>
                    </a:lnTo>
                    <a:lnTo>
                      <a:pt x="19" y="0"/>
                    </a:lnTo>
                    <a:lnTo>
                      <a:pt x="18" y="0"/>
                    </a:lnTo>
                    <a:lnTo>
                      <a:pt x="11" y="0"/>
                    </a:lnTo>
                    <a:lnTo>
                      <a:pt x="10" y="0"/>
                    </a:lnTo>
                    <a:lnTo>
                      <a:pt x="10" y="1"/>
                    </a:lnTo>
                    <a:lnTo>
                      <a:pt x="10" y="4"/>
                    </a:lnTo>
                    <a:lnTo>
                      <a:pt x="11" y="4"/>
                    </a:lnTo>
                    <a:lnTo>
                      <a:pt x="11" y="2"/>
                    </a:lnTo>
                    <a:lnTo>
                      <a:pt x="1" y="2"/>
                    </a:lnTo>
                    <a:lnTo>
                      <a:pt x="0" y="2"/>
                    </a:lnTo>
                    <a:lnTo>
                      <a:pt x="0" y="4"/>
                    </a:lnTo>
                    <a:lnTo>
                      <a:pt x="0" y="5"/>
                    </a:lnTo>
                    <a:lnTo>
                      <a:pt x="0" y="10"/>
                    </a:lnTo>
                    <a:lnTo>
                      <a:pt x="0" y="15"/>
                    </a:lnTo>
                    <a:lnTo>
                      <a:pt x="3" y="15"/>
                    </a:lnTo>
                    <a:lnTo>
                      <a:pt x="3" y="10"/>
                    </a:lnTo>
                    <a:lnTo>
                      <a:pt x="3" y="5"/>
                    </a:lnTo>
                    <a:lnTo>
                      <a:pt x="3" y="4"/>
                    </a:lnTo>
                    <a:lnTo>
                      <a:pt x="1" y="4"/>
                    </a:lnTo>
                    <a:lnTo>
                      <a:pt x="1" y="5"/>
                    </a:lnTo>
                    <a:lnTo>
                      <a:pt x="11" y="5"/>
                    </a:lnTo>
                    <a:lnTo>
                      <a:pt x="13" y="5"/>
                    </a:lnTo>
                    <a:lnTo>
                      <a:pt x="13" y="4"/>
                    </a:lnTo>
                    <a:lnTo>
                      <a:pt x="13" y="1"/>
                    </a:lnTo>
                    <a:lnTo>
                      <a:pt x="11" y="1"/>
                    </a:lnTo>
                    <a:lnTo>
                      <a:pt x="11" y="2"/>
                    </a:lnTo>
                    <a:lnTo>
                      <a:pt x="18" y="2"/>
                    </a:lnTo>
                    <a:lnTo>
                      <a:pt x="18" y="1"/>
                    </a:lnTo>
                    <a:lnTo>
                      <a:pt x="16" y="1"/>
                    </a:lnTo>
                    <a:lnTo>
                      <a:pt x="16" y="7"/>
                    </a:lnTo>
                    <a:lnTo>
                      <a:pt x="16" y="9"/>
                    </a:lnTo>
                    <a:lnTo>
                      <a:pt x="18" y="9"/>
                    </a:lnTo>
                    <a:lnTo>
                      <a:pt x="18" y="7"/>
                    </a:lnTo>
                    <a:lnTo>
                      <a:pt x="8" y="7"/>
                    </a:lnTo>
                    <a:lnTo>
                      <a:pt x="6" y="7"/>
                    </a:lnTo>
                    <a:lnTo>
                      <a:pt x="6" y="9"/>
                    </a:lnTo>
                    <a:lnTo>
                      <a:pt x="6" y="10"/>
                    </a:lnTo>
                    <a:lnTo>
                      <a:pt x="6" y="14"/>
                    </a:lnTo>
                    <a:lnTo>
                      <a:pt x="8" y="14"/>
                    </a:lnTo>
                    <a:lnTo>
                      <a:pt x="8" y="13"/>
                    </a:lnTo>
                    <a:lnTo>
                      <a:pt x="0" y="1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26" name="Freeform 995"/>
              <p:cNvSpPr>
                <a:spLocks/>
              </p:cNvSpPr>
              <p:nvPr/>
            </p:nvSpPr>
            <p:spPr bwMode="auto">
              <a:xfrm>
                <a:off x="5358" y="3945"/>
                <a:ext cx="13" cy="12"/>
              </a:xfrm>
              <a:custGeom>
                <a:avLst/>
                <a:gdLst>
                  <a:gd name="T0" fmla="*/ 0 w 19"/>
                  <a:gd name="T1" fmla="*/ 2 h 15"/>
                  <a:gd name="T2" fmla="*/ 0 w 19"/>
                  <a:gd name="T3" fmla="*/ 2 h 15"/>
                  <a:gd name="T4" fmla="*/ 1 w 19"/>
                  <a:gd name="T5" fmla="*/ 2 h 15"/>
                  <a:gd name="T6" fmla="*/ 1 w 19"/>
                  <a:gd name="T7" fmla="*/ 2 h 15"/>
                  <a:gd name="T8" fmla="*/ 1 w 19"/>
                  <a:gd name="T9" fmla="*/ 2 h 15"/>
                  <a:gd name="T10" fmla="*/ 1 w 19"/>
                  <a:gd name="T11" fmla="*/ 2 h 15"/>
                  <a:gd name="T12" fmla="*/ 1 w 19"/>
                  <a:gd name="T13" fmla="*/ 2 h 15"/>
                  <a:gd name="T14" fmla="*/ 1 w 19"/>
                  <a:gd name="T15" fmla="*/ 2 h 15"/>
                  <a:gd name="T16" fmla="*/ 1 w 19"/>
                  <a:gd name="T17" fmla="*/ 2 h 15"/>
                  <a:gd name="T18" fmla="*/ 1 w 19"/>
                  <a:gd name="T19" fmla="*/ 2 h 15"/>
                  <a:gd name="T20" fmla="*/ 1 w 19"/>
                  <a:gd name="T21" fmla="*/ 2 h 15"/>
                  <a:gd name="T22" fmla="*/ 1 w 19"/>
                  <a:gd name="T23" fmla="*/ 2 h 15"/>
                  <a:gd name="T24" fmla="*/ 1 w 19"/>
                  <a:gd name="T25" fmla="*/ 2 h 15"/>
                  <a:gd name="T26" fmla="*/ 1 w 19"/>
                  <a:gd name="T27" fmla="*/ 2 h 15"/>
                  <a:gd name="T28" fmla="*/ 1 w 19"/>
                  <a:gd name="T29" fmla="*/ 1 h 15"/>
                  <a:gd name="T30" fmla="*/ 1 w 19"/>
                  <a:gd name="T31" fmla="*/ 0 h 15"/>
                  <a:gd name="T32" fmla="*/ 1 w 19"/>
                  <a:gd name="T33" fmla="*/ 0 h 15"/>
                  <a:gd name="T34" fmla="*/ 1 w 19"/>
                  <a:gd name="T35" fmla="*/ 0 h 15"/>
                  <a:gd name="T36" fmla="*/ 1 w 19"/>
                  <a:gd name="T37" fmla="*/ 0 h 15"/>
                  <a:gd name="T38" fmla="*/ 1 w 19"/>
                  <a:gd name="T39" fmla="*/ 1 h 15"/>
                  <a:gd name="T40" fmla="*/ 1 w 19"/>
                  <a:gd name="T41" fmla="*/ 2 h 15"/>
                  <a:gd name="T42" fmla="*/ 1 w 19"/>
                  <a:gd name="T43" fmla="*/ 2 h 15"/>
                  <a:gd name="T44" fmla="*/ 1 w 19"/>
                  <a:gd name="T45" fmla="*/ 2 h 15"/>
                  <a:gd name="T46" fmla="*/ 1 w 19"/>
                  <a:gd name="T47" fmla="*/ 2 h 15"/>
                  <a:gd name="T48" fmla="*/ 0 w 19"/>
                  <a:gd name="T49" fmla="*/ 2 h 15"/>
                  <a:gd name="T50" fmla="*/ 0 w 19"/>
                  <a:gd name="T51" fmla="*/ 2 h 15"/>
                  <a:gd name="T52" fmla="*/ 0 w 19"/>
                  <a:gd name="T53" fmla="*/ 2 h 15"/>
                  <a:gd name="T54" fmla="*/ 0 w 19"/>
                  <a:gd name="T55" fmla="*/ 2 h 15"/>
                  <a:gd name="T56" fmla="*/ 0 w 19"/>
                  <a:gd name="T57" fmla="*/ 2 h 15"/>
                  <a:gd name="T58" fmla="*/ 0 w 19"/>
                  <a:gd name="T59" fmla="*/ 2 h 15"/>
                  <a:gd name="T60" fmla="*/ 1 w 19"/>
                  <a:gd name="T61" fmla="*/ 2 h 15"/>
                  <a:gd name="T62" fmla="*/ 1 w 19"/>
                  <a:gd name="T63" fmla="*/ 2 h 15"/>
                  <a:gd name="T64" fmla="*/ 1 w 19"/>
                  <a:gd name="T65" fmla="*/ 2 h 15"/>
                  <a:gd name="T66" fmla="*/ 1 w 19"/>
                  <a:gd name="T67" fmla="*/ 2 h 15"/>
                  <a:gd name="T68" fmla="*/ 1 w 19"/>
                  <a:gd name="T69" fmla="*/ 2 h 15"/>
                  <a:gd name="T70" fmla="*/ 1 w 19"/>
                  <a:gd name="T71" fmla="*/ 2 h 15"/>
                  <a:gd name="T72" fmla="*/ 1 w 19"/>
                  <a:gd name="T73" fmla="*/ 2 h 15"/>
                  <a:gd name="T74" fmla="*/ 1 w 19"/>
                  <a:gd name="T75" fmla="*/ 2 h 15"/>
                  <a:gd name="T76" fmla="*/ 1 w 19"/>
                  <a:gd name="T77" fmla="*/ 2 h 15"/>
                  <a:gd name="T78" fmla="*/ 1 w 19"/>
                  <a:gd name="T79" fmla="*/ 2 h 15"/>
                  <a:gd name="T80" fmla="*/ 1 w 19"/>
                  <a:gd name="T81" fmla="*/ 1 h 15"/>
                  <a:gd name="T82" fmla="*/ 1 w 19"/>
                  <a:gd name="T83" fmla="*/ 1 h 15"/>
                  <a:gd name="T84" fmla="*/ 1 w 19"/>
                  <a:gd name="T85" fmla="*/ 2 h 15"/>
                  <a:gd name="T86" fmla="*/ 1 w 19"/>
                  <a:gd name="T87" fmla="*/ 2 h 15"/>
                  <a:gd name="T88" fmla="*/ 1 w 19"/>
                  <a:gd name="T89" fmla="*/ 1 h 15"/>
                  <a:gd name="T90" fmla="*/ 1 w 19"/>
                  <a:gd name="T91" fmla="*/ 1 h 15"/>
                  <a:gd name="T92" fmla="*/ 1 w 19"/>
                  <a:gd name="T93" fmla="*/ 2 h 15"/>
                  <a:gd name="T94" fmla="*/ 1 w 19"/>
                  <a:gd name="T95" fmla="*/ 2 h 15"/>
                  <a:gd name="T96" fmla="*/ 1 w 19"/>
                  <a:gd name="T97" fmla="*/ 2 h 15"/>
                  <a:gd name="T98" fmla="*/ 1 w 19"/>
                  <a:gd name="T99" fmla="*/ 2 h 15"/>
                  <a:gd name="T100" fmla="*/ 1 w 19"/>
                  <a:gd name="T101" fmla="*/ 2 h 15"/>
                  <a:gd name="T102" fmla="*/ 1 w 19"/>
                  <a:gd name="T103" fmla="*/ 2 h 15"/>
                  <a:gd name="T104" fmla="*/ 1 w 19"/>
                  <a:gd name="T105" fmla="*/ 2 h 15"/>
                  <a:gd name="T106" fmla="*/ 1 w 19"/>
                  <a:gd name="T107" fmla="*/ 2 h 15"/>
                  <a:gd name="T108" fmla="*/ 1 w 19"/>
                  <a:gd name="T109" fmla="*/ 2 h 15"/>
                  <a:gd name="T110" fmla="*/ 1 w 19"/>
                  <a:gd name="T111" fmla="*/ 2 h 15"/>
                  <a:gd name="T112" fmla="*/ 1 w 19"/>
                  <a:gd name="T113" fmla="*/ 2 h 15"/>
                  <a:gd name="T114" fmla="*/ 1 w 19"/>
                  <a:gd name="T115" fmla="*/ 2 h 15"/>
                  <a:gd name="T116" fmla="*/ 0 w 19"/>
                  <a:gd name="T117" fmla="*/ 2 h 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
                  <a:gd name="T178" fmla="*/ 0 h 15"/>
                  <a:gd name="T179" fmla="*/ 19 w 19"/>
                  <a:gd name="T180" fmla="*/ 15 h 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 h="15">
                    <a:moveTo>
                      <a:pt x="0" y="13"/>
                    </a:moveTo>
                    <a:lnTo>
                      <a:pt x="0" y="15"/>
                    </a:lnTo>
                    <a:lnTo>
                      <a:pt x="8" y="15"/>
                    </a:lnTo>
                    <a:lnTo>
                      <a:pt x="9" y="15"/>
                    </a:lnTo>
                    <a:lnTo>
                      <a:pt x="9" y="14"/>
                    </a:lnTo>
                    <a:lnTo>
                      <a:pt x="9" y="10"/>
                    </a:lnTo>
                    <a:lnTo>
                      <a:pt x="9" y="9"/>
                    </a:lnTo>
                    <a:lnTo>
                      <a:pt x="8" y="9"/>
                    </a:lnTo>
                    <a:lnTo>
                      <a:pt x="8" y="10"/>
                    </a:lnTo>
                    <a:lnTo>
                      <a:pt x="18" y="10"/>
                    </a:lnTo>
                    <a:lnTo>
                      <a:pt x="19" y="10"/>
                    </a:lnTo>
                    <a:lnTo>
                      <a:pt x="19" y="9"/>
                    </a:lnTo>
                    <a:lnTo>
                      <a:pt x="19" y="7"/>
                    </a:lnTo>
                    <a:lnTo>
                      <a:pt x="19" y="1"/>
                    </a:lnTo>
                    <a:lnTo>
                      <a:pt x="19" y="0"/>
                    </a:lnTo>
                    <a:lnTo>
                      <a:pt x="18" y="0"/>
                    </a:lnTo>
                    <a:lnTo>
                      <a:pt x="11" y="0"/>
                    </a:lnTo>
                    <a:lnTo>
                      <a:pt x="10" y="0"/>
                    </a:lnTo>
                    <a:lnTo>
                      <a:pt x="10" y="1"/>
                    </a:lnTo>
                    <a:lnTo>
                      <a:pt x="10" y="4"/>
                    </a:lnTo>
                    <a:lnTo>
                      <a:pt x="11" y="4"/>
                    </a:lnTo>
                    <a:lnTo>
                      <a:pt x="11" y="2"/>
                    </a:lnTo>
                    <a:lnTo>
                      <a:pt x="1" y="2"/>
                    </a:lnTo>
                    <a:lnTo>
                      <a:pt x="0" y="2"/>
                    </a:lnTo>
                    <a:lnTo>
                      <a:pt x="0" y="4"/>
                    </a:lnTo>
                    <a:lnTo>
                      <a:pt x="0" y="5"/>
                    </a:lnTo>
                    <a:lnTo>
                      <a:pt x="0" y="10"/>
                    </a:lnTo>
                    <a:lnTo>
                      <a:pt x="0" y="15"/>
                    </a:lnTo>
                    <a:lnTo>
                      <a:pt x="3" y="15"/>
                    </a:lnTo>
                    <a:lnTo>
                      <a:pt x="3" y="10"/>
                    </a:lnTo>
                    <a:lnTo>
                      <a:pt x="3" y="5"/>
                    </a:lnTo>
                    <a:lnTo>
                      <a:pt x="3" y="4"/>
                    </a:lnTo>
                    <a:lnTo>
                      <a:pt x="1" y="4"/>
                    </a:lnTo>
                    <a:lnTo>
                      <a:pt x="1" y="5"/>
                    </a:lnTo>
                    <a:lnTo>
                      <a:pt x="11" y="5"/>
                    </a:lnTo>
                    <a:lnTo>
                      <a:pt x="13" y="5"/>
                    </a:lnTo>
                    <a:lnTo>
                      <a:pt x="13" y="4"/>
                    </a:lnTo>
                    <a:lnTo>
                      <a:pt x="13" y="1"/>
                    </a:lnTo>
                    <a:lnTo>
                      <a:pt x="11" y="1"/>
                    </a:lnTo>
                    <a:lnTo>
                      <a:pt x="11" y="2"/>
                    </a:lnTo>
                    <a:lnTo>
                      <a:pt x="18" y="2"/>
                    </a:lnTo>
                    <a:lnTo>
                      <a:pt x="18" y="1"/>
                    </a:lnTo>
                    <a:lnTo>
                      <a:pt x="16" y="1"/>
                    </a:lnTo>
                    <a:lnTo>
                      <a:pt x="16" y="7"/>
                    </a:lnTo>
                    <a:lnTo>
                      <a:pt x="16" y="9"/>
                    </a:lnTo>
                    <a:lnTo>
                      <a:pt x="18" y="9"/>
                    </a:lnTo>
                    <a:lnTo>
                      <a:pt x="18" y="7"/>
                    </a:lnTo>
                    <a:lnTo>
                      <a:pt x="8" y="7"/>
                    </a:lnTo>
                    <a:lnTo>
                      <a:pt x="6" y="7"/>
                    </a:lnTo>
                    <a:lnTo>
                      <a:pt x="6" y="9"/>
                    </a:lnTo>
                    <a:lnTo>
                      <a:pt x="6" y="10"/>
                    </a:lnTo>
                    <a:lnTo>
                      <a:pt x="6" y="14"/>
                    </a:lnTo>
                    <a:lnTo>
                      <a:pt x="8" y="14"/>
                    </a:lnTo>
                    <a:lnTo>
                      <a:pt x="8" y="13"/>
                    </a:lnTo>
                    <a:lnTo>
                      <a:pt x="0" y="1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27" name="Freeform 996"/>
              <p:cNvSpPr>
                <a:spLocks/>
              </p:cNvSpPr>
              <p:nvPr/>
            </p:nvSpPr>
            <p:spPr bwMode="auto">
              <a:xfrm>
                <a:off x="5358" y="3948"/>
                <a:ext cx="1" cy="3"/>
              </a:xfrm>
              <a:custGeom>
                <a:avLst/>
                <a:gdLst>
                  <a:gd name="T0" fmla="*/ 1 w 2"/>
                  <a:gd name="T1" fmla="*/ 0 h 3"/>
                  <a:gd name="T2" fmla="*/ 0 w 2"/>
                  <a:gd name="T3" fmla="*/ 0 h 3"/>
                  <a:gd name="T4" fmla="*/ 0 w 2"/>
                  <a:gd name="T5" fmla="*/ 3 h 3"/>
                  <a:gd name="T6" fmla="*/ 1 w 2"/>
                  <a:gd name="T7" fmla="*/ 3 h 3"/>
                  <a:gd name="T8" fmla="*/ 1 w 2"/>
                  <a:gd name="T9" fmla="*/ 0 h 3"/>
                  <a:gd name="T10" fmla="*/ 0 w 2"/>
                  <a:gd name="T11" fmla="*/ 0 h 3"/>
                  <a:gd name="T12" fmla="*/ 0 w 2"/>
                  <a:gd name="T13" fmla="*/ 3 h 3"/>
                  <a:gd name="T14" fmla="*/ 1 w 2"/>
                  <a:gd name="T15" fmla="*/ 3 h 3"/>
                  <a:gd name="T16" fmla="*/ 1 w 2"/>
                  <a:gd name="T17" fmla="*/ 3 h 3"/>
                  <a:gd name="T18" fmla="*/ 1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0"/>
                    </a:moveTo>
                    <a:lnTo>
                      <a:pt x="0" y="0"/>
                    </a:lnTo>
                    <a:lnTo>
                      <a:pt x="0" y="3"/>
                    </a:lnTo>
                    <a:lnTo>
                      <a:pt x="2" y="3"/>
                    </a:lnTo>
                    <a:lnTo>
                      <a:pt x="2" y="0"/>
                    </a:lnTo>
                    <a:lnTo>
                      <a:pt x="0" y="0"/>
                    </a:lnTo>
                    <a:lnTo>
                      <a:pt x="0" y="3"/>
                    </a:lnTo>
                    <a:lnTo>
                      <a:pt x="1" y="3"/>
                    </a:lnTo>
                    <a:lnTo>
                      <a:pt x="2" y="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28" name="Freeform 997"/>
              <p:cNvSpPr>
                <a:spLocks/>
              </p:cNvSpPr>
              <p:nvPr/>
            </p:nvSpPr>
            <p:spPr bwMode="auto">
              <a:xfrm>
                <a:off x="5358" y="3948"/>
                <a:ext cx="1" cy="3"/>
              </a:xfrm>
              <a:custGeom>
                <a:avLst/>
                <a:gdLst>
                  <a:gd name="T0" fmla="*/ 1 w 2"/>
                  <a:gd name="T1" fmla="*/ 0 h 3"/>
                  <a:gd name="T2" fmla="*/ 0 w 2"/>
                  <a:gd name="T3" fmla="*/ 0 h 3"/>
                  <a:gd name="T4" fmla="*/ 0 w 2"/>
                  <a:gd name="T5" fmla="*/ 3 h 3"/>
                  <a:gd name="T6" fmla="*/ 1 w 2"/>
                  <a:gd name="T7" fmla="*/ 3 h 3"/>
                  <a:gd name="T8" fmla="*/ 1 w 2"/>
                  <a:gd name="T9" fmla="*/ 0 h 3"/>
                  <a:gd name="T10" fmla="*/ 0 w 2"/>
                  <a:gd name="T11" fmla="*/ 0 h 3"/>
                  <a:gd name="T12" fmla="*/ 0 w 2"/>
                  <a:gd name="T13" fmla="*/ 3 h 3"/>
                  <a:gd name="T14" fmla="*/ 1 w 2"/>
                  <a:gd name="T15" fmla="*/ 3 h 3"/>
                  <a:gd name="T16" fmla="*/ 1 w 2"/>
                  <a:gd name="T17" fmla="*/ 3 h 3"/>
                  <a:gd name="T18" fmla="*/ 1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0"/>
                    </a:moveTo>
                    <a:lnTo>
                      <a:pt x="0" y="0"/>
                    </a:lnTo>
                    <a:lnTo>
                      <a:pt x="0" y="3"/>
                    </a:lnTo>
                    <a:lnTo>
                      <a:pt x="2" y="3"/>
                    </a:lnTo>
                    <a:lnTo>
                      <a:pt x="2" y="0"/>
                    </a:lnTo>
                    <a:lnTo>
                      <a:pt x="0" y="0"/>
                    </a:lnTo>
                    <a:lnTo>
                      <a:pt x="0" y="3"/>
                    </a:lnTo>
                    <a:lnTo>
                      <a:pt x="1" y="3"/>
                    </a:lnTo>
                    <a:lnTo>
                      <a:pt x="2" y="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29" name="Freeform 998"/>
              <p:cNvSpPr>
                <a:spLocks/>
              </p:cNvSpPr>
              <p:nvPr/>
            </p:nvSpPr>
            <p:spPr bwMode="auto">
              <a:xfrm>
                <a:off x="5361" y="3945"/>
                <a:ext cx="1" cy="3"/>
              </a:xfrm>
              <a:custGeom>
                <a:avLst/>
                <a:gdLst>
                  <a:gd name="T0" fmla="*/ 1 w 2"/>
                  <a:gd name="T1" fmla="*/ 0 h 4"/>
                  <a:gd name="T2" fmla="*/ 0 w 2"/>
                  <a:gd name="T3" fmla="*/ 0 h 4"/>
                  <a:gd name="T4" fmla="*/ 0 w 2"/>
                  <a:gd name="T5" fmla="*/ 2 h 4"/>
                  <a:gd name="T6" fmla="*/ 1 w 2"/>
                  <a:gd name="T7" fmla="*/ 2 h 4"/>
                  <a:gd name="T8" fmla="*/ 1 w 2"/>
                  <a:gd name="T9" fmla="*/ 0 h 4"/>
                  <a:gd name="T10" fmla="*/ 0 w 2"/>
                  <a:gd name="T11" fmla="*/ 0 h 4"/>
                  <a:gd name="T12" fmla="*/ 0 w 2"/>
                  <a:gd name="T13" fmla="*/ 2 h 4"/>
                  <a:gd name="T14" fmla="*/ 1 w 2"/>
                  <a:gd name="T15" fmla="*/ 2 h 4"/>
                  <a:gd name="T16" fmla="*/ 1 w 2"/>
                  <a:gd name="T17" fmla="*/ 2 h 4"/>
                  <a:gd name="T18" fmla="*/ 1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0" y="0"/>
                    </a:lnTo>
                    <a:lnTo>
                      <a:pt x="0" y="4"/>
                    </a:lnTo>
                    <a:lnTo>
                      <a:pt x="2" y="4"/>
                    </a:lnTo>
                    <a:lnTo>
                      <a:pt x="2" y="0"/>
                    </a:lnTo>
                    <a:lnTo>
                      <a:pt x="0" y="0"/>
                    </a:lnTo>
                    <a:lnTo>
                      <a:pt x="0" y="4"/>
                    </a:lnTo>
                    <a:lnTo>
                      <a:pt x="1" y="4"/>
                    </a:lnTo>
                    <a:lnTo>
                      <a:pt x="2" y="4"/>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30" name="Freeform 999"/>
              <p:cNvSpPr>
                <a:spLocks/>
              </p:cNvSpPr>
              <p:nvPr/>
            </p:nvSpPr>
            <p:spPr bwMode="auto">
              <a:xfrm>
                <a:off x="5361" y="3945"/>
                <a:ext cx="1" cy="3"/>
              </a:xfrm>
              <a:custGeom>
                <a:avLst/>
                <a:gdLst>
                  <a:gd name="T0" fmla="*/ 1 w 2"/>
                  <a:gd name="T1" fmla="*/ 0 h 4"/>
                  <a:gd name="T2" fmla="*/ 0 w 2"/>
                  <a:gd name="T3" fmla="*/ 0 h 4"/>
                  <a:gd name="T4" fmla="*/ 0 w 2"/>
                  <a:gd name="T5" fmla="*/ 2 h 4"/>
                  <a:gd name="T6" fmla="*/ 1 w 2"/>
                  <a:gd name="T7" fmla="*/ 2 h 4"/>
                  <a:gd name="T8" fmla="*/ 1 w 2"/>
                  <a:gd name="T9" fmla="*/ 0 h 4"/>
                  <a:gd name="T10" fmla="*/ 0 w 2"/>
                  <a:gd name="T11" fmla="*/ 0 h 4"/>
                  <a:gd name="T12" fmla="*/ 0 w 2"/>
                  <a:gd name="T13" fmla="*/ 2 h 4"/>
                  <a:gd name="T14" fmla="*/ 1 w 2"/>
                  <a:gd name="T15" fmla="*/ 2 h 4"/>
                  <a:gd name="T16" fmla="*/ 1 w 2"/>
                  <a:gd name="T17" fmla="*/ 2 h 4"/>
                  <a:gd name="T18" fmla="*/ 1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0" y="0"/>
                    </a:lnTo>
                    <a:lnTo>
                      <a:pt x="0" y="4"/>
                    </a:lnTo>
                    <a:lnTo>
                      <a:pt x="2" y="4"/>
                    </a:lnTo>
                    <a:lnTo>
                      <a:pt x="2" y="0"/>
                    </a:lnTo>
                    <a:lnTo>
                      <a:pt x="0" y="0"/>
                    </a:lnTo>
                    <a:lnTo>
                      <a:pt x="0" y="4"/>
                    </a:lnTo>
                    <a:lnTo>
                      <a:pt x="1" y="4"/>
                    </a:lnTo>
                    <a:lnTo>
                      <a:pt x="2" y="4"/>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31" name="Rectangle 1000"/>
              <p:cNvSpPr>
                <a:spLocks noChangeArrowheads="1"/>
              </p:cNvSpPr>
              <p:nvPr/>
            </p:nvSpPr>
            <p:spPr bwMode="auto">
              <a:xfrm>
                <a:off x="5359" y="3955"/>
                <a:ext cx="2" cy="2"/>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32" name="Freeform 1001"/>
              <p:cNvSpPr>
                <a:spLocks/>
              </p:cNvSpPr>
              <p:nvPr/>
            </p:nvSpPr>
            <p:spPr bwMode="auto">
              <a:xfrm>
                <a:off x="5358" y="3954"/>
                <a:ext cx="4" cy="3"/>
              </a:xfrm>
              <a:custGeom>
                <a:avLst/>
                <a:gdLst>
                  <a:gd name="T0" fmla="*/ 2 w 5"/>
                  <a:gd name="T1" fmla="*/ 2 h 3"/>
                  <a:gd name="T2" fmla="*/ 2 w 5"/>
                  <a:gd name="T3" fmla="*/ 0 h 3"/>
                  <a:gd name="T4" fmla="*/ 1 w 5"/>
                  <a:gd name="T5" fmla="*/ 0 h 3"/>
                  <a:gd name="T6" fmla="*/ 0 w 5"/>
                  <a:gd name="T7" fmla="*/ 0 h 3"/>
                  <a:gd name="T8" fmla="*/ 0 w 5"/>
                  <a:gd name="T9" fmla="*/ 1 h 3"/>
                  <a:gd name="T10" fmla="*/ 0 w 5"/>
                  <a:gd name="T11" fmla="*/ 2 h 3"/>
                  <a:gd name="T12" fmla="*/ 0 w 5"/>
                  <a:gd name="T13" fmla="*/ 3 h 3"/>
                  <a:gd name="T14" fmla="*/ 1 w 5"/>
                  <a:gd name="T15" fmla="*/ 3 h 3"/>
                  <a:gd name="T16" fmla="*/ 2 w 5"/>
                  <a:gd name="T17" fmla="*/ 3 h 3"/>
                  <a:gd name="T18" fmla="*/ 2 w 5"/>
                  <a:gd name="T19" fmla="*/ 3 h 3"/>
                  <a:gd name="T20" fmla="*/ 2 w 5"/>
                  <a:gd name="T21" fmla="*/ 2 h 3"/>
                  <a:gd name="T22" fmla="*/ 2 w 5"/>
                  <a:gd name="T23" fmla="*/ 0 h 3"/>
                  <a:gd name="T24" fmla="*/ 2 w 5"/>
                  <a:gd name="T25" fmla="*/ 0 h 3"/>
                  <a:gd name="T26" fmla="*/ 2 w 5"/>
                  <a:gd name="T27" fmla="*/ 2 h 3"/>
                  <a:gd name="T28" fmla="*/ 2 w 5"/>
                  <a:gd name="T29" fmla="*/ 2 h 3"/>
                  <a:gd name="T30" fmla="*/ 2 w 5"/>
                  <a:gd name="T31" fmla="*/ 1 h 3"/>
                  <a:gd name="T32" fmla="*/ 1 w 5"/>
                  <a:gd name="T33" fmla="*/ 1 h 3"/>
                  <a:gd name="T34" fmla="*/ 1 w 5"/>
                  <a:gd name="T35" fmla="*/ 2 h 3"/>
                  <a:gd name="T36" fmla="*/ 2 w 5"/>
                  <a:gd name="T37" fmla="*/ 2 h 3"/>
                  <a:gd name="T38" fmla="*/ 2 w 5"/>
                  <a:gd name="T39" fmla="*/ 1 h 3"/>
                  <a:gd name="T40" fmla="*/ 1 w 5"/>
                  <a:gd name="T41" fmla="*/ 1 h 3"/>
                  <a:gd name="T42" fmla="*/ 1 w 5"/>
                  <a:gd name="T43" fmla="*/ 2 h 3"/>
                  <a:gd name="T44" fmla="*/ 2 w 5"/>
                  <a:gd name="T45" fmla="*/ 2 h 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
                  <a:gd name="T70" fmla="*/ 0 h 3"/>
                  <a:gd name="T71" fmla="*/ 5 w 5"/>
                  <a:gd name="T72" fmla="*/ 3 h 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 h="3">
                    <a:moveTo>
                      <a:pt x="5" y="2"/>
                    </a:moveTo>
                    <a:lnTo>
                      <a:pt x="5" y="0"/>
                    </a:lnTo>
                    <a:lnTo>
                      <a:pt x="1" y="0"/>
                    </a:lnTo>
                    <a:lnTo>
                      <a:pt x="0" y="0"/>
                    </a:lnTo>
                    <a:lnTo>
                      <a:pt x="0" y="1"/>
                    </a:lnTo>
                    <a:lnTo>
                      <a:pt x="0" y="2"/>
                    </a:lnTo>
                    <a:lnTo>
                      <a:pt x="0" y="3"/>
                    </a:lnTo>
                    <a:lnTo>
                      <a:pt x="1" y="3"/>
                    </a:lnTo>
                    <a:lnTo>
                      <a:pt x="4" y="3"/>
                    </a:lnTo>
                    <a:lnTo>
                      <a:pt x="5" y="3"/>
                    </a:lnTo>
                    <a:lnTo>
                      <a:pt x="5" y="2"/>
                    </a:lnTo>
                    <a:lnTo>
                      <a:pt x="5" y="0"/>
                    </a:lnTo>
                    <a:lnTo>
                      <a:pt x="3" y="0"/>
                    </a:lnTo>
                    <a:lnTo>
                      <a:pt x="3" y="2"/>
                    </a:lnTo>
                    <a:lnTo>
                      <a:pt x="4" y="2"/>
                    </a:lnTo>
                    <a:lnTo>
                      <a:pt x="4" y="1"/>
                    </a:lnTo>
                    <a:lnTo>
                      <a:pt x="1" y="1"/>
                    </a:lnTo>
                    <a:lnTo>
                      <a:pt x="1" y="2"/>
                    </a:lnTo>
                    <a:lnTo>
                      <a:pt x="3" y="2"/>
                    </a:lnTo>
                    <a:lnTo>
                      <a:pt x="3" y="1"/>
                    </a:lnTo>
                    <a:lnTo>
                      <a:pt x="1" y="1"/>
                    </a:lnTo>
                    <a:lnTo>
                      <a:pt x="1" y="2"/>
                    </a:lnTo>
                    <a:lnTo>
                      <a:pt x="5"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33" name="Freeform 1002"/>
              <p:cNvSpPr>
                <a:spLocks/>
              </p:cNvSpPr>
              <p:nvPr/>
            </p:nvSpPr>
            <p:spPr bwMode="auto">
              <a:xfrm>
                <a:off x="5358" y="3954"/>
                <a:ext cx="4" cy="3"/>
              </a:xfrm>
              <a:custGeom>
                <a:avLst/>
                <a:gdLst>
                  <a:gd name="T0" fmla="*/ 2 w 5"/>
                  <a:gd name="T1" fmla="*/ 2 h 3"/>
                  <a:gd name="T2" fmla="*/ 2 w 5"/>
                  <a:gd name="T3" fmla="*/ 0 h 3"/>
                  <a:gd name="T4" fmla="*/ 1 w 5"/>
                  <a:gd name="T5" fmla="*/ 0 h 3"/>
                  <a:gd name="T6" fmla="*/ 0 w 5"/>
                  <a:gd name="T7" fmla="*/ 0 h 3"/>
                  <a:gd name="T8" fmla="*/ 0 w 5"/>
                  <a:gd name="T9" fmla="*/ 1 h 3"/>
                  <a:gd name="T10" fmla="*/ 0 w 5"/>
                  <a:gd name="T11" fmla="*/ 2 h 3"/>
                  <a:gd name="T12" fmla="*/ 0 w 5"/>
                  <a:gd name="T13" fmla="*/ 3 h 3"/>
                  <a:gd name="T14" fmla="*/ 1 w 5"/>
                  <a:gd name="T15" fmla="*/ 3 h 3"/>
                  <a:gd name="T16" fmla="*/ 2 w 5"/>
                  <a:gd name="T17" fmla="*/ 3 h 3"/>
                  <a:gd name="T18" fmla="*/ 2 w 5"/>
                  <a:gd name="T19" fmla="*/ 3 h 3"/>
                  <a:gd name="T20" fmla="*/ 2 w 5"/>
                  <a:gd name="T21" fmla="*/ 2 h 3"/>
                  <a:gd name="T22" fmla="*/ 2 w 5"/>
                  <a:gd name="T23" fmla="*/ 0 h 3"/>
                  <a:gd name="T24" fmla="*/ 2 w 5"/>
                  <a:gd name="T25" fmla="*/ 0 h 3"/>
                  <a:gd name="T26" fmla="*/ 2 w 5"/>
                  <a:gd name="T27" fmla="*/ 2 h 3"/>
                  <a:gd name="T28" fmla="*/ 2 w 5"/>
                  <a:gd name="T29" fmla="*/ 2 h 3"/>
                  <a:gd name="T30" fmla="*/ 2 w 5"/>
                  <a:gd name="T31" fmla="*/ 1 h 3"/>
                  <a:gd name="T32" fmla="*/ 1 w 5"/>
                  <a:gd name="T33" fmla="*/ 1 h 3"/>
                  <a:gd name="T34" fmla="*/ 1 w 5"/>
                  <a:gd name="T35" fmla="*/ 2 h 3"/>
                  <a:gd name="T36" fmla="*/ 2 w 5"/>
                  <a:gd name="T37" fmla="*/ 2 h 3"/>
                  <a:gd name="T38" fmla="*/ 2 w 5"/>
                  <a:gd name="T39" fmla="*/ 1 h 3"/>
                  <a:gd name="T40" fmla="*/ 1 w 5"/>
                  <a:gd name="T41" fmla="*/ 1 h 3"/>
                  <a:gd name="T42" fmla="*/ 1 w 5"/>
                  <a:gd name="T43" fmla="*/ 2 h 3"/>
                  <a:gd name="T44" fmla="*/ 2 w 5"/>
                  <a:gd name="T45" fmla="*/ 2 h 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
                  <a:gd name="T70" fmla="*/ 0 h 3"/>
                  <a:gd name="T71" fmla="*/ 5 w 5"/>
                  <a:gd name="T72" fmla="*/ 3 h 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 h="3">
                    <a:moveTo>
                      <a:pt x="5" y="2"/>
                    </a:moveTo>
                    <a:lnTo>
                      <a:pt x="5" y="0"/>
                    </a:lnTo>
                    <a:lnTo>
                      <a:pt x="1" y="0"/>
                    </a:lnTo>
                    <a:lnTo>
                      <a:pt x="0" y="0"/>
                    </a:lnTo>
                    <a:lnTo>
                      <a:pt x="0" y="1"/>
                    </a:lnTo>
                    <a:lnTo>
                      <a:pt x="0" y="2"/>
                    </a:lnTo>
                    <a:lnTo>
                      <a:pt x="0" y="3"/>
                    </a:lnTo>
                    <a:lnTo>
                      <a:pt x="1" y="3"/>
                    </a:lnTo>
                    <a:lnTo>
                      <a:pt x="4" y="3"/>
                    </a:lnTo>
                    <a:lnTo>
                      <a:pt x="5" y="3"/>
                    </a:lnTo>
                    <a:lnTo>
                      <a:pt x="5" y="2"/>
                    </a:lnTo>
                    <a:lnTo>
                      <a:pt x="5" y="0"/>
                    </a:lnTo>
                    <a:lnTo>
                      <a:pt x="3" y="0"/>
                    </a:lnTo>
                    <a:lnTo>
                      <a:pt x="3" y="2"/>
                    </a:lnTo>
                    <a:lnTo>
                      <a:pt x="4" y="2"/>
                    </a:lnTo>
                    <a:lnTo>
                      <a:pt x="4" y="1"/>
                    </a:lnTo>
                    <a:lnTo>
                      <a:pt x="1" y="1"/>
                    </a:lnTo>
                    <a:lnTo>
                      <a:pt x="1" y="2"/>
                    </a:lnTo>
                    <a:lnTo>
                      <a:pt x="3" y="2"/>
                    </a:lnTo>
                    <a:lnTo>
                      <a:pt x="3" y="1"/>
                    </a:lnTo>
                    <a:lnTo>
                      <a:pt x="1" y="1"/>
                    </a:lnTo>
                    <a:lnTo>
                      <a:pt x="1" y="2"/>
                    </a:lnTo>
                    <a:lnTo>
                      <a:pt x="5"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34" name="Rectangle 1003"/>
              <p:cNvSpPr>
                <a:spLocks noChangeArrowheads="1"/>
              </p:cNvSpPr>
              <p:nvPr/>
            </p:nvSpPr>
            <p:spPr bwMode="auto">
              <a:xfrm>
                <a:off x="5301" y="3898"/>
                <a:ext cx="57" cy="43"/>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35" name="Rectangle 1004"/>
              <p:cNvSpPr>
                <a:spLocks noChangeArrowheads="1"/>
              </p:cNvSpPr>
              <p:nvPr/>
            </p:nvSpPr>
            <p:spPr bwMode="auto">
              <a:xfrm>
                <a:off x="5301" y="3898"/>
                <a:ext cx="57" cy="43"/>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36" name="Rectangle 1005"/>
              <p:cNvSpPr>
                <a:spLocks noChangeArrowheads="1"/>
              </p:cNvSpPr>
              <p:nvPr/>
            </p:nvSpPr>
            <p:spPr bwMode="auto">
              <a:xfrm>
                <a:off x="5301" y="3898"/>
                <a:ext cx="57" cy="43"/>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37" name="Rectangle 1006"/>
              <p:cNvSpPr>
                <a:spLocks noChangeArrowheads="1"/>
              </p:cNvSpPr>
              <p:nvPr/>
            </p:nvSpPr>
            <p:spPr bwMode="auto">
              <a:xfrm>
                <a:off x="5306" y="3902"/>
                <a:ext cx="47" cy="36"/>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38" name="Rectangle 1007"/>
              <p:cNvSpPr>
                <a:spLocks noChangeArrowheads="1"/>
              </p:cNvSpPr>
              <p:nvPr/>
            </p:nvSpPr>
            <p:spPr bwMode="auto">
              <a:xfrm>
                <a:off x="5306" y="3902"/>
                <a:ext cx="47" cy="36"/>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39" name="Rectangle 1008"/>
              <p:cNvSpPr>
                <a:spLocks noChangeArrowheads="1"/>
              </p:cNvSpPr>
              <p:nvPr/>
            </p:nvSpPr>
            <p:spPr bwMode="auto">
              <a:xfrm>
                <a:off x="5306" y="3902"/>
                <a:ext cx="47" cy="36"/>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440" name="Rectangle 1009"/>
              <p:cNvSpPr>
                <a:spLocks noChangeArrowheads="1"/>
              </p:cNvSpPr>
              <p:nvPr/>
            </p:nvSpPr>
            <p:spPr bwMode="auto">
              <a:xfrm>
                <a:off x="5306" y="3902"/>
                <a:ext cx="47" cy="36"/>
              </a:xfrm>
              <a:prstGeom prst="rect">
                <a:avLst/>
              </a:prstGeom>
              <a:solidFill>
                <a:schemeClr val="bg1"/>
              </a:soli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41" name="Freeform 1010"/>
              <p:cNvSpPr>
                <a:spLocks/>
              </p:cNvSpPr>
              <p:nvPr/>
            </p:nvSpPr>
            <p:spPr bwMode="auto">
              <a:xfrm>
                <a:off x="5349" y="3930"/>
                <a:ext cx="4" cy="8"/>
              </a:xfrm>
              <a:custGeom>
                <a:avLst/>
                <a:gdLst>
                  <a:gd name="T0" fmla="*/ 1 w 6"/>
                  <a:gd name="T1" fmla="*/ 0 h 13"/>
                  <a:gd name="T2" fmla="*/ 0 w 6"/>
                  <a:gd name="T3" fmla="*/ 0 h 13"/>
                  <a:gd name="T4" fmla="*/ 1 w 6"/>
                  <a:gd name="T5" fmla="*/ 1 h 13"/>
                  <a:gd name="T6" fmla="*/ 1 w 6"/>
                  <a:gd name="T7" fmla="*/ 1 h 13"/>
                  <a:gd name="T8" fmla="*/ 1 w 6"/>
                  <a:gd name="T9" fmla="*/ 0 h 13"/>
                  <a:gd name="T10" fmla="*/ 0 60000 65536"/>
                  <a:gd name="T11" fmla="*/ 0 60000 65536"/>
                  <a:gd name="T12" fmla="*/ 0 60000 65536"/>
                  <a:gd name="T13" fmla="*/ 0 60000 65536"/>
                  <a:gd name="T14" fmla="*/ 0 60000 65536"/>
                  <a:gd name="T15" fmla="*/ 0 w 6"/>
                  <a:gd name="T16" fmla="*/ 0 h 13"/>
                  <a:gd name="T17" fmla="*/ 6 w 6"/>
                  <a:gd name="T18" fmla="*/ 13 h 13"/>
                </a:gdLst>
                <a:ahLst/>
                <a:cxnLst>
                  <a:cxn ang="T10">
                    <a:pos x="T0" y="T1"/>
                  </a:cxn>
                  <a:cxn ang="T11">
                    <a:pos x="T2" y="T3"/>
                  </a:cxn>
                  <a:cxn ang="T12">
                    <a:pos x="T4" y="T5"/>
                  </a:cxn>
                  <a:cxn ang="T13">
                    <a:pos x="T6" y="T7"/>
                  </a:cxn>
                  <a:cxn ang="T14">
                    <a:pos x="T8" y="T9"/>
                  </a:cxn>
                </a:cxnLst>
                <a:rect l="T15" t="T16" r="T17" b="T18"/>
                <a:pathLst>
                  <a:path w="6" h="13">
                    <a:moveTo>
                      <a:pt x="2" y="0"/>
                    </a:moveTo>
                    <a:lnTo>
                      <a:pt x="0" y="0"/>
                    </a:lnTo>
                    <a:lnTo>
                      <a:pt x="2" y="13"/>
                    </a:lnTo>
                    <a:lnTo>
                      <a:pt x="6" y="13"/>
                    </a:lnTo>
                    <a:lnTo>
                      <a:pt x="2"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42" name="Freeform 1011"/>
              <p:cNvSpPr>
                <a:spLocks/>
              </p:cNvSpPr>
              <p:nvPr/>
            </p:nvSpPr>
            <p:spPr bwMode="auto">
              <a:xfrm>
                <a:off x="5348" y="3930"/>
                <a:ext cx="7" cy="10"/>
              </a:xfrm>
              <a:custGeom>
                <a:avLst/>
                <a:gdLst>
                  <a:gd name="T0" fmla="*/ 4 w 8"/>
                  <a:gd name="T1" fmla="*/ 1 h 15"/>
                  <a:gd name="T2" fmla="*/ 4 w 8"/>
                  <a:gd name="T3" fmla="*/ 0 h 15"/>
                  <a:gd name="T4" fmla="*/ 1 w 8"/>
                  <a:gd name="T5" fmla="*/ 0 h 15"/>
                  <a:gd name="T6" fmla="*/ 0 w 8"/>
                  <a:gd name="T7" fmla="*/ 0 h 15"/>
                  <a:gd name="T8" fmla="*/ 0 w 8"/>
                  <a:gd name="T9" fmla="*/ 1 h 15"/>
                  <a:gd name="T10" fmla="*/ 2 w 8"/>
                  <a:gd name="T11" fmla="*/ 1 h 15"/>
                  <a:gd name="T12" fmla="*/ 3 w 8"/>
                  <a:gd name="T13" fmla="*/ 1 h 15"/>
                  <a:gd name="T14" fmla="*/ 3 w 8"/>
                  <a:gd name="T15" fmla="*/ 1 h 15"/>
                  <a:gd name="T16" fmla="*/ 4 w 8"/>
                  <a:gd name="T17" fmla="*/ 1 h 15"/>
                  <a:gd name="T18" fmla="*/ 4 w 8"/>
                  <a:gd name="T19" fmla="*/ 1 h 15"/>
                  <a:gd name="T20" fmla="*/ 4 w 8"/>
                  <a:gd name="T21" fmla="*/ 1 h 15"/>
                  <a:gd name="T22" fmla="*/ 4 w 8"/>
                  <a:gd name="T23" fmla="*/ 0 h 15"/>
                  <a:gd name="T24" fmla="*/ 2 w 8"/>
                  <a:gd name="T25" fmla="*/ 1 h 15"/>
                  <a:gd name="T26" fmla="*/ 4 w 8"/>
                  <a:gd name="T27" fmla="*/ 1 h 15"/>
                  <a:gd name="T28" fmla="*/ 4 w 8"/>
                  <a:gd name="T29" fmla="*/ 1 h 15"/>
                  <a:gd name="T30" fmla="*/ 4 w 8"/>
                  <a:gd name="T31" fmla="*/ 1 h 15"/>
                  <a:gd name="T32" fmla="*/ 3 w 8"/>
                  <a:gd name="T33" fmla="*/ 1 h 15"/>
                  <a:gd name="T34" fmla="*/ 3 w 8"/>
                  <a:gd name="T35" fmla="*/ 1 h 15"/>
                  <a:gd name="T36" fmla="*/ 4 w 8"/>
                  <a:gd name="T37" fmla="*/ 1 h 15"/>
                  <a:gd name="T38" fmla="*/ 2 w 8"/>
                  <a:gd name="T39" fmla="*/ 1 h 15"/>
                  <a:gd name="T40" fmla="*/ 1 w 8"/>
                  <a:gd name="T41" fmla="*/ 1 h 15"/>
                  <a:gd name="T42" fmla="*/ 1 w 8"/>
                  <a:gd name="T43" fmla="*/ 1 h 15"/>
                  <a:gd name="T44" fmla="*/ 4 w 8"/>
                  <a:gd name="T45" fmla="*/ 1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5"/>
                  <a:gd name="T71" fmla="*/ 8 w 8"/>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5">
                    <a:moveTo>
                      <a:pt x="5" y="3"/>
                    </a:moveTo>
                    <a:lnTo>
                      <a:pt x="5" y="0"/>
                    </a:lnTo>
                    <a:lnTo>
                      <a:pt x="1" y="0"/>
                    </a:lnTo>
                    <a:lnTo>
                      <a:pt x="0" y="0"/>
                    </a:lnTo>
                    <a:lnTo>
                      <a:pt x="0" y="3"/>
                    </a:lnTo>
                    <a:lnTo>
                      <a:pt x="2" y="14"/>
                    </a:lnTo>
                    <a:lnTo>
                      <a:pt x="3" y="15"/>
                    </a:lnTo>
                    <a:lnTo>
                      <a:pt x="7" y="15"/>
                    </a:lnTo>
                    <a:lnTo>
                      <a:pt x="8" y="15"/>
                    </a:lnTo>
                    <a:lnTo>
                      <a:pt x="8" y="14"/>
                    </a:lnTo>
                    <a:lnTo>
                      <a:pt x="5" y="0"/>
                    </a:lnTo>
                    <a:lnTo>
                      <a:pt x="2" y="1"/>
                    </a:lnTo>
                    <a:lnTo>
                      <a:pt x="6" y="14"/>
                    </a:lnTo>
                    <a:lnTo>
                      <a:pt x="7" y="14"/>
                    </a:lnTo>
                    <a:lnTo>
                      <a:pt x="7" y="13"/>
                    </a:lnTo>
                    <a:lnTo>
                      <a:pt x="3" y="13"/>
                    </a:lnTo>
                    <a:lnTo>
                      <a:pt x="3" y="14"/>
                    </a:lnTo>
                    <a:lnTo>
                      <a:pt x="5" y="14"/>
                    </a:lnTo>
                    <a:lnTo>
                      <a:pt x="2" y="1"/>
                    </a:lnTo>
                    <a:lnTo>
                      <a:pt x="1" y="1"/>
                    </a:lnTo>
                    <a:lnTo>
                      <a:pt x="1" y="3"/>
                    </a:lnTo>
                    <a:lnTo>
                      <a:pt x="5"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43" name="Freeform 1012"/>
              <p:cNvSpPr>
                <a:spLocks/>
              </p:cNvSpPr>
              <p:nvPr/>
            </p:nvSpPr>
            <p:spPr bwMode="auto">
              <a:xfrm>
                <a:off x="5349" y="3930"/>
                <a:ext cx="4" cy="8"/>
              </a:xfrm>
              <a:custGeom>
                <a:avLst/>
                <a:gdLst>
                  <a:gd name="T0" fmla="*/ 1 w 6"/>
                  <a:gd name="T1" fmla="*/ 0 h 13"/>
                  <a:gd name="T2" fmla="*/ 0 w 6"/>
                  <a:gd name="T3" fmla="*/ 0 h 13"/>
                  <a:gd name="T4" fmla="*/ 1 w 6"/>
                  <a:gd name="T5" fmla="*/ 1 h 13"/>
                  <a:gd name="T6" fmla="*/ 1 w 6"/>
                  <a:gd name="T7" fmla="*/ 1 h 13"/>
                  <a:gd name="T8" fmla="*/ 1 w 6"/>
                  <a:gd name="T9" fmla="*/ 0 h 13"/>
                  <a:gd name="T10" fmla="*/ 0 60000 65536"/>
                  <a:gd name="T11" fmla="*/ 0 60000 65536"/>
                  <a:gd name="T12" fmla="*/ 0 60000 65536"/>
                  <a:gd name="T13" fmla="*/ 0 60000 65536"/>
                  <a:gd name="T14" fmla="*/ 0 60000 65536"/>
                  <a:gd name="T15" fmla="*/ 0 w 6"/>
                  <a:gd name="T16" fmla="*/ 0 h 13"/>
                  <a:gd name="T17" fmla="*/ 6 w 6"/>
                  <a:gd name="T18" fmla="*/ 13 h 13"/>
                </a:gdLst>
                <a:ahLst/>
                <a:cxnLst>
                  <a:cxn ang="T10">
                    <a:pos x="T0" y="T1"/>
                  </a:cxn>
                  <a:cxn ang="T11">
                    <a:pos x="T2" y="T3"/>
                  </a:cxn>
                  <a:cxn ang="T12">
                    <a:pos x="T4" y="T5"/>
                  </a:cxn>
                  <a:cxn ang="T13">
                    <a:pos x="T6" y="T7"/>
                  </a:cxn>
                  <a:cxn ang="T14">
                    <a:pos x="T8" y="T9"/>
                  </a:cxn>
                </a:cxnLst>
                <a:rect l="T15" t="T16" r="T17" b="T18"/>
                <a:pathLst>
                  <a:path w="6" h="13">
                    <a:moveTo>
                      <a:pt x="2" y="0"/>
                    </a:moveTo>
                    <a:lnTo>
                      <a:pt x="0" y="0"/>
                    </a:lnTo>
                    <a:lnTo>
                      <a:pt x="2" y="13"/>
                    </a:lnTo>
                    <a:lnTo>
                      <a:pt x="6" y="1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44" name="Freeform 1013"/>
              <p:cNvSpPr>
                <a:spLocks/>
              </p:cNvSpPr>
              <p:nvPr/>
            </p:nvSpPr>
            <p:spPr bwMode="auto">
              <a:xfrm>
                <a:off x="5348" y="3930"/>
                <a:ext cx="7" cy="10"/>
              </a:xfrm>
              <a:custGeom>
                <a:avLst/>
                <a:gdLst>
                  <a:gd name="T0" fmla="*/ 4 w 8"/>
                  <a:gd name="T1" fmla="*/ 1 h 15"/>
                  <a:gd name="T2" fmla="*/ 4 w 8"/>
                  <a:gd name="T3" fmla="*/ 0 h 15"/>
                  <a:gd name="T4" fmla="*/ 1 w 8"/>
                  <a:gd name="T5" fmla="*/ 0 h 15"/>
                  <a:gd name="T6" fmla="*/ 0 w 8"/>
                  <a:gd name="T7" fmla="*/ 0 h 15"/>
                  <a:gd name="T8" fmla="*/ 0 w 8"/>
                  <a:gd name="T9" fmla="*/ 1 h 15"/>
                  <a:gd name="T10" fmla="*/ 2 w 8"/>
                  <a:gd name="T11" fmla="*/ 1 h 15"/>
                  <a:gd name="T12" fmla="*/ 3 w 8"/>
                  <a:gd name="T13" fmla="*/ 1 h 15"/>
                  <a:gd name="T14" fmla="*/ 3 w 8"/>
                  <a:gd name="T15" fmla="*/ 1 h 15"/>
                  <a:gd name="T16" fmla="*/ 4 w 8"/>
                  <a:gd name="T17" fmla="*/ 1 h 15"/>
                  <a:gd name="T18" fmla="*/ 4 w 8"/>
                  <a:gd name="T19" fmla="*/ 1 h 15"/>
                  <a:gd name="T20" fmla="*/ 4 w 8"/>
                  <a:gd name="T21" fmla="*/ 1 h 15"/>
                  <a:gd name="T22" fmla="*/ 4 w 8"/>
                  <a:gd name="T23" fmla="*/ 0 h 15"/>
                  <a:gd name="T24" fmla="*/ 2 w 8"/>
                  <a:gd name="T25" fmla="*/ 1 h 15"/>
                  <a:gd name="T26" fmla="*/ 4 w 8"/>
                  <a:gd name="T27" fmla="*/ 1 h 15"/>
                  <a:gd name="T28" fmla="*/ 4 w 8"/>
                  <a:gd name="T29" fmla="*/ 1 h 15"/>
                  <a:gd name="T30" fmla="*/ 4 w 8"/>
                  <a:gd name="T31" fmla="*/ 1 h 15"/>
                  <a:gd name="T32" fmla="*/ 3 w 8"/>
                  <a:gd name="T33" fmla="*/ 1 h 15"/>
                  <a:gd name="T34" fmla="*/ 3 w 8"/>
                  <a:gd name="T35" fmla="*/ 1 h 15"/>
                  <a:gd name="T36" fmla="*/ 4 w 8"/>
                  <a:gd name="T37" fmla="*/ 1 h 15"/>
                  <a:gd name="T38" fmla="*/ 2 w 8"/>
                  <a:gd name="T39" fmla="*/ 1 h 15"/>
                  <a:gd name="T40" fmla="*/ 1 w 8"/>
                  <a:gd name="T41" fmla="*/ 1 h 15"/>
                  <a:gd name="T42" fmla="*/ 1 w 8"/>
                  <a:gd name="T43" fmla="*/ 1 h 15"/>
                  <a:gd name="T44" fmla="*/ 4 w 8"/>
                  <a:gd name="T45" fmla="*/ 1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5"/>
                  <a:gd name="T71" fmla="*/ 8 w 8"/>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5">
                    <a:moveTo>
                      <a:pt x="5" y="3"/>
                    </a:moveTo>
                    <a:lnTo>
                      <a:pt x="5" y="0"/>
                    </a:lnTo>
                    <a:lnTo>
                      <a:pt x="1" y="0"/>
                    </a:lnTo>
                    <a:lnTo>
                      <a:pt x="0" y="0"/>
                    </a:lnTo>
                    <a:lnTo>
                      <a:pt x="0" y="3"/>
                    </a:lnTo>
                    <a:lnTo>
                      <a:pt x="2" y="14"/>
                    </a:lnTo>
                    <a:lnTo>
                      <a:pt x="3" y="15"/>
                    </a:lnTo>
                    <a:lnTo>
                      <a:pt x="7" y="15"/>
                    </a:lnTo>
                    <a:lnTo>
                      <a:pt x="8" y="15"/>
                    </a:lnTo>
                    <a:lnTo>
                      <a:pt x="8" y="14"/>
                    </a:lnTo>
                    <a:lnTo>
                      <a:pt x="5" y="0"/>
                    </a:lnTo>
                    <a:lnTo>
                      <a:pt x="2" y="1"/>
                    </a:lnTo>
                    <a:lnTo>
                      <a:pt x="6" y="14"/>
                    </a:lnTo>
                    <a:lnTo>
                      <a:pt x="7" y="14"/>
                    </a:lnTo>
                    <a:lnTo>
                      <a:pt x="7" y="13"/>
                    </a:lnTo>
                    <a:lnTo>
                      <a:pt x="3" y="13"/>
                    </a:lnTo>
                    <a:lnTo>
                      <a:pt x="3" y="14"/>
                    </a:lnTo>
                    <a:lnTo>
                      <a:pt x="5" y="14"/>
                    </a:lnTo>
                    <a:lnTo>
                      <a:pt x="2" y="1"/>
                    </a:lnTo>
                    <a:lnTo>
                      <a:pt x="1" y="1"/>
                    </a:lnTo>
                    <a:lnTo>
                      <a:pt x="1" y="3"/>
                    </a:lnTo>
                    <a:lnTo>
                      <a:pt x="5"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45" name="Freeform 1014"/>
              <p:cNvSpPr>
                <a:spLocks/>
              </p:cNvSpPr>
              <p:nvPr/>
            </p:nvSpPr>
            <p:spPr bwMode="auto">
              <a:xfrm>
                <a:off x="5343" y="3930"/>
                <a:ext cx="9" cy="8"/>
              </a:xfrm>
              <a:custGeom>
                <a:avLst/>
                <a:gdLst>
                  <a:gd name="T0" fmla="*/ 2 w 11"/>
                  <a:gd name="T1" fmla="*/ 0 h 14"/>
                  <a:gd name="T2" fmla="*/ 0 w 11"/>
                  <a:gd name="T3" fmla="*/ 1 h 14"/>
                  <a:gd name="T4" fmla="*/ 2 w 11"/>
                  <a:gd name="T5" fmla="*/ 1 h 14"/>
                  <a:gd name="T6" fmla="*/ 2 w 11"/>
                  <a:gd name="T7" fmla="*/ 1 h 14"/>
                  <a:gd name="T8" fmla="*/ 2 w 11"/>
                  <a:gd name="T9" fmla="*/ 1 h 14"/>
                  <a:gd name="T10" fmla="*/ 2 w 11"/>
                  <a:gd name="T11" fmla="*/ 0 h 14"/>
                  <a:gd name="T12" fmla="*/ 2 w 11"/>
                  <a:gd name="T13" fmla="*/ 0 h 14"/>
                  <a:gd name="T14" fmla="*/ 2 w 11"/>
                  <a:gd name="T15" fmla="*/ 0 h 14"/>
                  <a:gd name="T16" fmla="*/ 2 w 11"/>
                  <a:gd name="T17" fmla="*/ 0 h 14"/>
                  <a:gd name="T18" fmla="*/ 2 w 11"/>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4"/>
                  <a:gd name="T32" fmla="*/ 11 w 1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4">
                    <a:moveTo>
                      <a:pt x="6" y="0"/>
                    </a:moveTo>
                    <a:lnTo>
                      <a:pt x="0" y="14"/>
                    </a:lnTo>
                    <a:lnTo>
                      <a:pt x="3" y="14"/>
                    </a:lnTo>
                    <a:lnTo>
                      <a:pt x="11" y="1"/>
                    </a:lnTo>
                    <a:lnTo>
                      <a:pt x="11" y="0"/>
                    </a:lnTo>
                    <a:lnTo>
                      <a:pt x="9" y="0"/>
                    </a:lnTo>
                    <a:lnTo>
                      <a:pt x="8" y="0"/>
                    </a:lnTo>
                    <a:lnTo>
                      <a:pt x="7" y="0"/>
                    </a:lnTo>
                    <a:lnTo>
                      <a:pt x="6"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46" name="Freeform 1015"/>
              <p:cNvSpPr>
                <a:spLocks/>
              </p:cNvSpPr>
              <p:nvPr/>
            </p:nvSpPr>
            <p:spPr bwMode="auto">
              <a:xfrm>
                <a:off x="5342" y="3927"/>
                <a:ext cx="10" cy="13"/>
              </a:xfrm>
              <a:custGeom>
                <a:avLst/>
                <a:gdLst>
                  <a:gd name="T0" fmla="*/ 1 w 15"/>
                  <a:gd name="T1" fmla="*/ 1 h 18"/>
                  <a:gd name="T2" fmla="*/ 1 w 15"/>
                  <a:gd name="T3" fmla="*/ 0 h 18"/>
                  <a:gd name="T4" fmla="*/ 1 w 15"/>
                  <a:gd name="T5" fmla="*/ 1 h 18"/>
                  <a:gd name="T6" fmla="*/ 0 w 15"/>
                  <a:gd name="T7" fmla="*/ 1 h 18"/>
                  <a:gd name="T8" fmla="*/ 1 w 15"/>
                  <a:gd name="T9" fmla="*/ 1 h 18"/>
                  <a:gd name="T10" fmla="*/ 1 w 15"/>
                  <a:gd name="T11" fmla="*/ 1 h 18"/>
                  <a:gd name="T12" fmla="*/ 1 w 15"/>
                  <a:gd name="T13" fmla="*/ 1 h 18"/>
                  <a:gd name="T14" fmla="*/ 1 w 15"/>
                  <a:gd name="T15" fmla="*/ 1 h 18"/>
                  <a:gd name="T16" fmla="*/ 1 w 15"/>
                  <a:gd name="T17" fmla="*/ 1 h 18"/>
                  <a:gd name="T18" fmla="*/ 1 w 15"/>
                  <a:gd name="T19" fmla="*/ 1 h 18"/>
                  <a:gd name="T20" fmla="*/ 1 w 15"/>
                  <a:gd name="T21" fmla="*/ 1 h 18"/>
                  <a:gd name="T22" fmla="*/ 1 w 15"/>
                  <a:gd name="T23" fmla="*/ 1 h 18"/>
                  <a:gd name="T24" fmla="*/ 1 w 15"/>
                  <a:gd name="T25" fmla="*/ 1 h 18"/>
                  <a:gd name="T26" fmla="*/ 1 w 15"/>
                  <a:gd name="T27" fmla="*/ 1 h 18"/>
                  <a:gd name="T28" fmla="*/ 1 w 15"/>
                  <a:gd name="T29" fmla="*/ 1 h 18"/>
                  <a:gd name="T30" fmla="*/ 1 w 15"/>
                  <a:gd name="T31" fmla="*/ 1 h 18"/>
                  <a:gd name="T32" fmla="*/ 1 w 15"/>
                  <a:gd name="T33" fmla="*/ 1 h 18"/>
                  <a:gd name="T34" fmla="*/ 1 w 15"/>
                  <a:gd name="T35" fmla="*/ 1 h 18"/>
                  <a:gd name="T36" fmla="*/ 1 w 15"/>
                  <a:gd name="T37" fmla="*/ 1 h 18"/>
                  <a:gd name="T38" fmla="*/ 1 w 15"/>
                  <a:gd name="T39" fmla="*/ 1 h 18"/>
                  <a:gd name="T40" fmla="*/ 1 w 15"/>
                  <a:gd name="T41" fmla="*/ 1 h 18"/>
                  <a:gd name="T42" fmla="*/ 1 w 15"/>
                  <a:gd name="T43" fmla="*/ 1 h 18"/>
                  <a:gd name="T44" fmla="*/ 1 w 15"/>
                  <a:gd name="T45" fmla="*/ 1 h 18"/>
                  <a:gd name="T46" fmla="*/ 1 w 15"/>
                  <a:gd name="T47" fmla="*/ 1 h 18"/>
                  <a:gd name="T48" fmla="*/ 1 w 15"/>
                  <a:gd name="T49" fmla="*/ 1 h 18"/>
                  <a:gd name="T50" fmla="*/ 1 w 15"/>
                  <a:gd name="T51" fmla="*/ 1 h 18"/>
                  <a:gd name="T52" fmla="*/ 1 w 15"/>
                  <a:gd name="T53" fmla="*/ 1 h 18"/>
                  <a:gd name="T54" fmla="*/ 1 w 15"/>
                  <a:gd name="T55" fmla="*/ 1 h 18"/>
                  <a:gd name="T56" fmla="*/ 1 w 15"/>
                  <a:gd name="T57" fmla="*/ 1 h 18"/>
                  <a:gd name="T58" fmla="*/ 1 w 15"/>
                  <a:gd name="T59" fmla="*/ 1 h 18"/>
                  <a:gd name="T60" fmla="*/ 1 w 15"/>
                  <a:gd name="T61" fmla="*/ 1 h 18"/>
                  <a:gd name="T62" fmla="*/ 1 w 15"/>
                  <a:gd name="T63" fmla="*/ 1 h 18"/>
                  <a:gd name="T64" fmla="*/ 1 w 15"/>
                  <a:gd name="T65" fmla="*/ 1 h 18"/>
                  <a:gd name="T66" fmla="*/ 1 w 15"/>
                  <a:gd name="T67" fmla="*/ 1 h 18"/>
                  <a:gd name="T68" fmla="*/ 1 w 15"/>
                  <a:gd name="T69" fmla="*/ 1 h 18"/>
                  <a:gd name="T70" fmla="*/ 1 w 15"/>
                  <a:gd name="T71" fmla="*/ 1 h 18"/>
                  <a:gd name="T72" fmla="*/ 1 w 15"/>
                  <a:gd name="T73" fmla="*/ 1 h 18"/>
                  <a:gd name="T74" fmla="*/ 1 w 15"/>
                  <a:gd name="T75" fmla="*/ 1 h 18"/>
                  <a:gd name="T76" fmla="*/ 1 w 15"/>
                  <a:gd name="T77" fmla="*/ 1 h 18"/>
                  <a:gd name="T78" fmla="*/ 1 w 15"/>
                  <a:gd name="T79" fmla="*/ 1 h 18"/>
                  <a:gd name="T80" fmla="*/ 1 w 15"/>
                  <a:gd name="T81" fmla="*/ 1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
                  <a:gd name="T124" fmla="*/ 0 h 18"/>
                  <a:gd name="T125" fmla="*/ 15 w 15"/>
                  <a:gd name="T126" fmla="*/ 18 h 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 h="18">
                    <a:moveTo>
                      <a:pt x="11" y="2"/>
                    </a:moveTo>
                    <a:lnTo>
                      <a:pt x="9" y="0"/>
                    </a:lnTo>
                    <a:lnTo>
                      <a:pt x="1" y="17"/>
                    </a:lnTo>
                    <a:lnTo>
                      <a:pt x="0" y="18"/>
                    </a:lnTo>
                    <a:lnTo>
                      <a:pt x="3" y="18"/>
                    </a:lnTo>
                    <a:lnTo>
                      <a:pt x="6" y="18"/>
                    </a:lnTo>
                    <a:lnTo>
                      <a:pt x="7" y="17"/>
                    </a:lnTo>
                    <a:lnTo>
                      <a:pt x="15" y="6"/>
                    </a:lnTo>
                    <a:lnTo>
                      <a:pt x="14" y="4"/>
                    </a:lnTo>
                    <a:lnTo>
                      <a:pt x="15" y="6"/>
                    </a:lnTo>
                    <a:lnTo>
                      <a:pt x="15" y="4"/>
                    </a:lnTo>
                    <a:lnTo>
                      <a:pt x="15" y="3"/>
                    </a:lnTo>
                    <a:lnTo>
                      <a:pt x="15" y="2"/>
                    </a:lnTo>
                    <a:lnTo>
                      <a:pt x="14" y="2"/>
                    </a:lnTo>
                    <a:lnTo>
                      <a:pt x="12" y="2"/>
                    </a:lnTo>
                    <a:lnTo>
                      <a:pt x="11" y="2"/>
                    </a:lnTo>
                    <a:lnTo>
                      <a:pt x="10" y="2"/>
                    </a:lnTo>
                    <a:lnTo>
                      <a:pt x="7" y="2"/>
                    </a:lnTo>
                    <a:lnTo>
                      <a:pt x="7" y="4"/>
                    </a:lnTo>
                    <a:lnTo>
                      <a:pt x="10" y="4"/>
                    </a:lnTo>
                    <a:lnTo>
                      <a:pt x="11" y="4"/>
                    </a:lnTo>
                    <a:lnTo>
                      <a:pt x="12" y="4"/>
                    </a:lnTo>
                    <a:lnTo>
                      <a:pt x="14" y="4"/>
                    </a:lnTo>
                    <a:lnTo>
                      <a:pt x="14" y="3"/>
                    </a:lnTo>
                    <a:lnTo>
                      <a:pt x="12" y="3"/>
                    </a:lnTo>
                    <a:lnTo>
                      <a:pt x="14" y="4"/>
                    </a:lnTo>
                    <a:lnTo>
                      <a:pt x="14" y="3"/>
                    </a:lnTo>
                    <a:lnTo>
                      <a:pt x="12" y="4"/>
                    </a:lnTo>
                    <a:lnTo>
                      <a:pt x="5" y="17"/>
                    </a:lnTo>
                    <a:lnTo>
                      <a:pt x="6" y="17"/>
                    </a:lnTo>
                    <a:lnTo>
                      <a:pt x="6" y="16"/>
                    </a:lnTo>
                    <a:lnTo>
                      <a:pt x="3" y="16"/>
                    </a:lnTo>
                    <a:lnTo>
                      <a:pt x="3" y="17"/>
                    </a:lnTo>
                    <a:lnTo>
                      <a:pt x="4" y="17"/>
                    </a:lnTo>
                    <a:lnTo>
                      <a:pt x="11"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47" name="Freeform 1016"/>
              <p:cNvSpPr>
                <a:spLocks/>
              </p:cNvSpPr>
              <p:nvPr/>
            </p:nvSpPr>
            <p:spPr bwMode="auto">
              <a:xfrm>
                <a:off x="5343" y="3930"/>
                <a:ext cx="9" cy="8"/>
              </a:xfrm>
              <a:custGeom>
                <a:avLst/>
                <a:gdLst>
                  <a:gd name="T0" fmla="*/ 2 w 11"/>
                  <a:gd name="T1" fmla="*/ 0 h 14"/>
                  <a:gd name="T2" fmla="*/ 0 w 11"/>
                  <a:gd name="T3" fmla="*/ 1 h 14"/>
                  <a:gd name="T4" fmla="*/ 2 w 11"/>
                  <a:gd name="T5" fmla="*/ 1 h 14"/>
                  <a:gd name="T6" fmla="*/ 2 w 11"/>
                  <a:gd name="T7" fmla="*/ 1 h 14"/>
                  <a:gd name="T8" fmla="*/ 2 w 11"/>
                  <a:gd name="T9" fmla="*/ 1 h 14"/>
                  <a:gd name="T10" fmla="*/ 2 w 11"/>
                  <a:gd name="T11" fmla="*/ 0 h 14"/>
                  <a:gd name="T12" fmla="*/ 2 w 11"/>
                  <a:gd name="T13" fmla="*/ 0 h 14"/>
                  <a:gd name="T14" fmla="*/ 2 w 11"/>
                  <a:gd name="T15" fmla="*/ 0 h 14"/>
                  <a:gd name="T16" fmla="*/ 2 w 11"/>
                  <a:gd name="T17" fmla="*/ 0 h 14"/>
                  <a:gd name="T18" fmla="*/ 2 w 11"/>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4"/>
                  <a:gd name="T32" fmla="*/ 11 w 1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4">
                    <a:moveTo>
                      <a:pt x="6" y="0"/>
                    </a:moveTo>
                    <a:lnTo>
                      <a:pt x="0" y="14"/>
                    </a:lnTo>
                    <a:lnTo>
                      <a:pt x="3" y="14"/>
                    </a:lnTo>
                    <a:lnTo>
                      <a:pt x="11" y="1"/>
                    </a:lnTo>
                    <a:lnTo>
                      <a:pt x="11" y="0"/>
                    </a:lnTo>
                    <a:lnTo>
                      <a:pt x="9" y="0"/>
                    </a:lnTo>
                    <a:lnTo>
                      <a:pt x="8" y="0"/>
                    </a:lnTo>
                    <a:lnTo>
                      <a:pt x="7" y="0"/>
                    </a:lnTo>
                    <a:lnTo>
                      <a:pt x="6"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48" name="Freeform 1017"/>
              <p:cNvSpPr>
                <a:spLocks/>
              </p:cNvSpPr>
              <p:nvPr/>
            </p:nvSpPr>
            <p:spPr bwMode="auto">
              <a:xfrm>
                <a:off x="5342" y="3927"/>
                <a:ext cx="10" cy="13"/>
              </a:xfrm>
              <a:custGeom>
                <a:avLst/>
                <a:gdLst>
                  <a:gd name="T0" fmla="*/ 1 w 15"/>
                  <a:gd name="T1" fmla="*/ 1 h 18"/>
                  <a:gd name="T2" fmla="*/ 1 w 15"/>
                  <a:gd name="T3" fmla="*/ 0 h 18"/>
                  <a:gd name="T4" fmla="*/ 1 w 15"/>
                  <a:gd name="T5" fmla="*/ 1 h 18"/>
                  <a:gd name="T6" fmla="*/ 0 w 15"/>
                  <a:gd name="T7" fmla="*/ 1 h 18"/>
                  <a:gd name="T8" fmla="*/ 1 w 15"/>
                  <a:gd name="T9" fmla="*/ 1 h 18"/>
                  <a:gd name="T10" fmla="*/ 1 w 15"/>
                  <a:gd name="T11" fmla="*/ 1 h 18"/>
                  <a:gd name="T12" fmla="*/ 1 w 15"/>
                  <a:gd name="T13" fmla="*/ 1 h 18"/>
                  <a:gd name="T14" fmla="*/ 1 w 15"/>
                  <a:gd name="T15" fmla="*/ 1 h 18"/>
                  <a:gd name="T16" fmla="*/ 1 w 15"/>
                  <a:gd name="T17" fmla="*/ 1 h 18"/>
                  <a:gd name="T18" fmla="*/ 1 w 15"/>
                  <a:gd name="T19" fmla="*/ 1 h 18"/>
                  <a:gd name="T20" fmla="*/ 1 w 15"/>
                  <a:gd name="T21" fmla="*/ 1 h 18"/>
                  <a:gd name="T22" fmla="*/ 1 w 15"/>
                  <a:gd name="T23" fmla="*/ 1 h 18"/>
                  <a:gd name="T24" fmla="*/ 1 w 15"/>
                  <a:gd name="T25" fmla="*/ 1 h 18"/>
                  <a:gd name="T26" fmla="*/ 1 w 15"/>
                  <a:gd name="T27" fmla="*/ 1 h 18"/>
                  <a:gd name="T28" fmla="*/ 1 w 15"/>
                  <a:gd name="T29" fmla="*/ 1 h 18"/>
                  <a:gd name="T30" fmla="*/ 1 w 15"/>
                  <a:gd name="T31" fmla="*/ 1 h 18"/>
                  <a:gd name="T32" fmla="*/ 1 w 15"/>
                  <a:gd name="T33" fmla="*/ 1 h 18"/>
                  <a:gd name="T34" fmla="*/ 1 w 15"/>
                  <a:gd name="T35" fmla="*/ 1 h 18"/>
                  <a:gd name="T36" fmla="*/ 1 w 15"/>
                  <a:gd name="T37" fmla="*/ 1 h 18"/>
                  <a:gd name="T38" fmla="*/ 1 w 15"/>
                  <a:gd name="T39" fmla="*/ 1 h 18"/>
                  <a:gd name="T40" fmla="*/ 1 w 15"/>
                  <a:gd name="T41" fmla="*/ 1 h 18"/>
                  <a:gd name="T42" fmla="*/ 1 w 15"/>
                  <a:gd name="T43" fmla="*/ 1 h 18"/>
                  <a:gd name="T44" fmla="*/ 1 w 15"/>
                  <a:gd name="T45" fmla="*/ 1 h 18"/>
                  <a:gd name="T46" fmla="*/ 1 w 15"/>
                  <a:gd name="T47" fmla="*/ 1 h 18"/>
                  <a:gd name="T48" fmla="*/ 1 w 15"/>
                  <a:gd name="T49" fmla="*/ 1 h 18"/>
                  <a:gd name="T50" fmla="*/ 1 w 15"/>
                  <a:gd name="T51" fmla="*/ 1 h 18"/>
                  <a:gd name="T52" fmla="*/ 1 w 15"/>
                  <a:gd name="T53" fmla="*/ 1 h 18"/>
                  <a:gd name="T54" fmla="*/ 1 w 15"/>
                  <a:gd name="T55" fmla="*/ 1 h 18"/>
                  <a:gd name="T56" fmla="*/ 1 w 15"/>
                  <a:gd name="T57" fmla="*/ 1 h 18"/>
                  <a:gd name="T58" fmla="*/ 1 w 15"/>
                  <a:gd name="T59" fmla="*/ 1 h 18"/>
                  <a:gd name="T60" fmla="*/ 1 w 15"/>
                  <a:gd name="T61" fmla="*/ 1 h 18"/>
                  <a:gd name="T62" fmla="*/ 1 w 15"/>
                  <a:gd name="T63" fmla="*/ 1 h 18"/>
                  <a:gd name="T64" fmla="*/ 1 w 15"/>
                  <a:gd name="T65" fmla="*/ 1 h 18"/>
                  <a:gd name="T66" fmla="*/ 1 w 15"/>
                  <a:gd name="T67" fmla="*/ 1 h 18"/>
                  <a:gd name="T68" fmla="*/ 1 w 15"/>
                  <a:gd name="T69" fmla="*/ 1 h 18"/>
                  <a:gd name="T70" fmla="*/ 1 w 15"/>
                  <a:gd name="T71" fmla="*/ 1 h 18"/>
                  <a:gd name="T72" fmla="*/ 1 w 15"/>
                  <a:gd name="T73" fmla="*/ 1 h 18"/>
                  <a:gd name="T74" fmla="*/ 1 w 15"/>
                  <a:gd name="T75" fmla="*/ 1 h 18"/>
                  <a:gd name="T76" fmla="*/ 1 w 15"/>
                  <a:gd name="T77" fmla="*/ 1 h 18"/>
                  <a:gd name="T78" fmla="*/ 1 w 15"/>
                  <a:gd name="T79" fmla="*/ 1 h 18"/>
                  <a:gd name="T80" fmla="*/ 1 w 15"/>
                  <a:gd name="T81" fmla="*/ 1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
                  <a:gd name="T124" fmla="*/ 0 h 18"/>
                  <a:gd name="T125" fmla="*/ 15 w 15"/>
                  <a:gd name="T126" fmla="*/ 18 h 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 h="18">
                    <a:moveTo>
                      <a:pt x="11" y="2"/>
                    </a:moveTo>
                    <a:lnTo>
                      <a:pt x="9" y="0"/>
                    </a:lnTo>
                    <a:lnTo>
                      <a:pt x="1" y="17"/>
                    </a:lnTo>
                    <a:lnTo>
                      <a:pt x="0" y="18"/>
                    </a:lnTo>
                    <a:lnTo>
                      <a:pt x="3" y="18"/>
                    </a:lnTo>
                    <a:lnTo>
                      <a:pt x="6" y="18"/>
                    </a:lnTo>
                    <a:lnTo>
                      <a:pt x="7" y="17"/>
                    </a:lnTo>
                    <a:lnTo>
                      <a:pt x="15" y="6"/>
                    </a:lnTo>
                    <a:lnTo>
                      <a:pt x="14" y="4"/>
                    </a:lnTo>
                    <a:lnTo>
                      <a:pt x="15" y="6"/>
                    </a:lnTo>
                    <a:lnTo>
                      <a:pt x="15" y="4"/>
                    </a:lnTo>
                    <a:lnTo>
                      <a:pt x="15" y="3"/>
                    </a:lnTo>
                    <a:lnTo>
                      <a:pt x="15" y="2"/>
                    </a:lnTo>
                    <a:lnTo>
                      <a:pt x="14" y="2"/>
                    </a:lnTo>
                    <a:lnTo>
                      <a:pt x="12" y="2"/>
                    </a:lnTo>
                    <a:lnTo>
                      <a:pt x="11" y="2"/>
                    </a:lnTo>
                    <a:lnTo>
                      <a:pt x="10" y="2"/>
                    </a:lnTo>
                    <a:lnTo>
                      <a:pt x="7" y="2"/>
                    </a:lnTo>
                    <a:lnTo>
                      <a:pt x="7" y="4"/>
                    </a:lnTo>
                    <a:lnTo>
                      <a:pt x="10" y="4"/>
                    </a:lnTo>
                    <a:lnTo>
                      <a:pt x="11" y="4"/>
                    </a:lnTo>
                    <a:lnTo>
                      <a:pt x="12" y="4"/>
                    </a:lnTo>
                    <a:lnTo>
                      <a:pt x="14" y="4"/>
                    </a:lnTo>
                    <a:lnTo>
                      <a:pt x="14" y="3"/>
                    </a:lnTo>
                    <a:lnTo>
                      <a:pt x="12" y="3"/>
                    </a:lnTo>
                    <a:lnTo>
                      <a:pt x="14" y="4"/>
                    </a:lnTo>
                    <a:lnTo>
                      <a:pt x="14" y="3"/>
                    </a:lnTo>
                    <a:lnTo>
                      <a:pt x="12" y="4"/>
                    </a:lnTo>
                    <a:lnTo>
                      <a:pt x="5" y="17"/>
                    </a:lnTo>
                    <a:lnTo>
                      <a:pt x="6" y="17"/>
                    </a:lnTo>
                    <a:lnTo>
                      <a:pt x="6" y="16"/>
                    </a:lnTo>
                    <a:lnTo>
                      <a:pt x="3" y="16"/>
                    </a:lnTo>
                    <a:lnTo>
                      <a:pt x="3" y="17"/>
                    </a:lnTo>
                    <a:lnTo>
                      <a:pt x="4" y="17"/>
                    </a:lnTo>
                    <a:lnTo>
                      <a:pt x="11"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49" name="Freeform 1018"/>
              <p:cNvSpPr>
                <a:spLocks/>
              </p:cNvSpPr>
              <p:nvPr/>
            </p:nvSpPr>
            <p:spPr bwMode="auto">
              <a:xfrm>
                <a:off x="5343" y="3927"/>
                <a:ext cx="9" cy="11"/>
              </a:xfrm>
              <a:custGeom>
                <a:avLst/>
                <a:gdLst>
                  <a:gd name="T0" fmla="*/ 0 w 11"/>
                  <a:gd name="T1" fmla="*/ 1 h 17"/>
                  <a:gd name="T2" fmla="*/ 2 w 11"/>
                  <a:gd name="T3" fmla="*/ 1 h 17"/>
                  <a:gd name="T4" fmla="*/ 2 w 11"/>
                  <a:gd name="T5" fmla="*/ 1 h 17"/>
                  <a:gd name="T6" fmla="*/ 2 w 11"/>
                  <a:gd name="T7" fmla="*/ 1 h 17"/>
                  <a:gd name="T8" fmla="*/ 2 w 11"/>
                  <a:gd name="T9" fmla="*/ 1 h 17"/>
                  <a:gd name="T10" fmla="*/ 2 w 11"/>
                  <a:gd name="T11" fmla="*/ 1 h 17"/>
                  <a:gd name="T12" fmla="*/ 2 w 11"/>
                  <a:gd name="T13" fmla="*/ 0 h 17"/>
                  <a:gd name="T14" fmla="*/ 2 w 11"/>
                  <a:gd name="T15" fmla="*/ 1 h 17"/>
                  <a:gd name="T16" fmla="*/ 0 w 11"/>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7"/>
                  <a:gd name="T29" fmla="*/ 11 w 1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7">
                    <a:moveTo>
                      <a:pt x="0" y="17"/>
                    </a:moveTo>
                    <a:lnTo>
                      <a:pt x="2" y="17"/>
                    </a:lnTo>
                    <a:lnTo>
                      <a:pt x="11" y="4"/>
                    </a:lnTo>
                    <a:lnTo>
                      <a:pt x="11" y="3"/>
                    </a:lnTo>
                    <a:lnTo>
                      <a:pt x="9" y="2"/>
                    </a:lnTo>
                    <a:lnTo>
                      <a:pt x="9" y="0"/>
                    </a:lnTo>
                    <a:lnTo>
                      <a:pt x="9" y="3"/>
                    </a:lnTo>
                    <a:lnTo>
                      <a:pt x="0" y="17"/>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50" name="Freeform 1019"/>
              <p:cNvSpPr>
                <a:spLocks/>
              </p:cNvSpPr>
              <p:nvPr/>
            </p:nvSpPr>
            <p:spPr bwMode="auto">
              <a:xfrm>
                <a:off x="5343" y="3927"/>
                <a:ext cx="9" cy="11"/>
              </a:xfrm>
              <a:custGeom>
                <a:avLst/>
                <a:gdLst>
                  <a:gd name="T0" fmla="*/ 0 w 11"/>
                  <a:gd name="T1" fmla="*/ 1 h 17"/>
                  <a:gd name="T2" fmla="*/ 2 w 11"/>
                  <a:gd name="T3" fmla="*/ 1 h 17"/>
                  <a:gd name="T4" fmla="*/ 2 w 11"/>
                  <a:gd name="T5" fmla="*/ 1 h 17"/>
                  <a:gd name="T6" fmla="*/ 2 w 11"/>
                  <a:gd name="T7" fmla="*/ 1 h 17"/>
                  <a:gd name="T8" fmla="*/ 2 w 11"/>
                  <a:gd name="T9" fmla="*/ 1 h 17"/>
                  <a:gd name="T10" fmla="*/ 2 w 11"/>
                  <a:gd name="T11" fmla="*/ 1 h 17"/>
                  <a:gd name="T12" fmla="*/ 2 w 11"/>
                  <a:gd name="T13" fmla="*/ 0 h 17"/>
                  <a:gd name="T14" fmla="*/ 2 w 11"/>
                  <a:gd name="T15" fmla="*/ 1 h 17"/>
                  <a:gd name="T16" fmla="*/ 0 w 11"/>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7"/>
                  <a:gd name="T29" fmla="*/ 11 w 1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7">
                    <a:moveTo>
                      <a:pt x="0" y="17"/>
                    </a:moveTo>
                    <a:lnTo>
                      <a:pt x="2" y="17"/>
                    </a:lnTo>
                    <a:lnTo>
                      <a:pt x="11" y="4"/>
                    </a:lnTo>
                    <a:lnTo>
                      <a:pt x="11" y="3"/>
                    </a:lnTo>
                    <a:lnTo>
                      <a:pt x="9" y="2"/>
                    </a:lnTo>
                    <a:lnTo>
                      <a:pt x="9" y="0"/>
                    </a:lnTo>
                    <a:lnTo>
                      <a:pt x="9" y="3"/>
                    </a:lnTo>
                    <a:lnTo>
                      <a:pt x="0" y="17"/>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51" name="Freeform 1020"/>
              <p:cNvSpPr>
                <a:spLocks/>
              </p:cNvSpPr>
              <p:nvPr/>
            </p:nvSpPr>
            <p:spPr bwMode="auto">
              <a:xfrm>
                <a:off x="5162" y="3948"/>
                <a:ext cx="25" cy="20"/>
              </a:xfrm>
              <a:custGeom>
                <a:avLst/>
                <a:gdLst>
                  <a:gd name="T0" fmla="*/ 1 w 34"/>
                  <a:gd name="T1" fmla="*/ 0 h 28"/>
                  <a:gd name="T2" fmla="*/ 0 w 34"/>
                  <a:gd name="T3" fmla="*/ 0 h 28"/>
                  <a:gd name="T4" fmla="*/ 0 w 34"/>
                  <a:gd name="T5" fmla="*/ 1 h 28"/>
                  <a:gd name="T6" fmla="*/ 0 w 34"/>
                  <a:gd name="T7" fmla="*/ 1 h 28"/>
                  <a:gd name="T8" fmla="*/ 1 w 34"/>
                  <a:gd name="T9" fmla="*/ 1 h 28"/>
                  <a:gd name="T10" fmla="*/ 1 w 34"/>
                  <a:gd name="T11" fmla="*/ 1 h 28"/>
                  <a:gd name="T12" fmla="*/ 1 w 34"/>
                  <a:gd name="T13" fmla="*/ 1 h 28"/>
                  <a:gd name="T14" fmla="*/ 1 w 34"/>
                  <a:gd name="T15" fmla="*/ 1 h 28"/>
                  <a:gd name="T16" fmla="*/ 1 w 34"/>
                  <a:gd name="T17" fmla="*/ 1 h 28"/>
                  <a:gd name="T18" fmla="*/ 1 w 34"/>
                  <a:gd name="T19" fmla="*/ 1 h 28"/>
                  <a:gd name="T20" fmla="*/ 1 w 34"/>
                  <a:gd name="T21" fmla="*/ 1 h 28"/>
                  <a:gd name="T22" fmla="*/ 1 w 34"/>
                  <a:gd name="T23" fmla="*/ 1 h 28"/>
                  <a:gd name="T24" fmla="*/ 1 w 34"/>
                  <a:gd name="T25" fmla="*/ 1 h 28"/>
                  <a:gd name="T26" fmla="*/ 1 w 34"/>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28"/>
                  <a:gd name="T44" fmla="*/ 34 w 34"/>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28">
                    <a:moveTo>
                      <a:pt x="29" y="0"/>
                    </a:moveTo>
                    <a:lnTo>
                      <a:pt x="0" y="0"/>
                    </a:lnTo>
                    <a:lnTo>
                      <a:pt x="0" y="7"/>
                    </a:lnTo>
                    <a:lnTo>
                      <a:pt x="0" y="10"/>
                    </a:lnTo>
                    <a:lnTo>
                      <a:pt x="2" y="10"/>
                    </a:lnTo>
                    <a:lnTo>
                      <a:pt x="4" y="11"/>
                    </a:lnTo>
                    <a:lnTo>
                      <a:pt x="6" y="12"/>
                    </a:lnTo>
                    <a:lnTo>
                      <a:pt x="9" y="15"/>
                    </a:lnTo>
                    <a:lnTo>
                      <a:pt x="13" y="16"/>
                    </a:lnTo>
                    <a:lnTo>
                      <a:pt x="14" y="20"/>
                    </a:lnTo>
                    <a:lnTo>
                      <a:pt x="18" y="24"/>
                    </a:lnTo>
                    <a:lnTo>
                      <a:pt x="20" y="28"/>
                    </a:lnTo>
                    <a:lnTo>
                      <a:pt x="34" y="28"/>
                    </a:lnTo>
                    <a:lnTo>
                      <a:pt x="29"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52" name="Freeform 1021"/>
              <p:cNvSpPr>
                <a:spLocks/>
              </p:cNvSpPr>
              <p:nvPr/>
            </p:nvSpPr>
            <p:spPr bwMode="auto">
              <a:xfrm>
                <a:off x="5162" y="3947"/>
                <a:ext cx="25" cy="21"/>
              </a:xfrm>
              <a:custGeom>
                <a:avLst/>
                <a:gdLst>
                  <a:gd name="T0" fmla="*/ 1 w 36"/>
                  <a:gd name="T1" fmla="*/ 0 h 31"/>
                  <a:gd name="T2" fmla="*/ 0 w 36"/>
                  <a:gd name="T3" fmla="*/ 0 h 31"/>
                  <a:gd name="T4" fmla="*/ 0 w 36"/>
                  <a:gd name="T5" fmla="*/ 1 h 31"/>
                  <a:gd name="T6" fmla="*/ 0 w 36"/>
                  <a:gd name="T7" fmla="*/ 1 h 31"/>
                  <a:gd name="T8" fmla="*/ 1 w 36"/>
                  <a:gd name="T9" fmla="*/ 1 h 31"/>
                  <a:gd name="T10" fmla="*/ 1 w 36"/>
                  <a:gd name="T11" fmla="*/ 1 h 31"/>
                  <a:gd name="T12" fmla="*/ 1 w 36"/>
                  <a:gd name="T13" fmla="*/ 1 h 31"/>
                  <a:gd name="T14" fmla="*/ 1 w 36"/>
                  <a:gd name="T15" fmla="*/ 1 h 31"/>
                  <a:gd name="T16" fmla="*/ 1 w 36"/>
                  <a:gd name="T17" fmla="*/ 1 h 31"/>
                  <a:gd name="T18" fmla="*/ 1 w 36"/>
                  <a:gd name="T19" fmla="*/ 1 h 31"/>
                  <a:gd name="T20" fmla="*/ 1 w 36"/>
                  <a:gd name="T21" fmla="*/ 1 h 31"/>
                  <a:gd name="T22" fmla="*/ 1 w 36"/>
                  <a:gd name="T23" fmla="*/ 1 h 31"/>
                  <a:gd name="T24" fmla="*/ 1 w 36"/>
                  <a:gd name="T25" fmla="*/ 1 h 31"/>
                  <a:gd name="T26" fmla="*/ 1 w 36"/>
                  <a:gd name="T27" fmla="*/ 1 h 31"/>
                  <a:gd name="T28" fmla="*/ 1 w 36"/>
                  <a:gd name="T29" fmla="*/ 1 h 31"/>
                  <a:gd name="T30" fmla="*/ 1 w 36"/>
                  <a:gd name="T31" fmla="*/ 1 h 31"/>
                  <a:gd name="T32" fmla="*/ 1 w 36"/>
                  <a:gd name="T33" fmla="*/ 1 h 31"/>
                  <a:gd name="T34" fmla="*/ 1 w 36"/>
                  <a:gd name="T35" fmla="*/ 1 h 31"/>
                  <a:gd name="T36" fmla="*/ 1 w 36"/>
                  <a:gd name="T37" fmla="*/ 0 h 31"/>
                  <a:gd name="T38" fmla="*/ 1 w 36"/>
                  <a:gd name="T39" fmla="*/ 1 h 31"/>
                  <a:gd name="T40" fmla="*/ 1 w 36"/>
                  <a:gd name="T41" fmla="*/ 1 h 31"/>
                  <a:gd name="T42" fmla="*/ 1 w 36"/>
                  <a:gd name="T43" fmla="*/ 1 h 31"/>
                  <a:gd name="T44" fmla="*/ 1 w 36"/>
                  <a:gd name="T45" fmla="*/ 1 h 31"/>
                  <a:gd name="T46" fmla="*/ 1 w 36"/>
                  <a:gd name="T47" fmla="*/ 1 h 31"/>
                  <a:gd name="T48" fmla="*/ 1 w 36"/>
                  <a:gd name="T49" fmla="*/ 1 h 31"/>
                  <a:gd name="T50" fmla="*/ 1 w 36"/>
                  <a:gd name="T51" fmla="*/ 1 h 31"/>
                  <a:gd name="T52" fmla="*/ 1 w 36"/>
                  <a:gd name="T53" fmla="*/ 1 h 31"/>
                  <a:gd name="T54" fmla="*/ 1 w 36"/>
                  <a:gd name="T55" fmla="*/ 1 h 31"/>
                  <a:gd name="T56" fmla="*/ 1 w 36"/>
                  <a:gd name="T57" fmla="*/ 1 h 31"/>
                  <a:gd name="T58" fmla="*/ 1 w 36"/>
                  <a:gd name="T59" fmla="*/ 1 h 31"/>
                  <a:gd name="T60" fmla="*/ 1 w 36"/>
                  <a:gd name="T61" fmla="*/ 1 h 31"/>
                  <a:gd name="T62" fmla="*/ 1 w 36"/>
                  <a:gd name="T63" fmla="*/ 1 h 31"/>
                  <a:gd name="T64" fmla="*/ 1 w 36"/>
                  <a:gd name="T65" fmla="*/ 1 h 31"/>
                  <a:gd name="T66" fmla="*/ 1 w 36"/>
                  <a:gd name="T67" fmla="*/ 1 h 31"/>
                  <a:gd name="T68" fmla="*/ 1 w 36"/>
                  <a:gd name="T69" fmla="*/ 1 h 31"/>
                  <a:gd name="T70" fmla="*/ 1 w 36"/>
                  <a:gd name="T71" fmla="*/ 1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
                  <a:gd name="T109" fmla="*/ 0 h 31"/>
                  <a:gd name="T110" fmla="*/ 36 w 3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 h="31">
                    <a:moveTo>
                      <a:pt x="30" y="3"/>
                    </a:moveTo>
                    <a:lnTo>
                      <a:pt x="30" y="0"/>
                    </a:lnTo>
                    <a:lnTo>
                      <a:pt x="1" y="0"/>
                    </a:lnTo>
                    <a:lnTo>
                      <a:pt x="0" y="0"/>
                    </a:lnTo>
                    <a:lnTo>
                      <a:pt x="0" y="2"/>
                    </a:lnTo>
                    <a:lnTo>
                      <a:pt x="0" y="9"/>
                    </a:lnTo>
                    <a:lnTo>
                      <a:pt x="0" y="12"/>
                    </a:lnTo>
                    <a:lnTo>
                      <a:pt x="0" y="13"/>
                    </a:lnTo>
                    <a:lnTo>
                      <a:pt x="3" y="13"/>
                    </a:lnTo>
                    <a:lnTo>
                      <a:pt x="5" y="14"/>
                    </a:lnTo>
                    <a:lnTo>
                      <a:pt x="5" y="13"/>
                    </a:lnTo>
                    <a:lnTo>
                      <a:pt x="5" y="14"/>
                    </a:lnTo>
                    <a:lnTo>
                      <a:pt x="6" y="16"/>
                    </a:lnTo>
                    <a:lnTo>
                      <a:pt x="7" y="14"/>
                    </a:lnTo>
                    <a:lnTo>
                      <a:pt x="6" y="16"/>
                    </a:lnTo>
                    <a:lnTo>
                      <a:pt x="10" y="18"/>
                    </a:lnTo>
                    <a:lnTo>
                      <a:pt x="12" y="19"/>
                    </a:lnTo>
                    <a:lnTo>
                      <a:pt x="14" y="18"/>
                    </a:lnTo>
                    <a:lnTo>
                      <a:pt x="12" y="19"/>
                    </a:lnTo>
                    <a:lnTo>
                      <a:pt x="14" y="22"/>
                    </a:lnTo>
                    <a:lnTo>
                      <a:pt x="14" y="23"/>
                    </a:lnTo>
                    <a:lnTo>
                      <a:pt x="15" y="23"/>
                    </a:lnTo>
                    <a:lnTo>
                      <a:pt x="17" y="27"/>
                    </a:lnTo>
                    <a:lnTo>
                      <a:pt x="19" y="26"/>
                    </a:lnTo>
                    <a:lnTo>
                      <a:pt x="17" y="26"/>
                    </a:lnTo>
                    <a:lnTo>
                      <a:pt x="20" y="31"/>
                    </a:lnTo>
                    <a:lnTo>
                      <a:pt x="21" y="31"/>
                    </a:lnTo>
                    <a:lnTo>
                      <a:pt x="35" y="31"/>
                    </a:lnTo>
                    <a:lnTo>
                      <a:pt x="36" y="31"/>
                    </a:lnTo>
                    <a:lnTo>
                      <a:pt x="36" y="30"/>
                    </a:lnTo>
                    <a:lnTo>
                      <a:pt x="30" y="0"/>
                    </a:lnTo>
                    <a:lnTo>
                      <a:pt x="27" y="0"/>
                    </a:lnTo>
                    <a:lnTo>
                      <a:pt x="33" y="30"/>
                    </a:lnTo>
                    <a:lnTo>
                      <a:pt x="35" y="30"/>
                    </a:lnTo>
                    <a:lnTo>
                      <a:pt x="35" y="28"/>
                    </a:lnTo>
                    <a:lnTo>
                      <a:pt x="21" y="28"/>
                    </a:lnTo>
                    <a:lnTo>
                      <a:pt x="21" y="30"/>
                    </a:lnTo>
                    <a:lnTo>
                      <a:pt x="22" y="30"/>
                    </a:lnTo>
                    <a:lnTo>
                      <a:pt x="20" y="24"/>
                    </a:lnTo>
                    <a:lnTo>
                      <a:pt x="16" y="21"/>
                    </a:lnTo>
                    <a:lnTo>
                      <a:pt x="15" y="22"/>
                    </a:lnTo>
                    <a:lnTo>
                      <a:pt x="16" y="22"/>
                    </a:lnTo>
                    <a:lnTo>
                      <a:pt x="14" y="18"/>
                    </a:lnTo>
                    <a:lnTo>
                      <a:pt x="11" y="16"/>
                    </a:lnTo>
                    <a:lnTo>
                      <a:pt x="10" y="17"/>
                    </a:lnTo>
                    <a:lnTo>
                      <a:pt x="11" y="17"/>
                    </a:lnTo>
                    <a:lnTo>
                      <a:pt x="7" y="13"/>
                    </a:lnTo>
                    <a:lnTo>
                      <a:pt x="6" y="12"/>
                    </a:lnTo>
                    <a:lnTo>
                      <a:pt x="5" y="12"/>
                    </a:lnTo>
                    <a:lnTo>
                      <a:pt x="3" y="11"/>
                    </a:lnTo>
                    <a:lnTo>
                      <a:pt x="3" y="12"/>
                    </a:lnTo>
                    <a:lnTo>
                      <a:pt x="3" y="11"/>
                    </a:lnTo>
                    <a:lnTo>
                      <a:pt x="1" y="11"/>
                    </a:lnTo>
                    <a:lnTo>
                      <a:pt x="1" y="12"/>
                    </a:lnTo>
                    <a:lnTo>
                      <a:pt x="3" y="12"/>
                    </a:lnTo>
                    <a:lnTo>
                      <a:pt x="3" y="9"/>
                    </a:lnTo>
                    <a:lnTo>
                      <a:pt x="3" y="2"/>
                    </a:lnTo>
                    <a:lnTo>
                      <a:pt x="1" y="2"/>
                    </a:lnTo>
                    <a:lnTo>
                      <a:pt x="1" y="3"/>
                    </a:lnTo>
                    <a:lnTo>
                      <a:pt x="30"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53" name="Freeform 1022"/>
              <p:cNvSpPr>
                <a:spLocks/>
              </p:cNvSpPr>
              <p:nvPr/>
            </p:nvSpPr>
            <p:spPr bwMode="auto">
              <a:xfrm>
                <a:off x="5068" y="3948"/>
                <a:ext cx="35" cy="20"/>
              </a:xfrm>
              <a:custGeom>
                <a:avLst/>
                <a:gdLst>
                  <a:gd name="T0" fmla="*/ 1 w 47"/>
                  <a:gd name="T1" fmla="*/ 0 h 28"/>
                  <a:gd name="T2" fmla="*/ 1 w 47"/>
                  <a:gd name="T3" fmla="*/ 0 h 28"/>
                  <a:gd name="T4" fmla="*/ 1 w 47"/>
                  <a:gd name="T5" fmla="*/ 1 h 28"/>
                  <a:gd name="T6" fmla="*/ 1 w 47"/>
                  <a:gd name="T7" fmla="*/ 1 h 28"/>
                  <a:gd name="T8" fmla="*/ 1 w 47"/>
                  <a:gd name="T9" fmla="*/ 1 h 28"/>
                  <a:gd name="T10" fmla="*/ 1 w 47"/>
                  <a:gd name="T11" fmla="*/ 1 h 28"/>
                  <a:gd name="T12" fmla="*/ 1 w 47"/>
                  <a:gd name="T13" fmla="*/ 1 h 28"/>
                  <a:gd name="T14" fmla="*/ 1 w 47"/>
                  <a:gd name="T15" fmla="*/ 1 h 28"/>
                  <a:gd name="T16" fmla="*/ 1 w 47"/>
                  <a:gd name="T17" fmla="*/ 1 h 28"/>
                  <a:gd name="T18" fmla="*/ 1 w 47"/>
                  <a:gd name="T19" fmla="*/ 1 h 28"/>
                  <a:gd name="T20" fmla="*/ 1 w 47"/>
                  <a:gd name="T21" fmla="*/ 1 h 28"/>
                  <a:gd name="T22" fmla="*/ 1 w 47"/>
                  <a:gd name="T23" fmla="*/ 1 h 28"/>
                  <a:gd name="T24" fmla="*/ 1 w 47"/>
                  <a:gd name="T25" fmla="*/ 1 h 28"/>
                  <a:gd name="T26" fmla="*/ 1 w 47"/>
                  <a:gd name="T27" fmla="*/ 1 h 28"/>
                  <a:gd name="T28" fmla="*/ 1 w 47"/>
                  <a:gd name="T29" fmla="*/ 1 h 28"/>
                  <a:gd name="T30" fmla="*/ 1 w 47"/>
                  <a:gd name="T31" fmla="*/ 1 h 28"/>
                  <a:gd name="T32" fmla="*/ 1 w 47"/>
                  <a:gd name="T33" fmla="*/ 1 h 28"/>
                  <a:gd name="T34" fmla="*/ 1 w 47"/>
                  <a:gd name="T35" fmla="*/ 1 h 28"/>
                  <a:gd name="T36" fmla="*/ 1 w 47"/>
                  <a:gd name="T37" fmla="*/ 1 h 28"/>
                  <a:gd name="T38" fmla="*/ 1 w 47"/>
                  <a:gd name="T39" fmla="*/ 1 h 28"/>
                  <a:gd name="T40" fmla="*/ 0 w 47"/>
                  <a:gd name="T41" fmla="*/ 1 h 28"/>
                  <a:gd name="T42" fmla="*/ 0 w 47"/>
                  <a:gd name="T43" fmla="*/ 0 h 28"/>
                  <a:gd name="T44" fmla="*/ 1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2" y="0"/>
                    </a:moveTo>
                    <a:lnTo>
                      <a:pt x="47" y="0"/>
                    </a:lnTo>
                    <a:lnTo>
                      <a:pt x="47" y="7"/>
                    </a:lnTo>
                    <a:lnTo>
                      <a:pt x="47" y="10"/>
                    </a:lnTo>
                    <a:lnTo>
                      <a:pt x="46" y="10"/>
                    </a:lnTo>
                    <a:lnTo>
                      <a:pt x="45" y="10"/>
                    </a:lnTo>
                    <a:lnTo>
                      <a:pt x="42" y="11"/>
                    </a:lnTo>
                    <a:lnTo>
                      <a:pt x="40" y="11"/>
                    </a:lnTo>
                    <a:lnTo>
                      <a:pt x="39" y="12"/>
                    </a:lnTo>
                    <a:lnTo>
                      <a:pt x="36" y="14"/>
                    </a:lnTo>
                    <a:lnTo>
                      <a:pt x="34" y="15"/>
                    </a:lnTo>
                    <a:lnTo>
                      <a:pt x="32" y="16"/>
                    </a:lnTo>
                    <a:lnTo>
                      <a:pt x="30" y="16"/>
                    </a:lnTo>
                    <a:lnTo>
                      <a:pt x="29" y="19"/>
                    </a:lnTo>
                    <a:lnTo>
                      <a:pt x="27" y="20"/>
                    </a:lnTo>
                    <a:lnTo>
                      <a:pt x="25" y="22"/>
                    </a:lnTo>
                    <a:lnTo>
                      <a:pt x="22" y="24"/>
                    </a:lnTo>
                    <a:lnTo>
                      <a:pt x="21" y="26"/>
                    </a:lnTo>
                    <a:lnTo>
                      <a:pt x="20" y="28"/>
                    </a:lnTo>
                    <a:lnTo>
                      <a:pt x="0" y="28"/>
                    </a:lnTo>
                    <a:lnTo>
                      <a:pt x="0" y="0"/>
                    </a:lnTo>
                    <a:lnTo>
                      <a:pt x="2"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54" name="Freeform 1023"/>
              <p:cNvSpPr>
                <a:spLocks/>
              </p:cNvSpPr>
              <p:nvPr/>
            </p:nvSpPr>
            <p:spPr bwMode="auto">
              <a:xfrm>
                <a:off x="5067" y="3947"/>
                <a:ext cx="37" cy="21"/>
              </a:xfrm>
              <a:custGeom>
                <a:avLst/>
                <a:gdLst>
                  <a:gd name="T0" fmla="*/ 1 w 49"/>
                  <a:gd name="T1" fmla="*/ 1 h 31"/>
                  <a:gd name="T2" fmla="*/ 2 w 49"/>
                  <a:gd name="T3" fmla="*/ 1 h 31"/>
                  <a:gd name="T4" fmla="*/ 2 w 49"/>
                  <a:gd name="T5" fmla="*/ 1 h 31"/>
                  <a:gd name="T6" fmla="*/ 2 w 49"/>
                  <a:gd name="T7" fmla="*/ 1 h 31"/>
                  <a:gd name="T8" fmla="*/ 2 w 49"/>
                  <a:gd name="T9" fmla="*/ 1 h 31"/>
                  <a:gd name="T10" fmla="*/ 2 w 49"/>
                  <a:gd name="T11" fmla="*/ 1 h 31"/>
                  <a:gd name="T12" fmla="*/ 2 w 49"/>
                  <a:gd name="T13" fmla="*/ 1 h 31"/>
                  <a:gd name="T14" fmla="*/ 2 w 49"/>
                  <a:gd name="T15" fmla="*/ 1 h 31"/>
                  <a:gd name="T16" fmla="*/ 2 w 49"/>
                  <a:gd name="T17" fmla="*/ 1 h 31"/>
                  <a:gd name="T18" fmla="*/ 2 w 49"/>
                  <a:gd name="T19" fmla="*/ 1 h 31"/>
                  <a:gd name="T20" fmla="*/ 2 w 49"/>
                  <a:gd name="T21" fmla="*/ 1 h 31"/>
                  <a:gd name="T22" fmla="*/ 2 w 49"/>
                  <a:gd name="T23" fmla="*/ 1 h 31"/>
                  <a:gd name="T24" fmla="*/ 2 w 49"/>
                  <a:gd name="T25" fmla="*/ 1 h 31"/>
                  <a:gd name="T26" fmla="*/ 2 w 49"/>
                  <a:gd name="T27" fmla="*/ 1 h 31"/>
                  <a:gd name="T28" fmla="*/ 2 w 49"/>
                  <a:gd name="T29" fmla="*/ 1 h 31"/>
                  <a:gd name="T30" fmla="*/ 2 w 49"/>
                  <a:gd name="T31" fmla="*/ 1 h 31"/>
                  <a:gd name="T32" fmla="*/ 2 w 49"/>
                  <a:gd name="T33" fmla="*/ 1 h 31"/>
                  <a:gd name="T34" fmla="*/ 2 w 49"/>
                  <a:gd name="T35" fmla="*/ 1 h 31"/>
                  <a:gd name="T36" fmla="*/ 2 w 49"/>
                  <a:gd name="T37" fmla="*/ 1 h 31"/>
                  <a:gd name="T38" fmla="*/ 2 w 49"/>
                  <a:gd name="T39" fmla="*/ 1 h 31"/>
                  <a:gd name="T40" fmla="*/ 2 w 49"/>
                  <a:gd name="T41" fmla="*/ 1 h 31"/>
                  <a:gd name="T42" fmla="*/ 2 w 49"/>
                  <a:gd name="T43" fmla="*/ 1 h 31"/>
                  <a:gd name="T44" fmla="*/ 2 w 49"/>
                  <a:gd name="T45" fmla="*/ 1 h 31"/>
                  <a:gd name="T46" fmla="*/ 2 w 49"/>
                  <a:gd name="T47" fmla="*/ 1 h 31"/>
                  <a:gd name="T48" fmla="*/ 2 w 49"/>
                  <a:gd name="T49" fmla="*/ 1 h 31"/>
                  <a:gd name="T50" fmla="*/ 2 w 49"/>
                  <a:gd name="T51" fmla="*/ 1 h 31"/>
                  <a:gd name="T52" fmla="*/ 1 w 49"/>
                  <a:gd name="T53" fmla="*/ 1 h 31"/>
                  <a:gd name="T54" fmla="*/ 2 w 49"/>
                  <a:gd name="T55" fmla="*/ 1 h 31"/>
                  <a:gd name="T56" fmla="*/ 1 w 49"/>
                  <a:gd name="T57" fmla="*/ 1 h 31"/>
                  <a:gd name="T58" fmla="*/ 2 w 49"/>
                  <a:gd name="T59" fmla="*/ 1 h 31"/>
                  <a:gd name="T60" fmla="*/ 2 w 49"/>
                  <a:gd name="T61" fmla="*/ 0 h 31"/>
                  <a:gd name="T62" fmla="*/ 1 w 49"/>
                  <a:gd name="T63" fmla="*/ 0 h 31"/>
                  <a:gd name="T64" fmla="*/ 0 w 49"/>
                  <a:gd name="T65" fmla="*/ 1 h 31"/>
                  <a:gd name="T66" fmla="*/ 0 w 49"/>
                  <a:gd name="T67" fmla="*/ 1 h 31"/>
                  <a:gd name="T68" fmla="*/ 2 w 49"/>
                  <a:gd name="T69" fmla="*/ 1 h 31"/>
                  <a:gd name="T70" fmla="*/ 2 w 49"/>
                  <a:gd name="T71" fmla="*/ 1 h 31"/>
                  <a:gd name="T72" fmla="*/ 2 w 49"/>
                  <a:gd name="T73" fmla="*/ 1 h 31"/>
                  <a:gd name="T74" fmla="*/ 2 w 49"/>
                  <a:gd name="T75" fmla="*/ 1 h 31"/>
                  <a:gd name="T76" fmla="*/ 2 w 49"/>
                  <a:gd name="T77" fmla="*/ 1 h 31"/>
                  <a:gd name="T78" fmla="*/ 2 w 49"/>
                  <a:gd name="T79" fmla="*/ 1 h 31"/>
                  <a:gd name="T80" fmla="*/ 2 w 49"/>
                  <a:gd name="T81" fmla="*/ 1 h 31"/>
                  <a:gd name="T82" fmla="*/ 2 w 49"/>
                  <a:gd name="T83" fmla="*/ 1 h 31"/>
                  <a:gd name="T84" fmla="*/ 2 w 49"/>
                  <a:gd name="T85" fmla="*/ 1 h 31"/>
                  <a:gd name="T86" fmla="*/ 2 w 49"/>
                  <a:gd name="T87" fmla="*/ 1 h 31"/>
                  <a:gd name="T88" fmla="*/ 2 w 49"/>
                  <a:gd name="T89" fmla="*/ 1 h 31"/>
                  <a:gd name="T90" fmla="*/ 2 w 49"/>
                  <a:gd name="T91" fmla="*/ 1 h 31"/>
                  <a:gd name="T92" fmla="*/ 2 w 49"/>
                  <a:gd name="T93" fmla="*/ 1 h 31"/>
                  <a:gd name="T94" fmla="*/ 2 w 49"/>
                  <a:gd name="T95" fmla="*/ 1 h 31"/>
                  <a:gd name="T96" fmla="*/ 2 w 49"/>
                  <a:gd name="T97" fmla="*/ 1 h 31"/>
                  <a:gd name="T98" fmla="*/ 2 w 49"/>
                  <a:gd name="T99" fmla="*/ 1 h 31"/>
                  <a:gd name="T100" fmla="*/ 2 w 49"/>
                  <a:gd name="T101" fmla="*/ 1 h 31"/>
                  <a:gd name="T102" fmla="*/ 2 w 49"/>
                  <a:gd name="T103" fmla="*/ 1 h 31"/>
                  <a:gd name="T104" fmla="*/ 2 w 49"/>
                  <a:gd name="T105" fmla="*/ 1 h 31"/>
                  <a:gd name="T106" fmla="*/ 2 w 49"/>
                  <a:gd name="T107" fmla="*/ 1 h 31"/>
                  <a:gd name="T108" fmla="*/ 2 w 49"/>
                  <a:gd name="T109" fmla="*/ 1 h 31"/>
                  <a:gd name="T110" fmla="*/ 2 w 49"/>
                  <a:gd name="T111" fmla="*/ 1 h 31"/>
                  <a:gd name="T112" fmla="*/ 2 w 49"/>
                  <a:gd name="T113" fmla="*/ 1 h 31"/>
                  <a:gd name="T114" fmla="*/ 2 w 49"/>
                  <a:gd name="T115" fmla="*/ 1 h 31"/>
                  <a:gd name="T116" fmla="*/ 2 w 49"/>
                  <a:gd name="T117" fmla="*/ 1 h 31"/>
                  <a:gd name="T118" fmla="*/ 2 w 49"/>
                  <a:gd name="T119" fmla="*/ 0 h 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31"/>
                  <a:gd name="T182" fmla="*/ 49 w 49"/>
                  <a:gd name="T183" fmla="*/ 31 h 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31">
                    <a:moveTo>
                      <a:pt x="1" y="0"/>
                    </a:moveTo>
                    <a:lnTo>
                      <a:pt x="1" y="3"/>
                    </a:lnTo>
                    <a:lnTo>
                      <a:pt x="48" y="3"/>
                    </a:lnTo>
                    <a:lnTo>
                      <a:pt x="48" y="2"/>
                    </a:lnTo>
                    <a:lnTo>
                      <a:pt x="47" y="2"/>
                    </a:lnTo>
                    <a:lnTo>
                      <a:pt x="47" y="9"/>
                    </a:lnTo>
                    <a:lnTo>
                      <a:pt x="47" y="12"/>
                    </a:lnTo>
                    <a:lnTo>
                      <a:pt x="48" y="12"/>
                    </a:lnTo>
                    <a:lnTo>
                      <a:pt x="48" y="11"/>
                    </a:lnTo>
                    <a:lnTo>
                      <a:pt x="47" y="11"/>
                    </a:lnTo>
                    <a:lnTo>
                      <a:pt x="44" y="11"/>
                    </a:lnTo>
                    <a:lnTo>
                      <a:pt x="46" y="12"/>
                    </a:lnTo>
                    <a:lnTo>
                      <a:pt x="46" y="11"/>
                    </a:lnTo>
                    <a:lnTo>
                      <a:pt x="43" y="12"/>
                    </a:lnTo>
                    <a:lnTo>
                      <a:pt x="43" y="13"/>
                    </a:lnTo>
                    <a:lnTo>
                      <a:pt x="43" y="12"/>
                    </a:lnTo>
                    <a:lnTo>
                      <a:pt x="40" y="13"/>
                    </a:lnTo>
                    <a:lnTo>
                      <a:pt x="38" y="13"/>
                    </a:lnTo>
                    <a:lnTo>
                      <a:pt x="36" y="14"/>
                    </a:lnTo>
                    <a:lnTo>
                      <a:pt x="35" y="17"/>
                    </a:lnTo>
                    <a:lnTo>
                      <a:pt x="35" y="16"/>
                    </a:lnTo>
                    <a:lnTo>
                      <a:pt x="33" y="17"/>
                    </a:lnTo>
                    <a:lnTo>
                      <a:pt x="31" y="17"/>
                    </a:lnTo>
                    <a:lnTo>
                      <a:pt x="31" y="18"/>
                    </a:lnTo>
                    <a:lnTo>
                      <a:pt x="28" y="19"/>
                    </a:lnTo>
                    <a:lnTo>
                      <a:pt x="30" y="19"/>
                    </a:lnTo>
                    <a:lnTo>
                      <a:pt x="28" y="19"/>
                    </a:lnTo>
                    <a:lnTo>
                      <a:pt x="27" y="21"/>
                    </a:lnTo>
                    <a:lnTo>
                      <a:pt x="28" y="22"/>
                    </a:lnTo>
                    <a:lnTo>
                      <a:pt x="27" y="21"/>
                    </a:lnTo>
                    <a:lnTo>
                      <a:pt x="25" y="23"/>
                    </a:lnTo>
                    <a:lnTo>
                      <a:pt x="23" y="24"/>
                    </a:lnTo>
                    <a:lnTo>
                      <a:pt x="21" y="27"/>
                    </a:lnTo>
                    <a:lnTo>
                      <a:pt x="22" y="28"/>
                    </a:lnTo>
                    <a:lnTo>
                      <a:pt x="21" y="27"/>
                    </a:lnTo>
                    <a:lnTo>
                      <a:pt x="20" y="28"/>
                    </a:lnTo>
                    <a:lnTo>
                      <a:pt x="21" y="30"/>
                    </a:lnTo>
                    <a:lnTo>
                      <a:pt x="21" y="28"/>
                    </a:lnTo>
                    <a:lnTo>
                      <a:pt x="1" y="28"/>
                    </a:lnTo>
                    <a:lnTo>
                      <a:pt x="1" y="30"/>
                    </a:lnTo>
                    <a:lnTo>
                      <a:pt x="3" y="30"/>
                    </a:lnTo>
                    <a:lnTo>
                      <a:pt x="3" y="2"/>
                    </a:lnTo>
                    <a:lnTo>
                      <a:pt x="1" y="2"/>
                    </a:lnTo>
                    <a:lnTo>
                      <a:pt x="1" y="3"/>
                    </a:lnTo>
                    <a:lnTo>
                      <a:pt x="3" y="3"/>
                    </a:lnTo>
                    <a:lnTo>
                      <a:pt x="4" y="3"/>
                    </a:lnTo>
                    <a:lnTo>
                      <a:pt x="4" y="0"/>
                    </a:lnTo>
                    <a:lnTo>
                      <a:pt x="3" y="0"/>
                    </a:lnTo>
                    <a:lnTo>
                      <a:pt x="1" y="0"/>
                    </a:lnTo>
                    <a:lnTo>
                      <a:pt x="0" y="0"/>
                    </a:lnTo>
                    <a:lnTo>
                      <a:pt x="0" y="2"/>
                    </a:lnTo>
                    <a:lnTo>
                      <a:pt x="0" y="30"/>
                    </a:lnTo>
                    <a:lnTo>
                      <a:pt x="0" y="31"/>
                    </a:lnTo>
                    <a:lnTo>
                      <a:pt x="1" y="31"/>
                    </a:lnTo>
                    <a:lnTo>
                      <a:pt x="21" y="31"/>
                    </a:lnTo>
                    <a:lnTo>
                      <a:pt x="22" y="31"/>
                    </a:lnTo>
                    <a:lnTo>
                      <a:pt x="23" y="30"/>
                    </a:lnTo>
                    <a:lnTo>
                      <a:pt x="23" y="28"/>
                    </a:lnTo>
                    <a:lnTo>
                      <a:pt x="25" y="26"/>
                    </a:lnTo>
                    <a:lnTo>
                      <a:pt x="23" y="26"/>
                    </a:lnTo>
                    <a:lnTo>
                      <a:pt x="25" y="27"/>
                    </a:lnTo>
                    <a:lnTo>
                      <a:pt x="26" y="24"/>
                    </a:lnTo>
                    <a:lnTo>
                      <a:pt x="28" y="23"/>
                    </a:lnTo>
                    <a:lnTo>
                      <a:pt x="30" y="22"/>
                    </a:lnTo>
                    <a:lnTo>
                      <a:pt x="30" y="21"/>
                    </a:lnTo>
                    <a:lnTo>
                      <a:pt x="30" y="22"/>
                    </a:lnTo>
                    <a:lnTo>
                      <a:pt x="32" y="19"/>
                    </a:lnTo>
                    <a:lnTo>
                      <a:pt x="31" y="18"/>
                    </a:lnTo>
                    <a:lnTo>
                      <a:pt x="32" y="19"/>
                    </a:lnTo>
                    <a:lnTo>
                      <a:pt x="33" y="19"/>
                    </a:lnTo>
                    <a:lnTo>
                      <a:pt x="36" y="18"/>
                    </a:lnTo>
                    <a:lnTo>
                      <a:pt x="37" y="17"/>
                    </a:lnTo>
                    <a:lnTo>
                      <a:pt x="37" y="16"/>
                    </a:lnTo>
                    <a:lnTo>
                      <a:pt x="37" y="17"/>
                    </a:lnTo>
                    <a:lnTo>
                      <a:pt x="40" y="16"/>
                    </a:lnTo>
                    <a:lnTo>
                      <a:pt x="41" y="14"/>
                    </a:lnTo>
                    <a:lnTo>
                      <a:pt x="41" y="13"/>
                    </a:lnTo>
                    <a:lnTo>
                      <a:pt x="41" y="14"/>
                    </a:lnTo>
                    <a:lnTo>
                      <a:pt x="43" y="14"/>
                    </a:lnTo>
                    <a:lnTo>
                      <a:pt x="43" y="13"/>
                    </a:lnTo>
                    <a:lnTo>
                      <a:pt x="43" y="14"/>
                    </a:lnTo>
                    <a:lnTo>
                      <a:pt x="44" y="14"/>
                    </a:lnTo>
                    <a:lnTo>
                      <a:pt x="46" y="13"/>
                    </a:lnTo>
                    <a:lnTo>
                      <a:pt x="47" y="13"/>
                    </a:lnTo>
                    <a:lnTo>
                      <a:pt x="46" y="13"/>
                    </a:lnTo>
                    <a:lnTo>
                      <a:pt x="47" y="13"/>
                    </a:lnTo>
                    <a:lnTo>
                      <a:pt x="47" y="12"/>
                    </a:lnTo>
                    <a:lnTo>
                      <a:pt x="47" y="13"/>
                    </a:lnTo>
                    <a:lnTo>
                      <a:pt x="48" y="13"/>
                    </a:lnTo>
                    <a:lnTo>
                      <a:pt x="49" y="13"/>
                    </a:lnTo>
                    <a:lnTo>
                      <a:pt x="49" y="12"/>
                    </a:lnTo>
                    <a:lnTo>
                      <a:pt x="49" y="9"/>
                    </a:lnTo>
                    <a:lnTo>
                      <a:pt x="49" y="2"/>
                    </a:lnTo>
                    <a:lnTo>
                      <a:pt x="49" y="0"/>
                    </a:lnTo>
                    <a:lnTo>
                      <a:pt x="48" y="0"/>
                    </a:lnTo>
                    <a:lnTo>
                      <a:pt x="1"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55" name="Rectangle 1024"/>
              <p:cNvSpPr>
                <a:spLocks noChangeArrowheads="1"/>
              </p:cNvSpPr>
              <p:nvPr/>
            </p:nvSpPr>
            <p:spPr bwMode="auto">
              <a:xfrm>
                <a:off x="5376" y="3920"/>
                <a:ext cx="3" cy="24"/>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56" name="Freeform 1025"/>
              <p:cNvSpPr>
                <a:spLocks/>
              </p:cNvSpPr>
              <p:nvPr/>
            </p:nvSpPr>
            <p:spPr bwMode="auto">
              <a:xfrm>
                <a:off x="5097" y="3980"/>
                <a:ext cx="53" cy="14"/>
              </a:xfrm>
              <a:custGeom>
                <a:avLst/>
                <a:gdLst>
                  <a:gd name="T0" fmla="*/ 0 w 70"/>
                  <a:gd name="T1" fmla="*/ 1 h 22"/>
                  <a:gd name="T2" fmla="*/ 2 w 70"/>
                  <a:gd name="T3" fmla="*/ 1 h 22"/>
                  <a:gd name="T4" fmla="*/ 2 w 70"/>
                  <a:gd name="T5" fmla="*/ 1 h 22"/>
                  <a:gd name="T6" fmla="*/ 4 w 70"/>
                  <a:gd name="T7" fmla="*/ 0 h 22"/>
                  <a:gd name="T8" fmla="*/ 4 w 70"/>
                  <a:gd name="T9" fmla="*/ 1 h 22"/>
                  <a:gd name="T10" fmla="*/ 2 w 70"/>
                  <a:gd name="T11" fmla="*/ 1 h 22"/>
                  <a:gd name="T12" fmla="*/ 2 w 70"/>
                  <a:gd name="T13" fmla="*/ 1 h 22"/>
                  <a:gd name="T14" fmla="*/ 0 w 70"/>
                  <a:gd name="T15" fmla="*/ 1 h 22"/>
                  <a:gd name="T16" fmla="*/ 0 w 70"/>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22"/>
                  <a:gd name="T29" fmla="*/ 70 w 70"/>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22">
                    <a:moveTo>
                      <a:pt x="0" y="7"/>
                    </a:moveTo>
                    <a:lnTo>
                      <a:pt x="5" y="5"/>
                    </a:lnTo>
                    <a:lnTo>
                      <a:pt x="43" y="5"/>
                    </a:lnTo>
                    <a:lnTo>
                      <a:pt x="70" y="0"/>
                    </a:lnTo>
                    <a:lnTo>
                      <a:pt x="70" y="15"/>
                    </a:lnTo>
                    <a:lnTo>
                      <a:pt x="42" y="22"/>
                    </a:lnTo>
                    <a:lnTo>
                      <a:pt x="3" y="22"/>
                    </a:lnTo>
                    <a:lnTo>
                      <a:pt x="0" y="19"/>
                    </a:lnTo>
                    <a:lnTo>
                      <a:pt x="0" y="7"/>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57" name="Freeform 1026"/>
              <p:cNvSpPr>
                <a:spLocks/>
              </p:cNvSpPr>
              <p:nvPr/>
            </p:nvSpPr>
            <p:spPr bwMode="auto">
              <a:xfrm>
                <a:off x="5095" y="3983"/>
                <a:ext cx="5" cy="11"/>
              </a:xfrm>
              <a:custGeom>
                <a:avLst/>
                <a:gdLst>
                  <a:gd name="T0" fmla="*/ 1 w 7"/>
                  <a:gd name="T1" fmla="*/ 0 h 17"/>
                  <a:gd name="T2" fmla="*/ 1 w 7"/>
                  <a:gd name="T3" fmla="*/ 0 h 17"/>
                  <a:gd name="T4" fmla="*/ 0 w 7"/>
                  <a:gd name="T5" fmla="*/ 0 h 17"/>
                  <a:gd name="T6" fmla="*/ 0 w 7"/>
                  <a:gd name="T7" fmla="*/ 1 h 17"/>
                  <a:gd name="T8" fmla="*/ 1 w 7"/>
                  <a:gd name="T9" fmla="*/ 1 h 17"/>
                  <a:gd name="T10" fmla="*/ 1 w 7"/>
                  <a:gd name="T11" fmla="*/ 1 h 17"/>
                  <a:gd name="T12" fmla="*/ 1 w 7"/>
                  <a:gd name="T13" fmla="*/ 1 h 17"/>
                  <a:gd name="T14" fmla="*/ 1 w 7"/>
                  <a:gd name="T15" fmla="*/ 1 h 17"/>
                  <a:gd name="T16" fmla="*/ 1 w 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7" y="0"/>
                    </a:moveTo>
                    <a:lnTo>
                      <a:pt x="1" y="0"/>
                    </a:lnTo>
                    <a:lnTo>
                      <a:pt x="0" y="0"/>
                    </a:lnTo>
                    <a:lnTo>
                      <a:pt x="0" y="14"/>
                    </a:lnTo>
                    <a:lnTo>
                      <a:pt x="3" y="17"/>
                    </a:lnTo>
                    <a:lnTo>
                      <a:pt x="6" y="17"/>
                    </a:lnTo>
                    <a:lnTo>
                      <a:pt x="3" y="14"/>
                    </a:lnTo>
                    <a:lnTo>
                      <a:pt x="3" y="2"/>
                    </a:lnTo>
                    <a:lnTo>
                      <a:pt x="7"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58" name="Freeform 1027"/>
              <p:cNvSpPr>
                <a:spLocks/>
              </p:cNvSpPr>
              <p:nvPr/>
            </p:nvSpPr>
            <p:spPr bwMode="auto">
              <a:xfrm>
                <a:off x="5404" y="3937"/>
                <a:ext cx="13" cy="7"/>
              </a:xfrm>
              <a:custGeom>
                <a:avLst/>
                <a:gdLst>
                  <a:gd name="T0" fmla="*/ 0 w 17"/>
                  <a:gd name="T1" fmla="*/ 1 h 12"/>
                  <a:gd name="T2" fmla="*/ 2 w 17"/>
                  <a:gd name="T3" fmla="*/ 1 h 12"/>
                  <a:gd name="T4" fmla="*/ 2 w 17"/>
                  <a:gd name="T5" fmla="*/ 1 h 12"/>
                  <a:gd name="T6" fmla="*/ 2 w 17"/>
                  <a:gd name="T7" fmla="*/ 1 h 12"/>
                  <a:gd name="T8" fmla="*/ 2 w 17"/>
                  <a:gd name="T9" fmla="*/ 0 h 12"/>
                  <a:gd name="T10" fmla="*/ 0 w 17"/>
                  <a:gd name="T11" fmla="*/ 0 h 12"/>
                  <a:gd name="T12" fmla="*/ 0 w 17"/>
                  <a:gd name="T13" fmla="*/ 1 h 12"/>
                  <a:gd name="T14" fmla="*/ 0 60000 65536"/>
                  <a:gd name="T15" fmla="*/ 0 60000 65536"/>
                  <a:gd name="T16" fmla="*/ 0 60000 65536"/>
                  <a:gd name="T17" fmla="*/ 0 60000 65536"/>
                  <a:gd name="T18" fmla="*/ 0 60000 65536"/>
                  <a:gd name="T19" fmla="*/ 0 60000 65536"/>
                  <a:gd name="T20" fmla="*/ 0 60000 65536"/>
                  <a:gd name="T21" fmla="*/ 0 w 17"/>
                  <a:gd name="T22" fmla="*/ 0 h 12"/>
                  <a:gd name="T23" fmla="*/ 17 w 1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2">
                    <a:moveTo>
                      <a:pt x="0" y="12"/>
                    </a:moveTo>
                    <a:lnTo>
                      <a:pt x="17" y="12"/>
                    </a:lnTo>
                    <a:lnTo>
                      <a:pt x="17" y="4"/>
                    </a:lnTo>
                    <a:lnTo>
                      <a:pt x="4" y="4"/>
                    </a:lnTo>
                    <a:lnTo>
                      <a:pt x="4" y="0"/>
                    </a:lnTo>
                    <a:lnTo>
                      <a:pt x="0" y="0"/>
                    </a:lnTo>
                    <a:lnTo>
                      <a:pt x="0" y="12"/>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59" name="Freeform 1028"/>
              <p:cNvSpPr>
                <a:spLocks/>
              </p:cNvSpPr>
              <p:nvPr/>
            </p:nvSpPr>
            <p:spPr bwMode="auto">
              <a:xfrm>
                <a:off x="5401" y="3968"/>
                <a:ext cx="95" cy="88"/>
              </a:xfrm>
              <a:custGeom>
                <a:avLst/>
                <a:gdLst>
                  <a:gd name="T0" fmla="*/ 0 w 127"/>
                  <a:gd name="T1" fmla="*/ 1 h 125"/>
                  <a:gd name="T2" fmla="*/ 1 w 127"/>
                  <a:gd name="T3" fmla="*/ 1 h 125"/>
                  <a:gd name="T4" fmla="*/ 1 w 127"/>
                  <a:gd name="T5" fmla="*/ 1 h 125"/>
                  <a:gd name="T6" fmla="*/ 1 w 127"/>
                  <a:gd name="T7" fmla="*/ 1 h 125"/>
                  <a:gd name="T8" fmla="*/ 1 w 127"/>
                  <a:gd name="T9" fmla="*/ 1 h 125"/>
                  <a:gd name="T10" fmla="*/ 1 w 127"/>
                  <a:gd name="T11" fmla="*/ 1 h 125"/>
                  <a:gd name="T12" fmla="*/ 1 w 127"/>
                  <a:gd name="T13" fmla="*/ 1 h 125"/>
                  <a:gd name="T14" fmla="*/ 1 w 127"/>
                  <a:gd name="T15" fmla="*/ 1 h 125"/>
                  <a:gd name="T16" fmla="*/ 1 w 127"/>
                  <a:gd name="T17" fmla="*/ 1 h 125"/>
                  <a:gd name="T18" fmla="*/ 2 w 127"/>
                  <a:gd name="T19" fmla="*/ 0 h 125"/>
                  <a:gd name="T20" fmla="*/ 3 w 127"/>
                  <a:gd name="T21" fmla="*/ 0 h 125"/>
                  <a:gd name="T22" fmla="*/ 3 w 127"/>
                  <a:gd name="T23" fmla="*/ 1 h 125"/>
                  <a:gd name="T24" fmla="*/ 3 w 127"/>
                  <a:gd name="T25" fmla="*/ 1 h 125"/>
                  <a:gd name="T26" fmla="*/ 4 w 127"/>
                  <a:gd name="T27" fmla="*/ 1 h 125"/>
                  <a:gd name="T28" fmla="*/ 4 w 127"/>
                  <a:gd name="T29" fmla="*/ 1 h 125"/>
                  <a:gd name="T30" fmla="*/ 4 w 127"/>
                  <a:gd name="T31" fmla="*/ 1 h 125"/>
                  <a:gd name="T32" fmla="*/ 4 w 127"/>
                  <a:gd name="T33" fmla="*/ 1 h 125"/>
                  <a:gd name="T34" fmla="*/ 5 w 127"/>
                  <a:gd name="T35" fmla="*/ 1 h 125"/>
                  <a:gd name="T36" fmla="*/ 5 w 127"/>
                  <a:gd name="T37" fmla="*/ 1 h 125"/>
                  <a:gd name="T38" fmla="*/ 5 w 127"/>
                  <a:gd name="T39" fmla="*/ 1 h 125"/>
                  <a:gd name="T40" fmla="*/ 5 w 127"/>
                  <a:gd name="T41" fmla="*/ 1 h 125"/>
                  <a:gd name="T42" fmla="*/ 5 w 127"/>
                  <a:gd name="T43" fmla="*/ 1 h 125"/>
                  <a:gd name="T44" fmla="*/ 5 w 127"/>
                  <a:gd name="T45" fmla="*/ 1 h 125"/>
                  <a:gd name="T46" fmla="*/ 5 w 127"/>
                  <a:gd name="T47" fmla="*/ 2 h 125"/>
                  <a:gd name="T48" fmla="*/ 5 w 127"/>
                  <a:gd name="T49" fmla="*/ 2 h 125"/>
                  <a:gd name="T50" fmla="*/ 4 w 127"/>
                  <a:gd name="T51" fmla="*/ 2 h 125"/>
                  <a:gd name="T52" fmla="*/ 4 w 127"/>
                  <a:gd name="T53" fmla="*/ 2 h 125"/>
                  <a:gd name="T54" fmla="*/ 4 w 127"/>
                  <a:gd name="T55" fmla="*/ 2 h 125"/>
                  <a:gd name="T56" fmla="*/ 4 w 127"/>
                  <a:gd name="T57" fmla="*/ 3 h 125"/>
                  <a:gd name="T58" fmla="*/ 3 w 127"/>
                  <a:gd name="T59" fmla="*/ 3 h 125"/>
                  <a:gd name="T60" fmla="*/ 3 w 127"/>
                  <a:gd name="T61" fmla="*/ 3 h 125"/>
                  <a:gd name="T62" fmla="*/ 2 w 127"/>
                  <a:gd name="T63" fmla="*/ 3 h 125"/>
                  <a:gd name="T64" fmla="*/ 2 w 127"/>
                  <a:gd name="T65" fmla="*/ 3 h 125"/>
                  <a:gd name="T66" fmla="*/ 1 w 127"/>
                  <a:gd name="T67" fmla="*/ 3 h 125"/>
                  <a:gd name="T68" fmla="*/ 1 w 127"/>
                  <a:gd name="T69" fmla="*/ 3 h 125"/>
                  <a:gd name="T70" fmla="*/ 1 w 127"/>
                  <a:gd name="T71" fmla="*/ 2 h 125"/>
                  <a:gd name="T72" fmla="*/ 1 w 127"/>
                  <a:gd name="T73" fmla="*/ 2 h 125"/>
                  <a:gd name="T74" fmla="*/ 1 w 127"/>
                  <a:gd name="T75" fmla="*/ 2 h 125"/>
                  <a:gd name="T76" fmla="*/ 1 w 127"/>
                  <a:gd name="T77" fmla="*/ 2 h 125"/>
                  <a:gd name="T78" fmla="*/ 1 w 127"/>
                  <a:gd name="T79" fmla="*/ 2 h 125"/>
                  <a:gd name="T80" fmla="*/ 1 w 127"/>
                  <a:gd name="T81" fmla="*/ 1 h 125"/>
                  <a:gd name="T82" fmla="*/ 0 w 127"/>
                  <a:gd name="T83" fmla="*/ 1 h 125"/>
                  <a:gd name="T84" fmla="*/ 0 w 127"/>
                  <a:gd name="T85" fmla="*/ 1 h 1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125"/>
                  <a:gd name="T131" fmla="*/ 127 w 127"/>
                  <a:gd name="T132" fmla="*/ 125 h 1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125">
                    <a:moveTo>
                      <a:pt x="0" y="59"/>
                    </a:moveTo>
                    <a:lnTo>
                      <a:pt x="0" y="55"/>
                    </a:lnTo>
                    <a:lnTo>
                      <a:pt x="0" y="53"/>
                    </a:lnTo>
                    <a:lnTo>
                      <a:pt x="1" y="49"/>
                    </a:lnTo>
                    <a:lnTo>
                      <a:pt x="1" y="46"/>
                    </a:lnTo>
                    <a:lnTo>
                      <a:pt x="3" y="43"/>
                    </a:lnTo>
                    <a:lnTo>
                      <a:pt x="4" y="40"/>
                    </a:lnTo>
                    <a:lnTo>
                      <a:pt x="5" y="38"/>
                    </a:lnTo>
                    <a:lnTo>
                      <a:pt x="6" y="35"/>
                    </a:lnTo>
                    <a:lnTo>
                      <a:pt x="8" y="32"/>
                    </a:lnTo>
                    <a:lnTo>
                      <a:pt x="9" y="29"/>
                    </a:lnTo>
                    <a:lnTo>
                      <a:pt x="11" y="26"/>
                    </a:lnTo>
                    <a:lnTo>
                      <a:pt x="13" y="25"/>
                    </a:lnTo>
                    <a:lnTo>
                      <a:pt x="15" y="22"/>
                    </a:lnTo>
                    <a:lnTo>
                      <a:pt x="16" y="20"/>
                    </a:lnTo>
                    <a:lnTo>
                      <a:pt x="19" y="17"/>
                    </a:lnTo>
                    <a:lnTo>
                      <a:pt x="21" y="15"/>
                    </a:lnTo>
                    <a:lnTo>
                      <a:pt x="24" y="13"/>
                    </a:lnTo>
                    <a:lnTo>
                      <a:pt x="25" y="11"/>
                    </a:lnTo>
                    <a:lnTo>
                      <a:pt x="29" y="10"/>
                    </a:lnTo>
                    <a:lnTo>
                      <a:pt x="31" y="8"/>
                    </a:lnTo>
                    <a:lnTo>
                      <a:pt x="34" y="7"/>
                    </a:lnTo>
                    <a:lnTo>
                      <a:pt x="36" y="5"/>
                    </a:lnTo>
                    <a:lnTo>
                      <a:pt x="38" y="3"/>
                    </a:lnTo>
                    <a:lnTo>
                      <a:pt x="42" y="3"/>
                    </a:lnTo>
                    <a:lnTo>
                      <a:pt x="45" y="2"/>
                    </a:lnTo>
                    <a:lnTo>
                      <a:pt x="47" y="1"/>
                    </a:lnTo>
                    <a:lnTo>
                      <a:pt x="51" y="1"/>
                    </a:lnTo>
                    <a:lnTo>
                      <a:pt x="53" y="0"/>
                    </a:lnTo>
                    <a:lnTo>
                      <a:pt x="57" y="0"/>
                    </a:lnTo>
                    <a:lnTo>
                      <a:pt x="61" y="0"/>
                    </a:lnTo>
                    <a:lnTo>
                      <a:pt x="63" y="0"/>
                    </a:lnTo>
                    <a:lnTo>
                      <a:pt x="67" y="0"/>
                    </a:lnTo>
                    <a:lnTo>
                      <a:pt x="71" y="0"/>
                    </a:lnTo>
                    <a:lnTo>
                      <a:pt x="73" y="0"/>
                    </a:lnTo>
                    <a:lnTo>
                      <a:pt x="77" y="1"/>
                    </a:lnTo>
                    <a:lnTo>
                      <a:pt x="79" y="1"/>
                    </a:lnTo>
                    <a:lnTo>
                      <a:pt x="83" y="2"/>
                    </a:lnTo>
                    <a:lnTo>
                      <a:pt x="85" y="3"/>
                    </a:lnTo>
                    <a:lnTo>
                      <a:pt x="88" y="3"/>
                    </a:lnTo>
                    <a:lnTo>
                      <a:pt x="91" y="5"/>
                    </a:lnTo>
                    <a:lnTo>
                      <a:pt x="94" y="7"/>
                    </a:lnTo>
                    <a:lnTo>
                      <a:pt x="96" y="8"/>
                    </a:lnTo>
                    <a:lnTo>
                      <a:pt x="99" y="10"/>
                    </a:lnTo>
                    <a:lnTo>
                      <a:pt x="101" y="11"/>
                    </a:lnTo>
                    <a:lnTo>
                      <a:pt x="104" y="13"/>
                    </a:lnTo>
                    <a:lnTo>
                      <a:pt x="106" y="15"/>
                    </a:lnTo>
                    <a:lnTo>
                      <a:pt x="109" y="17"/>
                    </a:lnTo>
                    <a:lnTo>
                      <a:pt x="110" y="20"/>
                    </a:lnTo>
                    <a:lnTo>
                      <a:pt x="112" y="22"/>
                    </a:lnTo>
                    <a:lnTo>
                      <a:pt x="114" y="25"/>
                    </a:lnTo>
                    <a:lnTo>
                      <a:pt x="116" y="26"/>
                    </a:lnTo>
                    <a:lnTo>
                      <a:pt x="117" y="29"/>
                    </a:lnTo>
                    <a:lnTo>
                      <a:pt x="119" y="32"/>
                    </a:lnTo>
                    <a:lnTo>
                      <a:pt x="121" y="35"/>
                    </a:lnTo>
                    <a:lnTo>
                      <a:pt x="122" y="38"/>
                    </a:lnTo>
                    <a:lnTo>
                      <a:pt x="124" y="40"/>
                    </a:lnTo>
                    <a:lnTo>
                      <a:pt x="124" y="43"/>
                    </a:lnTo>
                    <a:lnTo>
                      <a:pt x="125" y="46"/>
                    </a:lnTo>
                    <a:lnTo>
                      <a:pt x="126" y="49"/>
                    </a:lnTo>
                    <a:lnTo>
                      <a:pt x="126" y="53"/>
                    </a:lnTo>
                    <a:lnTo>
                      <a:pt x="126" y="55"/>
                    </a:lnTo>
                    <a:lnTo>
                      <a:pt x="127" y="59"/>
                    </a:lnTo>
                    <a:lnTo>
                      <a:pt x="127" y="62"/>
                    </a:lnTo>
                    <a:lnTo>
                      <a:pt x="127" y="65"/>
                    </a:lnTo>
                    <a:lnTo>
                      <a:pt x="126" y="68"/>
                    </a:lnTo>
                    <a:lnTo>
                      <a:pt x="126" y="72"/>
                    </a:lnTo>
                    <a:lnTo>
                      <a:pt x="126" y="74"/>
                    </a:lnTo>
                    <a:lnTo>
                      <a:pt x="125" y="78"/>
                    </a:lnTo>
                    <a:lnTo>
                      <a:pt x="124" y="81"/>
                    </a:lnTo>
                    <a:lnTo>
                      <a:pt x="124" y="83"/>
                    </a:lnTo>
                    <a:lnTo>
                      <a:pt x="122" y="86"/>
                    </a:lnTo>
                    <a:lnTo>
                      <a:pt x="121" y="90"/>
                    </a:lnTo>
                    <a:lnTo>
                      <a:pt x="119" y="92"/>
                    </a:lnTo>
                    <a:lnTo>
                      <a:pt x="117" y="95"/>
                    </a:lnTo>
                    <a:lnTo>
                      <a:pt x="116" y="97"/>
                    </a:lnTo>
                    <a:lnTo>
                      <a:pt x="114" y="100"/>
                    </a:lnTo>
                    <a:lnTo>
                      <a:pt x="112" y="102"/>
                    </a:lnTo>
                    <a:lnTo>
                      <a:pt x="110" y="103"/>
                    </a:lnTo>
                    <a:lnTo>
                      <a:pt x="109" y="106"/>
                    </a:lnTo>
                    <a:lnTo>
                      <a:pt x="106" y="109"/>
                    </a:lnTo>
                    <a:lnTo>
                      <a:pt x="104" y="110"/>
                    </a:lnTo>
                    <a:lnTo>
                      <a:pt x="101" y="112"/>
                    </a:lnTo>
                    <a:lnTo>
                      <a:pt x="99" y="114"/>
                    </a:lnTo>
                    <a:lnTo>
                      <a:pt x="96" y="116"/>
                    </a:lnTo>
                    <a:lnTo>
                      <a:pt x="94" y="117"/>
                    </a:lnTo>
                    <a:lnTo>
                      <a:pt x="91" y="119"/>
                    </a:lnTo>
                    <a:lnTo>
                      <a:pt x="88" y="120"/>
                    </a:lnTo>
                    <a:lnTo>
                      <a:pt x="85" y="121"/>
                    </a:lnTo>
                    <a:lnTo>
                      <a:pt x="83" y="121"/>
                    </a:lnTo>
                    <a:lnTo>
                      <a:pt x="79" y="122"/>
                    </a:lnTo>
                    <a:lnTo>
                      <a:pt x="77" y="124"/>
                    </a:lnTo>
                    <a:lnTo>
                      <a:pt x="73" y="124"/>
                    </a:lnTo>
                    <a:lnTo>
                      <a:pt x="71" y="124"/>
                    </a:lnTo>
                    <a:lnTo>
                      <a:pt x="67" y="125"/>
                    </a:lnTo>
                    <a:lnTo>
                      <a:pt x="63" y="125"/>
                    </a:lnTo>
                    <a:lnTo>
                      <a:pt x="61" y="125"/>
                    </a:lnTo>
                    <a:lnTo>
                      <a:pt x="57" y="124"/>
                    </a:lnTo>
                    <a:lnTo>
                      <a:pt x="53" y="124"/>
                    </a:lnTo>
                    <a:lnTo>
                      <a:pt x="51" y="124"/>
                    </a:lnTo>
                    <a:lnTo>
                      <a:pt x="47" y="122"/>
                    </a:lnTo>
                    <a:lnTo>
                      <a:pt x="45" y="121"/>
                    </a:lnTo>
                    <a:lnTo>
                      <a:pt x="42" y="121"/>
                    </a:lnTo>
                    <a:lnTo>
                      <a:pt x="38" y="120"/>
                    </a:lnTo>
                    <a:lnTo>
                      <a:pt x="36" y="119"/>
                    </a:lnTo>
                    <a:lnTo>
                      <a:pt x="34" y="117"/>
                    </a:lnTo>
                    <a:lnTo>
                      <a:pt x="31" y="116"/>
                    </a:lnTo>
                    <a:lnTo>
                      <a:pt x="29" y="114"/>
                    </a:lnTo>
                    <a:lnTo>
                      <a:pt x="25" y="112"/>
                    </a:lnTo>
                    <a:lnTo>
                      <a:pt x="24" y="110"/>
                    </a:lnTo>
                    <a:lnTo>
                      <a:pt x="21" y="109"/>
                    </a:lnTo>
                    <a:lnTo>
                      <a:pt x="19" y="106"/>
                    </a:lnTo>
                    <a:lnTo>
                      <a:pt x="16" y="103"/>
                    </a:lnTo>
                    <a:lnTo>
                      <a:pt x="15" y="102"/>
                    </a:lnTo>
                    <a:lnTo>
                      <a:pt x="13" y="100"/>
                    </a:lnTo>
                    <a:lnTo>
                      <a:pt x="11" y="97"/>
                    </a:lnTo>
                    <a:lnTo>
                      <a:pt x="9" y="95"/>
                    </a:lnTo>
                    <a:lnTo>
                      <a:pt x="8" y="92"/>
                    </a:lnTo>
                    <a:lnTo>
                      <a:pt x="6" y="90"/>
                    </a:lnTo>
                    <a:lnTo>
                      <a:pt x="5" y="86"/>
                    </a:lnTo>
                    <a:lnTo>
                      <a:pt x="4" y="83"/>
                    </a:lnTo>
                    <a:lnTo>
                      <a:pt x="3" y="81"/>
                    </a:lnTo>
                    <a:lnTo>
                      <a:pt x="1" y="78"/>
                    </a:lnTo>
                    <a:lnTo>
                      <a:pt x="1" y="74"/>
                    </a:lnTo>
                    <a:lnTo>
                      <a:pt x="0" y="72"/>
                    </a:lnTo>
                    <a:lnTo>
                      <a:pt x="0" y="68"/>
                    </a:lnTo>
                    <a:lnTo>
                      <a:pt x="0" y="65"/>
                    </a:lnTo>
                    <a:lnTo>
                      <a:pt x="0" y="62"/>
                    </a:lnTo>
                    <a:lnTo>
                      <a:pt x="0" y="59"/>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60" name="Freeform 1029"/>
              <p:cNvSpPr>
                <a:spLocks/>
              </p:cNvSpPr>
              <p:nvPr/>
            </p:nvSpPr>
            <p:spPr bwMode="auto">
              <a:xfrm>
                <a:off x="5401" y="3968"/>
                <a:ext cx="95" cy="88"/>
              </a:xfrm>
              <a:custGeom>
                <a:avLst/>
                <a:gdLst>
                  <a:gd name="T0" fmla="*/ 0 w 127"/>
                  <a:gd name="T1" fmla="*/ 1 h 125"/>
                  <a:gd name="T2" fmla="*/ 1 w 127"/>
                  <a:gd name="T3" fmla="*/ 1 h 125"/>
                  <a:gd name="T4" fmla="*/ 1 w 127"/>
                  <a:gd name="T5" fmla="*/ 1 h 125"/>
                  <a:gd name="T6" fmla="*/ 1 w 127"/>
                  <a:gd name="T7" fmla="*/ 1 h 125"/>
                  <a:gd name="T8" fmla="*/ 1 w 127"/>
                  <a:gd name="T9" fmla="*/ 1 h 125"/>
                  <a:gd name="T10" fmla="*/ 1 w 127"/>
                  <a:gd name="T11" fmla="*/ 1 h 125"/>
                  <a:gd name="T12" fmla="*/ 1 w 127"/>
                  <a:gd name="T13" fmla="*/ 1 h 125"/>
                  <a:gd name="T14" fmla="*/ 1 w 127"/>
                  <a:gd name="T15" fmla="*/ 1 h 125"/>
                  <a:gd name="T16" fmla="*/ 1 w 127"/>
                  <a:gd name="T17" fmla="*/ 1 h 125"/>
                  <a:gd name="T18" fmla="*/ 2 w 127"/>
                  <a:gd name="T19" fmla="*/ 0 h 125"/>
                  <a:gd name="T20" fmla="*/ 3 w 127"/>
                  <a:gd name="T21" fmla="*/ 0 h 125"/>
                  <a:gd name="T22" fmla="*/ 3 w 127"/>
                  <a:gd name="T23" fmla="*/ 1 h 125"/>
                  <a:gd name="T24" fmla="*/ 3 w 127"/>
                  <a:gd name="T25" fmla="*/ 1 h 125"/>
                  <a:gd name="T26" fmla="*/ 4 w 127"/>
                  <a:gd name="T27" fmla="*/ 1 h 125"/>
                  <a:gd name="T28" fmla="*/ 4 w 127"/>
                  <a:gd name="T29" fmla="*/ 1 h 125"/>
                  <a:gd name="T30" fmla="*/ 4 w 127"/>
                  <a:gd name="T31" fmla="*/ 1 h 125"/>
                  <a:gd name="T32" fmla="*/ 4 w 127"/>
                  <a:gd name="T33" fmla="*/ 1 h 125"/>
                  <a:gd name="T34" fmla="*/ 5 w 127"/>
                  <a:gd name="T35" fmla="*/ 1 h 125"/>
                  <a:gd name="T36" fmla="*/ 5 w 127"/>
                  <a:gd name="T37" fmla="*/ 1 h 125"/>
                  <a:gd name="T38" fmla="*/ 5 w 127"/>
                  <a:gd name="T39" fmla="*/ 1 h 125"/>
                  <a:gd name="T40" fmla="*/ 5 w 127"/>
                  <a:gd name="T41" fmla="*/ 1 h 125"/>
                  <a:gd name="T42" fmla="*/ 5 w 127"/>
                  <a:gd name="T43" fmla="*/ 1 h 125"/>
                  <a:gd name="T44" fmla="*/ 5 w 127"/>
                  <a:gd name="T45" fmla="*/ 1 h 125"/>
                  <a:gd name="T46" fmla="*/ 5 w 127"/>
                  <a:gd name="T47" fmla="*/ 2 h 125"/>
                  <a:gd name="T48" fmla="*/ 5 w 127"/>
                  <a:gd name="T49" fmla="*/ 2 h 125"/>
                  <a:gd name="T50" fmla="*/ 4 w 127"/>
                  <a:gd name="T51" fmla="*/ 2 h 125"/>
                  <a:gd name="T52" fmla="*/ 4 w 127"/>
                  <a:gd name="T53" fmla="*/ 2 h 125"/>
                  <a:gd name="T54" fmla="*/ 4 w 127"/>
                  <a:gd name="T55" fmla="*/ 2 h 125"/>
                  <a:gd name="T56" fmla="*/ 4 w 127"/>
                  <a:gd name="T57" fmla="*/ 3 h 125"/>
                  <a:gd name="T58" fmla="*/ 3 w 127"/>
                  <a:gd name="T59" fmla="*/ 3 h 125"/>
                  <a:gd name="T60" fmla="*/ 3 w 127"/>
                  <a:gd name="T61" fmla="*/ 3 h 125"/>
                  <a:gd name="T62" fmla="*/ 2 w 127"/>
                  <a:gd name="T63" fmla="*/ 3 h 125"/>
                  <a:gd name="T64" fmla="*/ 2 w 127"/>
                  <a:gd name="T65" fmla="*/ 3 h 125"/>
                  <a:gd name="T66" fmla="*/ 1 w 127"/>
                  <a:gd name="T67" fmla="*/ 3 h 125"/>
                  <a:gd name="T68" fmla="*/ 1 w 127"/>
                  <a:gd name="T69" fmla="*/ 3 h 125"/>
                  <a:gd name="T70" fmla="*/ 1 w 127"/>
                  <a:gd name="T71" fmla="*/ 2 h 125"/>
                  <a:gd name="T72" fmla="*/ 1 w 127"/>
                  <a:gd name="T73" fmla="*/ 2 h 125"/>
                  <a:gd name="T74" fmla="*/ 1 w 127"/>
                  <a:gd name="T75" fmla="*/ 2 h 125"/>
                  <a:gd name="T76" fmla="*/ 1 w 127"/>
                  <a:gd name="T77" fmla="*/ 2 h 125"/>
                  <a:gd name="T78" fmla="*/ 1 w 127"/>
                  <a:gd name="T79" fmla="*/ 2 h 125"/>
                  <a:gd name="T80" fmla="*/ 1 w 127"/>
                  <a:gd name="T81" fmla="*/ 1 h 125"/>
                  <a:gd name="T82" fmla="*/ 0 w 127"/>
                  <a:gd name="T83" fmla="*/ 1 h 125"/>
                  <a:gd name="T84" fmla="*/ 0 w 127"/>
                  <a:gd name="T85" fmla="*/ 1 h 1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125"/>
                  <a:gd name="T131" fmla="*/ 127 w 127"/>
                  <a:gd name="T132" fmla="*/ 125 h 1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125">
                    <a:moveTo>
                      <a:pt x="0" y="59"/>
                    </a:moveTo>
                    <a:lnTo>
                      <a:pt x="0" y="55"/>
                    </a:lnTo>
                    <a:lnTo>
                      <a:pt x="0" y="53"/>
                    </a:lnTo>
                    <a:lnTo>
                      <a:pt x="1" y="49"/>
                    </a:lnTo>
                    <a:lnTo>
                      <a:pt x="1" y="46"/>
                    </a:lnTo>
                    <a:lnTo>
                      <a:pt x="3" y="43"/>
                    </a:lnTo>
                    <a:lnTo>
                      <a:pt x="4" y="40"/>
                    </a:lnTo>
                    <a:lnTo>
                      <a:pt x="5" y="38"/>
                    </a:lnTo>
                    <a:lnTo>
                      <a:pt x="6" y="35"/>
                    </a:lnTo>
                    <a:lnTo>
                      <a:pt x="8" y="32"/>
                    </a:lnTo>
                    <a:lnTo>
                      <a:pt x="9" y="29"/>
                    </a:lnTo>
                    <a:lnTo>
                      <a:pt x="11" y="26"/>
                    </a:lnTo>
                    <a:lnTo>
                      <a:pt x="13" y="25"/>
                    </a:lnTo>
                    <a:lnTo>
                      <a:pt x="15" y="22"/>
                    </a:lnTo>
                    <a:lnTo>
                      <a:pt x="16" y="20"/>
                    </a:lnTo>
                    <a:lnTo>
                      <a:pt x="19" y="17"/>
                    </a:lnTo>
                    <a:lnTo>
                      <a:pt x="21" y="15"/>
                    </a:lnTo>
                    <a:lnTo>
                      <a:pt x="24" y="13"/>
                    </a:lnTo>
                    <a:lnTo>
                      <a:pt x="25" y="11"/>
                    </a:lnTo>
                    <a:lnTo>
                      <a:pt x="29" y="10"/>
                    </a:lnTo>
                    <a:lnTo>
                      <a:pt x="31" y="8"/>
                    </a:lnTo>
                    <a:lnTo>
                      <a:pt x="34" y="7"/>
                    </a:lnTo>
                    <a:lnTo>
                      <a:pt x="36" y="5"/>
                    </a:lnTo>
                    <a:lnTo>
                      <a:pt x="38" y="3"/>
                    </a:lnTo>
                    <a:lnTo>
                      <a:pt x="42" y="3"/>
                    </a:lnTo>
                    <a:lnTo>
                      <a:pt x="45" y="2"/>
                    </a:lnTo>
                    <a:lnTo>
                      <a:pt x="47" y="1"/>
                    </a:lnTo>
                    <a:lnTo>
                      <a:pt x="51" y="1"/>
                    </a:lnTo>
                    <a:lnTo>
                      <a:pt x="53" y="0"/>
                    </a:lnTo>
                    <a:lnTo>
                      <a:pt x="57" y="0"/>
                    </a:lnTo>
                    <a:lnTo>
                      <a:pt x="61" y="0"/>
                    </a:lnTo>
                    <a:lnTo>
                      <a:pt x="63" y="0"/>
                    </a:lnTo>
                    <a:lnTo>
                      <a:pt x="67" y="0"/>
                    </a:lnTo>
                    <a:lnTo>
                      <a:pt x="71" y="0"/>
                    </a:lnTo>
                    <a:lnTo>
                      <a:pt x="73" y="0"/>
                    </a:lnTo>
                    <a:lnTo>
                      <a:pt x="77" y="1"/>
                    </a:lnTo>
                    <a:lnTo>
                      <a:pt x="79" y="1"/>
                    </a:lnTo>
                    <a:lnTo>
                      <a:pt x="83" y="2"/>
                    </a:lnTo>
                    <a:lnTo>
                      <a:pt x="85" y="3"/>
                    </a:lnTo>
                    <a:lnTo>
                      <a:pt x="88" y="3"/>
                    </a:lnTo>
                    <a:lnTo>
                      <a:pt x="91" y="5"/>
                    </a:lnTo>
                    <a:lnTo>
                      <a:pt x="94" y="7"/>
                    </a:lnTo>
                    <a:lnTo>
                      <a:pt x="96" y="8"/>
                    </a:lnTo>
                    <a:lnTo>
                      <a:pt x="99" y="10"/>
                    </a:lnTo>
                    <a:lnTo>
                      <a:pt x="101" y="11"/>
                    </a:lnTo>
                    <a:lnTo>
                      <a:pt x="104" y="13"/>
                    </a:lnTo>
                    <a:lnTo>
                      <a:pt x="106" y="15"/>
                    </a:lnTo>
                    <a:lnTo>
                      <a:pt x="109" y="17"/>
                    </a:lnTo>
                    <a:lnTo>
                      <a:pt x="110" y="20"/>
                    </a:lnTo>
                    <a:lnTo>
                      <a:pt x="112" y="22"/>
                    </a:lnTo>
                    <a:lnTo>
                      <a:pt x="114" y="25"/>
                    </a:lnTo>
                    <a:lnTo>
                      <a:pt x="116" y="26"/>
                    </a:lnTo>
                    <a:lnTo>
                      <a:pt x="117" y="29"/>
                    </a:lnTo>
                    <a:lnTo>
                      <a:pt x="119" y="32"/>
                    </a:lnTo>
                    <a:lnTo>
                      <a:pt x="121" y="35"/>
                    </a:lnTo>
                    <a:lnTo>
                      <a:pt x="122" y="38"/>
                    </a:lnTo>
                    <a:lnTo>
                      <a:pt x="124" y="40"/>
                    </a:lnTo>
                    <a:lnTo>
                      <a:pt x="124" y="43"/>
                    </a:lnTo>
                    <a:lnTo>
                      <a:pt x="125" y="46"/>
                    </a:lnTo>
                    <a:lnTo>
                      <a:pt x="126" y="49"/>
                    </a:lnTo>
                    <a:lnTo>
                      <a:pt x="126" y="53"/>
                    </a:lnTo>
                    <a:lnTo>
                      <a:pt x="126" y="55"/>
                    </a:lnTo>
                    <a:lnTo>
                      <a:pt x="127" y="59"/>
                    </a:lnTo>
                    <a:lnTo>
                      <a:pt x="127" y="62"/>
                    </a:lnTo>
                    <a:lnTo>
                      <a:pt x="127" y="65"/>
                    </a:lnTo>
                    <a:lnTo>
                      <a:pt x="126" y="68"/>
                    </a:lnTo>
                    <a:lnTo>
                      <a:pt x="126" y="72"/>
                    </a:lnTo>
                    <a:lnTo>
                      <a:pt x="126" y="74"/>
                    </a:lnTo>
                    <a:lnTo>
                      <a:pt x="125" y="78"/>
                    </a:lnTo>
                    <a:lnTo>
                      <a:pt x="124" y="81"/>
                    </a:lnTo>
                    <a:lnTo>
                      <a:pt x="124" y="83"/>
                    </a:lnTo>
                    <a:lnTo>
                      <a:pt x="122" y="86"/>
                    </a:lnTo>
                    <a:lnTo>
                      <a:pt x="121" y="90"/>
                    </a:lnTo>
                    <a:lnTo>
                      <a:pt x="119" y="92"/>
                    </a:lnTo>
                    <a:lnTo>
                      <a:pt x="117" y="95"/>
                    </a:lnTo>
                    <a:lnTo>
                      <a:pt x="116" y="97"/>
                    </a:lnTo>
                    <a:lnTo>
                      <a:pt x="114" y="100"/>
                    </a:lnTo>
                    <a:lnTo>
                      <a:pt x="112" y="102"/>
                    </a:lnTo>
                    <a:lnTo>
                      <a:pt x="110" y="103"/>
                    </a:lnTo>
                    <a:lnTo>
                      <a:pt x="109" y="106"/>
                    </a:lnTo>
                    <a:lnTo>
                      <a:pt x="106" y="109"/>
                    </a:lnTo>
                    <a:lnTo>
                      <a:pt x="104" y="110"/>
                    </a:lnTo>
                    <a:lnTo>
                      <a:pt x="101" y="112"/>
                    </a:lnTo>
                    <a:lnTo>
                      <a:pt x="99" y="114"/>
                    </a:lnTo>
                    <a:lnTo>
                      <a:pt x="96" y="116"/>
                    </a:lnTo>
                    <a:lnTo>
                      <a:pt x="94" y="117"/>
                    </a:lnTo>
                    <a:lnTo>
                      <a:pt x="91" y="119"/>
                    </a:lnTo>
                    <a:lnTo>
                      <a:pt x="88" y="120"/>
                    </a:lnTo>
                    <a:lnTo>
                      <a:pt x="85" y="121"/>
                    </a:lnTo>
                    <a:lnTo>
                      <a:pt x="83" y="121"/>
                    </a:lnTo>
                    <a:lnTo>
                      <a:pt x="79" y="122"/>
                    </a:lnTo>
                    <a:lnTo>
                      <a:pt x="77" y="124"/>
                    </a:lnTo>
                    <a:lnTo>
                      <a:pt x="73" y="124"/>
                    </a:lnTo>
                    <a:lnTo>
                      <a:pt x="71" y="124"/>
                    </a:lnTo>
                    <a:lnTo>
                      <a:pt x="67" y="125"/>
                    </a:lnTo>
                    <a:lnTo>
                      <a:pt x="63" y="125"/>
                    </a:lnTo>
                    <a:lnTo>
                      <a:pt x="61" y="125"/>
                    </a:lnTo>
                    <a:lnTo>
                      <a:pt x="57" y="124"/>
                    </a:lnTo>
                    <a:lnTo>
                      <a:pt x="53" y="124"/>
                    </a:lnTo>
                    <a:lnTo>
                      <a:pt x="51" y="124"/>
                    </a:lnTo>
                    <a:lnTo>
                      <a:pt x="47" y="122"/>
                    </a:lnTo>
                    <a:lnTo>
                      <a:pt x="45" y="121"/>
                    </a:lnTo>
                    <a:lnTo>
                      <a:pt x="42" y="121"/>
                    </a:lnTo>
                    <a:lnTo>
                      <a:pt x="38" y="120"/>
                    </a:lnTo>
                    <a:lnTo>
                      <a:pt x="36" y="119"/>
                    </a:lnTo>
                    <a:lnTo>
                      <a:pt x="34" y="117"/>
                    </a:lnTo>
                    <a:lnTo>
                      <a:pt x="31" y="116"/>
                    </a:lnTo>
                    <a:lnTo>
                      <a:pt x="29" y="114"/>
                    </a:lnTo>
                    <a:lnTo>
                      <a:pt x="25" y="112"/>
                    </a:lnTo>
                    <a:lnTo>
                      <a:pt x="24" y="110"/>
                    </a:lnTo>
                    <a:lnTo>
                      <a:pt x="21" y="109"/>
                    </a:lnTo>
                    <a:lnTo>
                      <a:pt x="19" y="106"/>
                    </a:lnTo>
                    <a:lnTo>
                      <a:pt x="16" y="103"/>
                    </a:lnTo>
                    <a:lnTo>
                      <a:pt x="15" y="102"/>
                    </a:lnTo>
                    <a:lnTo>
                      <a:pt x="13" y="100"/>
                    </a:lnTo>
                    <a:lnTo>
                      <a:pt x="11" y="97"/>
                    </a:lnTo>
                    <a:lnTo>
                      <a:pt x="9" y="95"/>
                    </a:lnTo>
                    <a:lnTo>
                      <a:pt x="8" y="92"/>
                    </a:lnTo>
                    <a:lnTo>
                      <a:pt x="6" y="90"/>
                    </a:lnTo>
                    <a:lnTo>
                      <a:pt x="5" y="86"/>
                    </a:lnTo>
                    <a:lnTo>
                      <a:pt x="4" y="83"/>
                    </a:lnTo>
                    <a:lnTo>
                      <a:pt x="3" y="81"/>
                    </a:lnTo>
                    <a:lnTo>
                      <a:pt x="1" y="78"/>
                    </a:lnTo>
                    <a:lnTo>
                      <a:pt x="1" y="74"/>
                    </a:lnTo>
                    <a:lnTo>
                      <a:pt x="0" y="72"/>
                    </a:lnTo>
                    <a:lnTo>
                      <a:pt x="0" y="68"/>
                    </a:lnTo>
                    <a:lnTo>
                      <a:pt x="0" y="65"/>
                    </a:lnTo>
                    <a:lnTo>
                      <a:pt x="0" y="62"/>
                    </a:lnTo>
                    <a:lnTo>
                      <a:pt x="0" y="59"/>
                    </a:lnTo>
                    <a:close/>
                  </a:path>
                </a:pathLst>
              </a:custGeom>
              <a:solidFill>
                <a:schemeClr val="tx1"/>
              </a:solidFill>
              <a:ln w="1588">
                <a:solidFill>
                  <a:srgbClr val="000000"/>
                </a:solidFill>
                <a:round/>
                <a:headEnd/>
                <a:tailEnd/>
              </a:ln>
            </p:spPr>
            <p:txBody>
              <a:bodyPr/>
              <a:lstStyle/>
              <a:p>
                <a:endParaRPr lang="en-US"/>
              </a:p>
            </p:txBody>
          </p:sp>
          <p:sp>
            <p:nvSpPr>
              <p:cNvPr id="27461" name="Freeform 1030"/>
              <p:cNvSpPr>
                <a:spLocks/>
              </p:cNvSpPr>
              <p:nvPr/>
            </p:nvSpPr>
            <p:spPr bwMode="auto">
              <a:xfrm>
                <a:off x="5426" y="3990"/>
                <a:ext cx="45" cy="42"/>
              </a:xfrm>
              <a:custGeom>
                <a:avLst/>
                <a:gdLst>
                  <a:gd name="T0" fmla="*/ 0 w 60"/>
                  <a:gd name="T1" fmla="*/ 1 h 61"/>
                  <a:gd name="T2" fmla="*/ 1 w 60"/>
                  <a:gd name="T3" fmla="*/ 1 h 61"/>
                  <a:gd name="T4" fmla="*/ 2 w 60"/>
                  <a:gd name="T5" fmla="*/ 1 h 61"/>
                  <a:gd name="T6" fmla="*/ 2 w 60"/>
                  <a:gd name="T7" fmla="*/ 1 h 61"/>
                  <a:gd name="T8" fmla="*/ 2 w 60"/>
                  <a:gd name="T9" fmla="*/ 1 h 61"/>
                  <a:gd name="T10" fmla="*/ 2 w 60"/>
                  <a:gd name="T11" fmla="*/ 1 h 61"/>
                  <a:gd name="T12" fmla="*/ 2 w 60"/>
                  <a:gd name="T13" fmla="*/ 1 h 61"/>
                  <a:gd name="T14" fmla="*/ 2 w 60"/>
                  <a:gd name="T15" fmla="*/ 1 h 61"/>
                  <a:gd name="T16" fmla="*/ 2 w 60"/>
                  <a:gd name="T17" fmla="*/ 1 h 61"/>
                  <a:gd name="T18" fmla="*/ 2 w 60"/>
                  <a:gd name="T19" fmla="*/ 0 h 61"/>
                  <a:gd name="T20" fmla="*/ 2 w 60"/>
                  <a:gd name="T21" fmla="*/ 0 h 61"/>
                  <a:gd name="T22" fmla="*/ 2 w 60"/>
                  <a:gd name="T23" fmla="*/ 0 h 61"/>
                  <a:gd name="T24" fmla="*/ 2 w 60"/>
                  <a:gd name="T25" fmla="*/ 1 h 61"/>
                  <a:gd name="T26" fmla="*/ 2 w 60"/>
                  <a:gd name="T27" fmla="*/ 1 h 61"/>
                  <a:gd name="T28" fmla="*/ 2 w 60"/>
                  <a:gd name="T29" fmla="*/ 1 h 61"/>
                  <a:gd name="T30" fmla="*/ 3 w 60"/>
                  <a:gd name="T31" fmla="*/ 1 h 61"/>
                  <a:gd name="T32" fmla="*/ 3 w 60"/>
                  <a:gd name="T33" fmla="*/ 1 h 61"/>
                  <a:gd name="T34" fmla="*/ 3 w 60"/>
                  <a:gd name="T35" fmla="*/ 1 h 61"/>
                  <a:gd name="T36" fmla="*/ 3 w 60"/>
                  <a:gd name="T37" fmla="*/ 1 h 61"/>
                  <a:gd name="T38" fmla="*/ 3 w 60"/>
                  <a:gd name="T39" fmla="*/ 1 h 61"/>
                  <a:gd name="T40" fmla="*/ 3 w 60"/>
                  <a:gd name="T41" fmla="*/ 1 h 61"/>
                  <a:gd name="T42" fmla="*/ 3 w 60"/>
                  <a:gd name="T43" fmla="*/ 1 h 61"/>
                  <a:gd name="T44" fmla="*/ 3 w 60"/>
                  <a:gd name="T45" fmla="*/ 1 h 61"/>
                  <a:gd name="T46" fmla="*/ 3 w 60"/>
                  <a:gd name="T47" fmla="*/ 1 h 61"/>
                  <a:gd name="T48" fmla="*/ 3 w 60"/>
                  <a:gd name="T49" fmla="*/ 1 h 61"/>
                  <a:gd name="T50" fmla="*/ 3 w 60"/>
                  <a:gd name="T51" fmla="*/ 1 h 61"/>
                  <a:gd name="T52" fmla="*/ 3 w 60"/>
                  <a:gd name="T53" fmla="*/ 1 h 61"/>
                  <a:gd name="T54" fmla="*/ 2 w 60"/>
                  <a:gd name="T55" fmla="*/ 1 h 61"/>
                  <a:gd name="T56" fmla="*/ 2 w 60"/>
                  <a:gd name="T57" fmla="*/ 1 h 61"/>
                  <a:gd name="T58" fmla="*/ 2 w 60"/>
                  <a:gd name="T59" fmla="*/ 1 h 61"/>
                  <a:gd name="T60" fmla="*/ 2 w 60"/>
                  <a:gd name="T61" fmla="*/ 1 h 61"/>
                  <a:gd name="T62" fmla="*/ 2 w 60"/>
                  <a:gd name="T63" fmla="*/ 1 h 61"/>
                  <a:gd name="T64" fmla="*/ 2 w 60"/>
                  <a:gd name="T65" fmla="*/ 1 h 61"/>
                  <a:gd name="T66" fmla="*/ 2 w 60"/>
                  <a:gd name="T67" fmla="*/ 1 h 61"/>
                  <a:gd name="T68" fmla="*/ 2 w 60"/>
                  <a:gd name="T69" fmla="*/ 1 h 61"/>
                  <a:gd name="T70" fmla="*/ 2 w 60"/>
                  <a:gd name="T71" fmla="*/ 1 h 61"/>
                  <a:gd name="T72" fmla="*/ 2 w 60"/>
                  <a:gd name="T73" fmla="*/ 1 h 61"/>
                  <a:gd name="T74" fmla="*/ 2 w 60"/>
                  <a:gd name="T75" fmla="*/ 1 h 61"/>
                  <a:gd name="T76" fmla="*/ 2 w 60"/>
                  <a:gd name="T77" fmla="*/ 1 h 61"/>
                  <a:gd name="T78" fmla="*/ 2 w 60"/>
                  <a:gd name="T79" fmla="*/ 1 h 61"/>
                  <a:gd name="T80" fmla="*/ 1 w 60"/>
                  <a:gd name="T81" fmla="*/ 1 h 61"/>
                  <a:gd name="T82" fmla="*/ 0 w 60"/>
                  <a:gd name="T83" fmla="*/ 1 h 61"/>
                  <a:gd name="T84" fmla="*/ 0 w 60"/>
                  <a:gd name="T85" fmla="*/ 1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61"/>
                  <a:gd name="T131" fmla="*/ 60 w 60"/>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61">
                    <a:moveTo>
                      <a:pt x="0" y="29"/>
                    </a:moveTo>
                    <a:lnTo>
                      <a:pt x="0" y="28"/>
                    </a:lnTo>
                    <a:lnTo>
                      <a:pt x="0" y="26"/>
                    </a:lnTo>
                    <a:lnTo>
                      <a:pt x="0" y="24"/>
                    </a:lnTo>
                    <a:lnTo>
                      <a:pt x="1" y="23"/>
                    </a:lnTo>
                    <a:lnTo>
                      <a:pt x="1" y="22"/>
                    </a:lnTo>
                    <a:lnTo>
                      <a:pt x="1" y="21"/>
                    </a:lnTo>
                    <a:lnTo>
                      <a:pt x="2" y="19"/>
                    </a:lnTo>
                    <a:lnTo>
                      <a:pt x="2" y="18"/>
                    </a:lnTo>
                    <a:lnTo>
                      <a:pt x="3" y="17"/>
                    </a:lnTo>
                    <a:lnTo>
                      <a:pt x="3" y="15"/>
                    </a:lnTo>
                    <a:lnTo>
                      <a:pt x="4" y="14"/>
                    </a:lnTo>
                    <a:lnTo>
                      <a:pt x="6" y="13"/>
                    </a:lnTo>
                    <a:lnTo>
                      <a:pt x="6" y="12"/>
                    </a:lnTo>
                    <a:lnTo>
                      <a:pt x="7" y="10"/>
                    </a:lnTo>
                    <a:lnTo>
                      <a:pt x="8" y="9"/>
                    </a:lnTo>
                    <a:lnTo>
                      <a:pt x="9" y="8"/>
                    </a:lnTo>
                    <a:lnTo>
                      <a:pt x="11" y="7"/>
                    </a:lnTo>
                    <a:lnTo>
                      <a:pt x="12" y="7"/>
                    </a:lnTo>
                    <a:lnTo>
                      <a:pt x="13" y="5"/>
                    </a:lnTo>
                    <a:lnTo>
                      <a:pt x="14" y="4"/>
                    </a:lnTo>
                    <a:lnTo>
                      <a:pt x="16" y="4"/>
                    </a:lnTo>
                    <a:lnTo>
                      <a:pt x="17" y="3"/>
                    </a:lnTo>
                    <a:lnTo>
                      <a:pt x="18" y="3"/>
                    </a:lnTo>
                    <a:lnTo>
                      <a:pt x="19" y="1"/>
                    </a:lnTo>
                    <a:lnTo>
                      <a:pt x="20" y="1"/>
                    </a:lnTo>
                    <a:lnTo>
                      <a:pt x="22" y="1"/>
                    </a:lnTo>
                    <a:lnTo>
                      <a:pt x="23" y="0"/>
                    </a:lnTo>
                    <a:lnTo>
                      <a:pt x="25" y="0"/>
                    </a:lnTo>
                    <a:lnTo>
                      <a:pt x="27" y="0"/>
                    </a:lnTo>
                    <a:lnTo>
                      <a:pt x="28" y="0"/>
                    </a:lnTo>
                    <a:lnTo>
                      <a:pt x="29" y="0"/>
                    </a:lnTo>
                    <a:lnTo>
                      <a:pt x="32" y="0"/>
                    </a:lnTo>
                    <a:lnTo>
                      <a:pt x="33" y="0"/>
                    </a:lnTo>
                    <a:lnTo>
                      <a:pt x="34" y="0"/>
                    </a:lnTo>
                    <a:lnTo>
                      <a:pt x="35" y="0"/>
                    </a:lnTo>
                    <a:lnTo>
                      <a:pt x="37" y="1"/>
                    </a:lnTo>
                    <a:lnTo>
                      <a:pt x="39" y="1"/>
                    </a:lnTo>
                    <a:lnTo>
                      <a:pt x="40" y="1"/>
                    </a:lnTo>
                    <a:lnTo>
                      <a:pt x="41" y="3"/>
                    </a:lnTo>
                    <a:lnTo>
                      <a:pt x="43" y="3"/>
                    </a:lnTo>
                    <a:lnTo>
                      <a:pt x="44" y="4"/>
                    </a:lnTo>
                    <a:lnTo>
                      <a:pt x="45" y="4"/>
                    </a:lnTo>
                    <a:lnTo>
                      <a:pt x="46" y="5"/>
                    </a:lnTo>
                    <a:lnTo>
                      <a:pt x="48" y="7"/>
                    </a:lnTo>
                    <a:lnTo>
                      <a:pt x="49" y="7"/>
                    </a:lnTo>
                    <a:lnTo>
                      <a:pt x="50" y="8"/>
                    </a:lnTo>
                    <a:lnTo>
                      <a:pt x="51" y="9"/>
                    </a:lnTo>
                    <a:lnTo>
                      <a:pt x="51" y="10"/>
                    </a:lnTo>
                    <a:lnTo>
                      <a:pt x="53" y="12"/>
                    </a:lnTo>
                    <a:lnTo>
                      <a:pt x="54" y="13"/>
                    </a:lnTo>
                    <a:lnTo>
                      <a:pt x="55" y="14"/>
                    </a:lnTo>
                    <a:lnTo>
                      <a:pt x="55" y="15"/>
                    </a:lnTo>
                    <a:lnTo>
                      <a:pt x="56" y="17"/>
                    </a:lnTo>
                    <a:lnTo>
                      <a:pt x="56" y="18"/>
                    </a:lnTo>
                    <a:lnTo>
                      <a:pt x="57" y="19"/>
                    </a:lnTo>
                    <a:lnTo>
                      <a:pt x="57" y="21"/>
                    </a:lnTo>
                    <a:lnTo>
                      <a:pt x="59" y="22"/>
                    </a:lnTo>
                    <a:lnTo>
                      <a:pt x="59" y="23"/>
                    </a:lnTo>
                    <a:lnTo>
                      <a:pt x="59" y="24"/>
                    </a:lnTo>
                    <a:lnTo>
                      <a:pt x="59" y="26"/>
                    </a:lnTo>
                    <a:lnTo>
                      <a:pt x="60" y="28"/>
                    </a:lnTo>
                    <a:lnTo>
                      <a:pt x="60" y="29"/>
                    </a:lnTo>
                    <a:lnTo>
                      <a:pt x="60" y="31"/>
                    </a:lnTo>
                    <a:lnTo>
                      <a:pt x="60" y="32"/>
                    </a:lnTo>
                    <a:lnTo>
                      <a:pt x="60" y="34"/>
                    </a:lnTo>
                    <a:lnTo>
                      <a:pt x="59" y="36"/>
                    </a:lnTo>
                    <a:lnTo>
                      <a:pt x="59" y="37"/>
                    </a:lnTo>
                    <a:lnTo>
                      <a:pt x="59" y="38"/>
                    </a:lnTo>
                    <a:lnTo>
                      <a:pt x="59" y="40"/>
                    </a:lnTo>
                    <a:lnTo>
                      <a:pt x="57" y="42"/>
                    </a:lnTo>
                    <a:lnTo>
                      <a:pt x="57" y="43"/>
                    </a:lnTo>
                    <a:lnTo>
                      <a:pt x="56" y="45"/>
                    </a:lnTo>
                    <a:lnTo>
                      <a:pt x="56" y="46"/>
                    </a:lnTo>
                    <a:lnTo>
                      <a:pt x="55" y="47"/>
                    </a:lnTo>
                    <a:lnTo>
                      <a:pt x="55" y="48"/>
                    </a:lnTo>
                    <a:lnTo>
                      <a:pt x="54" y="50"/>
                    </a:lnTo>
                    <a:lnTo>
                      <a:pt x="53" y="51"/>
                    </a:lnTo>
                    <a:lnTo>
                      <a:pt x="51" y="52"/>
                    </a:lnTo>
                    <a:lnTo>
                      <a:pt x="50" y="53"/>
                    </a:lnTo>
                    <a:lnTo>
                      <a:pt x="49" y="55"/>
                    </a:lnTo>
                    <a:lnTo>
                      <a:pt x="48" y="56"/>
                    </a:lnTo>
                    <a:lnTo>
                      <a:pt x="46" y="56"/>
                    </a:lnTo>
                    <a:lnTo>
                      <a:pt x="45" y="57"/>
                    </a:lnTo>
                    <a:lnTo>
                      <a:pt x="44" y="59"/>
                    </a:lnTo>
                    <a:lnTo>
                      <a:pt x="43" y="59"/>
                    </a:lnTo>
                    <a:lnTo>
                      <a:pt x="41" y="60"/>
                    </a:lnTo>
                    <a:lnTo>
                      <a:pt x="40" y="60"/>
                    </a:lnTo>
                    <a:lnTo>
                      <a:pt x="39" y="60"/>
                    </a:lnTo>
                    <a:lnTo>
                      <a:pt x="37" y="61"/>
                    </a:lnTo>
                    <a:lnTo>
                      <a:pt x="35" y="61"/>
                    </a:lnTo>
                    <a:lnTo>
                      <a:pt x="34" y="61"/>
                    </a:lnTo>
                    <a:lnTo>
                      <a:pt x="33" y="61"/>
                    </a:lnTo>
                    <a:lnTo>
                      <a:pt x="32" y="61"/>
                    </a:lnTo>
                    <a:lnTo>
                      <a:pt x="29" y="61"/>
                    </a:lnTo>
                    <a:lnTo>
                      <a:pt x="28" y="61"/>
                    </a:lnTo>
                    <a:lnTo>
                      <a:pt x="27" y="61"/>
                    </a:lnTo>
                    <a:lnTo>
                      <a:pt x="25" y="61"/>
                    </a:lnTo>
                    <a:lnTo>
                      <a:pt x="23" y="61"/>
                    </a:lnTo>
                    <a:lnTo>
                      <a:pt x="22" y="61"/>
                    </a:lnTo>
                    <a:lnTo>
                      <a:pt x="20" y="60"/>
                    </a:lnTo>
                    <a:lnTo>
                      <a:pt x="19" y="60"/>
                    </a:lnTo>
                    <a:lnTo>
                      <a:pt x="18" y="60"/>
                    </a:lnTo>
                    <a:lnTo>
                      <a:pt x="17" y="59"/>
                    </a:lnTo>
                    <a:lnTo>
                      <a:pt x="16" y="59"/>
                    </a:lnTo>
                    <a:lnTo>
                      <a:pt x="14" y="57"/>
                    </a:lnTo>
                    <a:lnTo>
                      <a:pt x="13" y="56"/>
                    </a:lnTo>
                    <a:lnTo>
                      <a:pt x="12" y="56"/>
                    </a:lnTo>
                    <a:lnTo>
                      <a:pt x="11" y="55"/>
                    </a:lnTo>
                    <a:lnTo>
                      <a:pt x="9" y="53"/>
                    </a:lnTo>
                    <a:lnTo>
                      <a:pt x="8" y="52"/>
                    </a:lnTo>
                    <a:lnTo>
                      <a:pt x="7" y="52"/>
                    </a:lnTo>
                    <a:lnTo>
                      <a:pt x="6" y="51"/>
                    </a:lnTo>
                    <a:lnTo>
                      <a:pt x="6" y="50"/>
                    </a:lnTo>
                    <a:lnTo>
                      <a:pt x="4" y="48"/>
                    </a:lnTo>
                    <a:lnTo>
                      <a:pt x="3" y="47"/>
                    </a:lnTo>
                    <a:lnTo>
                      <a:pt x="3" y="46"/>
                    </a:lnTo>
                    <a:lnTo>
                      <a:pt x="2" y="45"/>
                    </a:lnTo>
                    <a:lnTo>
                      <a:pt x="2" y="43"/>
                    </a:lnTo>
                    <a:lnTo>
                      <a:pt x="1" y="42"/>
                    </a:lnTo>
                    <a:lnTo>
                      <a:pt x="1" y="40"/>
                    </a:lnTo>
                    <a:lnTo>
                      <a:pt x="1" y="38"/>
                    </a:lnTo>
                    <a:lnTo>
                      <a:pt x="0" y="37"/>
                    </a:lnTo>
                    <a:lnTo>
                      <a:pt x="0" y="36"/>
                    </a:lnTo>
                    <a:lnTo>
                      <a:pt x="0" y="34"/>
                    </a:lnTo>
                    <a:lnTo>
                      <a:pt x="0" y="32"/>
                    </a:lnTo>
                    <a:lnTo>
                      <a:pt x="0" y="31"/>
                    </a:lnTo>
                    <a:lnTo>
                      <a:pt x="0" y="29"/>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62" name="Freeform 1031"/>
              <p:cNvSpPr>
                <a:spLocks/>
              </p:cNvSpPr>
              <p:nvPr/>
            </p:nvSpPr>
            <p:spPr bwMode="auto">
              <a:xfrm>
                <a:off x="5426" y="3990"/>
                <a:ext cx="45" cy="42"/>
              </a:xfrm>
              <a:custGeom>
                <a:avLst/>
                <a:gdLst>
                  <a:gd name="T0" fmla="*/ 0 w 60"/>
                  <a:gd name="T1" fmla="*/ 1 h 61"/>
                  <a:gd name="T2" fmla="*/ 1 w 60"/>
                  <a:gd name="T3" fmla="*/ 1 h 61"/>
                  <a:gd name="T4" fmla="*/ 2 w 60"/>
                  <a:gd name="T5" fmla="*/ 1 h 61"/>
                  <a:gd name="T6" fmla="*/ 2 w 60"/>
                  <a:gd name="T7" fmla="*/ 1 h 61"/>
                  <a:gd name="T8" fmla="*/ 2 w 60"/>
                  <a:gd name="T9" fmla="*/ 1 h 61"/>
                  <a:gd name="T10" fmla="*/ 2 w 60"/>
                  <a:gd name="T11" fmla="*/ 1 h 61"/>
                  <a:gd name="T12" fmla="*/ 2 w 60"/>
                  <a:gd name="T13" fmla="*/ 1 h 61"/>
                  <a:gd name="T14" fmla="*/ 2 w 60"/>
                  <a:gd name="T15" fmla="*/ 1 h 61"/>
                  <a:gd name="T16" fmla="*/ 2 w 60"/>
                  <a:gd name="T17" fmla="*/ 1 h 61"/>
                  <a:gd name="T18" fmla="*/ 2 w 60"/>
                  <a:gd name="T19" fmla="*/ 0 h 61"/>
                  <a:gd name="T20" fmla="*/ 2 w 60"/>
                  <a:gd name="T21" fmla="*/ 0 h 61"/>
                  <a:gd name="T22" fmla="*/ 2 w 60"/>
                  <a:gd name="T23" fmla="*/ 0 h 61"/>
                  <a:gd name="T24" fmla="*/ 2 w 60"/>
                  <a:gd name="T25" fmla="*/ 1 h 61"/>
                  <a:gd name="T26" fmla="*/ 2 w 60"/>
                  <a:gd name="T27" fmla="*/ 1 h 61"/>
                  <a:gd name="T28" fmla="*/ 2 w 60"/>
                  <a:gd name="T29" fmla="*/ 1 h 61"/>
                  <a:gd name="T30" fmla="*/ 3 w 60"/>
                  <a:gd name="T31" fmla="*/ 1 h 61"/>
                  <a:gd name="T32" fmla="*/ 3 w 60"/>
                  <a:gd name="T33" fmla="*/ 1 h 61"/>
                  <a:gd name="T34" fmla="*/ 3 w 60"/>
                  <a:gd name="T35" fmla="*/ 1 h 61"/>
                  <a:gd name="T36" fmla="*/ 3 w 60"/>
                  <a:gd name="T37" fmla="*/ 1 h 61"/>
                  <a:gd name="T38" fmla="*/ 3 w 60"/>
                  <a:gd name="T39" fmla="*/ 1 h 61"/>
                  <a:gd name="T40" fmla="*/ 3 w 60"/>
                  <a:gd name="T41" fmla="*/ 1 h 61"/>
                  <a:gd name="T42" fmla="*/ 3 w 60"/>
                  <a:gd name="T43" fmla="*/ 1 h 61"/>
                  <a:gd name="T44" fmla="*/ 3 w 60"/>
                  <a:gd name="T45" fmla="*/ 1 h 61"/>
                  <a:gd name="T46" fmla="*/ 3 w 60"/>
                  <a:gd name="T47" fmla="*/ 1 h 61"/>
                  <a:gd name="T48" fmla="*/ 3 w 60"/>
                  <a:gd name="T49" fmla="*/ 1 h 61"/>
                  <a:gd name="T50" fmla="*/ 3 w 60"/>
                  <a:gd name="T51" fmla="*/ 1 h 61"/>
                  <a:gd name="T52" fmla="*/ 3 w 60"/>
                  <a:gd name="T53" fmla="*/ 1 h 61"/>
                  <a:gd name="T54" fmla="*/ 2 w 60"/>
                  <a:gd name="T55" fmla="*/ 1 h 61"/>
                  <a:gd name="T56" fmla="*/ 2 w 60"/>
                  <a:gd name="T57" fmla="*/ 1 h 61"/>
                  <a:gd name="T58" fmla="*/ 2 w 60"/>
                  <a:gd name="T59" fmla="*/ 1 h 61"/>
                  <a:gd name="T60" fmla="*/ 2 w 60"/>
                  <a:gd name="T61" fmla="*/ 1 h 61"/>
                  <a:gd name="T62" fmla="*/ 2 w 60"/>
                  <a:gd name="T63" fmla="*/ 1 h 61"/>
                  <a:gd name="T64" fmla="*/ 2 w 60"/>
                  <a:gd name="T65" fmla="*/ 1 h 61"/>
                  <a:gd name="T66" fmla="*/ 2 w 60"/>
                  <a:gd name="T67" fmla="*/ 1 h 61"/>
                  <a:gd name="T68" fmla="*/ 2 w 60"/>
                  <a:gd name="T69" fmla="*/ 1 h 61"/>
                  <a:gd name="T70" fmla="*/ 2 w 60"/>
                  <a:gd name="T71" fmla="*/ 1 h 61"/>
                  <a:gd name="T72" fmla="*/ 2 w 60"/>
                  <a:gd name="T73" fmla="*/ 1 h 61"/>
                  <a:gd name="T74" fmla="*/ 2 w 60"/>
                  <a:gd name="T75" fmla="*/ 1 h 61"/>
                  <a:gd name="T76" fmla="*/ 2 w 60"/>
                  <a:gd name="T77" fmla="*/ 1 h 61"/>
                  <a:gd name="T78" fmla="*/ 2 w 60"/>
                  <a:gd name="T79" fmla="*/ 1 h 61"/>
                  <a:gd name="T80" fmla="*/ 1 w 60"/>
                  <a:gd name="T81" fmla="*/ 1 h 61"/>
                  <a:gd name="T82" fmla="*/ 0 w 60"/>
                  <a:gd name="T83" fmla="*/ 1 h 61"/>
                  <a:gd name="T84" fmla="*/ 0 w 60"/>
                  <a:gd name="T85" fmla="*/ 1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61"/>
                  <a:gd name="T131" fmla="*/ 60 w 60"/>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61">
                    <a:moveTo>
                      <a:pt x="0" y="29"/>
                    </a:moveTo>
                    <a:lnTo>
                      <a:pt x="0" y="28"/>
                    </a:lnTo>
                    <a:lnTo>
                      <a:pt x="0" y="26"/>
                    </a:lnTo>
                    <a:lnTo>
                      <a:pt x="0" y="24"/>
                    </a:lnTo>
                    <a:lnTo>
                      <a:pt x="1" y="23"/>
                    </a:lnTo>
                    <a:lnTo>
                      <a:pt x="1" y="22"/>
                    </a:lnTo>
                    <a:lnTo>
                      <a:pt x="1" y="21"/>
                    </a:lnTo>
                    <a:lnTo>
                      <a:pt x="2" y="19"/>
                    </a:lnTo>
                    <a:lnTo>
                      <a:pt x="2" y="18"/>
                    </a:lnTo>
                    <a:lnTo>
                      <a:pt x="3" y="17"/>
                    </a:lnTo>
                    <a:lnTo>
                      <a:pt x="3" y="15"/>
                    </a:lnTo>
                    <a:lnTo>
                      <a:pt x="4" y="14"/>
                    </a:lnTo>
                    <a:lnTo>
                      <a:pt x="6" y="13"/>
                    </a:lnTo>
                    <a:lnTo>
                      <a:pt x="6" y="12"/>
                    </a:lnTo>
                    <a:lnTo>
                      <a:pt x="7" y="10"/>
                    </a:lnTo>
                    <a:lnTo>
                      <a:pt x="8" y="9"/>
                    </a:lnTo>
                    <a:lnTo>
                      <a:pt x="9" y="8"/>
                    </a:lnTo>
                    <a:lnTo>
                      <a:pt x="11" y="7"/>
                    </a:lnTo>
                    <a:lnTo>
                      <a:pt x="12" y="7"/>
                    </a:lnTo>
                    <a:lnTo>
                      <a:pt x="13" y="5"/>
                    </a:lnTo>
                    <a:lnTo>
                      <a:pt x="14" y="4"/>
                    </a:lnTo>
                    <a:lnTo>
                      <a:pt x="16" y="4"/>
                    </a:lnTo>
                    <a:lnTo>
                      <a:pt x="17" y="3"/>
                    </a:lnTo>
                    <a:lnTo>
                      <a:pt x="18" y="3"/>
                    </a:lnTo>
                    <a:lnTo>
                      <a:pt x="19" y="1"/>
                    </a:lnTo>
                    <a:lnTo>
                      <a:pt x="20" y="1"/>
                    </a:lnTo>
                    <a:lnTo>
                      <a:pt x="22" y="1"/>
                    </a:lnTo>
                    <a:lnTo>
                      <a:pt x="23" y="0"/>
                    </a:lnTo>
                    <a:lnTo>
                      <a:pt x="25" y="0"/>
                    </a:lnTo>
                    <a:lnTo>
                      <a:pt x="27" y="0"/>
                    </a:lnTo>
                    <a:lnTo>
                      <a:pt x="28" y="0"/>
                    </a:lnTo>
                    <a:lnTo>
                      <a:pt x="29" y="0"/>
                    </a:lnTo>
                    <a:lnTo>
                      <a:pt x="32" y="0"/>
                    </a:lnTo>
                    <a:lnTo>
                      <a:pt x="33" y="0"/>
                    </a:lnTo>
                    <a:lnTo>
                      <a:pt x="34" y="0"/>
                    </a:lnTo>
                    <a:lnTo>
                      <a:pt x="35" y="0"/>
                    </a:lnTo>
                    <a:lnTo>
                      <a:pt x="37" y="1"/>
                    </a:lnTo>
                    <a:lnTo>
                      <a:pt x="39" y="1"/>
                    </a:lnTo>
                    <a:lnTo>
                      <a:pt x="40" y="1"/>
                    </a:lnTo>
                    <a:lnTo>
                      <a:pt x="41" y="3"/>
                    </a:lnTo>
                    <a:lnTo>
                      <a:pt x="43" y="3"/>
                    </a:lnTo>
                    <a:lnTo>
                      <a:pt x="44" y="4"/>
                    </a:lnTo>
                    <a:lnTo>
                      <a:pt x="45" y="4"/>
                    </a:lnTo>
                    <a:lnTo>
                      <a:pt x="46" y="5"/>
                    </a:lnTo>
                    <a:lnTo>
                      <a:pt x="48" y="7"/>
                    </a:lnTo>
                    <a:lnTo>
                      <a:pt x="49" y="7"/>
                    </a:lnTo>
                    <a:lnTo>
                      <a:pt x="50" y="8"/>
                    </a:lnTo>
                    <a:lnTo>
                      <a:pt x="51" y="9"/>
                    </a:lnTo>
                    <a:lnTo>
                      <a:pt x="51" y="10"/>
                    </a:lnTo>
                    <a:lnTo>
                      <a:pt x="53" y="12"/>
                    </a:lnTo>
                    <a:lnTo>
                      <a:pt x="54" y="13"/>
                    </a:lnTo>
                    <a:lnTo>
                      <a:pt x="55" y="14"/>
                    </a:lnTo>
                    <a:lnTo>
                      <a:pt x="55" y="15"/>
                    </a:lnTo>
                    <a:lnTo>
                      <a:pt x="56" y="17"/>
                    </a:lnTo>
                    <a:lnTo>
                      <a:pt x="56" y="18"/>
                    </a:lnTo>
                    <a:lnTo>
                      <a:pt x="57" y="19"/>
                    </a:lnTo>
                    <a:lnTo>
                      <a:pt x="57" y="21"/>
                    </a:lnTo>
                    <a:lnTo>
                      <a:pt x="59" y="22"/>
                    </a:lnTo>
                    <a:lnTo>
                      <a:pt x="59" y="23"/>
                    </a:lnTo>
                    <a:lnTo>
                      <a:pt x="59" y="24"/>
                    </a:lnTo>
                    <a:lnTo>
                      <a:pt x="59" y="26"/>
                    </a:lnTo>
                    <a:lnTo>
                      <a:pt x="60" y="28"/>
                    </a:lnTo>
                    <a:lnTo>
                      <a:pt x="60" y="29"/>
                    </a:lnTo>
                    <a:lnTo>
                      <a:pt x="60" y="31"/>
                    </a:lnTo>
                    <a:lnTo>
                      <a:pt x="60" y="32"/>
                    </a:lnTo>
                    <a:lnTo>
                      <a:pt x="60" y="34"/>
                    </a:lnTo>
                    <a:lnTo>
                      <a:pt x="59" y="36"/>
                    </a:lnTo>
                    <a:lnTo>
                      <a:pt x="59" y="37"/>
                    </a:lnTo>
                    <a:lnTo>
                      <a:pt x="59" y="38"/>
                    </a:lnTo>
                    <a:lnTo>
                      <a:pt x="59" y="40"/>
                    </a:lnTo>
                    <a:lnTo>
                      <a:pt x="57" y="42"/>
                    </a:lnTo>
                    <a:lnTo>
                      <a:pt x="57" y="43"/>
                    </a:lnTo>
                    <a:lnTo>
                      <a:pt x="56" y="45"/>
                    </a:lnTo>
                    <a:lnTo>
                      <a:pt x="56" y="46"/>
                    </a:lnTo>
                    <a:lnTo>
                      <a:pt x="55" y="47"/>
                    </a:lnTo>
                    <a:lnTo>
                      <a:pt x="55" y="48"/>
                    </a:lnTo>
                    <a:lnTo>
                      <a:pt x="54" y="50"/>
                    </a:lnTo>
                    <a:lnTo>
                      <a:pt x="53" y="51"/>
                    </a:lnTo>
                    <a:lnTo>
                      <a:pt x="51" y="52"/>
                    </a:lnTo>
                    <a:lnTo>
                      <a:pt x="50" y="53"/>
                    </a:lnTo>
                    <a:lnTo>
                      <a:pt x="49" y="55"/>
                    </a:lnTo>
                    <a:lnTo>
                      <a:pt x="48" y="56"/>
                    </a:lnTo>
                    <a:lnTo>
                      <a:pt x="46" y="56"/>
                    </a:lnTo>
                    <a:lnTo>
                      <a:pt x="45" y="57"/>
                    </a:lnTo>
                    <a:lnTo>
                      <a:pt x="44" y="59"/>
                    </a:lnTo>
                    <a:lnTo>
                      <a:pt x="43" y="59"/>
                    </a:lnTo>
                    <a:lnTo>
                      <a:pt x="41" y="60"/>
                    </a:lnTo>
                    <a:lnTo>
                      <a:pt x="40" y="60"/>
                    </a:lnTo>
                    <a:lnTo>
                      <a:pt x="39" y="60"/>
                    </a:lnTo>
                    <a:lnTo>
                      <a:pt x="37" y="61"/>
                    </a:lnTo>
                    <a:lnTo>
                      <a:pt x="35" y="61"/>
                    </a:lnTo>
                    <a:lnTo>
                      <a:pt x="34" y="61"/>
                    </a:lnTo>
                    <a:lnTo>
                      <a:pt x="33" y="61"/>
                    </a:lnTo>
                    <a:lnTo>
                      <a:pt x="32" y="61"/>
                    </a:lnTo>
                    <a:lnTo>
                      <a:pt x="29" y="61"/>
                    </a:lnTo>
                    <a:lnTo>
                      <a:pt x="28" y="61"/>
                    </a:lnTo>
                    <a:lnTo>
                      <a:pt x="27" y="61"/>
                    </a:lnTo>
                    <a:lnTo>
                      <a:pt x="25" y="61"/>
                    </a:lnTo>
                    <a:lnTo>
                      <a:pt x="23" y="61"/>
                    </a:lnTo>
                    <a:lnTo>
                      <a:pt x="22" y="61"/>
                    </a:lnTo>
                    <a:lnTo>
                      <a:pt x="20" y="60"/>
                    </a:lnTo>
                    <a:lnTo>
                      <a:pt x="19" y="60"/>
                    </a:lnTo>
                    <a:lnTo>
                      <a:pt x="18" y="60"/>
                    </a:lnTo>
                    <a:lnTo>
                      <a:pt x="17" y="59"/>
                    </a:lnTo>
                    <a:lnTo>
                      <a:pt x="16" y="59"/>
                    </a:lnTo>
                    <a:lnTo>
                      <a:pt x="14" y="57"/>
                    </a:lnTo>
                    <a:lnTo>
                      <a:pt x="13" y="56"/>
                    </a:lnTo>
                    <a:lnTo>
                      <a:pt x="12" y="56"/>
                    </a:lnTo>
                    <a:lnTo>
                      <a:pt x="11" y="55"/>
                    </a:lnTo>
                    <a:lnTo>
                      <a:pt x="9" y="53"/>
                    </a:lnTo>
                    <a:lnTo>
                      <a:pt x="8" y="52"/>
                    </a:lnTo>
                    <a:lnTo>
                      <a:pt x="7" y="52"/>
                    </a:lnTo>
                    <a:lnTo>
                      <a:pt x="6" y="51"/>
                    </a:lnTo>
                    <a:lnTo>
                      <a:pt x="6" y="50"/>
                    </a:lnTo>
                    <a:lnTo>
                      <a:pt x="4" y="48"/>
                    </a:lnTo>
                    <a:lnTo>
                      <a:pt x="3" y="47"/>
                    </a:lnTo>
                    <a:lnTo>
                      <a:pt x="3" y="46"/>
                    </a:lnTo>
                    <a:lnTo>
                      <a:pt x="2" y="45"/>
                    </a:lnTo>
                    <a:lnTo>
                      <a:pt x="2" y="43"/>
                    </a:lnTo>
                    <a:lnTo>
                      <a:pt x="1" y="42"/>
                    </a:lnTo>
                    <a:lnTo>
                      <a:pt x="1" y="40"/>
                    </a:lnTo>
                    <a:lnTo>
                      <a:pt x="1" y="38"/>
                    </a:lnTo>
                    <a:lnTo>
                      <a:pt x="0" y="37"/>
                    </a:lnTo>
                    <a:lnTo>
                      <a:pt x="0" y="36"/>
                    </a:lnTo>
                    <a:lnTo>
                      <a:pt x="0" y="34"/>
                    </a:lnTo>
                    <a:lnTo>
                      <a:pt x="0" y="32"/>
                    </a:lnTo>
                    <a:lnTo>
                      <a:pt x="0" y="31"/>
                    </a:lnTo>
                    <a:lnTo>
                      <a:pt x="0" y="29"/>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63" name="Freeform 1032"/>
              <p:cNvSpPr>
                <a:spLocks/>
              </p:cNvSpPr>
              <p:nvPr/>
            </p:nvSpPr>
            <p:spPr bwMode="auto">
              <a:xfrm>
                <a:off x="5437" y="4000"/>
                <a:ext cx="23" cy="21"/>
              </a:xfrm>
              <a:custGeom>
                <a:avLst/>
                <a:gdLst>
                  <a:gd name="T0" fmla="*/ 0 w 33"/>
                  <a:gd name="T1" fmla="*/ 1 h 31"/>
                  <a:gd name="T2" fmla="*/ 0 w 33"/>
                  <a:gd name="T3" fmla="*/ 1 h 31"/>
                  <a:gd name="T4" fmla="*/ 1 w 33"/>
                  <a:gd name="T5" fmla="*/ 1 h 31"/>
                  <a:gd name="T6" fmla="*/ 1 w 33"/>
                  <a:gd name="T7" fmla="*/ 1 h 31"/>
                  <a:gd name="T8" fmla="*/ 1 w 33"/>
                  <a:gd name="T9" fmla="*/ 1 h 31"/>
                  <a:gd name="T10" fmla="*/ 1 w 33"/>
                  <a:gd name="T11" fmla="*/ 1 h 31"/>
                  <a:gd name="T12" fmla="*/ 1 w 33"/>
                  <a:gd name="T13" fmla="*/ 1 h 31"/>
                  <a:gd name="T14" fmla="*/ 1 w 33"/>
                  <a:gd name="T15" fmla="*/ 1 h 31"/>
                  <a:gd name="T16" fmla="*/ 1 w 33"/>
                  <a:gd name="T17" fmla="*/ 0 h 31"/>
                  <a:gd name="T18" fmla="*/ 1 w 33"/>
                  <a:gd name="T19" fmla="*/ 0 h 31"/>
                  <a:gd name="T20" fmla="*/ 1 w 33"/>
                  <a:gd name="T21" fmla="*/ 0 h 31"/>
                  <a:gd name="T22" fmla="*/ 1 w 33"/>
                  <a:gd name="T23" fmla="*/ 0 h 31"/>
                  <a:gd name="T24" fmla="*/ 1 w 33"/>
                  <a:gd name="T25" fmla="*/ 1 h 31"/>
                  <a:gd name="T26" fmla="*/ 1 w 33"/>
                  <a:gd name="T27" fmla="*/ 1 h 31"/>
                  <a:gd name="T28" fmla="*/ 1 w 33"/>
                  <a:gd name="T29" fmla="*/ 1 h 31"/>
                  <a:gd name="T30" fmla="*/ 1 w 33"/>
                  <a:gd name="T31" fmla="*/ 1 h 31"/>
                  <a:gd name="T32" fmla="*/ 1 w 33"/>
                  <a:gd name="T33" fmla="*/ 1 h 31"/>
                  <a:gd name="T34" fmla="*/ 1 w 33"/>
                  <a:gd name="T35" fmla="*/ 1 h 31"/>
                  <a:gd name="T36" fmla="*/ 1 w 33"/>
                  <a:gd name="T37" fmla="*/ 1 h 31"/>
                  <a:gd name="T38" fmla="*/ 1 w 33"/>
                  <a:gd name="T39" fmla="*/ 1 h 31"/>
                  <a:gd name="T40" fmla="*/ 1 w 33"/>
                  <a:gd name="T41" fmla="*/ 1 h 31"/>
                  <a:gd name="T42" fmla="*/ 1 w 33"/>
                  <a:gd name="T43" fmla="*/ 1 h 31"/>
                  <a:gd name="T44" fmla="*/ 1 w 33"/>
                  <a:gd name="T45" fmla="*/ 1 h 31"/>
                  <a:gd name="T46" fmla="*/ 1 w 33"/>
                  <a:gd name="T47" fmla="*/ 1 h 31"/>
                  <a:gd name="T48" fmla="*/ 1 w 33"/>
                  <a:gd name="T49" fmla="*/ 1 h 31"/>
                  <a:gd name="T50" fmla="*/ 1 w 33"/>
                  <a:gd name="T51" fmla="*/ 1 h 31"/>
                  <a:gd name="T52" fmla="*/ 1 w 33"/>
                  <a:gd name="T53" fmla="*/ 1 h 31"/>
                  <a:gd name="T54" fmla="*/ 1 w 33"/>
                  <a:gd name="T55" fmla="*/ 1 h 31"/>
                  <a:gd name="T56" fmla="*/ 1 w 33"/>
                  <a:gd name="T57" fmla="*/ 1 h 31"/>
                  <a:gd name="T58" fmla="*/ 1 w 33"/>
                  <a:gd name="T59" fmla="*/ 1 h 31"/>
                  <a:gd name="T60" fmla="*/ 1 w 33"/>
                  <a:gd name="T61" fmla="*/ 1 h 31"/>
                  <a:gd name="T62" fmla="*/ 1 w 33"/>
                  <a:gd name="T63" fmla="*/ 1 h 31"/>
                  <a:gd name="T64" fmla="*/ 1 w 33"/>
                  <a:gd name="T65" fmla="*/ 1 h 31"/>
                  <a:gd name="T66" fmla="*/ 1 w 33"/>
                  <a:gd name="T67" fmla="*/ 1 h 31"/>
                  <a:gd name="T68" fmla="*/ 1 w 33"/>
                  <a:gd name="T69" fmla="*/ 1 h 31"/>
                  <a:gd name="T70" fmla="*/ 1 w 33"/>
                  <a:gd name="T71" fmla="*/ 1 h 31"/>
                  <a:gd name="T72" fmla="*/ 1 w 33"/>
                  <a:gd name="T73" fmla="*/ 1 h 31"/>
                  <a:gd name="T74" fmla="*/ 1 w 33"/>
                  <a:gd name="T75" fmla="*/ 1 h 31"/>
                  <a:gd name="T76" fmla="*/ 1 w 33"/>
                  <a:gd name="T77" fmla="*/ 1 h 31"/>
                  <a:gd name="T78" fmla="*/ 1 w 33"/>
                  <a:gd name="T79" fmla="*/ 1 h 31"/>
                  <a:gd name="T80" fmla="*/ 0 w 33"/>
                  <a:gd name="T81" fmla="*/ 1 h 31"/>
                  <a:gd name="T82" fmla="*/ 0 w 33"/>
                  <a:gd name="T83" fmla="*/ 1 h 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1"/>
                  <a:gd name="T128" fmla="*/ 33 w 33"/>
                  <a:gd name="T129" fmla="*/ 31 h 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1">
                    <a:moveTo>
                      <a:pt x="0" y="16"/>
                    </a:moveTo>
                    <a:lnTo>
                      <a:pt x="0" y="14"/>
                    </a:lnTo>
                    <a:lnTo>
                      <a:pt x="0" y="13"/>
                    </a:lnTo>
                    <a:lnTo>
                      <a:pt x="0" y="12"/>
                    </a:lnTo>
                    <a:lnTo>
                      <a:pt x="1" y="11"/>
                    </a:lnTo>
                    <a:lnTo>
                      <a:pt x="1" y="9"/>
                    </a:lnTo>
                    <a:lnTo>
                      <a:pt x="1" y="8"/>
                    </a:lnTo>
                    <a:lnTo>
                      <a:pt x="3" y="8"/>
                    </a:lnTo>
                    <a:lnTo>
                      <a:pt x="3" y="7"/>
                    </a:lnTo>
                    <a:lnTo>
                      <a:pt x="4" y="6"/>
                    </a:lnTo>
                    <a:lnTo>
                      <a:pt x="5" y="4"/>
                    </a:lnTo>
                    <a:lnTo>
                      <a:pt x="6" y="4"/>
                    </a:lnTo>
                    <a:lnTo>
                      <a:pt x="6" y="3"/>
                    </a:lnTo>
                    <a:lnTo>
                      <a:pt x="7" y="3"/>
                    </a:lnTo>
                    <a:lnTo>
                      <a:pt x="9" y="2"/>
                    </a:lnTo>
                    <a:lnTo>
                      <a:pt x="10" y="2"/>
                    </a:lnTo>
                    <a:lnTo>
                      <a:pt x="11" y="2"/>
                    </a:lnTo>
                    <a:lnTo>
                      <a:pt x="11" y="0"/>
                    </a:lnTo>
                    <a:lnTo>
                      <a:pt x="12" y="0"/>
                    </a:lnTo>
                    <a:lnTo>
                      <a:pt x="14" y="0"/>
                    </a:lnTo>
                    <a:lnTo>
                      <a:pt x="15" y="0"/>
                    </a:lnTo>
                    <a:lnTo>
                      <a:pt x="16" y="0"/>
                    </a:lnTo>
                    <a:lnTo>
                      <a:pt x="17" y="0"/>
                    </a:lnTo>
                    <a:lnTo>
                      <a:pt x="19" y="0"/>
                    </a:lnTo>
                    <a:lnTo>
                      <a:pt x="20" y="0"/>
                    </a:lnTo>
                    <a:lnTo>
                      <a:pt x="21" y="0"/>
                    </a:lnTo>
                    <a:lnTo>
                      <a:pt x="22" y="2"/>
                    </a:lnTo>
                    <a:lnTo>
                      <a:pt x="24" y="2"/>
                    </a:lnTo>
                    <a:lnTo>
                      <a:pt x="25" y="2"/>
                    </a:lnTo>
                    <a:lnTo>
                      <a:pt x="25" y="3"/>
                    </a:lnTo>
                    <a:lnTo>
                      <a:pt x="26" y="3"/>
                    </a:lnTo>
                    <a:lnTo>
                      <a:pt x="27" y="4"/>
                    </a:lnTo>
                    <a:lnTo>
                      <a:pt x="28" y="4"/>
                    </a:lnTo>
                    <a:lnTo>
                      <a:pt x="28" y="6"/>
                    </a:lnTo>
                    <a:lnTo>
                      <a:pt x="30" y="6"/>
                    </a:lnTo>
                    <a:lnTo>
                      <a:pt x="30" y="7"/>
                    </a:lnTo>
                    <a:lnTo>
                      <a:pt x="31" y="8"/>
                    </a:lnTo>
                    <a:lnTo>
                      <a:pt x="31" y="9"/>
                    </a:lnTo>
                    <a:lnTo>
                      <a:pt x="32" y="9"/>
                    </a:lnTo>
                    <a:lnTo>
                      <a:pt x="32" y="11"/>
                    </a:lnTo>
                    <a:lnTo>
                      <a:pt x="32" y="12"/>
                    </a:lnTo>
                    <a:lnTo>
                      <a:pt x="33" y="13"/>
                    </a:lnTo>
                    <a:lnTo>
                      <a:pt x="33" y="14"/>
                    </a:lnTo>
                    <a:lnTo>
                      <a:pt x="33" y="16"/>
                    </a:lnTo>
                    <a:lnTo>
                      <a:pt x="33" y="17"/>
                    </a:lnTo>
                    <a:lnTo>
                      <a:pt x="33" y="18"/>
                    </a:lnTo>
                    <a:lnTo>
                      <a:pt x="33" y="19"/>
                    </a:lnTo>
                    <a:lnTo>
                      <a:pt x="32" y="19"/>
                    </a:lnTo>
                    <a:lnTo>
                      <a:pt x="32" y="21"/>
                    </a:lnTo>
                    <a:lnTo>
                      <a:pt x="32" y="22"/>
                    </a:lnTo>
                    <a:lnTo>
                      <a:pt x="31" y="22"/>
                    </a:lnTo>
                    <a:lnTo>
                      <a:pt x="31" y="23"/>
                    </a:lnTo>
                    <a:lnTo>
                      <a:pt x="30" y="25"/>
                    </a:lnTo>
                    <a:lnTo>
                      <a:pt x="30" y="26"/>
                    </a:lnTo>
                    <a:lnTo>
                      <a:pt x="28" y="26"/>
                    </a:lnTo>
                    <a:lnTo>
                      <a:pt x="28" y="27"/>
                    </a:lnTo>
                    <a:lnTo>
                      <a:pt x="27" y="27"/>
                    </a:lnTo>
                    <a:lnTo>
                      <a:pt x="27" y="28"/>
                    </a:lnTo>
                    <a:lnTo>
                      <a:pt x="26" y="28"/>
                    </a:lnTo>
                    <a:lnTo>
                      <a:pt x="25" y="30"/>
                    </a:lnTo>
                    <a:lnTo>
                      <a:pt x="24" y="30"/>
                    </a:lnTo>
                    <a:lnTo>
                      <a:pt x="22" y="31"/>
                    </a:lnTo>
                    <a:lnTo>
                      <a:pt x="21" y="31"/>
                    </a:lnTo>
                    <a:lnTo>
                      <a:pt x="20" y="31"/>
                    </a:lnTo>
                    <a:lnTo>
                      <a:pt x="19" y="31"/>
                    </a:lnTo>
                    <a:lnTo>
                      <a:pt x="17" y="31"/>
                    </a:lnTo>
                    <a:lnTo>
                      <a:pt x="16" y="31"/>
                    </a:lnTo>
                    <a:lnTo>
                      <a:pt x="15" y="31"/>
                    </a:lnTo>
                    <a:lnTo>
                      <a:pt x="14" y="31"/>
                    </a:lnTo>
                    <a:lnTo>
                      <a:pt x="12" y="31"/>
                    </a:lnTo>
                    <a:lnTo>
                      <a:pt x="11" y="31"/>
                    </a:lnTo>
                    <a:lnTo>
                      <a:pt x="10" y="30"/>
                    </a:lnTo>
                    <a:lnTo>
                      <a:pt x="9" y="30"/>
                    </a:lnTo>
                    <a:lnTo>
                      <a:pt x="7" y="30"/>
                    </a:lnTo>
                    <a:lnTo>
                      <a:pt x="7" y="28"/>
                    </a:lnTo>
                    <a:lnTo>
                      <a:pt x="6" y="28"/>
                    </a:lnTo>
                    <a:lnTo>
                      <a:pt x="5" y="27"/>
                    </a:lnTo>
                    <a:lnTo>
                      <a:pt x="4" y="26"/>
                    </a:lnTo>
                    <a:lnTo>
                      <a:pt x="3" y="25"/>
                    </a:lnTo>
                    <a:lnTo>
                      <a:pt x="3" y="23"/>
                    </a:lnTo>
                    <a:lnTo>
                      <a:pt x="1" y="23"/>
                    </a:lnTo>
                    <a:lnTo>
                      <a:pt x="1" y="22"/>
                    </a:lnTo>
                    <a:lnTo>
                      <a:pt x="1" y="21"/>
                    </a:lnTo>
                    <a:lnTo>
                      <a:pt x="0" y="21"/>
                    </a:lnTo>
                    <a:lnTo>
                      <a:pt x="0" y="19"/>
                    </a:lnTo>
                    <a:lnTo>
                      <a:pt x="0" y="18"/>
                    </a:lnTo>
                    <a:lnTo>
                      <a:pt x="0" y="17"/>
                    </a:lnTo>
                    <a:lnTo>
                      <a:pt x="0" y="16"/>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64" name="Freeform 1033"/>
              <p:cNvSpPr>
                <a:spLocks/>
              </p:cNvSpPr>
              <p:nvPr/>
            </p:nvSpPr>
            <p:spPr bwMode="auto">
              <a:xfrm>
                <a:off x="5437" y="4000"/>
                <a:ext cx="23" cy="21"/>
              </a:xfrm>
              <a:custGeom>
                <a:avLst/>
                <a:gdLst>
                  <a:gd name="T0" fmla="*/ 0 w 33"/>
                  <a:gd name="T1" fmla="*/ 1 h 31"/>
                  <a:gd name="T2" fmla="*/ 0 w 33"/>
                  <a:gd name="T3" fmla="*/ 1 h 31"/>
                  <a:gd name="T4" fmla="*/ 1 w 33"/>
                  <a:gd name="T5" fmla="*/ 1 h 31"/>
                  <a:gd name="T6" fmla="*/ 1 w 33"/>
                  <a:gd name="T7" fmla="*/ 1 h 31"/>
                  <a:gd name="T8" fmla="*/ 1 w 33"/>
                  <a:gd name="T9" fmla="*/ 1 h 31"/>
                  <a:gd name="T10" fmla="*/ 1 w 33"/>
                  <a:gd name="T11" fmla="*/ 1 h 31"/>
                  <a:gd name="T12" fmla="*/ 1 w 33"/>
                  <a:gd name="T13" fmla="*/ 1 h 31"/>
                  <a:gd name="T14" fmla="*/ 1 w 33"/>
                  <a:gd name="T15" fmla="*/ 1 h 31"/>
                  <a:gd name="T16" fmla="*/ 1 w 33"/>
                  <a:gd name="T17" fmla="*/ 0 h 31"/>
                  <a:gd name="T18" fmla="*/ 1 w 33"/>
                  <a:gd name="T19" fmla="*/ 0 h 31"/>
                  <a:gd name="T20" fmla="*/ 1 w 33"/>
                  <a:gd name="T21" fmla="*/ 0 h 31"/>
                  <a:gd name="T22" fmla="*/ 1 w 33"/>
                  <a:gd name="T23" fmla="*/ 0 h 31"/>
                  <a:gd name="T24" fmla="*/ 1 w 33"/>
                  <a:gd name="T25" fmla="*/ 1 h 31"/>
                  <a:gd name="T26" fmla="*/ 1 w 33"/>
                  <a:gd name="T27" fmla="*/ 1 h 31"/>
                  <a:gd name="T28" fmla="*/ 1 w 33"/>
                  <a:gd name="T29" fmla="*/ 1 h 31"/>
                  <a:gd name="T30" fmla="*/ 1 w 33"/>
                  <a:gd name="T31" fmla="*/ 1 h 31"/>
                  <a:gd name="T32" fmla="*/ 1 w 33"/>
                  <a:gd name="T33" fmla="*/ 1 h 31"/>
                  <a:gd name="T34" fmla="*/ 1 w 33"/>
                  <a:gd name="T35" fmla="*/ 1 h 31"/>
                  <a:gd name="T36" fmla="*/ 1 w 33"/>
                  <a:gd name="T37" fmla="*/ 1 h 31"/>
                  <a:gd name="T38" fmla="*/ 1 w 33"/>
                  <a:gd name="T39" fmla="*/ 1 h 31"/>
                  <a:gd name="T40" fmla="*/ 1 w 33"/>
                  <a:gd name="T41" fmla="*/ 1 h 31"/>
                  <a:gd name="T42" fmla="*/ 1 w 33"/>
                  <a:gd name="T43" fmla="*/ 1 h 31"/>
                  <a:gd name="T44" fmla="*/ 1 w 33"/>
                  <a:gd name="T45" fmla="*/ 1 h 31"/>
                  <a:gd name="T46" fmla="*/ 1 w 33"/>
                  <a:gd name="T47" fmla="*/ 1 h 31"/>
                  <a:gd name="T48" fmla="*/ 1 w 33"/>
                  <a:gd name="T49" fmla="*/ 1 h 31"/>
                  <a:gd name="T50" fmla="*/ 1 w 33"/>
                  <a:gd name="T51" fmla="*/ 1 h 31"/>
                  <a:gd name="T52" fmla="*/ 1 w 33"/>
                  <a:gd name="T53" fmla="*/ 1 h 31"/>
                  <a:gd name="T54" fmla="*/ 1 w 33"/>
                  <a:gd name="T55" fmla="*/ 1 h 31"/>
                  <a:gd name="T56" fmla="*/ 1 w 33"/>
                  <a:gd name="T57" fmla="*/ 1 h 31"/>
                  <a:gd name="T58" fmla="*/ 1 w 33"/>
                  <a:gd name="T59" fmla="*/ 1 h 31"/>
                  <a:gd name="T60" fmla="*/ 1 w 33"/>
                  <a:gd name="T61" fmla="*/ 1 h 31"/>
                  <a:gd name="T62" fmla="*/ 1 w 33"/>
                  <a:gd name="T63" fmla="*/ 1 h 31"/>
                  <a:gd name="T64" fmla="*/ 1 w 33"/>
                  <a:gd name="T65" fmla="*/ 1 h 31"/>
                  <a:gd name="T66" fmla="*/ 1 w 33"/>
                  <a:gd name="T67" fmla="*/ 1 h 31"/>
                  <a:gd name="T68" fmla="*/ 1 w 33"/>
                  <a:gd name="T69" fmla="*/ 1 h 31"/>
                  <a:gd name="T70" fmla="*/ 1 w 33"/>
                  <a:gd name="T71" fmla="*/ 1 h 31"/>
                  <a:gd name="T72" fmla="*/ 1 w 33"/>
                  <a:gd name="T73" fmla="*/ 1 h 31"/>
                  <a:gd name="T74" fmla="*/ 1 w 33"/>
                  <a:gd name="T75" fmla="*/ 1 h 31"/>
                  <a:gd name="T76" fmla="*/ 1 w 33"/>
                  <a:gd name="T77" fmla="*/ 1 h 31"/>
                  <a:gd name="T78" fmla="*/ 1 w 33"/>
                  <a:gd name="T79" fmla="*/ 1 h 31"/>
                  <a:gd name="T80" fmla="*/ 0 w 33"/>
                  <a:gd name="T81" fmla="*/ 1 h 31"/>
                  <a:gd name="T82" fmla="*/ 0 w 33"/>
                  <a:gd name="T83" fmla="*/ 1 h 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1"/>
                  <a:gd name="T128" fmla="*/ 33 w 33"/>
                  <a:gd name="T129" fmla="*/ 31 h 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1">
                    <a:moveTo>
                      <a:pt x="0" y="16"/>
                    </a:moveTo>
                    <a:lnTo>
                      <a:pt x="0" y="14"/>
                    </a:lnTo>
                    <a:lnTo>
                      <a:pt x="0" y="13"/>
                    </a:lnTo>
                    <a:lnTo>
                      <a:pt x="0" y="12"/>
                    </a:lnTo>
                    <a:lnTo>
                      <a:pt x="1" y="11"/>
                    </a:lnTo>
                    <a:lnTo>
                      <a:pt x="1" y="9"/>
                    </a:lnTo>
                    <a:lnTo>
                      <a:pt x="1" y="8"/>
                    </a:lnTo>
                    <a:lnTo>
                      <a:pt x="3" y="8"/>
                    </a:lnTo>
                    <a:lnTo>
                      <a:pt x="3" y="7"/>
                    </a:lnTo>
                    <a:lnTo>
                      <a:pt x="4" y="6"/>
                    </a:lnTo>
                    <a:lnTo>
                      <a:pt x="5" y="4"/>
                    </a:lnTo>
                    <a:lnTo>
                      <a:pt x="6" y="4"/>
                    </a:lnTo>
                    <a:lnTo>
                      <a:pt x="6" y="3"/>
                    </a:lnTo>
                    <a:lnTo>
                      <a:pt x="7" y="3"/>
                    </a:lnTo>
                    <a:lnTo>
                      <a:pt x="9" y="2"/>
                    </a:lnTo>
                    <a:lnTo>
                      <a:pt x="10" y="2"/>
                    </a:lnTo>
                    <a:lnTo>
                      <a:pt x="11" y="2"/>
                    </a:lnTo>
                    <a:lnTo>
                      <a:pt x="11" y="0"/>
                    </a:lnTo>
                    <a:lnTo>
                      <a:pt x="12" y="0"/>
                    </a:lnTo>
                    <a:lnTo>
                      <a:pt x="14" y="0"/>
                    </a:lnTo>
                    <a:lnTo>
                      <a:pt x="15" y="0"/>
                    </a:lnTo>
                    <a:lnTo>
                      <a:pt x="16" y="0"/>
                    </a:lnTo>
                    <a:lnTo>
                      <a:pt x="17" y="0"/>
                    </a:lnTo>
                    <a:lnTo>
                      <a:pt x="19" y="0"/>
                    </a:lnTo>
                    <a:lnTo>
                      <a:pt x="20" y="0"/>
                    </a:lnTo>
                    <a:lnTo>
                      <a:pt x="21" y="0"/>
                    </a:lnTo>
                    <a:lnTo>
                      <a:pt x="22" y="2"/>
                    </a:lnTo>
                    <a:lnTo>
                      <a:pt x="24" y="2"/>
                    </a:lnTo>
                    <a:lnTo>
                      <a:pt x="25" y="2"/>
                    </a:lnTo>
                    <a:lnTo>
                      <a:pt x="25" y="3"/>
                    </a:lnTo>
                    <a:lnTo>
                      <a:pt x="26" y="3"/>
                    </a:lnTo>
                    <a:lnTo>
                      <a:pt x="27" y="4"/>
                    </a:lnTo>
                    <a:lnTo>
                      <a:pt x="28" y="4"/>
                    </a:lnTo>
                    <a:lnTo>
                      <a:pt x="28" y="6"/>
                    </a:lnTo>
                    <a:lnTo>
                      <a:pt x="30" y="6"/>
                    </a:lnTo>
                    <a:lnTo>
                      <a:pt x="30" y="7"/>
                    </a:lnTo>
                    <a:lnTo>
                      <a:pt x="31" y="8"/>
                    </a:lnTo>
                    <a:lnTo>
                      <a:pt x="31" y="9"/>
                    </a:lnTo>
                    <a:lnTo>
                      <a:pt x="32" y="9"/>
                    </a:lnTo>
                    <a:lnTo>
                      <a:pt x="32" y="11"/>
                    </a:lnTo>
                    <a:lnTo>
                      <a:pt x="32" y="12"/>
                    </a:lnTo>
                    <a:lnTo>
                      <a:pt x="33" y="13"/>
                    </a:lnTo>
                    <a:lnTo>
                      <a:pt x="33" y="14"/>
                    </a:lnTo>
                    <a:lnTo>
                      <a:pt x="33" y="16"/>
                    </a:lnTo>
                    <a:lnTo>
                      <a:pt x="33" y="17"/>
                    </a:lnTo>
                    <a:lnTo>
                      <a:pt x="33" y="18"/>
                    </a:lnTo>
                    <a:lnTo>
                      <a:pt x="33" y="19"/>
                    </a:lnTo>
                    <a:lnTo>
                      <a:pt x="32" y="19"/>
                    </a:lnTo>
                    <a:lnTo>
                      <a:pt x="32" y="21"/>
                    </a:lnTo>
                    <a:lnTo>
                      <a:pt x="32" y="22"/>
                    </a:lnTo>
                    <a:lnTo>
                      <a:pt x="31" y="22"/>
                    </a:lnTo>
                    <a:lnTo>
                      <a:pt x="31" y="23"/>
                    </a:lnTo>
                    <a:lnTo>
                      <a:pt x="30" y="25"/>
                    </a:lnTo>
                    <a:lnTo>
                      <a:pt x="30" y="26"/>
                    </a:lnTo>
                    <a:lnTo>
                      <a:pt x="28" y="26"/>
                    </a:lnTo>
                    <a:lnTo>
                      <a:pt x="28" y="27"/>
                    </a:lnTo>
                    <a:lnTo>
                      <a:pt x="27" y="27"/>
                    </a:lnTo>
                    <a:lnTo>
                      <a:pt x="27" y="28"/>
                    </a:lnTo>
                    <a:lnTo>
                      <a:pt x="26" y="28"/>
                    </a:lnTo>
                    <a:lnTo>
                      <a:pt x="25" y="30"/>
                    </a:lnTo>
                    <a:lnTo>
                      <a:pt x="24" y="30"/>
                    </a:lnTo>
                    <a:lnTo>
                      <a:pt x="22" y="31"/>
                    </a:lnTo>
                    <a:lnTo>
                      <a:pt x="21" y="31"/>
                    </a:lnTo>
                    <a:lnTo>
                      <a:pt x="20" y="31"/>
                    </a:lnTo>
                    <a:lnTo>
                      <a:pt x="19" y="31"/>
                    </a:lnTo>
                    <a:lnTo>
                      <a:pt x="17" y="31"/>
                    </a:lnTo>
                    <a:lnTo>
                      <a:pt x="16" y="31"/>
                    </a:lnTo>
                    <a:lnTo>
                      <a:pt x="15" y="31"/>
                    </a:lnTo>
                    <a:lnTo>
                      <a:pt x="14" y="31"/>
                    </a:lnTo>
                    <a:lnTo>
                      <a:pt x="12" y="31"/>
                    </a:lnTo>
                    <a:lnTo>
                      <a:pt x="11" y="31"/>
                    </a:lnTo>
                    <a:lnTo>
                      <a:pt x="10" y="30"/>
                    </a:lnTo>
                    <a:lnTo>
                      <a:pt x="9" y="30"/>
                    </a:lnTo>
                    <a:lnTo>
                      <a:pt x="7" y="30"/>
                    </a:lnTo>
                    <a:lnTo>
                      <a:pt x="7" y="28"/>
                    </a:lnTo>
                    <a:lnTo>
                      <a:pt x="6" y="28"/>
                    </a:lnTo>
                    <a:lnTo>
                      <a:pt x="5" y="27"/>
                    </a:lnTo>
                    <a:lnTo>
                      <a:pt x="4" y="26"/>
                    </a:lnTo>
                    <a:lnTo>
                      <a:pt x="3" y="25"/>
                    </a:lnTo>
                    <a:lnTo>
                      <a:pt x="3" y="23"/>
                    </a:lnTo>
                    <a:lnTo>
                      <a:pt x="1" y="23"/>
                    </a:lnTo>
                    <a:lnTo>
                      <a:pt x="1" y="22"/>
                    </a:lnTo>
                    <a:lnTo>
                      <a:pt x="1" y="21"/>
                    </a:lnTo>
                    <a:lnTo>
                      <a:pt x="0" y="21"/>
                    </a:lnTo>
                    <a:lnTo>
                      <a:pt x="0" y="19"/>
                    </a:lnTo>
                    <a:lnTo>
                      <a:pt x="0" y="18"/>
                    </a:lnTo>
                    <a:lnTo>
                      <a:pt x="0" y="17"/>
                    </a:lnTo>
                    <a:lnTo>
                      <a:pt x="0" y="16"/>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65" name="Freeform 1034"/>
              <p:cNvSpPr>
                <a:spLocks/>
              </p:cNvSpPr>
              <p:nvPr/>
            </p:nvSpPr>
            <p:spPr bwMode="auto">
              <a:xfrm>
                <a:off x="5085" y="3961"/>
                <a:ext cx="95" cy="87"/>
              </a:xfrm>
              <a:custGeom>
                <a:avLst/>
                <a:gdLst>
                  <a:gd name="T0" fmla="*/ 1 w 127"/>
                  <a:gd name="T1" fmla="*/ 1 h 126"/>
                  <a:gd name="T2" fmla="*/ 1 w 127"/>
                  <a:gd name="T3" fmla="*/ 1 h 126"/>
                  <a:gd name="T4" fmla="*/ 1 w 127"/>
                  <a:gd name="T5" fmla="*/ 1 h 126"/>
                  <a:gd name="T6" fmla="*/ 1 w 127"/>
                  <a:gd name="T7" fmla="*/ 1 h 126"/>
                  <a:gd name="T8" fmla="*/ 1 w 127"/>
                  <a:gd name="T9" fmla="*/ 1 h 126"/>
                  <a:gd name="T10" fmla="*/ 1 w 127"/>
                  <a:gd name="T11" fmla="*/ 1 h 126"/>
                  <a:gd name="T12" fmla="*/ 1 w 127"/>
                  <a:gd name="T13" fmla="*/ 1 h 126"/>
                  <a:gd name="T14" fmla="*/ 1 w 127"/>
                  <a:gd name="T15" fmla="*/ 1 h 126"/>
                  <a:gd name="T16" fmla="*/ 1 w 127"/>
                  <a:gd name="T17" fmla="*/ 1 h 126"/>
                  <a:gd name="T18" fmla="*/ 2 w 127"/>
                  <a:gd name="T19" fmla="*/ 1 h 126"/>
                  <a:gd name="T20" fmla="*/ 3 w 127"/>
                  <a:gd name="T21" fmla="*/ 0 h 126"/>
                  <a:gd name="T22" fmla="*/ 3 w 127"/>
                  <a:gd name="T23" fmla="*/ 1 h 126"/>
                  <a:gd name="T24" fmla="*/ 3 w 127"/>
                  <a:gd name="T25" fmla="*/ 1 h 126"/>
                  <a:gd name="T26" fmla="*/ 4 w 127"/>
                  <a:gd name="T27" fmla="*/ 1 h 126"/>
                  <a:gd name="T28" fmla="*/ 4 w 127"/>
                  <a:gd name="T29" fmla="*/ 1 h 126"/>
                  <a:gd name="T30" fmla="*/ 4 w 127"/>
                  <a:gd name="T31" fmla="*/ 1 h 126"/>
                  <a:gd name="T32" fmla="*/ 4 w 127"/>
                  <a:gd name="T33" fmla="*/ 1 h 126"/>
                  <a:gd name="T34" fmla="*/ 5 w 127"/>
                  <a:gd name="T35" fmla="*/ 1 h 126"/>
                  <a:gd name="T36" fmla="*/ 5 w 127"/>
                  <a:gd name="T37" fmla="*/ 1 h 126"/>
                  <a:gd name="T38" fmla="*/ 5 w 127"/>
                  <a:gd name="T39" fmla="*/ 1 h 126"/>
                  <a:gd name="T40" fmla="*/ 5 w 127"/>
                  <a:gd name="T41" fmla="*/ 1 h 126"/>
                  <a:gd name="T42" fmla="*/ 5 w 127"/>
                  <a:gd name="T43" fmla="*/ 1 h 126"/>
                  <a:gd name="T44" fmla="*/ 5 w 127"/>
                  <a:gd name="T45" fmla="*/ 1 h 126"/>
                  <a:gd name="T46" fmla="*/ 5 w 127"/>
                  <a:gd name="T47" fmla="*/ 1 h 126"/>
                  <a:gd name="T48" fmla="*/ 5 w 127"/>
                  <a:gd name="T49" fmla="*/ 1 h 126"/>
                  <a:gd name="T50" fmla="*/ 4 w 127"/>
                  <a:gd name="T51" fmla="*/ 2 h 126"/>
                  <a:gd name="T52" fmla="*/ 4 w 127"/>
                  <a:gd name="T53" fmla="*/ 2 h 126"/>
                  <a:gd name="T54" fmla="*/ 4 w 127"/>
                  <a:gd name="T55" fmla="*/ 2 h 126"/>
                  <a:gd name="T56" fmla="*/ 4 w 127"/>
                  <a:gd name="T57" fmla="*/ 2 h 126"/>
                  <a:gd name="T58" fmla="*/ 3 w 127"/>
                  <a:gd name="T59" fmla="*/ 2 h 126"/>
                  <a:gd name="T60" fmla="*/ 3 w 127"/>
                  <a:gd name="T61" fmla="*/ 2 h 126"/>
                  <a:gd name="T62" fmla="*/ 2 w 127"/>
                  <a:gd name="T63" fmla="*/ 2 h 126"/>
                  <a:gd name="T64" fmla="*/ 2 w 127"/>
                  <a:gd name="T65" fmla="*/ 2 h 126"/>
                  <a:gd name="T66" fmla="*/ 1 w 127"/>
                  <a:gd name="T67" fmla="*/ 2 h 126"/>
                  <a:gd name="T68" fmla="*/ 1 w 127"/>
                  <a:gd name="T69" fmla="*/ 2 h 126"/>
                  <a:gd name="T70" fmla="*/ 1 w 127"/>
                  <a:gd name="T71" fmla="*/ 2 h 126"/>
                  <a:gd name="T72" fmla="*/ 1 w 127"/>
                  <a:gd name="T73" fmla="*/ 2 h 126"/>
                  <a:gd name="T74" fmla="*/ 1 w 127"/>
                  <a:gd name="T75" fmla="*/ 2 h 126"/>
                  <a:gd name="T76" fmla="*/ 1 w 127"/>
                  <a:gd name="T77" fmla="*/ 1 h 126"/>
                  <a:gd name="T78" fmla="*/ 1 w 127"/>
                  <a:gd name="T79" fmla="*/ 1 h 126"/>
                  <a:gd name="T80" fmla="*/ 1 w 127"/>
                  <a:gd name="T81" fmla="*/ 1 h 126"/>
                  <a:gd name="T82" fmla="*/ 1 w 127"/>
                  <a:gd name="T83" fmla="*/ 1 h 126"/>
                  <a:gd name="T84" fmla="*/ 0 w 127"/>
                  <a:gd name="T85" fmla="*/ 1 h 1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126"/>
                  <a:gd name="T131" fmla="*/ 127 w 127"/>
                  <a:gd name="T132" fmla="*/ 126 h 1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126">
                    <a:moveTo>
                      <a:pt x="0" y="60"/>
                    </a:moveTo>
                    <a:lnTo>
                      <a:pt x="1" y="57"/>
                    </a:lnTo>
                    <a:lnTo>
                      <a:pt x="1" y="54"/>
                    </a:lnTo>
                    <a:lnTo>
                      <a:pt x="1" y="51"/>
                    </a:lnTo>
                    <a:lnTo>
                      <a:pt x="2" y="47"/>
                    </a:lnTo>
                    <a:lnTo>
                      <a:pt x="3" y="45"/>
                    </a:lnTo>
                    <a:lnTo>
                      <a:pt x="3" y="42"/>
                    </a:lnTo>
                    <a:lnTo>
                      <a:pt x="5" y="40"/>
                    </a:lnTo>
                    <a:lnTo>
                      <a:pt x="6" y="36"/>
                    </a:lnTo>
                    <a:lnTo>
                      <a:pt x="8" y="33"/>
                    </a:lnTo>
                    <a:lnTo>
                      <a:pt x="10" y="31"/>
                    </a:lnTo>
                    <a:lnTo>
                      <a:pt x="11" y="28"/>
                    </a:lnTo>
                    <a:lnTo>
                      <a:pt x="13" y="26"/>
                    </a:lnTo>
                    <a:lnTo>
                      <a:pt x="15" y="23"/>
                    </a:lnTo>
                    <a:lnTo>
                      <a:pt x="17" y="22"/>
                    </a:lnTo>
                    <a:lnTo>
                      <a:pt x="18" y="19"/>
                    </a:lnTo>
                    <a:lnTo>
                      <a:pt x="21" y="17"/>
                    </a:lnTo>
                    <a:lnTo>
                      <a:pt x="23" y="16"/>
                    </a:lnTo>
                    <a:lnTo>
                      <a:pt x="26" y="13"/>
                    </a:lnTo>
                    <a:lnTo>
                      <a:pt x="28" y="12"/>
                    </a:lnTo>
                    <a:lnTo>
                      <a:pt x="31" y="9"/>
                    </a:lnTo>
                    <a:lnTo>
                      <a:pt x="33" y="8"/>
                    </a:lnTo>
                    <a:lnTo>
                      <a:pt x="37" y="7"/>
                    </a:lnTo>
                    <a:lnTo>
                      <a:pt x="39" y="5"/>
                    </a:lnTo>
                    <a:lnTo>
                      <a:pt x="42" y="4"/>
                    </a:lnTo>
                    <a:lnTo>
                      <a:pt x="45" y="3"/>
                    </a:lnTo>
                    <a:lnTo>
                      <a:pt x="48" y="3"/>
                    </a:lnTo>
                    <a:lnTo>
                      <a:pt x="50" y="2"/>
                    </a:lnTo>
                    <a:lnTo>
                      <a:pt x="54" y="2"/>
                    </a:lnTo>
                    <a:lnTo>
                      <a:pt x="58" y="2"/>
                    </a:lnTo>
                    <a:lnTo>
                      <a:pt x="60" y="0"/>
                    </a:lnTo>
                    <a:lnTo>
                      <a:pt x="64" y="0"/>
                    </a:lnTo>
                    <a:lnTo>
                      <a:pt x="68" y="0"/>
                    </a:lnTo>
                    <a:lnTo>
                      <a:pt x="70" y="2"/>
                    </a:lnTo>
                    <a:lnTo>
                      <a:pt x="74" y="2"/>
                    </a:lnTo>
                    <a:lnTo>
                      <a:pt x="76" y="2"/>
                    </a:lnTo>
                    <a:lnTo>
                      <a:pt x="80" y="3"/>
                    </a:lnTo>
                    <a:lnTo>
                      <a:pt x="82" y="3"/>
                    </a:lnTo>
                    <a:lnTo>
                      <a:pt x="86" y="4"/>
                    </a:lnTo>
                    <a:lnTo>
                      <a:pt x="89" y="5"/>
                    </a:lnTo>
                    <a:lnTo>
                      <a:pt x="91" y="7"/>
                    </a:lnTo>
                    <a:lnTo>
                      <a:pt x="93" y="8"/>
                    </a:lnTo>
                    <a:lnTo>
                      <a:pt x="97" y="9"/>
                    </a:lnTo>
                    <a:lnTo>
                      <a:pt x="100" y="12"/>
                    </a:lnTo>
                    <a:lnTo>
                      <a:pt x="102" y="13"/>
                    </a:lnTo>
                    <a:lnTo>
                      <a:pt x="105" y="16"/>
                    </a:lnTo>
                    <a:lnTo>
                      <a:pt x="106" y="17"/>
                    </a:lnTo>
                    <a:lnTo>
                      <a:pt x="108" y="19"/>
                    </a:lnTo>
                    <a:lnTo>
                      <a:pt x="111" y="22"/>
                    </a:lnTo>
                    <a:lnTo>
                      <a:pt x="113" y="23"/>
                    </a:lnTo>
                    <a:lnTo>
                      <a:pt x="114" y="26"/>
                    </a:lnTo>
                    <a:lnTo>
                      <a:pt x="116" y="28"/>
                    </a:lnTo>
                    <a:lnTo>
                      <a:pt x="118" y="31"/>
                    </a:lnTo>
                    <a:lnTo>
                      <a:pt x="119" y="33"/>
                    </a:lnTo>
                    <a:lnTo>
                      <a:pt x="121" y="36"/>
                    </a:lnTo>
                    <a:lnTo>
                      <a:pt x="122" y="40"/>
                    </a:lnTo>
                    <a:lnTo>
                      <a:pt x="123" y="42"/>
                    </a:lnTo>
                    <a:lnTo>
                      <a:pt x="124" y="45"/>
                    </a:lnTo>
                    <a:lnTo>
                      <a:pt x="126" y="47"/>
                    </a:lnTo>
                    <a:lnTo>
                      <a:pt x="126" y="51"/>
                    </a:lnTo>
                    <a:lnTo>
                      <a:pt x="127" y="54"/>
                    </a:lnTo>
                    <a:lnTo>
                      <a:pt x="127" y="57"/>
                    </a:lnTo>
                    <a:lnTo>
                      <a:pt x="127" y="60"/>
                    </a:lnTo>
                    <a:lnTo>
                      <a:pt x="127" y="64"/>
                    </a:lnTo>
                    <a:lnTo>
                      <a:pt x="127" y="66"/>
                    </a:lnTo>
                    <a:lnTo>
                      <a:pt x="127" y="70"/>
                    </a:lnTo>
                    <a:lnTo>
                      <a:pt x="127" y="73"/>
                    </a:lnTo>
                    <a:lnTo>
                      <a:pt x="126" y="76"/>
                    </a:lnTo>
                    <a:lnTo>
                      <a:pt x="126" y="79"/>
                    </a:lnTo>
                    <a:lnTo>
                      <a:pt x="124" y="83"/>
                    </a:lnTo>
                    <a:lnTo>
                      <a:pt x="123" y="85"/>
                    </a:lnTo>
                    <a:lnTo>
                      <a:pt x="122" y="88"/>
                    </a:lnTo>
                    <a:lnTo>
                      <a:pt x="121" y="90"/>
                    </a:lnTo>
                    <a:lnTo>
                      <a:pt x="119" y="93"/>
                    </a:lnTo>
                    <a:lnTo>
                      <a:pt x="118" y="97"/>
                    </a:lnTo>
                    <a:lnTo>
                      <a:pt x="116" y="99"/>
                    </a:lnTo>
                    <a:lnTo>
                      <a:pt x="114" y="101"/>
                    </a:lnTo>
                    <a:lnTo>
                      <a:pt x="113" y="103"/>
                    </a:lnTo>
                    <a:lnTo>
                      <a:pt x="111" y="106"/>
                    </a:lnTo>
                    <a:lnTo>
                      <a:pt x="108" y="108"/>
                    </a:lnTo>
                    <a:lnTo>
                      <a:pt x="106" y="111"/>
                    </a:lnTo>
                    <a:lnTo>
                      <a:pt x="105" y="112"/>
                    </a:lnTo>
                    <a:lnTo>
                      <a:pt x="102" y="114"/>
                    </a:lnTo>
                    <a:lnTo>
                      <a:pt x="100" y="116"/>
                    </a:lnTo>
                    <a:lnTo>
                      <a:pt x="97" y="117"/>
                    </a:lnTo>
                    <a:lnTo>
                      <a:pt x="93" y="118"/>
                    </a:lnTo>
                    <a:lnTo>
                      <a:pt x="91" y="121"/>
                    </a:lnTo>
                    <a:lnTo>
                      <a:pt x="89" y="121"/>
                    </a:lnTo>
                    <a:lnTo>
                      <a:pt x="86" y="122"/>
                    </a:lnTo>
                    <a:lnTo>
                      <a:pt x="82" y="123"/>
                    </a:lnTo>
                    <a:lnTo>
                      <a:pt x="80" y="125"/>
                    </a:lnTo>
                    <a:lnTo>
                      <a:pt x="76" y="125"/>
                    </a:lnTo>
                    <a:lnTo>
                      <a:pt x="74" y="126"/>
                    </a:lnTo>
                    <a:lnTo>
                      <a:pt x="70" y="126"/>
                    </a:lnTo>
                    <a:lnTo>
                      <a:pt x="68" y="126"/>
                    </a:lnTo>
                    <a:lnTo>
                      <a:pt x="64" y="126"/>
                    </a:lnTo>
                    <a:lnTo>
                      <a:pt x="60" y="126"/>
                    </a:lnTo>
                    <a:lnTo>
                      <a:pt x="58" y="126"/>
                    </a:lnTo>
                    <a:lnTo>
                      <a:pt x="54" y="126"/>
                    </a:lnTo>
                    <a:lnTo>
                      <a:pt x="50" y="125"/>
                    </a:lnTo>
                    <a:lnTo>
                      <a:pt x="48" y="125"/>
                    </a:lnTo>
                    <a:lnTo>
                      <a:pt x="45" y="123"/>
                    </a:lnTo>
                    <a:lnTo>
                      <a:pt x="42" y="122"/>
                    </a:lnTo>
                    <a:lnTo>
                      <a:pt x="39" y="121"/>
                    </a:lnTo>
                    <a:lnTo>
                      <a:pt x="37" y="121"/>
                    </a:lnTo>
                    <a:lnTo>
                      <a:pt x="33" y="118"/>
                    </a:lnTo>
                    <a:lnTo>
                      <a:pt x="31" y="117"/>
                    </a:lnTo>
                    <a:lnTo>
                      <a:pt x="28" y="116"/>
                    </a:lnTo>
                    <a:lnTo>
                      <a:pt x="26" y="114"/>
                    </a:lnTo>
                    <a:lnTo>
                      <a:pt x="23" y="112"/>
                    </a:lnTo>
                    <a:lnTo>
                      <a:pt x="21" y="111"/>
                    </a:lnTo>
                    <a:lnTo>
                      <a:pt x="18" y="108"/>
                    </a:lnTo>
                    <a:lnTo>
                      <a:pt x="17" y="106"/>
                    </a:lnTo>
                    <a:lnTo>
                      <a:pt x="15" y="103"/>
                    </a:lnTo>
                    <a:lnTo>
                      <a:pt x="13" y="101"/>
                    </a:lnTo>
                    <a:lnTo>
                      <a:pt x="11" y="99"/>
                    </a:lnTo>
                    <a:lnTo>
                      <a:pt x="10" y="97"/>
                    </a:lnTo>
                    <a:lnTo>
                      <a:pt x="8" y="93"/>
                    </a:lnTo>
                    <a:lnTo>
                      <a:pt x="6" y="90"/>
                    </a:lnTo>
                    <a:lnTo>
                      <a:pt x="5" y="88"/>
                    </a:lnTo>
                    <a:lnTo>
                      <a:pt x="3" y="85"/>
                    </a:lnTo>
                    <a:lnTo>
                      <a:pt x="3" y="83"/>
                    </a:lnTo>
                    <a:lnTo>
                      <a:pt x="2" y="79"/>
                    </a:lnTo>
                    <a:lnTo>
                      <a:pt x="1" y="76"/>
                    </a:lnTo>
                    <a:lnTo>
                      <a:pt x="1" y="73"/>
                    </a:lnTo>
                    <a:lnTo>
                      <a:pt x="1" y="70"/>
                    </a:lnTo>
                    <a:lnTo>
                      <a:pt x="0" y="66"/>
                    </a:lnTo>
                    <a:lnTo>
                      <a:pt x="0" y="64"/>
                    </a:lnTo>
                    <a:lnTo>
                      <a:pt x="0" y="6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66" name="Freeform 1035"/>
              <p:cNvSpPr>
                <a:spLocks/>
              </p:cNvSpPr>
              <p:nvPr/>
            </p:nvSpPr>
            <p:spPr bwMode="auto">
              <a:xfrm>
                <a:off x="5085" y="3961"/>
                <a:ext cx="95" cy="87"/>
              </a:xfrm>
              <a:custGeom>
                <a:avLst/>
                <a:gdLst>
                  <a:gd name="T0" fmla="*/ 1 w 127"/>
                  <a:gd name="T1" fmla="*/ 1 h 126"/>
                  <a:gd name="T2" fmla="*/ 1 w 127"/>
                  <a:gd name="T3" fmla="*/ 1 h 126"/>
                  <a:gd name="T4" fmla="*/ 1 w 127"/>
                  <a:gd name="T5" fmla="*/ 1 h 126"/>
                  <a:gd name="T6" fmla="*/ 1 w 127"/>
                  <a:gd name="T7" fmla="*/ 1 h 126"/>
                  <a:gd name="T8" fmla="*/ 1 w 127"/>
                  <a:gd name="T9" fmla="*/ 1 h 126"/>
                  <a:gd name="T10" fmla="*/ 1 w 127"/>
                  <a:gd name="T11" fmla="*/ 1 h 126"/>
                  <a:gd name="T12" fmla="*/ 1 w 127"/>
                  <a:gd name="T13" fmla="*/ 1 h 126"/>
                  <a:gd name="T14" fmla="*/ 1 w 127"/>
                  <a:gd name="T15" fmla="*/ 1 h 126"/>
                  <a:gd name="T16" fmla="*/ 1 w 127"/>
                  <a:gd name="T17" fmla="*/ 1 h 126"/>
                  <a:gd name="T18" fmla="*/ 2 w 127"/>
                  <a:gd name="T19" fmla="*/ 1 h 126"/>
                  <a:gd name="T20" fmla="*/ 3 w 127"/>
                  <a:gd name="T21" fmla="*/ 0 h 126"/>
                  <a:gd name="T22" fmla="*/ 3 w 127"/>
                  <a:gd name="T23" fmla="*/ 1 h 126"/>
                  <a:gd name="T24" fmla="*/ 3 w 127"/>
                  <a:gd name="T25" fmla="*/ 1 h 126"/>
                  <a:gd name="T26" fmla="*/ 4 w 127"/>
                  <a:gd name="T27" fmla="*/ 1 h 126"/>
                  <a:gd name="T28" fmla="*/ 4 w 127"/>
                  <a:gd name="T29" fmla="*/ 1 h 126"/>
                  <a:gd name="T30" fmla="*/ 4 w 127"/>
                  <a:gd name="T31" fmla="*/ 1 h 126"/>
                  <a:gd name="T32" fmla="*/ 4 w 127"/>
                  <a:gd name="T33" fmla="*/ 1 h 126"/>
                  <a:gd name="T34" fmla="*/ 5 w 127"/>
                  <a:gd name="T35" fmla="*/ 1 h 126"/>
                  <a:gd name="T36" fmla="*/ 5 w 127"/>
                  <a:gd name="T37" fmla="*/ 1 h 126"/>
                  <a:gd name="T38" fmla="*/ 5 w 127"/>
                  <a:gd name="T39" fmla="*/ 1 h 126"/>
                  <a:gd name="T40" fmla="*/ 5 w 127"/>
                  <a:gd name="T41" fmla="*/ 1 h 126"/>
                  <a:gd name="T42" fmla="*/ 5 w 127"/>
                  <a:gd name="T43" fmla="*/ 1 h 126"/>
                  <a:gd name="T44" fmla="*/ 5 w 127"/>
                  <a:gd name="T45" fmla="*/ 1 h 126"/>
                  <a:gd name="T46" fmla="*/ 5 w 127"/>
                  <a:gd name="T47" fmla="*/ 1 h 126"/>
                  <a:gd name="T48" fmla="*/ 5 w 127"/>
                  <a:gd name="T49" fmla="*/ 1 h 126"/>
                  <a:gd name="T50" fmla="*/ 4 w 127"/>
                  <a:gd name="T51" fmla="*/ 2 h 126"/>
                  <a:gd name="T52" fmla="*/ 4 w 127"/>
                  <a:gd name="T53" fmla="*/ 2 h 126"/>
                  <a:gd name="T54" fmla="*/ 4 w 127"/>
                  <a:gd name="T55" fmla="*/ 2 h 126"/>
                  <a:gd name="T56" fmla="*/ 4 w 127"/>
                  <a:gd name="T57" fmla="*/ 2 h 126"/>
                  <a:gd name="T58" fmla="*/ 3 w 127"/>
                  <a:gd name="T59" fmla="*/ 2 h 126"/>
                  <a:gd name="T60" fmla="*/ 3 w 127"/>
                  <a:gd name="T61" fmla="*/ 2 h 126"/>
                  <a:gd name="T62" fmla="*/ 2 w 127"/>
                  <a:gd name="T63" fmla="*/ 2 h 126"/>
                  <a:gd name="T64" fmla="*/ 2 w 127"/>
                  <a:gd name="T65" fmla="*/ 2 h 126"/>
                  <a:gd name="T66" fmla="*/ 1 w 127"/>
                  <a:gd name="T67" fmla="*/ 2 h 126"/>
                  <a:gd name="T68" fmla="*/ 1 w 127"/>
                  <a:gd name="T69" fmla="*/ 2 h 126"/>
                  <a:gd name="T70" fmla="*/ 1 w 127"/>
                  <a:gd name="T71" fmla="*/ 2 h 126"/>
                  <a:gd name="T72" fmla="*/ 1 w 127"/>
                  <a:gd name="T73" fmla="*/ 2 h 126"/>
                  <a:gd name="T74" fmla="*/ 1 w 127"/>
                  <a:gd name="T75" fmla="*/ 2 h 126"/>
                  <a:gd name="T76" fmla="*/ 1 w 127"/>
                  <a:gd name="T77" fmla="*/ 1 h 126"/>
                  <a:gd name="T78" fmla="*/ 1 w 127"/>
                  <a:gd name="T79" fmla="*/ 1 h 126"/>
                  <a:gd name="T80" fmla="*/ 1 w 127"/>
                  <a:gd name="T81" fmla="*/ 1 h 126"/>
                  <a:gd name="T82" fmla="*/ 1 w 127"/>
                  <a:gd name="T83" fmla="*/ 1 h 126"/>
                  <a:gd name="T84" fmla="*/ 0 w 127"/>
                  <a:gd name="T85" fmla="*/ 1 h 1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126"/>
                  <a:gd name="T131" fmla="*/ 127 w 127"/>
                  <a:gd name="T132" fmla="*/ 126 h 1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126">
                    <a:moveTo>
                      <a:pt x="0" y="60"/>
                    </a:moveTo>
                    <a:lnTo>
                      <a:pt x="1" y="57"/>
                    </a:lnTo>
                    <a:lnTo>
                      <a:pt x="1" y="54"/>
                    </a:lnTo>
                    <a:lnTo>
                      <a:pt x="1" y="51"/>
                    </a:lnTo>
                    <a:lnTo>
                      <a:pt x="2" y="47"/>
                    </a:lnTo>
                    <a:lnTo>
                      <a:pt x="3" y="45"/>
                    </a:lnTo>
                    <a:lnTo>
                      <a:pt x="3" y="42"/>
                    </a:lnTo>
                    <a:lnTo>
                      <a:pt x="5" y="40"/>
                    </a:lnTo>
                    <a:lnTo>
                      <a:pt x="6" y="36"/>
                    </a:lnTo>
                    <a:lnTo>
                      <a:pt x="8" y="33"/>
                    </a:lnTo>
                    <a:lnTo>
                      <a:pt x="10" y="31"/>
                    </a:lnTo>
                    <a:lnTo>
                      <a:pt x="11" y="28"/>
                    </a:lnTo>
                    <a:lnTo>
                      <a:pt x="13" y="26"/>
                    </a:lnTo>
                    <a:lnTo>
                      <a:pt x="15" y="23"/>
                    </a:lnTo>
                    <a:lnTo>
                      <a:pt x="17" y="22"/>
                    </a:lnTo>
                    <a:lnTo>
                      <a:pt x="18" y="19"/>
                    </a:lnTo>
                    <a:lnTo>
                      <a:pt x="21" y="17"/>
                    </a:lnTo>
                    <a:lnTo>
                      <a:pt x="23" y="16"/>
                    </a:lnTo>
                    <a:lnTo>
                      <a:pt x="26" y="13"/>
                    </a:lnTo>
                    <a:lnTo>
                      <a:pt x="28" y="12"/>
                    </a:lnTo>
                    <a:lnTo>
                      <a:pt x="31" y="9"/>
                    </a:lnTo>
                    <a:lnTo>
                      <a:pt x="33" y="8"/>
                    </a:lnTo>
                    <a:lnTo>
                      <a:pt x="37" y="7"/>
                    </a:lnTo>
                    <a:lnTo>
                      <a:pt x="39" y="5"/>
                    </a:lnTo>
                    <a:lnTo>
                      <a:pt x="42" y="4"/>
                    </a:lnTo>
                    <a:lnTo>
                      <a:pt x="45" y="3"/>
                    </a:lnTo>
                    <a:lnTo>
                      <a:pt x="48" y="3"/>
                    </a:lnTo>
                    <a:lnTo>
                      <a:pt x="50" y="2"/>
                    </a:lnTo>
                    <a:lnTo>
                      <a:pt x="54" y="2"/>
                    </a:lnTo>
                    <a:lnTo>
                      <a:pt x="58" y="2"/>
                    </a:lnTo>
                    <a:lnTo>
                      <a:pt x="60" y="0"/>
                    </a:lnTo>
                    <a:lnTo>
                      <a:pt x="64" y="0"/>
                    </a:lnTo>
                    <a:lnTo>
                      <a:pt x="68" y="0"/>
                    </a:lnTo>
                    <a:lnTo>
                      <a:pt x="70" y="2"/>
                    </a:lnTo>
                    <a:lnTo>
                      <a:pt x="74" y="2"/>
                    </a:lnTo>
                    <a:lnTo>
                      <a:pt x="76" y="2"/>
                    </a:lnTo>
                    <a:lnTo>
                      <a:pt x="80" y="3"/>
                    </a:lnTo>
                    <a:lnTo>
                      <a:pt x="82" y="3"/>
                    </a:lnTo>
                    <a:lnTo>
                      <a:pt x="86" y="4"/>
                    </a:lnTo>
                    <a:lnTo>
                      <a:pt x="89" y="5"/>
                    </a:lnTo>
                    <a:lnTo>
                      <a:pt x="91" y="7"/>
                    </a:lnTo>
                    <a:lnTo>
                      <a:pt x="93" y="8"/>
                    </a:lnTo>
                    <a:lnTo>
                      <a:pt x="97" y="9"/>
                    </a:lnTo>
                    <a:lnTo>
                      <a:pt x="100" y="12"/>
                    </a:lnTo>
                    <a:lnTo>
                      <a:pt x="102" y="13"/>
                    </a:lnTo>
                    <a:lnTo>
                      <a:pt x="105" y="16"/>
                    </a:lnTo>
                    <a:lnTo>
                      <a:pt x="106" y="17"/>
                    </a:lnTo>
                    <a:lnTo>
                      <a:pt x="108" y="19"/>
                    </a:lnTo>
                    <a:lnTo>
                      <a:pt x="111" y="22"/>
                    </a:lnTo>
                    <a:lnTo>
                      <a:pt x="113" y="23"/>
                    </a:lnTo>
                    <a:lnTo>
                      <a:pt x="114" y="26"/>
                    </a:lnTo>
                    <a:lnTo>
                      <a:pt x="116" y="28"/>
                    </a:lnTo>
                    <a:lnTo>
                      <a:pt x="118" y="31"/>
                    </a:lnTo>
                    <a:lnTo>
                      <a:pt x="119" y="33"/>
                    </a:lnTo>
                    <a:lnTo>
                      <a:pt x="121" y="36"/>
                    </a:lnTo>
                    <a:lnTo>
                      <a:pt x="122" y="40"/>
                    </a:lnTo>
                    <a:lnTo>
                      <a:pt x="123" y="42"/>
                    </a:lnTo>
                    <a:lnTo>
                      <a:pt x="124" y="45"/>
                    </a:lnTo>
                    <a:lnTo>
                      <a:pt x="126" y="47"/>
                    </a:lnTo>
                    <a:lnTo>
                      <a:pt x="126" y="51"/>
                    </a:lnTo>
                    <a:lnTo>
                      <a:pt x="127" y="54"/>
                    </a:lnTo>
                    <a:lnTo>
                      <a:pt x="127" y="57"/>
                    </a:lnTo>
                    <a:lnTo>
                      <a:pt x="127" y="60"/>
                    </a:lnTo>
                    <a:lnTo>
                      <a:pt x="127" y="64"/>
                    </a:lnTo>
                    <a:lnTo>
                      <a:pt x="127" y="66"/>
                    </a:lnTo>
                    <a:lnTo>
                      <a:pt x="127" y="70"/>
                    </a:lnTo>
                    <a:lnTo>
                      <a:pt x="127" y="73"/>
                    </a:lnTo>
                    <a:lnTo>
                      <a:pt x="126" y="76"/>
                    </a:lnTo>
                    <a:lnTo>
                      <a:pt x="126" y="79"/>
                    </a:lnTo>
                    <a:lnTo>
                      <a:pt x="124" y="83"/>
                    </a:lnTo>
                    <a:lnTo>
                      <a:pt x="123" y="85"/>
                    </a:lnTo>
                    <a:lnTo>
                      <a:pt x="122" y="88"/>
                    </a:lnTo>
                    <a:lnTo>
                      <a:pt x="121" y="90"/>
                    </a:lnTo>
                    <a:lnTo>
                      <a:pt x="119" y="93"/>
                    </a:lnTo>
                    <a:lnTo>
                      <a:pt x="118" y="97"/>
                    </a:lnTo>
                    <a:lnTo>
                      <a:pt x="116" y="99"/>
                    </a:lnTo>
                    <a:lnTo>
                      <a:pt x="114" y="101"/>
                    </a:lnTo>
                    <a:lnTo>
                      <a:pt x="113" y="103"/>
                    </a:lnTo>
                    <a:lnTo>
                      <a:pt x="111" y="106"/>
                    </a:lnTo>
                    <a:lnTo>
                      <a:pt x="108" y="108"/>
                    </a:lnTo>
                    <a:lnTo>
                      <a:pt x="106" y="111"/>
                    </a:lnTo>
                    <a:lnTo>
                      <a:pt x="105" y="112"/>
                    </a:lnTo>
                    <a:lnTo>
                      <a:pt x="102" y="114"/>
                    </a:lnTo>
                    <a:lnTo>
                      <a:pt x="100" y="116"/>
                    </a:lnTo>
                    <a:lnTo>
                      <a:pt x="97" y="117"/>
                    </a:lnTo>
                    <a:lnTo>
                      <a:pt x="93" y="118"/>
                    </a:lnTo>
                    <a:lnTo>
                      <a:pt x="91" y="121"/>
                    </a:lnTo>
                    <a:lnTo>
                      <a:pt x="89" y="121"/>
                    </a:lnTo>
                    <a:lnTo>
                      <a:pt x="86" y="122"/>
                    </a:lnTo>
                    <a:lnTo>
                      <a:pt x="82" y="123"/>
                    </a:lnTo>
                    <a:lnTo>
                      <a:pt x="80" y="125"/>
                    </a:lnTo>
                    <a:lnTo>
                      <a:pt x="76" y="125"/>
                    </a:lnTo>
                    <a:lnTo>
                      <a:pt x="74" y="126"/>
                    </a:lnTo>
                    <a:lnTo>
                      <a:pt x="70" y="126"/>
                    </a:lnTo>
                    <a:lnTo>
                      <a:pt x="68" y="126"/>
                    </a:lnTo>
                    <a:lnTo>
                      <a:pt x="64" y="126"/>
                    </a:lnTo>
                    <a:lnTo>
                      <a:pt x="60" y="126"/>
                    </a:lnTo>
                    <a:lnTo>
                      <a:pt x="58" y="126"/>
                    </a:lnTo>
                    <a:lnTo>
                      <a:pt x="54" y="126"/>
                    </a:lnTo>
                    <a:lnTo>
                      <a:pt x="50" y="125"/>
                    </a:lnTo>
                    <a:lnTo>
                      <a:pt x="48" y="125"/>
                    </a:lnTo>
                    <a:lnTo>
                      <a:pt x="45" y="123"/>
                    </a:lnTo>
                    <a:lnTo>
                      <a:pt x="42" y="122"/>
                    </a:lnTo>
                    <a:lnTo>
                      <a:pt x="39" y="121"/>
                    </a:lnTo>
                    <a:lnTo>
                      <a:pt x="37" y="121"/>
                    </a:lnTo>
                    <a:lnTo>
                      <a:pt x="33" y="118"/>
                    </a:lnTo>
                    <a:lnTo>
                      <a:pt x="31" y="117"/>
                    </a:lnTo>
                    <a:lnTo>
                      <a:pt x="28" y="116"/>
                    </a:lnTo>
                    <a:lnTo>
                      <a:pt x="26" y="114"/>
                    </a:lnTo>
                    <a:lnTo>
                      <a:pt x="23" y="112"/>
                    </a:lnTo>
                    <a:lnTo>
                      <a:pt x="21" y="111"/>
                    </a:lnTo>
                    <a:lnTo>
                      <a:pt x="18" y="108"/>
                    </a:lnTo>
                    <a:lnTo>
                      <a:pt x="17" y="106"/>
                    </a:lnTo>
                    <a:lnTo>
                      <a:pt x="15" y="103"/>
                    </a:lnTo>
                    <a:lnTo>
                      <a:pt x="13" y="101"/>
                    </a:lnTo>
                    <a:lnTo>
                      <a:pt x="11" y="99"/>
                    </a:lnTo>
                    <a:lnTo>
                      <a:pt x="10" y="97"/>
                    </a:lnTo>
                    <a:lnTo>
                      <a:pt x="8" y="93"/>
                    </a:lnTo>
                    <a:lnTo>
                      <a:pt x="6" y="90"/>
                    </a:lnTo>
                    <a:lnTo>
                      <a:pt x="5" y="88"/>
                    </a:lnTo>
                    <a:lnTo>
                      <a:pt x="3" y="85"/>
                    </a:lnTo>
                    <a:lnTo>
                      <a:pt x="3" y="83"/>
                    </a:lnTo>
                    <a:lnTo>
                      <a:pt x="2" y="79"/>
                    </a:lnTo>
                    <a:lnTo>
                      <a:pt x="1" y="76"/>
                    </a:lnTo>
                    <a:lnTo>
                      <a:pt x="1" y="73"/>
                    </a:lnTo>
                    <a:lnTo>
                      <a:pt x="1" y="70"/>
                    </a:lnTo>
                    <a:lnTo>
                      <a:pt x="0" y="66"/>
                    </a:lnTo>
                    <a:lnTo>
                      <a:pt x="0" y="64"/>
                    </a:lnTo>
                    <a:lnTo>
                      <a:pt x="0" y="60"/>
                    </a:lnTo>
                    <a:close/>
                  </a:path>
                </a:pathLst>
              </a:custGeom>
              <a:solidFill>
                <a:schemeClr val="tx1"/>
              </a:solidFill>
              <a:ln w="1588">
                <a:solidFill>
                  <a:srgbClr val="000000"/>
                </a:solidFill>
                <a:round/>
                <a:headEnd/>
                <a:tailEnd/>
              </a:ln>
            </p:spPr>
            <p:txBody>
              <a:bodyPr/>
              <a:lstStyle/>
              <a:p>
                <a:endParaRPr lang="en-US"/>
              </a:p>
            </p:txBody>
          </p:sp>
          <p:sp>
            <p:nvSpPr>
              <p:cNvPr id="27467" name="Freeform 1036"/>
              <p:cNvSpPr>
                <a:spLocks/>
              </p:cNvSpPr>
              <p:nvPr/>
            </p:nvSpPr>
            <p:spPr bwMode="auto">
              <a:xfrm>
                <a:off x="5110" y="3983"/>
                <a:ext cx="45" cy="44"/>
              </a:xfrm>
              <a:custGeom>
                <a:avLst/>
                <a:gdLst>
                  <a:gd name="T0" fmla="*/ 1 w 60"/>
                  <a:gd name="T1" fmla="*/ 1 h 61"/>
                  <a:gd name="T2" fmla="*/ 1 w 60"/>
                  <a:gd name="T3" fmla="*/ 1 h 61"/>
                  <a:gd name="T4" fmla="*/ 2 w 60"/>
                  <a:gd name="T5" fmla="*/ 1 h 61"/>
                  <a:gd name="T6" fmla="*/ 2 w 60"/>
                  <a:gd name="T7" fmla="*/ 1 h 61"/>
                  <a:gd name="T8" fmla="*/ 2 w 60"/>
                  <a:gd name="T9" fmla="*/ 1 h 61"/>
                  <a:gd name="T10" fmla="*/ 2 w 60"/>
                  <a:gd name="T11" fmla="*/ 1 h 61"/>
                  <a:gd name="T12" fmla="*/ 2 w 60"/>
                  <a:gd name="T13" fmla="*/ 1 h 61"/>
                  <a:gd name="T14" fmla="*/ 2 w 60"/>
                  <a:gd name="T15" fmla="*/ 1 h 61"/>
                  <a:gd name="T16" fmla="*/ 2 w 60"/>
                  <a:gd name="T17" fmla="*/ 0 h 61"/>
                  <a:gd name="T18" fmla="*/ 2 w 60"/>
                  <a:gd name="T19" fmla="*/ 0 h 61"/>
                  <a:gd name="T20" fmla="*/ 2 w 60"/>
                  <a:gd name="T21" fmla="*/ 0 h 61"/>
                  <a:gd name="T22" fmla="*/ 2 w 60"/>
                  <a:gd name="T23" fmla="*/ 0 h 61"/>
                  <a:gd name="T24" fmla="*/ 2 w 60"/>
                  <a:gd name="T25" fmla="*/ 1 h 61"/>
                  <a:gd name="T26" fmla="*/ 2 w 60"/>
                  <a:gd name="T27" fmla="*/ 1 h 61"/>
                  <a:gd name="T28" fmla="*/ 2 w 60"/>
                  <a:gd name="T29" fmla="*/ 1 h 61"/>
                  <a:gd name="T30" fmla="*/ 3 w 60"/>
                  <a:gd name="T31" fmla="*/ 1 h 61"/>
                  <a:gd name="T32" fmla="*/ 3 w 60"/>
                  <a:gd name="T33" fmla="*/ 1 h 61"/>
                  <a:gd name="T34" fmla="*/ 3 w 60"/>
                  <a:gd name="T35" fmla="*/ 1 h 61"/>
                  <a:gd name="T36" fmla="*/ 3 w 60"/>
                  <a:gd name="T37" fmla="*/ 1 h 61"/>
                  <a:gd name="T38" fmla="*/ 3 w 60"/>
                  <a:gd name="T39" fmla="*/ 1 h 61"/>
                  <a:gd name="T40" fmla="*/ 3 w 60"/>
                  <a:gd name="T41" fmla="*/ 1 h 61"/>
                  <a:gd name="T42" fmla="*/ 3 w 60"/>
                  <a:gd name="T43" fmla="*/ 1 h 61"/>
                  <a:gd name="T44" fmla="*/ 3 w 60"/>
                  <a:gd name="T45" fmla="*/ 1 h 61"/>
                  <a:gd name="T46" fmla="*/ 3 w 60"/>
                  <a:gd name="T47" fmla="*/ 1 h 61"/>
                  <a:gd name="T48" fmla="*/ 3 w 60"/>
                  <a:gd name="T49" fmla="*/ 1 h 61"/>
                  <a:gd name="T50" fmla="*/ 3 w 60"/>
                  <a:gd name="T51" fmla="*/ 1 h 61"/>
                  <a:gd name="T52" fmla="*/ 3 w 60"/>
                  <a:gd name="T53" fmla="*/ 1 h 61"/>
                  <a:gd name="T54" fmla="*/ 2 w 60"/>
                  <a:gd name="T55" fmla="*/ 1 h 61"/>
                  <a:gd name="T56" fmla="*/ 2 w 60"/>
                  <a:gd name="T57" fmla="*/ 1 h 61"/>
                  <a:gd name="T58" fmla="*/ 2 w 60"/>
                  <a:gd name="T59" fmla="*/ 1 h 61"/>
                  <a:gd name="T60" fmla="*/ 2 w 60"/>
                  <a:gd name="T61" fmla="*/ 1 h 61"/>
                  <a:gd name="T62" fmla="*/ 2 w 60"/>
                  <a:gd name="T63" fmla="*/ 1 h 61"/>
                  <a:gd name="T64" fmla="*/ 2 w 60"/>
                  <a:gd name="T65" fmla="*/ 1 h 61"/>
                  <a:gd name="T66" fmla="*/ 2 w 60"/>
                  <a:gd name="T67" fmla="*/ 1 h 61"/>
                  <a:gd name="T68" fmla="*/ 2 w 60"/>
                  <a:gd name="T69" fmla="*/ 1 h 61"/>
                  <a:gd name="T70" fmla="*/ 2 w 60"/>
                  <a:gd name="T71" fmla="*/ 1 h 61"/>
                  <a:gd name="T72" fmla="*/ 2 w 60"/>
                  <a:gd name="T73" fmla="*/ 1 h 61"/>
                  <a:gd name="T74" fmla="*/ 2 w 60"/>
                  <a:gd name="T75" fmla="*/ 1 h 61"/>
                  <a:gd name="T76" fmla="*/ 2 w 60"/>
                  <a:gd name="T77" fmla="*/ 1 h 61"/>
                  <a:gd name="T78" fmla="*/ 2 w 60"/>
                  <a:gd name="T79" fmla="*/ 1 h 61"/>
                  <a:gd name="T80" fmla="*/ 1 w 60"/>
                  <a:gd name="T81" fmla="*/ 1 h 61"/>
                  <a:gd name="T82" fmla="*/ 0 w 60"/>
                  <a:gd name="T83" fmla="*/ 1 h 61"/>
                  <a:gd name="T84" fmla="*/ 0 w 60"/>
                  <a:gd name="T85" fmla="*/ 1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61"/>
                  <a:gd name="T131" fmla="*/ 60 w 60"/>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61">
                    <a:moveTo>
                      <a:pt x="0" y="30"/>
                    </a:moveTo>
                    <a:lnTo>
                      <a:pt x="0" y="27"/>
                    </a:lnTo>
                    <a:lnTo>
                      <a:pt x="1" y="26"/>
                    </a:lnTo>
                    <a:lnTo>
                      <a:pt x="1" y="24"/>
                    </a:lnTo>
                    <a:lnTo>
                      <a:pt x="1" y="23"/>
                    </a:lnTo>
                    <a:lnTo>
                      <a:pt x="1" y="22"/>
                    </a:lnTo>
                    <a:lnTo>
                      <a:pt x="2" y="21"/>
                    </a:lnTo>
                    <a:lnTo>
                      <a:pt x="2" y="18"/>
                    </a:lnTo>
                    <a:lnTo>
                      <a:pt x="4" y="17"/>
                    </a:lnTo>
                    <a:lnTo>
                      <a:pt x="4" y="16"/>
                    </a:lnTo>
                    <a:lnTo>
                      <a:pt x="5" y="14"/>
                    </a:lnTo>
                    <a:lnTo>
                      <a:pt x="6" y="13"/>
                    </a:lnTo>
                    <a:lnTo>
                      <a:pt x="6" y="12"/>
                    </a:lnTo>
                    <a:lnTo>
                      <a:pt x="7" y="10"/>
                    </a:lnTo>
                    <a:lnTo>
                      <a:pt x="9" y="10"/>
                    </a:lnTo>
                    <a:lnTo>
                      <a:pt x="10" y="9"/>
                    </a:lnTo>
                    <a:lnTo>
                      <a:pt x="10" y="8"/>
                    </a:lnTo>
                    <a:lnTo>
                      <a:pt x="11" y="7"/>
                    </a:lnTo>
                    <a:lnTo>
                      <a:pt x="12" y="5"/>
                    </a:lnTo>
                    <a:lnTo>
                      <a:pt x="14" y="5"/>
                    </a:lnTo>
                    <a:lnTo>
                      <a:pt x="15" y="4"/>
                    </a:lnTo>
                    <a:lnTo>
                      <a:pt x="16" y="3"/>
                    </a:lnTo>
                    <a:lnTo>
                      <a:pt x="17" y="3"/>
                    </a:lnTo>
                    <a:lnTo>
                      <a:pt x="19" y="2"/>
                    </a:lnTo>
                    <a:lnTo>
                      <a:pt x="20" y="2"/>
                    </a:lnTo>
                    <a:lnTo>
                      <a:pt x="22" y="2"/>
                    </a:lnTo>
                    <a:lnTo>
                      <a:pt x="23" y="0"/>
                    </a:lnTo>
                    <a:lnTo>
                      <a:pt x="25" y="0"/>
                    </a:lnTo>
                    <a:lnTo>
                      <a:pt x="26" y="0"/>
                    </a:lnTo>
                    <a:lnTo>
                      <a:pt x="27" y="0"/>
                    </a:lnTo>
                    <a:lnTo>
                      <a:pt x="30" y="0"/>
                    </a:lnTo>
                    <a:lnTo>
                      <a:pt x="31" y="0"/>
                    </a:lnTo>
                    <a:lnTo>
                      <a:pt x="32" y="0"/>
                    </a:lnTo>
                    <a:lnTo>
                      <a:pt x="33" y="0"/>
                    </a:lnTo>
                    <a:lnTo>
                      <a:pt x="36" y="0"/>
                    </a:lnTo>
                    <a:lnTo>
                      <a:pt x="37" y="0"/>
                    </a:lnTo>
                    <a:lnTo>
                      <a:pt x="38" y="0"/>
                    </a:lnTo>
                    <a:lnTo>
                      <a:pt x="39" y="2"/>
                    </a:lnTo>
                    <a:lnTo>
                      <a:pt x="41" y="2"/>
                    </a:lnTo>
                    <a:lnTo>
                      <a:pt x="42" y="2"/>
                    </a:lnTo>
                    <a:lnTo>
                      <a:pt x="43" y="3"/>
                    </a:lnTo>
                    <a:lnTo>
                      <a:pt x="46" y="3"/>
                    </a:lnTo>
                    <a:lnTo>
                      <a:pt x="47" y="4"/>
                    </a:lnTo>
                    <a:lnTo>
                      <a:pt x="48" y="5"/>
                    </a:lnTo>
                    <a:lnTo>
                      <a:pt x="49" y="7"/>
                    </a:lnTo>
                    <a:lnTo>
                      <a:pt x="51" y="8"/>
                    </a:lnTo>
                    <a:lnTo>
                      <a:pt x="52" y="9"/>
                    </a:lnTo>
                    <a:lnTo>
                      <a:pt x="53" y="10"/>
                    </a:lnTo>
                    <a:lnTo>
                      <a:pt x="54" y="10"/>
                    </a:lnTo>
                    <a:lnTo>
                      <a:pt x="54" y="12"/>
                    </a:lnTo>
                    <a:lnTo>
                      <a:pt x="56" y="13"/>
                    </a:lnTo>
                    <a:lnTo>
                      <a:pt x="57" y="14"/>
                    </a:lnTo>
                    <a:lnTo>
                      <a:pt x="57" y="16"/>
                    </a:lnTo>
                    <a:lnTo>
                      <a:pt x="58" y="17"/>
                    </a:lnTo>
                    <a:lnTo>
                      <a:pt x="58" y="18"/>
                    </a:lnTo>
                    <a:lnTo>
                      <a:pt x="59" y="21"/>
                    </a:lnTo>
                    <a:lnTo>
                      <a:pt x="59" y="22"/>
                    </a:lnTo>
                    <a:lnTo>
                      <a:pt x="60" y="23"/>
                    </a:lnTo>
                    <a:lnTo>
                      <a:pt x="60" y="24"/>
                    </a:lnTo>
                    <a:lnTo>
                      <a:pt x="60" y="26"/>
                    </a:lnTo>
                    <a:lnTo>
                      <a:pt x="60" y="27"/>
                    </a:lnTo>
                    <a:lnTo>
                      <a:pt x="60" y="30"/>
                    </a:lnTo>
                    <a:lnTo>
                      <a:pt x="60" y="31"/>
                    </a:lnTo>
                    <a:lnTo>
                      <a:pt x="60" y="32"/>
                    </a:lnTo>
                    <a:lnTo>
                      <a:pt x="60" y="33"/>
                    </a:lnTo>
                    <a:lnTo>
                      <a:pt x="60" y="36"/>
                    </a:lnTo>
                    <a:lnTo>
                      <a:pt x="60" y="37"/>
                    </a:lnTo>
                    <a:lnTo>
                      <a:pt x="60" y="38"/>
                    </a:lnTo>
                    <a:lnTo>
                      <a:pt x="59" y="40"/>
                    </a:lnTo>
                    <a:lnTo>
                      <a:pt x="59" y="41"/>
                    </a:lnTo>
                    <a:lnTo>
                      <a:pt x="58" y="42"/>
                    </a:lnTo>
                    <a:lnTo>
                      <a:pt x="58" y="43"/>
                    </a:lnTo>
                    <a:lnTo>
                      <a:pt x="57" y="45"/>
                    </a:lnTo>
                    <a:lnTo>
                      <a:pt x="57" y="47"/>
                    </a:lnTo>
                    <a:lnTo>
                      <a:pt x="56" y="47"/>
                    </a:lnTo>
                    <a:lnTo>
                      <a:pt x="54" y="49"/>
                    </a:lnTo>
                    <a:lnTo>
                      <a:pt x="54" y="50"/>
                    </a:lnTo>
                    <a:lnTo>
                      <a:pt x="53" y="51"/>
                    </a:lnTo>
                    <a:lnTo>
                      <a:pt x="52" y="52"/>
                    </a:lnTo>
                    <a:lnTo>
                      <a:pt x="51" y="54"/>
                    </a:lnTo>
                    <a:lnTo>
                      <a:pt x="49" y="55"/>
                    </a:lnTo>
                    <a:lnTo>
                      <a:pt x="48" y="55"/>
                    </a:lnTo>
                    <a:lnTo>
                      <a:pt x="48" y="56"/>
                    </a:lnTo>
                    <a:lnTo>
                      <a:pt x="47" y="57"/>
                    </a:lnTo>
                    <a:lnTo>
                      <a:pt x="46" y="57"/>
                    </a:lnTo>
                    <a:lnTo>
                      <a:pt x="43" y="59"/>
                    </a:lnTo>
                    <a:lnTo>
                      <a:pt x="42" y="59"/>
                    </a:lnTo>
                    <a:lnTo>
                      <a:pt x="41" y="60"/>
                    </a:lnTo>
                    <a:lnTo>
                      <a:pt x="39" y="60"/>
                    </a:lnTo>
                    <a:lnTo>
                      <a:pt x="38" y="60"/>
                    </a:lnTo>
                    <a:lnTo>
                      <a:pt x="37" y="61"/>
                    </a:lnTo>
                    <a:lnTo>
                      <a:pt x="36" y="61"/>
                    </a:lnTo>
                    <a:lnTo>
                      <a:pt x="33" y="61"/>
                    </a:lnTo>
                    <a:lnTo>
                      <a:pt x="32" y="61"/>
                    </a:lnTo>
                    <a:lnTo>
                      <a:pt x="31" y="61"/>
                    </a:lnTo>
                    <a:lnTo>
                      <a:pt x="30" y="61"/>
                    </a:lnTo>
                    <a:lnTo>
                      <a:pt x="27" y="61"/>
                    </a:lnTo>
                    <a:lnTo>
                      <a:pt x="26" y="61"/>
                    </a:lnTo>
                    <a:lnTo>
                      <a:pt x="25" y="61"/>
                    </a:lnTo>
                    <a:lnTo>
                      <a:pt x="23" y="60"/>
                    </a:lnTo>
                    <a:lnTo>
                      <a:pt x="22" y="60"/>
                    </a:lnTo>
                    <a:lnTo>
                      <a:pt x="20" y="60"/>
                    </a:lnTo>
                    <a:lnTo>
                      <a:pt x="19" y="59"/>
                    </a:lnTo>
                    <a:lnTo>
                      <a:pt x="17" y="59"/>
                    </a:lnTo>
                    <a:lnTo>
                      <a:pt x="16" y="57"/>
                    </a:lnTo>
                    <a:lnTo>
                      <a:pt x="15" y="57"/>
                    </a:lnTo>
                    <a:lnTo>
                      <a:pt x="14" y="56"/>
                    </a:lnTo>
                    <a:lnTo>
                      <a:pt x="12" y="55"/>
                    </a:lnTo>
                    <a:lnTo>
                      <a:pt x="11" y="55"/>
                    </a:lnTo>
                    <a:lnTo>
                      <a:pt x="10" y="54"/>
                    </a:lnTo>
                    <a:lnTo>
                      <a:pt x="10" y="52"/>
                    </a:lnTo>
                    <a:lnTo>
                      <a:pt x="9" y="51"/>
                    </a:lnTo>
                    <a:lnTo>
                      <a:pt x="7" y="50"/>
                    </a:lnTo>
                    <a:lnTo>
                      <a:pt x="6" y="49"/>
                    </a:lnTo>
                    <a:lnTo>
                      <a:pt x="6" y="47"/>
                    </a:lnTo>
                    <a:lnTo>
                      <a:pt x="5" y="47"/>
                    </a:lnTo>
                    <a:lnTo>
                      <a:pt x="4" y="45"/>
                    </a:lnTo>
                    <a:lnTo>
                      <a:pt x="4" y="43"/>
                    </a:lnTo>
                    <a:lnTo>
                      <a:pt x="2" y="42"/>
                    </a:lnTo>
                    <a:lnTo>
                      <a:pt x="2" y="41"/>
                    </a:lnTo>
                    <a:lnTo>
                      <a:pt x="1" y="40"/>
                    </a:lnTo>
                    <a:lnTo>
                      <a:pt x="1" y="38"/>
                    </a:lnTo>
                    <a:lnTo>
                      <a:pt x="1" y="37"/>
                    </a:lnTo>
                    <a:lnTo>
                      <a:pt x="1" y="36"/>
                    </a:lnTo>
                    <a:lnTo>
                      <a:pt x="0" y="33"/>
                    </a:lnTo>
                    <a:lnTo>
                      <a:pt x="0" y="32"/>
                    </a:lnTo>
                    <a:lnTo>
                      <a:pt x="0" y="31"/>
                    </a:lnTo>
                    <a:lnTo>
                      <a:pt x="0" y="3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68" name="Freeform 1037"/>
              <p:cNvSpPr>
                <a:spLocks/>
              </p:cNvSpPr>
              <p:nvPr/>
            </p:nvSpPr>
            <p:spPr bwMode="auto">
              <a:xfrm>
                <a:off x="5110" y="3983"/>
                <a:ext cx="45" cy="44"/>
              </a:xfrm>
              <a:custGeom>
                <a:avLst/>
                <a:gdLst>
                  <a:gd name="T0" fmla="*/ 1 w 60"/>
                  <a:gd name="T1" fmla="*/ 1 h 61"/>
                  <a:gd name="T2" fmla="*/ 1 w 60"/>
                  <a:gd name="T3" fmla="*/ 1 h 61"/>
                  <a:gd name="T4" fmla="*/ 2 w 60"/>
                  <a:gd name="T5" fmla="*/ 1 h 61"/>
                  <a:gd name="T6" fmla="*/ 2 w 60"/>
                  <a:gd name="T7" fmla="*/ 1 h 61"/>
                  <a:gd name="T8" fmla="*/ 2 w 60"/>
                  <a:gd name="T9" fmla="*/ 1 h 61"/>
                  <a:gd name="T10" fmla="*/ 2 w 60"/>
                  <a:gd name="T11" fmla="*/ 1 h 61"/>
                  <a:gd name="T12" fmla="*/ 2 w 60"/>
                  <a:gd name="T13" fmla="*/ 1 h 61"/>
                  <a:gd name="T14" fmla="*/ 2 w 60"/>
                  <a:gd name="T15" fmla="*/ 1 h 61"/>
                  <a:gd name="T16" fmla="*/ 2 w 60"/>
                  <a:gd name="T17" fmla="*/ 0 h 61"/>
                  <a:gd name="T18" fmla="*/ 2 w 60"/>
                  <a:gd name="T19" fmla="*/ 0 h 61"/>
                  <a:gd name="T20" fmla="*/ 2 w 60"/>
                  <a:gd name="T21" fmla="*/ 0 h 61"/>
                  <a:gd name="T22" fmla="*/ 2 w 60"/>
                  <a:gd name="T23" fmla="*/ 0 h 61"/>
                  <a:gd name="T24" fmla="*/ 2 w 60"/>
                  <a:gd name="T25" fmla="*/ 1 h 61"/>
                  <a:gd name="T26" fmla="*/ 2 w 60"/>
                  <a:gd name="T27" fmla="*/ 1 h 61"/>
                  <a:gd name="T28" fmla="*/ 2 w 60"/>
                  <a:gd name="T29" fmla="*/ 1 h 61"/>
                  <a:gd name="T30" fmla="*/ 3 w 60"/>
                  <a:gd name="T31" fmla="*/ 1 h 61"/>
                  <a:gd name="T32" fmla="*/ 3 w 60"/>
                  <a:gd name="T33" fmla="*/ 1 h 61"/>
                  <a:gd name="T34" fmla="*/ 3 w 60"/>
                  <a:gd name="T35" fmla="*/ 1 h 61"/>
                  <a:gd name="T36" fmla="*/ 3 w 60"/>
                  <a:gd name="T37" fmla="*/ 1 h 61"/>
                  <a:gd name="T38" fmla="*/ 3 w 60"/>
                  <a:gd name="T39" fmla="*/ 1 h 61"/>
                  <a:gd name="T40" fmla="*/ 3 w 60"/>
                  <a:gd name="T41" fmla="*/ 1 h 61"/>
                  <a:gd name="T42" fmla="*/ 3 w 60"/>
                  <a:gd name="T43" fmla="*/ 1 h 61"/>
                  <a:gd name="T44" fmla="*/ 3 w 60"/>
                  <a:gd name="T45" fmla="*/ 1 h 61"/>
                  <a:gd name="T46" fmla="*/ 3 w 60"/>
                  <a:gd name="T47" fmla="*/ 1 h 61"/>
                  <a:gd name="T48" fmla="*/ 3 w 60"/>
                  <a:gd name="T49" fmla="*/ 1 h 61"/>
                  <a:gd name="T50" fmla="*/ 3 w 60"/>
                  <a:gd name="T51" fmla="*/ 1 h 61"/>
                  <a:gd name="T52" fmla="*/ 3 w 60"/>
                  <a:gd name="T53" fmla="*/ 1 h 61"/>
                  <a:gd name="T54" fmla="*/ 2 w 60"/>
                  <a:gd name="T55" fmla="*/ 1 h 61"/>
                  <a:gd name="T56" fmla="*/ 2 w 60"/>
                  <a:gd name="T57" fmla="*/ 1 h 61"/>
                  <a:gd name="T58" fmla="*/ 2 w 60"/>
                  <a:gd name="T59" fmla="*/ 1 h 61"/>
                  <a:gd name="T60" fmla="*/ 2 w 60"/>
                  <a:gd name="T61" fmla="*/ 1 h 61"/>
                  <a:gd name="T62" fmla="*/ 2 w 60"/>
                  <a:gd name="T63" fmla="*/ 1 h 61"/>
                  <a:gd name="T64" fmla="*/ 2 w 60"/>
                  <a:gd name="T65" fmla="*/ 1 h 61"/>
                  <a:gd name="T66" fmla="*/ 2 w 60"/>
                  <a:gd name="T67" fmla="*/ 1 h 61"/>
                  <a:gd name="T68" fmla="*/ 2 w 60"/>
                  <a:gd name="T69" fmla="*/ 1 h 61"/>
                  <a:gd name="T70" fmla="*/ 2 w 60"/>
                  <a:gd name="T71" fmla="*/ 1 h 61"/>
                  <a:gd name="T72" fmla="*/ 2 w 60"/>
                  <a:gd name="T73" fmla="*/ 1 h 61"/>
                  <a:gd name="T74" fmla="*/ 2 w 60"/>
                  <a:gd name="T75" fmla="*/ 1 h 61"/>
                  <a:gd name="T76" fmla="*/ 2 w 60"/>
                  <a:gd name="T77" fmla="*/ 1 h 61"/>
                  <a:gd name="T78" fmla="*/ 2 w 60"/>
                  <a:gd name="T79" fmla="*/ 1 h 61"/>
                  <a:gd name="T80" fmla="*/ 1 w 60"/>
                  <a:gd name="T81" fmla="*/ 1 h 61"/>
                  <a:gd name="T82" fmla="*/ 0 w 60"/>
                  <a:gd name="T83" fmla="*/ 1 h 61"/>
                  <a:gd name="T84" fmla="*/ 0 w 60"/>
                  <a:gd name="T85" fmla="*/ 1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61"/>
                  <a:gd name="T131" fmla="*/ 60 w 60"/>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61">
                    <a:moveTo>
                      <a:pt x="0" y="30"/>
                    </a:moveTo>
                    <a:lnTo>
                      <a:pt x="0" y="27"/>
                    </a:lnTo>
                    <a:lnTo>
                      <a:pt x="1" y="26"/>
                    </a:lnTo>
                    <a:lnTo>
                      <a:pt x="1" y="24"/>
                    </a:lnTo>
                    <a:lnTo>
                      <a:pt x="1" y="23"/>
                    </a:lnTo>
                    <a:lnTo>
                      <a:pt x="1" y="22"/>
                    </a:lnTo>
                    <a:lnTo>
                      <a:pt x="2" y="21"/>
                    </a:lnTo>
                    <a:lnTo>
                      <a:pt x="2" y="18"/>
                    </a:lnTo>
                    <a:lnTo>
                      <a:pt x="4" y="17"/>
                    </a:lnTo>
                    <a:lnTo>
                      <a:pt x="4" y="16"/>
                    </a:lnTo>
                    <a:lnTo>
                      <a:pt x="5" y="14"/>
                    </a:lnTo>
                    <a:lnTo>
                      <a:pt x="6" y="13"/>
                    </a:lnTo>
                    <a:lnTo>
                      <a:pt x="6" y="12"/>
                    </a:lnTo>
                    <a:lnTo>
                      <a:pt x="7" y="10"/>
                    </a:lnTo>
                    <a:lnTo>
                      <a:pt x="9" y="10"/>
                    </a:lnTo>
                    <a:lnTo>
                      <a:pt x="10" y="9"/>
                    </a:lnTo>
                    <a:lnTo>
                      <a:pt x="10" y="8"/>
                    </a:lnTo>
                    <a:lnTo>
                      <a:pt x="11" y="7"/>
                    </a:lnTo>
                    <a:lnTo>
                      <a:pt x="12" y="5"/>
                    </a:lnTo>
                    <a:lnTo>
                      <a:pt x="14" y="5"/>
                    </a:lnTo>
                    <a:lnTo>
                      <a:pt x="15" y="4"/>
                    </a:lnTo>
                    <a:lnTo>
                      <a:pt x="16" y="3"/>
                    </a:lnTo>
                    <a:lnTo>
                      <a:pt x="17" y="3"/>
                    </a:lnTo>
                    <a:lnTo>
                      <a:pt x="19" y="2"/>
                    </a:lnTo>
                    <a:lnTo>
                      <a:pt x="20" y="2"/>
                    </a:lnTo>
                    <a:lnTo>
                      <a:pt x="22" y="2"/>
                    </a:lnTo>
                    <a:lnTo>
                      <a:pt x="23" y="0"/>
                    </a:lnTo>
                    <a:lnTo>
                      <a:pt x="25" y="0"/>
                    </a:lnTo>
                    <a:lnTo>
                      <a:pt x="26" y="0"/>
                    </a:lnTo>
                    <a:lnTo>
                      <a:pt x="27" y="0"/>
                    </a:lnTo>
                    <a:lnTo>
                      <a:pt x="30" y="0"/>
                    </a:lnTo>
                    <a:lnTo>
                      <a:pt x="31" y="0"/>
                    </a:lnTo>
                    <a:lnTo>
                      <a:pt x="32" y="0"/>
                    </a:lnTo>
                    <a:lnTo>
                      <a:pt x="33" y="0"/>
                    </a:lnTo>
                    <a:lnTo>
                      <a:pt x="36" y="0"/>
                    </a:lnTo>
                    <a:lnTo>
                      <a:pt x="37" y="0"/>
                    </a:lnTo>
                    <a:lnTo>
                      <a:pt x="38" y="0"/>
                    </a:lnTo>
                    <a:lnTo>
                      <a:pt x="39" y="2"/>
                    </a:lnTo>
                    <a:lnTo>
                      <a:pt x="41" y="2"/>
                    </a:lnTo>
                    <a:lnTo>
                      <a:pt x="42" y="2"/>
                    </a:lnTo>
                    <a:lnTo>
                      <a:pt x="43" y="3"/>
                    </a:lnTo>
                    <a:lnTo>
                      <a:pt x="46" y="3"/>
                    </a:lnTo>
                    <a:lnTo>
                      <a:pt x="47" y="4"/>
                    </a:lnTo>
                    <a:lnTo>
                      <a:pt x="48" y="5"/>
                    </a:lnTo>
                    <a:lnTo>
                      <a:pt x="49" y="7"/>
                    </a:lnTo>
                    <a:lnTo>
                      <a:pt x="51" y="8"/>
                    </a:lnTo>
                    <a:lnTo>
                      <a:pt x="52" y="9"/>
                    </a:lnTo>
                    <a:lnTo>
                      <a:pt x="53" y="10"/>
                    </a:lnTo>
                    <a:lnTo>
                      <a:pt x="54" y="10"/>
                    </a:lnTo>
                    <a:lnTo>
                      <a:pt x="54" y="12"/>
                    </a:lnTo>
                    <a:lnTo>
                      <a:pt x="56" y="13"/>
                    </a:lnTo>
                    <a:lnTo>
                      <a:pt x="57" y="14"/>
                    </a:lnTo>
                    <a:lnTo>
                      <a:pt x="57" y="16"/>
                    </a:lnTo>
                    <a:lnTo>
                      <a:pt x="58" y="17"/>
                    </a:lnTo>
                    <a:lnTo>
                      <a:pt x="58" y="18"/>
                    </a:lnTo>
                    <a:lnTo>
                      <a:pt x="59" y="21"/>
                    </a:lnTo>
                    <a:lnTo>
                      <a:pt x="59" y="22"/>
                    </a:lnTo>
                    <a:lnTo>
                      <a:pt x="60" y="23"/>
                    </a:lnTo>
                    <a:lnTo>
                      <a:pt x="60" y="24"/>
                    </a:lnTo>
                    <a:lnTo>
                      <a:pt x="60" y="26"/>
                    </a:lnTo>
                    <a:lnTo>
                      <a:pt x="60" y="27"/>
                    </a:lnTo>
                    <a:lnTo>
                      <a:pt x="60" y="30"/>
                    </a:lnTo>
                    <a:lnTo>
                      <a:pt x="60" y="31"/>
                    </a:lnTo>
                    <a:lnTo>
                      <a:pt x="60" y="32"/>
                    </a:lnTo>
                    <a:lnTo>
                      <a:pt x="60" y="33"/>
                    </a:lnTo>
                    <a:lnTo>
                      <a:pt x="60" y="36"/>
                    </a:lnTo>
                    <a:lnTo>
                      <a:pt x="60" y="37"/>
                    </a:lnTo>
                    <a:lnTo>
                      <a:pt x="60" y="38"/>
                    </a:lnTo>
                    <a:lnTo>
                      <a:pt x="59" y="40"/>
                    </a:lnTo>
                    <a:lnTo>
                      <a:pt x="59" y="41"/>
                    </a:lnTo>
                    <a:lnTo>
                      <a:pt x="58" y="42"/>
                    </a:lnTo>
                    <a:lnTo>
                      <a:pt x="58" y="43"/>
                    </a:lnTo>
                    <a:lnTo>
                      <a:pt x="57" y="45"/>
                    </a:lnTo>
                    <a:lnTo>
                      <a:pt x="57" y="47"/>
                    </a:lnTo>
                    <a:lnTo>
                      <a:pt x="56" y="47"/>
                    </a:lnTo>
                    <a:lnTo>
                      <a:pt x="54" y="49"/>
                    </a:lnTo>
                    <a:lnTo>
                      <a:pt x="54" y="50"/>
                    </a:lnTo>
                    <a:lnTo>
                      <a:pt x="53" y="51"/>
                    </a:lnTo>
                    <a:lnTo>
                      <a:pt x="52" y="52"/>
                    </a:lnTo>
                    <a:lnTo>
                      <a:pt x="51" y="54"/>
                    </a:lnTo>
                    <a:lnTo>
                      <a:pt x="49" y="55"/>
                    </a:lnTo>
                    <a:lnTo>
                      <a:pt x="48" y="55"/>
                    </a:lnTo>
                    <a:lnTo>
                      <a:pt x="48" y="56"/>
                    </a:lnTo>
                    <a:lnTo>
                      <a:pt x="47" y="57"/>
                    </a:lnTo>
                    <a:lnTo>
                      <a:pt x="46" y="57"/>
                    </a:lnTo>
                    <a:lnTo>
                      <a:pt x="43" y="59"/>
                    </a:lnTo>
                    <a:lnTo>
                      <a:pt x="42" y="59"/>
                    </a:lnTo>
                    <a:lnTo>
                      <a:pt x="41" y="60"/>
                    </a:lnTo>
                    <a:lnTo>
                      <a:pt x="39" y="60"/>
                    </a:lnTo>
                    <a:lnTo>
                      <a:pt x="38" y="60"/>
                    </a:lnTo>
                    <a:lnTo>
                      <a:pt x="37" y="61"/>
                    </a:lnTo>
                    <a:lnTo>
                      <a:pt x="36" y="61"/>
                    </a:lnTo>
                    <a:lnTo>
                      <a:pt x="33" y="61"/>
                    </a:lnTo>
                    <a:lnTo>
                      <a:pt x="32" y="61"/>
                    </a:lnTo>
                    <a:lnTo>
                      <a:pt x="31" y="61"/>
                    </a:lnTo>
                    <a:lnTo>
                      <a:pt x="30" y="61"/>
                    </a:lnTo>
                    <a:lnTo>
                      <a:pt x="27" y="61"/>
                    </a:lnTo>
                    <a:lnTo>
                      <a:pt x="26" y="61"/>
                    </a:lnTo>
                    <a:lnTo>
                      <a:pt x="25" y="61"/>
                    </a:lnTo>
                    <a:lnTo>
                      <a:pt x="23" y="60"/>
                    </a:lnTo>
                    <a:lnTo>
                      <a:pt x="22" y="60"/>
                    </a:lnTo>
                    <a:lnTo>
                      <a:pt x="20" y="60"/>
                    </a:lnTo>
                    <a:lnTo>
                      <a:pt x="19" y="59"/>
                    </a:lnTo>
                    <a:lnTo>
                      <a:pt x="17" y="59"/>
                    </a:lnTo>
                    <a:lnTo>
                      <a:pt x="16" y="57"/>
                    </a:lnTo>
                    <a:lnTo>
                      <a:pt x="15" y="57"/>
                    </a:lnTo>
                    <a:lnTo>
                      <a:pt x="14" y="56"/>
                    </a:lnTo>
                    <a:lnTo>
                      <a:pt x="12" y="55"/>
                    </a:lnTo>
                    <a:lnTo>
                      <a:pt x="11" y="55"/>
                    </a:lnTo>
                    <a:lnTo>
                      <a:pt x="10" y="54"/>
                    </a:lnTo>
                    <a:lnTo>
                      <a:pt x="10" y="52"/>
                    </a:lnTo>
                    <a:lnTo>
                      <a:pt x="9" y="51"/>
                    </a:lnTo>
                    <a:lnTo>
                      <a:pt x="7" y="50"/>
                    </a:lnTo>
                    <a:lnTo>
                      <a:pt x="6" y="49"/>
                    </a:lnTo>
                    <a:lnTo>
                      <a:pt x="6" y="47"/>
                    </a:lnTo>
                    <a:lnTo>
                      <a:pt x="5" y="47"/>
                    </a:lnTo>
                    <a:lnTo>
                      <a:pt x="4" y="45"/>
                    </a:lnTo>
                    <a:lnTo>
                      <a:pt x="4" y="43"/>
                    </a:lnTo>
                    <a:lnTo>
                      <a:pt x="2" y="42"/>
                    </a:lnTo>
                    <a:lnTo>
                      <a:pt x="2" y="41"/>
                    </a:lnTo>
                    <a:lnTo>
                      <a:pt x="1" y="40"/>
                    </a:lnTo>
                    <a:lnTo>
                      <a:pt x="1" y="38"/>
                    </a:lnTo>
                    <a:lnTo>
                      <a:pt x="1" y="37"/>
                    </a:lnTo>
                    <a:lnTo>
                      <a:pt x="1" y="36"/>
                    </a:lnTo>
                    <a:lnTo>
                      <a:pt x="0" y="33"/>
                    </a:lnTo>
                    <a:lnTo>
                      <a:pt x="0" y="32"/>
                    </a:lnTo>
                    <a:lnTo>
                      <a:pt x="0" y="31"/>
                    </a:lnTo>
                    <a:lnTo>
                      <a:pt x="0" y="3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69" name="Freeform 1038"/>
              <p:cNvSpPr>
                <a:spLocks/>
              </p:cNvSpPr>
              <p:nvPr/>
            </p:nvSpPr>
            <p:spPr bwMode="auto">
              <a:xfrm>
                <a:off x="5120" y="3994"/>
                <a:ext cx="24" cy="21"/>
              </a:xfrm>
              <a:custGeom>
                <a:avLst/>
                <a:gdLst>
                  <a:gd name="T0" fmla="*/ 0 w 33"/>
                  <a:gd name="T1" fmla="*/ 1 h 30"/>
                  <a:gd name="T2" fmla="*/ 1 w 33"/>
                  <a:gd name="T3" fmla="*/ 1 h 30"/>
                  <a:gd name="T4" fmla="*/ 1 w 33"/>
                  <a:gd name="T5" fmla="*/ 1 h 30"/>
                  <a:gd name="T6" fmla="*/ 1 w 33"/>
                  <a:gd name="T7" fmla="*/ 1 h 30"/>
                  <a:gd name="T8" fmla="*/ 1 w 33"/>
                  <a:gd name="T9" fmla="*/ 1 h 30"/>
                  <a:gd name="T10" fmla="*/ 1 w 33"/>
                  <a:gd name="T11" fmla="*/ 1 h 30"/>
                  <a:gd name="T12" fmla="*/ 1 w 33"/>
                  <a:gd name="T13" fmla="*/ 1 h 30"/>
                  <a:gd name="T14" fmla="*/ 1 w 33"/>
                  <a:gd name="T15" fmla="*/ 1 h 30"/>
                  <a:gd name="T16" fmla="*/ 1 w 33"/>
                  <a:gd name="T17" fmla="*/ 0 h 30"/>
                  <a:gd name="T18" fmla="*/ 1 w 33"/>
                  <a:gd name="T19" fmla="*/ 0 h 30"/>
                  <a:gd name="T20" fmla="*/ 1 w 33"/>
                  <a:gd name="T21" fmla="*/ 0 h 30"/>
                  <a:gd name="T22" fmla="*/ 1 w 33"/>
                  <a:gd name="T23" fmla="*/ 0 h 30"/>
                  <a:gd name="T24" fmla="*/ 1 w 33"/>
                  <a:gd name="T25" fmla="*/ 0 h 30"/>
                  <a:gd name="T26" fmla="*/ 1 w 33"/>
                  <a:gd name="T27" fmla="*/ 1 h 30"/>
                  <a:gd name="T28" fmla="*/ 1 w 33"/>
                  <a:gd name="T29" fmla="*/ 1 h 30"/>
                  <a:gd name="T30" fmla="*/ 1 w 33"/>
                  <a:gd name="T31" fmla="*/ 1 h 30"/>
                  <a:gd name="T32" fmla="*/ 1 w 33"/>
                  <a:gd name="T33" fmla="*/ 1 h 30"/>
                  <a:gd name="T34" fmla="*/ 1 w 33"/>
                  <a:gd name="T35" fmla="*/ 1 h 30"/>
                  <a:gd name="T36" fmla="*/ 1 w 33"/>
                  <a:gd name="T37" fmla="*/ 1 h 30"/>
                  <a:gd name="T38" fmla="*/ 1 w 33"/>
                  <a:gd name="T39" fmla="*/ 1 h 30"/>
                  <a:gd name="T40" fmla="*/ 1 w 33"/>
                  <a:gd name="T41" fmla="*/ 1 h 30"/>
                  <a:gd name="T42" fmla="*/ 1 w 33"/>
                  <a:gd name="T43" fmla="*/ 1 h 30"/>
                  <a:gd name="T44" fmla="*/ 1 w 33"/>
                  <a:gd name="T45" fmla="*/ 1 h 30"/>
                  <a:gd name="T46" fmla="*/ 1 w 33"/>
                  <a:gd name="T47" fmla="*/ 1 h 30"/>
                  <a:gd name="T48" fmla="*/ 1 w 33"/>
                  <a:gd name="T49" fmla="*/ 1 h 30"/>
                  <a:gd name="T50" fmla="*/ 1 w 33"/>
                  <a:gd name="T51" fmla="*/ 1 h 30"/>
                  <a:gd name="T52" fmla="*/ 1 w 33"/>
                  <a:gd name="T53" fmla="*/ 1 h 30"/>
                  <a:gd name="T54" fmla="*/ 1 w 33"/>
                  <a:gd name="T55" fmla="*/ 1 h 30"/>
                  <a:gd name="T56" fmla="*/ 1 w 33"/>
                  <a:gd name="T57" fmla="*/ 1 h 30"/>
                  <a:gd name="T58" fmla="*/ 1 w 33"/>
                  <a:gd name="T59" fmla="*/ 1 h 30"/>
                  <a:gd name="T60" fmla="*/ 1 w 33"/>
                  <a:gd name="T61" fmla="*/ 1 h 30"/>
                  <a:gd name="T62" fmla="*/ 1 w 33"/>
                  <a:gd name="T63" fmla="*/ 1 h 30"/>
                  <a:gd name="T64" fmla="*/ 1 w 33"/>
                  <a:gd name="T65" fmla="*/ 1 h 30"/>
                  <a:gd name="T66" fmla="*/ 1 w 33"/>
                  <a:gd name="T67" fmla="*/ 1 h 30"/>
                  <a:gd name="T68" fmla="*/ 1 w 33"/>
                  <a:gd name="T69" fmla="*/ 1 h 30"/>
                  <a:gd name="T70" fmla="*/ 1 w 33"/>
                  <a:gd name="T71" fmla="*/ 1 h 30"/>
                  <a:gd name="T72" fmla="*/ 1 w 33"/>
                  <a:gd name="T73" fmla="*/ 1 h 30"/>
                  <a:gd name="T74" fmla="*/ 1 w 33"/>
                  <a:gd name="T75" fmla="*/ 1 h 30"/>
                  <a:gd name="T76" fmla="*/ 1 w 33"/>
                  <a:gd name="T77" fmla="*/ 1 h 30"/>
                  <a:gd name="T78" fmla="*/ 1 w 33"/>
                  <a:gd name="T79" fmla="*/ 1 h 30"/>
                  <a:gd name="T80" fmla="*/ 1 w 33"/>
                  <a:gd name="T81" fmla="*/ 1 h 30"/>
                  <a:gd name="T82" fmla="*/ 0 w 33"/>
                  <a:gd name="T83" fmla="*/ 1 h 30"/>
                  <a:gd name="T84" fmla="*/ 0 w 33"/>
                  <a:gd name="T85" fmla="*/ 1 h 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
                  <a:gd name="T130" fmla="*/ 0 h 30"/>
                  <a:gd name="T131" fmla="*/ 33 w 33"/>
                  <a:gd name="T132" fmla="*/ 30 h 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 h="30">
                    <a:moveTo>
                      <a:pt x="0" y="14"/>
                    </a:moveTo>
                    <a:lnTo>
                      <a:pt x="0" y="14"/>
                    </a:lnTo>
                    <a:lnTo>
                      <a:pt x="0" y="12"/>
                    </a:lnTo>
                    <a:lnTo>
                      <a:pt x="1" y="11"/>
                    </a:lnTo>
                    <a:lnTo>
                      <a:pt x="1" y="10"/>
                    </a:lnTo>
                    <a:lnTo>
                      <a:pt x="1" y="8"/>
                    </a:lnTo>
                    <a:lnTo>
                      <a:pt x="2" y="8"/>
                    </a:lnTo>
                    <a:lnTo>
                      <a:pt x="2" y="7"/>
                    </a:lnTo>
                    <a:lnTo>
                      <a:pt x="2" y="6"/>
                    </a:lnTo>
                    <a:lnTo>
                      <a:pt x="3" y="6"/>
                    </a:lnTo>
                    <a:lnTo>
                      <a:pt x="3" y="5"/>
                    </a:lnTo>
                    <a:lnTo>
                      <a:pt x="5" y="5"/>
                    </a:lnTo>
                    <a:lnTo>
                      <a:pt x="5" y="3"/>
                    </a:lnTo>
                    <a:lnTo>
                      <a:pt x="6" y="3"/>
                    </a:lnTo>
                    <a:lnTo>
                      <a:pt x="6" y="2"/>
                    </a:lnTo>
                    <a:lnTo>
                      <a:pt x="7" y="2"/>
                    </a:lnTo>
                    <a:lnTo>
                      <a:pt x="8" y="1"/>
                    </a:lnTo>
                    <a:lnTo>
                      <a:pt x="9" y="1"/>
                    </a:lnTo>
                    <a:lnTo>
                      <a:pt x="11" y="1"/>
                    </a:lnTo>
                    <a:lnTo>
                      <a:pt x="11" y="0"/>
                    </a:lnTo>
                    <a:lnTo>
                      <a:pt x="12" y="0"/>
                    </a:lnTo>
                    <a:lnTo>
                      <a:pt x="13" y="0"/>
                    </a:lnTo>
                    <a:lnTo>
                      <a:pt x="14" y="0"/>
                    </a:lnTo>
                    <a:lnTo>
                      <a:pt x="16" y="0"/>
                    </a:lnTo>
                    <a:lnTo>
                      <a:pt x="17" y="0"/>
                    </a:lnTo>
                    <a:lnTo>
                      <a:pt x="18" y="0"/>
                    </a:lnTo>
                    <a:lnTo>
                      <a:pt x="19" y="0"/>
                    </a:lnTo>
                    <a:lnTo>
                      <a:pt x="21" y="0"/>
                    </a:lnTo>
                    <a:lnTo>
                      <a:pt x="22" y="0"/>
                    </a:lnTo>
                    <a:lnTo>
                      <a:pt x="23" y="0"/>
                    </a:lnTo>
                    <a:lnTo>
                      <a:pt x="23" y="1"/>
                    </a:lnTo>
                    <a:lnTo>
                      <a:pt x="24" y="1"/>
                    </a:lnTo>
                    <a:lnTo>
                      <a:pt x="25" y="1"/>
                    </a:lnTo>
                    <a:lnTo>
                      <a:pt x="25" y="2"/>
                    </a:lnTo>
                    <a:lnTo>
                      <a:pt x="27" y="2"/>
                    </a:lnTo>
                    <a:lnTo>
                      <a:pt x="28" y="3"/>
                    </a:lnTo>
                    <a:lnTo>
                      <a:pt x="29" y="5"/>
                    </a:lnTo>
                    <a:lnTo>
                      <a:pt x="30" y="6"/>
                    </a:lnTo>
                    <a:lnTo>
                      <a:pt x="32" y="7"/>
                    </a:lnTo>
                    <a:lnTo>
                      <a:pt x="32" y="8"/>
                    </a:lnTo>
                    <a:lnTo>
                      <a:pt x="33" y="10"/>
                    </a:lnTo>
                    <a:lnTo>
                      <a:pt x="33" y="11"/>
                    </a:lnTo>
                    <a:lnTo>
                      <a:pt x="33" y="12"/>
                    </a:lnTo>
                    <a:lnTo>
                      <a:pt x="33" y="14"/>
                    </a:lnTo>
                    <a:lnTo>
                      <a:pt x="33" y="15"/>
                    </a:lnTo>
                    <a:lnTo>
                      <a:pt x="33" y="16"/>
                    </a:lnTo>
                    <a:lnTo>
                      <a:pt x="33" y="17"/>
                    </a:lnTo>
                    <a:lnTo>
                      <a:pt x="33" y="19"/>
                    </a:lnTo>
                    <a:lnTo>
                      <a:pt x="33" y="20"/>
                    </a:lnTo>
                    <a:lnTo>
                      <a:pt x="32" y="21"/>
                    </a:lnTo>
                    <a:lnTo>
                      <a:pt x="32" y="22"/>
                    </a:lnTo>
                    <a:lnTo>
                      <a:pt x="30" y="22"/>
                    </a:lnTo>
                    <a:lnTo>
                      <a:pt x="30" y="24"/>
                    </a:lnTo>
                    <a:lnTo>
                      <a:pt x="29" y="25"/>
                    </a:lnTo>
                    <a:lnTo>
                      <a:pt x="28" y="25"/>
                    </a:lnTo>
                    <a:lnTo>
                      <a:pt x="28" y="26"/>
                    </a:lnTo>
                    <a:lnTo>
                      <a:pt x="27" y="26"/>
                    </a:lnTo>
                    <a:lnTo>
                      <a:pt x="27" y="27"/>
                    </a:lnTo>
                    <a:lnTo>
                      <a:pt x="25" y="27"/>
                    </a:lnTo>
                    <a:lnTo>
                      <a:pt x="24" y="29"/>
                    </a:lnTo>
                    <a:lnTo>
                      <a:pt x="23" y="29"/>
                    </a:lnTo>
                    <a:lnTo>
                      <a:pt x="22" y="29"/>
                    </a:lnTo>
                    <a:lnTo>
                      <a:pt x="21" y="30"/>
                    </a:lnTo>
                    <a:lnTo>
                      <a:pt x="19" y="30"/>
                    </a:lnTo>
                    <a:lnTo>
                      <a:pt x="18" y="30"/>
                    </a:lnTo>
                    <a:lnTo>
                      <a:pt x="17" y="30"/>
                    </a:lnTo>
                    <a:lnTo>
                      <a:pt x="16" y="30"/>
                    </a:lnTo>
                    <a:lnTo>
                      <a:pt x="14" y="30"/>
                    </a:lnTo>
                    <a:lnTo>
                      <a:pt x="13" y="30"/>
                    </a:lnTo>
                    <a:lnTo>
                      <a:pt x="12" y="30"/>
                    </a:lnTo>
                    <a:lnTo>
                      <a:pt x="12" y="29"/>
                    </a:lnTo>
                    <a:lnTo>
                      <a:pt x="11" y="29"/>
                    </a:lnTo>
                    <a:lnTo>
                      <a:pt x="9" y="29"/>
                    </a:lnTo>
                    <a:lnTo>
                      <a:pt x="8" y="29"/>
                    </a:lnTo>
                    <a:lnTo>
                      <a:pt x="8" y="27"/>
                    </a:lnTo>
                    <a:lnTo>
                      <a:pt x="7" y="27"/>
                    </a:lnTo>
                    <a:lnTo>
                      <a:pt x="6" y="26"/>
                    </a:lnTo>
                    <a:lnTo>
                      <a:pt x="5" y="25"/>
                    </a:lnTo>
                    <a:lnTo>
                      <a:pt x="3" y="25"/>
                    </a:lnTo>
                    <a:lnTo>
                      <a:pt x="3" y="24"/>
                    </a:lnTo>
                    <a:lnTo>
                      <a:pt x="2" y="22"/>
                    </a:lnTo>
                    <a:lnTo>
                      <a:pt x="2" y="21"/>
                    </a:lnTo>
                    <a:lnTo>
                      <a:pt x="1" y="21"/>
                    </a:lnTo>
                    <a:lnTo>
                      <a:pt x="1" y="20"/>
                    </a:lnTo>
                    <a:lnTo>
                      <a:pt x="1" y="19"/>
                    </a:lnTo>
                    <a:lnTo>
                      <a:pt x="1" y="17"/>
                    </a:lnTo>
                    <a:lnTo>
                      <a:pt x="0" y="17"/>
                    </a:lnTo>
                    <a:lnTo>
                      <a:pt x="0" y="16"/>
                    </a:lnTo>
                    <a:lnTo>
                      <a:pt x="0" y="15"/>
                    </a:lnTo>
                    <a:lnTo>
                      <a:pt x="0"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70" name="Freeform 1039"/>
              <p:cNvSpPr>
                <a:spLocks/>
              </p:cNvSpPr>
              <p:nvPr/>
            </p:nvSpPr>
            <p:spPr bwMode="auto">
              <a:xfrm>
                <a:off x="5120" y="3994"/>
                <a:ext cx="24" cy="21"/>
              </a:xfrm>
              <a:custGeom>
                <a:avLst/>
                <a:gdLst>
                  <a:gd name="T0" fmla="*/ 0 w 33"/>
                  <a:gd name="T1" fmla="*/ 1 h 30"/>
                  <a:gd name="T2" fmla="*/ 1 w 33"/>
                  <a:gd name="T3" fmla="*/ 1 h 30"/>
                  <a:gd name="T4" fmla="*/ 1 w 33"/>
                  <a:gd name="T5" fmla="*/ 1 h 30"/>
                  <a:gd name="T6" fmla="*/ 1 w 33"/>
                  <a:gd name="T7" fmla="*/ 1 h 30"/>
                  <a:gd name="T8" fmla="*/ 1 w 33"/>
                  <a:gd name="T9" fmla="*/ 1 h 30"/>
                  <a:gd name="T10" fmla="*/ 1 w 33"/>
                  <a:gd name="T11" fmla="*/ 1 h 30"/>
                  <a:gd name="T12" fmla="*/ 1 w 33"/>
                  <a:gd name="T13" fmla="*/ 1 h 30"/>
                  <a:gd name="T14" fmla="*/ 1 w 33"/>
                  <a:gd name="T15" fmla="*/ 1 h 30"/>
                  <a:gd name="T16" fmla="*/ 1 w 33"/>
                  <a:gd name="T17" fmla="*/ 0 h 30"/>
                  <a:gd name="T18" fmla="*/ 1 w 33"/>
                  <a:gd name="T19" fmla="*/ 0 h 30"/>
                  <a:gd name="T20" fmla="*/ 1 w 33"/>
                  <a:gd name="T21" fmla="*/ 0 h 30"/>
                  <a:gd name="T22" fmla="*/ 1 w 33"/>
                  <a:gd name="T23" fmla="*/ 0 h 30"/>
                  <a:gd name="T24" fmla="*/ 1 w 33"/>
                  <a:gd name="T25" fmla="*/ 0 h 30"/>
                  <a:gd name="T26" fmla="*/ 1 w 33"/>
                  <a:gd name="T27" fmla="*/ 1 h 30"/>
                  <a:gd name="T28" fmla="*/ 1 w 33"/>
                  <a:gd name="T29" fmla="*/ 1 h 30"/>
                  <a:gd name="T30" fmla="*/ 1 w 33"/>
                  <a:gd name="T31" fmla="*/ 1 h 30"/>
                  <a:gd name="T32" fmla="*/ 1 w 33"/>
                  <a:gd name="T33" fmla="*/ 1 h 30"/>
                  <a:gd name="T34" fmla="*/ 1 w 33"/>
                  <a:gd name="T35" fmla="*/ 1 h 30"/>
                  <a:gd name="T36" fmla="*/ 1 w 33"/>
                  <a:gd name="T37" fmla="*/ 1 h 30"/>
                  <a:gd name="T38" fmla="*/ 1 w 33"/>
                  <a:gd name="T39" fmla="*/ 1 h 30"/>
                  <a:gd name="T40" fmla="*/ 1 w 33"/>
                  <a:gd name="T41" fmla="*/ 1 h 30"/>
                  <a:gd name="T42" fmla="*/ 1 w 33"/>
                  <a:gd name="T43" fmla="*/ 1 h 30"/>
                  <a:gd name="T44" fmla="*/ 1 w 33"/>
                  <a:gd name="T45" fmla="*/ 1 h 30"/>
                  <a:gd name="T46" fmla="*/ 1 w 33"/>
                  <a:gd name="T47" fmla="*/ 1 h 30"/>
                  <a:gd name="T48" fmla="*/ 1 w 33"/>
                  <a:gd name="T49" fmla="*/ 1 h 30"/>
                  <a:gd name="T50" fmla="*/ 1 w 33"/>
                  <a:gd name="T51" fmla="*/ 1 h 30"/>
                  <a:gd name="T52" fmla="*/ 1 w 33"/>
                  <a:gd name="T53" fmla="*/ 1 h 30"/>
                  <a:gd name="T54" fmla="*/ 1 w 33"/>
                  <a:gd name="T55" fmla="*/ 1 h 30"/>
                  <a:gd name="T56" fmla="*/ 1 w 33"/>
                  <a:gd name="T57" fmla="*/ 1 h 30"/>
                  <a:gd name="T58" fmla="*/ 1 w 33"/>
                  <a:gd name="T59" fmla="*/ 1 h 30"/>
                  <a:gd name="T60" fmla="*/ 1 w 33"/>
                  <a:gd name="T61" fmla="*/ 1 h 30"/>
                  <a:gd name="T62" fmla="*/ 1 w 33"/>
                  <a:gd name="T63" fmla="*/ 1 h 30"/>
                  <a:gd name="T64" fmla="*/ 1 w 33"/>
                  <a:gd name="T65" fmla="*/ 1 h 30"/>
                  <a:gd name="T66" fmla="*/ 1 w 33"/>
                  <a:gd name="T67" fmla="*/ 1 h 30"/>
                  <a:gd name="T68" fmla="*/ 1 w 33"/>
                  <a:gd name="T69" fmla="*/ 1 h 30"/>
                  <a:gd name="T70" fmla="*/ 1 w 33"/>
                  <a:gd name="T71" fmla="*/ 1 h 30"/>
                  <a:gd name="T72" fmla="*/ 1 w 33"/>
                  <a:gd name="T73" fmla="*/ 1 h 30"/>
                  <a:gd name="T74" fmla="*/ 1 w 33"/>
                  <a:gd name="T75" fmla="*/ 1 h 30"/>
                  <a:gd name="T76" fmla="*/ 1 w 33"/>
                  <a:gd name="T77" fmla="*/ 1 h 30"/>
                  <a:gd name="T78" fmla="*/ 1 w 33"/>
                  <a:gd name="T79" fmla="*/ 1 h 30"/>
                  <a:gd name="T80" fmla="*/ 1 w 33"/>
                  <a:gd name="T81" fmla="*/ 1 h 30"/>
                  <a:gd name="T82" fmla="*/ 0 w 33"/>
                  <a:gd name="T83" fmla="*/ 1 h 30"/>
                  <a:gd name="T84" fmla="*/ 0 w 33"/>
                  <a:gd name="T85" fmla="*/ 1 h 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
                  <a:gd name="T130" fmla="*/ 0 h 30"/>
                  <a:gd name="T131" fmla="*/ 33 w 33"/>
                  <a:gd name="T132" fmla="*/ 30 h 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 h="30">
                    <a:moveTo>
                      <a:pt x="0" y="14"/>
                    </a:moveTo>
                    <a:lnTo>
                      <a:pt x="0" y="14"/>
                    </a:lnTo>
                    <a:lnTo>
                      <a:pt x="0" y="12"/>
                    </a:lnTo>
                    <a:lnTo>
                      <a:pt x="1" y="11"/>
                    </a:lnTo>
                    <a:lnTo>
                      <a:pt x="1" y="10"/>
                    </a:lnTo>
                    <a:lnTo>
                      <a:pt x="1" y="8"/>
                    </a:lnTo>
                    <a:lnTo>
                      <a:pt x="2" y="8"/>
                    </a:lnTo>
                    <a:lnTo>
                      <a:pt x="2" y="7"/>
                    </a:lnTo>
                    <a:lnTo>
                      <a:pt x="2" y="6"/>
                    </a:lnTo>
                    <a:lnTo>
                      <a:pt x="3" y="6"/>
                    </a:lnTo>
                    <a:lnTo>
                      <a:pt x="3" y="5"/>
                    </a:lnTo>
                    <a:lnTo>
                      <a:pt x="5" y="5"/>
                    </a:lnTo>
                    <a:lnTo>
                      <a:pt x="5" y="3"/>
                    </a:lnTo>
                    <a:lnTo>
                      <a:pt x="6" y="3"/>
                    </a:lnTo>
                    <a:lnTo>
                      <a:pt x="6" y="2"/>
                    </a:lnTo>
                    <a:lnTo>
                      <a:pt x="7" y="2"/>
                    </a:lnTo>
                    <a:lnTo>
                      <a:pt x="8" y="1"/>
                    </a:lnTo>
                    <a:lnTo>
                      <a:pt x="9" y="1"/>
                    </a:lnTo>
                    <a:lnTo>
                      <a:pt x="11" y="1"/>
                    </a:lnTo>
                    <a:lnTo>
                      <a:pt x="11" y="0"/>
                    </a:lnTo>
                    <a:lnTo>
                      <a:pt x="12" y="0"/>
                    </a:lnTo>
                    <a:lnTo>
                      <a:pt x="13" y="0"/>
                    </a:lnTo>
                    <a:lnTo>
                      <a:pt x="14" y="0"/>
                    </a:lnTo>
                    <a:lnTo>
                      <a:pt x="16" y="0"/>
                    </a:lnTo>
                    <a:lnTo>
                      <a:pt x="17" y="0"/>
                    </a:lnTo>
                    <a:lnTo>
                      <a:pt x="18" y="0"/>
                    </a:lnTo>
                    <a:lnTo>
                      <a:pt x="19" y="0"/>
                    </a:lnTo>
                    <a:lnTo>
                      <a:pt x="21" y="0"/>
                    </a:lnTo>
                    <a:lnTo>
                      <a:pt x="22" y="0"/>
                    </a:lnTo>
                    <a:lnTo>
                      <a:pt x="23" y="0"/>
                    </a:lnTo>
                    <a:lnTo>
                      <a:pt x="23" y="1"/>
                    </a:lnTo>
                    <a:lnTo>
                      <a:pt x="24" y="1"/>
                    </a:lnTo>
                    <a:lnTo>
                      <a:pt x="25" y="1"/>
                    </a:lnTo>
                    <a:lnTo>
                      <a:pt x="25" y="2"/>
                    </a:lnTo>
                    <a:lnTo>
                      <a:pt x="27" y="2"/>
                    </a:lnTo>
                    <a:lnTo>
                      <a:pt x="28" y="3"/>
                    </a:lnTo>
                    <a:lnTo>
                      <a:pt x="29" y="5"/>
                    </a:lnTo>
                    <a:lnTo>
                      <a:pt x="30" y="6"/>
                    </a:lnTo>
                    <a:lnTo>
                      <a:pt x="32" y="7"/>
                    </a:lnTo>
                    <a:lnTo>
                      <a:pt x="32" y="8"/>
                    </a:lnTo>
                    <a:lnTo>
                      <a:pt x="33" y="10"/>
                    </a:lnTo>
                    <a:lnTo>
                      <a:pt x="33" y="11"/>
                    </a:lnTo>
                    <a:lnTo>
                      <a:pt x="33" y="12"/>
                    </a:lnTo>
                    <a:lnTo>
                      <a:pt x="33" y="14"/>
                    </a:lnTo>
                    <a:lnTo>
                      <a:pt x="33" y="15"/>
                    </a:lnTo>
                    <a:lnTo>
                      <a:pt x="33" y="16"/>
                    </a:lnTo>
                    <a:lnTo>
                      <a:pt x="33" y="17"/>
                    </a:lnTo>
                    <a:lnTo>
                      <a:pt x="33" y="19"/>
                    </a:lnTo>
                    <a:lnTo>
                      <a:pt x="33" y="20"/>
                    </a:lnTo>
                    <a:lnTo>
                      <a:pt x="32" y="21"/>
                    </a:lnTo>
                    <a:lnTo>
                      <a:pt x="32" y="22"/>
                    </a:lnTo>
                    <a:lnTo>
                      <a:pt x="30" y="22"/>
                    </a:lnTo>
                    <a:lnTo>
                      <a:pt x="30" y="24"/>
                    </a:lnTo>
                    <a:lnTo>
                      <a:pt x="29" y="25"/>
                    </a:lnTo>
                    <a:lnTo>
                      <a:pt x="28" y="25"/>
                    </a:lnTo>
                    <a:lnTo>
                      <a:pt x="28" y="26"/>
                    </a:lnTo>
                    <a:lnTo>
                      <a:pt x="27" y="26"/>
                    </a:lnTo>
                    <a:lnTo>
                      <a:pt x="27" y="27"/>
                    </a:lnTo>
                    <a:lnTo>
                      <a:pt x="25" y="27"/>
                    </a:lnTo>
                    <a:lnTo>
                      <a:pt x="24" y="29"/>
                    </a:lnTo>
                    <a:lnTo>
                      <a:pt x="23" y="29"/>
                    </a:lnTo>
                    <a:lnTo>
                      <a:pt x="22" y="29"/>
                    </a:lnTo>
                    <a:lnTo>
                      <a:pt x="21" y="30"/>
                    </a:lnTo>
                    <a:lnTo>
                      <a:pt x="19" y="30"/>
                    </a:lnTo>
                    <a:lnTo>
                      <a:pt x="18" y="30"/>
                    </a:lnTo>
                    <a:lnTo>
                      <a:pt x="17" y="30"/>
                    </a:lnTo>
                    <a:lnTo>
                      <a:pt x="16" y="30"/>
                    </a:lnTo>
                    <a:lnTo>
                      <a:pt x="14" y="30"/>
                    </a:lnTo>
                    <a:lnTo>
                      <a:pt x="13" y="30"/>
                    </a:lnTo>
                    <a:lnTo>
                      <a:pt x="12" y="30"/>
                    </a:lnTo>
                    <a:lnTo>
                      <a:pt x="12" y="29"/>
                    </a:lnTo>
                    <a:lnTo>
                      <a:pt x="11" y="29"/>
                    </a:lnTo>
                    <a:lnTo>
                      <a:pt x="9" y="29"/>
                    </a:lnTo>
                    <a:lnTo>
                      <a:pt x="8" y="29"/>
                    </a:lnTo>
                    <a:lnTo>
                      <a:pt x="8" y="27"/>
                    </a:lnTo>
                    <a:lnTo>
                      <a:pt x="7" y="27"/>
                    </a:lnTo>
                    <a:lnTo>
                      <a:pt x="6" y="26"/>
                    </a:lnTo>
                    <a:lnTo>
                      <a:pt x="5" y="25"/>
                    </a:lnTo>
                    <a:lnTo>
                      <a:pt x="3" y="25"/>
                    </a:lnTo>
                    <a:lnTo>
                      <a:pt x="3" y="24"/>
                    </a:lnTo>
                    <a:lnTo>
                      <a:pt x="2" y="22"/>
                    </a:lnTo>
                    <a:lnTo>
                      <a:pt x="2" y="21"/>
                    </a:lnTo>
                    <a:lnTo>
                      <a:pt x="1" y="21"/>
                    </a:lnTo>
                    <a:lnTo>
                      <a:pt x="1" y="20"/>
                    </a:lnTo>
                    <a:lnTo>
                      <a:pt x="1" y="19"/>
                    </a:lnTo>
                    <a:lnTo>
                      <a:pt x="1" y="17"/>
                    </a:lnTo>
                    <a:lnTo>
                      <a:pt x="0" y="17"/>
                    </a:lnTo>
                    <a:lnTo>
                      <a:pt x="0" y="16"/>
                    </a:lnTo>
                    <a:lnTo>
                      <a:pt x="0" y="15"/>
                    </a:lnTo>
                    <a:lnTo>
                      <a:pt x="0" y="14"/>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71" name="Freeform 1040"/>
              <p:cNvSpPr>
                <a:spLocks/>
              </p:cNvSpPr>
              <p:nvPr/>
            </p:nvSpPr>
            <p:spPr bwMode="auto">
              <a:xfrm>
                <a:off x="5376" y="3938"/>
                <a:ext cx="114" cy="75"/>
              </a:xfrm>
              <a:custGeom>
                <a:avLst/>
                <a:gdLst>
                  <a:gd name="T0" fmla="*/ 1 w 154"/>
                  <a:gd name="T1" fmla="*/ 3 h 105"/>
                  <a:gd name="T2" fmla="*/ 2 w 154"/>
                  <a:gd name="T3" fmla="*/ 1 h 105"/>
                  <a:gd name="T4" fmla="*/ 2 w 154"/>
                  <a:gd name="T5" fmla="*/ 1 h 105"/>
                  <a:gd name="T6" fmla="*/ 3 w 154"/>
                  <a:gd name="T7" fmla="*/ 1 h 105"/>
                  <a:gd name="T8" fmla="*/ 3 w 154"/>
                  <a:gd name="T9" fmla="*/ 1 h 105"/>
                  <a:gd name="T10" fmla="*/ 3 w 154"/>
                  <a:gd name="T11" fmla="*/ 1 h 105"/>
                  <a:gd name="T12" fmla="*/ 4 w 154"/>
                  <a:gd name="T13" fmla="*/ 1 h 105"/>
                  <a:gd name="T14" fmla="*/ 4 w 154"/>
                  <a:gd name="T15" fmla="*/ 1 h 105"/>
                  <a:gd name="T16" fmla="*/ 4 w 154"/>
                  <a:gd name="T17" fmla="*/ 1 h 105"/>
                  <a:gd name="T18" fmla="*/ 5 w 154"/>
                  <a:gd name="T19" fmla="*/ 1 h 105"/>
                  <a:gd name="T20" fmla="*/ 5 w 154"/>
                  <a:gd name="T21" fmla="*/ 1 h 105"/>
                  <a:gd name="T22" fmla="*/ 5 w 154"/>
                  <a:gd name="T23" fmla="*/ 1 h 105"/>
                  <a:gd name="T24" fmla="*/ 5 w 154"/>
                  <a:gd name="T25" fmla="*/ 1 h 105"/>
                  <a:gd name="T26" fmla="*/ 5 w 154"/>
                  <a:gd name="T27" fmla="*/ 1 h 105"/>
                  <a:gd name="T28" fmla="*/ 5 w 154"/>
                  <a:gd name="T29" fmla="*/ 1 h 105"/>
                  <a:gd name="T30" fmla="*/ 5 w 154"/>
                  <a:gd name="T31" fmla="*/ 1 h 105"/>
                  <a:gd name="T32" fmla="*/ 5 w 154"/>
                  <a:gd name="T33" fmla="*/ 1 h 105"/>
                  <a:gd name="T34" fmla="*/ 5 w 154"/>
                  <a:gd name="T35" fmla="*/ 1 h 105"/>
                  <a:gd name="T36" fmla="*/ 4 w 154"/>
                  <a:gd name="T37" fmla="*/ 1 h 105"/>
                  <a:gd name="T38" fmla="*/ 4 w 154"/>
                  <a:gd name="T39" fmla="*/ 1 h 105"/>
                  <a:gd name="T40" fmla="*/ 4 w 154"/>
                  <a:gd name="T41" fmla="*/ 1 h 105"/>
                  <a:gd name="T42" fmla="*/ 3 w 154"/>
                  <a:gd name="T43" fmla="*/ 1 h 105"/>
                  <a:gd name="T44" fmla="*/ 3 w 154"/>
                  <a:gd name="T45" fmla="*/ 1 h 105"/>
                  <a:gd name="T46" fmla="*/ 3 w 154"/>
                  <a:gd name="T47" fmla="*/ 1 h 105"/>
                  <a:gd name="T48" fmla="*/ 2 w 154"/>
                  <a:gd name="T49" fmla="*/ 1 h 105"/>
                  <a:gd name="T50" fmla="*/ 2 w 154"/>
                  <a:gd name="T51" fmla="*/ 1 h 105"/>
                  <a:gd name="T52" fmla="*/ 1 w 154"/>
                  <a:gd name="T53" fmla="*/ 1 h 105"/>
                  <a:gd name="T54" fmla="*/ 1 w 154"/>
                  <a:gd name="T55" fmla="*/ 1 h 105"/>
                  <a:gd name="T56" fmla="*/ 1 w 154"/>
                  <a:gd name="T57" fmla="*/ 1 h 105"/>
                  <a:gd name="T58" fmla="*/ 1 w 154"/>
                  <a:gd name="T59" fmla="*/ 1 h 105"/>
                  <a:gd name="T60" fmla="*/ 1 w 154"/>
                  <a:gd name="T61" fmla="*/ 1 h 105"/>
                  <a:gd name="T62" fmla="*/ 0 w 154"/>
                  <a:gd name="T63" fmla="*/ 0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4"/>
                  <a:gd name="T97" fmla="*/ 0 h 105"/>
                  <a:gd name="T98" fmla="*/ 154 w 154"/>
                  <a:gd name="T99" fmla="*/ 105 h 1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4" h="105">
                    <a:moveTo>
                      <a:pt x="0" y="105"/>
                    </a:moveTo>
                    <a:lnTo>
                      <a:pt x="21" y="105"/>
                    </a:lnTo>
                    <a:lnTo>
                      <a:pt x="51" y="37"/>
                    </a:lnTo>
                    <a:lnTo>
                      <a:pt x="56" y="35"/>
                    </a:lnTo>
                    <a:lnTo>
                      <a:pt x="60" y="33"/>
                    </a:lnTo>
                    <a:lnTo>
                      <a:pt x="64" y="32"/>
                    </a:lnTo>
                    <a:lnTo>
                      <a:pt x="69" y="29"/>
                    </a:lnTo>
                    <a:lnTo>
                      <a:pt x="72" y="29"/>
                    </a:lnTo>
                    <a:lnTo>
                      <a:pt x="77" y="28"/>
                    </a:lnTo>
                    <a:lnTo>
                      <a:pt x="82" y="28"/>
                    </a:lnTo>
                    <a:lnTo>
                      <a:pt x="87" y="28"/>
                    </a:lnTo>
                    <a:lnTo>
                      <a:pt x="92" y="28"/>
                    </a:lnTo>
                    <a:lnTo>
                      <a:pt x="97" y="28"/>
                    </a:lnTo>
                    <a:lnTo>
                      <a:pt x="103" y="28"/>
                    </a:lnTo>
                    <a:lnTo>
                      <a:pt x="108" y="29"/>
                    </a:lnTo>
                    <a:lnTo>
                      <a:pt x="113" y="29"/>
                    </a:lnTo>
                    <a:lnTo>
                      <a:pt x="118" y="30"/>
                    </a:lnTo>
                    <a:lnTo>
                      <a:pt x="124" y="32"/>
                    </a:lnTo>
                    <a:lnTo>
                      <a:pt x="129" y="32"/>
                    </a:lnTo>
                    <a:lnTo>
                      <a:pt x="134" y="44"/>
                    </a:lnTo>
                    <a:lnTo>
                      <a:pt x="154" y="44"/>
                    </a:lnTo>
                    <a:lnTo>
                      <a:pt x="154" y="41"/>
                    </a:lnTo>
                    <a:lnTo>
                      <a:pt x="151" y="41"/>
                    </a:lnTo>
                    <a:lnTo>
                      <a:pt x="151" y="20"/>
                    </a:lnTo>
                    <a:lnTo>
                      <a:pt x="150" y="19"/>
                    </a:lnTo>
                    <a:lnTo>
                      <a:pt x="149" y="19"/>
                    </a:lnTo>
                    <a:lnTo>
                      <a:pt x="148" y="18"/>
                    </a:lnTo>
                    <a:lnTo>
                      <a:pt x="146" y="16"/>
                    </a:lnTo>
                    <a:lnTo>
                      <a:pt x="145" y="16"/>
                    </a:lnTo>
                    <a:lnTo>
                      <a:pt x="144" y="16"/>
                    </a:lnTo>
                    <a:lnTo>
                      <a:pt x="139" y="15"/>
                    </a:lnTo>
                    <a:lnTo>
                      <a:pt x="134" y="14"/>
                    </a:lnTo>
                    <a:lnTo>
                      <a:pt x="130" y="13"/>
                    </a:lnTo>
                    <a:lnTo>
                      <a:pt x="125" y="13"/>
                    </a:lnTo>
                    <a:lnTo>
                      <a:pt x="122" y="11"/>
                    </a:lnTo>
                    <a:lnTo>
                      <a:pt x="117" y="11"/>
                    </a:lnTo>
                    <a:lnTo>
                      <a:pt x="112" y="10"/>
                    </a:lnTo>
                    <a:lnTo>
                      <a:pt x="108" y="9"/>
                    </a:lnTo>
                    <a:lnTo>
                      <a:pt x="103" y="9"/>
                    </a:lnTo>
                    <a:lnTo>
                      <a:pt x="100" y="8"/>
                    </a:lnTo>
                    <a:lnTo>
                      <a:pt x="95" y="6"/>
                    </a:lnTo>
                    <a:lnTo>
                      <a:pt x="90" y="6"/>
                    </a:lnTo>
                    <a:lnTo>
                      <a:pt x="86" y="6"/>
                    </a:lnTo>
                    <a:lnTo>
                      <a:pt x="81" y="6"/>
                    </a:lnTo>
                    <a:lnTo>
                      <a:pt x="76" y="5"/>
                    </a:lnTo>
                    <a:lnTo>
                      <a:pt x="72" y="4"/>
                    </a:lnTo>
                    <a:lnTo>
                      <a:pt x="68" y="4"/>
                    </a:lnTo>
                    <a:lnTo>
                      <a:pt x="64" y="4"/>
                    </a:lnTo>
                    <a:lnTo>
                      <a:pt x="59" y="4"/>
                    </a:lnTo>
                    <a:lnTo>
                      <a:pt x="54" y="3"/>
                    </a:lnTo>
                    <a:lnTo>
                      <a:pt x="49" y="3"/>
                    </a:lnTo>
                    <a:lnTo>
                      <a:pt x="45" y="3"/>
                    </a:lnTo>
                    <a:lnTo>
                      <a:pt x="40" y="3"/>
                    </a:lnTo>
                    <a:lnTo>
                      <a:pt x="35" y="3"/>
                    </a:lnTo>
                    <a:lnTo>
                      <a:pt x="31" y="3"/>
                    </a:lnTo>
                    <a:lnTo>
                      <a:pt x="27" y="1"/>
                    </a:lnTo>
                    <a:lnTo>
                      <a:pt x="22" y="1"/>
                    </a:lnTo>
                    <a:lnTo>
                      <a:pt x="18" y="1"/>
                    </a:lnTo>
                    <a:lnTo>
                      <a:pt x="13" y="1"/>
                    </a:lnTo>
                    <a:lnTo>
                      <a:pt x="8" y="1"/>
                    </a:lnTo>
                    <a:lnTo>
                      <a:pt x="5" y="0"/>
                    </a:lnTo>
                    <a:lnTo>
                      <a:pt x="0" y="0"/>
                    </a:lnTo>
                    <a:lnTo>
                      <a:pt x="0" y="105"/>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72" name="Freeform 1041"/>
              <p:cNvSpPr>
                <a:spLocks/>
              </p:cNvSpPr>
              <p:nvPr/>
            </p:nvSpPr>
            <p:spPr bwMode="auto">
              <a:xfrm>
                <a:off x="5374" y="3938"/>
                <a:ext cx="118" cy="76"/>
              </a:xfrm>
              <a:custGeom>
                <a:avLst/>
                <a:gdLst>
                  <a:gd name="T0" fmla="*/ 3 w 157"/>
                  <a:gd name="T1" fmla="*/ 1 h 107"/>
                  <a:gd name="T2" fmla="*/ 3 w 157"/>
                  <a:gd name="T3" fmla="*/ 1 h 107"/>
                  <a:gd name="T4" fmla="*/ 4 w 157"/>
                  <a:gd name="T5" fmla="*/ 1 h 107"/>
                  <a:gd name="T6" fmla="*/ 4 w 157"/>
                  <a:gd name="T7" fmla="*/ 1 h 107"/>
                  <a:gd name="T8" fmla="*/ 5 w 157"/>
                  <a:gd name="T9" fmla="*/ 1 h 107"/>
                  <a:gd name="T10" fmla="*/ 5 w 157"/>
                  <a:gd name="T11" fmla="*/ 1 h 107"/>
                  <a:gd name="T12" fmla="*/ 6 w 157"/>
                  <a:gd name="T13" fmla="*/ 1 h 107"/>
                  <a:gd name="T14" fmla="*/ 8 w 157"/>
                  <a:gd name="T15" fmla="*/ 1 h 107"/>
                  <a:gd name="T16" fmla="*/ 7 w 157"/>
                  <a:gd name="T17" fmla="*/ 1 h 107"/>
                  <a:gd name="T18" fmla="*/ 7 w 157"/>
                  <a:gd name="T19" fmla="*/ 1 h 107"/>
                  <a:gd name="T20" fmla="*/ 7 w 157"/>
                  <a:gd name="T21" fmla="*/ 1 h 107"/>
                  <a:gd name="T22" fmla="*/ 6 w 157"/>
                  <a:gd name="T23" fmla="*/ 1 h 107"/>
                  <a:gd name="T24" fmla="*/ 6 w 157"/>
                  <a:gd name="T25" fmla="*/ 1 h 107"/>
                  <a:gd name="T26" fmla="*/ 6 w 157"/>
                  <a:gd name="T27" fmla="*/ 1 h 107"/>
                  <a:gd name="T28" fmla="*/ 6 w 157"/>
                  <a:gd name="T29" fmla="*/ 1 h 107"/>
                  <a:gd name="T30" fmla="*/ 5 w 157"/>
                  <a:gd name="T31" fmla="*/ 1 h 107"/>
                  <a:gd name="T32" fmla="*/ 5 w 157"/>
                  <a:gd name="T33" fmla="*/ 1 h 107"/>
                  <a:gd name="T34" fmla="*/ 5 w 157"/>
                  <a:gd name="T35" fmla="*/ 1 h 107"/>
                  <a:gd name="T36" fmla="*/ 5 w 157"/>
                  <a:gd name="T37" fmla="*/ 1 h 107"/>
                  <a:gd name="T38" fmla="*/ 4 w 157"/>
                  <a:gd name="T39" fmla="*/ 1 h 107"/>
                  <a:gd name="T40" fmla="*/ 4 w 157"/>
                  <a:gd name="T41" fmla="*/ 1 h 107"/>
                  <a:gd name="T42" fmla="*/ 3 w 157"/>
                  <a:gd name="T43" fmla="*/ 1 h 107"/>
                  <a:gd name="T44" fmla="*/ 3 w 157"/>
                  <a:gd name="T45" fmla="*/ 1 h 107"/>
                  <a:gd name="T46" fmla="*/ 2 w 157"/>
                  <a:gd name="T47" fmla="*/ 1 h 107"/>
                  <a:gd name="T48" fmla="*/ 2 w 157"/>
                  <a:gd name="T49" fmla="*/ 1 h 107"/>
                  <a:gd name="T50" fmla="*/ 2 w 157"/>
                  <a:gd name="T51" fmla="*/ 1 h 107"/>
                  <a:gd name="T52" fmla="*/ 0 w 157"/>
                  <a:gd name="T53" fmla="*/ 0 h 107"/>
                  <a:gd name="T54" fmla="*/ 2 w 157"/>
                  <a:gd name="T55" fmla="*/ 1 h 107"/>
                  <a:gd name="T56" fmla="*/ 2 w 157"/>
                  <a:gd name="T57" fmla="*/ 1 h 107"/>
                  <a:gd name="T58" fmla="*/ 2 w 157"/>
                  <a:gd name="T59" fmla="*/ 1 h 107"/>
                  <a:gd name="T60" fmla="*/ 2 w 157"/>
                  <a:gd name="T61" fmla="*/ 1 h 107"/>
                  <a:gd name="T62" fmla="*/ 3 w 157"/>
                  <a:gd name="T63" fmla="*/ 1 h 107"/>
                  <a:gd name="T64" fmla="*/ 4 w 157"/>
                  <a:gd name="T65" fmla="*/ 1 h 107"/>
                  <a:gd name="T66" fmla="*/ 4 w 157"/>
                  <a:gd name="T67" fmla="*/ 1 h 107"/>
                  <a:gd name="T68" fmla="*/ 4 w 157"/>
                  <a:gd name="T69" fmla="*/ 1 h 107"/>
                  <a:gd name="T70" fmla="*/ 5 w 157"/>
                  <a:gd name="T71" fmla="*/ 1 h 107"/>
                  <a:gd name="T72" fmla="*/ 5 w 157"/>
                  <a:gd name="T73" fmla="*/ 1 h 107"/>
                  <a:gd name="T74" fmla="*/ 5 w 157"/>
                  <a:gd name="T75" fmla="*/ 1 h 107"/>
                  <a:gd name="T76" fmla="*/ 6 w 157"/>
                  <a:gd name="T77" fmla="*/ 1 h 107"/>
                  <a:gd name="T78" fmla="*/ 6 w 157"/>
                  <a:gd name="T79" fmla="*/ 1 h 107"/>
                  <a:gd name="T80" fmla="*/ 6 w 157"/>
                  <a:gd name="T81" fmla="*/ 1 h 107"/>
                  <a:gd name="T82" fmla="*/ 6 w 157"/>
                  <a:gd name="T83" fmla="*/ 1 h 107"/>
                  <a:gd name="T84" fmla="*/ 6 w 157"/>
                  <a:gd name="T85" fmla="*/ 1 h 107"/>
                  <a:gd name="T86" fmla="*/ 6 w 157"/>
                  <a:gd name="T87" fmla="*/ 1 h 107"/>
                  <a:gd name="T88" fmla="*/ 7 w 157"/>
                  <a:gd name="T89" fmla="*/ 1 h 107"/>
                  <a:gd name="T90" fmla="*/ 8 w 157"/>
                  <a:gd name="T91" fmla="*/ 1 h 107"/>
                  <a:gd name="T92" fmla="*/ 6 w 157"/>
                  <a:gd name="T93" fmla="*/ 1 h 107"/>
                  <a:gd name="T94" fmla="*/ 6 w 157"/>
                  <a:gd name="T95" fmla="*/ 1 h 107"/>
                  <a:gd name="T96" fmla="*/ 5 w 157"/>
                  <a:gd name="T97" fmla="*/ 1 h 107"/>
                  <a:gd name="T98" fmla="*/ 5 w 157"/>
                  <a:gd name="T99" fmla="*/ 1 h 107"/>
                  <a:gd name="T100" fmla="*/ 4 w 157"/>
                  <a:gd name="T101" fmla="*/ 1 h 107"/>
                  <a:gd name="T102" fmla="*/ 4 w 157"/>
                  <a:gd name="T103" fmla="*/ 1 h 107"/>
                  <a:gd name="T104" fmla="*/ 3 w 157"/>
                  <a:gd name="T105" fmla="*/ 1 h 107"/>
                  <a:gd name="T106" fmla="*/ 2 w 157"/>
                  <a:gd name="T107" fmla="*/ 2 h 1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7"/>
                  <a:gd name="T164" fmla="*/ 157 w 157"/>
                  <a:gd name="T165" fmla="*/ 107 h 1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7">
                    <a:moveTo>
                      <a:pt x="0" y="105"/>
                    </a:moveTo>
                    <a:lnTo>
                      <a:pt x="0" y="107"/>
                    </a:lnTo>
                    <a:lnTo>
                      <a:pt x="23" y="107"/>
                    </a:lnTo>
                    <a:lnTo>
                      <a:pt x="24" y="107"/>
                    </a:lnTo>
                    <a:lnTo>
                      <a:pt x="55" y="38"/>
                    </a:lnTo>
                    <a:lnTo>
                      <a:pt x="53" y="38"/>
                    </a:lnTo>
                    <a:lnTo>
                      <a:pt x="55" y="39"/>
                    </a:lnTo>
                    <a:lnTo>
                      <a:pt x="58" y="36"/>
                    </a:lnTo>
                    <a:lnTo>
                      <a:pt x="62" y="35"/>
                    </a:lnTo>
                    <a:lnTo>
                      <a:pt x="62" y="34"/>
                    </a:lnTo>
                    <a:lnTo>
                      <a:pt x="62" y="35"/>
                    </a:lnTo>
                    <a:lnTo>
                      <a:pt x="66" y="34"/>
                    </a:lnTo>
                    <a:lnTo>
                      <a:pt x="67" y="34"/>
                    </a:lnTo>
                    <a:lnTo>
                      <a:pt x="66" y="34"/>
                    </a:lnTo>
                    <a:lnTo>
                      <a:pt x="71" y="31"/>
                    </a:lnTo>
                    <a:lnTo>
                      <a:pt x="71" y="30"/>
                    </a:lnTo>
                    <a:lnTo>
                      <a:pt x="71" y="31"/>
                    </a:lnTo>
                    <a:lnTo>
                      <a:pt x="76" y="31"/>
                    </a:lnTo>
                    <a:lnTo>
                      <a:pt x="79" y="30"/>
                    </a:lnTo>
                    <a:lnTo>
                      <a:pt x="79" y="29"/>
                    </a:lnTo>
                    <a:lnTo>
                      <a:pt x="79" y="30"/>
                    </a:lnTo>
                    <a:lnTo>
                      <a:pt x="84" y="30"/>
                    </a:lnTo>
                    <a:lnTo>
                      <a:pt x="89" y="30"/>
                    </a:lnTo>
                    <a:lnTo>
                      <a:pt x="94" y="30"/>
                    </a:lnTo>
                    <a:lnTo>
                      <a:pt x="99" y="30"/>
                    </a:lnTo>
                    <a:lnTo>
                      <a:pt x="105" y="30"/>
                    </a:lnTo>
                    <a:lnTo>
                      <a:pt x="105" y="29"/>
                    </a:lnTo>
                    <a:lnTo>
                      <a:pt x="105" y="30"/>
                    </a:lnTo>
                    <a:lnTo>
                      <a:pt x="110" y="31"/>
                    </a:lnTo>
                    <a:lnTo>
                      <a:pt x="115" y="31"/>
                    </a:lnTo>
                    <a:lnTo>
                      <a:pt x="115" y="30"/>
                    </a:lnTo>
                    <a:lnTo>
                      <a:pt x="115" y="31"/>
                    </a:lnTo>
                    <a:lnTo>
                      <a:pt x="120" y="33"/>
                    </a:lnTo>
                    <a:lnTo>
                      <a:pt x="126" y="34"/>
                    </a:lnTo>
                    <a:lnTo>
                      <a:pt x="131" y="34"/>
                    </a:lnTo>
                    <a:lnTo>
                      <a:pt x="131" y="33"/>
                    </a:lnTo>
                    <a:lnTo>
                      <a:pt x="131" y="34"/>
                    </a:lnTo>
                    <a:lnTo>
                      <a:pt x="135" y="47"/>
                    </a:lnTo>
                    <a:lnTo>
                      <a:pt x="136" y="47"/>
                    </a:lnTo>
                    <a:lnTo>
                      <a:pt x="156" y="47"/>
                    </a:lnTo>
                    <a:lnTo>
                      <a:pt x="157" y="47"/>
                    </a:lnTo>
                    <a:lnTo>
                      <a:pt x="157" y="45"/>
                    </a:lnTo>
                    <a:lnTo>
                      <a:pt x="157" y="42"/>
                    </a:lnTo>
                    <a:lnTo>
                      <a:pt x="157" y="40"/>
                    </a:lnTo>
                    <a:lnTo>
                      <a:pt x="156" y="40"/>
                    </a:lnTo>
                    <a:lnTo>
                      <a:pt x="153" y="40"/>
                    </a:lnTo>
                    <a:lnTo>
                      <a:pt x="153" y="42"/>
                    </a:lnTo>
                    <a:lnTo>
                      <a:pt x="155" y="42"/>
                    </a:lnTo>
                    <a:lnTo>
                      <a:pt x="155" y="21"/>
                    </a:lnTo>
                    <a:lnTo>
                      <a:pt x="155" y="20"/>
                    </a:lnTo>
                    <a:lnTo>
                      <a:pt x="153" y="20"/>
                    </a:lnTo>
                    <a:lnTo>
                      <a:pt x="153" y="19"/>
                    </a:lnTo>
                    <a:lnTo>
                      <a:pt x="152" y="19"/>
                    </a:lnTo>
                    <a:lnTo>
                      <a:pt x="151" y="19"/>
                    </a:lnTo>
                    <a:lnTo>
                      <a:pt x="151" y="20"/>
                    </a:lnTo>
                    <a:lnTo>
                      <a:pt x="152" y="20"/>
                    </a:lnTo>
                    <a:lnTo>
                      <a:pt x="152" y="19"/>
                    </a:lnTo>
                    <a:lnTo>
                      <a:pt x="151" y="17"/>
                    </a:lnTo>
                    <a:lnTo>
                      <a:pt x="150" y="17"/>
                    </a:lnTo>
                    <a:lnTo>
                      <a:pt x="150" y="19"/>
                    </a:lnTo>
                    <a:lnTo>
                      <a:pt x="150" y="17"/>
                    </a:lnTo>
                    <a:lnTo>
                      <a:pt x="148" y="16"/>
                    </a:lnTo>
                    <a:lnTo>
                      <a:pt x="147" y="16"/>
                    </a:lnTo>
                    <a:lnTo>
                      <a:pt x="146" y="16"/>
                    </a:lnTo>
                    <a:lnTo>
                      <a:pt x="146" y="17"/>
                    </a:lnTo>
                    <a:lnTo>
                      <a:pt x="146" y="16"/>
                    </a:lnTo>
                    <a:lnTo>
                      <a:pt x="141" y="15"/>
                    </a:lnTo>
                    <a:lnTo>
                      <a:pt x="136" y="14"/>
                    </a:lnTo>
                    <a:lnTo>
                      <a:pt x="136" y="15"/>
                    </a:lnTo>
                    <a:lnTo>
                      <a:pt x="137" y="14"/>
                    </a:lnTo>
                    <a:lnTo>
                      <a:pt x="132" y="12"/>
                    </a:lnTo>
                    <a:lnTo>
                      <a:pt x="127" y="12"/>
                    </a:lnTo>
                    <a:lnTo>
                      <a:pt x="124" y="11"/>
                    </a:lnTo>
                    <a:lnTo>
                      <a:pt x="119" y="11"/>
                    </a:lnTo>
                    <a:lnTo>
                      <a:pt x="114" y="10"/>
                    </a:lnTo>
                    <a:lnTo>
                      <a:pt x="114" y="11"/>
                    </a:lnTo>
                    <a:lnTo>
                      <a:pt x="115" y="10"/>
                    </a:lnTo>
                    <a:lnTo>
                      <a:pt x="110" y="9"/>
                    </a:lnTo>
                    <a:lnTo>
                      <a:pt x="107" y="9"/>
                    </a:lnTo>
                    <a:lnTo>
                      <a:pt x="108" y="9"/>
                    </a:lnTo>
                    <a:lnTo>
                      <a:pt x="107" y="9"/>
                    </a:lnTo>
                    <a:lnTo>
                      <a:pt x="102" y="7"/>
                    </a:lnTo>
                    <a:lnTo>
                      <a:pt x="102" y="9"/>
                    </a:lnTo>
                    <a:lnTo>
                      <a:pt x="102" y="7"/>
                    </a:lnTo>
                    <a:lnTo>
                      <a:pt x="97" y="7"/>
                    </a:lnTo>
                    <a:lnTo>
                      <a:pt x="97" y="6"/>
                    </a:lnTo>
                    <a:lnTo>
                      <a:pt x="92" y="6"/>
                    </a:lnTo>
                    <a:lnTo>
                      <a:pt x="92" y="7"/>
                    </a:lnTo>
                    <a:lnTo>
                      <a:pt x="88" y="6"/>
                    </a:lnTo>
                    <a:lnTo>
                      <a:pt x="87" y="6"/>
                    </a:lnTo>
                    <a:lnTo>
                      <a:pt x="88" y="6"/>
                    </a:lnTo>
                    <a:lnTo>
                      <a:pt x="83" y="6"/>
                    </a:lnTo>
                    <a:lnTo>
                      <a:pt x="83" y="7"/>
                    </a:lnTo>
                    <a:lnTo>
                      <a:pt x="83" y="6"/>
                    </a:lnTo>
                    <a:lnTo>
                      <a:pt x="78" y="5"/>
                    </a:lnTo>
                    <a:lnTo>
                      <a:pt x="74" y="4"/>
                    </a:lnTo>
                    <a:lnTo>
                      <a:pt x="70" y="4"/>
                    </a:lnTo>
                    <a:lnTo>
                      <a:pt x="70" y="5"/>
                    </a:lnTo>
                    <a:lnTo>
                      <a:pt x="70" y="4"/>
                    </a:lnTo>
                    <a:lnTo>
                      <a:pt x="66" y="4"/>
                    </a:lnTo>
                    <a:lnTo>
                      <a:pt x="65" y="4"/>
                    </a:lnTo>
                    <a:lnTo>
                      <a:pt x="66" y="4"/>
                    </a:lnTo>
                    <a:lnTo>
                      <a:pt x="61" y="4"/>
                    </a:lnTo>
                    <a:lnTo>
                      <a:pt x="61" y="5"/>
                    </a:lnTo>
                    <a:lnTo>
                      <a:pt x="62" y="4"/>
                    </a:lnTo>
                    <a:lnTo>
                      <a:pt x="56" y="2"/>
                    </a:lnTo>
                    <a:lnTo>
                      <a:pt x="51" y="2"/>
                    </a:lnTo>
                    <a:lnTo>
                      <a:pt x="47" y="2"/>
                    </a:lnTo>
                    <a:lnTo>
                      <a:pt x="47" y="4"/>
                    </a:lnTo>
                    <a:lnTo>
                      <a:pt x="47" y="2"/>
                    </a:lnTo>
                    <a:lnTo>
                      <a:pt x="42" y="2"/>
                    </a:lnTo>
                    <a:lnTo>
                      <a:pt x="37" y="2"/>
                    </a:lnTo>
                    <a:lnTo>
                      <a:pt x="33" y="2"/>
                    </a:lnTo>
                    <a:lnTo>
                      <a:pt x="33" y="4"/>
                    </a:lnTo>
                    <a:lnTo>
                      <a:pt x="33" y="2"/>
                    </a:lnTo>
                    <a:lnTo>
                      <a:pt x="29" y="1"/>
                    </a:lnTo>
                    <a:lnTo>
                      <a:pt x="24" y="1"/>
                    </a:lnTo>
                    <a:lnTo>
                      <a:pt x="20" y="1"/>
                    </a:lnTo>
                    <a:lnTo>
                      <a:pt x="15" y="1"/>
                    </a:lnTo>
                    <a:lnTo>
                      <a:pt x="10" y="1"/>
                    </a:lnTo>
                    <a:lnTo>
                      <a:pt x="10" y="2"/>
                    </a:lnTo>
                    <a:lnTo>
                      <a:pt x="10" y="1"/>
                    </a:lnTo>
                    <a:lnTo>
                      <a:pt x="7" y="0"/>
                    </a:lnTo>
                    <a:lnTo>
                      <a:pt x="2" y="0"/>
                    </a:lnTo>
                    <a:lnTo>
                      <a:pt x="0" y="0"/>
                    </a:lnTo>
                    <a:lnTo>
                      <a:pt x="0" y="1"/>
                    </a:lnTo>
                    <a:lnTo>
                      <a:pt x="0" y="107"/>
                    </a:lnTo>
                    <a:lnTo>
                      <a:pt x="3" y="107"/>
                    </a:lnTo>
                    <a:lnTo>
                      <a:pt x="3" y="1"/>
                    </a:lnTo>
                    <a:lnTo>
                      <a:pt x="2" y="1"/>
                    </a:lnTo>
                    <a:lnTo>
                      <a:pt x="2" y="2"/>
                    </a:lnTo>
                    <a:lnTo>
                      <a:pt x="7" y="2"/>
                    </a:lnTo>
                    <a:lnTo>
                      <a:pt x="7" y="1"/>
                    </a:lnTo>
                    <a:lnTo>
                      <a:pt x="7" y="2"/>
                    </a:lnTo>
                    <a:lnTo>
                      <a:pt x="10" y="4"/>
                    </a:lnTo>
                    <a:lnTo>
                      <a:pt x="15" y="4"/>
                    </a:lnTo>
                    <a:lnTo>
                      <a:pt x="20" y="4"/>
                    </a:lnTo>
                    <a:lnTo>
                      <a:pt x="24" y="4"/>
                    </a:lnTo>
                    <a:lnTo>
                      <a:pt x="29" y="4"/>
                    </a:lnTo>
                    <a:lnTo>
                      <a:pt x="29" y="2"/>
                    </a:lnTo>
                    <a:lnTo>
                      <a:pt x="33" y="4"/>
                    </a:lnTo>
                    <a:lnTo>
                      <a:pt x="33" y="5"/>
                    </a:lnTo>
                    <a:lnTo>
                      <a:pt x="37" y="5"/>
                    </a:lnTo>
                    <a:lnTo>
                      <a:pt x="42" y="5"/>
                    </a:lnTo>
                    <a:lnTo>
                      <a:pt x="42" y="4"/>
                    </a:lnTo>
                    <a:lnTo>
                      <a:pt x="42" y="5"/>
                    </a:lnTo>
                    <a:lnTo>
                      <a:pt x="47" y="5"/>
                    </a:lnTo>
                    <a:lnTo>
                      <a:pt x="51" y="5"/>
                    </a:lnTo>
                    <a:lnTo>
                      <a:pt x="56" y="5"/>
                    </a:lnTo>
                    <a:lnTo>
                      <a:pt x="56" y="4"/>
                    </a:lnTo>
                    <a:lnTo>
                      <a:pt x="56" y="5"/>
                    </a:lnTo>
                    <a:lnTo>
                      <a:pt x="61" y="6"/>
                    </a:lnTo>
                    <a:lnTo>
                      <a:pt x="62" y="6"/>
                    </a:lnTo>
                    <a:lnTo>
                      <a:pt x="61" y="6"/>
                    </a:lnTo>
                    <a:lnTo>
                      <a:pt x="66" y="6"/>
                    </a:lnTo>
                    <a:lnTo>
                      <a:pt x="66" y="5"/>
                    </a:lnTo>
                    <a:lnTo>
                      <a:pt x="65" y="6"/>
                    </a:lnTo>
                    <a:lnTo>
                      <a:pt x="70" y="6"/>
                    </a:lnTo>
                    <a:lnTo>
                      <a:pt x="74" y="6"/>
                    </a:lnTo>
                    <a:lnTo>
                      <a:pt x="74" y="5"/>
                    </a:lnTo>
                    <a:lnTo>
                      <a:pt x="74" y="6"/>
                    </a:lnTo>
                    <a:lnTo>
                      <a:pt x="78" y="7"/>
                    </a:lnTo>
                    <a:lnTo>
                      <a:pt x="78" y="6"/>
                    </a:lnTo>
                    <a:lnTo>
                      <a:pt x="78" y="7"/>
                    </a:lnTo>
                    <a:lnTo>
                      <a:pt x="83" y="9"/>
                    </a:lnTo>
                    <a:lnTo>
                      <a:pt x="88" y="9"/>
                    </a:lnTo>
                    <a:lnTo>
                      <a:pt x="88" y="7"/>
                    </a:lnTo>
                    <a:lnTo>
                      <a:pt x="87" y="9"/>
                    </a:lnTo>
                    <a:lnTo>
                      <a:pt x="90" y="9"/>
                    </a:lnTo>
                    <a:lnTo>
                      <a:pt x="92" y="9"/>
                    </a:lnTo>
                    <a:lnTo>
                      <a:pt x="97" y="9"/>
                    </a:lnTo>
                    <a:lnTo>
                      <a:pt x="97" y="7"/>
                    </a:lnTo>
                    <a:lnTo>
                      <a:pt x="97" y="9"/>
                    </a:lnTo>
                    <a:lnTo>
                      <a:pt x="100" y="10"/>
                    </a:lnTo>
                    <a:lnTo>
                      <a:pt x="99" y="10"/>
                    </a:lnTo>
                    <a:lnTo>
                      <a:pt x="100" y="10"/>
                    </a:lnTo>
                    <a:lnTo>
                      <a:pt x="105" y="10"/>
                    </a:lnTo>
                    <a:lnTo>
                      <a:pt x="110" y="11"/>
                    </a:lnTo>
                    <a:lnTo>
                      <a:pt x="110" y="10"/>
                    </a:lnTo>
                    <a:lnTo>
                      <a:pt x="110" y="11"/>
                    </a:lnTo>
                    <a:lnTo>
                      <a:pt x="114" y="12"/>
                    </a:lnTo>
                    <a:lnTo>
                      <a:pt x="119" y="14"/>
                    </a:lnTo>
                    <a:lnTo>
                      <a:pt x="124" y="14"/>
                    </a:lnTo>
                    <a:lnTo>
                      <a:pt x="124" y="12"/>
                    </a:lnTo>
                    <a:lnTo>
                      <a:pt x="124" y="14"/>
                    </a:lnTo>
                    <a:lnTo>
                      <a:pt x="127" y="15"/>
                    </a:lnTo>
                    <a:lnTo>
                      <a:pt x="132" y="15"/>
                    </a:lnTo>
                    <a:lnTo>
                      <a:pt x="132" y="14"/>
                    </a:lnTo>
                    <a:lnTo>
                      <a:pt x="132" y="15"/>
                    </a:lnTo>
                    <a:lnTo>
                      <a:pt x="136" y="16"/>
                    </a:lnTo>
                    <a:lnTo>
                      <a:pt x="141" y="17"/>
                    </a:lnTo>
                    <a:lnTo>
                      <a:pt x="141" y="16"/>
                    </a:lnTo>
                    <a:lnTo>
                      <a:pt x="141" y="17"/>
                    </a:lnTo>
                    <a:lnTo>
                      <a:pt x="145" y="19"/>
                    </a:lnTo>
                    <a:lnTo>
                      <a:pt x="146" y="19"/>
                    </a:lnTo>
                    <a:lnTo>
                      <a:pt x="147" y="19"/>
                    </a:lnTo>
                    <a:lnTo>
                      <a:pt x="148" y="19"/>
                    </a:lnTo>
                    <a:lnTo>
                      <a:pt x="148" y="17"/>
                    </a:lnTo>
                    <a:lnTo>
                      <a:pt x="147" y="19"/>
                    </a:lnTo>
                    <a:lnTo>
                      <a:pt x="148" y="19"/>
                    </a:lnTo>
                    <a:lnTo>
                      <a:pt x="150" y="20"/>
                    </a:lnTo>
                    <a:lnTo>
                      <a:pt x="150" y="19"/>
                    </a:lnTo>
                    <a:lnTo>
                      <a:pt x="151" y="20"/>
                    </a:lnTo>
                    <a:lnTo>
                      <a:pt x="150" y="20"/>
                    </a:lnTo>
                    <a:lnTo>
                      <a:pt x="150" y="21"/>
                    </a:lnTo>
                    <a:lnTo>
                      <a:pt x="151" y="21"/>
                    </a:lnTo>
                    <a:lnTo>
                      <a:pt x="152" y="21"/>
                    </a:lnTo>
                    <a:lnTo>
                      <a:pt x="152" y="20"/>
                    </a:lnTo>
                    <a:lnTo>
                      <a:pt x="152" y="21"/>
                    </a:lnTo>
                    <a:lnTo>
                      <a:pt x="153" y="21"/>
                    </a:lnTo>
                    <a:lnTo>
                      <a:pt x="152" y="21"/>
                    </a:lnTo>
                    <a:lnTo>
                      <a:pt x="152" y="42"/>
                    </a:lnTo>
                    <a:lnTo>
                      <a:pt x="152" y="43"/>
                    </a:lnTo>
                    <a:lnTo>
                      <a:pt x="153" y="43"/>
                    </a:lnTo>
                    <a:lnTo>
                      <a:pt x="156" y="43"/>
                    </a:lnTo>
                    <a:lnTo>
                      <a:pt x="156" y="42"/>
                    </a:lnTo>
                    <a:lnTo>
                      <a:pt x="155" y="42"/>
                    </a:lnTo>
                    <a:lnTo>
                      <a:pt x="155" y="45"/>
                    </a:lnTo>
                    <a:lnTo>
                      <a:pt x="156" y="45"/>
                    </a:lnTo>
                    <a:lnTo>
                      <a:pt x="156" y="44"/>
                    </a:lnTo>
                    <a:lnTo>
                      <a:pt x="136" y="44"/>
                    </a:lnTo>
                    <a:lnTo>
                      <a:pt x="136" y="45"/>
                    </a:lnTo>
                    <a:lnTo>
                      <a:pt x="137" y="45"/>
                    </a:lnTo>
                    <a:lnTo>
                      <a:pt x="132" y="33"/>
                    </a:lnTo>
                    <a:lnTo>
                      <a:pt x="126" y="31"/>
                    </a:lnTo>
                    <a:lnTo>
                      <a:pt x="121" y="30"/>
                    </a:lnTo>
                    <a:lnTo>
                      <a:pt x="120" y="31"/>
                    </a:lnTo>
                    <a:lnTo>
                      <a:pt x="121" y="30"/>
                    </a:lnTo>
                    <a:lnTo>
                      <a:pt x="115" y="29"/>
                    </a:lnTo>
                    <a:lnTo>
                      <a:pt x="110" y="29"/>
                    </a:lnTo>
                    <a:lnTo>
                      <a:pt x="105" y="28"/>
                    </a:lnTo>
                    <a:lnTo>
                      <a:pt x="99" y="28"/>
                    </a:lnTo>
                    <a:lnTo>
                      <a:pt x="94" y="28"/>
                    </a:lnTo>
                    <a:lnTo>
                      <a:pt x="89" y="28"/>
                    </a:lnTo>
                    <a:lnTo>
                      <a:pt x="84" y="28"/>
                    </a:lnTo>
                    <a:lnTo>
                      <a:pt x="79" y="28"/>
                    </a:lnTo>
                    <a:lnTo>
                      <a:pt x="78" y="28"/>
                    </a:lnTo>
                    <a:lnTo>
                      <a:pt x="74" y="29"/>
                    </a:lnTo>
                    <a:lnTo>
                      <a:pt x="74" y="30"/>
                    </a:lnTo>
                    <a:lnTo>
                      <a:pt x="74" y="29"/>
                    </a:lnTo>
                    <a:lnTo>
                      <a:pt x="71" y="29"/>
                    </a:lnTo>
                    <a:lnTo>
                      <a:pt x="70" y="29"/>
                    </a:lnTo>
                    <a:lnTo>
                      <a:pt x="66" y="31"/>
                    </a:lnTo>
                    <a:lnTo>
                      <a:pt x="66" y="33"/>
                    </a:lnTo>
                    <a:lnTo>
                      <a:pt x="66" y="31"/>
                    </a:lnTo>
                    <a:lnTo>
                      <a:pt x="62" y="33"/>
                    </a:lnTo>
                    <a:lnTo>
                      <a:pt x="61" y="33"/>
                    </a:lnTo>
                    <a:lnTo>
                      <a:pt x="62" y="33"/>
                    </a:lnTo>
                    <a:lnTo>
                      <a:pt x="57" y="35"/>
                    </a:lnTo>
                    <a:lnTo>
                      <a:pt x="58" y="36"/>
                    </a:lnTo>
                    <a:lnTo>
                      <a:pt x="57" y="35"/>
                    </a:lnTo>
                    <a:lnTo>
                      <a:pt x="53" y="36"/>
                    </a:lnTo>
                    <a:lnTo>
                      <a:pt x="21" y="106"/>
                    </a:lnTo>
                    <a:lnTo>
                      <a:pt x="23" y="106"/>
                    </a:lnTo>
                    <a:lnTo>
                      <a:pt x="23" y="105"/>
                    </a:lnTo>
                    <a:lnTo>
                      <a:pt x="0" y="105"/>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73" name="Freeform 1042"/>
              <p:cNvSpPr>
                <a:spLocks/>
              </p:cNvSpPr>
              <p:nvPr/>
            </p:nvSpPr>
            <p:spPr bwMode="auto">
              <a:xfrm>
                <a:off x="5131" y="3815"/>
                <a:ext cx="151" cy="66"/>
              </a:xfrm>
              <a:custGeom>
                <a:avLst/>
                <a:gdLst>
                  <a:gd name="T0" fmla="*/ 1 w 204"/>
                  <a:gd name="T1" fmla="*/ 0 h 94"/>
                  <a:gd name="T2" fmla="*/ 1 w 204"/>
                  <a:gd name="T3" fmla="*/ 0 h 94"/>
                  <a:gd name="T4" fmla="*/ 1 w 204"/>
                  <a:gd name="T5" fmla="*/ 1 h 94"/>
                  <a:gd name="T6" fmla="*/ 1 w 204"/>
                  <a:gd name="T7" fmla="*/ 1 h 94"/>
                  <a:gd name="T8" fmla="*/ 1 w 204"/>
                  <a:gd name="T9" fmla="*/ 1 h 94"/>
                  <a:gd name="T10" fmla="*/ 1 w 204"/>
                  <a:gd name="T11" fmla="*/ 1 h 94"/>
                  <a:gd name="T12" fmla="*/ 1 w 204"/>
                  <a:gd name="T13" fmla="*/ 1 h 94"/>
                  <a:gd name="T14" fmla="*/ 0 w 204"/>
                  <a:gd name="T15" fmla="*/ 1 h 94"/>
                  <a:gd name="T16" fmla="*/ 0 w 204"/>
                  <a:gd name="T17" fmla="*/ 1 h 94"/>
                  <a:gd name="T18" fmla="*/ 1 w 204"/>
                  <a:gd name="T19" fmla="*/ 2 h 94"/>
                  <a:gd name="T20" fmla="*/ 1 w 204"/>
                  <a:gd name="T21" fmla="*/ 2 h 94"/>
                  <a:gd name="T22" fmla="*/ 1 w 204"/>
                  <a:gd name="T23" fmla="*/ 2 h 94"/>
                  <a:gd name="T24" fmla="*/ 1 w 204"/>
                  <a:gd name="T25" fmla="*/ 2 h 94"/>
                  <a:gd name="T26" fmla="*/ 1 w 204"/>
                  <a:gd name="T27" fmla="*/ 2 h 94"/>
                  <a:gd name="T28" fmla="*/ 1 w 204"/>
                  <a:gd name="T29" fmla="*/ 2 h 94"/>
                  <a:gd name="T30" fmla="*/ 1 w 204"/>
                  <a:gd name="T31" fmla="*/ 2 h 94"/>
                  <a:gd name="T32" fmla="*/ 1 w 204"/>
                  <a:gd name="T33" fmla="*/ 2 h 94"/>
                  <a:gd name="T34" fmla="*/ 7 w 204"/>
                  <a:gd name="T35" fmla="*/ 2 h 94"/>
                  <a:gd name="T36" fmla="*/ 7 w 204"/>
                  <a:gd name="T37" fmla="*/ 2 h 94"/>
                  <a:gd name="T38" fmla="*/ 7 w 204"/>
                  <a:gd name="T39" fmla="*/ 2 h 94"/>
                  <a:gd name="T40" fmla="*/ 7 w 204"/>
                  <a:gd name="T41" fmla="*/ 2 h 94"/>
                  <a:gd name="T42" fmla="*/ 7 w 204"/>
                  <a:gd name="T43" fmla="*/ 2 h 94"/>
                  <a:gd name="T44" fmla="*/ 7 w 204"/>
                  <a:gd name="T45" fmla="*/ 2 h 94"/>
                  <a:gd name="T46" fmla="*/ 7 w 204"/>
                  <a:gd name="T47" fmla="*/ 2 h 94"/>
                  <a:gd name="T48" fmla="*/ 7 w 204"/>
                  <a:gd name="T49" fmla="*/ 1 h 94"/>
                  <a:gd name="T50" fmla="*/ 7 w 204"/>
                  <a:gd name="T51" fmla="*/ 1 h 94"/>
                  <a:gd name="T52" fmla="*/ 7 w 204"/>
                  <a:gd name="T53" fmla="*/ 1 h 94"/>
                  <a:gd name="T54" fmla="*/ 7 w 204"/>
                  <a:gd name="T55" fmla="*/ 1 h 94"/>
                  <a:gd name="T56" fmla="*/ 7 w 204"/>
                  <a:gd name="T57" fmla="*/ 1 h 94"/>
                  <a:gd name="T58" fmla="*/ 7 w 204"/>
                  <a:gd name="T59" fmla="*/ 1 h 94"/>
                  <a:gd name="T60" fmla="*/ 7 w 204"/>
                  <a:gd name="T61" fmla="*/ 1 h 94"/>
                  <a:gd name="T62" fmla="*/ 7 w 204"/>
                  <a:gd name="T63" fmla="*/ 1 h 94"/>
                  <a:gd name="T64" fmla="*/ 7 w 204"/>
                  <a:gd name="T65" fmla="*/ 0 h 94"/>
                  <a:gd name="T66" fmla="*/ 7 w 204"/>
                  <a:gd name="T67" fmla="*/ 0 h 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94"/>
                  <a:gd name="T104" fmla="*/ 204 w 204"/>
                  <a:gd name="T105" fmla="*/ 94 h 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94">
                    <a:moveTo>
                      <a:pt x="16" y="0"/>
                    </a:moveTo>
                    <a:lnTo>
                      <a:pt x="14" y="0"/>
                    </a:lnTo>
                    <a:lnTo>
                      <a:pt x="13" y="0"/>
                    </a:lnTo>
                    <a:lnTo>
                      <a:pt x="11" y="0"/>
                    </a:lnTo>
                    <a:lnTo>
                      <a:pt x="10" y="2"/>
                    </a:lnTo>
                    <a:lnTo>
                      <a:pt x="9" y="2"/>
                    </a:lnTo>
                    <a:lnTo>
                      <a:pt x="8" y="3"/>
                    </a:lnTo>
                    <a:lnTo>
                      <a:pt x="7" y="4"/>
                    </a:lnTo>
                    <a:lnTo>
                      <a:pt x="5" y="4"/>
                    </a:lnTo>
                    <a:lnTo>
                      <a:pt x="4" y="6"/>
                    </a:lnTo>
                    <a:lnTo>
                      <a:pt x="3" y="7"/>
                    </a:lnTo>
                    <a:lnTo>
                      <a:pt x="3" y="8"/>
                    </a:lnTo>
                    <a:lnTo>
                      <a:pt x="2" y="9"/>
                    </a:lnTo>
                    <a:lnTo>
                      <a:pt x="2" y="11"/>
                    </a:lnTo>
                    <a:lnTo>
                      <a:pt x="2" y="13"/>
                    </a:lnTo>
                    <a:lnTo>
                      <a:pt x="0" y="14"/>
                    </a:lnTo>
                    <a:lnTo>
                      <a:pt x="0" y="16"/>
                    </a:lnTo>
                    <a:lnTo>
                      <a:pt x="0" y="79"/>
                    </a:lnTo>
                    <a:lnTo>
                      <a:pt x="0" y="80"/>
                    </a:lnTo>
                    <a:lnTo>
                      <a:pt x="2" y="82"/>
                    </a:lnTo>
                    <a:lnTo>
                      <a:pt x="2" y="83"/>
                    </a:lnTo>
                    <a:lnTo>
                      <a:pt x="2" y="84"/>
                    </a:lnTo>
                    <a:lnTo>
                      <a:pt x="3" y="85"/>
                    </a:lnTo>
                    <a:lnTo>
                      <a:pt x="3" y="87"/>
                    </a:lnTo>
                    <a:lnTo>
                      <a:pt x="4" y="88"/>
                    </a:lnTo>
                    <a:lnTo>
                      <a:pt x="5" y="89"/>
                    </a:lnTo>
                    <a:lnTo>
                      <a:pt x="7" y="90"/>
                    </a:lnTo>
                    <a:lnTo>
                      <a:pt x="8" y="92"/>
                    </a:lnTo>
                    <a:lnTo>
                      <a:pt x="9" y="92"/>
                    </a:lnTo>
                    <a:lnTo>
                      <a:pt x="10" y="93"/>
                    </a:lnTo>
                    <a:lnTo>
                      <a:pt x="11" y="93"/>
                    </a:lnTo>
                    <a:lnTo>
                      <a:pt x="13" y="94"/>
                    </a:lnTo>
                    <a:lnTo>
                      <a:pt x="14" y="94"/>
                    </a:lnTo>
                    <a:lnTo>
                      <a:pt x="16" y="94"/>
                    </a:lnTo>
                    <a:lnTo>
                      <a:pt x="188" y="94"/>
                    </a:lnTo>
                    <a:lnTo>
                      <a:pt x="190" y="94"/>
                    </a:lnTo>
                    <a:lnTo>
                      <a:pt x="192" y="94"/>
                    </a:lnTo>
                    <a:lnTo>
                      <a:pt x="193" y="93"/>
                    </a:lnTo>
                    <a:lnTo>
                      <a:pt x="194" y="93"/>
                    </a:lnTo>
                    <a:lnTo>
                      <a:pt x="195" y="92"/>
                    </a:lnTo>
                    <a:lnTo>
                      <a:pt x="196" y="92"/>
                    </a:lnTo>
                    <a:lnTo>
                      <a:pt x="198" y="90"/>
                    </a:lnTo>
                    <a:lnTo>
                      <a:pt x="199" y="89"/>
                    </a:lnTo>
                    <a:lnTo>
                      <a:pt x="200" y="88"/>
                    </a:lnTo>
                    <a:lnTo>
                      <a:pt x="201" y="87"/>
                    </a:lnTo>
                    <a:lnTo>
                      <a:pt x="201" y="85"/>
                    </a:lnTo>
                    <a:lnTo>
                      <a:pt x="203" y="84"/>
                    </a:lnTo>
                    <a:lnTo>
                      <a:pt x="203" y="83"/>
                    </a:lnTo>
                    <a:lnTo>
                      <a:pt x="204" y="82"/>
                    </a:lnTo>
                    <a:lnTo>
                      <a:pt x="204" y="80"/>
                    </a:lnTo>
                    <a:lnTo>
                      <a:pt x="204" y="79"/>
                    </a:lnTo>
                    <a:lnTo>
                      <a:pt x="204" y="16"/>
                    </a:lnTo>
                    <a:lnTo>
                      <a:pt x="204" y="14"/>
                    </a:lnTo>
                    <a:lnTo>
                      <a:pt x="204" y="13"/>
                    </a:lnTo>
                    <a:lnTo>
                      <a:pt x="203" y="11"/>
                    </a:lnTo>
                    <a:lnTo>
                      <a:pt x="203" y="9"/>
                    </a:lnTo>
                    <a:lnTo>
                      <a:pt x="201" y="8"/>
                    </a:lnTo>
                    <a:lnTo>
                      <a:pt x="201" y="7"/>
                    </a:lnTo>
                    <a:lnTo>
                      <a:pt x="200" y="6"/>
                    </a:lnTo>
                    <a:lnTo>
                      <a:pt x="199" y="4"/>
                    </a:lnTo>
                    <a:lnTo>
                      <a:pt x="198" y="4"/>
                    </a:lnTo>
                    <a:lnTo>
                      <a:pt x="196" y="3"/>
                    </a:lnTo>
                    <a:lnTo>
                      <a:pt x="195" y="2"/>
                    </a:lnTo>
                    <a:lnTo>
                      <a:pt x="194" y="2"/>
                    </a:lnTo>
                    <a:lnTo>
                      <a:pt x="193" y="0"/>
                    </a:lnTo>
                    <a:lnTo>
                      <a:pt x="192" y="0"/>
                    </a:lnTo>
                    <a:lnTo>
                      <a:pt x="190" y="0"/>
                    </a:lnTo>
                    <a:lnTo>
                      <a:pt x="188" y="0"/>
                    </a:lnTo>
                    <a:lnTo>
                      <a:pt x="16"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74" name="Freeform 1043"/>
              <p:cNvSpPr>
                <a:spLocks/>
              </p:cNvSpPr>
              <p:nvPr/>
            </p:nvSpPr>
            <p:spPr bwMode="auto">
              <a:xfrm>
                <a:off x="5131" y="3815"/>
                <a:ext cx="151" cy="66"/>
              </a:xfrm>
              <a:custGeom>
                <a:avLst/>
                <a:gdLst>
                  <a:gd name="T0" fmla="*/ 1 w 204"/>
                  <a:gd name="T1" fmla="*/ 0 h 94"/>
                  <a:gd name="T2" fmla="*/ 1 w 204"/>
                  <a:gd name="T3" fmla="*/ 0 h 94"/>
                  <a:gd name="T4" fmla="*/ 1 w 204"/>
                  <a:gd name="T5" fmla="*/ 1 h 94"/>
                  <a:gd name="T6" fmla="*/ 1 w 204"/>
                  <a:gd name="T7" fmla="*/ 1 h 94"/>
                  <a:gd name="T8" fmla="*/ 1 w 204"/>
                  <a:gd name="T9" fmla="*/ 1 h 94"/>
                  <a:gd name="T10" fmla="*/ 1 w 204"/>
                  <a:gd name="T11" fmla="*/ 1 h 94"/>
                  <a:gd name="T12" fmla="*/ 1 w 204"/>
                  <a:gd name="T13" fmla="*/ 1 h 94"/>
                  <a:gd name="T14" fmla="*/ 0 w 204"/>
                  <a:gd name="T15" fmla="*/ 1 h 94"/>
                  <a:gd name="T16" fmla="*/ 0 w 204"/>
                  <a:gd name="T17" fmla="*/ 1 h 94"/>
                  <a:gd name="T18" fmla="*/ 1 w 204"/>
                  <a:gd name="T19" fmla="*/ 2 h 94"/>
                  <a:gd name="T20" fmla="*/ 1 w 204"/>
                  <a:gd name="T21" fmla="*/ 2 h 94"/>
                  <a:gd name="T22" fmla="*/ 1 w 204"/>
                  <a:gd name="T23" fmla="*/ 2 h 94"/>
                  <a:gd name="T24" fmla="*/ 1 w 204"/>
                  <a:gd name="T25" fmla="*/ 2 h 94"/>
                  <a:gd name="T26" fmla="*/ 1 w 204"/>
                  <a:gd name="T27" fmla="*/ 2 h 94"/>
                  <a:gd name="T28" fmla="*/ 1 w 204"/>
                  <a:gd name="T29" fmla="*/ 2 h 94"/>
                  <a:gd name="T30" fmla="*/ 1 w 204"/>
                  <a:gd name="T31" fmla="*/ 2 h 94"/>
                  <a:gd name="T32" fmla="*/ 1 w 204"/>
                  <a:gd name="T33" fmla="*/ 2 h 94"/>
                  <a:gd name="T34" fmla="*/ 7 w 204"/>
                  <a:gd name="T35" fmla="*/ 2 h 94"/>
                  <a:gd name="T36" fmla="*/ 7 w 204"/>
                  <a:gd name="T37" fmla="*/ 2 h 94"/>
                  <a:gd name="T38" fmla="*/ 7 w 204"/>
                  <a:gd name="T39" fmla="*/ 2 h 94"/>
                  <a:gd name="T40" fmla="*/ 7 w 204"/>
                  <a:gd name="T41" fmla="*/ 2 h 94"/>
                  <a:gd name="T42" fmla="*/ 7 w 204"/>
                  <a:gd name="T43" fmla="*/ 2 h 94"/>
                  <a:gd name="T44" fmla="*/ 7 w 204"/>
                  <a:gd name="T45" fmla="*/ 2 h 94"/>
                  <a:gd name="T46" fmla="*/ 7 w 204"/>
                  <a:gd name="T47" fmla="*/ 2 h 94"/>
                  <a:gd name="T48" fmla="*/ 7 w 204"/>
                  <a:gd name="T49" fmla="*/ 1 h 94"/>
                  <a:gd name="T50" fmla="*/ 7 w 204"/>
                  <a:gd name="T51" fmla="*/ 1 h 94"/>
                  <a:gd name="T52" fmla="*/ 7 w 204"/>
                  <a:gd name="T53" fmla="*/ 1 h 94"/>
                  <a:gd name="T54" fmla="*/ 7 w 204"/>
                  <a:gd name="T55" fmla="*/ 1 h 94"/>
                  <a:gd name="T56" fmla="*/ 7 w 204"/>
                  <a:gd name="T57" fmla="*/ 1 h 94"/>
                  <a:gd name="T58" fmla="*/ 7 w 204"/>
                  <a:gd name="T59" fmla="*/ 1 h 94"/>
                  <a:gd name="T60" fmla="*/ 7 w 204"/>
                  <a:gd name="T61" fmla="*/ 1 h 94"/>
                  <a:gd name="T62" fmla="*/ 7 w 204"/>
                  <a:gd name="T63" fmla="*/ 1 h 94"/>
                  <a:gd name="T64" fmla="*/ 7 w 204"/>
                  <a:gd name="T65" fmla="*/ 0 h 94"/>
                  <a:gd name="T66" fmla="*/ 7 w 204"/>
                  <a:gd name="T67" fmla="*/ 0 h 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94"/>
                  <a:gd name="T104" fmla="*/ 204 w 204"/>
                  <a:gd name="T105" fmla="*/ 94 h 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94">
                    <a:moveTo>
                      <a:pt x="16" y="0"/>
                    </a:moveTo>
                    <a:lnTo>
                      <a:pt x="14" y="0"/>
                    </a:lnTo>
                    <a:lnTo>
                      <a:pt x="13" y="0"/>
                    </a:lnTo>
                    <a:lnTo>
                      <a:pt x="11" y="0"/>
                    </a:lnTo>
                    <a:lnTo>
                      <a:pt x="10" y="2"/>
                    </a:lnTo>
                    <a:lnTo>
                      <a:pt x="9" y="2"/>
                    </a:lnTo>
                    <a:lnTo>
                      <a:pt x="8" y="3"/>
                    </a:lnTo>
                    <a:lnTo>
                      <a:pt x="7" y="4"/>
                    </a:lnTo>
                    <a:lnTo>
                      <a:pt x="5" y="4"/>
                    </a:lnTo>
                    <a:lnTo>
                      <a:pt x="4" y="6"/>
                    </a:lnTo>
                    <a:lnTo>
                      <a:pt x="3" y="7"/>
                    </a:lnTo>
                    <a:lnTo>
                      <a:pt x="3" y="8"/>
                    </a:lnTo>
                    <a:lnTo>
                      <a:pt x="2" y="9"/>
                    </a:lnTo>
                    <a:lnTo>
                      <a:pt x="2" y="11"/>
                    </a:lnTo>
                    <a:lnTo>
                      <a:pt x="2" y="13"/>
                    </a:lnTo>
                    <a:lnTo>
                      <a:pt x="0" y="14"/>
                    </a:lnTo>
                    <a:lnTo>
                      <a:pt x="0" y="16"/>
                    </a:lnTo>
                    <a:lnTo>
                      <a:pt x="0" y="79"/>
                    </a:lnTo>
                    <a:lnTo>
                      <a:pt x="0" y="80"/>
                    </a:lnTo>
                    <a:lnTo>
                      <a:pt x="2" y="82"/>
                    </a:lnTo>
                    <a:lnTo>
                      <a:pt x="2" y="83"/>
                    </a:lnTo>
                    <a:lnTo>
                      <a:pt x="2" y="84"/>
                    </a:lnTo>
                    <a:lnTo>
                      <a:pt x="3" y="85"/>
                    </a:lnTo>
                    <a:lnTo>
                      <a:pt x="3" y="87"/>
                    </a:lnTo>
                    <a:lnTo>
                      <a:pt x="4" y="88"/>
                    </a:lnTo>
                    <a:lnTo>
                      <a:pt x="5" y="89"/>
                    </a:lnTo>
                    <a:lnTo>
                      <a:pt x="7" y="90"/>
                    </a:lnTo>
                    <a:lnTo>
                      <a:pt x="8" y="92"/>
                    </a:lnTo>
                    <a:lnTo>
                      <a:pt x="9" y="92"/>
                    </a:lnTo>
                    <a:lnTo>
                      <a:pt x="10" y="93"/>
                    </a:lnTo>
                    <a:lnTo>
                      <a:pt x="11" y="93"/>
                    </a:lnTo>
                    <a:lnTo>
                      <a:pt x="13" y="94"/>
                    </a:lnTo>
                    <a:lnTo>
                      <a:pt x="14" y="94"/>
                    </a:lnTo>
                    <a:lnTo>
                      <a:pt x="16" y="94"/>
                    </a:lnTo>
                    <a:lnTo>
                      <a:pt x="188" y="94"/>
                    </a:lnTo>
                    <a:lnTo>
                      <a:pt x="190" y="94"/>
                    </a:lnTo>
                    <a:lnTo>
                      <a:pt x="192" y="94"/>
                    </a:lnTo>
                    <a:lnTo>
                      <a:pt x="193" y="93"/>
                    </a:lnTo>
                    <a:lnTo>
                      <a:pt x="194" y="93"/>
                    </a:lnTo>
                    <a:lnTo>
                      <a:pt x="195" y="92"/>
                    </a:lnTo>
                    <a:lnTo>
                      <a:pt x="196" y="92"/>
                    </a:lnTo>
                    <a:lnTo>
                      <a:pt x="198" y="90"/>
                    </a:lnTo>
                    <a:lnTo>
                      <a:pt x="199" y="89"/>
                    </a:lnTo>
                    <a:lnTo>
                      <a:pt x="200" y="88"/>
                    </a:lnTo>
                    <a:lnTo>
                      <a:pt x="201" y="87"/>
                    </a:lnTo>
                    <a:lnTo>
                      <a:pt x="201" y="85"/>
                    </a:lnTo>
                    <a:lnTo>
                      <a:pt x="203" y="84"/>
                    </a:lnTo>
                    <a:lnTo>
                      <a:pt x="203" y="83"/>
                    </a:lnTo>
                    <a:lnTo>
                      <a:pt x="204" y="82"/>
                    </a:lnTo>
                    <a:lnTo>
                      <a:pt x="204" y="80"/>
                    </a:lnTo>
                    <a:lnTo>
                      <a:pt x="204" y="79"/>
                    </a:lnTo>
                    <a:lnTo>
                      <a:pt x="204" y="16"/>
                    </a:lnTo>
                    <a:lnTo>
                      <a:pt x="204" y="14"/>
                    </a:lnTo>
                    <a:lnTo>
                      <a:pt x="204" y="13"/>
                    </a:lnTo>
                    <a:lnTo>
                      <a:pt x="203" y="11"/>
                    </a:lnTo>
                    <a:lnTo>
                      <a:pt x="203" y="9"/>
                    </a:lnTo>
                    <a:lnTo>
                      <a:pt x="201" y="8"/>
                    </a:lnTo>
                    <a:lnTo>
                      <a:pt x="201" y="7"/>
                    </a:lnTo>
                    <a:lnTo>
                      <a:pt x="200" y="6"/>
                    </a:lnTo>
                    <a:lnTo>
                      <a:pt x="199" y="4"/>
                    </a:lnTo>
                    <a:lnTo>
                      <a:pt x="198" y="4"/>
                    </a:lnTo>
                    <a:lnTo>
                      <a:pt x="196" y="3"/>
                    </a:lnTo>
                    <a:lnTo>
                      <a:pt x="195" y="2"/>
                    </a:lnTo>
                    <a:lnTo>
                      <a:pt x="194" y="2"/>
                    </a:lnTo>
                    <a:lnTo>
                      <a:pt x="193" y="0"/>
                    </a:lnTo>
                    <a:lnTo>
                      <a:pt x="192" y="0"/>
                    </a:lnTo>
                    <a:lnTo>
                      <a:pt x="190" y="0"/>
                    </a:lnTo>
                    <a:lnTo>
                      <a:pt x="188" y="0"/>
                    </a:lnTo>
                    <a:lnTo>
                      <a:pt x="16"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475" name="Freeform 1044"/>
              <p:cNvSpPr>
                <a:spLocks/>
              </p:cNvSpPr>
              <p:nvPr/>
            </p:nvSpPr>
            <p:spPr bwMode="auto">
              <a:xfrm>
                <a:off x="5058" y="3812"/>
                <a:ext cx="223" cy="9"/>
              </a:xfrm>
              <a:custGeom>
                <a:avLst/>
                <a:gdLst>
                  <a:gd name="T0" fmla="*/ 12 w 300"/>
                  <a:gd name="T1" fmla="*/ 2 h 12"/>
                  <a:gd name="T2" fmla="*/ 0 w 300"/>
                  <a:gd name="T3" fmla="*/ 2 h 12"/>
                  <a:gd name="T4" fmla="*/ 0 w 300"/>
                  <a:gd name="T5" fmla="*/ 2 h 12"/>
                  <a:gd name="T6" fmla="*/ 1 w 300"/>
                  <a:gd name="T7" fmla="*/ 0 h 12"/>
                  <a:gd name="T8" fmla="*/ 11 w 300"/>
                  <a:gd name="T9" fmla="*/ 0 h 12"/>
                  <a:gd name="T10" fmla="*/ 11 w 300"/>
                  <a:gd name="T11" fmla="*/ 0 h 12"/>
                  <a:gd name="T12" fmla="*/ 12 w 300"/>
                  <a:gd name="T13" fmla="*/ 1 h 12"/>
                  <a:gd name="T14" fmla="*/ 12 w 300"/>
                  <a:gd name="T15" fmla="*/ 2 h 12"/>
                  <a:gd name="T16" fmla="*/ 12 w 300"/>
                  <a:gd name="T17" fmla="*/ 2 h 12"/>
                  <a:gd name="T18" fmla="*/ 12 w 300"/>
                  <a:gd name="T19" fmla="*/ 2 h 12"/>
                  <a:gd name="T20" fmla="*/ 12 w 300"/>
                  <a:gd name="T21" fmla="*/ 2 h 12"/>
                  <a:gd name="T22" fmla="*/ 12 w 300"/>
                  <a:gd name="T23" fmla="*/ 2 h 12"/>
                  <a:gd name="T24" fmla="*/ 12 w 30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0"/>
                  <a:gd name="T40" fmla="*/ 0 h 12"/>
                  <a:gd name="T41" fmla="*/ 300 w 30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0" h="12">
                    <a:moveTo>
                      <a:pt x="300" y="12"/>
                    </a:moveTo>
                    <a:lnTo>
                      <a:pt x="0" y="12"/>
                    </a:lnTo>
                    <a:lnTo>
                      <a:pt x="0" y="7"/>
                    </a:lnTo>
                    <a:lnTo>
                      <a:pt x="27" y="0"/>
                    </a:lnTo>
                    <a:lnTo>
                      <a:pt x="291" y="0"/>
                    </a:lnTo>
                    <a:lnTo>
                      <a:pt x="293" y="0"/>
                    </a:lnTo>
                    <a:lnTo>
                      <a:pt x="295" y="1"/>
                    </a:lnTo>
                    <a:lnTo>
                      <a:pt x="297" y="2"/>
                    </a:lnTo>
                    <a:lnTo>
                      <a:pt x="298" y="3"/>
                    </a:lnTo>
                    <a:lnTo>
                      <a:pt x="298" y="5"/>
                    </a:lnTo>
                    <a:lnTo>
                      <a:pt x="300" y="7"/>
                    </a:lnTo>
                    <a:lnTo>
                      <a:pt x="300" y="9"/>
                    </a:lnTo>
                    <a:lnTo>
                      <a:pt x="300" y="1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76" name="Freeform 1045"/>
              <p:cNvSpPr>
                <a:spLocks/>
              </p:cNvSpPr>
              <p:nvPr/>
            </p:nvSpPr>
            <p:spPr bwMode="auto">
              <a:xfrm>
                <a:off x="5058" y="3811"/>
                <a:ext cx="224" cy="11"/>
              </a:xfrm>
              <a:custGeom>
                <a:avLst/>
                <a:gdLst>
                  <a:gd name="T0" fmla="*/ 11 w 302"/>
                  <a:gd name="T1" fmla="*/ 1 h 16"/>
                  <a:gd name="T2" fmla="*/ 1 w 302"/>
                  <a:gd name="T3" fmla="*/ 1 h 16"/>
                  <a:gd name="T4" fmla="*/ 1 w 302"/>
                  <a:gd name="T5" fmla="*/ 1 h 16"/>
                  <a:gd name="T6" fmla="*/ 1 w 302"/>
                  <a:gd name="T7" fmla="*/ 1 h 16"/>
                  <a:gd name="T8" fmla="*/ 1 w 302"/>
                  <a:gd name="T9" fmla="*/ 1 h 16"/>
                  <a:gd name="T10" fmla="*/ 11 w 302"/>
                  <a:gd name="T11" fmla="*/ 1 h 16"/>
                  <a:gd name="T12" fmla="*/ 11 w 302"/>
                  <a:gd name="T13" fmla="*/ 1 h 16"/>
                  <a:gd name="T14" fmla="*/ 11 w 302"/>
                  <a:gd name="T15" fmla="*/ 1 h 16"/>
                  <a:gd name="T16" fmla="*/ 11 w 302"/>
                  <a:gd name="T17" fmla="*/ 1 h 16"/>
                  <a:gd name="T18" fmla="*/ 11 w 302"/>
                  <a:gd name="T19" fmla="*/ 1 h 16"/>
                  <a:gd name="T20" fmla="*/ 11 w 302"/>
                  <a:gd name="T21" fmla="*/ 1 h 16"/>
                  <a:gd name="T22" fmla="*/ 11 w 302"/>
                  <a:gd name="T23" fmla="*/ 1 h 16"/>
                  <a:gd name="T24" fmla="*/ 11 w 302"/>
                  <a:gd name="T25" fmla="*/ 1 h 16"/>
                  <a:gd name="T26" fmla="*/ 11 w 302"/>
                  <a:gd name="T27" fmla="*/ 1 h 16"/>
                  <a:gd name="T28" fmla="*/ 11 w 302"/>
                  <a:gd name="T29" fmla="*/ 1 h 16"/>
                  <a:gd name="T30" fmla="*/ 11 w 302"/>
                  <a:gd name="T31" fmla="*/ 1 h 16"/>
                  <a:gd name="T32" fmla="*/ 11 w 302"/>
                  <a:gd name="T33" fmla="*/ 1 h 16"/>
                  <a:gd name="T34" fmla="*/ 11 w 302"/>
                  <a:gd name="T35" fmla="*/ 1 h 16"/>
                  <a:gd name="T36" fmla="*/ 11 w 302"/>
                  <a:gd name="T37" fmla="*/ 1 h 16"/>
                  <a:gd name="T38" fmla="*/ 11 w 302"/>
                  <a:gd name="T39" fmla="*/ 1 h 16"/>
                  <a:gd name="T40" fmla="*/ 11 w 302"/>
                  <a:gd name="T41" fmla="*/ 1 h 16"/>
                  <a:gd name="T42" fmla="*/ 11 w 302"/>
                  <a:gd name="T43" fmla="*/ 1 h 16"/>
                  <a:gd name="T44" fmla="*/ 11 w 302"/>
                  <a:gd name="T45" fmla="*/ 1 h 16"/>
                  <a:gd name="T46" fmla="*/ 11 w 302"/>
                  <a:gd name="T47" fmla="*/ 1 h 16"/>
                  <a:gd name="T48" fmla="*/ 11 w 302"/>
                  <a:gd name="T49" fmla="*/ 1 h 16"/>
                  <a:gd name="T50" fmla="*/ 11 w 302"/>
                  <a:gd name="T51" fmla="*/ 1 h 16"/>
                  <a:gd name="T52" fmla="*/ 11 w 302"/>
                  <a:gd name="T53" fmla="*/ 1 h 16"/>
                  <a:gd name="T54" fmla="*/ 11 w 302"/>
                  <a:gd name="T55" fmla="*/ 1 h 16"/>
                  <a:gd name="T56" fmla="*/ 11 w 302"/>
                  <a:gd name="T57" fmla="*/ 1 h 16"/>
                  <a:gd name="T58" fmla="*/ 11 w 302"/>
                  <a:gd name="T59" fmla="*/ 0 h 16"/>
                  <a:gd name="T60" fmla="*/ 1 w 302"/>
                  <a:gd name="T61" fmla="*/ 0 h 16"/>
                  <a:gd name="T62" fmla="*/ 1 w 302"/>
                  <a:gd name="T63" fmla="*/ 0 h 16"/>
                  <a:gd name="T64" fmla="*/ 0 w 302"/>
                  <a:gd name="T65" fmla="*/ 1 h 16"/>
                  <a:gd name="T66" fmla="*/ 0 w 302"/>
                  <a:gd name="T67" fmla="*/ 1 h 16"/>
                  <a:gd name="T68" fmla="*/ 1 w 302"/>
                  <a:gd name="T69" fmla="*/ 1 h 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2"/>
                  <a:gd name="T106" fmla="*/ 0 h 16"/>
                  <a:gd name="T107" fmla="*/ 302 w 302"/>
                  <a:gd name="T108" fmla="*/ 16 h 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2" h="16">
                    <a:moveTo>
                      <a:pt x="302" y="16"/>
                    </a:moveTo>
                    <a:lnTo>
                      <a:pt x="302" y="13"/>
                    </a:lnTo>
                    <a:lnTo>
                      <a:pt x="1" y="13"/>
                    </a:lnTo>
                    <a:lnTo>
                      <a:pt x="1" y="14"/>
                    </a:lnTo>
                    <a:lnTo>
                      <a:pt x="2" y="14"/>
                    </a:lnTo>
                    <a:lnTo>
                      <a:pt x="2" y="9"/>
                    </a:lnTo>
                    <a:lnTo>
                      <a:pt x="1" y="9"/>
                    </a:lnTo>
                    <a:lnTo>
                      <a:pt x="2" y="11"/>
                    </a:lnTo>
                    <a:lnTo>
                      <a:pt x="29" y="3"/>
                    </a:lnTo>
                    <a:lnTo>
                      <a:pt x="28" y="2"/>
                    </a:lnTo>
                    <a:lnTo>
                      <a:pt x="28" y="3"/>
                    </a:lnTo>
                    <a:lnTo>
                      <a:pt x="292" y="3"/>
                    </a:lnTo>
                    <a:lnTo>
                      <a:pt x="292" y="2"/>
                    </a:lnTo>
                    <a:lnTo>
                      <a:pt x="292" y="3"/>
                    </a:lnTo>
                    <a:lnTo>
                      <a:pt x="294" y="3"/>
                    </a:lnTo>
                    <a:lnTo>
                      <a:pt x="294" y="2"/>
                    </a:lnTo>
                    <a:lnTo>
                      <a:pt x="294" y="3"/>
                    </a:lnTo>
                    <a:lnTo>
                      <a:pt x="294" y="4"/>
                    </a:lnTo>
                    <a:lnTo>
                      <a:pt x="296" y="4"/>
                    </a:lnTo>
                    <a:lnTo>
                      <a:pt x="297" y="5"/>
                    </a:lnTo>
                    <a:lnTo>
                      <a:pt x="298" y="4"/>
                    </a:lnTo>
                    <a:lnTo>
                      <a:pt x="297" y="5"/>
                    </a:lnTo>
                    <a:lnTo>
                      <a:pt x="298" y="7"/>
                    </a:lnTo>
                    <a:lnTo>
                      <a:pt x="299" y="5"/>
                    </a:lnTo>
                    <a:lnTo>
                      <a:pt x="298" y="5"/>
                    </a:lnTo>
                    <a:lnTo>
                      <a:pt x="298" y="7"/>
                    </a:lnTo>
                    <a:lnTo>
                      <a:pt x="299" y="9"/>
                    </a:lnTo>
                    <a:lnTo>
                      <a:pt x="299" y="12"/>
                    </a:lnTo>
                    <a:lnTo>
                      <a:pt x="301" y="11"/>
                    </a:lnTo>
                    <a:lnTo>
                      <a:pt x="299" y="11"/>
                    </a:lnTo>
                    <a:lnTo>
                      <a:pt x="299" y="16"/>
                    </a:lnTo>
                    <a:lnTo>
                      <a:pt x="302" y="16"/>
                    </a:lnTo>
                    <a:lnTo>
                      <a:pt x="302" y="11"/>
                    </a:lnTo>
                    <a:lnTo>
                      <a:pt x="302" y="9"/>
                    </a:lnTo>
                    <a:lnTo>
                      <a:pt x="301" y="9"/>
                    </a:lnTo>
                    <a:lnTo>
                      <a:pt x="302" y="9"/>
                    </a:lnTo>
                    <a:lnTo>
                      <a:pt x="301" y="5"/>
                    </a:lnTo>
                    <a:lnTo>
                      <a:pt x="299" y="7"/>
                    </a:lnTo>
                    <a:lnTo>
                      <a:pt x="301" y="7"/>
                    </a:lnTo>
                    <a:lnTo>
                      <a:pt x="301" y="5"/>
                    </a:lnTo>
                    <a:lnTo>
                      <a:pt x="299" y="3"/>
                    </a:lnTo>
                    <a:lnTo>
                      <a:pt x="298" y="3"/>
                    </a:lnTo>
                    <a:lnTo>
                      <a:pt x="297" y="2"/>
                    </a:lnTo>
                    <a:lnTo>
                      <a:pt x="296" y="3"/>
                    </a:lnTo>
                    <a:lnTo>
                      <a:pt x="297" y="2"/>
                    </a:lnTo>
                    <a:lnTo>
                      <a:pt x="296" y="2"/>
                    </a:lnTo>
                    <a:lnTo>
                      <a:pt x="292" y="0"/>
                    </a:lnTo>
                    <a:lnTo>
                      <a:pt x="28" y="0"/>
                    </a:lnTo>
                    <a:lnTo>
                      <a:pt x="1" y="8"/>
                    </a:lnTo>
                    <a:lnTo>
                      <a:pt x="0" y="9"/>
                    </a:lnTo>
                    <a:lnTo>
                      <a:pt x="0" y="14"/>
                    </a:lnTo>
                    <a:lnTo>
                      <a:pt x="0" y="16"/>
                    </a:lnTo>
                    <a:lnTo>
                      <a:pt x="1" y="16"/>
                    </a:lnTo>
                    <a:lnTo>
                      <a:pt x="302" y="16"/>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77" name="Rectangle 1046"/>
              <p:cNvSpPr>
                <a:spLocks noChangeArrowheads="1"/>
              </p:cNvSpPr>
              <p:nvPr/>
            </p:nvSpPr>
            <p:spPr bwMode="auto">
              <a:xfrm>
                <a:off x="5058" y="3821"/>
                <a:ext cx="218" cy="122"/>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478" name="Rectangle 1047"/>
              <p:cNvSpPr>
                <a:spLocks noChangeArrowheads="1"/>
              </p:cNvSpPr>
              <p:nvPr/>
            </p:nvSpPr>
            <p:spPr bwMode="auto">
              <a:xfrm>
                <a:off x="5058" y="3821"/>
                <a:ext cx="218" cy="122"/>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79" name="Freeform 1048"/>
              <p:cNvSpPr>
                <a:spLocks/>
              </p:cNvSpPr>
              <p:nvPr/>
            </p:nvSpPr>
            <p:spPr bwMode="auto">
              <a:xfrm>
                <a:off x="5068" y="3912"/>
                <a:ext cx="8" cy="29"/>
              </a:xfrm>
              <a:custGeom>
                <a:avLst/>
                <a:gdLst>
                  <a:gd name="T0" fmla="*/ 8 w 8"/>
                  <a:gd name="T1" fmla="*/ 1 h 43"/>
                  <a:gd name="T2" fmla="*/ 4 w 8"/>
                  <a:gd name="T3" fmla="*/ 1 h 43"/>
                  <a:gd name="T4" fmla="*/ 0 w 8"/>
                  <a:gd name="T5" fmla="*/ 1 h 43"/>
                  <a:gd name="T6" fmla="*/ 0 w 8"/>
                  <a:gd name="T7" fmla="*/ 1 h 43"/>
                  <a:gd name="T8" fmla="*/ 3 w 8"/>
                  <a:gd name="T9" fmla="*/ 0 h 43"/>
                  <a:gd name="T10" fmla="*/ 4 w 8"/>
                  <a:gd name="T11" fmla="*/ 0 h 43"/>
                  <a:gd name="T12" fmla="*/ 8 w 8"/>
                  <a:gd name="T13" fmla="*/ 1 h 43"/>
                  <a:gd name="T14" fmla="*/ 0 60000 65536"/>
                  <a:gd name="T15" fmla="*/ 0 60000 65536"/>
                  <a:gd name="T16" fmla="*/ 0 60000 65536"/>
                  <a:gd name="T17" fmla="*/ 0 60000 65536"/>
                  <a:gd name="T18" fmla="*/ 0 60000 65536"/>
                  <a:gd name="T19" fmla="*/ 0 60000 65536"/>
                  <a:gd name="T20" fmla="*/ 0 60000 65536"/>
                  <a:gd name="T21" fmla="*/ 0 w 8"/>
                  <a:gd name="T22" fmla="*/ 0 h 43"/>
                  <a:gd name="T23" fmla="*/ 8 w 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3">
                    <a:moveTo>
                      <a:pt x="8" y="39"/>
                    </a:moveTo>
                    <a:lnTo>
                      <a:pt x="4" y="43"/>
                    </a:lnTo>
                    <a:lnTo>
                      <a:pt x="0" y="43"/>
                    </a:lnTo>
                    <a:lnTo>
                      <a:pt x="0" y="39"/>
                    </a:lnTo>
                    <a:lnTo>
                      <a:pt x="3" y="0"/>
                    </a:lnTo>
                    <a:lnTo>
                      <a:pt x="4" y="0"/>
                    </a:lnTo>
                    <a:lnTo>
                      <a:pt x="8" y="39"/>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80" name="Freeform 1049"/>
              <p:cNvSpPr>
                <a:spLocks/>
              </p:cNvSpPr>
              <p:nvPr/>
            </p:nvSpPr>
            <p:spPr bwMode="auto">
              <a:xfrm>
                <a:off x="5068" y="3910"/>
                <a:ext cx="9" cy="33"/>
              </a:xfrm>
              <a:custGeom>
                <a:avLst/>
                <a:gdLst>
                  <a:gd name="T0" fmla="*/ 1 w 13"/>
                  <a:gd name="T1" fmla="*/ 1 h 47"/>
                  <a:gd name="T2" fmla="*/ 1 w 13"/>
                  <a:gd name="T3" fmla="*/ 1 h 47"/>
                  <a:gd name="T4" fmla="*/ 1 w 13"/>
                  <a:gd name="T5" fmla="*/ 1 h 47"/>
                  <a:gd name="T6" fmla="*/ 1 w 13"/>
                  <a:gd name="T7" fmla="*/ 1 h 47"/>
                  <a:gd name="T8" fmla="*/ 1 w 13"/>
                  <a:gd name="T9" fmla="*/ 1 h 47"/>
                  <a:gd name="T10" fmla="*/ 1 w 13"/>
                  <a:gd name="T11" fmla="*/ 1 h 47"/>
                  <a:gd name="T12" fmla="*/ 1 w 13"/>
                  <a:gd name="T13" fmla="*/ 1 h 47"/>
                  <a:gd name="T14" fmla="*/ 1 w 13"/>
                  <a:gd name="T15" fmla="*/ 1 h 47"/>
                  <a:gd name="T16" fmla="*/ 1 w 13"/>
                  <a:gd name="T17" fmla="*/ 1 h 47"/>
                  <a:gd name="T18" fmla="*/ 1 w 13"/>
                  <a:gd name="T19" fmla="*/ 1 h 47"/>
                  <a:gd name="T20" fmla="*/ 1 w 13"/>
                  <a:gd name="T21" fmla="*/ 1 h 47"/>
                  <a:gd name="T22" fmla="*/ 1 w 13"/>
                  <a:gd name="T23" fmla="*/ 1 h 47"/>
                  <a:gd name="T24" fmla="*/ 1 w 13"/>
                  <a:gd name="T25" fmla="*/ 1 h 47"/>
                  <a:gd name="T26" fmla="*/ 1 w 13"/>
                  <a:gd name="T27" fmla="*/ 1 h 47"/>
                  <a:gd name="T28" fmla="*/ 1 w 13"/>
                  <a:gd name="T29" fmla="*/ 1 h 47"/>
                  <a:gd name="T30" fmla="*/ 1 w 13"/>
                  <a:gd name="T31" fmla="*/ 1 h 47"/>
                  <a:gd name="T32" fmla="*/ 1 w 13"/>
                  <a:gd name="T33" fmla="*/ 1 h 47"/>
                  <a:gd name="T34" fmla="*/ 1 w 13"/>
                  <a:gd name="T35" fmla="*/ 1 h 47"/>
                  <a:gd name="T36" fmla="*/ 1 w 13"/>
                  <a:gd name="T37" fmla="*/ 1 h 47"/>
                  <a:gd name="T38" fmla="*/ 1 w 13"/>
                  <a:gd name="T39" fmla="*/ 1 h 47"/>
                  <a:gd name="T40" fmla="*/ 1 w 13"/>
                  <a:gd name="T41" fmla="*/ 0 h 47"/>
                  <a:gd name="T42" fmla="*/ 1 w 13"/>
                  <a:gd name="T43" fmla="*/ 0 h 47"/>
                  <a:gd name="T44" fmla="*/ 1 w 13"/>
                  <a:gd name="T45" fmla="*/ 0 h 47"/>
                  <a:gd name="T46" fmla="*/ 1 w 13"/>
                  <a:gd name="T47" fmla="*/ 0 h 47"/>
                  <a:gd name="T48" fmla="*/ 1 w 13"/>
                  <a:gd name="T49" fmla="*/ 1 h 47"/>
                  <a:gd name="T50" fmla="*/ 0 w 13"/>
                  <a:gd name="T51" fmla="*/ 1 h 47"/>
                  <a:gd name="T52" fmla="*/ 0 w 13"/>
                  <a:gd name="T53" fmla="*/ 1 h 47"/>
                  <a:gd name="T54" fmla="*/ 0 w 13"/>
                  <a:gd name="T55" fmla="*/ 1 h 47"/>
                  <a:gd name="T56" fmla="*/ 0 w 13"/>
                  <a:gd name="T57" fmla="*/ 1 h 47"/>
                  <a:gd name="T58" fmla="*/ 0 w 13"/>
                  <a:gd name="T59" fmla="*/ 1 h 47"/>
                  <a:gd name="T60" fmla="*/ 1 w 13"/>
                  <a:gd name="T61" fmla="*/ 1 h 47"/>
                  <a:gd name="T62" fmla="*/ 1 w 13"/>
                  <a:gd name="T63" fmla="*/ 1 h 47"/>
                  <a:gd name="T64" fmla="*/ 1 w 13"/>
                  <a:gd name="T65" fmla="*/ 1 h 47"/>
                  <a:gd name="T66" fmla="*/ 1 w 13"/>
                  <a:gd name="T67" fmla="*/ 1 h 47"/>
                  <a:gd name="T68" fmla="*/ 1 w 13"/>
                  <a:gd name="T69" fmla="*/ 1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
                  <a:gd name="T106" fmla="*/ 0 h 47"/>
                  <a:gd name="T107" fmla="*/ 13 w 13"/>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 h="47">
                    <a:moveTo>
                      <a:pt x="13" y="42"/>
                    </a:moveTo>
                    <a:lnTo>
                      <a:pt x="10" y="39"/>
                    </a:lnTo>
                    <a:lnTo>
                      <a:pt x="5" y="45"/>
                    </a:lnTo>
                    <a:lnTo>
                      <a:pt x="6" y="46"/>
                    </a:lnTo>
                    <a:lnTo>
                      <a:pt x="6" y="45"/>
                    </a:lnTo>
                    <a:lnTo>
                      <a:pt x="2" y="45"/>
                    </a:lnTo>
                    <a:lnTo>
                      <a:pt x="2" y="46"/>
                    </a:lnTo>
                    <a:lnTo>
                      <a:pt x="3" y="46"/>
                    </a:lnTo>
                    <a:lnTo>
                      <a:pt x="3" y="42"/>
                    </a:lnTo>
                    <a:lnTo>
                      <a:pt x="2" y="42"/>
                    </a:lnTo>
                    <a:lnTo>
                      <a:pt x="3" y="42"/>
                    </a:lnTo>
                    <a:lnTo>
                      <a:pt x="6" y="3"/>
                    </a:lnTo>
                    <a:lnTo>
                      <a:pt x="5" y="3"/>
                    </a:lnTo>
                    <a:lnTo>
                      <a:pt x="5" y="4"/>
                    </a:lnTo>
                    <a:lnTo>
                      <a:pt x="6" y="4"/>
                    </a:lnTo>
                    <a:lnTo>
                      <a:pt x="6" y="3"/>
                    </a:lnTo>
                    <a:lnTo>
                      <a:pt x="5" y="3"/>
                    </a:lnTo>
                    <a:lnTo>
                      <a:pt x="9" y="43"/>
                    </a:lnTo>
                    <a:lnTo>
                      <a:pt x="13" y="43"/>
                    </a:lnTo>
                    <a:lnTo>
                      <a:pt x="9" y="3"/>
                    </a:lnTo>
                    <a:lnTo>
                      <a:pt x="9" y="0"/>
                    </a:lnTo>
                    <a:lnTo>
                      <a:pt x="6" y="0"/>
                    </a:lnTo>
                    <a:lnTo>
                      <a:pt x="5" y="0"/>
                    </a:lnTo>
                    <a:lnTo>
                      <a:pt x="4" y="0"/>
                    </a:lnTo>
                    <a:lnTo>
                      <a:pt x="4" y="3"/>
                    </a:lnTo>
                    <a:lnTo>
                      <a:pt x="0" y="42"/>
                    </a:lnTo>
                    <a:lnTo>
                      <a:pt x="0" y="46"/>
                    </a:lnTo>
                    <a:lnTo>
                      <a:pt x="0" y="47"/>
                    </a:lnTo>
                    <a:lnTo>
                      <a:pt x="2" y="47"/>
                    </a:lnTo>
                    <a:lnTo>
                      <a:pt x="6" y="47"/>
                    </a:lnTo>
                    <a:lnTo>
                      <a:pt x="8" y="47"/>
                    </a:lnTo>
                    <a:lnTo>
                      <a:pt x="13" y="4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481" name="Rectangle 1050"/>
              <p:cNvSpPr>
                <a:spLocks noChangeArrowheads="1"/>
              </p:cNvSpPr>
              <p:nvPr/>
            </p:nvSpPr>
            <p:spPr bwMode="auto">
              <a:xfrm>
                <a:off x="5071" y="3769"/>
                <a:ext cx="3" cy="143"/>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482" name="Rectangle 1051"/>
              <p:cNvSpPr>
                <a:spLocks noChangeArrowheads="1"/>
              </p:cNvSpPr>
              <p:nvPr/>
            </p:nvSpPr>
            <p:spPr bwMode="auto">
              <a:xfrm>
                <a:off x="5282" y="3826"/>
                <a:ext cx="60" cy="48"/>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483" name="Rectangle 1052"/>
              <p:cNvSpPr>
                <a:spLocks noChangeArrowheads="1"/>
              </p:cNvSpPr>
              <p:nvPr/>
            </p:nvSpPr>
            <p:spPr bwMode="auto">
              <a:xfrm>
                <a:off x="5284" y="3828"/>
                <a:ext cx="56" cy="45"/>
              </a:xfrm>
              <a:prstGeom prst="rect">
                <a:avLst/>
              </a:prstGeom>
              <a:gradFill rotWithShape="0">
                <a:gsLst>
                  <a:gs pos="0">
                    <a:srgbClr val="996633"/>
                  </a:gs>
                  <a:gs pos="100000">
                    <a:srgbClr val="006600"/>
                  </a:gs>
                </a:gsLst>
                <a:path path="shape">
                  <a:fillToRect l="50000" t="50000" r="50000" b="50000"/>
                </a:path>
              </a:gradFill>
              <a:ln w="317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484" name="Freeform 1053"/>
              <p:cNvSpPr>
                <a:spLocks/>
              </p:cNvSpPr>
              <p:nvPr/>
            </p:nvSpPr>
            <p:spPr bwMode="auto">
              <a:xfrm>
                <a:off x="5281" y="3822"/>
                <a:ext cx="61" cy="45"/>
              </a:xfrm>
              <a:custGeom>
                <a:avLst/>
                <a:gdLst>
                  <a:gd name="T0" fmla="*/ 3 w 83"/>
                  <a:gd name="T1" fmla="*/ 1 h 63"/>
                  <a:gd name="T2" fmla="*/ 3 w 83"/>
                  <a:gd name="T3" fmla="*/ 1 h 63"/>
                  <a:gd name="T4" fmla="*/ 1 w 83"/>
                  <a:gd name="T5" fmla="*/ 0 h 63"/>
                  <a:gd name="T6" fmla="*/ 0 w 83"/>
                  <a:gd name="T7" fmla="*/ 1 h 63"/>
                  <a:gd name="T8" fmla="*/ 3 w 83"/>
                  <a:gd name="T9" fmla="*/ 1 h 63"/>
                  <a:gd name="T10" fmla="*/ 0 60000 65536"/>
                  <a:gd name="T11" fmla="*/ 0 60000 65536"/>
                  <a:gd name="T12" fmla="*/ 0 60000 65536"/>
                  <a:gd name="T13" fmla="*/ 0 60000 65536"/>
                  <a:gd name="T14" fmla="*/ 0 60000 65536"/>
                  <a:gd name="T15" fmla="*/ 0 w 83"/>
                  <a:gd name="T16" fmla="*/ 0 h 63"/>
                  <a:gd name="T17" fmla="*/ 83 w 83"/>
                  <a:gd name="T18" fmla="*/ 63 h 63"/>
                </a:gdLst>
                <a:ahLst/>
                <a:cxnLst>
                  <a:cxn ang="T10">
                    <a:pos x="T0" y="T1"/>
                  </a:cxn>
                  <a:cxn ang="T11">
                    <a:pos x="T2" y="T3"/>
                  </a:cxn>
                  <a:cxn ang="T12">
                    <a:pos x="T4" y="T5"/>
                  </a:cxn>
                  <a:cxn ang="T13">
                    <a:pos x="T6" y="T7"/>
                  </a:cxn>
                  <a:cxn ang="T14">
                    <a:pos x="T8" y="T9"/>
                  </a:cxn>
                </a:cxnLst>
                <a:rect l="T15" t="T16" r="T17" b="T18"/>
                <a:pathLst>
                  <a:path w="83" h="63">
                    <a:moveTo>
                      <a:pt x="81" y="63"/>
                    </a:moveTo>
                    <a:lnTo>
                      <a:pt x="83" y="59"/>
                    </a:lnTo>
                    <a:lnTo>
                      <a:pt x="3" y="0"/>
                    </a:lnTo>
                    <a:lnTo>
                      <a:pt x="0" y="3"/>
                    </a:lnTo>
                    <a:lnTo>
                      <a:pt x="81" y="6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grpSp>
      </p:grpSp>
      <p:sp>
        <p:nvSpPr>
          <p:cNvPr id="18463" name="Line 1055"/>
          <p:cNvSpPr>
            <a:spLocks noChangeShapeType="1"/>
          </p:cNvSpPr>
          <p:nvPr/>
        </p:nvSpPr>
        <p:spPr bwMode="auto">
          <a:xfrm flipH="1">
            <a:off x="1828800" y="381000"/>
            <a:ext cx="5715000" cy="2133600"/>
          </a:xfrm>
          <a:prstGeom prst="line">
            <a:avLst/>
          </a:prstGeom>
          <a:noFill/>
          <a:ln w="25400">
            <a:solidFill>
              <a:schemeClr val="bg1"/>
            </a:solidFill>
            <a:round/>
            <a:headEnd/>
            <a:tailEnd type="triangle" w="med" len="med"/>
          </a:ln>
        </p:spPr>
        <p:txBody>
          <a:bodyPr/>
          <a:lstStyle/>
          <a:p>
            <a:endParaRPr lang="en-US"/>
          </a:p>
        </p:txBody>
      </p:sp>
      <p:graphicFrame>
        <p:nvGraphicFramePr>
          <p:cNvPr id="18526" name="Object 828"/>
          <p:cNvGraphicFramePr>
            <a:graphicFrameLocks noChangeAspect="1"/>
          </p:cNvGraphicFramePr>
          <p:nvPr/>
        </p:nvGraphicFramePr>
        <p:xfrm>
          <a:off x="2438400" y="3810000"/>
          <a:ext cx="1295400" cy="477838"/>
        </p:xfrm>
        <a:graphic>
          <a:graphicData uri="http://schemas.openxmlformats.org/presentationml/2006/ole">
            <p:oleObj spid="_x0000_s26626" name="Photo Editor Photo" r:id="rId5" imgW="8907118" imgH="3277057" progId="">
              <p:embed/>
            </p:oleObj>
          </a:graphicData>
        </a:graphic>
      </p:graphicFrame>
      <p:sp>
        <p:nvSpPr>
          <p:cNvPr id="18527" name="Line 1119"/>
          <p:cNvSpPr>
            <a:spLocks noChangeShapeType="1"/>
          </p:cNvSpPr>
          <p:nvPr/>
        </p:nvSpPr>
        <p:spPr bwMode="auto">
          <a:xfrm flipV="1">
            <a:off x="868363" y="2667000"/>
            <a:ext cx="198437" cy="357188"/>
          </a:xfrm>
          <a:prstGeom prst="line">
            <a:avLst/>
          </a:prstGeom>
          <a:noFill/>
          <a:ln w="25400">
            <a:solidFill>
              <a:schemeClr val="bg1"/>
            </a:solidFill>
            <a:round/>
            <a:headEnd type="triangle" w="med" len="med"/>
            <a:tailEnd type="triangle" w="med" len="med"/>
          </a:ln>
        </p:spPr>
        <p:txBody>
          <a:bodyPr/>
          <a:lstStyle/>
          <a:p>
            <a:endParaRPr lang="en-US"/>
          </a:p>
        </p:txBody>
      </p:sp>
      <p:sp>
        <p:nvSpPr>
          <p:cNvPr id="18914" name="Text Box 1506"/>
          <p:cNvSpPr txBox="1">
            <a:spLocks noChangeArrowheads="1"/>
          </p:cNvSpPr>
          <p:nvPr/>
        </p:nvSpPr>
        <p:spPr bwMode="auto">
          <a:xfrm>
            <a:off x="8050213" y="701675"/>
            <a:ext cx="1169987" cy="517525"/>
          </a:xfrm>
          <a:prstGeom prst="rect">
            <a:avLst/>
          </a:prstGeom>
          <a:noFill/>
          <a:ln w="9525">
            <a:noFill/>
            <a:miter lim="800000"/>
            <a:headEnd/>
            <a:tailEnd/>
          </a:ln>
        </p:spPr>
        <p:txBody>
          <a:bodyPr wrap="none">
            <a:spAutoFit/>
          </a:bodyPr>
          <a:lstStyle/>
          <a:p>
            <a:pPr algn="ctr"/>
            <a:r>
              <a:rPr lang="en-US" altLang="zh-TW" sz="1400" b="1">
                <a:latin typeface="Calibri" pitchFamily="34" charset="0"/>
                <a:ea typeface="PMingLiU" pitchFamily="18" charset="-120"/>
              </a:rPr>
              <a:t>ScanEagle</a:t>
            </a:r>
          </a:p>
          <a:p>
            <a:pPr algn="ctr"/>
            <a:r>
              <a:rPr lang="en-US" altLang="zh-TW" sz="1400" b="1">
                <a:latin typeface="Calibri" pitchFamily="34" charset="0"/>
                <a:ea typeface="PMingLiU" pitchFamily="18" charset="-120"/>
              </a:rPr>
              <a:t>Wave Relay</a:t>
            </a:r>
          </a:p>
        </p:txBody>
      </p:sp>
      <p:sp>
        <p:nvSpPr>
          <p:cNvPr id="26900" name="Freeform 1565"/>
          <p:cNvSpPr>
            <a:spLocks noChangeAspect="1"/>
          </p:cNvSpPr>
          <p:nvPr/>
        </p:nvSpPr>
        <p:spPr bwMode="auto">
          <a:xfrm>
            <a:off x="4343400" y="3371850"/>
            <a:ext cx="79375" cy="133350"/>
          </a:xfrm>
          <a:custGeom>
            <a:avLst/>
            <a:gdLst>
              <a:gd name="T0" fmla="*/ 2147483647 w 1763"/>
              <a:gd name="T1" fmla="*/ 2147483647 h 3551"/>
              <a:gd name="T2" fmla="*/ 2147483647 w 1763"/>
              <a:gd name="T3" fmla="*/ 2147483647 h 3551"/>
              <a:gd name="T4" fmla="*/ 2147483647 w 1763"/>
              <a:gd name="T5" fmla="*/ 2147483647 h 3551"/>
              <a:gd name="T6" fmla="*/ 2147483647 w 1763"/>
              <a:gd name="T7" fmla="*/ 2147483647 h 3551"/>
              <a:gd name="T8" fmla="*/ 2147483647 w 1763"/>
              <a:gd name="T9" fmla="*/ 2147483647 h 3551"/>
              <a:gd name="T10" fmla="*/ 2147483647 w 1763"/>
              <a:gd name="T11" fmla="*/ 2147483647 h 3551"/>
              <a:gd name="T12" fmla="*/ 2147483647 w 1763"/>
              <a:gd name="T13" fmla="*/ 2147483647 h 3551"/>
              <a:gd name="T14" fmla="*/ 2147483647 w 1763"/>
              <a:gd name="T15" fmla="*/ 2147483647 h 3551"/>
              <a:gd name="T16" fmla="*/ 2147483647 w 1763"/>
              <a:gd name="T17" fmla="*/ 2147483647 h 3551"/>
              <a:gd name="T18" fmla="*/ 2147483647 w 1763"/>
              <a:gd name="T19" fmla="*/ 2147483647 h 3551"/>
              <a:gd name="T20" fmla="*/ 2147483647 w 1763"/>
              <a:gd name="T21" fmla="*/ 2147483647 h 3551"/>
              <a:gd name="T22" fmla="*/ 2147483647 w 1763"/>
              <a:gd name="T23" fmla="*/ 2147483647 h 3551"/>
              <a:gd name="T24" fmla="*/ 2147483647 w 1763"/>
              <a:gd name="T25" fmla="*/ 2147483647 h 3551"/>
              <a:gd name="T26" fmla="*/ 2147483647 w 1763"/>
              <a:gd name="T27" fmla="*/ 2147483647 h 3551"/>
              <a:gd name="T28" fmla="*/ 2147483647 w 1763"/>
              <a:gd name="T29" fmla="*/ 2147483647 h 3551"/>
              <a:gd name="T30" fmla="*/ 2147483647 w 1763"/>
              <a:gd name="T31" fmla="*/ 2147483647 h 3551"/>
              <a:gd name="T32" fmla="*/ 2147483647 w 1763"/>
              <a:gd name="T33" fmla="*/ 2147483647 h 3551"/>
              <a:gd name="T34" fmla="*/ 2147483647 w 1763"/>
              <a:gd name="T35" fmla="*/ 2147483647 h 3551"/>
              <a:gd name="T36" fmla="*/ 2147483647 w 1763"/>
              <a:gd name="T37" fmla="*/ 2147483647 h 3551"/>
              <a:gd name="T38" fmla="*/ 2147483647 w 1763"/>
              <a:gd name="T39" fmla="*/ 2147483647 h 3551"/>
              <a:gd name="T40" fmla="*/ 2147483647 w 1763"/>
              <a:gd name="T41" fmla="*/ 2147483647 h 3551"/>
              <a:gd name="T42" fmla="*/ 2147483647 w 1763"/>
              <a:gd name="T43" fmla="*/ 2147483647 h 3551"/>
              <a:gd name="T44" fmla="*/ 2147483647 w 1763"/>
              <a:gd name="T45" fmla="*/ 2147483647 h 3551"/>
              <a:gd name="T46" fmla="*/ 2147483647 w 1763"/>
              <a:gd name="T47" fmla="*/ 2147483647 h 3551"/>
              <a:gd name="T48" fmla="*/ 2147483647 w 1763"/>
              <a:gd name="T49" fmla="*/ 2147483647 h 3551"/>
              <a:gd name="T50" fmla="*/ 2147483647 w 1763"/>
              <a:gd name="T51" fmla="*/ 2147483647 h 3551"/>
              <a:gd name="T52" fmla="*/ 2147483647 w 1763"/>
              <a:gd name="T53" fmla="*/ 2147483647 h 3551"/>
              <a:gd name="T54" fmla="*/ 2147483647 w 1763"/>
              <a:gd name="T55" fmla="*/ 2147483647 h 3551"/>
              <a:gd name="T56" fmla="*/ 2147483647 w 1763"/>
              <a:gd name="T57" fmla="*/ 2147483647 h 3551"/>
              <a:gd name="T58" fmla="*/ 2147483647 w 1763"/>
              <a:gd name="T59" fmla="*/ 2147483647 h 3551"/>
              <a:gd name="T60" fmla="*/ 2147483647 w 1763"/>
              <a:gd name="T61" fmla="*/ 2147483647 h 3551"/>
              <a:gd name="T62" fmla="*/ 2147483647 w 1763"/>
              <a:gd name="T63" fmla="*/ 2147483647 h 3551"/>
              <a:gd name="T64" fmla="*/ 2147483647 w 1763"/>
              <a:gd name="T65" fmla="*/ 2147483647 h 3551"/>
              <a:gd name="T66" fmla="*/ 2147483647 w 1763"/>
              <a:gd name="T67" fmla="*/ 2147483647 h 3551"/>
              <a:gd name="T68" fmla="*/ 2147483647 w 1763"/>
              <a:gd name="T69" fmla="*/ 2147483647 h 3551"/>
              <a:gd name="T70" fmla="*/ 2147483647 w 1763"/>
              <a:gd name="T71" fmla="*/ 2147483647 h 3551"/>
              <a:gd name="T72" fmla="*/ 2147483647 w 1763"/>
              <a:gd name="T73" fmla="*/ 2147483647 h 3551"/>
              <a:gd name="T74" fmla="*/ 2147483647 w 1763"/>
              <a:gd name="T75" fmla="*/ 2147483647 h 3551"/>
              <a:gd name="T76" fmla="*/ 2147483647 w 1763"/>
              <a:gd name="T77" fmla="*/ 2147483647 h 3551"/>
              <a:gd name="T78" fmla="*/ 2147483647 w 1763"/>
              <a:gd name="T79" fmla="*/ 2147483647 h 3551"/>
              <a:gd name="T80" fmla="*/ 2147483647 w 1763"/>
              <a:gd name="T81" fmla="*/ 2147483647 h 3551"/>
              <a:gd name="T82" fmla="*/ 2147483647 w 1763"/>
              <a:gd name="T83" fmla="*/ 2147483647 h 3551"/>
              <a:gd name="T84" fmla="*/ 2147483647 w 1763"/>
              <a:gd name="T85" fmla="*/ 2147483647 h 3551"/>
              <a:gd name="T86" fmla="*/ 2147483647 w 1763"/>
              <a:gd name="T87" fmla="*/ 2147483647 h 3551"/>
              <a:gd name="T88" fmla="*/ 2147483647 w 1763"/>
              <a:gd name="T89" fmla="*/ 2147483647 h 3551"/>
              <a:gd name="T90" fmla="*/ 2147483647 w 1763"/>
              <a:gd name="T91" fmla="*/ 2147483647 h 3551"/>
              <a:gd name="T92" fmla="*/ 2147483647 w 1763"/>
              <a:gd name="T93" fmla="*/ 2147483647 h 3551"/>
              <a:gd name="T94" fmla="*/ 2147483647 w 1763"/>
              <a:gd name="T95" fmla="*/ 2147483647 h 3551"/>
              <a:gd name="T96" fmla="*/ 2147483647 w 1763"/>
              <a:gd name="T97" fmla="*/ 2147483647 h 3551"/>
              <a:gd name="T98" fmla="*/ 2147483647 w 1763"/>
              <a:gd name="T99" fmla="*/ 2147483647 h 3551"/>
              <a:gd name="T100" fmla="*/ 2147483647 w 1763"/>
              <a:gd name="T101" fmla="*/ 2147483647 h 3551"/>
              <a:gd name="T102" fmla="*/ 2147483647 w 1763"/>
              <a:gd name="T103" fmla="*/ 2147483647 h 3551"/>
              <a:gd name="T104" fmla="*/ 2147483647 w 1763"/>
              <a:gd name="T105" fmla="*/ 2147483647 h 3551"/>
              <a:gd name="T106" fmla="*/ 2147483647 w 1763"/>
              <a:gd name="T107" fmla="*/ 2147483647 h 3551"/>
              <a:gd name="T108" fmla="*/ 2147483647 w 1763"/>
              <a:gd name="T109" fmla="*/ 2147483647 h 3551"/>
              <a:gd name="T110" fmla="*/ 2147483647 w 1763"/>
              <a:gd name="T111" fmla="*/ 2147483647 h 3551"/>
              <a:gd name="T112" fmla="*/ 2147483647 w 1763"/>
              <a:gd name="T113" fmla="*/ 2147483647 h 3551"/>
              <a:gd name="T114" fmla="*/ 2147483647 w 1763"/>
              <a:gd name="T115" fmla="*/ 2147483647 h 3551"/>
              <a:gd name="T116" fmla="*/ 2147483647 w 1763"/>
              <a:gd name="T117" fmla="*/ 2147483647 h 3551"/>
              <a:gd name="T118" fmla="*/ 2147483647 w 1763"/>
              <a:gd name="T119" fmla="*/ 2147483647 h 3551"/>
              <a:gd name="T120" fmla="*/ 2147483647 w 1763"/>
              <a:gd name="T121" fmla="*/ 2147483647 h 3551"/>
              <a:gd name="T122" fmla="*/ 2147483647 w 1763"/>
              <a:gd name="T123" fmla="*/ 2147483647 h 35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3"/>
              <a:gd name="T187" fmla="*/ 0 h 3551"/>
              <a:gd name="T188" fmla="*/ 1763 w 1763"/>
              <a:gd name="T189" fmla="*/ 3551 h 35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3" h="3551">
                <a:moveTo>
                  <a:pt x="497" y="220"/>
                </a:moveTo>
                <a:lnTo>
                  <a:pt x="502" y="216"/>
                </a:lnTo>
                <a:lnTo>
                  <a:pt x="505" y="213"/>
                </a:lnTo>
                <a:lnTo>
                  <a:pt x="508" y="209"/>
                </a:lnTo>
                <a:lnTo>
                  <a:pt x="510" y="206"/>
                </a:lnTo>
                <a:lnTo>
                  <a:pt x="511" y="203"/>
                </a:lnTo>
                <a:lnTo>
                  <a:pt x="513" y="199"/>
                </a:lnTo>
                <a:lnTo>
                  <a:pt x="514" y="196"/>
                </a:lnTo>
                <a:lnTo>
                  <a:pt x="517" y="192"/>
                </a:lnTo>
                <a:lnTo>
                  <a:pt x="519" y="187"/>
                </a:lnTo>
                <a:lnTo>
                  <a:pt x="521" y="181"/>
                </a:lnTo>
                <a:lnTo>
                  <a:pt x="525" y="171"/>
                </a:lnTo>
                <a:lnTo>
                  <a:pt x="529" y="161"/>
                </a:lnTo>
                <a:lnTo>
                  <a:pt x="533" y="149"/>
                </a:lnTo>
                <a:lnTo>
                  <a:pt x="537" y="137"/>
                </a:lnTo>
                <a:lnTo>
                  <a:pt x="541" y="124"/>
                </a:lnTo>
                <a:lnTo>
                  <a:pt x="547" y="112"/>
                </a:lnTo>
                <a:lnTo>
                  <a:pt x="551" y="100"/>
                </a:lnTo>
                <a:lnTo>
                  <a:pt x="556" y="89"/>
                </a:lnTo>
                <a:lnTo>
                  <a:pt x="562" y="79"/>
                </a:lnTo>
                <a:lnTo>
                  <a:pt x="567" y="70"/>
                </a:lnTo>
                <a:lnTo>
                  <a:pt x="579" y="55"/>
                </a:lnTo>
                <a:lnTo>
                  <a:pt x="592" y="42"/>
                </a:lnTo>
                <a:lnTo>
                  <a:pt x="606" y="32"/>
                </a:lnTo>
                <a:lnTo>
                  <a:pt x="622" y="22"/>
                </a:lnTo>
                <a:lnTo>
                  <a:pt x="638" y="14"/>
                </a:lnTo>
                <a:lnTo>
                  <a:pt x="655" y="8"/>
                </a:lnTo>
                <a:lnTo>
                  <a:pt x="673" y="4"/>
                </a:lnTo>
                <a:lnTo>
                  <a:pt x="691" y="2"/>
                </a:lnTo>
                <a:lnTo>
                  <a:pt x="709" y="0"/>
                </a:lnTo>
                <a:lnTo>
                  <a:pt x="727" y="0"/>
                </a:lnTo>
                <a:lnTo>
                  <a:pt x="746" y="3"/>
                </a:lnTo>
                <a:lnTo>
                  <a:pt x="763" y="6"/>
                </a:lnTo>
                <a:lnTo>
                  <a:pt x="780" y="10"/>
                </a:lnTo>
                <a:lnTo>
                  <a:pt x="796" y="17"/>
                </a:lnTo>
                <a:lnTo>
                  <a:pt x="812" y="24"/>
                </a:lnTo>
                <a:lnTo>
                  <a:pt x="827" y="33"/>
                </a:lnTo>
                <a:lnTo>
                  <a:pt x="840" y="43"/>
                </a:lnTo>
                <a:lnTo>
                  <a:pt x="853" y="54"/>
                </a:lnTo>
                <a:lnTo>
                  <a:pt x="865" y="67"/>
                </a:lnTo>
                <a:lnTo>
                  <a:pt x="875" y="81"/>
                </a:lnTo>
                <a:lnTo>
                  <a:pt x="880" y="89"/>
                </a:lnTo>
                <a:lnTo>
                  <a:pt x="885" y="96"/>
                </a:lnTo>
                <a:lnTo>
                  <a:pt x="892" y="105"/>
                </a:lnTo>
                <a:lnTo>
                  <a:pt x="897" y="112"/>
                </a:lnTo>
                <a:lnTo>
                  <a:pt x="903" y="121"/>
                </a:lnTo>
                <a:lnTo>
                  <a:pt x="908" y="128"/>
                </a:lnTo>
                <a:lnTo>
                  <a:pt x="911" y="137"/>
                </a:lnTo>
                <a:lnTo>
                  <a:pt x="916" y="146"/>
                </a:lnTo>
                <a:lnTo>
                  <a:pt x="918" y="154"/>
                </a:lnTo>
                <a:lnTo>
                  <a:pt x="919" y="164"/>
                </a:lnTo>
                <a:lnTo>
                  <a:pt x="919" y="172"/>
                </a:lnTo>
                <a:lnTo>
                  <a:pt x="919" y="181"/>
                </a:lnTo>
                <a:lnTo>
                  <a:pt x="919" y="190"/>
                </a:lnTo>
                <a:lnTo>
                  <a:pt x="919" y="197"/>
                </a:lnTo>
                <a:lnTo>
                  <a:pt x="919" y="205"/>
                </a:lnTo>
                <a:lnTo>
                  <a:pt x="920" y="211"/>
                </a:lnTo>
                <a:lnTo>
                  <a:pt x="920" y="218"/>
                </a:lnTo>
                <a:lnTo>
                  <a:pt x="920" y="223"/>
                </a:lnTo>
                <a:lnTo>
                  <a:pt x="920" y="227"/>
                </a:lnTo>
                <a:lnTo>
                  <a:pt x="921" y="230"/>
                </a:lnTo>
                <a:lnTo>
                  <a:pt x="923" y="234"/>
                </a:lnTo>
                <a:lnTo>
                  <a:pt x="925" y="236"/>
                </a:lnTo>
                <a:lnTo>
                  <a:pt x="927" y="237"/>
                </a:lnTo>
                <a:lnTo>
                  <a:pt x="931" y="237"/>
                </a:lnTo>
                <a:lnTo>
                  <a:pt x="933" y="237"/>
                </a:lnTo>
                <a:lnTo>
                  <a:pt x="935" y="237"/>
                </a:lnTo>
                <a:lnTo>
                  <a:pt x="937" y="237"/>
                </a:lnTo>
                <a:lnTo>
                  <a:pt x="939" y="238"/>
                </a:lnTo>
                <a:lnTo>
                  <a:pt x="940" y="240"/>
                </a:lnTo>
                <a:lnTo>
                  <a:pt x="941" y="243"/>
                </a:lnTo>
                <a:lnTo>
                  <a:pt x="944" y="258"/>
                </a:lnTo>
                <a:lnTo>
                  <a:pt x="946" y="272"/>
                </a:lnTo>
                <a:lnTo>
                  <a:pt x="946" y="285"/>
                </a:lnTo>
                <a:lnTo>
                  <a:pt x="945" y="298"/>
                </a:lnTo>
                <a:lnTo>
                  <a:pt x="942" y="310"/>
                </a:lnTo>
                <a:lnTo>
                  <a:pt x="939" y="322"/>
                </a:lnTo>
                <a:lnTo>
                  <a:pt x="935" y="334"/>
                </a:lnTo>
                <a:lnTo>
                  <a:pt x="930" y="344"/>
                </a:lnTo>
                <a:lnTo>
                  <a:pt x="922" y="356"/>
                </a:lnTo>
                <a:lnTo>
                  <a:pt x="913" y="367"/>
                </a:lnTo>
                <a:lnTo>
                  <a:pt x="909" y="372"/>
                </a:lnTo>
                <a:lnTo>
                  <a:pt x="905" y="378"/>
                </a:lnTo>
                <a:lnTo>
                  <a:pt x="899" y="383"/>
                </a:lnTo>
                <a:lnTo>
                  <a:pt x="893" y="387"/>
                </a:lnTo>
                <a:lnTo>
                  <a:pt x="887" y="392"/>
                </a:lnTo>
                <a:lnTo>
                  <a:pt x="879" y="394"/>
                </a:lnTo>
                <a:lnTo>
                  <a:pt x="870" y="396"/>
                </a:lnTo>
                <a:lnTo>
                  <a:pt x="862" y="397"/>
                </a:lnTo>
                <a:lnTo>
                  <a:pt x="851" y="396"/>
                </a:lnTo>
                <a:lnTo>
                  <a:pt x="841" y="393"/>
                </a:lnTo>
                <a:lnTo>
                  <a:pt x="838" y="393"/>
                </a:lnTo>
                <a:lnTo>
                  <a:pt x="835" y="393"/>
                </a:lnTo>
                <a:lnTo>
                  <a:pt x="833" y="395"/>
                </a:lnTo>
                <a:lnTo>
                  <a:pt x="830" y="398"/>
                </a:lnTo>
                <a:lnTo>
                  <a:pt x="827" y="401"/>
                </a:lnTo>
                <a:lnTo>
                  <a:pt x="826" y="406"/>
                </a:lnTo>
                <a:lnTo>
                  <a:pt x="824" y="410"/>
                </a:lnTo>
                <a:lnTo>
                  <a:pt x="823" y="415"/>
                </a:lnTo>
                <a:lnTo>
                  <a:pt x="821" y="420"/>
                </a:lnTo>
                <a:lnTo>
                  <a:pt x="820" y="424"/>
                </a:lnTo>
                <a:lnTo>
                  <a:pt x="820" y="426"/>
                </a:lnTo>
                <a:lnTo>
                  <a:pt x="820" y="428"/>
                </a:lnTo>
                <a:lnTo>
                  <a:pt x="819" y="432"/>
                </a:lnTo>
                <a:lnTo>
                  <a:pt x="818" y="438"/>
                </a:lnTo>
                <a:lnTo>
                  <a:pt x="818" y="442"/>
                </a:lnTo>
                <a:lnTo>
                  <a:pt x="819" y="448"/>
                </a:lnTo>
                <a:lnTo>
                  <a:pt x="820" y="452"/>
                </a:lnTo>
                <a:lnTo>
                  <a:pt x="822" y="456"/>
                </a:lnTo>
                <a:lnTo>
                  <a:pt x="825" y="459"/>
                </a:lnTo>
                <a:lnTo>
                  <a:pt x="831" y="460"/>
                </a:lnTo>
                <a:lnTo>
                  <a:pt x="837" y="460"/>
                </a:lnTo>
                <a:lnTo>
                  <a:pt x="845" y="462"/>
                </a:lnTo>
                <a:lnTo>
                  <a:pt x="851" y="464"/>
                </a:lnTo>
                <a:lnTo>
                  <a:pt x="859" y="465"/>
                </a:lnTo>
                <a:lnTo>
                  <a:pt x="864" y="468"/>
                </a:lnTo>
                <a:lnTo>
                  <a:pt x="870" y="470"/>
                </a:lnTo>
                <a:lnTo>
                  <a:pt x="875" y="473"/>
                </a:lnTo>
                <a:lnTo>
                  <a:pt x="879" y="478"/>
                </a:lnTo>
                <a:lnTo>
                  <a:pt x="881" y="481"/>
                </a:lnTo>
                <a:lnTo>
                  <a:pt x="882" y="486"/>
                </a:lnTo>
                <a:lnTo>
                  <a:pt x="882" y="493"/>
                </a:lnTo>
                <a:lnTo>
                  <a:pt x="883" y="499"/>
                </a:lnTo>
                <a:lnTo>
                  <a:pt x="885" y="507"/>
                </a:lnTo>
                <a:lnTo>
                  <a:pt x="888" y="513"/>
                </a:lnTo>
                <a:lnTo>
                  <a:pt x="890" y="520"/>
                </a:lnTo>
                <a:lnTo>
                  <a:pt x="894" y="526"/>
                </a:lnTo>
                <a:lnTo>
                  <a:pt x="898" y="531"/>
                </a:lnTo>
                <a:lnTo>
                  <a:pt x="903" y="536"/>
                </a:lnTo>
                <a:lnTo>
                  <a:pt x="909" y="539"/>
                </a:lnTo>
                <a:lnTo>
                  <a:pt x="916" y="540"/>
                </a:lnTo>
                <a:lnTo>
                  <a:pt x="925" y="541"/>
                </a:lnTo>
                <a:lnTo>
                  <a:pt x="935" y="543"/>
                </a:lnTo>
                <a:lnTo>
                  <a:pt x="944" y="543"/>
                </a:lnTo>
                <a:lnTo>
                  <a:pt x="952" y="544"/>
                </a:lnTo>
                <a:lnTo>
                  <a:pt x="961" y="545"/>
                </a:lnTo>
                <a:lnTo>
                  <a:pt x="969" y="546"/>
                </a:lnTo>
                <a:lnTo>
                  <a:pt x="978" y="549"/>
                </a:lnTo>
                <a:lnTo>
                  <a:pt x="987" y="550"/>
                </a:lnTo>
                <a:lnTo>
                  <a:pt x="995" y="553"/>
                </a:lnTo>
                <a:lnTo>
                  <a:pt x="1004" y="555"/>
                </a:lnTo>
                <a:lnTo>
                  <a:pt x="1014" y="564"/>
                </a:lnTo>
                <a:lnTo>
                  <a:pt x="1025" y="573"/>
                </a:lnTo>
                <a:lnTo>
                  <a:pt x="1037" y="583"/>
                </a:lnTo>
                <a:lnTo>
                  <a:pt x="1050" y="594"/>
                </a:lnTo>
                <a:lnTo>
                  <a:pt x="1063" y="606"/>
                </a:lnTo>
                <a:lnTo>
                  <a:pt x="1077" y="617"/>
                </a:lnTo>
                <a:lnTo>
                  <a:pt x="1092" y="629"/>
                </a:lnTo>
                <a:lnTo>
                  <a:pt x="1107" y="641"/>
                </a:lnTo>
                <a:lnTo>
                  <a:pt x="1124" y="653"/>
                </a:lnTo>
                <a:lnTo>
                  <a:pt x="1142" y="664"/>
                </a:lnTo>
                <a:lnTo>
                  <a:pt x="1147" y="678"/>
                </a:lnTo>
                <a:lnTo>
                  <a:pt x="1151" y="691"/>
                </a:lnTo>
                <a:lnTo>
                  <a:pt x="1158" y="708"/>
                </a:lnTo>
                <a:lnTo>
                  <a:pt x="1163" y="725"/>
                </a:lnTo>
                <a:lnTo>
                  <a:pt x="1169" y="742"/>
                </a:lnTo>
                <a:lnTo>
                  <a:pt x="1176" y="759"/>
                </a:lnTo>
                <a:lnTo>
                  <a:pt x="1182" y="777"/>
                </a:lnTo>
                <a:lnTo>
                  <a:pt x="1188" y="795"/>
                </a:lnTo>
                <a:lnTo>
                  <a:pt x="1192" y="813"/>
                </a:lnTo>
                <a:lnTo>
                  <a:pt x="1194" y="829"/>
                </a:lnTo>
                <a:lnTo>
                  <a:pt x="1220" y="816"/>
                </a:lnTo>
                <a:lnTo>
                  <a:pt x="1249" y="802"/>
                </a:lnTo>
                <a:lnTo>
                  <a:pt x="1280" y="786"/>
                </a:lnTo>
                <a:lnTo>
                  <a:pt x="1311" y="770"/>
                </a:lnTo>
                <a:lnTo>
                  <a:pt x="1341" y="755"/>
                </a:lnTo>
                <a:lnTo>
                  <a:pt x="1369" y="740"/>
                </a:lnTo>
                <a:lnTo>
                  <a:pt x="1393" y="727"/>
                </a:lnTo>
                <a:lnTo>
                  <a:pt x="1412" y="717"/>
                </a:lnTo>
                <a:lnTo>
                  <a:pt x="1425" y="710"/>
                </a:lnTo>
                <a:lnTo>
                  <a:pt x="1430" y="708"/>
                </a:lnTo>
                <a:lnTo>
                  <a:pt x="1426" y="594"/>
                </a:lnTo>
                <a:lnTo>
                  <a:pt x="1450" y="586"/>
                </a:lnTo>
                <a:lnTo>
                  <a:pt x="1451" y="588"/>
                </a:lnTo>
                <a:lnTo>
                  <a:pt x="1453" y="593"/>
                </a:lnTo>
                <a:lnTo>
                  <a:pt x="1458" y="600"/>
                </a:lnTo>
                <a:lnTo>
                  <a:pt x="1462" y="610"/>
                </a:lnTo>
                <a:lnTo>
                  <a:pt x="1467" y="622"/>
                </a:lnTo>
                <a:lnTo>
                  <a:pt x="1473" y="633"/>
                </a:lnTo>
                <a:lnTo>
                  <a:pt x="1479" y="646"/>
                </a:lnTo>
                <a:lnTo>
                  <a:pt x="1484" y="659"/>
                </a:lnTo>
                <a:lnTo>
                  <a:pt x="1490" y="671"/>
                </a:lnTo>
                <a:lnTo>
                  <a:pt x="1494" y="682"/>
                </a:lnTo>
                <a:lnTo>
                  <a:pt x="1505" y="675"/>
                </a:lnTo>
                <a:lnTo>
                  <a:pt x="1518" y="669"/>
                </a:lnTo>
                <a:lnTo>
                  <a:pt x="1530" y="662"/>
                </a:lnTo>
                <a:lnTo>
                  <a:pt x="1543" y="656"/>
                </a:lnTo>
                <a:lnTo>
                  <a:pt x="1557" y="648"/>
                </a:lnTo>
                <a:lnTo>
                  <a:pt x="1569" y="642"/>
                </a:lnTo>
                <a:lnTo>
                  <a:pt x="1582" y="635"/>
                </a:lnTo>
                <a:lnTo>
                  <a:pt x="1595" y="627"/>
                </a:lnTo>
                <a:lnTo>
                  <a:pt x="1607" y="619"/>
                </a:lnTo>
                <a:lnTo>
                  <a:pt x="1618" y="612"/>
                </a:lnTo>
                <a:lnTo>
                  <a:pt x="1619" y="611"/>
                </a:lnTo>
                <a:lnTo>
                  <a:pt x="1619" y="609"/>
                </a:lnTo>
                <a:lnTo>
                  <a:pt x="1618" y="608"/>
                </a:lnTo>
                <a:lnTo>
                  <a:pt x="1618" y="606"/>
                </a:lnTo>
                <a:lnTo>
                  <a:pt x="1617" y="603"/>
                </a:lnTo>
                <a:lnTo>
                  <a:pt x="1616" y="602"/>
                </a:lnTo>
                <a:lnTo>
                  <a:pt x="1615" y="600"/>
                </a:lnTo>
                <a:lnTo>
                  <a:pt x="1615" y="599"/>
                </a:lnTo>
                <a:lnTo>
                  <a:pt x="1615" y="598"/>
                </a:lnTo>
                <a:lnTo>
                  <a:pt x="1616" y="597"/>
                </a:lnTo>
                <a:lnTo>
                  <a:pt x="1630" y="587"/>
                </a:lnTo>
                <a:lnTo>
                  <a:pt x="1643" y="578"/>
                </a:lnTo>
                <a:lnTo>
                  <a:pt x="1657" y="569"/>
                </a:lnTo>
                <a:lnTo>
                  <a:pt x="1671" y="561"/>
                </a:lnTo>
                <a:lnTo>
                  <a:pt x="1683" y="556"/>
                </a:lnTo>
                <a:lnTo>
                  <a:pt x="1696" y="551"/>
                </a:lnTo>
                <a:lnTo>
                  <a:pt x="1709" y="549"/>
                </a:lnTo>
                <a:lnTo>
                  <a:pt x="1722" y="546"/>
                </a:lnTo>
                <a:lnTo>
                  <a:pt x="1735" y="547"/>
                </a:lnTo>
                <a:lnTo>
                  <a:pt x="1747" y="551"/>
                </a:lnTo>
                <a:lnTo>
                  <a:pt x="1760" y="556"/>
                </a:lnTo>
                <a:lnTo>
                  <a:pt x="1763" y="563"/>
                </a:lnTo>
                <a:lnTo>
                  <a:pt x="1760" y="571"/>
                </a:lnTo>
                <a:lnTo>
                  <a:pt x="1749" y="581"/>
                </a:lnTo>
                <a:lnTo>
                  <a:pt x="1735" y="592"/>
                </a:lnTo>
                <a:lnTo>
                  <a:pt x="1717" y="603"/>
                </a:lnTo>
                <a:lnTo>
                  <a:pt x="1697" y="616"/>
                </a:lnTo>
                <a:lnTo>
                  <a:pt x="1679" y="629"/>
                </a:lnTo>
                <a:lnTo>
                  <a:pt x="1661" y="642"/>
                </a:lnTo>
                <a:lnTo>
                  <a:pt x="1646" y="656"/>
                </a:lnTo>
                <a:lnTo>
                  <a:pt x="1647" y="653"/>
                </a:lnTo>
                <a:lnTo>
                  <a:pt x="1647" y="651"/>
                </a:lnTo>
                <a:lnTo>
                  <a:pt x="1647" y="647"/>
                </a:lnTo>
                <a:lnTo>
                  <a:pt x="1646" y="644"/>
                </a:lnTo>
                <a:lnTo>
                  <a:pt x="1645" y="642"/>
                </a:lnTo>
                <a:lnTo>
                  <a:pt x="1644" y="640"/>
                </a:lnTo>
                <a:lnTo>
                  <a:pt x="1641" y="639"/>
                </a:lnTo>
                <a:lnTo>
                  <a:pt x="1639" y="638"/>
                </a:lnTo>
                <a:lnTo>
                  <a:pt x="1638" y="638"/>
                </a:lnTo>
                <a:lnTo>
                  <a:pt x="1636" y="638"/>
                </a:lnTo>
                <a:lnTo>
                  <a:pt x="1621" y="646"/>
                </a:lnTo>
                <a:lnTo>
                  <a:pt x="1608" y="653"/>
                </a:lnTo>
                <a:lnTo>
                  <a:pt x="1595" y="659"/>
                </a:lnTo>
                <a:lnTo>
                  <a:pt x="1583" y="666"/>
                </a:lnTo>
                <a:lnTo>
                  <a:pt x="1573" y="672"/>
                </a:lnTo>
                <a:lnTo>
                  <a:pt x="1562" y="678"/>
                </a:lnTo>
                <a:lnTo>
                  <a:pt x="1550" y="684"/>
                </a:lnTo>
                <a:lnTo>
                  <a:pt x="1539" y="691"/>
                </a:lnTo>
                <a:lnTo>
                  <a:pt x="1527" y="699"/>
                </a:lnTo>
                <a:lnTo>
                  <a:pt x="1515" y="708"/>
                </a:lnTo>
                <a:lnTo>
                  <a:pt x="1512" y="710"/>
                </a:lnTo>
                <a:lnTo>
                  <a:pt x="1511" y="713"/>
                </a:lnTo>
                <a:lnTo>
                  <a:pt x="1510" y="717"/>
                </a:lnTo>
                <a:lnTo>
                  <a:pt x="1510" y="722"/>
                </a:lnTo>
                <a:lnTo>
                  <a:pt x="1510" y="727"/>
                </a:lnTo>
                <a:lnTo>
                  <a:pt x="1510" y="732"/>
                </a:lnTo>
                <a:lnTo>
                  <a:pt x="1510" y="738"/>
                </a:lnTo>
                <a:lnTo>
                  <a:pt x="1509" y="742"/>
                </a:lnTo>
                <a:lnTo>
                  <a:pt x="1508" y="746"/>
                </a:lnTo>
                <a:lnTo>
                  <a:pt x="1507" y="748"/>
                </a:lnTo>
                <a:lnTo>
                  <a:pt x="1498" y="756"/>
                </a:lnTo>
                <a:lnTo>
                  <a:pt x="1488" y="765"/>
                </a:lnTo>
                <a:lnTo>
                  <a:pt x="1477" y="773"/>
                </a:lnTo>
                <a:lnTo>
                  <a:pt x="1464" y="782"/>
                </a:lnTo>
                <a:lnTo>
                  <a:pt x="1451" y="790"/>
                </a:lnTo>
                <a:lnTo>
                  <a:pt x="1438" y="799"/>
                </a:lnTo>
                <a:lnTo>
                  <a:pt x="1424" y="808"/>
                </a:lnTo>
                <a:lnTo>
                  <a:pt x="1411" y="816"/>
                </a:lnTo>
                <a:lnTo>
                  <a:pt x="1398" y="825"/>
                </a:lnTo>
                <a:lnTo>
                  <a:pt x="1386" y="831"/>
                </a:lnTo>
                <a:lnTo>
                  <a:pt x="1378" y="837"/>
                </a:lnTo>
                <a:lnTo>
                  <a:pt x="1370" y="841"/>
                </a:lnTo>
                <a:lnTo>
                  <a:pt x="1364" y="845"/>
                </a:lnTo>
                <a:lnTo>
                  <a:pt x="1358" y="849"/>
                </a:lnTo>
                <a:lnTo>
                  <a:pt x="1352" y="854"/>
                </a:lnTo>
                <a:lnTo>
                  <a:pt x="1348" y="857"/>
                </a:lnTo>
                <a:lnTo>
                  <a:pt x="1344" y="859"/>
                </a:lnTo>
                <a:lnTo>
                  <a:pt x="1341" y="861"/>
                </a:lnTo>
                <a:lnTo>
                  <a:pt x="1339" y="862"/>
                </a:lnTo>
                <a:lnTo>
                  <a:pt x="1339" y="863"/>
                </a:lnTo>
                <a:lnTo>
                  <a:pt x="1340" y="864"/>
                </a:lnTo>
                <a:lnTo>
                  <a:pt x="1341" y="867"/>
                </a:lnTo>
                <a:lnTo>
                  <a:pt x="1344" y="870"/>
                </a:lnTo>
                <a:lnTo>
                  <a:pt x="1345" y="873"/>
                </a:lnTo>
                <a:lnTo>
                  <a:pt x="1346" y="877"/>
                </a:lnTo>
                <a:lnTo>
                  <a:pt x="1347" y="883"/>
                </a:lnTo>
                <a:lnTo>
                  <a:pt x="1347" y="888"/>
                </a:lnTo>
                <a:lnTo>
                  <a:pt x="1346" y="895"/>
                </a:lnTo>
                <a:lnTo>
                  <a:pt x="1345" y="901"/>
                </a:lnTo>
                <a:lnTo>
                  <a:pt x="1346" y="907"/>
                </a:lnTo>
                <a:lnTo>
                  <a:pt x="1346" y="913"/>
                </a:lnTo>
                <a:lnTo>
                  <a:pt x="1347" y="919"/>
                </a:lnTo>
                <a:lnTo>
                  <a:pt x="1347" y="925"/>
                </a:lnTo>
                <a:lnTo>
                  <a:pt x="1347" y="931"/>
                </a:lnTo>
                <a:lnTo>
                  <a:pt x="1346" y="936"/>
                </a:lnTo>
                <a:lnTo>
                  <a:pt x="1346" y="942"/>
                </a:lnTo>
                <a:lnTo>
                  <a:pt x="1345" y="946"/>
                </a:lnTo>
                <a:lnTo>
                  <a:pt x="1344" y="952"/>
                </a:lnTo>
                <a:lnTo>
                  <a:pt x="1341" y="955"/>
                </a:lnTo>
                <a:lnTo>
                  <a:pt x="1336" y="970"/>
                </a:lnTo>
                <a:lnTo>
                  <a:pt x="1327" y="985"/>
                </a:lnTo>
                <a:lnTo>
                  <a:pt x="1318" y="999"/>
                </a:lnTo>
                <a:lnTo>
                  <a:pt x="1306" y="1012"/>
                </a:lnTo>
                <a:lnTo>
                  <a:pt x="1295" y="1025"/>
                </a:lnTo>
                <a:lnTo>
                  <a:pt x="1284" y="1034"/>
                </a:lnTo>
                <a:lnTo>
                  <a:pt x="1274" y="1044"/>
                </a:lnTo>
                <a:lnTo>
                  <a:pt x="1266" y="1050"/>
                </a:lnTo>
                <a:lnTo>
                  <a:pt x="1261" y="1055"/>
                </a:lnTo>
                <a:lnTo>
                  <a:pt x="1259" y="1056"/>
                </a:lnTo>
                <a:lnTo>
                  <a:pt x="1260" y="1058"/>
                </a:lnTo>
                <a:lnTo>
                  <a:pt x="1263" y="1065"/>
                </a:lnTo>
                <a:lnTo>
                  <a:pt x="1266" y="1075"/>
                </a:lnTo>
                <a:lnTo>
                  <a:pt x="1272" y="1089"/>
                </a:lnTo>
                <a:lnTo>
                  <a:pt x="1277" y="1104"/>
                </a:lnTo>
                <a:lnTo>
                  <a:pt x="1282" y="1120"/>
                </a:lnTo>
                <a:lnTo>
                  <a:pt x="1288" y="1137"/>
                </a:lnTo>
                <a:lnTo>
                  <a:pt x="1292" y="1154"/>
                </a:lnTo>
                <a:lnTo>
                  <a:pt x="1295" y="1169"/>
                </a:lnTo>
                <a:lnTo>
                  <a:pt x="1297" y="1183"/>
                </a:lnTo>
                <a:lnTo>
                  <a:pt x="1299" y="1195"/>
                </a:lnTo>
                <a:lnTo>
                  <a:pt x="1301" y="1211"/>
                </a:lnTo>
                <a:lnTo>
                  <a:pt x="1302" y="1224"/>
                </a:lnTo>
                <a:lnTo>
                  <a:pt x="1302" y="1240"/>
                </a:lnTo>
                <a:lnTo>
                  <a:pt x="1302" y="1254"/>
                </a:lnTo>
                <a:lnTo>
                  <a:pt x="1302" y="1267"/>
                </a:lnTo>
                <a:lnTo>
                  <a:pt x="1301" y="1281"/>
                </a:lnTo>
                <a:lnTo>
                  <a:pt x="1299" y="1294"/>
                </a:lnTo>
                <a:lnTo>
                  <a:pt x="1297" y="1307"/>
                </a:lnTo>
                <a:lnTo>
                  <a:pt x="1295" y="1319"/>
                </a:lnTo>
                <a:lnTo>
                  <a:pt x="1288" y="1328"/>
                </a:lnTo>
                <a:lnTo>
                  <a:pt x="1280" y="1336"/>
                </a:lnTo>
                <a:lnTo>
                  <a:pt x="1274" y="1344"/>
                </a:lnTo>
                <a:lnTo>
                  <a:pt x="1266" y="1351"/>
                </a:lnTo>
                <a:lnTo>
                  <a:pt x="1260" y="1358"/>
                </a:lnTo>
                <a:lnTo>
                  <a:pt x="1251" y="1364"/>
                </a:lnTo>
                <a:lnTo>
                  <a:pt x="1244" y="1371"/>
                </a:lnTo>
                <a:lnTo>
                  <a:pt x="1234" y="1376"/>
                </a:lnTo>
                <a:lnTo>
                  <a:pt x="1224" y="1381"/>
                </a:lnTo>
                <a:lnTo>
                  <a:pt x="1212" y="1386"/>
                </a:lnTo>
                <a:lnTo>
                  <a:pt x="1210" y="1387"/>
                </a:lnTo>
                <a:lnTo>
                  <a:pt x="1207" y="1386"/>
                </a:lnTo>
                <a:lnTo>
                  <a:pt x="1204" y="1386"/>
                </a:lnTo>
                <a:lnTo>
                  <a:pt x="1201" y="1385"/>
                </a:lnTo>
                <a:lnTo>
                  <a:pt x="1197" y="1384"/>
                </a:lnTo>
                <a:lnTo>
                  <a:pt x="1194" y="1382"/>
                </a:lnTo>
                <a:lnTo>
                  <a:pt x="1191" y="1381"/>
                </a:lnTo>
                <a:lnTo>
                  <a:pt x="1188" y="1380"/>
                </a:lnTo>
                <a:lnTo>
                  <a:pt x="1184" y="1380"/>
                </a:lnTo>
                <a:lnTo>
                  <a:pt x="1181" y="1380"/>
                </a:lnTo>
                <a:lnTo>
                  <a:pt x="1179" y="1381"/>
                </a:lnTo>
                <a:lnTo>
                  <a:pt x="1177" y="1382"/>
                </a:lnTo>
                <a:lnTo>
                  <a:pt x="1176" y="1385"/>
                </a:lnTo>
                <a:lnTo>
                  <a:pt x="1174" y="1387"/>
                </a:lnTo>
                <a:lnTo>
                  <a:pt x="1173" y="1390"/>
                </a:lnTo>
                <a:lnTo>
                  <a:pt x="1172" y="1392"/>
                </a:lnTo>
                <a:lnTo>
                  <a:pt x="1169" y="1394"/>
                </a:lnTo>
                <a:lnTo>
                  <a:pt x="1168" y="1396"/>
                </a:lnTo>
                <a:lnTo>
                  <a:pt x="1166" y="1398"/>
                </a:lnTo>
                <a:lnTo>
                  <a:pt x="1164" y="1399"/>
                </a:lnTo>
                <a:lnTo>
                  <a:pt x="1170" y="1402"/>
                </a:lnTo>
                <a:lnTo>
                  <a:pt x="1176" y="1403"/>
                </a:lnTo>
                <a:lnTo>
                  <a:pt x="1181" y="1404"/>
                </a:lnTo>
                <a:lnTo>
                  <a:pt x="1187" y="1404"/>
                </a:lnTo>
                <a:lnTo>
                  <a:pt x="1191" y="1405"/>
                </a:lnTo>
                <a:lnTo>
                  <a:pt x="1195" y="1406"/>
                </a:lnTo>
                <a:lnTo>
                  <a:pt x="1198" y="1407"/>
                </a:lnTo>
                <a:lnTo>
                  <a:pt x="1202" y="1410"/>
                </a:lnTo>
                <a:lnTo>
                  <a:pt x="1205" y="1414"/>
                </a:lnTo>
                <a:lnTo>
                  <a:pt x="1207" y="1419"/>
                </a:lnTo>
                <a:lnTo>
                  <a:pt x="1213" y="1435"/>
                </a:lnTo>
                <a:lnTo>
                  <a:pt x="1221" y="1452"/>
                </a:lnTo>
                <a:lnTo>
                  <a:pt x="1227" y="1471"/>
                </a:lnTo>
                <a:lnTo>
                  <a:pt x="1234" y="1491"/>
                </a:lnTo>
                <a:lnTo>
                  <a:pt x="1239" y="1511"/>
                </a:lnTo>
                <a:lnTo>
                  <a:pt x="1245" y="1533"/>
                </a:lnTo>
                <a:lnTo>
                  <a:pt x="1249" y="1554"/>
                </a:lnTo>
                <a:lnTo>
                  <a:pt x="1252" y="1575"/>
                </a:lnTo>
                <a:lnTo>
                  <a:pt x="1254" y="1596"/>
                </a:lnTo>
                <a:lnTo>
                  <a:pt x="1254" y="1616"/>
                </a:lnTo>
                <a:lnTo>
                  <a:pt x="1254" y="1624"/>
                </a:lnTo>
                <a:lnTo>
                  <a:pt x="1254" y="1634"/>
                </a:lnTo>
                <a:lnTo>
                  <a:pt x="1254" y="1643"/>
                </a:lnTo>
                <a:lnTo>
                  <a:pt x="1254" y="1652"/>
                </a:lnTo>
                <a:lnTo>
                  <a:pt x="1254" y="1661"/>
                </a:lnTo>
                <a:lnTo>
                  <a:pt x="1253" y="1669"/>
                </a:lnTo>
                <a:lnTo>
                  <a:pt x="1252" y="1678"/>
                </a:lnTo>
                <a:lnTo>
                  <a:pt x="1250" y="1687"/>
                </a:lnTo>
                <a:lnTo>
                  <a:pt x="1247" y="1694"/>
                </a:lnTo>
                <a:lnTo>
                  <a:pt x="1244" y="1701"/>
                </a:lnTo>
                <a:lnTo>
                  <a:pt x="1230" y="1702"/>
                </a:lnTo>
                <a:lnTo>
                  <a:pt x="1215" y="1703"/>
                </a:lnTo>
                <a:lnTo>
                  <a:pt x="1199" y="1705"/>
                </a:lnTo>
                <a:lnTo>
                  <a:pt x="1184" y="1707"/>
                </a:lnTo>
                <a:lnTo>
                  <a:pt x="1170" y="1710"/>
                </a:lnTo>
                <a:lnTo>
                  <a:pt x="1158" y="1715"/>
                </a:lnTo>
                <a:lnTo>
                  <a:pt x="1146" y="1719"/>
                </a:lnTo>
                <a:lnTo>
                  <a:pt x="1136" y="1723"/>
                </a:lnTo>
                <a:lnTo>
                  <a:pt x="1127" y="1727"/>
                </a:lnTo>
                <a:lnTo>
                  <a:pt x="1122" y="1732"/>
                </a:lnTo>
                <a:lnTo>
                  <a:pt x="1121" y="1755"/>
                </a:lnTo>
                <a:lnTo>
                  <a:pt x="1121" y="1778"/>
                </a:lnTo>
                <a:lnTo>
                  <a:pt x="1120" y="1799"/>
                </a:lnTo>
                <a:lnTo>
                  <a:pt x="1120" y="1821"/>
                </a:lnTo>
                <a:lnTo>
                  <a:pt x="1120" y="1842"/>
                </a:lnTo>
                <a:lnTo>
                  <a:pt x="1121" y="1863"/>
                </a:lnTo>
                <a:lnTo>
                  <a:pt x="1123" y="1883"/>
                </a:lnTo>
                <a:lnTo>
                  <a:pt x="1126" y="1905"/>
                </a:lnTo>
                <a:lnTo>
                  <a:pt x="1130" y="1925"/>
                </a:lnTo>
                <a:lnTo>
                  <a:pt x="1135" y="1946"/>
                </a:lnTo>
                <a:lnTo>
                  <a:pt x="1137" y="1949"/>
                </a:lnTo>
                <a:lnTo>
                  <a:pt x="1140" y="1951"/>
                </a:lnTo>
                <a:lnTo>
                  <a:pt x="1146" y="1954"/>
                </a:lnTo>
                <a:lnTo>
                  <a:pt x="1151" y="1957"/>
                </a:lnTo>
                <a:lnTo>
                  <a:pt x="1156" y="1960"/>
                </a:lnTo>
                <a:lnTo>
                  <a:pt x="1163" y="1963"/>
                </a:lnTo>
                <a:lnTo>
                  <a:pt x="1168" y="1966"/>
                </a:lnTo>
                <a:lnTo>
                  <a:pt x="1173" y="1968"/>
                </a:lnTo>
                <a:lnTo>
                  <a:pt x="1176" y="1971"/>
                </a:lnTo>
                <a:lnTo>
                  <a:pt x="1177" y="1974"/>
                </a:lnTo>
                <a:lnTo>
                  <a:pt x="1178" y="2000"/>
                </a:lnTo>
                <a:lnTo>
                  <a:pt x="1177" y="2025"/>
                </a:lnTo>
                <a:lnTo>
                  <a:pt x="1176" y="2049"/>
                </a:lnTo>
                <a:lnTo>
                  <a:pt x="1174" y="2072"/>
                </a:lnTo>
                <a:lnTo>
                  <a:pt x="1172" y="2095"/>
                </a:lnTo>
                <a:lnTo>
                  <a:pt x="1168" y="2118"/>
                </a:lnTo>
                <a:lnTo>
                  <a:pt x="1166" y="2140"/>
                </a:lnTo>
                <a:lnTo>
                  <a:pt x="1164" y="2163"/>
                </a:lnTo>
                <a:lnTo>
                  <a:pt x="1163" y="2185"/>
                </a:lnTo>
                <a:lnTo>
                  <a:pt x="1164" y="2209"/>
                </a:lnTo>
                <a:lnTo>
                  <a:pt x="1164" y="2226"/>
                </a:lnTo>
                <a:lnTo>
                  <a:pt x="1165" y="2245"/>
                </a:lnTo>
                <a:lnTo>
                  <a:pt x="1167" y="2266"/>
                </a:lnTo>
                <a:lnTo>
                  <a:pt x="1168" y="2287"/>
                </a:lnTo>
                <a:lnTo>
                  <a:pt x="1170" y="2309"/>
                </a:lnTo>
                <a:lnTo>
                  <a:pt x="1173" y="2330"/>
                </a:lnTo>
                <a:lnTo>
                  <a:pt x="1174" y="2351"/>
                </a:lnTo>
                <a:lnTo>
                  <a:pt x="1176" y="2371"/>
                </a:lnTo>
                <a:lnTo>
                  <a:pt x="1177" y="2390"/>
                </a:lnTo>
                <a:lnTo>
                  <a:pt x="1177" y="2408"/>
                </a:lnTo>
                <a:lnTo>
                  <a:pt x="1175" y="2412"/>
                </a:lnTo>
                <a:lnTo>
                  <a:pt x="1174" y="2417"/>
                </a:lnTo>
                <a:lnTo>
                  <a:pt x="1173" y="2422"/>
                </a:lnTo>
                <a:lnTo>
                  <a:pt x="1170" y="2426"/>
                </a:lnTo>
                <a:lnTo>
                  <a:pt x="1169" y="2430"/>
                </a:lnTo>
                <a:lnTo>
                  <a:pt x="1167" y="2435"/>
                </a:lnTo>
                <a:lnTo>
                  <a:pt x="1165" y="2439"/>
                </a:lnTo>
                <a:lnTo>
                  <a:pt x="1162" y="2443"/>
                </a:lnTo>
                <a:lnTo>
                  <a:pt x="1160" y="2447"/>
                </a:lnTo>
                <a:lnTo>
                  <a:pt x="1155" y="2451"/>
                </a:lnTo>
                <a:lnTo>
                  <a:pt x="1155" y="2474"/>
                </a:lnTo>
                <a:lnTo>
                  <a:pt x="1155" y="2494"/>
                </a:lnTo>
                <a:lnTo>
                  <a:pt x="1158" y="2511"/>
                </a:lnTo>
                <a:lnTo>
                  <a:pt x="1159" y="2526"/>
                </a:lnTo>
                <a:lnTo>
                  <a:pt x="1162" y="2539"/>
                </a:lnTo>
                <a:lnTo>
                  <a:pt x="1164" y="2552"/>
                </a:lnTo>
                <a:lnTo>
                  <a:pt x="1167" y="2563"/>
                </a:lnTo>
                <a:lnTo>
                  <a:pt x="1170" y="2575"/>
                </a:lnTo>
                <a:lnTo>
                  <a:pt x="1174" y="2588"/>
                </a:lnTo>
                <a:lnTo>
                  <a:pt x="1177" y="2603"/>
                </a:lnTo>
                <a:lnTo>
                  <a:pt x="1179" y="2623"/>
                </a:lnTo>
                <a:lnTo>
                  <a:pt x="1181" y="2642"/>
                </a:lnTo>
                <a:lnTo>
                  <a:pt x="1183" y="2661"/>
                </a:lnTo>
                <a:lnTo>
                  <a:pt x="1187" y="2681"/>
                </a:lnTo>
                <a:lnTo>
                  <a:pt x="1189" y="2700"/>
                </a:lnTo>
                <a:lnTo>
                  <a:pt x="1192" y="2719"/>
                </a:lnTo>
                <a:lnTo>
                  <a:pt x="1195" y="2739"/>
                </a:lnTo>
                <a:lnTo>
                  <a:pt x="1198" y="2757"/>
                </a:lnTo>
                <a:lnTo>
                  <a:pt x="1203" y="2776"/>
                </a:lnTo>
                <a:lnTo>
                  <a:pt x="1207" y="2795"/>
                </a:lnTo>
                <a:lnTo>
                  <a:pt x="1210" y="2805"/>
                </a:lnTo>
                <a:lnTo>
                  <a:pt x="1213" y="2815"/>
                </a:lnTo>
                <a:lnTo>
                  <a:pt x="1217" y="2826"/>
                </a:lnTo>
                <a:lnTo>
                  <a:pt x="1220" y="2835"/>
                </a:lnTo>
                <a:lnTo>
                  <a:pt x="1223" y="2846"/>
                </a:lnTo>
                <a:lnTo>
                  <a:pt x="1226" y="2856"/>
                </a:lnTo>
                <a:lnTo>
                  <a:pt x="1230" y="2865"/>
                </a:lnTo>
                <a:lnTo>
                  <a:pt x="1233" y="2875"/>
                </a:lnTo>
                <a:lnTo>
                  <a:pt x="1235" y="2885"/>
                </a:lnTo>
                <a:lnTo>
                  <a:pt x="1238" y="2894"/>
                </a:lnTo>
                <a:lnTo>
                  <a:pt x="1244" y="2911"/>
                </a:lnTo>
                <a:lnTo>
                  <a:pt x="1248" y="2928"/>
                </a:lnTo>
                <a:lnTo>
                  <a:pt x="1250" y="2946"/>
                </a:lnTo>
                <a:lnTo>
                  <a:pt x="1252" y="2964"/>
                </a:lnTo>
                <a:lnTo>
                  <a:pt x="1252" y="2984"/>
                </a:lnTo>
                <a:lnTo>
                  <a:pt x="1251" y="3003"/>
                </a:lnTo>
                <a:lnTo>
                  <a:pt x="1250" y="3022"/>
                </a:lnTo>
                <a:lnTo>
                  <a:pt x="1247" y="3041"/>
                </a:lnTo>
                <a:lnTo>
                  <a:pt x="1244" y="3060"/>
                </a:lnTo>
                <a:lnTo>
                  <a:pt x="1238" y="3078"/>
                </a:lnTo>
                <a:lnTo>
                  <a:pt x="1236" y="3085"/>
                </a:lnTo>
                <a:lnTo>
                  <a:pt x="1233" y="3091"/>
                </a:lnTo>
                <a:lnTo>
                  <a:pt x="1230" y="3096"/>
                </a:lnTo>
                <a:lnTo>
                  <a:pt x="1225" y="3103"/>
                </a:lnTo>
                <a:lnTo>
                  <a:pt x="1220" y="3107"/>
                </a:lnTo>
                <a:lnTo>
                  <a:pt x="1215" y="3113"/>
                </a:lnTo>
                <a:lnTo>
                  <a:pt x="1209" y="3116"/>
                </a:lnTo>
                <a:lnTo>
                  <a:pt x="1205" y="3119"/>
                </a:lnTo>
                <a:lnTo>
                  <a:pt x="1199" y="3121"/>
                </a:lnTo>
                <a:lnTo>
                  <a:pt x="1194" y="3121"/>
                </a:lnTo>
                <a:lnTo>
                  <a:pt x="1197" y="3138"/>
                </a:lnTo>
                <a:lnTo>
                  <a:pt x="1201" y="3159"/>
                </a:lnTo>
                <a:lnTo>
                  <a:pt x="1205" y="3179"/>
                </a:lnTo>
                <a:lnTo>
                  <a:pt x="1208" y="3202"/>
                </a:lnTo>
                <a:lnTo>
                  <a:pt x="1212" y="3224"/>
                </a:lnTo>
                <a:lnTo>
                  <a:pt x="1216" y="3247"/>
                </a:lnTo>
                <a:lnTo>
                  <a:pt x="1219" y="3267"/>
                </a:lnTo>
                <a:lnTo>
                  <a:pt x="1222" y="3287"/>
                </a:lnTo>
                <a:lnTo>
                  <a:pt x="1223" y="3304"/>
                </a:lnTo>
                <a:lnTo>
                  <a:pt x="1223" y="3318"/>
                </a:lnTo>
                <a:lnTo>
                  <a:pt x="1232" y="3337"/>
                </a:lnTo>
                <a:lnTo>
                  <a:pt x="1242" y="3354"/>
                </a:lnTo>
                <a:lnTo>
                  <a:pt x="1255" y="3369"/>
                </a:lnTo>
                <a:lnTo>
                  <a:pt x="1269" y="3383"/>
                </a:lnTo>
                <a:lnTo>
                  <a:pt x="1283" y="3395"/>
                </a:lnTo>
                <a:lnTo>
                  <a:pt x="1298" y="3408"/>
                </a:lnTo>
                <a:lnTo>
                  <a:pt x="1315" y="3421"/>
                </a:lnTo>
                <a:lnTo>
                  <a:pt x="1330" y="3435"/>
                </a:lnTo>
                <a:lnTo>
                  <a:pt x="1345" y="3451"/>
                </a:lnTo>
                <a:lnTo>
                  <a:pt x="1360" y="3469"/>
                </a:lnTo>
                <a:lnTo>
                  <a:pt x="1363" y="3476"/>
                </a:lnTo>
                <a:lnTo>
                  <a:pt x="1365" y="3482"/>
                </a:lnTo>
                <a:lnTo>
                  <a:pt x="1367" y="3488"/>
                </a:lnTo>
                <a:lnTo>
                  <a:pt x="1368" y="3494"/>
                </a:lnTo>
                <a:lnTo>
                  <a:pt x="1368" y="3501"/>
                </a:lnTo>
                <a:lnTo>
                  <a:pt x="1368" y="3507"/>
                </a:lnTo>
                <a:lnTo>
                  <a:pt x="1367" y="3512"/>
                </a:lnTo>
                <a:lnTo>
                  <a:pt x="1364" y="3518"/>
                </a:lnTo>
                <a:lnTo>
                  <a:pt x="1362" y="3523"/>
                </a:lnTo>
                <a:lnTo>
                  <a:pt x="1358" y="3526"/>
                </a:lnTo>
                <a:lnTo>
                  <a:pt x="1350" y="3530"/>
                </a:lnTo>
                <a:lnTo>
                  <a:pt x="1340" y="3534"/>
                </a:lnTo>
                <a:lnTo>
                  <a:pt x="1327" y="3538"/>
                </a:lnTo>
                <a:lnTo>
                  <a:pt x="1312" y="3542"/>
                </a:lnTo>
                <a:lnTo>
                  <a:pt x="1295" y="3546"/>
                </a:lnTo>
                <a:lnTo>
                  <a:pt x="1278" y="3549"/>
                </a:lnTo>
                <a:lnTo>
                  <a:pt x="1261" y="3551"/>
                </a:lnTo>
                <a:lnTo>
                  <a:pt x="1242" y="3551"/>
                </a:lnTo>
                <a:lnTo>
                  <a:pt x="1225" y="3550"/>
                </a:lnTo>
                <a:lnTo>
                  <a:pt x="1210" y="3548"/>
                </a:lnTo>
                <a:lnTo>
                  <a:pt x="1192" y="3542"/>
                </a:lnTo>
                <a:lnTo>
                  <a:pt x="1175" y="3535"/>
                </a:lnTo>
                <a:lnTo>
                  <a:pt x="1159" y="3527"/>
                </a:lnTo>
                <a:lnTo>
                  <a:pt x="1142" y="3518"/>
                </a:lnTo>
                <a:lnTo>
                  <a:pt x="1127" y="3507"/>
                </a:lnTo>
                <a:lnTo>
                  <a:pt x="1112" y="3495"/>
                </a:lnTo>
                <a:lnTo>
                  <a:pt x="1099" y="3481"/>
                </a:lnTo>
                <a:lnTo>
                  <a:pt x="1087" y="3467"/>
                </a:lnTo>
                <a:lnTo>
                  <a:pt x="1074" y="3452"/>
                </a:lnTo>
                <a:lnTo>
                  <a:pt x="1063" y="3436"/>
                </a:lnTo>
                <a:lnTo>
                  <a:pt x="1059" y="3427"/>
                </a:lnTo>
                <a:lnTo>
                  <a:pt x="1054" y="3419"/>
                </a:lnTo>
                <a:lnTo>
                  <a:pt x="1052" y="3410"/>
                </a:lnTo>
                <a:lnTo>
                  <a:pt x="1051" y="3401"/>
                </a:lnTo>
                <a:lnTo>
                  <a:pt x="1050" y="3391"/>
                </a:lnTo>
                <a:lnTo>
                  <a:pt x="1050" y="3382"/>
                </a:lnTo>
                <a:lnTo>
                  <a:pt x="1051" y="3373"/>
                </a:lnTo>
                <a:lnTo>
                  <a:pt x="1052" y="3363"/>
                </a:lnTo>
                <a:lnTo>
                  <a:pt x="1053" y="3353"/>
                </a:lnTo>
                <a:lnTo>
                  <a:pt x="1055" y="3344"/>
                </a:lnTo>
                <a:lnTo>
                  <a:pt x="1058" y="3334"/>
                </a:lnTo>
                <a:lnTo>
                  <a:pt x="1061" y="3324"/>
                </a:lnTo>
                <a:lnTo>
                  <a:pt x="1063" y="3315"/>
                </a:lnTo>
                <a:lnTo>
                  <a:pt x="1065" y="3305"/>
                </a:lnTo>
                <a:lnTo>
                  <a:pt x="1067" y="3295"/>
                </a:lnTo>
                <a:lnTo>
                  <a:pt x="1068" y="3286"/>
                </a:lnTo>
                <a:lnTo>
                  <a:pt x="1069" y="3276"/>
                </a:lnTo>
                <a:lnTo>
                  <a:pt x="1069" y="3266"/>
                </a:lnTo>
                <a:lnTo>
                  <a:pt x="1069" y="3258"/>
                </a:lnTo>
                <a:lnTo>
                  <a:pt x="1068" y="3248"/>
                </a:lnTo>
                <a:lnTo>
                  <a:pt x="1066" y="3240"/>
                </a:lnTo>
                <a:lnTo>
                  <a:pt x="1064" y="3234"/>
                </a:lnTo>
                <a:lnTo>
                  <a:pt x="1062" y="3228"/>
                </a:lnTo>
                <a:lnTo>
                  <a:pt x="1060" y="3222"/>
                </a:lnTo>
                <a:lnTo>
                  <a:pt x="1056" y="3218"/>
                </a:lnTo>
                <a:lnTo>
                  <a:pt x="1054" y="3213"/>
                </a:lnTo>
                <a:lnTo>
                  <a:pt x="1051" y="3207"/>
                </a:lnTo>
                <a:lnTo>
                  <a:pt x="1049" y="3201"/>
                </a:lnTo>
                <a:lnTo>
                  <a:pt x="1047" y="3194"/>
                </a:lnTo>
                <a:lnTo>
                  <a:pt x="1045" y="3186"/>
                </a:lnTo>
                <a:lnTo>
                  <a:pt x="1044" y="3180"/>
                </a:lnTo>
                <a:lnTo>
                  <a:pt x="1044" y="3173"/>
                </a:lnTo>
                <a:lnTo>
                  <a:pt x="1042" y="3165"/>
                </a:lnTo>
                <a:lnTo>
                  <a:pt x="1042" y="3157"/>
                </a:lnTo>
                <a:lnTo>
                  <a:pt x="1042" y="3147"/>
                </a:lnTo>
                <a:lnTo>
                  <a:pt x="1042" y="3138"/>
                </a:lnTo>
                <a:lnTo>
                  <a:pt x="1042" y="3130"/>
                </a:lnTo>
                <a:lnTo>
                  <a:pt x="1041" y="3122"/>
                </a:lnTo>
                <a:lnTo>
                  <a:pt x="1041" y="3115"/>
                </a:lnTo>
                <a:lnTo>
                  <a:pt x="1039" y="3108"/>
                </a:lnTo>
                <a:lnTo>
                  <a:pt x="1037" y="3101"/>
                </a:lnTo>
                <a:lnTo>
                  <a:pt x="1032" y="3094"/>
                </a:lnTo>
                <a:lnTo>
                  <a:pt x="1026" y="3088"/>
                </a:lnTo>
                <a:lnTo>
                  <a:pt x="1019" y="3081"/>
                </a:lnTo>
                <a:lnTo>
                  <a:pt x="1012" y="3075"/>
                </a:lnTo>
                <a:lnTo>
                  <a:pt x="1005" y="3070"/>
                </a:lnTo>
                <a:lnTo>
                  <a:pt x="998" y="3063"/>
                </a:lnTo>
                <a:lnTo>
                  <a:pt x="993" y="3057"/>
                </a:lnTo>
                <a:lnTo>
                  <a:pt x="989" y="3049"/>
                </a:lnTo>
                <a:lnTo>
                  <a:pt x="985" y="3042"/>
                </a:lnTo>
                <a:lnTo>
                  <a:pt x="982" y="3023"/>
                </a:lnTo>
                <a:lnTo>
                  <a:pt x="982" y="3005"/>
                </a:lnTo>
                <a:lnTo>
                  <a:pt x="983" y="2986"/>
                </a:lnTo>
                <a:lnTo>
                  <a:pt x="984" y="2968"/>
                </a:lnTo>
                <a:lnTo>
                  <a:pt x="988" y="2949"/>
                </a:lnTo>
                <a:lnTo>
                  <a:pt x="990" y="2931"/>
                </a:lnTo>
                <a:lnTo>
                  <a:pt x="992" y="2914"/>
                </a:lnTo>
                <a:lnTo>
                  <a:pt x="993" y="2896"/>
                </a:lnTo>
                <a:lnTo>
                  <a:pt x="993" y="2878"/>
                </a:lnTo>
                <a:lnTo>
                  <a:pt x="991" y="2861"/>
                </a:lnTo>
                <a:lnTo>
                  <a:pt x="980" y="2810"/>
                </a:lnTo>
                <a:lnTo>
                  <a:pt x="969" y="2756"/>
                </a:lnTo>
                <a:lnTo>
                  <a:pt x="957" y="2700"/>
                </a:lnTo>
                <a:lnTo>
                  <a:pt x="946" y="2644"/>
                </a:lnTo>
                <a:lnTo>
                  <a:pt x="934" y="2589"/>
                </a:lnTo>
                <a:lnTo>
                  <a:pt x="923" y="2537"/>
                </a:lnTo>
                <a:lnTo>
                  <a:pt x="913" y="2488"/>
                </a:lnTo>
                <a:lnTo>
                  <a:pt x="906" y="2444"/>
                </a:lnTo>
                <a:lnTo>
                  <a:pt x="901" y="2407"/>
                </a:lnTo>
                <a:lnTo>
                  <a:pt x="897" y="2376"/>
                </a:lnTo>
                <a:lnTo>
                  <a:pt x="888" y="2361"/>
                </a:lnTo>
                <a:lnTo>
                  <a:pt x="878" y="2344"/>
                </a:lnTo>
                <a:lnTo>
                  <a:pt x="869" y="2328"/>
                </a:lnTo>
                <a:lnTo>
                  <a:pt x="862" y="2311"/>
                </a:lnTo>
                <a:lnTo>
                  <a:pt x="854" y="2293"/>
                </a:lnTo>
                <a:lnTo>
                  <a:pt x="848" y="2274"/>
                </a:lnTo>
                <a:lnTo>
                  <a:pt x="842" y="2256"/>
                </a:lnTo>
                <a:lnTo>
                  <a:pt x="836" y="2239"/>
                </a:lnTo>
                <a:lnTo>
                  <a:pt x="831" y="2221"/>
                </a:lnTo>
                <a:lnTo>
                  <a:pt x="825" y="2203"/>
                </a:lnTo>
                <a:lnTo>
                  <a:pt x="822" y="2188"/>
                </a:lnTo>
                <a:lnTo>
                  <a:pt x="818" y="2173"/>
                </a:lnTo>
                <a:lnTo>
                  <a:pt x="813" y="2156"/>
                </a:lnTo>
                <a:lnTo>
                  <a:pt x="810" y="2139"/>
                </a:lnTo>
                <a:lnTo>
                  <a:pt x="806" y="2122"/>
                </a:lnTo>
                <a:lnTo>
                  <a:pt x="802" y="2104"/>
                </a:lnTo>
                <a:lnTo>
                  <a:pt x="798" y="2085"/>
                </a:lnTo>
                <a:lnTo>
                  <a:pt x="794" y="2067"/>
                </a:lnTo>
                <a:lnTo>
                  <a:pt x="791" y="2050"/>
                </a:lnTo>
                <a:lnTo>
                  <a:pt x="787" y="2034"/>
                </a:lnTo>
                <a:lnTo>
                  <a:pt x="784" y="2016"/>
                </a:lnTo>
                <a:lnTo>
                  <a:pt x="782" y="2003"/>
                </a:lnTo>
                <a:lnTo>
                  <a:pt x="779" y="1990"/>
                </a:lnTo>
                <a:lnTo>
                  <a:pt x="775" y="1979"/>
                </a:lnTo>
                <a:lnTo>
                  <a:pt x="771" y="1969"/>
                </a:lnTo>
                <a:lnTo>
                  <a:pt x="768" y="1962"/>
                </a:lnTo>
                <a:lnTo>
                  <a:pt x="764" y="1955"/>
                </a:lnTo>
                <a:lnTo>
                  <a:pt x="761" y="1951"/>
                </a:lnTo>
                <a:lnTo>
                  <a:pt x="756" y="1948"/>
                </a:lnTo>
                <a:lnTo>
                  <a:pt x="753" y="1946"/>
                </a:lnTo>
                <a:lnTo>
                  <a:pt x="750" y="1950"/>
                </a:lnTo>
                <a:lnTo>
                  <a:pt x="746" y="1955"/>
                </a:lnTo>
                <a:lnTo>
                  <a:pt x="742" y="1962"/>
                </a:lnTo>
                <a:lnTo>
                  <a:pt x="738" y="1968"/>
                </a:lnTo>
                <a:lnTo>
                  <a:pt x="735" y="1977"/>
                </a:lnTo>
                <a:lnTo>
                  <a:pt x="731" y="1985"/>
                </a:lnTo>
                <a:lnTo>
                  <a:pt x="727" y="1995"/>
                </a:lnTo>
                <a:lnTo>
                  <a:pt x="724" y="2004"/>
                </a:lnTo>
                <a:lnTo>
                  <a:pt x="720" y="2013"/>
                </a:lnTo>
                <a:lnTo>
                  <a:pt x="717" y="2023"/>
                </a:lnTo>
                <a:lnTo>
                  <a:pt x="709" y="2055"/>
                </a:lnTo>
                <a:lnTo>
                  <a:pt x="702" y="2087"/>
                </a:lnTo>
                <a:lnTo>
                  <a:pt x="694" y="2122"/>
                </a:lnTo>
                <a:lnTo>
                  <a:pt x="688" y="2156"/>
                </a:lnTo>
                <a:lnTo>
                  <a:pt x="681" y="2191"/>
                </a:lnTo>
                <a:lnTo>
                  <a:pt x="675" y="2225"/>
                </a:lnTo>
                <a:lnTo>
                  <a:pt x="668" y="2259"/>
                </a:lnTo>
                <a:lnTo>
                  <a:pt x="661" y="2293"/>
                </a:lnTo>
                <a:lnTo>
                  <a:pt x="654" y="2326"/>
                </a:lnTo>
                <a:lnTo>
                  <a:pt x="648" y="2358"/>
                </a:lnTo>
                <a:lnTo>
                  <a:pt x="636" y="2412"/>
                </a:lnTo>
                <a:lnTo>
                  <a:pt x="625" y="2461"/>
                </a:lnTo>
                <a:lnTo>
                  <a:pt x="614" y="2511"/>
                </a:lnTo>
                <a:lnTo>
                  <a:pt x="604" y="2557"/>
                </a:lnTo>
                <a:lnTo>
                  <a:pt x="594" y="2603"/>
                </a:lnTo>
                <a:lnTo>
                  <a:pt x="584" y="2649"/>
                </a:lnTo>
                <a:lnTo>
                  <a:pt x="576" y="2697"/>
                </a:lnTo>
                <a:lnTo>
                  <a:pt x="567" y="2744"/>
                </a:lnTo>
                <a:lnTo>
                  <a:pt x="560" y="2793"/>
                </a:lnTo>
                <a:lnTo>
                  <a:pt x="552" y="2846"/>
                </a:lnTo>
                <a:lnTo>
                  <a:pt x="552" y="2851"/>
                </a:lnTo>
                <a:lnTo>
                  <a:pt x="553" y="2860"/>
                </a:lnTo>
                <a:lnTo>
                  <a:pt x="554" y="2870"/>
                </a:lnTo>
                <a:lnTo>
                  <a:pt x="555" y="2882"/>
                </a:lnTo>
                <a:lnTo>
                  <a:pt x="557" y="2893"/>
                </a:lnTo>
                <a:lnTo>
                  <a:pt x="559" y="2905"/>
                </a:lnTo>
                <a:lnTo>
                  <a:pt x="561" y="2917"/>
                </a:lnTo>
                <a:lnTo>
                  <a:pt x="562" y="2927"/>
                </a:lnTo>
                <a:lnTo>
                  <a:pt x="562" y="2935"/>
                </a:lnTo>
                <a:lnTo>
                  <a:pt x="562" y="2941"/>
                </a:lnTo>
                <a:lnTo>
                  <a:pt x="562" y="2950"/>
                </a:lnTo>
                <a:lnTo>
                  <a:pt x="562" y="2961"/>
                </a:lnTo>
                <a:lnTo>
                  <a:pt x="563" y="2972"/>
                </a:lnTo>
                <a:lnTo>
                  <a:pt x="563" y="2983"/>
                </a:lnTo>
                <a:lnTo>
                  <a:pt x="563" y="2993"/>
                </a:lnTo>
                <a:lnTo>
                  <a:pt x="561" y="3003"/>
                </a:lnTo>
                <a:lnTo>
                  <a:pt x="556" y="3013"/>
                </a:lnTo>
                <a:lnTo>
                  <a:pt x="549" y="3022"/>
                </a:lnTo>
                <a:lnTo>
                  <a:pt x="538" y="3030"/>
                </a:lnTo>
                <a:lnTo>
                  <a:pt x="523" y="3036"/>
                </a:lnTo>
                <a:lnTo>
                  <a:pt x="522" y="3042"/>
                </a:lnTo>
                <a:lnTo>
                  <a:pt x="520" y="3046"/>
                </a:lnTo>
                <a:lnTo>
                  <a:pt x="518" y="3052"/>
                </a:lnTo>
                <a:lnTo>
                  <a:pt x="515" y="3059"/>
                </a:lnTo>
                <a:lnTo>
                  <a:pt x="513" y="3067"/>
                </a:lnTo>
                <a:lnTo>
                  <a:pt x="510" y="3077"/>
                </a:lnTo>
                <a:lnTo>
                  <a:pt x="507" y="3089"/>
                </a:lnTo>
                <a:lnTo>
                  <a:pt x="504" y="3103"/>
                </a:lnTo>
                <a:lnTo>
                  <a:pt x="500" y="3120"/>
                </a:lnTo>
                <a:lnTo>
                  <a:pt x="497" y="3139"/>
                </a:lnTo>
                <a:lnTo>
                  <a:pt x="497" y="3151"/>
                </a:lnTo>
                <a:lnTo>
                  <a:pt x="496" y="3162"/>
                </a:lnTo>
                <a:lnTo>
                  <a:pt x="496" y="3173"/>
                </a:lnTo>
                <a:lnTo>
                  <a:pt x="495" y="3184"/>
                </a:lnTo>
                <a:lnTo>
                  <a:pt x="495" y="3194"/>
                </a:lnTo>
                <a:lnTo>
                  <a:pt x="494" y="3205"/>
                </a:lnTo>
                <a:lnTo>
                  <a:pt x="493" y="3216"/>
                </a:lnTo>
                <a:lnTo>
                  <a:pt x="491" y="3227"/>
                </a:lnTo>
                <a:lnTo>
                  <a:pt x="486" y="3238"/>
                </a:lnTo>
                <a:lnTo>
                  <a:pt x="482" y="3250"/>
                </a:lnTo>
                <a:lnTo>
                  <a:pt x="482" y="3272"/>
                </a:lnTo>
                <a:lnTo>
                  <a:pt x="483" y="3292"/>
                </a:lnTo>
                <a:lnTo>
                  <a:pt x="484" y="3311"/>
                </a:lnTo>
                <a:lnTo>
                  <a:pt x="485" y="3331"/>
                </a:lnTo>
                <a:lnTo>
                  <a:pt x="486" y="3349"/>
                </a:lnTo>
                <a:lnTo>
                  <a:pt x="486" y="3366"/>
                </a:lnTo>
                <a:lnTo>
                  <a:pt x="486" y="3383"/>
                </a:lnTo>
                <a:lnTo>
                  <a:pt x="484" y="3400"/>
                </a:lnTo>
                <a:lnTo>
                  <a:pt x="480" y="3416"/>
                </a:lnTo>
                <a:lnTo>
                  <a:pt x="475" y="3432"/>
                </a:lnTo>
                <a:lnTo>
                  <a:pt x="471" y="3437"/>
                </a:lnTo>
                <a:lnTo>
                  <a:pt x="467" y="3444"/>
                </a:lnTo>
                <a:lnTo>
                  <a:pt x="462" y="3449"/>
                </a:lnTo>
                <a:lnTo>
                  <a:pt x="455" y="3453"/>
                </a:lnTo>
                <a:lnTo>
                  <a:pt x="449" y="3459"/>
                </a:lnTo>
                <a:lnTo>
                  <a:pt x="441" y="3463"/>
                </a:lnTo>
                <a:lnTo>
                  <a:pt x="434" y="3467"/>
                </a:lnTo>
                <a:lnTo>
                  <a:pt x="426" y="3473"/>
                </a:lnTo>
                <a:lnTo>
                  <a:pt x="420" y="3477"/>
                </a:lnTo>
                <a:lnTo>
                  <a:pt x="412" y="3483"/>
                </a:lnTo>
                <a:lnTo>
                  <a:pt x="404" y="3490"/>
                </a:lnTo>
                <a:lnTo>
                  <a:pt x="394" y="3497"/>
                </a:lnTo>
                <a:lnTo>
                  <a:pt x="384" y="3505"/>
                </a:lnTo>
                <a:lnTo>
                  <a:pt x="374" y="3511"/>
                </a:lnTo>
                <a:lnTo>
                  <a:pt x="363" y="3518"/>
                </a:lnTo>
                <a:lnTo>
                  <a:pt x="352" y="3523"/>
                </a:lnTo>
                <a:lnTo>
                  <a:pt x="340" y="3530"/>
                </a:lnTo>
                <a:lnTo>
                  <a:pt x="328" y="3534"/>
                </a:lnTo>
                <a:lnTo>
                  <a:pt x="317" y="3538"/>
                </a:lnTo>
                <a:lnTo>
                  <a:pt x="304" y="3542"/>
                </a:lnTo>
                <a:lnTo>
                  <a:pt x="291" y="3546"/>
                </a:lnTo>
                <a:lnTo>
                  <a:pt x="278" y="3548"/>
                </a:lnTo>
                <a:lnTo>
                  <a:pt x="265" y="3549"/>
                </a:lnTo>
                <a:lnTo>
                  <a:pt x="252" y="3550"/>
                </a:lnTo>
                <a:lnTo>
                  <a:pt x="239" y="3549"/>
                </a:lnTo>
                <a:lnTo>
                  <a:pt x="226" y="3548"/>
                </a:lnTo>
                <a:lnTo>
                  <a:pt x="213" y="3546"/>
                </a:lnTo>
                <a:lnTo>
                  <a:pt x="200" y="3542"/>
                </a:lnTo>
                <a:lnTo>
                  <a:pt x="187" y="3537"/>
                </a:lnTo>
                <a:lnTo>
                  <a:pt x="175" y="3532"/>
                </a:lnTo>
                <a:lnTo>
                  <a:pt x="174" y="3530"/>
                </a:lnTo>
                <a:lnTo>
                  <a:pt x="171" y="3526"/>
                </a:lnTo>
                <a:lnTo>
                  <a:pt x="171" y="3522"/>
                </a:lnTo>
                <a:lnTo>
                  <a:pt x="170" y="3517"/>
                </a:lnTo>
                <a:lnTo>
                  <a:pt x="170" y="3510"/>
                </a:lnTo>
                <a:lnTo>
                  <a:pt x="170" y="3505"/>
                </a:lnTo>
                <a:lnTo>
                  <a:pt x="171" y="3498"/>
                </a:lnTo>
                <a:lnTo>
                  <a:pt x="172" y="3493"/>
                </a:lnTo>
                <a:lnTo>
                  <a:pt x="175" y="3489"/>
                </a:lnTo>
                <a:lnTo>
                  <a:pt x="178" y="3486"/>
                </a:lnTo>
                <a:lnTo>
                  <a:pt x="201" y="3463"/>
                </a:lnTo>
                <a:lnTo>
                  <a:pt x="223" y="3440"/>
                </a:lnTo>
                <a:lnTo>
                  <a:pt x="243" y="3416"/>
                </a:lnTo>
                <a:lnTo>
                  <a:pt x="262" y="3391"/>
                </a:lnTo>
                <a:lnTo>
                  <a:pt x="278" y="3365"/>
                </a:lnTo>
                <a:lnTo>
                  <a:pt x="293" y="3338"/>
                </a:lnTo>
                <a:lnTo>
                  <a:pt x="307" y="3311"/>
                </a:lnTo>
                <a:lnTo>
                  <a:pt x="320" y="3282"/>
                </a:lnTo>
                <a:lnTo>
                  <a:pt x="331" y="3254"/>
                </a:lnTo>
                <a:lnTo>
                  <a:pt x="340" y="3224"/>
                </a:lnTo>
                <a:lnTo>
                  <a:pt x="341" y="3210"/>
                </a:lnTo>
                <a:lnTo>
                  <a:pt x="342" y="3195"/>
                </a:lnTo>
                <a:lnTo>
                  <a:pt x="343" y="3180"/>
                </a:lnTo>
                <a:lnTo>
                  <a:pt x="343" y="3165"/>
                </a:lnTo>
                <a:lnTo>
                  <a:pt x="342" y="3150"/>
                </a:lnTo>
                <a:lnTo>
                  <a:pt x="342" y="3134"/>
                </a:lnTo>
                <a:lnTo>
                  <a:pt x="341" y="3119"/>
                </a:lnTo>
                <a:lnTo>
                  <a:pt x="341" y="3104"/>
                </a:lnTo>
                <a:lnTo>
                  <a:pt x="340" y="3090"/>
                </a:lnTo>
                <a:lnTo>
                  <a:pt x="340" y="3075"/>
                </a:lnTo>
                <a:lnTo>
                  <a:pt x="338" y="3074"/>
                </a:lnTo>
                <a:lnTo>
                  <a:pt x="335" y="3072"/>
                </a:lnTo>
                <a:lnTo>
                  <a:pt x="332" y="3071"/>
                </a:lnTo>
                <a:lnTo>
                  <a:pt x="328" y="3069"/>
                </a:lnTo>
                <a:lnTo>
                  <a:pt x="325" y="3065"/>
                </a:lnTo>
                <a:lnTo>
                  <a:pt x="322" y="3063"/>
                </a:lnTo>
                <a:lnTo>
                  <a:pt x="319" y="3060"/>
                </a:lnTo>
                <a:lnTo>
                  <a:pt x="315" y="3057"/>
                </a:lnTo>
                <a:lnTo>
                  <a:pt x="313" y="3054"/>
                </a:lnTo>
                <a:lnTo>
                  <a:pt x="312" y="3049"/>
                </a:lnTo>
                <a:lnTo>
                  <a:pt x="310" y="3040"/>
                </a:lnTo>
                <a:lnTo>
                  <a:pt x="308" y="3030"/>
                </a:lnTo>
                <a:lnTo>
                  <a:pt x="307" y="3018"/>
                </a:lnTo>
                <a:lnTo>
                  <a:pt x="306" y="3006"/>
                </a:lnTo>
                <a:lnTo>
                  <a:pt x="305" y="2994"/>
                </a:lnTo>
                <a:lnTo>
                  <a:pt x="306" y="2983"/>
                </a:lnTo>
                <a:lnTo>
                  <a:pt x="306" y="2970"/>
                </a:lnTo>
                <a:lnTo>
                  <a:pt x="308" y="2958"/>
                </a:lnTo>
                <a:lnTo>
                  <a:pt x="309" y="2947"/>
                </a:lnTo>
                <a:lnTo>
                  <a:pt x="312" y="2936"/>
                </a:lnTo>
                <a:lnTo>
                  <a:pt x="320" y="2902"/>
                </a:lnTo>
                <a:lnTo>
                  <a:pt x="327" y="2865"/>
                </a:lnTo>
                <a:lnTo>
                  <a:pt x="333" y="2828"/>
                </a:lnTo>
                <a:lnTo>
                  <a:pt x="337" y="2789"/>
                </a:lnTo>
                <a:lnTo>
                  <a:pt x="341" y="2749"/>
                </a:lnTo>
                <a:lnTo>
                  <a:pt x="343" y="2710"/>
                </a:lnTo>
                <a:lnTo>
                  <a:pt x="346" y="2670"/>
                </a:lnTo>
                <a:lnTo>
                  <a:pt x="348" y="2631"/>
                </a:lnTo>
                <a:lnTo>
                  <a:pt x="349" y="2594"/>
                </a:lnTo>
                <a:lnTo>
                  <a:pt x="351" y="2557"/>
                </a:lnTo>
                <a:lnTo>
                  <a:pt x="351" y="2542"/>
                </a:lnTo>
                <a:lnTo>
                  <a:pt x="352" y="2529"/>
                </a:lnTo>
                <a:lnTo>
                  <a:pt x="354" y="2517"/>
                </a:lnTo>
                <a:lnTo>
                  <a:pt x="355" y="2505"/>
                </a:lnTo>
                <a:lnTo>
                  <a:pt x="357" y="2494"/>
                </a:lnTo>
                <a:lnTo>
                  <a:pt x="360" y="2483"/>
                </a:lnTo>
                <a:lnTo>
                  <a:pt x="361" y="2472"/>
                </a:lnTo>
                <a:lnTo>
                  <a:pt x="362" y="2460"/>
                </a:lnTo>
                <a:lnTo>
                  <a:pt x="362" y="2448"/>
                </a:lnTo>
                <a:lnTo>
                  <a:pt x="361" y="2436"/>
                </a:lnTo>
                <a:lnTo>
                  <a:pt x="360" y="2430"/>
                </a:lnTo>
                <a:lnTo>
                  <a:pt x="358" y="2425"/>
                </a:lnTo>
                <a:lnTo>
                  <a:pt x="355" y="2421"/>
                </a:lnTo>
                <a:lnTo>
                  <a:pt x="352" y="2416"/>
                </a:lnTo>
                <a:lnTo>
                  <a:pt x="349" y="2413"/>
                </a:lnTo>
                <a:lnTo>
                  <a:pt x="344" y="2409"/>
                </a:lnTo>
                <a:lnTo>
                  <a:pt x="341" y="2404"/>
                </a:lnTo>
                <a:lnTo>
                  <a:pt x="338" y="2400"/>
                </a:lnTo>
                <a:lnTo>
                  <a:pt x="336" y="2395"/>
                </a:lnTo>
                <a:lnTo>
                  <a:pt x="335" y="2389"/>
                </a:lnTo>
                <a:lnTo>
                  <a:pt x="334" y="2370"/>
                </a:lnTo>
                <a:lnTo>
                  <a:pt x="333" y="2351"/>
                </a:lnTo>
                <a:lnTo>
                  <a:pt x="333" y="2334"/>
                </a:lnTo>
                <a:lnTo>
                  <a:pt x="332" y="2316"/>
                </a:lnTo>
                <a:lnTo>
                  <a:pt x="331" y="2299"/>
                </a:lnTo>
                <a:lnTo>
                  <a:pt x="331" y="2282"/>
                </a:lnTo>
                <a:lnTo>
                  <a:pt x="329" y="2264"/>
                </a:lnTo>
                <a:lnTo>
                  <a:pt x="328" y="2245"/>
                </a:lnTo>
                <a:lnTo>
                  <a:pt x="328" y="2227"/>
                </a:lnTo>
                <a:lnTo>
                  <a:pt x="327" y="2206"/>
                </a:lnTo>
                <a:lnTo>
                  <a:pt x="326" y="2186"/>
                </a:lnTo>
                <a:lnTo>
                  <a:pt x="324" y="2166"/>
                </a:lnTo>
                <a:lnTo>
                  <a:pt x="322" y="2145"/>
                </a:lnTo>
                <a:lnTo>
                  <a:pt x="321" y="2126"/>
                </a:lnTo>
                <a:lnTo>
                  <a:pt x="320" y="2106"/>
                </a:lnTo>
                <a:lnTo>
                  <a:pt x="319" y="2085"/>
                </a:lnTo>
                <a:lnTo>
                  <a:pt x="318" y="2065"/>
                </a:lnTo>
                <a:lnTo>
                  <a:pt x="318" y="2046"/>
                </a:lnTo>
                <a:lnTo>
                  <a:pt x="319" y="2025"/>
                </a:lnTo>
                <a:lnTo>
                  <a:pt x="320" y="2005"/>
                </a:lnTo>
                <a:lnTo>
                  <a:pt x="321" y="2003"/>
                </a:lnTo>
                <a:lnTo>
                  <a:pt x="324" y="1999"/>
                </a:lnTo>
                <a:lnTo>
                  <a:pt x="328" y="1996"/>
                </a:lnTo>
                <a:lnTo>
                  <a:pt x="335" y="1993"/>
                </a:lnTo>
                <a:lnTo>
                  <a:pt x="341" y="1990"/>
                </a:lnTo>
                <a:lnTo>
                  <a:pt x="348" y="1986"/>
                </a:lnTo>
                <a:lnTo>
                  <a:pt x="353" y="1983"/>
                </a:lnTo>
                <a:lnTo>
                  <a:pt x="358" y="1980"/>
                </a:lnTo>
                <a:lnTo>
                  <a:pt x="362" y="1976"/>
                </a:lnTo>
                <a:lnTo>
                  <a:pt x="364" y="1971"/>
                </a:lnTo>
                <a:lnTo>
                  <a:pt x="366" y="1956"/>
                </a:lnTo>
                <a:lnTo>
                  <a:pt x="368" y="1940"/>
                </a:lnTo>
                <a:lnTo>
                  <a:pt x="369" y="1923"/>
                </a:lnTo>
                <a:lnTo>
                  <a:pt x="370" y="1905"/>
                </a:lnTo>
                <a:lnTo>
                  <a:pt x="370" y="1888"/>
                </a:lnTo>
                <a:lnTo>
                  <a:pt x="371" y="1871"/>
                </a:lnTo>
                <a:lnTo>
                  <a:pt x="371" y="1857"/>
                </a:lnTo>
                <a:lnTo>
                  <a:pt x="371" y="1847"/>
                </a:lnTo>
                <a:lnTo>
                  <a:pt x="371" y="1840"/>
                </a:lnTo>
                <a:lnTo>
                  <a:pt x="371" y="1837"/>
                </a:lnTo>
                <a:lnTo>
                  <a:pt x="340" y="1830"/>
                </a:lnTo>
                <a:lnTo>
                  <a:pt x="340" y="1832"/>
                </a:lnTo>
                <a:lnTo>
                  <a:pt x="339" y="1837"/>
                </a:lnTo>
                <a:lnTo>
                  <a:pt x="337" y="1845"/>
                </a:lnTo>
                <a:lnTo>
                  <a:pt x="335" y="1854"/>
                </a:lnTo>
                <a:lnTo>
                  <a:pt x="332" y="1865"/>
                </a:lnTo>
                <a:lnTo>
                  <a:pt x="328" y="1878"/>
                </a:lnTo>
                <a:lnTo>
                  <a:pt x="324" y="1890"/>
                </a:lnTo>
                <a:lnTo>
                  <a:pt x="321" y="1902"/>
                </a:lnTo>
                <a:lnTo>
                  <a:pt x="317" y="1913"/>
                </a:lnTo>
                <a:lnTo>
                  <a:pt x="312" y="1922"/>
                </a:lnTo>
                <a:lnTo>
                  <a:pt x="309" y="1923"/>
                </a:lnTo>
                <a:lnTo>
                  <a:pt x="306" y="1923"/>
                </a:lnTo>
                <a:lnTo>
                  <a:pt x="301" y="1922"/>
                </a:lnTo>
                <a:lnTo>
                  <a:pt x="297" y="1921"/>
                </a:lnTo>
                <a:lnTo>
                  <a:pt x="293" y="1919"/>
                </a:lnTo>
                <a:lnTo>
                  <a:pt x="288" y="1917"/>
                </a:lnTo>
                <a:lnTo>
                  <a:pt x="283" y="1913"/>
                </a:lnTo>
                <a:lnTo>
                  <a:pt x="280" y="1911"/>
                </a:lnTo>
                <a:lnTo>
                  <a:pt x="276" y="1909"/>
                </a:lnTo>
                <a:lnTo>
                  <a:pt x="274" y="1907"/>
                </a:lnTo>
                <a:lnTo>
                  <a:pt x="277" y="1882"/>
                </a:lnTo>
                <a:lnTo>
                  <a:pt x="281" y="1857"/>
                </a:lnTo>
                <a:lnTo>
                  <a:pt x="286" y="1834"/>
                </a:lnTo>
                <a:lnTo>
                  <a:pt x="293" y="1809"/>
                </a:lnTo>
                <a:lnTo>
                  <a:pt x="299" y="1784"/>
                </a:lnTo>
                <a:lnTo>
                  <a:pt x="306" y="1761"/>
                </a:lnTo>
                <a:lnTo>
                  <a:pt x="312" y="1736"/>
                </a:lnTo>
                <a:lnTo>
                  <a:pt x="319" y="1712"/>
                </a:lnTo>
                <a:lnTo>
                  <a:pt x="323" y="1689"/>
                </a:lnTo>
                <a:lnTo>
                  <a:pt x="327" y="1664"/>
                </a:lnTo>
                <a:lnTo>
                  <a:pt x="314" y="1668"/>
                </a:lnTo>
                <a:lnTo>
                  <a:pt x="299" y="1673"/>
                </a:lnTo>
                <a:lnTo>
                  <a:pt x="283" y="1676"/>
                </a:lnTo>
                <a:lnTo>
                  <a:pt x="266" y="1678"/>
                </a:lnTo>
                <a:lnTo>
                  <a:pt x="249" y="1679"/>
                </a:lnTo>
                <a:lnTo>
                  <a:pt x="231" y="1678"/>
                </a:lnTo>
                <a:lnTo>
                  <a:pt x="212" y="1675"/>
                </a:lnTo>
                <a:lnTo>
                  <a:pt x="195" y="1669"/>
                </a:lnTo>
                <a:lnTo>
                  <a:pt x="178" y="1660"/>
                </a:lnTo>
                <a:lnTo>
                  <a:pt x="162" y="1647"/>
                </a:lnTo>
                <a:lnTo>
                  <a:pt x="156" y="1653"/>
                </a:lnTo>
                <a:lnTo>
                  <a:pt x="150" y="1661"/>
                </a:lnTo>
                <a:lnTo>
                  <a:pt x="143" y="1666"/>
                </a:lnTo>
                <a:lnTo>
                  <a:pt x="136" y="1672"/>
                </a:lnTo>
                <a:lnTo>
                  <a:pt x="128" y="1676"/>
                </a:lnTo>
                <a:lnTo>
                  <a:pt x="121" y="1679"/>
                </a:lnTo>
                <a:lnTo>
                  <a:pt x="112" y="1680"/>
                </a:lnTo>
                <a:lnTo>
                  <a:pt x="105" y="1680"/>
                </a:lnTo>
                <a:lnTo>
                  <a:pt x="97" y="1677"/>
                </a:lnTo>
                <a:lnTo>
                  <a:pt x="90" y="1673"/>
                </a:lnTo>
                <a:lnTo>
                  <a:pt x="70" y="1653"/>
                </a:lnTo>
                <a:lnTo>
                  <a:pt x="52" y="1634"/>
                </a:lnTo>
                <a:lnTo>
                  <a:pt x="38" y="1614"/>
                </a:lnTo>
                <a:lnTo>
                  <a:pt x="26" y="1593"/>
                </a:lnTo>
                <a:lnTo>
                  <a:pt x="16" y="1573"/>
                </a:lnTo>
                <a:lnTo>
                  <a:pt x="9" y="1554"/>
                </a:lnTo>
                <a:lnTo>
                  <a:pt x="5" y="1537"/>
                </a:lnTo>
                <a:lnTo>
                  <a:pt x="1" y="1522"/>
                </a:lnTo>
                <a:lnTo>
                  <a:pt x="0" y="1509"/>
                </a:lnTo>
                <a:lnTo>
                  <a:pt x="3" y="1500"/>
                </a:lnTo>
                <a:lnTo>
                  <a:pt x="11" y="1494"/>
                </a:lnTo>
                <a:lnTo>
                  <a:pt x="20" y="1488"/>
                </a:lnTo>
                <a:lnTo>
                  <a:pt x="30" y="1481"/>
                </a:lnTo>
                <a:lnTo>
                  <a:pt x="40" y="1475"/>
                </a:lnTo>
                <a:lnTo>
                  <a:pt x="52" y="1468"/>
                </a:lnTo>
                <a:lnTo>
                  <a:pt x="63" y="1462"/>
                </a:lnTo>
                <a:lnTo>
                  <a:pt x="75" y="1456"/>
                </a:lnTo>
                <a:lnTo>
                  <a:pt x="86" y="1449"/>
                </a:lnTo>
                <a:lnTo>
                  <a:pt x="98" y="1442"/>
                </a:lnTo>
                <a:lnTo>
                  <a:pt x="110" y="1435"/>
                </a:lnTo>
                <a:lnTo>
                  <a:pt x="121" y="1429"/>
                </a:lnTo>
                <a:lnTo>
                  <a:pt x="132" y="1422"/>
                </a:lnTo>
                <a:lnTo>
                  <a:pt x="143" y="1416"/>
                </a:lnTo>
                <a:lnTo>
                  <a:pt x="155" y="1409"/>
                </a:lnTo>
                <a:lnTo>
                  <a:pt x="167" y="1403"/>
                </a:lnTo>
                <a:lnTo>
                  <a:pt x="179" y="1395"/>
                </a:lnTo>
                <a:lnTo>
                  <a:pt x="191" y="1389"/>
                </a:lnTo>
                <a:lnTo>
                  <a:pt x="203" y="1382"/>
                </a:lnTo>
                <a:lnTo>
                  <a:pt x="212" y="1376"/>
                </a:lnTo>
                <a:lnTo>
                  <a:pt x="222" y="1371"/>
                </a:lnTo>
                <a:lnTo>
                  <a:pt x="206" y="1360"/>
                </a:lnTo>
                <a:lnTo>
                  <a:pt x="191" y="1348"/>
                </a:lnTo>
                <a:lnTo>
                  <a:pt x="177" y="1335"/>
                </a:lnTo>
                <a:lnTo>
                  <a:pt x="164" y="1322"/>
                </a:lnTo>
                <a:lnTo>
                  <a:pt x="152" y="1308"/>
                </a:lnTo>
                <a:lnTo>
                  <a:pt x="141" y="1294"/>
                </a:lnTo>
                <a:lnTo>
                  <a:pt x="133" y="1279"/>
                </a:lnTo>
                <a:lnTo>
                  <a:pt x="124" y="1263"/>
                </a:lnTo>
                <a:lnTo>
                  <a:pt x="117" y="1246"/>
                </a:lnTo>
                <a:lnTo>
                  <a:pt x="110" y="1229"/>
                </a:lnTo>
                <a:lnTo>
                  <a:pt x="107" y="1212"/>
                </a:lnTo>
                <a:lnTo>
                  <a:pt x="104" y="1193"/>
                </a:lnTo>
                <a:lnTo>
                  <a:pt x="103" y="1175"/>
                </a:lnTo>
                <a:lnTo>
                  <a:pt x="103" y="1157"/>
                </a:lnTo>
                <a:lnTo>
                  <a:pt x="105" y="1139"/>
                </a:lnTo>
                <a:lnTo>
                  <a:pt x="109" y="1120"/>
                </a:lnTo>
                <a:lnTo>
                  <a:pt x="115" y="1101"/>
                </a:lnTo>
                <a:lnTo>
                  <a:pt x="123" y="1083"/>
                </a:lnTo>
                <a:lnTo>
                  <a:pt x="133" y="1064"/>
                </a:lnTo>
                <a:lnTo>
                  <a:pt x="144" y="1045"/>
                </a:lnTo>
                <a:lnTo>
                  <a:pt x="154" y="1031"/>
                </a:lnTo>
                <a:lnTo>
                  <a:pt x="163" y="1016"/>
                </a:lnTo>
                <a:lnTo>
                  <a:pt x="171" y="1001"/>
                </a:lnTo>
                <a:lnTo>
                  <a:pt x="178" y="986"/>
                </a:lnTo>
                <a:lnTo>
                  <a:pt x="184" y="971"/>
                </a:lnTo>
                <a:lnTo>
                  <a:pt x="191" y="955"/>
                </a:lnTo>
                <a:lnTo>
                  <a:pt x="196" y="940"/>
                </a:lnTo>
                <a:lnTo>
                  <a:pt x="203" y="924"/>
                </a:lnTo>
                <a:lnTo>
                  <a:pt x="209" y="907"/>
                </a:lnTo>
                <a:lnTo>
                  <a:pt x="217" y="890"/>
                </a:lnTo>
                <a:lnTo>
                  <a:pt x="226" y="870"/>
                </a:lnTo>
                <a:lnTo>
                  <a:pt x="237" y="849"/>
                </a:lnTo>
                <a:lnTo>
                  <a:pt x="249" y="829"/>
                </a:lnTo>
                <a:lnTo>
                  <a:pt x="261" y="808"/>
                </a:lnTo>
                <a:lnTo>
                  <a:pt x="272" y="787"/>
                </a:lnTo>
                <a:lnTo>
                  <a:pt x="284" y="766"/>
                </a:lnTo>
                <a:lnTo>
                  <a:pt x="295" y="744"/>
                </a:lnTo>
                <a:lnTo>
                  <a:pt x="305" y="722"/>
                </a:lnTo>
                <a:lnTo>
                  <a:pt x="313" y="698"/>
                </a:lnTo>
                <a:lnTo>
                  <a:pt x="320" y="674"/>
                </a:lnTo>
                <a:lnTo>
                  <a:pt x="323" y="668"/>
                </a:lnTo>
                <a:lnTo>
                  <a:pt x="331" y="661"/>
                </a:lnTo>
                <a:lnTo>
                  <a:pt x="341" y="655"/>
                </a:lnTo>
                <a:lnTo>
                  <a:pt x="354" y="648"/>
                </a:lnTo>
                <a:lnTo>
                  <a:pt x="368" y="641"/>
                </a:lnTo>
                <a:lnTo>
                  <a:pt x="384" y="636"/>
                </a:lnTo>
                <a:lnTo>
                  <a:pt x="401" y="630"/>
                </a:lnTo>
                <a:lnTo>
                  <a:pt x="419" y="625"/>
                </a:lnTo>
                <a:lnTo>
                  <a:pt x="436" y="622"/>
                </a:lnTo>
                <a:lnTo>
                  <a:pt x="451" y="619"/>
                </a:lnTo>
                <a:lnTo>
                  <a:pt x="460" y="611"/>
                </a:lnTo>
                <a:lnTo>
                  <a:pt x="467" y="602"/>
                </a:lnTo>
                <a:lnTo>
                  <a:pt x="475" y="595"/>
                </a:lnTo>
                <a:lnTo>
                  <a:pt x="482" y="587"/>
                </a:lnTo>
                <a:lnTo>
                  <a:pt x="491" y="581"/>
                </a:lnTo>
                <a:lnTo>
                  <a:pt x="499" y="575"/>
                </a:lnTo>
                <a:lnTo>
                  <a:pt x="509" y="572"/>
                </a:lnTo>
                <a:lnTo>
                  <a:pt x="520" y="569"/>
                </a:lnTo>
                <a:lnTo>
                  <a:pt x="533" y="568"/>
                </a:lnTo>
                <a:lnTo>
                  <a:pt x="547" y="568"/>
                </a:lnTo>
                <a:lnTo>
                  <a:pt x="550" y="568"/>
                </a:lnTo>
                <a:lnTo>
                  <a:pt x="553" y="567"/>
                </a:lnTo>
                <a:lnTo>
                  <a:pt x="556" y="565"/>
                </a:lnTo>
                <a:lnTo>
                  <a:pt x="559" y="561"/>
                </a:lnTo>
                <a:lnTo>
                  <a:pt x="562" y="557"/>
                </a:lnTo>
                <a:lnTo>
                  <a:pt x="564" y="553"/>
                </a:lnTo>
                <a:lnTo>
                  <a:pt x="566" y="549"/>
                </a:lnTo>
                <a:lnTo>
                  <a:pt x="569" y="543"/>
                </a:lnTo>
                <a:lnTo>
                  <a:pt x="572" y="538"/>
                </a:lnTo>
                <a:lnTo>
                  <a:pt x="575" y="532"/>
                </a:lnTo>
                <a:lnTo>
                  <a:pt x="581" y="528"/>
                </a:lnTo>
                <a:lnTo>
                  <a:pt x="586" y="524"/>
                </a:lnTo>
                <a:lnTo>
                  <a:pt x="591" y="518"/>
                </a:lnTo>
                <a:lnTo>
                  <a:pt x="594" y="512"/>
                </a:lnTo>
                <a:lnTo>
                  <a:pt x="596" y="507"/>
                </a:lnTo>
                <a:lnTo>
                  <a:pt x="598" y="500"/>
                </a:lnTo>
                <a:lnTo>
                  <a:pt x="600" y="494"/>
                </a:lnTo>
                <a:lnTo>
                  <a:pt x="600" y="487"/>
                </a:lnTo>
                <a:lnTo>
                  <a:pt x="602" y="481"/>
                </a:lnTo>
                <a:lnTo>
                  <a:pt x="600" y="475"/>
                </a:lnTo>
                <a:lnTo>
                  <a:pt x="607" y="472"/>
                </a:lnTo>
                <a:lnTo>
                  <a:pt x="612" y="467"/>
                </a:lnTo>
                <a:lnTo>
                  <a:pt x="617" y="460"/>
                </a:lnTo>
                <a:lnTo>
                  <a:pt x="619" y="453"/>
                </a:lnTo>
                <a:lnTo>
                  <a:pt x="620" y="444"/>
                </a:lnTo>
                <a:lnTo>
                  <a:pt x="618" y="436"/>
                </a:lnTo>
                <a:lnTo>
                  <a:pt x="613" y="427"/>
                </a:lnTo>
                <a:lnTo>
                  <a:pt x="606" y="419"/>
                </a:lnTo>
                <a:lnTo>
                  <a:pt x="595" y="411"/>
                </a:lnTo>
                <a:lnTo>
                  <a:pt x="580" y="403"/>
                </a:lnTo>
                <a:lnTo>
                  <a:pt x="571" y="400"/>
                </a:lnTo>
                <a:lnTo>
                  <a:pt x="561" y="399"/>
                </a:lnTo>
                <a:lnTo>
                  <a:pt x="550" y="398"/>
                </a:lnTo>
                <a:lnTo>
                  <a:pt x="539" y="398"/>
                </a:lnTo>
                <a:lnTo>
                  <a:pt x="528" y="397"/>
                </a:lnTo>
                <a:lnTo>
                  <a:pt x="519" y="396"/>
                </a:lnTo>
                <a:lnTo>
                  <a:pt x="509" y="394"/>
                </a:lnTo>
                <a:lnTo>
                  <a:pt x="502" y="391"/>
                </a:lnTo>
                <a:lnTo>
                  <a:pt x="496" y="384"/>
                </a:lnTo>
                <a:lnTo>
                  <a:pt x="493" y="374"/>
                </a:lnTo>
                <a:lnTo>
                  <a:pt x="489" y="357"/>
                </a:lnTo>
                <a:lnTo>
                  <a:pt x="486" y="339"/>
                </a:lnTo>
                <a:lnTo>
                  <a:pt x="484" y="321"/>
                </a:lnTo>
                <a:lnTo>
                  <a:pt x="483" y="301"/>
                </a:lnTo>
                <a:lnTo>
                  <a:pt x="483" y="284"/>
                </a:lnTo>
                <a:lnTo>
                  <a:pt x="484" y="267"/>
                </a:lnTo>
                <a:lnTo>
                  <a:pt x="486" y="251"/>
                </a:lnTo>
                <a:lnTo>
                  <a:pt x="489" y="238"/>
                </a:lnTo>
                <a:lnTo>
                  <a:pt x="493" y="227"/>
                </a:lnTo>
                <a:lnTo>
                  <a:pt x="497" y="220"/>
                </a:lnTo>
                <a:close/>
              </a:path>
            </a:pathLst>
          </a:custGeom>
          <a:solidFill>
            <a:srgbClr val="FF0000"/>
          </a:solidFill>
          <a:ln w="9525">
            <a:noFill/>
            <a:round/>
            <a:headEnd/>
            <a:tailEnd/>
          </a:ln>
        </p:spPr>
        <p:txBody>
          <a:bodyPr/>
          <a:lstStyle/>
          <a:p>
            <a:endParaRPr lang="en-US"/>
          </a:p>
        </p:txBody>
      </p:sp>
      <p:sp>
        <p:nvSpPr>
          <p:cNvPr id="26901" name="Freeform 1566"/>
          <p:cNvSpPr>
            <a:spLocks noChangeAspect="1"/>
          </p:cNvSpPr>
          <p:nvPr/>
        </p:nvSpPr>
        <p:spPr bwMode="auto">
          <a:xfrm>
            <a:off x="4572000" y="3371850"/>
            <a:ext cx="79375" cy="133350"/>
          </a:xfrm>
          <a:custGeom>
            <a:avLst/>
            <a:gdLst>
              <a:gd name="T0" fmla="*/ 2147483647 w 1763"/>
              <a:gd name="T1" fmla="*/ 2147483647 h 3551"/>
              <a:gd name="T2" fmla="*/ 2147483647 w 1763"/>
              <a:gd name="T3" fmla="*/ 2147483647 h 3551"/>
              <a:gd name="T4" fmla="*/ 2147483647 w 1763"/>
              <a:gd name="T5" fmla="*/ 2147483647 h 3551"/>
              <a:gd name="T6" fmla="*/ 2147483647 w 1763"/>
              <a:gd name="T7" fmla="*/ 2147483647 h 3551"/>
              <a:gd name="T8" fmla="*/ 2147483647 w 1763"/>
              <a:gd name="T9" fmla="*/ 2147483647 h 3551"/>
              <a:gd name="T10" fmla="*/ 2147483647 w 1763"/>
              <a:gd name="T11" fmla="*/ 2147483647 h 3551"/>
              <a:gd name="T12" fmla="*/ 2147483647 w 1763"/>
              <a:gd name="T13" fmla="*/ 2147483647 h 3551"/>
              <a:gd name="T14" fmla="*/ 2147483647 w 1763"/>
              <a:gd name="T15" fmla="*/ 2147483647 h 3551"/>
              <a:gd name="T16" fmla="*/ 2147483647 w 1763"/>
              <a:gd name="T17" fmla="*/ 2147483647 h 3551"/>
              <a:gd name="T18" fmla="*/ 2147483647 w 1763"/>
              <a:gd name="T19" fmla="*/ 2147483647 h 3551"/>
              <a:gd name="T20" fmla="*/ 2147483647 w 1763"/>
              <a:gd name="T21" fmla="*/ 2147483647 h 3551"/>
              <a:gd name="T22" fmla="*/ 2147483647 w 1763"/>
              <a:gd name="T23" fmla="*/ 2147483647 h 3551"/>
              <a:gd name="T24" fmla="*/ 2147483647 w 1763"/>
              <a:gd name="T25" fmla="*/ 2147483647 h 3551"/>
              <a:gd name="T26" fmla="*/ 2147483647 w 1763"/>
              <a:gd name="T27" fmla="*/ 2147483647 h 3551"/>
              <a:gd name="T28" fmla="*/ 2147483647 w 1763"/>
              <a:gd name="T29" fmla="*/ 2147483647 h 3551"/>
              <a:gd name="T30" fmla="*/ 2147483647 w 1763"/>
              <a:gd name="T31" fmla="*/ 2147483647 h 3551"/>
              <a:gd name="T32" fmla="*/ 2147483647 w 1763"/>
              <a:gd name="T33" fmla="*/ 2147483647 h 3551"/>
              <a:gd name="T34" fmla="*/ 2147483647 w 1763"/>
              <a:gd name="T35" fmla="*/ 2147483647 h 3551"/>
              <a:gd name="T36" fmla="*/ 2147483647 w 1763"/>
              <a:gd name="T37" fmla="*/ 2147483647 h 3551"/>
              <a:gd name="T38" fmla="*/ 2147483647 w 1763"/>
              <a:gd name="T39" fmla="*/ 2147483647 h 3551"/>
              <a:gd name="T40" fmla="*/ 2147483647 w 1763"/>
              <a:gd name="T41" fmla="*/ 2147483647 h 3551"/>
              <a:gd name="T42" fmla="*/ 2147483647 w 1763"/>
              <a:gd name="T43" fmla="*/ 2147483647 h 3551"/>
              <a:gd name="T44" fmla="*/ 2147483647 w 1763"/>
              <a:gd name="T45" fmla="*/ 2147483647 h 3551"/>
              <a:gd name="T46" fmla="*/ 2147483647 w 1763"/>
              <a:gd name="T47" fmla="*/ 2147483647 h 3551"/>
              <a:gd name="T48" fmla="*/ 2147483647 w 1763"/>
              <a:gd name="T49" fmla="*/ 2147483647 h 3551"/>
              <a:gd name="T50" fmla="*/ 2147483647 w 1763"/>
              <a:gd name="T51" fmla="*/ 2147483647 h 3551"/>
              <a:gd name="T52" fmla="*/ 2147483647 w 1763"/>
              <a:gd name="T53" fmla="*/ 2147483647 h 3551"/>
              <a:gd name="T54" fmla="*/ 2147483647 w 1763"/>
              <a:gd name="T55" fmla="*/ 2147483647 h 3551"/>
              <a:gd name="T56" fmla="*/ 2147483647 w 1763"/>
              <a:gd name="T57" fmla="*/ 2147483647 h 3551"/>
              <a:gd name="T58" fmla="*/ 2147483647 w 1763"/>
              <a:gd name="T59" fmla="*/ 2147483647 h 3551"/>
              <a:gd name="T60" fmla="*/ 2147483647 w 1763"/>
              <a:gd name="T61" fmla="*/ 2147483647 h 3551"/>
              <a:gd name="T62" fmla="*/ 2147483647 w 1763"/>
              <a:gd name="T63" fmla="*/ 2147483647 h 3551"/>
              <a:gd name="T64" fmla="*/ 2147483647 w 1763"/>
              <a:gd name="T65" fmla="*/ 2147483647 h 3551"/>
              <a:gd name="T66" fmla="*/ 2147483647 w 1763"/>
              <a:gd name="T67" fmla="*/ 2147483647 h 3551"/>
              <a:gd name="T68" fmla="*/ 2147483647 w 1763"/>
              <a:gd name="T69" fmla="*/ 2147483647 h 3551"/>
              <a:gd name="T70" fmla="*/ 2147483647 w 1763"/>
              <a:gd name="T71" fmla="*/ 2147483647 h 3551"/>
              <a:gd name="T72" fmla="*/ 2147483647 w 1763"/>
              <a:gd name="T73" fmla="*/ 2147483647 h 3551"/>
              <a:gd name="T74" fmla="*/ 2147483647 w 1763"/>
              <a:gd name="T75" fmla="*/ 2147483647 h 3551"/>
              <a:gd name="T76" fmla="*/ 2147483647 w 1763"/>
              <a:gd name="T77" fmla="*/ 2147483647 h 3551"/>
              <a:gd name="T78" fmla="*/ 2147483647 w 1763"/>
              <a:gd name="T79" fmla="*/ 2147483647 h 3551"/>
              <a:gd name="T80" fmla="*/ 2147483647 w 1763"/>
              <a:gd name="T81" fmla="*/ 2147483647 h 3551"/>
              <a:gd name="T82" fmla="*/ 2147483647 w 1763"/>
              <a:gd name="T83" fmla="*/ 2147483647 h 3551"/>
              <a:gd name="T84" fmla="*/ 2147483647 w 1763"/>
              <a:gd name="T85" fmla="*/ 2147483647 h 3551"/>
              <a:gd name="T86" fmla="*/ 2147483647 w 1763"/>
              <a:gd name="T87" fmla="*/ 2147483647 h 3551"/>
              <a:gd name="T88" fmla="*/ 2147483647 w 1763"/>
              <a:gd name="T89" fmla="*/ 2147483647 h 3551"/>
              <a:gd name="T90" fmla="*/ 2147483647 w 1763"/>
              <a:gd name="T91" fmla="*/ 2147483647 h 3551"/>
              <a:gd name="T92" fmla="*/ 2147483647 w 1763"/>
              <a:gd name="T93" fmla="*/ 2147483647 h 3551"/>
              <a:gd name="T94" fmla="*/ 2147483647 w 1763"/>
              <a:gd name="T95" fmla="*/ 2147483647 h 3551"/>
              <a:gd name="T96" fmla="*/ 2147483647 w 1763"/>
              <a:gd name="T97" fmla="*/ 2147483647 h 3551"/>
              <a:gd name="T98" fmla="*/ 2147483647 w 1763"/>
              <a:gd name="T99" fmla="*/ 2147483647 h 3551"/>
              <a:gd name="T100" fmla="*/ 2147483647 w 1763"/>
              <a:gd name="T101" fmla="*/ 2147483647 h 3551"/>
              <a:gd name="T102" fmla="*/ 2147483647 w 1763"/>
              <a:gd name="T103" fmla="*/ 2147483647 h 3551"/>
              <a:gd name="T104" fmla="*/ 2147483647 w 1763"/>
              <a:gd name="T105" fmla="*/ 2147483647 h 3551"/>
              <a:gd name="T106" fmla="*/ 2147483647 w 1763"/>
              <a:gd name="T107" fmla="*/ 2147483647 h 3551"/>
              <a:gd name="T108" fmla="*/ 2147483647 w 1763"/>
              <a:gd name="T109" fmla="*/ 2147483647 h 3551"/>
              <a:gd name="T110" fmla="*/ 2147483647 w 1763"/>
              <a:gd name="T111" fmla="*/ 2147483647 h 3551"/>
              <a:gd name="T112" fmla="*/ 2147483647 w 1763"/>
              <a:gd name="T113" fmla="*/ 2147483647 h 3551"/>
              <a:gd name="T114" fmla="*/ 2147483647 w 1763"/>
              <a:gd name="T115" fmla="*/ 2147483647 h 3551"/>
              <a:gd name="T116" fmla="*/ 2147483647 w 1763"/>
              <a:gd name="T117" fmla="*/ 2147483647 h 3551"/>
              <a:gd name="T118" fmla="*/ 2147483647 w 1763"/>
              <a:gd name="T119" fmla="*/ 2147483647 h 3551"/>
              <a:gd name="T120" fmla="*/ 2147483647 w 1763"/>
              <a:gd name="T121" fmla="*/ 2147483647 h 3551"/>
              <a:gd name="T122" fmla="*/ 2147483647 w 1763"/>
              <a:gd name="T123" fmla="*/ 2147483647 h 35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3"/>
              <a:gd name="T187" fmla="*/ 0 h 3551"/>
              <a:gd name="T188" fmla="*/ 1763 w 1763"/>
              <a:gd name="T189" fmla="*/ 3551 h 35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3" h="3551">
                <a:moveTo>
                  <a:pt x="497" y="220"/>
                </a:moveTo>
                <a:lnTo>
                  <a:pt x="502" y="216"/>
                </a:lnTo>
                <a:lnTo>
                  <a:pt x="505" y="213"/>
                </a:lnTo>
                <a:lnTo>
                  <a:pt x="508" y="209"/>
                </a:lnTo>
                <a:lnTo>
                  <a:pt x="510" y="206"/>
                </a:lnTo>
                <a:lnTo>
                  <a:pt x="511" y="203"/>
                </a:lnTo>
                <a:lnTo>
                  <a:pt x="513" y="199"/>
                </a:lnTo>
                <a:lnTo>
                  <a:pt x="514" y="196"/>
                </a:lnTo>
                <a:lnTo>
                  <a:pt x="517" y="192"/>
                </a:lnTo>
                <a:lnTo>
                  <a:pt x="519" y="187"/>
                </a:lnTo>
                <a:lnTo>
                  <a:pt x="521" y="181"/>
                </a:lnTo>
                <a:lnTo>
                  <a:pt x="525" y="171"/>
                </a:lnTo>
                <a:lnTo>
                  <a:pt x="529" y="161"/>
                </a:lnTo>
                <a:lnTo>
                  <a:pt x="533" y="149"/>
                </a:lnTo>
                <a:lnTo>
                  <a:pt x="537" y="137"/>
                </a:lnTo>
                <a:lnTo>
                  <a:pt x="541" y="124"/>
                </a:lnTo>
                <a:lnTo>
                  <a:pt x="547" y="112"/>
                </a:lnTo>
                <a:lnTo>
                  <a:pt x="551" y="100"/>
                </a:lnTo>
                <a:lnTo>
                  <a:pt x="556" y="89"/>
                </a:lnTo>
                <a:lnTo>
                  <a:pt x="562" y="79"/>
                </a:lnTo>
                <a:lnTo>
                  <a:pt x="567" y="70"/>
                </a:lnTo>
                <a:lnTo>
                  <a:pt x="579" y="55"/>
                </a:lnTo>
                <a:lnTo>
                  <a:pt x="592" y="42"/>
                </a:lnTo>
                <a:lnTo>
                  <a:pt x="606" y="32"/>
                </a:lnTo>
                <a:lnTo>
                  <a:pt x="622" y="22"/>
                </a:lnTo>
                <a:lnTo>
                  <a:pt x="638" y="14"/>
                </a:lnTo>
                <a:lnTo>
                  <a:pt x="655" y="8"/>
                </a:lnTo>
                <a:lnTo>
                  <a:pt x="673" y="4"/>
                </a:lnTo>
                <a:lnTo>
                  <a:pt x="691" y="2"/>
                </a:lnTo>
                <a:lnTo>
                  <a:pt x="709" y="0"/>
                </a:lnTo>
                <a:lnTo>
                  <a:pt x="727" y="0"/>
                </a:lnTo>
                <a:lnTo>
                  <a:pt x="746" y="3"/>
                </a:lnTo>
                <a:lnTo>
                  <a:pt x="763" y="6"/>
                </a:lnTo>
                <a:lnTo>
                  <a:pt x="780" y="10"/>
                </a:lnTo>
                <a:lnTo>
                  <a:pt x="796" y="17"/>
                </a:lnTo>
                <a:lnTo>
                  <a:pt x="812" y="24"/>
                </a:lnTo>
                <a:lnTo>
                  <a:pt x="827" y="33"/>
                </a:lnTo>
                <a:lnTo>
                  <a:pt x="840" y="43"/>
                </a:lnTo>
                <a:lnTo>
                  <a:pt x="853" y="54"/>
                </a:lnTo>
                <a:lnTo>
                  <a:pt x="865" y="67"/>
                </a:lnTo>
                <a:lnTo>
                  <a:pt x="875" y="81"/>
                </a:lnTo>
                <a:lnTo>
                  <a:pt x="880" y="89"/>
                </a:lnTo>
                <a:lnTo>
                  <a:pt x="885" y="96"/>
                </a:lnTo>
                <a:lnTo>
                  <a:pt x="892" y="105"/>
                </a:lnTo>
                <a:lnTo>
                  <a:pt x="897" y="112"/>
                </a:lnTo>
                <a:lnTo>
                  <a:pt x="903" y="121"/>
                </a:lnTo>
                <a:lnTo>
                  <a:pt x="908" y="128"/>
                </a:lnTo>
                <a:lnTo>
                  <a:pt x="911" y="137"/>
                </a:lnTo>
                <a:lnTo>
                  <a:pt x="916" y="146"/>
                </a:lnTo>
                <a:lnTo>
                  <a:pt x="918" y="154"/>
                </a:lnTo>
                <a:lnTo>
                  <a:pt x="919" y="164"/>
                </a:lnTo>
                <a:lnTo>
                  <a:pt x="919" y="172"/>
                </a:lnTo>
                <a:lnTo>
                  <a:pt x="919" y="181"/>
                </a:lnTo>
                <a:lnTo>
                  <a:pt x="919" y="190"/>
                </a:lnTo>
                <a:lnTo>
                  <a:pt x="919" y="197"/>
                </a:lnTo>
                <a:lnTo>
                  <a:pt x="919" y="205"/>
                </a:lnTo>
                <a:lnTo>
                  <a:pt x="920" y="211"/>
                </a:lnTo>
                <a:lnTo>
                  <a:pt x="920" y="218"/>
                </a:lnTo>
                <a:lnTo>
                  <a:pt x="920" y="223"/>
                </a:lnTo>
                <a:lnTo>
                  <a:pt x="920" y="227"/>
                </a:lnTo>
                <a:lnTo>
                  <a:pt x="921" y="230"/>
                </a:lnTo>
                <a:lnTo>
                  <a:pt x="923" y="234"/>
                </a:lnTo>
                <a:lnTo>
                  <a:pt x="925" y="236"/>
                </a:lnTo>
                <a:lnTo>
                  <a:pt x="927" y="237"/>
                </a:lnTo>
                <a:lnTo>
                  <a:pt x="931" y="237"/>
                </a:lnTo>
                <a:lnTo>
                  <a:pt x="933" y="237"/>
                </a:lnTo>
                <a:lnTo>
                  <a:pt x="935" y="237"/>
                </a:lnTo>
                <a:lnTo>
                  <a:pt x="937" y="237"/>
                </a:lnTo>
                <a:lnTo>
                  <a:pt x="939" y="238"/>
                </a:lnTo>
                <a:lnTo>
                  <a:pt x="940" y="240"/>
                </a:lnTo>
                <a:lnTo>
                  <a:pt x="941" y="243"/>
                </a:lnTo>
                <a:lnTo>
                  <a:pt x="944" y="258"/>
                </a:lnTo>
                <a:lnTo>
                  <a:pt x="946" y="272"/>
                </a:lnTo>
                <a:lnTo>
                  <a:pt x="946" y="285"/>
                </a:lnTo>
                <a:lnTo>
                  <a:pt x="945" y="298"/>
                </a:lnTo>
                <a:lnTo>
                  <a:pt x="942" y="310"/>
                </a:lnTo>
                <a:lnTo>
                  <a:pt x="939" y="322"/>
                </a:lnTo>
                <a:lnTo>
                  <a:pt x="935" y="334"/>
                </a:lnTo>
                <a:lnTo>
                  <a:pt x="930" y="344"/>
                </a:lnTo>
                <a:lnTo>
                  <a:pt x="922" y="356"/>
                </a:lnTo>
                <a:lnTo>
                  <a:pt x="913" y="367"/>
                </a:lnTo>
                <a:lnTo>
                  <a:pt x="909" y="372"/>
                </a:lnTo>
                <a:lnTo>
                  <a:pt x="905" y="378"/>
                </a:lnTo>
                <a:lnTo>
                  <a:pt x="899" y="383"/>
                </a:lnTo>
                <a:lnTo>
                  <a:pt x="893" y="387"/>
                </a:lnTo>
                <a:lnTo>
                  <a:pt x="887" y="392"/>
                </a:lnTo>
                <a:lnTo>
                  <a:pt x="879" y="394"/>
                </a:lnTo>
                <a:lnTo>
                  <a:pt x="870" y="396"/>
                </a:lnTo>
                <a:lnTo>
                  <a:pt x="862" y="397"/>
                </a:lnTo>
                <a:lnTo>
                  <a:pt x="851" y="396"/>
                </a:lnTo>
                <a:lnTo>
                  <a:pt x="841" y="393"/>
                </a:lnTo>
                <a:lnTo>
                  <a:pt x="838" y="393"/>
                </a:lnTo>
                <a:lnTo>
                  <a:pt x="835" y="393"/>
                </a:lnTo>
                <a:lnTo>
                  <a:pt x="833" y="395"/>
                </a:lnTo>
                <a:lnTo>
                  <a:pt x="830" y="398"/>
                </a:lnTo>
                <a:lnTo>
                  <a:pt x="827" y="401"/>
                </a:lnTo>
                <a:lnTo>
                  <a:pt x="826" y="406"/>
                </a:lnTo>
                <a:lnTo>
                  <a:pt x="824" y="410"/>
                </a:lnTo>
                <a:lnTo>
                  <a:pt x="823" y="415"/>
                </a:lnTo>
                <a:lnTo>
                  <a:pt x="821" y="420"/>
                </a:lnTo>
                <a:lnTo>
                  <a:pt x="820" y="424"/>
                </a:lnTo>
                <a:lnTo>
                  <a:pt x="820" y="426"/>
                </a:lnTo>
                <a:lnTo>
                  <a:pt x="820" y="428"/>
                </a:lnTo>
                <a:lnTo>
                  <a:pt x="819" y="432"/>
                </a:lnTo>
                <a:lnTo>
                  <a:pt x="818" y="438"/>
                </a:lnTo>
                <a:lnTo>
                  <a:pt x="818" y="442"/>
                </a:lnTo>
                <a:lnTo>
                  <a:pt x="819" y="448"/>
                </a:lnTo>
                <a:lnTo>
                  <a:pt x="820" y="452"/>
                </a:lnTo>
                <a:lnTo>
                  <a:pt x="822" y="456"/>
                </a:lnTo>
                <a:lnTo>
                  <a:pt x="825" y="459"/>
                </a:lnTo>
                <a:lnTo>
                  <a:pt x="831" y="460"/>
                </a:lnTo>
                <a:lnTo>
                  <a:pt x="837" y="460"/>
                </a:lnTo>
                <a:lnTo>
                  <a:pt x="845" y="462"/>
                </a:lnTo>
                <a:lnTo>
                  <a:pt x="851" y="464"/>
                </a:lnTo>
                <a:lnTo>
                  <a:pt x="859" y="465"/>
                </a:lnTo>
                <a:lnTo>
                  <a:pt x="864" y="468"/>
                </a:lnTo>
                <a:lnTo>
                  <a:pt x="870" y="470"/>
                </a:lnTo>
                <a:lnTo>
                  <a:pt x="875" y="473"/>
                </a:lnTo>
                <a:lnTo>
                  <a:pt x="879" y="478"/>
                </a:lnTo>
                <a:lnTo>
                  <a:pt x="881" y="481"/>
                </a:lnTo>
                <a:lnTo>
                  <a:pt x="882" y="486"/>
                </a:lnTo>
                <a:lnTo>
                  <a:pt x="882" y="493"/>
                </a:lnTo>
                <a:lnTo>
                  <a:pt x="883" y="499"/>
                </a:lnTo>
                <a:lnTo>
                  <a:pt x="885" y="507"/>
                </a:lnTo>
                <a:lnTo>
                  <a:pt x="888" y="513"/>
                </a:lnTo>
                <a:lnTo>
                  <a:pt x="890" y="520"/>
                </a:lnTo>
                <a:lnTo>
                  <a:pt x="894" y="526"/>
                </a:lnTo>
                <a:lnTo>
                  <a:pt x="898" y="531"/>
                </a:lnTo>
                <a:lnTo>
                  <a:pt x="903" y="536"/>
                </a:lnTo>
                <a:lnTo>
                  <a:pt x="909" y="539"/>
                </a:lnTo>
                <a:lnTo>
                  <a:pt x="916" y="540"/>
                </a:lnTo>
                <a:lnTo>
                  <a:pt x="925" y="541"/>
                </a:lnTo>
                <a:lnTo>
                  <a:pt x="935" y="543"/>
                </a:lnTo>
                <a:lnTo>
                  <a:pt x="944" y="543"/>
                </a:lnTo>
                <a:lnTo>
                  <a:pt x="952" y="544"/>
                </a:lnTo>
                <a:lnTo>
                  <a:pt x="961" y="545"/>
                </a:lnTo>
                <a:lnTo>
                  <a:pt x="969" y="546"/>
                </a:lnTo>
                <a:lnTo>
                  <a:pt x="978" y="549"/>
                </a:lnTo>
                <a:lnTo>
                  <a:pt x="987" y="550"/>
                </a:lnTo>
                <a:lnTo>
                  <a:pt x="995" y="553"/>
                </a:lnTo>
                <a:lnTo>
                  <a:pt x="1004" y="555"/>
                </a:lnTo>
                <a:lnTo>
                  <a:pt x="1014" y="564"/>
                </a:lnTo>
                <a:lnTo>
                  <a:pt x="1025" y="573"/>
                </a:lnTo>
                <a:lnTo>
                  <a:pt x="1037" y="583"/>
                </a:lnTo>
                <a:lnTo>
                  <a:pt x="1050" y="594"/>
                </a:lnTo>
                <a:lnTo>
                  <a:pt x="1063" y="606"/>
                </a:lnTo>
                <a:lnTo>
                  <a:pt x="1077" y="617"/>
                </a:lnTo>
                <a:lnTo>
                  <a:pt x="1092" y="629"/>
                </a:lnTo>
                <a:lnTo>
                  <a:pt x="1107" y="641"/>
                </a:lnTo>
                <a:lnTo>
                  <a:pt x="1124" y="653"/>
                </a:lnTo>
                <a:lnTo>
                  <a:pt x="1142" y="664"/>
                </a:lnTo>
                <a:lnTo>
                  <a:pt x="1147" y="678"/>
                </a:lnTo>
                <a:lnTo>
                  <a:pt x="1151" y="691"/>
                </a:lnTo>
                <a:lnTo>
                  <a:pt x="1158" y="708"/>
                </a:lnTo>
                <a:lnTo>
                  <a:pt x="1163" y="725"/>
                </a:lnTo>
                <a:lnTo>
                  <a:pt x="1169" y="742"/>
                </a:lnTo>
                <a:lnTo>
                  <a:pt x="1176" y="759"/>
                </a:lnTo>
                <a:lnTo>
                  <a:pt x="1182" y="777"/>
                </a:lnTo>
                <a:lnTo>
                  <a:pt x="1188" y="795"/>
                </a:lnTo>
                <a:lnTo>
                  <a:pt x="1192" y="813"/>
                </a:lnTo>
                <a:lnTo>
                  <a:pt x="1194" y="829"/>
                </a:lnTo>
                <a:lnTo>
                  <a:pt x="1220" y="816"/>
                </a:lnTo>
                <a:lnTo>
                  <a:pt x="1249" y="802"/>
                </a:lnTo>
                <a:lnTo>
                  <a:pt x="1280" y="786"/>
                </a:lnTo>
                <a:lnTo>
                  <a:pt x="1311" y="770"/>
                </a:lnTo>
                <a:lnTo>
                  <a:pt x="1341" y="755"/>
                </a:lnTo>
                <a:lnTo>
                  <a:pt x="1369" y="740"/>
                </a:lnTo>
                <a:lnTo>
                  <a:pt x="1393" y="727"/>
                </a:lnTo>
                <a:lnTo>
                  <a:pt x="1412" y="717"/>
                </a:lnTo>
                <a:lnTo>
                  <a:pt x="1425" y="710"/>
                </a:lnTo>
                <a:lnTo>
                  <a:pt x="1430" y="708"/>
                </a:lnTo>
                <a:lnTo>
                  <a:pt x="1426" y="594"/>
                </a:lnTo>
                <a:lnTo>
                  <a:pt x="1450" y="586"/>
                </a:lnTo>
                <a:lnTo>
                  <a:pt x="1451" y="588"/>
                </a:lnTo>
                <a:lnTo>
                  <a:pt x="1453" y="593"/>
                </a:lnTo>
                <a:lnTo>
                  <a:pt x="1458" y="600"/>
                </a:lnTo>
                <a:lnTo>
                  <a:pt x="1462" y="610"/>
                </a:lnTo>
                <a:lnTo>
                  <a:pt x="1467" y="622"/>
                </a:lnTo>
                <a:lnTo>
                  <a:pt x="1473" y="633"/>
                </a:lnTo>
                <a:lnTo>
                  <a:pt x="1479" y="646"/>
                </a:lnTo>
                <a:lnTo>
                  <a:pt x="1484" y="659"/>
                </a:lnTo>
                <a:lnTo>
                  <a:pt x="1490" y="671"/>
                </a:lnTo>
                <a:lnTo>
                  <a:pt x="1494" y="682"/>
                </a:lnTo>
                <a:lnTo>
                  <a:pt x="1505" y="675"/>
                </a:lnTo>
                <a:lnTo>
                  <a:pt x="1518" y="669"/>
                </a:lnTo>
                <a:lnTo>
                  <a:pt x="1530" y="662"/>
                </a:lnTo>
                <a:lnTo>
                  <a:pt x="1543" y="656"/>
                </a:lnTo>
                <a:lnTo>
                  <a:pt x="1557" y="648"/>
                </a:lnTo>
                <a:lnTo>
                  <a:pt x="1569" y="642"/>
                </a:lnTo>
                <a:lnTo>
                  <a:pt x="1582" y="635"/>
                </a:lnTo>
                <a:lnTo>
                  <a:pt x="1595" y="627"/>
                </a:lnTo>
                <a:lnTo>
                  <a:pt x="1607" y="619"/>
                </a:lnTo>
                <a:lnTo>
                  <a:pt x="1618" y="612"/>
                </a:lnTo>
                <a:lnTo>
                  <a:pt x="1619" y="611"/>
                </a:lnTo>
                <a:lnTo>
                  <a:pt x="1619" y="609"/>
                </a:lnTo>
                <a:lnTo>
                  <a:pt x="1618" y="608"/>
                </a:lnTo>
                <a:lnTo>
                  <a:pt x="1618" y="606"/>
                </a:lnTo>
                <a:lnTo>
                  <a:pt x="1617" y="603"/>
                </a:lnTo>
                <a:lnTo>
                  <a:pt x="1616" y="602"/>
                </a:lnTo>
                <a:lnTo>
                  <a:pt x="1615" y="600"/>
                </a:lnTo>
                <a:lnTo>
                  <a:pt x="1615" y="599"/>
                </a:lnTo>
                <a:lnTo>
                  <a:pt x="1615" y="598"/>
                </a:lnTo>
                <a:lnTo>
                  <a:pt x="1616" y="597"/>
                </a:lnTo>
                <a:lnTo>
                  <a:pt x="1630" y="587"/>
                </a:lnTo>
                <a:lnTo>
                  <a:pt x="1643" y="578"/>
                </a:lnTo>
                <a:lnTo>
                  <a:pt x="1657" y="569"/>
                </a:lnTo>
                <a:lnTo>
                  <a:pt x="1671" y="561"/>
                </a:lnTo>
                <a:lnTo>
                  <a:pt x="1683" y="556"/>
                </a:lnTo>
                <a:lnTo>
                  <a:pt x="1696" y="551"/>
                </a:lnTo>
                <a:lnTo>
                  <a:pt x="1709" y="549"/>
                </a:lnTo>
                <a:lnTo>
                  <a:pt x="1722" y="546"/>
                </a:lnTo>
                <a:lnTo>
                  <a:pt x="1735" y="547"/>
                </a:lnTo>
                <a:lnTo>
                  <a:pt x="1747" y="551"/>
                </a:lnTo>
                <a:lnTo>
                  <a:pt x="1760" y="556"/>
                </a:lnTo>
                <a:lnTo>
                  <a:pt x="1763" y="563"/>
                </a:lnTo>
                <a:lnTo>
                  <a:pt x="1760" y="571"/>
                </a:lnTo>
                <a:lnTo>
                  <a:pt x="1749" y="581"/>
                </a:lnTo>
                <a:lnTo>
                  <a:pt x="1735" y="592"/>
                </a:lnTo>
                <a:lnTo>
                  <a:pt x="1717" y="603"/>
                </a:lnTo>
                <a:lnTo>
                  <a:pt x="1697" y="616"/>
                </a:lnTo>
                <a:lnTo>
                  <a:pt x="1679" y="629"/>
                </a:lnTo>
                <a:lnTo>
                  <a:pt x="1661" y="642"/>
                </a:lnTo>
                <a:lnTo>
                  <a:pt x="1646" y="656"/>
                </a:lnTo>
                <a:lnTo>
                  <a:pt x="1647" y="653"/>
                </a:lnTo>
                <a:lnTo>
                  <a:pt x="1647" y="651"/>
                </a:lnTo>
                <a:lnTo>
                  <a:pt x="1647" y="647"/>
                </a:lnTo>
                <a:lnTo>
                  <a:pt x="1646" y="644"/>
                </a:lnTo>
                <a:lnTo>
                  <a:pt x="1645" y="642"/>
                </a:lnTo>
                <a:lnTo>
                  <a:pt x="1644" y="640"/>
                </a:lnTo>
                <a:lnTo>
                  <a:pt x="1641" y="639"/>
                </a:lnTo>
                <a:lnTo>
                  <a:pt x="1639" y="638"/>
                </a:lnTo>
                <a:lnTo>
                  <a:pt x="1638" y="638"/>
                </a:lnTo>
                <a:lnTo>
                  <a:pt x="1636" y="638"/>
                </a:lnTo>
                <a:lnTo>
                  <a:pt x="1621" y="646"/>
                </a:lnTo>
                <a:lnTo>
                  <a:pt x="1608" y="653"/>
                </a:lnTo>
                <a:lnTo>
                  <a:pt x="1595" y="659"/>
                </a:lnTo>
                <a:lnTo>
                  <a:pt x="1583" y="666"/>
                </a:lnTo>
                <a:lnTo>
                  <a:pt x="1573" y="672"/>
                </a:lnTo>
                <a:lnTo>
                  <a:pt x="1562" y="678"/>
                </a:lnTo>
                <a:lnTo>
                  <a:pt x="1550" y="684"/>
                </a:lnTo>
                <a:lnTo>
                  <a:pt x="1539" y="691"/>
                </a:lnTo>
                <a:lnTo>
                  <a:pt x="1527" y="699"/>
                </a:lnTo>
                <a:lnTo>
                  <a:pt x="1515" y="708"/>
                </a:lnTo>
                <a:lnTo>
                  <a:pt x="1512" y="710"/>
                </a:lnTo>
                <a:lnTo>
                  <a:pt x="1511" y="713"/>
                </a:lnTo>
                <a:lnTo>
                  <a:pt x="1510" y="717"/>
                </a:lnTo>
                <a:lnTo>
                  <a:pt x="1510" y="722"/>
                </a:lnTo>
                <a:lnTo>
                  <a:pt x="1510" y="727"/>
                </a:lnTo>
                <a:lnTo>
                  <a:pt x="1510" y="732"/>
                </a:lnTo>
                <a:lnTo>
                  <a:pt x="1510" y="738"/>
                </a:lnTo>
                <a:lnTo>
                  <a:pt x="1509" y="742"/>
                </a:lnTo>
                <a:lnTo>
                  <a:pt x="1508" y="746"/>
                </a:lnTo>
                <a:lnTo>
                  <a:pt x="1507" y="748"/>
                </a:lnTo>
                <a:lnTo>
                  <a:pt x="1498" y="756"/>
                </a:lnTo>
                <a:lnTo>
                  <a:pt x="1488" y="765"/>
                </a:lnTo>
                <a:lnTo>
                  <a:pt x="1477" y="773"/>
                </a:lnTo>
                <a:lnTo>
                  <a:pt x="1464" y="782"/>
                </a:lnTo>
                <a:lnTo>
                  <a:pt x="1451" y="790"/>
                </a:lnTo>
                <a:lnTo>
                  <a:pt x="1438" y="799"/>
                </a:lnTo>
                <a:lnTo>
                  <a:pt x="1424" y="808"/>
                </a:lnTo>
                <a:lnTo>
                  <a:pt x="1411" y="816"/>
                </a:lnTo>
                <a:lnTo>
                  <a:pt x="1398" y="825"/>
                </a:lnTo>
                <a:lnTo>
                  <a:pt x="1386" y="831"/>
                </a:lnTo>
                <a:lnTo>
                  <a:pt x="1378" y="837"/>
                </a:lnTo>
                <a:lnTo>
                  <a:pt x="1370" y="841"/>
                </a:lnTo>
                <a:lnTo>
                  <a:pt x="1364" y="845"/>
                </a:lnTo>
                <a:lnTo>
                  <a:pt x="1358" y="849"/>
                </a:lnTo>
                <a:lnTo>
                  <a:pt x="1352" y="854"/>
                </a:lnTo>
                <a:lnTo>
                  <a:pt x="1348" y="857"/>
                </a:lnTo>
                <a:lnTo>
                  <a:pt x="1344" y="859"/>
                </a:lnTo>
                <a:lnTo>
                  <a:pt x="1341" y="861"/>
                </a:lnTo>
                <a:lnTo>
                  <a:pt x="1339" y="862"/>
                </a:lnTo>
                <a:lnTo>
                  <a:pt x="1339" y="863"/>
                </a:lnTo>
                <a:lnTo>
                  <a:pt x="1340" y="864"/>
                </a:lnTo>
                <a:lnTo>
                  <a:pt x="1341" y="867"/>
                </a:lnTo>
                <a:lnTo>
                  <a:pt x="1344" y="870"/>
                </a:lnTo>
                <a:lnTo>
                  <a:pt x="1345" y="873"/>
                </a:lnTo>
                <a:lnTo>
                  <a:pt x="1346" y="877"/>
                </a:lnTo>
                <a:lnTo>
                  <a:pt x="1347" y="883"/>
                </a:lnTo>
                <a:lnTo>
                  <a:pt x="1347" y="888"/>
                </a:lnTo>
                <a:lnTo>
                  <a:pt x="1346" y="895"/>
                </a:lnTo>
                <a:lnTo>
                  <a:pt x="1345" y="901"/>
                </a:lnTo>
                <a:lnTo>
                  <a:pt x="1346" y="907"/>
                </a:lnTo>
                <a:lnTo>
                  <a:pt x="1346" y="913"/>
                </a:lnTo>
                <a:lnTo>
                  <a:pt x="1347" y="919"/>
                </a:lnTo>
                <a:lnTo>
                  <a:pt x="1347" y="925"/>
                </a:lnTo>
                <a:lnTo>
                  <a:pt x="1347" y="931"/>
                </a:lnTo>
                <a:lnTo>
                  <a:pt x="1346" y="936"/>
                </a:lnTo>
                <a:lnTo>
                  <a:pt x="1346" y="942"/>
                </a:lnTo>
                <a:lnTo>
                  <a:pt x="1345" y="946"/>
                </a:lnTo>
                <a:lnTo>
                  <a:pt x="1344" y="952"/>
                </a:lnTo>
                <a:lnTo>
                  <a:pt x="1341" y="955"/>
                </a:lnTo>
                <a:lnTo>
                  <a:pt x="1336" y="970"/>
                </a:lnTo>
                <a:lnTo>
                  <a:pt x="1327" y="985"/>
                </a:lnTo>
                <a:lnTo>
                  <a:pt x="1318" y="999"/>
                </a:lnTo>
                <a:lnTo>
                  <a:pt x="1306" y="1012"/>
                </a:lnTo>
                <a:lnTo>
                  <a:pt x="1295" y="1025"/>
                </a:lnTo>
                <a:lnTo>
                  <a:pt x="1284" y="1034"/>
                </a:lnTo>
                <a:lnTo>
                  <a:pt x="1274" y="1044"/>
                </a:lnTo>
                <a:lnTo>
                  <a:pt x="1266" y="1050"/>
                </a:lnTo>
                <a:lnTo>
                  <a:pt x="1261" y="1055"/>
                </a:lnTo>
                <a:lnTo>
                  <a:pt x="1259" y="1056"/>
                </a:lnTo>
                <a:lnTo>
                  <a:pt x="1260" y="1058"/>
                </a:lnTo>
                <a:lnTo>
                  <a:pt x="1263" y="1065"/>
                </a:lnTo>
                <a:lnTo>
                  <a:pt x="1266" y="1075"/>
                </a:lnTo>
                <a:lnTo>
                  <a:pt x="1272" y="1089"/>
                </a:lnTo>
                <a:lnTo>
                  <a:pt x="1277" y="1104"/>
                </a:lnTo>
                <a:lnTo>
                  <a:pt x="1282" y="1120"/>
                </a:lnTo>
                <a:lnTo>
                  <a:pt x="1288" y="1137"/>
                </a:lnTo>
                <a:lnTo>
                  <a:pt x="1292" y="1154"/>
                </a:lnTo>
                <a:lnTo>
                  <a:pt x="1295" y="1169"/>
                </a:lnTo>
                <a:lnTo>
                  <a:pt x="1297" y="1183"/>
                </a:lnTo>
                <a:lnTo>
                  <a:pt x="1299" y="1195"/>
                </a:lnTo>
                <a:lnTo>
                  <a:pt x="1301" y="1211"/>
                </a:lnTo>
                <a:lnTo>
                  <a:pt x="1302" y="1224"/>
                </a:lnTo>
                <a:lnTo>
                  <a:pt x="1302" y="1240"/>
                </a:lnTo>
                <a:lnTo>
                  <a:pt x="1302" y="1254"/>
                </a:lnTo>
                <a:lnTo>
                  <a:pt x="1302" y="1267"/>
                </a:lnTo>
                <a:lnTo>
                  <a:pt x="1301" y="1281"/>
                </a:lnTo>
                <a:lnTo>
                  <a:pt x="1299" y="1294"/>
                </a:lnTo>
                <a:lnTo>
                  <a:pt x="1297" y="1307"/>
                </a:lnTo>
                <a:lnTo>
                  <a:pt x="1295" y="1319"/>
                </a:lnTo>
                <a:lnTo>
                  <a:pt x="1288" y="1328"/>
                </a:lnTo>
                <a:lnTo>
                  <a:pt x="1280" y="1336"/>
                </a:lnTo>
                <a:lnTo>
                  <a:pt x="1274" y="1344"/>
                </a:lnTo>
                <a:lnTo>
                  <a:pt x="1266" y="1351"/>
                </a:lnTo>
                <a:lnTo>
                  <a:pt x="1260" y="1358"/>
                </a:lnTo>
                <a:lnTo>
                  <a:pt x="1251" y="1364"/>
                </a:lnTo>
                <a:lnTo>
                  <a:pt x="1244" y="1371"/>
                </a:lnTo>
                <a:lnTo>
                  <a:pt x="1234" y="1376"/>
                </a:lnTo>
                <a:lnTo>
                  <a:pt x="1224" y="1381"/>
                </a:lnTo>
                <a:lnTo>
                  <a:pt x="1212" y="1386"/>
                </a:lnTo>
                <a:lnTo>
                  <a:pt x="1210" y="1387"/>
                </a:lnTo>
                <a:lnTo>
                  <a:pt x="1207" y="1386"/>
                </a:lnTo>
                <a:lnTo>
                  <a:pt x="1204" y="1386"/>
                </a:lnTo>
                <a:lnTo>
                  <a:pt x="1201" y="1385"/>
                </a:lnTo>
                <a:lnTo>
                  <a:pt x="1197" y="1384"/>
                </a:lnTo>
                <a:lnTo>
                  <a:pt x="1194" y="1382"/>
                </a:lnTo>
                <a:lnTo>
                  <a:pt x="1191" y="1381"/>
                </a:lnTo>
                <a:lnTo>
                  <a:pt x="1188" y="1380"/>
                </a:lnTo>
                <a:lnTo>
                  <a:pt x="1184" y="1380"/>
                </a:lnTo>
                <a:lnTo>
                  <a:pt x="1181" y="1380"/>
                </a:lnTo>
                <a:lnTo>
                  <a:pt x="1179" y="1381"/>
                </a:lnTo>
                <a:lnTo>
                  <a:pt x="1177" y="1382"/>
                </a:lnTo>
                <a:lnTo>
                  <a:pt x="1176" y="1385"/>
                </a:lnTo>
                <a:lnTo>
                  <a:pt x="1174" y="1387"/>
                </a:lnTo>
                <a:lnTo>
                  <a:pt x="1173" y="1390"/>
                </a:lnTo>
                <a:lnTo>
                  <a:pt x="1172" y="1392"/>
                </a:lnTo>
                <a:lnTo>
                  <a:pt x="1169" y="1394"/>
                </a:lnTo>
                <a:lnTo>
                  <a:pt x="1168" y="1396"/>
                </a:lnTo>
                <a:lnTo>
                  <a:pt x="1166" y="1398"/>
                </a:lnTo>
                <a:lnTo>
                  <a:pt x="1164" y="1399"/>
                </a:lnTo>
                <a:lnTo>
                  <a:pt x="1170" y="1402"/>
                </a:lnTo>
                <a:lnTo>
                  <a:pt x="1176" y="1403"/>
                </a:lnTo>
                <a:lnTo>
                  <a:pt x="1181" y="1404"/>
                </a:lnTo>
                <a:lnTo>
                  <a:pt x="1187" y="1404"/>
                </a:lnTo>
                <a:lnTo>
                  <a:pt x="1191" y="1405"/>
                </a:lnTo>
                <a:lnTo>
                  <a:pt x="1195" y="1406"/>
                </a:lnTo>
                <a:lnTo>
                  <a:pt x="1198" y="1407"/>
                </a:lnTo>
                <a:lnTo>
                  <a:pt x="1202" y="1410"/>
                </a:lnTo>
                <a:lnTo>
                  <a:pt x="1205" y="1414"/>
                </a:lnTo>
                <a:lnTo>
                  <a:pt x="1207" y="1419"/>
                </a:lnTo>
                <a:lnTo>
                  <a:pt x="1213" y="1435"/>
                </a:lnTo>
                <a:lnTo>
                  <a:pt x="1221" y="1452"/>
                </a:lnTo>
                <a:lnTo>
                  <a:pt x="1227" y="1471"/>
                </a:lnTo>
                <a:lnTo>
                  <a:pt x="1234" y="1491"/>
                </a:lnTo>
                <a:lnTo>
                  <a:pt x="1239" y="1511"/>
                </a:lnTo>
                <a:lnTo>
                  <a:pt x="1245" y="1533"/>
                </a:lnTo>
                <a:lnTo>
                  <a:pt x="1249" y="1554"/>
                </a:lnTo>
                <a:lnTo>
                  <a:pt x="1252" y="1575"/>
                </a:lnTo>
                <a:lnTo>
                  <a:pt x="1254" y="1596"/>
                </a:lnTo>
                <a:lnTo>
                  <a:pt x="1254" y="1616"/>
                </a:lnTo>
                <a:lnTo>
                  <a:pt x="1254" y="1624"/>
                </a:lnTo>
                <a:lnTo>
                  <a:pt x="1254" y="1634"/>
                </a:lnTo>
                <a:lnTo>
                  <a:pt x="1254" y="1643"/>
                </a:lnTo>
                <a:lnTo>
                  <a:pt x="1254" y="1652"/>
                </a:lnTo>
                <a:lnTo>
                  <a:pt x="1254" y="1661"/>
                </a:lnTo>
                <a:lnTo>
                  <a:pt x="1253" y="1669"/>
                </a:lnTo>
                <a:lnTo>
                  <a:pt x="1252" y="1678"/>
                </a:lnTo>
                <a:lnTo>
                  <a:pt x="1250" y="1687"/>
                </a:lnTo>
                <a:lnTo>
                  <a:pt x="1247" y="1694"/>
                </a:lnTo>
                <a:lnTo>
                  <a:pt x="1244" y="1701"/>
                </a:lnTo>
                <a:lnTo>
                  <a:pt x="1230" y="1702"/>
                </a:lnTo>
                <a:lnTo>
                  <a:pt x="1215" y="1703"/>
                </a:lnTo>
                <a:lnTo>
                  <a:pt x="1199" y="1705"/>
                </a:lnTo>
                <a:lnTo>
                  <a:pt x="1184" y="1707"/>
                </a:lnTo>
                <a:lnTo>
                  <a:pt x="1170" y="1710"/>
                </a:lnTo>
                <a:lnTo>
                  <a:pt x="1158" y="1715"/>
                </a:lnTo>
                <a:lnTo>
                  <a:pt x="1146" y="1719"/>
                </a:lnTo>
                <a:lnTo>
                  <a:pt x="1136" y="1723"/>
                </a:lnTo>
                <a:lnTo>
                  <a:pt x="1127" y="1727"/>
                </a:lnTo>
                <a:lnTo>
                  <a:pt x="1122" y="1732"/>
                </a:lnTo>
                <a:lnTo>
                  <a:pt x="1121" y="1755"/>
                </a:lnTo>
                <a:lnTo>
                  <a:pt x="1121" y="1778"/>
                </a:lnTo>
                <a:lnTo>
                  <a:pt x="1120" y="1799"/>
                </a:lnTo>
                <a:lnTo>
                  <a:pt x="1120" y="1821"/>
                </a:lnTo>
                <a:lnTo>
                  <a:pt x="1120" y="1842"/>
                </a:lnTo>
                <a:lnTo>
                  <a:pt x="1121" y="1863"/>
                </a:lnTo>
                <a:lnTo>
                  <a:pt x="1123" y="1883"/>
                </a:lnTo>
                <a:lnTo>
                  <a:pt x="1126" y="1905"/>
                </a:lnTo>
                <a:lnTo>
                  <a:pt x="1130" y="1925"/>
                </a:lnTo>
                <a:lnTo>
                  <a:pt x="1135" y="1946"/>
                </a:lnTo>
                <a:lnTo>
                  <a:pt x="1137" y="1949"/>
                </a:lnTo>
                <a:lnTo>
                  <a:pt x="1140" y="1951"/>
                </a:lnTo>
                <a:lnTo>
                  <a:pt x="1146" y="1954"/>
                </a:lnTo>
                <a:lnTo>
                  <a:pt x="1151" y="1957"/>
                </a:lnTo>
                <a:lnTo>
                  <a:pt x="1156" y="1960"/>
                </a:lnTo>
                <a:lnTo>
                  <a:pt x="1163" y="1963"/>
                </a:lnTo>
                <a:lnTo>
                  <a:pt x="1168" y="1966"/>
                </a:lnTo>
                <a:lnTo>
                  <a:pt x="1173" y="1968"/>
                </a:lnTo>
                <a:lnTo>
                  <a:pt x="1176" y="1971"/>
                </a:lnTo>
                <a:lnTo>
                  <a:pt x="1177" y="1974"/>
                </a:lnTo>
                <a:lnTo>
                  <a:pt x="1178" y="2000"/>
                </a:lnTo>
                <a:lnTo>
                  <a:pt x="1177" y="2025"/>
                </a:lnTo>
                <a:lnTo>
                  <a:pt x="1176" y="2049"/>
                </a:lnTo>
                <a:lnTo>
                  <a:pt x="1174" y="2072"/>
                </a:lnTo>
                <a:lnTo>
                  <a:pt x="1172" y="2095"/>
                </a:lnTo>
                <a:lnTo>
                  <a:pt x="1168" y="2118"/>
                </a:lnTo>
                <a:lnTo>
                  <a:pt x="1166" y="2140"/>
                </a:lnTo>
                <a:lnTo>
                  <a:pt x="1164" y="2163"/>
                </a:lnTo>
                <a:lnTo>
                  <a:pt x="1163" y="2185"/>
                </a:lnTo>
                <a:lnTo>
                  <a:pt x="1164" y="2209"/>
                </a:lnTo>
                <a:lnTo>
                  <a:pt x="1164" y="2226"/>
                </a:lnTo>
                <a:lnTo>
                  <a:pt x="1165" y="2245"/>
                </a:lnTo>
                <a:lnTo>
                  <a:pt x="1167" y="2266"/>
                </a:lnTo>
                <a:lnTo>
                  <a:pt x="1168" y="2287"/>
                </a:lnTo>
                <a:lnTo>
                  <a:pt x="1170" y="2309"/>
                </a:lnTo>
                <a:lnTo>
                  <a:pt x="1173" y="2330"/>
                </a:lnTo>
                <a:lnTo>
                  <a:pt x="1174" y="2351"/>
                </a:lnTo>
                <a:lnTo>
                  <a:pt x="1176" y="2371"/>
                </a:lnTo>
                <a:lnTo>
                  <a:pt x="1177" y="2390"/>
                </a:lnTo>
                <a:lnTo>
                  <a:pt x="1177" y="2408"/>
                </a:lnTo>
                <a:lnTo>
                  <a:pt x="1175" y="2412"/>
                </a:lnTo>
                <a:lnTo>
                  <a:pt x="1174" y="2417"/>
                </a:lnTo>
                <a:lnTo>
                  <a:pt x="1173" y="2422"/>
                </a:lnTo>
                <a:lnTo>
                  <a:pt x="1170" y="2426"/>
                </a:lnTo>
                <a:lnTo>
                  <a:pt x="1169" y="2430"/>
                </a:lnTo>
                <a:lnTo>
                  <a:pt x="1167" y="2435"/>
                </a:lnTo>
                <a:lnTo>
                  <a:pt x="1165" y="2439"/>
                </a:lnTo>
                <a:lnTo>
                  <a:pt x="1162" y="2443"/>
                </a:lnTo>
                <a:lnTo>
                  <a:pt x="1160" y="2447"/>
                </a:lnTo>
                <a:lnTo>
                  <a:pt x="1155" y="2451"/>
                </a:lnTo>
                <a:lnTo>
                  <a:pt x="1155" y="2474"/>
                </a:lnTo>
                <a:lnTo>
                  <a:pt x="1155" y="2494"/>
                </a:lnTo>
                <a:lnTo>
                  <a:pt x="1158" y="2511"/>
                </a:lnTo>
                <a:lnTo>
                  <a:pt x="1159" y="2526"/>
                </a:lnTo>
                <a:lnTo>
                  <a:pt x="1162" y="2539"/>
                </a:lnTo>
                <a:lnTo>
                  <a:pt x="1164" y="2552"/>
                </a:lnTo>
                <a:lnTo>
                  <a:pt x="1167" y="2563"/>
                </a:lnTo>
                <a:lnTo>
                  <a:pt x="1170" y="2575"/>
                </a:lnTo>
                <a:lnTo>
                  <a:pt x="1174" y="2588"/>
                </a:lnTo>
                <a:lnTo>
                  <a:pt x="1177" y="2603"/>
                </a:lnTo>
                <a:lnTo>
                  <a:pt x="1179" y="2623"/>
                </a:lnTo>
                <a:lnTo>
                  <a:pt x="1181" y="2642"/>
                </a:lnTo>
                <a:lnTo>
                  <a:pt x="1183" y="2661"/>
                </a:lnTo>
                <a:lnTo>
                  <a:pt x="1187" y="2681"/>
                </a:lnTo>
                <a:lnTo>
                  <a:pt x="1189" y="2700"/>
                </a:lnTo>
                <a:lnTo>
                  <a:pt x="1192" y="2719"/>
                </a:lnTo>
                <a:lnTo>
                  <a:pt x="1195" y="2739"/>
                </a:lnTo>
                <a:lnTo>
                  <a:pt x="1198" y="2757"/>
                </a:lnTo>
                <a:lnTo>
                  <a:pt x="1203" y="2776"/>
                </a:lnTo>
                <a:lnTo>
                  <a:pt x="1207" y="2795"/>
                </a:lnTo>
                <a:lnTo>
                  <a:pt x="1210" y="2805"/>
                </a:lnTo>
                <a:lnTo>
                  <a:pt x="1213" y="2815"/>
                </a:lnTo>
                <a:lnTo>
                  <a:pt x="1217" y="2826"/>
                </a:lnTo>
                <a:lnTo>
                  <a:pt x="1220" y="2835"/>
                </a:lnTo>
                <a:lnTo>
                  <a:pt x="1223" y="2846"/>
                </a:lnTo>
                <a:lnTo>
                  <a:pt x="1226" y="2856"/>
                </a:lnTo>
                <a:lnTo>
                  <a:pt x="1230" y="2865"/>
                </a:lnTo>
                <a:lnTo>
                  <a:pt x="1233" y="2875"/>
                </a:lnTo>
                <a:lnTo>
                  <a:pt x="1235" y="2885"/>
                </a:lnTo>
                <a:lnTo>
                  <a:pt x="1238" y="2894"/>
                </a:lnTo>
                <a:lnTo>
                  <a:pt x="1244" y="2911"/>
                </a:lnTo>
                <a:lnTo>
                  <a:pt x="1248" y="2928"/>
                </a:lnTo>
                <a:lnTo>
                  <a:pt x="1250" y="2946"/>
                </a:lnTo>
                <a:lnTo>
                  <a:pt x="1252" y="2964"/>
                </a:lnTo>
                <a:lnTo>
                  <a:pt x="1252" y="2984"/>
                </a:lnTo>
                <a:lnTo>
                  <a:pt x="1251" y="3003"/>
                </a:lnTo>
                <a:lnTo>
                  <a:pt x="1250" y="3022"/>
                </a:lnTo>
                <a:lnTo>
                  <a:pt x="1247" y="3041"/>
                </a:lnTo>
                <a:lnTo>
                  <a:pt x="1244" y="3060"/>
                </a:lnTo>
                <a:lnTo>
                  <a:pt x="1238" y="3078"/>
                </a:lnTo>
                <a:lnTo>
                  <a:pt x="1236" y="3085"/>
                </a:lnTo>
                <a:lnTo>
                  <a:pt x="1233" y="3091"/>
                </a:lnTo>
                <a:lnTo>
                  <a:pt x="1230" y="3096"/>
                </a:lnTo>
                <a:lnTo>
                  <a:pt x="1225" y="3103"/>
                </a:lnTo>
                <a:lnTo>
                  <a:pt x="1220" y="3107"/>
                </a:lnTo>
                <a:lnTo>
                  <a:pt x="1215" y="3113"/>
                </a:lnTo>
                <a:lnTo>
                  <a:pt x="1209" y="3116"/>
                </a:lnTo>
                <a:lnTo>
                  <a:pt x="1205" y="3119"/>
                </a:lnTo>
                <a:lnTo>
                  <a:pt x="1199" y="3121"/>
                </a:lnTo>
                <a:lnTo>
                  <a:pt x="1194" y="3121"/>
                </a:lnTo>
                <a:lnTo>
                  <a:pt x="1197" y="3138"/>
                </a:lnTo>
                <a:lnTo>
                  <a:pt x="1201" y="3159"/>
                </a:lnTo>
                <a:lnTo>
                  <a:pt x="1205" y="3179"/>
                </a:lnTo>
                <a:lnTo>
                  <a:pt x="1208" y="3202"/>
                </a:lnTo>
                <a:lnTo>
                  <a:pt x="1212" y="3224"/>
                </a:lnTo>
                <a:lnTo>
                  <a:pt x="1216" y="3247"/>
                </a:lnTo>
                <a:lnTo>
                  <a:pt x="1219" y="3267"/>
                </a:lnTo>
                <a:lnTo>
                  <a:pt x="1222" y="3287"/>
                </a:lnTo>
                <a:lnTo>
                  <a:pt x="1223" y="3304"/>
                </a:lnTo>
                <a:lnTo>
                  <a:pt x="1223" y="3318"/>
                </a:lnTo>
                <a:lnTo>
                  <a:pt x="1232" y="3337"/>
                </a:lnTo>
                <a:lnTo>
                  <a:pt x="1242" y="3354"/>
                </a:lnTo>
                <a:lnTo>
                  <a:pt x="1255" y="3369"/>
                </a:lnTo>
                <a:lnTo>
                  <a:pt x="1269" y="3383"/>
                </a:lnTo>
                <a:lnTo>
                  <a:pt x="1283" y="3395"/>
                </a:lnTo>
                <a:lnTo>
                  <a:pt x="1298" y="3408"/>
                </a:lnTo>
                <a:lnTo>
                  <a:pt x="1315" y="3421"/>
                </a:lnTo>
                <a:lnTo>
                  <a:pt x="1330" y="3435"/>
                </a:lnTo>
                <a:lnTo>
                  <a:pt x="1345" y="3451"/>
                </a:lnTo>
                <a:lnTo>
                  <a:pt x="1360" y="3469"/>
                </a:lnTo>
                <a:lnTo>
                  <a:pt x="1363" y="3476"/>
                </a:lnTo>
                <a:lnTo>
                  <a:pt x="1365" y="3482"/>
                </a:lnTo>
                <a:lnTo>
                  <a:pt x="1367" y="3488"/>
                </a:lnTo>
                <a:lnTo>
                  <a:pt x="1368" y="3494"/>
                </a:lnTo>
                <a:lnTo>
                  <a:pt x="1368" y="3501"/>
                </a:lnTo>
                <a:lnTo>
                  <a:pt x="1368" y="3507"/>
                </a:lnTo>
                <a:lnTo>
                  <a:pt x="1367" y="3512"/>
                </a:lnTo>
                <a:lnTo>
                  <a:pt x="1364" y="3518"/>
                </a:lnTo>
                <a:lnTo>
                  <a:pt x="1362" y="3523"/>
                </a:lnTo>
                <a:lnTo>
                  <a:pt x="1358" y="3526"/>
                </a:lnTo>
                <a:lnTo>
                  <a:pt x="1350" y="3530"/>
                </a:lnTo>
                <a:lnTo>
                  <a:pt x="1340" y="3534"/>
                </a:lnTo>
                <a:lnTo>
                  <a:pt x="1327" y="3538"/>
                </a:lnTo>
                <a:lnTo>
                  <a:pt x="1312" y="3542"/>
                </a:lnTo>
                <a:lnTo>
                  <a:pt x="1295" y="3546"/>
                </a:lnTo>
                <a:lnTo>
                  <a:pt x="1278" y="3549"/>
                </a:lnTo>
                <a:lnTo>
                  <a:pt x="1261" y="3551"/>
                </a:lnTo>
                <a:lnTo>
                  <a:pt x="1242" y="3551"/>
                </a:lnTo>
                <a:lnTo>
                  <a:pt x="1225" y="3550"/>
                </a:lnTo>
                <a:lnTo>
                  <a:pt x="1210" y="3548"/>
                </a:lnTo>
                <a:lnTo>
                  <a:pt x="1192" y="3542"/>
                </a:lnTo>
                <a:lnTo>
                  <a:pt x="1175" y="3535"/>
                </a:lnTo>
                <a:lnTo>
                  <a:pt x="1159" y="3527"/>
                </a:lnTo>
                <a:lnTo>
                  <a:pt x="1142" y="3518"/>
                </a:lnTo>
                <a:lnTo>
                  <a:pt x="1127" y="3507"/>
                </a:lnTo>
                <a:lnTo>
                  <a:pt x="1112" y="3495"/>
                </a:lnTo>
                <a:lnTo>
                  <a:pt x="1099" y="3481"/>
                </a:lnTo>
                <a:lnTo>
                  <a:pt x="1087" y="3467"/>
                </a:lnTo>
                <a:lnTo>
                  <a:pt x="1074" y="3452"/>
                </a:lnTo>
                <a:lnTo>
                  <a:pt x="1063" y="3436"/>
                </a:lnTo>
                <a:lnTo>
                  <a:pt x="1059" y="3427"/>
                </a:lnTo>
                <a:lnTo>
                  <a:pt x="1054" y="3419"/>
                </a:lnTo>
                <a:lnTo>
                  <a:pt x="1052" y="3410"/>
                </a:lnTo>
                <a:lnTo>
                  <a:pt x="1051" y="3401"/>
                </a:lnTo>
                <a:lnTo>
                  <a:pt x="1050" y="3391"/>
                </a:lnTo>
                <a:lnTo>
                  <a:pt x="1050" y="3382"/>
                </a:lnTo>
                <a:lnTo>
                  <a:pt x="1051" y="3373"/>
                </a:lnTo>
                <a:lnTo>
                  <a:pt x="1052" y="3363"/>
                </a:lnTo>
                <a:lnTo>
                  <a:pt x="1053" y="3353"/>
                </a:lnTo>
                <a:lnTo>
                  <a:pt x="1055" y="3344"/>
                </a:lnTo>
                <a:lnTo>
                  <a:pt x="1058" y="3334"/>
                </a:lnTo>
                <a:lnTo>
                  <a:pt x="1061" y="3324"/>
                </a:lnTo>
                <a:lnTo>
                  <a:pt x="1063" y="3315"/>
                </a:lnTo>
                <a:lnTo>
                  <a:pt x="1065" y="3305"/>
                </a:lnTo>
                <a:lnTo>
                  <a:pt x="1067" y="3295"/>
                </a:lnTo>
                <a:lnTo>
                  <a:pt x="1068" y="3286"/>
                </a:lnTo>
                <a:lnTo>
                  <a:pt x="1069" y="3276"/>
                </a:lnTo>
                <a:lnTo>
                  <a:pt x="1069" y="3266"/>
                </a:lnTo>
                <a:lnTo>
                  <a:pt x="1069" y="3258"/>
                </a:lnTo>
                <a:lnTo>
                  <a:pt x="1068" y="3248"/>
                </a:lnTo>
                <a:lnTo>
                  <a:pt x="1066" y="3240"/>
                </a:lnTo>
                <a:lnTo>
                  <a:pt x="1064" y="3234"/>
                </a:lnTo>
                <a:lnTo>
                  <a:pt x="1062" y="3228"/>
                </a:lnTo>
                <a:lnTo>
                  <a:pt x="1060" y="3222"/>
                </a:lnTo>
                <a:lnTo>
                  <a:pt x="1056" y="3218"/>
                </a:lnTo>
                <a:lnTo>
                  <a:pt x="1054" y="3213"/>
                </a:lnTo>
                <a:lnTo>
                  <a:pt x="1051" y="3207"/>
                </a:lnTo>
                <a:lnTo>
                  <a:pt x="1049" y="3201"/>
                </a:lnTo>
                <a:lnTo>
                  <a:pt x="1047" y="3194"/>
                </a:lnTo>
                <a:lnTo>
                  <a:pt x="1045" y="3186"/>
                </a:lnTo>
                <a:lnTo>
                  <a:pt x="1044" y="3180"/>
                </a:lnTo>
                <a:lnTo>
                  <a:pt x="1044" y="3173"/>
                </a:lnTo>
                <a:lnTo>
                  <a:pt x="1042" y="3165"/>
                </a:lnTo>
                <a:lnTo>
                  <a:pt x="1042" y="3157"/>
                </a:lnTo>
                <a:lnTo>
                  <a:pt x="1042" y="3147"/>
                </a:lnTo>
                <a:lnTo>
                  <a:pt x="1042" y="3138"/>
                </a:lnTo>
                <a:lnTo>
                  <a:pt x="1042" y="3130"/>
                </a:lnTo>
                <a:lnTo>
                  <a:pt x="1041" y="3122"/>
                </a:lnTo>
                <a:lnTo>
                  <a:pt x="1041" y="3115"/>
                </a:lnTo>
                <a:lnTo>
                  <a:pt x="1039" y="3108"/>
                </a:lnTo>
                <a:lnTo>
                  <a:pt x="1037" y="3101"/>
                </a:lnTo>
                <a:lnTo>
                  <a:pt x="1032" y="3094"/>
                </a:lnTo>
                <a:lnTo>
                  <a:pt x="1026" y="3088"/>
                </a:lnTo>
                <a:lnTo>
                  <a:pt x="1019" y="3081"/>
                </a:lnTo>
                <a:lnTo>
                  <a:pt x="1012" y="3075"/>
                </a:lnTo>
                <a:lnTo>
                  <a:pt x="1005" y="3070"/>
                </a:lnTo>
                <a:lnTo>
                  <a:pt x="998" y="3063"/>
                </a:lnTo>
                <a:lnTo>
                  <a:pt x="993" y="3057"/>
                </a:lnTo>
                <a:lnTo>
                  <a:pt x="989" y="3049"/>
                </a:lnTo>
                <a:lnTo>
                  <a:pt x="985" y="3042"/>
                </a:lnTo>
                <a:lnTo>
                  <a:pt x="982" y="3023"/>
                </a:lnTo>
                <a:lnTo>
                  <a:pt x="982" y="3005"/>
                </a:lnTo>
                <a:lnTo>
                  <a:pt x="983" y="2986"/>
                </a:lnTo>
                <a:lnTo>
                  <a:pt x="984" y="2968"/>
                </a:lnTo>
                <a:lnTo>
                  <a:pt x="988" y="2949"/>
                </a:lnTo>
                <a:lnTo>
                  <a:pt x="990" y="2931"/>
                </a:lnTo>
                <a:lnTo>
                  <a:pt x="992" y="2914"/>
                </a:lnTo>
                <a:lnTo>
                  <a:pt x="993" y="2896"/>
                </a:lnTo>
                <a:lnTo>
                  <a:pt x="993" y="2878"/>
                </a:lnTo>
                <a:lnTo>
                  <a:pt x="991" y="2861"/>
                </a:lnTo>
                <a:lnTo>
                  <a:pt x="980" y="2810"/>
                </a:lnTo>
                <a:lnTo>
                  <a:pt x="969" y="2756"/>
                </a:lnTo>
                <a:lnTo>
                  <a:pt x="957" y="2700"/>
                </a:lnTo>
                <a:lnTo>
                  <a:pt x="946" y="2644"/>
                </a:lnTo>
                <a:lnTo>
                  <a:pt x="934" y="2589"/>
                </a:lnTo>
                <a:lnTo>
                  <a:pt x="923" y="2537"/>
                </a:lnTo>
                <a:lnTo>
                  <a:pt x="913" y="2488"/>
                </a:lnTo>
                <a:lnTo>
                  <a:pt x="906" y="2444"/>
                </a:lnTo>
                <a:lnTo>
                  <a:pt x="901" y="2407"/>
                </a:lnTo>
                <a:lnTo>
                  <a:pt x="897" y="2376"/>
                </a:lnTo>
                <a:lnTo>
                  <a:pt x="888" y="2361"/>
                </a:lnTo>
                <a:lnTo>
                  <a:pt x="878" y="2344"/>
                </a:lnTo>
                <a:lnTo>
                  <a:pt x="869" y="2328"/>
                </a:lnTo>
                <a:lnTo>
                  <a:pt x="862" y="2311"/>
                </a:lnTo>
                <a:lnTo>
                  <a:pt x="854" y="2293"/>
                </a:lnTo>
                <a:lnTo>
                  <a:pt x="848" y="2274"/>
                </a:lnTo>
                <a:lnTo>
                  <a:pt x="842" y="2256"/>
                </a:lnTo>
                <a:lnTo>
                  <a:pt x="836" y="2239"/>
                </a:lnTo>
                <a:lnTo>
                  <a:pt x="831" y="2221"/>
                </a:lnTo>
                <a:lnTo>
                  <a:pt x="825" y="2203"/>
                </a:lnTo>
                <a:lnTo>
                  <a:pt x="822" y="2188"/>
                </a:lnTo>
                <a:lnTo>
                  <a:pt x="818" y="2173"/>
                </a:lnTo>
                <a:lnTo>
                  <a:pt x="813" y="2156"/>
                </a:lnTo>
                <a:lnTo>
                  <a:pt x="810" y="2139"/>
                </a:lnTo>
                <a:lnTo>
                  <a:pt x="806" y="2122"/>
                </a:lnTo>
                <a:lnTo>
                  <a:pt x="802" y="2104"/>
                </a:lnTo>
                <a:lnTo>
                  <a:pt x="798" y="2085"/>
                </a:lnTo>
                <a:lnTo>
                  <a:pt x="794" y="2067"/>
                </a:lnTo>
                <a:lnTo>
                  <a:pt x="791" y="2050"/>
                </a:lnTo>
                <a:lnTo>
                  <a:pt x="787" y="2034"/>
                </a:lnTo>
                <a:lnTo>
                  <a:pt x="784" y="2016"/>
                </a:lnTo>
                <a:lnTo>
                  <a:pt x="782" y="2003"/>
                </a:lnTo>
                <a:lnTo>
                  <a:pt x="779" y="1990"/>
                </a:lnTo>
                <a:lnTo>
                  <a:pt x="775" y="1979"/>
                </a:lnTo>
                <a:lnTo>
                  <a:pt x="771" y="1969"/>
                </a:lnTo>
                <a:lnTo>
                  <a:pt x="768" y="1962"/>
                </a:lnTo>
                <a:lnTo>
                  <a:pt x="764" y="1955"/>
                </a:lnTo>
                <a:lnTo>
                  <a:pt x="761" y="1951"/>
                </a:lnTo>
                <a:lnTo>
                  <a:pt x="756" y="1948"/>
                </a:lnTo>
                <a:lnTo>
                  <a:pt x="753" y="1946"/>
                </a:lnTo>
                <a:lnTo>
                  <a:pt x="750" y="1950"/>
                </a:lnTo>
                <a:lnTo>
                  <a:pt x="746" y="1955"/>
                </a:lnTo>
                <a:lnTo>
                  <a:pt x="742" y="1962"/>
                </a:lnTo>
                <a:lnTo>
                  <a:pt x="738" y="1968"/>
                </a:lnTo>
                <a:lnTo>
                  <a:pt x="735" y="1977"/>
                </a:lnTo>
                <a:lnTo>
                  <a:pt x="731" y="1985"/>
                </a:lnTo>
                <a:lnTo>
                  <a:pt x="727" y="1995"/>
                </a:lnTo>
                <a:lnTo>
                  <a:pt x="724" y="2004"/>
                </a:lnTo>
                <a:lnTo>
                  <a:pt x="720" y="2013"/>
                </a:lnTo>
                <a:lnTo>
                  <a:pt x="717" y="2023"/>
                </a:lnTo>
                <a:lnTo>
                  <a:pt x="709" y="2055"/>
                </a:lnTo>
                <a:lnTo>
                  <a:pt x="702" y="2087"/>
                </a:lnTo>
                <a:lnTo>
                  <a:pt x="694" y="2122"/>
                </a:lnTo>
                <a:lnTo>
                  <a:pt x="688" y="2156"/>
                </a:lnTo>
                <a:lnTo>
                  <a:pt x="681" y="2191"/>
                </a:lnTo>
                <a:lnTo>
                  <a:pt x="675" y="2225"/>
                </a:lnTo>
                <a:lnTo>
                  <a:pt x="668" y="2259"/>
                </a:lnTo>
                <a:lnTo>
                  <a:pt x="661" y="2293"/>
                </a:lnTo>
                <a:lnTo>
                  <a:pt x="654" y="2326"/>
                </a:lnTo>
                <a:lnTo>
                  <a:pt x="648" y="2358"/>
                </a:lnTo>
                <a:lnTo>
                  <a:pt x="636" y="2412"/>
                </a:lnTo>
                <a:lnTo>
                  <a:pt x="625" y="2461"/>
                </a:lnTo>
                <a:lnTo>
                  <a:pt x="614" y="2511"/>
                </a:lnTo>
                <a:lnTo>
                  <a:pt x="604" y="2557"/>
                </a:lnTo>
                <a:lnTo>
                  <a:pt x="594" y="2603"/>
                </a:lnTo>
                <a:lnTo>
                  <a:pt x="584" y="2649"/>
                </a:lnTo>
                <a:lnTo>
                  <a:pt x="576" y="2697"/>
                </a:lnTo>
                <a:lnTo>
                  <a:pt x="567" y="2744"/>
                </a:lnTo>
                <a:lnTo>
                  <a:pt x="560" y="2793"/>
                </a:lnTo>
                <a:lnTo>
                  <a:pt x="552" y="2846"/>
                </a:lnTo>
                <a:lnTo>
                  <a:pt x="552" y="2851"/>
                </a:lnTo>
                <a:lnTo>
                  <a:pt x="553" y="2860"/>
                </a:lnTo>
                <a:lnTo>
                  <a:pt x="554" y="2870"/>
                </a:lnTo>
                <a:lnTo>
                  <a:pt x="555" y="2882"/>
                </a:lnTo>
                <a:lnTo>
                  <a:pt x="557" y="2893"/>
                </a:lnTo>
                <a:lnTo>
                  <a:pt x="559" y="2905"/>
                </a:lnTo>
                <a:lnTo>
                  <a:pt x="561" y="2917"/>
                </a:lnTo>
                <a:lnTo>
                  <a:pt x="562" y="2927"/>
                </a:lnTo>
                <a:lnTo>
                  <a:pt x="562" y="2935"/>
                </a:lnTo>
                <a:lnTo>
                  <a:pt x="562" y="2941"/>
                </a:lnTo>
                <a:lnTo>
                  <a:pt x="562" y="2950"/>
                </a:lnTo>
                <a:lnTo>
                  <a:pt x="562" y="2961"/>
                </a:lnTo>
                <a:lnTo>
                  <a:pt x="563" y="2972"/>
                </a:lnTo>
                <a:lnTo>
                  <a:pt x="563" y="2983"/>
                </a:lnTo>
                <a:lnTo>
                  <a:pt x="563" y="2993"/>
                </a:lnTo>
                <a:lnTo>
                  <a:pt x="561" y="3003"/>
                </a:lnTo>
                <a:lnTo>
                  <a:pt x="556" y="3013"/>
                </a:lnTo>
                <a:lnTo>
                  <a:pt x="549" y="3022"/>
                </a:lnTo>
                <a:lnTo>
                  <a:pt x="538" y="3030"/>
                </a:lnTo>
                <a:lnTo>
                  <a:pt x="523" y="3036"/>
                </a:lnTo>
                <a:lnTo>
                  <a:pt x="522" y="3042"/>
                </a:lnTo>
                <a:lnTo>
                  <a:pt x="520" y="3046"/>
                </a:lnTo>
                <a:lnTo>
                  <a:pt x="518" y="3052"/>
                </a:lnTo>
                <a:lnTo>
                  <a:pt x="515" y="3059"/>
                </a:lnTo>
                <a:lnTo>
                  <a:pt x="513" y="3067"/>
                </a:lnTo>
                <a:lnTo>
                  <a:pt x="510" y="3077"/>
                </a:lnTo>
                <a:lnTo>
                  <a:pt x="507" y="3089"/>
                </a:lnTo>
                <a:lnTo>
                  <a:pt x="504" y="3103"/>
                </a:lnTo>
                <a:lnTo>
                  <a:pt x="500" y="3120"/>
                </a:lnTo>
                <a:lnTo>
                  <a:pt x="497" y="3139"/>
                </a:lnTo>
                <a:lnTo>
                  <a:pt x="497" y="3151"/>
                </a:lnTo>
                <a:lnTo>
                  <a:pt x="496" y="3162"/>
                </a:lnTo>
                <a:lnTo>
                  <a:pt x="496" y="3173"/>
                </a:lnTo>
                <a:lnTo>
                  <a:pt x="495" y="3184"/>
                </a:lnTo>
                <a:lnTo>
                  <a:pt x="495" y="3194"/>
                </a:lnTo>
                <a:lnTo>
                  <a:pt x="494" y="3205"/>
                </a:lnTo>
                <a:lnTo>
                  <a:pt x="493" y="3216"/>
                </a:lnTo>
                <a:lnTo>
                  <a:pt x="491" y="3227"/>
                </a:lnTo>
                <a:lnTo>
                  <a:pt x="486" y="3238"/>
                </a:lnTo>
                <a:lnTo>
                  <a:pt x="482" y="3250"/>
                </a:lnTo>
                <a:lnTo>
                  <a:pt x="482" y="3272"/>
                </a:lnTo>
                <a:lnTo>
                  <a:pt x="483" y="3292"/>
                </a:lnTo>
                <a:lnTo>
                  <a:pt x="484" y="3311"/>
                </a:lnTo>
                <a:lnTo>
                  <a:pt x="485" y="3331"/>
                </a:lnTo>
                <a:lnTo>
                  <a:pt x="486" y="3349"/>
                </a:lnTo>
                <a:lnTo>
                  <a:pt x="486" y="3366"/>
                </a:lnTo>
                <a:lnTo>
                  <a:pt x="486" y="3383"/>
                </a:lnTo>
                <a:lnTo>
                  <a:pt x="484" y="3400"/>
                </a:lnTo>
                <a:lnTo>
                  <a:pt x="480" y="3416"/>
                </a:lnTo>
                <a:lnTo>
                  <a:pt x="475" y="3432"/>
                </a:lnTo>
                <a:lnTo>
                  <a:pt x="471" y="3437"/>
                </a:lnTo>
                <a:lnTo>
                  <a:pt x="467" y="3444"/>
                </a:lnTo>
                <a:lnTo>
                  <a:pt x="462" y="3449"/>
                </a:lnTo>
                <a:lnTo>
                  <a:pt x="455" y="3453"/>
                </a:lnTo>
                <a:lnTo>
                  <a:pt x="449" y="3459"/>
                </a:lnTo>
                <a:lnTo>
                  <a:pt x="441" y="3463"/>
                </a:lnTo>
                <a:lnTo>
                  <a:pt x="434" y="3467"/>
                </a:lnTo>
                <a:lnTo>
                  <a:pt x="426" y="3473"/>
                </a:lnTo>
                <a:lnTo>
                  <a:pt x="420" y="3477"/>
                </a:lnTo>
                <a:lnTo>
                  <a:pt x="412" y="3483"/>
                </a:lnTo>
                <a:lnTo>
                  <a:pt x="404" y="3490"/>
                </a:lnTo>
                <a:lnTo>
                  <a:pt x="394" y="3497"/>
                </a:lnTo>
                <a:lnTo>
                  <a:pt x="384" y="3505"/>
                </a:lnTo>
                <a:lnTo>
                  <a:pt x="374" y="3511"/>
                </a:lnTo>
                <a:lnTo>
                  <a:pt x="363" y="3518"/>
                </a:lnTo>
                <a:lnTo>
                  <a:pt x="352" y="3523"/>
                </a:lnTo>
                <a:lnTo>
                  <a:pt x="340" y="3530"/>
                </a:lnTo>
                <a:lnTo>
                  <a:pt x="328" y="3534"/>
                </a:lnTo>
                <a:lnTo>
                  <a:pt x="317" y="3538"/>
                </a:lnTo>
                <a:lnTo>
                  <a:pt x="304" y="3542"/>
                </a:lnTo>
                <a:lnTo>
                  <a:pt x="291" y="3546"/>
                </a:lnTo>
                <a:lnTo>
                  <a:pt x="278" y="3548"/>
                </a:lnTo>
                <a:lnTo>
                  <a:pt x="265" y="3549"/>
                </a:lnTo>
                <a:lnTo>
                  <a:pt x="252" y="3550"/>
                </a:lnTo>
                <a:lnTo>
                  <a:pt x="239" y="3549"/>
                </a:lnTo>
                <a:lnTo>
                  <a:pt x="226" y="3548"/>
                </a:lnTo>
                <a:lnTo>
                  <a:pt x="213" y="3546"/>
                </a:lnTo>
                <a:lnTo>
                  <a:pt x="200" y="3542"/>
                </a:lnTo>
                <a:lnTo>
                  <a:pt x="187" y="3537"/>
                </a:lnTo>
                <a:lnTo>
                  <a:pt x="175" y="3532"/>
                </a:lnTo>
                <a:lnTo>
                  <a:pt x="174" y="3530"/>
                </a:lnTo>
                <a:lnTo>
                  <a:pt x="171" y="3526"/>
                </a:lnTo>
                <a:lnTo>
                  <a:pt x="171" y="3522"/>
                </a:lnTo>
                <a:lnTo>
                  <a:pt x="170" y="3517"/>
                </a:lnTo>
                <a:lnTo>
                  <a:pt x="170" y="3510"/>
                </a:lnTo>
                <a:lnTo>
                  <a:pt x="170" y="3505"/>
                </a:lnTo>
                <a:lnTo>
                  <a:pt x="171" y="3498"/>
                </a:lnTo>
                <a:lnTo>
                  <a:pt x="172" y="3493"/>
                </a:lnTo>
                <a:lnTo>
                  <a:pt x="175" y="3489"/>
                </a:lnTo>
                <a:lnTo>
                  <a:pt x="178" y="3486"/>
                </a:lnTo>
                <a:lnTo>
                  <a:pt x="201" y="3463"/>
                </a:lnTo>
                <a:lnTo>
                  <a:pt x="223" y="3440"/>
                </a:lnTo>
                <a:lnTo>
                  <a:pt x="243" y="3416"/>
                </a:lnTo>
                <a:lnTo>
                  <a:pt x="262" y="3391"/>
                </a:lnTo>
                <a:lnTo>
                  <a:pt x="278" y="3365"/>
                </a:lnTo>
                <a:lnTo>
                  <a:pt x="293" y="3338"/>
                </a:lnTo>
                <a:lnTo>
                  <a:pt x="307" y="3311"/>
                </a:lnTo>
                <a:lnTo>
                  <a:pt x="320" y="3282"/>
                </a:lnTo>
                <a:lnTo>
                  <a:pt x="331" y="3254"/>
                </a:lnTo>
                <a:lnTo>
                  <a:pt x="340" y="3224"/>
                </a:lnTo>
                <a:lnTo>
                  <a:pt x="341" y="3210"/>
                </a:lnTo>
                <a:lnTo>
                  <a:pt x="342" y="3195"/>
                </a:lnTo>
                <a:lnTo>
                  <a:pt x="343" y="3180"/>
                </a:lnTo>
                <a:lnTo>
                  <a:pt x="343" y="3165"/>
                </a:lnTo>
                <a:lnTo>
                  <a:pt x="342" y="3150"/>
                </a:lnTo>
                <a:lnTo>
                  <a:pt x="342" y="3134"/>
                </a:lnTo>
                <a:lnTo>
                  <a:pt x="341" y="3119"/>
                </a:lnTo>
                <a:lnTo>
                  <a:pt x="341" y="3104"/>
                </a:lnTo>
                <a:lnTo>
                  <a:pt x="340" y="3090"/>
                </a:lnTo>
                <a:lnTo>
                  <a:pt x="340" y="3075"/>
                </a:lnTo>
                <a:lnTo>
                  <a:pt x="338" y="3074"/>
                </a:lnTo>
                <a:lnTo>
                  <a:pt x="335" y="3072"/>
                </a:lnTo>
                <a:lnTo>
                  <a:pt x="332" y="3071"/>
                </a:lnTo>
                <a:lnTo>
                  <a:pt x="328" y="3069"/>
                </a:lnTo>
                <a:lnTo>
                  <a:pt x="325" y="3065"/>
                </a:lnTo>
                <a:lnTo>
                  <a:pt x="322" y="3063"/>
                </a:lnTo>
                <a:lnTo>
                  <a:pt x="319" y="3060"/>
                </a:lnTo>
                <a:lnTo>
                  <a:pt x="315" y="3057"/>
                </a:lnTo>
                <a:lnTo>
                  <a:pt x="313" y="3054"/>
                </a:lnTo>
                <a:lnTo>
                  <a:pt x="312" y="3049"/>
                </a:lnTo>
                <a:lnTo>
                  <a:pt x="310" y="3040"/>
                </a:lnTo>
                <a:lnTo>
                  <a:pt x="308" y="3030"/>
                </a:lnTo>
                <a:lnTo>
                  <a:pt x="307" y="3018"/>
                </a:lnTo>
                <a:lnTo>
                  <a:pt x="306" y="3006"/>
                </a:lnTo>
                <a:lnTo>
                  <a:pt x="305" y="2994"/>
                </a:lnTo>
                <a:lnTo>
                  <a:pt x="306" y="2983"/>
                </a:lnTo>
                <a:lnTo>
                  <a:pt x="306" y="2970"/>
                </a:lnTo>
                <a:lnTo>
                  <a:pt x="308" y="2958"/>
                </a:lnTo>
                <a:lnTo>
                  <a:pt x="309" y="2947"/>
                </a:lnTo>
                <a:lnTo>
                  <a:pt x="312" y="2936"/>
                </a:lnTo>
                <a:lnTo>
                  <a:pt x="320" y="2902"/>
                </a:lnTo>
                <a:lnTo>
                  <a:pt x="327" y="2865"/>
                </a:lnTo>
                <a:lnTo>
                  <a:pt x="333" y="2828"/>
                </a:lnTo>
                <a:lnTo>
                  <a:pt x="337" y="2789"/>
                </a:lnTo>
                <a:lnTo>
                  <a:pt x="341" y="2749"/>
                </a:lnTo>
                <a:lnTo>
                  <a:pt x="343" y="2710"/>
                </a:lnTo>
                <a:lnTo>
                  <a:pt x="346" y="2670"/>
                </a:lnTo>
                <a:lnTo>
                  <a:pt x="348" y="2631"/>
                </a:lnTo>
                <a:lnTo>
                  <a:pt x="349" y="2594"/>
                </a:lnTo>
                <a:lnTo>
                  <a:pt x="351" y="2557"/>
                </a:lnTo>
                <a:lnTo>
                  <a:pt x="351" y="2542"/>
                </a:lnTo>
                <a:lnTo>
                  <a:pt x="352" y="2529"/>
                </a:lnTo>
                <a:lnTo>
                  <a:pt x="354" y="2517"/>
                </a:lnTo>
                <a:lnTo>
                  <a:pt x="355" y="2505"/>
                </a:lnTo>
                <a:lnTo>
                  <a:pt x="357" y="2494"/>
                </a:lnTo>
                <a:lnTo>
                  <a:pt x="360" y="2483"/>
                </a:lnTo>
                <a:lnTo>
                  <a:pt x="361" y="2472"/>
                </a:lnTo>
                <a:lnTo>
                  <a:pt x="362" y="2460"/>
                </a:lnTo>
                <a:lnTo>
                  <a:pt x="362" y="2448"/>
                </a:lnTo>
                <a:lnTo>
                  <a:pt x="361" y="2436"/>
                </a:lnTo>
                <a:lnTo>
                  <a:pt x="360" y="2430"/>
                </a:lnTo>
                <a:lnTo>
                  <a:pt x="358" y="2425"/>
                </a:lnTo>
                <a:lnTo>
                  <a:pt x="355" y="2421"/>
                </a:lnTo>
                <a:lnTo>
                  <a:pt x="352" y="2416"/>
                </a:lnTo>
                <a:lnTo>
                  <a:pt x="349" y="2413"/>
                </a:lnTo>
                <a:lnTo>
                  <a:pt x="344" y="2409"/>
                </a:lnTo>
                <a:lnTo>
                  <a:pt x="341" y="2404"/>
                </a:lnTo>
                <a:lnTo>
                  <a:pt x="338" y="2400"/>
                </a:lnTo>
                <a:lnTo>
                  <a:pt x="336" y="2395"/>
                </a:lnTo>
                <a:lnTo>
                  <a:pt x="335" y="2389"/>
                </a:lnTo>
                <a:lnTo>
                  <a:pt x="334" y="2370"/>
                </a:lnTo>
                <a:lnTo>
                  <a:pt x="333" y="2351"/>
                </a:lnTo>
                <a:lnTo>
                  <a:pt x="333" y="2334"/>
                </a:lnTo>
                <a:lnTo>
                  <a:pt x="332" y="2316"/>
                </a:lnTo>
                <a:lnTo>
                  <a:pt x="331" y="2299"/>
                </a:lnTo>
                <a:lnTo>
                  <a:pt x="331" y="2282"/>
                </a:lnTo>
                <a:lnTo>
                  <a:pt x="329" y="2264"/>
                </a:lnTo>
                <a:lnTo>
                  <a:pt x="328" y="2245"/>
                </a:lnTo>
                <a:lnTo>
                  <a:pt x="328" y="2227"/>
                </a:lnTo>
                <a:lnTo>
                  <a:pt x="327" y="2206"/>
                </a:lnTo>
                <a:lnTo>
                  <a:pt x="326" y="2186"/>
                </a:lnTo>
                <a:lnTo>
                  <a:pt x="324" y="2166"/>
                </a:lnTo>
                <a:lnTo>
                  <a:pt x="322" y="2145"/>
                </a:lnTo>
                <a:lnTo>
                  <a:pt x="321" y="2126"/>
                </a:lnTo>
                <a:lnTo>
                  <a:pt x="320" y="2106"/>
                </a:lnTo>
                <a:lnTo>
                  <a:pt x="319" y="2085"/>
                </a:lnTo>
                <a:lnTo>
                  <a:pt x="318" y="2065"/>
                </a:lnTo>
                <a:lnTo>
                  <a:pt x="318" y="2046"/>
                </a:lnTo>
                <a:lnTo>
                  <a:pt x="319" y="2025"/>
                </a:lnTo>
                <a:lnTo>
                  <a:pt x="320" y="2005"/>
                </a:lnTo>
                <a:lnTo>
                  <a:pt x="321" y="2003"/>
                </a:lnTo>
                <a:lnTo>
                  <a:pt x="324" y="1999"/>
                </a:lnTo>
                <a:lnTo>
                  <a:pt x="328" y="1996"/>
                </a:lnTo>
                <a:lnTo>
                  <a:pt x="335" y="1993"/>
                </a:lnTo>
                <a:lnTo>
                  <a:pt x="341" y="1990"/>
                </a:lnTo>
                <a:lnTo>
                  <a:pt x="348" y="1986"/>
                </a:lnTo>
                <a:lnTo>
                  <a:pt x="353" y="1983"/>
                </a:lnTo>
                <a:lnTo>
                  <a:pt x="358" y="1980"/>
                </a:lnTo>
                <a:lnTo>
                  <a:pt x="362" y="1976"/>
                </a:lnTo>
                <a:lnTo>
                  <a:pt x="364" y="1971"/>
                </a:lnTo>
                <a:lnTo>
                  <a:pt x="366" y="1956"/>
                </a:lnTo>
                <a:lnTo>
                  <a:pt x="368" y="1940"/>
                </a:lnTo>
                <a:lnTo>
                  <a:pt x="369" y="1923"/>
                </a:lnTo>
                <a:lnTo>
                  <a:pt x="370" y="1905"/>
                </a:lnTo>
                <a:lnTo>
                  <a:pt x="370" y="1888"/>
                </a:lnTo>
                <a:lnTo>
                  <a:pt x="371" y="1871"/>
                </a:lnTo>
                <a:lnTo>
                  <a:pt x="371" y="1857"/>
                </a:lnTo>
                <a:lnTo>
                  <a:pt x="371" y="1847"/>
                </a:lnTo>
                <a:lnTo>
                  <a:pt x="371" y="1840"/>
                </a:lnTo>
                <a:lnTo>
                  <a:pt x="371" y="1837"/>
                </a:lnTo>
                <a:lnTo>
                  <a:pt x="340" y="1830"/>
                </a:lnTo>
                <a:lnTo>
                  <a:pt x="340" y="1832"/>
                </a:lnTo>
                <a:lnTo>
                  <a:pt x="339" y="1837"/>
                </a:lnTo>
                <a:lnTo>
                  <a:pt x="337" y="1845"/>
                </a:lnTo>
                <a:lnTo>
                  <a:pt x="335" y="1854"/>
                </a:lnTo>
                <a:lnTo>
                  <a:pt x="332" y="1865"/>
                </a:lnTo>
                <a:lnTo>
                  <a:pt x="328" y="1878"/>
                </a:lnTo>
                <a:lnTo>
                  <a:pt x="324" y="1890"/>
                </a:lnTo>
                <a:lnTo>
                  <a:pt x="321" y="1902"/>
                </a:lnTo>
                <a:lnTo>
                  <a:pt x="317" y="1913"/>
                </a:lnTo>
                <a:lnTo>
                  <a:pt x="312" y="1922"/>
                </a:lnTo>
                <a:lnTo>
                  <a:pt x="309" y="1923"/>
                </a:lnTo>
                <a:lnTo>
                  <a:pt x="306" y="1923"/>
                </a:lnTo>
                <a:lnTo>
                  <a:pt x="301" y="1922"/>
                </a:lnTo>
                <a:lnTo>
                  <a:pt x="297" y="1921"/>
                </a:lnTo>
                <a:lnTo>
                  <a:pt x="293" y="1919"/>
                </a:lnTo>
                <a:lnTo>
                  <a:pt x="288" y="1917"/>
                </a:lnTo>
                <a:lnTo>
                  <a:pt x="283" y="1913"/>
                </a:lnTo>
                <a:lnTo>
                  <a:pt x="280" y="1911"/>
                </a:lnTo>
                <a:lnTo>
                  <a:pt x="276" y="1909"/>
                </a:lnTo>
                <a:lnTo>
                  <a:pt x="274" y="1907"/>
                </a:lnTo>
                <a:lnTo>
                  <a:pt x="277" y="1882"/>
                </a:lnTo>
                <a:lnTo>
                  <a:pt x="281" y="1857"/>
                </a:lnTo>
                <a:lnTo>
                  <a:pt x="286" y="1834"/>
                </a:lnTo>
                <a:lnTo>
                  <a:pt x="293" y="1809"/>
                </a:lnTo>
                <a:lnTo>
                  <a:pt x="299" y="1784"/>
                </a:lnTo>
                <a:lnTo>
                  <a:pt x="306" y="1761"/>
                </a:lnTo>
                <a:lnTo>
                  <a:pt x="312" y="1736"/>
                </a:lnTo>
                <a:lnTo>
                  <a:pt x="319" y="1712"/>
                </a:lnTo>
                <a:lnTo>
                  <a:pt x="323" y="1689"/>
                </a:lnTo>
                <a:lnTo>
                  <a:pt x="327" y="1664"/>
                </a:lnTo>
                <a:lnTo>
                  <a:pt x="314" y="1668"/>
                </a:lnTo>
                <a:lnTo>
                  <a:pt x="299" y="1673"/>
                </a:lnTo>
                <a:lnTo>
                  <a:pt x="283" y="1676"/>
                </a:lnTo>
                <a:lnTo>
                  <a:pt x="266" y="1678"/>
                </a:lnTo>
                <a:lnTo>
                  <a:pt x="249" y="1679"/>
                </a:lnTo>
                <a:lnTo>
                  <a:pt x="231" y="1678"/>
                </a:lnTo>
                <a:lnTo>
                  <a:pt x="212" y="1675"/>
                </a:lnTo>
                <a:lnTo>
                  <a:pt x="195" y="1669"/>
                </a:lnTo>
                <a:lnTo>
                  <a:pt x="178" y="1660"/>
                </a:lnTo>
                <a:lnTo>
                  <a:pt x="162" y="1647"/>
                </a:lnTo>
                <a:lnTo>
                  <a:pt x="156" y="1653"/>
                </a:lnTo>
                <a:lnTo>
                  <a:pt x="150" y="1661"/>
                </a:lnTo>
                <a:lnTo>
                  <a:pt x="143" y="1666"/>
                </a:lnTo>
                <a:lnTo>
                  <a:pt x="136" y="1672"/>
                </a:lnTo>
                <a:lnTo>
                  <a:pt x="128" y="1676"/>
                </a:lnTo>
                <a:lnTo>
                  <a:pt x="121" y="1679"/>
                </a:lnTo>
                <a:lnTo>
                  <a:pt x="112" y="1680"/>
                </a:lnTo>
                <a:lnTo>
                  <a:pt x="105" y="1680"/>
                </a:lnTo>
                <a:lnTo>
                  <a:pt x="97" y="1677"/>
                </a:lnTo>
                <a:lnTo>
                  <a:pt x="90" y="1673"/>
                </a:lnTo>
                <a:lnTo>
                  <a:pt x="70" y="1653"/>
                </a:lnTo>
                <a:lnTo>
                  <a:pt x="52" y="1634"/>
                </a:lnTo>
                <a:lnTo>
                  <a:pt x="38" y="1614"/>
                </a:lnTo>
                <a:lnTo>
                  <a:pt x="26" y="1593"/>
                </a:lnTo>
                <a:lnTo>
                  <a:pt x="16" y="1573"/>
                </a:lnTo>
                <a:lnTo>
                  <a:pt x="9" y="1554"/>
                </a:lnTo>
                <a:lnTo>
                  <a:pt x="5" y="1537"/>
                </a:lnTo>
                <a:lnTo>
                  <a:pt x="1" y="1522"/>
                </a:lnTo>
                <a:lnTo>
                  <a:pt x="0" y="1509"/>
                </a:lnTo>
                <a:lnTo>
                  <a:pt x="3" y="1500"/>
                </a:lnTo>
                <a:lnTo>
                  <a:pt x="11" y="1494"/>
                </a:lnTo>
                <a:lnTo>
                  <a:pt x="20" y="1488"/>
                </a:lnTo>
                <a:lnTo>
                  <a:pt x="30" y="1481"/>
                </a:lnTo>
                <a:lnTo>
                  <a:pt x="40" y="1475"/>
                </a:lnTo>
                <a:lnTo>
                  <a:pt x="52" y="1468"/>
                </a:lnTo>
                <a:lnTo>
                  <a:pt x="63" y="1462"/>
                </a:lnTo>
                <a:lnTo>
                  <a:pt x="75" y="1456"/>
                </a:lnTo>
                <a:lnTo>
                  <a:pt x="86" y="1449"/>
                </a:lnTo>
                <a:lnTo>
                  <a:pt x="98" y="1442"/>
                </a:lnTo>
                <a:lnTo>
                  <a:pt x="110" y="1435"/>
                </a:lnTo>
                <a:lnTo>
                  <a:pt x="121" y="1429"/>
                </a:lnTo>
                <a:lnTo>
                  <a:pt x="132" y="1422"/>
                </a:lnTo>
                <a:lnTo>
                  <a:pt x="143" y="1416"/>
                </a:lnTo>
                <a:lnTo>
                  <a:pt x="155" y="1409"/>
                </a:lnTo>
                <a:lnTo>
                  <a:pt x="167" y="1403"/>
                </a:lnTo>
                <a:lnTo>
                  <a:pt x="179" y="1395"/>
                </a:lnTo>
                <a:lnTo>
                  <a:pt x="191" y="1389"/>
                </a:lnTo>
                <a:lnTo>
                  <a:pt x="203" y="1382"/>
                </a:lnTo>
                <a:lnTo>
                  <a:pt x="212" y="1376"/>
                </a:lnTo>
                <a:lnTo>
                  <a:pt x="222" y="1371"/>
                </a:lnTo>
                <a:lnTo>
                  <a:pt x="206" y="1360"/>
                </a:lnTo>
                <a:lnTo>
                  <a:pt x="191" y="1348"/>
                </a:lnTo>
                <a:lnTo>
                  <a:pt x="177" y="1335"/>
                </a:lnTo>
                <a:lnTo>
                  <a:pt x="164" y="1322"/>
                </a:lnTo>
                <a:lnTo>
                  <a:pt x="152" y="1308"/>
                </a:lnTo>
                <a:lnTo>
                  <a:pt x="141" y="1294"/>
                </a:lnTo>
                <a:lnTo>
                  <a:pt x="133" y="1279"/>
                </a:lnTo>
                <a:lnTo>
                  <a:pt x="124" y="1263"/>
                </a:lnTo>
                <a:lnTo>
                  <a:pt x="117" y="1246"/>
                </a:lnTo>
                <a:lnTo>
                  <a:pt x="110" y="1229"/>
                </a:lnTo>
                <a:lnTo>
                  <a:pt x="107" y="1212"/>
                </a:lnTo>
                <a:lnTo>
                  <a:pt x="104" y="1193"/>
                </a:lnTo>
                <a:lnTo>
                  <a:pt x="103" y="1175"/>
                </a:lnTo>
                <a:lnTo>
                  <a:pt x="103" y="1157"/>
                </a:lnTo>
                <a:lnTo>
                  <a:pt x="105" y="1139"/>
                </a:lnTo>
                <a:lnTo>
                  <a:pt x="109" y="1120"/>
                </a:lnTo>
                <a:lnTo>
                  <a:pt x="115" y="1101"/>
                </a:lnTo>
                <a:lnTo>
                  <a:pt x="123" y="1083"/>
                </a:lnTo>
                <a:lnTo>
                  <a:pt x="133" y="1064"/>
                </a:lnTo>
                <a:lnTo>
                  <a:pt x="144" y="1045"/>
                </a:lnTo>
                <a:lnTo>
                  <a:pt x="154" y="1031"/>
                </a:lnTo>
                <a:lnTo>
                  <a:pt x="163" y="1016"/>
                </a:lnTo>
                <a:lnTo>
                  <a:pt x="171" y="1001"/>
                </a:lnTo>
                <a:lnTo>
                  <a:pt x="178" y="986"/>
                </a:lnTo>
                <a:lnTo>
                  <a:pt x="184" y="971"/>
                </a:lnTo>
                <a:lnTo>
                  <a:pt x="191" y="955"/>
                </a:lnTo>
                <a:lnTo>
                  <a:pt x="196" y="940"/>
                </a:lnTo>
                <a:lnTo>
                  <a:pt x="203" y="924"/>
                </a:lnTo>
                <a:lnTo>
                  <a:pt x="209" y="907"/>
                </a:lnTo>
                <a:lnTo>
                  <a:pt x="217" y="890"/>
                </a:lnTo>
                <a:lnTo>
                  <a:pt x="226" y="870"/>
                </a:lnTo>
                <a:lnTo>
                  <a:pt x="237" y="849"/>
                </a:lnTo>
                <a:lnTo>
                  <a:pt x="249" y="829"/>
                </a:lnTo>
                <a:lnTo>
                  <a:pt x="261" y="808"/>
                </a:lnTo>
                <a:lnTo>
                  <a:pt x="272" y="787"/>
                </a:lnTo>
                <a:lnTo>
                  <a:pt x="284" y="766"/>
                </a:lnTo>
                <a:lnTo>
                  <a:pt x="295" y="744"/>
                </a:lnTo>
                <a:lnTo>
                  <a:pt x="305" y="722"/>
                </a:lnTo>
                <a:lnTo>
                  <a:pt x="313" y="698"/>
                </a:lnTo>
                <a:lnTo>
                  <a:pt x="320" y="674"/>
                </a:lnTo>
                <a:lnTo>
                  <a:pt x="323" y="668"/>
                </a:lnTo>
                <a:lnTo>
                  <a:pt x="331" y="661"/>
                </a:lnTo>
                <a:lnTo>
                  <a:pt x="341" y="655"/>
                </a:lnTo>
                <a:lnTo>
                  <a:pt x="354" y="648"/>
                </a:lnTo>
                <a:lnTo>
                  <a:pt x="368" y="641"/>
                </a:lnTo>
                <a:lnTo>
                  <a:pt x="384" y="636"/>
                </a:lnTo>
                <a:lnTo>
                  <a:pt x="401" y="630"/>
                </a:lnTo>
                <a:lnTo>
                  <a:pt x="419" y="625"/>
                </a:lnTo>
                <a:lnTo>
                  <a:pt x="436" y="622"/>
                </a:lnTo>
                <a:lnTo>
                  <a:pt x="451" y="619"/>
                </a:lnTo>
                <a:lnTo>
                  <a:pt x="460" y="611"/>
                </a:lnTo>
                <a:lnTo>
                  <a:pt x="467" y="602"/>
                </a:lnTo>
                <a:lnTo>
                  <a:pt x="475" y="595"/>
                </a:lnTo>
                <a:lnTo>
                  <a:pt x="482" y="587"/>
                </a:lnTo>
                <a:lnTo>
                  <a:pt x="491" y="581"/>
                </a:lnTo>
                <a:lnTo>
                  <a:pt x="499" y="575"/>
                </a:lnTo>
                <a:lnTo>
                  <a:pt x="509" y="572"/>
                </a:lnTo>
                <a:lnTo>
                  <a:pt x="520" y="569"/>
                </a:lnTo>
                <a:lnTo>
                  <a:pt x="533" y="568"/>
                </a:lnTo>
                <a:lnTo>
                  <a:pt x="547" y="568"/>
                </a:lnTo>
                <a:lnTo>
                  <a:pt x="550" y="568"/>
                </a:lnTo>
                <a:lnTo>
                  <a:pt x="553" y="567"/>
                </a:lnTo>
                <a:lnTo>
                  <a:pt x="556" y="565"/>
                </a:lnTo>
                <a:lnTo>
                  <a:pt x="559" y="561"/>
                </a:lnTo>
                <a:lnTo>
                  <a:pt x="562" y="557"/>
                </a:lnTo>
                <a:lnTo>
                  <a:pt x="564" y="553"/>
                </a:lnTo>
                <a:lnTo>
                  <a:pt x="566" y="549"/>
                </a:lnTo>
                <a:lnTo>
                  <a:pt x="569" y="543"/>
                </a:lnTo>
                <a:lnTo>
                  <a:pt x="572" y="538"/>
                </a:lnTo>
                <a:lnTo>
                  <a:pt x="575" y="532"/>
                </a:lnTo>
                <a:lnTo>
                  <a:pt x="581" y="528"/>
                </a:lnTo>
                <a:lnTo>
                  <a:pt x="586" y="524"/>
                </a:lnTo>
                <a:lnTo>
                  <a:pt x="591" y="518"/>
                </a:lnTo>
                <a:lnTo>
                  <a:pt x="594" y="512"/>
                </a:lnTo>
                <a:lnTo>
                  <a:pt x="596" y="507"/>
                </a:lnTo>
                <a:lnTo>
                  <a:pt x="598" y="500"/>
                </a:lnTo>
                <a:lnTo>
                  <a:pt x="600" y="494"/>
                </a:lnTo>
                <a:lnTo>
                  <a:pt x="600" y="487"/>
                </a:lnTo>
                <a:lnTo>
                  <a:pt x="602" y="481"/>
                </a:lnTo>
                <a:lnTo>
                  <a:pt x="600" y="475"/>
                </a:lnTo>
                <a:lnTo>
                  <a:pt x="607" y="472"/>
                </a:lnTo>
                <a:lnTo>
                  <a:pt x="612" y="467"/>
                </a:lnTo>
                <a:lnTo>
                  <a:pt x="617" y="460"/>
                </a:lnTo>
                <a:lnTo>
                  <a:pt x="619" y="453"/>
                </a:lnTo>
                <a:lnTo>
                  <a:pt x="620" y="444"/>
                </a:lnTo>
                <a:lnTo>
                  <a:pt x="618" y="436"/>
                </a:lnTo>
                <a:lnTo>
                  <a:pt x="613" y="427"/>
                </a:lnTo>
                <a:lnTo>
                  <a:pt x="606" y="419"/>
                </a:lnTo>
                <a:lnTo>
                  <a:pt x="595" y="411"/>
                </a:lnTo>
                <a:lnTo>
                  <a:pt x="580" y="403"/>
                </a:lnTo>
                <a:lnTo>
                  <a:pt x="571" y="400"/>
                </a:lnTo>
                <a:lnTo>
                  <a:pt x="561" y="399"/>
                </a:lnTo>
                <a:lnTo>
                  <a:pt x="550" y="398"/>
                </a:lnTo>
                <a:lnTo>
                  <a:pt x="539" y="398"/>
                </a:lnTo>
                <a:lnTo>
                  <a:pt x="528" y="397"/>
                </a:lnTo>
                <a:lnTo>
                  <a:pt x="519" y="396"/>
                </a:lnTo>
                <a:lnTo>
                  <a:pt x="509" y="394"/>
                </a:lnTo>
                <a:lnTo>
                  <a:pt x="502" y="391"/>
                </a:lnTo>
                <a:lnTo>
                  <a:pt x="496" y="384"/>
                </a:lnTo>
                <a:lnTo>
                  <a:pt x="493" y="374"/>
                </a:lnTo>
                <a:lnTo>
                  <a:pt x="489" y="357"/>
                </a:lnTo>
                <a:lnTo>
                  <a:pt x="486" y="339"/>
                </a:lnTo>
                <a:lnTo>
                  <a:pt x="484" y="321"/>
                </a:lnTo>
                <a:lnTo>
                  <a:pt x="483" y="301"/>
                </a:lnTo>
                <a:lnTo>
                  <a:pt x="483" y="284"/>
                </a:lnTo>
                <a:lnTo>
                  <a:pt x="484" y="267"/>
                </a:lnTo>
                <a:lnTo>
                  <a:pt x="486" y="251"/>
                </a:lnTo>
                <a:lnTo>
                  <a:pt x="489" y="238"/>
                </a:lnTo>
                <a:lnTo>
                  <a:pt x="493" y="227"/>
                </a:lnTo>
                <a:lnTo>
                  <a:pt x="497" y="220"/>
                </a:lnTo>
                <a:close/>
              </a:path>
            </a:pathLst>
          </a:custGeom>
          <a:solidFill>
            <a:srgbClr val="FF0000"/>
          </a:solidFill>
          <a:ln w="9525">
            <a:noFill/>
            <a:round/>
            <a:headEnd/>
            <a:tailEnd/>
          </a:ln>
        </p:spPr>
        <p:txBody>
          <a:bodyPr/>
          <a:lstStyle/>
          <a:p>
            <a:endParaRPr lang="en-US"/>
          </a:p>
        </p:txBody>
      </p:sp>
      <p:sp>
        <p:nvSpPr>
          <p:cNvPr id="26902" name="Freeform 1567"/>
          <p:cNvSpPr>
            <a:spLocks noChangeAspect="1"/>
          </p:cNvSpPr>
          <p:nvPr/>
        </p:nvSpPr>
        <p:spPr bwMode="auto">
          <a:xfrm>
            <a:off x="7696200" y="3733800"/>
            <a:ext cx="79375" cy="133350"/>
          </a:xfrm>
          <a:custGeom>
            <a:avLst/>
            <a:gdLst>
              <a:gd name="T0" fmla="*/ 2147483647 w 1763"/>
              <a:gd name="T1" fmla="*/ 2147483647 h 3551"/>
              <a:gd name="T2" fmla="*/ 2147483647 w 1763"/>
              <a:gd name="T3" fmla="*/ 2147483647 h 3551"/>
              <a:gd name="T4" fmla="*/ 2147483647 w 1763"/>
              <a:gd name="T5" fmla="*/ 2147483647 h 3551"/>
              <a:gd name="T6" fmla="*/ 2147483647 w 1763"/>
              <a:gd name="T7" fmla="*/ 2147483647 h 3551"/>
              <a:gd name="T8" fmla="*/ 2147483647 w 1763"/>
              <a:gd name="T9" fmla="*/ 2147483647 h 3551"/>
              <a:gd name="T10" fmla="*/ 2147483647 w 1763"/>
              <a:gd name="T11" fmla="*/ 2147483647 h 3551"/>
              <a:gd name="T12" fmla="*/ 2147483647 w 1763"/>
              <a:gd name="T13" fmla="*/ 2147483647 h 3551"/>
              <a:gd name="T14" fmla="*/ 2147483647 w 1763"/>
              <a:gd name="T15" fmla="*/ 2147483647 h 3551"/>
              <a:gd name="T16" fmla="*/ 2147483647 w 1763"/>
              <a:gd name="T17" fmla="*/ 2147483647 h 3551"/>
              <a:gd name="T18" fmla="*/ 2147483647 w 1763"/>
              <a:gd name="T19" fmla="*/ 2147483647 h 3551"/>
              <a:gd name="T20" fmla="*/ 2147483647 w 1763"/>
              <a:gd name="T21" fmla="*/ 2147483647 h 3551"/>
              <a:gd name="T22" fmla="*/ 2147483647 w 1763"/>
              <a:gd name="T23" fmla="*/ 2147483647 h 3551"/>
              <a:gd name="T24" fmla="*/ 2147483647 w 1763"/>
              <a:gd name="T25" fmla="*/ 2147483647 h 3551"/>
              <a:gd name="T26" fmla="*/ 2147483647 w 1763"/>
              <a:gd name="T27" fmla="*/ 2147483647 h 3551"/>
              <a:gd name="T28" fmla="*/ 2147483647 w 1763"/>
              <a:gd name="T29" fmla="*/ 2147483647 h 3551"/>
              <a:gd name="T30" fmla="*/ 2147483647 w 1763"/>
              <a:gd name="T31" fmla="*/ 2147483647 h 3551"/>
              <a:gd name="T32" fmla="*/ 2147483647 w 1763"/>
              <a:gd name="T33" fmla="*/ 2147483647 h 3551"/>
              <a:gd name="T34" fmla="*/ 2147483647 w 1763"/>
              <a:gd name="T35" fmla="*/ 2147483647 h 3551"/>
              <a:gd name="T36" fmla="*/ 2147483647 w 1763"/>
              <a:gd name="T37" fmla="*/ 2147483647 h 3551"/>
              <a:gd name="T38" fmla="*/ 2147483647 w 1763"/>
              <a:gd name="T39" fmla="*/ 2147483647 h 3551"/>
              <a:gd name="T40" fmla="*/ 2147483647 w 1763"/>
              <a:gd name="T41" fmla="*/ 2147483647 h 3551"/>
              <a:gd name="T42" fmla="*/ 2147483647 w 1763"/>
              <a:gd name="T43" fmla="*/ 2147483647 h 3551"/>
              <a:gd name="T44" fmla="*/ 2147483647 w 1763"/>
              <a:gd name="T45" fmla="*/ 2147483647 h 3551"/>
              <a:gd name="T46" fmla="*/ 2147483647 w 1763"/>
              <a:gd name="T47" fmla="*/ 2147483647 h 3551"/>
              <a:gd name="T48" fmla="*/ 2147483647 w 1763"/>
              <a:gd name="T49" fmla="*/ 2147483647 h 3551"/>
              <a:gd name="T50" fmla="*/ 2147483647 w 1763"/>
              <a:gd name="T51" fmla="*/ 2147483647 h 3551"/>
              <a:gd name="T52" fmla="*/ 2147483647 w 1763"/>
              <a:gd name="T53" fmla="*/ 2147483647 h 3551"/>
              <a:gd name="T54" fmla="*/ 2147483647 w 1763"/>
              <a:gd name="T55" fmla="*/ 2147483647 h 3551"/>
              <a:gd name="T56" fmla="*/ 2147483647 w 1763"/>
              <a:gd name="T57" fmla="*/ 2147483647 h 3551"/>
              <a:gd name="T58" fmla="*/ 2147483647 w 1763"/>
              <a:gd name="T59" fmla="*/ 2147483647 h 3551"/>
              <a:gd name="T60" fmla="*/ 2147483647 w 1763"/>
              <a:gd name="T61" fmla="*/ 2147483647 h 3551"/>
              <a:gd name="T62" fmla="*/ 2147483647 w 1763"/>
              <a:gd name="T63" fmla="*/ 2147483647 h 3551"/>
              <a:gd name="T64" fmla="*/ 2147483647 w 1763"/>
              <a:gd name="T65" fmla="*/ 2147483647 h 3551"/>
              <a:gd name="T66" fmla="*/ 2147483647 w 1763"/>
              <a:gd name="T67" fmla="*/ 2147483647 h 3551"/>
              <a:gd name="T68" fmla="*/ 2147483647 w 1763"/>
              <a:gd name="T69" fmla="*/ 2147483647 h 3551"/>
              <a:gd name="T70" fmla="*/ 2147483647 w 1763"/>
              <a:gd name="T71" fmla="*/ 2147483647 h 3551"/>
              <a:gd name="T72" fmla="*/ 2147483647 w 1763"/>
              <a:gd name="T73" fmla="*/ 2147483647 h 3551"/>
              <a:gd name="T74" fmla="*/ 2147483647 w 1763"/>
              <a:gd name="T75" fmla="*/ 2147483647 h 3551"/>
              <a:gd name="T76" fmla="*/ 2147483647 w 1763"/>
              <a:gd name="T77" fmla="*/ 2147483647 h 3551"/>
              <a:gd name="T78" fmla="*/ 2147483647 w 1763"/>
              <a:gd name="T79" fmla="*/ 2147483647 h 3551"/>
              <a:gd name="T80" fmla="*/ 2147483647 w 1763"/>
              <a:gd name="T81" fmla="*/ 2147483647 h 3551"/>
              <a:gd name="T82" fmla="*/ 2147483647 w 1763"/>
              <a:gd name="T83" fmla="*/ 2147483647 h 3551"/>
              <a:gd name="T84" fmla="*/ 2147483647 w 1763"/>
              <a:gd name="T85" fmla="*/ 2147483647 h 3551"/>
              <a:gd name="T86" fmla="*/ 2147483647 w 1763"/>
              <a:gd name="T87" fmla="*/ 2147483647 h 3551"/>
              <a:gd name="T88" fmla="*/ 2147483647 w 1763"/>
              <a:gd name="T89" fmla="*/ 2147483647 h 3551"/>
              <a:gd name="T90" fmla="*/ 2147483647 w 1763"/>
              <a:gd name="T91" fmla="*/ 2147483647 h 3551"/>
              <a:gd name="T92" fmla="*/ 2147483647 w 1763"/>
              <a:gd name="T93" fmla="*/ 2147483647 h 3551"/>
              <a:gd name="T94" fmla="*/ 2147483647 w 1763"/>
              <a:gd name="T95" fmla="*/ 2147483647 h 3551"/>
              <a:gd name="T96" fmla="*/ 2147483647 w 1763"/>
              <a:gd name="T97" fmla="*/ 2147483647 h 3551"/>
              <a:gd name="T98" fmla="*/ 2147483647 w 1763"/>
              <a:gd name="T99" fmla="*/ 2147483647 h 3551"/>
              <a:gd name="T100" fmla="*/ 2147483647 w 1763"/>
              <a:gd name="T101" fmla="*/ 2147483647 h 3551"/>
              <a:gd name="T102" fmla="*/ 2147483647 w 1763"/>
              <a:gd name="T103" fmla="*/ 2147483647 h 3551"/>
              <a:gd name="T104" fmla="*/ 2147483647 w 1763"/>
              <a:gd name="T105" fmla="*/ 2147483647 h 3551"/>
              <a:gd name="T106" fmla="*/ 2147483647 w 1763"/>
              <a:gd name="T107" fmla="*/ 2147483647 h 3551"/>
              <a:gd name="T108" fmla="*/ 2147483647 w 1763"/>
              <a:gd name="T109" fmla="*/ 2147483647 h 3551"/>
              <a:gd name="T110" fmla="*/ 2147483647 w 1763"/>
              <a:gd name="T111" fmla="*/ 2147483647 h 3551"/>
              <a:gd name="T112" fmla="*/ 2147483647 w 1763"/>
              <a:gd name="T113" fmla="*/ 2147483647 h 3551"/>
              <a:gd name="T114" fmla="*/ 2147483647 w 1763"/>
              <a:gd name="T115" fmla="*/ 2147483647 h 3551"/>
              <a:gd name="T116" fmla="*/ 2147483647 w 1763"/>
              <a:gd name="T117" fmla="*/ 2147483647 h 3551"/>
              <a:gd name="T118" fmla="*/ 2147483647 w 1763"/>
              <a:gd name="T119" fmla="*/ 2147483647 h 3551"/>
              <a:gd name="T120" fmla="*/ 2147483647 w 1763"/>
              <a:gd name="T121" fmla="*/ 2147483647 h 3551"/>
              <a:gd name="T122" fmla="*/ 2147483647 w 1763"/>
              <a:gd name="T123" fmla="*/ 2147483647 h 35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3"/>
              <a:gd name="T187" fmla="*/ 0 h 3551"/>
              <a:gd name="T188" fmla="*/ 1763 w 1763"/>
              <a:gd name="T189" fmla="*/ 3551 h 35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3" h="3551">
                <a:moveTo>
                  <a:pt x="497" y="220"/>
                </a:moveTo>
                <a:lnTo>
                  <a:pt x="502" y="216"/>
                </a:lnTo>
                <a:lnTo>
                  <a:pt x="505" y="213"/>
                </a:lnTo>
                <a:lnTo>
                  <a:pt x="508" y="209"/>
                </a:lnTo>
                <a:lnTo>
                  <a:pt x="510" y="206"/>
                </a:lnTo>
                <a:lnTo>
                  <a:pt x="511" y="203"/>
                </a:lnTo>
                <a:lnTo>
                  <a:pt x="513" y="199"/>
                </a:lnTo>
                <a:lnTo>
                  <a:pt x="514" y="196"/>
                </a:lnTo>
                <a:lnTo>
                  <a:pt x="517" y="192"/>
                </a:lnTo>
                <a:lnTo>
                  <a:pt x="519" y="187"/>
                </a:lnTo>
                <a:lnTo>
                  <a:pt x="521" y="181"/>
                </a:lnTo>
                <a:lnTo>
                  <a:pt x="525" y="171"/>
                </a:lnTo>
                <a:lnTo>
                  <a:pt x="529" y="161"/>
                </a:lnTo>
                <a:lnTo>
                  <a:pt x="533" y="149"/>
                </a:lnTo>
                <a:lnTo>
                  <a:pt x="537" y="137"/>
                </a:lnTo>
                <a:lnTo>
                  <a:pt x="541" y="124"/>
                </a:lnTo>
                <a:lnTo>
                  <a:pt x="547" y="112"/>
                </a:lnTo>
                <a:lnTo>
                  <a:pt x="551" y="100"/>
                </a:lnTo>
                <a:lnTo>
                  <a:pt x="556" y="89"/>
                </a:lnTo>
                <a:lnTo>
                  <a:pt x="562" y="79"/>
                </a:lnTo>
                <a:lnTo>
                  <a:pt x="567" y="70"/>
                </a:lnTo>
                <a:lnTo>
                  <a:pt x="579" y="55"/>
                </a:lnTo>
                <a:lnTo>
                  <a:pt x="592" y="42"/>
                </a:lnTo>
                <a:lnTo>
                  <a:pt x="606" y="32"/>
                </a:lnTo>
                <a:lnTo>
                  <a:pt x="622" y="22"/>
                </a:lnTo>
                <a:lnTo>
                  <a:pt x="638" y="14"/>
                </a:lnTo>
                <a:lnTo>
                  <a:pt x="655" y="8"/>
                </a:lnTo>
                <a:lnTo>
                  <a:pt x="673" y="4"/>
                </a:lnTo>
                <a:lnTo>
                  <a:pt x="691" y="2"/>
                </a:lnTo>
                <a:lnTo>
                  <a:pt x="709" y="0"/>
                </a:lnTo>
                <a:lnTo>
                  <a:pt x="727" y="0"/>
                </a:lnTo>
                <a:lnTo>
                  <a:pt x="746" y="3"/>
                </a:lnTo>
                <a:lnTo>
                  <a:pt x="763" y="6"/>
                </a:lnTo>
                <a:lnTo>
                  <a:pt x="780" y="10"/>
                </a:lnTo>
                <a:lnTo>
                  <a:pt x="796" y="17"/>
                </a:lnTo>
                <a:lnTo>
                  <a:pt x="812" y="24"/>
                </a:lnTo>
                <a:lnTo>
                  <a:pt x="827" y="33"/>
                </a:lnTo>
                <a:lnTo>
                  <a:pt x="840" y="43"/>
                </a:lnTo>
                <a:lnTo>
                  <a:pt x="853" y="54"/>
                </a:lnTo>
                <a:lnTo>
                  <a:pt x="865" y="67"/>
                </a:lnTo>
                <a:lnTo>
                  <a:pt x="875" y="81"/>
                </a:lnTo>
                <a:lnTo>
                  <a:pt x="880" y="89"/>
                </a:lnTo>
                <a:lnTo>
                  <a:pt x="885" y="96"/>
                </a:lnTo>
                <a:lnTo>
                  <a:pt x="892" y="105"/>
                </a:lnTo>
                <a:lnTo>
                  <a:pt x="897" y="112"/>
                </a:lnTo>
                <a:lnTo>
                  <a:pt x="903" y="121"/>
                </a:lnTo>
                <a:lnTo>
                  <a:pt x="908" y="128"/>
                </a:lnTo>
                <a:lnTo>
                  <a:pt x="911" y="137"/>
                </a:lnTo>
                <a:lnTo>
                  <a:pt x="916" y="146"/>
                </a:lnTo>
                <a:lnTo>
                  <a:pt x="918" y="154"/>
                </a:lnTo>
                <a:lnTo>
                  <a:pt x="919" y="164"/>
                </a:lnTo>
                <a:lnTo>
                  <a:pt x="919" y="172"/>
                </a:lnTo>
                <a:lnTo>
                  <a:pt x="919" y="181"/>
                </a:lnTo>
                <a:lnTo>
                  <a:pt x="919" y="190"/>
                </a:lnTo>
                <a:lnTo>
                  <a:pt x="919" y="197"/>
                </a:lnTo>
                <a:lnTo>
                  <a:pt x="919" y="205"/>
                </a:lnTo>
                <a:lnTo>
                  <a:pt x="920" y="211"/>
                </a:lnTo>
                <a:lnTo>
                  <a:pt x="920" y="218"/>
                </a:lnTo>
                <a:lnTo>
                  <a:pt x="920" y="223"/>
                </a:lnTo>
                <a:lnTo>
                  <a:pt x="920" y="227"/>
                </a:lnTo>
                <a:lnTo>
                  <a:pt x="921" y="230"/>
                </a:lnTo>
                <a:lnTo>
                  <a:pt x="923" y="234"/>
                </a:lnTo>
                <a:lnTo>
                  <a:pt x="925" y="236"/>
                </a:lnTo>
                <a:lnTo>
                  <a:pt x="927" y="237"/>
                </a:lnTo>
                <a:lnTo>
                  <a:pt x="931" y="237"/>
                </a:lnTo>
                <a:lnTo>
                  <a:pt x="933" y="237"/>
                </a:lnTo>
                <a:lnTo>
                  <a:pt x="935" y="237"/>
                </a:lnTo>
                <a:lnTo>
                  <a:pt x="937" y="237"/>
                </a:lnTo>
                <a:lnTo>
                  <a:pt x="939" y="238"/>
                </a:lnTo>
                <a:lnTo>
                  <a:pt x="940" y="240"/>
                </a:lnTo>
                <a:lnTo>
                  <a:pt x="941" y="243"/>
                </a:lnTo>
                <a:lnTo>
                  <a:pt x="944" y="258"/>
                </a:lnTo>
                <a:lnTo>
                  <a:pt x="946" y="272"/>
                </a:lnTo>
                <a:lnTo>
                  <a:pt x="946" y="285"/>
                </a:lnTo>
                <a:lnTo>
                  <a:pt x="945" y="298"/>
                </a:lnTo>
                <a:lnTo>
                  <a:pt x="942" y="310"/>
                </a:lnTo>
                <a:lnTo>
                  <a:pt x="939" y="322"/>
                </a:lnTo>
                <a:lnTo>
                  <a:pt x="935" y="334"/>
                </a:lnTo>
                <a:lnTo>
                  <a:pt x="930" y="344"/>
                </a:lnTo>
                <a:lnTo>
                  <a:pt x="922" y="356"/>
                </a:lnTo>
                <a:lnTo>
                  <a:pt x="913" y="367"/>
                </a:lnTo>
                <a:lnTo>
                  <a:pt x="909" y="372"/>
                </a:lnTo>
                <a:lnTo>
                  <a:pt x="905" y="378"/>
                </a:lnTo>
                <a:lnTo>
                  <a:pt x="899" y="383"/>
                </a:lnTo>
                <a:lnTo>
                  <a:pt x="893" y="387"/>
                </a:lnTo>
                <a:lnTo>
                  <a:pt x="887" y="392"/>
                </a:lnTo>
                <a:lnTo>
                  <a:pt x="879" y="394"/>
                </a:lnTo>
                <a:lnTo>
                  <a:pt x="870" y="396"/>
                </a:lnTo>
                <a:lnTo>
                  <a:pt x="862" y="397"/>
                </a:lnTo>
                <a:lnTo>
                  <a:pt x="851" y="396"/>
                </a:lnTo>
                <a:lnTo>
                  <a:pt x="841" y="393"/>
                </a:lnTo>
                <a:lnTo>
                  <a:pt x="838" y="393"/>
                </a:lnTo>
                <a:lnTo>
                  <a:pt x="835" y="393"/>
                </a:lnTo>
                <a:lnTo>
                  <a:pt x="833" y="395"/>
                </a:lnTo>
                <a:lnTo>
                  <a:pt x="830" y="398"/>
                </a:lnTo>
                <a:lnTo>
                  <a:pt x="827" y="401"/>
                </a:lnTo>
                <a:lnTo>
                  <a:pt x="826" y="406"/>
                </a:lnTo>
                <a:lnTo>
                  <a:pt x="824" y="410"/>
                </a:lnTo>
                <a:lnTo>
                  <a:pt x="823" y="415"/>
                </a:lnTo>
                <a:lnTo>
                  <a:pt x="821" y="420"/>
                </a:lnTo>
                <a:lnTo>
                  <a:pt x="820" y="424"/>
                </a:lnTo>
                <a:lnTo>
                  <a:pt x="820" y="426"/>
                </a:lnTo>
                <a:lnTo>
                  <a:pt x="820" y="428"/>
                </a:lnTo>
                <a:lnTo>
                  <a:pt x="819" y="432"/>
                </a:lnTo>
                <a:lnTo>
                  <a:pt x="818" y="438"/>
                </a:lnTo>
                <a:lnTo>
                  <a:pt x="818" y="442"/>
                </a:lnTo>
                <a:lnTo>
                  <a:pt x="819" y="448"/>
                </a:lnTo>
                <a:lnTo>
                  <a:pt x="820" y="452"/>
                </a:lnTo>
                <a:lnTo>
                  <a:pt x="822" y="456"/>
                </a:lnTo>
                <a:lnTo>
                  <a:pt x="825" y="459"/>
                </a:lnTo>
                <a:lnTo>
                  <a:pt x="831" y="460"/>
                </a:lnTo>
                <a:lnTo>
                  <a:pt x="837" y="460"/>
                </a:lnTo>
                <a:lnTo>
                  <a:pt x="845" y="462"/>
                </a:lnTo>
                <a:lnTo>
                  <a:pt x="851" y="464"/>
                </a:lnTo>
                <a:lnTo>
                  <a:pt x="859" y="465"/>
                </a:lnTo>
                <a:lnTo>
                  <a:pt x="864" y="468"/>
                </a:lnTo>
                <a:lnTo>
                  <a:pt x="870" y="470"/>
                </a:lnTo>
                <a:lnTo>
                  <a:pt x="875" y="473"/>
                </a:lnTo>
                <a:lnTo>
                  <a:pt x="879" y="478"/>
                </a:lnTo>
                <a:lnTo>
                  <a:pt x="881" y="481"/>
                </a:lnTo>
                <a:lnTo>
                  <a:pt x="882" y="486"/>
                </a:lnTo>
                <a:lnTo>
                  <a:pt x="882" y="493"/>
                </a:lnTo>
                <a:lnTo>
                  <a:pt x="883" y="499"/>
                </a:lnTo>
                <a:lnTo>
                  <a:pt x="885" y="507"/>
                </a:lnTo>
                <a:lnTo>
                  <a:pt x="888" y="513"/>
                </a:lnTo>
                <a:lnTo>
                  <a:pt x="890" y="520"/>
                </a:lnTo>
                <a:lnTo>
                  <a:pt x="894" y="526"/>
                </a:lnTo>
                <a:lnTo>
                  <a:pt x="898" y="531"/>
                </a:lnTo>
                <a:lnTo>
                  <a:pt x="903" y="536"/>
                </a:lnTo>
                <a:lnTo>
                  <a:pt x="909" y="539"/>
                </a:lnTo>
                <a:lnTo>
                  <a:pt x="916" y="540"/>
                </a:lnTo>
                <a:lnTo>
                  <a:pt x="925" y="541"/>
                </a:lnTo>
                <a:lnTo>
                  <a:pt x="935" y="543"/>
                </a:lnTo>
                <a:lnTo>
                  <a:pt x="944" y="543"/>
                </a:lnTo>
                <a:lnTo>
                  <a:pt x="952" y="544"/>
                </a:lnTo>
                <a:lnTo>
                  <a:pt x="961" y="545"/>
                </a:lnTo>
                <a:lnTo>
                  <a:pt x="969" y="546"/>
                </a:lnTo>
                <a:lnTo>
                  <a:pt x="978" y="549"/>
                </a:lnTo>
                <a:lnTo>
                  <a:pt x="987" y="550"/>
                </a:lnTo>
                <a:lnTo>
                  <a:pt x="995" y="553"/>
                </a:lnTo>
                <a:lnTo>
                  <a:pt x="1004" y="555"/>
                </a:lnTo>
                <a:lnTo>
                  <a:pt x="1014" y="564"/>
                </a:lnTo>
                <a:lnTo>
                  <a:pt x="1025" y="573"/>
                </a:lnTo>
                <a:lnTo>
                  <a:pt x="1037" y="583"/>
                </a:lnTo>
                <a:lnTo>
                  <a:pt x="1050" y="594"/>
                </a:lnTo>
                <a:lnTo>
                  <a:pt x="1063" y="606"/>
                </a:lnTo>
                <a:lnTo>
                  <a:pt x="1077" y="617"/>
                </a:lnTo>
                <a:lnTo>
                  <a:pt x="1092" y="629"/>
                </a:lnTo>
                <a:lnTo>
                  <a:pt x="1107" y="641"/>
                </a:lnTo>
                <a:lnTo>
                  <a:pt x="1124" y="653"/>
                </a:lnTo>
                <a:lnTo>
                  <a:pt x="1142" y="664"/>
                </a:lnTo>
                <a:lnTo>
                  <a:pt x="1147" y="678"/>
                </a:lnTo>
                <a:lnTo>
                  <a:pt x="1151" y="691"/>
                </a:lnTo>
                <a:lnTo>
                  <a:pt x="1158" y="708"/>
                </a:lnTo>
                <a:lnTo>
                  <a:pt x="1163" y="725"/>
                </a:lnTo>
                <a:lnTo>
                  <a:pt x="1169" y="742"/>
                </a:lnTo>
                <a:lnTo>
                  <a:pt x="1176" y="759"/>
                </a:lnTo>
                <a:lnTo>
                  <a:pt x="1182" y="777"/>
                </a:lnTo>
                <a:lnTo>
                  <a:pt x="1188" y="795"/>
                </a:lnTo>
                <a:lnTo>
                  <a:pt x="1192" y="813"/>
                </a:lnTo>
                <a:lnTo>
                  <a:pt x="1194" y="829"/>
                </a:lnTo>
                <a:lnTo>
                  <a:pt x="1220" y="816"/>
                </a:lnTo>
                <a:lnTo>
                  <a:pt x="1249" y="802"/>
                </a:lnTo>
                <a:lnTo>
                  <a:pt x="1280" y="786"/>
                </a:lnTo>
                <a:lnTo>
                  <a:pt x="1311" y="770"/>
                </a:lnTo>
                <a:lnTo>
                  <a:pt x="1341" y="755"/>
                </a:lnTo>
                <a:lnTo>
                  <a:pt x="1369" y="740"/>
                </a:lnTo>
                <a:lnTo>
                  <a:pt x="1393" y="727"/>
                </a:lnTo>
                <a:lnTo>
                  <a:pt x="1412" y="717"/>
                </a:lnTo>
                <a:lnTo>
                  <a:pt x="1425" y="710"/>
                </a:lnTo>
                <a:lnTo>
                  <a:pt x="1430" y="708"/>
                </a:lnTo>
                <a:lnTo>
                  <a:pt x="1426" y="594"/>
                </a:lnTo>
                <a:lnTo>
                  <a:pt x="1450" y="586"/>
                </a:lnTo>
                <a:lnTo>
                  <a:pt x="1451" y="588"/>
                </a:lnTo>
                <a:lnTo>
                  <a:pt x="1453" y="593"/>
                </a:lnTo>
                <a:lnTo>
                  <a:pt x="1458" y="600"/>
                </a:lnTo>
                <a:lnTo>
                  <a:pt x="1462" y="610"/>
                </a:lnTo>
                <a:lnTo>
                  <a:pt x="1467" y="622"/>
                </a:lnTo>
                <a:lnTo>
                  <a:pt x="1473" y="633"/>
                </a:lnTo>
                <a:lnTo>
                  <a:pt x="1479" y="646"/>
                </a:lnTo>
                <a:lnTo>
                  <a:pt x="1484" y="659"/>
                </a:lnTo>
                <a:lnTo>
                  <a:pt x="1490" y="671"/>
                </a:lnTo>
                <a:lnTo>
                  <a:pt x="1494" y="682"/>
                </a:lnTo>
                <a:lnTo>
                  <a:pt x="1505" y="675"/>
                </a:lnTo>
                <a:lnTo>
                  <a:pt x="1518" y="669"/>
                </a:lnTo>
                <a:lnTo>
                  <a:pt x="1530" y="662"/>
                </a:lnTo>
                <a:lnTo>
                  <a:pt x="1543" y="656"/>
                </a:lnTo>
                <a:lnTo>
                  <a:pt x="1557" y="648"/>
                </a:lnTo>
                <a:lnTo>
                  <a:pt x="1569" y="642"/>
                </a:lnTo>
                <a:lnTo>
                  <a:pt x="1582" y="635"/>
                </a:lnTo>
                <a:lnTo>
                  <a:pt x="1595" y="627"/>
                </a:lnTo>
                <a:lnTo>
                  <a:pt x="1607" y="619"/>
                </a:lnTo>
                <a:lnTo>
                  <a:pt x="1618" y="612"/>
                </a:lnTo>
                <a:lnTo>
                  <a:pt x="1619" y="611"/>
                </a:lnTo>
                <a:lnTo>
                  <a:pt x="1619" y="609"/>
                </a:lnTo>
                <a:lnTo>
                  <a:pt x="1618" y="608"/>
                </a:lnTo>
                <a:lnTo>
                  <a:pt x="1618" y="606"/>
                </a:lnTo>
                <a:lnTo>
                  <a:pt x="1617" y="603"/>
                </a:lnTo>
                <a:lnTo>
                  <a:pt x="1616" y="602"/>
                </a:lnTo>
                <a:lnTo>
                  <a:pt x="1615" y="600"/>
                </a:lnTo>
                <a:lnTo>
                  <a:pt x="1615" y="599"/>
                </a:lnTo>
                <a:lnTo>
                  <a:pt x="1615" y="598"/>
                </a:lnTo>
                <a:lnTo>
                  <a:pt x="1616" y="597"/>
                </a:lnTo>
                <a:lnTo>
                  <a:pt x="1630" y="587"/>
                </a:lnTo>
                <a:lnTo>
                  <a:pt x="1643" y="578"/>
                </a:lnTo>
                <a:lnTo>
                  <a:pt x="1657" y="569"/>
                </a:lnTo>
                <a:lnTo>
                  <a:pt x="1671" y="561"/>
                </a:lnTo>
                <a:lnTo>
                  <a:pt x="1683" y="556"/>
                </a:lnTo>
                <a:lnTo>
                  <a:pt x="1696" y="551"/>
                </a:lnTo>
                <a:lnTo>
                  <a:pt x="1709" y="549"/>
                </a:lnTo>
                <a:lnTo>
                  <a:pt x="1722" y="546"/>
                </a:lnTo>
                <a:lnTo>
                  <a:pt x="1735" y="547"/>
                </a:lnTo>
                <a:lnTo>
                  <a:pt x="1747" y="551"/>
                </a:lnTo>
                <a:lnTo>
                  <a:pt x="1760" y="556"/>
                </a:lnTo>
                <a:lnTo>
                  <a:pt x="1763" y="563"/>
                </a:lnTo>
                <a:lnTo>
                  <a:pt x="1760" y="571"/>
                </a:lnTo>
                <a:lnTo>
                  <a:pt x="1749" y="581"/>
                </a:lnTo>
                <a:lnTo>
                  <a:pt x="1735" y="592"/>
                </a:lnTo>
                <a:lnTo>
                  <a:pt x="1717" y="603"/>
                </a:lnTo>
                <a:lnTo>
                  <a:pt x="1697" y="616"/>
                </a:lnTo>
                <a:lnTo>
                  <a:pt x="1679" y="629"/>
                </a:lnTo>
                <a:lnTo>
                  <a:pt x="1661" y="642"/>
                </a:lnTo>
                <a:lnTo>
                  <a:pt x="1646" y="656"/>
                </a:lnTo>
                <a:lnTo>
                  <a:pt x="1647" y="653"/>
                </a:lnTo>
                <a:lnTo>
                  <a:pt x="1647" y="651"/>
                </a:lnTo>
                <a:lnTo>
                  <a:pt x="1647" y="647"/>
                </a:lnTo>
                <a:lnTo>
                  <a:pt x="1646" y="644"/>
                </a:lnTo>
                <a:lnTo>
                  <a:pt x="1645" y="642"/>
                </a:lnTo>
                <a:lnTo>
                  <a:pt x="1644" y="640"/>
                </a:lnTo>
                <a:lnTo>
                  <a:pt x="1641" y="639"/>
                </a:lnTo>
                <a:lnTo>
                  <a:pt x="1639" y="638"/>
                </a:lnTo>
                <a:lnTo>
                  <a:pt x="1638" y="638"/>
                </a:lnTo>
                <a:lnTo>
                  <a:pt x="1636" y="638"/>
                </a:lnTo>
                <a:lnTo>
                  <a:pt x="1621" y="646"/>
                </a:lnTo>
                <a:lnTo>
                  <a:pt x="1608" y="653"/>
                </a:lnTo>
                <a:lnTo>
                  <a:pt x="1595" y="659"/>
                </a:lnTo>
                <a:lnTo>
                  <a:pt x="1583" y="666"/>
                </a:lnTo>
                <a:lnTo>
                  <a:pt x="1573" y="672"/>
                </a:lnTo>
                <a:lnTo>
                  <a:pt x="1562" y="678"/>
                </a:lnTo>
                <a:lnTo>
                  <a:pt x="1550" y="684"/>
                </a:lnTo>
                <a:lnTo>
                  <a:pt x="1539" y="691"/>
                </a:lnTo>
                <a:lnTo>
                  <a:pt x="1527" y="699"/>
                </a:lnTo>
                <a:lnTo>
                  <a:pt x="1515" y="708"/>
                </a:lnTo>
                <a:lnTo>
                  <a:pt x="1512" y="710"/>
                </a:lnTo>
                <a:lnTo>
                  <a:pt x="1511" y="713"/>
                </a:lnTo>
                <a:lnTo>
                  <a:pt x="1510" y="717"/>
                </a:lnTo>
                <a:lnTo>
                  <a:pt x="1510" y="722"/>
                </a:lnTo>
                <a:lnTo>
                  <a:pt x="1510" y="727"/>
                </a:lnTo>
                <a:lnTo>
                  <a:pt x="1510" y="732"/>
                </a:lnTo>
                <a:lnTo>
                  <a:pt x="1510" y="738"/>
                </a:lnTo>
                <a:lnTo>
                  <a:pt x="1509" y="742"/>
                </a:lnTo>
                <a:lnTo>
                  <a:pt x="1508" y="746"/>
                </a:lnTo>
                <a:lnTo>
                  <a:pt x="1507" y="748"/>
                </a:lnTo>
                <a:lnTo>
                  <a:pt x="1498" y="756"/>
                </a:lnTo>
                <a:lnTo>
                  <a:pt x="1488" y="765"/>
                </a:lnTo>
                <a:lnTo>
                  <a:pt x="1477" y="773"/>
                </a:lnTo>
                <a:lnTo>
                  <a:pt x="1464" y="782"/>
                </a:lnTo>
                <a:lnTo>
                  <a:pt x="1451" y="790"/>
                </a:lnTo>
                <a:lnTo>
                  <a:pt x="1438" y="799"/>
                </a:lnTo>
                <a:lnTo>
                  <a:pt x="1424" y="808"/>
                </a:lnTo>
                <a:lnTo>
                  <a:pt x="1411" y="816"/>
                </a:lnTo>
                <a:lnTo>
                  <a:pt x="1398" y="825"/>
                </a:lnTo>
                <a:lnTo>
                  <a:pt x="1386" y="831"/>
                </a:lnTo>
                <a:lnTo>
                  <a:pt x="1378" y="837"/>
                </a:lnTo>
                <a:lnTo>
                  <a:pt x="1370" y="841"/>
                </a:lnTo>
                <a:lnTo>
                  <a:pt x="1364" y="845"/>
                </a:lnTo>
                <a:lnTo>
                  <a:pt x="1358" y="849"/>
                </a:lnTo>
                <a:lnTo>
                  <a:pt x="1352" y="854"/>
                </a:lnTo>
                <a:lnTo>
                  <a:pt x="1348" y="857"/>
                </a:lnTo>
                <a:lnTo>
                  <a:pt x="1344" y="859"/>
                </a:lnTo>
                <a:lnTo>
                  <a:pt x="1341" y="861"/>
                </a:lnTo>
                <a:lnTo>
                  <a:pt x="1339" y="862"/>
                </a:lnTo>
                <a:lnTo>
                  <a:pt x="1339" y="863"/>
                </a:lnTo>
                <a:lnTo>
                  <a:pt x="1340" y="864"/>
                </a:lnTo>
                <a:lnTo>
                  <a:pt x="1341" y="867"/>
                </a:lnTo>
                <a:lnTo>
                  <a:pt x="1344" y="870"/>
                </a:lnTo>
                <a:lnTo>
                  <a:pt x="1345" y="873"/>
                </a:lnTo>
                <a:lnTo>
                  <a:pt x="1346" y="877"/>
                </a:lnTo>
                <a:lnTo>
                  <a:pt x="1347" y="883"/>
                </a:lnTo>
                <a:lnTo>
                  <a:pt x="1347" y="888"/>
                </a:lnTo>
                <a:lnTo>
                  <a:pt x="1346" y="895"/>
                </a:lnTo>
                <a:lnTo>
                  <a:pt x="1345" y="901"/>
                </a:lnTo>
                <a:lnTo>
                  <a:pt x="1346" y="907"/>
                </a:lnTo>
                <a:lnTo>
                  <a:pt x="1346" y="913"/>
                </a:lnTo>
                <a:lnTo>
                  <a:pt x="1347" y="919"/>
                </a:lnTo>
                <a:lnTo>
                  <a:pt x="1347" y="925"/>
                </a:lnTo>
                <a:lnTo>
                  <a:pt x="1347" y="931"/>
                </a:lnTo>
                <a:lnTo>
                  <a:pt x="1346" y="936"/>
                </a:lnTo>
                <a:lnTo>
                  <a:pt x="1346" y="942"/>
                </a:lnTo>
                <a:lnTo>
                  <a:pt x="1345" y="946"/>
                </a:lnTo>
                <a:lnTo>
                  <a:pt x="1344" y="952"/>
                </a:lnTo>
                <a:lnTo>
                  <a:pt x="1341" y="955"/>
                </a:lnTo>
                <a:lnTo>
                  <a:pt x="1336" y="970"/>
                </a:lnTo>
                <a:lnTo>
                  <a:pt x="1327" y="985"/>
                </a:lnTo>
                <a:lnTo>
                  <a:pt x="1318" y="999"/>
                </a:lnTo>
                <a:lnTo>
                  <a:pt x="1306" y="1012"/>
                </a:lnTo>
                <a:lnTo>
                  <a:pt x="1295" y="1025"/>
                </a:lnTo>
                <a:lnTo>
                  <a:pt x="1284" y="1034"/>
                </a:lnTo>
                <a:lnTo>
                  <a:pt x="1274" y="1044"/>
                </a:lnTo>
                <a:lnTo>
                  <a:pt x="1266" y="1050"/>
                </a:lnTo>
                <a:lnTo>
                  <a:pt x="1261" y="1055"/>
                </a:lnTo>
                <a:lnTo>
                  <a:pt x="1259" y="1056"/>
                </a:lnTo>
                <a:lnTo>
                  <a:pt x="1260" y="1058"/>
                </a:lnTo>
                <a:lnTo>
                  <a:pt x="1263" y="1065"/>
                </a:lnTo>
                <a:lnTo>
                  <a:pt x="1266" y="1075"/>
                </a:lnTo>
                <a:lnTo>
                  <a:pt x="1272" y="1089"/>
                </a:lnTo>
                <a:lnTo>
                  <a:pt x="1277" y="1104"/>
                </a:lnTo>
                <a:lnTo>
                  <a:pt x="1282" y="1120"/>
                </a:lnTo>
                <a:lnTo>
                  <a:pt x="1288" y="1137"/>
                </a:lnTo>
                <a:lnTo>
                  <a:pt x="1292" y="1154"/>
                </a:lnTo>
                <a:lnTo>
                  <a:pt x="1295" y="1169"/>
                </a:lnTo>
                <a:lnTo>
                  <a:pt x="1297" y="1183"/>
                </a:lnTo>
                <a:lnTo>
                  <a:pt x="1299" y="1195"/>
                </a:lnTo>
                <a:lnTo>
                  <a:pt x="1301" y="1211"/>
                </a:lnTo>
                <a:lnTo>
                  <a:pt x="1302" y="1224"/>
                </a:lnTo>
                <a:lnTo>
                  <a:pt x="1302" y="1240"/>
                </a:lnTo>
                <a:lnTo>
                  <a:pt x="1302" y="1254"/>
                </a:lnTo>
                <a:lnTo>
                  <a:pt x="1302" y="1267"/>
                </a:lnTo>
                <a:lnTo>
                  <a:pt x="1301" y="1281"/>
                </a:lnTo>
                <a:lnTo>
                  <a:pt x="1299" y="1294"/>
                </a:lnTo>
                <a:lnTo>
                  <a:pt x="1297" y="1307"/>
                </a:lnTo>
                <a:lnTo>
                  <a:pt x="1295" y="1319"/>
                </a:lnTo>
                <a:lnTo>
                  <a:pt x="1288" y="1328"/>
                </a:lnTo>
                <a:lnTo>
                  <a:pt x="1280" y="1336"/>
                </a:lnTo>
                <a:lnTo>
                  <a:pt x="1274" y="1344"/>
                </a:lnTo>
                <a:lnTo>
                  <a:pt x="1266" y="1351"/>
                </a:lnTo>
                <a:lnTo>
                  <a:pt x="1260" y="1358"/>
                </a:lnTo>
                <a:lnTo>
                  <a:pt x="1251" y="1364"/>
                </a:lnTo>
                <a:lnTo>
                  <a:pt x="1244" y="1371"/>
                </a:lnTo>
                <a:lnTo>
                  <a:pt x="1234" y="1376"/>
                </a:lnTo>
                <a:lnTo>
                  <a:pt x="1224" y="1381"/>
                </a:lnTo>
                <a:lnTo>
                  <a:pt x="1212" y="1386"/>
                </a:lnTo>
                <a:lnTo>
                  <a:pt x="1210" y="1387"/>
                </a:lnTo>
                <a:lnTo>
                  <a:pt x="1207" y="1386"/>
                </a:lnTo>
                <a:lnTo>
                  <a:pt x="1204" y="1386"/>
                </a:lnTo>
                <a:lnTo>
                  <a:pt x="1201" y="1385"/>
                </a:lnTo>
                <a:lnTo>
                  <a:pt x="1197" y="1384"/>
                </a:lnTo>
                <a:lnTo>
                  <a:pt x="1194" y="1382"/>
                </a:lnTo>
                <a:lnTo>
                  <a:pt x="1191" y="1381"/>
                </a:lnTo>
                <a:lnTo>
                  <a:pt x="1188" y="1380"/>
                </a:lnTo>
                <a:lnTo>
                  <a:pt x="1184" y="1380"/>
                </a:lnTo>
                <a:lnTo>
                  <a:pt x="1181" y="1380"/>
                </a:lnTo>
                <a:lnTo>
                  <a:pt x="1179" y="1381"/>
                </a:lnTo>
                <a:lnTo>
                  <a:pt x="1177" y="1382"/>
                </a:lnTo>
                <a:lnTo>
                  <a:pt x="1176" y="1385"/>
                </a:lnTo>
                <a:lnTo>
                  <a:pt x="1174" y="1387"/>
                </a:lnTo>
                <a:lnTo>
                  <a:pt x="1173" y="1390"/>
                </a:lnTo>
                <a:lnTo>
                  <a:pt x="1172" y="1392"/>
                </a:lnTo>
                <a:lnTo>
                  <a:pt x="1169" y="1394"/>
                </a:lnTo>
                <a:lnTo>
                  <a:pt x="1168" y="1396"/>
                </a:lnTo>
                <a:lnTo>
                  <a:pt x="1166" y="1398"/>
                </a:lnTo>
                <a:lnTo>
                  <a:pt x="1164" y="1399"/>
                </a:lnTo>
                <a:lnTo>
                  <a:pt x="1170" y="1402"/>
                </a:lnTo>
                <a:lnTo>
                  <a:pt x="1176" y="1403"/>
                </a:lnTo>
                <a:lnTo>
                  <a:pt x="1181" y="1404"/>
                </a:lnTo>
                <a:lnTo>
                  <a:pt x="1187" y="1404"/>
                </a:lnTo>
                <a:lnTo>
                  <a:pt x="1191" y="1405"/>
                </a:lnTo>
                <a:lnTo>
                  <a:pt x="1195" y="1406"/>
                </a:lnTo>
                <a:lnTo>
                  <a:pt x="1198" y="1407"/>
                </a:lnTo>
                <a:lnTo>
                  <a:pt x="1202" y="1410"/>
                </a:lnTo>
                <a:lnTo>
                  <a:pt x="1205" y="1414"/>
                </a:lnTo>
                <a:lnTo>
                  <a:pt x="1207" y="1419"/>
                </a:lnTo>
                <a:lnTo>
                  <a:pt x="1213" y="1435"/>
                </a:lnTo>
                <a:lnTo>
                  <a:pt x="1221" y="1452"/>
                </a:lnTo>
                <a:lnTo>
                  <a:pt x="1227" y="1471"/>
                </a:lnTo>
                <a:lnTo>
                  <a:pt x="1234" y="1491"/>
                </a:lnTo>
                <a:lnTo>
                  <a:pt x="1239" y="1511"/>
                </a:lnTo>
                <a:lnTo>
                  <a:pt x="1245" y="1533"/>
                </a:lnTo>
                <a:lnTo>
                  <a:pt x="1249" y="1554"/>
                </a:lnTo>
                <a:lnTo>
                  <a:pt x="1252" y="1575"/>
                </a:lnTo>
                <a:lnTo>
                  <a:pt x="1254" y="1596"/>
                </a:lnTo>
                <a:lnTo>
                  <a:pt x="1254" y="1616"/>
                </a:lnTo>
                <a:lnTo>
                  <a:pt x="1254" y="1624"/>
                </a:lnTo>
                <a:lnTo>
                  <a:pt x="1254" y="1634"/>
                </a:lnTo>
                <a:lnTo>
                  <a:pt x="1254" y="1643"/>
                </a:lnTo>
                <a:lnTo>
                  <a:pt x="1254" y="1652"/>
                </a:lnTo>
                <a:lnTo>
                  <a:pt x="1254" y="1661"/>
                </a:lnTo>
                <a:lnTo>
                  <a:pt x="1253" y="1669"/>
                </a:lnTo>
                <a:lnTo>
                  <a:pt x="1252" y="1678"/>
                </a:lnTo>
                <a:lnTo>
                  <a:pt x="1250" y="1687"/>
                </a:lnTo>
                <a:lnTo>
                  <a:pt x="1247" y="1694"/>
                </a:lnTo>
                <a:lnTo>
                  <a:pt x="1244" y="1701"/>
                </a:lnTo>
                <a:lnTo>
                  <a:pt x="1230" y="1702"/>
                </a:lnTo>
                <a:lnTo>
                  <a:pt x="1215" y="1703"/>
                </a:lnTo>
                <a:lnTo>
                  <a:pt x="1199" y="1705"/>
                </a:lnTo>
                <a:lnTo>
                  <a:pt x="1184" y="1707"/>
                </a:lnTo>
                <a:lnTo>
                  <a:pt x="1170" y="1710"/>
                </a:lnTo>
                <a:lnTo>
                  <a:pt x="1158" y="1715"/>
                </a:lnTo>
                <a:lnTo>
                  <a:pt x="1146" y="1719"/>
                </a:lnTo>
                <a:lnTo>
                  <a:pt x="1136" y="1723"/>
                </a:lnTo>
                <a:lnTo>
                  <a:pt x="1127" y="1727"/>
                </a:lnTo>
                <a:lnTo>
                  <a:pt x="1122" y="1732"/>
                </a:lnTo>
                <a:lnTo>
                  <a:pt x="1121" y="1755"/>
                </a:lnTo>
                <a:lnTo>
                  <a:pt x="1121" y="1778"/>
                </a:lnTo>
                <a:lnTo>
                  <a:pt x="1120" y="1799"/>
                </a:lnTo>
                <a:lnTo>
                  <a:pt x="1120" y="1821"/>
                </a:lnTo>
                <a:lnTo>
                  <a:pt x="1120" y="1842"/>
                </a:lnTo>
                <a:lnTo>
                  <a:pt x="1121" y="1863"/>
                </a:lnTo>
                <a:lnTo>
                  <a:pt x="1123" y="1883"/>
                </a:lnTo>
                <a:lnTo>
                  <a:pt x="1126" y="1905"/>
                </a:lnTo>
                <a:lnTo>
                  <a:pt x="1130" y="1925"/>
                </a:lnTo>
                <a:lnTo>
                  <a:pt x="1135" y="1946"/>
                </a:lnTo>
                <a:lnTo>
                  <a:pt x="1137" y="1949"/>
                </a:lnTo>
                <a:lnTo>
                  <a:pt x="1140" y="1951"/>
                </a:lnTo>
                <a:lnTo>
                  <a:pt x="1146" y="1954"/>
                </a:lnTo>
                <a:lnTo>
                  <a:pt x="1151" y="1957"/>
                </a:lnTo>
                <a:lnTo>
                  <a:pt x="1156" y="1960"/>
                </a:lnTo>
                <a:lnTo>
                  <a:pt x="1163" y="1963"/>
                </a:lnTo>
                <a:lnTo>
                  <a:pt x="1168" y="1966"/>
                </a:lnTo>
                <a:lnTo>
                  <a:pt x="1173" y="1968"/>
                </a:lnTo>
                <a:lnTo>
                  <a:pt x="1176" y="1971"/>
                </a:lnTo>
                <a:lnTo>
                  <a:pt x="1177" y="1974"/>
                </a:lnTo>
                <a:lnTo>
                  <a:pt x="1178" y="2000"/>
                </a:lnTo>
                <a:lnTo>
                  <a:pt x="1177" y="2025"/>
                </a:lnTo>
                <a:lnTo>
                  <a:pt x="1176" y="2049"/>
                </a:lnTo>
                <a:lnTo>
                  <a:pt x="1174" y="2072"/>
                </a:lnTo>
                <a:lnTo>
                  <a:pt x="1172" y="2095"/>
                </a:lnTo>
                <a:lnTo>
                  <a:pt x="1168" y="2118"/>
                </a:lnTo>
                <a:lnTo>
                  <a:pt x="1166" y="2140"/>
                </a:lnTo>
                <a:lnTo>
                  <a:pt x="1164" y="2163"/>
                </a:lnTo>
                <a:lnTo>
                  <a:pt x="1163" y="2185"/>
                </a:lnTo>
                <a:lnTo>
                  <a:pt x="1164" y="2209"/>
                </a:lnTo>
                <a:lnTo>
                  <a:pt x="1164" y="2226"/>
                </a:lnTo>
                <a:lnTo>
                  <a:pt x="1165" y="2245"/>
                </a:lnTo>
                <a:lnTo>
                  <a:pt x="1167" y="2266"/>
                </a:lnTo>
                <a:lnTo>
                  <a:pt x="1168" y="2287"/>
                </a:lnTo>
                <a:lnTo>
                  <a:pt x="1170" y="2309"/>
                </a:lnTo>
                <a:lnTo>
                  <a:pt x="1173" y="2330"/>
                </a:lnTo>
                <a:lnTo>
                  <a:pt x="1174" y="2351"/>
                </a:lnTo>
                <a:lnTo>
                  <a:pt x="1176" y="2371"/>
                </a:lnTo>
                <a:lnTo>
                  <a:pt x="1177" y="2390"/>
                </a:lnTo>
                <a:lnTo>
                  <a:pt x="1177" y="2408"/>
                </a:lnTo>
                <a:lnTo>
                  <a:pt x="1175" y="2412"/>
                </a:lnTo>
                <a:lnTo>
                  <a:pt x="1174" y="2417"/>
                </a:lnTo>
                <a:lnTo>
                  <a:pt x="1173" y="2422"/>
                </a:lnTo>
                <a:lnTo>
                  <a:pt x="1170" y="2426"/>
                </a:lnTo>
                <a:lnTo>
                  <a:pt x="1169" y="2430"/>
                </a:lnTo>
                <a:lnTo>
                  <a:pt x="1167" y="2435"/>
                </a:lnTo>
                <a:lnTo>
                  <a:pt x="1165" y="2439"/>
                </a:lnTo>
                <a:lnTo>
                  <a:pt x="1162" y="2443"/>
                </a:lnTo>
                <a:lnTo>
                  <a:pt x="1160" y="2447"/>
                </a:lnTo>
                <a:lnTo>
                  <a:pt x="1155" y="2451"/>
                </a:lnTo>
                <a:lnTo>
                  <a:pt x="1155" y="2474"/>
                </a:lnTo>
                <a:lnTo>
                  <a:pt x="1155" y="2494"/>
                </a:lnTo>
                <a:lnTo>
                  <a:pt x="1158" y="2511"/>
                </a:lnTo>
                <a:lnTo>
                  <a:pt x="1159" y="2526"/>
                </a:lnTo>
                <a:lnTo>
                  <a:pt x="1162" y="2539"/>
                </a:lnTo>
                <a:lnTo>
                  <a:pt x="1164" y="2552"/>
                </a:lnTo>
                <a:lnTo>
                  <a:pt x="1167" y="2563"/>
                </a:lnTo>
                <a:lnTo>
                  <a:pt x="1170" y="2575"/>
                </a:lnTo>
                <a:lnTo>
                  <a:pt x="1174" y="2588"/>
                </a:lnTo>
                <a:lnTo>
                  <a:pt x="1177" y="2603"/>
                </a:lnTo>
                <a:lnTo>
                  <a:pt x="1179" y="2623"/>
                </a:lnTo>
                <a:lnTo>
                  <a:pt x="1181" y="2642"/>
                </a:lnTo>
                <a:lnTo>
                  <a:pt x="1183" y="2661"/>
                </a:lnTo>
                <a:lnTo>
                  <a:pt x="1187" y="2681"/>
                </a:lnTo>
                <a:lnTo>
                  <a:pt x="1189" y="2700"/>
                </a:lnTo>
                <a:lnTo>
                  <a:pt x="1192" y="2719"/>
                </a:lnTo>
                <a:lnTo>
                  <a:pt x="1195" y="2739"/>
                </a:lnTo>
                <a:lnTo>
                  <a:pt x="1198" y="2757"/>
                </a:lnTo>
                <a:lnTo>
                  <a:pt x="1203" y="2776"/>
                </a:lnTo>
                <a:lnTo>
                  <a:pt x="1207" y="2795"/>
                </a:lnTo>
                <a:lnTo>
                  <a:pt x="1210" y="2805"/>
                </a:lnTo>
                <a:lnTo>
                  <a:pt x="1213" y="2815"/>
                </a:lnTo>
                <a:lnTo>
                  <a:pt x="1217" y="2826"/>
                </a:lnTo>
                <a:lnTo>
                  <a:pt x="1220" y="2835"/>
                </a:lnTo>
                <a:lnTo>
                  <a:pt x="1223" y="2846"/>
                </a:lnTo>
                <a:lnTo>
                  <a:pt x="1226" y="2856"/>
                </a:lnTo>
                <a:lnTo>
                  <a:pt x="1230" y="2865"/>
                </a:lnTo>
                <a:lnTo>
                  <a:pt x="1233" y="2875"/>
                </a:lnTo>
                <a:lnTo>
                  <a:pt x="1235" y="2885"/>
                </a:lnTo>
                <a:lnTo>
                  <a:pt x="1238" y="2894"/>
                </a:lnTo>
                <a:lnTo>
                  <a:pt x="1244" y="2911"/>
                </a:lnTo>
                <a:lnTo>
                  <a:pt x="1248" y="2928"/>
                </a:lnTo>
                <a:lnTo>
                  <a:pt x="1250" y="2946"/>
                </a:lnTo>
                <a:lnTo>
                  <a:pt x="1252" y="2964"/>
                </a:lnTo>
                <a:lnTo>
                  <a:pt x="1252" y="2984"/>
                </a:lnTo>
                <a:lnTo>
                  <a:pt x="1251" y="3003"/>
                </a:lnTo>
                <a:lnTo>
                  <a:pt x="1250" y="3022"/>
                </a:lnTo>
                <a:lnTo>
                  <a:pt x="1247" y="3041"/>
                </a:lnTo>
                <a:lnTo>
                  <a:pt x="1244" y="3060"/>
                </a:lnTo>
                <a:lnTo>
                  <a:pt x="1238" y="3078"/>
                </a:lnTo>
                <a:lnTo>
                  <a:pt x="1236" y="3085"/>
                </a:lnTo>
                <a:lnTo>
                  <a:pt x="1233" y="3091"/>
                </a:lnTo>
                <a:lnTo>
                  <a:pt x="1230" y="3096"/>
                </a:lnTo>
                <a:lnTo>
                  <a:pt x="1225" y="3103"/>
                </a:lnTo>
                <a:lnTo>
                  <a:pt x="1220" y="3107"/>
                </a:lnTo>
                <a:lnTo>
                  <a:pt x="1215" y="3113"/>
                </a:lnTo>
                <a:lnTo>
                  <a:pt x="1209" y="3116"/>
                </a:lnTo>
                <a:lnTo>
                  <a:pt x="1205" y="3119"/>
                </a:lnTo>
                <a:lnTo>
                  <a:pt x="1199" y="3121"/>
                </a:lnTo>
                <a:lnTo>
                  <a:pt x="1194" y="3121"/>
                </a:lnTo>
                <a:lnTo>
                  <a:pt x="1197" y="3138"/>
                </a:lnTo>
                <a:lnTo>
                  <a:pt x="1201" y="3159"/>
                </a:lnTo>
                <a:lnTo>
                  <a:pt x="1205" y="3179"/>
                </a:lnTo>
                <a:lnTo>
                  <a:pt x="1208" y="3202"/>
                </a:lnTo>
                <a:lnTo>
                  <a:pt x="1212" y="3224"/>
                </a:lnTo>
                <a:lnTo>
                  <a:pt x="1216" y="3247"/>
                </a:lnTo>
                <a:lnTo>
                  <a:pt x="1219" y="3267"/>
                </a:lnTo>
                <a:lnTo>
                  <a:pt x="1222" y="3287"/>
                </a:lnTo>
                <a:lnTo>
                  <a:pt x="1223" y="3304"/>
                </a:lnTo>
                <a:lnTo>
                  <a:pt x="1223" y="3318"/>
                </a:lnTo>
                <a:lnTo>
                  <a:pt x="1232" y="3337"/>
                </a:lnTo>
                <a:lnTo>
                  <a:pt x="1242" y="3354"/>
                </a:lnTo>
                <a:lnTo>
                  <a:pt x="1255" y="3369"/>
                </a:lnTo>
                <a:lnTo>
                  <a:pt x="1269" y="3383"/>
                </a:lnTo>
                <a:lnTo>
                  <a:pt x="1283" y="3395"/>
                </a:lnTo>
                <a:lnTo>
                  <a:pt x="1298" y="3408"/>
                </a:lnTo>
                <a:lnTo>
                  <a:pt x="1315" y="3421"/>
                </a:lnTo>
                <a:lnTo>
                  <a:pt x="1330" y="3435"/>
                </a:lnTo>
                <a:lnTo>
                  <a:pt x="1345" y="3451"/>
                </a:lnTo>
                <a:lnTo>
                  <a:pt x="1360" y="3469"/>
                </a:lnTo>
                <a:lnTo>
                  <a:pt x="1363" y="3476"/>
                </a:lnTo>
                <a:lnTo>
                  <a:pt x="1365" y="3482"/>
                </a:lnTo>
                <a:lnTo>
                  <a:pt x="1367" y="3488"/>
                </a:lnTo>
                <a:lnTo>
                  <a:pt x="1368" y="3494"/>
                </a:lnTo>
                <a:lnTo>
                  <a:pt x="1368" y="3501"/>
                </a:lnTo>
                <a:lnTo>
                  <a:pt x="1368" y="3507"/>
                </a:lnTo>
                <a:lnTo>
                  <a:pt x="1367" y="3512"/>
                </a:lnTo>
                <a:lnTo>
                  <a:pt x="1364" y="3518"/>
                </a:lnTo>
                <a:lnTo>
                  <a:pt x="1362" y="3523"/>
                </a:lnTo>
                <a:lnTo>
                  <a:pt x="1358" y="3526"/>
                </a:lnTo>
                <a:lnTo>
                  <a:pt x="1350" y="3530"/>
                </a:lnTo>
                <a:lnTo>
                  <a:pt x="1340" y="3534"/>
                </a:lnTo>
                <a:lnTo>
                  <a:pt x="1327" y="3538"/>
                </a:lnTo>
                <a:lnTo>
                  <a:pt x="1312" y="3542"/>
                </a:lnTo>
                <a:lnTo>
                  <a:pt x="1295" y="3546"/>
                </a:lnTo>
                <a:lnTo>
                  <a:pt x="1278" y="3549"/>
                </a:lnTo>
                <a:lnTo>
                  <a:pt x="1261" y="3551"/>
                </a:lnTo>
                <a:lnTo>
                  <a:pt x="1242" y="3551"/>
                </a:lnTo>
                <a:lnTo>
                  <a:pt x="1225" y="3550"/>
                </a:lnTo>
                <a:lnTo>
                  <a:pt x="1210" y="3548"/>
                </a:lnTo>
                <a:lnTo>
                  <a:pt x="1192" y="3542"/>
                </a:lnTo>
                <a:lnTo>
                  <a:pt x="1175" y="3535"/>
                </a:lnTo>
                <a:lnTo>
                  <a:pt x="1159" y="3527"/>
                </a:lnTo>
                <a:lnTo>
                  <a:pt x="1142" y="3518"/>
                </a:lnTo>
                <a:lnTo>
                  <a:pt x="1127" y="3507"/>
                </a:lnTo>
                <a:lnTo>
                  <a:pt x="1112" y="3495"/>
                </a:lnTo>
                <a:lnTo>
                  <a:pt x="1099" y="3481"/>
                </a:lnTo>
                <a:lnTo>
                  <a:pt x="1087" y="3467"/>
                </a:lnTo>
                <a:lnTo>
                  <a:pt x="1074" y="3452"/>
                </a:lnTo>
                <a:lnTo>
                  <a:pt x="1063" y="3436"/>
                </a:lnTo>
                <a:lnTo>
                  <a:pt x="1059" y="3427"/>
                </a:lnTo>
                <a:lnTo>
                  <a:pt x="1054" y="3419"/>
                </a:lnTo>
                <a:lnTo>
                  <a:pt x="1052" y="3410"/>
                </a:lnTo>
                <a:lnTo>
                  <a:pt x="1051" y="3401"/>
                </a:lnTo>
                <a:lnTo>
                  <a:pt x="1050" y="3391"/>
                </a:lnTo>
                <a:lnTo>
                  <a:pt x="1050" y="3382"/>
                </a:lnTo>
                <a:lnTo>
                  <a:pt x="1051" y="3373"/>
                </a:lnTo>
                <a:lnTo>
                  <a:pt x="1052" y="3363"/>
                </a:lnTo>
                <a:lnTo>
                  <a:pt x="1053" y="3353"/>
                </a:lnTo>
                <a:lnTo>
                  <a:pt x="1055" y="3344"/>
                </a:lnTo>
                <a:lnTo>
                  <a:pt x="1058" y="3334"/>
                </a:lnTo>
                <a:lnTo>
                  <a:pt x="1061" y="3324"/>
                </a:lnTo>
                <a:lnTo>
                  <a:pt x="1063" y="3315"/>
                </a:lnTo>
                <a:lnTo>
                  <a:pt x="1065" y="3305"/>
                </a:lnTo>
                <a:lnTo>
                  <a:pt x="1067" y="3295"/>
                </a:lnTo>
                <a:lnTo>
                  <a:pt x="1068" y="3286"/>
                </a:lnTo>
                <a:lnTo>
                  <a:pt x="1069" y="3276"/>
                </a:lnTo>
                <a:lnTo>
                  <a:pt x="1069" y="3266"/>
                </a:lnTo>
                <a:lnTo>
                  <a:pt x="1069" y="3258"/>
                </a:lnTo>
                <a:lnTo>
                  <a:pt x="1068" y="3248"/>
                </a:lnTo>
                <a:lnTo>
                  <a:pt x="1066" y="3240"/>
                </a:lnTo>
                <a:lnTo>
                  <a:pt x="1064" y="3234"/>
                </a:lnTo>
                <a:lnTo>
                  <a:pt x="1062" y="3228"/>
                </a:lnTo>
                <a:lnTo>
                  <a:pt x="1060" y="3222"/>
                </a:lnTo>
                <a:lnTo>
                  <a:pt x="1056" y="3218"/>
                </a:lnTo>
                <a:lnTo>
                  <a:pt x="1054" y="3213"/>
                </a:lnTo>
                <a:lnTo>
                  <a:pt x="1051" y="3207"/>
                </a:lnTo>
                <a:lnTo>
                  <a:pt x="1049" y="3201"/>
                </a:lnTo>
                <a:lnTo>
                  <a:pt x="1047" y="3194"/>
                </a:lnTo>
                <a:lnTo>
                  <a:pt x="1045" y="3186"/>
                </a:lnTo>
                <a:lnTo>
                  <a:pt x="1044" y="3180"/>
                </a:lnTo>
                <a:lnTo>
                  <a:pt x="1044" y="3173"/>
                </a:lnTo>
                <a:lnTo>
                  <a:pt x="1042" y="3165"/>
                </a:lnTo>
                <a:lnTo>
                  <a:pt x="1042" y="3157"/>
                </a:lnTo>
                <a:lnTo>
                  <a:pt x="1042" y="3147"/>
                </a:lnTo>
                <a:lnTo>
                  <a:pt x="1042" y="3138"/>
                </a:lnTo>
                <a:lnTo>
                  <a:pt x="1042" y="3130"/>
                </a:lnTo>
                <a:lnTo>
                  <a:pt x="1041" y="3122"/>
                </a:lnTo>
                <a:lnTo>
                  <a:pt x="1041" y="3115"/>
                </a:lnTo>
                <a:lnTo>
                  <a:pt x="1039" y="3108"/>
                </a:lnTo>
                <a:lnTo>
                  <a:pt x="1037" y="3101"/>
                </a:lnTo>
                <a:lnTo>
                  <a:pt x="1032" y="3094"/>
                </a:lnTo>
                <a:lnTo>
                  <a:pt x="1026" y="3088"/>
                </a:lnTo>
                <a:lnTo>
                  <a:pt x="1019" y="3081"/>
                </a:lnTo>
                <a:lnTo>
                  <a:pt x="1012" y="3075"/>
                </a:lnTo>
                <a:lnTo>
                  <a:pt x="1005" y="3070"/>
                </a:lnTo>
                <a:lnTo>
                  <a:pt x="998" y="3063"/>
                </a:lnTo>
                <a:lnTo>
                  <a:pt x="993" y="3057"/>
                </a:lnTo>
                <a:lnTo>
                  <a:pt x="989" y="3049"/>
                </a:lnTo>
                <a:lnTo>
                  <a:pt x="985" y="3042"/>
                </a:lnTo>
                <a:lnTo>
                  <a:pt x="982" y="3023"/>
                </a:lnTo>
                <a:lnTo>
                  <a:pt x="982" y="3005"/>
                </a:lnTo>
                <a:lnTo>
                  <a:pt x="983" y="2986"/>
                </a:lnTo>
                <a:lnTo>
                  <a:pt x="984" y="2968"/>
                </a:lnTo>
                <a:lnTo>
                  <a:pt x="988" y="2949"/>
                </a:lnTo>
                <a:lnTo>
                  <a:pt x="990" y="2931"/>
                </a:lnTo>
                <a:lnTo>
                  <a:pt x="992" y="2914"/>
                </a:lnTo>
                <a:lnTo>
                  <a:pt x="993" y="2896"/>
                </a:lnTo>
                <a:lnTo>
                  <a:pt x="993" y="2878"/>
                </a:lnTo>
                <a:lnTo>
                  <a:pt x="991" y="2861"/>
                </a:lnTo>
                <a:lnTo>
                  <a:pt x="980" y="2810"/>
                </a:lnTo>
                <a:lnTo>
                  <a:pt x="969" y="2756"/>
                </a:lnTo>
                <a:lnTo>
                  <a:pt x="957" y="2700"/>
                </a:lnTo>
                <a:lnTo>
                  <a:pt x="946" y="2644"/>
                </a:lnTo>
                <a:lnTo>
                  <a:pt x="934" y="2589"/>
                </a:lnTo>
                <a:lnTo>
                  <a:pt x="923" y="2537"/>
                </a:lnTo>
                <a:lnTo>
                  <a:pt x="913" y="2488"/>
                </a:lnTo>
                <a:lnTo>
                  <a:pt x="906" y="2444"/>
                </a:lnTo>
                <a:lnTo>
                  <a:pt x="901" y="2407"/>
                </a:lnTo>
                <a:lnTo>
                  <a:pt x="897" y="2376"/>
                </a:lnTo>
                <a:lnTo>
                  <a:pt x="888" y="2361"/>
                </a:lnTo>
                <a:lnTo>
                  <a:pt x="878" y="2344"/>
                </a:lnTo>
                <a:lnTo>
                  <a:pt x="869" y="2328"/>
                </a:lnTo>
                <a:lnTo>
                  <a:pt x="862" y="2311"/>
                </a:lnTo>
                <a:lnTo>
                  <a:pt x="854" y="2293"/>
                </a:lnTo>
                <a:lnTo>
                  <a:pt x="848" y="2274"/>
                </a:lnTo>
                <a:lnTo>
                  <a:pt x="842" y="2256"/>
                </a:lnTo>
                <a:lnTo>
                  <a:pt x="836" y="2239"/>
                </a:lnTo>
                <a:lnTo>
                  <a:pt x="831" y="2221"/>
                </a:lnTo>
                <a:lnTo>
                  <a:pt x="825" y="2203"/>
                </a:lnTo>
                <a:lnTo>
                  <a:pt x="822" y="2188"/>
                </a:lnTo>
                <a:lnTo>
                  <a:pt x="818" y="2173"/>
                </a:lnTo>
                <a:lnTo>
                  <a:pt x="813" y="2156"/>
                </a:lnTo>
                <a:lnTo>
                  <a:pt x="810" y="2139"/>
                </a:lnTo>
                <a:lnTo>
                  <a:pt x="806" y="2122"/>
                </a:lnTo>
                <a:lnTo>
                  <a:pt x="802" y="2104"/>
                </a:lnTo>
                <a:lnTo>
                  <a:pt x="798" y="2085"/>
                </a:lnTo>
                <a:lnTo>
                  <a:pt x="794" y="2067"/>
                </a:lnTo>
                <a:lnTo>
                  <a:pt x="791" y="2050"/>
                </a:lnTo>
                <a:lnTo>
                  <a:pt x="787" y="2034"/>
                </a:lnTo>
                <a:lnTo>
                  <a:pt x="784" y="2016"/>
                </a:lnTo>
                <a:lnTo>
                  <a:pt x="782" y="2003"/>
                </a:lnTo>
                <a:lnTo>
                  <a:pt x="779" y="1990"/>
                </a:lnTo>
                <a:lnTo>
                  <a:pt x="775" y="1979"/>
                </a:lnTo>
                <a:lnTo>
                  <a:pt x="771" y="1969"/>
                </a:lnTo>
                <a:lnTo>
                  <a:pt x="768" y="1962"/>
                </a:lnTo>
                <a:lnTo>
                  <a:pt x="764" y="1955"/>
                </a:lnTo>
                <a:lnTo>
                  <a:pt x="761" y="1951"/>
                </a:lnTo>
                <a:lnTo>
                  <a:pt x="756" y="1948"/>
                </a:lnTo>
                <a:lnTo>
                  <a:pt x="753" y="1946"/>
                </a:lnTo>
                <a:lnTo>
                  <a:pt x="750" y="1950"/>
                </a:lnTo>
                <a:lnTo>
                  <a:pt x="746" y="1955"/>
                </a:lnTo>
                <a:lnTo>
                  <a:pt x="742" y="1962"/>
                </a:lnTo>
                <a:lnTo>
                  <a:pt x="738" y="1968"/>
                </a:lnTo>
                <a:lnTo>
                  <a:pt x="735" y="1977"/>
                </a:lnTo>
                <a:lnTo>
                  <a:pt x="731" y="1985"/>
                </a:lnTo>
                <a:lnTo>
                  <a:pt x="727" y="1995"/>
                </a:lnTo>
                <a:lnTo>
                  <a:pt x="724" y="2004"/>
                </a:lnTo>
                <a:lnTo>
                  <a:pt x="720" y="2013"/>
                </a:lnTo>
                <a:lnTo>
                  <a:pt x="717" y="2023"/>
                </a:lnTo>
                <a:lnTo>
                  <a:pt x="709" y="2055"/>
                </a:lnTo>
                <a:lnTo>
                  <a:pt x="702" y="2087"/>
                </a:lnTo>
                <a:lnTo>
                  <a:pt x="694" y="2122"/>
                </a:lnTo>
                <a:lnTo>
                  <a:pt x="688" y="2156"/>
                </a:lnTo>
                <a:lnTo>
                  <a:pt x="681" y="2191"/>
                </a:lnTo>
                <a:lnTo>
                  <a:pt x="675" y="2225"/>
                </a:lnTo>
                <a:lnTo>
                  <a:pt x="668" y="2259"/>
                </a:lnTo>
                <a:lnTo>
                  <a:pt x="661" y="2293"/>
                </a:lnTo>
                <a:lnTo>
                  <a:pt x="654" y="2326"/>
                </a:lnTo>
                <a:lnTo>
                  <a:pt x="648" y="2358"/>
                </a:lnTo>
                <a:lnTo>
                  <a:pt x="636" y="2412"/>
                </a:lnTo>
                <a:lnTo>
                  <a:pt x="625" y="2461"/>
                </a:lnTo>
                <a:lnTo>
                  <a:pt x="614" y="2511"/>
                </a:lnTo>
                <a:lnTo>
                  <a:pt x="604" y="2557"/>
                </a:lnTo>
                <a:lnTo>
                  <a:pt x="594" y="2603"/>
                </a:lnTo>
                <a:lnTo>
                  <a:pt x="584" y="2649"/>
                </a:lnTo>
                <a:lnTo>
                  <a:pt x="576" y="2697"/>
                </a:lnTo>
                <a:lnTo>
                  <a:pt x="567" y="2744"/>
                </a:lnTo>
                <a:lnTo>
                  <a:pt x="560" y="2793"/>
                </a:lnTo>
                <a:lnTo>
                  <a:pt x="552" y="2846"/>
                </a:lnTo>
                <a:lnTo>
                  <a:pt x="552" y="2851"/>
                </a:lnTo>
                <a:lnTo>
                  <a:pt x="553" y="2860"/>
                </a:lnTo>
                <a:lnTo>
                  <a:pt x="554" y="2870"/>
                </a:lnTo>
                <a:lnTo>
                  <a:pt x="555" y="2882"/>
                </a:lnTo>
                <a:lnTo>
                  <a:pt x="557" y="2893"/>
                </a:lnTo>
                <a:lnTo>
                  <a:pt x="559" y="2905"/>
                </a:lnTo>
                <a:lnTo>
                  <a:pt x="561" y="2917"/>
                </a:lnTo>
                <a:lnTo>
                  <a:pt x="562" y="2927"/>
                </a:lnTo>
                <a:lnTo>
                  <a:pt x="562" y="2935"/>
                </a:lnTo>
                <a:lnTo>
                  <a:pt x="562" y="2941"/>
                </a:lnTo>
                <a:lnTo>
                  <a:pt x="562" y="2950"/>
                </a:lnTo>
                <a:lnTo>
                  <a:pt x="562" y="2961"/>
                </a:lnTo>
                <a:lnTo>
                  <a:pt x="563" y="2972"/>
                </a:lnTo>
                <a:lnTo>
                  <a:pt x="563" y="2983"/>
                </a:lnTo>
                <a:lnTo>
                  <a:pt x="563" y="2993"/>
                </a:lnTo>
                <a:lnTo>
                  <a:pt x="561" y="3003"/>
                </a:lnTo>
                <a:lnTo>
                  <a:pt x="556" y="3013"/>
                </a:lnTo>
                <a:lnTo>
                  <a:pt x="549" y="3022"/>
                </a:lnTo>
                <a:lnTo>
                  <a:pt x="538" y="3030"/>
                </a:lnTo>
                <a:lnTo>
                  <a:pt x="523" y="3036"/>
                </a:lnTo>
                <a:lnTo>
                  <a:pt x="522" y="3042"/>
                </a:lnTo>
                <a:lnTo>
                  <a:pt x="520" y="3046"/>
                </a:lnTo>
                <a:lnTo>
                  <a:pt x="518" y="3052"/>
                </a:lnTo>
                <a:lnTo>
                  <a:pt x="515" y="3059"/>
                </a:lnTo>
                <a:lnTo>
                  <a:pt x="513" y="3067"/>
                </a:lnTo>
                <a:lnTo>
                  <a:pt x="510" y="3077"/>
                </a:lnTo>
                <a:lnTo>
                  <a:pt x="507" y="3089"/>
                </a:lnTo>
                <a:lnTo>
                  <a:pt x="504" y="3103"/>
                </a:lnTo>
                <a:lnTo>
                  <a:pt x="500" y="3120"/>
                </a:lnTo>
                <a:lnTo>
                  <a:pt x="497" y="3139"/>
                </a:lnTo>
                <a:lnTo>
                  <a:pt x="497" y="3151"/>
                </a:lnTo>
                <a:lnTo>
                  <a:pt x="496" y="3162"/>
                </a:lnTo>
                <a:lnTo>
                  <a:pt x="496" y="3173"/>
                </a:lnTo>
                <a:lnTo>
                  <a:pt x="495" y="3184"/>
                </a:lnTo>
                <a:lnTo>
                  <a:pt x="495" y="3194"/>
                </a:lnTo>
                <a:lnTo>
                  <a:pt x="494" y="3205"/>
                </a:lnTo>
                <a:lnTo>
                  <a:pt x="493" y="3216"/>
                </a:lnTo>
                <a:lnTo>
                  <a:pt x="491" y="3227"/>
                </a:lnTo>
                <a:lnTo>
                  <a:pt x="486" y="3238"/>
                </a:lnTo>
                <a:lnTo>
                  <a:pt x="482" y="3250"/>
                </a:lnTo>
                <a:lnTo>
                  <a:pt x="482" y="3272"/>
                </a:lnTo>
                <a:lnTo>
                  <a:pt x="483" y="3292"/>
                </a:lnTo>
                <a:lnTo>
                  <a:pt x="484" y="3311"/>
                </a:lnTo>
                <a:lnTo>
                  <a:pt x="485" y="3331"/>
                </a:lnTo>
                <a:lnTo>
                  <a:pt x="486" y="3349"/>
                </a:lnTo>
                <a:lnTo>
                  <a:pt x="486" y="3366"/>
                </a:lnTo>
                <a:lnTo>
                  <a:pt x="486" y="3383"/>
                </a:lnTo>
                <a:lnTo>
                  <a:pt x="484" y="3400"/>
                </a:lnTo>
                <a:lnTo>
                  <a:pt x="480" y="3416"/>
                </a:lnTo>
                <a:lnTo>
                  <a:pt x="475" y="3432"/>
                </a:lnTo>
                <a:lnTo>
                  <a:pt x="471" y="3437"/>
                </a:lnTo>
                <a:lnTo>
                  <a:pt x="467" y="3444"/>
                </a:lnTo>
                <a:lnTo>
                  <a:pt x="462" y="3449"/>
                </a:lnTo>
                <a:lnTo>
                  <a:pt x="455" y="3453"/>
                </a:lnTo>
                <a:lnTo>
                  <a:pt x="449" y="3459"/>
                </a:lnTo>
                <a:lnTo>
                  <a:pt x="441" y="3463"/>
                </a:lnTo>
                <a:lnTo>
                  <a:pt x="434" y="3467"/>
                </a:lnTo>
                <a:lnTo>
                  <a:pt x="426" y="3473"/>
                </a:lnTo>
                <a:lnTo>
                  <a:pt x="420" y="3477"/>
                </a:lnTo>
                <a:lnTo>
                  <a:pt x="412" y="3483"/>
                </a:lnTo>
                <a:lnTo>
                  <a:pt x="404" y="3490"/>
                </a:lnTo>
                <a:lnTo>
                  <a:pt x="394" y="3497"/>
                </a:lnTo>
                <a:lnTo>
                  <a:pt x="384" y="3505"/>
                </a:lnTo>
                <a:lnTo>
                  <a:pt x="374" y="3511"/>
                </a:lnTo>
                <a:lnTo>
                  <a:pt x="363" y="3518"/>
                </a:lnTo>
                <a:lnTo>
                  <a:pt x="352" y="3523"/>
                </a:lnTo>
                <a:lnTo>
                  <a:pt x="340" y="3530"/>
                </a:lnTo>
                <a:lnTo>
                  <a:pt x="328" y="3534"/>
                </a:lnTo>
                <a:lnTo>
                  <a:pt x="317" y="3538"/>
                </a:lnTo>
                <a:lnTo>
                  <a:pt x="304" y="3542"/>
                </a:lnTo>
                <a:lnTo>
                  <a:pt x="291" y="3546"/>
                </a:lnTo>
                <a:lnTo>
                  <a:pt x="278" y="3548"/>
                </a:lnTo>
                <a:lnTo>
                  <a:pt x="265" y="3549"/>
                </a:lnTo>
                <a:lnTo>
                  <a:pt x="252" y="3550"/>
                </a:lnTo>
                <a:lnTo>
                  <a:pt x="239" y="3549"/>
                </a:lnTo>
                <a:lnTo>
                  <a:pt x="226" y="3548"/>
                </a:lnTo>
                <a:lnTo>
                  <a:pt x="213" y="3546"/>
                </a:lnTo>
                <a:lnTo>
                  <a:pt x="200" y="3542"/>
                </a:lnTo>
                <a:lnTo>
                  <a:pt x="187" y="3537"/>
                </a:lnTo>
                <a:lnTo>
                  <a:pt x="175" y="3532"/>
                </a:lnTo>
                <a:lnTo>
                  <a:pt x="174" y="3530"/>
                </a:lnTo>
                <a:lnTo>
                  <a:pt x="171" y="3526"/>
                </a:lnTo>
                <a:lnTo>
                  <a:pt x="171" y="3522"/>
                </a:lnTo>
                <a:lnTo>
                  <a:pt x="170" y="3517"/>
                </a:lnTo>
                <a:lnTo>
                  <a:pt x="170" y="3510"/>
                </a:lnTo>
                <a:lnTo>
                  <a:pt x="170" y="3505"/>
                </a:lnTo>
                <a:lnTo>
                  <a:pt x="171" y="3498"/>
                </a:lnTo>
                <a:lnTo>
                  <a:pt x="172" y="3493"/>
                </a:lnTo>
                <a:lnTo>
                  <a:pt x="175" y="3489"/>
                </a:lnTo>
                <a:lnTo>
                  <a:pt x="178" y="3486"/>
                </a:lnTo>
                <a:lnTo>
                  <a:pt x="201" y="3463"/>
                </a:lnTo>
                <a:lnTo>
                  <a:pt x="223" y="3440"/>
                </a:lnTo>
                <a:lnTo>
                  <a:pt x="243" y="3416"/>
                </a:lnTo>
                <a:lnTo>
                  <a:pt x="262" y="3391"/>
                </a:lnTo>
                <a:lnTo>
                  <a:pt x="278" y="3365"/>
                </a:lnTo>
                <a:lnTo>
                  <a:pt x="293" y="3338"/>
                </a:lnTo>
                <a:lnTo>
                  <a:pt x="307" y="3311"/>
                </a:lnTo>
                <a:lnTo>
                  <a:pt x="320" y="3282"/>
                </a:lnTo>
                <a:lnTo>
                  <a:pt x="331" y="3254"/>
                </a:lnTo>
                <a:lnTo>
                  <a:pt x="340" y="3224"/>
                </a:lnTo>
                <a:lnTo>
                  <a:pt x="341" y="3210"/>
                </a:lnTo>
                <a:lnTo>
                  <a:pt x="342" y="3195"/>
                </a:lnTo>
                <a:lnTo>
                  <a:pt x="343" y="3180"/>
                </a:lnTo>
                <a:lnTo>
                  <a:pt x="343" y="3165"/>
                </a:lnTo>
                <a:lnTo>
                  <a:pt x="342" y="3150"/>
                </a:lnTo>
                <a:lnTo>
                  <a:pt x="342" y="3134"/>
                </a:lnTo>
                <a:lnTo>
                  <a:pt x="341" y="3119"/>
                </a:lnTo>
                <a:lnTo>
                  <a:pt x="341" y="3104"/>
                </a:lnTo>
                <a:lnTo>
                  <a:pt x="340" y="3090"/>
                </a:lnTo>
                <a:lnTo>
                  <a:pt x="340" y="3075"/>
                </a:lnTo>
                <a:lnTo>
                  <a:pt x="338" y="3074"/>
                </a:lnTo>
                <a:lnTo>
                  <a:pt x="335" y="3072"/>
                </a:lnTo>
                <a:lnTo>
                  <a:pt x="332" y="3071"/>
                </a:lnTo>
                <a:lnTo>
                  <a:pt x="328" y="3069"/>
                </a:lnTo>
                <a:lnTo>
                  <a:pt x="325" y="3065"/>
                </a:lnTo>
                <a:lnTo>
                  <a:pt x="322" y="3063"/>
                </a:lnTo>
                <a:lnTo>
                  <a:pt x="319" y="3060"/>
                </a:lnTo>
                <a:lnTo>
                  <a:pt x="315" y="3057"/>
                </a:lnTo>
                <a:lnTo>
                  <a:pt x="313" y="3054"/>
                </a:lnTo>
                <a:lnTo>
                  <a:pt x="312" y="3049"/>
                </a:lnTo>
                <a:lnTo>
                  <a:pt x="310" y="3040"/>
                </a:lnTo>
                <a:lnTo>
                  <a:pt x="308" y="3030"/>
                </a:lnTo>
                <a:lnTo>
                  <a:pt x="307" y="3018"/>
                </a:lnTo>
                <a:lnTo>
                  <a:pt x="306" y="3006"/>
                </a:lnTo>
                <a:lnTo>
                  <a:pt x="305" y="2994"/>
                </a:lnTo>
                <a:lnTo>
                  <a:pt x="306" y="2983"/>
                </a:lnTo>
                <a:lnTo>
                  <a:pt x="306" y="2970"/>
                </a:lnTo>
                <a:lnTo>
                  <a:pt x="308" y="2958"/>
                </a:lnTo>
                <a:lnTo>
                  <a:pt x="309" y="2947"/>
                </a:lnTo>
                <a:lnTo>
                  <a:pt x="312" y="2936"/>
                </a:lnTo>
                <a:lnTo>
                  <a:pt x="320" y="2902"/>
                </a:lnTo>
                <a:lnTo>
                  <a:pt x="327" y="2865"/>
                </a:lnTo>
                <a:lnTo>
                  <a:pt x="333" y="2828"/>
                </a:lnTo>
                <a:lnTo>
                  <a:pt x="337" y="2789"/>
                </a:lnTo>
                <a:lnTo>
                  <a:pt x="341" y="2749"/>
                </a:lnTo>
                <a:lnTo>
                  <a:pt x="343" y="2710"/>
                </a:lnTo>
                <a:lnTo>
                  <a:pt x="346" y="2670"/>
                </a:lnTo>
                <a:lnTo>
                  <a:pt x="348" y="2631"/>
                </a:lnTo>
                <a:lnTo>
                  <a:pt x="349" y="2594"/>
                </a:lnTo>
                <a:lnTo>
                  <a:pt x="351" y="2557"/>
                </a:lnTo>
                <a:lnTo>
                  <a:pt x="351" y="2542"/>
                </a:lnTo>
                <a:lnTo>
                  <a:pt x="352" y="2529"/>
                </a:lnTo>
                <a:lnTo>
                  <a:pt x="354" y="2517"/>
                </a:lnTo>
                <a:lnTo>
                  <a:pt x="355" y="2505"/>
                </a:lnTo>
                <a:lnTo>
                  <a:pt x="357" y="2494"/>
                </a:lnTo>
                <a:lnTo>
                  <a:pt x="360" y="2483"/>
                </a:lnTo>
                <a:lnTo>
                  <a:pt x="361" y="2472"/>
                </a:lnTo>
                <a:lnTo>
                  <a:pt x="362" y="2460"/>
                </a:lnTo>
                <a:lnTo>
                  <a:pt x="362" y="2448"/>
                </a:lnTo>
                <a:lnTo>
                  <a:pt x="361" y="2436"/>
                </a:lnTo>
                <a:lnTo>
                  <a:pt x="360" y="2430"/>
                </a:lnTo>
                <a:lnTo>
                  <a:pt x="358" y="2425"/>
                </a:lnTo>
                <a:lnTo>
                  <a:pt x="355" y="2421"/>
                </a:lnTo>
                <a:lnTo>
                  <a:pt x="352" y="2416"/>
                </a:lnTo>
                <a:lnTo>
                  <a:pt x="349" y="2413"/>
                </a:lnTo>
                <a:lnTo>
                  <a:pt x="344" y="2409"/>
                </a:lnTo>
                <a:lnTo>
                  <a:pt x="341" y="2404"/>
                </a:lnTo>
                <a:lnTo>
                  <a:pt x="338" y="2400"/>
                </a:lnTo>
                <a:lnTo>
                  <a:pt x="336" y="2395"/>
                </a:lnTo>
                <a:lnTo>
                  <a:pt x="335" y="2389"/>
                </a:lnTo>
                <a:lnTo>
                  <a:pt x="334" y="2370"/>
                </a:lnTo>
                <a:lnTo>
                  <a:pt x="333" y="2351"/>
                </a:lnTo>
                <a:lnTo>
                  <a:pt x="333" y="2334"/>
                </a:lnTo>
                <a:lnTo>
                  <a:pt x="332" y="2316"/>
                </a:lnTo>
                <a:lnTo>
                  <a:pt x="331" y="2299"/>
                </a:lnTo>
                <a:lnTo>
                  <a:pt x="331" y="2282"/>
                </a:lnTo>
                <a:lnTo>
                  <a:pt x="329" y="2264"/>
                </a:lnTo>
                <a:lnTo>
                  <a:pt x="328" y="2245"/>
                </a:lnTo>
                <a:lnTo>
                  <a:pt x="328" y="2227"/>
                </a:lnTo>
                <a:lnTo>
                  <a:pt x="327" y="2206"/>
                </a:lnTo>
                <a:lnTo>
                  <a:pt x="326" y="2186"/>
                </a:lnTo>
                <a:lnTo>
                  <a:pt x="324" y="2166"/>
                </a:lnTo>
                <a:lnTo>
                  <a:pt x="322" y="2145"/>
                </a:lnTo>
                <a:lnTo>
                  <a:pt x="321" y="2126"/>
                </a:lnTo>
                <a:lnTo>
                  <a:pt x="320" y="2106"/>
                </a:lnTo>
                <a:lnTo>
                  <a:pt x="319" y="2085"/>
                </a:lnTo>
                <a:lnTo>
                  <a:pt x="318" y="2065"/>
                </a:lnTo>
                <a:lnTo>
                  <a:pt x="318" y="2046"/>
                </a:lnTo>
                <a:lnTo>
                  <a:pt x="319" y="2025"/>
                </a:lnTo>
                <a:lnTo>
                  <a:pt x="320" y="2005"/>
                </a:lnTo>
                <a:lnTo>
                  <a:pt x="321" y="2003"/>
                </a:lnTo>
                <a:lnTo>
                  <a:pt x="324" y="1999"/>
                </a:lnTo>
                <a:lnTo>
                  <a:pt x="328" y="1996"/>
                </a:lnTo>
                <a:lnTo>
                  <a:pt x="335" y="1993"/>
                </a:lnTo>
                <a:lnTo>
                  <a:pt x="341" y="1990"/>
                </a:lnTo>
                <a:lnTo>
                  <a:pt x="348" y="1986"/>
                </a:lnTo>
                <a:lnTo>
                  <a:pt x="353" y="1983"/>
                </a:lnTo>
                <a:lnTo>
                  <a:pt x="358" y="1980"/>
                </a:lnTo>
                <a:lnTo>
                  <a:pt x="362" y="1976"/>
                </a:lnTo>
                <a:lnTo>
                  <a:pt x="364" y="1971"/>
                </a:lnTo>
                <a:lnTo>
                  <a:pt x="366" y="1956"/>
                </a:lnTo>
                <a:lnTo>
                  <a:pt x="368" y="1940"/>
                </a:lnTo>
                <a:lnTo>
                  <a:pt x="369" y="1923"/>
                </a:lnTo>
                <a:lnTo>
                  <a:pt x="370" y="1905"/>
                </a:lnTo>
                <a:lnTo>
                  <a:pt x="370" y="1888"/>
                </a:lnTo>
                <a:lnTo>
                  <a:pt x="371" y="1871"/>
                </a:lnTo>
                <a:lnTo>
                  <a:pt x="371" y="1857"/>
                </a:lnTo>
                <a:lnTo>
                  <a:pt x="371" y="1847"/>
                </a:lnTo>
                <a:lnTo>
                  <a:pt x="371" y="1840"/>
                </a:lnTo>
                <a:lnTo>
                  <a:pt x="371" y="1837"/>
                </a:lnTo>
                <a:lnTo>
                  <a:pt x="340" y="1830"/>
                </a:lnTo>
                <a:lnTo>
                  <a:pt x="340" y="1832"/>
                </a:lnTo>
                <a:lnTo>
                  <a:pt x="339" y="1837"/>
                </a:lnTo>
                <a:lnTo>
                  <a:pt x="337" y="1845"/>
                </a:lnTo>
                <a:lnTo>
                  <a:pt x="335" y="1854"/>
                </a:lnTo>
                <a:lnTo>
                  <a:pt x="332" y="1865"/>
                </a:lnTo>
                <a:lnTo>
                  <a:pt x="328" y="1878"/>
                </a:lnTo>
                <a:lnTo>
                  <a:pt x="324" y="1890"/>
                </a:lnTo>
                <a:lnTo>
                  <a:pt x="321" y="1902"/>
                </a:lnTo>
                <a:lnTo>
                  <a:pt x="317" y="1913"/>
                </a:lnTo>
                <a:lnTo>
                  <a:pt x="312" y="1922"/>
                </a:lnTo>
                <a:lnTo>
                  <a:pt x="309" y="1923"/>
                </a:lnTo>
                <a:lnTo>
                  <a:pt x="306" y="1923"/>
                </a:lnTo>
                <a:lnTo>
                  <a:pt x="301" y="1922"/>
                </a:lnTo>
                <a:lnTo>
                  <a:pt x="297" y="1921"/>
                </a:lnTo>
                <a:lnTo>
                  <a:pt x="293" y="1919"/>
                </a:lnTo>
                <a:lnTo>
                  <a:pt x="288" y="1917"/>
                </a:lnTo>
                <a:lnTo>
                  <a:pt x="283" y="1913"/>
                </a:lnTo>
                <a:lnTo>
                  <a:pt x="280" y="1911"/>
                </a:lnTo>
                <a:lnTo>
                  <a:pt x="276" y="1909"/>
                </a:lnTo>
                <a:lnTo>
                  <a:pt x="274" y="1907"/>
                </a:lnTo>
                <a:lnTo>
                  <a:pt x="277" y="1882"/>
                </a:lnTo>
                <a:lnTo>
                  <a:pt x="281" y="1857"/>
                </a:lnTo>
                <a:lnTo>
                  <a:pt x="286" y="1834"/>
                </a:lnTo>
                <a:lnTo>
                  <a:pt x="293" y="1809"/>
                </a:lnTo>
                <a:lnTo>
                  <a:pt x="299" y="1784"/>
                </a:lnTo>
                <a:lnTo>
                  <a:pt x="306" y="1761"/>
                </a:lnTo>
                <a:lnTo>
                  <a:pt x="312" y="1736"/>
                </a:lnTo>
                <a:lnTo>
                  <a:pt x="319" y="1712"/>
                </a:lnTo>
                <a:lnTo>
                  <a:pt x="323" y="1689"/>
                </a:lnTo>
                <a:lnTo>
                  <a:pt x="327" y="1664"/>
                </a:lnTo>
                <a:lnTo>
                  <a:pt x="314" y="1668"/>
                </a:lnTo>
                <a:lnTo>
                  <a:pt x="299" y="1673"/>
                </a:lnTo>
                <a:lnTo>
                  <a:pt x="283" y="1676"/>
                </a:lnTo>
                <a:lnTo>
                  <a:pt x="266" y="1678"/>
                </a:lnTo>
                <a:lnTo>
                  <a:pt x="249" y="1679"/>
                </a:lnTo>
                <a:lnTo>
                  <a:pt x="231" y="1678"/>
                </a:lnTo>
                <a:lnTo>
                  <a:pt x="212" y="1675"/>
                </a:lnTo>
                <a:lnTo>
                  <a:pt x="195" y="1669"/>
                </a:lnTo>
                <a:lnTo>
                  <a:pt x="178" y="1660"/>
                </a:lnTo>
                <a:lnTo>
                  <a:pt x="162" y="1647"/>
                </a:lnTo>
                <a:lnTo>
                  <a:pt x="156" y="1653"/>
                </a:lnTo>
                <a:lnTo>
                  <a:pt x="150" y="1661"/>
                </a:lnTo>
                <a:lnTo>
                  <a:pt x="143" y="1666"/>
                </a:lnTo>
                <a:lnTo>
                  <a:pt x="136" y="1672"/>
                </a:lnTo>
                <a:lnTo>
                  <a:pt x="128" y="1676"/>
                </a:lnTo>
                <a:lnTo>
                  <a:pt x="121" y="1679"/>
                </a:lnTo>
                <a:lnTo>
                  <a:pt x="112" y="1680"/>
                </a:lnTo>
                <a:lnTo>
                  <a:pt x="105" y="1680"/>
                </a:lnTo>
                <a:lnTo>
                  <a:pt x="97" y="1677"/>
                </a:lnTo>
                <a:lnTo>
                  <a:pt x="90" y="1673"/>
                </a:lnTo>
                <a:lnTo>
                  <a:pt x="70" y="1653"/>
                </a:lnTo>
                <a:lnTo>
                  <a:pt x="52" y="1634"/>
                </a:lnTo>
                <a:lnTo>
                  <a:pt x="38" y="1614"/>
                </a:lnTo>
                <a:lnTo>
                  <a:pt x="26" y="1593"/>
                </a:lnTo>
                <a:lnTo>
                  <a:pt x="16" y="1573"/>
                </a:lnTo>
                <a:lnTo>
                  <a:pt x="9" y="1554"/>
                </a:lnTo>
                <a:lnTo>
                  <a:pt x="5" y="1537"/>
                </a:lnTo>
                <a:lnTo>
                  <a:pt x="1" y="1522"/>
                </a:lnTo>
                <a:lnTo>
                  <a:pt x="0" y="1509"/>
                </a:lnTo>
                <a:lnTo>
                  <a:pt x="3" y="1500"/>
                </a:lnTo>
                <a:lnTo>
                  <a:pt x="11" y="1494"/>
                </a:lnTo>
                <a:lnTo>
                  <a:pt x="20" y="1488"/>
                </a:lnTo>
                <a:lnTo>
                  <a:pt x="30" y="1481"/>
                </a:lnTo>
                <a:lnTo>
                  <a:pt x="40" y="1475"/>
                </a:lnTo>
                <a:lnTo>
                  <a:pt x="52" y="1468"/>
                </a:lnTo>
                <a:lnTo>
                  <a:pt x="63" y="1462"/>
                </a:lnTo>
                <a:lnTo>
                  <a:pt x="75" y="1456"/>
                </a:lnTo>
                <a:lnTo>
                  <a:pt x="86" y="1449"/>
                </a:lnTo>
                <a:lnTo>
                  <a:pt x="98" y="1442"/>
                </a:lnTo>
                <a:lnTo>
                  <a:pt x="110" y="1435"/>
                </a:lnTo>
                <a:lnTo>
                  <a:pt x="121" y="1429"/>
                </a:lnTo>
                <a:lnTo>
                  <a:pt x="132" y="1422"/>
                </a:lnTo>
                <a:lnTo>
                  <a:pt x="143" y="1416"/>
                </a:lnTo>
                <a:lnTo>
                  <a:pt x="155" y="1409"/>
                </a:lnTo>
                <a:lnTo>
                  <a:pt x="167" y="1403"/>
                </a:lnTo>
                <a:lnTo>
                  <a:pt x="179" y="1395"/>
                </a:lnTo>
                <a:lnTo>
                  <a:pt x="191" y="1389"/>
                </a:lnTo>
                <a:lnTo>
                  <a:pt x="203" y="1382"/>
                </a:lnTo>
                <a:lnTo>
                  <a:pt x="212" y="1376"/>
                </a:lnTo>
                <a:lnTo>
                  <a:pt x="222" y="1371"/>
                </a:lnTo>
                <a:lnTo>
                  <a:pt x="206" y="1360"/>
                </a:lnTo>
                <a:lnTo>
                  <a:pt x="191" y="1348"/>
                </a:lnTo>
                <a:lnTo>
                  <a:pt x="177" y="1335"/>
                </a:lnTo>
                <a:lnTo>
                  <a:pt x="164" y="1322"/>
                </a:lnTo>
                <a:lnTo>
                  <a:pt x="152" y="1308"/>
                </a:lnTo>
                <a:lnTo>
                  <a:pt x="141" y="1294"/>
                </a:lnTo>
                <a:lnTo>
                  <a:pt x="133" y="1279"/>
                </a:lnTo>
                <a:lnTo>
                  <a:pt x="124" y="1263"/>
                </a:lnTo>
                <a:lnTo>
                  <a:pt x="117" y="1246"/>
                </a:lnTo>
                <a:lnTo>
                  <a:pt x="110" y="1229"/>
                </a:lnTo>
                <a:lnTo>
                  <a:pt x="107" y="1212"/>
                </a:lnTo>
                <a:lnTo>
                  <a:pt x="104" y="1193"/>
                </a:lnTo>
                <a:lnTo>
                  <a:pt x="103" y="1175"/>
                </a:lnTo>
                <a:lnTo>
                  <a:pt x="103" y="1157"/>
                </a:lnTo>
                <a:lnTo>
                  <a:pt x="105" y="1139"/>
                </a:lnTo>
                <a:lnTo>
                  <a:pt x="109" y="1120"/>
                </a:lnTo>
                <a:lnTo>
                  <a:pt x="115" y="1101"/>
                </a:lnTo>
                <a:lnTo>
                  <a:pt x="123" y="1083"/>
                </a:lnTo>
                <a:lnTo>
                  <a:pt x="133" y="1064"/>
                </a:lnTo>
                <a:lnTo>
                  <a:pt x="144" y="1045"/>
                </a:lnTo>
                <a:lnTo>
                  <a:pt x="154" y="1031"/>
                </a:lnTo>
                <a:lnTo>
                  <a:pt x="163" y="1016"/>
                </a:lnTo>
                <a:lnTo>
                  <a:pt x="171" y="1001"/>
                </a:lnTo>
                <a:lnTo>
                  <a:pt x="178" y="986"/>
                </a:lnTo>
                <a:lnTo>
                  <a:pt x="184" y="971"/>
                </a:lnTo>
                <a:lnTo>
                  <a:pt x="191" y="955"/>
                </a:lnTo>
                <a:lnTo>
                  <a:pt x="196" y="940"/>
                </a:lnTo>
                <a:lnTo>
                  <a:pt x="203" y="924"/>
                </a:lnTo>
                <a:lnTo>
                  <a:pt x="209" y="907"/>
                </a:lnTo>
                <a:lnTo>
                  <a:pt x="217" y="890"/>
                </a:lnTo>
                <a:lnTo>
                  <a:pt x="226" y="870"/>
                </a:lnTo>
                <a:lnTo>
                  <a:pt x="237" y="849"/>
                </a:lnTo>
                <a:lnTo>
                  <a:pt x="249" y="829"/>
                </a:lnTo>
                <a:lnTo>
                  <a:pt x="261" y="808"/>
                </a:lnTo>
                <a:lnTo>
                  <a:pt x="272" y="787"/>
                </a:lnTo>
                <a:lnTo>
                  <a:pt x="284" y="766"/>
                </a:lnTo>
                <a:lnTo>
                  <a:pt x="295" y="744"/>
                </a:lnTo>
                <a:lnTo>
                  <a:pt x="305" y="722"/>
                </a:lnTo>
                <a:lnTo>
                  <a:pt x="313" y="698"/>
                </a:lnTo>
                <a:lnTo>
                  <a:pt x="320" y="674"/>
                </a:lnTo>
                <a:lnTo>
                  <a:pt x="323" y="668"/>
                </a:lnTo>
                <a:lnTo>
                  <a:pt x="331" y="661"/>
                </a:lnTo>
                <a:lnTo>
                  <a:pt x="341" y="655"/>
                </a:lnTo>
                <a:lnTo>
                  <a:pt x="354" y="648"/>
                </a:lnTo>
                <a:lnTo>
                  <a:pt x="368" y="641"/>
                </a:lnTo>
                <a:lnTo>
                  <a:pt x="384" y="636"/>
                </a:lnTo>
                <a:lnTo>
                  <a:pt x="401" y="630"/>
                </a:lnTo>
                <a:lnTo>
                  <a:pt x="419" y="625"/>
                </a:lnTo>
                <a:lnTo>
                  <a:pt x="436" y="622"/>
                </a:lnTo>
                <a:lnTo>
                  <a:pt x="451" y="619"/>
                </a:lnTo>
                <a:lnTo>
                  <a:pt x="460" y="611"/>
                </a:lnTo>
                <a:lnTo>
                  <a:pt x="467" y="602"/>
                </a:lnTo>
                <a:lnTo>
                  <a:pt x="475" y="595"/>
                </a:lnTo>
                <a:lnTo>
                  <a:pt x="482" y="587"/>
                </a:lnTo>
                <a:lnTo>
                  <a:pt x="491" y="581"/>
                </a:lnTo>
                <a:lnTo>
                  <a:pt x="499" y="575"/>
                </a:lnTo>
                <a:lnTo>
                  <a:pt x="509" y="572"/>
                </a:lnTo>
                <a:lnTo>
                  <a:pt x="520" y="569"/>
                </a:lnTo>
                <a:lnTo>
                  <a:pt x="533" y="568"/>
                </a:lnTo>
                <a:lnTo>
                  <a:pt x="547" y="568"/>
                </a:lnTo>
                <a:lnTo>
                  <a:pt x="550" y="568"/>
                </a:lnTo>
                <a:lnTo>
                  <a:pt x="553" y="567"/>
                </a:lnTo>
                <a:lnTo>
                  <a:pt x="556" y="565"/>
                </a:lnTo>
                <a:lnTo>
                  <a:pt x="559" y="561"/>
                </a:lnTo>
                <a:lnTo>
                  <a:pt x="562" y="557"/>
                </a:lnTo>
                <a:lnTo>
                  <a:pt x="564" y="553"/>
                </a:lnTo>
                <a:lnTo>
                  <a:pt x="566" y="549"/>
                </a:lnTo>
                <a:lnTo>
                  <a:pt x="569" y="543"/>
                </a:lnTo>
                <a:lnTo>
                  <a:pt x="572" y="538"/>
                </a:lnTo>
                <a:lnTo>
                  <a:pt x="575" y="532"/>
                </a:lnTo>
                <a:lnTo>
                  <a:pt x="581" y="528"/>
                </a:lnTo>
                <a:lnTo>
                  <a:pt x="586" y="524"/>
                </a:lnTo>
                <a:lnTo>
                  <a:pt x="591" y="518"/>
                </a:lnTo>
                <a:lnTo>
                  <a:pt x="594" y="512"/>
                </a:lnTo>
                <a:lnTo>
                  <a:pt x="596" y="507"/>
                </a:lnTo>
                <a:lnTo>
                  <a:pt x="598" y="500"/>
                </a:lnTo>
                <a:lnTo>
                  <a:pt x="600" y="494"/>
                </a:lnTo>
                <a:lnTo>
                  <a:pt x="600" y="487"/>
                </a:lnTo>
                <a:lnTo>
                  <a:pt x="602" y="481"/>
                </a:lnTo>
                <a:lnTo>
                  <a:pt x="600" y="475"/>
                </a:lnTo>
                <a:lnTo>
                  <a:pt x="607" y="472"/>
                </a:lnTo>
                <a:lnTo>
                  <a:pt x="612" y="467"/>
                </a:lnTo>
                <a:lnTo>
                  <a:pt x="617" y="460"/>
                </a:lnTo>
                <a:lnTo>
                  <a:pt x="619" y="453"/>
                </a:lnTo>
                <a:lnTo>
                  <a:pt x="620" y="444"/>
                </a:lnTo>
                <a:lnTo>
                  <a:pt x="618" y="436"/>
                </a:lnTo>
                <a:lnTo>
                  <a:pt x="613" y="427"/>
                </a:lnTo>
                <a:lnTo>
                  <a:pt x="606" y="419"/>
                </a:lnTo>
                <a:lnTo>
                  <a:pt x="595" y="411"/>
                </a:lnTo>
                <a:lnTo>
                  <a:pt x="580" y="403"/>
                </a:lnTo>
                <a:lnTo>
                  <a:pt x="571" y="400"/>
                </a:lnTo>
                <a:lnTo>
                  <a:pt x="561" y="399"/>
                </a:lnTo>
                <a:lnTo>
                  <a:pt x="550" y="398"/>
                </a:lnTo>
                <a:lnTo>
                  <a:pt x="539" y="398"/>
                </a:lnTo>
                <a:lnTo>
                  <a:pt x="528" y="397"/>
                </a:lnTo>
                <a:lnTo>
                  <a:pt x="519" y="396"/>
                </a:lnTo>
                <a:lnTo>
                  <a:pt x="509" y="394"/>
                </a:lnTo>
                <a:lnTo>
                  <a:pt x="502" y="391"/>
                </a:lnTo>
                <a:lnTo>
                  <a:pt x="496" y="384"/>
                </a:lnTo>
                <a:lnTo>
                  <a:pt x="493" y="374"/>
                </a:lnTo>
                <a:lnTo>
                  <a:pt x="489" y="357"/>
                </a:lnTo>
                <a:lnTo>
                  <a:pt x="486" y="339"/>
                </a:lnTo>
                <a:lnTo>
                  <a:pt x="484" y="321"/>
                </a:lnTo>
                <a:lnTo>
                  <a:pt x="483" y="301"/>
                </a:lnTo>
                <a:lnTo>
                  <a:pt x="483" y="284"/>
                </a:lnTo>
                <a:lnTo>
                  <a:pt x="484" y="267"/>
                </a:lnTo>
                <a:lnTo>
                  <a:pt x="486" y="251"/>
                </a:lnTo>
                <a:lnTo>
                  <a:pt x="489" y="238"/>
                </a:lnTo>
                <a:lnTo>
                  <a:pt x="493" y="227"/>
                </a:lnTo>
                <a:lnTo>
                  <a:pt x="497" y="220"/>
                </a:lnTo>
                <a:close/>
              </a:path>
            </a:pathLst>
          </a:custGeom>
          <a:solidFill>
            <a:srgbClr val="FF0000"/>
          </a:solidFill>
          <a:ln w="9525">
            <a:noFill/>
            <a:round/>
            <a:headEnd/>
            <a:tailEnd/>
          </a:ln>
        </p:spPr>
        <p:txBody>
          <a:bodyPr/>
          <a:lstStyle/>
          <a:p>
            <a:endParaRPr lang="en-US"/>
          </a:p>
        </p:txBody>
      </p:sp>
      <p:sp>
        <p:nvSpPr>
          <p:cNvPr id="26903" name="Freeform 1568"/>
          <p:cNvSpPr>
            <a:spLocks noChangeAspect="1"/>
          </p:cNvSpPr>
          <p:nvPr/>
        </p:nvSpPr>
        <p:spPr bwMode="auto">
          <a:xfrm>
            <a:off x="7467600" y="3524250"/>
            <a:ext cx="79375" cy="133350"/>
          </a:xfrm>
          <a:custGeom>
            <a:avLst/>
            <a:gdLst>
              <a:gd name="T0" fmla="*/ 2147483647 w 1763"/>
              <a:gd name="T1" fmla="*/ 2147483647 h 3551"/>
              <a:gd name="T2" fmla="*/ 2147483647 w 1763"/>
              <a:gd name="T3" fmla="*/ 2147483647 h 3551"/>
              <a:gd name="T4" fmla="*/ 2147483647 w 1763"/>
              <a:gd name="T5" fmla="*/ 2147483647 h 3551"/>
              <a:gd name="T6" fmla="*/ 2147483647 w 1763"/>
              <a:gd name="T7" fmla="*/ 2147483647 h 3551"/>
              <a:gd name="T8" fmla="*/ 2147483647 w 1763"/>
              <a:gd name="T9" fmla="*/ 2147483647 h 3551"/>
              <a:gd name="T10" fmla="*/ 2147483647 w 1763"/>
              <a:gd name="T11" fmla="*/ 2147483647 h 3551"/>
              <a:gd name="T12" fmla="*/ 2147483647 w 1763"/>
              <a:gd name="T13" fmla="*/ 2147483647 h 3551"/>
              <a:gd name="T14" fmla="*/ 2147483647 w 1763"/>
              <a:gd name="T15" fmla="*/ 2147483647 h 3551"/>
              <a:gd name="T16" fmla="*/ 2147483647 w 1763"/>
              <a:gd name="T17" fmla="*/ 2147483647 h 3551"/>
              <a:gd name="T18" fmla="*/ 2147483647 w 1763"/>
              <a:gd name="T19" fmla="*/ 2147483647 h 3551"/>
              <a:gd name="T20" fmla="*/ 2147483647 w 1763"/>
              <a:gd name="T21" fmla="*/ 2147483647 h 3551"/>
              <a:gd name="T22" fmla="*/ 2147483647 w 1763"/>
              <a:gd name="T23" fmla="*/ 2147483647 h 3551"/>
              <a:gd name="T24" fmla="*/ 2147483647 w 1763"/>
              <a:gd name="T25" fmla="*/ 2147483647 h 3551"/>
              <a:gd name="T26" fmla="*/ 2147483647 w 1763"/>
              <a:gd name="T27" fmla="*/ 2147483647 h 3551"/>
              <a:gd name="T28" fmla="*/ 2147483647 w 1763"/>
              <a:gd name="T29" fmla="*/ 2147483647 h 3551"/>
              <a:gd name="T30" fmla="*/ 2147483647 w 1763"/>
              <a:gd name="T31" fmla="*/ 2147483647 h 3551"/>
              <a:gd name="T32" fmla="*/ 2147483647 w 1763"/>
              <a:gd name="T33" fmla="*/ 2147483647 h 3551"/>
              <a:gd name="T34" fmla="*/ 2147483647 w 1763"/>
              <a:gd name="T35" fmla="*/ 2147483647 h 3551"/>
              <a:gd name="T36" fmla="*/ 2147483647 w 1763"/>
              <a:gd name="T37" fmla="*/ 2147483647 h 3551"/>
              <a:gd name="T38" fmla="*/ 2147483647 w 1763"/>
              <a:gd name="T39" fmla="*/ 2147483647 h 3551"/>
              <a:gd name="T40" fmla="*/ 2147483647 w 1763"/>
              <a:gd name="T41" fmla="*/ 2147483647 h 3551"/>
              <a:gd name="T42" fmla="*/ 2147483647 w 1763"/>
              <a:gd name="T43" fmla="*/ 2147483647 h 3551"/>
              <a:gd name="T44" fmla="*/ 2147483647 w 1763"/>
              <a:gd name="T45" fmla="*/ 2147483647 h 3551"/>
              <a:gd name="T46" fmla="*/ 2147483647 w 1763"/>
              <a:gd name="T47" fmla="*/ 2147483647 h 3551"/>
              <a:gd name="T48" fmla="*/ 2147483647 w 1763"/>
              <a:gd name="T49" fmla="*/ 2147483647 h 3551"/>
              <a:gd name="T50" fmla="*/ 2147483647 w 1763"/>
              <a:gd name="T51" fmla="*/ 2147483647 h 3551"/>
              <a:gd name="T52" fmla="*/ 2147483647 w 1763"/>
              <a:gd name="T53" fmla="*/ 2147483647 h 3551"/>
              <a:gd name="T54" fmla="*/ 2147483647 w 1763"/>
              <a:gd name="T55" fmla="*/ 2147483647 h 3551"/>
              <a:gd name="T56" fmla="*/ 2147483647 w 1763"/>
              <a:gd name="T57" fmla="*/ 2147483647 h 3551"/>
              <a:gd name="T58" fmla="*/ 2147483647 w 1763"/>
              <a:gd name="T59" fmla="*/ 2147483647 h 3551"/>
              <a:gd name="T60" fmla="*/ 2147483647 w 1763"/>
              <a:gd name="T61" fmla="*/ 2147483647 h 3551"/>
              <a:gd name="T62" fmla="*/ 2147483647 w 1763"/>
              <a:gd name="T63" fmla="*/ 2147483647 h 3551"/>
              <a:gd name="T64" fmla="*/ 2147483647 w 1763"/>
              <a:gd name="T65" fmla="*/ 2147483647 h 3551"/>
              <a:gd name="T66" fmla="*/ 2147483647 w 1763"/>
              <a:gd name="T67" fmla="*/ 2147483647 h 3551"/>
              <a:gd name="T68" fmla="*/ 2147483647 w 1763"/>
              <a:gd name="T69" fmla="*/ 2147483647 h 3551"/>
              <a:gd name="T70" fmla="*/ 2147483647 w 1763"/>
              <a:gd name="T71" fmla="*/ 2147483647 h 3551"/>
              <a:gd name="T72" fmla="*/ 2147483647 w 1763"/>
              <a:gd name="T73" fmla="*/ 2147483647 h 3551"/>
              <a:gd name="T74" fmla="*/ 2147483647 w 1763"/>
              <a:gd name="T75" fmla="*/ 2147483647 h 3551"/>
              <a:gd name="T76" fmla="*/ 2147483647 w 1763"/>
              <a:gd name="T77" fmla="*/ 2147483647 h 3551"/>
              <a:gd name="T78" fmla="*/ 2147483647 w 1763"/>
              <a:gd name="T79" fmla="*/ 2147483647 h 3551"/>
              <a:gd name="T80" fmla="*/ 2147483647 w 1763"/>
              <a:gd name="T81" fmla="*/ 2147483647 h 3551"/>
              <a:gd name="T82" fmla="*/ 2147483647 w 1763"/>
              <a:gd name="T83" fmla="*/ 2147483647 h 3551"/>
              <a:gd name="T84" fmla="*/ 2147483647 w 1763"/>
              <a:gd name="T85" fmla="*/ 2147483647 h 3551"/>
              <a:gd name="T86" fmla="*/ 2147483647 w 1763"/>
              <a:gd name="T87" fmla="*/ 2147483647 h 3551"/>
              <a:gd name="T88" fmla="*/ 2147483647 w 1763"/>
              <a:gd name="T89" fmla="*/ 2147483647 h 3551"/>
              <a:gd name="T90" fmla="*/ 2147483647 w 1763"/>
              <a:gd name="T91" fmla="*/ 2147483647 h 3551"/>
              <a:gd name="T92" fmla="*/ 2147483647 w 1763"/>
              <a:gd name="T93" fmla="*/ 2147483647 h 3551"/>
              <a:gd name="T94" fmla="*/ 2147483647 w 1763"/>
              <a:gd name="T95" fmla="*/ 2147483647 h 3551"/>
              <a:gd name="T96" fmla="*/ 2147483647 w 1763"/>
              <a:gd name="T97" fmla="*/ 2147483647 h 3551"/>
              <a:gd name="T98" fmla="*/ 2147483647 w 1763"/>
              <a:gd name="T99" fmla="*/ 2147483647 h 3551"/>
              <a:gd name="T100" fmla="*/ 2147483647 w 1763"/>
              <a:gd name="T101" fmla="*/ 2147483647 h 3551"/>
              <a:gd name="T102" fmla="*/ 2147483647 w 1763"/>
              <a:gd name="T103" fmla="*/ 2147483647 h 3551"/>
              <a:gd name="T104" fmla="*/ 2147483647 w 1763"/>
              <a:gd name="T105" fmla="*/ 2147483647 h 3551"/>
              <a:gd name="T106" fmla="*/ 2147483647 w 1763"/>
              <a:gd name="T107" fmla="*/ 2147483647 h 3551"/>
              <a:gd name="T108" fmla="*/ 2147483647 w 1763"/>
              <a:gd name="T109" fmla="*/ 2147483647 h 3551"/>
              <a:gd name="T110" fmla="*/ 2147483647 w 1763"/>
              <a:gd name="T111" fmla="*/ 2147483647 h 3551"/>
              <a:gd name="T112" fmla="*/ 2147483647 w 1763"/>
              <a:gd name="T113" fmla="*/ 2147483647 h 3551"/>
              <a:gd name="T114" fmla="*/ 2147483647 w 1763"/>
              <a:gd name="T115" fmla="*/ 2147483647 h 3551"/>
              <a:gd name="T116" fmla="*/ 2147483647 w 1763"/>
              <a:gd name="T117" fmla="*/ 2147483647 h 3551"/>
              <a:gd name="T118" fmla="*/ 2147483647 w 1763"/>
              <a:gd name="T119" fmla="*/ 2147483647 h 3551"/>
              <a:gd name="T120" fmla="*/ 2147483647 w 1763"/>
              <a:gd name="T121" fmla="*/ 2147483647 h 3551"/>
              <a:gd name="T122" fmla="*/ 2147483647 w 1763"/>
              <a:gd name="T123" fmla="*/ 2147483647 h 35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3"/>
              <a:gd name="T187" fmla="*/ 0 h 3551"/>
              <a:gd name="T188" fmla="*/ 1763 w 1763"/>
              <a:gd name="T189" fmla="*/ 3551 h 35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3" h="3551">
                <a:moveTo>
                  <a:pt x="497" y="220"/>
                </a:moveTo>
                <a:lnTo>
                  <a:pt x="502" y="216"/>
                </a:lnTo>
                <a:lnTo>
                  <a:pt x="505" y="213"/>
                </a:lnTo>
                <a:lnTo>
                  <a:pt x="508" y="209"/>
                </a:lnTo>
                <a:lnTo>
                  <a:pt x="510" y="206"/>
                </a:lnTo>
                <a:lnTo>
                  <a:pt x="511" y="203"/>
                </a:lnTo>
                <a:lnTo>
                  <a:pt x="513" y="199"/>
                </a:lnTo>
                <a:lnTo>
                  <a:pt x="514" y="196"/>
                </a:lnTo>
                <a:lnTo>
                  <a:pt x="517" y="192"/>
                </a:lnTo>
                <a:lnTo>
                  <a:pt x="519" y="187"/>
                </a:lnTo>
                <a:lnTo>
                  <a:pt x="521" y="181"/>
                </a:lnTo>
                <a:lnTo>
                  <a:pt x="525" y="171"/>
                </a:lnTo>
                <a:lnTo>
                  <a:pt x="529" y="161"/>
                </a:lnTo>
                <a:lnTo>
                  <a:pt x="533" y="149"/>
                </a:lnTo>
                <a:lnTo>
                  <a:pt x="537" y="137"/>
                </a:lnTo>
                <a:lnTo>
                  <a:pt x="541" y="124"/>
                </a:lnTo>
                <a:lnTo>
                  <a:pt x="547" y="112"/>
                </a:lnTo>
                <a:lnTo>
                  <a:pt x="551" y="100"/>
                </a:lnTo>
                <a:lnTo>
                  <a:pt x="556" y="89"/>
                </a:lnTo>
                <a:lnTo>
                  <a:pt x="562" y="79"/>
                </a:lnTo>
                <a:lnTo>
                  <a:pt x="567" y="70"/>
                </a:lnTo>
                <a:lnTo>
                  <a:pt x="579" y="55"/>
                </a:lnTo>
                <a:lnTo>
                  <a:pt x="592" y="42"/>
                </a:lnTo>
                <a:lnTo>
                  <a:pt x="606" y="32"/>
                </a:lnTo>
                <a:lnTo>
                  <a:pt x="622" y="22"/>
                </a:lnTo>
                <a:lnTo>
                  <a:pt x="638" y="14"/>
                </a:lnTo>
                <a:lnTo>
                  <a:pt x="655" y="8"/>
                </a:lnTo>
                <a:lnTo>
                  <a:pt x="673" y="4"/>
                </a:lnTo>
                <a:lnTo>
                  <a:pt x="691" y="2"/>
                </a:lnTo>
                <a:lnTo>
                  <a:pt x="709" y="0"/>
                </a:lnTo>
                <a:lnTo>
                  <a:pt x="727" y="0"/>
                </a:lnTo>
                <a:lnTo>
                  <a:pt x="746" y="3"/>
                </a:lnTo>
                <a:lnTo>
                  <a:pt x="763" y="6"/>
                </a:lnTo>
                <a:lnTo>
                  <a:pt x="780" y="10"/>
                </a:lnTo>
                <a:lnTo>
                  <a:pt x="796" y="17"/>
                </a:lnTo>
                <a:lnTo>
                  <a:pt x="812" y="24"/>
                </a:lnTo>
                <a:lnTo>
                  <a:pt x="827" y="33"/>
                </a:lnTo>
                <a:lnTo>
                  <a:pt x="840" y="43"/>
                </a:lnTo>
                <a:lnTo>
                  <a:pt x="853" y="54"/>
                </a:lnTo>
                <a:lnTo>
                  <a:pt x="865" y="67"/>
                </a:lnTo>
                <a:lnTo>
                  <a:pt x="875" y="81"/>
                </a:lnTo>
                <a:lnTo>
                  <a:pt x="880" y="89"/>
                </a:lnTo>
                <a:lnTo>
                  <a:pt x="885" y="96"/>
                </a:lnTo>
                <a:lnTo>
                  <a:pt x="892" y="105"/>
                </a:lnTo>
                <a:lnTo>
                  <a:pt x="897" y="112"/>
                </a:lnTo>
                <a:lnTo>
                  <a:pt x="903" y="121"/>
                </a:lnTo>
                <a:lnTo>
                  <a:pt x="908" y="128"/>
                </a:lnTo>
                <a:lnTo>
                  <a:pt x="911" y="137"/>
                </a:lnTo>
                <a:lnTo>
                  <a:pt x="916" y="146"/>
                </a:lnTo>
                <a:lnTo>
                  <a:pt x="918" y="154"/>
                </a:lnTo>
                <a:lnTo>
                  <a:pt x="919" y="164"/>
                </a:lnTo>
                <a:lnTo>
                  <a:pt x="919" y="172"/>
                </a:lnTo>
                <a:lnTo>
                  <a:pt x="919" y="181"/>
                </a:lnTo>
                <a:lnTo>
                  <a:pt x="919" y="190"/>
                </a:lnTo>
                <a:lnTo>
                  <a:pt x="919" y="197"/>
                </a:lnTo>
                <a:lnTo>
                  <a:pt x="919" y="205"/>
                </a:lnTo>
                <a:lnTo>
                  <a:pt x="920" y="211"/>
                </a:lnTo>
                <a:lnTo>
                  <a:pt x="920" y="218"/>
                </a:lnTo>
                <a:lnTo>
                  <a:pt x="920" y="223"/>
                </a:lnTo>
                <a:lnTo>
                  <a:pt x="920" y="227"/>
                </a:lnTo>
                <a:lnTo>
                  <a:pt x="921" y="230"/>
                </a:lnTo>
                <a:lnTo>
                  <a:pt x="923" y="234"/>
                </a:lnTo>
                <a:lnTo>
                  <a:pt x="925" y="236"/>
                </a:lnTo>
                <a:lnTo>
                  <a:pt x="927" y="237"/>
                </a:lnTo>
                <a:lnTo>
                  <a:pt x="931" y="237"/>
                </a:lnTo>
                <a:lnTo>
                  <a:pt x="933" y="237"/>
                </a:lnTo>
                <a:lnTo>
                  <a:pt x="935" y="237"/>
                </a:lnTo>
                <a:lnTo>
                  <a:pt x="937" y="237"/>
                </a:lnTo>
                <a:lnTo>
                  <a:pt x="939" y="238"/>
                </a:lnTo>
                <a:lnTo>
                  <a:pt x="940" y="240"/>
                </a:lnTo>
                <a:lnTo>
                  <a:pt x="941" y="243"/>
                </a:lnTo>
                <a:lnTo>
                  <a:pt x="944" y="258"/>
                </a:lnTo>
                <a:lnTo>
                  <a:pt x="946" y="272"/>
                </a:lnTo>
                <a:lnTo>
                  <a:pt x="946" y="285"/>
                </a:lnTo>
                <a:lnTo>
                  <a:pt x="945" y="298"/>
                </a:lnTo>
                <a:lnTo>
                  <a:pt x="942" y="310"/>
                </a:lnTo>
                <a:lnTo>
                  <a:pt x="939" y="322"/>
                </a:lnTo>
                <a:lnTo>
                  <a:pt x="935" y="334"/>
                </a:lnTo>
                <a:lnTo>
                  <a:pt x="930" y="344"/>
                </a:lnTo>
                <a:lnTo>
                  <a:pt x="922" y="356"/>
                </a:lnTo>
                <a:lnTo>
                  <a:pt x="913" y="367"/>
                </a:lnTo>
                <a:lnTo>
                  <a:pt x="909" y="372"/>
                </a:lnTo>
                <a:lnTo>
                  <a:pt x="905" y="378"/>
                </a:lnTo>
                <a:lnTo>
                  <a:pt x="899" y="383"/>
                </a:lnTo>
                <a:lnTo>
                  <a:pt x="893" y="387"/>
                </a:lnTo>
                <a:lnTo>
                  <a:pt x="887" y="392"/>
                </a:lnTo>
                <a:lnTo>
                  <a:pt x="879" y="394"/>
                </a:lnTo>
                <a:lnTo>
                  <a:pt x="870" y="396"/>
                </a:lnTo>
                <a:lnTo>
                  <a:pt x="862" y="397"/>
                </a:lnTo>
                <a:lnTo>
                  <a:pt x="851" y="396"/>
                </a:lnTo>
                <a:lnTo>
                  <a:pt x="841" y="393"/>
                </a:lnTo>
                <a:lnTo>
                  <a:pt x="838" y="393"/>
                </a:lnTo>
                <a:lnTo>
                  <a:pt x="835" y="393"/>
                </a:lnTo>
                <a:lnTo>
                  <a:pt x="833" y="395"/>
                </a:lnTo>
                <a:lnTo>
                  <a:pt x="830" y="398"/>
                </a:lnTo>
                <a:lnTo>
                  <a:pt x="827" y="401"/>
                </a:lnTo>
                <a:lnTo>
                  <a:pt x="826" y="406"/>
                </a:lnTo>
                <a:lnTo>
                  <a:pt x="824" y="410"/>
                </a:lnTo>
                <a:lnTo>
                  <a:pt x="823" y="415"/>
                </a:lnTo>
                <a:lnTo>
                  <a:pt x="821" y="420"/>
                </a:lnTo>
                <a:lnTo>
                  <a:pt x="820" y="424"/>
                </a:lnTo>
                <a:lnTo>
                  <a:pt x="820" y="426"/>
                </a:lnTo>
                <a:lnTo>
                  <a:pt x="820" y="428"/>
                </a:lnTo>
                <a:lnTo>
                  <a:pt x="819" y="432"/>
                </a:lnTo>
                <a:lnTo>
                  <a:pt x="818" y="438"/>
                </a:lnTo>
                <a:lnTo>
                  <a:pt x="818" y="442"/>
                </a:lnTo>
                <a:lnTo>
                  <a:pt x="819" y="448"/>
                </a:lnTo>
                <a:lnTo>
                  <a:pt x="820" y="452"/>
                </a:lnTo>
                <a:lnTo>
                  <a:pt x="822" y="456"/>
                </a:lnTo>
                <a:lnTo>
                  <a:pt x="825" y="459"/>
                </a:lnTo>
                <a:lnTo>
                  <a:pt x="831" y="460"/>
                </a:lnTo>
                <a:lnTo>
                  <a:pt x="837" y="460"/>
                </a:lnTo>
                <a:lnTo>
                  <a:pt x="845" y="462"/>
                </a:lnTo>
                <a:lnTo>
                  <a:pt x="851" y="464"/>
                </a:lnTo>
                <a:lnTo>
                  <a:pt x="859" y="465"/>
                </a:lnTo>
                <a:lnTo>
                  <a:pt x="864" y="468"/>
                </a:lnTo>
                <a:lnTo>
                  <a:pt x="870" y="470"/>
                </a:lnTo>
                <a:lnTo>
                  <a:pt x="875" y="473"/>
                </a:lnTo>
                <a:lnTo>
                  <a:pt x="879" y="478"/>
                </a:lnTo>
                <a:lnTo>
                  <a:pt x="881" y="481"/>
                </a:lnTo>
                <a:lnTo>
                  <a:pt x="882" y="486"/>
                </a:lnTo>
                <a:lnTo>
                  <a:pt x="882" y="493"/>
                </a:lnTo>
                <a:lnTo>
                  <a:pt x="883" y="499"/>
                </a:lnTo>
                <a:lnTo>
                  <a:pt x="885" y="507"/>
                </a:lnTo>
                <a:lnTo>
                  <a:pt x="888" y="513"/>
                </a:lnTo>
                <a:lnTo>
                  <a:pt x="890" y="520"/>
                </a:lnTo>
                <a:lnTo>
                  <a:pt x="894" y="526"/>
                </a:lnTo>
                <a:lnTo>
                  <a:pt x="898" y="531"/>
                </a:lnTo>
                <a:lnTo>
                  <a:pt x="903" y="536"/>
                </a:lnTo>
                <a:lnTo>
                  <a:pt x="909" y="539"/>
                </a:lnTo>
                <a:lnTo>
                  <a:pt x="916" y="540"/>
                </a:lnTo>
                <a:lnTo>
                  <a:pt x="925" y="541"/>
                </a:lnTo>
                <a:lnTo>
                  <a:pt x="935" y="543"/>
                </a:lnTo>
                <a:lnTo>
                  <a:pt x="944" y="543"/>
                </a:lnTo>
                <a:lnTo>
                  <a:pt x="952" y="544"/>
                </a:lnTo>
                <a:lnTo>
                  <a:pt x="961" y="545"/>
                </a:lnTo>
                <a:lnTo>
                  <a:pt x="969" y="546"/>
                </a:lnTo>
                <a:lnTo>
                  <a:pt x="978" y="549"/>
                </a:lnTo>
                <a:lnTo>
                  <a:pt x="987" y="550"/>
                </a:lnTo>
                <a:lnTo>
                  <a:pt x="995" y="553"/>
                </a:lnTo>
                <a:lnTo>
                  <a:pt x="1004" y="555"/>
                </a:lnTo>
                <a:lnTo>
                  <a:pt x="1014" y="564"/>
                </a:lnTo>
                <a:lnTo>
                  <a:pt x="1025" y="573"/>
                </a:lnTo>
                <a:lnTo>
                  <a:pt x="1037" y="583"/>
                </a:lnTo>
                <a:lnTo>
                  <a:pt x="1050" y="594"/>
                </a:lnTo>
                <a:lnTo>
                  <a:pt x="1063" y="606"/>
                </a:lnTo>
                <a:lnTo>
                  <a:pt x="1077" y="617"/>
                </a:lnTo>
                <a:lnTo>
                  <a:pt x="1092" y="629"/>
                </a:lnTo>
                <a:lnTo>
                  <a:pt x="1107" y="641"/>
                </a:lnTo>
                <a:lnTo>
                  <a:pt x="1124" y="653"/>
                </a:lnTo>
                <a:lnTo>
                  <a:pt x="1142" y="664"/>
                </a:lnTo>
                <a:lnTo>
                  <a:pt x="1147" y="678"/>
                </a:lnTo>
                <a:lnTo>
                  <a:pt x="1151" y="691"/>
                </a:lnTo>
                <a:lnTo>
                  <a:pt x="1158" y="708"/>
                </a:lnTo>
                <a:lnTo>
                  <a:pt x="1163" y="725"/>
                </a:lnTo>
                <a:lnTo>
                  <a:pt x="1169" y="742"/>
                </a:lnTo>
                <a:lnTo>
                  <a:pt x="1176" y="759"/>
                </a:lnTo>
                <a:lnTo>
                  <a:pt x="1182" y="777"/>
                </a:lnTo>
                <a:lnTo>
                  <a:pt x="1188" y="795"/>
                </a:lnTo>
                <a:lnTo>
                  <a:pt x="1192" y="813"/>
                </a:lnTo>
                <a:lnTo>
                  <a:pt x="1194" y="829"/>
                </a:lnTo>
                <a:lnTo>
                  <a:pt x="1220" y="816"/>
                </a:lnTo>
                <a:lnTo>
                  <a:pt x="1249" y="802"/>
                </a:lnTo>
                <a:lnTo>
                  <a:pt x="1280" y="786"/>
                </a:lnTo>
                <a:lnTo>
                  <a:pt x="1311" y="770"/>
                </a:lnTo>
                <a:lnTo>
                  <a:pt x="1341" y="755"/>
                </a:lnTo>
                <a:lnTo>
                  <a:pt x="1369" y="740"/>
                </a:lnTo>
                <a:lnTo>
                  <a:pt x="1393" y="727"/>
                </a:lnTo>
                <a:lnTo>
                  <a:pt x="1412" y="717"/>
                </a:lnTo>
                <a:lnTo>
                  <a:pt x="1425" y="710"/>
                </a:lnTo>
                <a:lnTo>
                  <a:pt x="1430" y="708"/>
                </a:lnTo>
                <a:lnTo>
                  <a:pt x="1426" y="594"/>
                </a:lnTo>
                <a:lnTo>
                  <a:pt x="1450" y="586"/>
                </a:lnTo>
                <a:lnTo>
                  <a:pt x="1451" y="588"/>
                </a:lnTo>
                <a:lnTo>
                  <a:pt x="1453" y="593"/>
                </a:lnTo>
                <a:lnTo>
                  <a:pt x="1458" y="600"/>
                </a:lnTo>
                <a:lnTo>
                  <a:pt x="1462" y="610"/>
                </a:lnTo>
                <a:lnTo>
                  <a:pt x="1467" y="622"/>
                </a:lnTo>
                <a:lnTo>
                  <a:pt x="1473" y="633"/>
                </a:lnTo>
                <a:lnTo>
                  <a:pt x="1479" y="646"/>
                </a:lnTo>
                <a:lnTo>
                  <a:pt x="1484" y="659"/>
                </a:lnTo>
                <a:lnTo>
                  <a:pt x="1490" y="671"/>
                </a:lnTo>
                <a:lnTo>
                  <a:pt x="1494" y="682"/>
                </a:lnTo>
                <a:lnTo>
                  <a:pt x="1505" y="675"/>
                </a:lnTo>
                <a:lnTo>
                  <a:pt x="1518" y="669"/>
                </a:lnTo>
                <a:lnTo>
                  <a:pt x="1530" y="662"/>
                </a:lnTo>
                <a:lnTo>
                  <a:pt x="1543" y="656"/>
                </a:lnTo>
                <a:lnTo>
                  <a:pt x="1557" y="648"/>
                </a:lnTo>
                <a:lnTo>
                  <a:pt x="1569" y="642"/>
                </a:lnTo>
                <a:lnTo>
                  <a:pt x="1582" y="635"/>
                </a:lnTo>
                <a:lnTo>
                  <a:pt x="1595" y="627"/>
                </a:lnTo>
                <a:lnTo>
                  <a:pt x="1607" y="619"/>
                </a:lnTo>
                <a:lnTo>
                  <a:pt x="1618" y="612"/>
                </a:lnTo>
                <a:lnTo>
                  <a:pt x="1619" y="611"/>
                </a:lnTo>
                <a:lnTo>
                  <a:pt x="1619" y="609"/>
                </a:lnTo>
                <a:lnTo>
                  <a:pt x="1618" y="608"/>
                </a:lnTo>
                <a:lnTo>
                  <a:pt x="1618" y="606"/>
                </a:lnTo>
                <a:lnTo>
                  <a:pt x="1617" y="603"/>
                </a:lnTo>
                <a:lnTo>
                  <a:pt x="1616" y="602"/>
                </a:lnTo>
                <a:lnTo>
                  <a:pt x="1615" y="600"/>
                </a:lnTo>
                <a:lnTo>
                  <a:pt x="1615" y="599"/>
                </a:lnTo>
                <a:lnTo>
                  <a:pt x="1615" y="598"/>
                </a:lnTo>
                <a:lnTo>
                  <a:pt x="1616" y="597"/>
                </a:lnTo>
                <a:lnTo>
                  <a:pt x="1630" y="587"/>
                </a:lnTo>
                <a:lnTo>
                  <a:pt x="1643" y="578"/>
                </a:lnTo>
                <a:lnTo>
                  <a:pt x="1657" y="569"/>
                </a:lnTo>
                <a:lnTo>
                  <a:pt x="1671" y="561"/>
                </a:lnTo>
                <a:lnTo>
                  <a:pt x="1683" y="556"/>
                </a:lnTo>
                <a:lnTo>
                  <a:pt x="1696" y="551"/>
                </a:lnTo>
                <a:lnTo>
                  <a:pt x="1709" y="549"/>
                </a:lnTo>
                <a:lnTo>
                  <a:pt x="1722" y="546"/>
                </a:lnTo>
                <a:lnTo>
                  <a:pt x="1735" y="547"/>
                </a:lnTo>
                <a:lnTo>
                  <a:pt x="1747" y="551"/>
                </a:lnTo>
                <a:lnTo>
                  <a:pt x="1760" y="556"/>
                </a:lnTo>
                <a:lnTo>
                  <a:pt x="1763" y="563"/>
                </a:lnTo>
                <a:lnTo>
                  <a:pt x="1760" y="571"/>
                </a:lnTo>
                <a:lnTo>
                  <a:pt x="1749" y="581"/>
                </a:lnTo>
                <a:lnTo>
                  <a:pt x="1735" y="592"/>
                </a:lnTo>
                <a:lnTo>
                  <a:pt x="1717" y="603"/>
                </a:lnTo>
                <a:lnTo>
                  <a:pt x="1697" y="616"/>
                </a:lnTo>
                <a:lnTo>
                  <a:pt x="1679" y="629"/>
                </a:lnTo>
                <a:lnTo>
                  <a:pt x="1661" y="642"/>
                </a:lnTo>
                <a:lnTo>
                  <a:pt x="1646" y="656"/>
                </a:lnTo>
                <a:lnTo>
                  <a:pt x="1647" y="653"/>
                </a:lnTo>
                <a:lnTo>
                  <a:pt x="1647" y="651"/>
                </a:lnTo>
                <a:lnTo>
                  <a:pt x="1647" y="647"/>
                </a:lnTo>
                <a:lnTo>
                  <a:pt x="1646" y="644"/>
                </a:lnTo>
                <a:lnTo>
                  <a:pt x="1645" y="642"/>
                </a:lnTo>
                <a:lnTo>
                  <a:pt x="1644" y="640"/>
                </a:lnTo>
                <a:lnTo>
                  <a:pt x="1641" y="639"/>
                </a:lnTo>
                <a:lnTo>
                  <a:pt x="1639" y="638"/>
                </a:lnTo>
                <a:lnTo>
                  <a:pt x="1638" y="638"/>
                </a:lnTo>
                <a:lnTo>
                  <a:pt x="1636" y="638"/>
                </a:lnTo>
                <a:lnTo>
                  <a:pt x="1621" y="646"/>
                </a:lnTo>
                <a:lnTo>
                  <a:pt x="1608" y="653"/>
                </a:lnTo>
                <a:lnTo>
                  <a:pt x="1595" y="659"/>
                </a:lnTo>
                <a:lnTo>
                  <a:pt x="1583" y="666"/>
                </a:lnTo>
                <a:lnTo>
                  <a:pt x="1573" y="672"/>
                </a:lnTo>
                <a:lnTo>
                  <a:pt x="1562" y="678"/>
                </a:lnTo>
                <a:lnTo>
                  <a:pt x="1550" y="684"/>
                </a:lnTo>
                <a:lnTo>
                  <a:pt x="1539" y="691"/>
                </a:lnTo>
                <a:lnTo>
                  <a:pt x="1527" y="699"/>
                </a:lnTo>
                <a:lnTo>
                  <a:pt x="1515" y="708"/>
                </a:lnTo>
                <a:lnTo>
                  <a:pt x="1512" y="710"/>
                </a:lnTo>
                <a:lnTo>
                  <a:pt x="1511" y="713"/>
                </a:lnTo>
                <a:lnTo>
                  <a:pt x="1510" y="717"/>
                </a:lnTo>
                <a:lnTo>
                  <a:pt x="1510" y="722"/>
                </a:lnTo>
                <a:lnTo>
                  <a:pt x="1510" y="727"/>
                </a:lnTo>
                <a:lnTo>
                  <a:pt x="1510" y="732"/>
                </a:lnTo>
                <a:lnTo>
                  <a:pt x="1510" y="738"/>
                </a:lnTo>
                <a:lnTo>
                  <a:pt x="1509" y="742"/>
                </a:lnTo>
                <a:lnTo>
                  <a:pt x="1508" y="746"/>
                </a:lnTo>
                <a:lnTo>
                  <a:pt x="1507" y="748"/>
                </a:lnTo>
                <a:lnTo>
                  <a:pt x="1498" y="756"/>
                </a:lnTo>
                <a:lnTo>
                  <a:pt x="1488" y="765"/>
                </a:lnTo>
                <a:lnTo>
                  <a:pt x="1477" y="773"/>
                </a:lnTo>
                <a:lnTo>
                  <a:pt x="1464" y="782"/>
                </a:lnTo>
                <a:lnTo>
                  <a:pt x="1451" y="790"/>
                </a:lnTo>
                <a:lnTo>
                  <a:pt x="1438" y="799"/>
                </a:lnTo>
                <a:lnTo>
                  <a:pt x="1424" y="808"/>
                </a:lnTo>
                <a:lnTo>
                  <a:pt x="1411" y="816"/>
                </a:lnTo>
                <a:lnTo>
                  <a:pt x="1398" y="825"/>
                </a:lnTo>
                <a:lnTo>
                  <a:pt x="1386" y="831"/>
                </a:lnTo>
                <a:lnTo>
                  <a:pt x="1378" y="837"/>
                </a:lnTo>
                <a:lnTo>
                  <a:pt x="1370" y="841"/>
                </a:lnTo>
                <a:lnTo>
                  <a:pt x="1364" y="845"/>
                </a:lnTo>
                <a:lnTo>
                  <a:pt x="1358" y="849"/>
                </a:lnTo>
                <a:lnTo>
                  <a:pt x="1352" y="854"/>
                </a:lnTo>
                <a:lnTo>
                  <a:pt x="1348" y="857"/>
                </a:lnTo>
                <a:lnTo>
                  <a:pt x="1344" y="859"/>
                </a:lnTo>
                <a:lnTo>
                  <a:pt x="1341" y="861"/>
                </a:lnTo>
                <a:lnTo>
                  <a:pt x="1339" y="862"/>
                </a:lnTo>
                <a:lnTo>
                  <a:pt x="1339" y="863"/>
                </a:lnTo>
                <a:lnTo>
                  <a:pt x="1340" y="864"/>
                </a:lnTo>
                <a:lnTo>
                  <a:pt x="1341" y="867"/>
                </a:lnTo>
                <a:lnTo>
                  <a:pt x="1344" y="870"/>
                </a:lnTo>
                <a:lnTo>
                  <a:pt x="1345" y="873"/>
                </a:lnTo>
                <a:lnTo>
                  <a:pt x="1346" y="877"/>
                </a:lnTo>
                <a:lnTo>
                  <a:pt x="1347" y="883"/>
                </a:lnTo>
                <a:lnTo>
                  <a:pt x="1347" y="888"/>
                </a:lnTo>
                <a:lnTo>
                  <a:pt x="1346" y="895"/>
                </a:lnTo>
                <a:lnTo>
                  <a:pt x="1345" y="901"/>
                </a:lnTo>
                <a:lnTo>
                  <a:pt x="1346" y="907"/>
                </a:lnTo>
                <a:lnTo>
                  <a:pt x="1346" y="913"/>
                </a:lnTo>
                <a:lnTo>
                  <a:pt x="1347" y="919"/>
                </a:lnTo>
                <a:lnTo>
                  <a:pt x="1347" y="925"/>
                </a:lnTo>
                <a:lnTo>
                  <a:pt x="1347" y="931"/>
                </a:lnTo>
                <a:lnTo>
                  <a:pt x="1346" y="936"/>
                </a:lnTo>
                <a:lnTo>
                  <a:pt x="1346" y="942"/>
                </a:lnTo>
                <a:lnTo>
                  <a:pt x="1345" y="946"/>
                </a:lnTo>
                <a:lnTo>
                  <a:pt x="1344" y="952"/>
                </a:lnTo>
                <a:lnTo>
                  <a:pt x="1341" y="955"/>
                </a:lnTo>
                <a:lnTo>
                  <a:pt x="1336" y="970"/>
                </a:lnTo>
                <a:lnTo>
                  <a:pt x="1327" y="985"/>
                </a:lnTo>
                <a:lnTo>
                  <a:pt x="1318" y="999"/>
                </a:lnTo>
                <a:lnTo>
                  <a:pt x="1306" y="1012"/>
                </a:lnTo>
                <a:lnTo>
                  <a:pt x="1295" y="1025"/>
                </a:lnTo>
                <a:lnTo>
                  <a:pt x="1284" y="1034"/>
                </a:lnTo>
                <a:lnTo>
                  <a:pt x="1274" y="1044"/>
                </a:lnTo>
                <a:lnTo>
                  <a:pt x="1266" y="1050"/>
                </a:lnTo>
                <a:lnTo>
                  <a:pt x="1261" y="1055"/>
                </a:lnTo>
                <a:lnTo>
                  <a:pt x="1259" y="1056"/>
                </a:lnTo>
                <a:lnTo>
                  <a:pt x="1260" y="1058"/>
                </a:lnTo>
                <a:lnTo>
                  <a:pt x="1263" y="1065"/>
                </a:lnTo>
                <a:lnTo>
                  <a:pt x="1266" y="1075"/>
                </a:lnTo>
                <a:lnTo>
                  <a:pt x="1272" y="1089"/>
                </a:lnTo>
                <a:lnTo>
                  <a:pt x="1277" y="1104"/>
                </a:lnTo>
                <a:lnTo>
                  <a:pt x="1282" y="1120"/>
                </a:lnTo>
                <a:lnTo>
                  <a:pt x="1288" y="1137"/>
                </a:lnTo>
                <a:lnTo>
                  <a:pt x="1292" y="1154"/>
                </a:lnTo>
                <a:lnTo>
                  <a:pt x="1295" y="1169"/>
                </a:lnTo>
                <a:lnTo>
                  <a:pt x="1297" y="1183"/>
                </a:lnTo>
                <a:lnTo>
                  <a:pt x="1299" y="1195"/>
                </a:lnTo>
                <a:lnTo>
                  <a:pt x="1301" y="1211"/>
                </a:lnTo>
                <a:lnTo>
                  <a:pt x="1302" y="1224"/>
                </a:lnTo>
                <a:lnTo>
                  <a:pt x="1302" y="1240"/>
                </a:lnTo>
                <a:lnTo>
                  <a:pt x="1302" y="1254"/>
                </a:lnTo>
                <a:lnTo>
                  <a:pt x="1302" y="1267"/>
                </a:lnTo>
                <a:lnTo>
                  <a:pt x="1301" y="1281"/>
                </a:lnTo>
                <a:lnTo>
                  <a:pt x="1299" y="1294"/>
                </a:lnTo>
                <a:lnTo>
                  <a:pt x="1297" y="1307"/>
                </a:lnTo>
                <a:lnTo>
                  <a:pt x="1295" y="1319"/>
                </a:lnTo>
                <a:lnTo>
                  <a:pt x="1288" y="1328"/>
                </a:lnTo>
                <a:lnTo>
                  <a:pt x="1280" y="1336"/>
                </a:lnTo>
                <a:lnTo>
                  <a:pt x="1274" y="1344"/>
                </a:lnTo>
                <a:lnTo>
                  <a:pt x="1266" y="1351"/>
                </a:lnTo>
                <a:lnTo>
                  <a:pt x="1260" y="1358"/>
                </a:lnTo>
                <a:lnTo>
                  <a:pt x="1251" y="1364"/>
                </a:lnTo>
                <a:lnTo>
                  <a:pt x="1244" y="1371"/>
                </a:lnTo>
                <a:lnTo>
                  <a:pt x="1234" y="1376"/>
                </a:lnTo>
                <a:lnTo>
                  <a:pt x="1224" y="1381"/>
                </a:lnTo>
                <a:lnTo>
                  <a:pt x="1212" y="1386"/>
                </a:lnTo>
                <a:lnTo>
                  <a:pt x="1210" y="1387"/>
                </a:lnTo>
                <a:lnTo>
                  <a:pt x="1207" y="1386"/>
                </a:lnTo>
                <a:lnTo>
                  <a:pt x="1204" y="1386"/>
                </a:lnTo>
                <a:lnTo>
                  <a:pt x="1201" y="1385"/>
                </a:lnTo>
                <a:lnTo>
                  <a:pt x="1197" y="1384"/>
                </a:lnTo>
                <a:lnTo>
                  <a:pt x="1194" y="1382"/>
                </a:lnTo>
                <a:lnTo>
                  <a:pt x="1191" y="1381"/>
                </a:lnTo>
                <a:lnTo>
                  <a:pt x="1188" y="1380"/>
                </a:lnTo>
                <a:lnTo>
                  <a:pt x="1184" y="1380"/>
                </a:lnTo>
                <a:lnTo>
                  <a:pt x="1181" y="1380"/>
                </a:lnTo>
                <a:lnTo>
                  <a:pt x="1179" y="1381"/>
                </a:lnTo>
                <a:lnTo>
                  <a:pt x="1177" y="1382"/>
                </a:lnTo>
                <a:lnTo>
                  <a:pt x="1176" y="1385"/>
                </a:lnTo>
                <a:lnTo>
                  <a:pt x="1174" y="1387"/>
                </a:lnTo>
                <a:lnTo>
                  <a:pt x="1173" y="1390"/>
                </a:lnTo>
                <a:lnTo>
                  <a:pt x="1172" y="1392"/>
                </a:lnTo>
                <a:lnTo>
                  <a:pt x="1169" y="1394"/>
                </a:lnTo>
                <a:lnTo>
                  <a:pt x="1168" y="1396"/>
                </a:lnTo>
                <a:lnTo>
                  <a:pt x="1166" y="1398"/>
                </a:lnTo>
                <a:lnTo>
                  <a:pt x="1164" y="1399"/>
                </a:lnTo>
                <a:lnTo>
                  <a:pt x="1170" y="1402"/>
                </a:lnTo>
                <a:lnTo>
                  <a:pt x="1176" y="1403"/>
                </a:lnTo>
                <a:lnTo>
                  <a:pt x="1181" y="1404"/>
                </a:lnTo>
                <a:lnTo>
                  <a:pt x="1187" y="1404"/>
                </a:lnTo>
                <a:lnTo>
                  <a:pt x="1191" y="1405"/>
                </a:lnTo>
                <a:lnTo>
                  <a:pt x="1195" y="1406"/>
                </a:lnTo>
                <a:lnTo>
                  <a:pt x="1198" y="1407"/>
                </a:lnTo>
                <a:lnTo>
                  <a:pt x="1202" y="1410"/>
                </a:lnTo>
                <a:lnTo>
                  <a:pt x="1205" y="1414"/>
                </a:lnTo>
                <a:lnTo>
                  <a:pt x="1207" y="1419"/>
                </a:lnTo>
                <a:lnTo>
                  <a:pt x="1213" y="1435"/>
                </a:lnTo>
                <a:lnTo>
                  <a:pt x="1221" y="1452"/>
                </a:lnTo>
                <a:lnTo>
                  <a:pt x="1227" y="1471"/>
                </a:lnTo>
                <a:lnTo>
                  <a:pt x="1234" y="1491"/>
                </a:lnTo>
                <a:lnTo>
                  <a:pt x="1239" y="1511"/>
                </a:lnTo>
                <a:lnTo>
                  <a:pt x="1245" y="1533"/>
                </a:lnTo>
                <a:lnTo>
                  <a:pt x="1249" y="1554"/>
                </a:lnTo>
                <a:lnTo>
                  <a:pt x="1252" y="1575"/>
                </a:lnTo>
                <a:lnTo>
                  <a:pt x="1254" y="1596"/>
                </a:lnTo>
                <a:lnTo>
                  <a:pt x="1254" y="1616"/>
                </a:lnTo>
                <a:lnTo>
                  <a:pt x="1254" y="1624"/>
                </a:lnTo>
                <a:lnTo>
                  <a:pt x="1254" y="1634"/>
                </a:lnTo>
                <a:lnTo>
                  <a:pt x="1254" y="1643"/>
                </a:lnTo>
                <a:lnTo>
                  <a:pt x="1254" y="1652"/>
                </a:lnTo>
                <a:lnTo>
                  <a:pt x="1254" y="1661"/>
                </a:lnTo>
                <a:lnTo>
                  <a:pt x="1253" y="1669"/>
                </a:lnTo>
                <a:lnTo>
                  <a:pt x="1252" y="1678"/>
                </a:lnTo>
                <a:lnTo>
                  <a:pt x="1250" y="1687"/>
                </a:lnTo>
                <a:lnTo>
                  <a:pt x="1247" y="1694"/>
                </a:lnTo>
                <a:lnTo>
                  <a:pt x="1244" y="1701"/>
                </a:lnTo>
                <a:lnTo>
                  <a:pt x="1230" y="1702"/>
                </a:lnTo>
                <a:lnTo>
                  <a:pt x="1215" y="1703"/>
                </a:lnTo>
                <a:lnTo>
                  <a:pt x="1199" y="1705"/>
                </a:lnTo>
                <a:lnTo>
                  <a:pt x="1184" y="1707"/>
                </a:lnTo>
                <a:lnTo>
                  <a:pt x="1170" y="1710"/>
                </a:lnTo>
                <a:lnTo>
                  <a:pt x="1158" y="1715"/>
                </a:lnTo>
                <a:lnTo>
                  <a:pt x="1146" y="1719"/>
                </a:lnTo>
                <a:lnTo>
                  <a:pt x="1136" y="1723"/>
                </a:lnTo>
                <a:lnTo>
                  <a:pt x="1127" y="1727"/>
                </a:lnTo>
                <a:lnTo>
                  <a:pt x="1122" y="1732"/>
                </a:lnTo>
                <a:lnTo>
                  <a:pt x="1121" y="1755"/>
                </a:lnTo>
                <a:lnTo>
                  <a:pt x="1121" y="1778"/>
                </a:lnTo>
                <a:lnTo>
                  <a:pt x="1120" y="1799"/>
                </a:lnTo>
                <a:lnTo>
                  <a:pt x="1120" y="1821"/>
                </a:lnTo>
                <a:lnTo>
                  <a:pt x="1120" y="1842"/>
                </a:lnTo>
                <a:lnTo>
                  <a:pt x="1121" y="1863"/>
                </a:lnTo>
                <a:lnTo>
                  <a:pt x="1123" y="1883"/>
                </a:lnTo>
                <a:lnTo>
                  <a:pt x="1126" y="1905"/>
                </a:lnTo>
                <a:lnTo>
                  <a:pt x="1130" y="1925"/>
                </a:lnTo>
                <a:lnTo>
                  <a:pt x="1135" y="1946"/>
                </a:lnTo>
                <a:lnTo>
                  <a:pt x="1137" y="1949"/>
                </a:lnTo>
                <a:lnTo>
                  <a:pt x="1140" y="1951"/>
                </a:lnTo>
                <a:lnTo>
                  <a:pt x="1146" y="1954"/>
                </a:lnTo>
                <a:lnTo>
                  <a:pt x="1151" y="1957"/>
                </a:lnTo>
                <a:lnTo>
                  <a:pt x="1156" y="1960"/>
                </a:lnTo>
                <a:lnTo>
                  <a:pt x="1163" y="1963"/>
                </a:lnTo>
                <a:lnTo>
                  <a:pt x="1168" y="1966"/>
                </a:lnTo>
                <a:lnTo>
                  <a:pt x="1173" y="1968"/>
                </a:lnTo>
                <a:lnTo>
                  <a:pt x="1176" y="1971"/>
                </a:lnTo>
                <a:lnTo>
                  <a:pt x="1177" y="1974"/>
                </a:lnTo>
                <a:lnTo>
                  <a:pt x="1178" y="2000"/>
                </a:lnTo>
                <a:lnTo>
                  <a:pt x="1177" y="2025"/>
                </a:lnTo>
                <a:lnTo>
                  <a:pt x="1176" y="2049"/>
                </a:lnTo>
                <a:lnTo>
                  <a:pt x="1174" y="2072"/>
                </a:lnTo>
                <a:lnTo>
                  <a:pt x="1172" y="2095"/>
                </a:lnTo>
                <a:lnTo>
                  <a:pt x="1168" y="2118"/>
                </a:lnTo>
                <a:lnTo>
                  <a:pt x="1166" y="2140"/>
                </a:lnTo>
                <a:lnTo>
                  <a:pt x="1164" y="2163"/>
                </a:lnTo>
                <a:lnTo>
                  <a:pt x="1163" y="2185"/>
                </a:lnTo>
                <a:lnTo>
                  <a:pt x="1164" y="2209"/>
                </a:lnTo>
                <a:lnTo>
                  <a:pt x="1164" y="2226"/>
                </a:lnTo>
                <a:lnTo>
                  <a:pt x="1165" y="2245"/>
                </a:lnTo>
                <a:lnTo>
                  <a:pt x="1167" y="2266"/>
                </a:lnTo>
                <a:lnTo>
                  <a:pt x="1168" y="2287"/>
                </a:lnTo>
                <a:lnTo>
                  <a:pt x="1170" y="2309"/>
                </a:lnTo>
                <a:lnTo>
                  <a:pt x="1173" y="2330"/>
                </a:lnTo>
                <a:lnTo>
                  <a:pt x="1174" y="2351"/>
                </a:lnTo>
                <a:lnTo>
                  <a:pt x="1176" y="2371"/>
                </a:lnTo>
                <a:lnTo>
                  <a:pt x="1177" y="2390"/>
                </a:lnTo>
                <a:lnTo>
                  <a:pt x="1177" y="2408"/>
                </a:lnTo>
                <a:lnTo>
                  <a:pt x="1175" y="2412"/>
                </a:lnTo>
                <a:lnTo>
                  <a:pt x="1174" y="2417"/>
                </a:lnTo>
                <a:lnTo>
                  <a:pt x="1173" y="2422"/>
                </a:lnTo>
                <a:lnTo>
                  <a:pt x="1170" y="2426"/>
                </a:lnTo>
                <a:lnTo>
                  <a:pt x="1169" y="2430"/>
                </a:lnTo>
                <a:lnTo>
                  <a:pt x="1167" y="2435"/>
                </a:lnTo>
                <a:lnTo>
                  <a:pt x="1165" y="2439"/>
                </a:lnTo>
                <a:lnTo>
                  <a:pt x="1162" y="2443"/>
                </a:lnTo>
                <a:lnTo>
                  <a:pt x="1160" y="2447"/>
                </a:lnTo>
                <a:lnTo>
                  <a:pt x="1155" y="2451"/>
                </a:lnTo>
                <a:lnTo>
                  <a:pt x="1155" y="2474"/>
                </a:lnTo>
                <a:lnTo>
                  <a:pt x="1155" y="2494"/>
                </a:lnTo>
                <a:lnTo>
                  <a:pt x="1158" y="2511"/>
                </a:lnTo>
                <a:lnTo>
                  <a:pt x="1159" y="2526"/>
                </a:lnTo>
                <a:lnTo>
                  <a:pt x="1162" y="2539"/>
                </a:lnTo>
                <a:lnTo>
                  <a:pt x="1164" y="2552"/>
                </a:lnTo>
                <a:lnTo>
                  <a:pt x="1167" y="2563"/>
                </a:lnTo>
                <a:lnTo>
                  <a:pt x="1170" y="2575"/>
                </a:lnTo>
                <a:lnTo>
                  <a:pt x="1174" y="2588"/>
                </a:lnTo>
                <a:lnTo>
                  <a:pt x="1177" y="2603"/>
                </a:lnTo>
                <a:lnTo>
                  <a:pt x="1179" y="2623"/>
                </a:lnTo>
                <a:lnTo>
                  <a:pt x="1181" y="2642"/>
                </a:lnTo>
                <a:lnTo>
                  <a:pt x="1183" y="2661"/>
                </a:lnTo>
                <a:lnTo>
                  <a:pt x="1187" y="2681"/>
                </a:lnTo>
                <a:lnTo>
                  <a:pt x="1189" y="2700"/>
                </a:lnTo>
                <a:lnTo>
                  <a:pt x="1192" y="2719"/>
                </a:lnTo>
                <a:lnTo>
                  <a:pt x="1195" y="2739"/>
                </a:lnTo>
                <a:lnTo>
                  <a:pt x="1198" y="2757"/>
                </a:lnTo>
                <a:lnTo>
                  <a:pt x="1203" y="2776"/>
                </a:lnTo>
                <a:lnTo>
                  <a:pt x="1207" y="2795"/>
                </a:lnTo>
                <a:lnTo>
                  <a:pt x="1210" y="2805"/>
                </a:lnTo>
                <a:lnTo>
                  <a:pt x="1213" y="2815"/>
                </a:lnTo>
                <a:lnTo>
                  <a:pt x="1217" y="2826"/>
                </a:lnTo>
                <a:lnTo>
                  <a:pt x="1220" y="2835"/>
                </a:lnTo>
                <a:lnTo>
                  <a:pt x="1223" y="2846"/>
                </a:lnTo>
                <a:lnTo>
                  <a:pt x="1226" y="2856"/>
                </a:lnTo>
                <a:lnTo>
                  <a:pt x="1230" y="2865"/>
                </a:lnTo>
                <a:lnTo>
                  <a:pt x="1233" y="2875"/>
                </a:lnTo>
                <a:lnTo>
                  <a:pt x="1235" y="2885"/>
                </a:lnTo>
                <a:lnTo>
                  <a:pt x="1238" y="2894"/>
                </a:lnTo>
                <a:lnTo>
                  <a:pt x="1244" y="2911"/>
                </a:lnTo>
                <a:lnTo>
                  <a:pt x="1248" y="2928"/>
                </a:lnTo>
                <a:lnTo>
                  <a:pt x="1250" y="2946"/>
                </a:lnTo>
                <a:lnTo>
                  <a:pt x="1252" y="2964"/>
                </a:lnTo>
                <a:lnTo>
                  <a:pt x="1252" y="2984"/>
                </a:lnTo>
                <a:lnTo>
                  <a:pt x="1251" y="3003"/>
                </a:lnTo>
                <a:lnTo>
                  <a:pt x="1250" y="3022"/>
                </a:lnTo>
                <a:lnTo>
                  <a:pt x="1247" y="3041"/>
                </a:lnTo>
                <a:lnTo>
                  <a:pt x="1244" y="3060"/>
                </a:lnTo>
                <a:lnTo>
                  <a:pt x="1238" y="3078"/>
                </a:lnTo>
                <a:lnTo>
                  <a:pt x="1236" y="3085"/>
                </a:lnTo>
                <a:lnTo>
                  <a:pt x="1233" y="3091"/>
                </a:lnTo>
                <a:lnTo>
                  <a:pt x="1230" y="3096"/>
                </a:lnTo>
                <a:lnTo>
                  <a:pt x="1225" y="3103"/>
                </a:lnTo>
                <a:lnTo>
                  <a:pt x="1220" y="3107"/>
                </a:lnTo>
                <a:lnTo>
                  <a:pt x="1215" y="3113"/>
                </a:lnTo>
                <a:lnTo>
                  <a:pt x="1209" y="3116"/>
                </a:lnTo>
                <a:lnTo>
                  <a:pt x="1205" y="3119"/>
                </a:lnTo>
                <a:lnTo>
                  <a:pt x="1199" y="3121"/>
                </a:lnTo>
                <a:lnTo>
                  <a:pt x="1194" y="3121"/>
                </a:lnTo>
                <a:lnTo>
                  <a:pt x="1197" y="3138"/>
                </a:lnTo>
                <a:lnTo>
                  <a:pt x="1201" y="3159"/>
                </a:lnTo>
                <a:lnTo>
                  <a:pt x="1205" y="3179"/>
                </a:lnTo>
                <a:lnTo>
                  <a:pt x="1208" y="3202"/>
                </a:lnTo>
                <a:lnTo>
                  <a:pt x="1212" y="3224"/>
                </a:lnTo>
                <a:lnTo>
                  <a:pt x="1216" y="3247"/>
                </a:lnTo>
                <a:lnTo>
                  <a:pt x="1219" y="3267"/>
                </a:lnTo>
                <a:lnTo>
                  <a:pt x="1222" y="3287"/>
                </a:lnTo>
                <a:lnTo>
                  <a:pt x="1223" y="3304"/>
                </a:lnTo>
                <a:lnTo>
                  <a:pt x="1223" y="3318"/>
                </a:lnTo>
                <a:lnTo>
                  <a:pt x="1232" y="3337"/>
                </a:lnTo>
                <a:lnTo>
                  <a:pt x="1242" y="3354"/>
                </a:lnTo>
                <a:lnTo>
                  <a:pt x="1255" y="3369"/>
                </a:lnTo>
                <a:lnTo>
                  <a:pt x="1269" y="3383"/>
                </a:lnTo>
                <a:lnTo>
                  <a:pt x="1283" y="3395"/>
                </a:lnTo>
                <a:lnTo>
                  <a:pt x="1298" y="3408"/>
                </a:lnTo>
                <a:lnTo>
                  <a:pt x="1315" y="3421"/>
                </a:lnTo>
                <a:lnTo>
                  <a:pt x="1330" y="3435"/>
                </a:lnTo>
                <a:lnTo>
                  <a:pt x="1345" y="3451"/>
                </a:lnTo>
                <a:lnTo>
                  <a:pt x="1360" y="3469"/>
                </a:lnTo>
                <a:lnTo>
                  <a:pt x="1363" y="3476"/>
                </a:lnTo>
                <a:lnTo>
                  <a:pt x="1365" y="3482"/>
                </a:lnTo>
                <a:lnTo>
                  <a:pt x="1367" y="3488"/>
                </a:lnTo>
                <a:lnTo>
                  <a:pt x="1368" y="3494"/>
                </a:lnTo>
                <a:lnTo>
                  <a:pt x="1368" y="3501"/>
                </a:lnTo>
                <a:lnTo>
                  <a:pt x="1368" y="3507"/>
                </a:lnTo>
                <a:lnTo>
                  <a:pt x="1367" y="3512"/>
                </a:lnTo>
                <a:lnTo>
                  <a:pt x="1364" y="3518"/>
                </a:lnTo>
                <a:lnTo>
                  <a:pt x="1362" y="3523"/>
                </a:lnTo>
                <a:lnTo>
                  <a:pt x="1358" y="3526"/>
                </a:lnTo>
                <a:lnTo>
                  <a:pt x="1350" y="3530"/>
                </a:lnTo>
                <a:lnTo>
                  <a:pt x="1340" y="3534"/>
                </a:lnTo>
                <a:lnTo>
                  <a:pt x="1327" y="3538"/>
                </a:lnTo>
                <a:lnTo>
                  <a:pt x="1312" y="3542"/>
                </a:lnTo>
                <a:lnTo>
                  <a:pt x="1295" y="3546"/>
                </a:lnTo>
                <a:lnTo>
                  <a:pt x="1278" y="3549"/>
                </a:lnTo>
                <a:lnTo>
                  <a:pt x="1261" y="3551"/>
                </a:lnTo>
                <a:lnTo>
                  <a:pt x="1242" y="3551"/>
                </a:lnTo>
                <a:lnTo>
                  <a:pt x="1225" y="3550"/>
                </a:lnTo>
                <a:lnTo>
                  <a:pt x="1210" y="3548"/>
                </a:lnTo>
                <a:lnTo>
                  <a:pt x="1192" y="3542"/>
                </a:lnTo>
                <a:lnTo>
                  <a:pt x="1175" y="3535"/>
                </a:lnTo>
                <a:lnTo>
                  <a:pt x="1159" y="3527"/>
                </a:lnTo>
                <a:lnTo>
                  <a:pt x="1142" y="3518"/>
                </a:lnTo>
                <a:lnTo>
                  <a:pt x="1127" y="3507"/>
                </a:lnTo>
                <a:lnTo>
                  <a:pt x="1112" y="3495"/>
                </a:lnTo>
                <a:lnTo>
                  <a:pt x="1099" y="3481"/>
                </a:lnTo>
                <a:lnTo>
                  <a:pt x="1087" y="3467"/>
                </a:lnTo>
                <a:lnTo>
                  <a:pt x="1074" y="3452"/>
                </a:lnTo>
                <a:lnTo>
                  <a:pt x="1063" y="3436"/>
                </a:lnTo>
                <a:lnTo>
                  <a:pt x="1059" y="3427"/>
                </a:lnTo>
                <a:lnTo>
                  <a:pt x="1054" y="3419"/>
                </a:lnTo>
                <a:lnTo>
                  <a:pt x="1052" y="3410"/>
                </a:lnTo>
                <a:lnTo>
                  <a:pt x="1051" y="3401"/>
                </a:lnTo>
                <a:lnTo>
                  <a:pt x="1050" y="3391"/>
                </a:lnTo>
                <a:lnTo>
                  <a:pt x="1050" y="3382"/>
                </a:lnTo>
                <a:lnTo>
                  <a:pt x="1051" y="3373"/>
                </a:lnTo>
                <a:lnTo>
                  <a:pt x="1052" y="3363"/>
                </a:lnTo>
                <a:lnTo>
                  <a:pt x="1053" y="3353"/>
                </a:lnTo>
                <a:lnTo>
                  <a:pt x="1055" y="3344"/>
                </a:lnTo>
                <a:lnTo>
                  <a:pt x="1058" y="3334"/>
                </a:lnTo>
                <a:lnTo>
                  <a:pt x="1061" y="3324"/>
                </a:lnTo>
                <a:lnTo>
                  <a:pt x="1063" y="3315"/>
                </a:lnTo>
                <a:lnTo>
                  <a:pt x="1065" y="3305"/>
                </a:lnTo>
                <a:lnTo>
                  <a:pt x="1067" y="3295"/>
                </a:lnTo>
                <a:lnTo>
                  <a:pt x="1068" y="3286"/>
                </a:lnTo>
                <a:lnTo>
                  <a:pt x="1069" y="3276"/>
                </a:lnTo>
                <a:lnTo>
                  <a:pt x="1069" y="3266"/>
                </a:lnTo>
                <a:lnTo>
                  <a:pt x="1069" y="3258"/>
                </a:lnTo>
                <a:lnTo>
                  <a:pt x="1068" y="3248"/>
                </a:lnTo>
                <a:lnTo>
                  <a:pt x="1066" y="3240"/>
                </a:lnTo>
                <a:lnTo>
                  <a:pt x="1064" y="3234"/>
                </a:lnTo>
                <a:lnTo>
                  <a:pt x="1062" y="3228"/>
                </a:lnTo>
                <a:lnTo>
                  <a:pt x="1060" y="3222"/>
                </a:lnTo>
                <a:lnTo>
                  <a:pt x="1056" y="3218"/>
                </a:lnTo>
                <a:lnTo>
                  <a:pt x="1054" y="3213"/>
                </a:lnTo>
                <a:lnTo>
                  <a:pt x="1051" y="3207"/>
                </a:lnTo>
                <a:lnTo>
                  <a:pt x="1049" y="3201"/>
                </a:lnTo>
                <a:lnTo>
                  <a:pt x="1047" y="3194"/>
                </a:lnTo>
                <a:lnTo>
                  <a:pt x="1045" y="3186"/>
                </a:lnTo>
                <a:lnTo>
                  <a:pt x="1044" y="3180"/>
                </a:lnTo>
                <a:lnTo>
                  <a:pt x="1044" y="3173"/>
                </a:lnTo>
                <a:lnTo>
                  <a:pt x="1042" y="3165"/>
                </a:lnTo>
                <a:lnTo>
                  <a:pt x="1042" y="3157"/>
                </a:lnTo>
                <a:lnTo>
                  <a:pt x="1042" y="3147"/>
                </a:lnTo>
                <a:lnTo>
                  <a:pt x="1042" y="3138"/>
                </a:lnTo>
                <a:lnTo>
                  <a:pt x="1042" y="3130"/>
                </a:lnTo>
                <a:lnTo>
                  <a:pt x="1041" y="3122"/>
                </a:lnTo>
                <a:lnTo>
                  <a:pt x="1041" y="3115"/>
                </a:lnTo>
                <a:lnTo>
                  <a:pt x="1039" y="3108"/>
                </a:lnTo>
                <a:lnTo>
                  <a:pt x="1037" y="3101"/>
                </a:lnTo>
                <a:lnTo>
                  <a:pt x="1032" y="3094"/>
                </a:lnTo>
                <a:lnTo>
                  <a:pt x="1026" y="3088"/>
                </a:lnTo>
                <a:lnTo>
                  <a:pt x="1019" y="3081"/>
                </a:lnTo>
                <a:lnTo>
                  <a:pt x="1012" y="3075"/>
                </a:lnTo>
                <a:lnTo>
                  <a:pt x="1005" y="3070"/>
                </a:lnTo>
                <a:lnTo>
                  <a:pt x="998" y="3063"/>
                </a:lnTo>
                <a:lnTo>
                  <a:pt x="993" y="3057"/>
                </a:lnTo>
                <a:lnTo>
                  <a:pt x="989" y="3049"/>
                </a:lnTo>
                <a:lnTo>
                  <a:pt x="985" y="3042"/>
                </a:lnTo>
                <a:lnTo>
                  <a:pt x="982" y="3023"/>
                </a:lnTo>
                <a:lnTo>
                  <a:pt x="982" y="3005"/>
                </a:lnTo>
                <a:lnTo>
                  <a:pt x="983" y="2986"/>
                </a:lnTo>
                <a:lnTo>
                  <a:pt x="984" y="2968"/>
                </a:lnTo>
                <a:lnTo>
                  <a:pt x="988" y="2949"/>
                </a:lnTo>
                <a:lnTo>
                  <a:pt x="990" y="2931"/>
                </a:lnTo>
                <a:lnTo>
                  <a:pt x="992" y="2914"/>
                </a:lnTo>
                <a:lnTo>
                  <a:pt x="993" y="2896"/>
                </a:lnTo>
                <a:lnTo>
                  <a:pt x="993" y="2878"/>
                </a:lnTo>
                <a:lnTo>
                  <a:pt x="991" y="2861"/>
                </a:lnTo>
                <a:lnTo>
                  <a:pt x="980" y="2810"/>
                </a:lnTo>
                <a:lnTo>
                  <a:pt x="969" y="2756"/>
                </a:lnTo>
                <a:lnTo>
                  <a:pt x="957" y="2700"/>
                </a:lnTo>
                <a:lnTo>
                  <a:pt x="946" y="2644"/>
                </a:lnTo>
                <a:lnTo>
                  <a:pt x="934" y="2589"/>
                </a:lnTo>
                <a:lnTo>
                  <a:pt x="923" y="2537"/>
                </a:lnTo>
                <a:lnTo>
                  <a:pt x="913" y="2488"/>
                </a:lnTo>
                <a:lnTo>
                  <a:pt x="906" y="2444"/>
                </a:lnTo>
                <a:lnTo>
                  <a:pt x="901" y="2407"/>
                </a:lnTo>
                <a:lnTo>
                  <a:pt x="897" y="2376"/>
                </a:lnTo>
                <a:lnTo>
                  <a:pt x="888" y="2361"/>
                </a:lnTo>
                <a:lnTo>
                  <a:pt x="878" y="2344"/>
                </a:lnTo>
                <a:lnTo>
                  <a:pt x="869" y="2328"/>
                </a:lnTo>
                <a:lnTo>
                  <a:pt x="862" y="2311"/>
                </a:lnTo>
                <a:lnTo>
                  <a:pt x="854" y="2293"/>
                </a:lnTo>
                <a:lnTo>
                  <a:pt x="848" y="2274"/>
                </a:lnTo>
                <a:lnTo>
                  <a:pt x="842" y="2256"/>
                </a:lnTo>
                <a:lnTo>
                  <a:pt x="836" y="2239"/>
                </a:lnTo>
                <a:lnTo>
                  <a:pt x="831" y="2221"/>
                </a:lnTo>
                <a:lnTo>
                  <a:pt x="825" y="2203"/>
                </a:lnTo>
                <a:lnTo>
                  <a:pt x="822" y="2188"/>
                </a:lnTo>
                <a:lnTo>
                  <a:pt x="818" y="2173"/>
                </a:lnTo>
                <a:lnTo>
                  <a:pt x="813" y="2156"/>
                </a:lnTo>
                <a:lnTo>
                  <a:pt x="810" y="2139"/>
                </a:lnTo>
                <a:lnTo>
                  <a:pt x="806" y="2122"/>
                </a:lnTo>
                <a:lnTo>
                  <a:pt x="802" y="2104"/>
                </a:lnTo>
                <a:lnTo>
                  <a:pt x="798" y="2085"/>
                </a:lnTo>
                <a:lnTo>
                  <a:pt x="794" y="2067"/>
                </a:lnTo>
                <a:lnTo>
                  <a:pt x="791" y="2050"/>
                </a:lnTo>
                <a:lnTo>
                  <a:pt x="787" y="2034"/>
                </a:lnTo>
                <a:lnTo>
                  <a:pt x="784" y="2016"/>
                </a:lnTo>
                <a:lnTo>
                  <a:pt x="782" y="2003"/>
                </a:lnTo>
                <a:lnTo>
                  <a:pt x="779" y="1990"/>
                </a:lnTo>
                <a:lnTo>
                  <a:pt x="775" y="1979"/>
                </a:lnTo>
                <a:lnTo>
                  <a:pt x="771" y="1969"/>
                </a:lnTo>
                <a:lnTo>
                  <a:pt x="768" y="1962"/>
                </a:lnTo>
                <a:lnTo>
                  <a:pt x="764" y="1955"/>
                </a:lnTo>
                <a:lnTo>
                  <a:pt x="761" y="1951"/>
                </a:lnTo>
                <a:lnTo>
                  <a:pt x="756" y="1948"/>
                </a:lnTo>
                <a:lnTo>
                  <a:pt x="753" y="1946"/>
                </a:lnTo>
                <a:lnTo>
                  <a:pt x="750" y="1950"/>
                </a:lnTo>
                <a:lnTo>
                  <a:pt x="746" y="1955"/>
                </a:lnTo>
                <a:lnTo>
                  <a:pt x="742" y="1962"/>
                </a:lnTo>
                <a:lnTo>
                  <a:pt x="738" y="1968"/>
                </a:lnTo>
                <a:lnTo>
                  <a:pt x="735" y="1977"/>
                </a:lnTo>
                <a:lnTo>
                  <a:pt x="731" y="1985"/>
                </a:lnTo>
                <a:lnTo>
                  <a:pt x="727" y="1995"/>
                </a:lnTo>
                <a:lnTo>
                  <a:pt x="724" y="2004"/>
                </a:lnTo>
                <a:lnTo>
                  <a:pt x="720" y="2013"/>
                </a:lnTo>
                <a:lnTo>
                  <a:pt x="717" y="2023"/>
                </a:lnTo>
                <a:lnTo>
                  <a:pt x="709" y="2055"/>
                </a:lnTo>
                <a:lnTo>
                  <a:pt x="702" y="2087"/>
                </a:lnTo>
                <a:lnTo>
                  <a:pt x="694" y="2122"/>
                </a:lnTo>
                <a:lnTo>
                  <a:pt x="688" y="2156"/>
                </a:lnTo>
                <a:lnTo>
                  <a:pt x="681" y="2191"/>
                </a:lnTo>
                <a:lnTo>
                  <a:pt x="675" y="2225"/>
                </a:lnTo>
                <a:lnTo>
                  <a:pt x="668" y="2259"/>
                </a:lnTo>
                <a:lnTo>
                  <a:pt x="661" y="2293"/>
                </a:lnTo>
                <a:lnTo>
                  <a:pt x="654" y="2326"/>
                </a:lnTo>
                <a:lnTo>
                  <a:pt x="648" y="2358"/>
                </a:lnTo>
                <a:lnTo>
                  <a:pt x="636" y="2412"/>
                </a:lnTo>
                <a:lnTo>
                  <a:pt x="625" y="2461"/>
                </a:lnTo>
                <a:lnTo>
                  <a:pt x="614" y="2511"/>
                </a:lnTo>
                <a:lnTo>
                  <a:pt x="604" y="2557"/>
                </a:lnTo>
                <a:lnTo>
                  <a:pt x="594" y="2603"/>
                </a:lnTo>
                <a:lnTo>
                  <a:pt x="584" y="2649"/>
                </a:lnTo>
                <a:lnTo>
                  <a:pt x="576" y="2697"/>
                </a:lnTo>
                <a:lnTo>
                  <a:pt x="567" y="2744"/>
                </a:lnTo>
                <a:lnTo>
                  <a:pt x="560" y="2793"/>
                </a:lnTo>
                <a:lnTo>
                  <a:pt x="552" y="2846"/>
                </a:lnTo>
                <a:lnTo>
                  <a:pt x="552" y="2851"/>
                </a:lnTo>
                <a:lnTo>
                  <a:pt x="553" y="2860"/>
                </a:lnTo>
                <a:lnTo>
                  <a:pt x="554" y="2870"/>
                </a:lnTo>
                <a:lnTo>
                  <a:pt x="555" y="2882"/>
                </a:lnTo>
                <a:lnTo>
                  <a:pt x="557" y="2893"/>
                </a:lnTo>
                <a:lnTo>
                  <a:pt x="559" y="2905"/>
                </a:lnTo>
                <a:lnTo>
                  <a:pt x="561" y="2917"/>
                </a:lnTo>
                <a:lnTo>
                  <a:pt x="562" y="2927"/>
                </a:lnTo>
                <a:lnTo>
                  <a:pt x="562" y="2935"/>
                </a:lnTo>
                <a:lnTo>
                  <a:pt x="562" y="2941"/>
                </a:lnTo>
                <a:lnTo>
                  <a:pt x="562" y="2950"/>
                </a:lnTo>
                <a:lnTo>
                  <a:pt x="562" y="2961"/>
                </a:lnTo>
                <a:lnTo>
                  <a:pt x="563" y="2972"/>
                </a:lnTo>
                <a:lnTo>
                  <a:pt x="563" y="2983"/>
                </a:lnTo>
                <a:lnTo>
                  <a:pt x="563" y="2993"/>
                </a:lnTo>
                <a:lnTo>
                  <a:pt x="561" y="3003"/>
                </a:lnTo>
                <a:lnTo>
                  <a:pt x="556" y="3013"/>
                </a:lnTo>
                <a:lnTo>
                  <a:pt x="549" y="3022"/>
                </a:lnTo>
                <a:lnTo>
                  <a:pt x="538" y="3030"/>
                </a:lnTo>
                <a:lnTo>
                  <a:pt x="523" y="3036"/>
                </a:lnTo>
                <a:lnTo>
                  <a:pt x="522" y="3042"/>
                </a:lnTo>
                <a:lnTo>
                  <a:pt x="520" y="3046"/>
                </a:lnTo>
                <a:lnTo>
                  <a:pt x="518" y="3052"/>
                </a:lnTo>
                <a:lnTo>
                  <a:pt x="515" y="3059"/>
                </a:lnTo>
                <a:lnTo>
                  <a:pt x="513" y="3067"/>
                </a:lnTo>
                <a:lnTo>
                  <a:pt x="510" y="3077"/>
                </a:lnTo>
                <a:lnTo>
                  <a:pt x="507" y="3089"/>
                </a:lnTo>
                <a:lnTo>
                  <a:pt x="504" y="3103"/>
                </a:lnTo>
                <a:lnTo>
                  <a:pt x="500" y="3120"/>
                </a:lnTo>
                <a:lnTo>
                  <a:pt x="497" y="3139"/>
                </a:lnTo>
                <a:lnTo>
                  <a:pt x="497" y="3151"/>
                </a:lnTo>
                <a:lnTo>
                  <a:pt x="496" y="3162"/>
                </a:lnTo>
                <a:lnTo>
                  <a:pt x="496" y="3173"/>
                </a:lnTo>
                <a:lnTo>
                  <a:pt x="495" y="3184"/>
                </a:lnTo>
                <a:lnTo>
                  <a:pt x="495" y="3194"/>
                </a:lnTo>
                <a:lnTo>
                  <a:pt x="494" y="3205"/>
                </a:lnTo>
                <a:lnTo>
                  <a:pt x="493" y="3216"/>
                </a:lnTo>
                <a:lnTo>
                  <a:pt x="491" y="3227"/>
                </a:lnTo>
                <a:lnTo>
                  <a:pt x="486" y="3238"/>
                </a:lnTo>
                <a:lnTo>
                  <a:pt x="482" y="3250"/>
                </a:lnTo>
                <a:lnTo>
                  <a:pt x="482" y="3272"/>
                </a:lnTo>
                <a:lnTo>
                  <a:pt x="483" y="3292"/>
                </a:lnTo>
                <a:lnTo>
                  <a:pt x="484" y="3311"/>
                </a:lnTo>
                <a:lnTo>
                  <a:pt x="485" y="3331"/>
                </a:lnTo>
                <a:lnTo>
                  <a:pt x="486" y="3349"/>
                </a:lnTo>
                <a:lnTo>
                  <a:pt x="486" y="3366"/>
                </a:lnTo>
                <a:lnTo>
                  <a:pt x="486" y="3383"/>
                </a:lnTo>
                <a:lnTo>
                  <a:pt x="484" y="3400"/>
                </a:lnTo>
                <a:lnTo>
                  <a:pt x="480" y="3416"/>
                </a:lnTo>
                <a:lnTo>
                  <a:pt x="475" y="3432"/>
                </a:lnTo>
                <a:lnTo>
                  <a:pt x="471" y="3437"/>
                </a:lnTo>
                <a:lnTo>
                  <a:pt x="467" y="3444"/>
                </a:lnTo>
                <a:lnTo>
                  <a:pt x="462" y="3449"/>
                </a:lnTo>
                <a:lnTo>
                  <a:pt x="455" y="3453"/>
                </a:lnTo>
                <a:lnTo>
                  <a:pt x="449" y="3459"/>
                </a:lnTo>
                <a:lnTo>
                  <a:pt x="441" y="3463"/>
                </a:lnTo>
                <a:lnTo>
                  <a:pt x="434" y="3467"/>
                </a:lnTo>
                <a:lnTo>
                  <a:pt x="426" y="3473"/>
                </a:lnTo>
                <a:lnTo>
                  <a:pt x="420" y="3477"/>
                </a:lnTo>
                <a:lnTo>
                  <a:pt x="412" y="3483"/>
                </a:lnTo>
                <a:lnTo>
                  <a:pt x="404" y="3490"/>
                </a:lnTo>
                <a:lnTo>
                  <a:pt x="394" y="3497"/>
                </a:lnTo>
                <a:lnTo>
                  <a:pt x="384" y="3505"/>
                </a:lnTo>
                <a:lnTo>
                  <a:pt x="374" y="3511"/>
                </a:lnTo>
                <a:lnTo>
                  <a:pt x="363" y="3518"/>
                </a:lnTo>
                <a:lnTo>
                  <a:pt x="352" y="3523"/>
                </a:lnTo>
                <a:lnTo>
                  <a:pt x="340" y="3530"/>
                </a:lnTo>
                <a:lnTo>
                  <a:pt x="328" y="3534"/>
                </a:lnTo>
                <a:lnTo>
                  <a:pt x="317" y="3538"/>
                </a:lnTo>
                <a:lnTo>
                  <a:pt x="304" y="3542"/>
                </a:lnTo>
                <a:lnTo>
                  <a:pt x="291" y="3546"/>
                </a:lnTo>
                <a:lnTo>
                  <a:pt x="278" y="3548"/>
                </a:lnTo>
                <a:lnTo>
                  <a:pt x="265" y="3549"/>
                </a:lnTo>
                <a:lnTo>
                  <a:pt x="252" y="3550"/>
                </a:lnTo>
                <a:lnTo>
                  <a:pt x="239" y="3549"/>
                </a:lnTo>
                <a:lnTo>
                  <a:pt x="226" y="3548"/>
                </a:lnTo>
                <a:lnTo>
                  <a:pt x="213" y="3546"/>
                </a:lnTo>
                <a:lnTo>
                  <a:pt x="200" y="3542"/>
                </a:lnTo>
                <a:lnTo>
                  <a:pt x="187" y="3537"/>
                </a:lnTo>
                <a:lnTo>
                  <a:pt x="175" y="3532"/>
                </a:lnTo>
                <a:lnTo>
                  <a:pt x="174" y="3530"/>
                </a:lnTo>
                <a:lnTo>
                  <a:pt x="171" y="3526"/>
                </a:lnTo>
                <a:lnTo>
                  <a:pt x="171" y="3522"/>
                </a:lnTo>
                <a:lnTo>
                  <a:pt x="170" y="3517"/>
                </a:lnTo>
                <a:lnTo>
                  <a:pt x="170" y="3510"/>
                </a:lnTo>
                <a:lnTo>
                  <a:pt x="170" y="3505"/>
                </a:lnTo>
                <a:lnTo>
                  <a:pt x="171" y="3498"/>
                </a:lnTo>
                <a:lnTo>
                  <a:pt x="172" y="3493"/>
                </a:lnTo>
                <a:lnTo>
                  <a:pt x="175" y="3489"/>
                </a:lnTo>
                <a:lnTo>
                  <a:pt x="178" y="3486"/>
                </a:lnTo>
                <a:lnTo>
                  <a:pt x="201" y="3463"/>
                </a:lnTo>
                <a:lnTo>
                  <a:pt x="223" y="3440"/>
                </a:lnTo>
                <a:lnTo>
                  <a:pt x="243" y="3416"/>
                </a:lnTo>
                <a:lnTo>
                  <a:pt x="262" y="3391"/>
                </a:lnTo>
                <a:lnTo>
                  <a:pt x="278" y="3365"/>
                </a:lnTo>
                <a:lnTo>
                  <a:pt x="293" y="3338"/>
                </a:lnTo>
                <a:lnTo>
                  <a:pt x="307" y="3311"/>
                </a:lnTo>
                <a:lnTo>
                  <a:pt x="320" y="3282"/>
                </a:lnTo>
                <a:lnTo>
                  <a:pt x="331" y="3254"/>
                </a:lnTo>
                <a:lnTo>
                  <a:pt x="340" y="3224"/>
                </a:lnTo>
                <a:lnTo>
                  <a:pt x="341" y="3210"/>
                </a:lnTo>
                <a:lnTo>
                  <a:pt x="342" y="3195"/>
                </a:lnTo>
                <a:lnTo>
                  <a:pt x="343" y="3180"/>
                </a:lnTo>
                <a:lnTo>
                  <a:pt x="343" y="3165"/>
                </a:lnTo>
                <a:lnTo>
                  <a:pt x="342" y="3150"/>
                </a:lnTo>
                <a:lnTo>
                  <a:pt x="342" y="3134"/>
                </a:lnTo>
                <a:lnTo>
                  <a:pt x="341" y="3119"/>
                </a:lnTo>
                <a:lnTo>
                  <a:pt x="341" y="3104"/>
                </a:lnTo>
                <a:lnTo>
                  <a:pt x="340" y="3090"/>
                </a:lnTo>
                <a:lnTo>
                  <a:pt x="340" y="3075"/>
                </a:lnTo>
                <a:lnTo>
                  <a:pt x="338" y="3074"/>
                </a:lnTo>
                <a:lnTo>
                  <a:pt x="335" y="3072"/>
                </a:lnTo>
                <a:lnTo>
                  <a:pt x="332" y="3071"/>
                </a:lnTo>
                <a:lnTo>
                  <a:pt x="328" y="3069"/>
                </a:lnTo>
                <a:lnTo>
                  <a:pt x="325" y="3065"/>
                </a:lnTo>
                <a:lnTo>
                  <a:pt x="322" y="3063"/>
                </a:lnTo>
                <a:lnTo>
                  <a:pt x="319" y="3060"/>
                </a:lnTo>
                <a:lnTo>
                  <a:pt x="315" y="3057"/>
                </a:lnTo>
                <a:lnTo>
                  <a:pt x="313" y="3054"/>
                </a:lnTo>
                <a:lnTo>
                  <a:pt x="312" y="3049"/>
                </a:lnTo>
                <a:lnTo>
                  <a:pt x="310" y="3040"/>
                </a:lnTo>
                <a:lnTo>
                  <a:pt x="308" y="3030"/>
                </a:lnTo>
                <a:lnTo>
                  <a:pt x="307" y="3018"/>
                </a:lnTo>
                <a:lnTo>
                  <a:pt x="306" y="3006"/>
                </a:lnTo>
                <a:lnTo>
                  <a:pt x="305" y="2994"/>
                </a:lnTo>
                <a:lnTo>
                  <a:pt x="306" y="2983"/>
                </a:lnTo>
                <a:lnTo>
                  <a:pt x="306" y="2970"/>
                </a:lnTo>
                <a:lnTo>
                  <a:pt x="308" y="2958"/>
                </a:lnTo>
                <a:lnTo>
                  <a:pt x="309" y="2947"/>
                </a:lnTo>
                <a:lnTo>
                  <a:pt x="312" y="2936"/>
                </a:lnTo>
                <a:lnTo>
                  <a:pt x="320" y="2902"/>
                </a:lnTo>
                <a:lnTo>
                  <a:pt x="327" y="2865"/>
                </a:lnTo>
                <a:lnTo>
                  <a:pt x="333" y="2828"/>
                </a:lnTo>
                <a:lnTo>
                  <a:pt x="337" y="2789"/>
                </a:lnTo>
                <a:lnTo>
                  <a:pt x="341" y="2749"/>
                </a:lnTo>
                <a:lnTo>
                  <a:pt x="343" y="2710"/>
                </a:lnTo>
                <a:lnTo>
                  <a:pt x="346" y="2670"/>
                </a:lnTo>
                <a:lnTo>
                  <a:pt x="348" y="2631"/>
                </a:lnTo>
                <a:lnTo>
                  <a:pt x="349" y="2594"/>
                </a:lnTo>
                <a:lnTo>
                  <a:pt x="351" y="2557"/>
                </a:lnTo>
                <a:lnTo>
                  <a:pt x="351" y="2542"/>
                </a:lnTo>
                <a:lnTo>
                  <a:pt x="352" y="2529"/>
                </a:lnTo>
                <a:lnTo>
                  <a:pt x="354" y="2517"/>
                </a:lnTo>
                <a:lnTo>
                  <a:pt x="355" y="2505"/>
                </a:lnTo>
                <a:lnTo>
                  <a:pt x="357" y="2494"/>
                </a:lnTo>
                <a:lnTo>
                  <a:pt x="360" y="2483"/>
                </a:lnTo>
                <a:lnTo>
                  <a:pt x="361" y="2472"/>
                </a:lnTo>
                <a:lnTo>
                  <a:pt x="362" y="2460"/>
                </a:lnTo>
                <a:lnTo>
                  <a:pt x="362" y="2448"/>
                </a:lnTo>
                <a:lnTo>
                  <a:pt x="361" y="2436"/>
                </a:lnTo>
                <a:lnTo>
                  <a:pt x="360" y="2430"/>
                </a:lnTo>
                <a:lnTo>
                  <a:pt x="358" y="2425"/>
                </a:lnTo>
                <a:lnTo>
                  <a:pt x="355" y="2421"/>
                </a:lnTo>
                <a:lnTo>
                  <a:pt x="352" y="2416"/>
                </a:lnTo>
                <a:lnTo>
                  <a:pt x="349" y="2413"/>
                </a:lnTo>
                <a:lnTo>
                  <a:pt x="344" y="2409"/>
                </a:lnTo>
                <a:lnTo>
                  <a:pt x="341" y="2404"/>
                </a:lnTo>
                <a:lnTo>
                  <a:pt x="338" y="2400"/>
                </a:lnTo>
                <a:lnTo>
                  <a:pt x="336" y="2395"/>
                </a:lnTo>
                <a:lnTo>
                  <a:pt x="335" y="2389"/>
                </a:lnTo>
                <a:lnTo>
                  <a:pt x="334" y="2370"/>
                </a:lnTo>
                <a:lnTo>
                  <a:pt x="333" y="2351"/>
                </a:lnTo>
                <a:lnTo>
                  <a:pt x="333" y="2334"/>
                </a:lnTo>
                <a:lnTo>
                  <a:pt x="332" y="2316"/>
                </a:lnTo>
                <a:lnTo>
                  <a:pt x="331" y="2299"/>
                </a:lnTo>
                <a:lnTo>
                  <a:pt x="331" y="2282"/>
                </a:lnTo>
                <a:lnTo>
                  <a:pt x="329" y="2264"/>
                </a:lnTo>
                <a:lnTo>
                  <a:pt x="328" y="2245"/>
                </a:lnTo>
                <a:lnTo>
                  <a:pt x="328" y="2227"/>
                </a:lnTo>
                <a:lnTo>
                  <a:pt x="327" y="2206"/>
                </a:lnTo>
                <a:lnTo>
                  <a:pt x="326" y="2186"/>
                </a:lnTo>
                <a:lnTo>
                  <a:pt x="324" y="2166"/>
                </a:lnTo>
                <a:lnTo>
                  <a:pt x="322" y="2145"/>
                </a:lnTo>
                <a:lnTo>
                  <a:pt x="321" y="2126"/>
                </a:lnTo>
                <a:lnTo>
                  <a:pt x="320" y="2106"/>
                </a:lnTo>
                <a:lnTo>
                  <a:pt x="319" y="2085"/>
                </a:lnTo>
                <a:lnTo>
                  <a:pt x="318" y="2065"/>
                </a:lnTo>
                <a:lnTo>
                  <a:pt x="318" y="2046"/>
                </a:lnTo>
                <a:lnTo>
                  <a:pt x="319" y="2025"/>
                </a:lnTo>
                <a:lnTo>
                  <a:pt x="320" y="2005"/>
                </a:lnTo>
                <a:lnTo>
                  <a:pt x="321" y="2003"/>
                </a:lnTo>
                <a:lnTo>
                  <a:pt x="324" y="1999"/>
                </a:lnTo>
                <a:lnTo>
                  <a:pt x="328" y="1996"/>
                </a:lnTo>
                <a:lnTo>
                  <a:pt x="335" y="1993"/>
                </a:lnTo>
                <a:lnTo>
                  <a:pt x="341" y="1990"/>
                </a:lnTo>
                <a:lnTo>
                  <a:pt x="348" y="1986"/>
                </a:lnTo>
                <a:lnTo>
                  <a:pt x="353" y="1983"/>
                </a:lnTo>
                <a:lnTo>
                  <a:pt x="358" y="1980"/>
                </a:lnTo>
                <a:lnTo>
                  <a:pt x="362" y="1976"/>
                </a:lnTo>
                <a:lnTo>
                  <a:pt x="364" y="1971"/>
                </a:lnTo>
                <a:lnTo>
                  <a:pt x="366" y="1956"/>
                </a:lnTo>
                <a:lnTo>
                  <a:pt x="368" y="1940"/>
                </a:lnTo>
                <a:lnTo>
                  <a:pt x="369" y="1923"/>
                </a:lnTo>
                <a:lnTo>
                  <a:pt x="370" y="1905"/>
                </a:lnTo>
                <a:lnTo>
                  <a:pt x="370" y="1888"/>
                </a:lnTo>
                <a:lnTo>
                  <a:pt x="371" y="1871"/>
                </a:lnTo>
                <a:lnTo>
                  <a:pt x="371" y="1857"/>
                </a:lnTo>
                <a:lnTo>
                  <a:pt x="371" y="1847"/>
                </a:lnTo>
                <a:lnTo>
                  <a:pt x="371" y="1840"/>
                </a:lnTo>
                <a:lnTo>
                  <a:pt x="371" y="1837"/>
                </a:lnTo>
                <a:lnTo>
                  <a:pt x="340" y="1830"/>
                </a:lnTo>
                <a:lnTo>
                  <a:pt x="340" y="1832"/>
                </a:lnTo>
                <a:lnTo>
                  <a:pt x="339" y="1837"/>
                </a:lnTo>
                <a:lnTo>
                  <a:pt x="337" y="1845"/>
                </a:lnTo>
                <a:lnTo>
                  <a:pt x="335" y="1854"/>
                </a:lnTo>
                <a:lnTo>
                  <a:pt x="332" y="1865"/>
                </a:lnTo>
                <a:lnTo>
                  <a:pt x="328" y="1878"/>
                </a:lnTo>
                <a:lnTo>
                  <a:pt x="324" y="1890"/>
                </a:lnTo>
                <a:lnTo>
                  <a:pt x="321" y="1902"/>
                </a:lnTo>
                <a:lnTo>
                  <a:pt x="317" y="1913"/>
                </a:lnTo>
                <a:lnTo>
                  <a:pt x="312" y="1922"/>
                </a:lnTo>
                <a:lnTo>
                  <a:pt x="309" y="1923"/>
                </a:lnTo>
                <a:lnTo>
                  <a:pt x="306" y="1923"/>
                </a:lnTo>
                <a:lnTo>
                  <a:pt x="301" y="1922"/>
                </a:lnTo>
                <a:lnTo>
                  <a:pt x="297" y="1921"/>
                </a:lnTo>
                <a:lnTo>
                  <a:pt x="293" y="1919"/>
                </a:lnTo>
                <a:lnTo>
                  <a:pt x="288" y="1917"/>
                </a:lnTo>
                <a:lnTo>
                  <a:pt x="283" y="1913"/>
                </a:lnTo>
                <a:lnTo>
                  <a:pt x="280" y="1911"/>
                </a:lnTo>
                <a:lnTo>
                  <a:pt x="276" y="1909"/>
                </a:lnTo>
                <a:lnTo>
                  <a:pt x="274" y="1907"/>
                </a:lnTo>
                <a:lnTo>
                  <a:pt x="277" y="1882"/>
                </a:lnTo>
                <a:lnTo>
                  <a:pt x="281" y="1857"/>
                </a:lnTo>
                <a:lnTo>
                  <a:pt x="286" y="1834"/>
                </a:lnTo>
                <a:lnTo>
                  <a:pt x="293" y="1809"/>
                </a:lnTo>
                <a:lnTo>
                  <a:pt x="299" y="1784"/>
                </a:lnTo>
                <a:lnTo>
                  <a:pt x="306" y="1761"/>
                </a:lnTo>
                <a:lnTo>
                  <a:pt x="312" y="1736"/>
                </a:lnTo>
                <a:lnTo>
                  <a:pt x="319" y="1712"/>
                </a:lnTo>
                <a:lnTo>
                  <a:pt x="323" y="1689"/>
                </a:lnTo>
                <a:lnTo>
                  <a:pt x="327" y="1664"/>
                </a:lnTo>
                <a:lnTo>
                  <a:pt x="314" y="1668"/>
                </a:lnTo>
                <a:lnTo>
                  <a:pt x="299" y="1673"/>
                </a:lnTo>
                <a:lnTo>
                  <a:pt x="283" y="1676"/>
                </a:lnTo>
                <a:lnTo>
                  <a:pt x="266" y="1678"/>
                </a:lnTo>
                <a:lnTo>
                  <a:pt x="249" y="1679"/>
                </a:lnTo>
                <a:lnTo>
                  <a:pt x="231" y="1678"/>
                </a:lnTo>
                <a:lnTo>
                  <a:pt x="212" y="1675"/>
                </a:lnTo>
                <a:lnTo>
                  <a:pt x="195" y="1669"/>
                </a:lnTo>
                <a:lnTo>
                  <a:pt x="178" y="1660"/>
                </a:lnTo>
                <a:lnTo>
                  <a:pt x="162" y="1647"/>
                </a:lnTo>
                <a:lnTo>
                  <a:pt x="156" y="1653"/>
                </a:lnTo>
                <a:lnTo>
                  <a:pt x="150" y="1661"/>
                </a:lnTo>
                <a:lnTo>
                  <a:pt x="143" y="1666"/>
                </a:lnTo>
                <a:lnTo>
                  <a:pt x="136" y="1672"/>
                </a:lnTo>
                <a:lnTo>
                  <a:pt x="128" y="1676"/>
                </a:lnTo>
                <a:lnTo>
                  <a:pt x="121" y="1679"/>
                </a:lnTo>
                <a:lnTo>
                  <a:pt x="112" y="1680"/>
                </a:lnTo>
                <a:lnTo>
                  <a:pt x="105" y="1680"/>
                </a:lnTo>
                <a:lnTo>
                  <a:pt x="97" y="1677"/>
                </a:lnTo>
                <a:lnTo>
                  <a:pt x="90" y="1673"/>
                </a:lnTo>
                <a:lnTo>
                  <a:pt x="70" y="1653"/>
                </a:lnTo>
                <a:lnTo>
                  <a:pt x="52" y="1634"/>
                </a:lnTo>
                <a:lnTo>
                  <a:pt x="38" y="1614"/>
                </a:lnTo>
                <a:lnTo>
                  <a:pt x="26" y="1593"/>
                </a:lnTo>
                <a:lnTo>
                  <a:pt x="16" y="1573"/>
                </a:lnTo>
                <a:lnTo>
                  <a:pt x="9" y="1554"/>
                </a:lnTo>
                <a:lnTo>
                  <a:pt x="5" y="1537"/>
                </a:lnTo>
                <a:lnTo>
                  <a:pt x="1" y="1522"/>
                </a:lnTo>
                <a:lnTo>
                  <a:pt x="0" y="1509"/>
                </a:lnTo>
                <a:lnTo>
                  <a:pt x="3" y="1500"/>
                </a:lnTo>
                <a:lnTo>
                  <a:pt x="11" y="1494"/>
                </a:lnTo>
                <a:lnTo>
                  <a:pt x="20" y="1488"/>
                </a:lnTo>
                <a:lnTo>
                  <a:pt x="30" y="1481"/>
                </a:lnTo>
                <a:lnTo>
                  <a:pt x="40" y="1475"/>
                </a:lnTo>
                <a:lnTo>
                  <a:pt x="52" y="1468"/>
                </a:lnTo>
                <a:lnTo>
                  <a:pt x="63" y="1462"/>
                </a:lnTo>
                <a:lnTo>
                  <a:pt x="75" y="1456"/>
                </a:lnTo>
                <a:lnTo>
                  <a:pt x="86" y="1449"/>
                </a:lnTo>
                <a:lnTo>
                  <a:pt x="98" y="1442"/>
                </a:lnTo>
                <a:lnTo>
                  <a:pt x="110" y="1435"/>
                </a:lnTo>
                <a:lnTo>
                  <a:pt x="121" y="1429"/>
                </a:lnTo>
                <a:lnTo>
                  <a:pt x="132" y="1422"/>
                </a:lnTo>
                <a:lnTo>
                  <a:pt x="143" y="1416"/>
                </a:lnTo>
                <a:lnTo>
                  <a:pt x="155" y="1409"/>
                </a:lnTo>
                <a:lnTo>
                  <a:pt x="167" y="1403"/>
                </a:lnTo>
                <a:lnTo>
                  <a:pt x="179" y="1395"/>
                </a:lnTo>
                <a:lnTo>
                  <a:pt x="191" y="1389"/>
                </a:lnTo>
                <a:lnTo>
                  <a:pt x="203" y="1382"/>
                </a:lnTo>
                <a:lnTo>
                  <a:pt x="212" y="1376"/>
                </a:lnTo>
                <a:lnTo>
                  <a:pt x="222" y="1371"/>
                </a:lnTo>
                <a:lnTo>
                  <a:pt x="206" y="1360"/>
                </a:lnTo>
                <a:lnTo>
                  <a:pt x="191" y="1348"/>
                </a:lnTo>
                <a:lnTo>
                  <a:pt x="177" y="1335"/>
                </a:lnTo>
                <a:lnTo>
                  <a:pt x="164" y="1322"/>
                </a:lnTo>
                <a:lnTo>
                  <a:pt x="152" y="1308"/>
                </a:lnTo>
                <a:lnTo>
                  <a:pt x="141" y="1294"/>
                </a:lnTo>
                <a:lnTo>
                  <a:pt x="133" y="1279"/>
                </a:lnTo>
                <a:lnTo>
                  <a:pt x="124" y="1263"/>
                </a:lnTo>
                <a:lnTo>
                  <a:pt x="117" y="1246"/>
                </a:lnTo>
                <a:lnTo>
                  <a:pt x="110" y="1229"/>
                </a:lnTo>
                <a:lnTo>
                  <a:pt x="107" y="1212"/>
                </a:lnTo>
                <a:lnTo>
                  <a:pt x="104" y="1193"/>
                </a:lnTo>
                <a:lnTo>
                  <a:pt x="103" y="1175"/>
                </a:lnTo>
                <a:lnTo>
                  <a:pt x="103" y="1157"/>
                </a:lnTo>
                <a:lnTo>
                  <a:pt x="105" y="1139"/>
                </a:lnTo>
                <a:lnTo>
                  <a:pt x="109" y="1120"/>
                </a:lnTo>
                <a:lnTo>
                  <a:pt x="115" y="1101"/>
                </a:lnTo>
                <a:lnTo>
                  <a:pt x="123" y="1083"/>
                </a:lnTo>
                <a:lnTo>
                  <a:pt x="133" y="1064"/>
                </a:lnTo>
                <a:lnTo>
                  <a:pt x="144" y="1045"/>
                </a:lnTo>
                <a:lnTo>
                  <a:pt x="154" y="1031"/>
                </a:lnTo>
                <a:lnTo>
                  <a:pt x="163" y="1016"/>
                </a:lnTo>
                <a:lnTo>
                  <a:pt x="171" y="1001"/>
                </a:lnTo>
                <a:lnTo>
                  <a:pt x="178" y="986"/>
                </a:lnTo>
                <a:lnTo>
                  <a:pt x="184" y="971"/>
                </a:lnTo>
                <a:lnTo>
                  <a:pt x="191" y="955"/>
                </a:lnTo>
                <a:lnTo>
                  <a:pt x="196" y="940"/>
                </a:lnTo>
                <a:lnTo>
                  <a:pt x="203" y="924"/>
                </a:lnTo>
                <a:lnTo>
                  <a:pt x="209" y="907"/>
                </a:lnTo>
                <a:lnTo>
                  <a:pt x="217" y="890"/>
                </a:lnTo>
                <a:lnTo>
                  <a:pt x="226" y="870"/>
                </a:lnTo>
                <a:lnTo>
                  <a:pt x="237" y="849"/>
                </a:lnTo>
                <a:lnTo>
                  <a:pt x="249" y="829"/>
                </a:lnTo>
                <a:lnTo>
                  <a:pt x="261" y="808"/>
                </a:lnTo>
                <a:lnTo>
                  <a:pt x="272" y="787"/>
                </a:lnTo>
                <a:lnTo>
                  <a:pt x="284" y="766"/>
                </a:lnTo>
                <a:lnTo>
                  <a:pt x="295" y="744"/>
                </a:lnTo>
                <a:lnTo>
                  <a:pt x="305" y="722"/>
                </a:lnTo>
                <a:lnTo>
                  <a:pt x="313" y="698"/>
                </a:lnTo>
                <a:lnTo>
                  <a:pt x="320" y="674"/>
                </a:lnTo>
                <a:lnTo>
                  <a:pt x="323" y="668"/>
                </a:lnTo>
                <a:lnTo>
                  <a:pt x="331" y="661"/>
                </a:lnTo>
                <a:lnTo>
                  <a:pt x="341" y="655"/>
                </a:lnTo>
                <a:lnTo>
                  <a:pt x="354" y="648"/>
                </a:lnTo>
                <a:lnTo>
                  <a:pt x="368" y="641"/>
                </a:lnTo>
                <a:lnTo>
                  <a:pt x="384" y="636"/>
                </a:lnTo>
                <a:lnTo>
                  <a:pt x="401" y="630"/>
                </a:lnTo>
                <a:lnTo>
                  <a:pt x="419" y="625"/>
                </a:lnTo>
                <a:lnTo>
                  <a:pt x="436" y="622"/>
                </a:lnTo>
                <a:lnTo>
                  <a:pt x="451" y="619"/>
                </a:lnTo>
                <a:lnTo>
                  <a:pt x="460" y="611"/>
                </a:lnTo>
                <a:lnTo>
                  <a:pt x="467" y="602"/>
                </a:lnTo>
                <a:lnTo>
                  <a:pt x="475" y="595"/>
                </a:lnTo>
                <a:lnTo>
                  <a:pt x="482" y="587"/>
                </a:lnTo>
                <a:lnTo>
                  <a:pt x="491" y="581"/>
                </a:lnTo>
                <a:lnTo>
                  <a:pt x="499" y="575"/>
                </a:lnTo>
                <a:lnTo>
                  <a:pt x="509" y="572"/>
                </a:lnTo>
                <a:lnTo>
                  <a:pt x="520" y="569"/>
                </a:lnTo>
                <a:lnTo>
                  <a:pt x="533" y="568"/>
                </a:lnTo>
                <a:lnTo>
                  <a:pt x="547" y="568"/>
                </a:lnTo>
                <a:lnTo>
                  <a:pt x="550" y="568"/>
                </a:lnTo>
                <a:lnTo>
                  <a:pt x="553" y="567"/>
                </a:lnTo>
                <a:lnTo>
                  <a:pt x="556" y="565"/>
                </a:lnTo>
                <a:lnTo>
                  <a:pt x="559" y="561"/>
                </a:lnTo>
                <a:lnTo>
                  <a:pt x="562" y="557"/>
                </a:lnTo>
                <a:lnTo>
                  <a:pt x="564" y="553"/>
                </a:lnTo>
                <a:lnTo>
                  <a:pt x="566" y="549"/>
                </a:lnTo>
                <a:lnTo>
                  <a:pt x="569" y="543"/>
                </a:lnTo>
                <a:lnTo>
                  <a:pt x="572" y="538"/>
                </a:lnTo>
                <a:lnTo>
                  <a:pt x="575" y="532"/>
                </a:lnTo>
                <a:lnTo>
                  <a:pt x="581" y="528"/>
                </a:lnTo>
                <a:lnTo>
                  <a:pt x="586" y="524"/>
                </a:lnTo>
                <a:lnTo>
                  <a:pt x="591" y="518"/>
                </a:lnTo>
                <a:lnTo>
                  <a:pt x="594" y="512"/>
                </a:lnTo>
                <a:lnTo>
                  <a:pt x="596" y="507"/>
                </a:lnTo>
                <a:lnTo>
                  <a:pt x="598" y="500"/>
                </a:lnTo>
                <a:lnTo>
                  <a:pt x="600" y="494"/>
                </a:lnTo>
                <a:lnTo>
                  <a:pt x="600" y="487"/>
                </a:lnTo>
                <a:lnTo>
                  <a:pt x="602" y="481"/>
                </a:lnTo>
                <a:lnTo>
                  <a:pt x="600" y="475"/>
                </a:lnTo>
                <a:lnTo>
                  <a:pt x="607" y="472"/>
                </a:lnTo>
                <a:lnTo>
                  <a:pt x="612" y="467"/>
                </a:lnTo>
                <a:lnTo>
                  <a:pt x="617" y="460"/>
                </a:lnTo>
                <a:lnTo>
                  <a:pt x="619" y="453"/>
                </a:lnTo>
                <a:lnTo>
                  <a:pt x="620" y="444"/>
                </a:lnTo>
                <a:lnTo>
                  <a:pt x="618" y="436"/>
                </a:lnTo>
                <a:lnTo>
                  <a:pt x="613" y="427"/>
                </a:lnTo>
                <a:lnTo>
                  <a:pt x="606" y="419"/>
                </a:lnTo>
                <a:lnTo>
                  <a:pt x="595" y="411"/>
                </a:lnTo>
                <a:lnTo>
                  <a:pt x="580" y="403"/>
                </a:lnTo>
                <a:lnTo>
                  <a:pt x="571" y="400"/>
                </a:lnTo>
                <a:lnTo>
                  <a:pt x="561" y="399"/>
                </a:lnTo>
                <a:lnTo>
                  <a:pt x="550" y="398"/>
                </a:lnTo>
                <a:lnTo>
                  <a:pt x="539" y="398"/>
                </a:lnTo>
                <a:lnTo>
                  <a:pt x="528" y="397"/>
                </a:lnTo>
                <a:lnTo>
                  <a:pt x="519" y="396"/>
                </a:lnTo>
                <a:lnTo>
                  <a:pt x="509" y="394"/>
                </a:lnTo>
                <a:lnTo>
                  <a:pt x="502" y="391"/>
                </a:lnTo>
                <a:lnTo>
                  <a:pt x="496" y="384"/>
                </a:lnTo>
                <a:lnTo>
                  <a:pt x="493" y="374"/>
                </a:lnTo>
                <a:lnTo>
                  <a:pt x="489" y="357"/>
                </a:lnTo>
                <a:lnTo>
                  <a:pt x="486" y="339"/>
                </a:lnTo>
                <a:lnTo>
                  <a:pt x="484" y="321"/>
                </a:lnTo>
                <a:lnTo>
                  <a:pt x="483" y="301"/>
                </a:lnTo>
                <a:lnTo>
                  <a:pt x="483" y="284"/>
                </a:lnTo>
                <a:lnTo>
                  <a:pt x="484" y="267"/>
                </a:lnTo>
                <a:lnTo>
                  <a:pt x="486" y="251"/>
                </a:lnTo>
                <a:lnTo>
                  <a:pt x="489" y="238"/>
                </a:lnTo>
                <a:lnTo>
                  <a:pt x="493" y="227"/>
                </a:lnTo>
                <a:lnTo>
                  <a:pt x="497" y="220"/>
                </a:lnTo>
                <a:close/>
              </a:path>
            </a:pathLst>
          </a:custGeom>
          <a:solidFill>
            <a:srgbClr val="FF0000"/>
          </a:solidFill>
          <a:ln w="9525">
            <a:noFill/>
            <a:round/>
            <a:headEnd/>
            <a:tailEnd/>
          </a:ln>
        </p:spPr>
        <p:txBody>
          <a:bodyPr/>
          <a:lstStyle/>
          <a:p>
            <a:endParaRPr lang="en-US"/>
          </a:p>
        </p:txBody>
      </p:sp>
      <p:sp>
        <p:nvSpPr>
          <p:cNvPr id="18979" name="Line 1571"/>
          <p:cNvSpPr>
            <a:spLocks noChangeShapeType="1"/>
          </p:cNvSpPr>
          <p:nvPr/>
        </p:nvSpPr>
        <p:spPr bwMode="auto">
          <a:xfrm>
            <a:off x="8077200" y="685800"/>
            <a:ext cx="0" cy="4800600"/>
          </a:xfrm>
          <a:prstGeom prst="line">
            <a:avLst/>
          </a:prstGeom>
          <a:noFill/>
          <a:ln w="25400">
            <a:solidFill>
              <a:srgbClr val="00FF00"/>
            </a:solidFill>
            <a:round/>
            <a:headEnd type="triangle" w="med" len="med"/>
            <a:tailEnd type="triangle" w="med" len="med"/>
          </a:ln>
        </p:spPr>
        <p:txBody>
          <a:bodyPr/>
          <a:lstStyle/>
          <a:p>
            <a:endParaRPr lang="en-US"/>
          </a:p>
        </p:txBody>
      </p:sp>
      <p:sp>
        <p:nvSpPr>
          <p:cNvPr id="19730" name="Line 2322"/>
          <p:cNvSpPr>
            <a:spLocks noChangeShapeType="1"/>
          </p:cNvSpPr>
          <p:nvPr/>
        </p:nvSpPr>
        <p:spPr bwMode="auto">
          <a:xfrm flipV="1">
            <a:off x="8001000" y="685800"/>
            <a:ext cx="0" cy="4876800"/>
          </a:xfrm>
          <a:prstGeom prst="line">
            <a:avLst/>
          </a:prstGeom>
          <a:noFill/>
          <a:ln w="25400">
            <a:solidFill>
              <a:schemeClr val="bg1"/>
            </a:solidFill>
            <a:round/>
            <a:headEnd type="triangle" w="med" len="med"/>
            <a:tailEnd type="triangle" w="med" len="med"/>
          </a:ln>
        </p:spPr>
        <p:txBody>
          <a:bodyPr/>
          <a:lstStyle/>
          <a:p>
            <a:endParaRPr lang="en-US"/>
          </a:p>
        </p:txBody>
      </p:sp>
      <p:grpSp>
        <p:nvGrpSpPr>
          <p:cNvPr id="26906" name="Group 2323"/>
          <p:cNvGrpSpPr>
            <a:grpSpLocks/>
          </p:cNvGrpSpPr>
          <p:nvPr/>
        </p:nvGrpSpPr>
        <p:grpSpPr bwMode="auto">
          <a:xfrm>
            <a:off x="1295400" y="2819400"/>
            <a:ext cx="0" cy="381000"/>
            <a:chOff x="336" y="2064"/>
            <a:chExt cx="0" cy="240"/>
          </a:xfrm>
        </p:grpSpPr>
        <p:sp>
          <p:nvSpPr>
            <p:cNvPr id="27346" name="Line 2324"/>
            <p:cNvSpPr>
              <a:spLocks noChangeShapeType="1"/>
            </p:cNvSpPr>
            <p:nvPr/>
          </p:nvSpPr>
          <p:spPr bwMode="auto">
            <a:xfrm flipV="1">
              <a:off x="336" y="2160"/>
              <a:ext cx="0" cy="144"/>
            </a:xfrm>
            <a:prstGeom prst="line">
              <a:avLst/>
            </a:prstGeom>
            <a:noFill/>
            <a:ln w="31750">
              <a:solidFill>
                <a:schemeClr val="tx1"/>
              </a:solidFill>
              <a:round/>
              <a:headEnd/>
              <a:tailEnd/>
            </a:ln>
          </p:spPr>
          <p:txBody>
            <a:bodyPr/>
            <a:lstStyle/>
            <a:p>
              <a:endParaRPr lang="en-US"/>
            </a:p>
          </p:txBody>
        </p:sp>
        <p:sp>
          <p:nvSpPr>
            <p:cNvPr id="27347" name="Line 2325"/>
            <p:cNvSpPr>
              <a:spLocks noChangeShapeType="1"/>
            </p:cNvSpPr>
            <p:nvPr/>
          </p:nvSpPr>
          <p:spPr bwMode="auto">
            <a:xfrm flipV="1">
              <a:off x="336" y="2064"/>
              <a:ext cx="0" cy="96"/>
            </a:xfrm>
            <a:prstGeom prst="line">
              <a:avLst/>
            </a:prstGeom>
            <a:noFill/>
            <a:ln w="15875">
              <a:solidFill>
                <a:schemeClr val="tx1"/>
              </a:solidFill>
              <a:round/>
              <a:headEnd/>
              <a:tailEnd/>
            </a:ln>
          </p:spPr>
          <p:txBody>
            <a:bodyPr/>
            <a:lstStyle/>
            <a:p>
              <a:endParaRPr lang="en-US"/>
            </a:p>
          </p:txBody>
        </p:sp>
      </p:grpSp>
      <p:sp>
        <p:nvSpPr>
          <p:cNvPr id="26907" name="Freeform 2343"/>
          <p:cNvSpPr>
            <a:spLocks/>
          </p:cNvSpPr>
          <p:nvPr/>
        </p:nvSpPr>
        <p:spPr bwMode="auto">
          <a:xfrm>
            <a:off x="0" y="2781300"/>
            <a:ext cx="9144000" cy="1676400"/>
          </a:xfrm>
          <a:custGeom>
            <a:avLst/>
            <a:gdLst>
              <a:gd name="T0" fmla="*/ 0 w 5760"/>
              <a:gd name="T1" fmla="*/ 2147483647 h 1056"/>
              <a:gd name="T2" fmla="*/ 2147483647 w 5760"/>
              <a:gd name="T3" fmla="*/ 2147483647 h 1056"/>
              <a:gd name="T4" fmla="*/ 2147483647 w 5760"/>
              <a:gd name="T5" fmla="*/ 2147483647 h 1056"/>
              <a:gd name="T6" fmla="*/ 2147483647 w 5760"/>
              <a:gd name="T7" fmla="*/ 2147483647 h 1056"/>
              <a:gd name="T8" fmla="*/ 2147483647 w 5760"/>
              <a:gd name="T9" fmla="*/ 2147483647 h 1056"/>
              <a:gd name="T10" fmla="*/ 2147483647 w 5760"/>
              <a:gd name="T11" fmla="*/ 2147483647 h 1056"/>
              <a:gd name="T12" fmla="*/ 2147483647 w 5760"/>
              <a:gd name="T13" fmla="*/ 2147483647 h 1056"/>
              <a:gd name="T14" fmla="*/ 2147483647 w 5760"/>
              <a:gd name="T15" fmla="*/ 2147483647 h 1056"/>
              <a:gd name="T16" fmla="*/ 2147483647 w 5760"/>
              <a:gd name="T17" fmla="*/ 2147483647 h 1056"/>
              <a:gd name="T18" fmla="*/ 2147483647 w 5760"/>
              <a:gd name="T19" fmla="*/ 2147483647 h 1056"/>
              <a:gd name="T20" fmla="*/ 2147483647 w 5760"/>
              <a:gd name="T21" fmla="*/ 2147483647 h 1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0"/>
              <a:gd name="T34" fmla="*/ 0 h 1056"/>
              <a:gd name="T35" fmla="*/ 5760 w 5760"/>
              <a:gd name="T36" fmla="*/ 1056 h 10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0" h="1056">
                <a:moveTo>
                  <a:pt x="0" y="984"/>
                </a:moveTo>
                <a:cubicBezTo>
                  <a:pt x="492" y="1020"/>
                  <a:pt x="984" y="1056"/>
                  <a:pt x="1248" y="936"/>
                </a:cubicBezTo>
                <a:cubicBezTo>
                  <a:pt x="1512" y="816"/>
                  <a:pt x="1464" y="400"/>
                  <a:pt x="1584" y="264"/>
                </a:cubicBezTo>
                <a:cubicBezTo>
                  <a:pt x="1704" y="128"/>
                  <a:pt x="1792" y="112"/>
                  <a:pt x="1968" y="120"/>
                </a:cubicBezTo>
                <a:cubicBezTo>
                  <a:pt x="2144" y="128"/>
                  <a:pt x="2392" y="272"/>
                  <a:pt x="2640" y="312"/>
                </a:cubicBezTo>
                <a:cubicBezTo>
                  <a:pt x="2888" y="352"/>
                  <a:pt x="3296" y="400"/>
                  <a:pt x="3456" y="360"/>
                </a:cubicBezTo>
                <a:cubicBezTo>
                  <a:pt x="3616" y="320"/>
                  <a:pt x="3488" y="120"/>
                  <a:pt x="3600" y="72"/>
                </a:cubicBezTo>
                <a:cubicBezTo>
                  <a:pt x="3712" y="24"/>
                  <a:pt x="4000" y="0"/>
                  <a:pt x="4128" y="72"/>
                </a:cubicBezTo>
                <a:cubicBezTo>
                  <a:pt x="4256" y="144"/>
                  <a:pt x="4224" y="392"/>
                  <a:pt x="4368" y="504"/>
                </a:cubicBezTo>
                <a:cubicBezTo>
                  <a:pt x="4512" y="616"/>
                  <a:pt x="4760" y="776"/>
                  <a:pt x="4992" y="744"/>
                </a:cubicBezTo>
                <a:cubicBezTo>
                  <a:pt x="5224" y="712"/>
                  <a:pt x="5632" y="384"/>
                  <a:pt x="5760" y="312"/>
                </a:cubicBezTo>
              </a:path>
            </a:pathLst>
          </a:custGeom>
          <a:noFill/>
          <a:ln w="76200">
            <a:solidFill>
              <a:schemeClr val="bg2"/>
            </a:solidFill>
            <a:round/>
            <a:headEnd/>
            <a:tailEnd/>
          </a:ln>
        </p:spPr>
        <p:txBody>
          <a:bodyPr/>
          <a:lstStyle/>
          <a:p>
            <a:endParaRPr lang="en-US"/>
          </a:p>
        </p:txBody>
      </p:sp>
      <p:grpSp>
        <p:nvGrpSpPr>
          <p:cNvPr id="26908" name="Group 2365"/>
          <p:cNvGrpSpPr>
            <a:grpSpLocks/>
          </p:cNvGrpSpPr>
          <p:nvPr/>
        </p:nvGrpSpPr>
        <p:grpSpPr bwMode="auto">
          <a:xfrm>
            <a:off x="3657600" y="3352800"/>
            <a:ext cx="346075" cy="420688"/>
            <a:chOff x="5136" y="2041"/>
            <a:chExt cx="153" cy="280"/>
          </a:xfrm>
        </p:grpSpPr>
        <p:grpSp>
          <p:nvGrpSpPr>
            <p:cNvPr id="27327" name="Group 2366"/>
            <p:cNvGrpSpPr>
              <a:grpSpLocks/>
            </p:cNvGrpSpPr>
            <p:nvPr/>
          </p:nvGrpSpPr>
          <p:grpSpPr bwMode="auto">
            <a:xfrm>
              <a:off x="5183" y="2093"/>
              <a:ext cx="62" cy="228"/>
              <a:chOff x="5183" y="2093"/>
              <a:chExt cx="62" cy="228"/>
            </a:xfrm>
          </p:grpSpPr>
          <p:grpSp>
            <p:nvGrpSpPr>
              <p:cNvPr id="27333" name="Group 2367"/>
              <p:cNvGrpSpPr>
                <a:grpSpLocks/>
              </p:cNvGrpSpPr>
              <p:nvPr/>
            </p:nvGrpSpPr>
            <p:grpSpPr bwMode="auto">
              <a:xfrm>
                <a:off x="5183" y="2093"/>
                <a:ext cx="55" cy="223"/>
                <a:chOff x="5183" y="2093"/>
                <a:chExt cx="55" cy="223"/>
              </a:xfrm>
            </p:grpSpPr>
            <p:grpSp>
              <p:nvGrpSpPr>
                <p:cNvPr id="27336" name="Group 2368"/>
                <p:cNvGrpSpPr>
                  <a:grpSpLocks/>
                </p:cNvGrpSpPr>
                <p:nvPr/>
              </p:nvGrpSpPr>
              <p:grpSpPr bwMode="auto">
                <a:xfrm>
                  <a:off x="5183" y="2098"/>
                  <a:ext cx="36" cy="218"/>
                  <a:chOff x="5183" y="2098"/>
                  <a:chExt cx="36" cy="218"/>
                </a:xfrm>
              </p:grpSpPr>
              <p:sp>
                <p:nvSpPr>
                  <p:cNvPr id="27342" name="Line 2369"/>
                  <p:cNvSpPr>
                    <a:spLocks noChangeShapeType="1"/>
                  </p:cNvSpPr>
                  <p:nvPr/>
                </p:nvSpPr>
                <p:spPr bwMode="auto">
                  <a:xfrm flipH="1">
                    <a:off x="5183" y="2098"/>
                    <a:ext cx="34" cy="218"/>
                  </a:xfrm>
                  <a:prstGeom prst="line">
                    <a:avLst/>
                  </a:prstGeom>
                  <a:noFill/>
                  <a:ln w="12700">
                    <a:solidFill>
                      <a:srgbClr val="000000"/>
                    </a:solidFill>
                    <a:round/>
                    <a:headEnd/>
                    <a:tailEnd/>
                  </a:ln>
                </p:spPr>
                <p:txBody>
                  <a:bodyPr wrap="none" anchor="ctr"/>
                  <a:lstStyle/>
                  <a:p>
                    <a:endParaRPr lang="en-US"/>
                  </a:p>
                </p:txBody>
              </p:sp>
              <p:sp>
                <p:nvSpPr>
                  <p:cNvPr id="27343" name="Line 2370"/>
                  <p:cNvSpPr>
                    <a:spLocks noChangeShapeType="1"/>
                  </p:cNvSpPr>
                  <p:nvPr/>
                </p:nvSpPr>
                <p:spPr bwMode="auto">
                  <a:xfrm flipH="1">
                    <a:off x="5202" y="2145"/>
                    <a:ext cx="17" cy="0"/>
                  </a:xfrm>
                  <a:prstGeom prst="line">
                    <a:avLst/>
                  </a:prstGeom>
                  <a:noFill/>
                  <a:ln w="12700">
                    <a:solidFill>
                      <a:srgbClr val="000000"/>
                    </a:solidFill>
                    <a:round/>
                    <a:headEnd/>
                    <a:tailEnd/>
                  </a:ln>
                </p:spPr>
                <p:txBody>
                  <a:bodyPr wrap="none" anchor="ctr"/>
                  <a:lstStyle/>
                  <a:p>
                    <a:endParaRPr lang="en-US"/>
                  </a:p>
                </p:txBody>
              </p:sp>
              <p:sp>
                <p:nvSpPr>
                  <p:cNvPr id="27344" name="Line 2371"/>
                  <p:cNvSpPr>
                    <a:spLocks noChangeShapeType="1"/>
                  </p:cNvSpPr>
                  <p:nvPr/>
                </p:nvSpPr>
                <p:spPr bwMode="auto">
                  <a:xfrm flipH="1">
                    <a:off x="5197" y="2203"/>
                    <a:ext cx="20" cy="0"/>
                  </a:xfrm>
                  <a:prstGeom prst="line">
                    <a:avLst/>
                  </a:prstGeom>
                  <a:noFill/>
                  <a:ln w="12700">
                    <a:solidFill>
                      <a:srgbClr val="000000"/>
                    </a:solidFill>
                    <a:round/>
                    <a:headEnd/>
                    <a:tailEnd/>
                  </a:ln>
                </p:spPr>
                <p:txBody>
                  <a:bodyPr wrap="none" anchor="ctr"/>
                  <a:lstStyle/>
                  <a:p>
                    <a:endParaRPr lang="en-US"/>
                  </a:p>
                </p:txBody>
              </p:sp>
              <p:sp>
                <p:nvSpPr>
                  <p:cNvPr id="27345" name="Line 2372"/>
                  <p:cNvSpPr>
                    <a:spLocks noChangeShapeType="1"/>
                  </p:cNvSpPr>
                  <p:nvPr/>
                </p:nvSpPr>
                <p:spPr bwMode="auto">
                  <a:xfrm flipH="1">
                    <a:off x="5189" y="2260"/>
                    <a:ext cx="28" cy="0"/>
                  </a:xfrm>
                  <a:prstGeom prst="line">
                    <a:avLst/>
                  </a:prstGeom>
                  <a:noFill/>
                  <a:ln w="12700">
                    <a:solidFill>
                      <a:srgbClr val="000000"/>
                    </a:solidFill>
                    <a:round/>
                    <a:headEnd/>
                    <a:tailEnd/>
                  </a:ln>
                </p:spPr>
                <p:txBody>
                  <a:bodyPr wrap="none" anchor="ctr"/>
                  <a:lstStyle/>
                  <a:p>
                    <a:endParaRPr lang="en-US"/>
                  </a:p>
                </p:txBody>
              </p:sp>
            </p:grpSp>
            <p:grpSp>
              <p:nvGrpSpPr>
                <p:cNvPr id="27337" name="Group 2373"/>
                <p:cNvGrpSpPr>
                  <a:grpSpLocks/>
                </p:cNvGrpSpPr>
                <p:nvPr/>
              </p:nvGrpSpPr>
              <p:grpSpPr bwMode="auto">
                <a:xfrm>
                  <a:off x="5217" y="2093"/>
                  <a:ext cx="21" cy="219"/>
                  <a:chOff x="5217" y="2093"/>
                  <a:chExt cx="21" cy="219"/>
                </a:xfrm>
              </p:grpSpPr>
              <p:sp>
                <p:nvSpPr>
                  <p:cNvPr id="27338" name="Line 2374"/>
                  <p:cNvSpPr>
                    <a:spLocks noChangeShapeType="1"/>
                  </p:cNvSpPr>
                  <p:nvPr/>
                </p:nvSpPr>
                <p:spPr bwMode="auto">
                  <a:xfrm>
                    <a:off x="5219" y="2093"/>
                    <a:ext cx="19" cy="219"/>
                  </a:xfrm>
                  <a:prstGeom prst="line">
                    <a:avLst/>
                  </a:prstGeom>
                  <a:noFill/>
                  <a:ln w="12700">
                    <a:solidFill>
                      <a:srgbClr val="000000"/>
                    </a:solidFill>
                    <a:round/>
                    <a:headEnd/>
                    <a:tailEnd/>
                  </a:ln>
                </p:spPr>
                <p:txBody>
                  <a:bodyPr wrap="none" anchor="ctr"/>
                  <a:lstStyle/>
                  <a:p>
                    <a:endParaRPr lang="en-US"/>
                  </a:p>
                </p:txBody>
              </p:sp>
              <p:sp>
                <p:nvSpPr>
                  <p:cNvPr id="27339" name="Line 2375"/>
                  <p:cNvSpPr>
                    <a:spLocks noChangeShapeType="1"/>
                  </p:cNvSpPr>
                  <p:nvPr/>
                </p:nvSpPr>
                <p:spPr bwMode="auto">
                  <a:xfrm>
                    <a:off x="5217" y="2145"/>
                    <a:ext cx="1" cy="0"/>
                  </a:xfrm>
                  <a:prstGeom prst="line">
                    <a:avLst/>
                  </a:prstGeom>
                  <a:noFill/>
                  <a:ln w="12700">
                    <a:solidFill>
                      <a:srgbClr val="000000"/>
                    </a:solidFill>
                    <a:round/>
                    <a:headEnd/>
                    <a:tailEnd/>
                  </a:ln>
                </p:spPr>
                <p:txBody>
                  <a:bodyPr wrap="none" anchor="ctr"/>
                  <a:lstStyle/>
                  <a:p>
                    <a:endParaRPr lang="en-US"/>
                  </a:p>
                </p:txBody>
              </p:sp>
              <p:sp>
                <p:nvSpPr>
                  <p:cNvPr id="27340" name="Line 2376"/>
                  <p:cNvSpPr>
                    <a:spLocks noChangeShapeType="1"/>
                  </p:cNvSpPr>
                  <p:nvPr/>
                </p:nvSpPr>
                <p:spPr bwMode="auto">
                  <a:xfrm>
                    <a:off x="5219" y="2203"/>
                    <a:ext cx="5" cy="0"/>
                  </a:xfrm>
                  <a:prstGeom prst="line">
                    <a:avLst/>
                  </a:prstGeom>
                  <a:noFill/>
                  <a:ln w="12700">
                    <a:solidFill>
                      <a:srgbClr val="000000"/>
                    </a:solidFill>
                    <a:round/>
                    <a:headEnd/>
                    <a:tailEnd/>
                  </a:ln>
                </p:spPr>
                <p:txBody>
                  <a:bodyPr wrap="none" anchor="ctr"/>
                  <a:lstStyle/>
                  <a:p>
                    <a:endParaRPr lang="en-US"/>
                  </a:p>
                </p:txBody>
              </p:sp>
              <p:sp>
                <p:nvSpPr>
                  <p:cNvPr id="27341" name="Line 2377"/>
                  <p:cNvSpPr>
                    <a:spLocks noChangeShapeType="1"/>
                  </p:cNvSpPr>
                  <p:nvPr/>
                </p:nvSpPr>
                <p:spPr bwMode="auto">
                  <a:xfrm>
                    <a:off x="5219" y="2260"/>
                    <a:ext cx="12" cy="0"/>
                  </a:xfrm>
                  <a:prstGeom prst="line">
                    <a:avLst/>
                  </a:prstGeom>
                  <a:noFill/>
                  <a:ln w="12700">
                    <a:solidFill>
                      <a:srgbClr val="000000"/>
                    </a:solidFill>
                    <a:round/>
                    <a:headEnd/>
                    <a:tailEnd/>
                  </a:ln>
                </p:spPr>
                <p:txBody>
                  <a:bodyPr wrap="none" anchor="ctr"/>
                  <a:lstStyle/>
                  <a:p>
                    <a:endParaRPr lang="en-US"/>
                  </a:p>
                </p:txBody>
              </p:sp>
            </p:grpSp>
          </p:grpSp>
          <p:sp>
            <p:nvSpPr>
              <p:cNvPr id="27334" name="Freeform 2378"/>
              <p:cNvSpPr>
                <a:spLocks/>
              </p:cNvSpPr>
              <p:nvPr/>
            </p:nvSpPr>
            <p:spPr bwMode="auto">
              <a:xfrm>
                <a:off x="5186" y="2145"/>
                <a:ext cx="50" cy="176"/>
              </a:xfrm>
              <a:custGeom>
                <a:avLst/>
                <a:gdLst>
                  <a:gd name="T0" fmla="*/ 36 w 50"/>
                  <a:gd name="T1" fmla="*/ 0 h 176"/>
                  <a:gd name="T2" fmla="*/ 15 w 50"/>
                  <a:gd name="T3" fmla="*/ 58 h 176"/>
                  <a:gd name="T4" fmla="*/ 49 w 50"/>
                  <a:gd name="T5" fmla="*/ 117 h 176"/>
                  <a:gd name="T6" fmla="*/ 0 w 50"/>
                  <a:gd name="T7" fmla="*/ 175 h 176"/>
                  <a:gd name="T8" fmla="*/ 0 60000 65536"/>
                  <a:gd name="T9" fmla="*/ 0 60000 65536"/>
                  <a:gd name="T10" fmla="*/ 0 60000 65536"/>
                  <a:gd name="T11" fmla="*/ 0 60000 65536"/>
                  <a:gd name="T12" fmla="*/ 0 w 50"/>
                  <a:gd name="T13" fmla="*/ 0 h 176"/>
                  <a:gd name="T14" fmla="*/ 50 w 50"/>
                  <a:gd name="T15" fmla="*/ 176 h 176"/>
                </a:gdLst>
                <a:ahLst/>
                <a:cxnLst>
                  <a:cxn ang="T8">
                    <a:pos x="T0" y="T1"/>
                  </a:cxn>
                  <a:cxn ang="T9">
                    <a:pos x="T2" y="T3"/>
                  </a:cxn>
                  <a:cxn ang="T10">
                    <a:pos x="T4" y="T5"/>
                  </a:cxn>
                  <a:cxn ang="T11">
                    <a:pos x="T6" y="T7"/>
                  </a:cxn>
                </a:cxnLst>
                <a:rect l="T12" t="T13" r="T14" b="T15"/>
                <a:pathLst>
                  <a:path w="50" h="176">
                    <a:moveTo>
                      <a:pt x="36" y="0"/>
                    </a:moveTo>
                    <a:lnTo>
                      <a:pt x="15" y="58"/>
                    </a:lnTo>
                    <a:lnTo>
                      <a:pt x="49" y="117"/>
                    </a:lnTo>
                    <a:lnTo>
                      <a:pt x="0" y="175"/>
                    </a:lnTo>
                  </a:path>
                </a:pathLst>
              </a:custGeom>
              <a:noFill/>
              <a:ln w="12700" cap="rnd">
                <a:solidFill>
                  <a:srgbClr val="000000"/>
                </a:solidFill>
                <a:round/>
                <a:headEnd/>
                <a:tailEnd/>
              </a:ln>
            </p:spPr>
            <p:txBody>
              <a:bodyPr/>
              <a:lstStyle/>
              <a:p>
                <a:endParaRPr lang="en-US"/>
              </a:p>
            </p:txBody>
          </p:sp>
          <p:sp>
            <p:nvSpPr>
              <p:cNvPr id="27335" name="Freeform 2379"/>
              <p:cNvSpPr>
                <a:spLocks/>
              </p:cNvSpPr>
              <p:nvPr/>
            </p:nvSpPr>
            <p:spPr bwMode="auto">
              <a:xfrm>
                <a:off x="5193" y="2145"/>
                <a:ext cx="52" cy="176"/>
              </a:xfrm>
              <a:custGeom>
                <a:avLst/>
                <a:gdLst>
                  <a:gd name="T0" fmla="*/ 13 w 52"/>
                  <a:gd name="T1" fmla="*/ 0 h 176"/>
                  <a:gd name="T2" fmla="*/ 37 w 52"/>
                  <a:gd name="T3" fmla="*/ 58 h 176"/>
                  <a:gd name="T4" fmla="*/ 0 w 52"/>
                  <a:gd name="T5" fmla="*/ 117 h 176"/>
                  <a:gd name="T6" fmla="*/ 51 w 52"/>
                  <a:gd name="T7" fmla="*/ 175 h 176"/>
                  <a:gd name="T8" fmla="*/ 0 60000 65536"/>
                  <a:gd name="T9" fmla="*/ 0 60000 65536"/>
                  <a:gd name="T10" fmla="*/ 0 60000 65536"/>
                  <a:gd name="T11" fmla="*/ 0 60000 65536"/>
                  <a:gd name="T12" fmla="*/ 0 w 52"/>
                  <a:gd name="T13" fmla="*/ 0 h 176"/>
                  <a:gd name="T14" fmla="*/ 52 w 52"/>
                  <a:gd name="T15" fmla="*/ 176 h 176"/>
                </a:gdLst>
                <a:ahLst/>
                <a:cxnLst>
                  <a:cxn ang="T8">
                    <a:pos x="T0" y="T1"/>
                  </a:cxn>
                  <a:cxn ang="T9">
                    <a:pos x="T2" y="T3"/>
                  </a:cxn>
                  <a:cxn ang="T10">
                    <a:pos x="T4" y="T5"/>
                  </a:cxn>
                  <a:cxn ang="T11">
                    <a:pos x="T6" y="T7"/>
                  </a:cxn>
                </a:cxnLst>
                <a:rect l="T12" t="T13" r="T14" b="T15"/>
                <a:pathLst>
                  <a:path w="52" h="176">
                    <a:moveTo>
                      <a:pt x="13" y="0"/>
                    </a:moveTo>
                    <a:lnTo>
                      <a:pt x="37" y="58"/>
                    </a:lnTo>
                    <a:lnTo>
                      <a:pt x="0" y="117"/>
                    </a:lnTo>
                    <a:lnTo>
                      <a:pt x="51" y="175"/>
                    </a:lnTo>
                  </a:path>
                </a:pathLst>
              </a:custGeom>
              <a:noFill/>
              <a:ln w="12700" cap="rnd">
                <a:solidFill>
                  <a:srgbClr val="000000"/>
                </a:solidFill>
                <a:round/>
                <a:headEnd/>
                <a:tailEnd/>
              </a:ln>
            </p:spPr>
            <p:txBody>
              <a:bodyPr/>
              <a:lstStyle/>
              <a:p>
                <a:endParaRPr lang="en-US"/>
              </a:p>
            </p:txBody>
          </p:sp>
        </p:grpSp>
        <p:grpSp>
          <p:nvGrpSpPr>
            <p:cNvPr id="27328" name="Group 2380"/>
            <p:cNvGrpSpPr>
              <a:grpSpLocks/>
            </p:cNvGrpSpPr>
            <p:nvPr/>
          </p:nvGrpSpPr>
          <p:grpSpPr bwMode="auto">
            <a:xfrm>
              <a:off x="5136" y="2041"/>
              <a:ext cx="153" cy="94"/>
              <a:chOff x="5136" y="2041"/>
              <a:chExt cx="153" cy="94"/>
            </a:xfrm>
          </p:grpSpPr>
          <p:sp>
            <p:nvSpPr>
              <p:cNvPr id="27329" name="Oval 2381"/>
              <p:cNvSpPr>
                <a:spLocks noChangeArrowheads="1"/>
              </p:cNvSpPr>
              <p:nvPr/>
            </p:nvSpPr>
            <p:spPr bwMode="auto">
              <a:xfrm>
                <a:off x="5136" y="2041"/>
                <a:ext cx="153" cy="94"/>
              </a:xfrm>
              <a:prstGeom prst="ellipse">
                <a:avLst/>
              </a:prstGeom>
              <a:noFill/>
              <a:ln w="12700">
                <a:solidFill>
                  <a:srgbClr val="555555"/>
                </a:solidFill>
                <a:round/>
                <a:headEnd/>
                <a:tailEnd/>
              </a:ln>
            </p:spPr>
            <p:txBody>
              <a:bodyPr wrap="none" anchor="ctr"/>
              <a:lstStyle/>
              <a:p>
                <a:endParaRPr lang="zh-TW" altLang="en-US" sz="1800">
                  <a:latin typeface="Calibri" pitchFamily="34" charset="0"/>
                  <a:ea typeface="PMingLiU" pitchFamily="18" charset="-120"/>
                </a:endParaRPr>
              </a:p>
            </p:txBody>
          </p:sp>
          <p:sp>
            <p:nvSpPr>
              <p:cNvPr id="27330" name="Oval 2382"/>
              <p:cNvSpPr>
                <a:spLocks noChangeArrowheads="1"/>
              </p:cNvSpPr>
              <p:nvPr/>
            </p:nvSpPr>
            <p:spPr bwMode="auto">
              <a:xfrm>
                <a:off x="5154" y="2051"/>
                <a:ext cx="115" cy="72"/>
              </a:xfrm>
              <a:prstGeom prst="ellipse">
                <a:avLst/>
              </a:prstGeom>
              <a:noFill/>
              <a:ln w="12700">
                <a:solidFill>
                  <a:srgbClr val="555555"/>
                </a:solidFill>
                <a:round/>
                <a:headEnd/>
                <a:tailEnd/>
              </a:ln>
            </p:spPr>
            <p:txBody>
              <a:bodyPr wrap="none" anchor="ctr"/>
              <a:lstStyle/>
              <a:p>
                <a:endParaRPr lang="zh-TW" altLang="en-US" sz="1800">
                  <a:latin typeface="Calibri" pitchFamily="34" charset="0"/>
                  <a:ea typeface="PMingLiU" pitchFamily="18" charset="-120"/>
                </a:endParaRPr>
              </a:p>
            </p:txBody>
          </p:sp>
          <p:sp>
            <p:nvSpPr>
              <p:cNvPr id="27331" name="Oval 2383"/>
              <p:cNvSpPr>
                <a:spLocks noChangeArrowheads="1"/>
              </p:cNvSpPr>
              <p:nvPr/>
            </p:nvSpPr>
            <p:spPr bwMode="auto">
              <a:xfrm>
                <a:off x="5174" y="2066"/>
                <a:ext cx="76" cy="44"/>
              </a:xfrm>
              <a:prstGeom prst="ellipse">
                <a:avLst/>
              </a:prstGeom>
              <a:noFill/>
              <a:ln w="12700">
                <a:solidFill>
                  <a:srgbClr val="555555"/>
                </a:solidFill>
                <a:round/>
                <a:headEnd/>
                <a:tailEnd/>
              </a:ln>
            </p:spPr>
            <p:txBody>
              <a:bodyPr wrap="none" anchor="ctr"/>
              <a:lstStyle/>
              <a:p>
                <a:endParaRPr lang="zh-TW" altLang="en-US" sz="1800">
                  <a:latin typeface="Calibri" pitchFamily="34" charset="0"/>
                  <a:ea typeface="PMingLiU" pitchFamily="18" charset="-120"/>
                </a:endParaRPr>
              </a:p>
            </p:txBody>
          </p:sp>
          <p:sp>
            <p:nvSpPr>
              <p:cNvPr id="27332" name="Oval 2384"/>
              <p:cNvSpPr>
                <a:spLocks noChangeArrowheads="1"/>
              </p:cNvSpPr>
              <p:nvPr/>
            </p:nvSpPr>
            <p:spPr bwMode="auto">
              <a:xfrm>
                <a:off x="5194" y="2077"/>
                <a:ext cx="38" cy="22"/>
              </a:xfrm>
              <a:prstGeom prst="ellipse">
                <a:avLst/>
              </a:prstGeom>
              <a:noFill/>
              <a:ln w="12700">
                <a:solidFill>
                  <a:srgbClr val="555555"/>
                </a:solidFill>
                <a:round/>
                <a:headEnd/>
                <a:tailEnd/>
              </a:ln>
            </p:spPr>
            <p:txBody>
              <a:bodyPr wrap="none" anchor="ctr"/>
              <a:lstStyle/>
              <a:p>
                <a:endParaRPr lang="zh-TW" altLang="en-US" sz="1800">
                  <a:latin typeface="Calibri" pitchFamily="34" charset="0"/>
                  <a:ea typeface="PMingLiU" pitchFamily="18" charset="-120"/>
                </a:endParaRPr>
              </a:p>
            </p:txBody>
          </p:sp>
        </p:grpSp>
      </p:grpSp>
      <p:sp>
        <p:nvSpPr>
          <p:cNvPr id="26909" name="AutoShape 2385"/>
          <p:cNvSpPr>
            <a:spLocks noChangeArrowheads="1"/>
          </p:cNvSpPr>
          <p:nvPr/>
        </p:nvSpPr>
        <p:spPr bwMode="auto">
          <a:xfrm rot="892141">
            <a:off x="3860800" y="3192463"/>
            <a:ext cx="2616200" cy="541337"/>
          </a:xfrm>
          <a:prstGeom prst="parallelogram">
            <a:avLst>
              <a:gd name="adj" fmla="val 120821"/>
            </a:avLst>
          </a:prstGeom>
          <a:solidFill>
            <a:srgbClr val="FF0000">
              <a:alpha val="30980"/>
            </a:srgbClr>
          </a:solidFill>
          <a:ln w="9525">
            <a:noFill/>
            <a:miter lim="800000"/>
            <a:headEnd/>
            <a:tailEnd/>
          </a:ln>
        </p:spPr>
        <p:txBody>
          <a:bodyPr wrap="none" anchor="ctr"/>
          <a:lstStyle/>
          <a:p>
            <a:pPr algn="ctr"/>
            <a:r>
              <a:rPr lang="en-US" altLang="zh-TW" sz="1800">
                <a:latin typeface="Calibri" pitchFamily="34" charset="0"/>
                <a:ea typeface="PMingLiU" pitchFamily="18" charset="-120"/>
              </a:rPr>
              <a:t>NAI</a:t>
            </a:r>
          </a:p>
        </p:txBody>
      </p:sp>
      <p:sp>
        <p:nvSpPr>
          <p:cNvPr id="19795" name="Line 2387"/>
          <p:cNvSpPr>
            <a:spLocks noChangeShapeType="1"/>
          </p:cNvSpPr>
          <p:nvPr/>
        </p:nvSpPr>
        <p:spPr bwMode="auto">
          <a:xfrm flipV="1">
            <a:off x="1020763" y="2690813"/>
            <a:ext cx="198437" cy="357187"/>
          </a:xfrm>
          <a:prstGeom prst="line">
            <a:avLst/>
          </a:prstGeom>
          <a:noFill/>
          <a:ln w="25400">
            <a:solidFill>
              <a:srgbClr val="00FF00"/>
            </a:solidFill>
            <a:round/>
            <a:headEnd type="triangle" w="med" len="med"/>
            <a:tailEnd type="triangle" w="med" len="med"/>
          </a:ln>
        </p:spPr>
        <p:txBody>
          <a:bodyPr/>
          <a:lstStyle/>
          <a:p>
            <a:endParaRPr lang="en-US"/>
          </a:p>
        </p:txBody>
      </p:sp>
      <p:sp>
        <p:nvSpPr>
          <p:cNvPr id="19796" name="Line 2388"/>
          <p:cNvSpPr>
            <a:spLocks noChangeShapeType="1"/>
          </p:cNvSpPr>
          <p:nvPr/>
        </p:nvSpPr>
        <p:spPr bwMode="auto">
          <a:xfrm flipH="1" flipV="1">
            <a:off x="1676400" y="3276600"/>
            <a:ext cx="1981200" cy="381000"/>
          </a:xfrm>
          <a:prstGeom prst="line">
            <a:avLst/>
          </a:prstGeom>
          <a:noFill/>
          <a:ln w="25400">
            <a:solidFill>
              <a:srgbClr val="FF9900"/>
            </a:solidFill>
            <a:round/>
            <a:headEnd type="triangle" w="med" len="med"/>
            <a:tailEnd type="triangle" w="med" len="med"/>
          </a:ln>
        </p:spPr>
        <p:txBody>
          <a:bodyPr/>
          <a:lstStyle/>
          <a:p>
            <a:endParaRPr lang="en-US"/>
          </a:p>
        </p:txBody>
      </p:sp>
      <p:pic>
        <p:nvPicPr>
          <p:cNvPr id="19797" name="Picture 2389" descr="npo00003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943600" y="5715000"/>
            <a:ext cx="533400" cy="244475"/>
          </a:xfrm>
          <a:prstGeom prst="rect">
            <a:avLst/>
          </a:prstGeom>
          <a:noFill/>
          <a:ln w="9525" algn="ctr">
            <a:noFill/>
            <a:miter lim="800000"/>
            <a:headEnd/>
            <a:tailEnd/>
          </a:ln>
        </p:spPr>
      </p:pic>
      <p:pic>
        <p:nvPicPr>
          <p:cNvPr id="19799" name="Picture 2391"/>
          <p:cNvPicPr>
            <a:picLocks noChangeAspect="1" noChangeArrowheads="1"/>
          </p:cNvPicPr>
          <p:nvPr/>
        </p:nvPicPr>
        <p:blipFill>
          <a:blip r:embed="rId7" cstate="print">
            <a:clrChange>
              <a:clrFrom>
                <a:srgbClr val="6E9BEE"/>
              </a:clrFrom>
              <a:clrTo>
                <a:srgbClr val="6E9BEE">
                  <a:alpha val="0"/>
                </a:srgbClr>
              </a:clrTo>
            </a:clrChange>
          </a:blip>
          <a:srcRect/>
          <a:stretch>
            <a:fillRect/>
          </a:stretch>
        </p:blipFill>
        <p:spPr bwMode="auto">
          <a:xfrm>
            <a:off x="990600" y="1828800"/>
            <a:ext cx="457200" cy="206375"/>
          </a:xfrm>
          <a:prstGeom prst="rect">
            <a:avLst/>
          </a:prstGeom>
          <a:noFill/>
          <a:ln w="9525">
            <a:noFill/>
            <a:miter lim="800000"/>
            <a:headEnd/>
            <a:tailEnd/>
          </a:ln>
        </p:spPr>
      </p:pic>
      <p:sp>
        <p:nvSpPr>
          <p:cNvPr id="26914" name="Text Box 2394"/>
          <p:cNvSpPr txBox="1">
            <a:spLocks noChangeArrowheads="1"/>
          </p:cNvSpPr>
          <p:nvPr/>
        </p:nvSpPr>
        <p:spPr bwMode="auto">
          <a:xfrm>
            <a:off x="6376988" y="4664075"/>
            <a:ext cx="1473200" cy="517525"/>
          </a:xfrm>
          <a:prstGeom prst="rect">
            <a:avLst/>
          </a:prstGeom>
          <a:noFill/>
          <a:ln w="9525">
            <a:noFill/>
            <a:miter lim="800000"/>
            <a:headEnd/>
            <a:tailEnd/>
          </a:ln>
        </p:spPr>
        <p:txBody>
          <a:bodyPr wrap="none">
            <a:spAutoFit/>
          </a:bodyPr>
          <a:lstStyle/>
          <a:p>
            <a:pPr algn="ctr"/>
            <a:r>
              <a:rPr lang="en-US" altLang="zh-TW" sz="1400" b="1">
                <a:latin typeface="Calibri" pitchFamily="34" charset="0"/>
                <a:ea typeface="PMingLiU" pitchFamily="18" charset="-120"/>
              </a:rPr>
              <a:t>Radio</a:t>
            </a:r>
          </a:p>
          <a:p>
            <a:pPr algn="ctr"/>
            <a:r>
              <a:rPr lang="en-US" altLang="zh-TW" sz="1400" b="1">
                <a:latin typeface="Calibri" pitchFamily="34" charset="0"/>
                <a:ea typeface="PMingLiU" pitchFamily="18" charset="-120"/>
              </a:rPr>
              <a:t>Ground Station</a:t>
            </a:r>
          </a:p>
        </p:txBody>
      </p:sp>
      <p:grpSp>
        <p:nvGrpSpPr>
          <p:cNvPr id="26915" name="Group 2395"/>
          <p:cNvGrpSpPr>
            <a:grpSpLocks/>
          </p:cNvGrpSpPr>
          <p:nvPr/>
        </p:nvGrpSpPr>
        <p:grpSpPr bwMode="auto">
          <a:xfrm>
            <a:off x="6207125" y="4684713"/>
            <a:ext cx="346075" cy="420687"/>
            <a:chOff x="5136" y="2041"/>
            <a:chExt cx="153" cy="280"/>
          </a:xfrm>
        </p:grpSpPr>
        <p:grpSp>
          <p:nvGrpSpPr>
            <p:cNvPr id="27308" name="Group 2396"/>
            <p:cNvGrpSpPr>
              <a:grpSpLocks/>
            </p:cNvGrpSpPr>
            <p:nvPr/>
          </p:nvGrpSpPr>
          <p:grpSpPr bwMode="auto">
            <a:xfrm>
              <a:off x="5183" y="2093"/>
              <a:ext cx="62" cy="228"/>
              <a:chOff x="5183" y="2093"/>
              <a:chExt cx="62" cy="228"/>
            </a:xfrm>
          </p:grpSpPr>
          <p:grpSp>
            <p:nvGrpSpPr>
              <p:cNvPr id="27314" name="Group 2397"/>
              <p:cNvGrpSpPr>
                <a:grpSpLocks/>
              </p:cNvGrpSpPr>
              <p:nvPr/>
            </p:nvGrpSpPr>
            <p:grpSpPr bwMode="auto">
              <a:xfrm>
                <a:off x="5183" y="2093"/>
                <a:ext cx="55" cy="223"/>
                <a:chOff x="5183" y="2093"/>
                <a:chExt cx="55" cy="223"/>
              </a:xfrm>
            </p:grpSpPr>
            <p:grpSp>
              <p:nvGrpSpPr>
                <p:cNvPr id="27317" name="Group 2398"/>
                <p:cNvGrpSpPr>
                  <a:grpSpLocks/>
                </p:cNvGrpSpPr>
                <p:nvPr/>
              </p:nvGrpSpPr>
              <p:grpSpPr bwMode="auto">
                <a:xfrm>
                  <a:off x="5183" y="2098"/>
                  <a:ext cx="36" cy="218"/>
                  <a:chOff x="5183" y="2098"/>
                  <a:chExt cx="36" cy="218"/>
                </a:xfrm>
              </p:grpSpPr>
              <p:sp>
                <p:nvSpPr>
                  <p:cNvPr id="27323" name="Line 2399"/>
                  <p:cNvSpPr>
                    <a:spLocks noChangeShapeType="1"/>
                  </p:cNvSpPr>
                  <p:nvPr/>
                </p:nvSpPr>
                <p:spPr bwMode="auto">
                  <a:xfrm flipH="1">
                    <a:off x="5183" y="2098"/>
                    <a:ext cx="34" cy="218"/>
                  </a:xfrm>
                  <a:prstGeom prst="line">
                    <a:avLst/>
                  </a:prstGeom>
                  <a:noFill/>
                  <a:ln w="12700">
                    <a:solidFill>
                      <a:srgbClr val="000000"/>
                    </a:solidFill>
                    <a:round/>
                    <a:headEnd/>
                    <a:tailEnd/>
                  </a:ln>
                </p:spPr>
                <p:txBody>
                  <a:bodyPr wrap="none" anchor="ctr"/>
                  <a:lstStyle/>
                  <a:p>
                    <a:endParaRPr lang="en-US"/>
                  </a:p>
                </p:txBody>
              </p:sp>
              <p:sp>
                <p:nvSpPr>
                  <p:cNvPr id="27324" name="Line 2400"/>
                  <p:cNvSpPr>
                    <a:spLocks noChangeShapeType="1"/>
                  </p:cNvSpPr>
                  <p:nvPr/>
                </p:nvSpPr>
                <p:spPr bwMode="auto">
                  <a:xfrm flipH="1">
                    <a:off x="5202" y="2145"/>
                    <a:ext cx="17" cy="0"/>
                  </a:xfrm>
                  <a:prstGeom prst="line">
                    <a:avLst/>
                  </a:prstGeom>
                  <a:noFill/>
                  <a:ln w="12700">
                    <a:solidFill>
                      <a:srgbClr val="000000"/>
                    </a:solidFill>
                    <a:round/>
                    <a:headEnd/>
                    <a:tailEnd/>
                  </a:ln>
                </p:spPr>
                <p:txBody>
                  <a:bodyPr wrap="none" anchor="ctr"/>
                  <a:lstStyle/>
                  <a:p>
                    <a:endParaRPr lang="en-US"/>
                  </a:p>
                </p:txBody>
              </p:sp>
              <p:sp>
                <p:nvSpPr>
                  <p:cNvPr id="27325" name="Line 2401"/>
                  <p:cNvSpPr>
                    <a:spLocks noChangeShapeType="1"/>
                  </p:cNvSpPr>
                  <p:nvPr/>
                </p:nvSpPr>
                <p:spPr bwMode="auto">
                  <a:xfrm flipH="1">
                    <a:off x="5197" y="2203"/>
                    <a:ext cx="20" cy="0"/>
                  </a:xfrm>
                  <a:prstGeom prst="line">
                    <a:avLst/>
                  </a:prstGeom>
                  <a:noFill/>
                  <a:ln w="12700">
                    <a:solidFill>
                      <a:srgbClr val="000000"/>
                    </a:solidFill>
                    <a:round/>
                    <a:headEnd/>
                    <a:tailEnd/>
                  </a:ln>
                </p:spPr>
                <p:txBody>
                  <a:bodyPr wrap="none" anchor="ctr"/>
                  <a:lstStyle/>
                  <a:p>
                    <a:endParaRPr lang="en-US"/>
                  </a:p>
                </p:txBody>
              </p:sp>
              <p:sp>
                <p:nvSpPr>
                  <p:cNvPr id="27326" name="Line 2402"/>
                  <p:cNvSpPr>
                    <a:spLocks noChangeShapeType="1"/>
                  </p:cNvSpPr>
                  <p:nvPr/>
                </p:nvSpPr>
                <p:spPr bwMode="auto">
                  <a:xfrm flipH="1">
                    <a:off x="5189" y="2260"/>
                    <a:ext cx="28" cy="0"/>
                  </a:xfrm>
                  <a:prstGeom prst="line">
                    <a:avLst/>
                  </a:prstGeom>
                  <a:noFill/>
                  <a:ln w="12700">
                    <a:solidFill>
                      <a:srgbClr val="000000"/>
                    </a:solidFill>
                    <a:round/>
                    <a:headEnd/>
                    <a:tailEnd/>
                  </a:ln>
                </p:spPr>
                <p:txBody>
                  <a:bodyPr wrap="none" anchor="ctr"/>
                  <a:lstStyle/>
                  <a:p>
                    <a:endParaRPr lang="en-US"/>
                  </a:p>
                </p:txBody>
              </p:sp>
            </p:grpSp>
            <p:grpSp>
              <p:nvGrpSpPr>
                <p:cNvPr id="27318" name="Group 2403"/>
                <p:cNvGrpSpPr>
                  <a:grpSpLocks/>
                </p:cNvGrpSpPr>
                <p:nvPr/>
              </p:nvGrpSpPr>
              <p:grpSpPr bwMode="auto">
                <a:xfrm>
                  <a:off x="5217" y="2093"/>
                  <a:ext cx="21" cy="219"/>
                  <a:chOff x="5217" y="2093"/>
                  <a:chExt cx="21" cy="219"/>
                </a:xfrm>
              </p:grpSpPr>
              <p:sp>
                <p:nvSpPr>
                  <p:cNvPr id="27319" name="Line 2404"/>
                  <p:cNvSpPr>
                    <a:spLocks noChangeShapeType="1"/>
                  </p:cNvSpPr>
                  <p:nvPr/>
                </p:nvSpPr>
                <p:spPr bwMode="auto">
                  <a:xfrm>
                    <a:off x="5219" y="2093"/>
                    <a:ext cx="19" cy="219"/>
                  </a:xfrm>
                  <a:prstGeom prst="line">
                    <a:avLst/>
                  </a:prstGeom>
                  <a:noFill/>
                  <a:ln w="12700">
                    <a:solidFill>
                      <a:srgbClr val="000000"/>
                    </a:solidFill>
                    <a:round/>
                    <a:headEnd/>
                    <a:tailEnd/>
                  </a:ln>
                </p:spPr>
                <p:txBody>
                  <a:bodyPr wrap="none" anchor="ctr"/>
                  <a:lstStyle/>
                  <a:p>
                    <a:endParaRPr lang="en-US"/>
                  </a:p>
                </p:txBody>
              </p:sp>
              <p:sp>
                <p:nvSpPr>
                  <p:cNvPr id="27320" name="Line 2405"/>
                  <p:cNvSpPr>
                    <a:spLocks noChangeShapeType="1"/>
                  </p:cNvSpPr>
                  <p:nvPr/>
                </p:nvSpPr>
                <p:spPr bwMode="auto">
                  <a:xfrm>
                    <a:off x="5217" y="2145"/>
                    <a:ext cx="1" cy="0"/>
                  </a:xfrm>
                  <a:prstGeom prst="line">
                    <a:avLst/>
                  </a:prstGeom>
                  <a:noFill/>
                  <a:ln w="12700">
                    <a:solidFill>
                      <a:srgbClr val="000000"/>
                    </a:solidFill>
                    <a:round/>
                    <a:headEnd/>
                    <a:tailEnd/>
                  </a:ln>
                </p:spPr>
                <p:txBody>
                  <a:bodyPr wrap="none" anchor="ctr"/>
                  <a:lstStyle/>
                  <a:p>
                    <a:endParaRPr lang="en-US"/>
                  </a:p>
                </p:txBody>
              </p:sp>
              <p:sp>
                <p:nvSpPr>
                  <p:cNvPr id="27321" name="Line 2406"/>
                  <p:cNvSpPr>
                    <a:spLocks noChangeShapeType="1"/>
                  </p:cNvSpPr>
                  <p:nvPr/>
                </p:nvSpPr>
                <p:spPr bwMode="auto">
                  <a:xfrm>
                    <a:off x="5219" y="2203"/>
                    <a:ext cx="5" cy="0"/>
                  </a:xfrm>
                  <a:prstGeom prst="line">
                    <a:avLst/>
                  </a:prstGeom>
                  <a:noFill/>
                  <a:ln w="12700">
                    <a:solidFill>
                      <a:srgbClr val="000000"/>
                    </a:solidFill>
                    <a:round/>
                    <a:headEnd/>
                    <a:tailEnd/>
                  </a:ln>
                </p:spPr>
                <p:txBody>
                  <a:bodyPr wrap="none" anchor="ctr"/>
                  <a:lstStyle/>
                  <a:p>
                    <a:endParaRPr lang="en-US"/>
                  </a:p>
                </p:txBody>
              </p:sp>
              <p:sp>
                <p:nvSpPr>
                  <p:cNvPr id="27322" name="Line 2407"/>
                  <p:cNvSpPr>
                    <a:spLocks noChangeShapeType="1"/>
                  </p:cNvSpPr>
                  <p:nvPr/>
                </p:nvSpPr>
                <p:spPr bwMode="auto">
                  <a:xfrm>
                    <a:off x="5219" y="2260"/>
                    <a:ext cx="12" cy="0"/>
                  </a:xfrm>
                  <a:prstGeom prst="line">
                    <a:avLst/>
                  </a:prstGeom>
                  <a:noFill/>
                  <a:ln w="12700">
                    <a:solidFill>
                      <a:srgbClr val="000000"/>
                    </a:solidFill>
                    <a:round/>
                    <a:headEnd/>
                    <a:tailEnd/>
                  </a:ln>
                </p:spPr>
                <p:txBody>
                  <a:bodyPr wrap="none" anchor="ctr"/>
                  <a:lstStyle/>
                  <a:p>
                    <a:endParaRPr lang="en-US"/>
                  </a:p>
                </p:txBody>
              </p:sp>
            </p:grpSp>
          </p:grpSp>
          <p:sp>
            <p:nvSpPr>
              <p:cNvPr id="27315" name="Freeform 2408"/>
              <p:cNvSpPr>
                <a:spLocks/>
              </p:cNvSpPr>
              <p:nvPr/>
            </p:nvSpPr>
            <p:spPr bwMode="auto">
              <a:xfrm>
                <a:off x="5186" y="2145"/>
                <a:ext cx="50" cy="176"/>
              </a:xfrm>
              <a:custGeom>
                <a:avLst/>
                <a:gdLst>
                  <a:gd name="T0" fmla="*/ 36 w 50"/>
                  <a:gd name="T1" fmla="*/ 0 h 176"/>
                  <a:gd name="T2" fmla="*/ 15 w 50"/>
                  <a:gd name="T3" fmla="*/ 58 h 176"/>
                  <a:gd name="T4" fmla="*/ 49 w 50"/>
                  <a:gd name="T5" fmla="*/ 117 h 176"/>
                  <a:gd name="T6" fmla="*/ 0 w 50"/>
                  <a:gd name="T7" fmla="*/ 175 h 176"/>
                  <a:gd name="T8" fmla="*/ 0 60000 65536"/>
                  <a:gd name="T9" fmla="*/ 0 60000 65536"/>
                  <a:gd name="T10" fmla="*/ 0 60000 65536"/>
                  <a:gd name="T11" fmla="*/ 0 60000 65536"/>
                  <a:gd name="T12" fmla="*/ 0 w 50"/>
                  <a:gd name="T13" fmla="*/ 0 h 176"/>
                  <a:gd name="T14" fmla="*/ 50 w 50"/>
                  <a:gd name="T15" fmla="*/ 176 h 176"/>
                </a:gdLst>
                <a:ahLst/>
                <a:cxnLst>
                  <a:cxn ang="T8">
                    <a:pos x="T0" y="T1"/>
                  </a:cxn>
                  <a:cxn ang="T9">
                    <a:pos x="T2" y="T3"/>
                  </a:cxn>
                  <a:cxn ang="T10">
                    <a:pos x="T4" y="T5"/>
                  </a:cxn>
                  <a:cxn ang="T11">
                    <a:pos x="T6" y="T7"/>
                  </a:cxn>
                </a:cxnLst>
                <a:rect l="T12" t="T13" r="T14" b="T15"/>
                <a:pathLst>
                  <a:path w="50" h="176">
                    <a:moveTo>
                      <a:pt x="36" y="0"/>
                    </a:moveTo>
                    <a:lnTo>
                      <a:pt x="15" y="58"/>
                    </a:lnTo>
                    <a:lnTo>
                      <a:pt x="49" y="117"/>
                    </a:lnTo>
                    <a:lnTo>
                      <a:pt x="0" y="175"/>
                    </a:lnTo>
                  </a:path>
                </a:pathLst>
              </a:custGeom>
              <a:noFill/>
              <a:ln w="12700" cap="rnd">
                <a:solidFill>
                  <a:srgbClr val="000000"/>
                </a:solidFill>
                <a:round/>
                <a:headEnd/>
                <a:tailEnd/>
              </a:ln>
            </p:spPr>
            <p:txBody>
              <a:bodyPr/>
              <a:lstStyle/>
              <a:p>
                <a:endParaRPr lang="en-US"/>
              </a:p>
            </p:txBody>
          </p:sp>
          <p:sp>
            <p:nvSpPr>
              <p:cNvPr id="27316" name="Freeform 2409"/>
              <p:cNvSpPr>
                <a:spLocks/>
              </p:cNvSpPr>
              <p:nvPr/>
            </p:nvSpPr>
            <p:spPr bwMode="auto">
              <a:xfrm>
                <a:off x="5193" y="2145"/>
                <a:ext cx="52" cy="176"/>
              </a:xfrm>
              <a:custGeom>
                <a:avLst/>
                <a:gdLst>
                  <a:gd name="T0" fmla="*/ 13 w 52"/>
                  <a:gd name="T1" fmla="*/ 0 h 176"/>
                  <a:gd name="T2" fmla="*/ 37 w 52"/>
                  <a:gd name="T3" fmla="*/ 58 h 176"/>
                  <a:gd name="T4" fmla="*/ 0 w 52"/>
                  <a:gd name="T5" fmla="*/ 117 h 176"/>
                  <a:gd name="T6" fmla="*/ 51 w 52"/>
                  <a:gd name="T7" fmla="*/ 175 h 176"/>
                  <a:gd name="T8" fmla="*/ 0 60000 65536"/>
                  <a:gd name="T9" fmla="*/ 0 60000 65536"/>
                  <a:gd name="T10" fmla="*/ 0 60000 65536"/>
                  <a:gd name="T11" fmla="*/ 0 60000 65536"/>
                  <a:gd name="T12" fmla="*/ 0 w 52"/>
                  <a:gd name="T13" fmla="*/ 0 h 176"/>
                  <a:gd name="T14" fmla="*/ 52 w 52"/>
                  <a:gd name="T15" fmla="*/ 176 h 176"/>
                </a:gdLst>
                <a:ahLst/>
                <a:cxnLst>
                  <a:cxn ang="T8">
                    <a:pos x="T0" y="T1"/>
                  </a:cxn>
                  <a:cxn ang="T9">
                    <a:pos x="T2" y="T3"/>
                  </a:cxn>
                  <a:cxn ang="T10">
                    <a:pos x="T4" y="T5"/>
                  </a:cxn>
                  <a:cxn ang="T11">
                    <a:pos x="T6" y="T7"/>
                  </a:cxn>
                </a:cxnLst>
                <a:rect l="T12" t="T13" r="T14" b="T15"/>
                <a:pathLst>
                  <a:path w="52" h="176">
                    <a:moveTo>
                      <a:pt x="13" y="0"/>
                    </a:moveTo>
                    <a:lnTo>
                      <a:pt x="37" y="58"/>
                    </a:lnTo>
                    <a:lnTo>
                      <a:pt x="0" y="117"/>
                    </a:lnTo>
                    <a:lnTo>
                      <a:pt x="51" y="175"/>
                    </a:lnTo>
                  </a:path>
                </a:pathLst>
              </a:custGeom>
              <a:noFill/>
              <a:ln w="12700" cap="rnd">
                <a:solidFill>
                  <a:srgbClr val="000000"/>
                </a:solidFill>
                <a:round/>
                <a:headEnd/>
                <a:tailEnd/>
              </a:ln>
            </p:spPr>
            <p:txBody>
              <a:bodyPr/>
              <a:lstStyle/>
              <a:p>
                <a:endParaRPr lang="en-US"/>
              </a:p>
            </p:txBody>
          </p:sp>
        </p:grpSp>
        <p:grpSp>
          <p:nvGrpSpPr>
            <p:cNvPr id="27309" name="Group 2410"/>
            <p:cNvGrpSpPr>
              <a:grpSpLocks/>
            </p:cNvGrpSpPr>
            <p:nvPr/>
          </p:nvGrpSpPr>
          <p:grpSpPr bwMode="auto">
            <a:xfrm>
              <a:off x="5136" y="2041"/>
              <a:ext cx="153" cy="94"/>
              <a:chOff x="5136" y="2041"/>
              <a:chExt cx="153" cy="94"/>
            </a:xfrm>
          </p:grpSpPr>
          <p:sp>
            <p:nvSpPr>
              <p:cNvPr id="27310" name="Oval 2411"/>
              <p:cNvSpPr>
                <a:spLocks noChangeArrowheads="1"/>
              </p:cNvSpPr>
              <p:nvPr/>
            </p:nvSpPr>
            <p:spPr bwMode="auto">
              <a:xfrm>
                <a:off x="5136" y="2041"/>
                <a:ext cx="153" cy="94"/>
              </a:xfrm>
              <a:prstGeom prst="ellipse">
                <a:avLst/>
              </a:prstGeom>
              <a:noFill/>
              <a:ln w="12700">
                <a:solidFill>
                  <a:srgbClr val="555555"/>
                </a:solidFill>
                <a:round/>
                <a:headEnd/>
                <a:tailEnd/>
              </a:ln>
            </p:spPr>
            <p:txBody>
              <a:bodyPr wrap="none" anchor="ctr"/>
              <a:lstStyle/>
              <a:p>
                <a:endParaRPr lang="zh-TW" altLang="en-US" sz="1800">
                  <a:latin typeface="Calibri" pitchFamily="34" charset="0"/>
                  <a:ea typeface="PMingLiU" pitchFamily="18" charset="-120"/>
                </a:endParaRPr>
              </a:p>
            </p:txBody>
          </p:sp>
          <p:sp>
            <p:nvSpPr>
              <p:cNvPr id="27311" name="Oval 2412"/>
              <p:cNvSpPr>
                <a:spLocks noChangeArrowheads="1"/>
              </p:cNvSpPr>
              <p:nvPr/>
            </p:nvSpPr>
            <p:spPr bwMode="auto">
              <a:xfrm>
                <a:off x="5154" y="2051"/>
                <a:ext cx="115" cy="72"/>
              </a:xfrm>
              <a:prstGeom prst="ellipse">
                <a:avLst/>
              </a:prstGeom>
              <a:noFill/>
              <a:ln w="12700">
                <a:solidFill>
                  <a:srgbClr val="555555"/>
                </a:solidFill>
                <a:round/>
                <a:headEnd/>
                <a:tailEnd/>
              </a:ln>
            </p:spPr>
            <p:txBody>
              <a:bodyPr wrap="none" anchor="ctr"/>
              <a:lstStyle/>
              <a:p>
                <a:endParaRPr lang="zh-TW" altLang="en-US" sz="1800">
                  <a:latin typeface="Calibri" pitchFamily="34" charset="0"/>
                  <a:ea typeface="PMingLiU" pitchFamily="18" charset="-120"/>
                </a:endParaRPr>
              </a:p>
            </p:txBody>
          </p:sp>
          <p:sp>
            <p:nvSpPr>
              <p:cNvPr id="27312" name="Oval 2413"/>
              <p:cNvSpPr>
                <a:spLocks noChangeArrowheads="1"/>
              </p:cNvSpPr>
              <p:nvPr/>
            </p:nvSpPr>
            <p:spPr bwMode="auto">
              <a:xfrm>
                <a:off x="5174" y="2066"/>
                <a:ext cx="76" cy="44"/>
              </a:xfrm>
              <a:prstGeom prst="ellipse">
                <a:avLst/>
              </a:prstGeom>
              <a:noFill/>
              <a:ln w="12700">
                <a:solidFill>
                  <a:srgbClr val="555555"/>
                </a:solidFill>
                <a:round/>
                <a:headEnd/>
                <a:tailEnd/>
              </a:ln>
            </p:spPr>
            <p:txBody>
              <a:bodyPr wrap="none" anchor="ctr"/>
              <a:lstStyle/>
              <a:p>
                <a:endParaRPr lang="zh-TW" altLang="en-US" sz="1800">
                  <a:latin typeface="Calibri" pitchFamily="34" charset="0"/>
                  <a:ea typeface="PMingLiU" pitchFamily="18" charset="-120"/>
                </a:endParaRPr>
              </a:p>
            </p:txBody>
          </p:sp>
          <p:sp>
            <p:nvSpPr>
              <p:cNvPr id="27313" name="Oval 2414"/>
              <p:cNvSpPr>
                <a:spLocks noChangeArrowheads="1"/>
              </p:cNvSpPr>
              <p:nvPr/>
            </p:nvSpPr>
            <p:spPr bwMode="auto">
              <a:xfrm>
                <a:off x="5194" y="2077"/>
                <a:ext cx="38" cy="22"/>
              </a:xfrm>
              <a:prstGeom prst="ellipse">
                <a:avLst/>
              </a:prstGeom>
              <a:noFill/>
              <a:ln w="12700">
                <a:solidFill>
                  <a:srgbClr val="555555"/>
                </a:solidFill>
                <a:round/>
                <a:headEnd/>
                <a:tailEnd/>
              </a:ln>
            </p:spPr>
            <p:txBody>
              <a:bodyPr wrap="none" anchor="ctr"/>
              <a:lstStyle/>
              <a:p>
                <a:endParaRPr lang="zh-TW" altLang="en-US" sz="1800">
                  <a:latin typeface="Calibri" pitchFamily="34" charset="0"/>
                  <a:ea typeface="PMingLiU" pitchFamily="18" charset="-120"/>
                </a:endParaRPr>
              </a:p>
            </p:txBody>
          </p:sp>
        </p:grpSp>
      </p:grpSp>
      <p:sp>
        <p:nvSpPr>
          <p:cNvPr id="26916" name="Text Box 2415"/>
          <p:cNvSpPr txBox="1">
            <a:spLocks noChangeArrowheads="1"/>
          </p:cNvSpPr>
          <p:nvPr/>
        </p:nvSpPr>
        <p:spPr bwMode="auto">
          <a:xfrm>
            <a:off x="3429000" y="3825875"/>
            <a:ext cx="1473200" cy="517525"/>
          </a:xfrm>
          <a:prstGeom prst="rect">
            <a:avLst/>
          </a:prstGeom>
          <a:noFill/>
          <a:ln w="9525">
            <a:noFill/>
            <a:miter lim="800000"/>
            <a:headEnd/>
            <a:tailEnd/>
          </a:ln>
        </p:spPr>
        <p:txBody>
          <a:bodyPr wrap="none">
            <a:spAutoFit/>
          </a:bodyPr>
          <a:lstStyle/>
          <a:p>
            <a:pPr algn="ctr"/>
            <a:r>
              <a:rPr lang="en-US" altLang="zh-TW" sz="1400" b="1">
                <a:latin typeface="Calibri" pitchFamily="34" charset="0"/>
                <a:ea typeface="PMingLiU" pitchFamily="18" charset="-120"/>
              </a:rPr>
              <a:t>Radio</a:t>
            </a:r>
          </a:p>
          <a:p>
            <a:pPr algn="ctr"/>
            <a:r>
              <a:rPr lang="en-US" altLang="zh-TW" sz="1400" b="1">
                <a:latin typeface="Calibri" pitchFamily="34" charset="0"/>
                <a:ea typeface="PMingLiU" pitchFamily="18" charset="-120"/>
              </a:rPr>
              <a:t>Ground Station</a:t>
            </a:r>
          </a:p>
        </p:txBody>
      </p:sp>
      <p:sp>
        <p:nvSpPr>
          <p:cNvPr id="19825" name="Line 2417"/>
          <p:cNvSpPr>
            <a:spLocks noChangeShapeType="1"/>
          </p:cNvSpPr>
          <p:nvPr/>
        </p:nvSpPr>
        <p:spPr bwMode="auto">
          <a:xfrm flipH="1" flipV="1">
            <a:off x="3886200" y="3657600"/>
            <a:ext cx="2286000" cy="1219200"/>
          </a:xfrm>
          <a:prstGeom prst="line">
            <a:avLst/>
          </a:prstGeom>
          <a:noFill/>
          <a:ln w="25400">
            <a:solidFill>
              <a:srgbClr val="FF9900"/>
            </a:solidFill>
            <a:round/>
            <a:headEnd type="triangle" w="med" len="med"/>
            <a:tailEnd type="triangle" w="med" len="med"/>
          </a:ln>
        </p:spPr>
        <p:txBody>
          <a:bodyPr/>
          <a:lstStyle/>
          <a:p>
            <a:endParaRPr lang="en-US"/>
          </a:p>
        </p:txBody>
      </p:sp>
      <p:sp>
        <p:nvSpPr>
          <p:cNvPr id="19826" name="Line 2418"/>
          <p:cNvSpPr>
            <a:spLocks noChangeShapeType="1"/>
          </p:cNvSpPr>
          <p:nvPr/>
        </p:nvSpPr>
        <p:spPr bwMode="auto">
          <a:xfrm flipH="1" flipV="1">
            <a:off x="6629400" y="5105400"/>
            <a:ext cx="1143000" cy="609600"/>
          </a:xfrm>
          <a:prstGeom prst="line">
            <a:avLst/>
          </a:prstGeom>
          <a:noFill/>
          <a:ln w="25400">
            <a:solidFill>
              <a:srgbClr val="FF9900"/>
            </a:solidFill>
            <a:round/>
            <a:headEnd type="triangle" w="med" len="med"/>
            <a:tailEnd type="triangle" w="med" len="med"/>
          </a:ln>
        </p:spPr>
        <p:txBody>
          <a:bodyPr/>
          <a:lstStyle/>
          <a:p>
            <a:endParaRPr lang="en-US"/>
          </a:p>
        </p:txBody>
      </p:sp>
      <p:sp>
        <p:nvSpPr>
          <p:cNvPr id="19827" name="Line 2419"/>
          <p:cNvSpPr>
            <a:spLocks noChangeShapeType="1"/>
          </p:cNvSpPr>
          <p:nvPr/>
        </p:nvSpPr>
        <p:spPr bwMode="auto">
          <a:xfrm flipH="1">
            <a:off x="1981200" y="1828800"/>
            <a:ext cx="2362200" cy="914400"/>
          </a:xfrm>
          <a:prstGeom prst="line">
            <a:avLst/>
          </a:prstGeom>
          <a:noFill/>
          <a:ln w="25400">
            <a:solidFill>
              <a:schemeClr val="bg1"/>
            </a:solidFill>
            <a:round/>
            <a:headEnd/>
            <a:tailEnd type="triangle" w="med" len="med"/>
          </a:ln>
        </p:spPr>
        <p:txBody>
          <a:bodyPr/>
          <a:lstStyle/>
          <a:p>
            <a:endParaRPr lang="en-US"/>
          </a:p>
        </p:txBody>
      </p:sp>
      <p:sp>
        <p:nvSpPr>
          <p:cNvPr id="26920" name="AutoShape 2421"/>
          <p:cNvSpPr>
            <a:spLocks noChangeArrowheads="1"/>
          </p:cNvSpPr>
          <p:nvPr/>
        </p:nvSpPr>
        <p:spPr bwMode="auto">
          <a:xfrm rot="892141">
            <a:off x="6172200" y="3649663"/>
            <a:ext cx="2616200" cy="541337"/>
          </a:xfrm>
          <a:prstGeom prst="parallelogram">
            <a:avLst>
              <a:gd name="adj" fmla="val 120821"/>
            </a:avLst>
          </a:prstGeom>
          <a:solidFill>
            <a:srgbClr val="FF0000">
              <a:alpha val="30980"/>
            </a:srgbClr>
          </a:solidFill>
          <a:ln w="9525">
            <a:noFill/>
            <a:miter lim="800000"/>
            <a:headEnd/>
            <a:tailEnd/>
          </a:ln>
        </p:spPr>
        <p:txBody>
          <a:bodyPr wrap="none" anchor="ctr"/>
          <a:lstStyle/>
          <a:p>
            <a:pPr algn="ctr"/>
            <a:r>
              <a:rPr lang="en-US" altLang="zh-TW" sz="1800">
                <a:latin typeface="Calibri" pitchFamily="34" charset="0"/>
                <a:ea typeface="PMingLiU" pitchFamily="18" charset="-120"/>
              </a:rPr>
              <a:t>NAI</a:t>
            </a:r>
          </a:p>
        </p:txBody>
      </p:sp>
      <p:sp>
        <p:nvSpPr>
          <p:cNvPr id="19830" name="Line 2422"/>
          <p:cNvSpPr>
            <a:spLocks noChangeShapeType="1"/>
          </p:cNvSpPr>
          <p:nvPr/>
        </p:nvSpPr>
        <p:spPr bwMode="auto">
          <a:xfrm flipH="1">
            <a:off x="3886200" y="533400"/>
            <a:ext cx="3886200" cy="2819400"/>
          </a:xfrm>
          <a:prstGeom prst="line">
            <a:avLst/>
          </a:prstGeom>
          <a:noFill/>
          <a:ln w="25400">
            <a:solidFill>
              <a:srgbClr val="00FF00"/>
            </a:solidFill>
            <a:round/>
            <a:headEnd type="triangle" w="med" len="med"/>
            <a:tailEnd type="triangle" w="med" len="med"/>
          </a:ln>
        </p:spPr>
        <p:txBody>
          <a:bodyPr/>
          <a:lstStyle/>
          <a:p>
            <a:endParaRPr lang="en-US"/>
          </a:p>
        </p:txBody>
      </p:sp>
      <p:sp>
        <p:nvSpPr>
          <p:cNvPr id="19831" name="Freeform 2423"/>
          <p:cNvSpPr>
            <a:spLocks noChangeAspect="1"/>
          </p:cNvSpPr>
          <p:nvPr/>
        </p:nvSpPr>
        <p:spPr bwMode="auto">
          <a:xfrm>
            <a:off x="8569325" y="4800600"/>
            <a:ext cx="79375" cy="133350"/>
          </a:xfrm>
          <a:custGeom>
            <a:avLst/>
            <a:gdLst>
              <a:gd name="T0" fmla="*/ 2147483647 w 1763"/>
              <a:gd name="T1" fmla="*/ 2147483647 h 3551"/>
              <a:gd name="T2" fmla="*/ 2147483647 w 1763"/>
              <a:gd name="T3" fmla="*/ 2147483647 h 3551"/>
              <a:gd name="T4" fmla="*/ 2147483647 w 1763"/>
              <a:gd name="T5" fmla="*/ 2147483647 h 3551"/>
              <a:gd name="T6" fmla="*/ 2147483647 w 1763"/>
              <a:gd name="T7" fmla="*/ 2147483647 h 3551"/>
              <a:gd name="T8" fmla="*/ 2147483647 w 1763"/>
              <a:gd name="T9" fmla="*/ 2147483647 h 3551"/>
              <a:gd name="T10" fmla="*/ 2147483647 w 1763"/>
              <a:gd name="T11" fmla="*/ 2147483647 h 3551"/>
              <a:gd name="T12" fmla="*/ 2147483647 w 1763"/>
              <a:gd name="T13" fmla="*/ 2147483647 h 3551"/>
              <a:gd name="T14" fmla="*/ 2147483647 w 1763"/>
              <a:gd name="T15" fmla="*/ 2147483647 h 3551"/>
              <a:gd name="T16" fmla="*/ 2147483647 w 1763"/>
              <a:gd name="T17" fmla="*/ 2147483647 h 3551"/>
              <a:gd name="T18" fmla="*/ 2147483647 w 1763"/>
              <a:gd name="T19" fmla="*/ 2147483647 h 3551"/>
              <a:gd name="T20" fmla="*/ 2147483647 w 1763"/>
              <a:gd name="T21" fmla="*/ 2147483647 h 3551"/>
              <a:gd name="T22" fmla="*/ 2147483647 w 1763"/>
              <a:gd name="T23" fmla="*/ 2147483647 h 3551"/>
              <a:gd name="T24" fmla="*/ 2147483647 w 1763"/>
              <a:gd name="T25" fmla="*/ 2147483647 h 3551"/>
              <a:gd name="T26" fmla="*/ 2147483647 w 1763"/>
              <a:gd name="T27" fmla="*/ 2147483647 h 3551"/>
              <a:gd name="T28" fmla="*/ 2147483647 w 1763"/>
              <a:gd name="T29" fmla="*/ 2147483647 h 3551"/>
              <a:gd name="T30" fmla="*/ 2147483647 w 1763"/>
              <a:gd name="T31" fmla="*/ 2147483647 h 3551"/>
              <a:gd name="T32" fmla="*/ 2147483647 w 1763"/>
              <a:gd name="T33" fmla="*/ 2147483647 h 3551"/>
              <a:gd name="T34" fmla="*/ 2147483647 w 1763"/>
              <a:gd name="T35" fmla="*/ 2147483647 h 3551"/>
              <a:gd name="T36" fmla="*/ 2147483647 w 1763"/>
              <a:gd name="T37" fmla="*/ 2147483647 h 3551"/>
              <a:gd name="T38" fmla="*/ 2147483647 w 1763"/>
              <a:gd name="T39" fmla="*/ 2147483647 h 3551"/>
              <a:gd name="T40" fmla="*/ 2147483647 w 1763"/>
              <a:gd name="T41" fmla="*/ 2147483647 h 3551"/>
              <a:gd name="T42" fmla="*/ 2147483647 w 1763"/>
              <a:gd name="T43" fmla="*/ 2147483647 h 3551"/>
              <a:gd name="T44" fmla="*/ 2147483647 w 1763"/>
              <a:gd name="T45" fmla="*/ 2147483647 h 3551"/>
              <a:gd name="T46" fmla="*/ 2147483647 w 1763"/>
              <a:gd name="T47" fmla="*/ 2147483647 h 3551"/>
              <a:gd name="T48" fmla="*/ 2147483647 w 1763"/>
              <a:gd name="T49" fmla="*/ 2147483647 h 3551"/>
              <a:gd name="T50" fmla="*/ 2147483647 w 1763"/>
              <a:gd name="T51" fmla="*/ 2147483647 h 3551"/>
              <a:gd name="T52" fmla="*/ 2147483647 w 1763"/>
              <a:gd name="T53" fmla="*/ 2147483647 h 3551"/>
              <a:gd name="T54" fmla="*/ 2147483647 w 1763"/>
              <a:gd name="T55" fmla="*/ 2147483647 h 3551"/>
              <a:gd name="T56" fmla="*/ 2147483647 w 1763"/>
              <a:gd name="T57" fmla="*/ 2147483647 h 3551"/>
              <a:gd name="T58" fmla="*/ 2147483647 w 1763"/>
              <a:gd name="T59" fmla="*/ 2147483647 h 3551"/>
              <a:gd name="T60" fmla="*/ 2147483647 w 1763"/>
              <a:gd name="T61" fmla="*/ 2147483647 h 3551"/>
              <a:gd name="T62" fmla="*/ 2147483647 w 1763"/>
              <a:gd name="T63" fmla="*/ 2147483647 h 3551"/>
              <a:gd name="T64" fmla="*/ 2147483647 w 1763"/>
              <a:gd name="T65" fmla="*/ 2147483647 h 3551"/>
              <a:gd name="T66" fmla="*/ 2147483647 w 1763"/>
              <a:gd name="T67" fmla="*/ 2147483647 h 3551"/>
              <a:gd name="T68" fmla="*/ 2147483647 w 1763"/>
              <a:gd name="T69" fmla="*/ 2147483647 h 3551"/>
              <a:gd name="T70" fmla="*/ 2147483647 w 1763"/>
              <a:gd name="T71" fmla="*/ 2147483647 h 3551"/>
              <a:gd name="T72" fmla="*/ 2147483647 w 1763"/>
              <a:gd name="T73" fmla="*/ 2147483647 h 3551"/>
              <a:gd name="T74" fmla="*/ 2147483647 w 1763"/>
              <a:gd name="T75" fmla="*/ 2147483647 h 3551"/>
              <a:gd name="T76" fmla="*/ 2147483647 w 1763"/>
              <a:gd name="T77" fmla="*/ 2147483647 h 3551"/>
              <a:gd name="T78" fmla="*/ 2147483647 w 1763"/>
              <a:gd name="T79" fmla="*/ 2147483647 h 3551"/>
              <a:gd name="T80" fmla="*/ 2147483647 w 1763"/>
              <a:gd name="T81" fmla="*/ 2147483647 h 3551"/>
              <a:gd name="T82" fmla="*/ 2147483647 w 1763"/>
              <a:gd name="T83" fmla="*/ 2147483647 h 3551"/>
              <a:gd name="T84" fmla="*/ 2147483647 w 1763"/>
              <a:gd name="T85" fmla="*/ 2147483647 h 3551"/>
              <a:gd name="T86" fmla="*/ 2147483647 w 1763"/>
              <a:gd name="T87" fmla="*/ 2147483647 h 3551"/>
              <a:gd name="T88" fmla="*/ 2147483647 w 1763"/>
              <a:gd name="T89" fmla="*/ 2147483647 h 3551"/>
              <a:gd name="T90" fmla="*/ 2147483647 w 1763"/>
              <a:gd name="T91" fmla="*/ 2147483647 h 3551"/>
              <a:gd name="T92" fmla="*/ 2147483647 w 1763"/>
              <a:gd name="T93" fmla="*/ 2147483647 h 3551"/>
              <a:gd name="T94" fmla="*/ 2147483647 w 1763"/>
              <a:gd name="T95" fmla="*/ 2147483647 h 3551"/>
              <a:gd name="T96" fmla="*/ 2147483647 w 1763"/>
              <a:gd name="T97" fmla="*/ 2147483647 h 3551"/>
              <a:gd name="T98" fmla="*/ 2147483647 w 1763"/>
              <a:gd name="T99" fmla="*/ 2147483647 h 3551"/>
              <a:gd name="T100" fmla="*/ 2147483647 w 1763"/>
              <a:gd name="T101" fmla="*/ 2147483647 h 3551"/>
              <a:gd name="T102" fmla="*/ 2147483647 w 1763"/>
              <a:gd name="T103" fmla="*/ 2147483647 h 3551"/>
              <a:gd name="T104" fmla="*/ 2147483647 w 1763"/>
              <a:gd name="T105" fmla="*/ 2147483647 h 3551"/>
              <a:gd name="T106" fmla="*/ 2147483647 w 1763"/>
              <a:gd name="T107" fmla="*/ 2147483647 h 3551"/>
              <a:gd name="T108" fmla="*/ 2147483647 w 1763"/>
              <a:gd name="T109" fmla="*/ 2147483647 h 3551"/>
              <a:gd name="T110" fmla="*/ 2147483647 w 1763"/>
              <a:gd name="T111" fmla="*/ 2147483647 h 3551"/>
              <a:gd name="T112" fmla="*/ 2147483647 w 1763"/>
              <a:gd name="T113" fmla="*/ 2147483647 h 3551"/>
              <a:gd name="T114" fmla="*/ 2147483647 w 1763"/>
              <a:gd name="T115" fmla="*/ 2147483647 h 3551"/>
              <a:gd name="T116" fmla="*/ 2147483647 w 1763"/>
              <a:gd name="T117" fmla="*/ 2147483647 h 3551"/>
              <a:gd name="T118" fmla="*/ 2147483647 w 1763"/>
              <a:gd name="T119" fmla="*/ 2147483647 h 3551"/>
              <a:gd name="T120" fmla="*/ 2147483647 w 1763"/>
              <a:gd name="T121" fmla="*/ 2147483647 h 3551"/>
              <a:gd name="T122" fmla="*/ 2147483647 w 1763"/>
              <a:gd name="T123" fmla="*/ 2147483647 h 35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3"/>
              <a:gd name="T187" fmla="*/ 0 h 3551"/>
              <a:gd name="T188" fmla="*/ 1763 w 1763"/>
              <a:gd name="T189" fmla="*/ 3551 h 35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3" h="3551">
                <a:moveTo>
                  <a:pt x="497" y="220"/>
                </a:moveTo>
                <a:lnTo>
                  <a:pt x="502" y="216"/>
                </a:lnTo>
                <a:lnTo>
                  <a:pt x="505" y="213"/>
                </a:lnTo>
                <a:lnTo>
                  <a:pt x="508" y="209"/>
                </a:lnTo>
                <a:lnTo>
                  <a:pt x="510" y="206"/>
                </a:lnTo>
                <a:lnTo>
                  <a:pt x="511" y="203"/>
                </a:lnTo>
                <a:lnTo>
                  <a:pt x="513" y="199"/>
                </a:lnTo>
                <a:lnTo>
                  <a:pt x="514" y="196"/>
                </a:lnTo>
                <a:lnTo>
                  <a:pt x="517" y="192"/>
                </a:lnTo>
                <a:lnTo>
                  <a:pt x="519" y="187"/>
                </a:lnTo>
                <a:lnTo>
                  <a:pt x="521" y="181"/>
                </a:lnTo>
                <a:lnTo>
                  <a:pt x="525" y="171"/>
                </a:lnTo>
                <a:lnTo>
                  <a:pt x="529" y="161"/>
                </a:lnTo>
                <a:lnTo>
                  <a:pt x="533" y="149"/>
                </a:lnTo>
                <a:lnTo>
                  <a:pt x="537" y="137"/>
                </a:lnTo>
                <a:lnTo>
                  <a:pt x="541" y="124"/>
                </a:lnTo>
                <a:lnTo>
                  <a:pt x="547" y="112"/>
                </a:lnTo>
                <a:lnTo>
                  <a:pt x="551" y="100"/>
                </a:lnTo>
                <a:lnTo>
                  <a:pt x="556" y="89"/>
                </a:lnTo>
                <a:lnTo>
                  <a:pt x="562" y="79"/>
                </a:lnTo>
                <a:lnTo>
                  <a:pt x="567" y="70"/>
                </a:lnTo>
                <a:lnTo>
                  <a:pt x="579" y="55"/>
                </a:lnTo>
                <a:lnTo>
                  <a:pt x="592" y="42"/>
                </a:lnTo>
                <a:lnTo>
                  <a:pt x="606" y="32"/>
                </a:lnTo>
                <a:lnTo>
                  <a:pt x="622" y="22"/>
                </a:lnTo>
                <a:lnTo>
                  <a:pt x="638" y="14"/>
                </a:lnTo>
                <a:lnTo>
                  <a:pt x="655" y="8"/>
                </a:lnTo>
                <a:lnTo>
                  <a:pt x="673" y="4"/>
                </a:lnTo>
                <a:lnTo>
                  <a:pt x="691" y="2"/>
                </a:lnTo>
                <a:lnTo>
                  <a:pt x="709" y="0"/>
                </a:lnTo>
                <a:lnTo>
                  <a:pt x="727" y="0"/>
                </a:lnTo>
                <a:lnTo>
                  <a:pt x="746" y="3"/>
                </a:lnTo>
                <a:lnTo>
                  <a:pt x="763" y="6"/>
                </a:lnTo>
                <a:lnTo>
                  <a:pt x="780" y="10"/>
                </a:lnTo>
                <a:lnTo>
                  <a:pt x="796" y="17"/>
                </a:lnTo>
                <a:lnTo>
                  <a:pt x="812" y="24"/>
                </a:lnTo>
                <a:lnTo>
                  <a:pt x="827" y="33"/>
                </a:lnTo>
                <a:lnTo>
                  <a:pt x="840" y="43"/>
                </a:lnTo>
                <a:lnTo>
                  <a:pt x="853" y="54"/>
                </a:lnTo>
                <a:lnTo>
                  <a:pt x="865" y="67"/>
                </a:lnTo>
                <a:lnTo>
                  <a:pt x="875" y="81"/>
                </a:lnTo>
                <a:lnTo>
                  <a:pt x="880" y="89"/>
                </a:lnTo>
                <a:lnTo>
                  <a:pt x="885" y="96"/>
                </a:lnTo>
                <a:lnTo>
                  <a:pt x="892" y="105"/>
                </a:lnTo>
                <a:lnTo>
                  <a:pt x="897" y="112"/>
                </a:lnTo>
                <a:lnTo>
                  <a:pt x="903" y="121"/>
                </a:lnTo>
                <a:lnTo>
                  <a:pt x="908" y="128"/>
                </a:lnTo>
                <a:lnTo>
                  <a:pt x="911" y="137"/>
                </a:lnTo>
                <a:lnTo>
                  <a:pt x="916" y="146"/>
                </a:lnTo>
                <a:lnTo>
                  <a:pt x="918" y="154"/>
                </a:lnTo>
                <a:lnTo>
                  <a:pt x="919" y="164"/>
                </a:lnTo>
                <a:lnTo>
                  <a:pt x="919" y="172"/>
                </a:lnTo>
                <a:lnTo>
                  <a:pt x="919" y="181"/>
                </a:lnTo>
                <a:lnTo>
                  <a:pt x="919" y="190"/>
                </a:lnTo>
                <a:lnTo>
                  <a:pt x="919" y="197"/>
                </a:lnTo>
                <a:lnTo>
                  <a:pt x="919" y="205"/>
                </a:lnTo>
                <a:lnTo>
                  <a:pt x="920" y="211"/>
                </a:lnTo>
                <a:lnTo>
                  <a:pt x="920" y="218"/>
                </a:lnTo>
                <a:lnTo>
                  <a:pt x="920" y="223"/>
                </a:lnTo>
                <a:lnTo>
                  <a:pt x="920" y="227"/>
                </a:lnTo>
                <a:lnTo>
                  <a:pt x="921" y="230"/>
                </a:lnTo>
                <a:lnTo>
                  <a:pt x="923" y="234"/>
                </a:lnTo>
                <a:lnTo>
                  <a:pt x="925" y="236"/>
                </a:lnTo>
                <a:lnTo>
                  <a:pt x="927" y="237"/>
                </a:lnTo>
                <a:lnTo>
                  <a:pt x="931" y="237"/>
                </a:lnTo>
                <a:lnTo>
                  <a:pt x="933" y="237"/>
                </a:lnTo>
                <a:lnTo>
                  <a:pt x="935" y="237"/>
                </a:lnTo>
                <a:lnTo>
                  <a:pt x="937" y="237"/>
                </a:lnTo>
                <a:lnTo>
                  <a:pt x="939" y="238"/>
                </a:lnTo>
                <a:lnTo>
                  <a:pt x="940" y="240"/>
                </a:lnTo>
                <a:lnTo>
                  <a:pt x="941" y="243"/>
                </a:lnTo>
                <a:lnTo>
                  <a:pt x="944" y="258"/>
                </a:lnTo>
                <a:lnTo>
                  <a:pt x="946" y="272"/>
                </a:lnTo>
                <a:lnTo>
                  <a:pt x="946" y="285"/>
                </a:lnTo>
                <a:lnTo>
                  <a:pt x="945" y="298"/>
                </a:lnTo>
                <a:lnTo>
                  <a:pt x="942" y="310"/>
                </a:lnTo>
                <a:lnTo>
                  <a:pt x="939" y="322"/>
                </a:lnTo>
                <a:lnTo>
                  <a:pt x="935" y="334"/>
                </a:lnTo>
                <a:lnTo>
                  <a:pt x="930" y="344"/>
                </a:lnTo>
                <a:lnTo>
                  <a:pt x="922" y="356"/>
                </a:lnTo>
                <a:lnTo>
                  <a:pt x="913" y="367"/>
                </a:lnTo>
                <a:lnTo>
                  <a:pt x="909" y="372"/>
                </a:lnTo>
                <a:lnTo>
                  <a:pt x="905" y="378"/>
                </a:lnTo>
                <a:lnTo>
                  <a:pt x="899" y="383"/>
                </a:lnTo>
                <a:lnTo>
                  <a:pt x="893" y="387"/>
                </a:lnTo>
                <a:lnTo>
                  <a:pt x="887" y="392"/>
                </a:lnTo>
                <a:lnTo>
                  <a:pt x="879" y="394"/>
                </a:lnTo>
                <a:lnTo>
                  <a:pt x="870" y="396"/>
                </a:lnTo>
                <a:lnTo>
                  <a:pt x="862" y="397"/>
                </a:lnTo>
                <a:lnTo>
                  <a:pt x="851" y="396"/>
                </a:lnTo>
                <a:lnTo>
                  <a:pt x="841" y="393"/>
                </a:lnTo>
                <a:lnTo>
                  <a:pt x="838" y="393"/>
                </a:lnTo>
                <a:lnTo>
                  <a:pt x="835" y="393"/>
                </a:lnTo>
                <a:lnTo>
                  <a:pt x="833" y="395"/>
                </a:lnTo>
                <a:lnTo>
                  <a:pt x="830" y="398"/>
                </a:lnTo>
                <a:lnTo>
                  <a:pt x="827" y="401"/>
                </a:lnTo>
                <a:lnTo>
                  <a:pt x="826" y="406"/>
                </a:lnTo>
                <a:lnTo>
                  <a:pt x="824" y="410"/>
                </a:lnTo>
                <a:lnTo>
                  <a:pt x="823" y="415"/>
                </a:lnTo>
                <a:lnTo>
                  <a:pt x="821" y="420"/>
                </a:lnTo>
                <a:lnTo>
                  <a:pt x="820" y="424"/>
                </a:lnTo>
                <a:lnTo>
                  <a:pt x="820" y="426"/>
                </a:lnTo>
                <a:lnTo>
                  <a:pt x="820" y="428"/>
                </a:lnTo>
                <a:lnTo>
                  <a:pt x="819" y="432"/>
                </a:lnTo>
                <a:lnTo>
                  <a:pt x="818" y="438"/>
                </a:lnTo>
                <a:lnTo>
                  <a:pt x="818" y="442"/>
                </a:lnTo>
                <a:lnTo>
                  <a:pt x="819" y="448"/>
                </a:lnTo>
                <a:lnTo>
                  <a:pt x="820" y="452"/>
                </a:lnTo>
                <a:lnTo>
                  <a:pt x="822" y="456"/>
                </a:lnTo>
                <a:lnTo>
                  <a:pt x="825" y="459"/>
                </a:lnTo>
                <a:lnTo>
                  <a:pt x="831" y="460"/>
                </a:lnTo>
                <a:lnTo>
                  <a:pt x="837" y="460"/>
                </a:lnTo>
                <a:lnTo>
                  <a:pt x="845" y="462"/>
                </a:lnTo>
                <a:lnTo>
                  <a:pt x="851" y="464"/>
                </a:lnTo>
                <a:lnTo>
                  <a:pt x="859" y="465"/>
                </a:lnTo>
                <a:lnTo>
                  <a:pt x="864" y="468"/>
                </a:lnTo>
                <a:lnTo>
                  <a:pt x="870" y="470"/>
                </a:lnTo>
                <a:lnTo>
                  <a:pt x="875" y="473"/>
                </a:lnTo>
                <a:lnTo>
                  <a:pt x="879" y="478"/>
                </a:lnTo>
                <a:lnTo>
                  <a:pt x="881" y="481"/>
                </a:lnTo>
                <a:lnTo>
                  <a:pt x="882" y="486"/>
                </a:lnTo>
                <a:lnTo>
                  <a:pt x="882" y="493"/>
                </a:lnTo>
                <a:lnTo>
                  <a:pt x="883" y="499"/>
                </a:lnTo>
                <a:lnTo>
                  <a:pt x="885" y="507"/>
                </a:lnTo>
                <a:lnTo>
                  <a:pt x="888" y="513"/>
                </a:lnTo>
                <a:lnTo>
                  <a:pt x="890" y="520"/>
                </a:lnTo>
                <a:lnTo>
                  <a:pt x="894" y="526"/>
                </a:lnTo>
                <a:lnTo>
                  <a:pt x="898" y="531"/>
                </a:lnTo>
                <a:lnTo>
                  <a:pt x="903" y="536"/>
                </a:lnTo>
                <a:lnTo>
                  <a:pt x="909" y="539"/>
                </a:lnTo>
                <a:lnTo>
                  <a:pt x="916" y="540"/>
                </a:lnTo>
                <a:lnTo>
                  <a:pt x="925" y="541"/>
                </a:lnTo>
                <a:lnTo>
                  <a:pt x="935" y="543"/>
                </a:lnTo>
                <a:lnTo>
                  <a:pt x="944" y="543"/>
                </a:lnTo>
                <a:lnTo>
                  <a:pt x="952" y="544"/>
                </a:lnTo>
                <a:lnTo>
                  <a:pt x="961" y="545"/>
                </a:lnTo>
                <a:lnTo>
                  <a:pt x="969" y="546"/>
                </a:lnTo>
                <a:lnTo>
                  <a:pt x="978" y="549"/>
                </a:lnTo>
                <a:lnTo>
                  <a:pt x="987" y="550"/>
                </a:lnTo>
                <a:lnTo>
                  <a:pt x="995" y="553"/>
                </a:lnTo>
                <a:lnTo>
                  <a:pt x="1004" y="555"/>
                </a:lnTo>
                <a:lnTo>
                  <a:pt x="1014" y="564"/>
                </a:lnTo>
                <a:lnTo>
                  <a:pt x="1025" y="573"/>
                </a:lnTo>
                <a:lnTo>
                  <a:pt x="1037" y="583"/>
                </a:lnTo>
                <a:lnTo>
                  <a:pt x="1050" y="594"/>
                </a:lnTo>
                <a:lnTo>
                  <a:pt x="1063" y="606"/>
                </a:lnTo>
                <a:lnTo>
                  <a:pt x="1077" y="617"/>
                </a:lnTo>
                <a:lnTo>
                  <a:pt x="1092" y="629"/>
                </a:lnTo>
                <a:lnTo>
                  <a:pt x="1107" y="641"/>
                </a:lnTo>
                <a:lnTo>
                  <a:pt x="1124" y="653"/>
                </a:lnTo>
                <a:lnTo>
                  <a:pt x="1142" y="664"/>
                </a:lnTo>
                <a:lnTo>
                  <a:pt x="1147" y="678"/>
                </a:lnTo>
                <a:lnTo>
                  <a:pt x="1151" y="691"/>
                </a:lnTo>
                <a:lnTo>
                  <a:pt x="1158" y="708"/>
                </a:lnTo>
                <a:lnTo>
                  <a:pt x="1163" y="725"/>
                </a:lnTo>
                <a:lnTo>
                  <a:pt x="1169" y="742"/>
                </a:lnTo>
                <a:lnTo>
                  <a:pt x="1176" y="759"/>
                </a:lnTo>
                <a:lnTo>
                  <a:pt x="1182" y="777"/>
                </a:lnTo>
                <a:lnTo>
                  <a:pt x="1188" y="795"/>
                </a:lnTo>
                <a:lnTo>
                  <a:pt x="1192" y="813"/>
                </a:lnTo>
                <a:lnTo>
                  <a:pt x="1194" y="829"/>
                </a:lnTo>
                <a:lnTo>
                  <a:pt x="1220" y="816"/>
                </a:lnTo>
                <a:lnTo>
                  <a:pt x="1249" y="802"/>
                </a:lnTo>
                <a:lnTo>
                  <a:pt x="1280" y="786"/>
                </a:lnTo>
                <a:lnTo>
                  <a:pt x="1311" y="770"/>
                </a:lnTo>
                <a:lnTo>
                  <a:pt x="1341" y="755"/>
                </a:lnTo>
                <a:lnTo>
                  <a:pt x="1369" y="740"/>
                </a:lnTo>
                <a:lnTo>
                  <a:pt x="1393" y="727"/>
                </a:lnTo>
                <a:lnTo>
                  <a:pt x="1412" y="717"/>
                </a:lnTo>
                <a:lnTo>
                  <a:pt x="1425" y="710"/>
                </a:lnTo>
                <a:lnTo>
                  <a:pt x="1430" y="708"/>
                </a:lnTo>
                <a:lnTo>
                  <a:pt x="1426" y="594"/>
                </a:lnTo>
                <a:lnTo>
                  <a:pt x="1450" y="586"/>
                </a:lnTo>
                <a:lnTo>
                  <a:pt x="1451" y="588"/>
                </a:lnTo>
                <a:lnTo>
                  <a:pt x="1453" y="593"/>
                </a:lnTo>
                <a:lnTo>
                  <a:pt x="1458" y="600"/>
                </a:lnTo>
                <a:lnTo>
                  <a:pt x="1462" y="610"/>
                </a:lnTo>
                <a:lnTo>
                  <a:pt x="1467" y="622"/>
                </a:lnTo>
                <a:lnTo>
                  <a:pt x="1473" y="633"/>
                </a:lnTo>
                <a:lnTo>
                  <a:pt x="1479" y="646"/>
                </a:lnTo>
                <a:lnTo>
                  <a:pt x="1484" y="659"/>
                </a:lnTo>
                <a:lnTo>
                  <a:pt x="1490" y="671"/>
                </a:lnTo>
                <a:lnTo>
                  <a:pt x="1494" y="682"/>
                </a:lnTo>
                <a:lnTo>
                  <a:pt x="1505" y="675"/>
                </a:lnTo>
                <a:lnTo>
                  <a:pt x="1518" y="669"/>
                </a:lnTo>
                <a:lnTo>
                  <a:pt x="1530" y="662"/>
                </a:lnTo>
                <a:lnTo>
                  <a:pt x="1543" y="656"/>
                </a:lnTo>
                <a:lnTo>
                  <a:pt x="1557" y="648"/>
                </a:lnTo>
                <a:lnTo>
                  <a:pt x="1569" y="642"/>
                </a:lnTo>
                <a:lnTo>
                  <a:pt x="1582" y="635"/>
                </a:lnTo>
                <a:lnTo>
                  <a:pt x="1595" y="627"/>
                </a:lnTo>
                <a:lnTo>
                  <a:pt x="1607" y="619"/>
                </a:lnTo>
                <a:lnTo>
                  <a:pt x="1618" y="612"/>
                </a:lnTo>
                <a:lnTo>
                  <a:pt x="1619" y="611"/>
                </a:lnTo>
                <a:lnTo>
                  <a:pt x="1619" y="609"/>
                </a:lnTo>
                <a:lnTo>
                  <a:pt x="1618" y="608"/>
                </a:lnTo>
                <a:lnTo>
                  <a:pt x="1618" y="606"/>
                </a:lnTo>
                <a:lnTo>
                  <a:pt x="1617" y="603"/>
                </a:lnTo>
                <a:lnTo>
                  <a:pt x="1616" y="602"/>
                </a:lnTo>
                <a:lnTo>
                  <a:pt x="1615" y="600"/>
                </a:lnTo>
                <a:lnTo>
                  <a:pt x="1615" y="599"/>
                </a:lnTo>
                <a:lnTo>
                  <a:pt x="1615" y="598"/>
                </a:lnTo>
                <a:lnTo>
                  <a:pt x="1616" y="597"/>
                </a:lnTo>
                <a:lnTo>
                  <a:pt x="1630" y="587"/>
                </a:lnTo>
                <a:lnTo>
                  <a:pt x="1643" y="578"/>
                </a:lnTo>
                <a:lnTo>
                  <a:pt x="1657" y="569"/>
                </a:lnTo>
                <a:lnTo>
                  <a:pt x="1671" y="561"/>
                </a:lnTo>
                <a:lnTo>
                  <a:pt x="1683" y="556"/>
                </a:lnTo>
                <a:lnTo>
                  <a:pt x="1696" y="551"/>
                </a:lnTo>
                <a:lnTo>
                  <a:pt x="1709" y="549"/>
                </a:lnTo>
                <a:lnTo>
                  <a:pt x="1722" y="546"/>
                </a:lnTo>
                <a:lnTo>
                  <a:pt x="1735" y="547"/>
                </a:lnTo>
                <a:lnTo>
                  <a:pt x="1747" y="551"/>
                </a:lnTo>
                <a:lnTo>
                  <a:pt x="1760" y="556"/>
                </a:lnTo>
                <a:lnTo>
                  <a:pt x="1763" y="563"/>
                </a:lnTo>
                <a:lnTo>
                  <a:pt x="1760" y="571"/>
                </a:lnTo>
                <a:lnTo>
                  <a:pt x="1749" y="581"/>
                </a:lnTo>
                <a:lnTo>
                  <a:pt x="1735" y="592"/>
                </a:lnTo>
                <a:lnTo>
                  <a:pt x="1717" y="603"/>
                </a:lnTo>
                <a:lnTo>
                  <a:pt x="1697" y="616"/>
                </a:lnTo>
                <a:lnTo>
                  <a:pt x="1679" y="629"/>
                </a:lnTo>
                <a:lnTo>
                  <a:pt x="1661" y="642"/>
                </a:lnTo>
                <a:lnTo>
                  <a:pt x="1646" y="656"/>
                </a:lnTo>
                <a:lnTo>
                  <a:pt x="1647" y="653"/>
                </a:lnTo>
                <a:lnTo>
                  <a:pt x="1647" y="651"/>
                </a:lnTo>
                <a:lnTo>
                  <a:pt x="1647" y="647"/>
                </a:lnTo>
                <a:lnTo>
                  <a:pt x="1646" y="644"/>
                </a:lnTo>
                <a:lnTo>
                  <a:pt x="1645" y="642"/>
                </a:lnTo>
                <a:lnTo>
                  <a:pt x="1644" y="640"/>
                </a:lnTo>
                <a:lnTo>
                  <a:pt x="1641" y="639"/>
                </a:lnTo>
                <a:lnTo>
                  <a:pt x="1639" y="638"/>
                </a:lnTo>
                <a:lnTo>
                  <a:pt x="1638" y="638"/>
                </a:lnTo>
                <a:lnTo>
                  <a:pt x="1636" y="638"/>
                </a:lnTo>
                <a:lnTo>
                  <a:pt x="1621" y="646"/>
                </a:lnTo>
                <a:lnTo>
                  <a:pt x="1608" y="653"/>
                </a:lnTo>
                <a:lnTo>
                  <a:pt x="1595" y="659"/>
                </a:lnTo>
                <a:lnTo>
                  <a:pt x="1583" y="666"/>
                </a:lnTo>
                <a:lnTo>
                  <a:pt x="1573" y="672"/>
                </a:lnTo>
                <a:lnTo>
                  <a:pt x="1562" y="678"/>
                </a:lnTo>
                <a:lnTo>
                  <a:pt x="1550" y="684"/>
                </a:lnTo>
                <a:lnTo>
                  <a:pt x="1539" y="691"/>
                </a:lnTo>
                <a:lnTo>
                  <a:pt x="1527" y="699"/>
                </a:lnTo>
                <a:lnTo>
                  <a:pt x="1515" y="708"/>
                </a:lnTo>
                <a:lnTo>
                  <a:pt x="1512" y="710"/>
                </a:lnTo>
                <a:lnTo>
                  <a:pt x="1511" y="713"/>
                </a:lnTo>
                <a:lnTo>
                  <a:pt x="1510" y="717"/>
                </a:lnTo>
                <a:lnTo>
                  <a:pt x="1510" y="722"/>
                </a:lnTo>
                <a:lnTo>
                  <a:pt x="1510" y="727"/>
                </a:lnTo>
                <a:lnTo>
                  <a:pt x="1510" y="732"/>
                </a:lnTo>
                <a:lnTo>
                  <a:pt x="1510" y="738"/>
                </a:lnTo>
                <a:lnTo>
                  <a:pt x="1509" y="742"/>
                </a:lnTo>
                <a:lnTo>
                  <a:pt x="1508" y="746"/>
                </a:lnTo>
                <a:lnTo>
                  <a:pt x="1507" y="748"/>
                </a:lnTo>
                <a:lnTo>
                  <a:pt x="1498" y="756"/>
                </a:lnTo>
                <a:lnTo>
                  <a:pt x="1488" y="765"/>
                </a:lnTo>
                <a:lnTo>
                  <a:pt x="1477" y="773"/>
                </a:lnTo>
                <a:lnTo>
                  <a:pt x="1464" y="782"/>
                </a:lnTo>
                <a:lnTo>
                  <a:pt x="1451" y="790"/>
                </a:lnTo>
                <a:lnTo>
                  <a:pt x="1438" y="799"/>
                </a:lnTo>
                <a:lnTo>
                  <a:pt x="1424" y="808"/>
                </a:lnTo>
                <a:lnTo>
                  <a:pt x="1411" y="816"/>
                </a:lnTo>
                <a:lnTo>
                  <a:pt x="1398" y="825"/>
                </a:lnTo>
                <a:lnTo>
                  <a:pt x="1386" y="831"/>
                </a:lnTo>
                <a:lnTo>
                  <a:pt x="1378" y="837"/>
                </a:lnTo>
                <a:lnTo>
                  <a:pt x="1370" y="841"/>
                </a:lnTo>
                <a:lnTo>
                  <a:pt x="1364" y="845"/>
                </a:lnTo>
                <a:lnTo>
                  <a:pt x="1358" y="849"/>
                </a:lnTo>
                <a:lnTo>
                  <a:pt x="1352" y="854"/>
                </a:lnTo>
                <a:lnTo>
                  <a:pt x="1348" y="857"/>
                </a:lnTo>
                <a:lnTo>
                  <a:pt x="1344" y="859"/>
                </a:lnTo>
                <a:lnTo>
                  <a:pt x="1341" y="861"/>
                </a:lnTo>
                <a:lnTo>
                  <a:pt x="1339" y="862"/>
                </a:lnTo>
                <a:lnTo>
                  <a:pt x="1339" y="863"/>
                </a:lnTo>
                <a:lnTo>
                  <a:pt x="1340" y="864"/>
                </a:lnTo>
                <a:lnTo>
                  <a:pt x="1341" y="867"/>
                </a:lnTo>
                <a:lnTo>
                  <a:pt x="1344" y="870"/>
                </a:lnTo>
                <a:lnTo>
                  <a:pt x="1345" y="873"/>
                </a:lnTo>
                <a:lnTo>
                  <a:pt x="1346" y="877"/>
                </a:lnTo>
                <a:lnTo>
                  <a:pt x="1347" y="883"/>
                </a:lnTo>
                <a:lnTo>
                  <a:pt x="1347" y="888"/>
                </a:lnTo>
                <a:lnTo>
                  <a:pt x="1346" y="895"/>
                </a:lnTo>
                <a:lnTo>
                  <a:pt x="1345" y="901"/>
                </a:lnTo>
                <a:lnTo>
                  <a:pt x="1346" y="907"/>
                </a:lnTo>
                <a:lnTo>
                  <a:pt x="1346" y="913"/>
                </a:lnTo>
                <a:lnTo>
                  <a:pt x="1347" y="919"/>
                </a:lnTo>
                <a:lnTo>
                  <a:pt x="1347" y="925"/>
                </a:lnTo>
                <a:lnTo>
                  <a:pt x="1347" y="931"/>
                </a:lnTo>
                <a:lnTo>
                  <a:pt x="1346" y="936"/>
                </a:lnTo>
                <a:lnTo>
                  <a:pt x="1346" y="942"/>
                </a:lnTo>
                <a:lnTo>
                  <a:pt x="1345" y="946"/>
                </a:lnTo>
                <a:lnTo>
                  <a:pt x="1344" y="952"/>
                </a:lnTo>
                <a:lnTo>
                  <a:pt x="1341" y="955"/>
                </a:lnTo>
                <a:lnTo>
                  <a:pt x="1336" y="970"/>
                </a:lnTo>
                <a:lnTo>
                  <a:pt x="1327" y="985"/>
                </a:lnTo>
                <a:lnTo>
                  <a:pt x="1318" y="999"/>
                </a:lnTo>
                <a:lnTo>
                  <a:pt x="1306" y="1012"/>
                </a:lnTo>
                <a:lnTo>
                  <a:pt x="1295" y="1025"/>
                </a:lnTo>
                <a:lnTo>
                  <a:pt x="1284" y="1034"/>
                </a:lnTo>
                <a:lnTo>
                  <a:pt x="1274" y="1044"/>
                </a:lnTo>
                <a:lnTo>
                  <a:pt x="1266" y="1050"/>
                </a:lnTo>
                <a:lnTo>
                  <a:pt x="1261" y="1055"/>
                </a:lnTo>
                <a:lnTo>
                  <a:pt x="1259" y="1056"/>
                </a:lnTo>
                <a:lnTo>
                  <a:pt x="1260" y="1058"/>
                </a:lnTo>
                <a:lnTo>
                  <a:pt x="1263" y="1065"/>
                </a:lnTo>
                <a:lnTo>
                  <a:pt x="1266" y="1075"/>
                </a:lnTo>
                <a:lnTo>
                  <a:pt x="1272" y="1089"/>
                </a:lnTo>
                <a:lnTo>
                  <a:pt x="1277" y="1104"/>
                </a:lnTo>
                <a:lnTo>
                  <a:pt x="1282" y="1120"/>
                </a:lnTo>
                <a:lnTo>
                  <a:pt x="1288" y="1137"/>
                </a:lnTo>
                <a:lnTo>
                  <a:pt x="1292" y="1154"/>
                </a:lnTo>
                <a:lnTo>
                  <a:pt x="1295" y="1169"/>
                </a:lnTo>
                <a:lnTo>
                  <a:pt x="1297" y="1183"/>
                </a:lnTo>
                <a:lnTo>
                  <a:pt x="1299" y="1195"/>
                </a:lnTo>
                <a:lnTo>
                  <a:pt x="1301" y="1211"/>
                </a:lnTo>
                <a:lnTo>
                  <a:pt x="1302" y="1224"/>
                </a:lnTo>
                <a:lnTo>
                  <a:pt x="1302" y="1240"/>
                </a:lnTo>
                <a:lnTo>
                  <a:pt x="1302" y="1254"/>
                </a:lnTo>
                <a:lnTo>
                  <a:pt x="1302" y="1267"/>
                </a:lnTo>
                <a:lnTo>
                  <a:pt x="1301" y="1281"/>
                </a:lnTo>
                <a:lnTo>
                  <a:pt x="1299" y="1294"/>
                </a:lnTo>
                <a:lnTo>
                  <a:pt x="1297" y="1307"/>
                </a:lnTo>
                <a:lnTo>
                  <a:pt x="1295" y="1319"/>
                </a:lnTo>
                <a:lnTo>
                  <a:pt x="1288" y="1328"/>
                </a:lnTo>
                <a:lnTo>
                  <a:pt x="1280" y="1336"/>
                </a:lnTo>
                <a:lnTo>
                  <a:pt x="1274" y="1344"/>
                </a:lnTo>
                <a:lnTo>
                  <a:pt x="1266" y="1351"/>
                </a:lnTo>
                <a:lnTo>
                  <a:pt x="1260" y="1358"/>
                </a:lnTo>
                <a:lnTo>
                  <a:pt x="1251" y="1364"/>
                </a:lnTo>
                <a:lnTo>
                  <a:pt x="1244" y="1371"/>
                </a:lnTo>
                <a:lnTo>
                  <a:pt x="1234" y="1376"/>
                </a:lnTo>
                <a:lnTo>
                  <a:pt x="1224" y="1381"/>
                </a:lnTo>
                <a:lnTo>
                  <a:pt x="1212" y="1386"/>
                </a:lnTo>
                <a:lnTo>
                  <a:pt x="1210" y="1387"/>
                </a:lnTo>
                <a:lnTo>
                  <a:pt x="1207" y="1386"/>
                </a:lnTo>
                <a:lnTo>
                  <a:pt x="1204" y="1386"/>
                </a:lnTo>
                <a:lnTo>
                  <a:pt x="1201" y="1385"/>
                </a:lnTo>
                <a:lnTo>
                  <a:pt x="1197" y="1384"/>
                </a:lnTo>
                <a:lnTo>
                  <a:pt x="1194" y="1382"/>
                </a:lnTo>
                <a:lnTo>
                  <a:pt x="1191" y="1381"/>
                </a:lnTo>
                <a:lnTo>
                  <a:pt x="1188" y="1380"/>
                </a:lnTo>
                <a:lnTo>
                  <a:pt x="1184" y="1380"/>
                </a:lnTo>
                <a:lnTo>
                  <a:pt x="1181" y="1380"/>
                </a:lnTo>
                <a:lnTo>
                  <a:pt x="1179" y="1381"/>
                </a:lnTo>
                <a:lnTo>
                  <a:pt x="1177" y="1382"/>
                </a:lnTo>
                <a:lnTo>
                  <a:pt x="1176" y="1385"/>
                </a:lnTo>
                <a:lnTo>
                  <a:pt x="1174" y="1387"/>
                </a:lnTo>
                <a:lnTo>
                  <a:pt x="1173" y="1390"/>
                </a:lnTo>
                <a:lnTo>
                  <a:pt x="1172" y="1392"/>
                </a:lnTo>
                <a:lnTo>
                  <a:pt x="1169" y="1394"/>
                </a:lnTo>
                <a:lnTo>
                  <a:pt x="1168" y="1396"/>
                </a:lnTo>
                <a:lnTo>
                  <a:pt x="1166" y="1398"/>
                </a:lnTo>
                <a:lnTo>
                  <a:pt x="1164" y="1399"/>
                </a:lnTo>
                <a:lnTo>
                  <a:pt x="1170" y="1402"/>
                </a:lnTo>
                <a:lnTo>
                  <a:pt x="1176" y="1403"/>
                </a:lnTo>
                <a:lnTo>
                  <a:pt x="1181" y="1404"/>
                </a:lnTo>
                <a:lnTo>
                  <a:pt x="1187" y="1404"/>
                </a:lnTo>
                <a:lnTo>
                  <a:pt x="1191" y="1405"/>
                </a:lnTo>
                <a:lnTo>
                  <a:pt x="1195" y="1406"/>
                </a:lnTo>
                <a:lnTo>
                  <a:pt x="1198" y="1407"/>
                </a:lnTo>
                <a:lnTo>
                  <a:pt x="1202" y="1410"/>
                </a:lnTo>
                <a:lnTo>
                  <a:pt x="1205" y="1414"/>
                </a:lnTo>
                <a:lnTo>
                  <a:pt x="1207" y="1419"/>
                </a:lnTo>
                <a:lnTo>
                  <a:pt x="1213" y="1435"/>
                </a:lnTo>
                <a:lnTo>
                  <a:pt x="1221" y="1452"/>
                </a:lnTo>
                <a:lnTo>
                  <a:pt x="1227" y="1471"/>
                </a:lnTo>
                <a:lnTo>
                  <a:pt x="1234" y="1491"/>
                </a:lnTo>
                <a:lnTo>
                  <a:pt x="1239" y="1511"/>
                </a:lnTo>
                <a:lnTo>
                  <a:pt x="1245" y="1533"/>
                </a:lnTo>
                <a:lnTo>
                  <a:pt x="1249" y="1554"/>
                </a:lnTo>
                <a:lnTo>
                  <a:pt x="1252" y="1575"/>
                </a:lnTo>
                <a:lnTo>
                  <a:pt x="1254" y="1596"/>
                </a:lnTo>
                <a:lnTo>
                  <a:pt x="1254" y="1616"/>
                </a:lnTo>
                <a:lnTo>
                  <a:pt x="1254" y="1624"/>
                </a:lnTo>
                <a:lnTo>
                  <a:pt x="1254" y="1634"/>
                </a:lnTo>
                <a:lnTo>
                  <a:pt x="1254" y="1643"/>
                </a:lnTo>
                <a:lnTo>
                  <a:pt x="1254" y="1652"/>
                </a:lnTo>
                <a:lnTo>
                  <a:pt x="1254" y="1661"/>
                </a:lnTo>
                <a:lnTo>
                  <a:pt x="1253" y="1669"/>
                </a:lnTo>
                <a:lnTo>
                  <a:pt x="1252" y="1678"/>
                </a:lnTo>
                <a:lnTo>
                  <a:pt x="1250" y="1687"/>
                </a:lnTo>
                <a:lnTo>
                  <a:pt x="1247" y="1694"/>
                </a:lnTo>
                <a:lnTo>
                  <a:pt x="1244" y="1701"/>
                </a:lnTo>
                <a:lnTo>
                  <a:pt x="1230" y="1702"/>
                </a:lnTo>
                <a:lnTo>
                  <a:pt x="1215" y="1703"/>
                </a:lnTo>
                <a:lnTo>
                  <a:pt x="1199" y="1705"/>
                </a:lnTo>
                <a:lnTo>
                  <a:pt x="1184" y="1707"/>
                </a:lnTo>
                <a:lnTo>
                  <a:pt x="1170" y="1710"/>
                </a:lnTo>
                <a:lnTo>
                  <a:pt x="1158" y="1715"/>
                </a:lnTo>
                <a:lnTo>
                  <a:pt x="1146" y="1719"/>
                </a:lnTo>
                <a:lnTo>
                  <a:pt x="1136" y="1723"/>
                </a:lnTo>
                <a:lnTo>
                  <a:pt x="1127" y="1727"/>
                </a:lnTo>
                <a:lnTo>
                  <a:pt x="1122" y="1732"/>
                </a:lnTo>
                <a:lnTo>
                  <a:pt x="1121" y="1755"/>
                </a:lnTo>
                <a:lnTo>
                  <a:pt x="1121" y="1778"/>
                </a:lnTo>
                <a:lnTo>
                  <a:pt x="1120" y="1799"/>
                </a:lnTo>
                <a:lnTo>
                  <a:pt x="1120" y="1821"/>
                </a:lnTo>
                <a:lnTo>
                  <a:pt x="1120" y="1842"/>
                </a:lnTo>
                <a:lnTo>
                  <a:pt x="1121" y="1863"/>
                </a:lnTo>
                <a:lnTo>
                  <a:pt x="1123" y="1883"/>
                </a:lnTo>
                <a:lnTo>
                  <a:pt x="1126" y="1905"/>
                </a:lnTo>
                <a:lnTo>
                  <a:pt x="1130" y="1925"/>
                </a:lnTo>
                <a:lnTo>
                  <a:pt x="1135" y="1946"/>
                </a:lnTo>
                <a:lnTo>
                  <a:pt x="1137" y="1949"/>
                </a:lnTo>
                <a:lnTo>
                  <a:pt x="1140" y="1951"/>
                </a:lnTo>
                <a:lnTo>
                  <a:pt x="1146" y="1954"/>
                </a:lnTo>
                <a:lnTo>
                  <a:pt x="1151" y="1957"/>
                </a:lnTo>
                <a:lnTo>
                  <a:pt x="1156" y="1960"/>
                </a:lnTo>
                <a:lnTo>
                  <a:pt x="1163" y="1963"/>
                </a:lnTo>
                <a:lnTo>
                  <a:pt x="1168" y="1966"/>
                </a:lnTo>
                <a:lnTo>
                  <a:pt x="1173" y="1968"/>
                </a:lnTo>
                <a:lnTo>
                  <a:pt x="1176" y="1971"/>
                </a:lnTo>
                <a:lnTo>
                  <a:pt x="1177" y="1974"/>
                </a:lnTo>
                <a:lnTo>
                  <a:pt x="1178" y="2000"/>
                </a:lnTo>
                <a:lnTo>
                  <a:pt x="1177" y="2025"/>
                </a:lnTo>
                <a:lnTo>
                  <a:pt x="1176" y="2049"/>
                </a:lnTo>
                <a:lnTo>
                  <a:pt x="1174" y="2072"/>
                </a:lnTo>
                <a:lnTo>
                  <a:pt x="1172" y="2095"/>
                </a:lnTo>
                <a:lnTo>
                  <a:pt x="1168" y="2118"/>
                </a:lnTo>
                <a:lnTo>
                  <a:pt x="1166" y="2140"/>
                </a:lnTo>
                <a:lnTo>
                  <a:pt x="1164" y="2163"/>
                </a:lnTo>
                <a:lnTo>
                  <a:pt x="1163" y="2185"/>
                </a:lnTo>
                <a:lnTo>
                  <a:pt x="1164" y="2209"/>
                </a:lnTo>
                <a:lnTo>
                  <a:pt x="1164" y="2226"/>
                </a:lnTo>
                <a:lnTo>
                  <a:pt x="1165" y="2245"/>
                </a:lnTo>
                <a:lnTo>
                  <a:pt x="1167" y="2266"/>
                </a:lnTo>
                <a:lnTo>
                  <a:pt x="1168" y="2287"/>
                </a:lnTo>
                <a:lnTo>
                  <a:pt x="1170" y="2309"/>
                </a:lnTo>
                <a:lnTo>
                  <a:pt x="1173" y="2330"/>
                </a:lnTo>
                <a:lnTo>
                  <a:pt x="1174" y="2351"/>
                </a:lnTo>
                <a:lnTo>
                  <a:pt x="1176" y="2371"/>
                </a:lnTo>
                <a:lnTo>
                  <a:pt x="1177" y="2390"/>
                </a:lnTo>
                <a:lnTo>
                  <a:pt x="1177" y="2408"/>
                </a:lnTo>
                <a:lnTo>
                  <a:pt x="1175" y="2412"/>
                </a:lnTo>
                <a:lnTo>
                  <a:pt x="1174" y="2417"/>
                </a:lnTo>
                <a:lnTo>
                  <a:pt x="1173" y="2422"/>
                </a:lnTo>
                <a:lnTo>
                  <a:pt x="1170" y="2426"/>
                </a:lnTo>
                <a:lnTo>
                  <a:pt x="1169" y="2430"/>
                </a:lnTo>
                <a:lnTo>
                  <a:pt x="1167" y="2435"/>
                </a:lnTo>
                <a:lnTo>
                  <a:pt x="1165" y="2439"/>
                </a:lnTo>
                <a:lnTo>
                  <a:pt x="1162" y="2443"/>
                </a:lnTo>
                <a:lnTo>
                  <a:pt x="1160" y="2447"/>
                </a:lnTo>
                <a:lnTo>
                  <a:pt x="1155" y="2451"/>
                </a:lnTo>
                <a:lnTo>
                  <a:pt x="1155" y="2474"/>
                </a:lnTo>
                <a:lnTo>
                  <a:pt x="1155" y="2494"/>
                </a:lnTo>
                <a:lnTo>
                  <a:pt x="1158" y="2511"/>
                </a:lnTo>
                <a:lnTo>
                  <a:pt x="1159" y="2526"/>
                </a:lnTo>
                <a:lnTo>
                  <a:pt x="1162" y="2539"/>
                </a:lnTo>
                <a:lnTo>
                  <a:pt x="1164" y="2552"/>
                </a:lnTo>
                <a:lnTo>
                  <a:pt x="1167" y="2563"/>
                </a:lnTo>
                <a:lnTo>
                  <a:pt x="1170" y="2575"/>
                </a:lnTo>
                <a:lnTo>
                  <a:pt x="1174" y="2588"/>
                </a:lnTo>
                <a:lnTo>
                  <a:pt x="1177" y="2603"/>
                </a:lnTo>
                <a:lnTo>
                  <a:pt x="1179" y="2623"/>
                </a:lnTo>
                <a:lnTo>
                  <a:pt x="1181" y="2642"/>
                </a:lnTo>
                <a:lnTo>
                  <a:pt x="1183" y="2661"/>
                </a:lnTo>
                <a:lnTo>
                  <a:pt x="1187" y="2681"/>
                </a:lnTo>
                <a:lnTo>
                  <a:pt x="1189" y="2700"/>
                </a:lnTo>
                <a:lnTo>
                  <a:pt x="1192" y="2719"/>
                </a:lnTo>
                <a:lnTo>
                  <a:pt x="1195" y="2739"/>
                </a:lnTo>
                <a:lnTo>
                  <a:pt x="1198" y="2757"/>
                </a:lnTo>
                <a:lnTo>
                  <a:pt x="1203" y="2776"/>
                </a:lnTo>
                <a:lnTo>
                  <a:pt x="1207" y="2795"/>
                </a:lnTo>
                <a:lnTo>
                  <a:pt x="1210" y="2805"/>
                </a:lnTo>
                <a:lnTo>
                  <a:pt x="1213" y="2815"/>
                </a:lnTo>
                <a:lnTo>
                  <a:pt x="1217" y="2826"/>
                </a:lnTo>
                <a:lnTo>
                  <a:pt x="1220" y="2835"/>
                </a:lnTo>
                <a:lnTo>
                  <a:pt x="1223" y="2846"/>
                </a:lnTo>
                <a:lnTo>
                  <a:pt x="1226" y="2856"/>
                </a:lnTo>
                <a:lnTo>
                  <a:pt x="1230" y="2865"/>
                </a:lnTo>
                <a:lnTo>
                  <a:pt x="1233" y="2875"/>
                </a:lnTo>
                <a:lnTo>
                  <a:pt x="1235" y="2885"/>
                </a:lnTo>
                <a:lnTo>
                  <a:pt x="1238" y="2894"/>
                </a:lnTo>
                <a:lnTo>
                  <a:pt x="1244" y="2911"/>
                </a:lnTo>
                <a:lnTo>
                  <a:pt x="1248" y="2928"/>
                </a:lnTo>
                <a:lnTo>
                  <a:pt x="1250" y="2946"/>
                </a:lnTo>
                <a:lnTo>
                  <a:pt x="1252" y="2964"/>
                </a:lnTo>
                <a:lnTo>
                  <a:pt x="1252" y="2984"/>
                </a:lnTo>
                <a:lnTo>
                  <a:pt x="1251" y="3003"/>
                </a:lnTo>
                <a:lnTo>
                  <a:pt x="1250" y="3022"/>
                </a:lnTo>
                <a:lnTo>
                  <a:pt x="1247" y="3041"/>
                </a:lnTo>
                <a:lnTo>
                  <a:pt x="1244" y="3060"/>
                </a:lnTo>
                <a:lnTo>
                  <a:pt x="1238" y="3078"/>
                </a:lnTo>
                <a:lnTo>
                  <a:pt x="1236" y="3085"/>
                </a:lnTo>
                <a:lnTo>
                  <a:pt x="1233" y="3091"/>
                </a:lnTo>
                <a:lnTo>
                  <a:pt x="1230" y="3096"/>
                </a:lnTo>
                <a:lnTo>
                  <a:pt x="1225" y="3103"/>
                </a:lnTo>
                <a:lnTo>
                  <a:pt x="1220" y="3107"/>
                </a:lnTo>
                <a:lnTo>
                  <a:pt x="1215" y="3113"/>
                </a:lnTo>
                <a:lnTo>
                  <a:pt x="1209" y="3116"/>
                </a:lnTo>
                <a:lnTo>
                  <a:pt x="1205" y="3119"/>
                </a:lnTo>
                <a:lnTo>
                  <a:pt x="1199" y="3121"/>
                </a:lnTo>
                <a:lnTo>
                  <a:pt x="1194" y="3121"/>
                </a:lnTo>
                <a:lnTo>
                  <a:pt x="1197" y="3138"/>
                </a:lnTo>
                <a:lnTo>
                  <a:pt x="1201" y="3159"/>
                </a:lnTo>
                <a:lnTo>
                  <a:pt x="1205" y="3179"/>
                </a:lnTo>
                <a:lnTo>
                  <a:pt x="1208" y="3202"/>
                </a:lnTo>
                <a:lnTo>
                  <a:pt x="1212" y="3224"/>
                </a:lnTo>
                <a:lnTo>
                  <a:pt x="1216" y="3247"/>
                </a:lnTo>
                <a:lnTo>
                  <a:pt x="1219" y="3267"/>
                </a:lnTo>
                <a:lnTo>
                  <a:pt x="1222" y="3287"/>
                </a:lnTo>
                <a:lnTo>
                  <a:pt x="1223" y="3304"/>
                </a:lnTo>
                <a:lnTo>
                  <a:pt x="1223" y="3318"/>
                </a:lnTo>
                <a:lnTo>
                  <a:pt x="1232" y="3337"/>
                </a:lnTo>
                <a:lnTo>
                  <a:pt x="1242" y="3354"/>
                </a:lnTo>
                <a:lnTo>
                  <a:pt x="1255" y="3369"/>
                </a:lnTo>
                <a:lnTo>
                  <a:pt x="1269" y="3383"/>
                </a:lnTo>
                <a:lnTo>
                  <a:pt x="1283" y="3395"/>
                </a:lnTo>
                <a:lnTo>
                  <a:pt x="1298" y="3408"/>
                </a:lnTo>
                <a:lnTo>
                  <a:pt x="1315" y="3421"/>
                </a:lnTo>
                <a:lnTo>
                  <a:pt x="1330" y="3435"/>
                </a:lnTo>
                <a:lnTo>
                  <a:pt x="1345" y="3451"/>
                </a:lnTo>
                <a:lnTo>
                  <a:pt x="1360" y="3469"/>
                </a:lnTo>
                <a:lnTo>
                  <a:pt x="1363" y="3476"/>
                </a:lnTo>
                <a:lnTo>
                  <a:pt x="1365" y="3482"/>
                </a:lnTo>
                <a:lnTo>
                  <a:pt x="1367" y="3488"/>
                </a:lnTo>
                <a:lnTo>
                  <a:pt x="1368" y="3494"/>
                </a:lnTo>
                <a:lnTo>
                  <a:pt x="1368" y="3501"/>
                </a:lnTo>
                <a:lnTo>
                  <a:pt x="1368" y="3507"/>
                </a:lnTo>
                <a:lnTo>
                  <a:pt x="1367" y="3512"/>
                </a:lnTo>
                <a:lnTo>
                  <a:pt x="1364" y="3518"/>
                </a:lnTo>
                <a:lnTo>
                  <a:pt x="1362" y="3523"/>
                </a:lnTo>
                <a:lnTo>
                  <a:pt x="1358" y="3526"/>
                </a:lnTo>
                <a:lnTo>
                  <a:pt x="1350" y="3530"/>
                </a:lnTo>
                <a:lnTo>
                  <a:pt x="1340" y="3534"/>
                </a:lnTo>
                <a:lnTo>
                  <a:pt x="1327" y="3538"/>
                </a:lnTo>
                <a:lnTo>
                  <a:pt x="1312" y="3542"/>
                </a:lnTo>
                <a:lnTo>
                  <a:pt x="1295" y="3546"/>
                </a:lnTo>
                <a:lnTo>
                  <a:pt x="1278" y="3549"/>
                </a:lnTo>
                <a:lnTo>
                  <a:pt x="1261" y="3551"/>
                </a:lnTo>
                <a:lnTo>
                  <a:pt x="1242" y="3551"/>
                </a:lnTo>
                <a:lnTo>
                  <a:pt x="1225" y="3550"/>
                </a:lnTo>
                <a:lnTo>
                  <a:pt x="1210" y="3548"/>
                </a:lnTo>
                <a:lnTo>
                  <a:pt x="1192" y="3542"/>
                </a:lnTo>
                <a:lnTo>
                  <a:pt x="1175" y="3535"/>
                </a:lnTo>
                <a:lnTo>
                  <a:pt x="1159" y="3527"/>
                </a:lnTo>
                <a:lnTo>
                  <a:pt x="1142" y="3518"/>
                </a:lnTo>
                <a:lnTo>
                  <a:pt x="1127" y="3507"/>
                </a:lnTo>
                <a:lnTo>
                  <a:pt x="1112" y="3495"/>
                </a:lnTo>
                <a:lnTo>
                  <a:pt x="1099" y="3481"/>
                </a:lnTo>
                <a:lnTo>
                  <a:pt x="1087" y="3467"/>
                </a:lnTo>
                <a:lnTo>
                  <a:pt x="1074" y="3452"/>
                </a:lnTo>
                <a:lnTo>
                  <a:pt x="1063" y="3436"/>
                </a:lnTo>
                <a:lnTo>
                  <a:pt x="1059" y="3427"/>
                </a:lnTo>
                <a:lnTo>
                  <a:pt x="1054" y="3419"/>
                </a:lnTo>
                <a:lnTo>
                  <a:pt x="1052" y="3410"/>
                </a:lnTo>
                <a:lnTo>
                  <a:pt x="1051" y="3401"/>
                </a:lnTo>
                <a:lnTo>
                  <a:pt x="1050" y="3391"/>
                </a:lnTo>
                <a:lnTo>
                  <a:pt x="1050" y="3382"/>
                </a:lnTo>
                <a:lnTo>
                  <a:pt x="1051" y="3373"/>
                </a:lnTo>
                <a:lnTo>
                  <a:pt x="1052" y="3363"/>
                </a:lnTo>
                <a:lnTo>
                  <a:pt x="1053" y="3353"/>
                </a:lnTo>
                <a:lnTo>
                  <a:pt x="1055" y="3344"/>
                </a:lnTo>
                <a:lnTo>
                  <a:pt x="1058" y="3334"/>
                </a:lnTo>
                <a:lnTo>
                  <a:pt x="1061" y="3324"/>
                </a:lnTo>
                <a:lnTo>
                  <a:pt x="1063" y="3315"/>
                </a:lnTo>
                <a:lnTo>
                  <a:pt x="1065" y="3305"/>
                </a:lnTo>
                <a:lnTo>
                  <a:pt x="1067" y="3295"/>
                </a:lnTo>
                <a:lnTo>
                  <a:pt x="1068" y="3286"/>
                </a:lnTo>
                <a:lnTo>
                  <a:pt x="1069" y="3276"/>
                </a:lnTo>
                <a:lnTo>
                  <a:pt x="1069" y="3266"/>
                </a:lnTo>
                <a:lnTo>
                  <a:pt x="1069" y="3258"/>
                </a:lnTo>
                <a:lnTo>
                  <a:pt x="1068" y="3248"/>
                </a:lnTo>
                <a:lnTo>
                  <a:pt x="1066" y="3240"/>
                </a:lnTo>
                <a:lnTo>
                  <a:pt x="1064" y="3234"/>
                </a:lnTo>
                <a:lnTo>
                  <a:pt x="1062" y="3228"/>
                </a:lnTo>
                <a:lnTo>
                  <a:pt x="1060" y="3222"/>
                </a:lnTo>
                <a:lnTo>
                  <a:pt x="1056" y="3218"/>
                </a:lnTo>
                <a:lnTo>
                  <a:pt x="1054" y="3213"/>
                </a:lnTo>
                <a:lnTo>
                  <a:pt x="1051" y="3207"/>
                </a:lnTo>
                <a:lnTo>
                  <a:pt x="1049" y="3201"/>
                </a:lnTo>
                <a:lnTo>
                  <a:pt x="1047" y="3194"/>
                </a:lnTo>
                <a:lnTo>
                  <a:pt x="1045" y="3186"/>
                </a:lnTo>
                <a:lnTo>
                  <a:pt x="1044" y="3180"/>
                </a:lnTo>
                <a:lnTo>
                  <a:pt x="1044" y="3173"/>
                </a:lnTo>
                <a:lnTo>
                  <a:pt x="1042" y="3165"/>
                </a:lnTo>
                <a:lnTo>
                  <a:pt x="1042" y="3157"/>
                </a:lnTo>
                <a:lnTo>
                  <a:pt x="1042" y="3147"/>
                </a:lnTo>
                <a:lnTo>
                  <a:pt x="1042" y="3138"/>
                </a:lnTo>
                <a:lnTo>
                  <a:pt x="1042" y="3130"/>
                </a:lnTo>
                <a:lnTo>
                  <a:pt x="1041" y="3122"/>
                </a:lnTo>
                <a:lnTo>
                  <a:pt x="1041" y="3115"/>
                </a:lnTo>
                <a:lnTo>
                  <a:pt x="1039" y="3108"/>
                </a:lnTo>
                <a:lnTo>
                  <a:pt x="1037" y="3101"/>
                </a:lnTo>
                <a:lnTo>
                  <a:pt x="1032" y="3094"/>
                </a:lnTo>
                <a:lnTo>
                  <a:pt x="1026" y="3088"/>
                </a:lnTo>
                <a:lnTo>
                  <a:pt x="1019" y="3081"/>
                </a:lnTo>
                <a:lnTo>
                  <a:pt x="1012" y="3075"/>
                </a:lnTo>
                <a:lnTo>
                  <a:pt x="1005" y="3070"/>
                </a:lnTo>
                <a:lnTo>
                  <a:pt x="998" y="3063"/>
                </a:lnTo>
                <a:lnTo>
                  <a:pt x="993" y="3057"/>
                </a:lnTo>
                <a:lnTo>
                  <a:pt x="989" y="3049"/>
                </a:lnTo>
                <a:lnTo>
                  <a:pt x="985" y="3042"/>
                </a:lnTo>
                <a:lnTo>
                  <a:pt x="982" y="3023"/>
                </a:lnTo>
                <a:lnTo>
                  <a:pt x="982" y="3005"/>
                </a:lnTo>
                <a:lnTo>
                  <a:pt x="983" y="2986"/>
                </a:lnTo>
                <a:lnTo>
                  <a:pt x="984" y="2968"/>
                </a:lnTo>
                <a:lnTo>
                  <a:pt x="988" y="2949"/>
                </a:lnTo>
                <a:lnTo>
                  <a:pt x="990" y="2931"/>
                </a:lnTo>
                <a:lnTo>
                  <a:pt x="992" y="2914"/>
                </a:lnTo>
                <a:lnTo>
                  <a:pt x="993" y="2896"/>
                </a:lnTo>
                <a:lnTo>
                  <a:pt x="993" y="2878"/>
                </a:lnTo>
                <a:lnTo>
                  <a:pt x="991" y="2861"/>
                </a:lnTo>
                <a:lnTo>
                  <a:pt x="980" y="2810"/>
                </a:lnTo>
                <a:lnTo>
                  <a:pt x="969" y="2756"/>
                </a:lnTo>
                <a:lnTo>
                  <a:pt x="957" y="2700"/>
                </a:lnTo>
                <a:lnTo>
                  <a:pt x="946" y="2644"/>
                </a:lnTo>
                <a:lnTo>
                  <a:pt x="934" y="2589"/>
                </a:lnTo>
                <a:lnTo>
                  <a:pt x="923" y="2537"/>
                </a:lnTo>
                <a:lnTo>
                  <a:pt x="913" y="2488"/>
                </a:lnTo>
                <a:lnTo>
                  <a:pt x="906" y="2444"/>
                </a:lnTo>
                <a:lnTo>
                  <a:pt x="901" y="2407"/>
                </a:lnTo>
                <a:lnTo>
                  <a:pt x="897" y="2376"/>
                </a:lnTo>
                <a:lnTo>
                  <a:pt x="888" y="2361"/>
                </a:lnTo>
                <a:lnTo>
                  <a:pt x="878" y="2344"/>
                </a:lnTo>
                <a:lnTo>
                  <a:pt x="869" y="2328"/>
                </a:lnTo>
                <a:lnTo>
                  <a:pt x="862" y="2311"/>
                </a:lnTo>
                <a:lnTo>
                  <a:pt x="854" y="2293"/>
                </a:lnTo>
                <a:lnTo>
                  <a:pt x="848" y="2274"/>
                </a:lnTo>
                <a:lnTo>
                  <a:pt x="842" y="2256"/>
                </a:lnTo>
                <a:lnTo>
                  <a:pt x="836" y="2239"/>
                </a:lnTo>
                <a:lnTo>
                  <a:pt x="831" y="2221"/>
                </a:lnTo>
                <a:lnTo>
                  <a:pt x="825" y="2203"/>
                </a:lnTo>
                <a:lnTo>
                  <a:pt x="822" y="2188"/>
                </a:lnTo>
                <a:lnTo>
                  <a:pt x="818" y="2173"/>
                </a:lnTo>
                <a:lnTo>
                  <a:pt x="813" y="2156"/>
                </a:lnTo>
                <a:lnTo>
                  <a:pt x="810" y="2139"/>
                </a:lnTo>
                <a:lnTo>
                  <a:pt x="806" y="2122"/>
                </a:lnTo>
                <a:lnTo>
                  <a:pt x="802" y="2104"/>
                </a:lnTo>
                <a:lnTo>
                  <a:pt x="798" y="2085"/>
                </a:lnTo>
                <a:lnTo>
                  <a:pt x="794" y="2067"/>
                </a:lnTo>
                <a:lnTo>
                  <a:pt x="791" y="2050"/>
                </a:lnTo>
                <a:lnTo>
                  <a:pt x="787" y="2034"/>
                </a:lnTo>
                <a:lnTo>
                  <a:pt x="784" y="2016"/>
                </a:lnTo>
                <a:lnTo>
                  <a:pt x="782" y="2003"/>
                </a:lnTo>
                <a:lnTo>
                  <a:pt x="779" y="1990"/>
                </a:lnTo>
                <a:lnTo>
                  <a:pt x="775" y="1979"/>
                </a:lnTo>
                <a:lnTo>
                  <a:pt x="771" y="1969"/>
                </a:lnTo>
                <a:lnTo>
                  <a:pt x="768" y="1962"/>
                </a:lnTo>
                <a:lnTo>
                  <a:pt x="764" y="1955"/>
                </a:lnTo>
                <a:lnTo>
                  <a:pt x="761" y="1951"/>
                </a:lnTo>
                <a:lnTo>
                  <a:pt x="756" y="1948"/>
                </a:lnTo>
                <a:lnTo>
                  <a:pt x="753" y="1946"/>
                </a:lnTo>
                <a:lnTo>
                  <a:pt x="750" y="1950"/>
                </a:lnTo>
                <a:lnTo>
                  <a:pt x="746" y="1955"/>
                </a:lnTo>
                <a:lnTo>
                  <a:pt x="742" y="1962"/>
                </a:lnTo>
                <a:lnTo>
                  <a:pt x="738" y="1968"/>
                </a:lnTo>
                <a:lnTo>
                  <a:pt x="735" y="1977"/>
                </a:lnTo>
                <a:lnTo>
                  <a:pt x="731" y="1985"/>
                </a:lnTo>
                <a:lnTo>
                  <a:pt x="727" y="1995"/>
                </a:lnTo>
                <a:lnTo>
                  <a:pt x="724" y="2004"/>
                </a:lnTo>
                <a:lnTo>
                  <a:pt x="720" y="2013"/>
                </a:lnTo>
                <a:lnTo>
                  <a:pt x="717" y="2023"/>
                </a:lnTo>
                <a:lnTo>
                  <a:pt x="709" y="2055"/>
                </a:lnTo>
                <a:lnTo>
                  <a:pt x="702" y="2087"/>
                </a:lnTo>
                <a:lnTo>
                  <a:pt x="694" y="2122"/>
                </a:lnTo>
                <a:lnTo>
                  <a:pt x="688" y="2156"/>
                </a:lnTo>
                <a:lnTo>
                  <a:pt x="681" y="2191"/>
                </a:lnTo>
                <a:lnTo>
                  <a:pt x="675" y="2225"/>
                </a:lnTo>
                <a:lnTo>
                  <a:pt x="668" y="2259"/>
                </a:lnTo>
                <a:lnTo>
                  <a:pt x="661" y="2293"/>
                </a:lnTo>
                <a:lnTo>
                  <a:pt x="654" y="2326"/>
                </a:lnTo>
                <a:lnTo>
                  <a:pt x="648" y="2358"/>
                </a:lnTo>
                <a:lnTo>
                  <a:pt x="636" y="2412"/>
                </a:lnTo>
                <a:lnTo>
                  <a:pt x="625" y="2461"/>
                </a:lnTo>
                <a:lnTo>
                  <a:pt x="614" y="2511"/>
                </a:lnTo>
                <a:lnTo>
                  <a:pt x="604" y="2557"/>
                </a:lnTo>
                <a:lnTo>
                  <a:pt x="594" y="2603"/>
                </a:lnTo>
                <a:lnTo>
                  <a:pt x="584" y="2649"/>
                </a:lnTo>
                <a:lnTo>
                  <a:pt x="576" y="2697"/>
                </a:lnTo>
                <a:lnTo>
                  <a:pt x="567" y="2744"/>
                </a:lnTo>
                <a:lnTo>
                  <a:pt x="560" y="2793"/>
                </a:lnTo>
                <a:lnTo>
                  <a:pt x="552" y="2846"/>
                </a:lnTo>
                <a:lnTo>
                  <a:pt x="552" y="2851"/>
                </a:lnTo>
                <a:lnTo>
                  <a:pt x="553" y="2860"/>
                </a:lnTo>
                <a:lnTo>
                  <a:pt x="554" y="2870"/>
                </a:lnTo>
                <a:lnTo>
                  <a:pt x="555" y="2882"/>
                </a:lnTo>
                <a:lnTo>
                  <a:pt x="557" y="2893"/>
                </a:lnTo>
                <a:lnTo>
                  <a:pt x="559" y="2905"/>
                </a:lnTo>
                <a:lnTo>
                  <a:pt x="561" y="2917"/>
                </a:lnTo>
                <a:lnTo>
                  <a:pt x="562" y="2927"/>
                </a:lnTo>
                <a:lnTo>
                  <a:pt x="562" y="2935"/>
                </a:lnTo>
                <a:lnTo>
                  <a:pt x="562" y="2941"/>
                </a:lnTo>
                <a:lnTo>
                  <a:pt x="562" y="2950"/>
                </a:lnTo>
                <a:lnTo>
                  <a:pt x="562" y="2961"/>
                </a:lnTo>
                <a:lnTo>
                  <a:pt x="563" y="2972"/>
                </a:lnTo>
                <a:lnTo>
                  <a:pt x="563" y="2983"/>
                </a:lnTo>
                <a:lnTo>
                  <a:pt x="563" y="2993"/>
                </a:lnTo>
                <a:lnTo>
                  <a:pt x="561" y="3003"/>
                </a:lnTo>
                <a:lnTo>
                  <a:pt x="556" y="3013"/>
                </a:lnTo>
                <a:lnTo>
                  <a:pt x="549" y="3022"/>
                </a:lnTo>
                <a:lnTo>
                  <a:pt x="538" y="3030"/>
                </a:lnTo>
                <a:lnTo>
                  <a:pt x="523" y="3036"/>
                </a:lnTo>
                <a:lnTo>
                  <a:pt x="522" y="3042"/>
                </a:lnTo>
                <a:lnTo>
                  <a:pt x="520" y="3046"/>
                </a:lnTo>
                <a:lnTo>
                  <a:pt x="518" y="3052"/>
                </a:lnTo>
                <a:lnTo>
                  <a:pt x="515" y="3059"/>
                </a:lnTo>
                <a:lnTo>
                  <a:pt x="513" y="3067"/>
                </a:lnTo>
                <a:lnTo>
                  <a:pt x="510" y="3077"/>
                </a:lnTo>
                <a:lnTo>
                  <a:pt x="507" y="3089"/>
                </a:lnTo>
                <a:lnTo>
                  <a:pt x="504" y="3103"/>
                </a:lnTo>
                <a:lnTo>
                  <a:pt x="500" y="3120"/>
                </a:lnTo>
                <a:lnTo>
                  <a:pt x="497" y="3139"/>
                </a:lnTo>
                <a:lnTo>
                  <a:pt x="497" y="3151"/>
                </a:lnTo>
                <a:lnTo>
                  <a:pt x="496" y="3162"/>
                </a:lnTo>
                <a:lnTo>
                  <a:pt x="496" y="3173"/>
                </a:lnTo>
                <a:lnTo>
                  <a:pt x="495" y="3184"/>
                </a:lnTo>
                <a:lnTo>
                  <a:pt x="495" y="3194"/>
                </a:lnTo>
                <a:lnTo>
                  <a:pt x="494" y="3205"/>
                </a:lnTo>
                <a:lnTo>
                  <a:pt x="493" y="3216"/>
                </a:lnTo>
                <a:lnTo>
                  <a:pt x="491" y="3227"/>
                </a:lnTo>
                <a:lnTo>
                  <a:pt x="486" y="3238"/>
                </a:lnTo>
                <a:lnTo>
                  <a:pt x="482" y="3250"/>
                </a:lnTo>
                <a:lnTo>
                  <a:pt x="482" y="3272"/>
                </a:lnTo>
                <a:lnTo>
                  <a:pt x="483" y="3292"/>
                </a:lnTo>
                <a:lnTo>
                  <a:pt x="484" y="3311"/>
                </a:lnTo>
                <a:lnTo>
                  <a:pt x="485" y="3331"/>
                </a:lnTo>
                <a:lnTo>
                  <a:pt x="486" y="3349"/>
                </a:lnTo>
                <a:lnTo>
                  <a:pt x="486" y="3366"/>
                </a:lnTo>
                <a:lnTo>
                  <a:pt x="486" y="3383"/>
                </a:lnTo>
                <a:lnTo>
                  <a:pt x="484" y="3400"/>
                </a:lnTo>
                <a:lnTo>
                  <a:pt x="480" y="3416"/>
                </a:lnTo>
                <a:lnTo>
                  <a:pt x="475" y="3432"/>
                </a:lnTo>
                <a:lnTo>
                  <a:pt x="471" y="3437"/>
                </a:lnTo>
                <a:lnTo>
                  <a:pt x="467" y="3444"/>
                </a:lnTo>
                <a:lnTo>
                  <a:pt x="462" y="3449"/>
                </a:lnTo>
                <a:lnTo>
                  <a:pt x="455" y="3453"/>
                </a:lnTo>
                <a:lnTo>
                  <a:pt x="449" y="3459"/>
                </a:lnTo>
                <a:lnTo>
                  <a:pt x="441" y="3463"/>
                </a:lnTo>
                <a:lnTo>
                  <a:pt x="434" y="3467"/>
                </a:lnTo>
                <a:lnTo>
                  <a:pt x="426" y="3473"/>
                </a:lnTo>
                <a:lnTo>
                  <a:pt x="420" y="3477"/>
                </a:lnTo>
                <a:lnTo>
                  <a:pt x="412" y="3483"/>
                </a:lnTo>
                <a:lnTo>
                  <a:pt x="404" y="3490"/>
                </a:lnTo>
                <a:lnTo>
                  <a:pt x="394" y="3497"/>
                </a:lnTo>
                <a:lnTo>
                  <a:pt x="384" y="3505"/>
                </a:lnTo>
                <a:lnTo>
                  <a:pt x="374" y="3511"/>
                </a:lnTo>
                <a:lnTo>
                  <a:pt x="363" y="3518"/>
                </a:lnTo>
                <a:lnTo>
                  <a:pt x="352" y="3523"/>
                </a:lnTo>
                <a:lnTo>
                  <a:pt x="340" y="3530"/>
                </a:lnTo>
                <a:lnTo>
                  <a:pt x="328" y="3534"/>
                </a:lnTo>
                <a:lnTo>
                  <a:pt x="317" y="3538"/>
                </a:lnTo>
                <a:lnTo>
                  <a:pt x="304" y="3542"/>
                </a:lnTo>
                <a:lnTo>
                  <a:pt x="291" y="3546"/>
                </a:lnTo>
                <a:lnTo>
                  <a:pt x="278" y="3548"/>
                </a:lnTo>
                <a:lnTo>
                  <a:pt x="265" y="3549"/>
                </a:lnTo>
                <a:lnTo>
                  <a:pt x="252" y="3550"/>
                </a:lnTo>
                <a:lnTo>
                  <a:pt x="239" y="3549"/>
                </a:lnTo>
                <a:lnTo>
                  <a:pt x="226" y="3548"/>
                </a:lnTo>
                <a:lnTo>
                  <a:pt x="213" y="3546"/>
                </a:lnTo>
                <a:lnTo>
                  <a:pt x="200" y="3542"/>
                </a:lnTo>
                <a:lnTo>
                  <a:pt x="187" y="3537"/>
                </a:lnTo>
                <a:lnTo>
                  <a:pt x="175" y="3532"/>
                </a:lnTo>
                <a:lnTo>
                  <a:pt x="174" y="3530"/>
                </a:lnTo>
                <a:lnTo>
                  <a:pt x="171" y="3526"/>
                </a:lnTo>
                <a:lnTo>
                  <a:pt x="171" y="3522"/>
                </a:lnTo>
                <a:lnTo>
                  <a:pt x="170" y="3517"/>
                </a:lnTo>
                <a:lnTo>
                  <a:pt x="170" y="3510"/>
                </a:lnTo>
                <a:lnTo>
                  <a:pt x="170" y="3505"/>
                </a:lnTo>
                <a:lnTo>
                  <a:pt x="171" y="3498"/>
                </a:lnTo>
                <a:lnTo>
                  <a:pt x="172" y="3493"/>
                </a:lnTo>
                <a:lnTo>
                  <a:pt x="175" y="3489"/>
                </a:lnTo>
                <a:lnTo>
                  <a:pt x="178" y="3486"/>
                </a:lnTo>
                <a:lnTo>
                  <a:pt x="201" y="3463"/>
                </a:lnTo>
                <a:lnTo>
                  <a:pt x="223" y="3440"/>
                </a:lnTo>
                <a:lnTo>
                  <a:pt x="243" y="3416"/>
                </a:lnTo>
                <a:lnTo>
                  <a:pt x="262" y="3391"/>
                </a:lnTo>
                <a:lnTo>
                  <a:pt x="278" y="3365"/>
                </a:lnTo>
                <a:lnTo>
                  <a:pt x="293" y="3338"/>
                </a:lnTo>
                <a:lnTo>
                  <a:pt x="307" y="3311"/>
                </a:lnTo>
                <a:lnTo>
                  <a:pt x="320" y="3282"/>
                </a:lnTo>
                <a:lnTo>
                  <a:pt x="331" y="3254"/>
                </a:lnTo>
                <a:lnTo>
                  <a:pt x="340" y="3224"/>
                </a:lnTo>
                <a:lnTo>
                  <a:pt x="341" y="3210"/>
                </a:lnTo>
                <a:lnTo>
                  <a:pt x="342" y="3195"/>
                </a:lnTo>
                <a:lnTo>
                  <a:pt x="343" y="3180"/>
                </a:lnTo>
                <a:lnTo>
                  <a:pt x="343" y="3165"/>
                </a:lnTo>
                <a:lnTo>
                  <a:pt x="342" y="3150"/>
                </a:lnTo>
                <a:lnTo>
                  <a:pt x="342" y="3134"/>
                </a:lnTo>
                <a:lnTo>
                  <a:pt x="341" y="3119"/>
                </a:lnTo>
                <a:lnTo>
                  <a:pt x="341" y="3104"/>
                </a:lnTo>
                <a:lnTo>
                  <a:pt x="340" y="3090"/>
                </a:lnTo>
                <a:lnTo>
                  <a:pt x="340" y="3075"/>
                </a:lnTo>
                <a:lnTo>
                  <a:pt x="338" y="3074"/>
                </a:lnTo>
                <a:lnTo>
                  <a:pt x="335" y="3072"/>
                </a:lnTo>
                <a:lnTo>
                  <a:pt x="332" y="3071"/>
                </a:lnTo>
                <a:lnTo>
                  <a:pt x="328" y="3069"/>
                </a:lnTo>
                <a:lnTo>
                  <a:pt x="325" y="3065"/>
                </a:lnTo>
                <a:lnTo>
                  <a:pt x="322" y="3063"/>
                </a:lnTo>
                <a:lnTo>
                  <a:pt x="319" y="3060"/>
                </a:lnTo>
                <a:lnTo>
                  <a:pt x="315" y="3057"/>
                </a:lnTo>
                <a:lnTo>
                  <a:pt x="313" y="3054"/>
                </a:lnTo>
                <a:lnTo>
                  <a:pt x="312" y="3049"/>
                </a:lnTo>
                <a:lnTo>
                  <a:pt x="310" y="3040"/>
                </a:lnTo>
                <a:lnTo>
                  <a:pt x="308" y="3030"/>
                </a:lnTo>
                <a:lnTo>
                  <a:pt x="307" y="3018"/>
                </a:lnTo>
                <a:lnTo>
                  <a:pt x="306" y="3006"/>
                </a:lnTo>
                <a:lnTo>
                  <a:pt x="305" y="2994"/>
                </a:lnTo>
                <a:lnTo>
                  <a:pt x="306" y="2983"/>
                </a:lnTo>
                <a:lnTo>
                  <a:pt x="306" y="2970"/>
                </a:lnTo>
                <a:lnTo>
                  <a:pt x="308" y="2958"/>
                </a:lnTo>
                <a:lnTo>
                  <a:pt x="309" y="2947"/>
                </a:lnTo>
                <a:lnTo>
                  <a:pt x="312" y="2936"/>
                </a:lnTo>
                <a:lnTo>
                  <a:pt x="320" y="2902"/>
                </a:lnTo>
                <a:lnTo>
                  <a:pt x="327" y="2865"/>
                </a:lnTo>
                <a:lnTo>
                  <a:pt x="333" y="2828"/>
                </a:lnTo>
                <a:lnTo>
                  <a:pt x="337" y="2789"/>
                </a:lnTo>
                <a:lnTo>
                  <a:pt x="341" y="2749"/>
                </a:lnTo>
                <a:lnTo>
                  <a:pt x="343" y="2710"/>
                </a:lnTo>
                <a:lnTo>
                  <a:pt x="346" y="2670"/>
                </a:lnTo>
                <a:lnTo>
                  <a:pt x="348" y="2631"/>
                </a:lnTo>
                <a:lnTo>
                  <a:pt x="349" y="2594"/>
                </a:lnTo>
                <a:lnTo>
                  <a:pt x="351" y="2557"/>
                </a:lnTo>
                <a:lnTo>
                  <a:pt x="351" y="2542"/>
                </a:lnTo>
                <a:lnTo>
                  <a:pt x="352" y="2529"/>
                </a:lnTo>
                <a:lnTo>
                  <a:pt x="354" y="2517"/>
                </a:lnTo>
                <a:lnTo>
                  <a:pt x="355" y="2505"/>
                </a:lnTo>
                <a:lnTo>
                  <a:pt x="357" y="2494"/>
                </a:lnTo>
                <a:lnTo>
                  <a:pt x="360" y="2483"/>
                </a:lnTo>
                <a:lnTo>
                  <a:pt x="361" y="2472"/>
                </a:lnTo>
                <a:lnTo>
                  <a:pt x="362" y="2460"/>
                </a:lnTo>
                <a:lnTo>
                  <a:pt x="362" y="2448"/>
                </a:lnTo>
                <a:lnTo>
                  <a:pt x="361" y="2436"/>
                </a:lnTo>
                <a:lnTo>
                  <a:pt x="360" y="2430"/>
                </a:lnTo>
                <a:lnTo>
                  <a:pt x="358" y="2425"/>
                </a:lnTo>
                <a:lnTo>
                  <a:pt x="355" y="2421"/>
                </a:lnTo>
                <a:lnTo>
                  <a:pt x="352" y="2416"/>
                </a:lnTo>
                <a:lnTo>
                  <a:pt x="349" y="2413"/>
                </a:lnTo>
                <a:lnTo>
                  <a:pt x="344" y="2409"/>
                </a:lnTo>
                <a:lnTo>
                  <a:pt x="341" y="2404"/>
                </a:lnTo>
                <a:lnTo>
                  <a:pt x="338" y="2400"/>
                </a:lnTo>
                <a:lnTo>
                  <a:pt x="336" y="2395"/>
                </a:lnTo>
                <a:lnTo>
                  <a:pt x="335" y="2389"/>
                </a:lnTo>
                <a:lnTo>
                  <a:pt x="334" y="2370"/>
                </a:lnTo>
                <a:lnTo>
                  <a:pt x="333" y="2351"/>
                </a:lnTo>
                <a:lnTo>
                  <a:pt x="333" y="2334"/>
                </a:lnTo>
                <a:lnTo>
                  <a:pt x="332" y="2316"/>
                </a:lnTo>
                <a:lnTo>
                  <a:pt x="331" y="2299"/>
                </a:lnTo>
                <a:lnTo>
                  <a:pt x="331" y="2282"/>
                </a:lnTo>
                <a:lnTo>
                  <a:pt x="329" y="2264"/>
                </a:lnTo>
                <a:lnTo>
                  <a:pt x="328" y="2245"/>
                </a:lnTo>
                <a:lnTo>
                  <a:pt x="328" y="2227"/>
                </a:lnTo>
                <a:lnTo>
                  <a:pt x="327" y="2206"/>
                </a:lnTo>
                <a:lnTo>
                  <a:pt x="326" y="2186"/>
                </a:lnTo>
                <a:lnTo>
                  <a:pt x="324" y="2166"/>
                </a:lnTo>
                <a:lnTo>
                  <a:pt x="322" y="2145"/>
                </a:lnTo>
                <a:lnTo>
                  <a:pt x="321" y="2126"/>
                </a:lnTo>
                <a:lnTo>
                  <a:pt x="320" y="2106"/>
                </a:lnTo>
                <a:lnTo>
                  <a:pt x="319" y="2085"/>
                </a:lnTo>
                <a:lnTo>
                  <a:pt x="318" y="2065"/>
                </a:lnTo>
                <a:lnTo>
                  <a:pt x="318" y="2046"/>
                </a:lnTo>
                <a:lnTo>
                  <a:pt x="319" y="2025"/>
                </a:lnTo>
                <a:lnTo>
                  <a:pt x="320" y="2005"/>
                </a:lnTo>
                <a:lnTo>
                  <a:pt x="321" y="2003"/>
                </a:lnTo>
                <a:lnTo>
                  <a:pt x="324" y="1999"/>
                </a:lnTo>
                <a:lnTo>
                  <a:pt x="328" y="1996"/>
                </a:lnTo>
                <a:lnTo>
                  <a:pt x="335" y="1993"/>
                </a:lnTo>
                <a:lnTo>
                  <a:pt x="341" y="1990"/>
                </a:lnTo>
                <a:lnTo>
                  <a:pt x="348" y="1986"/>
                </a:lnTo>
                <a:lnTo>
                  <a:pt x="353" y="1983"/>
                </a:lnTo>
                <a:lnTo>
                  <a:pt x="358" y="1980"/>
                </a:lnTo>
                <a:lnTo>
                  <a:pt x="362" y="1976"/>
                </a:lnTo>
                <a:lnTo>
                  <a:pt x="364" y="1971"/>
                </a:lnTo>
                <a:lnTo>
                  <a:pt x="366" y="1956"/>
                </a:lnTo>
                <a:lnTo>
                  <a:pt x="368" y="1940"/>
                </a:lnTo>
                <a:lnTo>
                  <a:pt x="369" y="1923"/>
                </a:lnTo>
                <a:lnTo>
                  <a:pt x="370" y="1905"/>
                </a:lnTo>
                <a:lnTo>
                  <a:pt x="370" y="1888"/>
                </a:lnTo>
                <a:lnTo>
                  <a:pt x="371" y="1871"/>
                </a:lnTo>
                <a:lnTo>
                  <a:pt x="371" y="1857"/>
                </a:lnTo>
                <a:lnTo>
                  <a:pt x="371" y="1847"/>
                </a:lnTo>
                <a:lnTo>
                  <a:pt x="371" y="1840"/>
                </a:lnTo>
                <a:lnTo>
                  <a:pt x="371" y="1837"/>
                </a:lnTo>
                <a:lnTo>
                  <a:pt x="340" y="1830"/>
                </a:lnTo>
                <a:lnTo>
                  <a:pt x="340" y="1832"/>
                </a:lnTo>
                <a:lnTo>
                  <a:pt x="339" y="1837"/>
                </a:lnTo>
                <a:lnTo>
                  <a:pt x="337" y="1845"/>
                </a:lnTo>
                <a:lnTo>
                  <a:pt x="335" y="1854"/>
                </a:lnTo>
                <a:lnTo>
                  <a:pt x="332" y="1865"/>
                </a:lnTo>
                <a:lnTo>
                  <a:pt x="328" y="1878"/>
                </a:lnTo>
                <a:lnTo>
                  <a:pt x="324" y="1890"/>
                </a:lnTo>
                <a:lnTo>
                  <a:pt x="321" y="1902"/>
                </a:lnTo>
                <a:lnTo>
                  <a:pt x="317" y="1913"/>
                </a:lnTo>
                <a:lnTo>
                  <a:pt x="312" y="1922"/>
                </a:lnTo>
                <a:lnTo>
                  <a:pt x="309" y="1923"/>
                </a:lnTo>
                <a:lnTo>
                  <a:pt x="306" y="1923"/>
                </a:lnTo>
                <a:lnTo>
                  <a:pt x="301" y="1922"/>
                </a:lnTo>
                <a:lnTo>
                  <a:pt x="297" y="1921"/>
                </a:lnTo>
                <a:lnTo>
                  <a:pt x="293" y="1919"/>
                </a:lnTo>
                <a:lnTo>
                  <a:pt x="288" y="1917"/>
                </a:lnTo>
                <a:lnTo>
                  <a:pt x="283" y="1913"/>
                </a:lnTo>
                <a:lnTo>
                  <a:pt x="280" y="1911"/>
                </a:lnTo>
                <a:lnTo>
                  <a:pt x="276" y="1909"/>
                </a:lnTo>
                <a:lnTo>
                  <a:pt x="274" y="1907"/>
                </a:lnTo>
                <a:lnTo>
                  <a:pt x="277" y="1882"/>
                </a:lnTo>
                <a:lnTo>
                  <a:pt x="281" y="1857"/>
                </a:lnTo>
                <a:lnTo>
                  <a:pt x="286" y="1834"/>
                </a:lnTo>
                <a:lnTo>
                  <a:pt x="293" y="1809"/>
                </a:lnTo>
                <a:lnTo>
                  <a:pt x="299" y="1784"/>
                </a:lnTo>
                <a:lnTo>
                  <a:pt x="306" y="1761"/>
                </a:lnTo>
                <a:lnTo>
                  <a:pt x="312" y="1736"/>
                </a:lnTo>
                <a:lnTo>
                  <a:pt x="319" y="1712"/>
                </a:lnTo>
                <a:lnTo>
                  <a:pt x="323" y="1689"/>
                </a:lnTo>
                <a:lnTo>
                  <a:pt x="327" y="1664"/>
                </a:lnTo>
                <a:lnTo>
                  <a:pt x="314" y="1668"/>
                </a:lnTo>
                <a:lnTo>
                  <a:pt x="299" y="1673"/>
                </a:lnTo>
                <a:lnTo>
                  <a:pt x="283" y="1676"/>
                </a:lnTo>
                <a:lnTo>
                  <a:pt x="266" y="1678"/>
                </a:lnTo>
                <a:lnTo>
                  <a:pt x="249" y="1679"/>
                </a:lnTo>
                <a:lnTo>
                  <a:pt x="231" y="1678"/>
                </a:lnTo>
                <a:lnTo>
                  <a:pt x="212" y="1675"/>
                </a:lnTo>
                <a:lnTo>
                  <a:pt x="195" y="1669"/>
                </a:lnTo>
                <a:lnTo>
                  <a:pt x="178" y="1660"/>
                </a:lnTo>
                <a:lnTo>
                  <a:pt x="162" y="1647"/>
                </a:lnTo>
                <a:lnTo>
                  <a:pt x="156" y="1653"/>
                </a:lnTo>
                <a:lnTo>
                  <a:pt x="150" y="1661"/>
                </a:lnTo>
                <a:lnTo>
                  <a:pt x="143" y="1666"/>
                </a:lnTo>
                <a:lnTo>
                  <a:pt x="136" y="1672"/>
                </a:lnTo>
                <a:lnTo>
                  <a:pt x="128" y="1676"/>
                </a:lnTo>
                <a:lnTo>
                  <a:pt x="121" y="1679"/>
                </a:lnTo>
                <a:lnTo>
                  <a:pt x="112" y="1680"/>
                </a:lnTo>
                <a:lnTo>
                  <a:pt x="105" y="1680"/>
                </a:lnTo>
                <a:lnTo>
                  <a:pt x="97" y="1677"/>
                </a:lnTo>
                <a:lnTo>
                  <a:pt x="90" y="1673"/>
                </a:lnTo>
                <a:lnTo>
                  <a:pt x="70" y="1653"/>
                </a:lnTo>
                <a:lnTo>
                  <a:pt x="52" y="1634"/>
                </a:lnTo>
                <a:lnTo>
                  <a:pt x="38" y="1614"/>
                </a:lnTo>
                <a:lnTo>
                  <a:pt x="26" y="1593"/>
                </a:lnTo>
                <a:lnTo>
                  <a:pt x="16" y="1573"/>
                </a:lnTo>
                <a:lnTo>
                  <a:pt x="9" y="1554"/>
                </a:lnTo>
                <a:lnTo>
                  <a:pt x="5" y="1537"/>
                </a:lnTo>
                <a:lnTo>
                  <a:pt x="1" y="1522"/>
                </a:lnTo>
                <a:lnTo>
                  <a:pt x="0" y="1509"/>
                </a:lnTo>
                <a:lnTo>
                  <a:pt x="3" y="1500"/>
                </a:lnTo>
                <a:lnTo>
                  <a:pt x="11" y="1494"/>
                </a:lnTo>
                <a:lnTo>
                  <a:pt x="20" y="1488"/>
                </a:lnTo>
                <a:lnTo>
                  <a:pt x="30" y="1481"/>
                </a:lnTo>
                <a:lnTo>
                  <a:pt x="40" y="1475"/>
                </a:lnTo>
                <a:lnTo>
                  <a:pt x="52" y="1468"/>
                </a:lnTo>
                <a:lnTo>
                  <a:pt x="63" y="1462"/>
                </a:lnTo>
                <a:lnTo>
                  <a:pt x="75" y="1456"/>
                </a:lnTo>
                <a:lnTo>
                  <a:pt x="86" y="1449"/>
                </a:lnTo>
                <a:lnTo>
                  <a:pt x="98" y="1442"/>
                </a:lnTo>
                <a:lnTo>
                  <a:pt x="110" y="1435"/>
                </a:lnTo>
                <a:lnTo>
                  <a:pt x="121" y="1429"/>
                </a:lnTo>
                <a:lnTo>
                  <a:pt x="132" y="1422"/>
                </a:lnTo>
                <a:lnTo>
                  <a:pt x="143" y="1416"/>
                </a:lnTo>
                <a:lnTo>
                  <a:pt x="155" y="1409"/>
                </a:lnTo>
                <a:lnTo>
                  <a:pt x="167" y="1403"/>
                </a:lnTo>
                <a:lnTo>
                  <a:pt x="179" y="1395"/>
                </a:lnTo>
                <a:lnTo>
                  <a:pt x="191" y="1389"/>
                </a:lnTo>
                <a:lnTo>
                  <a:pt x="203" y="1382"/>
                </a:lnTo>
                <a:lnTo>
                  <a:pt x="212" y="1376"/>
                </a:lnTo>
                <a:lnTo>
                  <a:pt x="222" y="1371"/>
                </a:lnTo>
                <a:lnTo>
                  <a:pt x="206" y="1360"/>
                </a:lnTo>
                <a:lnTo>
                  <a:pt x="191" y="1348"/>
                </a:lnTo>
                <a:lnTo>
                  <a:pt x="177" y="1335"/>
                </a:lnTo>
                <a:lnTo>
                  <a:pt x="164" y="1322"/>
                </a:lnTo>
                <a:lnTo>
                  <a:pt x="152" y="1308"/>
                </a:lnTo>
                <a:lnTo>
                  <a:pt x="141" y="1294"/>
                </a:lnTo>
                <a:lnTo>
                  <a:pt x="133" y="1279"/>
                </a:lnTo>
                <a:lnTo>
                  <a:pt x="124" y="1263"/>
                </a:lnTo>
                <a:lnTo>
                  <a:pt x="117" y="1246"/>
                </a:lnTo>
                <a:lnTo>
                  <a:pt x="110" y="1229"/>
                </a:lnTo>
                <a:lnTo>
                  <a:pt x="107" y="1212"/>
                </a:lnTo>
                <a:lnTo>
                  <a:pt x="104" y="1193"/>
                </a:lnTo>
                <a:lnTo>
                  <a:pt x="103" y="1175"/>
                </a:lnTo>
                <a:lnTo>
                  <a:pt x="103" y="1157"/>
                </a:lnTo>
                <a:lnTo>
                  <a:pt x="105" y="1139"/>
                </a:lnTo>
                <a:lnTo>
                  <a:pt x="109" y="1120"/>
                </a:lnTo>
                <a:lnTo>
                  <a:pt x="115" y="1101"/>
                </a:lnTo>
                <a:lnTo>
                  <a:pt x="123" y="1083"/>
                </a:lnTo>
                <a:lnTo>
                  <a:pt x="133" y="1064"/>
                </a:lnTo>
                <a:lnTo>
                  <a:pt x="144" y="1045"/>
                </a:lnTo>
                <a:lnTo>
                  <a:pt x="154" y="1031"/>
                </a:lnTo>
                <a:lnTo>
                  <a:pt x="163" y="1016"/>
                </a:lnTo>
                <a:lnTo>
                  <a:pt x="171" y="1001"/>
                </a:lnTo>
                <a:lnTo>
                  <a:pt x="178" y="986"/>
                </a:lnTo>
                <a:lnTo>
                  <a:pt x="184" y="971"/>
                </a:lnTo>
                <a:lnTo>
                  <a:pt x="191" y="955"/>
                </a:lnTo>
                <a:lnTo>
                  <a:pt x="196" y="940"/>
                </a:lnTo>
                <a:lnTo>
                  <a:pt x="203" y="924"/>
                </a:lnTo>
                <a:lnTo>
                  <a:pt x="209" y="907"/>
                </a:lnTo>
                <a:lnTo>
                  <a:pt x="217" y="890"/>
                </a:lnTo>
                <a:lnTo>
                  <a:pt x="226" y="870"/>
                </a:lnTo>
                <a:lnTo>
                  <a:pt x="237" y="849"/>
                </a:lnTo>
                <a:lnTo>
                  <a:pt x="249" y="829"/>
                </a:lnTo>
                <a:lnTo>
                  <a:pt x="261" y="808"/>
                </a:lnTo>
                <a:lnTo>
                  <a:pt x="272" y="787"/>
                </a:lnTo>
                <a:lnTo>
                  <a:pt x="284" y="766"/>
                </a:lnTo>
                <a:lnTo>
                  <a:pt x="295" y="744"/>
                </a:lnTo>
                <a:lnTo>
                  <a:pt x="305" y="722"/>
                </a:lnTo>
                <a:lnTo>
                  <a:pt x="313" y="698"/>
                </a:lnTo>
                <a:lnTo>
                  <a:pt x="320" y="674"/>
                </a:lnTo>
                <a:lnTo>
                  <a:pt x="323" y="668"/>
                </a:lnTo>
                <a:lnTo>
                  <a:pt x="331" y="661"/>
                </a:lnTo>
                <a:lnTo>
                  <a:pt x="341" y="655"/>
                </a:lnTo>
                <a:lnTo>
                  <a:pt x="354" y="648"/>
                </a:lnTo>
                <a:lnTo>
                  <a:pt x="368" y="641"/>
                </a:lnTo>
                <a:lnTo>
                  <a:pt x="384" y="636"/>
                </a:lnTo>
                <a:lnTo>
                  <a:pt x="401" y="630"/>
                </a:lnTo>
                <a:lnTo>
                  <a:pt x="419" y="625"/>
                </a:lnTo>
                <a:lnTo>
                  <a:pt x="436" y="622"/>
                </a:lnTo>
                <a:lnTo>
                  <a:pt x="451" y="619"/>
                </a:lnTo>
                <a:lnTo>
                  <a:pt x="460" y="611"/>
                </a:lnTo>
                <a:lnTo>
                  <a:pt x="467" y="602"/>
                </a:lnTo>
                <a:lnTo>
                  <a:pt x="475" y="595"/>
                </a:lnTo>
                <a:lnTo>
                  <a:pt x="482" y="587"/>
                </a:lnTo>
                <a:lnTo>
                  <a:pt x="491" y="581"/>
                </a:lnTo>
                <a:lnTo>
                  <a:pt x="499" y="575"/>
                </a:lnTo>
                <a:lnTo>
                  <a:pt x="509" y="572"/>
                </a:lnTo>
                <a:lnTo>
                  <a:pt x="520" y="569"/>
                </a:lnTo>
                <a:lnTo>
                  <a:pt x="533" y="568"/>
                </a:lnTo>
                <a:lnTo>
                  <a:pt x="547" y="568"/>
                </a:lnTo>
                <a:lnTo>
                  <a:pt x="550" y="568"/>
                </a:lnTo>
                <a:lnTo>
                  <a:pt x="553" y="567"/>
                </a:lnTo>
                <a:lnTo>
                  <a:pt x="556" y="565"/>
                </a:lnTo>
                <a:lnTo>
                  <a:pt x="559" y="561"/>
                </a:lnTo>
                <a:lnTo>
                  <a:pt x="562" y="557"/>
                </a:lnTo>
                <a:lnTo>
                  <a:pt x="564" y="553"/>
                </a:lnTo>
                <a:lnTo>
                  <a:pt x="566" y="549"/>
                </a:lnTo>
                <a:lnTo>
                  <a:pt x="569" y="543"/>
                </a:lnTo>
                <a:lnTo>
                  <a:pt x="572" y="538"/>
                </a:lnTo>
                <a:lnTo>
                  <a:pt x="575" y="532"/>
                </a:lnTo>
                <a:lnTo>
                  <a:pt x="581" y="528"/>
                </a:lnTo>
                <a:lnTo>
                  <a:pt x="586" y="524"/>
                </a:lnTo>
                <a:lnTo>
                  <a:pt x="591" y="518"/>
                </a:lnTo>
                <a:lnTo>
                  <a:pt x="594" y="512"/>
                </a:lnTo>
                <a:lnTo>
                  <a:pt x="596" y="507"/>
                </a:lnTo>
                <a:lnTo>
                  <a:pt x="598" y="500"/>
                </a:lnTo>
                <a:lnTo>
                  <a:pt x="600" y="494"/>
                </a:lnTo>
                <a:lnTo>
                  <a:pt x="600" y="487"/>
                </a:lnTo>
                <a:lnTo>
                  <a:pt x="602" y="481"/>
                </a:lnTo>
                <a:lnTo>
                  <a:pt x="600" y="475"/>
                </a:lnTo>
                <a:lnTo>
                  <a:pt x="607" y="472"/>
                </a:lnTo>
                <a:lnTo>
                  <a:pt x="612" y="467"/>
                </a:lnTo>
                <a:lnTo>
                  <a:pt x="617" y="460"/>
                </a:lnTo>
                <a:lnTo>
                  <a:pt x="619" y="453"/>
                </a:lnTo>
                <a:lnTo>
                  <a:pt x="620" y="444"/>
                </a:lnTo>
                <a:lnTo>
                  <a:pt x="618" y="436"/>
                </a:lnTo>
                <a:lnTo>
                  <a:pt x="613" y="427"/>
                </a:lnTo>
                <a:lnTo>
                  <a:pt x="606" y="419"/>
                </a:lnTo>
                <a:lnTo>
                  <a:pt x="595" y="411"/>
                </a:lnTo>
                <a:lnTo>
                  <a:pt x="580" y="403"/>
                </a:lnTo>
                <a:lnTo>
                  <a:pt x="571" y="400"/>
                </a:lnTo>
                <a:lnTo>
                  <a:pt x="561" y="399"/>
                </a:lnTo>
                <a:lnTo>
                  <a:pt x="550" y="398"/>
                </a:lnTo>
                <a:lnTo>
                  <a:pt x="539" y="398"/>
                </a:lnTo>
                <a:lnTo>
                  <a:pt x="528" y="397"/>
                </a:lnTo>
                <a:lnTo>
                  <a:pt x="519" y="396"/>
                </a:lnTo>
                <a:lnTo>
                  <a:pt x="509" y="394"/>
                </a:lnTo>
                <a:lnTo>
                  <a:pt x="502" y="391"/>
                </a:lnTo>
                <a:lnTo>
                  <a:pt x="496" y="384"/>
                </a:lnTo>
                <a:lnTo>
                  <a:pt x="493" y="374"/>
                </a:lnTo>
                <a:lnTo>
                  <a:pt x="489" y="357"/>
                </a:lnTo>
                <a:lnTo>
                  <a:pt x="486" y="339"/>
                </a:lnTo>
                <a:lnTo>
                  <a:pt x="484" y="321"/>
                </a:lnTo>
                <a:lnTo>
                  <a:pt x="483" y="301"/>
                </a:lnTo>
                <a:lnTo>
                  <a:pt x="483" y="284"/>
                </a:lnTo>
                <a:lnTo>
                  <a:pt x="484" y="267"/>
                </a:lnTo>
                <a:lnTo>
                  <a:pt x="486" y="251"/>
                </a:lnTo>
                <a:lnTo>
                  <a:pt x="489" y="238"/>
                </a:lnTo>
                <a:lnTo>
                  <a:pt x="493" y="227"/>
                </a:lnTo>
                <a:lnTo>
                  <a:pt x="497" y="220"/>
                </a:lnTo>
                <a:close/>
              </a:path>
            </a:pathLst>
          </a:custGeom>
          <a:solidFill>
            <a:schemeClr val="tx1"/>
          </a:solidFill>
          <a:ln w="9525">
            <a:noFill/>
            <a:round/>
            <a:headEnd/>
            <a:tailEnd/>
          </a:ln>
        </p:spPr>
        <p:txBody>
          <a:bodyPr/>
          <a:lstStyle/>
          <a:p>
            <a:endParaRPr lang="en-US"/>
          </a:p>
        </p:txBody>
      </p:sp>
      <p:sp>
        <p:nvSpPr>
          <p:cNvPr id="19832" name="Freeform 2424"/>
          <p:cNvSpPr>
            <a:spLocks noChangeAspect="1"/>
          </p:cNvSpPr>
          <p:nvPr/>
        </p:nvSpPr>
        <p:spPr bwMode="auto">
          <a:xfrm>
            <a:off x="8455025" y="4648200"/>
            <a:ext cx="79375" cy="133350"/>
          </a:xfrm>
          <a:custGeom>
            <a:avLst/>
            <a:gdLst>
              <a:gd name="T0" fmla="*/ 2147483647 w 1763"/>
              <a:gd name="T1" fmla="*/ 2147483647 h 3551"/>
              <a:gd name="T2" fmla="*/ 2147483647 w 1763"/>
              <a:gd name="T3" fmla="*/ 2147483647 h 3551"/>
              <a:gd name="T4" fmla="*/ 2147483647 w 1763"/>
              <a:gd name="T5" fmla="*/ 2147483647 h 3551"/>
              <a:gd name="T6" fmla="*/ 2147483647 w 1763"/>
              <a:gd name="T7" fmla="*/ 2147483647 h 3551"/>
              <a:gd name="T8" fmla="*/ 2147483647 w 1763"/>
              <a:gd name="T9" fmla="*/ 2147483647 h 3551"/>
              <a:gd name="T10" fmla="*/ 2147483647 w 1763"/>
              <a:gd name="T11" fmla="*/ 2147483647 h 3551"/>
              <a:gd name="T12" fmla="*/ 2147483647 w 1763"/>
              <a:gd name="T13" fmla="*/ 2147483647 h 3551"/>
              <a:gd name="T14" fmla="*/ 2147483647 w 1763"/>
              <a:gd name="T15" fmla="*/ 2147483647 h 3551"/>
              <a:gd name="T16" fmla="*/ 2147483647 w 1763"/>
              <a:gd name="T17" fmla="*/ 2147483647 h 3551"/>
              <a:gd name="T18" fmla="*/ 2147483647 w 1763"/>
              <a:gd name="T19" fmla="*/ 2147483647 h 3551"/>
              <a:gd name="T20" fmla="*/ 2147483647 w 1763"/>
              <a:gd name="T21" fmla="*/ 2147483647 h 3551"/>
              <a:gd name="T22" fmla="*/ 2147483647 w 1763"/>
              <a:gd name="T23" fmla="*/ 2147483647 h 3551"/>
              <a:gd name="T24" fmla="*/ 2147483647 w 1763"/>
              <a:gd name="T25" fmla="*/ 2147483647 h 3551"/>
              <a:gd name="T26" fmla="*/ 2147483647 w 1763"/>
              <a:gd name="T27" fmla="*/ 2147483647 h 3551"/>
              <a:gd name="T28" fmla="*/ 2147483647 w 1763"/>
              <a:gd name="T29" fmla="*/ 2147483647 h 3551"/>
              <a:gd name="T30" fmla="*/ 2147483647 w 1763"/>
              <a:gd name="T31" fmla="*/ 2147483647 h 3551"/>
              <a:gd name="T32" fmla="*/ 2147483647 w 1763"/>
              <a:gd name="T33" fmla="*/ 2147483647 h 3551"/>
              <a:gd name="T34" fmla="*/ 2147483647 w 1763"/>
              <a:gd name="T35" fmla="*/ 2147483647 h 3551"/>
              <a:gd name="T36" fmla="*/ 2147483647 w 1763"/>
              <a:gd name="T37" fmla="*/ 2147483647 h 3551"/>
              <a:gd name="T38" fmla="*/ 2147483647 w 1763"/>
              <a:gd name="T39" fmla="*/ 2147483647 h 3551"/>
              <a:gd name="T40" fmla="*/ 2147483647 w 1763"/>
              <a:gd name="T41" fmla="*/ 2147483647 h 3551"/>
              <a:gd name="T42" fmla="*/ 2147483647 w 1763"/>
              <a:gd name="T43" fmla="*/ 2147483647 h 3551"/>
              <a:gd name="T44" fmla="*/ 2147483647 w 1763"/>
              <a:gd name="T45" fmla="*/ 2147483647 h 3551"/>
              <a:gd name="T46" fmla="*/ 2147483647 w 1763"/>
              <a:gd name="T47" fmla="*/ 2147483647 h 3551"/>
              <a:gd name="T48" fmla="*/ 2147483647 w 1763"/>
              <a:gd name="T49" fmla="*/ 2147483647 h 3551"/>
              <a:gd name="T50" fmla="*/ 2147483647 w 1763"/>
              <a:gd name="T51" fmla="*/ 2147483647 h 3551"/>
              <a:gd name="T52" fmla="*/ 2147483647 w 1763"/>
              <a:gd name="T53" fmla="*/ 2147483647 h 3551"/>
              <a:gd name="T54" fmla="*/ 2147483647 w 1763"/>
              <a:gd name="T55" fmla="*/ 2147483647 h 3551"/>
              <a:gd name="T56" fmla="*/ 2147483647 w 1763"/>
              <a:gd name="T57" fmla="*/ 2147483647 h 3551"/>
              <a:gd name="T58" fmla="*/ 2147483647 w 1763"/>
              <a:gd name="T59" fmla="*/ 2147483647 h 3551"/>
              <a:gd name="T60" fmla="*/ 2147483647 w 1763"/>
              <a:gd name="T61" fmla="*/ 2147483647 h 3551"/>
              <a:gd name="T62" fmla="*/ 2147483647 w 1763"/>
              <a:gd name="T63" fmla="*/ 2147483647 h 3551"/>
              <a:gd name="T64" fmla="*/ 2147483647 w 1763"/>
              <a:gd name="T65" fmla="*/ 2147483647 h 3551"/>
              <a:gd name="T66" fmla="*/ 2147483647 w 1763"/>
              <a:gd name="T67" fmla="*/ 2147483647 h 3551"/>
              <a:gd name="T68" fmla="*/ 2147483647 w 1763"/>
              <a:gd name="T69" fmla="*/ 2147483647 h 3551"/>
              <a:gd name="T70" fmla="*/ 2147483647 w 1763"/>
              <a:gd name="T71" fmla="*/ 2147483647 h 3551"/>
              <a:gd name="T72" fmla="*/ 2147483647 w 1763"/>
              <a:gd name="T73" fmla="*/ 2147483647 h 3551"/>
              <a:gd name="T74" fmla="*/ 2147483647 w 1763"/>
              <a:gd name="T75" fmla="*/ 2147483647 h 3551"/>
              <a:gd name="T76" fmla="*/ 2147483647 w 1763"/>
              <a:gd name="T77" fmla="*/ 2147483647 h 3551"/>
              <a:gd name="T78" fmla="*/ 2147483647 w 1763"/>
              <a:gd name="T79" fmla="*/ 2147483647 h 3551"/>
              <a:gd name="T80" fmla="*/ 2147483647 w 1763"/>
              <a:gd name="T81" fmla="*/ 2147483647 h 3551"/>
              <a:gd name="T82" fmla="*/ 2147483647 w 1763"/>
              <a:gd name="T83" fmla="*/ 2147483647 h 3551"/>
              <a:gd name="T84" fmla="*/ 2147483647 w 1763"/>
              <a:gd name="T85" fmla="*/ 2147483647 h 3551"/>
              <a:gd name="T86" fmla="*/ 2147483647 w 1763"/>
              <a:gd name="T87" fmla="*/ 2147483647 h 3551"/>
              <a:gd name="T88" fmla="*/ 2147483647 w 1763"/>
              <a:gd name="T89" fmla="*/ 2147483647 h 3551"/>
              <a:gd name="T90" fmla="*/ 2147483647 w 1763"/>
              <a:gd name="T91" fmla="*/ 2147483647 h 3551"/>
              <a:gd name="T92" fmla="*/ 2147483647 w 1763"/>
              <a:gd name="T93" fmla="*/ 2147483647 h 3551"/>
              <a:gd name="T94" fmla="*/ 2147483647 w 1763"/>
              <a:gd name="T95" fmla="*/ 2147483647 h 3551"/>
              <a:gd name="T96" fmla="*/ 2147483647 w 1763"/>
              <a:gd name="T97" fmla="*/ 2147483647 h 3551"/>
              <a:gd name="T98" fmla="*/ 2147483647 w 1763"/>
              <a:gd name="T99" fmla="*/ 2147483647 h 3551"/>
              <a:gd name="T100" fmla="*/ 2147483647 w 1763"/>
              <a:gd name="T101" fmla="*/ 2147483647 h 3551"/>
              <a:gd name="T102" fmla="*/ 2147483647 w 1763"/>
              <a:gd name="T103" fmla="*/ 2147483647 h 3551"/>
              <a:gd name="T104" fmla="*/ 2147483647 w 1763"/>
              <a:gd name="T105" fmla="*/ 2147483647 h 3551"/>
              <a:gd name="T106" fmla="*/ 2147483647 w 1763"/>
              <a:gd name="T107" fmla="*/ 2147483647 h 3551"/>
              <a:gd name="T108" fmla="*/ 2147483647 w 1763"/>
              <a:gd name="T109" fmla="*/ 2147483647 h 3551"/>
              <a:gd name="T110" fmla="*/ 2147483647 w 1763"/>
              <a:gd name="T111" fmla="*/ 2147483647 h 3551"/>
              <a:gd name="T112" fmla="*/ 2147483647 w 1763"/>
              <a:gd name="T113" fmla="*/ 2147483647 h 3551"/>
              <a:gd name="T114" fmla="*/ 2147483647 w 1763"/>
              <a:gd name="T115" fmla="*/ 2147483647 h 3551"/>
              <a:gd name="T116" fmla="*/ 2147483647 w 1763"/>
              <a:gd name="T117" fmla="*/ 2147483647 h 3551"/>
              <a:gd name="T118" fmla="*/ 2147483647 w 1763"/>
              <a:gd name="T119" fmla="*/ 2147483647 h 3551"/>
              <a:gd name="T120" fmla="*/ 2147483647 w 1763"/>
              <a:gd name="T121" fmla="*/ 2147483647 h 3551"/>
              <a:gd name="T122" fmla="*/ 2147483647 w 1763"/>
              <a:gd name="T123" fmla="*/ 2147483647 h 35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3"/>
              <a:gd name="T187" fmla="*/ 0 h 3551"/>
              <a:gd name="T188" fmla="*/ 1763 w 1763"/>
              <a:gd name="T189" fmla="*/ 3551 h 35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3" h="3551">
                <a:moveTo>
                  <a:pt x="497" y="220"/>
                </a:moveTo>
                <a:lnTo>
                  <a:pt x="502" y="216"/>
                </a:lnTo>
                <a:lnTo>
                  <a:pt x="505" y="213"/>
                </a:lnTo>
                <a:lnTo>
                  <a:pt x="508" y="209"/>
                </a:lnTo>
                <a:lnTo>
                  <a:pt x="510" y="206"/>
                </a:lnTo>
                <a:lnTo>
                  <a:pt x="511" y="203"/>
                </a:lnTo>
                <a:lnTo>
                  <a:pt x="513" y="199"/>
                </a:lnTo>
                <a:lnTo>
                  <a:pt x="514" y="196"/>
                </a:lnTo>
                <a:lnTo>
                  <a:pt x="517" y="192"/>
                </a:lnTo>
                <a:lnTo>
                  <a:pt x="519" y="187"/>
                </a:lnTo>
                <a:lnTo>
                  <a:pt x="521" y="181"/>
                </a:lnTo>
                <a:lnTo>
                  <a:pt x="525" y="171"/>
                </a:lnTo>
                <a:lnTo>
                  <a:pt x="529" y="161"/>
                </a:lnTo>
                <a:lnTo>
                  <a:pt x="533" y="149"/>
                </a:lnTo>
                <a:lnTo>
                  <a:pt x="537" y="137"/>
                </a:lnTo>
                <a:lnTo>
                  <a:pt x="541" y="124"/>
                </a:lnTo>
                <a:lnTo>
                  <a:pt x="547" y="112"/>
                </a:lnTo>
                <a:lnTo>
                  <a:pt x="551" y="100"/>
                </a:lnTo>
                <a:lnTo>
                  <a:pt x="556" y="89"/>
                </a:lnTo>
                <a:lnTo>
                  <a:pt x="562" y="79"/>
                </a:lnTo>
                <a:lnTo>
                  <a:pt x="567" y="70"/>
                </a:lnTo>
                <a:lnTo>
                  <a:pt x="579" y="55"/>
                </a:lnTo>
                <a:lnTo>
                  <a:pt x="592" y="42"/>
                </a:lnTo>
                <a:lnTo>
                  <a:pt x="606" y="32"/>
                </a:lnTo>
                <a:lnTo>
                  <a:pt x="622" y="22"/>
                </a:lnTo>
                <a:lnTo>
                  <a:pt x="638" y="14"/>
                </a:lnTo>
                <a:lnTo>
                  <a:pt x="655" y="8"/>
                </a:lnTo>
                <a:lnTo>
                  <a:pt x="673" y="4"/>
                </a:lnTo>
                <a:lnTo>
                  <a:pt x="691" y="2"/>
                </a:lnTo>
                <a:lnTo>
                  <a:pt x="709" y="0"/>
                </a:lnTo>
                <a:lnTo>
                  <a:pt x="727" y="0"/>
                </a:lnTo>
                <a:lnTo>
                  <a:pt x="746" y="3"/>
                </a:lnTo>
                <a:lnTo>
                  <a:pt x="763" y="6"/>
                </a:lnTo>
                <a:lnTo>
                  <a:pt x="780" y="10"/>
                </a:lnTo>
                <a:lnTo>
                  <a:pt x="796" y="17"/>
                </a:lnTo>
                <a:lnTo>
                  <a:pt x="812" y="24"/>
                </a:lnTo>
                <a:lnTo>
                  <a:pt x="827" y="33"/>
                </a:lnTo>
                <a:lnTo>
                  <a:pt x="840" y="43"/>
                </a:lnTo>
                <a:lnTo>
                  <a:pt x="853" y="54"/>
                </a:lnTo>
                <a:lnTo>
                  <a:pt x="865" y="67"/>
                </a:lnTo>
                <a:lnTo>
                  <a:pt x="875" y="81"/>
                </a:lnTo>
                <a:lnTo>
                  <a:pt x="880" y="89"/>
                </a:lnTo>
                <a:lnTo>
                  <a:pt x="885" y="96"/>
                </a:lnTo>
                <a:lnTo>
                  <a:pt x="892" y="105"/>
                </a:lnTo>
                <a:lnTo>
                  <a:pt x="897" y="112"/>
                </a:lnTo>
                <a:lnTo>
                  <a:pt x="903" y="121"/>
                </a:lnTo>
                <a:lnTo>
                  <a:pt x="908" y="128"/>
                </a:lnTo>
                <a:lnTo>
                  <a:pt x="911" y="137"/>
                </a:lnTo>
                <a:lnTo>
                  <a:pt x="916" y="146"/>
                </a:lnTo>
                <a:lnTo>
                  <a:pt x="918" y="154"/>
                </a:lnTo>
                <a:lnTo>
                  <a:pt x="919" y="164"/>
                </a:lnTo>
                <a:lnTo>
                  <a:pt x="919" y="172"/>
                </a:lnTo>
                <a:lnTo>
                  <a:pt x="919" y="181"/>
                </a:lnTo>
                <a:lnTo>
                  <a:pt x="919" y="190"/>
                </a:lnTo>
                <a:lnTo>
                  <a:pt x="919" y="197"/>
                </a:lnTo>
                <a:lnTo>
                  <a:pt x="919" y="205"/>
                </a:lnTo>
                <a:lnTo>
                  <a:pt x="920" y="211"/>
                </a:lnTo>
                <a:lnTo>
                  <a:pt x="920" y="218"/>
                </a:lnTo>
                <a:lnTo>
                  <a:pt x="920" y="223"/>
                </a:lnTo>
                <a:lnTo>
                  <a:pt x="920" y="227"/>
                </a:lnTo>
                <a:lnTo>
                  <a:pt x="921" y="230"/>
                </a:lnTo>
                <a:lnTo>
                  <a:pt x="923" y="234"/>
                </a:lnTo>
                <a:lnTo>
                  <a:pt x="925" y="236"/>
                </a:lnTo>
                <a:lnTo>
                  <a:pt x="927" y="237"/>
                </a:lnTo>
                <a:lnTo>
                  <a:pt x="931" y="237"/>
                </a:lnTo>
                <a:lnTo>
                  <a:pt x="933" y="237"/>
                </a:lnTo>
                <a:lnTo>
                  <a:pt x="935" y="237"/>
                </a:lnTo>
                <a:lnTo>
                  <a:pt x="937" y="237"/>
                </a:lnTo>
                <a:lnTo>
                  <a:pt x="939" y="238"/>
                </a:lnTo>
                <a:lnTo>
                  <a:pt x="940" y="240"/>
                </a:lnTo>
                <a:lnTo>
                  <a:pt x="941" y="243"/>
                </a:lnTo>
                <a:lnTo>
                  <a:pt x="944" y="258"/>
                </a:lnTo>
                <a:lnTo>
                  <a:pt x="946" y="272"/>
                </a:lnTo>
                <a:lnTo>
                  <a:pt x="946" y="285"/>
                </a:lnTo>
                <a:lnTo>
                  <a:pt x="945" y="298"/>
                </a:lnTo>
                <a:lnTo>
                  <a:pt x="942" y="310"/>
                </a:lnTo>
                <a:lnTo>
                  <a:pt x="939" y="322"/>
                </a:lnTo>
                <a:lnTo>
                  <a:pt x="935" y="334"/>
                </a:lnTo>
                <a:lnTo>
                  <a:pt x="930" y="344"/>
                </a:lnTo>
                <a:lnTo>
                  <a:pt x="922" y="356"/>
                </a:lnTo>
                <a:lnTo>
                  <a:pt x="913" y="367"/>
                </a:lnTo>
                <a:lnTo>
                  <a:pt x="909" y="372"/>
                </a:lnTo>
                <a:lnTo>
                  <a:pt x="905" y="378"/>
                </a:lnTo>
                <a:lnTo>
                  <a:pt x="899" y="383"/>
                </a:lnTo>
                <a:lnTo>
                  <a:pt x="893" y="387"/>
                </a:lnTo>
                <a:lnTo>
                  <a:pt x="887" y="392"/>
                </a:lnTo>
                <a:lnTo>
                  <a:pt x="879" y="394"/>
                </a:lnTo>
                <a:lnTo>
                  <a:pt x="870" y="396"/>
                </a:lnTo>
                <a:lnTo>
                  <a:pt x="862" y="397"/>
                </a:lnTo>
                <a:lnTo>
                  <a:pt x="851" y="396"/>
                </a:lnTo>
                <a:lnTo>
                  <a:pt x="841" y="393"/>
                </a:lnTo>
                <a:lnTo>
                  <a:pt x="838" y="393"/>
                </a:lnTo>
                <a:lnTo>
                  <a:pt x="835" y="393"/>
                </a:lnTo>
                <a:lnTo>
                  <a:pt x="833" y="395"/>
                </a:lnTo>
                <a:lnTo>
                  <a:pt x="830" y="398"/>
                </a:lnTo>
                <a:lnTo>
                  <a:pt x="827" y="401"/>
                </a:lnTo>
                <a:lnTo>
                  <a:pt x="826" y="406"/>
                </a:lnTo>
                <a:lnTo>
                  <a:pt x="824" y="410"/>
                </a:lnTo>
                <a:lnTo>
                  <a:pt x="823" y="415"/>
                </a:lnTo>
                <a:lnTo>
                  <a:pt x="821" y="420"/>
                </a:lnTo>
                <a:lnTo>
                  <a:pt x="820" y="424"/>
                </a:lnTo>
                <a:lnTo>
                  <a:pt x="820" y="426"/>
                </a:lnTo>
                <a:lnTo>
                  <a:pt x="820" y="428"/>
                </a:lnTo>
                <a:lnTo>
                  <a:pt x="819" y="432"/>
                </a:lnTo>
                <a:lnTo>
                  <a:pt x="818" y="438"/>
                </a:lnTo>
                <a:lnTo>
                  <a:pt x="818" y="442"/>
                </a:lnTo>
                <a:lnTo>
                  <a:pt x="819" y="448"/>
                </a:lnTo>
                <a:lnTo>
                  <a:pt x="820" y="452"/>
                </a:lnTo>
                <a:lnTo>
                  <a:pt x="822" y="456"/>
                </a:lnTo>
                <a:lnTo>
                  <a:pt x="825" y="459"/>
                </a:lnTo>
                <a:lnTo>
                  <a:pt x="831" y="460"/>
                </a:lnTo>
                <a:lnTo>
                  <a:pt x="837" y="460"/>
                </a:lnTo>
                <a:lnTo>
                  <a:pt x="845" y="462"/>
                </a:lnTo>
                <a:lnTo>
                  <a:pt x="851" y="464"/>
                </a:lnTo>
                <a:lnTo>
                  <a:pt x="859" y="465"/>
                </a:lnTo>
                <a:lnTo>
                  <a:pt x="864" y="468"/>
                </a:lnTo>
                <a:lnTo>
                  <a:pt x="870" y="470"/>
                </a:lnTo>
                <a:lnTo>
                  <a:pt x="875" y="473"/>
                </a:lnTo>
                <a:lnTo>
                  <a:pt x="879" y="478"/>
                </a:lnTo>
                <a:lnTo>
                  <a:pt x="881" y="481"/>
                </a:lnTo>
                <a:lnTo>
                  <a:pt x="882" y="486"/>
                </a:lnTo>
                <a:lnTo>
                  <a:pt x="882" y="493"/>
                </a:lnTo>
                <a:lnTo>
                  <a:pt x="883" y="499"/>
                </a:lnTo>
                <a:lnTo>
                  <a:pt x="885" y="507"/>
                </a:lnTo>
                <a:lnTo>
                  <a:pt x="888" y="513"/>
                </a:lnTo>
                <a:lnTo>
                  <a:pt x="890" y="520"/>
                </a:lnTo>
                <a:lnTo>
                  <a:pt x="894" y="526"/>
                </a:lnTo>
                <a:lnTo>
                  <a:pt x="898" y="531"/>
                </a:lnTo>
                <a:lnTo>
                  <a:pt x="903" y="536"/>
                </a:lnTo>
                <a:lnTo>
                  <a:pt x="909" y="539"/>
                </a:lnTo>
                <a:lnTo>
                  <a:pt x="916" y="540"/>
                </a:lnTo>
                <a:lnTo>
                  <a:pt x="925" y="541"/>
                </a:lnTo>
                <a:lnTo>
                  <a:pt x="935" y="543"/>
                </a:lnTo>
                <a:lnTo>
                  <a:pt x="944" y="543"/>
                </a:lnTo>
                <a:lnTo>
                  <a:pt x="952" y="544"/>
                </a:lnTo>
                <a:lnTo>
                  <a:pt x="961" y="545"/>
                </a:lnTo>
                <a:lnTo>
                  <a:pt x="969" y="546"/>
                </a:lnTo>
                <a:lnTo>
                  <a:pt x="978" y="549"/>
                </a:lnTo>
                <a:lnTo>
                  <a:pt x="987" y="550"/>
                </a:lnTo>
                <a:lnTo>
                  <a:pt x="995" y="553"/>
                </a:lnTo>
                <a:lnTo>
                  <a:pt x="1004" y="555"/>
                </a:lnTo>
                <a:lnTo>
                  <a:pt x="1014" y="564"/>
                </a:lnTo>
                <a:lnTo>
                  <a:pt x="1025" y="573"/>
                </a:lnTo>
                <a:lnTo>
                  <a:pt x="1037" y="583"/>
                </a:lnTo>
                <a:lnTo>
                  <a:pt x="1050" y="594"/>
                </a:lnTo>
                <a:lnTo>
                  <a:pt x="1063" y="606"/>
                </a:lnTo>
                <a:lnTo>
                  <a:pt x="1077" y="617"/>
                </a:lnTo>
                <a:lnTo>
                  <a:pt x="1092" y="629"/>
                </a:lnTo>
                <a:lnTo>
                  <a:pt x="1107" y="641"/>
                </a:lnTo>
                <a:lnTo>
                  <a:pt x="1124" y="653"/>
                </a:lnTo>
                <a:lnTo>
                  <a:pt x="1142" y="664"/>
                </a:lnTo>
                <a:lnTo>
                  <a:pt x="1147" y="678"/>
                </a:lnTo>
                <a:lnTo>
                  <a:pt x="1151" y="691"/>
                </a:lnTo>
                <a:lnTo>
                  <a:pt x="1158" y="708"/>
                </a:lnTo>
                <a:lnTo>
                  <a:pt x="1163" y="725"/>
                </a:lnTo>
                <a:lnTo>
                  <a:pt x="1169" y="742"/>
                </a:lnTo>
                <a:lnTo>
                  <a:pt x="1176" y="759"/>
                </a:lnTo>
                <a:lnTo>
                  <a:pt x="1182" y="777"/>
                </a:lnTo>
                <a:lnTo>
                  <a:pt x="1188" y="795"/>
                </a:lnTo>
                <a:lnTo>
                  <a:pt x="1192" y="813"/>
                </a:lnTo>
                <a:lnTo>
                  <a:pt x="1194" y="829"/>
                </a:lnTo>
                <a:lnTo>
                  <a:pt x="1220" y="816"/>
                </a:lnTo>
                <a:lnTo>
                  <a:pt x="1249" y="802"/>
                </a:lnTo>
                <a:lnTo>
                  <a:pt x="1280" y="786"/>
                </a:lnTo>
                <a:lnTo>
                  <a:pt x="1311" y="770"/>
                </a:lnTo>
                <a:lnTo>
                  <a:pt x="1341" y="755"/>
                </a:lnTo>
                <a:lnTo>
                  <a:pt x="1369" y="740"/>
                </a:lnTo>
                <a:lnTo>
                  <a:pt x="1393" y="727"/>
                </a:lnTo>
                <a:lnTo>
                  <a:pt x="1412" y="717"/>
                </a:lnTo>
                <a:lnTo>
                  <a:pt x="1425" y="710"/>
                </a:lnTo>
                <a:lnTo>
                  <a:pt x="1430" y="708"/>
                </a:lnTo>
                <a:lnTo>
                  <a:pt x="1426" y="594"/>
                </a:lnTo>
                <a:lnTo>
                  <a:pt x="1450" y="586"/>
                </a:lnTo>
                <a:lnTo>
                  <a:pt x="1451" y="588"/>
                </a:lnTo>
                <a:lnTo>
                  <a:pt x="1453" y="593"/>
                </a:lnTo>
                <a:lnTo>
                  <a:pt x="1458" y="600"/>
                </a:lnTo>
                <a:lnTo>
                  <a:pt x="1462" y="610"/>
                </a:lnTo>
                <a:lnTo>
                  <a:pt x="1467" y="622"/>
                </a:lnTo>
                <a:lnTo>
                  <a:pt x="1473" y="633"/>
                </a:lnTo>
                <a:lnTo>
                  <a:pt x="1479" y="646"/>
                </a:lnTo>
                <a:lnTo>
                  <a:pt x="1484" y="659"/>
                </a:lnTo>
                <a:lnTo>
                  <a:pt x="1490" y="671"/>
                </a:lnTo>
                <a:lnTo>
                  <a:pt x="1494" y="682"/>
                </a:lnTo>
                <a:lnTo>
                  <a:pt x="1505" y="675"/>
                </a:lnTo>
                <a:lnTo>
                  <a:pt x="1518" y="669"/>
                </a:lnTo>
                <a:lnTo>
                  <a:pt x="1530" y="662"/>
                </a:lnTo>
                <a:lnTo>
                  <a:pt x="1543" y="656"/>
                </a:lnTo>
                <a:lnTo>
                  <a:pt x="1557" y="648"/>
                </a:lnTo>
                <a:lnTo>
                  <a:pt x="1569" y="642"/>
                </a:lnTo>
                <a:lnTo>
                  <a:pt x="1582" y="635"/>
                </a:lnTo>
                <a:lnTo>
                  <a:pt x="1595" y="627"/>
                </a:lnTo>
                <a:lnTo>
                  <a:pt x="1607" y="619"/>
                </a:lnTo>
                <a:lnTo>
                  <a:pt x="1618" y="612"/>
                </a:lnTo>
                <a:lnTo>
                  <a:pt x="1619" y="611"/>
                </a:lnTo>
                <a:lnTo>
                  <a:pt x="1619" y="609"/>
                </a:lnTo>
                <a:lnTo>
                  <a:pt x="1618" y="608"/>
                </a:lnTo>
                <a:lnTo>
                  <a:pt x="1618" y="606"/>
                </a:lnTo>
                <a:lnTo>
                  <a:pt x="1617" y="603"/>
                </a:lnTo>
                <a:lnTo>
                  <a:pt x="1616" y="602"/>
                </a:lnTo>
                <a:lnTo>
                  <a:pt x="1615" y="600"/>
                </a:lnTo>
                <a:lnTo>
                  <a:pt x="1615" y="599"/>
                </a:lnTo>
                <a:lnTo>
                  <a:pt x="1615" y="598"/>
                </a:lnTo>
                <a:lnTo>
                  <a:pt x="1616" y="597"/>
                </a:lnTo>
                <a:lnTo>
                  <a:pt x="1630" y="587"/>
                </a:lnTo>
                <a:lnTo>
                  <a:pt x="1643" y="578"/>
                </a:lnTo>
                <a:lnTo>
                  <a:pt x="1657" y="569"/>
                </a:lnTo>
                <a:lnTo>
                  <a:pt x="1671" y="561"/>
                </a:lnTo>
                <a:lnTo>
                  <a:pt x="1683" y="556"/>
                </a:lnTo>
                <a:lnTo>
                  <a:pt x="1696" y="551"/>
                </a:lnTo>
                <a:lnTo>
                  <a:pt x="1709" y="549"/>
                </a:lnTo>
                <a:lnTo>
                  <a:pt x="1722" y="546"/>
                </a:lnTo>
                <a:lnTo>
                  <a:pt x="1735" y="547"/>
                </a:lnTo>
                <a:lnTo>
                  <a:pt x="1747" y="551"/>
                </a:lnTo>
                <a:lnTo>
                  <a:pt x="1760" y="556"/>
                </a:lnTo>
                <a:lnTo>
                  <a:pt x="1763" y="563"/>
                </a:lnTo>
                <a:lnTo>
                  <a:pt x="1760" y="571"/>
                </a:lnTo>
                <a:lnTo>
                  <a:pt x="1749" y="581"/>
                </a:lnTo>
                <a:lnTo>
                  <a:pt x="1735" y="592"/>
                </a:lnTo>
                <a:lnTo>
                  <a:pt x="1717" y="603"/>
                </a:lnTo>
                <a:lnTo>
                  <a:pt x="1697" y="616"/>
                </a:lnTo>
                <a:lnTo>
                  <a:pt x="1679" y="629"/>
                </a:lnTo>
                <a:lnTo>
                  <a:pt x="1661" y="642"/>
                </a:lnTo>
                <a:lnTo>
                  <a:pt x="1646" y="656"/>
                </a:lnTo>
                <a:lnTo>
                  <a:pt x="1647" y="653"/>
                </a:lnTo>
                <a:lnTo>
                  <a:pt x="1647" y="651"/>
                </a:lnTo>
                <a:lnTo>
                  <a:pt x="1647" y="647"/>
                </a:lnTo>
                <a:lnTo>
                  <a:pt x="1646" y="644"/>
                </a:lnTo>
                <a:lnTo>
                  <a:pt x="1645" y="642"/>
                </a:lnTo>
                <a:lnTo>
                  <a:pt x="1644" y="640"/>
                </a:lnTo>
                <a:lnTo>
                  <a:pt x="1641" y="639"/>
                </a:lnTo>
                <a:lnTo>
                  <a:pt x="1639" y="638"/>
                </a:lnTo>
                <a:lnTo>
                  <a:pt x="1638" y="638"/>
                </a:lnTo>
                <a:lnTo>
                  <a:pt x="1636" y="638"/>
                </a:lnTo>
                <a:lnTo>
                  <a:pt x="1621" y="646"/>
                </a:lnTo>
                <a:lnTo>
                  <a:pt x="1608" y="653"/>
                </a:lnTo>
                <a:lnTo>
                  <a:pt x="1595" y="659"/>
                </a:lnTo>
                <a:lnTo>
                  <a:pt x="1583" y="666"/>
                </a:lnTo>
                <a:lnTo>
                  <a:pt x="1573" y="672"/>
                </a:lnTo>
                <a:lnTo>
                  <a:pt x="1562" y="678"/>
                </a:lnTo>
                <a:lnTo>
                  <a:pt x="1550" y="684"/>
                </a:lnTo>
                <a:lnTo>
                  <a:pt x="1539" y="691"/>
                </a:lnTo>
                <a:lnTo>
                  <a:pt x="1527" y="699"/>
                </a:lnTo>
                <a:lnTo>
                  <a:pt x="1515" y="708"/>
                </a:lnTo>
                <a:lnTo>
                  <a:pt x="1512" y="710"/>
                </a:lnTo>
                <a:lnTo>
                  <a:pt x="1511" y="713"/>
                </a:lnTo>
                <a:lnTo>
                  <a:pt x="1510" y="717"/>
                </a:lnTo>
                <a:lnTo>
                  <a:pt x="1510" y="722"/>
                </a:lnTo>
                <a:lnTo>
                  <a:pt x="1510" y="727"/>
                </a:lnTo>
                <a:lnTo>
                  <a:pt x="1510" y="732"/>
                </a:lnTo>
                <a:lnTo>
                  <a:pt x="1510" y="738"/>
                </a:lnTo>
                <a:lnTo>
                  <a:pt x="1509" y="742"/>
                </a:lnTo>
                <a:lnTo>
                  <a:pt x="1508" y="746"/>
                </a:lnTo>
                <a:lnTo>
                  <a:pt x="1507" y="748"/>
                </a:lnTo>
                <a:lnTo>
                  <a:pt x="1498" y="756"/>
                </a:lnTo>
                <a:lnTo>
                  <a:pt x="1488" y="765"/>
                </a:lnTo>
                <a:lnTo>
                  <a:pt x="1477" y="773"/>
                </a:lnTo>
                <a:lnTo>
                  <a:pt x="1464" y="782"/>
                </a:lnTo>
                <a:lnTo>
                  <a:pt x="1451" y="790"/>
                </a:lnTo>
                <a:lnTo>
                  <a:pt x="1438" y="799"/>
                </a:lnTo>
                <a:lnTo>
                  <a:pt x="1424" y="808"/>
                </a:lnTo>
                <a:lnTo>
                  <a:pt x="1411" y="816"/>
                </a:lnTo>
                <a:lnTo>
                  <a:pt x="1398" y="825"/>
                </a:lnTo>
                <a:lnTo>
                  <a:pt x="1386" y="831"/>
                </a:lnTo>
                <a:lnTo>
                  <a:pt x="1378" y="837"/>
                </a:lnTo>
                <a:lnTo>
                  <a:pt x="1370" y="841"/>
                </a:lnTo>
                <a:lnTo>
                  <a:pt x="1364" y="845"/>
                </a:lnTo>
                <a:lnTo>
                  <a:pt x="1358" y="849"/>
                </a:lnTo>
                <a:lnTo>
                  <a:pt x="1352" y="854"/>
                </a:lnTo>
                <a:lnTo>
                  <a:pt x="1348" y="857"/>
                </a:lnTo>
                <a:lnTo>
                  <a:pt x="1344" y="859"/>
                </a:lnTo>
                <a:lnTo>
                  <a:pt x="1341" y="861"/>
                </a:lnTo>
                <a:lnTo>
                  <a:pt x="1339" y="862"/>
                </a:lnTo>
                <a:lnTo>
                  <a:pt x="1339" y="863"/>
                </a:lnTo>
                <a:lnTo>
                  <a:pt x="1340" y="864"/>
                </a:lnTo>
                <a:lnTo>
                  <a:pt x="1341" y="867"/>
                </a:lnTo>
                <a:lnTo>
                  <a:pt x="1344" y="870"/>
                </a:lnTo>
                <a:lnTo>
                  <a:pt x="1345" y="873"/>
                </a:lnTo>
                <a:lnTo>
                  <a:pt x="1346" y="877"/>
                </a:lnTo>
                <a:lnTo>
                  <a:pt x="1347" y="883"/>
                </a:lnTo>
                <a:lnTo>
                  <a:pt x="1347" y="888"/>
                </a:lnTo>
                <a:lnTo>
                  <a:pt x="1346" y="895"/>
                </a:lnTo>
                <a:lnTo>
                  <a:pt x="1345" y="901"/>
                </a:lnTo>
                <a:lnTo>
                  <a:pt x="1346" y="907"/>
                </a:lnTo>
                <a:lnTo>
                  <a:pt x="1346" y="913"/>
                </a:lnTo>
                <a:lnTo>
                  <a:pt x="1347" y="919"/>
                </a:lnTo>
                <a:lnTo>
                  <a:pt x="1347" y="925"/>
                </a:lnTo>
                <a:lnTo>
                  <a:pt x="1347" y="931"/>
                </a:lnTo>
                <a:lnTo>
                  <a:pt x="1346" y="936"/>
                </a:lnTo>
                <a:lnTo>
                  <a:pt x="1346" y="942"/>
                </a:lnTo>
                <a:lnTo>
                  <a:pt x="1345" y="946"/>
                </a:lnTo>
                <a:lnTo>
                  <a:pt x="1344" y="952"/>
                </a:lnTo>
                <a:lnTo>
                  <a:pt x="1341" y="955"/>
                </a:lnTo>
                <a:lnTo>
                  <a:pt x="1336" y="970"/>
                </a:lnTo>
                <a:lnTo>
                  <a:pt x="1327" y="985"/>
                </a:lnTo>
                <a:lnTo>
                  <a:pt x="1318" y="999"/>
                </a:lnTo>
                <a:lnTo>
                  <a:pt x="1306" y="1012"/>
                </a:lnTo>
                <a:lnTo>
                  <a:pt x="1295" y="1025"/>
                </a:lnTo>
                <a:lnTo>
                  <a:pt x="1284" y="1034"/>
                </a:lnTo>
                <a:lnTo>
                  <a:pt x="1274" y="1044"/>
                </a:lnTo>
                <a:lnTo>
                  <a:pt x="1266" y="1050"/>
                </a:lnTo>
                <a:lnTo>
                  <a:pt x="1261" y="1055"/>
                </a:lnTo>
                <a:lnTo>
                  <a:pt x="1259" y="1056"/>
                </a:lnTo>
                <a:lnTo>
                  <a:pt x="1260" y="1058"/>
                </a:lnTo>
                <a:lnTo>
                  <a:pt x="1263" y="1065"/>
                </a:lnTo>
                <a:lnTo>
                  <a:pt x="1266" y="1075"/>
                </a:lnTo>
                <a:lnTo>
                  <a:pt x="1272" y="1089"/>
                </a:lnTo>
                <a:lnTo>
                  <a:pt x="1277" y="1104"/>
                </a:lnTo>
                <a:lnTo>
                  <a:pt x="1282" y="1120"/>
                </a:lnTo>
                <a:lnTo>
                  <a:pt x="1288" y="1137"/>
                </a:lnTo>
                <a:lnTo>
                  <a:pt x="1292" y="1154"/>
                </a:lnTo>
                <a:lnTo>
                  <a:pt x="1295" y="1169"/>
                </a:lnTo>
                <a:lnTo>
                  <a:pt x="1297" y="1183"/>
                </a:lnTo>
                <a:lnTo>
                  <a:pt x="1299" y="1195"/>
                </a:lnTo>
                <a:lnTo>
                  <a:pt x="1301" y="1211"/>
                </a:lnTo>
                <a:lnTo>
                  <a:pt x="1302" y="1224"/>
                </a:lnTo>
                <a:lnTo>
                  <a:pt x="1302" y="1240"/>
                </a:lnTo>
                <a:lnTo>
                  <a:pt x="1302" y="1254"/>
                </a:lnTo>
                <a:lnTo>
                  <a:pt x="1302" y="1267"/>
                </a:lnTo>
                <a:lnTo>
                  <a:pt x="1301" y="1281"/>
                </a:lnTo>
                <a:lnTo>
                  <a:pt x="1299" y="1294"/>
                </a:lnTo>
                <a:lnTo>
                  <a:pt x="1297" y="1307"/>
                </a:lnTo>
                <a:lnTo>
                  <a:pt x="1295" y="1319"/>
                </a:lnTo>
                <a:lnTo>
                  <a:pt x="1288" y="1328"/>
                </a:lnTo>
                <a:lnTo>
                  <a:pt x="1280" y="1336"/>
                </a:lnTo>
                <a:lnTo>
                  <a:pt x="1274" y="1344"/>
                </a:lnTo>
                <a:lnTo>
                  <a:pt x="1266" y="1351"/>
                </a:lnTo>
                <a:lnTo>
                  <a:pt x="1260" y="1358"/>
                </a:lnTo>
                <a:lnTo>
                  <a:pt x="1251" y="1364"/>
                </a:lnTo>
                <a:lnTo>
                  <a:pt x="1244" y="1371"/>
                </a:lnTo>
                <a:lnTo>
                  <a:pt x="1234" y="1376"/>
                </a:lnTo>
                <a:lnTo>
                  <a:pt x="1224" y="1381"/>
                </a:lnTo>
                <a:lnTo>
                  <a:pt x="1212" y="1386"/>
                </a:lnTo>
                <a:lnTo>
                  <a:pt x="1210" y="1387"/>
                </a:lnTo>
                <a:lnTo>
                  <a:pt x="1207" y="1386"/>
                </a:lnTo>
                <a:lnTo>
                  <a:pt x="1204" y="1386"/>
                </a:lnTo>
                <a:lnTo>
                  <a:pt x="1201" y="1385"/>
                </a:lnTo>
                <a:lnTo>
                  <a:pt x="1197" y="1384"/>
                </a:lnTo>
                <a:lnTo>
                  <a:pt x="1194" y="1382"/>
                </a:lnTo>
                <a:lnTo>
                  <a:pt x="1191" y="1381"/>
                </a:lnTo>
                <a:lnTo>
                  <a:pt x="1188" y="1380"/>
                </a:lnTo>
                <a:lnTo>
                  <a:pt x="1184" y="1380"/>
                </a:lnTo>
                <a:lnTo>
                  <a:pt x="1181" y="1380"/>
                </a:lnTo>
                <a:lnTo>
                  <a:pt x="1179" y="1381"/>
                </a:lnTo>
                <a:lnTo>
                  <a:pt x="1177" y="1382"/>
                </a:lnTo>
                <a:lnTo>
                  <a:pt x="1176" y="1385"/>
                </a:lnTo>
                <a:lnTo>
                  <a:pt x="1174" y="1387"/>
                </a:lnTo>
                <a:lnTo>
                  <a:pt x="1173" y="1390"/>
                </a:lnTo>
                <a:lnTo>
                  <a:pt x="1172" y="1392"/>
                </a:lnTo>
                <a:lnTo>
                  <a:pt x="1169" y="1394"/>
                </a:lnTo>
                <a:lnTo>
                  <a:pt x="1168" y="1396"/>
                </a:lnTo>
                <a:lnTo>
                  <a:pt x="1166" y="1398"/>
                </a:lnTo>
                <a:lnTo>
                  <a:pt x="1164" y="1399"/>
                </a:lnTo>
                <a:lnTo>
                  <a:pt x="1170" y="1402"/>
                </a:lnTo>
                <a:lnTo>
                  <a:pt x="1176" y="1403"/>
                </a:lnTo>
                <a:lnTo>
                  <a:pt x="1181" y="1404"/>
                </a:lnTo>
                <a:lnTo>
                  <a:pt x="1187" y="1404"/>
                </a:lnTo>
                <a:lnTo>
                  <a:pt x="1191" y="1405"/>
                </a:lnTo>
                <a:lnTo>
                  <a:pt x="1195" y="1406"/>
                </a:lnTo>
                <a:lnTo>
                  <a:pt x="1198" y="1407"/>
                </a:lnTo>
                <a:lnTo>
                  <a:pt x="1202" y="1410"/>
                </a:lnTo>
                <a:lnTo>
                  <a:pt x="1205" y="1414"/>
                </a:lnTo>
                <a:lnTo>
                  <a:pt x="1207" y="1419"/>
                </a:lnTo>
                <a:lnTo>
                  <a:pt x="1213" y="1435"/>
                </a:lnTo>
                <a:lnTo>
                  <a:pt x="1221" y="1452"/>
                </a:lnTo>
                <a:lnTo>
                  <a:pt x="1227" y="1471"/>
                </a:lnTo>
                <a:lnTo>
                  <a:pt x="1234" y="1491"/>
                </a:lnTo>
                <a:lnTo>
                  <a:pt x="1239" y="1511"/>
                </a:lnTo>
                <a:lnTo>
                  <a:pt x="1245" y="1533"/>
                </a:lnTo>
                <a:lnTo>
                  <a:pt x="1249" y="1554"/>
                </a:lnTo>
                <a:lnTo>
                  <a:pt x="1252" y="1575"/>
                </a:lnTo>
                <a:lnTo>
                  <a:pt x="1254" y="1596"/>
                </a:lnTo>
                <a:lnTo>
                  <a:pt x="1254" y="1616"/>
                </a:lnTo>
                <a:lnTo>
                  <a:pt x="1254" y="1624"/>
                </a:lnTo>
                <a:lnTo>
                  <a:pt x="1254" y="1634"/>
                </a:lnTo>
                <a:lnTo>
                  <a:pt x="1254" y="1643"/>
                </a:lnTo>
                <a:lnTo>
                  <a:pt x="1254" y="1652"/>
                </a:lnTo>
                <a:lnTo>
                  <a:pt x="1254" y="1661"/>
                </a:lnTo>
                <a:lnTo>
                  <a:pt x="1253" y="1669"/>
                </a:lnTo>
                <a:lnTo>
                  <a:pt x="1252" y="1678"/>
                </a:lnTo>
                <a:lnTo>
                  <a:pt x="1250" y="1687"/>
                </a:lnTo>
                <a:lnTo>
                  <a:pt x="1247" y="1694"/>
                </a:lnTo>
                <a:lnTo>
                  <a:pt x="1244" y="1701"/>
                </a:lnTo>
                <a:lnTo>
                  <a:pt x="1230" y="1702"/>
                </a:lnTo>
                <a:lnTo>
                  <a:pt x="1215" y="1703"/>
                </a:lnTo>
                <a:lnTo>
                  <a:pt x="1199" y="1705"/>
                </a:lnTo>
                <a:lnTo>
                  <a:pt x="1184" y="1707"/>
                </a:lnTo>
                <a:lnTo>
                  <a:pt x="1170" y="1710"/>
                </a:lnTo>
                <a:lnTo>
                  <a:pt x="1158" y="1715"/>
                </a:lnTo>
                <a:lnTo>
                  <a:pt x="1146" y="1719"/>
                </a:lnTo>
                <a:lnTo>
                  <a:pt x="1136" y="1723"/>
                </a:lnTo>
                <a:lnTo>
                  <a:pt x="1127" y="1727"/>
                </a:lnTo>
                <a:lnTo>
                  <a:pt x="1122" y="1732"/>
                </a:lnTo>
                <a:lnTo>
                  <a:pt x="1121" y="1755"/>
                </a:lnTo>
                <a:lnTo>
                  <a:pt x="1121" y="1778"/>
                </a:lnTo>
                <a:lnTo>
                  <a:pt x="1120" y="1799"/>
                </a:lnTo>
                <a:lnTo>
                  <a:pt x="1120" y="1821"/>
                </a:lnTo>
                <a:lnTo>
                  <a:pt x="1120" y="1842"/>
                </a:lnTo>
                <a:lnTo>
                  <a:pt x="1121" y="1863"/>
                </a:lnTo>
                <a:lnTo>
                  <a:pt x="1123" y="1883"/>
                </a:lnTo>
                <a:lnTo>
                  <a:pt x="1126" y="1905"/>
                </a:lnTo>
                <a:lnTo>
                  <a:pt x="1130" y="1925"/>
                </a:lnTo>
                <a:lnTo>
                  <a:pt x="1135" y="1946"/>
                </a:lnTo>
                <a:lnTo>
                  <a:pt x="1137" y="1949"/>
                </a:lnTo>
                <a:lnTo>
                  <a:pt x="1140" y="1951"/>
                </a:lnTo>
                <a:lnTo>
                  <a:pt x="1146" y="1954"/>
                </a:lnTo>
                <a:lnTo>
                  <a:pt x="1151" y="1957"/>
                </a:lnTo>
                <a:lnTo>
                  <a:pt x="1156" y="1960"/>
                </a:lnTo>
                <a:lnTo>
                  <a:pt x="1163" y="1963"/>
                </a:lnTo>
                <a:lnTo>
                  <a:pt x="1168" y="1966"/>
                </a:lnTo>
                <a:lnTo>
                  <a:pt x="1173" y="1968"/>
                </a:lnTo>
                <a:lnTo>
                  <a:pt x="1176" y="1971"/>
                </a:lnTo>
                <a:lnTo>
                  <a:pt x="1177" y="1974"/>
                </a:lnTo>
                <a:lnTo>
                  <a:pt x="1178" y="2000"/>
                </a:lnTo>
                <a:lnTo>
                  <a:pt x="1177" y="2025"/>
                </a:lnTo>
                <a:lnTo>
                  <a:pt x="1176" y="2049"/>
                </a:lnTo>
                <a:lnTo>
                  <a:pt x="1174" y="2072"/>
                </a:lnTo>
                <a:lnTo>
                  <a:pt x="1172" y="2095"/>
                </a:lnTo>
                <a:lnTo>
                  <a:pt x="1168" y="2118"/>
                </a:lnTo>
                <a:lnTo>
                  <a:pt x="1166" y="2140"/>
                </a:lnTo>
                <a:lnTo>
                  <a:pt x="1164" y="2163"/>
                </a:lnTo>
                <a:lnTo>
                  <a:pt x="1163" y="2185"/>
                </a:lnTo>
                <a:lnTo>
                  <a:pt x="1164" y="2209"/>
                </a:lnTo>
                <a:lnTo>
                  <a:pt x="1164" y="2226"/>
                </a:lnTo>
                <a:lnTo>
                  <a:pt x="1165" y="2245"/>
                </a:lnTo>
                <a:lnTo>
                  <a:pt x="1167" y="2266"/>
                </a:lnTo>
                <a:lnTo>
                  <a:pt x="1168" y="2287"/>
                </a:lnTo>
                <a:lnTo>
                  <a:pt x="1170" y="2309"/>
                </a:lnTo>
                <a:lnTo>
                  <a:pt x="1173" y="2330"/>
                </a:lnTo>
                <a:lnTo>
                  <a:pt x="1174" y="2351"/>
                </a:lnTo>
                <a:lnTo>
                  <a:pt x="1176" y="2371"/>
                </a:lnTo>
                <a:lnTo>
                  <a:pt x="1177" y="2390"/>
                </a:lnTo>
                <a:lnTo>
                  <a:pt x="1177" y="2408"/>
                </a:lnTo>
                <a:lnTo>
                  <a:pt x="1175" y="2412"/>
                </a:lnTo>
                <a:lnTo>
                  <a:pt x="1174" y="2417"/>
                </a:lnTo>
                <a:lnTo>
                  <a:pt x="1173" y="2422"/>
                </a:lnTo>
                <a:lnTo>
                  <a:pt x="1170" y="2426"/>
                </a:lnTo>
                <a:lnTo>
                  <a:pt x="1169" y="2430"/>
                </a:lnTo>
                <a:lnTo>
                  <a:pt x="1167" y="2435"/>
                </a:lnTo>
                <a:lnTo>
                  <a:pt x="1165" y="2439"/>
                </a:lnTo>
                <a:lnTo>
                  <a:pt x="1162" y="2443"/>
                </a:lnTo>
                <a:lnTo>
                  <a:pt x="1160" y="2447"/>
                </a:lnTo>
                <a:lnTo>
                  <a:pt x="1155" y="2451"/>
                </a:lnTo>
                <a:lnTo>
                  <a:pt x="1155" y="2474"/>
                </a:lnTo>
                <a:lnTo>
                  <a:pt x="1155" y="2494"/>
                </a:lnTo>
                <a:lnTo>
                  <a:pt x="1158" y="2511"/>
                </a:lnTo>
                <a:lnTo>
                  <a:pt x="1159" y="2526"/>
                </a:lnTo>
                <a:lnTo>
                  <a:pt x="1162" y="2539"/>
                </a:lnTo>
                <a:lnTo>
                  <a:pt x="1164" y="2552"/>
                </a:lnTo>
                <a:lnTo>
                  <a:pt x="1167" y="2563"/>
                </a:lnTo>
                <a:lnTo>
                  <a:pt x="1170" y="2575"/>
                </a:lnTo>
                <a:lnTo>
                  <a:pt x="1174" y="2588"/>
                </a:lnTo>
                <a:lnTo>
                  <a:pt x="1177" y="2603"/>
                </a:lnTo>
                <a:lnTo>
                  <a:pt x="1179" y="2623"/>
                </a:lnTo>
                <a:lnTo>
                  <a:pt x="1181" y="2642"/>
                </a:lnTo>
                <a:lnTo>
                  <a:pt x="1183" y="2661"/>
                </a:lnTo>
                <a:lnTo>
                  <a:pt x="1187" y="2681"/>
                </a:lnTo>
                <a:lnTo>
                  <a:pt x="1189" y="2700"/>
                </a:lnTo>
                <a:lnTo>
                  <a:pt x="1192" y="2719"/>
                </a:lnTo>
                <a:lnTo>
                  <a:pt x="1195" y="2739"/>
                </a:lnTo>
                <a:lnTo>
                  <a:pt x="1198" y="2757"/>
                </a:lnTo>
                <a:lnTo>
                  <a:pt x="1203" y="2776"/>
                </a:lnTo>
                <a:lnTo>
                  <a:pt x="1207" y="2795"/>
                </a:lnTo>
                <a:lnTo>
                  <a:pt x="1210" y="2805"/>
                </a:lnTo>
                <a:lnTo>
                  <a:pt x="1213" y="2815"/>
                </a:lnTo>
                <a:lnTo>
                  <a:pt x="1217" y="2826"/>
                </a:lnTo>
                <a:lnTo>
                  <a:pt x="1220" y="2835"/>
                </a:lnTo>
                <a:lnTo>
                  <a:pt x="1223" y="2846"/>
                </a:lnTo>
                <a:lnTo>
                  <a:pt x="1226" y="2856"/>
                </a:lnTo>
                <a:lnTo>
                  <a:pt x="1230" y="2865"/>
                </a:lnTo>
                <a:lnTo>
                  <a:pt x="1233" y="2875"/>
                </a:lnTo>
                <a:lnTo>
                  <a:pt x="1235" y="2885"/>
                </a:lnTo>
                <a:lnTo>
                  <a:pt x="1238" y="2894"/>
                </a:lnTo>
                <a:lnTo>
                  <a:pt x="1244" y="2911"/>
                </a:lnTo>
                <a:lnTo>
                  <a:pt x="1248" y="2928"/>
                </a:lnTo>
                <a:lnTo>
                  <a:pt x="1250" y="2946"/>
                </a:lnTo>
                <a:lnTo>
                  <a:pt x="1252" y="2964"/>
                </a:lnTo>
                <a:lnTo>
                  <a:pt x="1252" y="2984"/>
                </a:lnTo>
                <a:lnTo>
                  <a:pt x="1251" y="3003"/>
                </a:lnTo>
                <a:lnTo>
                  <a:pt x="1250" y="3022"/>
                </a:lnTo>
                <a:lnTo>
                  <a:pt x="1247" y="3041"/>
                </a:lnTo>
                <a:lnTo>
                  <a:pt x="1244" y="3060"/>
                </a:lnTo>
                <a:lnTo>
                  <a:pt x="1238" y="3078"/>
                </a:lnTo>
                <a:lnTo>
                  <a:pt x="1236" y="3085"/>
                </a:lnTo>
                <a:lnTo>
                  <a:pt x="1233" y="3091"/>
                </a:lnTo>
                <a:lnTo>
                  <a:pt x="1230" y="3096"/>
                </a:lnTo>
                <a:lnTo>
                  <a:pt x="1225" y="3103"/>
                </a:lnTo>
                <a:lnTo>
                  <a:pt x="1220" y="3107"/>
                </a:lnTo>
                <a:lnTo>
                  <a:pt x="1215" y="3113"/>
                </a:lnTo>
                <a:lnTo>
                  <a:pt x="1209" y="3116"/>
                </a:lnTo>
                <a:lnTo>
                  <a:pt x="1205" y="3119"/>
                </a:lnTo>
                <a:lnTo>
                  <a:pt x="1199" y="3121"/>
                </a:lnTo>
                <a:lnTo>
                  <a:pt x="1194" y="3121"/>
                </a:lnTo>
                <a:lnTo>
                  <a:pt x="1197" y="3138"/>
                </a:lnTo>
                <a:lnTo>
                  <a:pt x="1201" y="3159"/>
                </a:lnTo>
                <a:lnTo>
                  <a:pt x="1205" y="3179"/>
                </a:lnTo>
                <a:lnTo>
                  <a:pt x="1208" y="3202"/>
                </a:lnTo>
                <a:lnTo>
                  <a:pt x="1212" y="3224"/>
                </a:lnTo>
                <a:lnTo>
                  <a:pt x="1216" y="3247"/>
                </a:lnTo>
                <a:lnTo>
                  <a:pt x="1219" y="3267"/>
                </a:lnTo>
                <a:lnTo>
                  <a:pt x="1222" y="3287"/>
                </a:lnTo>
                <a:lnTo>
                  <a:pt x="1223" y="3304"/>
                </a:lnTo>
                <a:lnTo>
                  <a:pt x="1223" y="3318"/>
                </a:lnTo>
                <a:lnTo>
                  <a:pt x="1232" y="3337"/>
                </a:lnTo>
                <a:lnTo>
                  <a:pt x="1242" y="3354"/>
                </a:lnTo>
                <a:lnTo>
                  <a:pt x="1255" y="3369"/>
                </a:lnTo>
                <a:lnTo>
                  <a:pt x="1269" y="3383"/>
                </a:lnTo>
                <a:lnTo>
                  <a:pt x="1283" y="3395"/>
                </a:lnTo>
                <a:lnTo>
                  <a:pt x="1298" y="3408"/>
                </a:lnTo>
                <a:lnTo>
                  <a:pt x="1315" y="3421"/>
                </a:lnTo>
                <a:lnTo>
                  <a:pt x="1330" y="3435"/>
                </a:lnTo>
                <a:lnTo>
                  <a:pt x="1345" y="3451"/>
                </a:lnTo>
                <a:lnTo>
                  <a:pt x="1360" y="3469"/>
                </a:lnTo>
                <a:lnTo>
                  <a:pt x="1363" y="3476"/>
                </a:lnTo>
                <a:lnTo>
                  <a:pt x="1365" y="3482"/>
                </a:lnTo>
                <a:lnTo>
                  <a:pt x="1367" y="3488"/>
                </a:lnTo>
                <a:lnTo>
                  <a:pt x="1368" y="3494"/>
                </a:lnTo>
                <a:lnTo>
                  <a:pt x="1368" y="3501"/>
                </a:lnTo>
                <a:lnTo>
                  <a:pt x="1368" y="3507"/>
                </a:lnTo>
                <a:lnTo>
                  <a:pt x="1367" y="3512"/>
                </a:lnTo>
                <a:lnTo>
                  <a:pt x="1364" y="3518"/>
                </a:lnTo>
                <a:lnTo>
                  <a:pt x="1362" y="3523"/>
                </a:lnTo>
                <a:lnTo>
                  <a:pt x="1358" y="3526"/>
                </a:lnTo>
                <a:lnTo>
                  <a:pt x="1350" y="3530"/>
                </a:lnTo>
                <a:lnTo>
                  <a:pt x="1340" y="3534"/>
                </a:lnTo>
                <a:lnTo>
                  <a:pt x="1327" y="3538"/>
                </a:lnTo>
                <a:lnTo>
                  <a:pt x="1312" y="3542"/>
                </a:lnTo>
                <a:lnTo>
                  <a:pt x="1295" y="3546"/>
                </a:lnTo>
                <a:lnTo>
                  <a:pt x="1278" y="3549"/>
                </a:lnTo>
                <a:lnTo>
                  <a:pt x="1261" y="3551"/>
                </a:lnTo>
                <a:lnTo>
                  <a:pt x="1242" y="3551"/>
                </a:lnTo>
                <a:lnTo>
                  <a:pt x="1225" y="3550"/>
                </a:lnTo>
                <a:lnTo>
                  <a:pt x="1210" y="3548"/>
                </a:lnTo>
                <a:lnTo>
                  <a:pt x="1192" y="3542"/>
                </a:lnTo>
                <a:lnTo>
                  <a:pt x="1175" y="3535"/>
                </a:lnTo>
                <a:lnTo>
                  <a:pt x="1159" y="3527"/>
                </a:lnTo>
                <a:lnTo>
                  <a:pt x="1142" y="3518"/>
                </a:lnTo>
                <a:lnTo>
                  <a:pt x="1127" y="3507"/>
                </a:lnTo>
                <a:lnTo>
                  <a:pt x="1112" y="3495"/>
                </a:lnTo>
                <a:lnTo>
                  <a:pt x="1099" y="3481"/>
                </a:lnTo>
                <a:lnTo>
                  <a:pt x="1087" y="3467"/>
                </a:lnTo>
                <a:lnTo>
                  <a:pt x="1074" y="3452"/>
                </a:lnTo>
                <a:lnTo>
                  <a:pt x="1063" y="3436"/>
                </a:lnTo>
                <a:lnTo>
                  <a:pt x="1059" y="3427"/>
                </a:lnTo>
                <a:lnTo>
                  <a:pt x="1054" y="3419"/>
                </a:lnTo>
                <a:lnTo>
                  <a:pt x="1052" y="3410"/>
                </a:lnTo>
                <a:lnTo>
                  <a:pt x="1051" y="3401"/>
                </a:lnTo>
                <a:lnTo>
                  <a:pt x="1050" y="3391"/>
                </a:lnTo>
                <a:lnTo>
                  <a:pt x="1050" y="3382"/>
                </a:lnTo>
                <a:lnTo>
                  <a:pt x="1051" y="3373"/>
                </a:lnTo>
                <a:lnTo>
                  <a:pt x="1052" y="3363"/>
                </a:lnTo>
                <a:lnTo>
                  <a:pt x="1053" y="3353"/>
                </a:lnTo>
                <a:lnTo>
                  <a:pt x="1055" y="3344"/>
                </a:lnTo>
                <a:lnTo>
                  <a:pt x="1058" y="3334"/>
                </a:lnTo>
                <a:lnTo>
                  <a:pt x="1061" y="3324"/>
                </a:lnTo>
                <a:lnTo>
                  <a:pt x="1063" y="3315"/>
                </a:lnTo>
                <a:lnTo>
                  <a:pt x="1065" y="3305"/>
                </a:lnTo>
                <a:lnTo>
                  <a:pt x="1067" y="3295"/>
                </a:lnTo>
                <a:lnTo>
                  <a:pt x="1068" y="3286"/>
                </a:lnTo>
                <a:lnTo>
                  <a:pt x="1069" y="3276"/>
                </a:lnTo>
                <a:lnTo>
                  <a:pt x="1069" y="3266"/>
                </a:lnTo>
                <a:lnTo>
                  <a:pt x="1069" y="3258"/>
                </a:lnTo>
                <a:lnTo>
                  <a:pt x="1068" y="3248"/>
                </a:lnTo>
                <a:lnTo>
                  <a:pt x="1066" y="3240"/>
                </a:lnTo>
                <a:lnTo>
                  <a:pt x="1064" y="3234"/>
                </a:lnTo>
                <a:lnTo>
                  <a:pt x="1062" y="3228"/>
                </a:lnTo>
                <a:lnTo>
                  <a:pt x="1060" y="3222"/>
                </a:lnTo>
                <a:lnTo>
                  <a:pt x="1056" y="3218"/>
                </a:lnTo>
                <a:lnTo>
                  <a:pt x="1054" y="3213"/>
                </a:lnTo>
                <a:lnTo>
                  <a:pt x="1051" y="3207"/>
                </a:lnTo>
                <a:lnTo>
                  <a:pt x="1049" y="3201"/>
                </a:lnTo>
                <a:lnTo>
                  <a:pt x="1047" y="3194"/>
                </a:lnTo>
                <a:lnTo>
                  <a:pt x="1045" y="3186"/>
                </a:lnTo>
                <a:lnTo>
                  <a:pt x="1044" y="3180"/>
                </a:lnTo>
                <a:lnTo>
                  <a:pt x="1044" y="3173"/>
                </a:lnTo>
                <a:lnTo>
                  <a:pt x="1042" y="3165"/>
                </a:lnTo>
                <a:lnTo>
                  <a:pt x="1042" y="3157"/>
                </a:lnTo>
                <a:lnTo>
                  <a:pt x="1042" y="3147"/>
                </a:lnTo>
                <a:lnTo>
                  <a:pt x="1042" y="3138"/>
                </a:lnTo>
                <a:lnTo>
                  <a:pt x="1042" y="3130"/>
                </a:lnTo>
                <a:lnTo>
                  <a:pt x="1041" y="3122"/>
                </a:lnTo>
                <a:lnTo>
                  <a:pt x="1041" y="3115"/>
                </a:lnTo>
                <a:lnTo>
                  <a:pt x="1039" y="3108"/>
                </a:lnTo>
                <a:lnTo>
                  <a:pt x="1037" y="3101"/>
                </a:lnTo>
                <a:lnTo>
                  <a:pt x="1032" y="3094"/>
                </a:lnTo>
                <a:lnTo>
                  <a:pt x="1026" y="3088"/>
                </a:lnTo>
                <a:lnTo>
                  <a:pt x="1019" y="3081"/>
                </a:lnTo>
                <a:lnTo>
                  <a:pt x="1012" y="3075"/>
                </a:lnTo>
                <a:lnTo>
                  <a:pt x="1005" y="3070"/>
                </a:lnTo>
                <a:lnTo>
                  <a:pt x="998" y="3063"/>
                </a:lnTo>
                <a:lnTo>
                  <a:pt x="993" y="3057"/>
                </a:lnTo>
                <a:lnTo>
                  <a:pt x="989" y="3049"/>
                </a:lnTo>
                <a:lnTo>
                  <a:pt x="985" y="3042"/>
                </a:lnTo>
                <a:lnTo>
                  <a:pt x="982" y="3023"/>
                </a:lnTo>
                <a:lnTo>
                  <a:pt x="982" y="3005"/>
                </a:lnTo>
                <a:lnTo>
                  <a:pt x="983" y="2986"/>
                </a:lnTo>
                <a:lnTo>
                  <a:pt x="984" y="2968"/>
                </a:lnTo>
                <a:lnTo>
                  <a:pt x="988" y="2949"/>
                </a:lnTo>
                <a:lnTo>
                  <a:pt x="990" y="2931"/>
                </a:lnTo>
                <a:lnTo>
                  <a:pt x="992" y="2914"/>
                </a:lnTo>
                <a:lnTo>
                  <a:pt x="993" y="2896"/>
                </a:lnTo>
                <a:lnTo>
                  <a:pt x="993" y="2878"/>
                </a:lnTo>
                <a:lnTo>
                  <a:pt x="991" y="2861"/>
                </a:lnTo>
                <a:lnTo>
                  <a:pt x="980" y="2810"/>
                </a:lnTo>
                <a:lnTo>
                  <a:pt x="969" y="2756"/>
                </a:lnTo>
                <a:lnTo>
                  <a:pt x="957" y="2700"/>
                </a:lnTo>
                <a:lnTo>
                  <a:pt x="946" y="2644"/>
                </a:lnTo>
                <a:lnTo>
                  <a:pt x="934" y="2589"/>
                </a:lnTo>
                <a:lnTo>
                  <a:pt x="923" y="2537"/>
                </a:lnTo>
                <a:lnTo>
                  <a:pt x="913" y="2488"/>
                </a:lnTo>
                <a:lnTo>
                  <a:pt x="906" y="2444"/>
                </a:lnTo>
                <a:lnTo>
                  <a:pt x="901" y="2407"/>
                </a:lnTo>
                <a:lnTo>
                  <a:pt x="897" y="2376"/>
                </a:lnTo>
                <a:lnTo>
                  <a:pt x="888" y="2361"/>
                </a:lnTo>
                <a:lnTo>
                  <a:pt x="878" y="2344"/>
                </a:lnTo>
                <a:lnTo>
                  <a:pt x="869" y="2328"/>
                </a:lnTo>
                <a:lnTo>
                  <a:pt x="862" y="2311"/>
                </a:lnTo>
                <a:lnTo>
                  <a:pt x="854" y="2293"/>
                </a:lnTo>
                <a:lnTo>
                  <a:pt x="848" y="2274"/>
                </a:lnTo>
                <a:lnTo>
                  <a:pt x="842" y="2256"/>
                </a:lnTo>
                <a:lnTo>
                  <a:pt x="836" y="2239"/>
                </a:lnTo>
                <a:lnTo>
                  <a:pt x="831" y="2221"/>
                </a:lnTo>
                <a:lnTo>
                  <a:pt x="825" y="2203"/>
                </a:lnTo>
                <a:lnTo>
                  <a:pt x="822" y="2188"/>
                </a:lnTo>
                <a:lnTo>
                  <a:pt x="818" y="2173"/>
                </a:lnTo>
                <a:lnTo>
                  <a:pt x="813" y="2156"/>
                </a:lnTo>
                <a:lnTo>
                  <a:pt x="810" y="2139"/>
                </a:lnTo>
                <a:lnTo>
                  <a:pt x="806" y="2122"/>
                </a:lnTo>
                <a:lnTo>
                  <a:pt x="802" y="2104"/>
                </a:lnTo>
                <a:lnTo>
                  <a:pt x="798" y="2085"/>
                </a:lnTo>
                <a:lnTo>
                  <a:pt x="794" y="2067"/>
                </a:lnTo>
                <a:lnTo>
                  <a:pt x="791" y="2050"/>
                </a:lnTo>
                <a:lnTo>
                  <a:pt x="787" y="2034"/>
                </a:lnTo>
                <a:lnTo>
                  <a:pt x="784" y="2016"/>
                </a:lnTo>
                <a:lnTo>
                  <a:pt x="782" y="2003"/>
                </a:lnTo>
                <a:lnTo>
                  <a:pt x="779" y="1990"/>
                </a:lnTo>
                <a:lnTo>
                  <a:pt x="775" y="1979"/>
                </a:lnTo>
                <a:lnTo>
                  <a:pt x="771" y="1969"/>
                </a:lnTo>
                <a:lnTo>
                  <a:pt x="768" y="1962"/>
                </a:lnTo>
                <a:lnTo>
                  <a:pt x="764" y="1955"/>
                </a:lnTo>
                <a:lnTo>
                  <a:pt x="761" y="1951"/>
                </a:lnTo>
                <a:lnTo>
                  <a:pt x="756" y="1948"/>
                </a:lnTo>
                <a:lnTo>
                  <a:pt x="753" y="1946"/>
                </a:lnTo>
                <a:lnTo>
                  <a:pt x="750" y="1950"/>
                </a:lnTo>
                <a:lnTo>
                  <a:pt x="746" y="1955"/>
                </a:lnTo>
                <a:lnTo>
                  <a:pt x="742" y="1962"/>
                </a:lnTo>
                <a:lnTo>
                  <a:pt x="738" y="1968"/>
                </a:lnTo>
                <a:lnTo>
                  <a:pt x="735" y="1977"/>
                </a:lnTo>
                <a:lnTo>
                  <a:pt x="731" y="1985"/>
                </a:lnTo>
                <a:lnTo>
                  <a:pt x="727" y="1995"/>
                </a:lnTo>
                <a:lnTo>
                  <a:pt x="724" y="2004"/>
                </a:lnTo>
                <a:lnTo>
                  <a:pt x="720" y="2013"/>
                </a:lnTo>
                <a:lnTo>
                  <a:pt x="717" y="2023"/>
                </a:lnTo>
                <a:lnTo>
                  <a:pt x="709" y="2055"/>
                </a:lnTo>
                <a:lnTo>
                  <a:pt x="702" y="2087"/>
                </a:lnTo>
                <a:lnTo>
                  <a:pt x="694" y="2122"/>
                </a:lnTo>
                <a:lnTo>
                  <a:pt x="688" y="2156"/>
                </a:lnTo>
                <a:lnTo>
                  <a:pt x="681" y="2191"/>
                </a:lnTo>
                <a:lnTo>
                  <a:pt x="675" y="2225"/>
                </a:lnTo>
                <a:lnTo>
                  <a:pt x="668" y="2259"/>
                </a:lnTo>
                <a:lnTo>
                  <a:pt x="661" y="2293"/>
                </a:lnTo>
                <a:lnTo>
                  <a:pt x="654" y="2326"/>
                </a:lnTo>
                <a:lnTo>
                  <a:pt x="648" y="2358"/>
                </a:lnTo>
                <a:lnTo>
                  <a:pt x="636" y="2412"/>
                </a:lnTo>
                <a:lnTo>
                  <a:pt x="625" y="2461"/>
                </a:lnTo>
                <a:lnTo>
                  <a:pt x="614" y="2511"/>
                </a:lnTo>
                <a:lnTo>
                  <a:pt x="604" y="2557"/>
                </a:lnTo>
                <a:lnTo>
                  <a:pt x="594" y="2603"/>
                </a:lnTo>
                <a:lnTo>
                  <a:pt x="584" y="2649"/>
                </a:lnTo>
                <a:lnTo>
                  <a:pt x="576" y="2697"/>
                </a:lnTo>
                <a:lnTo>
                  <a:pt x="567" y="2744"/>
                </a:lnTo>
                <a:lnTo>
                  <a:pt x="560" y="2793"/>
                </a:lnTo>
                <a:lnTo>
                  <a:pt x="552" y="2846"/>
                </a:lnTo>
                <a:lnTo>
                  <a:pt x="552" y="2851"/>
                </a:lnTo>
                <a:lnTo>
                  <a:pt x="553" y="2860"/>
                </a:lnTo>
                <a:lnTo>
                  <a:pt x="554" y="2870"/>
                </a:lnTo>
                <a:lnTo>
                  <a:pt x="555" y="2882"/>
                </a:lnTo>
                <a:lnTo>
                  <a:pt x="557" y="2893"/>
                </a:lnTo>
                <a:lnTo>
                  <a:pt x="559" y="2905"/>
                </a:lnTo>
                <a:lnTo>
                  <a:pt x="561" y="2917"/>
                </a:lnTo>
                <a:lnTo>
                  <a:pt x="562" y="2927"/>
                </a:lnTo>
                <a:lnTo>
                  <a:pt x="562" y="2935"/>
                </a:lnTo>
                <a:lnTo>
                  <a:pt x="562" y="2941"/>
                </a:lnTo>
                <a:lnTo>
                  <a:pt x="562" y="2950"/>
                </a:lnTo>
                <a:lnTo>
                  <a:pt x="562" y="2961"/>
                </a:lnTo>
                <a:lnTo>
                  <a:pt x="563" y="2972"/>
                </a:lnTo>
                <a:lnTo>
                  <a:pt x="563" y="2983"/>
                </a:lnTo>
                <a:lnTo>
                  <a:pt x="563" y="2993"/>
                </a:lnTo>
                <a:lnTo>
                  <a:pt x="561" y="3003"/>
                </a:lnTo>
                <a:lnTo>
                  <a:pt x="556" y="3013"/>
                </a:lnTo>
                <a:lnTo>
                  <a:pt x="549" y="3022"/>
                </a:lnTo>
                <a:lnTo>
                  <a:pt x="538" y="3030"/>
                </a:lnTo>
                <a:lnTo>
                  <a:pt x="523" y="3036"/>
                </a:lnTo>
                <a:lnTo>
                  <a:pt x="522" y="3042"/>
                </a:lnTo>
                <a:lnTo>
                  <a:pt x="520" y="3046"/>
                </a:lnTo>
                <a:lnTo>
                  <a:pt x="518" y="3052"/>
                </a:lnTo>
                <a:lnTo>
                  <a:pt x="515" y="3059"/>
                </a:lnTo>
                <a:lnTo>
                  <a:pt x="513" y="3067"/>
                </a:lnTo>
                <a:lnTo>
                  <a:pt x="510" y="3077"/>
                </a:lnTo>
                <a:lnTo>
                  <a:pt x="507" y="3089"/>
                </a:lnTo>
                <a:lnTo>
                  <a:pt x="504" y="3103"/>
                </a:lnTo>
                <a:lnTo>
                  <a:pt x="500" y="3120"/>
                </a:lnTo>
                <a:lnTo>
                  <a:pt x="497" y="3139"/>
                </a:lnTo>
                <a:lnTo>
                  <a:pt x="497" y="3151"/>
                </a:lnTo>
                <a:lnTo>
                  <a:pt x="496" y="3162"/>
                </a:lnTo>
                <a:lnTo>
                  <a:pt x="496" y="3173"/>
                </a:lnTo>
                <a:lnTo>
                  <a:pt x="495" y="3184"/>
                </a:lnTo>
                <a:lnTo>
                  <a:pt x="495" y="3194"/>
                </a:lnTo>
                <a:lnTo>
                  <a:pt x="494" y="3205"/>
                </a:lnTo>
                <a:lnTo>
                  <a:pt x="493" y="3216"/>
                </a:lnTo>
                <a:lnTo>
                  <a:pt x="491" y="3227"/>
                </a:lnTo>
                <a:lnTo>
                  <a:pt x="486" y="3238"/>
                </a:lnTo>
                <a:lnTo>
                  <a:pt x="482" y="3250"/>
                </a:lnTo>
                <a:lnTo>
                  <a:pt x="482" y="3272"/>
                </a:lnTo>
                <a:lnTo>
                  <a:pt x="483" y="3292"/>
                </a:lnTo>
                <a:lnTo>
                  <a:pt x="484" y="3311"/>
                </a:lnTo>
                <a:lnTo>
                  <a:pt x="485" y="3331"/>
                </a:lnTo>
                <a:lnTo>
                  <a:pt x="486" y="3349"/>
                </a:lnTo>
                <a:lnTo>
                  <a:pt x="486" y="3366"/>
                </a:lnTo>
                <a:lnTo>
                  <a:pt x="486" y="3383"/>
                </a:lnTo>
                <a:lnTo>
                  <a:pt x="484" y="3400"/>
                </a:lnTo>
                <a:lnTo>
                  <a:pt x="480" y="3416"/>
                </a:lnTo>
                <a:lnTo>
                  <a:pt x="475" y="3432"/>
                </a:lnTo>
                <a:lnTo>
                  <a:pt x="471" y="3437"/>
                </a:lnTo>
                <a:lnTo>
                  <a:pt x="467" y="3444"/>
                </a:lnTo>
                <a:lnTo>
                  <a:pt x="462" y="3449"/>
                </a:lnTo>
                <a:lnTo>
                  <a:pt x="455" y="3453"/>
                </a:lnTo>
                <a:lnTo>
                  <a:pt x="449" y="3459"/>
                </a:lnTo>
                <a:lnTo>
                  <a:pt x="441" y="3463"/>
                </a:lnTo>
                <a:lnTo>
                  <a:pt x="434" y="3467"/>
                </a:lnTo>
                <a:lnTo>
                  <a:pt x="426" y="3473"/>
                </a:lnTo>
                <a:lnTo>
                  <a:pt x="420" y="3477"/>
                </a:lnTo>
                <a:lnTo>
                  <a:pt x="412" y="3483"/>
                </a:lnTo>
                <a:lnTo>
                  <a:pt x="404" y="3490"/>
                </a:lnTo>
                <a:lnTo>
                  <a:pt x="394" y="3497"/>
                </a:lnTo>
                <a:lnTo>
                  <a:pt x="384" y="3505"/>
                </a:lnTo>
                <a:lnTo>
                  <a:pt x="374" y="3511"/>
                </a:lnTo>
                <a:lnTo>
                  <a:pt x="363" y="3518"/>
                </a:lnTo>
                <a:lnTo>
                  <a:pt x="352" y="3523"/>
                </a:lnTo>
                <a:lnTo>
                  <a:pt x="340" y="3530"/>
                </a:lnTo>
                <a:lnTo>
                  <a:pt x="328" y="3534"/>
                </a:lnTo>
                <a:lnTo>
                  <a:pt x="317" y="3538"/>
                </a:lnTo>
                <a:lnTo>
                  <a:pt x="304" y="3542"/>
                </a:lnTo>
                <a:lnTo>
                  <a:pt x="291" y="3546"/>
                </a:lnTo>
                <a:lnTo>
                  <a:pt x="278" y="3548"/>
                </a:lnTo>
                <a:lnTo>
                  <a:pt x="265" y="3549"/>
                </a:lnTo>
                <a:lnTo>
                  <a:pt x="252" y="3550"/>
                </a:lnTo>
                <a:lnTo>
                  <a:pt x="239" y="3549"/>
                </a:lnTo>
                <a:lnTo>
                  <a:pt x="226" y="3548"/>
                </a:lnTo>
                <a:lnTo>
                  <a:pt x="213" y="3546"/>
                </a:lnTo>
                <a:lnTo>
                  <a:pt x="200" y="3542"/>
                </a:lnTo>
                <a:lnTo>
                  <a:pt x="187" y="3537"/>
                </a:lnTo>
                <a:lnTo>
                  <a:pt x="175" y="3532"/>
                </a:lnTo>
                <a:lnTo>
                  <a:pt x="174" y="3530"/>
                </a:lnTo>
                <a:lnTo>
                  <a:pt x="171" y="3526"/>
                </a:lnTo>
                <a:lnTo>
                  <a:pt x="171" y="3522"/>
                </a:lnTo>
                <a:lnTo>
                  <a:pt x="170" y="3517"/>
                </a:lnTo>
                <a:lnTo>
                  <a:pt x="170" y="3510"/>
                </a:lnTo>
                <a:lnTo>
                  <a:pt x="170" y="3505"/>
                </a:lnTo>
                <a:lnTo>
                  <a:pt x="171" y="3498"/>
                </a:lnTo>
                <a:lnTo>
                  <a:pt x="172" y="3493"/>
                </a:lnTo>
                <a:lnTo>
                  <a:pt x="175" y="3489"/>
                </a:lnTo>
                <a:lnTo>
                  <a:pt x="178" y="3486"/>
                </a:lnTo>
                <a:lnTo>
                  <a:pt x="201" y="3463"/>
                </a:lnTo>
                <a:lnTo>
                  <a:pt x="223" y="3440"/>
                </a:lnTo>
                <a:lnTo>
                  <a:pt x="243" y="3416"/>
                </a:lnTo>
                <a:lnTo>
                  <a:pt x="262" y="3391"/>
                </a:lnTo>
                <a:lnTo>
                  <a:pt x="278" y="3365"/>
                </a:lnTo>
                <a:lnTo>
                  <a:pt x="293" y="3338"/>
                </a:lnTo>
                <a:lnTo>
                  <a:pt x="307" y="3311"/>
                </a:lnTo>
                <a:lnTo>
                  <a:pt x="320" y="3282"/>
                </a:lnTo>
                <a:lnTo>
                  <a:pt x="331" y="3254"/>
                </a:lnTo>
                <a:lnTo>
                  <a:pt x="340" y="3224"/>
                </a:lnTo>
                <a:lnTo>
                  <a:pt x="341" y="3210"/>
                </a:lnTo>
                <a:lnTo>
                  <a:pt x="342" y="3195"/>
                </a:lnTo>
                <a:lnTo>
                  <a:pt x="343" y="3180"/>
                </a:lnTo>
                <a:lnTo>
                  <a:pt x="343" y="3165"/>
                </a:lnTo>
                <a:lnTo>
                  <a:pt x="342" y="3150"/>
                </a:lnTo>
                <a:lnTo>
                  <a:pt x="342" y="3134"/>
                </a:lnTo>
                <a:lnTo>
                  <a:pt x="341" y="3119"/>
                </a:lnTo>
                <a:lnTo>
                  <a:pt x="341" y="3104"/>
                </a:lnTo>
                <a:lnTo>
                  <a:pt x="340" y="3090"/>
                </a:lnTo>
                <a:lnTo>
                  <a:pt x="340" y="3075"/>
                </a:lnTo>
                <a:lnTo>
                  <a:pt x="338" y="3074"/>
                </a:lnTo>
                <a:lnTo>
                  <a:pt x="335" y="3072"/>
                </a:lnTo>
                <a:lnTo>
                  <a:pt x="332" y="3071"/>
                </a:lnTo>
                <a:lnTo>
                  <a:pt x="328" y="3069"/>
                </a:lnTo>
                <a:lnTo>
                  <a:pt x="325" y="3065"/>
                </a:lnTo>
                <a:lnTo>
                  <a:pt x="322" y="3063"/>
                </a:lnTo>
                <a:lnTo>
                  <a:pt x="319" y="3060"/>
                </a:lnTo>
                <a:lnTo>
                  <a:pt x="315" y="3057"/>
                </a:lnTo>
                <a:lnTo>
                  <a:pt x="313" y="3054"/>
                </a:lnTo>
                <a:lnTo>
                  <a:pt x="312" y="3049"/>
                </a:lnTo>
                <a:lnTo>
                  <a:pt x="310" y="3040"/>
                </a:lnTo>
                <a:lnTo>
                  <a:pt x="308" y="3030"/>
                </a:lnTo>
                <a:lnTo>
                  <a:pt x="307" y="3018"/>
                </a:lnTo>
                <a:lnTo>
                  <a:pt x="306" y="3006"/>
                </a:lnTo>
                <a:lnTo>
                  <a:pt x="305" y="2994"/>
                </a:lnTo>
                <a:lnTo>
                  <a:pt x="306" y="2983"/>
                </a:lnTo>
                <a:lnTo>
                  <a:pt x="306" y="2970"/>
                </a:lnTo>
                <a:lnTo>
                  <a:pt x="308" y="2958"/>
                </a:lnTo>
                <a:lnTo>
                  <a:pt x="309" y="2947"/>
                </a:lnTo>
                <a:lnTo>
                  <a:pt x="312" y="2936"/>
                </a:lnTo>
                <a:lnTo>
                  <a:pt x="320" y="2902"/>
                </a:lnTo>
                <a:lnTo>
                  <a:pt x="327" y="2865"/>
                </a:lnTo>
                <a:lnTo>
                  <a:pt x="333" y="2828"/>
                </a:lnTo>
                <a:lnTo>
                  <a:pt x="337" y="2789"/>
                </a:lnTo>
                <a:lnTo>
                  <a:pt x="341" y="2749"/>
                </a:lnTo>
                <a:lnTo>
                  <a:pt x="343" y="2710"/>
                </a:lnTo>
                <a:lnTo>
                  <a:pt x="346" y="2670"/>
                </a:lnTo>
                <a:lnTo>
                  <a:pt x="348" y="2631"/>
                </a:lnTo>
                <a:lnTo>
                  <a:pt x="349" y="2594"/>
                </a:lnTo>
                <a:lnTo>
                  <a:pt x="351" y="2557"/>
                </a:lnTo>
                <a:lnTo>
                  <a:pt x="351" y="2542"/>
                </a:lnTo>
                <a:lnTo>
                  <a:pt x="352" y="2529"/>
                </a:lnTo>
                <a:lnTo>
                  <a:pt x="354" y="2517"/>
                </a:lnTo>
                <a:lnTo>
                  <a:pt x="355" y="2505"/>
                </a:lnTo>
                <a:lnTo>
                  <a:pt x="357" y="2494"/>
                </a:lnTo>
                <a:lnTo>
                  <a:pt x="360" y="2483"/>
                </a:lnTo>
                <a:lnTo>
                  <a:pt x="361" y="2472"/>
                </a:lnTo>
                <a:lnTo>
                  <a:pt x="362" y="2460"/>
                </a:lnTo>
                <a:lnTo>
                  <a:pt x="362" y="2448"/>
                </a:lnTo>
                <a:lnTo>
                  <a:pt x="361" y="2436"/>
                </a:lnTo>
                <a:lnTo>
                  <a:pt x="360" y="2430"/>
                </a:lnTo>
                <a:lnTo>
                  <a:pt x="358" y="2425"/>
                </a:lnTo>
                <a:lnTo>
                  <a:pt x="355" y="2421"/>
                </a:lnTo>
                <a:lnTo>
                  <a:pt x="352" y="2416"/>
                </a:lnTo>
                <a:lnTo>
                  <a:pt x="349" y="2413"/>
                </a:lnTo>
                <a:lnTo>
                  <a:pt x="344" y="2409"/>
                </a:lnTo>
                <a:lnTo>
                  <a:pt x="341" y="2404"/>
                </a:lnTo>
                <a:lnTo>
                  <a:pt x="338" y="2400"/>
                </a:lnTo>
                <a:lnTo>
                  <a:pt x="336" y="2395"/>
                </a:lnTo>
                <a:lnTo>
                  <a:pt x="335" y="2389"/>
                </a:lnTo>
                <a:lnTo>
                  <a:pt x="334" y="2370"/>
                </a:lnTo>
                <a:lnTo>
                  <a:pt x="333" y="2351"/>
                </a:lnTo>
                <a:lnTo>
                  <a:pt x="333" y="2334"/>
                </a:lnTo>
                <a:lnTo>
                  <a:pt x="332" y="2316"/>
                </a:lnTo>
                <a:lnTo>
                  <a:pt x="331" y="2299"/>
                </a:lnTo>
                <a:lnTo>
                  <a:pt x="331" y="2282"/>
                </a:lnTo>
                <a:lnTo>
                  <a:pt x="329" y="2264"/>
                </a:lnTo>
                <a:lnTo>
                  <a:pt x="328" y="2245"/>
                </a:lnTo>
                <a:lnTo>
                  <a:pt x="328" y="2227"/>
                </a:lnTo>
                <a:lnTo>
                  <a:pt x="327" y="2206"/>
                </a:lnTo>
                <a:lnTo>
                  <a:pt x="326" y="2186"/>
                </a:lnTo>
                <a:lnTo>
                  <a:pt x="324" y="2166"/>
                </a:lnTo>
                <a:lnTo>
                  <a:pt x="322" y="2145"/>
                </a:lnTo>
                <a:lnTo>
                  <a:pt x="321" y="2126"/>
                </a:lnTo>
                <a:lnTo>
                  <a:pt x="320" y="2106"/>
                </a:lnTo>
                <a:lnTo>
                  <a:pt x="319" y="2085"/>
                </a:lnTo>
                <a:lnTo>
                  <a:pt x="318" y="2065"/>
                </a:lnTo>
                <a:lnTo>
                  <a:pt x="318" y="2046"/>
                </a:lnTo>
                <a:lnTo>
                  <a:pt x="319" y="2025"/>
                </a:lnTo>
                <a:lnTo>
                  <a:pt x="320" y="2005"/>
                </a:lnTo>
                <a:lnTo>
                  <a:pt x="321" y="2003"/>
                </a:lnTo>
                <a:lnTo>
                  <a:pt x="324" y="1999"/>
                </a:lnTo>
                <a:lnTo>
                  <a:pt x="328" y="1996"/>
                </a:lnTo>
                <a:lnTo>
                  <a:pt x="335" y="1993"/>
                </a:lnTo>
                <a:lnTo>
                  <a:pt x="341" y="1990"/>
                </a:lnTo>
                <a:lnTo>
                  <a:pt x="348" y="1986"/>
                </a:lnTo>
                <a:lnTo>
                  <a:pt x="353" y="1983"/>
                </a:lnTo>
                <a:lnTo>
                  <a:pt x="358" y="1980"/>
                </a:lnTo>
                <a:lnTo>
                  <a:pt x="362" y="1976"/>
                </a:lnTo>
                <a:lnTo>
                  <a:pt x="364" y="1971"/>
                </a:lnTo>
                <a:lnTo>
                  <a:pt x="366" y="1956"/>
                </a:lnTo>
                <a:lnTo>
                  <a:pt x="368" y="1940"/>
                </a:lnTo>
                <a:lnTo>
                  <a:pt x="369" y="1923"/>
                </a:lnTo>
                <a:lnTo>
                  <a:pt x="370" y="1905"/>
                </a:lnTo>
                <a:lnTo>
                  <a:pt x="370" y="1888"/>
                </a:lnTo>
                <a:lnTo>
                  <a:pt x="371" y="1871"/>
                </a:lnTo>
                <a:lnTo>
                  <a:pt x="371" y="1857"/>
                </a:lnTo>
                <a:lnTo>
                  <a:pt x="371" y="1847"/>
                </a:lnTo>
                <a:lnTo>
                  <a:pt x="371" y="1840"/>
                </a:lnTo>
                <a:lnTo>
                  <a:pt x="371" y="1837"/>
                </a:lnTo>
                <a:lnTo>
                  <a:pt x="340" y="1830"/>
                </a:lnTo>
                <a:lnTo>
                  <a:pt x="340" y="1832"/>
                </a:lnTo>
                <a:lnTo>
                  <a:pt x="339" y="1837"/>
                </a:lnTo>
                <a:lnTo>
                  <a:pt x="337" y="1845"/>
                </a:lnTo>
                <a:lnTo>
                  <a:pt x="335" y="1854"/>
                </a:lnTo>
                <a:lnTo>
                  <a:pt x="332" y="1865"/>
                </a:lnTo>
                <a:lnTo>
                  <a:pt x="328" y="1878"/>
                </a:lnTo>
                <a:lnTo>
                  <a:pt x="324" y="1890"/>
                </a:lnTo>
                <a:lnTo>
                  <a:pt x="321" y="1902"/>
                </a:lnTo>
                <a:lnTo>
                  <a:pt x="317" y="1913"/>
                </a:lnTo>
                <a:lnTo>
                  <a:pt x="312" y="1922"/>
                </a:lnTo>
                <a:lnTo>
                  <a:pt x="309" y="1923"/>
                </a:lnTo>
                <a:lnTo>
                  <a:pt x="306" y="1923"/>
                </a:lnTo>
                <a:lnTo>
                  <a:pt x="301" y="1922"/>
                </a:lnTo>
                <a:lnTo>
                  <a:pt x="297" y="1921"/>
                </a:lnTo>
                <a:lnTo>
                  <a:pt x="293" y="1919"/>
                </a:lnTo>
                <a:lnTo>
                  <a:pt x="288" y="1917"/>
                </a:lnTo>
                <a:lnTo>
                  <a:pt x="283" y="1913"/>
                </a:lnTo>
                <a:lnTo>
                  <a:pt x="280" y="1911"/>
                </a:lnTo>
                <a:lnTo>
                  <a:pt x="276" y="1909"/>
                </a:lnTo>
                <a:lnTo>
                  <a:pt x="274" y="1907"/>
                </a:lnTo>
                <a:lnTo>
                  <a:pt x="277" y="1882"/>
                </a:lnTo>
                <a:lnTo>
                  <a:pt x="281" y="1857"/>
                </a:lnTo>
                <a:lnTo>
                  <a:pt x="286" y="1834"/>
                </a:lnTo>
                <a:lnTo>
                  <a:pt x="293" y="1809"/>
                </a:lnTo>
                <a:lnTo>
                  <a:pt x="299" y="1784"/>
                </a:lnTo>
                <a:lnTo>
                  <a:pt x="306" y="1761"/>
                </a:lnTo>
                <a:lnTo>
                  <a:pt x="312" y="1736"/>
                </a:lnTo>
                <a:lnTo>
                  <a:pt x="319" y="1712"/>
                </a:lnTo>
                <a:lnTo>
                  <a:pt x="323" y="1689"/>
                </a:lnTo>
                <a:lnTo>
                  <a:pt x="327" y="1664"/>
                </a:lnTo>
                <a:lnTo>
                  <a:pt x="314" y="1668"/>
                </a:lnTo>
                <a:lnTo>
                  <a:pt x="299" y="1673"/>
                </a:lnTo>
                <a:lnTo>
                  <a:pt x="283" y="1676"/>
                </a:lnTo>
                <a:lnTo>
                  <a:pt x="266" y="1678"/>
                </a:lnTo>
                <a:lnTo>
                  <a:pt x="249" y="1679"/>
                </a:lnTo>
                <a:lnTo>
                  <a:pt x="231" y="1678"/>
                </a:lnTo>
                <a:lnTo>
                  <a:pt x="212" y="1675"/>
                </a:lnTo>
                <a:lnTo>
                  <a:pt x="195" y="1669"/>
                </a:lnTo>
                <a:lnTo>
                  <a:pt x="178" y="1660"/>
                </a:lnTo>
                <a:lnTo>
                  <a:pt x="162" y="1647"/>
                </a:lnTo>
                <a:lnTo>
                  <a:pt x="156" y="1653"/>
                </a:lnTo>
                <a:lnTo>
                  <a:pt x="150" y="1661"/>
                </a:lnTo>
                <a:lnTo>
                  <a:pt x="143" y="1666"/>
                </a:lnTo>
                <a:lnTo>
                  <a:pt x="136" y="1672"/>
                </a:lnTo>
                <a:lnTo>
                  <a:pt x="128" y="1676"/>
                </a:lnTo>
                <a:lnTo>
                  <a:pt x="121" y="1679"/>
                </a:lnTo>
                <a:lnTo>
                  <a:pt x="112" y="1680"/>
                </a:lnTo>
                <a:lnTo>
                  <a:pt x="105" y="1680"/>
                </a:lnTo>
                <a:lnTo>
                  <a:pt x="97" y="1677"/>
                </a:lnTo>
                <a:lnTo>
                  <a:pt x="90" y="1673"/>
                </a:lnTo>
                <a:lnTo>
                  <a:pt x="70" y="1653"/>
                </a:lnTo>
                <a:lnTo>
                  <a:pt x="52" y="1634"/>
                </a:lnTo>
                <a:lnTo>
                  <a:pt x="38" y="1614"/>
                </a:lnTo>
                <a:lnTo>
                  <a:pt x="26" y="1593"/>
                </a:lnTo>
                <a:lnTo>
                  <a:pt x="16" y="1573"/>
                </a:lnTo>
                <a:lnTo>
                  <a:pt x="9" y="1554"/>
                </a:lnTo>
                <a:lnTo>
                  <a:pt x="5" y="1537"/>
                </a:lnTo>
                <a:lnTo>
                  <a:pt x="1" y="1522"/>
                </a:lnTo>
                <a:lnTo>
                  <a:pt x="0" y="1509"/>
                </a:lnTo>
                <a:lnTo>
                  <a:pt x="3" y="1500"/>
                </a:lnTo>
                <a:lnTo>
                  <a:pt x="11" y="1494"/>
                </a:lnTo>
                <a:lnTo>
                  <a:pt x="20" y="1488"/>
                </a:lnTo>
                <a:lnTo>
                  <a:pt x="30" y="1481"/>
                </a:lnTo>
                <a:lnTo>
                  <a:pt x="40" y="1475"/>
                </a:lnTo>
                <a:lnTo>
                  <a:pt x="52" y="1468"/>
                </a:lnTo>
                <a:lnTo>
                  <a:pt x="63" y="1462"/>
                </a:lnTo>
                <a:lnTo>
                  <a:pt x="75" y="1456"/>
                </a:lnTo>
                <a:lnTo>
                  <a:pt x="86" y="1449"/>
                </a:lnTo>
                <a:lnTo>
                  <a:pt x="98" y="1442"/>
                </a:lnTo>
                <a:lnTo>
                  <a:pt x="110" y="1435"/>
                </a:lnTo>
                <a:lnTo>
                  <a:pt x="121" y="1429"/>
                </a:lnTo>
                <a:lnTo>
                  <a:pt x="132" y="1422"/>
                </a:lnTo>
                <a:lnTo>
                  <a:pt x="143" y="1416"/>
                </a:lnTo>
                <a:lnTo>
                  <a:pt x="155" y="1409"/>
                </a:lnTo>
                <a:lnTo>
                  <a:pt x="167" y="1403"/>
                </a:lnTo>
                <a:lnTo>
                  <a:pt x="179" y="1395"/>
                </a:lnTo>
                <a:lnTo>
                  <a:pt x="191" y="1389"/>
                </a:lnTo>
                <a:lnTo>
                  <a:pt x="203" y="1382"/>
                </a:lnTo>
                <a:lnTo>
                  <a:pt x="212" y="1376"/>
                </a:lnTo>
                <a:lnTo>
                  <a:pt x="222" y="1371"/>
                </a:lnTo>
                <a:lnTo>
                  <a:pt x="206" y="1360"/>
                </a:lnTo>
                <a:lnTo>
                  <a:pt x="191" y="1348"/>
                </a:lnTo>
                <a:lnTo>
                  <a:pt x="177" y="1335"/>
                </a:lnTo>
                <a:lnTo>
                  <a:pt x="164" y="1322"/>
                </a:lnTo>
                <a:lnTo>
                  <a:pt x="152" y="1308"/>
                </a:lnTo>
                <a:lnTo>
                  <a:pt x="141" y="1294"/>
                </a:lnTo>
                <a:lnTo>
                  <a:pt x="133" y="1279"/>
                </a:lnTo>
                <a:lnTo>
                  <a:pt x="124" y="1263"/>
                </a:lnTo>
                <a:lnTo>
                  <a:pt x="117" y="1246"/>
                </a:lnTo>
                <a:lnTo>
                  <a:pt x="110" y="1229"/>
                </a:lnTo>
                <a:lnTo>
                  <a:pt x="107" y="1212"/>
                </a:lnTo>
                <a:lnTo>
                  <a:pt x="104" y="1193"/>
                </a:lnTo>
                <a:lnTo>
                  <a:pt x="103" y="1175"/>
                </a:lnTo>
                <a:lnTo>
                  <a:pt x="103" y="1157"/>
                </a:lnTo>
                <a:lnTo>
                  <a:pt x="105" y="1139"/>
                </a:lnTo>
                <a:lnTo>
                  <a:pt x="109" y="1120"/>
                </a:lnTo>
                <a:lnTo>
                  <a:pt x="115" y="1101"/>
                </a:lnTo>
                <a:lnTo>
                  <a:pt x="123" y="1083"/>
                </a:lnTo>
                <a:lnTo>
                  <a:pt x="133" y="1064"/>
                </a:lnTo>
                <a:lnTo>
                  <a:pt x="144" y="1045"/>
                </a:lnTo>
                <a:lnTo>
                  <a:pt x="154" y="1031"/>
                </a:lnTo>
                <a:lnTo>
                  <a:pt x="163" y="1016"/>
                </a:lnTo>
                <a:lnTo>
                  <a:pt x="171" y="1001"/>
                </a:lnTo>
                <a:lnTo>
                  <a:pt x="178" y="986"/>
                </a:lnTo>
                <a:lnTo>
                  <a:pt x="184" y="971"/>
                </a:lnTo>
                <a:lnTo>
                  <a:pt x="191" y="955"/>
                </a:lnTo>
                <a:lnTo>
                  <a:pt x="196" y="940"/>
                </a:lnTo>
                <a:lnTo>
                  <a:pt x="203" y="924"/>
                </a:lnTo>
                <a:lnTo>
                  <a:pt x="209" y="907"/>
                </a:lnTo>
                <a:lnTo>
                  <a:pt x="217" y="890"/>
                </a:lnTo>
                <a:lnTo>
                  <a:pt x="226" y="870"/>
                </a:lnTo>
                <a:lnTo>
                  <a:pt x="237" y="849"/>
                </a:lnTo>
                <a:lnTo>
                  <a:pt x="249" y="829"/>
                </a:lnTo>
                <a:lnTo>
                  <a:pt x="261" y="808"/>
                </a:lnTo>
                <a:lnTo>
                  <a:pt x="272" y="787"/>
                </a:lnTo>
                <a:lnTo>
                  <a:pt x="284" y="766"/>
                </a:lnTo>
                <a:lnTo>
                  <a:pt x="295" y="744"/>
                </a:lnTo>
                <a:lnTo>
                  <a:pt x="305" y="722"/>
                </a:lnTo>
                <a:lnTo>
                  <a:pt x="313" y="698"/>
                </a:lnTo>
                <a:lnTo>
                  <a:pt x="320" y="674"/>
                </a:lnTo>
                <a:lnTo>
                  <a:pt x="323" y="668"/>
                </a:lnTo>
                <a:lnTo>
                  <a:pt x="331" y="661"/>
                </a:lnTo>
                <a:lnTo>
                  <a:pt x="341" y="655"/>
                </a:lnTo>
                <a:lnTo>
                  <a:pt x="354" y="648"/>
                </a:lnTo>
                <a:lnTo>
                  <a:pt x="368" y="641"/>
                </a:lnTo>
                <a:lnTo>
                  <a:pt x="384" y="636"/>
                </a:lnTo>
                <a:lnTo>
                  <a:pt x="401" y="630"/>
                </a:lnTo>
                <a:lnTo>
                  <a:pt x="419" y="625"/>
                </a:lnTo>
                <a:lnTo>
                  <a:pt x="436" y="622"/>
                </a:lnTo>
                <a:lnTo>
                  <a:pt x="451" y="619"/>
                </a:lnTo>
                <a:lnTo>
                  <a:pt x="460" y="611"/>
                </a:lnTo>
                <a:lnTo>
                  <a:pt x="467" y="602"/>
                </a:lnTo>
                <a:lnTo>
                  <a:pt x="475" y="595"/>
                </a:lnTo>
                <a:lnTo>
                  <a:pt x="482" y="587"/>
                </a:lnTo>
                <a:lnTo>
                  <a:pt x="491" y="581"/>
                </a:lnTo>
                <a:lnTo>
                  <a:pt x="499" y="575"/>
                </a:lnTo>
                <a:lnTo>
                  <a:pt x="509" y="572"/>
                </a:lnTo>
                <a:lnTo>
                  <a:pt x="520" y="569"/>
                </a:lnTo>
                <a:lnTo>
                  <a:pt x="533" y="568"/>
                </a:lnTo>
                <a:lnTo>
                  <a:pt x="547" y="568"/>
                </a:lnTo>
                <a:lnTo>
                  <a:pt x="550" y="568"/>
                </a:lnTo>
                <a:lnTo>
                  <a:pt x="553" y="567"/>
                </a:lnTo>
                <a:lnTo>
                  <a:pt x="556" y="565"/>
                </a:lnTo>
                <a:lnTo>
                  <a:pt x="559" y="561"/>
                </a:lnTo>
                <a:lnTo>
                  <a:pt x="562" y="557"/>
                </a:lnTo>
                <a:lnTo>
                  <a:pt x="564" y="553"/>
                </a:lnTo>
                <a:lnTo>
                  <a:pt x="566" y="549"/>
                </a:lnTo>
                <a:lnTo>
                  <a:pt x="569" y="543"/>
                </a:lnTo>
                <a:lnTo>
                  <a:pt x="572" y="538"/>
                </a:lnTo>
                <a:lnTo>
                  <a:pt x="575" y="532"/>
                </a:lnTo>
                <a:lnTo>
                  <a:pt x="581" y="528"/>
                </a:lnTo>
                <a:lnTo>
                  <a:pt x="586" y="524"/>
                </a:lnTo>
                <a:lnTo>
                  <a:pt x="591" y="518"/>
                </a:lnTo>
                <a:lnTo>
                  <a:pt x="594" y="512"/>
                </a:lnTo>
                <a:lnTo>
                  <a:pt x="596" y="507"/>
                </a:lnTo>
                <a:lnTo>
                  <a:pt x="598" y="500"/>
                </a:lnTo>
                <a:lnTo>
                  <a:pt x="600" y="494"/>
                </a:lnTo>
                <a:lnTo>
                  <a:pt x="600" y="487"/>
                </a:lnTo>
                <a:lnTo>
                  <a:pt x="602" y="481"/>
                </a:lnTo>
                <a:lnTo>
                  <a:pt x="600" y="475"/>
                </a:lnTo>
                <a:lnTo>
                  <a:pt x="607" y="472"/>
                </a:lnTo>
                <a:lnTo>
                  <a:pt x="612" y="467"/>
                </a:lnTo>
                <a:lnTo>
                  <a:pt x="617" y="460"/>
                </a:lnTo>
                <a:lnTo>
                  <a:pt x="619" y="453"/>
                </a:lnTo>
                <a:lnTo>
                  <a:pt x="620" y="444"/>
                </a:lnTo>
                <a:lnTo>
                  <a:pt x="618" y="436"/>
                </a:lnTo>
                <a:lnTo>
                  <a:pt x="613" y="427"/>
                </a:lnTo>
                <a:lnTo>
                  <a:pt x="606" y="419"/>
                </a:lnTo>
                <a:lnTo>
                  <a:pt x="595" y="411"/>
                </a:lnTo>
                <a:lnTo>
                  <a:pt x="580" y="403"/>
                </a:lnTo>
                <a:lnTo>
                  <a:pt x="571" y="400"/>
                </a:lnTo>
                <a:lnTo>
                  <a:pt x="561" y="399"/>
                </a:lnTo>
                <a:lnTo>
                  <a:pt x="550" y="398"/>
                </a:lnTo>
                <a:lnTo>
                  <a:pt x="539" y="398"/>
                </a:lnTo>
                <a:lnTo>
                  <a:pt x="528" y="397"/>
                </a:lnTo>
                <a:lnTo>
                  <a:pt x="519" y="396"/>
                </a:lnTo>
                <a:lnTo>
                  <a:pt x="509" y="394"/>
                </a:lnTo>
                <a:lnTo>
                  <a:pt x="502" y="391"/>
                </a:lnTo>
                <a:lnTo>
                  <a:pt x="496" y="384"/>
                </a:lnTo>
                <a:lnTo>
                  <a:pt x="493" y="374"/>
                </a:lnTo>
                <a:lnTo>
                  <a:pt x="489" y="357"/>
                </a:lnTo>
                <a:lnTo>
                  <a:pt x="486" y="339"/>
                </a:lnTo>
                <a:lnTo>
                  <a:pt x="484" y="321"/>
                </a:lnTo>
                <a:lnTo>
                  <a:pt x="483" y="301"/>
                </a:lnTo>
                <a:lnTo>
                  <a:pt x="483" y="284"/>
                </a:lnTo>
                <a:lnTo>
                  <a:pt x="484" y="267"/>
                </a:lnTo>
                <a:lnTo>
                  <a:pt x="486" y="251"/>
                </a:lnTo>
                <a:lnTo>
                  <a:pt x="489" y="238"/>
                </a:lnTo>
                <a:lnTo>
                  <a:pt x="493" y="227"/>
                </a:lnTo>
                <a:lnTo>
                  <a:pt x="497" y="220"/>
                </a:lnTo>
                <a:close/>
              </a:path>
            </a:pathLst>
          </a:custGeom>
          <a:solidFill>
            <a:schemeClr val="tx1"/>
          </a:solidFill>
          <a:ln w="9525">
            <a:noFill/>
            <a:round/>
            <a:headEnd/>
            <a:tailEnd/>
          </a:ln>
        </p:spPr>
        <p:txBody>
          <a:bodyPr/>
          <a:lstStyle/>
          <a:p>
            <a:endParaRPr lang="en-US"/>
          </a:p>
        </p:txBody>
      </p:sp>
      <p:sp>
        <p:nvSpPr>
          <p:cNvPr id="19833" name="Freeform 2425"/>
          <p:cNvSpPr>
            <a:spLocks noChangeAspect="1"/>
          </p:cNvSpPr>
          <p:nvPr/>
        </p:nvSpPr>
        <p:spPr bwMode="auto">
          <a:xfrm>
            <a:off x="8343900" y="4800600"/>
            <a:ext cx="79375" cy="133350"/>
          </a:xfrm>
          <a:custGeom>
            <a:avLst/>
            <a:gdLst>
              <a:gd name="T0" fmla="*/ 2147483647 w 1763"/>
              <a:gd name="T1" fmla="*/ 2147483647 h 3551"/>
              <a:gd name="T2" fmla="*/ 2147483647 w 1763"/>
              <a:gd name="T3" fmla="*/ 2147483647 h 3551"/>
              <a:gd name="T4" fmla="*/ 2147483647 w 1763"/>
              <a:gd name="T5" fmla="*/ 2147483647 h 3551"/>
              <a:gd name="T6" fmla="*/ 2147483647 w 1763"/>
              <a:gd name="T7" fmla="*/ 2147483647 h 3551"/>
              <a:gd name="T8" fmla="*/ 2147483647 w 1763"/>
              <a:gd name="T9" fmla="*/ 2147483647 h 3551"/>
              <a:gd name="T10" fmla="*/ 2147483647 w 1763"/>
              <a:gd name="T11" fmla="*/ 2147483647 h 3551"/>
              <a:gd name="T12" fmla="*/ 2147483647 w 1763"/>
              <a:gd name="T13" fmla="*/ 2147483647 h 3551"/>
              <a:gd name="T14" fmla="*/ 2147483647 w 1763"/>
              <a:gd name="T15" fmla="*/ 2147483647 h 3551"/>
              <a:gd name="T16" fmla="*/ 2147483647 w 1763"/>
              <a:gd name="T17" fmla="*/ 2147483647 h 3551"/>
              <a:gd name="T18" fmla="*/ 2147483647 w 1763"/>
              <a:gd name="T19" fmla="*/ 2147483647 h 3551"/>
              <a:gd name="T20" fmla="*/ 2147483647 w 1763"/>
              <a:gd name="T21" fmla="*/ 2147483647 h 3551"/>
              <a:gd name="T22" fmla="*/ 2147483647 w 1763"/>
              <a:gd name="T23" fmla="*/ 2147483647 h 3551"/>
              <a:gd name="T24" fmla="*/ 2147483647 w 1763"/>
              <a:gd name="T25" fmla="*/ 2147483647 h 3551"/>
              <a:gd name="T26" fmla="*/ 2147483647 w 1763"/>
              <a:gd name="T27" fmla="*/ 2147483647 h 3551"/>
              <a:gd name="T28" fmla="*/ 2147483647 w 1763"/>
              <a:gd name="T29" fmla="*/ 2147483647 h 3551"/>
              <a:gd name="T30" fmla="*/ 2147483647 w 1763"/>
              <a:gd name="T31" fmla="*/ 2147483647 h 3551"/>
              <a:gd name="T32" fmla="*/ 2147483647 w 1763"/>
              <a:gd name="T33" fmla="*/ 2147483647 h 3551"/>
              <a:gd name="T34" fmla="*/ 2147483647 w 1763"/>
              <a:gd name="T35" fmla="*/ 2147483647 h 3551"/>
              <a:gd name="T36" fmla="*/ 2147483647 w 1763"/>
              <a:gd name="T37" fmla="*/ 2147483647 h 3551"/>
              <a:gd name="T38" fmla="*/ 2147483647 w 1763"/>
              <a:gd name="T39" fmla="*/ 2147483647 h 3551"/>
              <a:gd name="T40" fmla="*/ 2147483647 w 1763"/>
              <a:gd name="T41" fmla="*/ 2147483647 h 3551"/>
              <a:gd name="T42" fmla="*/ 2147483647 w 1763"/>
              <a:gd name="T43" fmla="*/ 2147483647 h 3551"/>
              <a:gd name="T44" fmla="*/ 2147483647 w 1763"/>
              <a:gd name="T45" fmla="*/ 2147483647 h 3551"/>
              <a:gd name="T46" fmla="*/ 2147483647 w 1763"/>
              <a:gd name="T47" fmla="*/ 2147483647 h 3551"/>
              <a:gd name="T48" fmla="*/ 2147483647 w 1763"/>
              <a:gd name="T49" fmla="*/ 2147483647 h 3551"/>
              <a:gd name="T50" fmla="*/ 2147483647 w 1763"/>
              <a:gd name="T51" fmla="*/ 2147483647 h 3551"/>
              <a:gd name="T52" fmla="*/ 2147483647 w 1763"/>
              <a:gd name="T53" fmla="*/ 2147483647 h 3551"/>
              <a:gd name="T54" fmla="*/ 2147483647 w 1763"/>
              <a:gd name="T55" fmla="*/ 2147483647 h 3551"/>
              <a:gd name="T56" fmla="*/ 2147483647 w 1763"/>
              <a:gd name="T57" fmla="*/ 2147483647 h 3551"/>
              <a:gd name="T58" fmla="*/ 2147483647 w 1763"/>
              <a:gd name="T59" fmla="*/ 2147483647 h 3551"/>
              <a:gd name="T60" fmla="*/ 2147483647 w 1763"/>
              <a:gd name="T61" fmla="*/ 2147483647 h 3551"/>
              <a:gd name="T62" fmla="*/ 2147483647 w 1763"/>
              <a:gd name="T63" fmla="*/ 2147483647 h 3551"/>
              <a:gd name="T64" fmla="*/ 2147483647 w 1763"/>
              <a:gd name="T65" fmla="*/ 2147483647 h 3551"/>
              <a:gd name="T66" fmla="*/ 2147483647 w 1763"/>
              <a:gd name="T67" fmla="*/ 2147483647 h 3551"/>
              <a:gd name="T68" fmla="*/ 2147483647 w 1763"/>
              <a:gd name="T69" fmla="*/ 2147483647 h 3551"/>
              <a:gd name="T70" fmla="*/ 2147483647 w 1763"/>
              <a:gd name="T71" fmla="*/ 2147483647 h 3551"/>
              <a:gd name="T72" fmla="*/ 2147483647 w 1763"/>
              <a:gd name="T73" fmla="*/ 2147483647 h 3551"/>
              <a:gd name="T74" fmla="*/ 2147483647 w 1763"/>
              <a:gd name="T75" fmla="*/ 2147483647 h 3551"/>
              <a:gd name="T76" fmla="*/ 2147483647 w 1763"/>
              <a:gd name="T77" fmla="*/ 2147483647 h 3551"/>
              <a:gd name="T78" fmla="*/ 2147483647 w 1763"/>
              <a:gd name="T79" fmla="*/ 2147483647 h 3551"/>
              <a:gd name="T80" fmla="*/ 2147483647 w 1763"/>
              <a:gd name="T81" fmla="*/ 2147483647 h 3551"/>
              <a:gd name="T82" fmla="*/ 2147483647 w 1763"/>
              <a:gd name="T83" fmla="*/ 2147483647 h 3551"/>
              <a:gd name="T84" fmla="*/ 2147483647 w 1763"/>
              <a:gd name="T85" fmla="*/ 2147483647 h 3551"/>
              <a:gd name="T86" fmla="*/ 2147483647 w 1763"/>
              <a:gd name="T87" fmla="*/ 2147483647 h 3551"/>
              <a:gd name="T88" fmla="*/ 2147483647 w 1763"/>
              <a:gd name="T89" fmla="*/ 2147483647 h 3551"/>
              <a:gd name="T90" fmla="*/ 2147483647 w 1763"/>
              <a:gd name="T91" fmla="*/ 2147483647 h 3551"/>
              <a:gd name="T92" fmla="*/ 2147483647 w 1763"/>
              <a:gd name="T93" fmla="*/ 2147483647 h 3551"/>
              <a:gd name="T94" fmla="*/ 2147483647 w 1763"/>
              <a:gd name="T95" fmla="*/ 2147483647 h 3551"/>
              <a:gd name="T96" fmla="*/ 2147483647 w 1763"/>
              <a:gd name="T97" fmla="*/ 2147483647 h 3551"/>
              <a:gd name="T98" fmla="*/ 2147483647 w 1763"/>
              <a:gd name="T99" fmla="*/ 2147483647 h 3551"/>
              <a:gd name="T100" fmla="*/ 2147483647 w 1763"/>
              <a:gd name="T101" fmla="*/ 2147483647 h 3551"/>
              <a:gd name="T102" fmla="*/ 2147483647 w 1763"/>
              <a:gd name="T103" fmla="*/ 2147483647 h 3551"/>
              <a:gd name="T104" fmla="*/ 2147483647 w 1763"/>
              <a:gd name="T105" fmla="*/ 2147483647 h 3551"/>
              <a:gd name="T106" fmla="*/ 2147483647 w 1763"/>
              <a:gd name="T107" fmla="*/ 2147483647 h 3551"/>
              <a:gd name="T108" fmla="*/ 2147483647 w 1763"/>
              <a:gd name="T109" fmla="*/ 2147483647 h 3551"/>
              <a:gd name="T110" fmla="*/ 2147483647 w 1763"/>
              <a:gd name="T111" fmla="*/ 2147483647 h 3551"/>
              <a:gd name="T112" fmla="*/ 2147483647 w 1763"/>
              <a:gd name="T113" fmla="*/ 2147483647 h 3551"/>
              <a:gd name="T114" fmla="*/ 2147483647 w 1763"/>
              <a:gd name="T115" fmla="*/ 2147483647 h 3551"/>
              <a:gd name="T116" fmla="*/ 2147483647 w 1763"/>
              <a:gd name="T117" fmla="*/ 2147483647 h 3551"/>
              <a:gd name="T118" fmla="*/ 2147483647 w 1763"/>
              <a:gd name="T119" fmla="*/ 2147483647 h 3551"/>
              <a:gd name="T120" fmla="*/ 2147483647 w 1763"/>
              <a:gd name="T121" fmla="*/ 2147483647 h 3551"/>
              <a:gd name="T122" fmla="*/ 2147483647 w 1763"/>
              <a:gd name="T123" fmla="*/ 2147483647 h 35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3"/>
              <a:gd name="T187" fmla="*/ 0 h 3551"/>
              <a:gd name="T188" fmla="*/ 1763 w 1763"/>
              <a:gd name="T189" fmla="*/ 3551 h 35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3" h="3551">
                <a:moveTo>
                  <a:pt x="497" y="220"/>
                </a:moveTo>
                <a:lnTo>
                  <a:pt x="502" y="216"/>
                </a:lnTo>
                <a:lnTo>
                  <a:pt x="505" y="213"/>
                </a:lnTo>
                <a:lnTo>
                  <a:pt x="508" y="209"/>
                </a:lnTo>
                <a:lnTo>
                  <a:pt x="510" y="206"/>
                </a:lnTo>
                <a:lnTo>
                  <a:pt x="511" y="203"/>
                </a:lnTo>
                <a:lnTo>
                  <a:pt x="513" y="199"/>
                </a:lnTo>
                <a:lnTo>
                  <a:pt x="514" y="196"/>
                </a:lnTo>
                <a:lnTo>
                  <a:pt x="517" y="192"/>
                </a:lnTo>
                <a:lnTo>
                  <a:pt x="519" y="187"/>
                </a:lnTo>
                <a:lnTo>
                  <a:pt x="521" y="181"/>
                </a:lnTo>
                <a:lnTo>
                  <a:pt x="525" y="171"/>
                </a:lnTo>
                <a:lnTo>
                  <a:pt x="529" y="161"/>
                </a:lnTo>
                <a:lnTo>
                  <a:pt x="533" y="149"/>
                </a:lnTo>
                <a:lnTo>
                  <a:pt x="537" y="137"/>
                </a:lnTo>
                <a:lnTo>
                  <a:pt x="541" y="124"/>
                </a:lnTo>
                <a:lnTo>
                  <a:pt x="547" y="112"/>
                </a:lnTo>
                <a:lnTo>
                  <a:pt x="551" y="100"/>
                </a:lnTo>
                <a:lnTo>
                  <a:pt x="556" y="89"/>
                </a:lnTo>
                <a:lnTo>
                  <a:pt x="562" y="79"/>
                </a:lnTo>
                <a:lnTo>
                  <a:pt x="567" y="70"/>
                </a:lnTo>
                <a:lnTo>
                  <a:pt x="579" y="55"/>
                </a:lnTo>
                <a:lnTo>
                  <a:pt x="592" y="42"/>
                </a:lnTo>
                <a:lnTo>
                  <a:pt x="606" y="32"/>
                </a:lnTo>
                <a:lnTo>
                  <a:pt x="622" y="22"/>
                </a:lnTo>
                <a:lnTo>
                  <a:pt x="638" y="14"/>
                </a:lnTo>
                <a:lnTo>
                  <a:pt x="655" y="8"/>
                </a:lnTo>
                <a:lnTo>
                  <a:pt x="673" y="4"/>
                </a:lnTo>
                <a:lnTo>
                  <a:pt x="691" y="2"/>
                </a:lnTo>
                <a:lnTo>
                  <a:pt x="709" y="0"/>
                </a:lnTo>
                <a:lnTo>
                  <a:pt x="727" y="0"/>
                </a:lnTo>
                <a:lnTo>
                  <a:pt x="746" y="3"/>
                </a:lnTo>
                <a:lnTo>
                  <a:pt x="763" y="6"/>
                </a:lnTo>
                <a:lnTo>
                  <a:pt x="780" y="10"/>
                </a:lnTo>
                <a:lnTo>
                  <a:pt x="796" y="17"/>
                </a:lnTo>
                <a:lnTo>
                  <a:pt x="812" y="24"/>
                </a:lnTo>
                <a:lnTo>
                  <a:pt x="827" y="33"/>
                </a:lnTo>
                <a:lnTo>
                  <a:pt x="840" y="43"/>
                </a:lnTo>
                <a:lnTo>
                  <a:pt x="853" y="54"/>
                </a:lnTo>
                <a:lnTo>
                  <a:pt x="865" y="67"/>
                </a:lnTo>
                <a:lnTo>
                  <a:pt x="875" y="81"/>
                </a:lnTo>
                <a:lnTo>
                  <a:pt x="880" y="89"/>
                </a:lnTo>
                <a:lnTo>
                  <a:pt x="885" y="96"/>
                </a:lnTo>
                <a:lnTo>
                  <a:pt x="892" y="105"/>
                </a:lnTo>
                <a:lnTo>
                  <a:pt x="897" y="112"/>
                </a:lnTo>
                <a:lnTo>
                  <a:pt x="903" y="121"/>
                </a:lnTo>
                <a:lnTo>
                  <a:pt x="908" y="128"/>
                </a:lnTo>
                <a:lnTo>
                  <a:pt x="911" y="137"/>
                </a:lnTo>
                <a:lnTo>
                  <a:pt x="916" y="146"/>
                </a:lnTo>
                <a:lnTo>
                  <a:pt x="918" y="154"/>
                </a:lnTo>
                <a:lnTo>
                  <a:pt x="919" y="164"/>
                </a:lnTo>
                <a:lnTo>
                  <a:pt x="919" y="172"/>
                </a:lnTo>
                <a:lnTo>
                  <a:pt x="919" y="181"/>
                </a:lnTo>
                <a:lnTo>
                  <a:pt x="919" y="190"/>
                </a:lnTo>
                <a:lnTo>
                  <a:pt x="919" y="197"/>
                </a:lnTo>
                <a:lnTo>
                  <a:pt x="919" y="205"/>
                </a:lnTo>
                <a:lnTo>
                  <a:pt x="920" y="211"/>
                </a:lnTo>
                <a:lnTo>
                  <a:pt x="920" y="218"/>
                </a:lnTo>
                <a:lnTo>
                  <a:pt x="920" y="223"/>
                </a:lnTo>
                <a:lnTo>
                  <a:pt x="920" y="227"/>
                </a:lnTo>
                <a:lnTo>
                  <a:pt x="921" y="230"/>
                </a:lnTo>
                <a:lnTo>
                  <a:pt x="923" y="234"/>
                </a:lnTo>
                <a:lnTo>
                  <a:pt x="925" y="236"/>
                </a:lnTo>
                <a:lnTo>
                  <a:pt x="927" y="237"/>
                </a:lnTo>
                <a:lnTo>
                  <a:pt x="931" y="237"/>
                </a:lnTo>
                <a:lnTo>
                  <a:pt x="933" y="237"/>
                </a:lnTo>
                <a:lnTo>
                  <a:pt x="935" y="237"/>
                </a:lnTo>
                <a:lnTo>
                  <a:pt x="937" y="237"/>
                </a:lnTo>
                <a:lnTo>
                  <a:pt x="939" y="238"/>
                </a:lnTo>
                <a:lnTo>
                  <a:pt x="940" y="240"/>
                </a:lnTo>
                <a:lnTo>
                  <a:pt x="941" y="243"/>
                </a:lnTo>
                <a:lnTo>
                  <a:pt x="944" y="258"/>
                </a:lnTo>
                <a:lnTo>
                  <a:pt x="946" y="272"/>
                </a:lnTo>
                <a:lnTo>
                  <a:pt x="946" y="285"/>
                </a:lnTo>
                <a:lnTo>
                  <a:pt x="945" y="298"/>
                </a:lnTo>
                <a:lnTo>
                  <a:pt x="942" y="310"/>
                </a:lnTo>
                <a:lnTo>
                  <a:pt x="939" y="322"/>
                </a:lnTo>
                <a:lnTo>
                  <a:pt x="935" y="334"/>
                </a:lnTo>
                <a:lnTo>
                  <a:pt x="930" y="344"/>
                </a:lnTo>
                <a:lnTo>
                  <a:pt x="922" y="356"/>
                </a:lnTo>
                <a:lnTo>
                  <a:pt x="913" y="367"/>
                </a:lnTo>
                <a:lnTo>
                  <a:pt x="909" y="372"/>
                </a:lnTo>
                <a:lnTo>
                  <a:pt x="905" y="378"/>
                </a:lnTo>
                <a:lnTo>
                  <a:pt x="899" y="383"/>
                </a:lnTo>
                <a:lnTo>
                  <a:pt x="893" y="387"/>
                </a:lnTo>
                <a:lnTo>
                  <a:pt x="887" y="392"/>
                </a:lnTo>
                <a:lnTo>
                  <a:pt x="879" y="394"/>
                </a:lnTo>
                <a:lnTo>
                  <a:pt x="870" y="396"/>
                </a:lnTo>
                <a:lnTo>
                  <a:pt x="862" y="397"/>
                </a:lnTo>
                <a:lnTo>
                  <a:pt x="851" y="396"/>
                </a:lnTo>
                <a:lnTo>
                  <a:pt x="841" y="393"/>
                </a:lnTo>
                <a:lnTo>
                  <a:pt x="838" y="393"/>
                </a:lnTo>
                <a:lnTo>
                  <a:pt x="835" y="393"/>
                </a:lnTo>
                <a:lnTo>
                  <a:pt x="833" y="395"/>
                </a:lnTo>
                <a:lnTo>
                  <a:pt x="830" y="398"/>
                </a:lnTo>
                <a:lnTo>
                  <a:pt x="827" y="401"/>
                </a:lnTo>
                <a:lnTo>
                  <a:pt x="826" y="406"/>
                </a:lnTo>
                <a:lnTo>
                  <a:pt x="824" y="410"/>
                </a:lnTo>
                <a:lnTo>
                  <a:pt x="823" y="415"/>
                </a:lnTo>
                <a:lnTo>
                  <a:pt x="821" y="420"/>
                </a:lnTo>
                <a:lnTo>
                  <a:pt x="820" y="424"/>
                </a:lnTo>
                <a:lnTo>
                  <a:pt x="820" y="426"/>
                </a:lnTo>
                <a:lnTo>
                  <a:pt x="820" y="428"/>
                </a:lnTo>
                <a:lnTo>
                  <a:pt x="819" y="432"/>
                </a:lnTo>
                <a:lnTo>
                  <a:pt x="818" y="438"/>
                </a:lnTo>
                <a:lnTo>
                  <a:pt x="818" y="442"/>
                </a:lnTo>
                <a:lnTo>
                  <a:pt x="819" y="448"/>
                </a:lnTo>
                <a:lnTo>
                  <a:pt x="820" y="452"/>
                </a:lnTo>
                <a:lnTo>
                  <a:pt x="822" y="456"/>
                </a:lnTo>
                <a:lnTo>
                  <a:pt x="825" y="459"/>
                </a:lnTo>
                <a:lnTo>
                  <a:pt x="831" y="460"/>
                </a:lnTo>
                <a:lnTo>
                  <a:pt x="837" y="460"/>
                </a:lnTo>
                <a:lnTo>
                  <a:pt x="845" y="462"/>
                </a:lnTo>
                <a:lnTo>
                  <a:pt x="851" y="464"/>
                </a:lnTo>
                <a:lnTo>
                  <a:pt x="859" y="465"/>
                </a:lnTo>
                <a:lnTo>
                  <a:pt x="864" y="468"/>
                </a:lnTo>
                <a:lnTo>
                  <a:pt x="870" y="470"/>
                </a:lnTo>
                <a:lnTo>
                  <a:pt x="875" y="473"/>
                </a:lnTo>
                <a:lnTo>
                  <a:pt x="879" y="478"/>
                </a:lnTo>
                <a:lnTo>
                  <a:pt x="881" y="481"/>
                </a:lnTo>
                <a:lnTo>
                  <a:pt x="882" y="486"/>
                </a:lnTo>
                <a:lnTo>
                  <a:pt x="882" y="493"/>
                </a:lnTo>
                <a:lnTo>
                  <a:pt x="883" y="499"/>
                </a:lnTo>
                <a:lnTo>
                  <a:pt x="885" y="507"/>
                </a:lnTo>
                <a:lnTo>
                  <a:pt x="888" y="513"/>
                </a:lnTo>
                <a:lnTo>
                  <a:pt x="890" y="520"/>
                </a:lnTo>
                <a:lnTo>
                  <a:pt x="894" y="526"/>
                </a:lnTo>
                <a:lnTo>
                  <a:pt x="898" y="531"/>
                </a:lnTo>
                <a:lnTo>
                  <a:pt x="903" y="536"/>
                </a:lnTo>
                <a:lnTo>
                  <a:pt x="909" y="539"/>
                </a:lnTo>
                <a:lnTo>
                  <a:pt x="916" y="540"/>
                </a:lnTo>
                <a:lnTo>
                  <a:pt x="925" y="541"/>
                </a:lnTo>
                <a:lnTo>
                  <a:pt x="935" y="543"/>
                </a:lnTo>
                <a:lnTo>
                  <a:pt x="944" y="543"/>
                </a:lnTo>
                <a:lnTo>
                  <a:pt x="952" y="544"/>
                </a:lnTo>
                <a:lnTo>
                  <a:pt x="961" y="545"/>
                </a:lnTo>
                <a:lnTo>
                  <a:pt x="969" y="546"/>
                </a:lnTo>
                <a:lnTo>
                  <a:pt x="978" y="549"/>
                </a:lnTo>
                <a:lnTo>
                  <a:pt x="987" y="550"/>
                </a:lnTo>
                <a:lnTo>
                  <a:pt x="995" y="553"/>
                </a:lnTo>
                <a:lnTo>
                  <a:pt x="1004" y="555"/>
                </a:lnTo>
                <a:lnTo>
                  <a:pt x="1014" y="564"/>
                </a:lnTo>
                <a:lnTo>
                  <a:pt x="1025" y="573"/>
                </a:lnTo>
                <a:lnTo>
                  <a:pt x="1037" y="583"/>
                </a:lnTo>
                <a:lnTo>
                  <a:pt x="1050" y="594"/>
                </a:lnTo>
                <a:lnTo>
                  <a:pt x="1063" y="606"/>
                </a:lnTo>
                <a:lnTo>
                  <a:pt x="1077" y="617"/>
                </a:lnTo>
                <a:lnTo>
                  <a:pt x="1092" y="629"/>
                </a:lnTo>
                <a:lnTo>
                  <a:pt x="1107" y="641"/>
                </a:lnTo>
                <a:lnTo>
                  <a:pt x="1124" y="653"/>
                </a:lnTo>
                <a:lnTo>
                  <a:pt x="1142" y="664"/>
                </a:lnTo>
                <a:lnTo>
                  <a:pt x="1147" y="678"/>
                </a:lnTo>
                <a:lnTo>
                  <a:pt x="1151" y="691"/>
                </a:lnTo>
                <a:lnTo>
                  <a:pt x="1158" y="708"/>
                </a:lnTo>
                <a:lnTo>
                  <a:pt x="1163" y="725"/>
                </a:lnTo>
                <a:lnTo>
                  <a:pt x="1169" y="742"/>
                </a:lnTo>
                <a:lnTo>
                  <a:pt x="1176" y="759"/>
                </a:lnTo>
                <a:lnTo>
                  <a:pt x="1182" y="777"/>
                </a:lnTo>
                <a:lnTo>
                  <a:pt x="1188" y="795"/>
                </a:lnTo>
                <a:lnTo>
                  <a:pt x="1192" y="813"/>
                </a:lnTo>
                <a:lnTo>
                  <a:pt x="1194" y="829"/>
                </a:lnTo>
                <a:lnTo>
                  <a:pt x="1220" y="816"/>
                </a:lnTo>
                <a:lnTo>
                  <a:pt x="1249" y="802"/>
                </a:lnTo>
                <a:lnTo>
                  <a:pt x="1280" y="786"/>
                </a:lnTo>
                <a:lnTo>
                  <a:pt x="1311" y="770"/>
                </a:lnTo>
                <a:lnTo>
                  <a:pt x="1341" y="755"/>
                </a:lnTo>
                <a:lnTo>
                  <a:pt x="1369" y="740"/>
                </a:lnTo>
                <a:lnTo>
                  <a:pt x="1393" y="727"/>
                </a:lnTo>
                <a:lnTo>
                  <a:pt x="1412" y="717"/>
                </a:lnTo>
                <a:lnTo>
                  <a:pt x="1425" y="710"/>
                </a:lnTo>
                <a:lnTo>
                  <a:pt x="1430" y="708"/>
                </a:lnTo>
                <a:lnTo>
                  <a:pt x="1426" y="594"/>
                </a:lnTo>
                <a:lnTo>
                  <a:pt x="1450" y="586"/>
                </a:lnTo>
                <a:lnTo>
                  <a:pt x="1451" y="588"/>
                </a:lnTo>
                <a:lnTo>
                  <a:pt x="1453" y="593"/>
                </a:lnTo>
                <a:lnTo>
                  <a:pt x="1458" y="600"/>
                </a:lnTo>
                <a:lnTo>
                  <a:pt x="1462" y="610"/>
                </a:lnTo>
                <a:lnTo>
                  <a:pt x="1467" y="622"/>
                </a:lnTo>
                <a:lnTo>
                  <a:pt x="1473" y="633"/>
                </a:lnTo>
                <a:lnTo>
                  <a:pt x="1479" y="646"/>
                </a:lnTo>
                <a:lnTo>
                  <a:pt x="1484" y="659"/>
                </a:lnTo>
                <a:lnTo>
                  <a:pt x="1490" y="671"/>
                </a:lnTo>
                <a:lnTo>
                  <a:pt x="1494" y="682"/>
                </a:lnTo>
                <a:lnTo>
                  <a:pt x="1505" y="675"/>
                </a:lnTo>
                <a:lnTo>
                  <a:pt x="1518" y="669"/>
                </a:lnTo>
                <a:lnTo>
                  <a:pt x="1530" y="662"/>
                </a:lnTo>
                <a:lnTo>
                  <a:pt x="1543" y="656"/>
                </a:lnTo>
                <a:lnTo>
                  <a:pt x="1557" y="648"/>
                </a:lnTo>
                <a:lnTo>
                  <a:pt x="1569" y="642"/>
                </a:lnTo>
                <a:lnTo>
                  <a:pt x="1582" y="635"/>
                </a:lnTo>
                <a:lnTo>
                  <a:pt x="1595" y="627"/>
                </a:lnTo>
                <a:lnTo>
                  <a:pt x="1607" y="619"/>
                </a:lnTo>
                <a:lnTo>
                  <a:pt x="1618" y="612"/>
                </a:lnTo>
                <a:lnTo>
                  <a:pt x="1619" y="611"/>
                </a:lnTo>
                <a:lnTo>
                  <a:pt x="1619" y="609"/>
                </a:lnTo>
                <a:lnTo>
                  <a:pt x="1618" y="608"/>
                </a:lnTo>
                <a:lnTo>
                  <a:pt x="1618" y="606"/>
                </a:lnTo>
                <a:lnTo>
                  <a:pt x="1617" y="603"/>
                </a:lnTo>
                <a:lnTo>
                  <a:pt x="1616" y="602"/>
                </a:lnTo>
                <a:lnTo>
                  <a:pt x="1615" y="600"/>
                </a:lnTo>
                <a:lnTo>
                  <a:pt x="1615" y="599"/>
                </a:lnTo>
                <a:lnTo>
                  <a:pt x="1615" y="598"/>
                </a:lnTo>
                <a:lnTo>
                  <a:pt x="1616" y="597"/>
                </a:lnTo>
                <a:lnTo>
                  <a:pt x="1630" y="587"/>
                </a:lnTo>
                <a:lnTo>
                  <a:pt x="1643" y="578"/>
                </a:lnTo>
                <a:lnTo>
                  <a:pt x="1657" y="569"/>
                </a:lnTo>
                <a:lnTo>
                  <a:pt x="1671" y="561"/>
                </a:lnTo>
                <a:lnTo>
                  <a:pt x="1683" y="556"/>
                </a:lnTo>
                <a:lnTo>
                  <a:pt x="1696" y="551"/>
                </a:lnTo>
                <a:lnTo>
                  <a:pt x="1709" y="549"/>
                </a:lnTo>
                <a:lnTo>
                  <a:pt x="1722" y="546"/>
                </a:lnTo>
                <a:lnTo>
                  <a:pt x="1735" y="547"/>
                </a:lnTo>
                <a:lnTo>
                  <a:pt x="1747" y="551"/>
                </a:lnTo>
                <a:lnTo>
                  <a:pt x="1760" y="556"/>
                </a:lnTo>
                <a:lnTo>
                  <a:pt x="1763" y="563"/>
                </a:lnTo>
                <a:lnTo>
                  <a:pt x="1760" y="571"/>
                </a:lnTo>
                <a:lnTo>
                  <a:pt x="1749" y="581"/>
                </a:lnTo>
                <a:lnTo>
                  <a:pt x="1735" y="592"/>
                </a:lnTo>
                <a:lnTo>
                  <a:pt x="1717" y="603"/>
                </a:lnTo>
                <a:lnTo>
                  <a:pt x="1697" y="616"/>
                </a:lnTo>
                <a:lnTo>
                  <a:pt x="1679" y="629"/>
                </a:lnTo>
                <a:lnTo>
                  <a:pt x="1661" y="642"/>
                </a:lnTo>
                <a:lnTo>
                  <a:pt x="1646" y="656"/>
                </a:lnTo>
                <a:lnTo>
                  <a:pt x="1647" y="653"/>
                </a:lnTo>
                <a:lnTo>
                  <a:pt x="1647" y="651"/>
                </a:lnTo>
                <a:lnTo>
                  <a:pt x="1647" y="647"/>
                </a:lnTo>
                <a:lnTo>
                  <a:pt x="1646" y="644"/>
                </a:lnTo>
                <a:lnTo>
                  <a:pt x="1645" y="642"/>
                </a:lnTo>
                <a:lnTo>
                  <a:pt x="1644" y="640"/>
                </a:lnTo>
                <a:lnTo>
                  <a:pt x="1641" y="639"/>
                </a:lnTo>
                <a:lnTo>
                  <a:pt x="1639" y="638"/>
                </a:lnTo>
                <a:lnTo>
                  <a:pt x="1638" y="638"/>
                </a:lnTo>
                <a:lnTo>
                  <a:pt x="1636" y="638"/>
                </a:lnTo>
                <a:lnTo>
                  <a:pt x="1621" y="646"/>
                </a:lnTo>
                <a:lnTo>
                  <a:pt x="1608" y="653"/>
                </a:lnTo>
                <a:lnTo>
                  <a:pt x="1595" y="659"/>
                </a:lnTo>
                <a:lnTo>
                  <a:pt x="1583" y="666"/>
                </a:lnTo>
                <a:lnTo>
                  <a:pt x="1573" y="672"/>
                </a:lnTo>
                <a:lnTo>
                  <a:pt x="1562" y="678"/>
                </a:lnTo>
                <a:lnTo>
                  <a:pt x="1550" y="684"/>
                </a:lnTo>
                <a:lnTo>
                  <a:pt x="1539" y="691"/>
                </a:lnTo>
                <a:lnTo>
                  <a:pt x="1527" y="699"/>
                </a:lnTo>
                <a:lnTo>
                  <a:pt x="1515" y="708"/>
                </a:lnTo>
                <a:lnTo>
                  <a:pt x="1512" y="710"/>
                </a:lnTo>
                <a:lnTo>
                  <a:pt x="1511" y="713"/>
                </a:lnTo>
                <a:lnTo>
                  <a:pt x="1510" y="717"/>
                </a:lnTo>
                <a:lnTo>
                  <a:pt x="1510" y="722"/>
                </a:lnTo>
                <a:lnTo>
                  <a:pt x="1510" y="727"/>
                </a:lnTo>
                <a:lnTo>
                  <a:pt x="1510" y="732"/>
                </a:lnTo>
                <a:lnTo>
                  <a:pt x="1510" y="738"/>
                </a:lnTo>
                <a:lnTo>
                  <a:pt x="1509" y="742"/>
                </a:lnTo>
                <a:lnTo>
                  <a:pt x="1508" y="746"/>
                </a:lnTo>
                <a:lnTo>
                  <a:pt x="1507" y="748"/>
                </a:lnTo>
                <a:lnTo>
                  <a:pt x="1498" y="756"/>
                </a:lnTo>
                <a:lnTo>
                  <a:pt x="1488" y="765"/>
                </a:lnTo>
                <a:lnTo>
                  <a:pt x="1477" y="773"/>
                </a:lnTo>
                <a:lnTo>
                  <a:pt x="1464" y="782"/>
                </a:lnTo>
                <a:lnTo>
                  <a:pt x="1451" y="790"/>
                </a:lnTo>
                <a:lnTo>
                  <a:pt x="1438" y="799"/>
                </a:lnTo>
                <a:lnTo>
                  <a:pt x="1424" y="808"/>
                </a:lnTo>
                <a:lnTo>
                  <a:pt x="1411" y="816"/>
                </a:lnTo>
                <a:lnTo>
                  <a:pt x="1398" y="825"/>
                </a:lnTo>
                <a:lnTo>
                  <a:pt x="1386" y="831"/>
                </a:lnTo>
                <a:lnTo>
                  <a:pt x="1378" y="837"/>
                </a:lnTo>
                <a:lnTo>
                  <a:pt x="1370" y="841"/>
                </a:lnTo>
                <a:lnTo>
                  <a:pt x="1364" y="845"/>
                </a:lnTo>
                <a:lnTo>
                  <a:pt x="1358" y="849"/>
                </a:lnTo>
                <a:lnTo>
                  <a:pt x="1352" y="854"/>
                </a:lnTo>
                <a:lnTo>
                  <a:pt x="1348" y="857"/>
                </a:lnTo>
                <a:lnTo>
                  <a:pt x="1344" y="859"/>
                </a:lnTo>
                <a:lnTo>
                  <a:pt x="1341" y="861"/>
                </a:lnTo>
                <a:lnTo>
                  <a:pt x="1339" y="862"/>
                </a:lnTo>
                <a:lnTo>
                  <a:pt x="1339" y="863"/>
                </a:lnTo>
                <a:lnTo>
                  <a:pt x="1340" y="864"/>
                </a:lnTo>
                <a:lnTo>
                  <a:pt x="1341" y="867"/>
                </a:lnTo>
                <a:lnTo>
                  <a:pt x="1344" y="870"/>
                </a:lnTo>
                <a:lnTo>
                  <a:pt x="1345" y="873"/>
                </a:lnTo>
                <a:lnTo>
                  <a:pt x="1346" y="877"/>
                </a:lnTo>
                <a:lnTo>
                  <a:pt x="1347" y="883"/>
                </a:lnTo>
                <a:lnTo>
                  <a:pt x="1347" y="888"/>
                </a:lnTo>
                <a:lnTo>
                  <a:pt x="1346" y="895"/>
                </a:lnTo>
                <a:lnTo>
                  <a:pt x="1345" y="901"/>
                </a:lnTo>
                <a:lnTo>
                  <a:pt x="1346" y="907"/>
                </a:lnTo>
                <a:lnTo>
                  <a:pt x="1346" y="913"/>
                </a:lnTo>
                <a:lnTo>
                  <a:pt x="1347" y="919"/>
                </a:lnTo>
                <a:lnTo>
                  <a:pt x="1347" y="925"/>
                </a:lnTo>
                <a:lnTo>
                  <a:pt x="1347" y="931"/>
                </a:lnTo>
                <a:lnTo>
                  <a:pt x="1346" y="936"/>
                </a:lnTo>
                <a:lnTo>
                  <a:pt x="1346" y="942"/>
                </a:lnTo>
                <a:lnTo>
                  <a:pt x="1345" y="946"/>
                </a:lnTo>
                <a:lnTo>
                  <a:pt x="1344" y="952"/>
                </a:lnTo>
                <a:lnTo>
                  <a:pt x="1341" y="955"/>
                </a:lnTo>
                <a:lnTo>
                  <a:pt x="1336" y="970"/>
                </a:lnTo>
                <a:lnTo>
                  <a:pt x="1327" y="985"/>
                </a:lnTo>
                <a:lnTo>
                  <a:pt x="1318" y="999"/>
                </a:lnTo>
                <a:lnTo>
                  <a:pt x="1306" y="1012"/>
                </a:lnTo>
                <a:lnTo>
                  <a:pt x="1295" y="1025"/>
                </a:lnTo>
                <a:lnTo>
                  <a:pt x="1284" y="1034"/>
                </a:lnTo>
                <a:lnTo>
                  <a:pt x="1274" y="1044"/>
                </a:lnTo>
                <a:lnTo>
                  <a:pt x="1266" y="1050"/>
                </a:lnTo>
                <a:lnTo>
                  <a:pt x="1261" y="1055"/>
                </a:lnTo>
                <a:lnTo>
                  <a:pt x="1259" y="1056"/>
                </a:lnTo>
                <a:lnTo>
                  <a:pt x="1260" y="1058"/>
                </a:lnTo>
                <a:lnTo>
                  <a:pt x="1263" y="1065"/>
                </a:lnTo>
                <a:lnTo>
                  <a:pt x="1266" y="1075"/>
                </a:lnTo>
                <a:lnTo>
                  <a:pt x="1272" y="1089"/>
                </a:lnTo>
                <a:lnTo>
                  <a:pt x="1277" y="1104"/>
                </a:lnTo>
                <a:lnTo>
                  <a:pt x="1282" y="1120"/>
                </a:lnTo>
                <a:lnTo>
                  <a:pt x="1288" y="1137"/>
                </a:lnTo>
                <a:lnTo>
                  <a:pt x="1292" y="1154"/>
                </a:lnTo>
                <a:lnTo>
                  <a:pt x="1295" y="1169"/>
                </a:lnTo>
                <a:lnTo>
                  <a:pt x="1297" y="1183"/>
                </a:lnTo>
                <a:lnTo>
                  <a:pt x="1299" y="1195"/>
                </a:lnTo>
                <a:lnTo>
                  <a:pt x="1301" y="1211"/>
                </a:lnTo>
                <a:lnTo>
                  <a:pt x="1302" y="1224"/>
                </a:lnTo>
                <a:lnTo>
                  <a:pt x="1302" y="1240"/>
                </a:lnTo>
                <a:lnTo>
                  <a:pt x="1302" y="1254"/>
                </a:lnTo>
                <a:lnTo>
                  <a:pt x="1302" y="1267"/>
                </a:lnTo>
                <a:lnTo>
                  <a:pt x="1301" y="1281"/>
                </a:lnTo>
                <a:lnTo>
                  <a:pt x="1299" y="1294"/>
                </a:lnTo>
                <a:lnTo>
                  <a:pt x="1297" y="1307"/>
                </a:lnTo>
                <a:lnTo>
                  <a:pt x="1295" y="1319"/>
                </a:lnTo>
                <a:lnTo>
                  <a:pt x="1288" y="1328"/>
                </a:lnTo>
                <a:lnTo>
                  <a:pt x="1280" y="1336"/>
                </a:lnTo>
                <a:lnTo>
                  <a:pt x="1274" y="1344"/>
                </a:lnTo>
                <a:lnTo>
                  <a:pt x="1266" y="1351"/>
                </a:lnTo>
                <a:lnTo>
                  <a:pt x="1260" y="1358"/>
                </a:lnTo>
                <a:lnTo>
                  <a:pt x="1251" y="1364"/>
                </a:lnTo>
                <a:lnTo>
                  <a:pt x="1244" y="1371"/>
                </a:lnTo>
                <a:lnTo>
                  <a:pt x="1234" y="1376"/>
                </a:lnTo>
                <a:lnTo>
                  <a:pt x="1224" y="1381"/>
                </a:lnTo>
                <a:lnTo>
                  <a:pt x="1212" y="1386"/>
                </a:lnTo>
                <a:lnTo>
                  <a:pt x="1210" y="1387"/>
                </a:lnTo>
                <a:lnTo>
                  <a:pt x="1207" y="1386"/>
                </a:lnTo>
                <a:lnTo>
                  <a:pt x="1204" y="1386"/>
                </a:lnTo>
                <a:lnTo>
                  <a:pt x="1201" y="1385"/>
                </a:lnTo>
                <a:lnTo>
                  <a:pt x="1197" y="1384"/>
                </a:lnTo>
                <a:lnTo>
                  <a:pt x="1194" y="1382"/>
                </a:lnTo>
                <a:lnTo>
                  <a:pt x="1191" y="1381"/>
                </a:lnTo>
                <a:lnTo>
                  <a:pt x="1188" y="1380"/>
                </a:lnTo>
                <a:lnTo>
                  <a:pt x="1184" y="1380"/>
                </a:lnTo>
                <a:lnTo>
                  <a:pt x="1181" y="1380"/>
                </a:lnTo>
                <a:lnTo>
                  <a:pt x="1179" y="1381"/>
                </a:lnTo>
                <a:lnTo>
                  <a:pt x="1177" y="1382"/>
                </a:lnTo>
                <a:lnTo>
                  <a:pt x="1176" y="1385"/>
                </a:lnTo>
                <a:lnTo>
                  <a:pt x="1174" y="1387"/>
                </a:lnTo>
                <a:lnTo>
                  <a:pt x="1173" y="1390"/>
                </a:lnTo>
                <a:lnTo>
                  <a:pt x="1172" y="1392"/>
                </a:lnTo>
                <a:lnTo>
                  <a:pt x="1169" y="1394"/>
                </a:lnTo>
                <a:lnTo>
                  <a:pt x="1168" y="1396"/>
                </a:lnTo>
                <a:lnTo>
                  <a:pt x="1166" y="1398"/>
                </a:lnTo>
                <a:lnTo>
                  <a:pt x="1164" y="1399"/>
                </a:lnTo>
                <a:lnTo>
                  <a:pt x="1170" y="1402"/>
                </a:lnTo>
                <a:lnTo>
                  <a:pt x="1176" y="1403"/>
                </a:lnTo>
                <a:lnTo>
                  <a:pt x="1181" y="1404"/>
                </a:lnTo>
                <a:lnTo>
                  <a:pt x="1187" y="1404"/>
                </a:lnTo>
                <a:lnTo>
                  <a:pt x="1191" y="1405"/>
                </a:lnTo>
                <a:lnTo>
                  <a:pt x="1195" y="1406"/>
                </a:lnTo>
                <a:lnTo>
                  <a:pt x="1198" y="1407"/>
                </a:lnTo>
                <a:lnTo>
                  <a:pt x="1202" y="1410"/>
                </a:lnTo>
                <a:lnTo>
                  <a:pt x="1205" y="1414"/>
                </a:lnTo>
                <a:lnTo>
                  <a:pt x="1207" y="1419"/>
                </a:lnTo>
                <a:lnTo>
                  <a:pt x="1213" y="1435"/>
                </a:lnTo>
                <a:lnTo>
                  <a:pt x="1221" y="1452"/>
                </a:lnTo>
                <a:lnTo>
                  <a:pt x="1227" y="1471"/>
                </a:lnTo>
                <a:lnTo>
                  <a:pt x="1234" y="1491"/>
                </a:lnTo>
                <a:lnTo>
                  <a:pt x="1239" y="1511"/>
                </a:lnTo>
                <a:lnTo>
                  <a:pt x="1245" y="1533"/>
                </a:lnTo>
                <a:lnTo>
                  <a:pt x="1249" y="1554"/>
                </a:lnTo>
                <a:lnTo>
                  <a:pt x="1252" y="1575"/>
                </a:lnTo>
                <a:lnTo>
                  <a:pt x="1254" y="1596"/>
                </a:lnTo>
                <a:lnTo>
                  <a:pt x="1254" y="1616"/>
                </a:lnTo>
                <a:lnTo>
                  <a:pt x="1254" y="1624"/>
                </a:lnTo>
                <a:lnTo>
                  <a:pt x="1254" y="1634"/>
                </a:lnTo>
                <a:lnTo>
                  <a:pt x="1254" y="1643"/>
                </a:lnTo>
                <a:lnTo>
                  <a:pt x="1254" y="1652"/>
                </a:lnTo>
                <a:lnTo>
                  <a:pt x="1254" y="1661"/>
                </a:lnTo>
                <a:lnTo>
                  <a:pt x="1253" y="1669"/>
                </a:lnTo>
                <a:lnTo>
                  <a:pt x="1252" y="1678"/>
                </a:lnTo>
                <a:lnTo>
                  <a:pt x="1250" y="1687"/>
                </a:lnTo>
                <a:lnTo>
                  <a:pt x="1247" y="1694"/>
                </a:lnTo>
                <a:lnTo>
                  <a:pt x="1244" y="1701"/>
                </a:lnTo>
                <a:lnTo>
                  <a:pt x="1230" y="1702"/>
                </a:lnTo>
                <a:lnTo>
                  <a:pt x="1215" y="1703"/>
                </a:lnTo>
                <a:lnTo>
                  <a:pt x="1199" y="1705"/>
                </a:lnTo>
                <a:lnTo>
                  <a:pt x="1184" y="1707"/>
                </a:lnTo>
                <a:lnTo>
                  <a:pt x="1170" y="1710"/>
                </a:lnTo>
                <a:lnTo>
                  <a:pt x="1158" y="1715"/>
                </a:lnTo>
                <a:lnTo>
                  <a:pt x="1146" y="1719"/>
                </a:lnTo>
                <a:lnTo>
                  <a:pt x="1136" y="1723"/>
                </a:lnTo>
                <a:lnTo>
                  <a:pt x="1127" y="1727"/>
                </a:lnTo>
                <a:lnTo>
                  <a:pt x="1122" y="1732"/>
                </a:lnTo>
                <a:lnTo>
                  <a:pt x="1121" y="1755"/>
                </a:lnTo>
                <a:lnTo>
                  <a:pt x="1121" y="1778"/>
                </a:lnTo>
                <a:lnTo>
                  <a:pt x="1120" y="1799"/>
                </a:lnTo>
                <a:lnTo>
                  <a:pt x="1120" y="1821"/>
                </a:lnTo>
                <a:lnTo>
                  <a:pt x="1120" y="1842"/>
                </a:lnTo>
                <a:lnTo>
                  <a:pt x="1121" y="1863"/>
                </a:lnTo>
                <a:lnTo>
                  <a:pt x="1123" y="1883"/>
                </a:lnTo>
                <a:lnTo>
                  <a:pt x="1126" y="1905"/>
                </a:lnTo>
                <a:lnTo>
                  <a:pt x="1130" y="1925"/>
                </a:lnTo>
                <a:lnTo>
                  <a:pt x="1135" y="1946"/>
                </a:lnTo>
                <a:lnTo>
                  <a:pt x="1137" y="1949"/>
                </a:lnTo>
                <a:lnTo>
                  <a:pt x="1140" y="1951"/>
                </a:lnTo>
                <a:lnTo>
                  <a:pt x="1146" y="1954"/>
                </a:lnTo>
                <a:lnTo>
                  <a:pt x="1151" y="1957"/>
                </a:lnTo>
                <a:lnTo>
                  <a:pt x="1156" y="1960"/>
                </a:lnTo>
                <a:lnTo>
                  <a:pt x="1163" y="1963"/>
                </a:lnTo>
                <a:lnTo>
                  <a:pt x="1168" y="1966"/>
                </a:lnTo>
                <a:lnTo>
                  <a:pt x="1173" y="1968"/>
                </a:lnTo>
                <a:lnTo>
                  <a:pt x="1176" y="1971"/>
                </a:lnTo>
                <a:lnTo>
                  <a:pt x="1177" y="1974"/>
                </a:lnTo>
                <a:lnTo>
                  <a:pt x="1178" y="2000"/>
                </a:lnTo>
                <a:lnTo>
                  <a:pt x="1177" y="2025"/>
                </a:lnTo>
                <a:lnTo>
                  <a:pt x="1176" y="2049"/>
                </a:lnTo>
                <a:lnTo>
                  <a:pt x="1174" y="2072"/>
                </a:lnTo>
                <a:lnTo>
                  <a:pt x="1172" y="2095"/>
                </a:lnTo>
                <a:lnTo>
                  <a:pt x="1168" y="2118"/>
                </a:lnTo>
                <a:lnTo>
                  <a:pt x="1166" y="2140"/>
                </a:lnTo>
                <a:lnTo>
                  <a:pt x="1164" y="2163"/>
                </a:lnTo>
                <a:lnTo>
                  <a:pt x="1163" y="2185"/>
                </a:lnTo>
                <a:lnTo>
                  <a:pt x="1164" y="2209"/>
                </a:lnTo>
                <a:lnTo>
                  <a:pt x="1164" y="2226"/>
                </a:lnTo>
                <a:lnTo>
                  <a:pt x="1165" y="2245"/>
                </a:lnTo>
                <a:lnTo>
                  <a:pt x="1167" y="2266"/>
                </a:lnTo>
                <a:lnTo>
                  <a:pt x="1168" y="2287"/>
                </a:lnTo>
                <a:lnTo>
                  <a:pt x="1170" y="2309"/>
                </a:lnTo>
                <a:lnTo>
                  <a:pt x="1173" y="2330"/>
                </a:lnTo>
                <a:lnTo>
                  <a:pt x="1174" y="2351"/>
                </a:lnTo>
                <a:lnTo>
                  <a:pt x="1176" y="2371"/>
                </a:lnTo>
                <a:lnTo>
                  <a:pt x="1177" y="2390"/>
                </a:lnTo>
                <a:lnTo>
                  <a:pt x="1177" y="2408"/>
                </a:lnTo>
                <a:lnTo>
                  <a:pt x="1175" y="2412"/>
                </a:lnTo>
                <a:lnTo>
                  <a:pt x="1174" y="2417"/>
                </a:lnTo>
                <a:lnTo>
                  <a:pt x="1173" y="2422"/>
                </a:lnTo>
                <a:lnTo>
                  <a:pt x="1170" y="2426"/>
                </a:lnTo>
                <a:lnTo>
                  <a:pt x="1169" y="2430"/>
                </a:lnTo>
                <a:lnTo>
                  <a:pt x="1167" y="2435"/>
                </a:lnTo>
                <a:lnTo>
                  <a:pt x="1165" y="2439"/>
                </a:lnTo>
                <a:lnTo>
                  <a:pt x="1162" y="2443"/>
                </a:lnTo>
                <a:lnTo>
                  <a:pt x="1160" y="2447"/>
                </a:lnTo>
                <a:lnTo>
                  <a:pt x="1155" y="2451"/>
                </a:lnTo>
                <a:lnTo>
                  <a:pt x="1155" y="2474"/>
                </a:lnTo>
                <a:lnTo>
                  <a:pt x="1155" y="2494"/>
                </a:lnTo>
                <a:lnTo>
                  <a:pt x="1158" y="2511"/>
                </a:lnTo>
                <a:lnTo>
                  <a:pt x="1159" y="2526"/>
                </a:lnTo>
                <a:lnTo>
                  <a:pt x="1162" y="2539"/>
                </a:lnTo>
                <a:lnTo>
                  <a:pt x="1164" y="2552"/>
                </a:lnTo>
                <a:lnTo>
                  <a:pt x="1167" y="2563"/>
                </a:lnTo>
                <a:lnTo>
                  <a:pt x="1170" y="2575"/>
                </a:lnTo>
                <a:lnTo>
                  <a:pt x="1174" y="2588"/>
                </a:lnTo>
                <a:lnTo>
                  <a:pt x="1177" y="2603"/>
                </a:lnTo>
                <a:lnTo>
                  <a:pt x="1179" y="2623"/>
                </a:lnTo>
                <a:lnTo>
                  <a:pt x="1181" y="2642"/>
                </a:lnTo>
                <a:lnTo>
                  <a:pt x="1183" y="2661"/>
                </a:lnTo>
                <a:lnTo>
                  <a:pt x="1187" y="2681"/>
                </a:lnTo>
                <a:lnTo>
                  <a:pt x="1189" y="2700"/>
                </a:lnTo>
                <a:lnTo>
                  <a:pt x="1192" y="2719"/>
                </a:lnTo>
                <a:lnTo>
                  <a:pt x="1195" y="2739"/>
                </a:lnTo>
                <a:lnTo>
                  <a:pt x="1198" y="2757"/>
                </a:lnTo>
                <a:lnTo>
                  <a:pt x="1203" y="2776"/>
                </a:lnTo>
                <a:lnTo>
                  <a:pt x="1207" y="2795"/>
                </a:lnTo>
                <a:lnTo>
                  <a:pt x="1210" y="2805"/>
                </a:lnTo>
                <a:lnTo>
                  <a:pt x="1213" y="2815"/>
                </a:lnTo>
                <a:lnTo>
                  <a:pt x="1217" y="2826"/>
                </a:lnTo>
                <a:lnTo>
                  <a:pt x="1220" y="2835"/>
                </a:lnTo>
                <a:lnTo>
                  <a:pt x="1223" y="2846"/>
                </a:lnTo>
                <a:lnTo>
                  <a:pt x="1226" y="2856"/>
                </a:lnTo>
                <a:lnTo>
                  <a:pt x="1230" y="2865"/>
                </a:lnTo>
                <a:lnTo>
                  <a:pt x="1233" y="2875"/>
                </a:lnTo>
                <a:lnTo>
                  <a:pt x="1235" y="2885"/>
                </a:lnTo>
                <a:lnTo>
                  <a:pt x="1238" y="2894"/>
                </a:lnTo>
                <a:lnTo>
                  <a:pt x="1244" y="2911"/>
                </a:lnTo>
                <a:lnTo>
                  <a:pt x="1248" y="2928"/>
                </a:lnTo>
                <a:lnTo>
                  <a:pt x="1250" y="2946"/>
                </a:lnTo>
                <a:lnTo>
                  <a:pt x="1252" y="2964"/>
                </a:lnTo>
                <a:lnTo>
                  <a:pt x="1252" y="2984"/>
                </a:lnTo>
                <a:lnTo>
                  <a:pt x="1251" y="3003"/>
                </a:lnTo>
                <a:lnTo>
                  <a:pt x="1250" y="3022"/>
                </a:lnTo>
                <a:lnTo>
                  <a:pt x="1247" y="3041"/>
                </a:lnTo>
                <a:lnTo>
                  <a:pt x="1244" y="3060"/>
                </a:lnTo>
                <a:lnTo>
                  <a:pt x="1238" y="3078"/>
                </a:lnTo>
                <a:lnTo>
                  <a:pt x="1236" y="3085"/>
                </a:lnTo>
                <a:lnTo>
                  <a:pt x="1233" y="3091"/>
                </a:lnTo>
                <a:lnTo>
                  <a:pt x="1230" y="3096"/>
                </a:lnTo>
                <a:lnTo>
                  <a:pt x="1225" y="3103"/>
                </a:lnTo>
                <a:lnTo>
                  <a:pt x="1220" y="3107"/>
                </a:lnTo>
                <a:lnTo>
                  <a:pt x="1215" y="3113"/>
                </a:lnTo>
                <a:lnTo>
                  <a:pt x="1209" y="3116"/>
                </a:lnTo>
                <a:lnTo>
                  <a:pt x="1205" y="3119"/>
                </a:lnTo>
                <a:lnTo>
                  <a:pt x="1199" y="3121"/>
                </a:lnTo>
                <a:lnTo>
                  <a:pt x="1194" y="3121"/>
                </a:lnTo>
                <a:lnTo>
                  <a:pt x="1197" y="3138"/>
                </a:lnTo>
                <a:lnTo>
                  <a:pt x="1201" y="3159"/>
                </a:lnTo>
                <a:lnTo>
                  <a:pt x="1205" y="3179"/>
                </a:lnTo>
                <a:lnTo>
                  <a:pt x="1208" y="3202"/>
                </a:lnTo>
                <a:lnTo>
                  <a:pt x="1212" y="3224"/>
                </a:lnTo>
                <a:lnTo>
                  <a:pt x="1216" y="3247"/>
                </a:lnTo>
                <a:lnTo>
                  <a:pt x="1219" y="3267"/>
                </a:lnTo>
                <a:lnTo>
                  <a:pt x="1222" y="3287"/>
                </a:lnTo>
                <a:lnTo>
                  <a:pt x="1223" y="3304"/>
                </a:lnTo>
                <a:lnTo>
                  <a:pt x="1223" y="3318"/>
                </a:lnTo>
                <a:lnTo>
                  <a:pt x="1232" y="3337"/>
                </a:lnTo>
                <a:lnTo>
                  <a:pt x="1242" y="3354"/>
                </a:lnTo>
                <a:lnTo>
                  <a:pt x="1255" y="3369"/>
                </a:lnTo>
                <a:lnTo>
                  <a:pt x="1269" y="3383"/>
                </a:lnTo>
                <a:lnTo>
                  <a:pt x="1283" y="3395"/>
                </a:lnTo>
                <a:lnTo>
                  <a:pt x="1298" y="3408"/>
                </a:lnTo>
                <a:lnTo>
                  <a:pt x="1315" y="3421"/>
                </a:lnTo>
                <a:lnTo>
                  <a:pt x="1330" y="3435"/>
                </a:lnTo>
                <a:lnTo>
                  <a:pt x="1345" y="3451"/>
                </a:lnTo>
                <a:lnTo>
                  <a:pt x="1360" y="3469"/>
                </a:lnTo>
                <a:lnTo>
                  <a:pt x="1363" y="3476"/>
                </a:lnTo>
                <a:lnTo>
                  <a:pt x="1365" y="3482"/>
                </a:lnTo>
                <a:lnTo>
                  <a:pt x="1367" y="3488"/>
                </a:lnTo>
                <a:lnTo>
                  <a:pt x="1368" y="3494"/>
                </a:lnTo>
                <a:lnTo>
                  <a:pt x="1368" y="3501"/>
                </a:lnTo>
                <a:lnTo>
                  <a:pt x="1368" y="3507"/>
                </a:lnTo>
                <a:lnTo>
                  <a:pt x="1367" y="3512"/>
                </a:lnTo>
                <a:lnTo>
                  <a:pt x="1364" y="3518"/>
                </a:lnTo>
                <a:lnTo>
                  <a:pt x="1362" y="3523"/>
                </a:lnTo>
                <a:lnTo>
                  <a:pt x="1358" y="3526"/>
                </a:lnTo>
                <a:lnTo>
                  <a:pt x="1350" y="3530"/>
                </a:lnTo>
                <a:lnTo>
                  <a:pt x="1340" y="3534"/>
                </a:lnTo>
                <a:lnTo>
                  <a:pt x="1327" y="3538"/>
                </a:lnTo>
                <a:lnTo>
                  <a:pt x="1312" y="3542"/>
                </a:lnTo>
                <a:lnTo>
                  <a:pt x="1295" y="3546"/>
                </a:lnTo>
                <a:lnTo>
                  <a:pt x="1278" y="3549"/>
                </a:lnTo>
                <a:lnTo>
                  <a:pt x="1261" y="3551"/>
                </a:lnTo>
                <a:lnTo>
                  <a:pt x="1242" y="3551"/>
                </a:lnTo>
                <a:lnTo>
                  <a:pt x="1225" y="3550"/>
                </a:lnTo>
                <a:lnTo>
                  <a:pt x="1210" y="3548"/>
                </a:lnTo>
                <a:lnTo>
                  <a:pt x="1192" y="3542"/>
                </a:lnTo>
                <a:lnTo>
                  <a:pt x="1175" y="3535"/>
                </a:lnTo>
                <a:lnTo>
                  <a:pt x="1159" y="3527"/>
                </a:lnTo>
                <a:lnTo>
                  <a:pt x="1142" y="3518"/>
                </a:lnTo>
                <a:lnTo>
                  <a:pt x="1127" y="3507"/>
                </a:lnTo>
                <a:lnTo>
                  <a:pt x="1112" y="3495"/>
                </a:lnTo>
                <a:lnTo>
                  <a:pt x="1099" y="3481"/>
                </a:lnTo>
                <a:lnTo>
                  <a:pt x="1087" y="3467"/>
                </a:lnTo>
                <a:lnTo>
                  <a:pt x="1074" y="3452"/>
                </a:lnTo>
                <a:lnTo>
                  <a:pt x="1063" y="3436"/>
                </a:lnTo>
                <a:lnTo>
                  <a:pt x="1059" y="3427"/>
                </a:lnTo>
                <a:lnTo>
                  <a:pt x="1054" y="3419"/>
                </a:lnTo>
                <a:lnTo>
                  <a:pt x="1052" y="3410"/>
                </a:lnTo>
                <a:lnTo>
                  <a:pt x="1051" y="3401"/>
                </a:lnTo>
                <a:lnTo>
                  <a:pt x="1050" y="3391"/>
                </a:lnTo>
                <a:lnTo>
                  <a:pt x="1050" y="3382"/>
                </a:lnTo>
                <a:lnTo>
                  <a:pt x="1051" y="3373"/>
                </a:lnTo>
                <a:lnTo>
                  <a:pt x="1052" y="3363"/>
                </a:lnTo>
                <a:lnTo>
                  <a:pt x="1053" y="3353"/>
                </a:lnTo>
                <a:lnTo>
                  <a:pt x="1055" y="3344"/>
                </a:lnTo>
                <a:lnTo>
                  <a:pt x="1058" y="3334"/>
                </a:lnTo>
                <a:lnTo>
                  <a:pt x="1061" y="3324"/>
                </a:lnTo>
                <a:lnTo>
                  <a:pt x="1063" y="3315"/>
                </a:lnTo>
                <a:lnTo>
                  <a:pt x="1065" y="3305"/>
                </a:lnTo>
                <a:lnTo>
                  <a:pt x="1067" y="3295"/>
                </a:lnTo>
                <a:lnTo>
                  <a:pt x="1068" y="3286"/>
                </a:lnTo>
                <a:lnTo>
                  <a:pt x="1069" y="3276"/>
                </a:lnTo>
                <a:lnTo>
                  <a:pt x="1069" y="3266"/>
                </a:lnTo>
                <a:lnTo>
                  <a:pt x="1069" y="3258"/>
                </a:lnTo>
                <a:lnTo>
                  <a:pt x="1068" y="3248"/>
                </a:lnTo>
                <a:lnTo>
                  <a:pt x="1066" y="3240"/>
                </a:lnTo>
                <a:lnTo>
                  <a:pt x="1064" y="3234"/>
                </a:lnTo>
                <a:lnTo>
                  <a:pt x="1062" y="3228"/>
                </a:lnTo>
                <a:lnTo>
                  <a:pt x="1060" y="3222"/>
                </a:lnTo>
                <a:lnTo>
                  <a:pt x="1056" y="3218"/>
                </a:lnTo>
                <a:lnTo>
                  <a:pt x="1054" y="3213"/>
                </a:lnTo>
                <a:lnTo>
                  <a:pt x="1051" y="3207"/>
                </a:lnTo>
                <a:lnTo>
                  <a:pt x="1049" y="3201"/>
                </a:lnTo>
                <a:lnTo>
                  <a:pt x="1047" y="3194"/>
                </a:lnTo>
                <a:lnTo>
                  <a:pt x="1045" y="3186"/>
                </a:lnTo>
                <a:lnTo>
                  <a:pt x="1044" y="3180"/>
                </a:lnTo>
                <a:lnTo>
                  <a:pt x="1044" y="3173"/>
                </a:lnTo>
                <a:lnTo>
                  <a:pt x="1042" y="3165"/>
                </a:lnTo>
                <a:lnTo>
                  <a:pt x="1042" y="3157"/>
                </a:lnTo>
                <a:lnTo>
                  <a:pt x="1042" y="3147"/>
                </a:lnTo>
                <a:lnTo>
                  <a:pt x="1042" y="3138"/>
                </a:lnTo>
                <a:lnTo>
                  <a:pt x="1042" y="3130"/>
                </a:lnTo>
                <a:lnTo>
                  <a:pt x="1041" y="3122"/>
                </a:lnTo>
                <a:lnTo>
                  <a:pt x="1041" y="3115"/>
                </a:lnTo>
                <a:lnTo>
                  <a:pt x="1039" y="3108"/>
                </a:lnTo>
                <a:lnTo>
                  <a:pt x="1037" y="3101"/>
                </a:lnTo>
                <a:lnTo>
                  <a:pt x="1032" y="3094"/>
                </a:lnTo>
                <a:lnTo>
                  <a:pt x="1026" y="3088"/>
                </a:lnTo>
                <a:lnTo>
                  <a:pt x="1019" y="3081"/>
                </a:lnTo>
                <a:lnTo>
                  <a:pt x="1012" y="3075"/>
                </a:lnTo>
                <a:lnTo>
                  <a:pt x="1005" y="3070"/>
                </a:lnTo>
                <a:lnTo>
                  <a:pt x="998" y="3063"/>
                </a:lnTo>
                <a:lnTo>
                  <a:pt x="993" y="3057"/>
                </a:lnTo>
                <a:lnTo>
                  <a:pt x="989" y="3049"/>
                </a:lnTo>
                <a:lnTo>
                  <a:pt x="985" y="3042"/>
                </a:lnTo>
                <a:lnTo>
                  <a:pt x="982" y="3023"/>
                </a:lnTo>
                <a:lnTo>
                  <a:pt x="982" y="3005"/>
                </a:lnTo>
                <a:lnTo>
                  <a:pt x="983" y="2986"/>
                </a:lnTo>
                <a:lnTo>
                  <a:pt x="984" y="2968"/>
                </a:lnTo>
                <a:lnTo>
                  <a:pt x="988" y="2949"/>
                </a:lnTo>
                <a:lnTo>
                  <a:pt x="990" y="2931"/>
                </a:lnTo>
                <a:lnTo>
                  <a:pt x="992" y="2914"/>
                </a:lnTo>
                <a:lnTo>
                  <a:pt x="993" y="2896"/>
                </a:lnTo>
                <a:lnTo>
                  <a:pt x="993" y="2878"/>
                </a:lnTo>
                <a:lnTo>
                  <a:pt x="991" y="2861"/>
                </a:lnTo>
                <a:lnTo>
                  <a:pt x="980" y="2810"/>
                </a:lnTo>
                <a:lnTo>
                  <a:pt x="969" y="2756"/>
                </a:lnTo>
                <a:lnTo>
                  <a:pt x="957" y="2700"/>
                </a:lnTo>
                <a:lnTo>
                  <a:pt x="946" y="2644"/>
                </a:lnTo>
                <a:lnTo>
                  <a:pt x="934" y="2589"/>
                </a:lnTo>
                <a:lnTo>
                  <a:pt x="923" y="2537"/>
                </a:lnTo>
                <a:lnTo>
                  <a:pt x="913" y="2488"/>
                </a:lnTo>
                <a:lnTo>
                  <a:pt x="906" y="2444"/>
                </a:lnTo>
                <a:lnTo>
                  <a:pt x="901" y="2407"/>
                </a:lnTo>
                <a:lnTo>
                  <a:pt x="897" y="2376"/>
                </a:lnTo>
                <a:lnTo>
                  <a:pt x="888" y="2361"/>
                </a:lnTo>
                <a:lnTo>
                  <a:pt x="878" y="2344"/>
                </a:lnTo>
                <a:lnTo>
                  <a:pt x="869" y="2328"/>
                </a:lnTo>
                <a:lnTo>
                  <a:pt x="862" y="2311"/>
                </a:lnTo>
                <a:lnTo>
                  <a:pt x="854" y="2293"/>
                </a:lnTo>
                <a:lnTo>
                  <a:pt x="848" y="2274"/>
                </a:lnTo>
                <a:lnTo>
                  <a:pt x="842" y="2256"/>
                </a:lnTo>
                <a:lnTo>
                  <a:pt x="836" y="2239"/>
                </a:lnTo>
                <a:lnTo>
                  <a:pt x="831" y="2221"/>
                </a:lnTo>
                <a:lnTo>
                  <a:pt x="825" y="2203"/>
                </a:lnTo>
                <a:lnTo>
                  <a:pt x="822" y="2188"/>
                </a:lnTo>
                <a:lnTo>
                  <a:pt x="818" y="2173"/>
                </a:lnTo>
                <a:lnTo>
                  <a:pt x="813" y="2156"/>
                </a:lnTo>
                <a:lnTo>
                  <a:pt x="810" y="2139"/>
                </a:lnTo>
                <a:lnTo>
                  <a:pt x="806" y="2122"/>
                </a:lnTo>
                <a:lnTo>
                  <a:pt x="802" y="2104"/>
                </a:lnTo>
                <a:lnTo>
                  <a:pt x="798" y="2085"/>
                </a:lnTo>
                <a:lnTo>
                  <a:pt x="794" y="2067"/>
                </a:lnTo>
                <a:lnTo>
                  <a:pt x="791" y="2050"/>
                </a:lnTo>
                <a:lnTo>
                  <a:pt x="787" y="2034"/>
                </a:lnTo>
                <a:lnTo>
                  <a:pt x="784" y="2016"/>
                </a:lnTo>
                <a:lnTo>
                  <a:pt x="782" y="2003"/>
                </a:lnTo>
                <a:lnTo>
                  <a:pt x="779" y="1990"/>
                </a:lnTo>
                <a:lnTo>
                  <a:pt x="775" y="1979"/>
                </a:lnTo>
                <a:lnTo>
                  <a:pt x="771" y="1969"/>
                </a:lnTo>
                <a:lnTo>
                  <a:pt x="768" y="1962"/>
                </a:lnTo>
                <a:lnTo>
                  <a:pt x="764" y="1955"/>
                </a:lnTo>
                <a:lnTo>
                  <a:pt x="761" y="1951"/>
                </a:lnTo>
                <a:lnTo>
                  <a:pt x="756" y="1948"/>
                </a:lnTo>
                <a:lnTo>
                  <a:pt x="753" y="1946"/>
                </a:lnTo>
                <a:lnTo>
                  <a:pt x="750" y="1950"/>
                </a:lnTo>
                <a:lnTo>
                  <a:pt x="746" y="1955"/>
                </a:lnTo>
                <a:lnTo>
                  <a:pt x="742" y="1962"/>
                </a:lnTo>
                <a:lnTo>
                  <a:pt x="738" y="1968"/>
                </a:lnTo>
                <a:lnTo>
                  <a:pt x="735" y="1977"/>
                </a:lnTo>
                <a:lnTo>
                  <a:pt x="731" y="1985"/>
                </a:lnTo>
                <a:lnTo>
                  <a:pt x="727" y="1995"/>
                </a:lnTo>
                <a:lnTo>
                  <a:pt x="724" y="2004"/>
                </a:lnTo>
                <a:lnTo>
                  <a:pt x="720" y="2013"/>
                </a:lnTo>
                <a:lnTo>
                  <a:pt x="717" y="2023"/>
                </a:lnTo>
                <a:lnTo>
                  <a:pt x="709" y="2055"/>
                </a:lnTo>
                <a:lnTo>
                  <a:pt x="702" y="2087"/>
                </a:lnTo>
                <a:lnTo>
                  <a:pt x="694" y="2122"/>
                </a:lnTo>
                <a:lnTo>
                  <a:pt x="688" y="2156"/>
                </a:lnTo>
                <a:lnTo>
                  <a:pt x="681" y="2191"/>
                </a:lnTo>
                <a:lnTo>
                  <a:pt x="675" y="2225"/>
                </a:lnTo>
                <a:lnTo>
                  <a:pt x="668" y="2259"/>
                </a:lnTo>
                <a:lnTo>
                  <a:pt x="661" y="2293"/>
                </a:lnTo>
                <a:lnTo>
                  <a:pt x="654" y="2326"/>
                </a:lnTo>
                <a:lnTo>
                  <a:pt x="648" y="2358"/>
                </a:lnTo>
                <a:lnTo>
                  <a:pt x="636" y="2412"/>
                </a:lnTo>
                <a:lnTo>
                  <a:pt x="625" y="2461"/>
                </a:lnTo>
                <a:lnTo>
                  <a:pt x="614" y="2511"/>
                </a:lnTo>
                <a:lnTo>
                  <a:pt x="604" y="2557"/>
                </a:lnTo>
                <a:lnTo>
                  <a:pt x="594" y="2603"/>
                </a:lnTo>
                <a:lnTo>
                  <a:pt x="584" y="2649"/>
                </a:lnTo>
                <a:lnTo>
                  <a:pt x="576" y="2697"/>
                </a:lnTo>
                <a:lnTo>
                  <a:pt x="567" y="2744"/>
                </a:lnTo>
                <a:lnTo>
                  <a:pt x="560" y="2793"/>
                </a:lnTo>
                <a:lnTo>
                  <a:pt x="552" y="2846"/>
                </a:lnTo>
                <a:lnTo>
                  <a:pt x="552" y="2851"/>
                </a:lnTo>
                <a:lnTo>
                  <a:pt x="553" y="2860"/>
                </a:lnTo>
                <a:lnTo>
                  <a:pt x="554" y="2870"/>
                </a:lnTo>
                <a:lnTo>
                  <a:pt x="555" y="2882"/>
                </a:lnTo>
                <a:lnTo>
                  <a:pt x="557" y="2893"/>
                </a:lnTo>
                <a:lnTo>
                  <a:pt x="559" y="2905"/>
                </a:lnTo>
                <a:lnTo>
                  <a:pt x="561" y="2917"/>
                </a:lnTo>
                <a:lnTo>
                  <a:pt x="562" y="2927"/>
                </a:lnTo>
                <a:lnTo>
                  <a:pt x="562" y="2935"/>
                </a:lnTo>
                <a:lnTo>
                  <a:pt x="562" y="2941"/>
                </a:lnTo>
                <a:lnTo>
                  <a:pt x="562" y="2950"/>
                </a:lnTo>
                <a:lnTo>
                  <a:pt x="562" y="2961"/>
                </a:lnTo>
                <a:lnTo>
                  <a:pt x="563" y="2972"/>
                </a:lnTo>
                <a:lnTo>
                  <a:pt x="563" y="2983"/>
                </a:lnTo>
                <a:lnTo>
                  <a:pt x="563" y="2993"/>
                </a:lnTo>
                <a:lnTo>
                  <a:pt x="561" y="3003"/>
                </a:lnTo>
                <a:lnTo>
                  <a:pt x="556" y="3013"/>
                </a:lnTo>
                <a:lnTo>
                  <a:pt x="549" y="3022"/>
                </a:lnTo>
                <a:lnTo>
                  <a:pt x="538" y="3030"/>
                </a:lnTo>
                <a:lnTo>
                  <a:pt x="523" y="3036"/>
                </a:lnTo>
                <a:lnTo>
                  <a:pt x="522" y="3042"/>
                </a:lnTo>
                <a:lnTo>
                  <a:pt x="520" y="3046"/>
                </a:lnTo>
                <a:lnTo>
                  <a:pt x="518" y="3052"/>
                </a:lnTo>
                <a:lnTo>
                  <a:pt x="515" y="3059"/>
                </a:lnTo>
                <a:lnTo>
                  <a:pt x="513" y="3067"/>
                </a:lnTo>
                <a:lnTo>
                  <a:pt x="510" y="3077"/>
                </a:lnTo>
                <a:lnTo>
                  <a:pt x="507" y="3089"/>
                </a:lnTo>
                <a:lnTo>
                  <a:pt x="504" y="3103"/>
                </a:lnTo>
                <a:lnTo>
                  <a:pt x="500" y="3120"/>
                </a:lnTo>
                <a:lnTo>
                  <a:pt x="497" y="3139"/>
                </a:lnTo>
                <a:lnTo>
                  <a:pt x="497" y="3151"/>
                </a:lnTo>
                <a:lnTo>
                  <a:pt x="496" y="3162"/>
                </a:lnTo>
                <a:lnTo>
                  <a:pt x="496" y="3173"/>
                </a:lnTo>
                <a:lnTo>
                  <a:pt x="495" y="3184"/>
                </a:lnTo>
                <a:lnTo>
                  <a:pt x="495" y="3194"/>
                </a:lnTo>
                <a:lnTo>
                  <a:pt x="494" y="3205"/>
                </a:lnTo>
                <a:lnTo>
                  <a:pt x="493" y="3216"/>
                </a:lnTo>
                <a:lnTo>
                  <a:pt x="491" y="3227"/>
                </a:lnTo>
                <a:lnTo>
                  <a:pt x="486" y="3238"/>
                </a:lnTo>
                <a:lnTo>
                  <a:pt x="482" y="3250"/>
                </a:lnTo>
                <a:lnTo>
                  <a:pt x="482" y="3272"/>
                </a:lnTo>
                <a:lnTo>
                  <a:pt x="483" y="3292"/>
                </a:lnTo>
                <a:lnTo>
                  <a:pt x="484" y="3311"/>
                </a:lnTo>
                <a:lnTo>
                  <a:pt x="485" y="3331"/>
                </a:lnTo>
                <a:lnTo>
                  <a:pt x="486" y="3349"/>
                </a:lnTo>
                <a:lnTo>
                  <a:pt x="486" y="3366"/>
                </a:lnTo>
                <a:lnTo>
                  <a:pt x="486" y="3383"/>
                </a:lnTo>
                <a:lnTo>
                  <a:pt x="484" y="3400"/>
                </a:lnTo>
                <a:lnTo>
                  <a:pt x="480" y="3416"/>
                </a:lnTo>
                <a:lnTo>
                  <a:pt x="475" y="3432"/>
                </a:lnTo>
                <a:lnTo>
                  <a:pt x="471" y="3437"/>
                </a:lnTo>
                <a:lnTo>
                  <a:pt x="467" y="3444"/>
                </a:lnTo>
                <a:lnTo>
                  <a:pt x="462" y="3449"/>
                </a:lnTo>
                <a:lnTo>
                  <a:pt x="455" y="3453"/>
                </a:lnTo>
                <a:lnTo>
                  <a:pt x="449" y="3459"/>
                </a:lnTo>
                <a:lnTo>
                  <a:pt x="441" y="3463"/>
                </a:lnTo>
                <a:lnTo>
                  <a:pt x="434" y="3467"/>
                </a:lnTo>
                <a:lnTo>
                  <a:pt x="426" y="3473"/>
                </a:lnTo>
                <a:lnTo>
                  <a:pt x="420" y="3477"/>
                </a:lnTo>
                <a:lnTo>
                  <a:pt x="412" y="3483"/>
                </a:lnTo>
                <a:lnTo>
                  <a:pt x="404" y="3490"/>
                </a:lnTo>
                <a:lnTo>
                  <a:pt x="394" y="3497"/>
                </a:lnTo>
                <a:lnTo>
                  <a:pt x="384" y="3505"/>
                </a:lnTo>
                <a:lnTo>
                  <a:pt x="374" y="3511"/>
                </a:lnTo>
                <a:lnTo>
                  <a:pt x="363" y="3518"/>
                </a:lnTo>
                <a:lnTo>
                  <a:pt x="352" y="3523"/>
                </a:lnTo>
                <a:lnTo>
                  <a:pt x="340" y="3530"/>
                </a:lnTo>
                <a:lnTo>
                  <a:pt x="328" y="3534"/>
                </a:lnTo>
                <a:lnTo>
                  <a:pt x="317" y="3538"/>
                </a:lnTo>
                <a:lnTo>
                  <a:pt x="304" y="3542"/>
                </a:lnTo>
                <a:lnTo>
                  <a:pt x="291" y="3546"/>
                </a:lnTo>
                <a:lnTo>
                  <a:pt x="278" y="3548"/>
                </a:lnTo>
                <a:lnTo>
                  <a:pt x="265" y="3549"/>
                </a:lnTo>
                <a:lnTo>
                  <a:pt x="252" y="3550"/>
                </a:lnTo>
                <a:lnTo>
                  <a:pt x="239" y="3549"/>
                </a:lnTo>
                <a:lnTo>
                  <a:pt x="226" y="3548"/>
                </a:lnTo>
                <a:lnTo>
                  <a:pt x="213" y="3546"/>
                </a:lnTo>
                <a:lnTo>
                  <a:pt x="200" y="3542"/>
                </a:lnTo>
                <a:lnTo>
                  <a:pt x="187" y="3537"/>
                </a:lnTo>
                <a:lnTo>
                  <a:pt x="175" y="3532"/>
                </a:lnTo>
                <a:lnTo>
                  <a:pt x="174" y="3530"/>
                </a:lnTo>
                <a:lnTo>
                  <a:pt x="171" y="3526"/>
                </a:lnTo>
                <a:lnTo>
                  <a:pt x="171" y="3522"/>
                </a:lnTo>
                <a:lnTo>
                  <a:pt x="170" y="3517"/>
                </a:lnTo>
                <a:lnTo>
                  <a:pt x="170" y="3510"/>
                </a:lnTo>
                <a:lnTo>
                  <a:pt x="170" y="3505"/>
                </a:lnTo>
                <a:lnTo>
                  <a:pt x="171" y="3498"/>
                </a:lnTo>
                <a:lnTo>
                  <a:pt x="172" y="3493"/>
                </a:lnTo>
                <a:lnTo>
                  <a:pt x="175" y="3489"/>
                </a:lnTo>
                <a:lnTo>
                  <a:pt x="178" y="3486"/>
                </a:lnTo>
                <a:lnTo>
                  <a:pt x="201" y="3463"/>
                </a:lnTo>
                <a:lnTo>
                  <a:pt x="223" y="3440"/>
                </a:lnTo>
                <a:lnTo>
                  <a:pt x="243" y="3416"/>
                </a:lnTo>
                <a:lnTo>
                  <a:pt x="262" y="3391"/>
                </a:lnTo>
                <a:lnTo>
                  <a:pt x="278" y="3365"/>
                </a:lnTo>
                <a:lnTo>
                  <a:pt x="293" y="3338"/>
                </a:lnTo>
                <a:lnTo>
                  <a:pt x="307" y="3311"/>
                </a:lnTo>
                <a:lnTo>
                  <a:pt x="320" y="3282"/>
                </a:lnTo>
                <a:lnTo>
                  <a:pt x="331" y="3254"/>
                </a:lnTo>
                <a:lnTo>
                  <a:pt x="340" y="3224"/>
                </a:lnTo>
                <a:lnTo>
                  <a:pt x="341" y="3210"/>
                </a:lnTo>
                <a:lnTo>
                  <a:pt x="342" y="3195"/>
                </a:lnTo>
                <a:lnTo>
                  <a:pt x="343" y="3180"/>
                </a:lnTo>
                <a:lnTo>
                  <a:pt x="343" y="3165"/>
                </a:lnTo>
                <a:lnTo>
                  <a:pt x="342" y="3150"/>
                </a:lnTo>
                <a:lnTo>
                  <a:pt x="342" y="3134"/>
                </a:lnTo>
                <a:lnTo>
                  <a:pt x="341" y="3119"/>
                </a:lnTo>
                <a:lnTo>
                  <a:pt x="341" y="3104"/>
                </a:lnTo>
                <a:lnTo>
                  <a:pt x="340" y="3090"/>
                </a:lnTo>
                <a:lnTo>
                  <a:pt x="340" y="3075"/>
                </a:lnTo>
                <a:lnTo>
                  <a:pt x="338" y="3074"/>
                </a:lnTo>
                <a:lnTo>
                  <a:pt x="335" y="3072"/>
                </a:lnTo>
                <a:lnTo>
                  <a:pt x="332" y="3071"/>
                </a:lnTo>
                <a:lnTo>
                  <a:pt x="328" y="3069"/>
                </a:lnTo>
                <a:lnTo>
                  <a:pt x="325" y="3065"/>
                </a:lnTo>
                <a:lnTo>
                  <a:pt x="322" y="3063"/>
                </a:lnTo>
                <a:lnTo>
                  <a:pt x="319" y="3060"/>
                </a:lnTo>
                <a:lnTo>
                  <a:pt x="315" y="3057"/>
                </a:lnTo>
                <a:lnTo>
                  <a:pt x="313" y="3054"/>
                </a:lnTo>
                <a:lnTo>
                  <a:pt x="312" y="3049"/>
                </a:lnTo>
                <a:lnTo>
                  <a:pt x="310" y="3040"/>
                </a:lnTo>
                <a:lnTo>
                  <a:pt x="308" y="3030"/>
                </a:lnTo>
                <a:lnTo>
                  <a:pt x="307" y="3018"/>
                </a:lnTo>
                <a:lnTo>
                  <a:pt x="306" y="3006"/>
                </a:lnTo>
                <a:lnTo>
                  <a:pt x="305" y="2994"/>
                </a:lnTo>
                <a:lnTo>
                  <a:pt x="306" y="2983"/>
                </a:lnTo>
                <a:lnTo>
                  <a:pt x="306" y="2970"/>
                </a:lnTo>
                <a:lnTo>
                  <a:pt x="308" y="2958"/>
                </a:lnTo>
                <a:lnTo>
                  <a:pt x="309" y="2947"/>
                </a:lnTo>
                <a:lnTo>
                  <a:pt x="312" y="2936"/>
                </a:lnTo>
                <a:lnTo>
                  <a:pt x="320" y="2902"/>
                </a:lnTo>
                <a:lnTo>
                  <a:pt x="327" y="2865"/>
                </a:lnTo>
                <a:lnTo>
                  <a:pt x="333" y="2828"/>
                </a:lnTo>
                <a:lnTo>
                  <a:pt x="337" y="2789"/>
                </a:lnTo>
                <a:lnTo>
                  <a:pt x="341" y="2749"/>
                </a:lnTo>
                <a:lnTo>
                  <a:pt x="343" y="2710"/>
                </a:lnTo>
                <a:lnTo>
                  <a:pt x="346" y="2670"/>
                </a:lnTo>
                <a:lnTo>
                  <a:pt x="348" y="2631"/>
                </a:lnTo>
                <a:lnTo>
                  <a:pt x="349" y="2594"/>
                </a:lnTo>
                <a:lnTo>
                  <a:pt x="351" y="2557"/>
                </a:lnTo>
                <a:lnTo>
                  <a:pt x="351" y="2542"/>
                </a:lnTo>
                <a:lnTo>
                  <a:pt x="352" y="2529"/>
                </a:lnTo>
                <a:lnTo>
                  <a:pt x="354" y="2517"/>
                </a:lnTo>
                <a:lnTo>
                  <a:pt x="355" y="2505"/>
                </a:lnTo>
                <a:lnTo>
                  <a:pt x="357" y="2494"/>
                </a:lnTo>
                <a:lnTo>
                  <a:pt x="360" y="2483"/>
                </a:lnTo>
                <a:lnTo>
                  <a:pt x="361" y="2472"/>
                </a:lnTo>
                <a:lnTo>
                  <a:pt x="362" y="2460"/>
                </a:lnTo>
                <a:lnTo>
                  <a:pt x="362" y="2448"/>
                </a:lnTo>
                <a:lnTo>
                  <a:pt x="361" y="2436"/>
                </a:lnTo>
                <a:lnTo>
                  <a:pt x="360" y="2430"/>
                </a:lnTo>
                <a:lnTo>
                  <a:pt x="358" y="2425"/>
                </a:lnTo>
                <a:lnTo>
                  <a:pt x="355" y="2421"/>
                </a:lnTo>
                <a:lnTo>
                  <a:pt x="352" y="2416"/>
                </a:lnTo>
                <a:lnTo>
                  <a:pt x="349" y="2413"/>
                </a:lnTo>
                <a:lnTo>
                  <a:pt x="344" y="2409"/>
                </a:lnTo>
                <a:lnTo>
                  <a:pt x="341" y="2404"/>
                </a:lnTo>
                <a:lnTo>
                  <a:pt x="338" y="2400"/>
                </a:lnTo>
                <a:lnTo>
                  <a:pt x="336" y="2395"/>
                </a:lnTo>
                <a:lnTo>
                  <a:pt x="335" y="2389"/>
                </a:lnTo>
                <a:lnTo>
                  <a:pt x="334" y="2370"/>
                </a:lnTo>
                <a:lnTo>
                  <a:pt x="333" y="2351"/>
                </a:lnTo>
                <a:lnTo>
                  <a:pt x="333" y="2334"/>
                </a:lnTo>
                <a:lnTo>
                  <a:pt x="332" y="2316"/>
                </a:lnTo>
                <a:lnTo>
                  <a:pt x="331" y="2299"/>
                </a:lnTo>
                <a:lnTo>
                  <a:pt x="331" y="2282"/>
                </a:lnTo>
                <a:lnTo>
                  <a:pt x="329" y="2264"/>
                </a:lnTo>
                <a:lnTo>
                  <a:pt x="328" y="2245"/>
                </a:lnTo>
                <a:lnTo>
                  <a:pt x="328" y="2227"/>
                </a:lnTo>
                <a:lnTo>
                  <a:pt x="327" y="2206"/>
                </a:lnTo>
                <a:lnTo>
                  <a:pt x="326" y="2186"/>
                </a:lnTo>
                <a:lnTo>
                  <a:pt x="324" y="2166"/>
                </a:lnTo>
                <a:lnTo>
                  <a:pt x="322" y="2145"/>
                </a:lnTo>
                <a:lnTo>
                  <a:pt x="321" y="2126"/>
                </a:lnTo>
                <a:lnTo>
                  <a:pt x="320" y="2106"/>
                </a:lnTo>
                <a:lnTo>
                  <a:pt x="319" y="2085"/>
                </a:lnTo>
                <a:lnTo>
                  <a:pt x="318" y="2065"/>
                </a:lnTo>
                <a:lnTo>
                  <a:pt x="318" y="2046"/>
                </a:lnTo>
                <a:lnTo>
                  <a:pt x="319" y="2025"/>
                </a:lnTo>
                <a:lnTo>
                  <a:pt x="320" y="2005"/>
                </a:lnTo>
                <a:lnTo>
                  <a:pt x="321" y="2003"/>
                </a:lnTo>
                <a:lnTo>
                  <a:pt x="324" y="1999"/>
                </a:lnTo>
                <a:lnTo>
                  <a:pt x="328" y="1996"/>
                </a:lnTo>
                <a:lnTo>
                  <a:pt x="335" y="1993"/>
                </a:lnTo>
                <a:lnTo>
                  <a:pt x="341" y="1990"/>
                </a:lnTo>
                <a:lnTo>
                  <a:pt x="348" y="1986"/>
                </a:lnTo>
                <a:lnTo>
                  <a:pt x="353" y="1983"/>
                </a:lnTo>
                <a:lnTo>
                  <a:pt x="358" y="1980"/>
                </a:lnTo>
                <a:lnTo>
                  <a:pt x="362" y="1976"/>
                </a:lnTo>
                <a:lnTo>
                  <a:pt x="364" y="1971"/>
                </a:lnTo>
                <a:lnTo>
                  <a:pt x="366" y="1956"/>
                </a:lnTo>
                <a:lnTo>
                  <a:pt x="368" y="1940"/>
                </a:lnTo>
                <a:lnTo>
                  <a:pt x="369" y="1923"/>
                </a:lnTo>
                <a:lnTo>
                  <a:pt x="370" y="1905"/>
                </a:lnTo>
                <a:lnTo>
                  <a:pt x="370" y="1888"/>
                </a:lnTo>
                <a:lnTo>
                  <a:pt x="371" y="1871"/>
                </a:lnTo>
                <a:lnTo>
                  <a:pt x="371" y="1857"/>
                </a:lnTo>
                <a:lnTo>
                  <a:pt x="371" y="1847"/>
                </a:lnTo>
                <a:lnTo>
                  <a:pt x="371" y="1840"/>
                </a:lnTo>
                <a:lnTo>
                  <a:pt x="371" y="1837"/>
                </a:lnTo>
                <a:lnTo>
                  <a:pt x="340" y="1830"/>
                </a:lnTo>
                <a:lnTo>
                  <a:pt x="340" y="1832"/>
                </a:lnTo>
                <a:lnTo>
                  <a:pt x="339" y="1837"/>
                </a:lnTo>
                <a:lnTo>
                  <a:pt x="337" y="1845"/>
                </a:lnTo>
                <a:lnTo>
                  <a:pt x="335" y="1854"/>
                </a:lnTo>
                <a:lnTo>
                  <a:pt x="332" y="1865"/>
                </a:lnTo>
                <a:lnTo>
                  <a:pt x="328" y="1878"/>
                </a:lnTo>
                <a:lnTo>
                  <a:pt x="324" y="1890"/>
                </a:lnTo>
                <a:lnTo>
                  <a:pt x="321" y="1902"/>
                </a:lnTo>
                <a:lnTo>
                  <a:pt x="317" y="1913"/>
                </a:lnTo>
                <a:lnTo>
                  <a:pt x="312" y="1922"/>
                </a:lnTo>
                <a:lnTo>
                  <a:pt x="309" y="1923"/>
                </a:lnTo>
                <a:lnTo>
                  <a:pt x="306" y="1923"/>
                </a:lnTo>
                <a:lnTo>
                  <a:pt x="301" y="1922"/>
                </a:lnTo>
                <a:lnTo>
                  <a:pt x="297" y="1921"/>
                </a:lnTo>
                <a:lnTo>
                  <a:pt x="293" y="1919"/>
                </a:lnTo>
                <a:lnTo>
                  <a:pt x="288" y="1917"/>
                </a:lnTo>
                <a:lnTo>
                  <a:pt x="283" y="1913"/>
                </a:lnTo>
                <a:lnTo>
                  <a:pt x="280" y="1911"/>
                </a:lnTo>
                <a:lnTo>
                  <a:pt x="276" y="1909"/>
                </a:lnTo>
                <a:lnTo>
                  <a:pt x="274" y="1907"/>
                </a:lnTo>
                <a:lnTo>
                  <a:pt x="277" y="1882"/>
                </a:lnTo>
                <a:lnTo>
                  <a:pt x="281" y="1857"/>
                </a:lnTo>
                <a:lnTo>
                  <a:pt x="286" y="1834"/>
                </a:lnTo>
                <a:lnTo>
                  <a:pt x="293" y="1809"/>
                </a:lnTo>
                <a:lnTo>
                  <a:pt x="299" y="1784"/>
                </a:lnTo>
                <a:lnTo>
                  <a:pt x="306" y="1761"/>
                </a:lnTo>
                <a:lnTo>
                  <a:pt x="312" y="1736"/>
                </a:lnTo>
                <a:lnTo>
                  <a:pt x="319" y="1712"/>
                </a:lnTo>
                <a:lnTo>
                  <a:pt x="323" y="1689"/>
                </a:lnTo>
                <a:lnTo>
                  <a:pt x="327" y="1664"/>
                </a:lnTo>
                <a:lnTo>
                  <a:pt x="314" y="1668"/>
                </a:lnTo>
                <a:lnTo>
                  <a:pt x="299" y="1673"/>
                </a:lnTo>
                <a:lnTo>
                  <a:pt x="283" y="1676"/>
                </a:lnTo>
                <a:lnTo>
                  <a:pt x="266" y="1678"/>
                </a:lnTo>
                <a:lnTo>
                  <a:pt x="249" y="1679"/>
                </a:lnTo>
                <a:lnTo>
                  <a:pt x="231" y="1678"/>
                </a:lnTo>
                <a:lnTo>
                  <a:pt x="212" y="1675"/>
                </a:lnTo>
                <a:lnTo>
                  <a:pt x="195" y="1669"/>
                </a:lnTo>
                <a:lnTo>
                  <a:pt x="178" y="1660"/>
                </a:lnTo>
                <a:lnTo>
                  <a:pt x="162" y="1647"/>
                </a:lnTo>
                <a:lnTo>
                  <a:pt x="156" y="1653"/>
                </a:lnTo>
                <a:lnTo>
                  <a:pt x="150" y="1661"/>
                </a:lnTo>
                <a:lnTo>
                  <a:pt x="143" y="1666"/>
                </a:lnTo>
                <a:lnTo>
                  <a:pt x="136" y="1672"/>
                </a:lnTo>
                <a:lnTo>
                  <a:pt x="128" y="1676"/>
                </a:lnTo>
                <a:lnTo>
                  <a:pt x="121" y="1679"/>
                </a:lnTo>
                <a:lnTo>
                  <a:pt x="112" y="1680"/>
                </a:lnTo>
                <a:lnTo>
                  <a:pt x="105" y="1680"/>
                </a:lnTo>
                <a:lnTo>
                  <a:pt x="97" y="1677"/>
                </a:lnTo>
                <a:lnTo>
                  <a:pt x="90" y="1673"/>
                </a:lnTo>
                <a:lnTo>
                  <a:pt x="70" y="1653"/>
                </a:lnTo>
                <a:lnTo>
                  <a:pt x="52" y="1634"/>
                </a:lnTo>
                <a:lnTo>
                  <a:pt x="38" y="1614"/>
                </a:lnTo>
                <a:lnTo>
                  <a:pt x="26" y="1593"/>
                </a:lnTo>
                <a:lnTo>
                  <a:pt x="16" y="1573"/>
                </a:lnTo>
                <a:lnTo>
                  <a:pt x="9" y="1554"/>
                </a:lnTo>
                <a:lnTo>
                  <a:pt x="5" y="1537"/>
                </a:lnTo>
                <a:lnTo>
                  <a:pt x="1" y="1522"/>
                </a:lnTo>
                <a:lnTo>
                  <a:pt x="0" y="1509"/>
                </a:lnTo>
                <a:lnTo>
                  <a:pt x="3" y="1500"/>
                </a:lnTo>
                <a:lnTo>
                  <a:pt x="11" y="1494"/>
                </a:lnTo>
                <a:lnTo>
                  <a:pt x="20" y="1488"/>
                </a:lnTo>
                <a:lnTo>
                  <a:pt x="30" y="1481"/>
                </a:lnTo>
                <a:lnTo>
                  <a:pt x="40" y="1475"/>
                </a:lnTo>
                <a:lnTo>
                  <a:pt x="52" y="1468"/>
                </a:lnTo>
                <a:lnTo>
                  <a:pt x="63" y="1462"/>
                </a:lnTo>
                <a:lnTo>
                  <a:pt x="75" y="1456"/>
                </a:lnTo>
                <a:lnTo>
                  <a:pt x="86" y="1449"/>
                </a:lnTo>
                <a:lnTo>
                  <a:pt x="98" y="1442"/>
                </a:lnTo>
                <a:lnTo>
                  <a:pt x="110" y="1435"/>
                </a:lnTo>
                <a:lnTo>
                  <a:pt x="121" y="1429"/>
                </a:lnTo>
                <a:lnTo>
                  <a:pt x="132" y="1422"/>
                </a:lnTo>
                <a:lnTo>
                  <a:pt x="143" y="1416"/>
                </a:lnTo>
                <a:lnTo>
                  <a:pt x="155" y="1409"/>
                </a:lnTo>
                <a:lnTo>
                  <a:pt x="167" y="1403"/>
                </a:lnTo>
                <a:lnTo>
                  <a:pt x="179" y="1395"/>
                </a:lnTo>
                <a:lnTo>
                  <a:pt x="191" y="1389"/>
                </a:lnTo>
                <a:lnTo>
                  <a:pt x="203" y="1382"/>
                </a:lnTo>
                <a:lnTo>
                  <a:pt x="212" y="1376"/>
                </a:lnTo>
                <a:lnTo>
                  <a:pt x="222" y="1371"/>
                </a:lnTo>
                <a:lnTo>
                  <a:pt x="206" y="1360"/>
                </a:lnTo>
                <a:lnTo>
                  <a:pt x="191" y="1348"/>
                </a:lnTo>
                <a:lnTo>
                  <a:pt x="177" y="1335"/>
                </a:lnTo>
                <a:lnTo>
                  <a:pt x="164" y="1322"/>
                </a:lnTo>
                <a:lnTo>
                  <a:pt x="152" y="1308"/>
                </a:lnTo>
                <a:lnTo>
                  <a:pt x="141" y="1294"/>
                </a:lnTo>
                <a:lnTo>
                  <a:pt x="133" y="1279"/>
                </a:lnTo>
                <a:lnTo>
                  <a:pt x="124" y="1263"/>
                </a:lnTo>
                <a:lnTo>
                  <a:pt x="117" y="1246"/>
                </a:lnTo>
                <a:lnTo>
                  <a:pt x="110" y="1229"/>
                </a:lnTo>
                <a:lnTo>
                  <a:pt x="107" y="1212"/>
                </a:lnTo>
                <a:lnTo>
                  <a:pt x="104" y="1193"/>
                </a:lnTo>
                <a:lnTo>
                  <a:pt x="103" y="1175"/>
                </a:lnTo>
                <a:lnTo>
                  <a:pt x="103" y="1157"/>
                </a:lnTo>
                <a:lnTo>
                  <a:pt x="105" y="1139"/>
                </a:lnTo>
                <a:lnTo>
                  <a:pt x="109" y="1120"/>
                </a:lnTo>
                <a:lnTo>
                  <a:pt x="115" y="1101"/>
                </a:lnTo>
                <a:lnTo>
                  <a:pt x="123" y="1083"/>
                </a:lnTo>
                <a:lnTo>
                  <a:pt x="133" y="1064"/>
                </a:lnTo>
                <a:lnTo>
                  <a:pt x="144" y="1045"/>
                </a:lnTo>
                <a:lnTo>
                  <a:pt x="154" y="1031"/>
                </a:lnTo>
                <a:lnTo>
                  <a:pt x="163" y="1016"/>
                </a:lnTo>
                <a:lnTo>
                  <a:pt x="171" y="1001"/>
                </a:lnTo>
                <a:lnTo>
                  <a:pt x="178" y="986"/>
                </a:lnTo>
                <a:lnTo>
                  <a:pt x="184" y="971"/>
                </a:lnTo>
                <a:lnTo>
                  <a:pt x="191" y="955"/>
                </a:lnTo>
                <a:lnTo>
                  <a:pt x="196" y="940"/>
                </a:lnTo>
                <a:lnTo>
                  <a:pt x="203" y="924"/>
                </a:lnTo>
                <a:lnTo>
                  <a:pt x="209" y="907"/>
                </a:lnTo>
                <a:lnTo>
                  <a:pt x="217" y="890"/>
                </a:lnTo>
                <a:lnTo>
                  <a:pt x="226" y="870"/>
                </a:lnTo>
                <a:lnTo>
                  <a:pt x="237" y="849"/>
                </a:lnTo>
                <a:lnTo>
                  <a:pt x="249" y="829"/>
                </a:lnTo>
                <a:lnTo>
                  <a:pt x="261" y="808"/>
                </a:lnTo>
                <a:lnTo>
                  <a:pt x="272" y="787"/>
                </a:lnTo>
                <a:lnTo>
                  <a:pt x="284" y="766"/>
                </a:lnTo>
                <a:lnTo>
                  <a:pt x="295" y="744"/>
                </a:lnTo>
                <a:lnTo>
                  <a:pt x="305" y="722"/>
                </a:lnTo>
                <a:lnTo>
                  <a:pt x="313" y="698"/>
                </a:lnTo>
                <a:lnTo>
                  <a:pt x="320" y="674"/>
                </a:lnTo>
                <a:lnTo>
                  <a:pt x="323" y="668"/>
                </a:lnTo>
                <a:lnTo>
                  <a:pt x="331" y="661"/>
                </a:lnTo>
                <a:lnTo>
                  <a:pt x="341" y="655"/>
                </a:lnTo>
                <a:lnTo>
                  <a:pt x="354" y="648"/>
                </a:lnTo>
                <a:lnTo>
                  <a:pt x="368" y="641"/>
                </a:lnTo>
                <a:lnTo>
                  <a:pt x="384" y="636"/>
                </a:lnTo>
                <a:lnTo>
                  <a:pt x="401" y="630"/>
                </a:lnTo>
                <a:lnTo>
                  <a:pt x="419" y="625"/>
                </a:lnTo>
                <a:lnTo>
                  <a:pt x="436" y="622"/>
                </a:lnTo>
                <a:lnTo>
                  <a:pt x="451" y="619"/>
                </a:lnTo>
                <a:lnTo>
                  <a:pt x="460" y="611"/>
                </a:lnTo>
                <a:lnTo>
                  <a:pt x="467" y="602"/>
                </a:lnTo>
                <a:lnTo>
                  <a:pt x="475" y="595"/>
                </a:lnTo>
                <a:lnTo>
                  <a:pt x="482" y="587"/>
                </a:lnTo>
                <a:lnTo>
                  <a:pt x="491" y="581"/>
                </a:lnTo>
                <a:lnTo>
                  <a:pt x="499" y="575"/>
                </a:lnTo>
                <a:lnTo>
                  <a:pt x="509" y="572"/>
                </a:lnTo>
                <a:lnTo>
                  <a:pt x="520" y="569"/>
                </a:lnTo>
                <a:lnTo>
                  <a:pt x="533" y="568"/>
                </a:lnTo>
                <a:lnTo>
                  <a:pt x="547" y="568"/>
                </a:lnTo>
                <a:lnTo>
                  <a:pt x="550" y="568"/>
                </a:lnTo>
                <a:lnTo>
                  <a:pt x="553" y="567"/>
                </a:lnTo>
                <a:lnTo>
                  <a:pt x="556" y="565"/>
                </a:lnTo>
                <a:lnTo>
                  <a:pt x="559" y="561"/>
                </a:lnTo>
                <a:lnTo>
                  <a:pt x="562" y="557"/>
                </a:lnTo>
                <a:lnTo>
                  <a:pt x="564" y="553"/>
                </a:lnTo>
                <a:lnTo>
                  <a:pt x="566" y="549"/>
                </a:lnTo>
                <a:lnTo>
                  <a:pt x="569" y="543"/>
                </a:lnTo>
                <a:lnTo>
                  <a:pt x="572" y="538"/>
                </a:lnTo>
                <a:lnTo>
                  <a:pt x="575" y="532"/>
                </a:lnTo>
                <a:lnTo>
                  <a:pt x="581" y="528"/>
                </a:lnTo>
                <a:lnTo>
                  <a:pt x="586" y="524"/>
                </a:lnTo>
                <a:lnTo>
                  <a:pt x="591" y="518"/>
                </a:lnTo>
                <a:lnTo>
                  <a:pt x="594" y="512"/>
                </a:lnTo>
                <a:lnTo>
                  <a:pt x="596" y="507"/>
                </a:lnTo>
                <a:lnTo>
                  <a:pt x="598" y="500"/>
                </a:lnTo>
                <a:lnTo>
                  <a:pt x="600" y="494"/>
                </a:lnTo>
                <a:lnTo>
                  <a:pt x="600" y="487"/>
                </a:lnTo>
                <a:lnTo>
                  <a:pt x="602" y="481"/>
                </a:lnTo>
                <a:lnTo>
                  <a:pt x="600" y="475"/>
                </a:lnTo>
                <a:lnTo>
                  <a:pt x="607" y="472"/>
                </a:lnTo>
                <a:lnTo>
                  <a:pt x="612" y="467"/>
                </a:lnTo>
                <a:lnTo>
                  <a:pt x="617" y="460"/>
                </a:lnTo>
                <a:lnTo>
                  <a:pt x="619" y="453"/>
                </a:lnTo>
                <a:lnTo>
                  <a:pt x="620" y="444"/>
                </a:lnTo>
                <a:lnTo>
                  <a:pt x="618" y="436"/>
                </a:lnTo>
                <a:lnTo>
                  <a:pt x="613" y="427"/>
                </a:lnTo>
                <a:lnTo>
                  <a:pt x="606" y="419"/>
                </a:lnTo>
                <a:lnTo>
                  <a:pt x="595" y="411"/>
                </a:lnTo>
                <a:lnTo>
                  <a:pt x="580" y="403"/>
                </a:lnTo>
                <a:lnTo>
                  <a:pt x="571" y="400"/>
                </a:lnTo>
                <a:lnTo>
                  <a:pt x="561" y="399"/>
                </a:lnTo>
                <a:lnTo>
                  <a:pt x="550" y="398"/>
                </a:lnTo>
                <a:lnTo>
                  <a:pt x="539" y="398"/>
                </a:lnTo>
                <a:lnTo>
                  <a:pt x="528" y="397"/>
                </a:lnTo>
                <a:lnTo>
                  <a:pt x="519" y="396"/>
                </a:lnTo>
                <a:lnTo>
                  <a:pt x="509" y="394"/>
                </a:lnTo>
                <a:lnTo>
                  <a:pt x="502" y="391"/>
                </a:lnTo>
                <a:lnTo>
                  <a:pt x="496" y="384"/>
                </a:lnTo>
                <a:lnTo>
                  <a:pt x="493" y="374"/>
                </a:lnTo>
                <a:lnTo>
                  <a:pt x="489" y="357"/>
                </a:lnTo>
                <a:lnTo>
                  <a:pt x="486" y="339"/>
                </a:lnTo>
                <a:lnTo>
                  <a:pt x="484" y="321"/>
                </a:lnTo>
                <a:lnTo>
                  <a:pt x="483" y="301"/>
                </a:lnTo>
                <a:lnTo>
                  <a:pt x="483" y="284"/>
                </a:lnTo>
                <a:lnTo>
                  <a:pt x="484" y="267"/>
                </a:lnTo>
                <a:lnTo>
                  <a:pt x="486" y="251"/>
                </a:lnTo>
                <a:lnTo>
                  <a:pt x="489" y="238"/>
                </a:lnTo>
                <a:lnTo>
                  <a:pt x="493" y="227"/>
                </a:lnTo>
                <a:lnTo>
                  <a:pt x="497" y="220"/>
                </a:lnTo>
                <a:close/>
              </a:path>
            </a:pathLst>
          </a:custGeom>
          <a:solidFill>
            <a:schemeClr val="tx1"/>
          </a:solidFill>
          <a:ln w="9525">
            <a:noFill/>
            <a:round/>
            <a:headEnd/>
            <a:tailEnd/>
          </a:ln>
        </p:spPr>
        <p:txBody>
          <a:bodyPr/>
          <a:lstStyle/>
          <a:p>
            <a:endParaRPr lang="en-US"/>
          </a:p>
        </p:txBody>
      </p:sp>
      <p:sp>
        <p:nvSpPr>
          <p:cNvPr id="19834" name="Line 2426"/>
          <p:cNvSpPr>
            <a:spLocks noChangeShapeType="1"/>
          </p:cNvSpPr>
          <p:nvPr/>
        </p:nvSpPr>
        <p:spPr bwMode="auto">
          <a:xfrm flipH="1">
            <a:off x="1905000" y="419100"/>
            <a:ext cx="5334000" cy="1981200"/>
          </a:xfrm>
          <a:prstGeom prst="line">
            <a:avLst/>
          </a:prstGeom>
          <a:noFill/>
          <a:ln w="25400">
            <a:solidFill>
              <a:srgbClr val="00FF00"/>
            </a:solidFill>
            <a:round/>
            <a:headEnd type="triangle" w="med" len="med"/>
            <a:tailEnd type="triangle" w="med" len="med"/>
          </a:ln>
        </p:spPr>
        <p:txBody>
          <a:bodyPr/>
          <a:lstStyle/>
          <a:p>
            <a:endParaRPr lang="en-US"/>
          </a:p>
        </p:txBody>
      </p:sp>
      <p:pic>
        <p:nvPicPr>
          <p:cNvPr id="19835" name="Picture 2427" descr="Beam"/>
          <p:cNvPicPr>
            <a:picLocks noChangeAspect="1" noChangeArrowheads="1"/>
          </p:cNvPicPr>
          <p:nvPr/>
        </p:nvPicPr>
        <p:blipFill>
          <a:blip r:embed="rId4" cstate="print">
            <a:lum bright="40000"/>
          </a:blip>
          <a:srcRect/>
          <a:stretch>
            <a:fillRect/>
          </a:stretch>
        </p:blipFill>
        <p:spPr bwMode="auto">
          <a:xfrm>
            <a:off x="4191000" y="1828800"/>
            <a:ext cx="796925" cy="1524000"/>
          </a:xfrm>
          <a:prstGeom prst="rect">
            <a:avLst/>
          </a:prstGeom>
          <a:noFill/>
          <a:ln w="9525">
            <a:noFill/>
            <a:miter lim="800000"/>
            <a:headEnd/>
            <a:tailEnd/>
          </a:ln>
        </p:spPr>
      </p:pic>
      <p:sp>
        <p:nvSpPr>
          <p:cNvPr id="19837" name="Line 2429"/>
          <p:cNvSpPr>
            <a:spLocks noChangeShapeType="1"/>
          </p:cNvSpPr>
          <p:nvPr/>
        </p:nvSpPr>
        <p:spPr bwMode="auto">
          <a:xfrm flipV="1">
            <a:off x="8305800" y="4953000"/>
            <a:ext cx="152400" cy="609600"/>
          </a:xfrm>
          <a:prstGeom prst="line">
            <a:avLst/>
          </a:prstGeom>
          <a:noFill/>
          <a:ln w="25400">
            <a:solidFill>
              <a:srgbClr val="800000"/>
            </a:solidFill>
            <a:round/>
            <a:headEnd type="triangle" w="med" len="med"/>
            <a:tailEnd type="triangle" w="med" len="med"/>
          </a:ln>
        </p:spPr>
        <p:txBody>
          <a:bodyPr/>
          <a:lstStyle/>
          <a:p>
            <a:endParaRPr lang="en-US"/>
          </a:p>
        </p:txBody>
      </p:sp>
      <p:grpSp>
        <p:nvGrpSpPr>
          <p:cNvPr id="26928" name="Group 678"/>
          <p:cNvGrpSpPr>
            <a:grpSpLocks/>
          </p:cNvGrpSpPr>
          <p:nvPr/>
        </p:nvGrpSpPr>
        <p:grpSpPr bwMode="auto">
          <a:xfrm>
            <a:off x="7467600" y="5562600"/>
            <a:ext cx="990600" cy="381000"/>
            <a:chOff x="4177" y="3732"/>
            <a:chExt cx="1319" cy="361"/>
          </a:xfrm>
        </p:grpSpPr>
        <p:grpSp>
          <p:nvGrpSpPr>
            <p:cNvPr id="26933" name="Group 679"/>
            <p:cNvGrpSpPr>
              <a:grpSpLocks/>
            </p:cNvGrpSpPr>
            <p:nvPr/>
          </p:nvGrpSpPr>
          <p:grpSpPr bwMode="auto">
            <a:xfrm>
              <a:off x="4511" y="3754"/>
              <a:ext cx="572" cy="304"/>
              <a:chOff x="4737" y="1849"/>
              <a:chExt cx="386" cy="216"/>
            </a:xfrm>
          </p:grpSpPr>
          <p:grpSp>
            <p:nvGrpSpPr>
              <p:cNvPr id="27251" name="Group 680"/>
              <p:cNvGrpSpPr>
                <a:grpSpLocks/>
              </p:cNvGrpSpPr>
              <p:nvPr/>
            </p:nvGrpSpPr>
            <p:grpSpPr bwMode="auto">
              <a:xfrm>
                <a:off x="4747" y="1849"/>
                <a:ext cx="185" cy="216"/>
                <a:chOff x="4747" y="1849"/>
                <a:chExt cx="185" cy="216"/>
              </a:xfrm>
            </p:grpSpPr>
            <p:sp>
              <p:nvSpPr>
                <p:cNvPr id="27306" name="Freeform 681"/>
                <p:cNvSpPr>
                  <a:spLocks/>
                </p:cNvSpPr>
                <p:nvPr/>
              </p:nvSpPr>
              <p:spPr bwMode="auto">
                <a:xfrm>
                  <a:off x="4747" y="1849"/>
                  <a:ext cx="185" cy="216"/>
                </a:xfrm>
                <a:custGeom>
                  <a:avLst/>
                  <a:gdLst>
                    <a:gd name="T0" fmla="*/ 0 w 185"/>
                    <a:gd name="T1" fmla="*/ 209 h 216"/>
                    <a:gd name="T2" fmla="*/ 0 w 185"/>
                    <a:gd name="T3" fmla="*/ 198 h 216"/>
                    <a:gd name="T4" fmla="*/ 0 w 185"/>
                    <a:gd name="T5" fmla="*/ 188 h 216"/>
                    <a:gd name="T6" fmla="*/ 5 w 185"/>
                    <a:gd name="T7" fmla="*/ 145 h 216"/>
                    <a:gd name="T8" fmla="*/ 0 w 185"/>
                    <a:gd name="T9" fmla="*/ 81 h 216"/>
                    <a:gd name="T10" fmla="*/ 0 w 185"/>
                    <a:gd name="T11" fmla="*/ 57 h 216"/>
                    <a:gd name="T12" fmla="*/ 0 w 185"/>
                    <a:gd name="T13" fmla="*/ 51 h 216"/>
                    <a:gd name="T14" fmla="*/ 5 w 185"/>
                    <a:gd name="T15" fmla="*/ 46 h 216"/>
                    <a:gd name="T16" fmla="*/ 15 w 185"/>
                    <a:gd name="T17" fmla="*/ 39 h 216"/>
                    <a:gd name="T18" fmla="*/ 50 w 185"/>
                    <a:gd name="T19" fmla="*/ 27 h 216"/>
                    <a:gd name="T20" fmla="*/ 77 w 185"/>
                    <a:gd name="T21" fmla="*/ 5 h 216"/>
                    <a:gd name="T22" fmla="*/ 87 w 185"/>
                    <a:gd name="T23" fmla="*/ 0 h 216"/>
                    <a:gd name="T24" fmla="*/ 93 w 185"/>
                    <a:gd name="T25" fmla="*/ 0 h 216"/>
                    <a:gd name="T26" fmla="*/ 108 w 185"/>
                    <a:gd name="T27" fmla="*/ 5 h 216"/>
                    <a:gd name="T28" fmla="*/ 139 w 185"/>
                    <a:gd name="T29" fmla="*/ 27 h 216"/>
                    <a:gd name="T30" fmla="*/ 164 w 185"/>
                    <a:gd name="T31" fmla="*/ 39 h 216"/>
                    <a:gd name="T32" fmla="*/ 180 w 185"/>
                    <a:gd name="T33" fmla="*/ 46 h 216"/>
                    <a:gd name="T34" fmla="*/ 185 w 185"/>
                    <a:gd name="T35" fmla="*/ 51 h 216"/>
                    <a:gd name="T36" fmla="*/ 180 w 185"/>
                    <a:gd name="T37" fmla="*/ 57 h 216"/>
                    <a:gd name="T38" fmla="*/ 180 w 185"/>
                    <a:gd name="T39" fmla="*/ 81 h 216"/>
                    <a:gd name="T40" fmla="*/ 180 w 185"/>
                    <a:gd name="T41" fmla="*/ 151 h 216"/>
                    <a:gd name="T42" fmla="*/ 180 w 185"/>
                    <a:gd name="T43" fmla="*/ 188 h 216"/>
                    <a:gd name="T44" fmla="*/ 180 w 185"/>
                    <a:gd name="T45" fmla="*/ 204 h 216"/>
                    <a:gd name="T46" fmla="*/ 185 w 185"/>
                    <a:gd name="T47" fmla="*/ 209 h 216"/>
                    <a:gd name="T48" fmla="*/ 174 w 185"/>
                    <a:gd name="T49" fmla="*/ 216 h 216"/>
                    <a:gd name="T50" fmla="*/ 0 w 185"/>
                    <a:gd name="T51" fmla="*/ 209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
                    <a:gd name="T79" fmla="*/ 0 h 216"/>
                    <a:gd name="T80" fmla="*/ 185 w 185"/>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 h="216">
                      <a:moveTo>
                        <a:pt x="0" y="209"/>
                      </a:moveTo>
                      <a:lnTo>
                        <a:pt x="0" y="198"/>
                      </a:lnTo>
                      <a:lnTo>
                        <a:pt x="0" y="188"/>
                      </a:lnTo>
                      <a:lnTo>
                        <a:pt x="5" y="145"/>
                      </a:lnTo>
                      <a:lnTo>
                        <a:pt x="0" y="81"/>
                      </a:lnTo>
                      <a:lnTo>
                        <a:pt x="0" y="57"/>
                      </a:lnTo>
                      <a:lnTo>
                        <a:pt x="0" y="51"/>
                      </a:lnTo>
                      <a:lnTo>
                        <a:pt x="5" y="46"/>
                      </a:lnTo>
                      <a:lnTo>
                        <a:pt x="15" y="39"/>
                      </a:lnTo>
                      <a:lnTo>
                        <a:pt x="50" y="27"/>
                      </a:lnTo>
                      <a:lnTo>
                        <a:pt x="77" y="5"/>
                      </a:lnTo>
                      <a:lnTo>
                        <a:pt x="87" y="0"/>
                      </a:lnTo>
                      <a:lnTo>
                        <a:pt x="93" y="0"/>
                      </a:lnTo>
                      <a:lnTo>
                        <a:pt x="108" y="5"/>
                      </a:lnTo>
                      <a:lnTo>
                        <a:pt x="139" y="27"/>
                      </a:lnTo>
                      <a:lnTo>
                        <a:pt x="164" y="39"/>
                      </a:lnTo>
                      <a:lnTo>
                        <a:pt x="180" y="46"/>
                      </a:lnTo>
                      <a:lnTo>
                        <a:pt x="185" y="51"/>
                      </a:lnTo>
                      <a:lnTo>
                        <a:pt x="180" y="57"/>
                      </a:lnTo>
                      <a:lnTo>
                        <a:pt x="180" y="81"/>
                      </a:lnTo>
                      <a:lnTo>
                        <a:pt x="180" y="151"/>
                      </a:lnTo>
                      <a:lnTo>
                        <a:pt x="180" y="188"/>
                      </a:lnTo>
                      <a:lnTo>
                        <a:pt x="180" y="204"/>
                      </a:lnTo>
                      <a:lnTo>
                        <a:pt x="185" y="209"/>
                      </a:lnTo>
                      <a:lnTo>
                        <a:pt x="174" y="216"/>
                      </a:lnTo>
                      <a:lnTo>
                        <a:pt x="0" y="209"/>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307" name="Freeform 682"/>
                <p:cNvSpPr>
                  <a:spLocks/>
                </p:cNvSpPr>
                <p:nvPr/>
              </p:nvSpPr>
              <p:spPr bwMode="auto">
                <a:xfrm>
                  <a:off x="4747" y="1849"/>
                  <a:ext cx="185" cy="216"/>
                </a:xfrm>
                <a:custGeom>
                  <a:avLst/>
                  <a:gdLst>
                    <a:gd name="T0" fmla="*/ 0 w 185"/>
                    <a:gd name="T1" fmla="*/ 209 h 216"/>
                    <a:gd name="T2" fmla="*/ 0 w 185"/>
                    <a:gd name="T3" fmla="*/ 198 h 216"/>
                    <a:gd name="T4" fmla="*/ 0 w 185"/>
                    <a:gd name="T5" fmla="*/ 188 h 216"/>
                    <a:gd name="T6" fmla="*/ 5 w 185"/>
                    <a:gd name="T7" fmla="*/ 145 h 216"/>
                    <a:gd name="T8" fmla="*/ 0 w 185"/>
                    <a:gd name="T9" fmla="*/ 81 h 216"/>
                    <a:gd name="T10" fmla="*/ 0 w 185"/>
                    <a:gd name="T11" fmla="*/ 57 h 216"/>
                    <a:gd name="T12" fmla="*/ 0 w 185"/>
                    <a:gd name="T13" fmla="*/ 51 h 216"/>
                    <a:gd name="T14" fmla="*/ 5 w 185"/>
                    <a:gd name="T15" fmla="*/ 46 h 216"/>
                    <a:gd name="T16" fmla="*/ 15 w 185"/>
                    <a:gd name="T17" fmla="*/ 39 h 216"/>
                    <a:gd name="T18" fmla="*/ 50 w 185"/>
                    <a:gd name="T19" fmla="*/ 27 h 216"/>
                    <a:gd name="T20" fmla="*/ 77 w 185"/>
                    <a:gd name="T21" fmla="*/ 5 h 216"/>
                    <a:gd name="T22" fmla="*/ 87 w 185"/>
                    <a:gd name="T23" fmla="*/ 0 h 216"/>
                    <a:gd name="T24" fmla="*/ 93 w 185"/>
                    <a:gd name="T25" fmla="*/ 0 h 216"/>
                    <a:gd name="T26" fmla="*/ 108 w 185"/>
                    <a:gd name="T27" fmla="*/ 5 h 216"/>
                    <a:gd name="T28" fmla="*/ 139 w 185"/>
                    <a:gd name="T29" fmla="*/ 27 h 216"/>
                    <a:gd name="T30" fmla="*/ 164 w 185"/>
                    <a:gd name="T31" fmla="*/ 39 h 216"/>
                    <a:gd name="T32" fmla="*/ 180 w 185"/>
                    <a:gd name="T33" fmla="*/ 46 h 216"/>
                    <a:gd name="T34" fmla="*/ 185 w 185"/>
                    <a:gd name="T35" fmla="*/ 51 h 216"/>
                    <a:gd name="T36" fmla="*/ 180 w 185"/>
                    <a:gd name="T37" fmla="*/ 57 h 216"/>
                    <a:gd name="T38" fmla="*/ 180 w 185"/>
                    <a:gd name="T39" fmla="*/ 81 h 216"/>
                    <a:gd name="T40" fmla="*/ 180 w 185"/>
                    <a:gd name="T41" fmla="*/ 151 h 216"/>
                    <a:gd name="T42" fmla="*/ 180 w 185"/>
                    <a:gd name="T43" fmla="*/ 188 h 216"/>
                    <a:gd name="T44" fmla="*/ 180 w 185"/>
                    <a:gd name="T45" fmla="*/ 204 h 216"/>
                    <a:gd name="T46" fmla="*/ 185 w 185"/>
                    <a:gd name="T47" fmla="*/ 209 h 216"/>
                    <a:gd name="T48" fmla="*/ 174 w 185"/>
                    <a:gd name="T49" fmla="*/ 216 h 216"/>
                    <a:gd name="T50" fmla="*/ 0 w 185"/>
                    <a:gd name="T51" fmla="*/ 209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
                    <a:gd name="T79" fmla="*/ 0 h 216"/>
                    <a:gd name="T80" fmla="*/ 185 w 185"/>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 h="216">
                      <a:moveTo>
                        <a:pt x="0" y="209"/>
                      </a:moveTo>
                      <a:lnTo>
                        <a:pt x="0" y="198"/>
                      </a:lnTo>
                      <a:lnTo>
                        <a:pt x="0" y="188"/>
                      </a:lnTo>
                      <a:lnTo>
                        <a:pt x="5" y="145"/>
                      </a:lnTo>
                      <a:lnTo>
                        <a:pt x="0" y="81"/>
                      </a:lnTo>
                      <a:lnTo>
                        <a:pt x="0" y="57"/>
                      </a:lnTo>
                      <a:lnTo>
                        <a:pt x="0" y="51"/>
                      </a:lnTo>
                      <a:lnTo>
                        <a:pt x="5" y="46"/>
                      </a:lnTo>
                      <a:lnTo>
                        <a:pt x="15" y="39"/>
                      </a:lnTo>
                      <a:lnTo>
                        <a:pt x="50" y="27"/>
                      </a:lnTo>
                      <a:lnTo>
                        <a:pt x="77" y="5"/>
                      </a:lnTo>
                      <a:lnTo>
                        <a:pt x="87" y="0"/>
                      </a:lnTo>
                      <a:lnTo>
                        <a:pt x="93" y="0"/>
                      </a:lnTo>
                      <a:lnTo>
                        <a:pt x="108" y="5"/>
                      </a:lnTo>
                      <a:lnTo>
                        <a:pt x="139" y="27"/>
                      </a:lnTo>
                      <a:lnTo>
                        <a:pt x="164" y="39"/>
                      </a:lnTo>
                      <a:lnTo>
                        <a:pt x="180" y="46"/>
                      </a:lnTo>
                      <a:lnTo>
                        <a:pt x="185" y="51"/>
                      </a:lnTo>
                      <a:lnTo>
                        <a:pt x="180" y="57"/>
                      </a:lnTo>
                      <a:lnTo>
                        <a:pt x="180" y="81"/>
                      </a:lnTo>
                      <a:lnTo>
                        <a:pt x="180" y="151"/>
                      </a:lnTo>
                      <a:lnTo>
                        <a:pt x="180" y="188"/>
                      </a:lnTo>
                      <a:lnTo>
                        <a:pt x="180" y="204"/>
                      </a:lnTo>
                      <a:lnTo>
                        <a:pt x="185" y="209"/>
                      </a:lnTo>
                      <a:lnTo>
                        <a:pt x="174" y="216"/>
                      </a:lnTo>
                      <a:lnTo>
                        <a:pt x="0" y="209"/>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nvGrpSpPr>
              <p:cNvPr id="27252" name="Group 683"/>
              <p:cNvGrpSpPr>
                <a:grpSpLocks/>
              </p:cNvGrpSpPr>
              <p:nvPr/>
            </p:nvGrpSpPr>
            <p:grpSpPr bwMode="auto">
              <a:xfrm>
                <a:off x="4737" y="1856"/>
                <a:ext cx="185" cy="209"/>
                <a:chOff x="4737" y="1856"/>
                <a:chExt cx="185" cy="209"/>
              </a:xfrm>
            </p:grpSpPr>
            <p:sp>
              <p:nvSpPr>
                <p:cNvPr id="27304" name="Freeform 684"/>
                <p:cNvSpPr>
                  <a:spLocks/>
                </p:cNvSpPr>
                <p:nvPr/>
              </p:nvSpPr>
              <p:spPr bwMode="auto">
                <a:xfrm>
                  <a:off x="4737" y="1856"/>
                  <a:ext cx="185" cy="209"/>
                </a:xfrm>
                <a:custGeom>
                  <a:avLst/>
                  <a:gdLst>
                    <a:gd name="T0" fmla="*/ 0 w 185"/>
                    <a:gd name="T1" fmla="*/ 209 h 209"/>
                    <a:gd name="T2" fmla="*/ 0 w 185"/>
                    <a:gd name="T3" fmla="*/ 197 h 209"/>
                    <a:gd name="T4" fmla="*/ 0 w 185"/>
                    <a:gd name="T5" fmla="*/ 185 h 209"/>
                    <a:gd name="T6" fmla="*/ 5 w 185"/>
                    <a:gd name="T7" fmla="*/ 144 h 209"/>
                    <a:gd name="T8" fmla="*/ 0 w 185"/>
                    <a:gd name="T9" fmla="*/ 81 h 209"/>
                    <a:gd name="T10" fmla="*/ 0 w 185"/>
                    <a:gd name="T11" fmla="*/ 57 h 209"/>
                    <a:gd name="T12" fmla="*/ 0 w 185"/>
                    <a:gd name="T13" fmla="*/ 51 h 209"/>
                    <a:gd name="T14" fmla="*/ 5 w 185"/>
                    <a:gd name="T15" fmla="*/ 46 h 209"/>
                    <a:gd name="T16" fmla="*/ 15 w 185"/>
                    <a:gd name="T17" fmla="*/ 39 h 209"/>
                    <a:gd name="T18" fmla="*/ 51 w 185"/>
                    <a:gd name="T19" fmla="*/ 27 h 209"/>
                    <a:gd name="T20" fmla="*/ 76 w 185"/>
                    <a:gd name="T21" fmla="*/ 3 h 209"/>
                    <a:gd name="T22" fmla="*/ 86 w 185"/>
                    <a:gd name="T23" fmla="*/ 0 h 209"/>
                    <a:gd name="T24" fmla="*/ 92 w 185"/>
                    <a:gd name="T25" fmla="*/ 0 h 209"/>
                    <a:gd name="T26" fmla="*/ 108 w 185"/>
                    <a:gd name="T27" fmla="*/ 3 h 209"/>
                    <a:gd name="T28" fmla="*/ 139 w 185"/>
                    <a:gd name="T29" fmla="*/ 27 h 209"/>
                    <a:gd name="T30" fmla="*/ 165 w 185"/>
                    <a:gd name="T31" fmla="*/ 39 h 209"/>
                    <a:gd name="T32" fmla="*/ 180 w 185"/>
                    <a:gd name="T33" fmla="*/ 46 h 209"/>
                    <a:gd name="T34" fmla="*/ 185 w 185"/>
                    <a:gd name="T35" fmla="*/ 51 h 209"/>
                    <a:gd name="T36" fmla="*/ 180 w 185"/>
                    <a:gd name="T37" fmla="*/ 57 h 209"/>
                    <a:gd name="T38" fmla="*/ 180 w 185"/>
                    <a:gd name="T39" fmla="*/ 81 h 209"/>
                    <a:gd name="T40" fmla="*/ 180 w 185"/>
                    <a:gd name="T41" fmla="*/ 151 h 209"/>
                    <a:gd name="T42" fmla="*/ 180 w 185"/>
                    <a:gd name="T43" fmla="*/ 185 h 209"/>
                    <a:gd name="T44" fmla="*/ 180 w 185"/>
                    <a:gd name="T45" fmla="*/ 202 h 209"/>
                    <a:gd name="T46" fmla="*/ 185 w 185"/>
                    <a:gd name="T47" fmla="*/ 209 h 209"/>
                    <a:gd name="T48" fmla="*/ 0 w 185"/>
                    <a:gd name="T49" fmla="*/ 209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
                    <a:gd name="T76" fmla="*/ 0 h 209"/>
                    <a:gd name="T77" fmla="*/ 185 w 185"/>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 h="209">
                      <a:moveTo>
                        <a:pt x="0" y="209"/>
                      </a:moveTo>
                      <a:lnTo>
                        <a:pt x="0" y="197"/>
                      </a:lnTo>
                      <a:lnTo>
                        <a:pt x="0" y="185"/>
                      </a:lnTo>
                      <a:lnTo>
                        <a:pt x="5" y="144"/>
                      </a:lnTo>
                      <a:lnTo>
                        <a:pt x="0" y="81"/>
                      </a:lnTo>
                      <a:lnTo>
                        <a:pt x="0" y="57"/>
                      </a:lnTo>
                      <a:lnTo>
                        <a:pt x="0" y="51"/>
                      </a:lnTo>
                      <a:lnTo>
                        <a:pt x="5" y="46"/>
                      </a:lnTo>
                      <a:lnTo>
                        <a:pt x="15" y="39"/>
                      </a:lnTo>
                      <a:lnTo>
                        <a:pt x="51" y="27"/>
                      </a:lnTo>
                      <a:lnTo>
                        <a:pt x="76" y="3"/>
                      </a:lnTo>
                      <a:lnTo>
                        <a:pt x="86" y="0"/>
                      </a:lnTo>
                      <a:lnTo>
                        <a:pt x="92" y="0"/>
                      </a:lnTo>
                      <a:lnTo>
                        <a:pt x="108" y="3"/>
                      </a:lnTo>
                      <a:lnTo>
                        <a:pt x="139" y="27"/>
                      </a:lnTo>
                      <a:lnTo>
                        <a:pt x="165" y="39"/>
                      </a:lnTo>
                      <a:lnTo>
                        <a:pt x="180" y="46"/>
                      </a:lnTo>
                      <a:lnTo>
                        <a:pt x="185" y="51"/>
                      </a:lnTo>
                      <a:lnTo>
                        <a:pt x="180" y="57"/>
                      </a:lnTo>
                      <a:lnTo>
                        <a:pt x="180" y="81"/>
                      </a:lnTo>
                      <a:lnTo>
                        <a:pt x="180" y="151"/>
                      </a:lnTo>
                      <a:lnTo>
                        <a:pt x="180" y="185"/>
                      </a:lnTo>
                      <a:lnTo>
                        <a:pt x="180" y="202"/>
                      </a:lnTo>
                      <a:lnTo>
                        <a:pt x="185" y="209"/>
                      </a:lnTo>
                      <a:lnTo>
                        <a:pt x="0" y="209"/>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305" name="Freeform 685"/>
                <p:cNvSpPr>
                  <a:spLocks/>
                </p:cNvSpPr>
                <p:nvPr/>
              </p:nvSpPr>
              <p:spPr bwMode="auto">
                <a:xfrm>
                  <a:off x="4737" y="1856"/>
                  <a:ext cx="185" cy="209"/>
                </a:xfrm>
                <a:custGeom>
                  <a:avLst/>
                  <a:gdLst>
                    <a:gd name="T0" fmla="*/ 0 w 185"/>
                    <a:gd name="T1" fmla="*/ 209 h 209"/>
                    <a:gd name="T2" fmla="*/ 0 w 185"/>
                    <a:gd name="T3" fmla="*/ 197 h 209"/>
                    <a:gd name="T4" fmla="*/ 0 w 185"/>
                    <a:gd name="T5" fmla="*/ 185 h 209"/>
                    <a:gd name="T6" fmla="*/ 5 w 185"/>
                    <a:gd name="T7" fmla="*/ 144 h 209"/>
                    <a:gd name="T8" fmla="*/ 0 w 185"/>
                    <a:gd name="T9" fmla="*/ 81 h 209"/>
                    <a:gd name="T10" fmla="*/ 0 w 185"/>
                    <a:gd name="T11" fmla="*/ 57 h 209"/>
                    <a:gd name="T12" fmla="*/ 0 w 185"/>
                    <a:gd name="T13" fmla="*/ 51 h 209"/>
                    <a:gd name="T14" fmla="*/ 5 w 185"/>
                    <a:gd name="T15" fmla="*/ 46 h 209"/>
                    <a:gd name="T16" fmla="*/ 15 w 185"/>
                    <a:gd name="T17" fmla="*/ 39 h 209"/>
                    <a:gd name="T18" fmla="*/ 51 w 185"/>
                    <a:gd name="T19" fmla="*/ 27 h 209"/>
                    <a:gd name="T20" fmla="*/ 76 w 185"/>
                    <a:gd name="T21" fmla="*/ 3 h 209"/>
                    <a:gd name="T22" fmla="*/ 86 w 185"/>
                    <a:gd name="T23" fmla="*/ 0 h 209"/>
                    <a:gd name="T24" fmla="*/ 92 w 185"/>
                    <a:gd name="T25" fmla="*/ 0 h 209"/>
                    <a:gd name="T26" fmla="*/ 108 w 185"/>
                    <a:gd name="T27" fmla="*/ 3 h 209"/>
                    <a:gd name="T28" fmla="*/ 139 w 185"/>
                    <a:gd name="T29" fmla="*/ 27 h 209"/>
                    <a:gd name="T30" fmla="*/ 165 w 185"/>
                    <a:gd name="T31" fmla="*/ 39 h 209"/>
                    <a:gd name="T32" fmla="*/ 180 w 185"/>
                    <a:gd name="T33" fmla="*/ 46 h 209"/>
                    <a:gd name="T34" fmla="*/ 185 w 185"/>
                    <a:gd name="T35" fmla="*/ 51 h 209"/>
                    <a:gd name="T36" fmla="*/ 180 w 185"/>
                    <a:gd name="T37" fmla="*/ 57 h 209"/>
                    <a:gd name="T38" fmla="*/ 180 w 185"/>
                    <a:gd name="T39" fmla="*/ 81 h 209"/>
                    <a:gd name="T40" fmla="*/ 180 w 185"/>
                    <a:gd name="T41" fmla="*/ 151 h 209"/>
                    <a:gd name="T42" fmla="*/ 180 w 185"/>
                    <a:gd name="T43" fmla="*/ 185 h 209"/>
                    <a:gd name="T44" fmla="*/ 180 w 185"/>
                    <a:gd name="T45" fmla="*/ 202 h 209"/>
                    <a:gd name="T46" fmla="*/ 185 w 185"/>
                    <a:gd name="T47" fmla="*/ 209 h 209"/>
                    <a:gd name="T48" fmla="*/ 0 w 185"/>
                    <a:gd name="T49" fmla="*/ 209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
                    <a:gd name="T76" fmla="*/ 0 h 209"/>
                    <a:gd name="T77" fmla="*/ 185 w 185"/>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 h="209">
                      <a:moveTo>
                        <a:pt x="0" y="209"/>
                      </a:moveTo>
                      <a:lnTo>
                        <a:pt x="0" y="197"/>
                      </a:lnTo>
                      <a:lnTo>
                        <a:pt x="0" y="185"/>
                      </a:lnTo>
                      <a:lnTo>
                        <a:pt x="5" y="144"/>
                      </a:lnTo>
                      <a:lnTo>
                        <a:pt x="0" y="81"/>
                      </a:lnTo>
                      <a:lnTo>
                        <a:pt x="0" y="57"/>
                      </a:lnTo>
                      <a:lnTo>
                        <a:pt x="0" y="51"/>
                      </a:lnTo>
                      <a:lnTo>
                        <a:pt x="5" y="46"/>
                      </a:lnTo>
                      <a:lnTo>
                        <a:pt x="15" y="39"/>
                      </a:lnTo>
                      <a:lnTo>
                        <a:pt x="51" y="27"/>
                      </a:lnTo>
                      <a:lnTo>
                        <a:pt x="76" y="3"/>
                      </a:lnTo>
                      <a:lnTo>
                        <a:pt x="86" y="0"/>
                      </a:lnTo>
                      <a:lnTo>
                        <a:pt x="92" y="0"/>
                      </a:lnTo>
                      <a:lnTo>
                        <a:pt x="108" y="3"/>
                      </a:lnTo>
                      <a:lnTo>
                        <a:pt x="139" y="27"/>
                      </a:lnTo>
                      <a:lnTo>
                        <a:pt x="165" y="39"/>
                      </a:lnTo>
                      <a:lnTo>
                        <a:pt x="180" y="46"/>
                      </a:lnTo>
                      <a:lnTo>
                        <a:pt x="185" y="51"/>
                      </a:lnTo>
                      <a:lnTo>
                        <a:pt x="180" y="57"/>
                      </a:lnTo>
                      <a:lnTo>
                        <a:pt x="180" y="81"/>
                      </a:lnTo>
                      <a:lnTo>
                        <a:pt x="180" y="151"/>
                      </a:lnTo>
                      <a:lnTo>
                        <a:pt x="180" y="185"/>
                      </a:lnTo>
                      <a:lnTo>
                        <a:pt x="180" y="202"/>
                      </a:lnTo>
                      <a:lnTo>
                        <a:pt x="185" y="209"/>
                      </a:lnTo>
                      <a:lnTo>
                        <a:pt x="0" y="209"/>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sp>
            <p:nvSpPr>
              <p:cNvPr id="27253" name="Freeform 686"/>
              <p:cNvSpPr>
                <a:spLocks/>
              </p:cNvSpPr>
              <p:nvPr/>
            </p:nvSpPr>
            <p:spPr bwMode="auto">
              <a:xfrm>
                <a:off x="4737" y="1908"/>
                <a:ext cx="185" cy="17"/>
              </a:xfrm>
              <a:custGeom>
                <a:avLst/>
                <a:gdLst>
                  <a:gd name="T0" fmla="*/ 0 w 185"/>
                  <a:gd name="T1" fmla="*/ 0 h 17"/>
                  <a:gd name="T2" fmla="*/ 5 w 185"/>
                  <a:gd name="T3" fmla="*/ 0 h 17"/>
                  <a:gd name="T4" fmla="*/ 30 w 185"/>
                  <a:gd name="T5" fmla="*/ 0 h 17"/>
                  <a:gd name="T6" fmla="*/ 92 w 185"/>
                  <a:gd name="T7" fmla="*/ 17 h 17"/>
                  <a:gd name="T8" fmla="*/ 149 w 185"/>
                  <a:gd name="T9" fmla="*/ 0 h 17"/>
                  <a:gd name="T10" fmla="*/ 174 w 185"/>
                  <a:gd name="T11" fmla="*/ 0 h 17"/>
                  <a:gd name="T12" fmla="*/ 185 w 185"/>
                  <a:gd name="T13" fmla="*/ 0 h 17"/>
                  <a:gd name="T14" fmla="*/ 0 60000 65536"/>
                  <a:gd name="T15" fmla="*/ 0 60000 65536"/>
                  <a:gd name="T16" fmla="*/ 0 60000 65536"/>
                  <a:gd name="T17" fmla="*/ 0 60000 65536"/>
                  <a:gd name="T18" fmla="*/ 0 60000 65536"/>
                  <a:gd name="T19" fmla="*/ 0 60000 65536"/>
                  <a:gd name="T20" fmla="*/ 0 60000 65536"/>
                  <a:gd name="T21" fmla="*/ 0 w 185"/>
                  <a:gd name="T22" fmla="*/ 0 h 17"/>
                  <a:gd name="T23" fmla="*/ 185 w 18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7">
                    <a:moveTo>
                      <a:pt x="0" y="0"/>
                    </a:moveTo>
                    <a:lnTo>
                      <a:pt x="5" y="0"/>
                    </a:lnTo>
                    <a:lnTo>
                      <a:pt x="30" y="0"/>
                    </a:lnTo>
                    <a:lnTo>
                      <a:pt x="92" y="17"/>
                    </a:lnTo>
                    <a:lnTo>
                      <a:pt x="149" y="0"/>
                    </a:lnTo>
                    <a:lnTo>
                      <a:pt x="174" y="0"/>
                    </a:lnTo>
                    <a:lnTo>
                      <a:pt x="185" y="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sp>
            <p:nvSpPr>
              <p:cNvPr id="27254" name="Line 687"/>
              <p:cNvSpPr>
                <a:spLocks noChangeShapeType="1"/>
              </p:cNvSpPr>
              <p:nvPr/>
            </p:nvSpPr>
            <p:spPr bwMode="auto">
              <a:xfrm>
                <a:off x="4844" y="1877"/>
                <a:ext cx="1" cy="1"/>
              </a:xfrm>
              <a:prstGeom prst="line">
                <a:avLst/>
              </a:prstGeom>
              <a:noFill/>
              <a:ln w="12700">
                <a:solidFill>
                  <a:srgbClr val="000000"/>
                </a:solidFill>
                <a:round/>
                <a:headEnd/>
                <a:tailEnd/>
              </a:ln>
            </p:spPr>
            <p:txBody>
              <a:bodyPr/>
              <a:lstStyle/>
              <a:p>
                <a:endParaRPr lang="en-US"/>
              </a:p>
            </p:txBody>
          </p:sp>
          <p:sp>
            <p:nvSpPr>
              <p:cNvPr id="27255" name="Line 688"/>
              <p:cNvSpPr>
                <a:spLocks noChangeShapeType="1"/>
              </p:cNvSpPr>
              <p:nvPr/>
            </p:nvSpPr>
            <p:spPr bwMode="auto">
              <a:xfrm flipH="1">
                <a:off x="4833" y="1878"/>
                <a:ext cx="2" cy="6"/>
              </a:xfrm>
              <a:prstGeom prst="line">
                <a:avLst/>
              </a:prstGeom>
              <a:noFill/>
              <a:ln w="12700">
                <a:solidFill>
                  <a:srgbClr val="000000"/>
                </a:solidFill>
                <a:round/>
                <a:headEnd/>
                <a:tailEnd/>
              </a:ln>
            </p:spPr>
            <p:txBody>
              <a:bodyPr/>
              <a:lstStyle/>
              <a:p>
                <a:endParaRPr lang="en-US"/>
              </a:p>
            </p:txBody>
          </p:sp>
          <p:sp>
            <p:nvSpPr>
              <p:cNvPr id="27256" name="Line 689"/>
              <p:cNvSpPr>
                <a:spLocks noChangeShapeType="1"/>
              </p:cNvSpPr>
              <p:nvPr/>
            </p:nvSpPr>
            <p:spPr bwMode="auto">
              <a:xfrm flipH="1">
                <a:off x="4823" y="1877"/>
                <a:ext cx="1" cy="1"/>
              </a:xfrm>
              <a:prstGeom prst="line">
                <a:avLst/>
              </a:prstGeom>
              <a:noFill/>
              <a:ln w="12700">
                <a:solidFill>
                  <a:srgbClr val="000000"/>
                </a:solidFill>
                <a:round/>
                <a:headEnd/>
                <a:tailEnd/>
              </a:ln>
            </p:spPr>
            <p:txBody>
              <a:bodyPr/>
              <a:lstStyle/>
              <a:p>
                <a:endParaRPr lang="en-US"/>
              </a:p>
            </p:txBody>
          </p:sp>
          <p:sp>
            <p:nvSpPr>
              <p:cNvPr id="27257" name="Line 690"/>
              <p:cNvSpPr>
                <a:spLocks noChangeShapeType="1"/>
              </p:cNvSpPr>
              <p:nvPr/>
            </p:nvSpPr>
            <p:spPr bwMode="auto">
              <a:xfrm>
                <a:off x="4766" y="1899"/>
                <a:ext cx="10" cy="1"/>
              </a:xfrm>
              <a:prstGeom prst="line">
                <a:avLst/>
              </a:prstGeom>
              <a:noFill/>
              <a:ln w="12700">
                <a:solidFill>
                  <a:srgbClr val="000000"/>
                </a:solidFill>
                <a:round/>
                <a:headEnd/>
                <a:tailEnd/>
              </a:ln>
            </p:spPr>
            <p:txBody>
              <a:bodyPr/>
              <a:lstStyle/>
              <a:p>
                <a:endParaRPr lang="en-US"/>
              </a:p>
            </p:txBody>
          </p:sp>
          <p:sp>
            <p:nvSpPr>
              <p:cNvPr id="27258" name="Line 691"/>
              <p:cNvSpPr>
                <a:spLocks noChangeShapeType="1"/>
              </p:cNvSpPr>
              <p:nvPr/>
            </p:nvSpPr>
            <p:spPr bwMode="auto">
              <a:xfrm>
                <a:off x="4786" y="1899"/>
                <a:ext cx="10" cy="1"/>
              </a:xfrm>
              <a:prstGeom prst="line">
                <a:avLst/>
              </a:prstGeom>
              <a:noFill/>
              <a:ln w="12700">
                <a:solidFill>
                  <a:srgbClr val="000000"/>
                </a:solidFill>
                <a:round/>
                <a:headEnd/>
                <a:tailEnd/>
              </a:ln>
            </p:spPr>
            <p:txBody>
              <a:bodyPr/>
              <a:lstStyle/>
              <a:p>
                <a:endParaRPr lang="en-US"/>
              </a:p>
            </p:txBody>
          </p:sp>
          <p:sp>
            <p:nvSpPr>
              <p:cNvPr id="27259" name="Line 692"/>
              <p:cNvSpPr>
                <a:spLocks noChangeShapeType="1"/>
              </p:cNvSpPr>
              <p:nvPr/>
            </p:nvSpPr>
            <p:spPr bwMode="auto">
              <a:xfrm>
                <a:off x="4882" y="1902"/>
                <a:ext cx="15" cy="1"/>
              </a:xfrm>
              <a:prstGeom prst="line">
                <a:avLst/>
              </a:prstGeom>
              <a:noFill/>
              <a:ln w="12700">
                <a:solidFill>
                  <a:srgbClr val="000000"/>
                </a:solidFill>
                <a:round/>
                <a:headEnd/>
                <a:tailEnd/>
              </a:ln>
            </p:spPr>
            <p:txBody>
              <a:bodyPr/>
              <a:lstStyle/>
              <a:p>
                <a:endParaRPr lang="en-US"/>
              </a:p>
            </p:txBody>
          </p:sp>
          <p:sp>
            <p:nvSpPr>
              <p:cNvPr id="27260" name="Line 693"/>
              <p:cNvSpPr>
                <a:spLocks noChangeShapeType="1"/>
              </p:cNvSpPr>
              <p:nvPr/>
            </p:nvSpPr>
            <p:spPr bwMode="auto">
              <a:xfrm>
                <a:off x="4882" y="1902"/>
                <a:ext cx="10" cy="1"/>
              </a:xfrm>
              <a:prstGeom prst="line">
                <a:avLst/>
              </a:prstGeom>
              <a:noFill/>
              <a:ln w="12700">
                <a:solidFill>
                  <a:srgbClr val="000000"/>
                </a:solidFill>
                <a:round/>
                <a:headEnd/>
                <a:tailEnd/>
              </a:ln>
            </p:spPr>
            <p:txBody>
              <a:bodyPr/>
              <a:lstStyle/>
              <a:p>
                <a:endParaRPr lang="en-US"/>
              </a:p>
            </p:txBody>
          </p:sp>
          <p:sp>
            <p:nvSpPr>
              <p:cNvPr id="27261" name="Line 694"/>
              <p:cNvSpPr>
                <a:spLocks noChangeShapeType="1"/>
              </p:cNvSpPr>
              <p:nvPr/>
            </p:nvSpPr>
            <p:spPr bwMode="auto">
              <a:xfrm>
                <a:off x="4759" y="1933"/>
                <a:ext cx="4" cy="16"/>
              </a:xfrm>
              <a:prstGeom prst="line">
                <a:avLst/>
              </a:prstGeom>
              <a:noFill/>
              <a:ln w="12700">
                <a:solidFill>
                  <a:srgbClr val="000000"/>
                </a:solidFill>
                <a:round/>
                <a:headEnd/>
                <a:tailEnd/>
              </a:ln>
            </p:spPr>
            <p:txBody>
              <a:bodyPr/>
              <a:lstStyle/>
              <a:p>
                <a:endParaRPr lang="en-US"/>
              </a:p>
            </p:txBody>
          </p:sp>
          <p:sp>
            <p:nvSpPr>
              <p:cNvPr id="27262" name="Line 695"/>
              <p:cNvSpPr>
                <a:spLocks noChangeShapeType="1"/>
              </p:cNvSpPr>
              <p:nvPr/>
            </p:nvSpPr>
            <p:spPr bwMode="auto">
              <a:xfrm>
                <a:off x="4756" y="1951"/>
                <a:ext cx="1" cy="20"/>
              </a:xfrm>
              <a:prstGeom prst="line">
                <a:avLst/>
              </a:prstGeom>
              <a:noFill/>
              <a:ln w="12700">
                <a:solidFill>
                  <a:srgbClr val="000000"/>
                </a:solidFill>
                <a:round/>
                <a:headEnd/>
                <a:tailEnd/>
              </a:ln>
            </p:spPr>
            <p:txBody>
              <a:bodyPr/>
              <a:lstStyle/>
              <a:p>
                <a:endParaRPr lang="en-US"/>
              </a:p>
            </p:txBody>
          </p:sp>
          <p:sp>
            <p:nvSpPr>
              <p:cNvPr id="27263" name="Line 696"/>
              <p:cNvSpPr>
                <a:spLocks noChangeShapeType="1"/>
              </p:cNvSpPr>
              <p:nvPr/>
            </p:nvSpPr>
            <p:spPr bwMode="auto">
              <a:xfrm>
                <a:off x="4769" y="1933"/>
                <a:ext cx="10" cy="3"/>
              </a:xfrm>
              <a:prstGeom prst="line">
                <a:avLst/>
              </a:prstGeom>
              <a:noFill/>
              <a:ln w="12700">
                <a:solidFill>
                  <a:srgbClr val="000000"/>
                </a:solidFill>
                <a:round/>
                <a:headEnd/>
                <a:tailEnd/>
              </a:ln>
            </p:spPr>
            <p:txBody>
              <a:bodyPr/>
              <a:lstStyle/>
              <a:p>
                <a:endParaRPr lang="en-US"/>
              </a:p>
            </p:txBody>
          </p:sp>
          <p:sp>
            <p:nvSpPr>
              <p:cNvPr id="27264" name="Line 697"/>
              <p:cNvSpPr>
                <a:spLocks noChangeShapeType="1"/>
              </p:cNvSpPr>
              <p:nvPr/>
            </p:nvSpPr>
            <p:spPr bwMode="auto">
              <a:xfrm flipV="1">
                <a:off x="4756" y="2046"/>
                <a:ext cx="3" cy="3"/>
              </a:xfrm>
              <a:prstGeom prst="line">
                <a:avLst/>
              </a:prstGeom>
              <a:noFill/>
              <a:ln w="12700">
                <a:solidFill>
                  <a:srgbClr val="000000"/>
                </a:solidFill>
                <a:round/>
                <a:headEnd/>
                <a:tailEnd/>
              </a:ln>
            </p:spPr>
            <p:txBody>
              <a:bodyPr/>
              <a:lstStyle/>
              <a:p>
                <a:endParaRPr lang="en-US"/>
              </a:p>
            </p:txBody>
          </p:sp>
          <p:sp>
            <p:nvSpPr>
              <p:cNvPr id="27265" name="Line 698"/>
              <p:cNvSpPr>
                <a:spLocks noChangeShapeType="1"/>
              </p:cNvSpPr>
              <p:nvPr/>
            </p:nvSpPr>
            <p:spPr bwMode="auto">
              <a:xfrm flipV="1">
                <a:off x="4748" y="2027"/>
                <a:ext cx="4" cy="15"/>
              </a:xfrm>
              <a:prstGeom prst="line">
                <a:avLst/>
              </a:prstGeom>
              <a:noFill/>
              <a:ln w="12700">
                <a:solidFill>
                  <a:srgbClr val="000000"/>
                </a:solidFill>
                <a:round/>
                <a:headEnd/>
                <a:tailEnd/>
              </a:ln>
            </p:spPr>
            <p:txBody>
              <a:bodyPr/>
              <a:lstStyle/>
              <a:p>
                <a:endParaRPr lang="en-US"/>
              </a:p>
            </p:txBody>
          </p:sp>
          <p:sp>
            <p:nvSpPr>
              <p:cNvPr id="27266" name="Line 699"/>
              <p:cNvSpPr>
                <a:spLocks noChangeShapeType="1"/>
              </p:cNvSpPr>
              <p:nvPr/>
            </p:nvSpPr>
            <p:spPr bwMode="auto">
              <a:xfrm flipH="1" flipV="1">
                <a:off x="4897" y="2051"/>
                <a:ext cx="15" cy="1"/>
              </a:xfrm>
              <a:prstGeom prst="line">
                <a:avLst/>
              </a:prstGeom>
              <a:noFill/>
              <a:ln w="12700">
                <a:solidFill>
                  <a:srgbClr val="000000"/>
                </a:solidFill>
                <a:round/>
                <a:headEnd/>
                <a:tailEnd/>
              </a:ln>
            </p:spPr>
            <p:txBody>
              <a:bodyPr/>
              <a:lstStyle/>
              <a:p>
                <a:endParaRPr lang="en-US"/>
              </a:p>
            </p:txBody>
          </p:sp>
          <p:sp>
            <p:nvSpPr>
              <p:cNvPr id="27267" name="Line 700"/>
              <p:cNvSpPr>
                <a:spLocks noChangeShapeType="1"/>
              </p:cNvSpPr>
              <p:nvPr/>
            </p:nvSpPr>
            <p:spPr bwMode="auto">
              <a:xfrm flipH="1" flipV="1">
                <a:off x="4904" y="2033"/>
                <a:ext cx="4" cy="10"/>
              </a:xfrm>
              <a:prstGeom prst="line">
                <a:avLst/>
              </a:prstGeom>
              <a:noFill/>
              <a:ln w="12700">
                <a:solidFill>
                  <a:srgbClr val="000000"/>
                </a:solidFill>
                <a:round/>
                <a:headEnd/>
                <a:tailEnd/>
              </a:ln>
            </p:spPr>
            <p:txBody>
              <a:bodyPr/>
              <a:lstStyle/>
              <a:p>
                <a:endParaRPr lang="en-US"/>
              </a:p>
            </p:txBody>
          </p:sp>
          <p:sp>
            <p:nvSpPr>
              <p:cNvPr id="27268" name="Line 701"/>
              <p:cNvSpPr>
                <a:spLocks noChangeShapeType="1"/>
              </p:cNvSpPr>
              <p:nvPr/>
            </p:nvSpPr>
            <p:spPr bwMode="auto">
              <a:xfrm flipH="1" flipV="1">
                <a:off x="4876" y="2051"/>
                <a:ext cx="18" cy="1"/>
              </a:xfrm>
              <a:prstGeom prst="line">
                <a:avLst/>
              </a:prstGeom>
              <a:noFill/>
              <a:ln w="12700">
                <a:solidFill>
                  <a:srgbClr val="000000"/>
                </a:solidFill>
                <a:round/>
                <a:headEnd/>
                <a:tailEnd/>
              </a:ln>
            </p:spPr>
            <p:txBody>
              <a:bodyPr/>
              <a:lstStyle/>
              <a:p>
                <a:endParaRPr lang="en-US"/>
              </a:p>
            </p:txBody>
          </p:sp>
          <p:sp>
            <p:nvSpPr>
              <p:cNvPr id="27269" name="Line 702"/>
              <p:cNvSpPr>
                <a:spLocks noChangeShapeType="1"/>
              </p:cNvSpPr>
              <p:nvPr/>
            </p:nvSpPr>
            <p:spPr bwMode="auto">
              <a:xfrm>
                <a:off x="4917" y="1933"/>
                <a:ext cx="1" cy="16"/>
              </a:xfrm>
              <a:prstGeom prst="line">
                <a:avLst/>
              </a:prstGeom>
              <a:noFill/>
              <a:ln w="12700">
                <a:solidFill>
                  <a:srgbClr val="000000"/>
                </a:solidFill>
                <a:round/>
                <a:headEnd/>
                <a:tailEnd/>
              </a:ln>
            </p:spPr>
            <p:txBody>
              <a:bodyPr/>
              <a:lstStyle/>
              <a:p>
                <a:endParaRPr lang="en-US"/>
              </a:p>
            </p:txBody>
          </p:sp>
          <p:sp>
            <p:nvSpPr>
              <p:cNvPr id="27270" name="Line 703"/>
              <p:cNvSpPr>
                <a:spLocks noChangeShapeType="1"/>
              </p:cNvSpPr>
              <p:nvPr/>
            </p:nvSpPr>
            <p:spPr bwMode="auto">
              <a:xfrm flipH="1">
                <a:off x="4901" y="1944"/>
                <a:ext cx="1" cy="5"/>
              </a:xfrm>
              <a:prstGeom prst="line">
                <a:avLst/>
              </a:prstGeom>
              <a:noFill/>
              <a:ln w="12700">
                <a:solidFill>
                  <a:srgbClr val="000000"/>
                </a:solidFill>
                <a:round/>
                <a:headEnd/>
                <a:tailEnd/>
              </a:ln>
            </p:spPr>
            <p:txBody>
              <a:bodyPr/>
              <a:lstStyle/>
              <a:p>
                <a:endParaRPr lang="en-US"/>
              </a:p>
            </p:txBody>
          </p:sp>
          <p:sp>
            <p:nvSpPr>
              <p:cNvPr id="27271" name="Line 704"/>
              <p:cNvSpPr>
                <a:spLocks noChangeShapeType="1"/>
              </p:cNvSpPr>
              <p:nvPr/>
            </p:nvSpPr>
            <p:spPr bwMode="auto">
              <a:xfrm flipH="1">
                <a:off x="4897" y="1932"/>
                <a:ext cx="5" cy="1"/>
              </a:xfrm>
              <a:prstGeom prst="line">
                <a:avLst/>
              </a:prstGeom>
              <a:noFill/>
              <a:ln w="12700">
                <a:solidFill>
                  <a:srgbClr val="000000"/>
                </a:solidFill>
                <a:round/>
                <a:headEnd/>
                <a:tailEnd/>
              </a:ln>
            </p:spPr>
            <p:txBody>
              <a:bodyPr/>
              <a:lstStyle/>
              <a:p>
                <a:endParaRPr lang="en-US"/>
              </a:p>
            </p:txBody>
          </p:sp>
          <p:sp>
            <p:nvSpPr>
              <p:cNvPr id="27272" name="Line 705"/>
              <p:cNvSpPr>
                <a:spLocks noChangeShapeType="1"/>
              </p:cNvSpPr>
              <p:nvPr/>
            </p:nvSpPr>
            <p:spPr bwMode="auto">
              <a:xfrm>
                <a:off x="4929" y="1905"/>
                <a:ext cx="1" cy="1"/>
              </a:xfrm>
              <a:prstGeom prst="line">
                <a:avLst/>
              </a:prstGeom>
              <a:noFill/>
              <a:ln w="12700">
                <a:solidFill>
                  <a:srgbClr val="000000"/>
                </a:solidFill>
                <a:round/>
                <a:headEnd/>
                <a:tailEnd/>
              </a:ln>
            </p:spPr>
            <p:txBody>
              <a:bodyPr/>
              <a:lstStyle/>
              <a:p>
                <a:endParaRPr lang="en-US"/>
              </a:p>
            </p:txBody>
          </p:sp>
          <p:sp>
            <p:nvSpPr>
              <p:cNvPr id="27273" name="Line 706"/>
              <p:cNvSpPr>
                <a:spLocks noChangeShapeType="1"/>
              </p:cNvSpPr>
              <p:nvPr/>
            </p:nvSpPr>
            <p:spPr bwMode="auto">
              <a:xfrm>
                <a:off x="4928" y="1919"/>
                <a:ext cx="1" cy="7"/>
              </a:xfrm>
              <a:prstGeom prst="line">
                <a:avLst/>
              </a:prstGeom>
              <a:noFill/>
              <a:ln w="12700">
                <a:solidFill>
                  <a:srgbClr val="000000"/>
                </a:solidFill>
                <a:round/>
                <a:headEnd/>
                <a:tailEnd/>
              </a:ln>
            </p:spPr>
            <p:txBody>
              <a:bodyPr/>
              <a:lstStyle/>
              <a:p>
                <a:endParaRPr lang="en-US"/>
              </a:p>
            </p:txBody>
          </p:sp>
          <p:sp>
            <p:nvSpPr>
              <p:cNvPr id="27274" name="Line 707"/>
              <p:cNvSpPr>
                <a:spLocks noChangeShapeType="1"/>
              </p:cNvSpPr>
              <p:nvPr/>
            </p:nvSpPr>
            <p:spPr bwMode="auto">
              <a:xfrm>
                <a:off x="4925" y="2048"/>
                <a:ext cx="14" cy="1"/>
              </a:xfrm>
              <a:prstGeom prst="line">
                <a:avLst/>
              </a:prstGeom>
              <a:noFill/>
              <a:ln w="12700">
                <a:solidFill>
                  <a:srgbClr val="000000"/>
                </a:solidFill>
                <a:round/>
                <a:headEnd/>
                <a:tailEnd/>
              </a:ln>
            </p:spPr>
            <p:txBody>
              <a:bodyPr/>
              <a:lstStyle/>
              <a:p>
                <a:endParaRPr lang="en-US"/>
              </a:p>
            </p:txBody>
          </p:sp>
          <p:sp>
            <p:nvSpPr>
              <p:cNvPr id="27275" name="Line 708"/>
              <p:cNvSpPr>
                <a:spLocks noChangeShapeType="1"/>
              </p:cNvSpPr>
              <p:nvPr/>
            </p:nvSpPr>
            <p:spPr bwMode="auto">
              <a:xfrm>
                <a:off x="4808" y="1952"/>
                <a:ext cx="11" cy="1"/>
              </a:xfrm>
              <a:prstGeom prst="line">
                <a:avLst/>
              </a:prstGeom>
              <a:noFill/>
              <a:ln w="12700">
                <a:solidFill>
                  <a:srgbClr val="000000"/>
                </a:solidFill>
                <a:round/>
                <a:headEnd/>
                <a:tailEnd/>
              </a:ln>
            </p:spPr>
            <p:txBody>
              <a:bodyPr/>
              <a:lstStyle/>
              <a:p>
                <a:endParaRPr lang="en-US"/>
              </a:p>
            </p:txBody>
          </p:sp>
          <p:grpSp>
            <p:nvGrpSpPr>
              <p:cNvPr id="27276" name="Group 709"/>
              <p:cNvGrpSpPr>
                <a:grpSpLocks/>
              </p:cNvGrpSpPr>
              <p:nvPr/>
            </p:nvGrpSpPr>
            <p:grpSpPr bwMode="auto">
              <a:xfrm>
                <a:off x="4932" y="1849"/>
                <a:ext cx="184" cy="216"/>
                <a:chOff x="4932" y="1849"/>
                <a:chExt cx="184" cy="216"/>
              </a:xfrm>
            </p:grpSpPr>
            <p:sp>
              <p:nvSpPr>
                <p:cNvPr id="27302" name="Freeform 710"/>
                <p:cNvSpPr>
                  <a:spLocks/>
                </p:cNvSpPr>
                <p:nvPr/>
              </p:nvSpPr>
              <p:spPr bwMode="auto">
                <a:xfrm>
                  <a:off x="4932" y="1849"/>
                  <a:ext cx="184" cy="216"/>
                </a:xfrm>
                <a:custGeom>
                  <a:avLst/>
                  <a:gdLst>
                    <a:gd name="T0" fmla="*/ 0 w 184"/>
                    <a:gd name="T1" fmla="*/ 209 h 216"/>
                    <a:gd name="T2" fmla="*/ 0 w 184"/>
                    <a:gd name="T3" fmla="*/ 198 h 216"/>
                    <a:gd name="T4" fmla="*/ 0 w 184"/>
                    <a:gd name="T5" fmla="*/ 188 h 216"/>
                    <a:gd name="T6" fmla="*/ 5 w 184"/>
                    <a:gd name="T7" fmla="*/ 145 h 216"/>
                    <a:gd name="T8" fmla="*/ 0 w 184"/>
                    <a:gd name="T9" fmla="*/ 81 h 216"/>
                    <a:gd name="T10" fmla="*/ 0 w 184"/>
                    <a:gd name="T11" fmla="*/ 57 h 216"/>
                    <a:gd name="T12" fmla="*/ 0 w 184"/>
                    <a:gd name="T13" fmla="*/ 51 h 216"/>
                    <a:gd name="T14" fmla="*/ 5 w 184"/>
                    <a:gd name="T15" fmla="*/ 46 h 216"/>
                    <a:gd name="T16" fmla="*/ 15 w 184"/>
                    <a:gd name="T17" fmla="*/ 39 h 216"/>
                    <a:gd name="T18" fmla="*/ 51 w 184"/>
                    <a:gd name="T19" fmla="*/ 27 h 216"/>
                    <a:gd name="T20" fmla="*/ 76 w 184"/>
                    <a:gd name="T21" fmla="*/ 5 h 216"/>
                    <a:gd name="T22" fmla="*/ 87 w 184"/>
                    <a:gd name="T23" fmla="*/ 0 h 216"/>
                    <a:gd name="T24" fmla="*/ 93 w 184"/>
                    <a:gd name="T25" fmla="*/ 0 h 216"/>
                    <a:gd name="T26" fmla="*/ 102 w 184"/>
                    <a:gd name="T27" fmla="*/ 5 h 216"/>
                    <a:gd name="T28" fmla="*/ 132 w 184"/>
                    <a:gd name="T29" fmla="*/ 27 h 216"/>
                    <a:gd name="T30" fmla="*/ 164 w 184"/>
                    <a:gd name="T31" fmla="*/ 39 h 216"/>
                    <a:gd name="T32" fmla="*/ 179 w 184"/>
                    <a:gd name="T33" fmla="*/ 46 h 216"/>
                    <a:gd name="T34" fmla="*/ 184 w 184"/>
                    <a:gd name="T35" fmla="*/ 51 h 216"/>
                    <a:gd name="T36" fmla="*/ 179 w 184"/>
                    <a:gd name="T37" fmla="*/ 57 h 216"/>
                    <a:gd name="T38" fmla="*/ 179 w 184"/>
                    <a:gd name="T39" fmla="*/ 81 h 216"/>
                    <a:gd name="T40" fmla="*/ 179 w 184"/>
                    <a:gd name="T41" fmla="*/ 151 h 216"/>
                    <a:gd name="T42" fmla="*/ 179 w 184"/>
                    <a:gd name="T43" fmla="*/ 188 h 216"/>
                    <a:gd name="T44" fmla="*/ 179 w 184"/>
                    <a:gd name="T45" fmla="*/ 204 h 216"/>
                    <a:gd name="T46" fmla="*/ 184 w 184"/>
                    <a:gd name="T47" fmla="*/ 209 h 216"/>
                    <a:gd name="T48" fmla="*/ 173 w 184"/>
                    <a:gd name="T49" fmla="*/ 216 h 216"/>
                    <a:gd name="T50" fmla="*/ 0 w 184"/>
                    <a:gd name="T51" fmla="*/ 209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4"/>
                    <a:gd name="T79" fmla="*/ 0 h 216"/>
                    <a:gd name="T80" fmla="*/ 184 w 184"/>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4" h="216">
                      <a:moveTo>
                        <a:pt x="0" y="209"/>
                      </a:moveTo>
                      <a:lnTo>
                        <a:pt x="0" y="198"/>
                      </a:lnTo>
                      <a:lnTo>
                        <a:pt x="0" y="188"/>
                      </a:lnTo>
                      <a:lnTo>
                        <a:pt x="5" y="145"/>
                      </a:lnTo>
                      <a:lnTo>
                        <a:pt x="0" y="81"/>
                      </a:lnTo>
                      <a:lnTo>
                        <a:pt x="0" y="57"/>
                      </a:lnTo>
                      <a:lnTo>
                        <a:pt x="0" y="51"/>
                      </a:lnTo>
                      <a:lnTo>
                        <a:pt x="5" y="46"/>
                      </a:lnTo>
                      <a:lnTo>
                        <a:pt x="15" y="39"/>
                      </a:lnTo>
                      <a:lnTo>
                        <a:pt x="51" y="27"/>
                      </a:lnTo>
                      <a:lnTo>
                        <a:pt x="76" y="5"/>
                      </a:lnTo>
                      <a:lnTo>
                        <a:pt x="87" y="0"/>
                      </a:lnTo>
                      <a:lnTo>
                        <a:pt x="93" y="0"/>
                      </a:lnTo>
                      <a:lnTo>
                        <a:pt x="102" y="5"/>
                      </a:lnTo>
                      <a:lnTo>
                        <a:pt x="132" y="27"/>
                      </a:lnTo>
                      <a:lnTo>
                        <a:pt x="164" y="39"/>
                      </a:lnTo>
                      <a:lnTo>
                        <a:pt x="179" y="46"/>
                      </a:lnTo>
                      <a:lnTo>
                        <a:pt x="184" y="51"/>
                      </a:lnTo>
                      <a:lnTo>
                        <a:pt x="179" y="57"/>
                      </a:lnTo>
                      <a:lnTo>
                        <a:pt x="179" y="81"/>
                      </a:lnTo>
                      <a:lnTo>
                        <a:pt x="179" y="151"/>
                      </a:lnTo>
                      <a:lnTo>
                        <a:pt x="179" y="188"/>
                      </a:lnTo>
                      <a:lnTo>
                        <a:pt x="179" y="204"/>
                      </a:lnTo>
                      <a:lnTo>
                        <a:pt x="184" y="209"/>
                      </a:lnTo>
                      <a:lnTo>
                        <a:pt x="173" y="216"/>
                      </a:lnTo>
                      <a:lnTo>
                        <a:pt x="0" y="209"/>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303" name="Freeform 711"/>
                <p:cNvSpPr>
                  <a:spLocks/>
                </p:cNvSpPr>
                <p:nvPr/>
              </p:nvSpPr>
              <p:spPr bwMode="auto">
                <a:xfrm>
                  <a:off x="4932" y="1849"/>
                  <a:ext cx="184" cy="216"/>
                </a:xfrm>
                <a:custGeom>
                  <a:avLst/>
                  <a:gdLst>
                    <a:gd name="T0" fmla="*/ 0 w 184"/>
                    <a:gd name="T1" fmla="*/ 209 h 216"/>
                    <a:gd name="T2" fmla="*/ 0 w 184"/>
                    <a:gd name="T3" fmla="*/ 198 h 216"/>
                    <a:gd name="T4" fmla="*/ 0 w 184"/>
                    <a:gd name="T5" fmla="*/ 188 h 216"/>
                    <a:gd name="T6" fmla="*/ 5 w 184"/>
                    <a:gd name="T7" fmla="*/ 145 h 216"/>
                    <a:gd name="T8" fmla="*/ 0 w 184"/>
                    <a:gd name="T9" fmla="*/ 81 h 216"/>
                    <a:gd name="T10" fmla="*/ 0 w 184"/>
                    <a:gd name="T11" fmla="*/ 57 h 216"/>
                    <a:gd name="T12" fmla="*/ 0 w 184"/>
                    <a:gd name="T13" fmla="*/ 51 h 216"/>
                    <a:gd name="T14" fmla="*/ 5 w 184"/>
                    <a:gd name="T15" fmla="*/ 46 h 216"/>
                    <a:gd name="T16" fmla="*/ 15 w 184"/>
                    <a:gd name="T17" fmla="*/ 39 h 216"/>
                    <a:gd name="T18" fmla="*/ 51 w 184"/>
                    <a:gd name="T19" fmla="*/ 27 h 216"/>
                    <a:gd name="T20" fmla="*/ 76 w 184"/>
                    <a:gd name="T21" fmla="*/ 5 h 216"/>
                    <a:gd name="T22" fmla="*/ 87 w 184"/>
                    <a:gd name="T23" fmla="*/ 0 h 216"/>
                    <a:gd name="T24" fmla="*/ 93 w 184"/>
                    <a:gd name="T25" fmla="*/ 0 h 216"/>
                    <a:gd name="T26" fmla="*/ 102 w 184"/>
                    <a:gd name="T27" fmla="*/ 5 h 216"/>
                    <a:gd name="T28" fmla="*/ 132 w 184"/>
                    <a:gd name="T29" fmla="*/ 27 h 216"/>
                    <a:gd name="T30" fmla="*/ 164 w 184"/>
                    <a:gd name="T31" fmla="*/ 39 h 216"/>
                    <a:gd name="T32" fmla="*/ 179 w 184"/>
                    <a:gd name="T33" fmla="*/ 46 h 216"/>
                    <a:gd name="T34" fmla="*/ 184 w 184"/>
                    <a:gd name="T35" fmla="*/ 51 h 216"/>
                    <a:gd name="T36" fmla="*/ 179 w 184"/>
                    <a:gd name="T37" fmla="*/ 57 h 216"/>
                    <a:gd name="T38" fmla="*/ 179 w 184"/>
                    <a:gd name="T39" fmla="*/ 81 h 216"/>
                    <a:gd name="T40" fmla="*/ 179 w 184"/>
                    <a:gd name="T41" fmla="*/ 151 h 216"/>
                    <a:gd name="T42" fmla="*/ 179 w 184"/>
                    <a:gd name="T43" fmla="*/ 188 h 216"/>
                    <a:gd name="T44" fmla="*/ 179 w 184"/>
                    <a:gd name="T45" fmla="*/ 204 h 216"/>
                    <a:gd name="T46" fmla="*/ 184 w 184"/>
                    <a:gd name="T47" fmla="*/ 209 h 216"/>
                    <a:gd name="T48" fmla="*/ 173 w 184"/>
                    <a:gd name="T49" fmla="*/ 216 h 216"/>
                    <a:gd name="T50" fmla="*/ 0 w 184"/>
                    <a:gd name="T51" fmla="*/ 209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4"/>
                    <a:gd name="T79" fmla="*/ 0 h 216"/>
                    <a:gd name="T80" fmla="*/ 184 w 184"/>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4" h="216">
                      <a:moveTo>
                        <a:pt x="0" y="209"/>
                      </a:moveTo>
                      <a:lnTo>
                        <a:pt x="0" y="198"/>
                      </a:lnTo>
                      <a:lnTo>
                        <a:pt x="0" y="188"/>
                      </a:lnTo>
                      <a:lnTo>
                        <a:pt x="5" y="145"/>
                      </a:lnTo>
                      <a:lnTo>
                        <a:pt x="0" y="81"/>
                      </a:lnTo>
                      <a:lnTo>
                        <a:pt x="0" y="57"/>
                      </a:lnTo>
                      <a:lnTo>
                        <a:pt x="0" y="51"/>
                      </a:lnTo>
                      <a:lnTo>
                        <a:pt x="5" y="46"/>
                      </a:lnTo>
                      <a:lnTo>
                        <a:pt x="15" y="39"/>
                      </a:lnTo>
                      <a:lnTo>
                        <a:pt x="51" y="27"/>
                      </a:lnTo>
                      <a:lnTo>
                        <a:pt x="76" y="5"/>
                      </a:lnTo>
                      <a:lnTo>
                        <a:pt x="87" y="0"/>
                      </a:lnTo>
                      <a:lnTo>
                        <a:pt x="93" y="0"/>
                      </a:lnTo>
                      <a:lnTo>
                        <a:pt x="102" y="5"/>
                      </a:lnTo>
                      <a:lnTo>
                        <a:pt x="132" y="27"/>
                      </a:lnTo>
                      <a:lnTo>
                        <a:pt x="164" y="39"/>
                      </a:lnTo>
                      <a:lnTo>
                        <a:pt x="179" y="46"/>
                      </a:lnTo>
                      <a:lnTo>
                        <a:pt x="184" y="51"/>
                      </a:lnTo>
                      <a:lnTo>
                        <a:pt x="179" y="57"/>
                      </a:lnTo>
                      <a:lnTo>
                        <a:pt x="179" y="81"/>
                      </a:lnTo>
                      <a:lnTo>
                        <a:pt x="179" y="151"/>
                      </a:lnTo>
                      <a:lnTo>
                        <a:pt x="179" y="188"/>
                      </a:lnTo>
                      <a:lnTo>
                        <a:pt x="179" y="204"/>
                      </a:lnTo>
                      <a:lnTo>
                        <a:pt x="184" y="209"/>
                      </a:lnTo>
                      <a:lnTo>
                        <a:pt x="173" y="216"/>
                      </a:lnTo>
                      <a:lnTo>
                        <a:pt x="0" y="209"/>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nvGrpSpPr>
              <p:cNvPr id="27277" name="Group 712"/>
              <p:cNvGrpSpPr>
                <a:grpSpLocks/>
              </p:cNvGrpSpPr>
              <p:nvPr/>
            </p:nvGrpSpPr>
            <p:grpSpPr bwMode="auto">
              <a:xfrm>
                <a:off x="4924" y="1856"/>
                <a:ext cx="182" cy="209"/>
                <a:chOff x="4924" y="1856"/>
                <a:chExt cx="182" cy="209"/>
              </a:xfrm>
            </p:grpSpPr>
            <p:sp>
              <p:nvSpPr>
                <p:cNvPr id="27300" name="Freeform 713"/>
                <p:cNvSpPr>
                  <a:spLocks/>
                </p:cNvSpPr>
                <p:nvPr/>
              </p:nvSpPr>
              <p:spPr bwMode="auto">
                <a:xfrm>
                  <a:off x="4924" y="1856"/>
                  <a:ext cx="182" cy="209"/>
                </a:xfrm>
                <a:custGeom>
                  <a:avLst/>
                  <a:gdLst>
                    <a:gd name="T0" fmla="*/ 0 w 182"/>
                    <a:gd name="T1" fmla="*/ 209 h 209"/>
                    <a:gd name="T2" fmla="*/ 0 w 182"/>
                    <a:gd name="T3" fmla="*/ 197 h 209"/>
                    <a:gd name="T4" fmla="*/ 0 w 182"/>
                    <a:gd name="T5" fmla="*/ 185 h 209"/>
                    <a:gd name="T6" fmla="*/ 5 w 182"/>
                    <a:gd name="T7" fmla="*/ 144 h 209"/>
                    <a:gd name="T8" fmla="*/ 0 w 182"/>
                    <a:gd name="T9" fmla="*/ 81 h 209"/>
                    <a:gd name="T10" fmla="*/ 0 w 182"/>
                    <a:gd name="T11" fmla="*/ 57 h 209"/>
                    <a:gd name="T12" fmla="*/ 0 w 182"/>
                    <a:gd name="T13" fmla="*/ 51 h 209"/>
                    <a:gd name="T14" fmla="*/ 5 w 182"/>
                    <a:gd name="T15" fmla="*/ 46 h 209"/>
                    <a:gd name="T16" fmla="*/ 15 w 182"/>
                    <a:gd name="T17" fmla="*/ 39 h 209"/>
                    <a:gd name="T18" fmla="*/ 49 w 182"/>
                    <a:gd name="T19" fmla="*/ 27 h 209"/>
                    <a:gd name="T20" fmla="*/ 75 w 182"/>
                    <a:gd name="T21" fmla="*/ 3 h 209"/>
                    <a:gd name="T22" fmla="*/ 85 w 182"/>
                    <a:gd name="T23" fmla="*/ 0 h 209"/>
                    <a:gd name="T24" fmla="*/ 91 w 182"/>
                    <a:gd name="T25" fmla="*/ 0 h 209"/>
                    <a:gd name="T26" fmla="*/ 107 w 182"/>
                    <a:gd name="T27" fmla="*/ 3 h 209"/>
                    <a:gd name="T28" fmla="*/ 137 w 182"/>
                    <a:gd name="T29" fmla="*/ 27 h 209"/>
                    <a:gd name="T30" fmla="*/ 161 w 182"/>
                    <a:gd name="T31" fmla="*/ 39 h 209"/>
                    <a:gd name="T32" fmla="*/ 177 w 182"/>
                    <a:gd name="T33" fmla="*/ 46 h 209"/>
                    <a:gd name="T34" fmla="*/ 182 w 182"/>
                    <a:gd name="T35" fmla="*/ 51 h 209"/>
                    <a:gd name="T36" fmla="*/ 177 w 182"/>
                    <a:gd name="T37" fmla="*/ 57 h 209"/>
                    <a:gd name="T38" fmla="*/ 177 w 182"/>
                    <a:gd name="T39" fmla="*/ 81 h 209"/>
                    <a:gd name="T40" fmla="*/ 177 w 182"/>
                    <a:gd name="T41" fmla="*/ 151 h 209"/>
                    <a:gd name="T42" fmla="*/ 177 w 182"/>
                    <a:gd name="T43" fmla="*/ 185 h 209"/>
                    <a:gd name="T44" fmla="*/ 177 w 182"/>
                    <a:gd name="T45" fmla="*/ 202 h 209"/>
                    <a:gd name="T46" fmla="*/ 182 w 182"/>
                    <a:gd name="T47" fmla="*/ 209 h 209"/>
                    <a:gd name="T48" fmla="*/ 0 w 182"/>
                    <a:gd name="T49" fmla="*/ 209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
                    <a:gd name="T76" fmla="*/ 0 h 209"/>
                    <a:gd name="T77" fmla="*/ 182 w 182"/>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 h="209">
                      <a:moveTo>
                        <a:pt x="0" y="209"/>
                      </a:moveTo>
                      <a:lnTo>
                        <a:pt x="0" y="197"/>
                      </a:lnTo>
                      <a:lnTo>
                        <a:pt x="0" y="185"/>
                      </a:lnTo>
                      <a:lnTo>
                        <a:pt x="5" y="144"/>
                      </a:lnTo>
                      <a:lnTo>
                        <a:pt x="0" y="81"/>
                      </a:lnTo>
                      <a:lnTo>
                        <a:pt x="0" y="57"/>
                      </a:lnTo>
                      <a:lnTo>
                        <a:pt x="0" y="51"/>
                      </a:lnTo>
                      <a:lnTo>
                        <a:pt x="5" y="46"/>
                      </a:lnTo>
                      <a:lnTo>
                        <a:pt x="15" y="39"/>
                      </a:lnTo>
                      <a:lnTo>
                        <a:pt x="49" y="27"/>
                      </a:lnTo>
                      <a:lnTo>
                        <a:pt x="75" y="3"/>
                      </a:lnTo>
                      <a:lnTo>
                        <a:pt x="85" y="0"/>
                      </a:lnTo>
                      <a:lnTo>
                        <a:pt x="91" y="0"/>
                      </a:lnTo>
                      <a:lnTo>
                        <a:pt x="107" y="3"/>
                      </a:lnTo>
                      <a:lnTo>
                        <a:pt x="137" y="27"/>
                      </a:lnTo>
                      <a:lnTo>
                        <a:pt x="161" y="39"/>
                      </a:lnTo>
                      <a:lnTo>
                        <a:pt x="177" y="46"/>
                      </a:lnTo>
                      <a:lnTo>
                        <a:pt x="182" y="51"/>
                      </a:lnTo>
                      <a:lnTo>
                        <a:pt x="177" y="57"/>
                      </a:lnTo>
                      <a:lnTo>
                        <a:pt x="177" y="81"/>
                      </a:lnTo>
                      <a:lnTo>
                        <a:pt x="177" y="151"/>
                      </a:lnTo>
                      <a:lnTo>
                        <a:pt x="177" y="185"/>
                      </a:lnTo>
                      <a:lnTo>
                        <a:pt x="177" y="202"/>
                      </a:lnTo>
                      <a:lnTo>
                        <a:pt x="182" y="209"/>
                      </a:lnTo>
                      <a:lnTo>
                        <a:pt x="0" y="209"/>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301" name="Freeform 714"/>
                <p:cNvSpPr>
                  <a:spLocks/>
                </p:cNvSpPr>
                <p:nvPr/>
              </p:nvSpPr>
              <p:spPr bwMode="auto">
                <a:xfrm>
                  <a:off x="4924" y="1856"/>
                  <a:ext cx="182" cy="209"/>
                </a:xfrm>
                <a:custGeom>
                  <a:avLst/>
                  <a:gdLst>
                    <a:gd name="T0" fmla="*/ 0 w 182"/>
                    <a:gd name="T1" fmla="*/ 209 h 209"/>
                    <a:gd name="T2" fmla="*/ 0 w 182"/>
                    <a:gd name="T3" fmla="*/ 197 h 209"/>
                    <a:gd name="T4" fmla="*/ 0 w 182"/>
                    <a:gd name="T5" fmla="*/ 185 h 209"/>
                    <a:gd name="T6" fmla="*/ 5 w 182"/>
                    <a:gd name="T7" fmla="*/ 144 h 209"/>
                    <a:gd name="T8" fmla="*/ 0 w 182"/>
                    <a:gd name="T9" fmla="*/ 81 h 209"/>
                    <a:gd name="T10" fmla="*/ 0 w 182"/>
                    <a:gd name="T11" fmla="*/ 57 h 209"/>
                    <a:gd name="T12" fmla="*/ 0 w 182"/>
                    <a:gd name="T13" fmla="*/ 51 h 209"/>
                    <a:gd name="T14" fmla="*/ 5 w 182"/>
                    <a:gd name="T15" fmla="*/ 46 h 209"/>
                    <a:gd name="T16" fmla="*/ 15 w 182"/>
                    <a:gd name="T17" fmla="*/ 39 h 209"/>
                    <a:gd name="T18" fmla="*/ 49 w 182"/>
                    <a:gd name="T19" fmla="*/ 27 h 209"/>
                    <a:gd name="T20" fmla="*/ 75 w 182"/>
                    <a:gd name="T21" fmla="*/ 3 h 209"/>
                    <a:gd name="T22" fmla="*/ 85 w 182"/>
                    <a:gd name="T23" fmla="*/ 0 h 209"/>
                    <a:gd name="T24" fmla="*/ 91 w 182"/>
                    <a:gd name="T25" fmla="*/ 0 h 209"/>
                    <a:gd name="T26" fmla="*/ 107 w 182"/>
                    <a:gd name="T27" fmla="*/ 3 h 209"/>
                    <a:gd name="T28" fmla="*/ 137 w 182"/>
                    <a:gd name="T29" fmla="*/ 27 h 209"/>
                    <a:gd name="T30" fmla="*/ 161 w 182"/>
                    <a:gd name="T31" fmla="*/ 39 h 209"/>
                    <a:gd name="T32" fmla="*/ 177 w 182"/>
                    <a:gd name="T33" fmla="*/ 46 h 209"/>
                    <a:gd name="T34" fmla="*/ 182 w 182"/>
                    <a:gd name="T35" fmla="*/ 51 h 209"/>
                    <a:gd name="T36" fmla="*/ 177 w 182"/>
                    <a:gd name="T37" fmla="*/ 57 h 209"/>
                    <a:gd name="T38" fmla="*/ 177 w 182"/>
                    <a:gd name="T39" fmla="*/ 81 h 209"/>
                    <a:gd name="T40" fmla="*/ 177 w 182"/>
                    <a:gd name="T41" fmla="*/ 151 h 209"/>
                    <a:gd name="T42" fmla="*/ 177 w 182"/>
                    <a:gd name="T43" fmla="*/ 185 h 209"/>
                    <a:gd name="T44" fmla="*/ 177 w 182"/>
                    <a:gd name="T45" fmla="*/ 202 h 209"/>
                    <a:gd name="T46" fmla="*/ 182 w 182"/>
                    <a:gd name="T47" fmla="*/ 209 h 209"/>
                    <a:gd name="T48" fmla="*/ 0 w 182"/>
                    <a:gd name="T49" fmla="*/ 209 h 2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
                    <a:gd name="T76" fmla="*/ 0 h 209"/>
                    <a:gd name="T77" fmla="*/ 182 w 182"/>
                    <a:gd name="T78" fmla="*/ 209 h 2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 h="209">
                      <a:moveTo>
                        <a:pt x="0" y="209"/>
                      </a:moveTo>
                      <a:lnTo>
                        <a:pt x="0" y="197"/>
                      </a:lnTo>
                      <a:lnTo>
                        <a:pt x="0" y="185"/>
                      </a:lnTo>
                      <a:lnTo>
                        <a:pt x="5" y="144"/>
                      </a:lnTo>
                      <a:lnTo>
                        <a:pt x="0" y="81"/>
                      </a:lnTo>
                      <a:lnTo>
                        <a:pt x="0" y="57"/>
                      </a:lnTo>
                      <a:lnTo>
                        <a:pt x="0" y="51"/>
                      </a:lnTo>
                      <a:lnTo>
                        <a:pt x="5" y="46"/>
                      </a:lnTo>
                      <a:lnTo>
                        <a:pt x="15" y="39"/>
                      </a:lnTo>
                      <a:lnTo>
                        <a:pt x="49" y="27"/>
                      </a:lnTo>
                      <a:lnTo>
                        <a:pt x="75" y="3"/>
                      </a:lnTo>
                      <a:lnTo>
                        <a:pt x="85" y="0"/>
                      </a:lnTo>
                      <a:lnTo>
                        <a:pt x="91" y="0"/>
                      </a:lnTo>
                      <a:lnTo>
                        <a:pt x="107" y="3"/>
                      </a:lnTo>
                      <a:lnTo>
                        <a:pt x="137" y="27"/>
                      </a:lnTo>
                      <a:lnTo>
                        <a:pt x="161" y="39"/>
                      </a:lnTo>
                      <a:lnTo>
                        <a:pt x="177" y="46"/>
                      </a:lnTo>
                      <a:lnTo>
                        <a:pt x="182" y="51"/>
                      </a:lnTo>
                      <a:lnTo>
                        <a:pt x="177" y="57"/>
                      </a:lnTo>
                      <a:lnTo>
                        <a:pt x="177" y="81"/>
                      </a:lnTo>
                      <a:lnTo>
                        <a:pt x="177" y="151"/>
                      </a:lnTo>
                      <a:lnTo>
                        <a:pt x="177" y="185"/>
                      </a:lnTo>
                      <a:lnTo>
                        <a:pt x="177" y="202"/>
                      </a:lnTo>
                      <a:lnTo>
                        <a:pt x="182" y="209"/>
                      </a:lnTo>
                      <a:lnTo>
                        <a:pt x="0" y="209"/>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sp>
            <p:nvSpPr>
              <p:cNvPr id="27278" name="Freeform 715"/>
              <p:cNvSpPr>
                <a:spLocks/>
              </p:cNvSpPr>
              <p:nvPr/>
            </p:nvSpPr>
            <p:spPr bwMode="auto">
              <a:xfrm>
                <a:off x="4924" y="1908"/>
                <a:ext cx="182" cy="17"/>
              </a:xfrm>
              <a:custGeom>
                <a:avLst/>
                <a:gdLst>
                  <a:gd name="T0" fmla="*/ 0 w 182"/>
                  <a:gd name="T1" fmla="*/ 0 h 17"/>
                  <a:gd name="T2" fmla="*/ 5 w 182"/>
                  <a:gd name="T3" fmla="*/ 0 h 17"/>
                  <a:gd name="T4" fmla="*/ 29 w 182"/>
                  <a:gd name="T5" fmla="*/ 0 h 17"/>
                  <a:gd name="T6" fmla="*/ 91 w 182"/>
                  <a:gd name="T7" fmla="*/ 17 h 17"/>
                  <a:gd name="T8" fmla="*/ 146 w 182"/>
                  <a:gd name="T9" fmla="*/ 0 h 17"/>
                  <a:gd name="T10" fmla="*/ 171 w 182"/>
                  <a:gd name="T11" fmla="*/ 0 h 17"/>
                  <a:gd name="T12" fmla="*/ 182 w 182"/>
                  <a:gd name="T13" fmla="*/ 0 h 17"/>
                  <a:gd name="T14" fmla="*/ 0 60000 65536"/>
                  <a:gd name="T15" fmla="*/ 0 60000 65536"/>
                  <a:gd name="T16" fmla="*/ 0 60000 65536"/>
                  <a:gd name="T17" fmla="*/ 0 60000 65536"/>
                  <a:gd name="T18" fmla="*/ 0 60000 65536"/>
                  <a:gd name="T19" fmla="*/ 0 60000 65536"/>
                  <a:gd name="T20" fmla="*/ 0 60000 65536"/>
                  <a:gd name="T21" fmla="*/ 0 w 182"/>
                  <a:gd name="T22" fmla="*/ 0 h 17"/>
                  <a:gd name="T23" fmla="*/ 182 w 18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17">
                    <a:moveTo>
                      <a:pt x="0" y="0"/>
                    </a:moveTo>
                    <a:lnTo>
                      <a:pt x="5" y="0"/>
                    </a:lnTo>
                    <a:lnTo>
                      <a:pt x="29" y="0"/>
                    </a:lnTo>
                    <a:lnTo>
                      <a:pt x="91" y="17"/>
                    </a:lnTo>
                    <a:lnTo>
                      <a:pt x="146" y="0"/>
                    </a:lnTo>
                    <a:lnTo>
                      <a:pt x="171" y="0"/>
                    </a:lnTo>
                    <a:lnTo>
                      <a:pt x="182" y="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sp>
            <p:nvSpPr>
              <p:cNvPr id="27279" name="Line 716"/>
              <p:cNvSpPr>
                <a:spLocks noChangeShapeType="1"/>
              </p:cNvSpPr>
              <p:nvPr/>
            </p:nvSpPr>
            <p:spPr bwMode="auto">
              <a:xfrm>
                <a:off x="5029" y="1877"/>
                <a:ext cx="1" cy="1"/>
              </a:xfrm>
              <a:prstGeom prst="line">
                <a:avLst/>
              </a:prstGeom>
              <a:noFill/>
              <a:ln w="12700">
                <a:solidFill>
                  <a:srgbClr val="000000"/>
                </a:solidFill>
                <a:round/>
                <a:headEnd/>
                <a:tailEnd/>
              </a:ln>
            </p:spPr>
            <p:txBody>
              <a:bodyPr/>
              <a:lstStyle/>
              <a:p>
                <a:endParaRPr lang="en-US"/>
              </a:p>
            </p:txBody>
          </p:sp>
          <p:sp>
            <p:nvSpPr>
              <p:cNvPr id="27280" name="Line 717"/>
              <p:cNvSpPr>
                <a:spLocks noChangeShapeType="1"/>
              </p:cNvSpPr>
              <p:nvPr/>
            </p:nvSpPr>
            <p:spPr bwMode="auto">
              <a:xfrm>
                <a:off x="5016" y="1878"/>
                <a:ext cx="1" cy="6"/>
              </a:xfrm>
              <a:prstGeom prst="line">
                <a:avLst/>
              </a:prstGeom>
              <a:noFill/>
              <a:ln w="12700">
                <a:solidFill>
                  <a:srgbClr val="000000"/>
                </a:solidFill>
                <a:round/>
                <a:headEnd/>
                <a:tailEnd/>
              </a:ln>
            </p:spPr>
            <p:txBody>
              <a:bodyPr/>
              <a:lstStyle/>
              <a:p>
                <a:endParaRPr lang="en-US"/>
              </a:p>
            </p:txBody>
          </p:sp>
          <p:sp>
            <p:nvSpPr>
              <p:cNvPr id="27281" name="Line 718"/>
              <p:cNvSpPr>
                <a:spLocks noChangeShapeType="1"/>
              </p:cNvSpPr>
              <p:nvPr/>
            </p:nvSpPr>
            <p:spPr bwMode="auto">
              <a:xfrm flipH="1">
                <a:off x="5009" y="1877"/>
                <a:ext cx="1" cy="1"/>
              </a:xfrm>
              <a:prstGeom prst="line">
                <a:avLst/>
              </a:prstGeom>
              <a:noFill/>
              <a:ln w="12700">
                <a:solidFill>
                  <a:srgbClr val="000000"/>
                </a:solidFill>
                <a:round/>
                <a:headEnd/>
                <a:tailEnd/>
              </a:ln>
            </p:spPr>
            <p:txBody>
              <a:bodyPr/>
              <a:lstStyle/>
              <a:p>
                <a:endParaRPr lang="en-US"/>
              </a:p>
            </p:txBody>
          </p:sp>
          <p:sp>
            <p:nvSpPr>
              <p:cNvPr id="27282" name="Line 719"/>
              <p:cNvSpPr>
                <a:spLocks noChangeShapeType="1"/>
              </p:cNvSpPr>
              <p:nvPr/>
            </p:nvSpPr>
            <p:spPr bwMode="auto">
              <a:xfrm>
                <a:off x="4952" y="1899"/>
                <a:ext cx="9" cy="1"/>
              </a:xfrm>
              <a:prstGeom prst="line">
                <a:avLst/>
              </a:prstGeom>
              <a:noFill/>
              <a:ln w="12700">
                <a:solidFill>
                  <a:srgbClr val="000000"/>
                </a:solidFill>
                <a:round/>
                <a:headEnd/>
                <a:tailEnd/>
              </a:ln>
            </p:spPr>
            <p:txBody>
              <a:bodyPr/>
              <a:lstStyle/>
              <a:p>
                <a:endParaRPr lang="en-US"/>
              </a:p>
            </p:txBody>
          </p:sp>
          <p:sp>
            <p:nvSpPr>
              <p:cNvPr id="27283" name="Line 720"/>
              <p:cNvSpPr>
                <a:spLocks noChangeShapeType="1"/>
              </p:cNvSpPr>
              <p:nvPr/>
            </p:nvSpPr>
            <p:spPr bwMode="auto">
              <a:xfrm>
                <a:off x="4971" y="1899"/>
                <a:ext cx="5" cy="1"/>
              </a:xfrm>
              <a:prstGeom prst="line">
                <a:avLst/>
              </a:prstGeom>
              <a:noFill/>
              <a:ln w="12700">
                <a:solidFill>
                  <a:srgbClr val="000000"/>
                </a:solidFill>
                <a:round/>
                <a:headEnd/>
                <a:tailEnd/>
              </a:ln>
            </p:spPr>
            <p:txBody>
              <a:bodyPr/>
              <a:lstStyle/>
              <a:p>
                <a:endParaRPr lang="en-US"/>
              </a:p>
            </p:txBody>
          </p:sp>
          <p:sp>
            <p:nvSpPr>
              <p:cNvPr id="27284" name="Line 721"/>
              <p:cNvSpPr>
                <a:spLocks noChangeShapeType="1"/>
              </p:cNvSpPr>
              <p:nvPr/>
            </p:nvSpPr>
            <p:spPr bwMode="auto">
              <a:xfrm>
                <a:off x="5067" y="1902"/>
                <a:ext cx="14" cy="1"/>
              </a:xfrm>
              <a:prstGeom prst="line">
                <a:avLst/>
              </a:prstGeom>
              <a:noFill/>
              <a:ln w="12700">
                <a:solidFill>
                  <a:srgbClr val="000000"/>
                </a:solidFill>
                <a:round/>
                <a:headEnd/>
                <a:tailEnd/>
              </a:ln>
            </p:spPr>
            <p:txBody>
              <a:bodyPr/>
              <a:lstStyle/>
              <a:p>
                <a:endParaRPr lang="en-US"/>
              </a:p>
            </p:txBody>
          </p:sp>
          <p:sp>
            <p:nvSpPr>
              <p:cNvPr id="27285" name="Line 722"/>
              <p:cNvSpPr>
                <a:spLocks noChangeShapeType="1"/>
              </p:cNvSpPr>
              <p:nvPr/>
            </p:nvSpPr>
            <p:spPr bwMode="auto">
              <a:xfrm>
                <a:off x="5062" y="1902"/>
                <a:ext cx="9" cy="1"/>
              </a:xfrm>
              <a:prstGeom prst="line">
                <a:avLst/>
              </a:prstGeom>
              <a:noFill/>
              <a:ln w="12700">
                <a:solidFill>
                  <a:srgbClr val="000000"/>
                </a:solidFill>
                <a:round/>
                <a:headEnd/>
                <a:tailEnd/>
              </a:ln>
            </p:spPr>
            <p:txBody>
              <a:bodyPr/>
              <a:lstStyle/>
              <a:p>
                <a:endParaRPr lang="en-US"/>
              </a:p>
            </p:txBody>
          </p:sp>
          <p:sp>
            <p:nvSpPr>
              <p:cNvPr id="27286" name="Line 723"/>
              <p:cNvSpPr>
                <a:spLocks noChangeShapeType="1"/>
              </p:cNvSpPr>
              <p:nvPr/>
            </p:nvSpPr>
            <p:spPr bwMode="auto">
              <a:xfrm>
                <a:off x="4939" y="1933"/>
                <a:ext cx="10" cy="16"/>
              </a:xfrm>
              <a:prstGeom prst="line">
                <a:avLst/>
              </a:prstGeom>
              <a:noFill/>
              <a:ln w="12700">
                <a:solidFill>
                  <a:srgbClr val="000000"/>
                </a:solidFill>
                <a:round/>
                <a:headEnd/>
                <a:tailEnd/>
              </a:ln>
            </p:spPr>
            <p:txBody>
              <a:bodyPr/>
              <a:lstStyle/>
              <a:p>
                <a:endParaRPr lang="en-US"/>
              </a:p>
            </p:txBody>
          </p:sp>
          <p:sp>
            <p:nvSpPr>
              <p:cNvPr id="27287" name="Line 724"/>
              <p:cNvSpPr>
                <a:spLocks noChangeShapeType="1"/>
              </p:cNvSpPr>
              <p:nvPr/>
            </p:nvSpPr>
            <p:spPr bwMode="auto">
              <a:xfrm>
                <a:off x="4941" y="1951"/>
                <a:ext cx="1" cy="20"/>
              </a:xfrm>
              <a:prstGeom prst="line">
                <a:avLst/>
              </a:prstGeom>
              <a:noFill/>
              <a:ln w="12700">
                <a:solidFill>
                  <a:srgbClr val="000000"/>
                </a:solidFill>
                <a:round/>
                <a:headEnd/>
                <a:tailEnd/>
              </a:ln>
            </p:spPr>
            <p:txBody>
              <a:bodyPr/>
              <a:lstStyle/>
              <a:p>
                <a:endParaRPr lang="en-US"/>
              </a:p>
            </p:txBody>
          </p:sp>
          <p:sp>
            <p:nvSpPr>
              <p:cNvPr id="27288" name="Line 725"/>
              <p:cNvSpPr>
                <a:spLocks noChangeShapeType="1"/>
              </p:cNvSpPr>
              <p:nvPr/>
            </p:nvSpPr>
            <p:spPr bwMode="auto">
              <a:xfrm>
                <a:off x="4954" y="1933"/>
                <a:ext cx="9" cy="3"/>
              </a:xfrm>
              <a:prstGeom prst="line">
                <a:avLst/>
              </a:prstGeom>
              <a:noFill/>
              <a:ln w="12700">
                <a:solidFill>
                  <a:srgbClr val="000000"/>
                </a:solidFill>
                <a:round/>
                <a:headEnd/>
                <a:tailEnd/>
              </a:ln>
            </p:spPr>
            <p:txBody>
              <a:bodyPr/>
              <a:lstStyle/>
              <a:p>
                <a:endParaRPr lang="en-US"/>
              </a:p>
            </p:txBody>
          </p:sp>
          <p:sp>
            <p:nvSpPr>
              <p:cNvPr id="27289" name="Line 726"/>
              <p:cNvSpPr>
                <a:spLocks noChangeShapeType="1"/>
              </p:cNvSpPr>
              <p:nvPr/>
            </p:nvSpPr>
            <p:spPr bwMode="auto">
              <a:xfrm flipV="1">
                <a:off x="4932" y="2046"/>
                <a:ext cx="10" cy="3"/>
              </a:xfrm>
              <a:prstGeom prst="line">
                <a:avLst/>
              </a:prstGeom>
              <a:noFill/>
              <a:ln w="12700">
                <a:solidFill>
                  <a:srgbClr val="000000"/>
                </a:solidFill>
                <a:round/>
                <a:headEnd/>
                <a:tailEnd/>
              </a:ln>
            </p:spPr>
            <p:txBody>
              <a:bodyPr/>
              <a:lstStyle/>
              <a:p>
                <a:endParaRPr lang="en-US"/>
              </a:p>
            </p:txBody>
          </p:sp>
          <p:sp>
            <p:nvSpPr>
              <p:cNvPr id="27290" name="Line 727"/>
              <p:cNvSpPr>
                <a:spLocks noChangeShapeType="1"/>
              </p:cNvSpPr>
              <p:nvPr/>
            </p:nvSpPr>
            <p:spPr bwMode="auto">
              <a:xfrm flipV="1">
                <a:off x="4932" y="2027"/>
                <a:ext cx="1" cy="15"/>
              </a:xfrm>
              <a:prstGeom prst="line">
                <a:avLst/>
              </a:prstGeom>
              <a:noFill/>
              <a:ln w="12700">
                <a:solidFill>
                  <a:srgbClr val="000000"/>
                </a:solidFill>
                <a:round/>
                <a:headEnd/>
                <a:tailEnd/>
              </a:ln>
            </p:spPr>
            <p:txBody>
              <a:bodyPr/>
              <a:lstStyle/>
              <a:p>
                <a:endParaRPr lang="en-US"/>
              </a:p>
            </p:txBody>
          </p:sp>
          <p:sp>
            <p:nvSpPr>
              <p:cNvPr id="27291" name="Line 728"/>
              <p:cNvSpPr>
                <a:spLocks noChangeShapeType="1"/>
              </p:cNvSpPr>
              <p:nvPr/>
            </p:nvSpPr>
            <p:spPr bwMode="auto">
              <a:xfrm flipH="1" flipV="1">
                <a:off x="5082" y="2051"/>
                <a:ext cx="12" cy="2"/>
              </a:xfrm>
              <a:prstGeom prst="line">
                <a:avLst/>
              </a:prstGeom>
              <a:noFill/>
              <a:ln w="12700">
                <a:solidFill>
                  <a:srgbClr val="000000"/>
                </a:solidFill>
                <a:round/>
                <a:headEnd/>
                <a:tailEnd/>
              </a:ln>
            </p:spPr>
            <p:txBody>
              <a:bodyPr/>
              <a:lstStyle/>
              <a:p>
                <a:endParaRPr lang="en-US"/>
              </a:p>
            </p:txBody>
          </p:sp>
          <p:sp>
            <p:nvSpPr>
              <p:cNvPr id="27292" name="Line 729"/>
              <p:cNvSpPr>
                <a:spLocks noChangeShapeType="1"/>
              </p:cNvSpPr>
              <p:nvPr/>
            </p:nvSpPr>
            <p:spPr bwMode="auto">
              <a:xfrm flipH="1" flipV="1">
                <a:off x="5090" y="2033"/>
                <a:ext cx="2" cy="10"/>
              </a:xfrm>
              <a:prstGeom prst="line">
                <a:avLst/>
              </a:prstGeom>
              <a:noFill/>
              <a:ln w="12700">
                <a:solidFill>
                  <a:srgbClr val="000000"/>
                </a:solidFill>
                <a:round/>
                <a:headEnd/>
                <a:tailEnd/>
              </a:ln>
            </p:spPr>
            <p:txBody>
              <a:bodyPr/>
              <a:lstStyle/>
              <a:p>
                <a:endParaRPr lang="en-US"/>
              </a:p>
            </p:txBody>
          </p:sp>
          <p:sp>
            <p:nvSpPr>
              <p:cNvPr id="27293" name="Line 730"/>
              <p:cNvSpPr>
                <a:spLocks noChangeShapeType="1"/>
              </p:cNvSpPr>
              <p:nvPr/>
            </p:nvSpPr>
            <p:spPr bwMode="auto">
              <a:xfrm flipH="1" flipV="1">
                <a:off x="5062" y="2051"/>
                <a:ext cx="15" cy="1"/>
              </a:xfrm>
              <a:prstGeom prst="line">
                <a:avLst/>
              </a:prstGeom>
              <a:noFill/>
              <a:ln w="12700">
                <a:solidFill>
                  <a:srgbClr val="000000"/>
                </a:solidFill>
                <a:round/>
                <a:headEnd/>
                <a:tailEnd/>
              </a:ln>
            </p:spPr>
            <p:txBody>
              <a:bodyPr/>
              <a:lstStyle/>
              <a:p>
                <a:endParaRPr lang="en-US"/>
              </a:p>
            </p:txBody>
          </p:sp>
          <p:sp>
            <p:nvSpPr>
              <p:cNvPr id="27294" name="Line 731"/>
              <p:cNvSpPr>
                <a:spLocks noChangeShapeType="1"/>
              </p:cNvSpPr>
              <p:nvPr/>
            </p:nvSpPr>
            <p:spPr bwMode="auto">
              <a:xfrm>
                <a:off x="5101" y="1933"/>
                <a:ext cx="1" cy="16"/>
              </a:xfrm>
              <a:prstGeom prst="line">
                <a:avLst/>
              </a:prstGeom>
              <a:noFill/>
              <a:ln w="12700">
                <a:solidFill>
                  <a:srgbClr val="000000"/>
                </a:solidFill>
                <a:round/>
                <a:headEnd/>
                <a:tailEnd/>
              </a:ln>
            </p:spPr>
            <p:txBody>
              <a:bodyPr/>
              <a:lstStyle/>
              <a:p>
                <a:endParaRPr lang="en-US"/>
              </a:p>
            </p:txBody>
          </p:sp>
          <p:sp>
            <p:nvSpPr>
              <p:cNvPr id="27295" name="Line 732"/>
              <p:cNvSpPr>
                <a:spLocks noChangeShapeType="1"/>
              </p:cNvSpPr>
              <p:nvPr/>
            </p:nvSpPr>
            <p:spPr bwMode="auto">
              <a:xfrm flipH="1">
                <a:off x="5086" y="1944"/>
                <a:ext cx="1" cy="5"/>
              </a:xfrm>
              <a:prstGeom prst="line">
                <a:avLst/>
              </a:prstGeom>
              <a:noFill/>
              <a:ln w="12700">
                <a:solidFill>
                  <a:srgbClr val="000000"/>
                </a:solidFill>
                <a:round/>
                <a:headEnd/>
                <a:tailEnd/>
              </a:ln>
            </p:spPr>
            <p:txBody>
              <a:bodyPr/>
              <a:lstStyle/>
              <a:p>
                <a:endParaRPr lang="en-US"/>
              </a:p>
            </p:txBody>
          </p:sp>
          <p:sp>
            <p:nvSpPr>
              <p:cNvPr id="27296" name="Line 733"/>
              <p:cNvSpPr>
                <a:spLocks noChangeShapeType="1"/>
              </p:cNvSpPr>
              <p:nvPr/>
            </p:nvSpPr>
            <p:spPr bwMode="auto">
              <a:xfrm flipH="1">
                <a:off x="5082" y="1932"/>
                <a:ext cx="5" cy="1"/>
              </a:xfrm>
              <a:prstGeom prst="line">
                <a:avLst/>
              </a:prstGeom>
              <a:noFill/>
              <a:ln w="12700">
                <a:solidFill>
                  <a:srgbClr val="000000"/>
                </a:solidFill>
                <a:round/>
                <a:headEnd/>
                <a:tailEnd/>
              </a:ln>
            </p:spPr>
            <p:txBody>
              <a:bodyPr/>
              <a:lstStyle/>
              <a:p>
                <a:endParaRPr lang="en-US"/>
              </a:p>
            </p:txBody>
          </p:sp>
          <p:sp>
            <p:nvSpPr>
              <p:cNvPr id="27297" name="Line 734"/>
              <p:cNvSpPr>
                <a:spLocks noChangeShapeType="1"/>
              </p:cNvSpPr>
              <p:nvPr/>
            </p:nvSpPr>
            <p:spPr bwMode="auto">
              <a:xfrm>
                <a:off x="5114" y="1905"/>
                <a:ext cx="1" cy="1"/>
              </a:xfrm>
              <a:prstGeom prst="line">
                <a:avLst/>
              </a:prstGeom>
              <a:noFill/>
              <a:ln w="12700">
                <a:solidFill>
                  <a:srgbClr val="000000"/>
                </a:solidFill>
                <a:round/>
                <a:headEnd/>
                <a:tailEnd/>
              </a:ln>
            </p:spPr>
            <p:txBody>
              <a:bodyPr/>
              <a:lstStyle/>
              <a:p>
                <a:endParaRPr lang="en-US"/>
              </a:p>
            </p:txBody>
          </p:sp>
          <p:sp>
            <p:nvSpPr>
              <p:cNvPr id="27298" name="Line 735"/>
              <p:cNvSpPr>
                <a:spLocks noChangeShapeType="1"/>
              </p:cNvSpPr>
              <p:nvPr/>
            </p:nvSpPr>
            <p:spPr bwMode="auto">
              <a:xfrm>
                <a:off x="5113" y="1919"/>
                <a:ext cx="1" cy="7"/>
              </a:xfrm>
              <a:prstGeom prst="line">
                <a:avLst/>
              </a:prstGeom>
              <a:noFill/>
              <a:ln w="12700">
                <a:solidFill>
                  <a:srgbClr val="000000"/>
                </a:solidFill>
                <a:round/>
                <a:headEnd/>
                <a:tailEnd/>
              </a:ln>
            </p:spPr>
            <p:txBody>
              <a:bodyPr/>
              <a:lstStyle/>
              <a:p>
                <a:endParaRPr lang="en-US"/>
              </a:p>
            </p:txBody>
          </p:sp>
          <p:sp>
            <p:nvSpPr>
              <p:cNvPr id="27299" name="Line 736"/>
              <p:cNvSpPr>
                <a:spLocks noChangeShapeType="1"/>
              </p:cNvSpPr>
              <p:nvPr/>
            </p:nvSpPr>
            <p:spPr bwMode="auto">
              <a:xfrm>
                <a:off x="5109" y="2048"/>
                <a:ext cx="14" cy="1"/>
              </a:xfrm>
              <a:prstGeom prst="line">
                <a:avLst/>
              </a:prstGeom>
              <a:noFill/>
              <a:ln w="12700">
                <a:solidFill>
                  <a:srgbClr val="000000"/>
                </a:solidFill>
                <a:round/>
                <a:headEnd/>
                <a:tailEnd/>
              </a:ln>
            </p:spPr>
            <p:txBody>
              <a:bodyPr/>
              <a:lstStyle/>
              <a:p>
                <a:endParaRPr lang="en-US"/>
              </a:p>
            </p:txBody>
          </p:sp>
        </p:grpSp>
        <p:grpSp>
          <p:nvGrpSpPr>
            <p:cNvPr id="26934" name="Group 737"/>
            <p:cNvGrpSpPr>
              <a:grpSpLocks/>
            </p:cNvGrpSpPr>
            <p:nvPr/>
          </p:nvGrpSpPr>
          <p:grpSpPr bwMode="auto">
            <a:xfrm>
              <a:off x="4177" y="3732"/>
              <a:ext cx="317" cy="333"/>
              <a:chOff x="4177" y="3732"/>
              <a:chExt cx="317" cy="333"/>
            </a:xfrm>
          </p:grpSpPr>
          <p:sp>
            <p:nvSpPr>
              <p:cNvPr id="27179" name="Line 738"/>
              <p:cNvSpPr>
                <a:spLocks noChangeShapeType="1"/>
              </p:cNvSpPr>
              <p:nvPr/>
            </p:nvSpPr>
            <p:spPr bwMode="auto">
              <a:xfrm flipV="1">
                <a:off x="4467" y="3732"/>
                <a:ext cx="2" cy="150"/>
              </a:xfrm>
              <a:prstGeom prst="line">
                <a:avLst/>
              </a:prstGeom>
              <a:noFill/>
              <a:ln w="12700">
                <a:solidFill>
                  <a:srgbClr val="000000"/>
                </a:solidFill>
                <a:round/>
                <a:headEnd/>
                <a:tailEnd/>
              </a:ln>
            </p:spPr>
            <p:txBody>
              <a:bodyPr/>
              <a:lstStyle/>
              <a:p>
                <a:endParaRPr lang="en-US"/>
              </a:p>
            </p:txBody>
          </p:sp>
          <p:sp>
            <p:nvSpPr>
              <p:cNvPr id="27180" name="Line 739"/>
              <p:cNvSpPr>
                <a:spLocks noChangeShapeType="1"/>
              </p:cNvSpPr>
              <p:nvPr/>
            </p:nvSpPr>
            <p:spPr bwMode="auto">
              <a:xfrm flipV="1">
                <a:off x="4344" y="3795"/>
                <a:ext cx="2" cy="69"/>
              </a:xfrm>
              <a:prstGeom prst="line">
                <a:avLst/>
              </a:prstGeom>
              <a:noFill/>
              <a:ln w="12700">
                <a:solidFill>
                  <a:srgbClr val="000000"/>
                </a:solidFill>
                <a:round/>
                <a:headEnd/>
                <a:tailEnd/>
              </a:ln>
            </p:spPr>
            <p:txBody>
              <a:bodyPr/>
              <a:lstStyle/>
              <a:p>
                <a:endParaRPr lang="en-US"/>
              </a:p>
            </p:txBody>
          </p:sp>
          <p:grpSp>
            <p:nvGrpSpPr>
              <p:cNvPr id="27181" name="Group 740"/>
              <p:cNvGrpSpPr>
                <a:grpSpLocks/>
              </p:cNvGrpSpPr>
              <p:nvPr/>
            </p:nvGrpSpPr>
            <p:grpSpPr bwMode="auto">
              <a:xfrm>
                <a:off x="4414" y="3995"/>
                <a:ext cx="62" cy="38"/>
                <a:chOff x="4672" y="2020"/>
                <a:chExt cx="42" cy="27"/>
              </a:xfrm>
            </p:grpSpPr>
            <p:sp>
              <p:nvSpPr>
                <p:cNvPr id="27249" name="Freeform 741"/>
                <p:cNvSpPr>
                  <a:spLocks/>
                </p:cNvSpPr>
                <p:nvPr/>
              </p:nvSpPr>
              <p:spPr bwMode="auto">
                <a:xfrm>
                  <a:off x="4672" y="2020"/>
                  <a:ext cx="42" cy="27"/>
                </a:xfrm>
                <a:custGeom>
                  <a:avLst/>
                  <a:gdLst>
                    <a:gd name="T0" fmla="*/ 42 w 42"/>
                    <a:gd name="T1" fmla="*/ 12 h 27"/>
                    <a:gd name="T2" fmla="*/ 42 w 42"/>
                    <a:gd name="T3" fmla="*/ 20 h 27"/>
                    <a:gd name="T4" fmla="*/ 39 w 42"/>
                    <a:gd name="T5" fmla="*/ 20 h 27"/>
                    <a:gd name="T6" fmla="*/ 33 w 42"/>
                    <a:gd name="T7" fmla="*/ 27 h 27"/>
                    <a:gd name="T8" fmla="*/ 0 w 42"/>
                    <a:gd name="T9" fmla="*/ 27 h 27"/>
                    <a:gd name="T10" fmla="*/ 13 w 42"/>
                    <a:gd name="T11" fmla="*/ 0 h 27"/>
                    <a:gd name="T12" fmla="*/ 30 w 42"/>
                    <a:gd name="T13" fmla="*/ 0 h 27"/>
                    <a:gd name="T14" fmla="*/ 39 w 42"/>
                    <a:gd name="T15" fmla="*/ 12 h 27"/>
                    <a:gd name="T16" fmla="*/ 42 w 42"/>
                    <a:gd name="T17" fmla="*/ 1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27"/>
                    <a:gd name="T29" fmla="*/ 42 w 4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27">
                      <a:moveTo>
                        <a:pt x="42" y="12"/>
                      </a:moveTo>
                      <a:lnTo>
                        <a:pt x="42" y="20"/>
                      </a:lnTo>
                      <a:lnTo>
                        <a:pt x="39" y="20"/>
                      </a:lnTo>
                      <a:lnTo>
                        <a:pt x="33" y="27"/>
                      </a:lnTo>
                      <a:lnTo>
                        <a:pt x="0" y="27"/>
                      </a:lnTo>
                      <a:lnTo>
                        <a:pt x="13" y="0"/>
                      </a:lnTo>
                      <a:lnTo>
                        <a:pt x="30" y="0"/>
                      </a:lnTo>
                      <a:lnTo>
                        <a:pt x="39" y="12"/>
                      </a:lnTo>
                      <a:lnTo>
                        <a:pt x="42" y="1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250" name="Freeform 742"/>
                <p:cNvSpPr>
                  <a:spLocks/>
                </p:cNvSpPr>
                <p:nvPr/>
              </p:nvSpPr>
              <p:spPr bwMode="auto">
                <a:xfrm>
                  <a:off x="4672" y="2020"/>
                  <a:ext cx="42" cy="27"/>
                </a:xfrm>
                <a:custGeom>
                  <a:avLst/>
                  <a:gdLst>
                    <a:gd name="T0" fmla="*/ 42 w 42"/>
                    <a:gd name="T1" fmla="*/ 12 h 27"/>
                    <a:gd name="T2" fmla="*/ 42 w 42"/>
                    <a:gd name="T3" fmla="*/ 20 h 27"/>
                    <a:gd name="T4" fmla="*/ 39 w 42"/>
                    <a:gd name="T5" fmla="*/ 20 h 27"/>
                    <a:gd name="T6" fmla="*/ 33 w 42"/>
                    <a:gd name="T7" fmla="*/ 27 h 27"/>
                    <a:gd name="T8" fmla="*/ 0 w 42"/>
                    <a:gd name="T9" fmla="*/ 27 h 27"/>
                    <a:gd name="T10" fmla="*/ 13 w 42"/>
                    <a:gd name="T11" fmla="*/ 0 h 27"/>
                    <a:gd name="T12" fmla="*/ 30 w 42"/>
                    <a:gd name="T13" fmla="*/ 0 h 27"/>
                    <a:gd name="T14" fmla="*/ 39 w 42"/>
                    <a:gd name="T15" fmla="*/ 12 h 27"/>
                    <a:gd name="T16" fmla="*/ 42 w 42"/>
                    <a:gd name="T17" fmla="*/ 1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27"/>
                    <a:gd name="T29" fmla="*/ 42 w 4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27">
                      <a:moveTo>
                        <a:pt x="42" y="12"/>
                      </a:moveTo>
                      <a:lnTo>
                        <a:pt x="42" y="20"/>
                      </a:lnTo>
                      <a:lnTo>
                        <a:pt x="39" y="20"/>
                      </a:lnTo>
                      <a:lnTo>
                        <a:pt x="33" y="27"/>
                      </a:lnTo>
                      <a:lnTo>
                        <a:pt x="0" y="27"/>
                      </a:lnTo>
                      <a:lnTo>
                        <a:pt x="13" y="0"/>
                      </a:lnTo>
                      <a:lnTo>
                        <a:pt x="30" y="0"/>
                      </a:lnTo>
                      <a:lnTo>
                        <a:pt x="39" y="12"/>
                      </a:lnTo>
                      <a:lnTo>
                        <a:pt x="42" y="12"/>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grpSp>
            <p:nvGrpSpPr>
              <p:cNvPr id="27182" name="Group 743"/>
              <p:cNvGrpSpPr>
                <a:grpSpLocks/>
              </p:cNvGrpSpPr>
              <p:nvPr/>
            </p:nvGrpSpPr>
            <p:grpSpPr bwMode="auto">
              <a:xfrm>
                <a:off x="4184" y="3995"/>
                <a:ext cx="67" cy="38"/>
                <a:chOff x="4517" y="2020"/>
                <a:chExt cx="45" cy="27"/>
              </a:xfrm>
            </p:grpSpPr>
            <p:sp>
              <p:nvSpPr>
                <p:cNvPr id="27247" name="Freeform 744"/>
                <p:cNvSpPr>
                  <a:spLocks/>
                </p:cNvSpPr>
                <p:nvPr/>
              </p:nvSpPr>
              <p:spPr bwMode="auto">
                <a:xfrm>
                  <a:off x="4517" y="2020"/>
                  <a:ext cx="45" cy="27"/>
                </a:xfrm>
                <a:custGeom>
                  <a:avLst/>
                  <a:gdLst>
                    <a:gd name="T0" fmla="*/ 40 w 45"/>
                    <a:gd name="T1" fmla="*/ 5 h 27"/>
                    <a:gd name="T2" fmla="*/ 34 w 45"/>
                    <a:gd name="T3" fmla="*/ 0 h 27"/>
                    <a:gd name="T4" fmla="*/ 10 w 45"/>
                    <a:gd name="T5" fmla="*/ 0 h 27"/>
                    <a:gd name="T6" fmla="*/ 0 w 45"/>
                    <a:gd name="T7" fmla="*/ 16 h 27"/>
                    <a:gd name="T8" fmla="*/ 0 w 45"/>
                    <a:gd name="T9" fmla="*/ 20 h 27"/>
                    <a:gd name="T10" fmla="*/ 4 w 45"/>
                    <a:gd name="T11" fmla="*/ 27 h 27"/>
                    <a:gd name="T12" fmla="*/ 45 w 45"/>
                    <a:gd name="T13" fmla="*/ 27 h 27"/>
                    <a:gd name="T14" fmla="*/ 40 w 45"/>
                    <a:gd name="T15" fmla="*/ 5 h 27"/>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27"/>
                    <a:gd name="T26" fmla="*/ 45 w 4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27">
                      <a:moveTo>
                        <a:pt x="40" y="5"/>
                      </a:moveTo>
                      <a:lnTo>
                        <a:pt x="34" y="0"/>
                      </a:lnTo>
                      <a:lnTo>
                        <a:pt x="10" y="0"/>
                      </a:lnTo>
                      <a:lnTo>
                        <a:pt x="0" y="16"/>
                      </a:lnTo>
                      <a:lnTo>
                        <a:pt x="0" y="20"/>
                      </a:lnTo>
                      <a:lnTo>
                        <a:pt x="4" y="27"/>
                      </a:lnTo>
                      <a:lnTo>
                        <a:pt x="45" y="27"/>
                      </a:lnTo>
                      <a:lnTo>
                        <a:pt x="40" y="5"/>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248" name="Freeform 745"/>
                <p:cNvSpPr>
                  <a:spLocks/>
                </p:cNvSpPr>
                <p:nvPr/>
              </p:nvSpPr>
              <p:spPr bwMode="auto">
                <a:xfrm>
                  <a:off x="4517" y="2020"/>
                  <a:ext cx="45" cy="27"/>
                </a:xfrm>
                <a:custGeom>
                  <a:avLst/>
                  <a:gdLst>
                    <a:gd name="T0" fmla="*/ 40 w 45"/>
                    <a:gd name="T1" fmla="*/ 5 h 27"/>
                    <a:gd name="T2" fmla="*/ 34 w 45"/>
                    <a:gd name="T3" fmla="*/ 0 h 27"/>
                    <a:gd name="T4" fmla="*/ 10 w 45"/>
                    <a:gd name="T5" fmla="*/ 0 h 27"/>
                    <a:gd name="T6" fmla="*/ 0 w 45"/>
                    <a:gd name="T7" fmla="*/ 16 h 27"/>
                    <a:gd name="T8" fmla="*/ 0 w 45"/>
                    <a:gd name="T9" fmla="*/ 20 h 27"/>
                    <a:gd name="T10" fmla="*/ 4 w 45"/>
                    <a:gd name="T11" fmla="*/ 27 h 27"/>
                    <a:gd name="T12" fmla="*/ 45 w 45"/>
                    <a:gd name="T13" fmla="*/ 27 h 27"/>
                    <a:gd name="T14" fmla="*/ 40 w 45"/>
                    <a:gd name="T15" fmla="*/ 5 h 27"/>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27"/>
                    <a:gd name="T26" fmla="*/ 45 w 45"/>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27">
                      <a:moveTo>
                        <a:pt x="40" y="5"/>
                      </a:moveTo>
                      <a:lnTo>
                        <a:pt x="34" y="0"/>
                      </a:lnTo>
                      <a:lnTo>
                        <a:pt x="10" y="0"/>
                      </a:lnTo>
                      <a:lnTo>
                        <a:pt x="0" y="16"/>
                      </a:lnTo>
                      <a:lnTo>
                        <a:pt x="0" y="20"/>
                      </a:lnTo>
                      <a:lnTo>
                        <a:pt x="4" y="27"/>
                      </a:lnTo>
                      <a:lnTo>
                        <a:pt x="45" y="27"/>
                      </a:lnTo>
                      <a:lnTo>
                        <a:pt x="40" y="5"/>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sp>
            <p:nvSpPr>
              <p:cNvPr id="27183" name="Oval 746"/>
              <p:cNvSpPr>
                <a:spLocks noChangeArrowheads="1"/>
              </p:cNvSpPr>
              <p:nvPr/>
            </p:nvSpPr>
            <p:spPr bwMode="auto">
              <a:xfrm>
                <a:off x="4187" y="3991"/>
                <a:ext cx="64" cy="74"/>
              </a:xfrm>
              <a:prstGeom prst="ellipse">
                <a:avLst/>
              </a:prstGeom>
              <a:solidFill>
                <a:schemeClr val="tx1"/>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184" name="Oval 747"/>
              <p:cNvSpPr>
                <a:spLocks noChangeArrowheads="1"/>
              </p:cNvSpPr>
              <p:nvPr/>
            </p:nvSpPr>
            <p:spPr bwMode="auto">
              <a:xfrm>
                <a:off x="4201" y="4007"/>
                <a:ext cx="34" cy="44"/>
              </a:xfrm>
              <a:prstGeom prst="ellipse">
                <a:avLst/>
              </a:prstGeom>
              <a:solidFill>
                <a:schemeClr val="tx1"/>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185" name="Oval 748"/>
              <p:cNvSpPr>
                <a:spLocks noChangeArrowheads="1"/>
              </p:cNvSpPr>
              <p:nvPr/>
            </p:nvSpPr>
            <p:spPr bwMode="auto">
              <a:xfrm>
                <a:off x="4209" y="4024"/>
                <a:ext cx="18" cy="1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186" name="Oval 749"/>
              <p:cNvSpPr>
                <a:spLocks noChangeArrowheads="1"/>
              </p:cNvSpPr>
              <p:nvPr/>
            </p:nvSpPr>
            <p:spPr bwMode="auto">
              <a:xfrm>
                <a:off x="4410" y="3991"/>
                <a:ext cx="60" cy="74"/>
              </a:xfrm>
              <a:prstGeom prst="ellipse">
                <a:avLst/>
              </a:prstGeom>
              <a:solidFill>
                <a:schemeClr val="tx1"/>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187" name="Oval 750"/>
              <p:cNvSpPr>
                <a:spLocks noChangeArrowheads="1"/>
              </p:cNvSpPr>
              <p:nvPr/>
            </p:nvSpPr>
            <p:spPr bwMode="auto">
              <a:xfrm>
                <a:off x="4423" y="4014"/>
                <a:ext cx="34" cy="37"/>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188" name="Oval 751"/>
              <p:cNvSpPr>
                <a:spLocks noChangeArrowheads="1"/>
              </p:cNvSpPr>
              <p:nvPr/>
            </p:nvSpPr>
            <p:spPr bwMode="auto">
              <a:xfrm>
                <a:off x="4432" y="4022"/>
                <a:ext cx="16" cy="1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grpSp>
            <p:nvGrpSpPr>
              <p:cNvPr id="27189" name="Group 752"/>
              <p:cNvGrpSpPr>
                <a:grpSpLocks/>
              </p:cNvGrpSpPr>
              <p:nvPr/>
            </p:nvGrpSpPr>
            <p:grpSpPr bwMode="auto">
              <a:xfrm>
                <a:off x="4177" y="3864"/>
                <a:ext cx="308" cy="177"/>
                <a:chOff x="4512" y="1927"/>
                <a:chExt cx="208" cy="126"/>
              </a:xfrm>
            </p:grpSpPr>
            <p:sp>
              <p:nvSpPr>
                <p:cNvPr id="27245" name="Freeform 753"/>
                <p:cNvSpPr>
                  <a:spLocks/>
                </p:cNvSpPr>
                <p:nvPr/>
              </p:nvSpPr>
              <p:spPr bwMode="auto">
                <a:xfrm>
                  <a:off x="4512" y="1927"/>
                  <a:ext cx="208" cy="126"/>
                </a:xfrm>
                <a:custGeom>
                  <a:avLst/>
                  <a:gdLst>
                    <a:gd name="T0" fmla="*/ 208 w 208"/>
                    <a:gd name="T1" fmla="*/ 104 h 126"/>
                    <a:gd name="T2" fmla="*/ 208 w 208"/>
                    <a:gd name="T3" fmla="*/ 74 h 126"/>
                    <a:gd name="T4" fmla="*/ 203 w 208"/>
                    <a:gd name="T5" fmla="*/ 74 h 126"/>
                    <a:gd name="T6" fmla="*/ 203 w 208"/>
                    <a:gd name="T7" fmla="*/ 12 h 126"/>
                    <a:gd name="T8" fmla="*/ 208 w 208"/>
                    <a:gd name="T9" fmla="*/ 12 h 126"/>
                    <a:gd name="T10" fmla="*/ 208 w 208"/>
                    <a:gd name="T11" fmla="*/ 0 h 126"/>
                    <a:gd name="T12" fmla="*/ 199 w 208"/>
                    <a:gd name="T13" fmla="*/ 0 h 126"/>
                    <a:gd name="T14" fmla="*/ 203 w 208"/>
                    <a:gd name="T15" fmla="*/ 5 h 126"/>
                    <a:gd name="T16" fmla="*/ 148 w 208"/>
                    <a:gd name="T17" fmla="*/ 5 h 126"/>
                    <a:gd name="T18" fmla="*/ 148 w 208"/>
                    <a:gd name="T19" fmla="*/ 0 h 126"/>
                    <a:gd name="T20" fmla="*/ 122 w 208"/>
                    <a:gd name="T21" fmla="*/ 0 h 126"/>
                    <a:gd name="T22" fmla="*/ 122 w 208"/>
                    <a:gd name="T23" fmla="*/ 5 h 126"/>
                    <a:gd name="T24" fmla="*/ 117 w 208"/>
                    <a:gd name="T25" fmla="*/ 5 h 126"/>
                    <a:gd name="T26" fmla="*/ 117 w 208"/>
                    <a:gd name="T27" fmla="*/ 0 h 126"/>
                    <a:gd name="T28" fmla="*/ 113 w 208"/>
                    <a:gd name="T29" fmla="*/ 0 h 126"/>
                    <a:gd name="T30" fmla="*/ 113 w 208"/>
                    <a:gd name="T31" fmla="*/ 5 h 126"/>
                    <a:gd name="T32" fmla="*/ 113 w 208"/>
                    <a:gd name="T33" fmla="*/ 38 h 126"/>
                    <a:gd name="T34" fmla="*/ 71 w 208"/>
                    <a:gd name="T35" fmla="*/ 38 h 126"/>
                    <a:gd name="T36" fmla="*/ 66 w 208"/>
                    <a:gd name="T37" fmla="*/ 74 h 126"/>
                    <a:gd name="T38" fmla="*/ 52 w 208"/>
                    <a:gd name="T39" fmla="*/ 74 h 126"/>
                    <a:gd name="T40" fmla="*/ 25 w 208"/>
                    <a:gd name="T41" fmla="*/ 81 h 126"/>
                    <a:gd name="T42" fmla="*/ 10 w 208"/>
                    <a:gd name="T43" fmla="*/ 86 h 126"/>
                    <a:gd name="T44" fmla="*/ 5 w 208"/>
                    <a:gd name="T45" fmla="*/ 81 h 126"/>
                    <a:gd name="T46" fmla="*/ 5 w 208"/>
                    <a:gd name="T47" fmla="*/ 86 h 126"/>
                    <a:gd name="T48" fmla="*/ 0 w 208"/>
                    <a:gd name="T49" fmla="*/ 98 h 126"/>
                    <a:gd name="T50" fmla="*/ 0 w 208"/>
                    <a:gd name="T51" fmla="*/ 104 h 126"/>
                    <a:gd name="T52" fmla="*/ 5 w 208"/>
                    <a:gd name="T53" fmla="*/ 104 h 126"/>
                    <a:gd name="T54" fmla="*/ 10 w 208"/>
                    <a:gd name="T55" fmla="*/ 104 h 126"/>
                    <a:gd name="T56" fmla="*/ 15 w 208"/>
                    <a:gd name="T57" fmla="*/ 91 h 126"/>
                    <a:gd name="T58" fmla="*/ 36 w 208"/>
                    <a:gd name="T59" fmla="*/ 91 h 126"/>
                    <a:gd name="T60" fmla="*/ 40 w 208"/>
                    <a:gd name="T61" fmla="*/ 98 h 126"/>
                    <a:gd name="T62" fmla="*/ 55 w 208"/>
                    <a:gd name="T63" fmla="*/ 126 h 126"/>
                    <a:gd name="T64" fmla="*/ 132 w 208"/>
                    <a:gd name="T65" fmla="*/ 126 h 126"/>
                    <a:gd name="T66" fmla="*/ 154 w 208"/>
                    <a:gd name="T67" fmla="*/ 126 h 126"/>
                    <a:gd name="T68" fmla="*/ 157 w 208"/>
                    <a:gd name="T69" fmla="*/ 98 h 126"/>
                    <a:gd name="T70" fmla="*/ 163 w 208"/>
                    <a:gd name="T71" fmla="*/ 91 h 126"/>
                    <a:gd name="T72" fmla="*/ 190 w 208"/>
                    <a:gd name="T73" fmla="*/ 91 h 126"/>
                    <a:gd name="T74" fmla="*/ 199 w 208"/>
                    <a:gd name="T75" fmla="*/ 110 h 126"/>
                    <a:gd name="T76" fmla="*/ 208 w 208"/>
                    <a:gd name="T77" fmla="*/ 10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126"/>
                    <a:gd name="T119" fmla="*/ 208 w 208"/>
                    <a:gd name="T120" fmla="*/ 126 h 1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126">
                      <a:moveTo>
                        <a:pt x="208" y="104"/>
                      </a:moveTo>
                      <a:lnTo>
                        <a:pt x="208" y="74"/>
                      </a:lnTo>
                      <a:lnTo>
                        <a:pt x="203" y="74"/>
                      </a:lnTo>
                      <a:lnTo>
                        <a:pt x="203" y="12"/>
                      </a:lnTo>
                      <a:lnTo>
                        <a:pt x="208" y="12"/>
                      </a:lnTo>
                      <a:lnTo>
                        <a:pt x="208" y="0"/>
                      </a:lnTo>
                      <a:lnTo>
                        <a:pt x="199" y="0"/>
                      </a:lnTo>
                      <a:lnTo>
                        <a:pt x="203" y="5"/>
                      </a:lnTo>
                      <a:lnTo>
                        <a:pt x="148" y="5"/>
                      </a:lnTo>
                      <a:lnTo>
                        <a:pt x="148" y="0"/>
                      </a:lnTo>
                      <a:lnTo>
                        <a:pt x="122" y="0"/>
                      </a:lnTo>
                      <a:lnTo>
                        <a:pt x="122" y="5"/>
                      </a:lnTo>
                      <a:lnTo>
                        <a:pt x="117" y="5"/>
                      </a:lnTo>
                      <a:lnTo>
                        <a:pt x="117" y="0"/>
                      </a:lnTo>
                      <a:lnTo>
                        <a:pt x="113" y="0"/>
                      </a:lnTo>
                      <a:lnTo>
                        <a:pt x="113" y="5"/>
                      </a:lnTo>
                      <a:lnTo>
                        <a:pt x="113" y="38"/>
                      </a:lnTo>
                      <a:lnTo>
                        <a:pt x="71" y="38"/>
                      </a:lnTo>
                      <a:lnTo>
                        <a:pt x="66" y="74"/>
                      </a:lnTo>
                      <a:lnTo>
                        <a:pt x="52" y="74"/>
                      </a:lnTo>
                      <a:lnTo>
                        <a:pt x="25" y="81"/>
                      </a:lnTo>
                      <a:lnTo>
                        <a:pt x="10" y="86"/>
                      </a:lnTo>
                      <a:lnTo>
                        <a:pt x="5" y="81"/>
                      </a:lnTo>
                      <a:lnTo>
                        <a:pt x="5" y="86"/>
                      </a:lnTo>
                      <a:lnTo>
                        <a:pt x="0" y="98"/>
                      </a:lnTo>
                      <a:lnTo>
                        <a:pt x="0" y="104"/>
                      </a:lnTo>
                      <a:lnTo>
                        <a:pt x="5" y="104"/>
                      </a:lnTo>
                      <a:lnTo>
                        <a:pt x="10" y="104"/>
                      </a:lnTo>
                      <a:lnTo>
                        <a:pt x="15" y="91"/>
                      </a:lnTo>
                      <a:lnTo>
                        <a:pt x="36" y="91"/>
                      </a:lnTo>
                      <a:lnTo>
                        <a:pt x="40" y="98"/>
                      </a:lnTo>
                      <a:lnTo>
                        <a:pt x="55" y="126"/>
                      </a:lnTo>
                      <a:lnTo>
                        <a:pt x="132" y="126"/>
                      </a:lnTo>
                      <a:lnTo>
                        <a:pt x="154" y="126"/>
                      </a:lnTo>
                      <a:lnTo>
                        <a:pt x="157" y="98"/>
                      </a:lnTo>
                      <a:lnTo>
                        <a:pt x="163" y="91"/>
                      </a:lnTo>
                      <a:lnTo>
                        <a:pt x="190" y="91"/>
                      </a:lnTo>
                      <a:lnTo>
                        <a:pt x="199" y="110"/>
                      </a:lnTo>
                      <a:lnTo>
                        <a:pt x="208" y="10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246" name="Freeform 754"/>
                <p:cNvSpPr>
                  <a:spLocks/>
                </p:cNvSpPr>
                <p:nvPr/>
              </p:nvSpPr>
              <p:spPr bwMode="auto">
                <a:xfrm>
                  <a:off x="4512" y="1927"/>
                  <a:ext cx="208" cy="126"/>
                </a:xfrm>
                <a:custGeom>
                  <a:avLst/>
                  <a:gdLst>
                    <a:gd name="T0" fmla="*/ 208 w 208"/>
                    <a:gd name="T1" fmla="*/ 104 h 126"/>
                    <a:gd name="T2" fmla="*/ 208 w 208"/>
                    <a:gd name="T3" fmla="*/ 74 h 126"/>
                    <a:gd name="T4" fmla="*/ 203 w 208"/>
                    <a:gd name="T5" fmla="*/ 74 h 126"/>
                    <a:gd name="T6" fmla="*/ 203 w 208"/>
                    <a:gd name="T7" fmla="*/ 12 h 126"/>
                    <a:gd name="T8" fmla="*/ 208 w 208"/>
                    <a:gd name="T9" fmla="*/ 12 h 126"/>
                    <a:gd name="T10" fmla="*/ 208 w 208"/>
                    <a:gd name="T11" fmla="*/ 0 h 126"/>
                    <a:gd name="T12" fmla="*/ 199 w 208"/>
                    <a:gd name="T13" fmla="*/ 0 h 126"/>
                    <a:gd name="T14" fmla="*/ 203 w 208"/>
                    <a:gd name="T15" fmla="*/ 5 h 126"/>
                    <a:gd name="T16" fmla="*/ 148 w 208"/>
                    <a:gd name="T17" fmla="*/ 5 h 126"/>
                    <a:gd name="T18" fmla="*/ 148 w 208"/>
                    <a:gd name="T19" fmla="*/ 0 h 126"/>
                    <a:gd name="T20" fmla="*/ 122 w 208"/>
                    <a:gd name="T21" fmla="*/ 0 h 126"/>
                    <a:gd name="T22" fmla="*/ 122 w 208"/>
                    <a:gd name="T23" fmla="*/ 5 h 126"/>
                    <a:gd name="T24" fmla="*/ 117 w 208"/>
                    <a:gd name="T25" fmla="*/ 5 h 126"/>
                    <a:gd name="T26" fmla="*/ 117 w 208"/>
                    <a:gd name="T27" fmla="*/ 0 h 126"/>
                    <a:gd name="T28" fmla="*/ 113 w 208"/>
                    <a:gd name="T29" fmla="*/ 0 h 126"/>
                    <a:gd name="T30" fmla="*/ 113 w 208"/>
                    <a:gd name="T31" fmla="*/ 5 h 126"/>
                    <a:gd name="T32" fmla="*/ 113 w 208"/>
                    <a:gd name="T33" fmla="*/ 38 h 126"/>
                    <a:gd name="T34" fmla="*/ 71 w 208"/>
                    <a:gd name="T35" fmla="*/ 38 h 126"/>
                    <a:gd name="T36" fmla="*/ 66 w 208"/>
                    <a:gd name="T37" fmla="*/ 74 h 126"/>
                    <a:gd name="T38" fmla="*/ 52 w 208"/>
                    <a:gd name="T39" fmla="*/ 74 h 126"/>
                    <a:gd name="T40" fmla="*/ 25 w 208"/>
                    <a:gd name="T41" fmla="*/ 81 h 126"/>
                    <a:gd name="T42" fmla="*/ 10 w 208"/>
                    <a:gd name="T43" fmla="*/ 86 h 126"/>
                    <a:gd name="T44" fmla="*/ 5 w 208"/>
                    <a:gd name="T45" fmla="*/ 81 h 126"/>
                    <a:gd name="T46" fmla="*/ 5 w 208"/>
                    <a:gd name="T47" fmla="*/ 86 h 126"/>
                    <a:gd name="T48" fmla="*/ 0 w 208"/>
                    <a:gd name="T49" fmla="*/ 98 h 126"/>
                    <a:gd name="T50" fmla="*/ 0 w 208"/>
                    <a:gd name="T51" fmla="*/ 104 h 126"/>
                    <a:gd name="T52" fmla="*/ 5 w 208"/>
                    <a:gd name="T53" fmla="*/ 104 h 126"/>
                    <a:gd name="T54" fmla="*/ 10 w 208"/>
                    <a:gd name="T55" fmla="*/ 104 h 126"/>
                    <a:gd name="T56" fmla="*/ 15 w 208"/>
                    <a:gd name="T57" fmla="*/ 91 h 126"/>
                    <a:gd name="T58" fmla="*/ 36 w 208"/>
                    <a:gd name="T59" fmla="*/ 91 h 126"/>
                    <a:gd name="T60" fmla="*/ 40 w 208"/>
                    <a:gd name="T61" fmla="*/ 98 h 126"/>
                    <a:gd name="T62" fmla="*/ 55 w 208"/>
                    <a:gd name="T63" fmla="*/ 126 h 126"/>
                    <a:gd name="T64" fmla="*/ 132 w 208"/>
                    <a:gd name="T65" fmla="*/ 126 h 126"/>
                    <a:gd name="T66" fmla="*/ 154 w 208"/>
                    <a:gd name="T67" fmla="*/ 126 h 126"/>
                    <a:gd name="T68" fmla="*/ 157 w 208"/>
                    <a:gd name="T69" fmla="*/ 98 h 126"/>
                    <a:gd name="T70" fmla="*/ 163 w 208"/>
                    <a:gd name="T71" fmla="*/ 91 h 126"/>
                    <a:gd name="T72" fmla="*/ 190 w 208"/>
                    <a:gd name="T73" fmla="*/ 91 h 126"/>
                    <a:gd name="T74" fmla="*/ 199 w 208"/>
                    <a:gd name="T75" fmla="*/ 110 h 126"/>
                    <a:gd name="T76" fmla="*/ 208 w 208"/>
                    <a:gd name="T77" fmla="*/ 10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8"/>
                    <a:gd name="T118" fmla="*/ 0 h 126"/>
                    <a:gd name="T119" fmla="*/ 208 w 208"/>
                    <a:gd name="T120" fmla="*/ 126 h 1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8" h="126">
                      <a:moveTo>
                        <a:pt x="208" y="104"/>
                      </a:moveTo>
                      <a:lnTo>
                        <a:pt x="208" y="74"/>
                      </a:lnTo>
                      <a:lnTo>
                        <a:pt x="203" y="74"/>
                      </a:lnTo>
                      <a:lnTo>
                        <a:pt x="203" y="12"/>
                      </a:lnTo>
                      <a:lnTo>
                        <a:pt x="208" y="12"/>
                      </a:lnTo>
                      <a:lnTo>
                        <a:pt x="208" y="0"/>
                      </a:lnTo>
                      <a:lnTo>
                        <a:pt x="199" y="0"/>
                      </a:lnTo>
                      <a:lnTo>
                        <a:pt x="203" y="5"/>
                      </a:lnTo>
                      <a:lnTo>
                        <a:pt x="148" y="5"/>
                      </a:lnTo>
                      <a:lnTo>
                        <a:pt x="148" y="0"/>
                      </a:lnTo>
                      <a:lnTo>
                        <a:pt x="122" y="0"/>
                      </a:lnTo>
                      <a:lnTo>
                        <a:pt x="122" y="5"/>
                      </a:lnTo>
                      <a:lnTo>
                        <a:pt x="117" y="5"/>
                      </a:lnTo>
                      <a:lnTo>
                        <a:pt x="117" y="0"/>
                      </a:lnTo>
                      <a:lnTo>
                        <a:pt x="113" y="0"/>
                      </a:lnTo>
                      <a:lnTo>
                        <a:pt x="113" y="5"/>
                      </a:lnTo>
                      <a:lnTo>
                        <a:pt x="113" y="38"/>
                      </a:lnTo>
                      <a:lnTo>
                        <a:pt x="71" y="38"/>
                      </a:lnTo>
                      <a:lnTo>
                        <a:pt x="66" y="74"/>
                      </a:lnTo>
                      <a:lnTo>
                        <a:pt x="52" y="74"/>
                      </a:lnTo>
                      <a:lnTo>
                        <a:pt x="25" y="81"/>
                      </a:lnTo>
                      <a:lnTo>
                        <a:pt x="10" y="86"/>
                      </a:lnTo>
                      <a:lnTo>
                        <a:pt x="5" y="81"/>
                      </a:lnTo>
                      <a:lnTo>
                        <a:pt x="5" y="86"/>
                      </a:lnTo>
                      <a:lnTo>
                        <a:pt x="0" y="98"/>
                      </a:lnTo>
                      <a:lnTo>
                        <a:pt x="0" y="104"/>
                      </a:lnTo>
                      <a:lnTo>
                        <a:pt x="5" y="104"/>
                      </a:lnTo>
                      <a:lnTo>
                        <a:pt x="10" y="104"/>
                      </a:lnTo>
                      <a:lnTo>
                        <a:pt x="15" y="91"/>
                      </a:lnTo>
                      <a:lnTo>
                        <a:pt x="36" y="91"/>
                      </a:lnTo>
                      <a:lnTo>
                        <a:pt x="40" y="98"/>
                      </a:lnTo>
                      <a:lnTo>
                        <a:pt x="55" y="126"/>
                      </a:lnTo>
                      <a:lnTo>
                        <a:pt x="132" y="126"/>
                      </a:lnTo>
                      <a:lnTo>
                        <a:pt x="154" y="126"/>
                      </a:lnTo>
                      <a:lnTo>
                        <a:pt x="157" y="98"/>
                      </a:lnTo>
                      <a:lnTo>
                        <a:pt x="163" y="91"/>
                      </a:lnTo>
                      <a:lnTo>
                        <a:pt x="190" y="91"/>
                      </a:lnTo>
                      <a:lnTo>
                        <a:pt x="199" y="110"/>
                      </a:lnTo>
                      <a:lnTo>
                        <a:pt x="208" y="104"/>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sp>
            <p:nvSpPr>
              <p:cNvPr id="27190" name="Freeform 755"/>
              <p:cNvSpPr>
                <a:spLocks/>
              </p:cNvSpPr>
              <p:nvPr/>
            </p:nvSpPr>
            <p:spPr bwMode="auto">
              <a:xfrm>
                <a:off x="4276" y="3919"/>
                <a:ext cx="67" cy="49"/>
              </a:xfrm>
              <a:custGeom>
                <a:avLst/>
                <a:gdLst>
                  <a:gd name="T0" fmla="*/ 3606 w 45"/>
                  <a:gd name="T1" fmla="*/ 1429 h 35"/>
                  <a:gd name="T2" fmla="*/ 3606 w 45"/>
                  <a:gd name="T3" fmla="*/ 0 h 35"/>
                  <a:gd name="T4" fmla="*/ 359 w 45"/>
                  <a:gd name="T5" fmla="*/ 0 h 35"/>
                  <a:gd name="T6" fmla="*/ 0 w 45"/>
                  <a:gd name="T7" fmla="*/ 1429 h 35"/>
                  <a:gd name="T8" fmla="*/ 359 w 45"/>
                  <a:gd name="T9" fmla="*/ 1429 h 35"/>
                  <a:gd name="T10" fmla="*/ 0 60000 65536"/>
                  <a:gd name="T11" fmla="*/ 0 60000 65536"/>
                  <a:gd name="T12" fmla="*/ 0 60000 65536"/>
                  <a:gd name="T13" fmla="*/ 0 60000 65536"/>
                  <a:gd name="T14" fmla="*/ 0 60000 65536"/>
                  <a:gd name="T15" fmla="*/ 0 w 45"/>
                  <a:gd name="T16" fmla="*/ 0 h 35"/>
                  <a:gd name="T17" fmla="*/ 45 w 45"/>
                  <a:gd name="T18" fmla="*/ 35 h 35"/>
                </a:gdLst>
                <a:ahLst/>
                <a:cxnLst>
                  <a:cxn ang="T10">
                    <a:pos x="T0" y="T1"/>
                  </a:cxn>
                  <a:cxn ang="T11">
                    <a:pos x="T2" y="T3"/>
                  </a:cxn>
                  <a:cxn ang="T12">
                    <a:pos x="T4" y="T5"/>
                  </a:cxn>
                  <a:cxn ang="T13">
                    <a:pos x="T6" y="T7"/>
                  </a:cxn>
                  <a:cxn ang="T14">
                    <a:pos x="T8" y="T9"/>
                  </a:cxn>
                </a:cxnLst>
                <a:rect l="T15" t="T16" r="T17" b="T18"/>
                <a:pathLst>
                  <a:path w="45" h="35">
                    <a:moveTo>
                      <a:pt x="45" y="35"/>
                    </a:moveTo>
                    <a:lnTo>
                      <a:pt x="45" y="0"/>
                    </a:lnTo>
                    <a:lnTo>
                      <a:pt x="5" y="0"/>
                    </a:lnTo>
                    <a:lnTo>
                      <a:pt x="0" y="35"/>
                    </a:lnTo>
                    <a:lnTo>
                      <a:pt x="5" y="35"/>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191" name="Freeform 756"/>
              <p:cNvSpPr>
                <a:spLocks/>
              </p:cNvSpPr>
              <p:nvPr/>
            </p:nvSpPr>
            <p:spPr bwMode="auto">
              <a:xfrm>
                <a:off x="4214" y="3961"/>
                <a:ext cx="21" cy="23"/>
              </a:xfrm>
              <a:custGeom>
                <a:avLst/>
                <a:gdLst>
                  <a:gd name="T0" fmla="*/ 1229 w 14"/>
                  <a:gd name="T1" fmla="*/ 368 h 16"/>
                  <a:gd name="T2" fmla="*/ 546 w 14"/>
                  <a:gd name="T3" fmla="*/ 0 h 16"/>
                  <a:gd name="T4" fmla="*/ 546 w 14"/>
                  <a:gd name="T5" fmla="*/ 368 h 16"/>
                  <a:gd name="T6" fmla="*/ 0 w 14"/>
                  <a:gd name="T7" fmla="*/ 868 h 16"/>
                  <a:gd name="T8" fmla="*/ 0 60000 65536"/>
                  <a:gd name="T9" fmla="*/ 0 60000 65536"/>
                  <a:gd name="T10" fmla="*/ 0 60000 65536"/>
                  <a:gd name="T11" fmla="*/ 0 60000 65536"/>
                  <a:gd name="T12" fmla="*/ 0 w 14"/>
                  <a:gd name="T13" fmla="*/ 0 h 16"/>
                  <a:gd name="T14" fmla="*/ 14 w 14"/>
                  <a:gd name="T15" fmla="*/ 16 h 16"/>
                </a:gdLst>
                <a:ahLst/>
                <a:cxnLst>
                  <a:cxn ang="T8">
                    <a:pos x="T0" y="T1"/>
                  </a:cxn>
                  <a:cxn ang="T9">
                    <a:pos x="T2" y="T3"/>
                  </a:cxn>
                  <a:cxn ang="T10">
                    <a:pos x="T4" y="T5"/>
                  </a:cxn>
                  <a:cxn ang="T11">
                    <a:pos x="T6" y="T7"/>
                  </a:cxn>
                </a:cxnLst>
                <a:rect l="T12" t="T13" r="T14" b="T15"/>
                <a:pathLst>
                  <a:path w="14" h="16">
                    <a:moveTo>
                      <a:pt x="14" y="7"/>
                    </a:moveTo>
                    <a:lnTo>
                      <a:pt x="6" y="0"/>
                    </a:lnTo>
                    <a:lnTo>
                      <a:pt x="6" y="7"/>
                    </a:lnTo>
                    <a:lnTo>
                      <a:pt x="0" y="16"/>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192" name="Freeform 757"/>
              <p:cNvSpPr>
                <a:spLocks/>
              </p:cNvSpPr>
              <p:nvPr/>
            </p:nvSpPr>
            <p:spPr bwMode="auto">
              <a:xfrm>
                <a:off x="4192" y="3995"/>
                <a:ext cx="44" cy="22"/>
              </a:xfrm>
              <a:custGeom>
                <a:avLst/>
                <a:gdLst>
                  <a:gd name="T0" fmla="*/ 0 w 30"/>
                  <a:gd name="T1" fmla="*/ 521 h 16"/>
                  <a:gd name="T2" fmla="*/ 277 w 30"/>
                  <a:gd name="T3" fmla="*/ 0 h 16"/>
                  <a:gd name="T4" fmla="*/ 683 w 30"/>
                  <a:gd name="T5" fmla="*/ 0 h 16"/>
                  <a:gd name="T6" fmla="*/ 2033 w 30"/>
                  <a:gd name="T7" fmla="*/ 0 h 16"/>
                  <a:gd name="T8" fmla="*/ 0 60000 65536"/>
                  <a:gd name="T9" fmla="*/ 0 60000 65536"/>
                  <a:gd name="T10" fmla="*/ 0 60000 65536"/>
                  <a:gd name="T11" fmla="*/ 0 60000 65536"/>
                  <a:gd name="T12" fmla="*/ 0 w 30"/>
                  <a:gd name="T13" fmla="*/ 0 h 16"/>
                  <a:gd name="T14" fmla="*/ 30 w 30"/>
                  <a:gd name="T15" fmla="*/ 16 h 16"/>
                </a:gdLst>
                <a:ahLst/>
                <a:cxnLst>
                  <a:cxn ang="T8">
                    <a:pos x="T0" y="T1"/>
                  </a:cxn>
                  <a:cxn ang="T9">
                    <a:pos x="T2" y="T3"/>
                  </a:cxn>
                  <a:cxn ang="T10">
                    <a:pos x="T4" y="T5"/>
                  </a:cxn>
                  <a:cxn ang="T11">
                    <a:pos x="T6" y="T7"/>
                  </a:cxn>
                </a:cxnLst>
                <a:rect l="T12" t="T13" r="T14" b="T15"/>
                <a:pathLst>
                  <a:path w="30" h="16">
                    <a:moveTo>
                      <a:pt x="0" y="16"/>
                    </a:moveTo>
                    <a:lnTo>
                      <a:pt x="4" y="0"/>
                    </a:lnTo>
                    <a:lnTo>
                      <a:pt x="10" y="0"/>
                    </a:lnTo>
                    <a:lnTo>
                      <a:pt x="30"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193" name="Line 758"/>
              <p:cNvSpPr>
                <a:spLocks noChangeShapeType="1"/>
              </p:cNvSpPr>
              <p:nvPr/>
            </p:nvSpPr>
            <p:spPr bwMode="auto">
              <a:xfrm flipH="1">
                <a:off x="4199" y="3985"/>
                <a:ext cx="62" cy="1"/>
              </a:xfrm>
              <a:prstGeom prst="line">
                <a:avLst/>
              </a:prstGeom>
              <a:noFill/>
              <a:ln w="12700">
                <a:solidFill>
                  <a:srgbClr val="000000"/>
                </a:solidFill>
                <a:round/>
                <a:headEnd/>
                <a:tailEnd/>
              </a:ln>
            </p:spPr>
            <p:txBody>
              <a:bodyPr/>
              <a:lstStyle/>
              <a:p>
                <a:endParaRPr lang="en-US"/>
              </a:p>
            </p:txBody>
          </p:sp>
          <p:sp>
            <p:nvSpPr>
              <p:cNvPr id="27194" name="Freeform 759"/>
              <p:cNvSpPr>
                <a:spLocks/>
              </p:cNvSpPr>
              <p:nvPr/>
            </p:nvSpPr>
            <p:spPr bwMode="auto">
              <a:xfrm>
                <a:off x="4177" y="3979"/>
                <a:ext cx="19" cy="33"/>
              </a:xfrm>
              <a:custGeom>
                <a:avLst/>
                <a:gdLst>
                  <a:gd name="T0" fmla="*/ 861 w 13"/>
                  <a:gd name="T1" fmla="*/ 253 h 23"/>
                  <a:gd name="T2" fmla="*/ 861 w 13"/>
                  <a:gd name="T3" fmla="*/ 0 h 23"/>
                  <a:gd name="T4" fmla="*/ 861 w 13"/>
                  <a:gd name="T5" fmla="*/ 253 h 23"/>
                  <a:gd name="T6" fmla="*/ 861 w 13"/>
                  <a:gd name="T7" fmla="*/ 584 h 23"/>
                  <a:gd name="T8" fmla="*/ 0 w 13"/>
                  <a:gd name="T9" fmla="*/ 868 h 23"/>
                  <a:gd name="T10" fmla="*/ 0 w 13"/>
                  <a:gd name="T11" fmla="*/ 1202 h 23"/>
                  <a:gd name="T12" fmla="*/ 861 w 13"/>
                  <a:gd name="T13" fmla="*/ 1202 h 23"/>
                  <a:gd name="T14" fmla="*/ 0 60000 65536"/>
                  <a:gd name="T15" fmla="*/ 0 60000 65536"/>
                  <a:gd name="T16" fmla="*/ 0 60000 65536"/>
                  <a:gd name="T17" fmla="*/ 0 60000 65536"/>
                  <a:gd name="T18" fmla="*/ 0 60000 65536"/>
                  <a:gd name="T19" fmla="*/ 0 60000 65536"/>
                  <a:gd name="T20" fmla="*/ 0 60000 65536"/>
                  <a:gd name="T21" fmla="*/ 0 w 13"/>
                  <a:gd name="T22" fmla="*/ 0 h 23"/>
                  <a:gd name="T23" fmla="*/ 13 w 1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3">
                    <a:moveTo>
                      <a:pt x="13" y="5"/>
                    </a:moveTo>
                    <a:lnTo>
                      <a:pt x="13" y="0"/>
                    </a:lnTo>
                    <a:lnTo>
                      <a:pt x="13" y="5"/>
                    </a:lnTo>
                    <a:lnTo>
                      <a:pt x="13" y="11"/>
                    </a:lnTo>
                    <a:lnTo>
                      <a:pt x="0" y="17"/>
                    </a:lnTo>
                    <a:lnTo>
                      <a:pt x="0" y="23"/>
                    </a:lnTo>
                    <a:lnTo>
                      <a:pt x="13" y="23"/>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195" name="Line 760"/>
              <p:cNvSpPr>
                <a:spLocks noChangeShapeType="1"/>
              </p:cNvSpPr>
              <p:nvPr/>
            </p:nvSpPr>
            <p:spPr bwMode="auto">
              <a:xfrm>
                <a:off x="4381" y="4040"/>
                <a:ext cx="2" cy="3"/>
              </a:xfrm>
              <a:prstGeom prst="line">
                <a:avLst/>
              </a:prstGeom>
              <a:noFill/>
              <a:ln w="12700">
                <a:solidFill>
                  <a:srgbClr val="000000"/>
                </a:solidFill>
                <a:round/>
                <a:headEnd/>
                <a:tailEnd/>
              </a:ln>
            </p:spPr>
            <p:txBody>
              <a:bodyPr/>
              <a:lstStyle/>
              <a:p>
                <a:endParaRPr lang="en-US"/>
              </a:p>
            </p:txBody>
          </p:sp>
          <p:sp>
            <p:nvSpPr>
              <p:cNvPr id="27196" name="Line 761"/>
              <p:cNvSpPr>
                <a:spLocks noChangeShapeType="1"/>
              </p:cNvSpPr>
              <p:nvPr/>
            </p:nvSpPr>
            <p:spPr bwMode="auto">
              <a:xfrm>
                <a:off x="4367" y="4040"/>
                <a:ext cx="1" cy="3"/>
              </a:xfrm>
              <a:prstGeom prst="line">
                <a:avLst/>
              </a:prstGeom>
              <a:noFill/>
              <a:ln w="12700">
                <a:solidFill>
                  <a:srgbClr val="000000"/>
                </a:solidFill>
                <a:round/>
                <a:headEnd/>
                <a:tailEnd/>
              </a:ln>
            </p:spPr>
            <p:txBody>
              <a:bodyPr/>
              <a:lstStyle/>
              <a:p>
                <a:endParaRPr lang="en-US"/>
              </a:p>
            </p:txBody>
          </p:sp>
          <p:sp>
            <p:nvSpPr>
              <p:cNvPr id="27197" name="Line 762"/>
              <p:cNvSpPr>
                <a:spLocks noChangeShapeType="1"/>
              </p:cNvSpPr>
              <p:nvPr/>
            </p:nvSpPr>
            <p:spPr bwMode="auto">
              <a:xfrm>
                <a:off x="4315" y="4040"/>
                <a:ext cx="1" cy="3"/>
              </a:xfrm>
              <a:prstGeom prst="line">
                <a:avLst/>
              </a:prstGeom>
              <a:noFill/>
              <a:ln w="12700">
                <a:solidFill>
                  <a:srgbClr val="000000"/>
                </a:solidFill>
                <a:round/>
                <a:headEnd/>
                <a:tailEnd/>
              </a:ln>
            </p:spPr>
            <p:txBody>
              <a:bodyPr/>
              <a:lstStyle/>
              <a:p>
                <a:endParaRPr lang="en-US"/>
              </a:p>
            </p:txBody>
          </p:sp>
          <p:sp>
            <p:nvSpPr>
              <p:cNvPr id="27198" name="Line 763"/>
              <p:cNvSpPr>
                <a:spLocks noChangeShapeType="1"/>
              </p:cNvSpPr>
              <p:nvPr/>
            </p:nvSpPr>
            <p:spPr bwMode="auto">
              <a:xfrm>
                <a:off x="4306" y="4040"/>
                <a:ext cx="1" cy="3"/>
              </a:xfrm>
              <a:prstGeom prst="line">
                <a:avLst/>
              </a:prstGeom>
              <a:noFill/>
              <a:ln w="12700">
                <a:solidFill>
                  <a:srgbClr val="000000"/>
                </a:solidFill>
                <a:round/>
                <a:headEnd/>
                <a:tailEnd/>
              </a:ln>
            </p:spPr>
            <p:txBody>
              <a:bodyPr/>
              <a:lstStyle/>
              <a:p>
                <a:endParaRPr lang="en-US"/>
              </a:p>
            </p:txBody>
          </p:sp>
          <p:sp>
            <p:nvSpPr>
              <p:cNvPr id="27199" name="Line 764"/>
              <p:cNvSpPr>
                <a:spLocks noChangeShapeType="1"/>
              </p:cNvSpPr>
              <p:nvPr/>
            </p:nvSpPr>
            <p:spPr bwMode="auto">
              <a:xfrm>
                <a:off x="4293" y="4040"/>
                <a:ext cx="1" cy="3"/>
              </a:xfrm>
              <a:prstGeom prst="line">
                <a:avLst/>
              </a:prstGeom>
              <a:noFill/>
              <a:ln w="12700">
                <a:solidFill>
                  <a:srgbClr val="000000"/>
                </a:solidFill>
                <a:round/>
                <a:headEnd/>
                <a:tailEnd/>
              </a:ln>
            </p:spPr>
            <p:txBody>
              <a:bodyPr/>
              <a:lstStyle/>
              <a:p>
                <a:endParaRPr lang="en-US"/>
              </a:p>
            </p:txBody>
          </p:sp>
          <p:sp>
            <p:nvSpPr>
              <p:cNvPr id="27200" name="Line 765"/>
              <p:cNvSpPr>
                <a:spLocks noChangeShapeType="1"/>
              </p:cNvSpPr>
              <p:nvPr/>
            </p:nvSpPr>
            <p:spPr bwMode="auto">
              <a:xfrm>
                <a:off x="4261" y="3993"/>
                <a:ext cx="2" cy="2"/>
              </a:xfrm>
              <a:prstGeom prst="line">
                <a:avLst/>
              </a:prstGeom>
              <a:noFill/>
              <a:ln w="12700">
                <a:solidFill>
                  <a:srgbClr val="000000"/>
                </a:solidFill>
                <a:round/>
                <a:headEnd/>
                <a:tailEnd/>
              </a:ln>
            </p:spPr>
            <p:txBody>
              <a:bodyPr/>
              <a:lstStyle/>
              <a:p>
                <a:endParaRPr lang="en-US"/>
              </a:p>
            </p:txBody>
          </p:sp>
          <p:sp>
            <p:nvSpPr>
              <p:cNvPr id="27201" name="Freeform 766"/>
              <p:cNvSpPr>
                <a:spLocks/>
              </p:cNvSpPr>
              <p:nvPr/>
            </p:nvSpPr>
            <p:spPr bwMode="auto">
              <a:xfrm>
                <a:off x="4199" y="3979"/>
                <a:ext cx="45" cy="23"/>
              </a:xfrm>
              <a:custGeom>
                <a:avLst/>
                <a:gdLst>
                  <a:gd name="T0" fmla="*/ 2624 w 30"/>
                  <a:gd name="T1" fmla="*/ 0 h 16"/>
                  <a:gd name="T2" fmla="*/ 473 w 30"/>
                  <a:gd name="T3" fmla="*/ 0 h 16"/>
                  <a:gd name="T4" fmla="*/ 0 w 30"/>
                  <a:gd name="T5" fmla="*/ 868 h 16"/>
                  <a:gd name="T6" fmla="*/ 0 60000 65536"/>
                  <a:gd name="T7" fmla="*/ 0 60000 65536"/>
                  <a:gd name="T8" fmla="*/ 0 60000 65536"/>
                  <a:gd name="T9" fmla="*/ 0 w 30"/>
                  <a:gd name="T10" fmla="*/ 0 h 16"/>
                  <a:gd name="T11" fmla="*/ 30 w 30"/>
                  <a:gd name="T12" fmla="*/ 16 h 16"/>
                </a:gdLst>
                <a:ahLst/>
                <a:cxnLst>
                  <a:cxn ang="T6">
                    <a:pos x="T0" y="T1"/>
                  </a:cxn>
                  <a:cxn ang="T7">
                    <a:pos x="T2" y="T3"/>
                  </a:cxn>
                  <a:cxn ang="T8">
                    <a:pos x="T4" y="T5"/>
                  </a:cxn>
                </a:cxnLst>
                <a:rect l="T9" t="T10" r="T11" b="T12"/>
                <a:pathLst>
                  <a:path w="30" h="16">
                    <a:moveTo>
                      <a:pt x="30" y="0"/>
                    </a:moveTo>
                    <a:lnTo>
                      <a:pt x="5" y="0"/>
                    </a:lnTo>
                    <a:lnTo>
                      <a:pt x="0" y="16"/>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02" name="Freeform 767"/>
              <p:cNvSpPr>
                <a:spLocks/>
              </p:cNvSpPr>
              <p:nvPr/>
            </p:nvSpPr>
            <p:spPr bwMode="auto">
              <a:xfrm>
                <a:off x="4245" y="3979"/>
                <a:ext cx="19" cy="23"/>
              </a:xfrm>
              <a:custGeom>
                <a:avLst/>
                <a:gdLst>
                  <a:gd name="T0" fmla="*/ 861 w 13"/>
                  <a:gd name="T1" fmla="*/ 430 h 16"/>
                  <a:gd name="T2" fmla="*/ 861 w 13"/>
                  <a:gd name="T3" fmla="*/ 868 h 16"/>
                  <a:gd name="T4" fmla="*/ 0 w 13"/>
                  <a:gd name="T5" fmla="*/ 430 h 16"/>
                  <a:gd name="T6" fmla="*/ 0 w 13"/>
                  <a:gd name="T7" fmla="*/ 0 h 16"/>
                  <a:gd name="T8" fmla="*/ 0 w 13"/>
                  <a:gd name="T9" fmla="*/ 430 h 16"/>
                  <a:gd name="T10" fmla="*/ 0 w 13"/>
                  <a:gd name="T11" fmla="*/ 0 h 16"/>
                  <a:gd name="T12" fmla="*/ 861 w 13"/>
                  <a:gd name="T13" fmla="*/ 430 h 16"/>
                  <a:gd name="T14" fmla="*/ 0 60000 65536"/>
                  <a:gd name="T15" fmla="*/ 0 60000 65536"/>
                  <a:gd name="T16" fmla="*/ 0 60000 65536"/>
                  <a:gd name="T17" fmla="*/ 0 60000 65536"/>
                  <a:gd name="T18" fmla="*/ 0 60000 65536"/>
                  <a:gd name="T19" fmla="*/ 0 60000 65536"/>
                  <a:gd name="T20" fmla="*/ 0 60000 65536"/>
                  <a:gd name="T21" fmla="*/ 0 w 13"/>
                  <a:gd name="T22" fmla="*/ 0 h 16"/>
                  <a:gd name="T23" fmla="*/ 13 w 1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6">
                    <a:moveTo>
                      <a:pt x="13" y="8"/>
                    </a:moveTo>
                    <a:lnTo>
                      <a:pt x="13" y="16"/>
                    </a:lnTo>
                    <a:lnTo>
                      <a:pt x="0" y="8"/>
                    </a:lnTo>
                    <a:lnTo>
                      <a:pt x="0" y="0"/>
                    </a:lnTo>
                    <a:lnTo>
                      <a:pt x="0" y="8"/>
                    </a:lnTo>
                    <a:lnTo>
                      <a:pt x="0" y="0"/>
                    </a:lnTo>
                    <a:lnTo>
                      <a:pt x="13" y="8"/>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03" name="Freeform 768"/>
              <p:cNvSpPr>
                <a:spLocks/>
              </p:cNvSpPr>
              <p:nvPr/>
            </p:nvSpPr>
            <p:spPr bwMode="auto">
              <a:xfrm>
                <a:off x="4245" y="3986"/>
                <a:ext cx="19" cy="21"/>
              </a:xfrm>
              <a:custGeom>
                <a:avLst/>
                <a:gdLst>
                  <a:gd name="T0" fmla="*/ 0 w 13"/>
                  <a:gd name="T1" fmla="*/ 0 h 15"/>
                  <a:gd name="T2" fmla="*/ 0 w 13"/>
                  <a:gd name="T3" fmla="*/ 295 h 15"/>
                  <a:gd name="T4" fmla="*/ 0 w 13"/>
                  <a:gd name="T5" fmla="*/ 603 h 15"/>
                  <a:gd name="T6" fmla="*/ 861 w 13"/>
                  <a:gd name="T7" fmla="*/ 295 h 15"/>
                  <a:gd name="T8" fmla="*/ 0 w 13"/>
                  <a:gd name="T9" fmla="*/ 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0"/>
                    </a:moveTo>
                    <a:lnTo>
                      <a:pt x="0" y="7"/>
                    </a:lnTo>
                    <a:lnTo>
                      <a:pt x="0" y="15"/>
                    </a:lnTo>
                    <a:lnTo>
                      <a:pt x="13" y="7"/>
                    </a:lnTo>
                    <a:lnTo>
                      <a:pt x="0"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04" name="Freeform 769"/>
              <p:cNvSpPr>
                <a:spLocks/>
              </p:cNvSpPr>
              <p:nvPr/>
            </p:nvSpPr>
            <p:spPr bwMode="auto">
              <a:xfrm>
                <a:off x="4253" y="3969"/>
                <a:ext cx="22" cy="23"/>
              </a:xfrm>
              <a:custGeom>
                <a:avLst/>
                <a:gdLst>
                  <a:gd name="T0" fmla="*/ 277 w 15"/>
                  <a:gd name="T1" fmla="*/ 0 h 16"/>
                  <a:gd name="T2" fmla="*/ 1002 w 15"/>
                  <a:gd name="T3" fmla="*/ 0 h 16"/>
                  <a:gd name="T4" fmla="*/ 1002 w 15"/>
                  <a:gd name="T5" fmla="*/ 868 h 16"/>
                  <a:gd name="T6" fmla="*/ 595 w 15"/>
                  <a:gd name="T7" fmla="*/ 868 h 16"/>
                  <a:gd name="T8" fmla="*/ 595 w 15"/>
                  <a:gd name="T9" fmla="*/ 0 h 16"/>
                  <a:gd name="T10" fmla="*/ 0 w 15"/>
                  <a:gd name="T11" fmla="*/ 0 h 16"/>
                  <a:gd name="T12" fmla="*/ 277 w 15"/>
                  <a:gd name="T13" fmla="*/ 0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4" y="0"/>
                    </a:moveTo>
                    <a:lnTo>
                      <a:pt x="15" y="0"/>
                    </a:lnTo>
                    <a:lnTo>
                      <a:pt x="15" y="16"/>
                    </a:lnTo>
                    <a:lnTo>
                      <a:pt x="9" y="16"/>
                    </a:lnTo>
                    <a:lnTo>
                      <a:pt x="9" y="0"/>
                    </a:lnTo>
                    <a:lnTo>
                      <a:pt x="0" y="0"/>
                    </a:lnTo>
                    <a:lnTo>
                      <a:pt x="4"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05" name="Line 770"/>
              <p:cNvSpPr>
                <a:spLocks noChangeShapeType="1"/>
              </p:cNvSpPr>
              <p:nvPr/>
            </p:nvSpPr>
            <p:spPr bwMode="auto">
              <a:xfrm>
                <a:off x="4392" y="4034"/>
                <a:ext cx="1" cy="1"/>
              </a:xfrm>
              <a:prstGeom prst="line">
                <a:avLst/>
              </a:prstGeom>
              <a:noFill/>
              <a:ln w="12700">
                <a:solidFill>
                  <a:srgbClr val="000000"/>
                </a:solidFill>
                <a:round/>
                <a:headEnd/>
                <a:tailEnd/>
              </a:ln>
            </p:spPr>
            <p:txBody>
              <a:bodyPr/>
              <a:lstStyle/>
              <a:p>
                <a:endParaRPr lang="en-US"/>
              </a:p>
            </p:txBody>
          </p:sp>
          <p:sp>
            <p:nvSpPr>
              <p:cNvPr id="27206" name="Line 771"/>
              <p:cNvSpPr>
                <a:spLocks noChangeShapeType="1"/>
              </p:cNvSpPr>
              <p:nvPr/>
            </p:nvSpPr>
            <p:spPr bwMode="auto">
              <a:xfrm>
                <a:off x="4367" y="4040"/>
                <a:ext cx="1" cy="3"/>
              </a:xfrm>
              <a:prstGeom prst="line">
                <a:avLst/>
              </a:prstGeom>
              <a:noFill/>
              <a:ln w="12700">
                <a:solidFill>
                  <a:srgbClr val="000000"/>
                </a:solidFill>
                <a:round/>
                <a:headEnd/>
                <a:tailEnd/>
              </a:ln>
            </p:spPr>
            <p:txBody>
              <a:bodyPr/>
              <a:lstStyle/>
              <a:p>
                <a:endParaRPr lang="en-US"/>
              </a:p>
            </p:txBody>
          </p:sp>
          <p:sp>
            <p:nvSpPr>
              <p:cNvPr id="27207" name="Line 772"/>
              <p:cNvSpPr>
                <a:spLocks noChangeShapeType="1"/>
              </p:cNvSpPr>
              <p:nvPr/>
            </p:nvSpPr>
            <p:spPr bwMode="auto">
              <a:xfrm>
                <a:off x="4315" y="4040"/>
                <a:ext cx="1" cy="3"/>
              </a:xfrm>
              <a:prstGeom prst="line">
                <a:avLst/>
              </a:prstGeom>
              <a:noFill/>
              <a:ln w="12700">
                <a:solidFill>
                  <a:srgbClr val="000000"/>
                </a:solidFill>
                <a:round/>
                <a:headEnd/>
                <a:tailEnd/>
              </a:ln>
            </p:spPr>
            <p:txBody>
              <a:bodyPr/>
              <a:lstStyle/>
              <a:p>
                <a:endParaRPr lang="en-US"/>
              </a:p>
            </p:txBody>
          </p:sp>
          <p:sp>
            <p:nvSpPr>
              <p:cNvPr id="27208" name="Line 773"/>
              <p:cNvSpPr>
                <a:spLocks noChangeShapeType="1"/>
              </p:cNvSpPr>
              <p:nvPr/>
            </p:nvSpPr>
            <p:spPr bwMode="auto">
              <a:xfrm>
                <a:off x="4293" y="4040"/>
                <a:ext cx="1" cy="3"/>
              </a:xfrm>
              <a:prstGeom prst="line">
                <a:avLst/>
              </a:prstGeom>
              <a:noFill/>
              <a:ln w="12700">
                <a:solidFill>
                  <a:srgbClr val="000000"/>
                </a:solidFill>
                <a:round/>
                <a:headEnd/>
                <a:tailEnd/>
              </a:ln>
            </p:spPr>
            <p:txBody>
              <a:bodyPr/>
              <a:lstStyle/>
              <a:p>
                <a:endParaRPr lang="en-US"/>
              </a:p>
            </p:txBody>
          </p:sp>
          <p:sp>
            <p:nvSpPr>
              <p:cNvPr id="27209" name="Freeform 774"/>
              <p:cNvSpPr>
                <a:spLocks/>
              </p:cNvSpPr>
              <p:nvPr/>
            </p:nvSpPr>
            <p:spPr bwMode="auto">
              <a:xfrm>
                <a:off x="4467" y="3979"/>
                <a:ext cx="20" cy="23"/>
              </a:xfrm>
              <a:custGeom>
                <a:avLst/>
                <a:gdLst>
                  <a:gd name="T0" fmla="*/ 1508 w 13"/>
                  <a:gd name="T1" fmla="*/ 868 h 16"/>
                  <a:gd name="T2" fmla="*/ 1508 w 13"/>
                  <a:gd name="T3" fmla="*/ 0 h 16"/>
                  <a:gd name="T4" fmla="*/ 0 w 13"/>
                  <a:gd name="T5" fmla="*/ 0 h 16"/>
                  <a:gd name="T6" fmla="*/ 0 w 13"/>
                  <a:gd name="T7" fmla="*/ 430 h 16"/>
                  <a:gd name="T8" fmla="*/ 0 60000 65536"/>
                  <a:gd name="T9" fmla="*/ 0 60000 65536"/>
                  <a:gd name="T10" fmla="*/ 0 60000 65536"/>
                  <a:gd name="T11" fmla="*/ 0 60000 65536"/>
                  <a:gd name="T12" fmla="*/ 0 w 13"/>
                  <a:gd name="T13" fmla="*/ 0 h 16"/>
                  <a:gd name="T14" fmla="*/ 13 w 13"/>
                  <a:gd name="T15" fmla="*/ 16 h 16"/>
                </a:gdLst>
                <a:ahLst/>
                <a:cxnLst>
                  <a:cxn ang="T8">
                    <a:pos x="T0" y="T1"/>
                  </a:cxn>
                  <a:cxn ang="T9">
                    <a:pos x="T2" y="T3"/>
                  </a:cxn>
                  <a:cxn ang="T10">
                    <a:pos x="T4" y="T5"/>
                  </a:cxn>
                  <a:cxn ang="T11">
                    <a:pos x="T6" y="T7"/>
                  </a:cxn>
                </a:cxnLst>
                <a:rect l="T12" t="T13" r="T14" b="T15"/>
                <a:pathLst>
                  <a:path w="13" h="16">
                    <a:moveTo>
                      <a:pt x="13" y="16"/>
                    </a:moveTo>
                    <a:lnTo>
                      <a:pt x="13" y="0"/>
                    </a:lnTo>
                    <a:lnTo>
                      <a:pt x="0" y="0"/>
                    </a:lnTo>
                    <a:lnTo>
                      <a:pt x="0" y="8"/>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10" name="Oval 775"/>
              <p:cNvSpPr>
                <a:spLocks noChangeArrowheads="1"/>
              </p:cNvSpPr>
              <p:nvPr/>
            </p:nvSpPr>
            <p:spPr bwMode="auto">
              <a:xfrm>
                <a:off x="4410" y="3984"/>
                <a:ext cx="16" cy="1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211" name="Oval 776"/>
              <p:cNvSpPr>
                <a:spLocks noChangeArrowheads="1"/>
              </p:cNvSpPr>
              <p:nvPr/>
            </p:nvSpPr>
            <p:spPr bwMode="auto">
              <a:xfrm>
                <a:off x="4410" y="3984"/>
                <a:ext cx="16" cy="1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212" name="Line 777"/>
              <p:cNvSpPr>
                <a:spLocks noChangeShapeType="1"/>
              </p:cNvSpPr>
              <p:nvPr/>
            </p:nvSpPr>
            <p:spPr bwMode="auto">
              <a:xfrm>
                <a:off x="4273" y="4010"/>
                <a:ext cx="3" cy="3"/>
              </a:xfrm>
              <a:prstGeom prst="line">
                <a:avLst/>
              </a:prstGeom>
              <a:noFill/>
              <a:ln w="12700">
                <a:solidFill>
                  <a:srgbClr val="000000"/>
                </a:solidFill>
                <a:round/>
                <a:headEnd/>
                <a:tailEnd/>
              </a:ln>
            </p:spPr>
            <p:txBody>
              <a:bodyPr/>
              <a:lstStyle/>
              <a:p>
                <a:endParaRPr lang="en-US"/>
              </a:p>
            </p:txBody>
          </p:sp>
          <p:sp>
            <p:nvSpPr>
              <p:cNvPr id="27213" name="Line 778"/>
              <p:cNvSpPr>
                <a:spLocks noChangeShapeType="1"/>
              </p:cNvSpPr>
              <p:nvPr/>
            </p:nvSpPr>
            <p:spPr bwMode="auto">
              <a:xfrm>
                <a:off x="4266" y="4019"/>
                <a:ext cx="1" cy="1"/>
              </a:xfrm>
              <a:prstGeom prst="line">
                <a:avLst/>
              </a:prstGeom>
              <a:noFill/>
              <a:ln w="12700">
                <a:solidFill>
                  <a:srgbClr val="000000"/>
                </a:solidFill>
                <a:round/>
                <a:headEnd/>
                <a:tailEnd/>
              </a:ln>
            </p:spPr>
            <p:txBody>
              <a:bodyPr/>
              <a:lstStyle/>
              <a:p>
                <a:endParaRPr lang="en-US"/>
              </a:p>
            </p:txBody>
          </p:sp>
          <p:sp>
            <p:nvSpPr>
              <p:cNvPr id="27214" name="Line 779"/>
              <p:cNvSpPr>
                <a:spLocks noChangeShapeType="1"/>
              </p:cNvSpPr>
              <p:nvPr/>
            </p:nvSpPr>
            <p:spPr bwMode="auto">
              <a:xfrm flipH="1">
                <a:off x="4190" y="4010"/>
                <a:ext cx="2" cy="3"/>
              </a:xfrm>
              <a:prstGeom prst="line">
                <a:avLst/>
              </a:prstGeom>
              <a:noFill/>
              <a:ln w="12700">
                <a:solidFill>
                  <a:srgbClr val="000000"/>
                </a:solidFill>
                <a:round/>
                <a:headEnd/>
                <a:tailEnd/>
              </a:ln>
            </p:spPr>
            <p:txBody>
              <a:bodyPr/>
              <a:lstStyle/>
              <a:p>
                <a:endParaRPr lang="en-US"/>
              </a:p>
            </p:txBody>
          </p:sp>
          <p:sp>
            <p:nvSpPr>
              <p:cNvPr id="27215" name="Line 780"/>
              <p:cNvSpPr>
                <a:spLocks noChangeShapeType="1"/>
              </p:cNvSpPr>
              <p:nvPr/>
            </p:nvSpPr>
            <p:spPr bwMode="auto">
              <a:xfrm>
                <a:off x="4184" y="3993"/>
                <a:ext cx="2" cy="2"/>
              </a:xfrm>
              <a:prstGeom prst="line">
                <a:avLst/>
              </a:prstGeom>
              <a:noFill/>
              <a:ln w="12700">
                <a:solidFill>
                  <a:srgbClr val="000000"/>
                </a:solidFill>
                <a:round/>
                <a:headEnd/>
                <a:tailEnd/>
              </a:ln>
            </p:spPr>
            <p:txBody>
              <a:bodyPr/>
              <a:lstStyle/>
              <a:p>
                <a:endParaRPr lang="en-US"/>
              </a:p>
            </p:txBody>
          </p:sp>
          <p:sp>
            <p:nvSpPr>
              <p:cNvPr id="27216" name="Line 781"/>
              <p:cNvSpPr>
                <a:spLocks noChangeShapeType="1"/>
              </p:cNvSpPr>
              <p:nvPr/>
            </p:nvSpPr>
            <p:spPr bwMode="auto">
              <a:xfrm>
                <a:off x="4192" y="3993"/>
                <a:ext cx="1" cy="2"/>
              </a:xfrm>
              <a:prstGeom prst="line">
                <a:avLst/>
              </a:prstGeom>
              <a:noFill/>
              <a:ln w="12700">
                <a:solidFill>
                  <a:srgbClr val="000000"/>
                </a:solidFill>
                <a:round/>
                <a:headEnd/>
                <a:tailEnd/>
              </a:ln>
            </p:spPr>
            <p:txBody>
              <a:bodyPr/>
              <a:lstStyle/>
              <a:p>
                <a:endParaRPr lang="en-US"/>
              </a:p>
            </p:txBody>
          </p:sp>
          <p:sp>
            <p:nvSpPr>
              <p:cNvPr id="27217" name="Freeform 782"/>
              <p:cNvSpPr>
                <a:spLocks/>
              </p:cNvSpPr>
              <p:nvPr/>
            </p:nvSpPr>
            <p:spPr bwMode="auto">
              <a:xfrm>
                <a:off x="4207" y="3961"/>
                <a:ext cx="17" cy="23"/>
              </a:xfrm>
              <a:custGeom>
                <a:avLst/>
                <a:gdLst>
                  <a:gd name="T0" fmla="*/ 548 w 12"/>
                  <a:gd name="T1" fmla="*/ 368 h 16"/>
                  <a:gd name="T2" fmla="*/ 231 w 12"/>
                  <a:gd name="T3" fmla="*/ 0 h 16"/>
                  <a:gd name="T4" fmla="*/ 231 w 12"/>
                  <a:gd name="T5" fmla="*/ 368 h 16"/>
                  <a:gd name="T6" fmla="*/ 0 w 12"/>
                  <a:gd name="T7" fmla="*/ 868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12" y="7"/>
                    </a:moveTo>
                    <a:lnTo>
                      <a:pt x="5" y="0"/>
                    </a:lnTo>
                    <a:lnTo>
                      <a:pt x="5" y="7"/>
                    </a:lnTo>
                    <a:lnTo>
                      <a:pt x="0" y="16"/>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18" name="Rectangle 783"/>
              <p:cNvSpPr>
                <a:spLocks noChangeArrowheads="1"/>
              </p:cNvSpPr>
              <p:nvPr/>
            </p:nvSpPr>
            <p:spPr bwMode="auto">
              <a:xfrm>
                <a:off x="4347" y="3877"/>
                <a:ext cx="138" cy="99"/>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19" name="Rectangle 784"/>
              <p:cNvSpPr>
                <a:spLocks noChangeArrowheads="1"/>
              </p:cNvSpPr>
              <p:nvPr/>
            </p:nvSpPr>
            <p:spPr bwMode="auto">
              <a:xfrm>
                <a:off x="4362" y="3877"/>
                <a:ext cx="33"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20" name="Rectangle 785"/>
              <p:cNvSpPr>
                <a:spLocks noChangeArrowheads="1"/>
              </p:cNvSpPr>
              <p:nvPr/>
            </p:nvSpPr>
            <p:spPr bwMode="auto">
              <a:xfrm>
                <a:off x="4454" y="3877"/>
                <a:ext cx="31"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21" name="Rectangle 786"/>
              <p:cNvSpPr>
                <a:spLocks noChangeArrowheads="1"/>
              </p:cNvSpPr>
              <p:nvPr/>
            </p:nvSpPr>
            <p:spPr bwMode="auto">
              <a:xfrm>
                <a:off x="4356" y="3922"/>
                <a:ext cx="34" cy="36"/>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22" name="Rectangle 787"/>
              <p:cNvSpPr>
                <a:spLocks noChangeArrowheads="1"/>
              </p:cNvSpPr>
              <p:nvPr/>
            </p:nvSpPr>
            <p:spPr bwMode="auto">
              <a:xfrm>
                <a:off x="4356" y="3930"/>
                <a:ext cx="17"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23" name="Rectangle 788"/>
              <p:cNvSpPr>
                <a:spLocks noChangeArrowheads="1"/>
              </p:cNvSpPr>
              <p:nvPr/>
            </p:nvSpPr>
            <p:spPr bwMode="auto">
              <a:xfrm>
                <a:off x="4367" y="3926"/>
                <a:ext cx="20" cy="22"/>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24" name="Oval 789"/>
              <p:cNvSpPr>
                <a:spLocks noChangeArrowheads="1"/>
              </p:cNvSpPr>
              <p:nvPr/>
            </p:nvSpPr>
            <p:spPr bwMode="auto">
              <a:xfrm>
                <a:off x="4378" y="3948"/>
                <a:ext cx="17" cy="28"/>
              </a:xfrm>
              <a:prstGeom prst="ellipse">
                <a:avLst/>
              </a:prstGeom>
              <a:gradFill rotWithShape="0">
                <a:gsLst>
                  <a:gs pos="0">
                    <a:srgbClr val="996633"/>
                  </a:gs>
                  <a:gs pos="100000">
                    <a:srgbClr val="006600"/>
                  </a:gs>
                </a:gsLst>
                <a:path path="shape">
                  <a:fillToRect l="50000" t="50000" r="50000" b="50000"/>
                </a:path>
              </a:gra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7225" name="Line 790"/>
              <p:cNvSpPr>
                <a:spLocks noChangeShapeType="1"/>
              </p:cNvSpPr>
              <p:nvPr/>
            </p:nvSpPr>
            <p:spPr bwMode="auto">
              <a:xfrm>
                <a:off x="4381" y="3960"/>
                <a:ext cx="2" cy="1"/>
              </a:xfrm>
              <a:prstGeom prst="line">
                <a:avLst/>
              </a:prstGeom>
              <a:noFill/>
              <a:ln w="12700">
                <a:solidFill>
                  <a:srgbClr val="000000"/>
                </a:solidFill>
                <a:round/>
                <a:headEnd/>
                <a:tailEnd/>
              </a:ln>
            </p:spPr>
            <p:txBody>
              <a:bodyPr/>
              <a:lstStyle/>
              <a:p>
                <a:endParaRPr lang="en-US"/>
              </a:p>
            </p:txBody>
          </p:sp>
          <p:sp>
            <p:nvSpPr>
              <p:cNvPr id="27226" name="Freeform 791"/>
              <p:cNvSpPr>
                <a:spLocks/>
              </p:cNvSpPr>
              <p:nvPr/>
            </p:nvSpPr>
            <p:spPr bwMode="auto">
              <a:xfrm>
                <a:off x="4375" y="3937"/>
                <a:ext cx="20" cy="41"/>
              </a:xfrm>
              <a:custGeom>
                <a:avLst/>
                <a:gdLst>
                  <a:gd name="T0" fmla="*/ 689 w 13"/>
                  <a:gd name="T1" fmla="*/ 0 h 29"/>
                  <a:gd name="T2" fmla="*/ 1508 w 13"/>
                  <a:gd name="T3" fmla="*/ 230 h 29"/>
                  <a:gd name="T4" fmla="*/ 1508 w 13"/>
                  <a:gd name="T5" fmla="*/ 541 h 29"/>
                  <a:gd name="T6" fmla="*/ 1508 w 13"/>
                  <a:gd name="T7" fmla="*/ 739 h 29"/>
                  <a:gd name="T8" fmla="*/ 1508 w 13"/>
                  <a:gd name="T9" fmla="*/ 985 h 29"/>
                  <a:gd name="T10" fmla="*/ 1508 w 13"/>
                  <a:gd name="T11" fmla="*/ 1311 h 29"/>
                  <a:gd name="T12" fmla="*/ 689 w 13"/>
                  <a:gd name="T13" fmla="*/ 1311 h 29"/>
                  <a:gd name="T14" fmla="*/ 0 w 13"/>
                  <a:gd name="T15" fmla="*/ 1311 h 29"/>
                  <a:gd name="T16" fmla="*/ 0 w 13"/>
                  <a:gd name="T17" fmla="*/ 985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29"/>
                  <a:gd name="T29" fmla="*/ 13 w 13"/>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29">
                    <a:moveTo>
                      <a:pt x="6" y="0"/>
                    </a:moveTo>
                    <a:lnTo>
                      <a:pt x="13" y="5"/>
                    </a:lnTo>
                    <a:lnTo>
                      <a:pt x="13" y="12"/>
                    </a:lnTo>
                    <a:lnTo>
                      <a:pt x="13" y="16"/>
                    </a:lnTo>
                    <a:lnTo>
                      <a:pt x="13" y="22"/>
                    </a:lnTo>
                    <a:lnTo>
                      <a:pt x="13" y="29"/>
                    </a:lnTo>
                    <a:lnTo>
                      <a:pt x="6" y="29"/>
                    </a:lnTo>
                    <a:lnTo>
                      <a:pt x="0" y="29"/>
                    </a:lnTo>
                    <a:lnTo>
                      <a:pt x="0" y="22"/>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27" name="Freeform 792"/>
              <p:cNvSpPr>
                <a:spLocks/>
              </p:cNvSpPr>
              <p:nvPr/>
            </p:nvSpPr>
            <p:spPr bwMode="auto">
              <a:xfrm>
                <a:off x="4359" y="3979"/>
                <a:ext cx="45" cy="47"/>
              </a:xfrm>
              <a:custGeom>
                <a:avLst/>
                <a:gdLst>
                  <a:gd name="T0" fmla="*/ 2624 w 30"/>
                  <a:gd name="T1" fmla="*/ 0 h 33"/>
                  <a:gd name="T2" fmla="*/ 912 w 30"/>
                  <a:gd name="T3" fmla="*/ 474 h 33"/>
                  <a:gd name="T4" fmla="*/ 0 w 30"/>
                  <a:gd name="T5" fmla="*/ 1601 h 33"/>
                  <a:gd name="T6" fmla="*/ 0 60000 65536"/>
                  <a:gd name="T7" fmla="*/ 0 60000 65536"/>
                  <a:gd name="T8" fmla="*/ 0 60000 65536"/>
                  <a:gd name="T9" fmla="*/ 0 w 30"/>
                  <a:gd name="T10" fmla="*/ 0 h 33"/>
                  <a:gd name="T11" fmla="*/ 30 w 30"/>
                  <a:gd name="T12" fmla="*/ 33 h 33"/>
                </a:gdLst>
                <a:ahLst/>
                <a:cxnLst>
                  <a:cxn ang="T6">
                    <a:pos x="T0" y="T1"/>
                  </a:cxn>
                  <a:cxn ang="T7">
                    <a:pos x="T2" y="T3"/>
                  </a:cxn>
                  <a:cxn ang="T8">
                    <a:pos x="T4" y="T5"/>
                  </a:cxn>
                </a:cxnLst>
                <a:rect l="T9" t="T10" r="T11" b="T12"/>
                <a:pathLst>
                  <a:path w="30" h="33">
                    <a:moveTo>
                      <a:pt x="30" y="0"/>
                    </a:moveTo>
                    <a:lnTo>
                      <a:pt x="10" y="10"/>
                    </a:lnTo>
                    <a:lnTo>
                      <a:pt x="0" y="33"/>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28" name="Line 793"/>
              <p:cNvSpPr>
                <a:spLocks noChangeShapeType="1"/>
              </p:cNvSpPr>
              <p:nvPr/>
            </p:nvSpPr>
            <p:spPr bwMode="auto">
              <a:xfrm>
                <a:off x="4344" y="3946"/>
                <a:ext cx="2" cy="80"/>
              </a:xfrm>
              <a:prstGeom prst="line">
                <a:avLst/>
              </a:prstGeom>
              <a:noFill/>
              <a:ln w="12700">
                <a:solidFill>
                  <a:srgbClr val="000000"/>
                </a:solidFill>
                <a:round/>
                <a:headEnd/>
                <a:tailEnd/>
              </a:ln>
            </p:spPr>
            <p:txBody>
              <a:bodyPr/>
              <a:lstStyle/>
              <a:p>
                <a:endParaRPr lang="en-US"/>
              </a:p>
            </p:txBody>
          </p:sp>
          <p:sp>
            <p:nvSpPr>
              <p:cNvPr id="27229" name="Rectangle 794"/>
              <p:cNvSpPr>
                <a:spLocks noChangeArrowheads="1"/>
              </p:cNvSpPr>
              <p:nvPr/>
            </p:nvSpPr>
            <p:spPr bwMode="auto">
              <a:xfrm>
                <a:off x="4347" y="3991"/>
                <a:ext cx="20" cy="19"/>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30" name="Freeform 795"/>
              <p:cNvSpPr>
                <a:spLocks/>
              </p:cNvSpPr>
              <p:nvPr/>
            </p:nvSpPr>
            <p:spPr bwMode="auto">
              <a:xfrm>
                <a:off x="4344" y="3944"/>
                <a:ext cx="21" cy="58"/>
              </a:xfrm>
              <a:custGeom>
                <a:avLst/>
                <a:gdLst>
                  <a:gd name="T0" fmla="*/ 1229 w 14"/>
                  <a:gd name="T1" fmla="*/ 0 h 41"/>
                  <a:gd name="T2" fmla="*/ 1229 w 14"/>
                  <a:gd name="T3" fmla="*/ 231 h 41"/>
                  <a:gd name="T4" fmla="*/ 1229 w 14"/>
                  <a:gd name="T5" fmla="*/ 463 h 41"/>
                  <a:gd name="T6" fmla="*/ 1229 w 14"/>
                  <a:gd name="T7" fmla="*/ 771 h 41"/>
                  <a:gd name="T8" fmla="*/ 1229 w 14"/>
                  <a:gd name="T9" fmla="*/ 1061 h 41"/>
                  <a:gd name="T10" fmla="*/ 1229 w 14"/>
                  <a:gd name="T11" fmla="*/ 1313 h 41"/>
                  <a:gd name="T12" fmla="*/ 669 w 14"/>
                  <a:gd name="T13" fmla="*/ 1543 h 41"/>
                  <a:gd name="T14" fmla="*/ 0 w 14"/>
                  <a:gd name="T15" fmla="*/ 1543 h 41"/>
                  <a:gd name="T16" fmla="*/ 0 w 14"/>
                  <a:gd name="T17" fmla="*/ 1857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41"/>
                  <a:gd name="T29" fmla="*/ 14 w 14"/>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41">
                    <a:moveTo>
                      <a:pt x="14" y="0"/>
                    </a:moveTo>
                    <a:lnTo>
                      <a:pt x="14" y="5"/>
                    </a:lnTo>
                    <a:lnTo>
                      <a:pt x="14" y="10"/>
                    </a:lnTo>
                    <a:lnTo>
                      <a:pt x="14" y="17"/>
                    </a:lnTo>
                    <a:lnTo>
                      <a:pt x="14" y="23"/>
                    </a:lnTo>
                    <a:lnTo>
                      <a:pt x="14" y="29"/>
                    </a:lnTo>
                    <a:lnTo>
                      <a:pt x="7" y="34"/>
                    </a:lnTo>
                    <a:lnTo>
                      <a:pt x="0" y="34"/>
                    </a:lnTo>
                    <a:lnTo>
                      <a:pt x="0" y="41"/>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31" name="Rectangle 796"/>
              <p:cNvSpPr>
                <a:spLocks noChangeArrowheads="1"/>
              </p:cNvSpPr>
              <p:nvPr/>
            </p:nvSpPr>
            <p:spPr bwMode="auto">
              <a:xfrm>
                <a:off x="4296" y="3930"/>
                <a:ext cx="56" cy="46"/>
              </a:xfrm>
              <a:prstGeom prst="rect">
                <a:avLst/>
              </a:prstGeom>
              <a:solidFill>
                <a:schemeClr val="bg1"/>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32" name="Freeform 797"/>
              <p:cNvSpPr>
                <a:spLocks/>
              </p:cNvSpPr>
              <p:nvPr/>
            </p:nvSpPr>
            <p:spPr bwMode="auto">
              <a:xfrm>
                <a:off x="4328" y="3979"/>
                <a:ext cx="22" cy="23"/>
              </a:xfrm>
              <a:custGeom>
                <a:avLst/>
                <a:gdLst>
                  <a:gd name="T0" fmla="*/ 1002 w 15"/>
                  <a:gd name="T1" fmla="*/ 868 h 16"/>
                  <a:gd name="T2" fmla="*/ 0 w 15"/>
                  <a:gd name="T3" fmla="*/ 868 h 16"/>
                  <a:gd name="T4" fmla="*/ 0 w 15"/>
                  <a:gd name="T5" fmla="*/ 430 h 16"/>
                  <a:gd name="T6" fmla="*/ 1002 w 15"/>
                  <a:gd name="T7" fmla="*/ 0 h 16"/>
                  <a:gd name="T8" fmla="*/ 1002 w 15"/>
                  <a:gd name="T9" fmla="*/ 868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15" y="16"/>
                    </a:moveTo>
                    <a:lnTo>
                      <a:pt x="0" y="16"/>
                    </a:lnTo>
                    <a:lnTo>
                      <a:pt x="0" y="8"/>
                    </a:lnTo>
                    <a:lnTo>
                      <a:pt x="15" y="0"/>
                    </a:lnTo>
                    <a:lnTo>
                      <a:pt x="15" y="16"/>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33" name="Line 798"/>
              <p:cNvSpPr>
                <a:spLocks noChangeShapeType="1"/>
              </p:cNvSpPr>
              <p:nvPr/>
            </p:nvSpPr>
            <p:spPr bwMode="auto">
              <a:xfrm>
                <a:off x="4338" y="3985"/>
                <a:ext cx="2" cy="1"/>
              </a:xfrm>
              <a:prstGeom prst="line">
                <a:avLst/>
              </a:prstGeom>
              <a:noFill/>
              <a:ln w="12700">
                <a:solidFill>
                  <a:srgbClr val="000000"/>
                </a:solidFill>
                <a:round/>
                <a:headEnd/>
                <a:tailEnd/>
              </a:ln>
            </p:spPr>
            <p:txBody>
              <a:bodyPr/>
              <a:lstStyle/>
              <a:p>
                <a:endParaRPr lang="en-US"/>
              </a:p>
            </p:txBody>
          </p:sp>
          <p:sp>
            <p:nvSpPr>
              <p:cNvPr id="27234" name="Line 799"/>
              <p:cNvSpPr>
                <a:spLocks noChangeShapeType="1"/>
              </p:cNvSpPr>
              <p:nvPr/>
            </p:nvSpPr>
            <p:spPr bwMode="auto">
              <a:xfrm>
                <a:off x="4298" y="3969"/>
                <a:ext cx="46" cy="2"/>
              </a:xfrm>
              <a:prstGeom prst="line">
                <a:avLst/>
              </a:prstGeom>
              <a:noFill/>
              <a:ln w="12700">
                <a:solidFill>
                  <a:srgbClr val="000000"/>
                </a:solidFill>
                <a:round/>
                <a:headEnd/>
                <a:tailEnd/>
              </a:ln>
            </p:spPr>
            <p:txBody>
              <a:bodyPr/>
              <a:lstStyle/>
              <a:p>
                <a:endParaRPr lang="en-US"/>
              </a:p>
            </p:txBody>
          </p:sp>
          <p:sp>
            <p:nvSpPr>
              <p:cNvPr id="27235" name="Line 800"/>
              <p:cNvSpPr>
                <a:spLocks noChangeShapeType="1"/>
              </p:cNvSpPr>
              <p:nvPr/>
            </p:nvSpPr>
            <p:spPr bwMode="auto">
              <a:xfrm flipH="1">
                <a:off x="4298" y="3988"/>
                <a:ext cx="46" cy="38"/>
              </a:xfrm>
              <a:prstGeom prst="line">
                <a:avLst/>
              </a:prstGeom>
              <a:noFill/>
              <a:ln w="12700">
                <a:solidFill>
                  <a:srgbClr val="000000"/>
                </a:solidFill>
                <a:round/>
                <a:headEnd/>
                <a:tailEnd/>
              </a:ln>
            </p:spPr>
            <p:txBody>
              <a:bodyPr/>
              <a:lstStyle/>
              <a:p>
                <a:endParaRPr lang="en-US"/>
              </a:p>
            </p:txBody>
          </p:sp>
          <p:sp>
            <p:nvSpPr>
              <p:cNvPr id="27236" name="Line 801"/>
              <p:cNvSpPr>
                <a:spLocks noChangeShapeType="1"/>
              </p:cNvSpPr>
              <p:nvPr/>
            </p:nvSpPr>
            <p:spPr bwMode="auto">
              <a:xfrm>
                <a:off x="4298" y="3988"/>
                <a:ext cx="46" cy="38"/>
              </a:xfrm>
              <a:prstGeom prst="line">
                <a:avLst/>
              </a:prstGeom>
              <a:noFill/>
              <a:ln w="12700">
                <a:solidFill>
                  <a:srgbClr val="000000"/>
                </a:solidFill>
                <a:round/>
                <a:headEnd/>
                <a:tailEnd/>
              </a:ln>
            </p:spPr>
            <p:txBody>
              <a:bodyPr/>
              <a:lstStyle/>
              <a:p>
                <a:endParaRPr lang="en-US"/>
              </a:p>
            </p:txBody>
          </p:sp>
          <p:sp>
            <p:nvSpPr>
              <p:cNvPr id="27237" name="Rectangle 802"/>
              <p:cNvSpPr>
                <a:spLocks noChangeArrowheads="1"/>
              </p:cNvSpPr>
              <p:nvPr/>
            </p:nvSpPr>
            <p:spPr bwMode="auto">
              <a:xfrm>
                <a:off x="4279" y="3984"/>
                <a:ext cx="17"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38" name="Rectangle 803"/>
              <p:cNvSpPr>
                <a:spLocks noChangeArrowheads="1"/>
              </p:cNvSpPr>
              <p:nvPr/>
            </p:nvSpPr>
            <p:spPr bwMode="auto">
              <a:xfrm>
                <a:off x="4279" y="4014"/>
                <a:ext cx="17" cy="19"/>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239" name="Freeform 804"/>
              <p:cNvSpPr>
                <a:spLocks/>
              </p:cNvSpPr>
              <p:nvPr/>
            </p:nvSpPr>
            <p:spPr bwMode="auto">
              <a:xfrm>
                <a:off x="4405" y="3873"/>
                <a:ext cx="37" cy="95"/>
              </a:xfrm>
              <a:custGeom>
                <a:avLst/>
                <a:gdLst>
                  <a:gd name="T0" fmla="*/ 1866 w 25"/>
                  <a:gd name="T1" fmla="*/ 400 h 68"/>
                  <a:gd name="T2" fmla="*/ 1866 w 25"/>
                  <a:gd name="T3" fmla="*/ 1287 h 68"/>
                  <a:gd name="T4" fmla="*/ 1866 w 25"/>
                  <a:gd name="T5" fmla="*/ 2266 h 68"/>
                  <a:gd name="T6" fmla="*/ 1060 w 25"/>
                  <a:gd name="T7" fmla="*/ 2410 h 68"/>
                  <a:gd name="T8" fmla="*/ 768 w 25"/>
                  <a:gd name="T9" fmla="*/ 2698 h 68"/>
                  <a:gd name="T10" fmla="*/ 351 w 25"/>
                  <a:gd name="T11" fmla="*/ 2006 h 68"/>
                  <a:gd name="T12" fmla="*/ 768 w 25"/>
                  <a:gd name="T13" fmla="*/ 1072 h 68"/>
                  <a:gd name="T14" fmla="*/ 351 w 25"/>
                  <a:gd name="T15" fmla="*/ 699 h 68"/>
                  <a:gd name="T16" fmla="*/ 0 w 25"/>
                  <a:gd name="T17" fmla="*/ 205 h 68"/>
                  <a:gd name="T18" fmla="*/ 768 w 25"/>
                  <a:gd name="T19" fmla="*/ 0 h 68"/>
                  <a:gd name="T20" fmla="*/ 1492 w 25"/>
                  <a:gd name="T21" fmla="*/ 205 h 68"/>
                  <a:gd name="T22" fmla="*/ 1866 w 25"/>
                  <a:gd name="T23" fmla="*/ 40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68"/>
                  <a:gd name="T38" fmla="*/ 25 w 25"/>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68">
                    <a:moveTo>
                      <a:pt x="25" y="10"/>
                    </a:moveTo>
                    <a:lnTo>
                      <a:pt x="25" y="33"/>
                    </a:lnTo>
                    <a:lnTo>
                      <a:pt x="25" y="57"/>
                    </a:lnTo>
                    <a:lnTo>
                      <a:pt x="14" y="61"/>
                    </a:lnTo>
                    <a:lnTo>
                      <a:pt x="10" y="68"/>
                    </a:lnTo>
                    <a:lnTo>
                      <a:pt x="5" y="51"/>
                    </a:lnTo>
                    <a:lnTo>
                      <a:pt x="10" y="27"/>
                    </a:lnTo>
                    <a:lnTo>
                      <a:pt x="5" y="17"/>
                    </a:lnTo>
                    <a:lnTo>
                      <a:pt x="0" y="5"/>
                    </a:lnTo>
                    <a:lnTo>
                      <a:pt x="10" y="0"/>
                    </a:lnTo>
                    <a:lnTo>
                      <a:pt x="20" y="5"/>
                    </a:lnTo>
                    <a:lnTo>
                      <a:pt x="25" y="1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240" name="Freeform 805"/>
              <p:cNvSpPr>
                <a:spLocks/>
              </p:cNvSpPr>
              <p:nvPr/>
            </p:nvSpPr>
            <p:spPr bwMode="auto">
              <a:xfrm>
                <a:off x="4442" y="3873"/>
                <a:ext cx="21" cy="95"/>
              </a:xfrm>
              <a:custGeom>
                <a:avLst/>
                <a:gdLst>
                  <a:gd name="T0" fmla="*/ 1229 w 14"/>
                  <a:gd name="T1" fmla="*/ 0 h 68"/>
                  <a:gd name="T2" fmla="*/ 0 w 14"/>
                  <a:gd name="T3" fmla="*/ 0 h 68"/>
                  <a:gd name="T4" fmla="*/ 0 w 14"/>
                  <a:gd name="T5" fmla="*/ 400 h 68"/>
                  <a:gd name="T6" fmla="*/ 1229 w 14"/>
                  <a:gd name="T7" fmla="*/ 1287 h 68"/>
                  <a:gd name="T8" fmla="*/ 1229 w 14"/>
                  <a:gd name="T9" fmla="*/ 2006 h 68"/>
                  <a:gd name="T10" fmla="*/ 0 w 14"/>
                  <a:gd name="T11" fmla="*/ 2410 h 68"/>
                  <a:gd name="T12" fmla="*/ 0 w 14"/>
                  <a:gd name="T13" fmla="*/ 2698 h 68"/>
                  <a:gd name="T14" fmla="*/ 1229 w 14"/>
                  <a:gd name="T15" fmla="*/ 2410 h 68"/>
                  <a:gd name="T16" fmla="*/ 1229 w 14"/>
                  <a:gd name="T17" fmla="*/ 2006 h 68"/>
                  <a:gd name="T18" fmla="*/ 1229 w 14"/>
                  <a:gd name="T19" fmla="*/ 1072 h 68"/>
                  <a:gd name="T20" fmla="*/ 1229 w 14"/>
                  <a:gd name="T21" fmla="*/ 400 h 68"/>
                  <a:gd name="T22" fmla="*/ 1229 w 14"/>
                  <a:gd name="T23" fmla="*/ 205 h 68"/>
                  <a:gd name="T24" fmla="*/ 1229 w 14"/>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68"/>
                  <a:gd name="T41" fmla="*/ 14 w 14"/>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68">
                    <a:moveTo>
                      <a:pt x="14" y="0"/>
                    </a:moveTo>
                    <a:lnTo>
                      <a:pt x="0" y="0"/>
                    </a:lnTo>
                    <a:lnTo>
                      <a:pt x="0" y="10"/>
                    </a:lnTo>
                    <a:lnTo>
                      <a:pt x="14" y="33"/>
                    </a:lnTo>
                    <a:lnTo>
                      <a:pt x="14" y="51"/>
                    </a:lnTo>
                    <a:lnTo>
                      <a:pt x="0" y="61"/>
                    </a:lnTo>
                    <a:lnTo>
                      <a:pt x="0" y="68"/>
                    </a:lnTo>
                    <a:lnTo>
                      <a:pt x="14" y="61"/>
                    </a:lnTo>
                    <a:lnTo>
                      <a:pt x="14" y="51"/>
                    </a:lnTo>
                    <a:lnTo>
                      <a:pt x="14" y="27"/>
                    </a:lnTo>
                    <a:lnTo>
                      <a:pt x="14" y="10"/>
                    </a:lnTo>
                    <a:lnTo>
                      <a:pt x="14" y="5"/>
                    </a:lnTo>
                    <a:lnTo>
                      <a:pt x="14"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41" name="Freeform 806"/>
              <p:cNvSpPr>
                <a:spLocks/>
              </p:cNvSpPr>
              <p:nvPr/>
            </p:nvSpPr>
            <p:spPr bwMode="auto">
              <a:xfrm>
                <a:off x="4467" y="3888"/>
                <a:ext cx="20" cy="55"/>
              </a:xfrm>
              <a:custGeom>
                <a:avLst/>
                <a:gdLst>
                  <a:gd name="T0" fmla="*/ 1508 w 13"/>
                  <a:gd name="T1" fmla="*/ 1725 h 39"/>
                  <a:gd name="T2" fmla="*/ 0 w 13"/>
                  <a:gd name="T3" fmla="*/ 436 h 39"/>
                  <a:gd name="T4" fmla="*/ 0 w 13"/>
                  <a:gd name="T5" fmla="*/ 0 h 39"/>
                  <a:gd name="T6" fmla="*/ 818 w 13"/>
                  <a:gd name="T7" fmla="*/ 0 h 39"/>
                  <a:gd name="T8" fmla="*/ 818 w 13"/>
                  <a:gd name="T9" fmla="*/ 436 h 39"/>
                  <a:gd name="T10" fmla="*/ 1508 w 13"/>
                  <a:gd name="T11" fmla="*/ 1725 h 39"/>
                  <a:gd name="T12" fmla="*/ 0 60000 65536"/>
                  <a:gd name="T13" fmla="*/ 0 60000 65536"/>
                  <a:gd name="T14" fmla="*/ 0 60000 65536"/>
                  <a:gd name="T15" fmla="*/ 0 60000 65536"/>
                  <a:gd name="T16" fmla="*/ 0 60000 65536"/>
                  <a:gd name="T17" fmla="*/ 0 60000 65536"/>
                  <a:gd name="T18" fmla="*/ 0 w 13"/>
                  <a:gd name="T19" fmla="*/ 0 h 39"/>
                  <a:gd name="T20" fmla="*/ 13 w 1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3" h="39">
                    <a:moveTo>
                      <a:pt x="13" y="39"/>
                    </a:moveTo>
                    <a:lnTo>
                      <a:pt x="0" y="10"/>
                    </a:lnTo>
                    <a:lnTo>
                      <a:pt x="0" y="0"/>
                    </a:lnTo>
                    <a:lnTo>
                      <a:pt x="7" y="0"/>
                    </a:lnTo>
                    <a:lnTo>
                      <a:pt x="7" y="10"/>
                    </a:lnTo>
                    <a:lnTo>
                      <a:pt x="13" y="39"/>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42" name="Freeform 807"/>
              <p:cNvSpPr>
                <a:spLocks/>
              </p:cNvSpPr>
              <p:nvPr/>
            </p:nvSpPr>
            <p:spPr bwMode="auto">
              <a:xfrm>
                <a:off x="4473" y="3864"/>
                <a:ext cx="21" cy="21"/>
              </a:xfrm>
              <a:custGeom>
                <a:avLst/>
                <a:gdLst>
                  <a:gd name="T0" fmla="*/ 1229 w 14"/>
                  <a:gd name="T1" fmla="*/ 0 h 15"/>
                  <a:gd name="T2" fmla="*/ 1229 w 14"/>
                  <a:gd name="T3" fmla="*/ 603 h 15"/>
                  <a:gd name="T4" fmla="*/ 364 w 14"/>
                  <a:gd name="T5" fmla="*/ 603 h 15"/>
                  <a:gd name="T6" fmla="*/ 0 w 14"/>
                  <a:gd name="T7" fmla="*/ 295 h 15"/>
                  <a:gd name="T8" fmla="*/ 0 w 14"/>
                  <a:gd name="T9" fmla="*/ 0 h 15"/>
                  <a:gd name="T10" fmla="*/ 1229 w 14"/>
                  <a:gd name="T11" fmla="*/ 0 h 15"/>
                  <a:gd name="T12" fmla="*/ 0 60000 65536"/>
                  <a:gd name="T13" fmla="*/ 0 60000 65536"/>
                  <a:gd name="T14" fmla="*/ 0 60000 65536"/>
                  <a:gd name="T15" fmla="*/ 0 60000 65536"/>
                  <a:gd name="T16" fmla="*/ 0 60000 65536"/>
                  <a:gd name="T17" fmla="*/ 0 60000 65536"/>
                  <a:gd name="T18" fmla="*/ 0 w 14"/>
                  <a:gd name="T19" fmla="*/ 0 h 15"/>
                  <a:gd name="T20" fmla="*/ 14 w 1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4" h="15">
                    <a:moveTo>
                      <a:pt x="14" y="0"/>
                    </a:moveTo>
                    <a:lnTo>
                      <a:pt x="14" y="15"/>
                    </a:lnTo>
                    <a:lnTo>
                      <a:pt x="4" y="15"/>
                    </a:lnTo>
                    <a:lnTo>
                      <a:pt x="0" y="7"/>
                    </a:lnTo>
                    <a:lnTo>
                      <a:pt x="0" y="0"/>
                    </a:lnTo>
                    <a:lnTo>
                      <a:pt x="14"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43" name="Freeform 808"/>
              <p:cNvSpPr>
                <a:spLocks/>
              </p:cNvSpPr>
              <p:nvPr/>
            </p:nvSpPr>
            <p:spPr bwMode="auto">
              <a:xfrm>
                <a:off x="4344" y="3873"/>
                <a:ext cx="21" cy="21"/>
              </a:xfrm>
              <a:custGeom>
                <a:avLst/>
                <a:gdLst>
                  <a:gd name="T0" fmla="*/ 1229 w 14"/>
                  <a:gd name="T1" fmla="*/ 0 h 15"/>
                  <a:gd name="T2" fmla="*/ 0 w 14"/>
                  <a:gd name="T3" fmla="*/ 0 h 15"/>
                  <a:gd name="T4" fmla="*/ 0 w 14"/>
                  <a:gd name="T5" fmla="*/ 603 h 15"/>
                  <a:gd name="T6" fmla="*/ 1229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14" y="0"/>
                    </a:moveTo>
                    <a:lnTo>
                      <a:pt x="0" y="0"/>
                    </a:lnTo>
                    <a:lnTo>
                      <a:pt x="0" y="15"/>
                    </a:lnTo>
                    <a:lnTo>
                      <a:pt x="14" y="0"/>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7244" name="Freeform 809"/>
              <p:cNvSpPr>
                <a:spLocks/>
              </p:cNvSpPr>
              <p:nvPr/>
            </p:nvSpPr>
            <p:spPr bwMode="auto">
              <a:xfrm>
                <a:off x="4238" y="3969"/>
                <a:ext cx="247" cy="72"/>
              </a:xfrm>
              <a:custGeom>
                <a:avLst/>
                <a:gdLst>
                  <a:gd name="T0" fmla="*/ 11730 w 167"/>
                  <a:gd name="T1" fmla="*/ 1525 h 51"/>
                  <a:gd name="T2" fmla="*/ 12369 w 167"/>
                  <a:gd name="T3" fmla="*/ 1303 h 51"/>
                  <a:gd name="T4" fmla="*/ 12369 w 167"/>
                  <a:gd name="T5" fmla="*/ 0 h 51"/>
                  <a:gd name="T6" fmla="*/ 8363 w 167"/>
                  <a:gd name="T7" fmla="*/ 0 h 51"/>
                  <a:gd name="T8" fmla="*/ 7562 w 167"/>
                  <a:gd name="T9" fmla="*/ 1525 h 51"/>
                  <a:gd name="T10" fmla="*/ 7182 w 167"/>
                  <a:gd name="T11" fmla="*/ 1688 h 51"/>
                  <a:gd name="T12" fmla="*/ 2201 w 167"/>
                  <a:gd name="T13" fmla="*/ 1688 h 51"/>
                  <a:gd name="T14" fmla="*/ 2201 w 167"/>
                  <a:gd name="T15" fmla="*/ 223 h 51"/>
                  <a:gd name="T16" fmla="*/ 1858 w 167"/>
                  <a:gd name="T17" fmla="*/ 0 h 51"/>
                  <a:gd name="T18" fmla="*/ 1858 w 167"/>
                  <a:gd name="T19" fmla="*/ 541 h 51"/>
                  <a:gd name="T20" fmla="*/ 750 w 167"/>
                  <a:gd name="T21" fmla="*/ 1005 h 51"/>
                  <a:gd name="T22" fmla="*/ 343 w 167"/>
                  <a:gd name="T23" fmla="*/ 1005 h 51"/>
                  <a:gd name="T24" fmla="*/ 0 w 167"/>
                  <a:gd name="T25" fmla="*/ 764 h 51"/>
                  <a:gd name="T26" fmla="*/ 0 w 167"/>
                  <a:gd name="T27" fmla="*/ 1005 h 51"/>
                  <a:gd name="T28" fmla="*/ 1109 w 167"/>
                  <a:gd name="T29" fmla="*/ 2274 h 51"/>
                  <a:gd name="T30" fmla="*/ 7182 w 167"/>
                  <a:gd name="T31" fmla="*/ 2274 h 51"/>
                  <a:gd name="T32" fmla="*/ 7931 w 167"/>
                  <a:gd name="T33" fmla="*/ 2274 h 51"/>
                  <a:gd name="T34" fmla="*/ 8691 w 167"/>
                  <a:gd name="T35" fmla="*/ 1005 h 51"/>
                  <a:gd name="T36" fmla="*/ 8988 w 167"/>
                  <a:gd name="T37" fmla="*/ 764 h 51"/>
                  <a:gd name="T38" fmla="*/ 11010 w 167"/>
                  <a:gd name="T39" fmla="*/ 764 h 51"/>
                  <a:gd name="T40" fmla="*/ 11319 w 167"/>
                  <a:gd name="T41" fmla="*/ 1005 h 51"/>
                  <a:gd name="T42" fmla="*/ 11730 w 167"/>
                  <a:gd name="T43" fmla="*/ 1525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7"/>
                  <a:gd name="T67" fmla="*/ 0 h 51"/>
                  <a:gd name="T68" fmla="*/ 167 w 1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7" h="51">
                    <a:moveTo>
                      <a:pt x="158" y="35"/>
                    </a:moveTo>
                    <a:lnTo>
                      <a:pt x="167" y="29"/>
                    </a:lnTo>
                    <a:lnTo>
                      <a:pt x="167" y="0"/>
                    </a:lnTo>
                    <a:lnTo>
                      <a:pt x="113" y="0"/>
                    </a:lnTo>
                    <a:lnTo>
                      <a:pt x="102" y="35"/>
                    </a:lnTo>
                    <a:lnTo>
                      <a:pt x="97" y="38"/>
                    </a:lnTo>
                    <a:lnTo>
                      <a:pt x="30" y="38"/>
                    </a:lnTo>
                    <a:lnTo>
                      <a:pt x="30" y="5"/>
                    </a:lnTo>
                    <a:lnTo>
                      <a:pt x="25" y="0"/>
                    </a:lnTo>
                    <a:lnTo>
                      <a:pt x="25" y="12"/>
                    </a:lnTo>
                    <a:lnTo>
                      <a:pt x="10" y="23"/>
                    </a:lnTo>
                    <a:lnTo>
                      <a:pt x="5" y="23"/>
                    </a:lnTo>
                    <a:lnTo>
                      <a:pt x="0" y="17"/>
                    </a:lnTo>
                    <a:lnTo>
                      <a:pt x="0" y="23"/>
                    </a:lnTo>
                    <a:lnTo>
                      <a:pt x="15" y="51"/>
                    </a:lnTo>
                    <a:lnTo>
                      <a:pt x="97" y="51"/>
                    </a:lnTo>
                    <a:lnTo>
                      <a:pt x="107" y="51"/>
                    </a:lnTo>
                    <a:lnTo>
                      <a:pt x="117" y="23"/>
                    </a:lnTo>
                    <a:lnTo>
                      <a:pt x="122" y="17"/>
                    </a:lnTo>
                    <a:lnTo>
                      <a:pt x="149" y="17"/>
                    </a:lnTo>
                    <a:lnTo>
                      <a:pt x="153" y="23"/>
                    </a:lnTo>
                    <a:lnTo>
                      <a:pt x="158" y="35"/>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grpSp>
          <p:nvGrpSpPr>
            <p:cNvPr id="26935" name="Group 810"/>
            <p:cNvGrpSpPr>
              <a:grpSpLocks/>
            </p:cNvGrpSpPr>
            <p:nvPr/>
          </p:nvGrpSpPr>
          <p:grpSpPr bwMode="auto">
            <a:xfrm>
              <a:off x="4480" y="3764"/>
              <a:ext cx="329" cy="301"/>
              <a:chOff x="4716" y="1856"/>
              <a:chExt cx="222" cy="214"/>
            </a:xfrm>
          </p:grpSpPr>
          <p:grpSp>
            <p:nvGrpSpPr>
              <p:cNvPr id="27139" name="Group 811"/>
              <p:cNvGrpSpPr>
                <a:grpSpLocks/>
              </p:cNvGrpSpPr>
              <p:nvPr/>
            </p:nvGrpSpPr>
            <p:grpSpPr bwMode="auto">
              <a:xfrm>
                <a:off x="4727" y="1856"/>
                <a:ext cx="184" cy="214"/>
                <a:chOff x="4727" y="1856"/>
                <a:chExt cx="184" cy="214"/>
              </a:xfrm>
            </p:grpSpPr>
            <p:sp>
              <p:nvSpPr>
                <p:cNvPr id="27177" name="Freeform 812"/>
                <p:cNvSpPr>
                  <a:spLocks/>
                </p:cNvSpPr>
                <p:nvPr/>
              </p:nvSpPr>
              <p:spPr bwMode="auto">
                <a:xfrm>
                  <a:off x="4727" y="1856"/>
                  <a:ext cx="184" cy="214"/>
                </a:xfrm>
                <a:custGeom>
                  <a:avLst/>
                  <a:gdLst>
                    <a:gd name="T0" fmla="*/ 0 w 184"/>
                    <a:gd name="T1" fmla="*/ 207 h 214"/>
                    <a:gd name="T2" fmla="*/ 0 w 184"/>
                    <a:gd name="T3" fmla="*/ 196 h 214"/>
                    <a:gd name="T4" fmla="*/ 0 w 184"/>
                    <a:gd name="T5" fmla="*/ 185 h 214"/>
                    <a:gd name="T6" fmla="*/ 0 w 184"/>
                    <a:gd name="T7" fmla="*/ 144 h 214"/>
                    <a:gd name="T8" fmla="*/ 0 w 184"/>
                    <a:gd name="T9" fmla="*/ 81 h 214"/>
                    <a:gd name="T10" fmla="*/ 0 w 184"/>
                    <a:gd name="T11" fmla="*/ 57 h 214"/>
                    <a:gd name="T12" fmla="*/ 0 w 184"/>
                    <a:gd name="T13" fmla="*/ 50 h 214"/>
                    <a:gd name="T14" fmla="*/ 0 w 184"/>
                    <a:gd name="T15" fmla="*/ 45 h 214"/>
                    <a:gd name="T16" fmla="*/ 15 w 184"/>
                    <a:gd name="T17" fmla="*/ 39 h 214"/>
                    <a:gd name="T18" fmla="*/ 45 w 184"/>
                    <a:gd name="T19" fmla="*/ 27 h 214"/>
                    <a:gd name="T20" fmla="*/ 76 w 184"/>
                    <a:gd name="T21" fmla="*/ 3 h 214"/>
                    <a:gd name="T22" fmla="*/ 87 w 184"/>
                    <a:gd name="T23" fmla="*/ 0 h 214"/>
                    <a:gd name="T24" fmla="*/ 92 w 184"/>
                    <a:gd name="T25" fmla="*/ 0 h 214"/>
                    <a:gd name="T26" fmla="*/ 101 w 184"/>
                    <a:gd name="T27" fmla="*/ 3 h 214"/>
                    <a:gd name="T28" fmla="*/ 132 w 184"/>
                    <a:gd name="T29" fmla="*/ 27 h 214"/>
                    <a:gd name="T30" fmla="*/ 164 w 184"/>
                    <a:gd name="T31" fmla="*/ 39 h 214"/>
                    <a:gd name="T32" fmla="*/ 179 w 184"/>
                    <a:gd name="T33" fmla="*/ 45 h 214"/>
                    <a:gd name="T34" fmla="*/ 184 w 184"/>
                    <a:gd name="T35" fmla="*/ 50 h 214"/>
                    <a:gd name="T36" fmla="*/ 179 w 184"/>
                    <a:gd name="T37" fmla="*/ 57 h 214"/>
                    <a:gd name="T38" fmla="*/ 179 w 184"/>
                    <a:gd name="T39" fmla="*/ 81 h 214"/>
                    <a:gd name="T40" fmla="*/ 179 w 184"/>
                    <a:gd name="T41" fmla="*/ 144 h 214"/>
                    <a:gd name="T42" fmla="*/ 179 w 184"/>
                    <a:gd name="T43" fmla="*/ 185 h 214"/>
                    <a:gd name="T44" fmla="*/ 179 w 184"/>
                    <a:gd name="T45" fmla="*/ 196 h 214"/>
                    <a:gd name="T46" fmla="*/ 184 w 184"/>
                    <a:gd name="T47" fmla="*/ 207 h 214"/>
                    <a:gd name="T48" fmla="*/ 173 w 184"/>
                    <a:gd name="T49" fmla="*/ 214 h 214"/>
                    <a:gd name="T50" fmla="*/ 0 w 184"/>
                    <a:gd name="T51" fmla="*/ 207 h 2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4"/>
                    <a:gd name="T79" fmla="*/ 0 h 214"/>
                    <a:gd name="T80" fmla="*/ 184 w 184"/>
                    <a:gd name="T81" fmla="*/ 214 h 2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4" h="214">
                      <a:moveTo>
                        <a:pt x="0" y="207"/>
                      </a:moveTo>
                      <a:lnTo>
                        <a:pt x="0" y="196"/>
                      </a:lnTo>
                      <a:lnTo>
                        <a:pt x="0" y="185"/>
                      </a:lnTo>
                      <a:lnTo>
                        <a:pt x="0" y="144"/>
                      </a:lnTo>
                      <a:lnTo>
                        <a:pt x="0" y="81"/>
                      </a:lnTo>
                      <a:lnTo>
                        <a:pt x="0" y="57"/>
                      </a:lnTo>
                      <a:lnTo>
                        <a:pt x="0" y="50"/>
                      </a:lnTo>
                      <a:lnTo>
                        <a:pt x="0" y="45"/>
                      </a:lnTo>
                      <a:lnTo>
                        <a:pt x="15" y="39"/>
                      </a:lnTo>
                      <a:lnTo>
                        <a:pt x="45" y="27"/>
                      </a:lnTo>
                      <a:lnTo>
                        <a:pt x="76" y="3"/>
                      </a:lnTo>
                      <a:lnTo>
                        <a:pt x="87" y="0"/>
                      </a:lnTo>
                      <a:lnTo>
                        <a:pt x="92" y="0"/>
                      </a:lnTo>
                      <a:lnTo>
                        <a:pt x="101" y="3"/>
                      </a:lnTo>
                      <a:lnTo>
                        <a:pt x="132" y="27"/>
                      </a:lnTo>
                      <a:lnTo>
                        <a:pt x="164" y="39"/>
                      </a:lnTo>
                      <a:lnTo>
                        <a:pt x="179" y="45"/>
                      </a:lnTo>
                      <a:lnTo>
                        <a:pt x="184" y="50"/>
                      </a:lnTo>
                      <a:lnTo>
                        <a:pt x="179" y="57"/>
                      </a:lnTo>
                      <a:lnTo>
                        <a:pt x="179" y="81"/>
                      </a:lnTo>
                      <a:lnTo>
                        <a:pt x="179" y="144"/>
                      </a:lnTo>
                      <a:lnTo>
                        <a:pt x="179" y="185"/>
                      </a:lnTo>
                      <a:lnTo>
                        <a:pt x="179" y="196"/>
                      </a:lnTo>
                      <a:lnTo>
                        <a:pt x="184" y="207"/>
                      </a:lnTo>
                      <a:lnTo>
                        <a:pt x="173" y="214"/>
                      </a:lnTo>
                      <a:lnTo>
                        <a:pt x="0" y="207"/>
                      </a:lnTo>
                      <a:close/>
                    </a:path>
                  </a:pathLst>
                </a:custGeom>
                <a:gradFill rotWithShape="0">
                  <a:gsLst>
                    <a:gs pos="0">
                      <a:srgbClr val="006600"/>
                    </a:gs>
                    <a:gs pos="100000">
                      <a:srgbClr val="996600"/>
                    </a:gs>
                  </a:gsLst>
                  <a:path path="rect">
                    <a:fillToRect l="50000" t="50000" r="50000" b="50000"/>
                  </a:path>
                </a:gradFill>
                <a:ln w="9525">
                  <a:noFill/>
                  <a:round/>
                  <a:headEnd/>
                  <a:tailEnd/>
                </a:ln>
              </p:spPr>
              <p:txBody>
                <a:bodyPr/>
                <a:lstStyle/>
                <a:p>
                  <a:endParaRPr lang="en-US"/>
                </a:p>
              </p:txBody>
            </p:sp>
            <p:sp>
              <p:nvSpPr>
                <p:cNvPr id="27178" name="Freeform 813"/>
                <p:cNvSpPr>
                  <a:spLocks/>
                </p:cNvSpPr>
                <p:nvPr/>
              </p:nvSpPr>
              <p:spPr bwMode="auto">
                <a:xfrm>
                  <a:off x="4727" y="1856"/>
                  <a:ext cx="184" cy="214"/>
                </a:xfrm>
                <a:custGeom>
                  <a:avLst/>
                  <a:gdLst>
                    <a:gd name="T0" fmla="*/ 0 w 184"/>
                    <a:gd name="T1" fmla="*/ 207 h 214"/>
                    <a:gd name="T2" fmla="*/ 0 w 184"/>
                    <a:gd name="T3" fmla="*/ 196 h 214"/>
                    <a:gd name="T4" fmla="*/ 0 w 184"/>
                    <a:gd name="T5" fmla="*/ 185 h 214"/>
                    <a:gd name="T6" fmla="*/ 0 w 184"/>
                    <a:gd name="T7" fmla="*/ 144 h 214"/>
                    <a:gd name="T8" fmla="*/ 0 w 184"/>
                    <a:gd name="T9" fmla="*/ 81 h 214"/>
                    <a:gd name="T10" fmla="*/ 0 w 184"/>
                    <a:gd name="T11" fmla="*/ 57 h 214"/>
                    <a:gd name="T12" fmla="*/ 0 w 184"/>
                    <a:gd name="T13" fmla="*/ 50 h 214"/>
                    <a:gd name="T14" fmla="*/ 0 w 184"/>
                    <a:gd name="T15" fmla="*/ 45 h 214"/>
                    <a:gd name="T16" fmla="*/ 15 w 184"/>
                    <a:gd name="T17" fmla="*/ 39 h 214"/>
                    <a:gd name="T18" fmla="*/ 45 w 184"/>
                    <a:gd name="T19" fmla="*/ 27 h 214"/>
                    <a:gd name="T20" fmla="*/ 76 w 184"/>
                    <a:gd name="T21" fmla="*/ 3 h 214"/>
                    <a:gd name="T22" fmla="*/ 87 w 184"/>
                    <a:gd name="T23" fmla="*/ 0 h 214"/>
                    <a:gd name="T24" fmla="*/ 92 w 184"/>
                    <a:gd name="T25" fmla="*/ 0 h 214"/>
                    <a:gd name="T26" fmla="*/ 101 w 184"/>
                    <a:gd name="T27" fmla="*/ 3 h 214"/>
                    <a:gd name="T28" fmla="*/ 132 w 184"/>
                    <a:gd name="T29" fmla="*/ 27 h 214"/>
                    <a:gd name="T30" fmla="*/ 164 w 184"/>
                    <a:gd name="T31" fmla="*/ 39 h 214"/>
                    <a:gd name="T32" fmla="*/ 179 w 184"/>
                    <a:gd name="T33" fmla="*/ 45 h 214"/>
                    <a:gd name="T34" fmla="*/ 184 w 184"/>
                    <a:gd name="T35" fmla="*/ 50 h 214"/>
                    <a:gd name="T36" fmla="*/ 179 w 184"/>
                    <a:gd name="T37" fmla="*/ 57 h 214"/>
                    <a:gd name="T38" fmla="*/ 179 w 184"/>
                    <a:gd name="T39" fmla="*/ 81 h 214"/>
                    <a:gd name="T40" fmla="*/ 179 w 184"/>
                    <a:gd name="T41" fmla="*/ 144 h 214"/>
                    <a:gd name="T42" fmla="*/ 179 w 184"/>
                    <a:gd name="T43" fmla="*/ 185 h 214"/>
                    <a:gd name="T44" fmla="*/ 179 w 184"/>
                    <a:gd name="T45" fmla="*/ 196 h 214"/>
                    <a:gd name="T46" fmla="*/ 184 w 184"/>
                    <a:gd name="T47" fmla="*/ 207 h 214"/>
                    <a:gd name="T48" fmla="*/ 173 w 184"/>
                    <a:gd name="T49" fmla="*/ 214 h 214"/>
                    <a:gd name="T50" fmla="*/ 0 w 184"/>
                    <a:gd name="T51" fmla="*/ 207 h 2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4"/>
                    <a:gd name="T79" fmla="*/ 0 h 214"/>
                    <a:gd name="T80" fmla="*/ 184 w 184"/>
                    <a:gd name="T81" fmla="*/ 214 h 2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4" h="214">
                      <a:moveTo>
                        <a:pt x="0" y="207"/>
                      </a:moveTo>
                      <a:lnTo>
                        <a:pt x="0" y="196"/>
                      </a:lnTo>
                      <a:lnTo>
                        <a:pt x="0" y="185"/>
                      </a:lnTo>
                      <a:lnTo>
                        <a:pt x="0" y="144"/>
                      </a:lnTo>
                      <a:lnTo>
                        <a:pt x="0" y="81"/>
                      </a:lnTo>
                      <a:lnTo>
                        <a:pt x="0" y="57"/>
                      </a:lnTo>
                      <a:lnTo>
                        <a:pt x="0" y="50"/>
                      </a:lnTo>
                      <a:lnTo>
                        <a:pt x="0" y="45"/>
                      </a:lnTo>
                      <a:lnTo>
                        <a:pt x="15" y="39"/>
                      </a:lnTo>
                      <a:lnTo>
                        <a:pt x="45" y="27"/>
                      </a:lnTo>
                      <a:lnTo>
                        <a:pt x="76" y="3"/>
                      </a:lnTo>
                      <a:lnTo>
                        <a:pt x="87" y="0"/>
                      </a:lnTo>
                      <a:lnTo>
                        <a:pt x="92" y="0"/>
                      </a:lnTo>
                      <a:lnTo>
                        <a:pt x="101" y="3"/>
                      </a:lnTo>
                      <a:lnTo>
                        <a:pt x="132" y="27"/>
                      </a:lnTo>
                      <a:lnTo>
                        <a:pt x="164" y="39"/>
                      </a:lnTo>
                      <a:lnTo>
                        <a:pt x="179" y="45"/>
                      </a:lnTo>
                      <a:lnTo>
                        <a:pt x="184" y="50"/>
                      </a:lnTo>
                      <a:lnTo>
                        <a:pt x="179" y="57"/>
                      </a:lnTo>
                      <a:lnTo>
                        <a:pt x="179" y="81"/>
                      </a:lnTo>
                      <a:lnTo>
                        <a:pt x="179" y="144"/>
                      </a:lnTo>
                      <a:lnTo>
                        <a:pt x="179" y="185"/>
                      </a:lnTo>
                      <a:lnTo>
                        <a:pt x="179" y="196"/>
                      </a:lnTo>
                      <a:lnTo>
                        <a:pt x="184" y="207"/>
                      </a:lnTo>
                      <a:lnTo>
                        <a:pt x="173" y="214"/>
                      </a:lnTo>
                      <a:lnTo>
                        <a:pt x="0" y="207"/>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grpSp>
          <p:grpSp>
            <p:nvGrpSpPr>
              <p:cNvPr id="27140" name="Group 814"/>
              <p:cNvGrpSpPr>
                <a:grpSpLocks/>
              </p:cNvGrpSpPr>
              <p:nvPr/>
            </p:nvGrpSpPr>
            <p:grpSpPr bwMode="auto">
              <a:xfrm>
                <a:off x="4716" y="1860"/>
                <a:ext cx="185" cy="210"/>
                <a:chOff x="4716" y="1860"/>
                <a:chExt cx="185" cy="210"/>
              </a:xfrm>
            </p:grpSpPr>
            <p:sp>
              <p:nvSpPr>
                <p:cNvPr id="27175" name="Freeform 815"/>
                <p:cNvSpPr>
                  <a:spLocks/>
                </p:cNvSpPr>
                <p:nvPr/>
              </p:nvSpPr>
              <p:spPr bwMode="auto">
                <a:xfrm>
                  <a:off x="4716" y="1860"/>
                  <a:ext cx="185" cy="210"/>
                </a:xfrm>
                <a:custGeom>
                  <a:avLst/>
                  <a:gdLst>
                    <a:gd name="T0" fmla="*/ 0 w 185"/>
                    <a:gd name="T1" fmla="*/ 210 h 210"/>
                    <a:gd name="T2" fmla="*/ 0 w 185"/>
                    <a:gd name="T3" fmla="*/ 198 h 210"/>
                    <a:gd name="T4" fmla="*/ 0 w 185"/>
                    <a:gd name="T5" fmla="*/ 186 h 210"/>
                    <a:gd name="T6" fmla="*/ 5 w 185"/>
                    <a:gd name="T7" fmla="*/ 145 h 210"/>
                    <a:gd name="T8" fmla="*/ 0 w 185"/>
                    <a:gd name="T9" fmla="*/ 83 h 210"/>
                    <a:gd name="T10" fmla="*/ 0 w 185"/>
                    <a:gd name="T11" fmla="*/ 59 h 210"/>
                    <a:gd name="T12" fmla="*/ 0 w 185"/>
                    <a:gd name="T13" fmla="*/ 52 h 210"/>
                    <a:gd name="T14" fmla="*/ 5 w 185"/>
                    <a:gd name="T15" fmla="*/ 47 h 210"/>
                    <a:gd name="T16" fmla="*/ 15 w 185"/>
                    <a:gd name="T17" fmla="*/ 41 h 210"/>
                    <a:gd name="T18" fmla="*/ 51 w 185"/>
                    <a:gd name="T19" fmla="*/ 28 h 210"/>
                    <a:gd name="T20" fmla="*/ 76 w 185"/>
                    <a:gd name="T21" fmla="*/ 5 h 210"/>
                    <a:gd name="T22" fmla="*/ 87 w 185"/>
                    <a:gd name="T23" fmla="*/ 0 h 210"/>
                    <a:gd name="T24" fmla="*/ 93 w 185"/>
                    <a:gd name="T25" fmla="*/ 0 h 210"/>
                    <a:gd name="T26" fmla="*/ 102 w 185"/>
                    <a:gd name="T27" fmla="*/ 5 h 210"/>
                    <a:gd name="T28" fmla="*/ 133 w 185"/>
                    <a:gd name="T29" fmla="*/ 28 h 210"/>
                    <a:gd name="T30" fmla="*/ 165 w 185"/>
                    <a:gd name="T31" fmla="*/ 41 h 210"/>
                    <a:gd name="T32" fmla="*/ 180 w 185"/>
                    <a:gd name="T33" fmla="*/ 47 h 210"/>
                    <a:gd name="T34" fmla="*/ 185 w 185"/>
                    <a:gd name="T35" fmla="*/ 52 h 210"/>
                    <a:gd name="T36" fmla="*/ 180 w 185"/>
                    <a:gd name="T37" fmla="*/ 59 h 210"/>
                    <a:gd name="T38" fmla="*/ 180 w 185"/>
                    <a:gd name="T39" fmla="*/ 83 h 210"/>
                    <a:gd name="T40" fmla="*/ 180 w 185"/>
                    <a:gd name="T41" fmla="*/ 145 h 210"/>
                    <a:gd name="T42" fmla="*/ 180 w 185"/>
                    <a:gd name="T43" fmla="*/ 186 h 210"/>
                    <a:gd name="T44" fmla="*/ 180 w 185"/>
                    <a:gd name="T45" fmla="*/ 198 h 210"/>
                    <a:gd name="T46" fmla="*/ 185 w 185"/>
                    <a:gd name="T47" fmla="*/ 210 h 210"/>
                    <a:gd name="T48" fmla="*/ 0 w 185"/>
                    <a:gd name="T49" fmla="*/ 21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
                    <a:gd name="T76" fmla="*/ 0 h 210"/>
                    <a:gd name="T77" fmla="*/ 185 w 185"/>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 h="210">
                      <a:moveTo>
                        <a:pt x="0" y="210"/>
                      </a:moveTo>
                      <a:lnTo>
                        <a:pt x="0" y="198"/>
                      </a:lnTo>
                      <a:lnTo>
                        <a:pt x="0" y="186"/>
                      </a:lnTo>
                      <a:lnTo>
                        <a:pt x="5" y="145"/>
                      </a:lnTo>
                      <a:lnTo>
                        <a:pt x="0" y="83"/>
                      </a:lnTo>
                      <a:lnTo>
                        <a:pt x="0" y="59"/>
                      </a:lnTo>
                      <a:lnTo>
                        <a:pt x="0" y="52"/>
                      </a:lnTo>
                      <a:lnTo>
                        <a:pt x="5" y="47"/>
                      </a:lnTo>
                      <a:lnTo>
                        <a:pt x="15" y="41"/>
                      </a:lnTo>
                      <a:lnTo>
                        <a:pt x="51" y="28"/>
                      </a:lnTo>
                      <a:lnTo>
                        <a:pt x="76" y="5"/>
                      </a:lnTo>
                      <a:lnTo>
                        <a:pt x="87" y="0"/>
                      </a:lnTo>
                      <a:lnTo>
                        <a:pt x="93" y="0"/>
                      </a:lnTo>
                      <a:lnTo>
                        <a:pt x="102" y="5"/>
                      </a:lnTo>
                      <a:lnTo>
                        <a:pt x="133" y="28"/>
                      </a:lnTo>
                      <a:lnTo>
                        <a:pt x="165" y="41"/>
                      </a:lnTo>
                      <a:lnTo>
                        <a:pt x="180" y="47"/>
                      </a:lnTo>
                      <a:lnTo>
                        <a:pt x="185" y="52"/>
                      </a:lnTo>
                      <a:lnTo>
                        <a:pt x="180" y="59"/>
                      </a:lnTo>
                      <a:lnTo>
                        <a:pt x="180" y="83"/>
                      </a:lnTo>
                      <a:lnTo>
                        <a:pt x="180" y="145"/>
                      </a:lnTo>
                      <a:lnTo>
                        <a:pt x="180" y="186"/>
                      </a:lnTo>
                      <a:lnTo>
                        <a:pt x="180" y="198"/>
                      </a:lnTo>
                      <a:lnTo>
                        <a:pt x="185" y="210"/>
                      </a:lnTo>
                      <a:lnTo>
                        <a:pt x="0" y="210"/>
                      </a:lnTo>
                      <a:close/>
                    </a:path>
                  </a:pathLst>
                </a:custGeom>
                <a:gradFill rotWithShape="0">
                  <a:gsLst>
                    <a:gs pos="0">
                      <a:srgbClr val="006600"/>
                    </a:gs>
                    <a:gs pos="100000">
                      <a:srgbClr val="996600"/>
                    </a:gs>
                  </a:gsLst>
                  <a:path path="rect">
                    <a:fillToRect l="50000" t="50000" r="50000" b="50000"/>
                  </a:path>
                </a:gradFill>
                <a:ln w="9525">
                  <a:noFill/>
                  <a:round/>
                  <a:headEnd/>
                  <a:tailEnd/>
                </a:ln>
              </p:spPr>
              <p:txBody>
                <a:bodyPr/>
                <a:lstStyle/>
                <a:p>
                  <a:endParaRPr lang="en-US"/>
                </a:p>
              </p:txBody>
            </p:sp>
            <p:sp>
              <p:nvSpPr>
                <p:cNvPr id="27176" name="Freeform 816"/>
                <p:cNvSpPr>
                  <a:spLocks/>
                </p:cNvSpPr>
                <p:nvPr/>
              </p:nvSpPr>
              <p:spPr bwMode="auto">
                <a:xfrm>
                  <a:off x="4716" y="1860"/>
                  <a:ext cx="185" cy="210"/>
                </a:xfrm>
                <a:custGeom>
                  <a:avLst/>
                  <a:gdLst>
                    <a:gd name="T0" fmla="*/ 0 w 185"/>
                    <a:gd name="T1" fmla="*/ 210 h 210"/>
                    <a:gd name="T2" fmla="*/ 0 w 185"/>
                    <a:gd name="T3" fmla="*/ 198 h 210"/>
                    <a:gd name="T4" fmla="*/ 0 w 185"/>
                    <a:gd name="T5" fmla="*/ 186 h 210"/>
                    <a:gd name="T6" fmla="*/ 5 w 185"/>
                    <a:gd name="T7" fmla="*/ 145 h 210"/>
                    <a:gd name="T8" fmla="*/ 0 w 185"/>
                    <a:gd name="T9" fmla="*/ 83 h 210"/>
                    <a:gd name="T10" fmla="*/ 0 w 185"/>
                    <a:gd name="T11" fmla="*/ 59 h 210"/>
                    <a:gd name="T12" fmla="*/ 0 w 185"/>
                    <a:gd name="T13" fmla="*/ 52 h 210"/>
                    <a:gd name="T14" fmla="*/ 5 w 185"/>
                    <a:gd name="T15" fmla="*/ 47 h 210"/>
                    <a:gd name="T16" fmla="*/ 15 w 185"/>
                    <a:gd name="T17" fmla="*/ 41 h 210"/>
                    <a:gd name="T18" fmla="*/ 51 w 185"/>
                    <a:gd name="T19" fmla="*/ 28 h 210"/>
                    <a:gd name="T20" fmla="*/ 76 w 185"/>
                    <a:gd name="T21" fmla="*/ 5 h 210"/>
                    <a:gd name="T22" fmla="*/ 87 w 185"/>
                    <a:gd name="T23" fmla="*/ 0 h 210"/>
                    <a:gd name="T24" fmla="*/ 93 w 185"/>
                    <a:gd name="T25" fmla="*/ 0 h 210"/>
                    <a:gd name="T26" fmla="*/ 102 w 185"/>
                    <a:gd name="T27" fmla="*/ 5 h 210"/>
                    <a:gd name="T28" fmla="*/ 133 w 185"/>
                    <a:gd name="T29" fmla="*/ 28 h 210"/>
                    <a:gd name="T30" fmla="*/ 165 w 185"/>
                    <a:gd name="T31" fmla="*/ 41 h 210"/>
                    <a:gd name="T32" fmla="*/ 180 w 185"/>
                    <a:gd name="T33" fmla="*/ 47 h 210"/>
                    <a:gd name="T34" fmla="*/ 185 w 185"/>
                    <a:gd name="T35" fmla="*/ 52 h 210"/>
                    <a:gd name="T36" fmla="*/ 180 w 185"/>
                    <a:gd name="T37" fmla="*/ 59 h 210"/>
                    <a:gd name="T38" fmla="*/ 180 w 185"/>
                    <a:gd name="T39" fmla="*/ 83 h 210"/>
                    <a:gd name="T40" fmla="*/ 180 w 185"/>
                    <a:gd name="T41" fmla="*/ 145 h 210"/>
                    <a:gd name="T42" fmla="*/ 180 w 185"/>
                    <a:gd name="T43" fmla="*/ 186 h 210"/>
                    <a:gd name="T44" fmla="*/ 180 w 185"/>
                    <a:gd name="T45" fmla="*/ 198 h 210"/>
                    <a:gd name="T46" fmla="*/ 185 w 185"/>
                    <a:gd name="T47" fmla="*/ 210 h 210"/>
                    <a:gd name="T48" fmla="*/ 0 w 185"/>
                    <a:gd name="T49" fmla="*/ 21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5"/>
                    <a:gd name="T76" fmla="*/ 0 h 210"/>
                    <a:gd name="T77" fmla="*/ 185 w 185"/>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5" h="210">
                      <a:moveTo>
                        <a:pt x="0" y="210"/>
                      </a:moveTo>
                      <a:lnTo>
                        <a:pt x="0" y="198"/>
                      </a:lnTo>
                      <a:lnTo>
                        <a:pt x="0" y="186"/>
                      </a:lnTo>
                      <a:lnTo>
                        <a:pt x="5" y="145"/>
                      </a:lnTo>
                      <a:lnTo>
                        <a:pt x="0" y="83"/>
                      </a:lnTo>
                      <a:lnTo>
                        <a:pt x="0" y="59"/>
                      </a:lnTo>
                      <a:lnTo>
                        <a:pt x="0" y="52"/>
                      </a:lnTo>
                      <a:lnTo>
                        <a:pt x="5" y="47"/>
                      </a:lnTo>
                      <a:lnTo>
                        <a:pt x="15" y="41"/>
                      </a:lnTo>
                      <a:lnTo>
                        <a:pt x="51" y="28"/>
                      </a:lnTo>
                      <a:lnTo>
                        <a:pt x="76" y="5"/>
                      </a:lnTo>
                      <a:lnTo>
                        <a:pt x="87" y="0"/>
                      </a:lnTo>
                      <a:lnTo>
                        <a:pt x="93" y="0"/>
                      </a:lnTo>
                      <a:lnTo>
                        <a:pt x="102" y="5"/>
                      </a:lnTo>
                      <a:lnTo>
                        <a:pt x="133" y="28"/>
                      </a:lnTo>
                      <a:lnTo>
                        <a:pt x="165" y="41"/>
                      </a:lnTo>
                      <a:lnTo>
                        <a:pt x="180" y="47"/>
                      </a:lnTo>
                      <a:lnTo>
                        <a:pt x="185" y="52"/>
                      </a:lnTo>
                      <a:lnTo>
                        <a:pt x="180" y="59"/>
                      </a:lnTo>
                      <a:lnTo>
                        <a:pt x="180" y="83"/>
                      </a:lnTo>
                      <a:lnTo>
                        <a:pt x="180" y="145"/>
                      </a:lnTo>
                      <a:lnTo>
                        <a:pt x="180" y="186"/>
                      </a:lnTo>
                      <a:lnTo>
                        <a:pt x="180" y="198"/>
                      </a:lnTo>
                      <a:lnTo>
                        <a:pt x="185" y="210"/>
                      </a:lnTo>
                      <a:lnTo>
                        <a:pt x="0" y="210"/>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grpSp>
          <p:sp>
            <p:nvSpPr>
              <p:cNvPr id="27141" name="Freeform 817"/>
              <p:cNvSpPr>
                <a:spLocks/>
              </p:cNvSpPr>
              <p:nvPr/>
            </p:nvSpPr>
            <p:spPr bwMode="auto">
              <a:xfrm>
                <a:off x="4716" y="1914"/>
                <a:ext cx="185" cy="1"/>
              </a:xfrm>
              <a:custGeom>
                <a:avLst/>
                <a:gdLst>
                  <a:gd name="T0" fmla="*/ 0 w 185"/>
                  <a:gd name="T1" fmla="*/ 0 h 1"/>
                  <a:gd name="T2" fmla="*/ 5 w 185"/>
                  <a:gd name="T3" fmla="*/ 0 h 1"/>
                  <a:gd name="T4" fmla="*/ 30 w 185"/>
                  <a:gd name="T5" fmla="*/ 0 h 1"/>
                  <a:gd name="T6" fmla="*/ 93 w 185"/>
                  <a:gd name="T7" fmla="*/ 0 h 1"/>
                  <a:gd name="T8" fmla="*/ 149 w 185"/>
                  <a:gd name="T9" fmla="*/ 0 h 1"/>
                  <a:gd name="T10" fmla="*/ 174 w 185"/>
                  <a:gd name="T11" fmla="*/ 0 h 1"/>
                  <a:gd name="T12" fmla="*/ 185 w 185"/>
                  <a:gd name="T13" fmla="*/ 0 h 1"/>
                  <a:gd name="T14" fmla="*/ 0 60000 65536"/>
                  <a:gd name="T15" fmla="*/ 0 60000 65536"/>
                  <a:gd name="T16" fmla="*/ 0 60000 65536"/>
                  <a:gd name="T17" fmla="*/ 0 60000 65536"/>
                  <a:gd name="T18" fmla="*/ 0 60000 65536"/>
                  <a:gd name="T19" fmla="*/ 0 60000 65536"/>
                  <a:gd name="T20" fmla="*/ 0 60000 65536"/>
                  <a:gd name="T21" fmla="*/ 0 w 185"/>
                  <a:gd name="T22" fmla="*/ 0 h 1"/>
                  <a:gd name="T23" fmla="*/ 185 w 18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
                    <a:moveTo>
                      <a:pt x="0" y="0"/>
                    </a:moveTo>
                    <a:lnTo>
                      <a:pt x="5" y="0"/>
                    </a:lnTo>
                    <a:lnTo>
                      <a:pt x="30" y="0"/>
                    </a:lnTo>
                    <a:lnTo>
                      <a:pt x="93" y="0"/>
                    </a:lnTo>
                    <a:lnTo>
                      <a:pt x="149" y="0"/>
                    </a:lnTo>
                    <a:lnTo>
                      <a:pt x="174" y="0"/>
                    </a:lnTo>
                    <a:lnTo>
                      <a:pt x="185" y="0"/>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sp>
            <p:nvSpPr>
              <p:cNvPr id="27142" name="Line 818"/>
              <p:cNvSpPr>
                <a:spLocks noChangeShapeType="1"/>
              </p:cNvSpPr>
              <p:nvPr/>
            </p:nvSpPr>
            <p:spPr bwMode="auto">
              <a:xfrm>
                <a:off x="4823" y="1878"/>
                <a:ext cx="1" cy="5"/>
              </a:xfrm>
              <a:prstGeom prst="line">
                <a:avLst/>
              </a:prstGeom>
              <a:noFill/>
              <a:ln w="12700">
                <a:solidFill>
                  <a:srgbClr val="000000"/>
                </a:solidFill>
                <a:round/>
                <a:headEnd/>
                <a:tailEnd/>
              </a:ln>
            </p:spPr>
            <p:txBody>
              <a:bodyPr/>
              <a:lstStyle/>
              <a:p>
                <a:endParaRPr lang="en-US"/>
              </a:p>
            </p:txBody>
          </p:sp>
          <p:sp>
            <p:nvSpPr>
              <p:cNvPr id="27143" name="Line 819"/>
              <p:cNvSpPr>
                <a:spLocks noChangeShapeType="1"/>
              </p:cNvSpPr>
              <p:nvPr/>
            </p:nvSpPr>
            <p:spPr bwMode="auto">
              <a:xfrm>
                <a:off x="4808" y="1884"/>
                <a:ext cx="1" cy="1"/>
              </a:xfrm>
              <a:prstGeom prst="line">
                <a:avLst/>
              </a:prstGeom>
              <a:noFill/>
              <a:ln w="12700">
                <a:solidFill>
                  <a:srgbClr val="000000"/>
                </a:solidFill>
                <a:round/>
                <a:headEnd/>
                <a:tailEnd/>
              </a:ln>
            </p:spPr>
            <p:txBody>
              <a:bodyPr/>
              <a:lstStyle/>
              <a:p>
                <a:endParaRPr lang="en-US"/>
              </a:p>
            </p:txBody>
          </p:sp>
          <p:sp>
            <p:nvSpPr>
              <p:cNvPr id="27144" name="Line 820"/>
              <p:cNvSpPr>
                <a:spLocks noChangeShapeType="1"/>
              </p:cNvSpPr>
              <p:nvPr/>
            </p:nvSpPr>
            <p:spPr bwMode="auto">
              <a:xfrm flipH="1">
                <a:off x="4803" y="1884"/>
                <a:ext cx="1" cy="1"/>
              </a:xfrm>
              <a:prstGeom prst="line">
                <a:avLst/>
              </a:prstGeom>
              <a:noFill/>
              <a:ln w="12700">
                <a:solidFill>
                  <a:srgbClr val="000000"/>
                </a:solidFill>
                <a:round/>
                <a:headEnd/>
                <a:tailEnd/>
              </a:ln>
            </p:spPr>
            <p:txBody>
              <a:bodyPr/>
              <a:lstStyle/>
              <a:p>
                <a:endParaRPr lang="en-US"/>
              </a:p>
            </p:txBody>
          </p:sp>
          <p:sp>
            <p:nvSpPr>
              <p:cNvPr id="27145" name="Line 821"/>
              <p:cNvSpPr>
                <a:spLocks noChangeShapeType="1"/>
              </p:cNvSpPr>
              <p:nvPr/>
            </p:nvSpPr>
            <p:spPr bwMode="auto">
              <a:xfrm>
                <a:off x="4745" y="1905"/>
                <a:ext cx="11" cy="1"/>
              </a:xfrm>
              <a:prstGeom prst="line">
                <a:avLst/>
              </a:prstGeom>
              <a:noFill/>
              <a:ln w="12700">
                <a:solidFill>
                  <a:srgbClr val="000000"/>
                </a:solidFill>
                <a:round/>
                <a:headEnd/>
                <a:tailEnd/>
              </a:ln>
            </p:spPr>
            <p:txBody>
              <a:bodyPr/>
              <a:lstStyle/>
              <a:p>
                <a:endParaRPr lang="en-US"/>
              </a:p>
            </p:txBody>
          </p:sp>
          <p:sp>
            <p:nvSpPr>
              <p:cNvPr id="27146" name="Line 822"/>
              <p:cNvSpPr>
                <a:spLocks noChangeShapeType="1"/>
              </p:cNvSpPr>
              <p:nvPr/>
            </p:nvSpPr>
            <p:spPr bwMode="auto">
              <a:xfrm>
                <a:off x="4760" y="1905"/>
                <a:ext cx="9" cy="1"/>
              </a:xfrm>
              <a:prstGeom prst="line">
                <a:avLst/>
              </a:prstGeom>
              <a:noFill/>
              <a:ln w="12700">
                <a:solidFill>
                  <a:srgbClr val="000000"/>
                </a:solidFill>
                <a:round/>
                <a:headEnd/>
                <a:tailEnd/>
              </a:ln>
            </p:spPr>
            <p:txBody>
              <a:bodyPr/>
              <a:lstStyle/>
              <a:p>
                <a:endParaRPr lang="en-US"/>
              </a:p>
            </p:txBody>
          </p:sp>
          <p:sp>
            <p:nvSpPr>
              <p:cNvPr id="27147" name="Line 823"/>
              <p:cNvSpPr>
                <a:spLocks noChangeShapeType="1"/>
              </p:cNvSpPr>
              <p:nvPr/>
            </p:nvSpPr>
            <p:spPr bwMode="auto">
              <a:xfrm>
                <a:off x="4861" y="1906"/>
                <a:ext cx="9" cy="2"/>
              </a:xfrm>
              <a:prstGeom prst="line">
                <a:avLst/>
              </a:prstGeom>
              <a:noFill/>
              <a:ln w="12700">
                <a:solidFill>
                  <a:srgbClr val="000000"/>
                </a:solidFill>
                <a:round/>
                <a:headEnd/>
                <a:tailEnd/>
              </a:ln>
            </p:spPr>
            <p:txBody>
              <a:bodyPr/>
              <a:lstStyle/>
              <a:p>
                <a:endParaRPr lang="en-US"/>
              </a:p>
            </p:txBody>
          </p:sp>
          <p:sp>
            <p:nvSpPr>
              <p:cNvPr id="27148" name="Line 824"/>
              <p:cNvSpPr>
                <a:spLocks noChangeShapeType="1"/>
              </p:cNvSpPr>
              <p:nvPr/>
            </p:nvSpPr>
            <p:spPr bwMode="auto">
              <a:xfrm>
                <a:off x="4856" y="1906"/>
                <a:ext cx="10" cy="2"/>
              </a:xfrm>
              <a:prstGeom prst="line">
                <a:avLst/>
              </a:prstGeom>
              <a:noFill/>
              <a:ln w="12700">
                <a:solidFill>
                  <a:srgbClr val="000000"/>
                </a:solidFill>
                <a:round/>
                <a:headEnd/>
                <a:tailEnd/>
              </a:ln>
            </p:spPr>
            <p:txBody>
              <a:bodyPr/>
              <a:lstStyle/>
              <a:p>
                <a:endParaRPr lang="en-US"/>
              </a:p>
            </p:txBody>
          </p:sp>
          <p:sp>
            <p:nvSpPr>
              <p:cNvPr id="27149" name="Line 825"/>
              <p:cNvSpPr>
                <a:spLocks noChangeShapeType="1"/>
              </p:cNvSpPr>
              <p:nvPr/>
            </p:nvSpPr>
            <p:spPr bwMode="auto">
              <a:xfrm>
                <a:off x="4732" y="1939"/>
                <a:ext cx="4" cy="15"/>
              </a:xfrm>
              <a:prstGeom prst="line">
                <a:avLst/>
              </a:prstGeom>
              <a:noFill/>
              <a:ln w="12700">
                <a:solidFill>
                  <a:srgbClr val="000000"/>
                </a:solidFill>
                <a:round/>
                <a:headEnd/>
                <a:tailEnd/>
              </a:ln>
            </p:spPr>
            <p:txBody>
              <a:bodyPr/>
              <a:lstStyle/>
              <a:p>
                <a:endParaRPr lang="en-US"/>
              </a:p>
            </p:txBody>
          </p:sp>
          <p:sp>
            <p:nvSpPr>
              <p:cNvPr id="27150" name="Line 826"/>
              <p:cNvSpPr>
                <a:spLocks noChangeShapeType="1"/>
              </p:cNvSpPr>
              <p:nvPr/>
            </p:nvSpPr>
            <p:spPr bwMode="auto">
              <a:xfrm>
                <a:off x="4730" y="1958"/>
                <a:ext cx="1" cy="13"/>
              </a:xfrm>
              <a:prstGeom prst="line">
                <a:avLst/>
              </a:prstGeom>
              <a:noFill/>
              <a:ln w="12700">
                <a:solidFill>
                  <a:srgbClr val="000000"/>
                </a:solidFill>
                <a:round/>
                <a:headEnd/>
                <a:tailEnd/>
              </a:ln>
            </p:spPr>
            <p:txBody>
              <a:bodyPr/>
              <a:lstStyle/>
              <a:p>
                <a:endParaRPr lang="en-US"/>
              </a:p>
            </p:txBody>
          </p:sp>
          <p:sp>
            <p:nvSpPr>
              <p:cNvPr id="27151" name="Line 827"/>
              <p:cNvSpPr>
                <a:spLocks noChangeShapeType="1"/>
              </p:cNvSpPr>
              <p:nvPr/>
            </p:nvSpPr>
            <p:spPr bwMode="auto">
              <a:xfrm>
                <a:off x="4747" y="1939"/>
                <a:ext cx="5" cy="4"/>
              </a:xfrm>
              <a:prstGeom prst="line">
                <a:avLst/>
              </a:prstGeom>
              <a:noFill/>
              <a:ln w="12700">
                <a:solidFill>
                  <a:srgbClr val="000000"/>
                </a:solidFill>
                <a:round/>
                <a:headEnd/>
                <a:tailEnd/>
              </a:ln>
            </p:spPr>
            <p:txBody>
              <a:bodyPr/>
              <a:lstStyle/>
              <a:p>
                <a:endParaRPr lang="en-US"/>
              </a:p>
            </p:txBody>
          </p:sp>
          <p:sp>
            <p:nvSpPr>
              <p:cNvPr id="27152" name="Line 828"/>
              <p:cNvSpPr>
                <a:spLocks noChangeShapeType="1"/>
              </p:cNvSpPr>
              <p:nvPr/>
            </p:nvSpPr>
            <p:spPr bwMode="auto">
              <a:xfrm flipV="1">
                <a:off x="4728" y="2051"/>
                <a:ext cx="8" cy="3"/>
              </a:xfrm>
              <a:prstGeom prst="line">
                <a:avLst/>
              </a:prstGeom>
              <a:noFill/>
              <a:ln w="12700">
                <a:solidFill>
                  <a:srgbClr val="000000"/>
                </a:solidFill>
                <a:round/>
                <a:headEnd/>
                <a:tailEnd/>
              </a:ln>
            </p:spPr>
            <p:txBody>
              <a:bodyPr/>
              <a:lstStyle/>
              <a:p>
                <a:endParaRPr lang="en-US"/>
              </a:p>
            </p:txBody>
          </p:sp>
          <p:sp>
            <p:nvSpPr>
              <p:cNvPr id="27153" name="Line 829"/>
              <p:cNvSpPr>
                <a:spLocks noChangeShapeType="1"/>
              </p:cNvSpPr>
              <p:nvPr/>
            </p:nvSpPr>
            <p:spPr bwMode="auto">
              <a:xfrm flipV="1">
                <a:off x="4727" y="2031"/>
                <a:ext cx="1" cy="10"/>
              </a:xfrm>
              <a:prstGeom prst="line">
                <a:avLst/>
              </a:prstGeom>
              <a:noFill/>
              <a:ln w="12700">
                <a:solidFill>
                  <a:srgbClr val="000000"/>
                </a:solidFill>
                <a:round/>
                <a:headEnd/>
                <a:tailEnd/>
              </a:ln>
            </p:spPr>
            <p:txBody>
              <a:bodyPr/>
              <a:lstStyle/>
              <a:p>
                <a:endParaRPr lang="en-US"/>
              </a:p>
            </p:txBody>
          </p:sp>
          <p:sp>
            <p:nvSpPr>
              <p:cNvPr id="27154" name="Line 830"/>
              <p:cNvSpPr>
                <a:spLocks noChangeShapeType="1"/>
              </p:cNvSpPr>
              <p:nvPr/>
            </p:nvSpPr>
            <p:spPr bwMode="auto">
              <a:xfrm flipH="1" flipV="1">
                <a:off x="4877" y="2051"/>
                <a:ext cx="7" cy="3"/>
              </a:xfrm>
              <a:prstGeom prst="line">
                <a:avLst/>
              </a:prstGeom>
              <a:noFill/>
              <a:ln w="12700">
                <a:solidFill>
                  <a:srgbClr val="000000"/>
                </a:solidFill>
                <a:round/>
                <a:headEnd/>
                <a:tailEnd/>
              </a:ln>
            </p:spPr>
            <p:txBody>
              <a:bodyPr/>
              <a:lstStyle/>
              <a:p>
                <a:endParaRPr lang="en-US"/>
              </a:p>
            </p:txBody>
          </p:sp>
          <p:sp>
            <p:nvSpPr>
              <p:cNvPr id="27155" name="Line 831"/>
              <p:cNvSpPr>
                <a:spLocks noChangeShapeType="1"/>
              </p:cNvSpPr>
              <p:nvPr/>
            </p:nvSpPr>
            <p:spPr bwMode="auto">
              <a:xfrm flipH="1" flipV="1">
                <a:off x="4883" y="2037"/>
                <a:ext cx="1" cy="9"/>
              </a:xfrm>
              <a:prstGeom prst="line">
                <a:avLst/>
              </a:prstGeom>
              <a:noFill/>
              <a:ln w="12700">
                <a:solidFill>
                  <a:srgbClr val="000000"/>
                </a:solidFill>
                <a:round/>
                <a:headEnd/>
                <a:tailEnd/>
              </a:ln>
            </p:spPr>
            <p:txBody>
              <a:bodyPr/>
              <a:lstStyle/>
              <a:p>
                <a:endParaRPr lang="en-US"/>
              </a:p>
            </p:txBody>
          </p:sp>
          <p:sp>
            <p:nvSpPr>
              <p:cNvPr id="27156" name="Line 832"/>
              <p:cNvSpPr>
                <a:spLocks noChangeShapeType="1"/>
              </p:cNvSpPr>
              <p:nvPr/>
            </p:nvSpPr>
            <p:spPr bwMode="auto">
              <a:xfrm flipH="1">
                <a:off x="4856" y="2054"/>
                <a:ext cx="13" cy="1"/>
              </a:xfrm>
              <a:prstGeom prst="line">
                <a:avLst/>
              </a:prstGeom>
              <a:noFill/>
              <a:ln w="12700">
                <a:solidFill>
                  <a:srgbClr val="000000"/>
                </a:solidFill>
                <a:round/>
                <a:headEnd/>
                <a:tailEnd/>
              </a:ln>
            </p:spPr>
            <p:txBody>
              <a:bodyPr/>
              <a:lstStyle/>
              <a:p>
                <a:endParaRPr lang="en-US"/>
              </a:p>
            </p:txBody>
          </p:sp>
          <p:sp>
            <p:nvSpPr>
              <p:cNvPr id="27157" name="Line 833"/>
              <p:cNvSpPr>
                <a:spLocks noChangeShapeType="1"/>
              </p:cNvSpPr>
              <p:nvPr/>
            </p:nvSpPr>
            <p:spPr bwMode="auto">
              <a:xfrm>
                <a:off x="4891" y="1939"/>
                <a:ext cx="1" cy="11"/>
              </a:xfrm>
              <a:prstGeom prst="line">
                <a:avLst/>
              </a:prstGeom>
              <a:noFill/>
              <a:ln w="12700">
                <a:solidFill>
                  <a:srgbClr val="000000"/>
                </a:solidFill>
                <a:round/>
                <a:headEnd/>
                <a:tailEnd/>
              </a:ln>
            </p:spPr>
            <p:txBody>
              <a:bodyPr/>
              <a:lstStyle/>
              <a:p>
                <a:endParaRPr lang="en-US"/>
              </a:p>
            </p:txBody>
          </p:sp>
          <p:sp>
            <p:nvSpPr>
              <p:cNvPr id="27158" name="Line 834"/>
              <p:cNvSpPr>
                <a:spLocks noChangeShapeType="1"/>
              </p:cNvSpPr>
              <p:nvPr/>
            </p:nvSpPr>
            <p:spPr bwMode="auto">
              <a:xfrm flipH="1">
                <a:off x="4880" y="1950"/>
                <a:ext cx="1" cy="4"/>
              </a:xfrm>
              <a:prstGeom prst="line">
                <a:avLst/>
              </a:prstGeom>
              <a:noFill/>
              <a:ln w="12700">
                <a:solidFill>
                  <a:srgbClr val="000000"/>
                </a:solidFill>
                <a:round/>
                <a:headEnd/>
                <a:tailEnd/>
              </a:ln>
            </p:spPr>
            <p:txBody>
              <a:bodyPr/>
              <a:lstStyle/>
              <a:p>
                <a:endParaRPr lang="en-US"/>
              </a:p>
            </p:txBody>
          </p:sp>
          <p:sp>
            <p:nvSpPr>
              <p:cNvPr id="27159" name="Line 835"/>
              <p:cNvSpPr>
                <a:spLocks noChangeShapeType="1"/>
              </p:cNvSpPr>
              <p:nvPr/>
            </p:nvSpPr>
            <p:spPr bwMode="auto">
              <a:xfrm flipH="1">
                <a:off x="4871" y="1933"/>
                <a:ext cx="4" cy="3"/>
              </a:xfrm>
              <a:prstGeom prst="line">
                <a:avLst/>
              </a:prstGeom>
              <a:noFill/>
              <a:ln w="12700">
                <a:solidFill>
                  <a:srgbClr val="000000"/>
                </a:solidFill>
                <a:round/>
                <a:headEnd/>
                <a:tailEnd/>
              </a:ln>
            </p:spPr>
            <p:txBody>
              <a:bodyPr/>
              <a:lstStyle/>
              <a:p>
                <a:endParaRPr lang="en-US"/>
              </a:p>
            </p:txBody>
          </p:sp>
          <p:sp>
            <p:nvSpPr>
              <p:cNvPr id="27160" name="Line 836"/>
              <p:cNvSpPr>
                <a:spLocks noChangeShapeType="1"/>
              </p:cNvSpPr>
              <p:nvPr/>
            </p:nvSpPr>
            <p:spPr bwMode="auto">
              <a:xfrm>
                <a:off x="4908" y="1911"/>
                <a:ext cx="1" cy="1"/>
              </a:xfrm>
              <a:prstGeom prst="line">
                <a:avLst/>
              </a:prstGeom>
              <a:noFill/>
              <a:ln w="12700">
                <a:solidFill>
                  <a:srgbClr val="000000"/>
                </a:solidFill>
                <a:round/>
                <a:headEnd/>
                <a:tailEnd/>
              </a:ln>
            </p:spPr>
            <p:txBody>
              <a:bodyPr/>
              <a:lstStyle/>
              <a:p>
                <a:endParaRPr lang="en-US"/>
              </a:p>
            </p:txBody>
          </p:sp>
          <p:sp>
            <p:nvSpPr>
              <p:cNvPr id="27161" name="Line 837"/>
              <p:cNvSpPr>
                <a:spLocks noChangeShapeType="1"/>
              </p:cNvSpPr>
              <p:nvPr/>
            </p:nvSpPr>
            <p:spPr bwMode="auto">
              <a:xfrm flipH="1">
                <a:off x="4905" y="1926"/>
                <a:ext cx="2" cy="1"/>
              </a:xfrm>
              <a:prstGeom prst="line">
                <a:avLst/>
              </a:prstGeom>
              <a:noFill/>
              <a:ln w="12700">
                <a:solidFill>
                  <a:srgbClr val="000000"/>
                </a:solidFill>
                <a:round/>
                <a:headEnd/>
                <a:tailEnd/>
              </a:ln>
            </p:spPr>
            <p:txBody>
              <a:bodyPr/>
              <a:lstStyle/>
              <a:p>
                <a:endParaRPr lang="en-US"/>
              </a:p>
            </p:txBody>
          </p:sp>
          <p:sp>
            <p:nvSpPr>
              <p:cNvPr id="27162" name="Line 838"/>
              <p:cNvSpPr>
                <a:spLocks noChangeShapeType="1"/>
              </p:cNvSpPr>
              <p:nvPr/>
            </p:nvSpPr>
            <p:spPr bwMode="auto">
              <a:xfrm>
                <a:off x="4904" y="2052"/>
                <a:ext cx="13" cy="1"/>
              </a:xfrm>
              <a:prstGeom prst="line">
                <a:avLst/>
              </a:prstGeom>
              <a:noFill/>
              <a:ln w="12700">
                <a:solidFill>
                  <a:srgbClr val="000000"/>
                </a:solidFill>
                <a:round/>
                <a:headEnd/>
                <a:tailEnd/>
              </a:ln>
            </p:spPr>
            <p:txBody>
              <a:bodyPr/>
              <a:lstStyle/>
              <a:p>
                <a:endParaRPr lang="en-US"/>
              </a:p>
            </p:txBody>
          </p:sp>
          <p:grpSp>
            <p:nvGrpSpPr>
              <p:cNvPr id="27163" name="Group 839"/>
              <p:cNvGrpSpPr>
                <a:grpSpLocks/>
              </p:cNvGrpSpPr>
              <p:nvPr/>
            </p:nvGrpSpPr>
            <p:grpSpPr bwMode="auto">
              <a:xfrm>
                <a:off x="4778" y="1960"/>
                <a:ext cx="56" cy="47"/>
                <a:chOff x="4778" y="1960"/>
                <a:chExt cx="56" cy="47"/>
              </a:xfrm>
            </p:grpSpPr>
            <p:sp>
              <p:nvSpPr>
                <p:cNvPr id="27173" name="Freeform 840"/>
                <p:cNvSpPr>
                  <a:spLocks/>
                </p:cNvSpPr>
                <p:nvPr/>
              </p:nvSpPr>
              <p:spPr bwMode="auto">
                <a:xfrm>
                  <a:off x="4778" y="1960"/>
                  <a:ext cx="56" cy="47"/>
                </a:xfrm>
                <a:custGeom>
                  <a:avLst/>
                  <a:gdLst>
                    <a:gd name="T0" fmla="*/ 0 w 56"/>
                    <a:gd name="T1" fmla="*/ 47 h 47"/>
                    <a:gd name="T2" fmla="*/ 0 w 56"/>
                    <a:gd name="T3" fmla="*/ 35 h 47"/>
                    <a:gd name="T4" fmla="*/ 0 w 56"/>
                    <a:gd name="T5" fmla="*/ 24 h 47"/>
                    <a:gd name="T6" fmla="*/ 0 w 56"/>
                    <a:gd name="T7" fmla="*/ 5 h 47"/>
                    <a:gd name="T8" fmla="*/ 0 w 56"/>
                    <a:gd name="T9" fmla="*/ 0 h 47"/>
                    <a:gd name="T10" fmla="*/ 5 w 56"/>
                    <a:gd name="T11" fmla="*/ 0 h 47"/>
                    <a:gd name="T12" fmla="*/ 25 w 56"/>
                    <a:gd name="T13" fmla="*/ 0 h 47"/>
                    <a:gd name="T14" fmla="*/ 40 w 56"/>
                    <a:gd name="T15" fmla="*/ 0 h 47"/>
                    <a:gd name="T16" fmla="*/ 56 w 56"/>
                    <a:gd name="T17" fmla="*/ 0 h 47"/>
                    <a:gd name="T18" fmla="*/ 50 w 56"/>
                    <a:gd name="T19" fmla="*/ 5 h 47"/>
                    <a:gd name="T20" fmla="*/ 50 w 56"/>
                    <a:gd name="T21" fmla="*/ 28 h 47"/>
                    <a:gd name="T22" fmla="*/ 50 w 56"/>
                    <a:gd name="T23" fmla="*/ 35 h 47"/>
                    <a:gd name="T24" fmla="*/ 56 w 56"/>
                    <a:gd name="T25" fmla="*/ 47 h 47"/>
                    <a:gd name="T26" fmla="*/ 0 w 56"/>
                    <a:gd name="T27" fmla="*/ 47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7"/>
                    <a:gd name="T44" fmla="*/ 56 w 56"/>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7">
                      <a:moveTo>
                        <a:pt x="0" y="47"/>
                      </a:moveTo>
                      <a:lnTo>
                        <a:pt x="0" y="35"/>
                      </a:lnTo>
                      <a:lnTo>
                        <a:pt x="0" y="24"/>
                      </a:lnTo>
                      <a:lnTo>
                        <a:pt x="0" y="5"/>
                      </a:lnTo>
                      <a:lnTo>
                        <a:pt x="0" y="0"/>
                      </a:lnTo>
                      <a:lnTo>
                        <a:pt x="5" y="0"/>
                      </a:lnTo>
                      <a:lnTo>
                        <a:pt x="25" y="0"/>
                      </a:lnTo>
                      <a:lnTo>
                        <a:pt x="40" y="0"/>
                      </a:lnTo>
                      <a:lnTo>
                        <a:pt x="56" y="0"/>
                      </a:lnTo>
                      <a:lnTo>
                        <a:pt x="50" y="5"/>
                      </a:lnTo>
                      <a:lnTo>
                        <a:pt x="50" y="28"/>
                      </a:lnTo>
                      <a:lnTo>
                        <a:pt x="50" y="35"/>
                      </a:lnTo>
                      <a:lnTo>
                        <a:pt x="56" y="47"/>
                      </a:lnTo>
                      <a:lnTo>
                        <a:pt x="0" y="47"/>
                      </a:lnTo>
                      <a:close/>
                    </a:path>
                  </a:pathLst>
                </a:custGeom>
                <a:gradFill rotWithShape="0">
                  <a:gsLst>
                    <a:gs pos="0">
                      <a:srgbClr val="006600"/>
                    </a:gs>
                    <a:gs pos="100000">
                      <a:srgbClr val="996600"/>
                    </a:gs>
                  </a:gsLst>
                  <a:path path="rect">
                    <a:fillToRect l="50000" t="50000" r="50000" b="50000"/>
                  </a:path>
                </a:gradFill>
                <a:ln w="9525">
                  <a:noFill/>
                  <a:round/>
                  <a:headEnd/>
                  <a:tailEnd/>
                </a:ln>
              </p:spPr>
              <p:txBody>
                <a:bodyPr/>
                <a:lstStyle/>
                <a:p>
                  <a:endParaRPr lang="en-US"/>
                </a:p>
              </p:txBody>
            </p:sp>
            <p:sp>
              <p:nvSpPr>
                <p:cNvPr id="27174" name="Freeform 841"/>
                <p:cNvSpPr>
                  <a:spLocks/>
                </p:cNvSpPr>
                <p:nvPr/>
              </p:nvSpPr>
              <p:spPr bwMode="auto">
                <a:xfrm>
                  <a:off x="4778" y="1960"/>
                  <a:ext cx="56" cy="47"/>
                </a:xfrm>
                <a:custGeom>
                  <a:avLst/>
                  <a:gdLst>
                    <a:gd name="T0" fmla="*/ 0 w 56"/>
                    <a:gd name="T1" fmla="*/ 47 h 47"/>
                    <a:gd name="T2" fmla="*/ 0 w 56"/>
                    <a:gd name="T3" fmla="*/ 35 h 47"/>
                    <a:gd name="T4" fmla="*/ 0 w 56"/>
                    <a:gd name="T5" fmla="*/ 24 h 47"/>
                    <a:gd name="T6" fmla="*/ 0 w 56"/>
                    <a:gd name="T7" fmla="*/ 5 h 47"/>
                    <a:gd name="T8" fmla="*/ 0 w 56"/>
                    <a:gd name="T9" fmla="*/ 0 h 47"/>
                    <a:gd name="T10" fmla="*/ 5 w 56"/>
                    <a:gd name="T11" fmla="*/ 0 h 47"/>
                    <a:gd name="T12" fmla="*/ 25 w 56"/>
                    <a:gd name="T13" fmla="*/ 0 h 47"/>
                    <a:gd name="T14" fmla="*/ 40 w 56"/>
                    <a:gd name="T15" fmla="*/ 0 h 47"/>
                    <a:gd name="T16" fmla="*/ 56 w 56"/>
                    <a:gd name="T17" fmla="*/ 0 h 47"/>
                    <a:gd name="T18" fmla="*/ 50 w 56"/>
                    <a:gd name="T19" fmla="*/ 5 h 47"/>
                    <a:gd name="T20" fmla="*/ 50 w 56"/>
                    <a:gd name="T21" fmla="*/ 28 h 47"/>
                    <a:gd name="T22" fmla="*/ 50 w 56"/>
                    <a:gd name="T23" fmla="*/ 35 h 47"/>
                    <a:gd name="T24" fmla="*/ 56 w 56"/>
                    <a:gd name="T25" fmla="*/ 47 h 47"/>
                    <a:gd name="T26" fmla="*/ 0 w 56"/>
                    <a:gd name="T27" fmla="*/ 47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7"/>
                    <a:gd name="T44" fmla="*/ 56 w 56"/>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7">
                      <a:moveTo>
                        <a:pt x="0" y="47"/>
                      </a:moveTo>
                      <a:lnTo>
                        <a:pt x="0" y="35"/>
                      </a:lnTo>
                      <a:lnTo>
                        <a:pt x="0" y="24"/>
                      </a:lnTo>
                      <a:lnTo>
                        <a:pt x="0" y="5"/>
                      </a:lnTo>
                      <a:lnTo>
                        <a:pt x="0" y="0"/>
                      </a:lnTo>
                      <a:lnTo>
                        <a:pt x="5" y="0"/>
                      </a:lnTo>
                      <a:lnTo>
                        <a:pt x="25" y="0"/>
                      </a:lnTo>
                      <a:lnTo>
                        <a:pt x="40" y="0"/>
                      </a:lnTo>
                      <a:lnTo>
                        <a:pt x="56" y="0"/>
                      </a:lnTo>
                      <a:lnTo>
                        <a:pt x="50" y="5"/>
                      </a:lnTo>
                      <a:lnTo>
                        <a:pt x="50" y="28"/>
                      </a:lnTo>
                      <a:lnTo>
                        <a:pt x="50" y="35"/>
                      </a:lnTo>
                      <a:lnTo>
                        <a:pt x="56" y="47"/>
                      </a:lnTo>
                      <a:lnTo>
                        <a:pt x="0" y="47"/>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grpSp>
          <p:grpSp>
            <p:nvGrpSpPr>
              <p:cNvPr id="27164" name="Group 842"/>
              <p:cNvGrpSpPr>
                <a:grpSpLocks/>
              </p:cNvGrpSpPr>
              <p:nvPr/>
            </p:nvGrpSpPr>
            <p:grpSpPr bwMode="auto">
              <a:xfrm>
                <a:off x="4778" y="1954"/>
                <a:ext cx="56" cy="15"/>
                <a:chOff x="4778" y="1954"/>
                <a:chExt cx="56" cy="15"/>
              </a:xfrm>
            </p:grpSpPr>
            <p:sp>
              <p:nvSpPr>
                <p:cNvPr id="27171" name="Freeform 843"/>
                <p:cNvSpPr>
                  <a:spLocks/>
                </p:cNvSpPr>
                <p:nvPr/>
              </p:nvSpPr>
              <p:spPr bwMode="auto">
                <a:xfrm>
                  <a:off x="4778" y="1954"/>
                  <a:ext cx="56" cy="15"/>
                </a:xfrm>
                <a:custGeom>
                  <a:avLst/>
                  <a:gdLst>
                    <a:gd name="T0" fmla="*/ 0 w 56"/>
                    <a:gd name="T1" fmla="*/ 15 h 15"/>
                    <a:gd name="T2" fmla="*/ 0 w 56"/>
                    <a:gd name="T3" fmla="*/ 0 h 15"/>
                    <a:gd name="T4" fmla="*/ 5 w 56"/>
                    <a:gd name="T5" fmla="*/ 0 h 15"/>
                    <a:gd name="T6" fmla="*/ 25 w 56"/>
                    <a:gd name="T7" fmla="*/ 0 h 15"/>
                    <a:gd name="T8" fmla="*/ 40 w 56"/>
                    <a:gd name="T9" fmla="*/ 0 h 15"/>
                    <a:gd name="T10" fmla="*/ 50 w 56"/>
                    <a:gd name="T11" fmla="*/ 0 h 15"/>
                    <a:gd name="T12" fmla="*/ 56 w 56"/>
                    <a:gd name="T13" fmla="*/ 0 h 15"/>
                    <a:gd name="T14" fmla="*/ 56 w 56"/>
                    <a:gd name="T15" fmla="*/ 15 h 15"/>
                    <a:gd name="T16" fmla="*/ 40 w 56"/>
                    <a:gd name="T17" fmla="*/ 15 h 15"/>
                    <a:gd name="T18" fmla="*/ 25 w 56"/>
                    <a:gd name="T19" fmla="*/ 15 h 15"/>
                    <a:gd name="T20" fmla="*/ 5 w 56"/>
                    <a:gd name="T21" fmla="*/ 15 h 15"/>
                    <a:gd name="T22" fmla="*/ 0 w 56"/>
                    <a:gd name="T23" fmla="*/ 15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5"/>
                    <a:gd name="T38" fmla="*/ 56 w 56"/>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5">
                      <a:moveTo>
                        <a:pt x="0" y="15"/>
                      </a:moveTo>
                      <a:lnTo>
                        <a:pt x="0" y="0"/>
                      </a:lnTo>
                      <a:lnTo>
                        <a:pt x="5" y="0"/>
                      </a:lnTo>
                      <a:lnTo>
                        <a:pt x="25" y="0"/>
                      </a:lnTo>
                      <a:lnTo>
                        <a:pt x="40" y="0"/>
                      </a:lnTo>
                      <a:lnTo>
                        <a:pt x="50" y="0"/>
                      </a:lnTo>
                      <a:lnTo>
                        <a:pt x="56" y="0"/>
                      </a:lnTo>
                      <a:lnTo>
                        <a:pt x="56" y="15"/>
                      </a:lnTo>
                      <a:lnTo>
                        <a:pt x="40" y="15"/>
                      </a:lnTo>
                      <a:lnTo>
                        <a:pt x="25" y="15"/>
                      </a:lnTo>
                      <a:lnTo>
                        <a:pt x="5" y="15"/>
                      </a:lnTo>
                      <a:lnTo>
                        <a:pt x="0" y="15"/>
                      </a:lnTo>
                      <a:close/>
                    </a:path>
                  </a:pathLst>
                </a:custGeom>
                <a:gradFill rotWithShape="0">
                  <a:gsLst>
                    <a:gs pos="0">
                      <a:srgbClr val="006600"/>
                    </a:gs>
                    <a:gs pos="100000">
                      <a:srgbClr val="996600"/>
                    </a:gs>
                  </a:gsLst>
                  <a:path path="rect">
                    <a:fillToRect l="50000" t="50000" r="50000" b="50000"/>
                  </a:path>
                </a:gradFill>
                <a:ln w="9525">
                  <a:noFill/>
                  <a:round/>
                  <a:headEnd/>
                  <a:tailEnd/>
                </a:ln>
              </p:spPr>
              <p:txBody>
                <a:bodyPr/>
                <a:lstStyle/>
                <a:p>
                  <a:endParaRPr lang="en-US"/>
                </a:p>
              </p:txBody>
            </p:sp>
            <p:sp>
              <p:nvSpPr>
                <p:cNvPr id="27172" name="Freeform 844"/>
                <p:cNvSpPr>
                  <a:spLocks/>
                </p:cNvSpPr>
                <p:nvPr/>
              </p:nvSpPr>
              <p:spPr bwMode="auto">
                <a:xfrm>
                  <a:off x="4778" y="1954"/>
                  <a:ext cx="56" cy="15"/>
                </a:xfrm>
                <a:custGeom>
                  <a:avLst/>
                  <a:gdLst>
                    <a:gd name="T0" fmla="*/ 0 w 56"/>
                    <a:gd name="T1" fmla="*/ 15 h 15"/>
                    <a:gd name="T2" fmla="*/ 0 w 56"/>
                    <a:gd name="T3" fmla="*/ 0 h 15"/>
                    <a:gd name="T4" fmla="*/ 5 w 56"/>
                    <a:gd name="T5" fmla="*/ 0 h 15"/>
                    <a:gd name="T6" fmla="*/ 25 w 56"/>
                    <a:gd name="T7" fmla="*/ 0 h 15"/>
                    <a:gd name="T8" fmla="*/ 40 w 56"/>
                    <a:gd name="T9" fmla="*/ 0 h 15"/>
                    <a:gd name="T10" fmla="*/ 50 w 56"/>
                    <a:gd name="T11" fmla="*/ 0 h 15"/>
                    <a:gd name="T12" fmla="*/ 56 w 56"/>
                    <a:gd name="T13" fmla="*/ 0 h 15"/>
                    <a:gd name="T14" fmla="*/ 56 w 56"/>
                    <a:gd name="T15" fmla="*/ 15 h 15"/>
                    <a:gd name="T16" fmla="*/ 40 w 56"/>
                    <a:gd name="T17" fmla="*/ 15 h 15"/>
                    <a:gd name="T18" fmla="*/ 25 w 56"/>
                    <a:gd name="T19" fmla="*/ 15 h 15"/>
                    <a:gd name="T20" fmla="*/ 5 w 56"/>
                    <a:gd name="T21" fmla="*/ 15 h 15"/>
                    <a:gd name="T22" fmla="*/ 0 w 56"/>
                    <a:gd name="T23" fmla="*/ 15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15"/>
                    <a:gd name="T38" fmla="*/ 56 w 56"/>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15">
                      <a:moveTo>
                        <a:pt x="0" y="15"/>
                      </a:moveTo>
                      <a:lnTo>
                        <a:pt x="0" y="0"/>
                      </a:lnTo>
                      <a:lnTo>
                        <a:pt x="5" y="0"/>
                      </a:lnTo>
                      <a:lnTo>
                        <a:pt x="25" y="0"/>
                      </a:lnTo>
                      <a:lnTo>
                        <a:pt x="40" y="0"/>
                      </a:lnTo>
                      <a:lnTo>
                        <a:pt x="50" y="0"/>
                      </a:lnTo>
                      <a:lnTo>
                        <a:pt x="56" y="0"/>
                      </a:lnTo>
                      <a:lnTo>
                        <a:pt x="56" y="15"/>
                      </a:lnTo>
                      <a:lnTo>
                        <a:pt x="40" y="15"/>
                      </a:lnTo>
                      <a:lnTo>
                        <a:pt x="25" y="15"/>
                      </a:lnTo>
                      <a:lnTo>
                        <a:pt x="5" y="15"/>
                      </a:lnTo>
                      <a:lnTo>
                        <a:pt x="0" y="15"/>
                      </a:lnTo>
                    </a:path>
                  </a:pathLst>
                </a:custGeom>
                <a:gradFill rotWithShape="0">
                  <a:gsLst>
                    <a:gs pos="0">
                      <a:srgbClr val="006600"/>
                    </a:gs>
                    <a:gs pos="100000">
                      <a:srgbClr val="996600"/>
                    </a:gs>
                  </a:gsLst>
                  <a:path path="rect">
                    <a:fillToRect l="50000" t="50000" r="50000" b="50000"/>
                  </a:path>
                </a:gradFill>
                <a:ln w="12700">
                  <a:solidFill>
                    <a:srgbClr val="000000"/>
                  </a:solidFill>
                  <a:round/>
                  <a:headEnd/>
                  <a:tailEnd/>
                </a:ln>
              </p:spPr>
              <p:txBody>
                <a:bodyPr/>
                <a:lstStyle/>
                <a:p>
                  <a:endParaRPr lang="en-US"/>
                </a:p>
              </p:txBody>
            </p:sp>
          </p:grpSp>
          <p:sp>
            <p:nvSpPr>
              <p:cNvPr id="27165" name="Line 845"/>
              <p:cNvSpPr>
                <a:spLocks noChangeShapeType="1"/>
              </p:cNvSpPr>
              <p:nvPr/>
            </p:nvSpPr>
            <p:spPr bwMode="auto">
              <a:xfrm>
                <a:off x="4783" y="1957"/>
                <a:ext cx="9" cy="1"/>
              </a:xfrm>
              <a:prstGeom prst="line">
                <a:avLst/>
              </a:prstGeom>
              <a:noFill/>
              <a:ln w="12700">
                <a:solidFill>
                  <a:srgbClr val="000000"/>
                </a:solidFill>
                <a:round/>
                <a:headEnd/>
                <a:tailEnd/>
              </a:ln>
            </p:spPr>
            <p:txBody>
              <a:bodyPr/>
              <a:lstStyle/>
              <a:p>
                <a:endParaRPr lang="en-US"/>
              </a:p>
            </p:txBody>
          </p:sp>
          <p:sp>
            <p:nvSpPr>
              <p:cNvPr id="27166" name="Line 846"/>
              <p:cNvSpPr>
                <a:spLocks noChangeShapeType="1"/>
              </p:cNvSpPr>
              <p:nvPr/>
            </p:nvSpPr>
            <p:spPr bwMode="auto">
              <a:xfrm>
                <a:off x="4917" y="1939"/>
                <a:ext cx="4" cy="15"/>
              </a:xfrm>
              <a:prstGeom prst="line">
                <a:avLst/>
              </a:prstGeom>
              <a:noFill/>
              <a:ln w="12700">
                <a:solidFill>
                  <a:srgbClr val="000000"/>
                </a:solidFill>
                <a:round/>
                <a:headEnd/>
                <a:tailEnd/>
              </a:ln>
            </p:spPr>
            <p:txBody>
              <a:bodyPr/>
              <a:lstStyle/>
              <a:p>
                <a:endParaRPr lang="en-US"/>
              </a:p>
            </p:txBody>
          </p:sp>
          <p:sp>
            <p:nvSpPr>
              <p:cNvPr id="27167" name="Line 847"/>
              <p:cNvSpPr>
                <a:spLocks noChangeShapeType="1"/>
              </p:cNvSpPr>
              <p:nvPr/>
            </p:nvSpPr>
            <p:spPr bwMode="auto">
              <a:xfrm>
                <a:off x="4916" y="1958"/>
                <a:ext cx="1" cy="13"/>
              </a:xfrm>
              <a:prstGeom prst="line">
                <a:avLst/>
              </a:prstGeom>
              <a:noFill/>
              <a:ln w="12700">
                <a:solidFill>
                  <a:srgbClr val="000000"/>
                </a:solidFill>
                <a:round/>
                <a:headEnd/>
                <a:tailEnd/>
              </a:ln>
            </p:spPr>
            <p:txBody>
              <a:bodyPr/>
              <a:lstStyle/>
              <a:p>
                <a:endParaRPr lang="en-US"/>
              </a:p>
            </p:txBody>
          </p:sp>
          <p:sp>
            <p:nvSpPr>
              <p:cNvPr id="27168" name="Line 848"/>
              <p:cNvSpPr>
                <a:spLocks noChangeShapeType="1"/>
              </p:cNvSpPr>
              <p:nvPr/>
            </p:nvSpPr>
            <p:spPr bwMode="auto">
              <a:xfrm flipV="1">
                <a:off x="4912" y="2051"/>
                <a:ext cx="4" cy="3"/>
              </a:xfrm>
              <a:prstGeom prst="line">
                <a:avLst/>
              </a:prstGeom>
              <a:noFill/>
              <a:ln w="12700">
                <a:solidFill>
                  <a:srgbClr val="000000"/>
                </a:solidFill>
                <a:round/>
                <a:headEnd/>
                <a:tailEnd/>
              </a:ln>
            </p:spPr>
            <p:txBody>
              <a:bodyPr/>
              <a:lstStyle/>
              <a:p>
                <a:endParaRPr lang="en-US"/>
              </a:p>
            </p:txBody>
          </p:sp>
          <p:sp>
            <p:nvSpPr>
              <p:cNvPr id="27169" name="Line 849"/>
              <p:cNvSpPr>
                <a:spLocks noChangeShapeType="1"/>
              </p:cNvSpPr>
              <p:nvPr/>
            </p:nvSpPr>
            <p:spPr bwMode="auto">
              <a:xfrm flipV="1">
                <a:off x="4911" y="2031"/>
                <a:ext cx="1" cy="10"/>
              </a:xfrm>
              <a:prstGeom prst="line">
                <a:avLst/>
              </a:prstGeom>
              <a:noFill/>
              <a:ln w="12700">
                <a:solidFill>
                  <a:srgbClr val="000000"/>
                </a:solidFill>
                <a:round/>
                <a:headEnd/>
                <a:tailEnd/>
              </a:ln>
            </p:spPr>
            <p:txBody>
              <a:bodyPr/>
              <a:lstStyle/>
              <a:p>
                <a:endParaRPr lang="en-US"/>
              </a:p>
            </p:txBody>
          </p:sp>
          <p:sp>
            <p:nvSpPr>
              <p:cNvPr id="27170" name="Line 850"/>
              <p:cNvSpPr>
                <a:spLocks noChangeShapeType="1"/>
              </p:cNvSpPr>
              <p:nvPr/>
            </p:nvSpPr>
            <p:spPr bwMode="auto">
              <a:xfrm flipV="1">
                <a:off x="4937" y="1909"/>
                <a:ext cx="1" cy="35"/>
              </a:xfrm>
              <a:prstGeom prst="line">
                <a:avLst/>
              </a:prstGeom>
              <a:noFill/>
              <a:ln w="12700">
                <a:solidFill>
                  <a:srgbClr val="000000"/>
                </a:solidFill>
                <a:round/>
                <a:headEnd/>
                <a:tailEnd/>
              </a:ln>
            </p:spPr>
            <p:txBody>
              <a:bodyPr/>
              <a:lstStyle/>
              <a:p>
                <a:endParaRPr lang="en-US"/>
              </a:p>
            </p:txBody>
          </p:sp>
        </p:grpSp>
        <p:grpSp>
          <p:nvGrpSpPr>
            <p:cNvPr id="26936" name="Group 851"/>
            <p:cNvGrpSpPr>
              <a:grpSpLocks/>
            </p:cNvGrpSpPr>
            <p:nvPr/>
          </p:nvGrpSpPr>
          <p:grpSpPr bwMode="auto">
            <a:xfrm>
              <a:off x="4755" y="3764"/>
              <a:ext cx="294" cy="301"/>
              <a:chOff x="4902" y="1856"/>
              <a:chExt cx="198" cy="214"/>
            </a:xfrm>
          </p:grpSpPr>
          <p:grpSp>
            <p:nvGrpSpPr>
              <p:cNvPr id="27105" name="Group 852"/>
              <p:cNvGrpSpPr>
                <a:grpSpLocks/>
              </p:cNvGrpSpPr>
              <p:nvPr/>
            </p:nvGrpSpPr>
            <p:grpSpPr bwMode="auto">
              <a:xfrm>
                <a:off x="4908" y="1856"/>
                <a:ext cx="182" cy="214"/>
                <a:chOff x="4908" y="1856"/>
                <a:chExt cx="182" cy="214"/>
              </a:xfrm>
            </p:grpSpPr>
            <p:sp>
              <p:nvSpPr>
                <p:cNvPr id="27137" name="Freeform 853"/>
                <p:cNvSpPr>
                  <a:spLocks/>
                </p:cNvSpPr>
                <p:nvPr/>
              </p:nvSpPr>
              <p:spPr bwMode="auto">
                <a:xfrm>
                  <a:off x="4908" y="1856"/>
                  <a:ext cx="182" cy="214"/>
                </a:xfrm>
                <a:custGeom>
                  <a:avLst/>
                  <a:gdLst>
                    <a:gd name="T0" fmla="*/ 0 w 182"/>
                    <a:gd name="T1" fmla="*/ 207 h 214"/>
                    <a:gd name="T2" fmla="*/ 0 w 182"/>
                    <a:gd name="T3" fmla="*/ 196 h 214"/>
                    <a:gd name="T4" fmla="*/ 0 w 182"/>
                    <a:gd name="T5" fmla="*/ 185 h 214"/>
                    <a:gd name="T6" fmla="*/ 5 w 182"/>
                    <a:gd name="T7" fmla="*/ 144 h 214"/>
                    <a:gd name="T8" fmla="*/ 0 w 182"/>
                    <a:gd name="T9" fmla="*/ 81 h 214"/>
                    <a:gd name="T10" fmla="*/ 0 w 182"/>
                    <a:gd name="T11" fmla="*/ 57 h 214"/>
                    <a:gd name="T12" fmla="*/ 0 w 182"/>
                    <a:gd name="T13" fmla="*/ 50 h 214"/>
                    <a:gd name="T14" fmla="*/ 5 w 182"/>
                    <a:gd name="T15" fmla="*/ 45 h 214"/>
                    <a:gd name="T16" fmla="*/ 15 w 182"/>
                    <a:gd name="T17" fmla="*/ 39 h 214"/>
                    <a:gd name="T18" fmla="*/ 50 w 182"/>
                    <a:gd name="T19" fmla="*/ 27 h 214"/>
                    <a:gd name="T20" fmla="*/ 76 w 182"/>
                    <a:gd name="T21" fmla="*/ 3 h 214"/>
                    <a:gd name="T22" fmla="*/ 91 w 182"/>
                    <a:gd name="T23" fmla="*/ 0 h 214"/>
                    <a:gd name="T24" fmla="*/ 106 w 182"/>
                    <a:gd name="T25" fmla="*/ 3 h 214"/>
                    <a:gd name="T26" fmla="*/ 137 w 182"/>
                    <a:gd name="T27" fmla="*/ 27 h 214"/>
                    <a:gd name="T28" fmla="*/ 167 w 182"/>
                    <a:gd name="T29" fmla="*/ 39 h 214"/>
                    <a:gd name="T30" fmla="*/ 177 w 182"/>
                    <a:gd name="T31" fmla="*/ 45 h 214"/>
                    <a:gd name="T32" fmla="*/ 182 w 182"/>
                    <a:gd name="T33" fmla="*/ 50 h 214"/>
                    <a:gd name="T34" fmla="*/ 177 w 182"/>
                    <a:gd name="T35" fmla="*/ 57 h 214"/>
                    <a:gd name="T36" fmla="*/ 177 w 182"/>
                    <a:gd name="T37" fmla="*/ 81 h 214"/>
                    <a:gd name="T38" fmla="*/ 177 w 182"/>
                    <a:gd name="T39" fmla="*/ 144 h 214"/>
                    <a:gd name="T40" fmla="*/ 177 w 182"/>
                    <a:gd name="T41" fmla="*/ 185 h 214"/>
                    <a:gd name="T42" fmla="*/ 177 w 182"/>
                    <a:gd name="T43" fmla="*/ 196 h 214"/>
                    <a:gd name="T44" fmla="*/ 182 w 182"/>
                    <a:gd name="T45" fmla="*/ 207 h 214"/>
                    <a:gd name="T46" fmla="*/ 177 w 182"/>
                    <a:gd name="T47" fmla="*/ 214 h 214"/>
                    <a:gd name="T48" fmla="*/ 0 w 182"/>
                    <a:gd name="T49" fmla="*/ 207 h 2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
                    <a:gd name="T76" fmla="*/ 0 h 214"/>
                    <a:gd name="T77" fmla="*/ 182 w 182"/>
                    <a:gd name="T78" fmla="*/ 214 h 2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 h="214">
                      <a:moveTo>
                        <a:pt x="0" y="207"/>
                      </a:moveTo>
                      <a:lnTo>
                        <a:pt x="0" y="196"/>
                      </a:lnTo>
                      <a:lnTo>
                        <a:pt x="0" y="185"/>
                      </a:lnTo>
                      <a:lnTo>
                        <a:pt x="5" y="144"/>
                      </a:lnTo>
                      <a:lnTo>
                        <a:pt x="0" y="81"/>
                      </a:lnTo>
                      <a:lnTo>
                        <a:pt x="0" y="57"/>
                      </a:lnTo>
                      <a:lnTo>
                        <a:pt x="0" y="50"/>
                      </a:lnTo>
                      <a:lnTo>
                        <a:pt x="5" y="45"/>
                      </a:lnTo>
                      <a:lnTo>
                        <a:pt x="15" y="39"/>
                      </a:lnTo>
                      <a:lnTo>
                        <a:pt x="50" y="27"/>
                      </a:lnTo>
                      <a:lnTo>
                        <a:pt x="76" y="3"/>
                      </a:lnTo>
                      <a:lnTo>
                        <a:pt x="91" y="0"/>
                      </a:lnTo>
                      <a:lnTo>
                        <a:pt x="106" y="3"/>
                      </a:lnTo>
                      <a:lnTo>
                        <a:pt x="137" y="27"/>
                      </a:lnTo>
                      <a:lnTo>
                        <a:pt x="167" y="39"/>
                      </a:lnTo>
                      <a:lnTo>
                        <a:pt x="177" y="45"/>
                      </a:lnTo>
                      <a:lnTo>
                        <a:pt x="182" y="50"/>
                      </a:lnTo>
                      <a:lnTo>
                        <a:pt x="177" y="57"/>
                      </a:lnTo>
                      <a:lnTo>
                        <a:pt x="177" y="81"/>
                      </a:lnTo>
                      <a:lnTo>
                        <a:pt x="177" y="144"/>
                      </a:lnTo>
                      <a:lnTo>
                        <a:pt x="177" y="185"/>
                      </a:lnTo>
                      <a:lnTo>
                        <a:pt x="177" y="196"/>
                      </a:lnTo>
                      <a:lnTo>
                        <a:pt x="182" y="207"/>
                      </a:lnTo>
                      <a:lnTo>
                        <a:pt x="177" y="214"/>
                      </a:lnTo>
                      <a:lnTo>
                        <a:pt x="0" y="207"/>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138" name="Freeform 854"/>
                <p:cNvSpPr>
                  <a:spLocks/>
                </p:cNvSpPr>
                <p:nvPr/>
              </p:nvSpPr>
              <p:spPr bwMode="auto">
                <a:xfrm>
                  <a:off x="4908" y="1856"/>
                  <a:ext cx="182" cy="214"/>
                </a:xfrm>
                <a:custGeom>
                  <a:avLst/>
                  <a:gdLst>
                    <a:gd name="T0" fmla="*/ 0 w 182"/>
                    <a:gd name="T1" fmla="*/ 207 h 214"/>
                    <a:gd name="T2" fmla="*/ 0 w 182"/>
                    <a:gd name="T3" fmla="*/ 196 h 214"/>
                    <a:gd name="T4" fmla="*/ 0 w 182"/>
                    <a:gd name="T5" fmla="*/ 185 h 214"/>
                    <a:gd name="T6" fmla="*/ 5 w 182"/>
                    <a:gd name="T7" fmla="*/ 144 h 214"/>
                    <a:gd name="T8" fmla="*/ 0 w 182"/>
                    <a:gd name="T9" fmla="*/ 81 h 214"/>
                    <a:gd name="T10" fmla="*/ 0 w 182"/>
                    <a:gd name="T11" fmla="*/ 57 h 214"/>
                    <a:gd name="T12" fmla="*/ 0 w 182"/>
                    <a:gd name="T13" fmla="*/ 50 h 214"/>
                    <a:gd name="T14" fmla="*/ 5 w 182"/>
                    <a:gd name="T15" fmla="*/ 45 h 214"/>
                    <a:gd name="T16" fmla="*/ 15 w 182"/>
                    <a:gd name="T17" fmla="*/ 39 h 214"/>
                    <a:gd name="T18" fmla="*/ 50 w 182"/>
                    <a:gd name="T19" fmla="*/ 27 h 214"/>
                    <a:gd name="T20" fmla="*/ 76 w 182"/>
                    <a:gd name="T21" fmla="*/ 3 h 214"/>
                    <a:gd name="T22" fmla="*/ 91 w 182"/>
                    <a:gd name="T23" fmla="*/ 0 h 214"/>
                    <a:gd name="T24" fmla="*/ 106 w 182"/>
                    <a:gd name="T25" fmla="*/ 3 h 214"/>
                    <a:gd name="T26" fmla="*/ 137 w 182"/>
                    <a:gd name="T27" fmla="*/ 27 h 214"/>
                    <a:gd name="T28" fmla="*/ 167 w 182"/>
                    <a:gd name="T29" fmla="*/ 39 h 214"/>
                    <a:gd name="T30" fmla="*/ 177 w 182"/>
                    <a:gd name="T31" fmla="*/ 45 h 214"/>
                    <a:gd name="T32" fmla="*/ 182 w 182"/>
                    <a:gd name="T33" fmla="*/ 50 h 214"/>
                    <a:gd name="T34" fmla="*/ 177 w 182"/>
                    <a:gd name="T35" fmla="*/ 57 h 214"/>
                    <a:gd name="T36" fmla="*/ 177 w 182"/>
                    <a:gd name="T37" fmla="*/ 81 h 214"/>
                    <a:gd name="T38" fmla="*/ 177 w 182"/>
                    <a:gd name="T39" fmla="*/ 144 h 214"/>
                    <a:gd name="T40" fmla="*/ 177 w 182"/>
                    <a:gd name="T41" fmla="*/ 185 h 214"/>
                    <a:gd name="T42" fmla="*/ 177 w 182"/>
                    <a:gd name="T43" fmla="*/ 196 h 214"/>
                    <a:gd name="T44" fmla="*/ 182 w 182"/>
                    <a:gd name="T45" fmla="*/ 207 h 214"/>
                    <a:gd name="T46" fmla="*/ 177 w 182"/>
                    <a:gd name="T47" fmla="*/ 214 h 214"/>
                    <a:gd name="T48" fmla="*/ 0 w 182"/>
                    <a:gd name="T49" fmla="*/ 207 h 2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2"/>
                    <a:gd name="T76" fmla="*/ 0 h 214"/>
                    <a:gd name="T77" fmla="*/ 182 w 182"/>
                    <a:gd name="T78" fmla="*/ 214 h 2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2" h="214">
                      <a:moveTo>
                        <a:pt x="0" y="207"/>
                      </a:moveTo>
                      <a:lnTo>
                        <a:pt x="0" y="196"/>
                      </a:lnTo>
                      <a:lnTo>
                        <a:pt x="0" y="185"/>
                      </a:lnTo>
                      <a:lnTo>
                        <a:pt x="5" y="144"/>
                      </a:lnTo>
                      <a:lnTo>
                        <a:pt x="0" y="81"/>
                      </a:lnTo>
                      <a:lnTo>
                        <a:pt x="0" y="57"/>
                      </a:lnTo>
                      <a:lnTo>
                        <a:pt x="0" y="50"/>
                      </a:lnTo>
                      <a:lnTo>
                        <a:pt x="5" y="45"/>
                      </a:lnTo>
                      <a:lnTo>
                        <a:pt x="15" y="39"/>
                      </a:lnTo>
                      <a:lnTo>
                        <a:pt x="50" y="27"/>
                      </a:lnTo>
                      <a:lnTo>
                        <a:pt x="76" y="3"/>
                      </a:lnTo>
                      <a:lnTo>
                        <a:pt x="91" y="0"/>
                      </a:lnTo>
                      <a:lnTo>
                        <a:pt x="106" y="3"/>
                      </a:lnTo>
                      <a:lnTo>
                        <a:pt x="137" y="27"/>
                      </a:lnTo>
                      <a:lnTo>
                        <a:pt x="167" y="39"/>
                      </a:lnTo>
                      <a:lnTo>
                        <a:pt x="177" y="45"/>
                      </a:lnTo>
                      <a:lnTo>
                        <a:pt x="182" y="50"/>
                      </a:lnTo>
                      <a:lnTo>
                        <a:pt x="177" y="57"/>
                      </a:lnTo>
                      <a:lnTo>
                        <a:pt x="177" y="81"/>
                      </a:lnTo>
                      <a:lnTo>
                        <a:pt x="177" y="144"/>
                      </a:lnTo>
                      <a:lnTo>
                        <a:pt x="177" y="185"/>
                      </a:lnTo>
                      <a:lnTo>
                        <a:pt x="177" y="196"/>
                      </a:lnTo>
                      <a:lnTo>
                        <a:pt x="182" y="207"/>
                      </a:lnTo>
                      <a:lnTo>
                        <a:pt x="177" y="214"/>
                      </a:lnTo>
                      <a:lnTo>
                        <a:pt x="0" y="207"/>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nvGrpSpPr>
              <p:cNvPr id="27106" name="Group 855"/>
              <p:cNvGrpSpPr>
                <a:grpSpLocks/>
              </p:cNvGrpSpPr>
              <p:nvPr/>
            </p:nvGrpSpPr>
            <p:grpSpPr bwMode="auto">
              <a:xfrm>
                <a:off x="4902" y="1860"/>
                <a:ext cx="198" cy="210"/>
                <a:chOff x="4902" y="1860"/>
                <a:chExt cx="198" cy="210"/>
              </a:xfrm>
            </p:grpSpPr>
            <p:grpSp>
              <p:nvGrpSpPr>
                <p:cNvPr id="27107" name="Group 856"/>
                <p:cNvGrpSpPr>
                  <a:grpSpLocks/>
                </p:cNvGrpSpPr>
                <p:nvPr/>
              </p:nvGrpSpPr>
              <p:grpSpPr bwMode="auto">
                <a:xfrm>
                  <a:off x="4902" y="1860"/>
                  <a:ext cx="183" cy="210"/>
                  <a:chOff x="4902" y="1860"/>
                  <a:chExt cx="183" cy="210"/>
                </a:xfrm>
              </p:grpSpPr>
              <p:sp>
                <p:nvSpPr>
                  <p:cNvPr id="27135" name="Freeform 857"/>
                  <p:cNvSpPr>
                    <a:spLocks/>
                  </p:cNvSpPr>
                  <p:nvPr/>
                </p:nvSpPr>
                <p:spPr bwMode="auto">
                  <a:xfrm>
                    <a:off x="4902" y="1860"/>
                    <a:ext cx="183" cy="210"/>
                  </a:xfrm>
                  <a:custGeom>
                    <a:avLst/>
                    <a:gdLst>
                      <a:gd name="T0" fmla="*/ 0 w 183"/>
                      <a:gd name="T1" fmla="*/ 210 h 210"/>
                      <a:gd name="T2" fmla="*/ 0 w 183"/>
                      <a:gd name="T3" fmla="*/ 198 h 210"/>
                      <a:gd name="T4" fmla="*/ 0 w 183"/>
                      <a:gd name="T5" fmla="*/ 186 h 210"/>
                      <a:gd name="T6" fmla="*/ 0 w 183"/>
                      <a:gd name="T7" fmla="*/ 145 h 210"/>
                      <a:gd name="T8" fmla="*/ 0 w 183"/>
                      <a:gd name="T9" fmla="*/ 83 h 210"/>
                      <a:gd name="T10" fmla="*/ 0 w 183"/>
                      <a:gd name="T11" fmla="*/ 59 h 210"/>
                      <a:gd name="T12" fmla="*/ 0 w 183"/>
                      <a:gd name="T13" fmla="*/ 52 h 210"/>
                      <a:gd name="T14" fmla="*/ 0 w 183"/>
                      <a:gd name="T15" fmla="*/ 47 h 210"/>
                      <a:gd name="T16" fmla="*/ 15 w 183"/>
                      <a:gd name="T17" fmla="*/ 41 h 210"/>
                      <a:gd name="T18" fmla="*/ 46 w 183"/>
                      <a:gd name="T19" fmla="*/ 28 h 210"/>
                      <a:gd name="T20" fmla="*/ 76 w 183"/>
                      <a:gd name="T21" fmla="*/ 5 h 210"/>
                      <a:gd name="T22" fmla="*/ 86 w 183"/>
                      <a:gd name="T23" fmla="*/ 0 h 210"/>
                      <a:gd name="T24" fmla="*/ 92 w 183"/>
                      <a:gd name="T25" fmla="*/ 0 h 210"/>
                      <a:gd name="T26" fmla="*/ 102 w 183"/>
                      <a:gd name="T27" fmla="*/ 5 h 210"/>
                      <a:gd name="T28" fmla="*/ 132 w 183"/>
                      <a:gd name="T29" fmla="*/ 28 h 210"/>
                      <a:gd name="T30" fmla="*/ 162 w 183"/>
                      <a:gd name="T31" fmla="*/ 41 h 210"/>
                      <a:gd name="T32" fmla="*/ 178 w 183"/>
                      <a:gd name="T33" fmla="*/ 47 h 210"/>
                      <a:gd name="T34" fmla="*/ 183 w 183"/>
                      <a:gd name="T35" fmla="*/ 52 h 210"/>
                      <a:gd name="T36" fmla="*/ 178 w 183"/>
                      <a:gd name="T37" fmla="*/ 59 h 210"/>
                      <a:gd name="T38" fmla="*/ 178 w 183"/>
                      <a:gd name="T39" fmla="*/ 83 h 210"/>
                      <a:gd name="T40" fmla="*/ 178 w 183"/>
                      <a:gd name="T41" fmla="*/ 145 h 210"/>
                      <a:gd name="T42" fmla="*/ 178 w 183"/>
                      <a:gd name="T43" fmla="*/ 186 h 210"/>
                      <a:gd name="T44" fmla="*/ 178 w 183"/>
                      <a:gd name="T45" fmla="*/ 198 h 210"/>
                      <a:gd name="T46" fmla="*/ 183 w 183"/>
                      <a:gd name="T47" fmla="*/ 210 h 210"/>
                      <a:gd name="T48" fmla="*/ 0 w 183"/>
                      <a:gd name="T49" fmla="*/ 21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210"/>
                      <a:gd name="T77" fmla="*/ 183 w 183"/>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210">
                        <a:moveTo>
                          <a:pt x="0" y="210"/>
                        </a:moveTo>
                        <a:lnTo>
                          <a:pt x="0" y="198"/>
                        </a:lnTo>
                        <a:lnTo>
                          <a:pt x="0" y="186"/>
                        </a:lnTo>
                        <a:lnTo>
                          <a:pt x="0" y="145"/>
                        </a:lnTo>
                        <a:lnTo>
                          <a:pt x="0" y="83"/>
                        </a:lnTo>
                        <a:lnTo>
                          <a:pt x="0" y="59"/>
                        </a:lnTo>
                        <a:lnTo>
                          <a:pt x="0" y="52"/>
                        </a:lnTo>
                        <a:lnTo>
                          <a:pt x="0" y="47"/>
                        </a:lnTo>
                        <a:lnTo>
                          <a:pt x="15" y="41"/>
                        </a:lnTo>
                        <a:lnTo>
                          <a:pt x="46" y="28"/>
                        </a:lnTo>
                        <a:lnTo>
                          <a:pt x="76" y="5"/>
                        </a:lnTo>
                        <a:lnTo>
                          <a:pt x="86" y="0"/>
                        </a:lnTo>
                        <a:lnTo>
                          <a:pt x="92" y="0"/>
                        </a:lnTo>
                        <a:lnTo>
                          <a:pt x="102" y="5"/>
                        </a:lnTo>
                        <a:lnTo>
                          <a:pt x="132" y="28"/>
                        </a:lnTo>
                        <a:lnTo>
                          <a:pt x="162" y="41"/>
                        </a:lnTo>
                        <a:lnTo>
                          <a:pt x="178" y="47"/>
                        </a:lnTo>
                        <a:lnTo>
                          <a:pt x="183" y="52"/>
                        </a:lnTo>
                        <a:lnTo>
                          <a:pt x="178" y="59"/>
                        </a:lnTo>
                        <a:lnTo>
                          <a:pt x="178" y="83"/>
                        </a:lnTo>
                        <a:lnTo>
                          <a:pt x="178" y="145"/>
                        </a:lnTo>
                        <a:lnTo>
                          <a:pt x="178" y="186"/>
                        </a:lnTo>
                        <a:lnTo>
                          <a:pt x="178" y="198"/>
                        </a:lnTo>
                        <a:lnTo>
                          <a:pt x="183" y="210"/>
                        </a:lnTo>
                        <a:lnTo>
                          <a:pt x="0" y="210"/>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136" name="Freeform 858"/>
                  <p:cNvSpPr>
                    <a:spLocks/>
                  </p:cNvSpPr>
                  <p:nvPr/>
                </p:nvSpPr>
                <p:spPr bwMode="auto">
                  <a:xfrm>
                    <a:off x="4902" y="1860"/>
                    <a:ext cx="183" cy="210"/>
                  </a:xfrm>
                  <a:custGeom>
                    <a:avLst/>
                    <a:gdLst>
                      <a:gd name="T0" fmla="*/ 0 w 183"/>
                      <a:gd name="T1" fmla="*/ 210 h 210"/>
                      <a:gd name="T2" fmla="*/ 0 w 183"/>
                      <a:gd name="T3" fmla="*/ 198 h 210"/>
                      <a:gd name="T4" fmla="*/ 0 w 183"/>
                      <a:gd name="T5" fmla="*/ 186 h 210"/>
                      <a:gd name="T6" fmla="*/ 0 w 183"/>
                      <a:gd name="T7" fmla="*/ 145 h 210"/>
                      <a:gd name="T8" fmla="*/ 0 w 183"/>
                      <a:gd name="T9" fmla="*/ 83 h 210"/>
                      <a:gd name="T10" fmla="*/ 0 w 183"/>
                      <a:gd name="T11" fmla="*/ 59 h 210"/>
                      <a:gd name="T12" fmla="*/ 0 w 183"/>
                      <a:gd name="T13" fmla="*/ 52 h 210"/>
                      <a:gd name="T14" fmla="*/ 0 w 183"/>
                      <a:gd name="T15" fmla="*/ 47 h 210"/>
                      <a:gd name="T16" fmla="*/ 15 w 183"/>
                      <a:gd name="T17" fmla="*/ 41 h 210"/>
                      <a:gd name="T18" fmla="*/ 46 w 183"/>
                      <a:gd name="T19" fmla="*/ 28 h 210"/>
                      <a:gd name="T20" fmla="*/ 76 w 183"/>
                      <a:gd name="T21" fmla="*/ 5 h 210"/>
                      <a:gd name="T22" fmla="*/ 86 w 183"/>
                      <a:gd name="T23" fmla="*/ 0 h 210"/>
                      <a:gd name="T24" fmla="*/ 92 w 183"/>
                      <a:gd name="T25" fmla="*/ 0 h 210"/>
                      <a:gd name="T26" fmla="*/ 102 w 183"/>
                      <a:gd name="T27" fmla="*/ 5 h 210"/>
                      <a:gd name="T28" fmla="*/ 132 w 183"/>
                      <a:gd name="T29" fmla="*/ 28 h 210"/>
                      <a:gd name="T30" fmla="*/ 162 w 183"/>
                      <a:gd name="T31" fmla="*/ 41 h 210"/>
                      <a:gd name="T32" fmla="*/ 178 w 183"/>
                      <a:gd name="T33" fmla="*/ 47 h 210"/>
                      <a:gd name="T34" fmla="*/ 183 w 183"/>
                      <a:gd name="T35" fmla="*/ 52 h 210"/>
                      <a:gd name="T36" fmla="*/ 178 w 183"/>
                      <a:gd name="T37" fmla="*/ 59 h 210"/>
                      <a:gd name="T38" fmla="*/ 178 w 183"/>
                      <a:gd name="T39" fmla="*/ 83 h 210"/>
                      <a:gd name="T40" fmla="*/ 178 w 183"/>
                      <a:gd name="T41" fmla="*/ 145 h 210"/>
                      <a:gd name="T42" fmla="*/ 178 w 183"/>
                      <a:gd name="T43" fmla="*/ 186 h 210"/>
                      <a:gd name="T44" fmla="*/ 178 w 183"/>
                      <a:gd name="T45" fmla="*/ 198 h 210"/>
                      <a:gd name="T46" fmla="*/ 183 w 183"/>
                      <a:gd name="T47" fmla="*/ 210 h 210"/>
                      <a:gd name="T48" fmla="*/ 0 w 183"/>
                      <a:gd name="T49" fmla="*/ 21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210"/>
                      <a:gd name="T77" fmla="*/ 183 w 183"/>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210">
                        <a:moveTo>
                          <a:pt x="0" y="210"/>
                        </a:moveTo>
                        <a:lnTo>
                          <a:pt x="0" y="198"/>
                        </a:lnTo>
                        <a:lnTo>
                          <a:pt x="0" y="186"/>
                        </a:lnTo>
                        <a:lnTo>
                          <a:pt x="0" y="145"/>
                        </a:lnTo>
                        <a:lnTo>
                          <a:pt x="0" y="83"/>
                        </a:lnTo>
                        <a:lnTo>
                          <a:pt x="0" y="59"/>
                        </a:lnTo>
                        <a:lnTo>
                          <a:pt x="0" y="52"/>
                        </a:lnTo>
                        <a:lnTo>
                          <a:pt x="0" y="47"/>
                        </a:lnTo>
                        <a:lnTo>
                          <a:pt x="15" y="41"/>
                        </a:lnTo>
                        <a:lnTo>
                          <a:pt x="46" y="28"/>
                        </a:lnTo>
                        <a:lnTo>
                          <a:pt x="76" y="5"/>
                        </a:lnTo>
                        <a:lnTo>
                          <a:pt x="86" y="0"/>
                        </a:lnTo>
                        <a:lnTo>
                          <a:pt x="92" y="0"/>
                        </a:lnTo>
                        <a:lnTo>
                          <a:pt x="102" y="5"/>
                        </a:lnTo>
                        <a:lnTo>
                          <a:pt x="132" y="28"/>
                        </a:lnTo>
                        <a:lnTo>
                          <a:pt x="162" y="41"/>
                        </a:lnTo>
                        <a:lnTo>
                          <a:pt x="178" y="47"/>
                        </a:lnTo>
                        <a:lnTo>
                          <a:pt x="183" y="52"/>
                        </a:lnTo>
                        <a:lnTo>
                          <a:pt x="178" y="59"/>
                        </a:lnTo>
                        <a:lnTo>
                          <a:pt x="178" y="83"/>
                        </a:lnTo>
                        <a:lnTo>
                          <a:pt x="178" y="145"/>
                        </a:lnTo>
                        <a:lnTo>
                          <a:pt x="178" y="186"/>
                        </a:lnTo>
                        <a:lnTo>
                          <a:pt x="178" y="198"/>
                        </a:lnTo>
                        <a:lnTo>
                          <a:pt x="183" y="210"/>
                        </a:lnTo>
                        <a:lnTo>
                          <a:pt x="0" y="21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sp>
              <p:nvSpPr>
                <p:cNvPr id="27108" name="Freeform 859"/>
                <p:cNvSpPr>
                  <a:spLocks/>
                </p:cNvSpPr>
                <p:nvPr/>
              </p:nvSpPr>
              <p:spPr bwMode="auto">
                <a:xfrm>
                  <a:off x="4902" y="1914"/>
                  <a:ext cx="183" cy="1"/>
                </a:xfrm>
                <a:custGeom>
                  <a:avLst/>
                  <a:gdLst>
                    <a:gd name="T0" fmla="*/ 0 w 183"/>
                    <a:gd name="T1" fmla="*/ 0 h 1"/>
                    <a:gd name="T2" fmla="*/ 5 w 183"/>
                    <a:gd name="T3" fmla="*/ 0 h 1"/>
                    <a:gd name="T4" fmla="*/ 29 w 183"/>
                    <a:gd name="T5" fmla="*/ 0 h 1"/>
                    <a:gd name="T6" fmla="*/ 92 w 183"/>
                    <a:gd name="T7" fmla="*/ 0 h 1"/>
                    <a:gd name="T8" fmla="*/ 147 w 183"/>
                    <a:gd name="T9" fmla="*/ 0 h 1"/>
                    <a:gd name="T10" fmla="*/ 172 w 183"/>
                    <a:gd name="T11" fmla="*/ 0 h 1"/>
                    <a:gd name="T12" fmla="*/ 183 w 183"/>
                    <a:gd name="T13" fmla="*/ 0 h 1"/>
                    <a:gd name="T14" fmla="*/ 0 60000 65536"/>
                    <a:gd name="T15" fmla="*/ 0 60000 65536"/>
                    <a:gd name="T16" fmla="*/ 0 60000 65536"/>
                    <a:gd name="T17" fmla="*/ 0 60000 65536"/>
                    <a:gd name="T18" fmla="*/ 0 60000 65536"/>
                    <a:gd name="T19" fmla="*/ 0 60000 65536"/>
                    <a:gd name="T20" fmla="*/ 0 60000 65536"/>
                    <a:gd name="T21" fmla="*/ 0 w 183"/>
                    <a:gd name="T22" fmla="*/ 0 h 1"/>
                    <a:gd name="T23" fmla="*/ 183 w 18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
                      <a:moveTo>
                        <a:pt x="0" y="0"/>
                      </a:moveTo>
                      <a:lnTo>
                        <a:pt x="5" y="0"/>
                      </a:lnTo>
                      <a:lnTo>
                        <a:pt x="29" y="0"/>
                      </a:lnTo>
                      <a:lnTo>
                        <a:pt x="92" y="0"/>
                      </a:lnTo>
                      <a:lnTo>
                        <a:pt x="147" y="0"/>
                      </a:lnTo>
                      <a:lnTo>
                        <a:pt x="172" y="0"/>
                      </a:lnTo>
                      <a:lnTo>
                        <a:pt x="183" y="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sp>
              <p:nvSpPr>
                <p:cNvPr id="27109" name="Line 860"/>
                <p:cNvSpPr>
                  <a:spLocks noChangeShapeType="1"/>
                </p:cNvSpPr>
                <p:nvPr/>
              </p:nvSpPr>
              <p:spPr bwMode="auto">
                <a:xfrm>
                  <a:off x="5004" y="1881"/>
                  <a:ext cx="5" cy="4"/>
                </a:xfrm>
                <a:prstGeom prst="line">
                  <a:avLst/>
                </a:prstGeom>
                <a:noFill/>
                <a:ln w="12700">
                  <a:solidFill>
                    <a:srgbClr val="000000"/>
                  </a:solidFill>
                  <a:round/>
                  <a:headEnd/>
                  <a:tailEnd/>
                </a:ln>
              </p:spPr>
              <p:txBody>
                <a:bodyPr/>
                <a:lstStyle/>
                <a:p>
                  <a:endParaRPr lang="en-US"/>
                </a:p>
              </p:txBody>
            </p:sp>
            <p:sp>
              <p:nvSpPr>
                <p:cNvPr id="27110" name="Line 861"/>
                <p:cNvSpPr>
                  <a:spLocks noChangeShapeType="1"/>
                </p:cNvSpPr>
                <p:nvPr/>
              </p:nvSpPr>
              <p:spPr bwMode="auto">
                <a:xfrm>
                  <a:off x="4994" y="1884"/>
                  <a:ext cx="1" cy="1"/>
                </a:xfrm>
                <a:prstGeom prst="line">
                  <a:avLst/>
                </a:prstGeom>
                <a:noFill/>
                <a:ln w="12700">
                  <a:solidFill>
                    <a:srgbClr val="000000"/>
                  </a:solidFill>
                  <a:round/>
                  <a:headEnd/>
                  <a:tailEnd/>
                </a:ln>
              </p:spPr>
              <p:txBody>
                <a:bodyPr/>
                <a:lstStyle/>
                <a:p>
                  <a:endParaRPr lang="en-US"/>
                </a:p>
              </p:txBody>
            </p:sp>
            <p:sp>
              <p:nvSpPr>
                <p:cNvPr id="27111" name="Line 862"/>
                <p:cNvSpPr>
                  <a:spLocks noChangeShapeType="1"/>
                </p:cNvSpPr>
                <p:nvPr/>
              </p:nvSpPr>
              <p:spPr bwMode="auto">
                <a:xfrm>
                  <a:off x="4989" y="1884"/>
                  <a:ext cx="1" cy="1"/>
                </a:xfrm>
                <a:prstGeom prst="line">
                  <a:avLst/>
                </a:prstGeom>
                <a:noFill/>
                <a:ln w="12700">
                  <a:solidFill>
                    <a:srgbClr val="000000"/>
                  </a:solidFill>
                  <a:round/>
                  <a:headEnd/>
                  <a:tailEnd/>
                </a:ln>
              </p:spPr>
              <p:txBody>
                <a:bodyPr/>
                <a:lstStyle/>
                <a:p>
                  <a:endParaRPr lang="en-US"/>
                </a:p>
              </p:txBody>
            </p:sp>
            <p:sp>
              <p:nvSpPr>
                <p:cNvPr id="27112" name="Line 863"/>
                <p:cNvSpPr>
                  <a:spLocks noChangeShapeType="1"/>
                </p:cNvSpPr>
                <p:nvPr/>
              </p:nvSpPr>
              <p:spPr bwMode="auto">
                <a:xfrm>
                  <a:off x="4930" y="1906"/>
                  <a:ext cx="6" cy="1"/>
                </a:xfrm>
                <a:prstGeom prst="line">
                  <a:avLst/>
                </a:prstGeom>
                <a:noFill/>
                <a:ln w="12700">
                  <a:solidFill>
                    <a:srgbClr val="000000"/>
                  </a:solidFill>
                  <a:round/>
                  <a:headEnd/>
                  <a:tailEnd/>
                </a:ln>
              </p:spPr>
              <p:txBody>
                <a:bodyPr/>
                <a:lstStyle/>
                <a:p>
                  <a:endParaRPr lang="en-US"/>
                </a:p>
              </p:txBody>
            </p:sp>
            <p:sp>
              <p:nvSpPr>
                <p:cNvPr id="27113" name="Line 864"/>
                <p:cNvSpPr>
                  <a:spLocks noChangeShapeType="1"/>
                </p:cNvSpPr>
                <p:nvPr/>
              </p:nvSpPr>
              <p:spPr bwMode="auto">
                <a:xfrm>
                  <a:off x="4945" y="1906"/>
                  <a:ext cx="10" cy="1"/>
                </a:xfrm>
                <a:prstGeom prst="line">
                  <a:avLst/>
                </a:prstGeom>
                <a:noFill/>
                <a:ln w="12700">
                  <a:solidFill>
                    <a:srgbClr val="000000"/>
                  </a:solidFill>
                  <a:round/>
                  <a:headEnd/>
                  <a:tailEnd/>
                </a:ln>
              </p:spPr>
              <p:txBody>
                <a:bodyPr/>
                <a:lstStyle/>
                <a:p>
                  <a:endParaRPr lang="en-US"/>
                </a:p>
              </p:txBody>
            </p:sp>
            <p:sp>
              <p:nvSpPr>
                <p:cNvPr id="27114" name="Line 865"/>
                <p:cNvSpPr>
                  <a:spLocks noChangeShapeType="1"/>
                </p:cNvSpPr>
                <p:nvPr/>
              </p:nvSpPr>
              <p:spPr bwMode="auto">
                <a:xfrm>
                  <a:off x="5041" y="1908"/>
                  <a:ext cx="13" cy="1"/>
                </a:xfrm>
                <a:prstGeom prst="line">
                  <a:avLst/>
                </a:prstGeom>
                <a:noFill/>
                <a:ln w="12700">
                  <a:solidFill>
                    <a:srgbClr val="000000"/>
                  </a:solidFill>
                  <a:round/>
                  <a:headEnd/>
                  <a:tailEnd/>
                </a:ln>
              </p:spPr>
              <p:txBody>
                <a:bodyPr/>
                <a:lstStyle/>
                <a:p>
                  <a:endParaRPr lang="en-US"/>
                </a:p>
              </p:txBody>
            </p:sp>
            <p:sp>
              <p:nvSpPr>
                <p:cNvPr id="27115" name="Line 866"/>
                <p:cNvSpPr>
                  <a:spLocks noChangeShapeType="1"/>
                </p:cNvSpPr>
                <p:nvPr/>
              </p:nvSpPr>
              <p:spPr bwMode="auto">
                <a:xfrm>
                  <a:off x="5041" y="1908"/>
                  <a:ext cx="9" cy="1"/>
                </a:xfrm>
                <a:prstGeom prst="line">
                  <a:avLst/>
                </a:prstGeom>
                <a:noFill/>
                <a:ln w="12700">
                  <a:solidFill>
                    <a:srgbClr val="000000"/>
                  </a:solidFill>
                  <a:round/>
                  <a:headEnd/>
                  <a:tailEnd/>
                </a:ln>
              </p:spPr>
              <p:txBody>
                <a:bodyPr/>
                <a:lstStyle/>
                <a:p>
                  <a:endParaRPr lang="en-US"/>
                </a:p>
              </p:txBody>
            </p:sp>
            <p:sp>
              <p:nvSpPr>
                <p:cNvPr id="27116" name="Line 867"/>
                <p:cNvSpPr>
                  <a:spLocks noChangeShapeType="1"/>
                </p:cNvSpPr>
                <p:nvPr/>
              </p:nvSpPr>
              <p:spPr bwMode="auto">
                <a:xfrm>
                  <a:off x="4928" y="1939"/>
                  <a:ext cx="10" cy="4"/>
                </a:xfrm>
                <a:prstGeom prst="line">
                  <a:avLst/>
                </a:prstGeom>
                <a:noFill/>
                <a:ln w="12700">
                  <a:solidFill>
                    <a:srgbClr val="000000"/>
                  </a:solidFill>
                  <a:round/>
                  <a:headEnd/>
                  <a:tailEnd/>
                </a:ln>
              </p:spPr>
              <p:txBody>
                <a:bodyPr/>
                <a:lstStyle/>
                <a:p>
                  <a:endParaRPr lang="en-US"/>
                </a:p>
              </p:txBody>
            </p:sp>
            <p:sp>
              <p:nvSpPr>
                <p:cNvPr id="27117" name="Line 868"/>
                <p:cNvSpPr>
                  <a:spLocks noChangeShapeType="1"/>
                </p:cNvSpPr>
                <p:nvPr/>
              </p:nvSpPr>
              <p:spPr bwMode="auto">
                <a:xfrm flipH="1" flipV="1">
                  <a:off x="5055" y="2051"/>
                  <a:ext cx="14" cy="3"/>
                </a:xfrm>
                <a:prstGeom prst="line">
                  <a:avLst/>
                </a:prstGeom>
                <a:noFill/>
                <a:ln w="12700">
                  <a:solidFill>
                    <a:srgbClr val="000000"/>
                  </a:solidFill>
                  <a:round/>
                  <a:headEnd/>
                  <a:tailEnd/>
                </a:ln>
              </p:spPr>
              <p:txBody>
                <a:bodyPr/>
                <a:lstStyle/>
                <a:p>
                  <a:endParaRPr lang="en-US"/>
                </a:p>
              </p:txBody>
            </p:sp>
            <p:sp>
              <p:nvSpPr>
                <p:cNvPr id="27118" name="Line 869"/>
                <p:cNvSpPr>
                  <a:spLocks noChangeShapeType="1"/>
                </p:cNvSpPr>
                <p:nvPr/>
              </p:nvSpPr>
              <p:spPr bwMode="auto">
                <a:xfrm flipH="1" flipV="1">
                  <a:off x="5067" y="2037"/>
                  <a:ext cx="1" cy="8"/>
                </a:xfrm>
                <a:prstGeom prst="line">
                  <a:avLst/>
                </a:prstGeom>
                <a:noFill/>
                <a:ln w="12700">
                  <a:solidFill>
                    <a:srgbClr val="000000"/>
                  </a:solidFill>
                  <a:round/>
                  <a:headEnd/>
                  <a:tailEnd/>
                </a:ln>
              </p:spPr>
              <p:txBody>
                <a:bodyPr/>
                <a:lstStyle/>
                <a:p>
                  <a:endParaRPr lang="en-US"/>
                </a:p>
              </p:txBody>
            </p:sp>
            <p:sp>
              <p:nvSpPr>
                <p:cNvPr id="27119" name="Line 870"/>
                <p:cNvSpPr>
                  <a:spLocks noChangeShapeType="1"/>
                </p:cNvSpPr>
                <p:nvPr/>
              </p:nvSpPr>
              <p:spPr bwMode="auto">
                <a:xfrm flipH="1">
                  <a:off x="5041" y="2054"/>
                  <a:ext cx="13" cy="1"/>
                </a:xfrm>
                <a:prstGeom prst="line">
                  <a:avLst/>
                </a:prstGeom>
                <a:noFill/>
                <a:ln w="12700">
                  <a:solidFill>
                    <a:srgbClr val="000000"/>
                  </a:solidFill>
                  <a:round/>
                  <a:headEnd/>
                  <a:tailEnd/>
                </a:ln>
              </p:spPr>
              <p:txBody>
                <a:bodyPr/>
                <a:lstStyle/>
                <a:p>
                  <a:endParaRPr lang="en-US"/>
                </a:p>
              </p:txBody>
            </p:sp>
            <p:sp>
              <p:nvSpPr>
                <p:cNvPr id="27120" name="Line 871"/>
                <p:cNvSpPr>
                  <a:spLocks noChangeShapeType="1"/>
                </p:cNvSpPr>
                <p:nvPr/>
              </p:nvSpPr>
              <p:spPr bwMode="auto">
                <a:xfrm flipH="1">
                  <a:off x="5074" y="1939"/>
                  <a:ext cx="1" cy="10"/>
                </a:xfrm>
                <a:prstGeom prst="line">
                  <a:avLst/>
                </a:prstGeom>
                <a:noFill/>
                <a:ln w="12700">
                  <a:solidFill>
                    <a:srgbClr val="000000"/>
                  </a:solidFill>
                  <a:round/>
                  <a:headEnd/>
                  <a:tailEnd/>
                </a:ln>
              </p:spPr>
              <p:txBody>
                <a:bodyPr/>
                <a:lstStyle/>
                <a:p>
                  <a:endParaRPr lang="en-US"/>
                </a:p>
              </p:txBody>
            </p:sp>
            <p:sp>
              <p:nvSpPr>
                <p:cNvPr id="27121" name="Line 872"/>
                <p:cNvSpPr>
                  <a:spLocks noChangeShapeType="1"/>
                </p:cNvSpPr>
                <p:nvPr/>
              </p:nvSpPr>
              <p:spPr bwMode="auto">
                <a:xfrm flipH="1">
                  <a:off x="5060" y="1950"/>
                  <a:ext cx="4" cy="4"/>
                </a:xfrm>
                <a:prstGeom prst="line">
                  <a:avLst/>
                </a:prstGeom>
                <a:noFill/>
                <a:ln w="12700">
                  <a:solidFill>
                    <a:srgbClr val="000000"/>
                  </a:solidFill>
                  <a:round/>
                  <a:headEnd/>
                  <a:tailEnd/>
                </a:ln>
              </p:spPr>
              <p:txBody>
                <a:bodyPr/>
                <a:lstStyle/>
                <a:p>
                  <a:endParaRPr lang="en-US"/>
                </a:p>
              </p:txBody>
            </p:sp>
            <p:sp>
              <p:nvSpPr>
                <p:cNvPr id="27122" name="Line 873"/>
                <p:cNvSpPr>
                  <a:spLocks noChangeShapeType="1"/>
                </p:cNvSpPr>
                <p:nvPr/>
              </p:nvSpPr>
              <p:spPr bwMode="auto">
                <a:xfrm flipH="1">
                  <a:off x="5055" y="1933"/>
                  <a:ext cx="5" cy="3"/>
                </a:xfrm>
                <a:prstGeom prst="line">
                  <a:avLst/>
                </a:prstGeom>
                <a:noFill/>
                <a:ln w="12700">
                  <a:solidFill>
                    <a:srgbClr val="000000"/>
                  </a:solidFill>
                  <a:round/>
                  <a:headEnd/>
                  <a:tailEnd/>
                </a:ln>
              </p:spPr>
              <p:txBody>
                <a:bodyPr/>
                <a:lstStyle/>
                <a:p>
                  <a:endParaRPr lang="en-US"/>
                </a:p>
              </p:txBody>
            </p:sp>
            <p:sp>
              <p:nvSpPr>
                <p:cNvPr id="27123" name="Line 874"/>
                <p:cNvSpPr>
                  <a:spLocks noChangeShapeType="1"/>
                </p:cNvSpPr>
                <p:nvPr/>
              </p:nvSpPr>
              <p:spPr bwMode="auto">
                <a:xfrm>
                  <a:off x="5088" y="1911"/>
                  <a:ext cx="1" cy="1"/>
                </a:xfrm>
                <a:prstGeom prst="line">
                  <a:avLst/>
                </a:prstGeom>
                <a:noFill/>
                <a:ln w="12700">
                  <a:solidFill>
                    <a:srgbClr val="000000"/>
                  </a:solidFill>
                  <a:round/>
                  <a:headEnd/>
                  <a:tailEnd/>
                </a:ln>
              </p:spPr>
              <p:txBody>
                <a:bodyPr/>
                <a:lstStyle/>
                <a:p>
                  <a:endParaRPr lang="en-US"/>
                </a:p>
              </p:txBody>
            </p:sp>
            <p:sp>
              <p:nvSpPr>
                <p:cNvPr id="27124" name="Line 875"/>
                <p:cNvSpPr>
                  <a:spLocks noChangeShapeType="1"/>
                </p:cNvSpPr>
                <p:nvPr/>
              </p:nvSpPr>
              <p:spPr bwMode="auto">
                <a:xfrm>
                  <a:off x="5090" y="1926"/>
                  <a:ext cx="1" cy="1"/>
                </a:xfrm>
                <a:prstGeom prst="line">
                  <a:avLst/>
                </a:prstGeom>
                <a:noFill/>
                <a:ln w="12700">
                  <a:solidFill>
                    <a:srgbClr val="000000"/>
                  </a:solidFill>
                  <a:round/>
                  <a:headEnd/>
                  <a:tailEnd/>
                </a:ln>
              </p:spPr>
              <p:txBody>
                <a:bodyPr/>
                <a:lstStyle/>
                <a:p>
                  <a:endParaRPr lang="en-US"/>
                </a:p>
              </p:txBody>
            </p:sp>
            <p:sp>
              <p:nvSpPr>
                <p:cNvPr id="27125" name="Line 876"/>
                <p:cNvSpPr>
                  <a:spLocks noChangeShapeType="1"/>
                </p:cNvSpPr>
                <p:nvPr/>
              </p:nvSpPr>
              <p:spPr bwMode="auto">
                <a:xfrm>
                  <a:off x="5086" y="2052"/>
                  <a:ext cx="14" cy="1"/>
                </a:xfrm>
                <a:prstGeom prst="line">
                  <a:avLst/>
                </a:prstGeom>
                <a:noFill/>
                <a:ln w="12700">
                  <a:solidFill>
                    <a:srgbClr val="000000"/>
                  </a:solidFill>
                  <a:round/>
                  <a:headEnd/>
                  <a:tailEnd/>
                </a:ln>
              </p:spPr>
              <p:txBody>
                <a:bodyPr/>
                <a:lstStyle/>
                <a:p>
                  <a:endParaRPr lang="en-US"/>
                </a:p>
              </p:txBody>
            </p:sp>
            <p:grpSp>
              <p:nvGrpSpPr>
                <p:cNvPr id="27126" name="Group 877"/>
                <p:cNvGrpSpPr>
                  <a:grpSpLocks/>
                </p:cNvGrpSpPr>
                <p:nvPr/>
              </p:nvGrpSpPr>
              <p:grpSpPr bwMode="auto">
                <a:xfrm>
                  <a:off x="4922" y="1937"/>
                  <a:ext cx="143" cy="133"/>
                  <a:chOff x="4922" y="1937"/>
                  <a:chExt cx="143" cy="133"/>
                </a:xfrm>
              </p:grpSpPr>
              <p:sp>
                <p:nvSpPr>
                  <p:cNvPr id="27133" name="Freeform 878"/>
                  <p:cNvSpPr>
                    <a:spLocks/>
                  </p:cNvSpPr>
                  <p:nvPr/>
                </p:nvSpPr>
                <p:spPr bwMode="auto">
                  <a:xfrm>
                    <a:off x="4922" y="1937"/>
                    <a:ext cx="143" cy="133"/>
                  </a:xfrm>
                  <a:custGeom>
                    <a:avLst/>
                    <a:gdLst>
                      <a:gd name="T0" fmla="*/ 0 w 143"/>
                      <a:gd name="T1" fmla="*/ 133 h 133"/>
                      <a:gd name="T2" fmla="*/ 0 w 143"/>
                      <a:gd name="T3" fmla="*/ 126 h 133"/>
                      <a:gd name="T4" fmla="*/ 0 w 143"/>
                      <a:gd name="T5" fmla="*/ 109 h 133"/>
                      <a:gd name="T6" fmla="*/ 5 w 143"/>
                      <a:gd name="T7" fmla="*/ 82 h 133"/>
                      <a:gd name="T8" fmla="*/ 0 w 143"/>
                      <a:gd name="T9" fmla="*/ 27 h 133"/>
                      <a:gd name="T10" fmla="*/ 0 w 143"/>
                      <a:gd name="T11" fmla="*/ 5 h 133"/>
                      <a:gd name="T12" fmla="*/ 0 w 143"/>
                      <a:gd name="T13" fmla="*/ 0 h 133"/>
                      <a:gd name="T14" fmla="*/ 5 w 143"/>
                      <a:gd name="T15" fmla="*/ 0 h 133"/>
                      <a:gd name="T16" fmla="*/ 25 w 143"/>
                      <a:gd name="T17" fmla="*/ 0 h 133"/>
                      <a:gd name="T18" fmla="*/ 71 w 143"/>
                      <a:gd name="T19" fmla="*/ 5 h 133"/>
                      <a:gd name="T20" fmla="*/ 112 w 143"/>
                      <a:gd name="T21" fmla="*/ 0 h 133"/>
                      <a:gd name="T22" fmla="*/ 132 w 143"/>
                      <a:gd name="T23" fmla="*/ 0 h 133"/>
                      <a:gd name="T24" fmla="*/ 143 w 143"/>
                      <a:gd name="T25" fmla="*/ 0 h 133"/>
                      <a:gd name="T26" fmla="*/ 138 w 143"/>
                      <a:gd name="T27" fmla="*/ 5 h 133"/>
                      <a:gd name="T28" fmla="*/ 138 w 143"/>
                      <a:gd name="T29" fmla="*/ 27 h 133"/>
                      <a:gd name="T30" fmla="*/ 138 w 143"/>
                      <a:gd name="T31" fmla="*/ 87 h 133"/>
                      <a:gd name="T32" fmla="*/ 138 w 143"/>
                      <a:gd name="T33" fmla="*/ 115 h 133"/>
                      <a:gd name="T34" fmla="*/ 138 w 143"/>
                      <a:gd name="T35" fmla="*/ 126 h 133"/>
                      <a:gd name="T36" fmla="*/ 143 w 143"/>
                      <a:gd name="T37" fmla="*/ 133 h 133"/>
                      <a:gd name="T38" fmla="*/ 0 w 143"/>
                      <a:gd name="T39" fmla="*/ 133 h 1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133"/>
                      <a:gd name="T62" fmla="*/ 143 w 143"/>
                      <a:gd name="T63" fmla="*/ 133 h 1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133">
                        <a:moveTo>
                          <a:pt x="0" y="133"/>
                        </a:moveTo>
                        <a:lnTo>
                          <a:pt x="0" y="126"/>
                        </a:lnTo>
                        <a:lnTo>
                          <a:pt x="0" y="109"/>
                        </a:lnTo>
                        <a:lnTo>
                          <a:pt x="5" y="82"/>
                        </a:lnTo>
                        <a:lnTo>
                          <a:pt x="0" y="27"/>
                        </a:lnTo>
                        <a:lnTo>
                          <a:pt x="0" y="5"/>
                        </a:lnTo>
                        <a:lnTo>
                          <a:pt x="0" y="0"/>
                        </a:lnTo>
                        <a:lnTo>
                          <a:pt x="5" y="0"/>
                        </a:lnTo>
                        <a:lnTo>
                          <a:pt x="25" y="0"/>
                        </a:lnTo>
                        <a:lnTo>
                          <a:pt x="71" y="5"/>
                        </a:lnTo>
                        <a:lnTo>
                          <a:pt x="112" y="0"/>
                        </a:lnTo>
                        <a:lnTo>
                          <a:pt x="132" y="0"/>
                        </a:lnTo>
                        <a:lnTo>
                          <a:pt x="143" y="0"/>
                        </a:lnTo>
                        <a:lnTo>
                          <a:pt x="138" y="5"/>
                        </a:lnTo>
                        <a:lnTo>
                          <a:pt x="138" y="27"/>
                        </a:lnTo>
                        <a:lnTo>
                          <a:pt x="138" y="87"/>
                        </a:lnTo>
                        <a:lnTo>
                          <a:pt x="138" y="115"/>
                        </a:lnTo>
                        <a:lnTo>
                          <a:pt x="138" y="126"/>
                        </a:lnTo>
                        <a:lnTo>
                          <a:pt x="143" y="133"/>
                        </a:lnTo>
                        <a:lnTo>
                          <a:pt x="0" y="133"/>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134" name="Freeform 879"/>
                  <p:cNvSpPr>
                    <a:spLocks/>
                  </p:cNvSpPr>
                  <p:nvPr/>
                </p:nvSpPr>
                <p:spPr bwMode="auto">
                  <a:xfrm>
                    <a:off x="4922" y="1937"/>
                    <a:ext cx="143" cy="133"/>
                  </a:xfrm>
                  <a:custGeom>
                    <a:avLst/>
                    <a:gdLst>
                      <a:gd name="T0" fmla="*/ 0 w 143"/>
                      <a:gd name="T1" fmla="*/ 133 h 133"/>
                      <a:gd name="T2" fmla="*/ 0 w 143"/>
                      <a:gd name="T3" fmla="*/ 126 h 133"/>
                      <a:gd name="T4" fmla="*/ 0 w 143"/>
                      <a:gd name="T5" fmla="*/ 109 h 133"/>
                      <a:gd name="T6" fmla="*/ 5 w 143"/>
                      <a:gd name="T7" fmla="*/ 82 h 133"/>
                      <a:gd name="T8" fmla="*/ 0 w 143"/>
                      <a:gd name="T9" fmla="*/ 27 h 133"/>
                      <a:gd name="T10" fmla="*/ 0 w 143"/>
                      <a:gd name="T11" fmla="*/ 5 h 133"/>
                      <a:gd name="T12" fmla="*/ 0 w 143"/>
                      <a:gd name="T13" fmla="*/ 0 h 133"/>
                      <a:gd name="T14" fmla="*/ 5 w 143"/>
                      <a:gd name="T15" fmla="*/ 0 h 133"/>
                      <a:gd name="T16" fmla="*/ 25 w 143"/>
                      <a:gd name="T17" fmla="*/ 0 h 133"/>
                      <a:gd name="T18" fmla="*/ 71 w 143"/>
                      <a:gd name="T19" fmla="*/ 5 h 133"/>
                      <a:gd name="T20" fmla="*/ 112 w 143"/>
                      <a:gd name="T21" fmla="*/ 0 h 133"/>
                      <a:gd name="T22" fmla="*/ 132 w 143"/>
                      <a:gd name="T23" fmla="*/ 0 h 133"/>
                      <a:gd name="T24" fmla="*/ 143 w 143"/>
                      <a:gd name="T25" fmla="*/ 0 h 133"/>
                      <a:gd name="T26" fmla="*/ 138 w 143"/>
                      <a:gd name="T27" fmla="*/ 5 h 133"/>
                      <a:gd name="T28" fmla="*/ 138 w 143"/>
                      <a:gd name="T29" fmla="*/ 27 h 133"/>
                      <a:gd name="T30" fmla="*/ 138 w 143"/>
                      <a:gd name="T31" fmla="*/ 87 h 133"/>
                      <a:gd name="T32" fmla="*/ 138 w 143"/>
                      <a:gd name="T33" fmla="*/ 115 h 133"/>
                      <a:gd name="T34" fmla="*/ 138 w 143"/>
                      <a:gd name="T35" fmla="*/ 126 h 133"/>
                      <a:gd name="T36" fmla="*/ 143 w 143"/>
                      <a:gd name="T37" fmla="*/ 133 h 133"/>
                      <a:gd name="T38" fmla="*/ 0 w 143"/>
                      <a:gd name="T39" fmla="*/ 133 h 1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133"/>
                      <a:gd name="T62" fmla="*/ 143 w 143"/>
                      <a:gd name="T63" fmla="*/ 133 h 1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133">
                        <a:moveTo>
                          <a:pt x="0" y="133"/>
                        </a:moveTo>
                        <a:lnTo>
                          <a:pt x="0" y="126"/>
                        </a:lnTo>
                        <a:lnTo>
                          <a:pt x="0" y="109"/>
                        </a:lnTo>
                        <a:lnTo>
                          <a:pt x="5" y="82"/>
                        </a:lnTo>
                        <a:lnTo>
                          <a:pt x="0" y="27"/>
                        </a:lnTo>
                        <a:lnTo>
                          <a:pt x="0" y="5"/>
                        </a:lnTo>
                        <a:lnTo>
                          <a:pt x="0" y="0"/>
                        </a:lnTo>
                        <a:lnTo>
                          <a:pt x="5" y="0"/>
                        </a:lnTo>
                        <a:lnTo>
                          <a:pt x="25" y="0"/>
                        </a:lnTo>
                        <a:lnTo>
                          <a:pt x="71" y="5"/>
                        </a:lnTo>
                        <a:lnTo>
                          <a:pt x="112" y="0"/>
                        </a:lnTo>
                        <a:lnTo>
                          <a:pt x="132" y="0"/>
                        </a:lnTo>
                        <a:lnTo>
                          <a:pt x="143" y="0"/>
                        </a:lnTo>
                        <a:lnTo>
                          <a:pt x="138" y="5"/>
                        </a:lnTo>
                        <a:lnTo>
                          <a:pt x="138" y="27"/>
                        </a:lnTo>
                        <a:lnTo>
                          <a:pt x="138" y="87"/>
                        </a:lnTo>
                        <a:lnTo>
                          <a:pt x="138" y="115"/>
                        </a:lnTo>
                        <a:lnTo>
                          <a:pt x="138" y="126"/>
                        </a:lnTo>
                        <a:lnTo>
                          <a:pt x="143" y="133"/>
                        </a:lnTo>
                        <a:lnTo>
                          <a:pt x="0" y="133"/>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nvGrpSpPr>
                <p:cNvPr id="27127" name="Group 880"/>
                <p:cNvGrpSpPr>
                  <a:grpSpLocks/>
                </p:cNvGrpSpPr>
                <p:nvPr/>
              </p:nvGrpSpPr>
              <p:grpSpPr bwMode="auto">
                <a:xfrm>
                  <a:off x="4917" y="1927"/>
                  <a:ext cx="148" cy="18"/>
                  <a:chOff x="4917" y="1927"/>
                  <a:chExt cx="148" cy="18"/>
                </a:xfrm>
              </p:grpSpPr>
              <p:grpSp>
                <p:nvGrpSpPr>
                  <p:cNvPr id="27128" name="Group 881"/>
                  <p:cNvGrpSpPr>
                    <a:grpSpLocks/>
                  </p:cNvGrpSpPr>
                  <p:nvPr/>
                </p:nvGrpSpPr>
                <p:grpSpPr bwMode="auto">
                  <a:xfrm>
                    <a:off x="4917" y="1927"/>
                    <a:ext cx="148" cy="18"/>
                    <a:chOff x="4917" y="1927"/>
                    <a:chExt cx="148" cy="18"/>
                  </a:xfrm>
                </p:grpSpPr>
                <p:sp>
                  <p:nvSpPr>
                    <p:cNvPr id="27131" name="Freeform 882"/>
                    <p:cNvSpPr>
                      <a:spLocks/>
                    </p:cNvSpPr>
                    <p:nvPr/>
                  </p:nvSpPr>
                  <p:spPr bwMode="auto">
                    <a:xfrm>
                      <a:off x="4917" y="1927"/>
                      <a:ext cx="148" cy="18"/>
                    </a:xfrm>
                    <a:custGeom>
                      <a:avLst/>
                      <a:gdLst>
                        <a:gd name="T0" fmla="*/ 5 w 148"/>
                        <a:gd name="T1" fmla="*/ 11 h 18"/>
                        <a:gd name="T2" fmla="*/ 0 w 148"/>
                        <a:gd name="T3" fmla="*/ 6 h 18"/>
                        <a:gd name="T4" fmla="*/ 5 w 148"/>
                        <a:gd name="T5" fmla="*/ 0 h 18"/>
                        <a:gd name="T6" fmla="*/ 10 w 148"/>
                        <a:gd name="T7" fmla="*/ 0 h 18"/>
                        <a:gd name="T8" fmla="*/ 30 w 148"/>
                        <a:gd name="T9" fmla="*/ 0 h 18"/>
                        <a:gd name="T10" fmla="*/ 76 w 148"/>
                        <a:gd name="T11" fmla="*/ 6 h 18"/>
                        <a:gd name="T12" fmla="*/ 117 w 148"/>
                        <a:gd name="T13" fmla="*/ 0 h 18"/>
                        <a:gd name="T14" fmla="*/ 133 w 148"/>
                        <a:gd name="T15" fmla="*/ 0 h 18"/>
                        <a:gd name="T16" fmla="*/ 143 w 148"/>
                        <a:gd name="T17" fmla="*/ 0 h 18"/>
                        <a:gd name="T18" fmla="*/ 148 w 148"/>
                        <a:gd name="T19" fmla="*/ 6 h 18"/>
                        <a:gd name="T20" fmla="*/ 148 w 148"/>
                        <a:gd name="T21" fmla="*/ 11 h 18"/>
                        <a:gd name="T22" fmla="*/ 137 w 148"/>
                        <a:gd name="T23" fmla="*/ 11 h 18"/>
                        <a:gd name="T24" fmla="*/ 122 w 148"/>
                        <a:gd name="T25" fmla="*/ 11 h 18"/>
                        <a:gd name="T26" fmla="*/ 76 w 148"/>
                        <a:gd name="T27" fmla="*/ 18 h 18"/>
                        <a:gd name="T28" fmla="*/ 30 w 148"/>
                        <a:gd name="T29" fmla="*/ 11 h 18"/>
                        <a:gd name="T30" fmla="*/ 10 w 148"/>
                        <a:gd name="T31" fmla="*/ 11 h 18"/>
                        <a:gd name="T32" fmla="*/ 5 w 148"/>
                        <a:gd name="T33" fmla="*/ 1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8"/>
                        <a:gd name="T53" fmla="*/ 148 w 14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8">
                          <a:moveTo>
                            <a:pt x="5" y="11"/>
                          </a:moveTo>
                          <a:lnTo>
                            <a:pt x="0" y="6"/>
                          </a:lnTo>
                          <a:lnTo>
                            <a:pt x="5" y="0"/>
                          </a:lnTo>
                          <a:lnTo>
                            <a:pt x="10" y="0"/>
                          </a:lnTo>
                          <a:lnTo>
                            <a:pt x="30" y="0"/>
                          </a:lnTo>
                          <a:lnTo>
                            <a:pt x="76" y="6"/>
                          </a:lnTo>
                          <a:lnTo>
                            <a:pt x="117" y="0"/>
                          </a:lnTo>
                          <a:lnTo>
                            <a:pt x="133" y="0"/>
                          </a:lnTo>
                          <a:lnTo>
                            <a:pt x="143" y="0"/>
                          </a:lnTo>
                          <a:lnTo>
                            <a:pt x="148" y="6"/>
                          </a:lnTo>
                          <a:lnTo>
                            <a:pt x="148" y="11"/>
                          </a:lnTo>
                          <a:lnTo>
                            <a:pt x="137" y="11"/>
                          </a:lnTo>
                          <a:lnTo>
                            <a:pt x="122" y="11"/>
                          </a:lnTo>
                          <a:lnTo>
                            <a:pt x="76" y="18"/>
                          </a:lnTo>
                          <a:lnTo>
                            <a:pt x="30" y="11"/>
                          </a:lnTo>
                          <a:lnTo>
                            <a:pt x="10" y="11"/>
                          </a:lnTo>
                          <a:lnTo>
                            <a:pt x="5" y="11"/>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132" name="Freeform 883"/>
                    <p:cNvSpPr>
                      <a:spLocks/>
                    </p:cNvSpPr>
                    <p:nvPr/>
                  </p:nvSpPr>
                  <p:spPr bwMode="auto">
                    <a:xfrm>
                      <a:off x="4917" y="1927"/>
                      <a:ext cx="148" cy="18"/>
                    </a:xfrm>
                    <a:custGeom>
                      <a:avLst/>
                      <a:gdLst>
                        <a:gd name="T0" fmla="*/ 5 w 148"/>
                        <a:gd name="T1" fmla="*/ 11 h 18"/>
                        <a:gd name="T2" fmla="*/ 0 w 148"/>
                        <a:gd name="T3" fmla="*/ 6 h 18"/>
                        <a:gd name="T4" fmla="*/ 5 w 148"/>
                        <a:gd name="T5" fmla="*/ 0 h 18"/>
                        <a:gd name="T6" fmla="*/ 10 w 148"/>
                        <a:gd name="T7" fmla="*/ 0 h 18"/>
                        <a:gd name="T8" fmla="*/ 30 w 148"/>
                        <a:gd name="T9" fmla="*/ 0 h 18"/>
                        <a:gd name="T10" fmla="*/ 76 w 148"/>
                        <a:gd name="T11" fmla="*/ 6 h 18"/>
                        <a:gd name="T12" fmla="*/ 117 w 148"/>
                        <a:gd name="T13" fmla="*/ 0 h 18"/>
                        <a:gd name="T14" fmla="*/ 133 w 148"/>
                        <a:gd name="T15" fmla="*/ 0 h 18"/>
                        <a:gd name="T16" fmla="*/ 143 w 148"/>
                        <a:gd name="T17" fmla="*/ 0 h 18"/>
                        <a:gd name="T18" fmla="*/ 148 w 148"/>
                        <a:gd name="T19" fmla="*/ 6 h 18"/>
                        <a:gd name="T20" fmla="*/ 148 w 148"/>
                        <a:gd name="T21" fmla="*/ 11 h 18"/>
                        <a:gd name="T22" fmla="*/ 137 w 148"/>
                        <a:gd name="T23" fmla="*/ 11 h 18"/>
                        <a:gd name="T24" fmla="*/ 122 w 148"/>
                        <a:gd name="T25" fmla="*/ 11 h 18"/>
                        <a:gd name="T26" fmla="*/ 76 w 148"/>
                        <a:gd name="T27" fmla="*/ 18 h 18"/>
                        <a:gd name="T28" fmla="*/ 30 w 148"/>
                        <a:gd name="T29" fmla="*/ 11 h 18"/>
                        <a:gd name="T30" fmla="*/ 10 w 148"/>
                        <a:gd name="T31" fmla="*/ 11 h 18"/>
                        <a:gd name="T32" fmla="*/ 5 w 148"/>
                        <a:gd name="T33" fmla="*/ 11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18"/>
                        <a:gd name="T53" fmla="*/ 148 w 14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18">
                          <a:moveTo>
                            <a:pt x="5" y="11"/>
                          </a:moveTo>
                          <a:lnTo>
                            <a:pt x="0" y="6"/>
                          </a:lnTo>
                          <a:lnTo>
                            <a:pt x="5" y="0"/>
                          </a:lnTo>
                          <a:lnTo>
                            <a:pt x="10" y="0"/>
                          </a:lnTo>
                          <a:lnTo>
                            <a:pt x="30" y="0"/>
                          </a:lnTo>
                          <a:lnTo>
                            <a:pt x="76" y="6"/>
                          </a:lnTo>
                          <a:lnTo>
                            <a:pt x="117" y="0"/>
                          </a:lnTo>
                          <a:lnTo>
                            <a:pt x="133" y="0"/>
                          </a:lnTo>
                          <a:lnTo>
                            <a:pt x="143" y="0"/>
                          </a:lnTo>
                          <a:lnTo>
                            <a:pt x="148" y="6"/>
                          </a:lnTo>
                          <a:lnTo>
                            <a:pt x="148" y="11"/>
                          </a:lnTo>
                          <a:lnTo>
                            <a:pt x="137" y="11"/>
                          </a:lnTo>
                          <a:lnTo>
                            <a:pt x="122" y="11"/>
                          </a:lnTo>
                          <a:lnTo>
                            <a:pt x="76" y="18"/>
                          </a:lnTo>
                          <a:lnTo>
                            <a:pt x="30" y="11"/>
                          </a:lnTo>
                          <a:lnTo>
                            <a:pt x="10" y="11"/>
                          </a:lnTo>
                          <a:lnTo>
                            <a:pt x="5" y="11"/>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sp>
                <p:nvSpPr>
                  <p:cNvPr id="27129" name="Freeform 884"/>
                  <p:cNvSpPr>
                    <a:spLocks/>
                  </p:cNvSpPr>
                  <p:nvPr/>
                </p:nvSpPr>
                <p:spPr bwMode="auto">
                  <a:xfrm>
                    <a:off x="4924" y="1927"/>
                    <a:ext cx="12" cy="16"/>
                  </a:xfrm>
                  <a:custGeom>
                    <a:avLst/>
                    <a:gdLst>
                      <a:gd name="T0" fmla="*/ 0 w 12"/>
                      <a:gd name="T1" fmla="*/ 16 h 16"/>
                      <a:gd name="T2" fmla="*/ 12 w 12"/>
                      <a:gd name="T3" fmla="*/ 8 h 16"/>
                      <a:gd name="T4" fmla="*/ 0 w 12"/>
                      <a:gd name="T5" fmla="*/ 0 h 16"/>
                      <a:gd name="T6" fmla="*/ 0 w 12"/>
                      <a:gd name="T7" fmla="*/ 16 h 16"/>
                      <a:gd name="T8" fmla="*/ 0 60000 65536"/>
                      <a:gd name="T9" fmla="*/ 0 60000 65536"/>
                      <a:gd name="T10" fmla="*/ 0 60000 65536"/>
                      <a:gd name="T11" fmla="*/ 0 60000 65536"/>
                      <a:gd name="T12" fmla="*/ 0 w 12"/>
                      <a:gd name="T13" fmla="*/ 0 h 16"/>
                      <a:gd name="T14" fmla="*/ 12 w 12"/>
                      <a:gd name="T15" fmla="*/ 16 h 16"/>
                    </a:gdLst>
                    <a:ahLst/>
                    <a:cxnLst>
                      <a:cxn ang="T8">
                        <a:pos x="T0" y="T1"/>
                      </a:cxn>
                      <a:cxn ang="T9">
                        <a:pos x="T2" y="T3"/>
                      </a:cxn>
                      <a:cxn ang="T10">
                        <a:pos x="T4" y="T5"/>
                      </a:cxn>
                      <a:cxn ang="T11">
                        <a:pos x="T6" y="T7"/>
                      </a:cxn>
                    </a:cxnLst>
                    <a:rect l="T12" t="T13" r="T14" b="T15"/>
                    <a:pathLst>
                      <a:path w="12" h="16">
                        <a:moveTo>
                          <a:pt x="0" y="16"/>
                        </a:moveTo>
                        <a:lnTo>
                          <a:pt x="12" y="8"/>
                        </a:lnTo>
                        <a:lnTo>
                          <a:pt x="0" y="0"/>
                        </a:lnTo>
                        <a:lnTo>
                          <a:pt x="0" y="16"/>
                        </a:lnTo>
                        <a:close/>
                      </a:path>
                    </a:pathLst>
                  </a:custGeom>
                  <a:gradFill rotWithShape="0">
                    <a:gsLst>
                      <a:gs pos="0">
                        <a:srgbClr val="006600"/>
                      </a:gs>
                      <a:gs pos="100000">
                        <a:srgbClr val="996633"/>
                      </a:gs>
                    </a:gsLst>
                    <a:path path="rect">
                      <a:fillToRect l="50000" t="50000" r="50000" b="50000"/>
                    </a:path>
                  </a:gradFill>
                  <a:ln w="9525">
                    <a:noFill/>
                    <a:round/>
                    <a:headEnd/>
                    <a:tailEnd/>
                  </a:ln>
                </p:spPr>
                <p:txBody>
                  <a:bodyPr/>
                  <a:lstStyle/>
                  <a:p>
                    <a:endParaRPr lang="en-US"/>
                  </a:p>
                </p:txBody>
              </p:sp>
              <p:sp>
                <p:nvSpPr>
                  <p:cNvPr id="27130" name="Freeform 885"/>
                  <p:cNvSpPr>
                    <a:spLocks/>
                  </p:cNvSpPr>
                  <p:nvPr/>
                </p:nvSpPr>
                <p:spPr bwMode="auto">
                  <a:xfrm>
                    <a:off x="4924" y="1927"/>
                    <a:ext cx="12" cy="16"/>
                  </a:xfrm>
                  <a:custGeom>
                    <a:avLst/>
                    <a:gdLst>
                      <a:gd name="T0" fmla="*/ 0 w 12"/>
                      <a:gd name="T1" fmla="*/ 16 h 16"/>
                      <a:gd name="T2" fmla="*/ 12 w 12"/>
                      <a:gd name="T3" fmla="*/ 8 h 16"/>
                      <a:gd name="T4" fmla="*/ 0 w 12"/>
                      <a:gd name="T5" fmla="*/ 0 h 16"/>
                      <a:gd name="T6" fmla="*/ 0 60000 65536"/>
                      <a:gd name="T7" fmla="*/ 0 60000 65536"/>
                      <a:gd name="T8" fmla="*/ 0 60000 65536"/>
                      <a:gd name="T9" fmla="*/ 0 w 12"/>
                      <a:gd name="T10" fmla="*/ 0 h 16"/>
                      <a:gd name="T11" fmla="*/ 12 w 12"/>
                      <a:gd name="T12" fmla="*/ 16 h 16"/>
                    </a:gdLst>
                    <a:ahLst/>
                    <a:cxnLst>
                      <a:cxn ang="T6">
                        <a:pos x="T0" y="T1"/>
                      </a:cxn>
                      <a:cxn ang="T7">
                        <a:pos x="T2" y="T3"/>
                      </a:cxn>
                      <a:cxn ang="T8">
                        <a:pos x="T4" y="T5"/>
                      </a:cxn>
                    </a:cxnLst>
                    <a:rect l="T9" t="T10" r="T11" b="T12"/>
                    <a:pathLst>
                      <a:path w="12" h="16">
                        <a:moveTo>
                          <a:pt x="0" y="16"/>
                        </a:moveTo>
                        <a:lnTo>
                          <a:pt x="12" y="8"/>
                        </a:lnTo>
                        <a:lnTo>
                          <a:pt x="0" y="0"/>
                        </a:lnTo>
                      </a:path>
                    </a:pathLst>
                  </a:custGeom>
                  <a:gradFill rotWithShape="0">
                    <a:gsLst>
                      <a:gs pos="0">
                        <a:srgbClr val="006600"/>
                      </a:gs>
                      <a:gs pos="100000">
                        <a:srgbClr val="996633"/>
                      </a:gs>
                    </a:gsLst>
                    <a:path path="rect">
                      <a:fillToRect l="50000" t="50000" r="50000" b="50000"/>
                    </a:path>
                  </a:gradFill>
                  <a:ln w="12700">
                    <a:solidFill>
                      <a:srgbClr val="000000"/>
                    </a:solidFill>
                    <a:round/>
                    <a:headEnd/>
                    <a:tailEnd/>
                  </a:ln>
                </p:spPr>
                <p:txBody>
                  <a:bodyPr/>
                  <a:lstStyle/>
                  <a:p>
                    <a:endParaRPr lang="en-US"/>
                  </a:p>
                </p:txBody>
              </p:sp>
            </p:grpSp>
          </p:grpSp>
        </p:grpSp>
        <p:sp>
          <p:nvSpPr>
            <p:cNvPr id="26937" name="Line 886"/>
            <p:cNvSpPr>
              <a:spLocks noChangeShapeType="1"/>
            </p:cNvSpPr>
            <p:nvPr/>
          </p:nvSpPr>
          <p:spPr bwMode="auto">
            <a:xfrm flipV="1">
              <a:off x="4976" y="3850"/>
              <a:ext cx="2" cy="49"/>
            </a:xfrm>
            <a:prstGeom prst="line">
              <a:avLst/>
            </a:prstGeom>
            <a:noFill/>
            <a:ln w="12700">
              <a:solidFill>
                <a:srgbClr val="000000"/>
              </a:solidFill>
              <a:round/>
              <a:headEnd/>
              <a:tailEnd/>
            </a:ln>
          </p:spPr>
          <p:txBody>
            <a:bodyPr/>
            <a:lstStyle/>
            <a:p>
              <a:endParaRPr lang="en-US"/>
            </a:p>
          </p:txBody>
        </p:sp>
        <p:sp>
          <p:nvSpPr>
            <p:cNvPr id="26938" name="Line 887"/>
            <p:cNvSpPr>
              <a:spLocks noChangeShapeType="1"/>
            </p:cNvSpPr>
            <p:nvPr/>
          </p:nvSpPr>
          <p:spPr bwMode="auto">
            <a:xfrm flipV="1">
              <a:off x="4807" y="3850"/>
              <a:ext cx="1" cy="49"/>
            </a:xfrm>
            <a:prstGeom prst="line">
              <a:avLst/>
            </a:prstGeom>
            <a:noFill/>
            <a:ln w="12700">
              <a:solidFill>
                <a:srgbClr val="000000"/>
              </a:solidFill>
              <a:round/>
              <a:headEnd/>
              <a:tailEnd/>
            </a:ln>
          </p:spPr>
          <p:txBody>
            <a:bodyPr/>
            <a:lstStyle/>
            <a:p>
              <a:endParaRPr lang="en-US"/>
            </a:p>
          </p:txBody>
        </p:sp>
        <p:grpSp>
          <p:nvGrpSpPr>
            <p:cNvPr id="26939" name="Group 888"/>
            <p:cNvGrpSpPr>
              <a:grpSpLocks/>
            </p:cNvGrpSpPr>
            <p:nvPr/>
          </p:nvGrpSpPr>
          <p:grpSpPr bwMode="auto">
            <a:xfrm>
              <a:off x="4976" y="3955"/>
              <a:ext cx="30" cy="34"/>
              <a:chOff x="5051" y="1992"/>
              <a:chExt cx="20" cy="24"/>
            </a:xfrm>
          </p:grpSpPr>
          <p:sp>
            <p:nvSpPr>
              <p:cNvPr id="27102" name="Freeform 889"/>
              <p:cNvSpPr>
                <a:spLocks/>
              </p:cNvSpPr>
              <p:nvPr/>
            </p:nvSpPr>
            <p:spPr bwMode="auto">
              <a:xfrm>
                <a:off x="5055" y="1992"/>
                <a:ext cx="16" cy="17"/>
              </a:xfrm>
              <a:custGeom>
                <a:avLst/>
                <a:gdLst>
                  <a:gd name="T0" fmla="*/ 2 w 16"/>
                  <a:gd name="T1" fmla="*/ 0 h 17"/>
                  <a:gd name="T2" fmla="*/ 1 w 16"/>
                  <a:gd name="T3" fmla="*/ 1 h 17"/>
                  <a:gd name="T4" fmla="*/ 0 w 16"/>
                  <a:gd name="T5" fmla="*/ 2 h 17"/>
                  <a:gd name="T6" fmla="*/ 0 w 16"/>
                  <a:gd name="T7" fmla="*/ 15 h 17"/>
                  <a:gd name="T8" fmla="*/ 1 w 16"/>
                  <a:gd name="T9" fmla="*/ 16 h 17"/>
                  <a:gd name="T10" fmla="*/ 2 w 16"/>
                  <a:gd name="T11" fmla="*/ 17 h 17"/>
                  <a:gd name="T12" fmla="*/ 14 w 16"/>
                  <a:gd name="T13" fmla="*/ 17 h 17"/>
                  <a:gd name="T14" fmla="*/ 15 w 16"/>
                  <a:gd name="T15" fmla="*/ 16 h 17"/>
                  <a:gd name="T16" fmla="*/ 16 w 16"/>
                  <a:gd name="T17" fmla="*/ 15 h 17"/>
                  <a:gd name="T18" fmla="*/ 16 w 16"/>
                  <a:gd name="T19" fmla="*/ 2 h 17"/>
                  <a:gd name="T20" fmla="*/ 15 w 16"/>
                  <a:gd name="T21" fmla="*/ 1 h 17"/>
                  <a:gd name="T22" fmla="*/ 14 w 16"/>
                  <a:gd name="T23" fmla="*/ 0 h 17"/>
                  <a:gd name="T24" fmla="*/ 2 w 1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2" y="0"/>
                    </a:moveTo>
                    <a:lnTo>
                      <a:pt x="1" y="1"/>
                    </a:lnTo>
                    <a:lnTo>
                      <a:pt x="0" y="2"/>
                    </a:lnTo>
                    <a:lnTo>
                      <a:pt x="0" y="15"/>
                    </a:lnTo>
                    <a:lnTo>
                      <a:pt x="1" y="16"/>
                    </a:lnTo>
                    <a:lnTo>
                      <a:pt x="2" y="17"/>
                    </a:lnTo>
                    <a:lnTo>
                      <a:pt x="14" y="17"/>
                    </a:lnTo>
                    <a:lnTo>
                      <a:pt x="15" y="16"/>
                    </a:lnTo>
                    <a:lnTo>
                      <a:pt x="16" y="15"/>
                    </a:lnTo>
                    <a:lnTo>
                      <a:pt x="16" y="2"/>
                    </a:lnTo>
                    <a:lnTo>
                      <a:pt x="15" y="1"/>
                    </a:lnTo>
                    <a:lnTo>
                      <a:pt x="14" y="0"/>
                    </a:lnTo>
                    <a:lnTo>
                      <a:pt x="2" y="0"/>
                    </a:lnTo>
                    <a:close/>
                  </a:path>
                </a:pathLst>
              </a:custGeom>
              <a:solidFill>
                <a:srgbClr val="006600"/>
              </a:solidFill>
              <a:ln w="9525">
                <a:noFill/>
                <a:round/>
                <a:headEnd/>
                <a:tailEnd/>
              </a:ln>
            </p:spPr>
            <p:txBody>
              <a:bodyPr/>
              <a:lstStyle/>
              <a:p>
                <a:endParaRPr lang="en-US"/>
              </a:p>
            </p:txBody>
          </p:sp>
          <p:sp>
            <p:nvSpPr>
              <p:cNvPr id="27103" name="Freeform 890"/>
              <p:cNvSpPr>
                <a:spLocks/>
              </p:cNvSpPr>
              <p:nvPr/>
            </p:nvSpPr>
            <p:spPr bwMode="auto">
              <a:xfrm>
                <a:off x="5055" y="1992"/>
                <a:ext cx="14" cy="16"/>
              </a:xfrm>
              <a:custGeom>
                <a:avLst/>
                <a:gdLst>
                  <a:gd name="T0" fmla="*/ 0 w 14"/>
                  <a:gd name="T1" fmla="*/ 0 h 16"/>
                  <a:gd name="T2" fmla="*/ 14 w 14"/>
                  <a:gd name="T3" fmla="*/ 8 h 16"/>
                  <a:gd name="T4" fmla="*/ 14 w 14"/>
                  <a:gd name="T5" fmla="*/ 16 h 16"/>
                  <a:gd name="T6" fmla="*/ 0 w 14"/>
                  <a:gd name="T7" fmla="*/ 8 h 16"/>
                  <a:gd name="T8" fmla="*/ 0 w 14"/>
                  <a:gd name="T9" fmla="*/ 0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0"/>
                    </a:moveTo>
                    <a:lnTo>
                      <a:pt x="14" y="8"/>
                    </a:lnTo>
                    <a:lnTo>
                      <a:pt x="14" y="16"/>
                    </a:lnTo>
                    <a:lnTo>
                      <a:pt x="0" y="8"/>
                    </a:lnTo>
                    <a:lnTo>
                      <a:pt x="0" y="0"/>
                    </a:lnTo>
                  </a:path>
                </a:pathLst>
              </a:custGeom>
              <a:solidFill>
                <a:srgbClr val="006600"/>
              </a:solidFill>
              <a:ln w="12700">
                <a:solidFill>
                  <a:srgbClr val="000000"/>
                </a:solidFill>
                <a:round/>
                <a:headEnd/>
                <a:tailEnd/>
              </a:ln>
            </p:spPr>
            <p:txBody>
              <a:bodyPr/>
              <a:lstStyle/>
              <a:p>
                <a:endParaRPr lang="en-US"/>
              </a:p>
            </p:txBody>
          </p:sp>
          <p:sp>
            <p:nvSpPr>
              <p:cNvPr id="27104" name="Freeform 891"/>
              <p:cNvSpPr>
                <a:spLocks/>
              </p:cNvSpPr>
              <p:nvPr/>
            </p:nvSpPr>
            <p:spPr bwMode="auto">
              <a:xfrm>
                <a:off x="5051" y="1999"/>
                <a:ext cx="13" cy="17"/>
              </a:xfrm>
              <a:custGeom>
                <a:avLst/>
                <a:gdLst>
                  <a:gd name="T0" fmla="*/ 13 w 13"/>
                  <a:gd name="T1" fmla="*/ 0 h 17"/>
                  <a:gd name="T2" fmla="*/ 7 w 13"/>
                  <a:gd name="T3" fmla="*/ 5 h 17"/>
                  <a:gd name="T4" fmla="*/ 7 w 13"/>
                  <a:gd name="T5" fmla="*/ 10 h 17"/>
                  <a:gd name="T6" fmla="*/ 0 w 13"/>
                  <a:gd name="T7" fmla="*/ 17 h 17"/>
                  <a:gd name="T8" fmla="*/ 0 60000 65536"/>
                  <a:gd name="T9" fmla="*/ 0 60000 65536"/>
                  <a:gd name="T10" fmla="*/ 0 60000 65536"/>
                  <a:gd name="T11" fmla="*/ 0 60000 65536"/>
                  <a:gd name="T12" fmla="*/ 0 w 13"/>
                  <a:gd name="T13" fmla="*/ 0 h 17"/>
                  <a:gd name="T14" fmla="*/ 13 w 13"/>
                  <a:gd name="T15" fmla="*/ 17 h 17"/>
                </a:gdLst>
                <a:ahLst/>
                <a:cxnLst>
                  <a:cxn ang="T8">
                    <a:pos x="T0" y="T1"/>
                  </a:cxn>
                  <a:cxn ang="T9">
                    <a:pos x="T2" y="T3"/>
                  </a:cxn>
                  <a:cxn ang="T10">
                    <a:pos x="T4" y="T5"/>
                  </a:cxn>
                  <a:cxn ang="T11">
                    <a:pos x="T6" y="T7"/>
                  </a:cxn>
                </a:cxnLst>
                <a:rect l="T12" t="T13" r="T14" b="T15"/>
                <a:pathLst>
                  <a:path w="13" h="17">
                    <a:moveTo>
                      <a:pt x="13" y="0"/>
                    </a:moveTo>
                    <a:lnTo>
                      <a:pt x="7" y="5"/>
                    </a:lnTo>
                    <a:lnTo>
                      <a:pt x="7" y="10"/>
                    </a:lnTo>
                    <a:lnTo>
                      <a:pt x="0" y="17"/>
                    </a:lnTo>
                  </a:path>
                </a:pathLst>
              </a:custGeom>
              <a:solidFill>
                <a:srgbClr val="006600"/>
              </a:solidFill>
              <a:ln w="12700">
                <a:solidFill>
                  <a:srgbClr val="000000"/>
                </a:solidFill>
                <a:round/>
                <a:headEnd/>
                <a:tailEnd/>
              </a:ln>
            </p:spPr>
            <p:txBody>
              <a:bodyPr/>
              <a:lstStyle/>
              <a:p>
                <a:endParaRPr lang="en-US"/>
              </a:p>
            </p:txBody>
          </p:sp>
        </p:grpSp>
        <p:sp>
          <p:nvSpPr>
            <p:cNvPr id="26940" name="Rectangle 892"/>
            <p:cNvSpPr>
              <a:spLocks noChangeArrowheads="1"/>
            </p:cNvSpPr>
            <p:nvPr/>
          </p:nvSpPr>
          <p:spPr bwMode="auto">
            <a:xfrm>
              <a:off x="4811" y="4018"/>
              <a:ext cx="162" cy="51"/>
            </a:xfrm>
            <a:prstGeom prst="rect">
              <a:avLst/>
            </a:prstGeom>
            <a:solidFill>
              <a:srgbClr val="006600"/>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6941" name="Rectangle 893"/>
            <p:cNvSpPr>
              <a:spLocks noChangeArrowheads="1"/>
            </p:cNvSpPr>
            <p:nvPr/>
          </p:nvSpPr>
          <p:spPr bwMode="auto">
            <a:xfrm>
              <a:off x="4811" y="4026"/>
              <a:ext cx="24" cy="67"/>
            </a:xfrm>
            <a:prstGeom prst="rect">
              <a:avLst/>
            </a:prstGeom>
            <a:solidFill>
              <a:schemeClr val="tx1"/>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6942" name="Rectangle 894"/>
            <p:cNvSpPr>
              <a:spLocks noChangeArrowheads="1"/>
            </p:cNvSpPr>
            <p:nvPr/>
          </p:nvSpPr>
          <p:spPr bwMode="auto">
            <a:xfrm>
              <a:off x="4955" y="4026"/>
              <a:ext cx="26" cy="67"/>
            </a:xfrm>
            <a:prstGeom prst="rect">
              <a:avLst/>
            </a:prstGeom>
            <a:solidFill>
              <a:schemeClr val="tx1"/>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grpSp>
          <p:nvGrpSpPr>
            <p:cNvPr id="26943" name="Group 895"/>
            <p:cNvGrpSpPr>
              <a:grpSpLocks/>
            </p:cNvGrpSpPr>
            <p:nvPr/>
          </p:nvGrpSpPr>
          <p:grpSpPr bwMode="auto">
            <a:xfrm>
              <a:off x="4807" y="3899"/>
              <a:ext cx="168" cy="129"/>
              <a:chOff x="4937" y="1952"/>
              <a:chExt cx="113" cy="92"/>
            </a:xfrm>
          </p:grpSpPr>
          <p:sp>
            <p:nvSpPr>
              <p:cNvPr id="27100" name="Freeform 896"/>
              <p:cNvSpPr>
                <a:spLocks/>
              </p:cNvSpPr>
              <p:nvPr/>
            </p:nvSpPr>
            <p:spPr bwMode="auto">
              <a:xfrm>
                <a:off x="4937" y="1952"/>
                <a:ext cx="113" cy="92"/>
              </a:xfrm>
              <a:custGeom>
                <a:avLst/>
                <a:gdLst>
                  <a:gd name="T0" fmla="*/ 0 w 113"/>
                  <a:gd name="T1" fmla="*/ 92 h 92"/>
                  <a:gd name="T2" fmla="*/ 0 w 113"/>
                  <a:gd name="T3" fmla="*/ 8 h 92"/>
                  <a:gd name="T4" fmla="*/ 0 w 113"/>
                  <a:gd name="T5" fmla="*/ 5 h 92"/>
                  <a:gd name="T6" fmla="*/ 5 w 113"/>
                  <a:gd name="T7" fmla="*/ 5 h 92"/>
                  <a:gd name="T8" fmla="*/ 41 w 113"/>
                  <a:gd name="T9" fmla="*/ 0 h 92"/>
                  <a:gd name="T10" fmla="*/ 71 w 113"/>
                  <a:gd name="T11" fmla="*/ 0 h 92"/>
                  <a:gd name="T12" fmla="*/ 108 w 113"/>
                  <a:gd name="T13" fmla="*/ 5 h 92"/>
                  <a:gd name="T14" fmla="*/ 113 w 113"/>
                  <a:gd name="T15" fmla="*/ 5 h 92"/>
                  <a:gd name="T16" fmla="*/ 113 w 113"/>
                  <a:gd name="T17" fmla="*/ 8 h 92"/>
                  <a:gd name="T18" fmla="*/ 113 w 113"/>
                  <a:gd name="T19" fmla="*/ 92 h 92"/>
                  <a:gd name="T20" fmla="*/ 93 w 113"/>
                  <a:gd name="T21" fmla="*/ 92 h 92"/>
                  <a:gd name="T22" fmla="*/ 87 w 113"/>
                  <a:gd name="T23" fmla="*/ 92 h 92"/>
                  <a:gd name="T24" fmla="*/ 30 w 113"/>
                  <a:gd name="T25" fmla="*/ 92 h 92"/>
                  <a:gd name="T26" fmla="*/ 25 w 113"/>
                  <a:gd name="T27" fmla="*/ 92 h 92"/>
                  <a:gd name="T28" fmla="*/ 0 w 113"/>
                  <a:gd name="T29" fmla="*/ 92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92"/>
                  <a:gd name="T47" fmla="*/ 113 w 113"/>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92">
                    <a:moveTo>
                      <a:pt x="0" y="92"/>
                    </a:moveTo>
                    <a:lnTo>
                      <a:pt x="0" y="8"/>
                    </a:lnTo>
                    <a:lnTo>
                      <a:pt x="0" y="5"/>
                    </a:lnTo>
                    <a:lnTo>
                      <a:pt x="5" y="5"/>
                    </a:lnTo>
                    <a:lnTo>
                      <a:pt x="41" y="0"/>
                    </a:lnTo>
                    <a:lnTo>
                      <a:pt x="71" y="0"/>
                    </a:lnTo>
                    <a:lnTo>
                      <a:pt x="108" y="5"/>
                    </a:lnTo>
                    <a:lnTo>
                      <a:pt x="113" y="5"/>
                    </a:lnTo>
                    <a:lnTo>
                      <a:pt x="113" y="8"/>
                    </a:lnTo>
                    <a:lnTo>
                      <a:pt x="113" y="92"/>
                    </a:lnTo>
                    <a:lnTo>
                      <a:pt x="93" y="92"/>
                    </a:lnTo>
                    <a:lnTo>
                      <a:pt x="87" y="92"/>
                    </a:lnTo>
                    <a:lnTo>
                      <a:pt x="30" y="92"/>
                    </a:lnTo>
                    <a:lnTo>
                      <a:pt x="25" y="92"/>
                    </a:lnTo>
                    <a:lnTo>
                      <a:pt x="0" y="9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101" name="Freeform 897"/>
              <p:cNvSpPr>
                <a:spLocks/>
              </p:cNvSpPr>
              <p:nvPr/>
            </p:nvSpPr>
            <p:spPr bwMode="auto">
              <a:xfrm>
                <a:off x="4937" y="1952"/>
                <a:ext cx="113" cy="92"/>
              </a:xfrm>
              <a:custGeom>
                <a:avLst/>
                <a:gdLst>
                  <a:gd name="T0" fmla="*/ 0 w 113"/>
                  <a:gd name="T1" fmla="*/ 92 h 92"/>
                  <a:gd name="T2" fmla="*/ 0 w 113"/>
                  <a:gd name="T3" fmla="*/ 8 h 92"/>
                  <a:gd name="T4" fmla="*/ 0 w 113"/>
                  <a:gd name="T5" fmla="*/ 5 h 92"/>
                  <a:gd name="T6" fmla="*/ 5 w 113"/>
                  <a:gd name="T7" fmla="*/ 5 h 92"/>
                  <a:gd name="T8" fmla="*/ 41 w 113"/>
                  <a:gd name="T9" fmla="*/ 0 h 92"/>
                  <a:gd name="T10" fmla="*/ 71 w 113"/>
                  <a:gd name="T11" fmla="*/ 0 h 92"/>
                  <a:gd name="T12" fmla="*/ 108 w 113"/>
                  <a:gd name="T13" fmla="*/ 5 h 92"/>
                  <a:gd name="T14" fmla="*/ 113 w 113"/>
                  <a:gd name="T15" fmla="*/ 5 h 92"/>
                  <a:gd name="T16" fmla="*/ 113 w 113"/>
                  <a:gd name="T17" fmla="*/ 8 h 92"/>
                  <a:gd name="T18" fmla="*/ 113 w 113"/>
                  <a:gd name="T19" fmla="*/ 92 h 92"/>
                  <a:gd name="T20" fmla="*/ 93 w 113"/>
                  <a:gd name="T21" fmla="*/ 92 h 92"/>
                  <a:gd name="T22" fmla="*/ 87 w 113"/>
                  <a:gd name="T23" fmla="*/ 92 h 92"/>
                  <a:gd name="T24" fmla="*/ 30 w 113"/>
                  <a:gd name="T25" fmla="*/ 92 h 92"/>
                  <a:gd name="T26" fmla="*/ 25 w 113"/>
                  <a:gd name="T27" fmla="*/ 92 h 92"/>
                  <a:gd name="T28" fmla="*/ 0 w 113"/>
                  <a:gd name="T29" fmla="*/ 92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92"/>
                  <a:gd name="T47" fmla="*/ 113 w 113"/>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92">
                    <a:moveTo>
                      <a:pt x="0" y="92"/>
                    </a:moveTo>
                    <a:lnTo>
                      <a:pt x="0" y="8"/>
                    </a:lnTo>
                    <a:lnTo>
                      <a:pt x="0" y="5"/>
                    </a:lnTo>
                    <a:lnTo>
                      <a:pt x="5" y="5"/>
                    </a:lnTo>
                    <a:lnTo>
                      <a:pt x="41" y="0"/>
                    </a:lnTo>
                    <a:lnTo>
                      <a:pt x="71" y="0"/>
                    </a:lnTo>
                    <a:lnTo>
                      <a:pt x="108" y="5"/>
                    </a:lnTo>
                    <a:lnTo>
                      <a:pt x="113" y="5"/>
                    </a:lnTo>
                    <a:lnTo>
                      <a:pt x="113" y="8"/>
                    </a:lnTo>
                    <a:lnTo>
                      <a:pt x="113" y="92"/>
                    </a:lnTo>
                    <a:lnTo>
                      <a:pt x="93" y="92"/>
                    </a:lnTo>
                    <a:lnTo>
                      <a:pt x="87" y="92"/>
                    </a:lnTo>
                    <a:lnTo>
                      <a:pt x="30" y="92"/>
                    </a:lnTo>
                    <a:lnTo>
                      <a:pt x="25" y="92"/>
                    </a:lnTo>
                    <a:lnTo>
                      <a:pt x="0" y="92"/>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grpSp>
        <p:grpSp>
          <p:nvGrpSpPr>
            <p:cNvPr id="26944" name="Group 898"/>
            <p:cNvGrpSpPr>
              <a:grpSpLocks/>
            </p:cNvGrpSpPr>
            <p:nvPr/>
          </p:nvGrpSpPr>
          <p:grpSpPr bwMode="auto">
            <a:xfrm>
              <a:off x="4807" y="3948"/>
              <a:ext cx="83" cy="30"/>
              <a:chOff x="4937" y="1987"/>
              <a:chExt cx="56" cy="21"/>
            </a:xfrm>
          </p:grpSpPr>
          <p:sp>
            <p:nvSpPr>
              <p:cNvPr id="27098" name="Freeform 899"/>
              <p:cNvSpPr>
                <a:spLocks/>
              </p:cNvSpPr>
              <p:nvPr/>
            </p:nvSpPr>
            <p:spPr bwMode="auto">
              <a:xfrm>
                <a:off x="4937" y="1987"/>
                <a:ext cx="56" cy="21"/>
              </a:xfrm>
              <a:custGeom>
                <a:avLst/>
                <a:gdLst>
                  <a:gd name="T0" fmla="*/ 0 w 56"/>
                  <a:gd name="T1" fmla="*/ 21 h 21"/>
                  <a:gd name="T2" fmla="*/ 0 w 56"/>
                  <a:gd name="T3" fmla="*/ 0 h 21"/>
                  <a:gd name="T4" fmla="*/ 5 w 56"/>
                  <a:gd name="T5" fmla="*/ 0 h 21"/>
                  <a:gd name="T6" fmla="*/ 56 w 56"/>
                  <a:gd name="T7" fmla="*/ 0 h 21"/>
                  <a:gd name="T8" fmla="*/ 56 w 56"/>
                  <a:gd name="T9" fmla="*/ 21 h 21"/>
                  <a:gd name="T10" fmla="*/ 0 w 56"/>
                  <a:gd name="T11" fmla="*/ 21 h 21"/>
                  <a:gd name="T12" fmla="*/ 0 60000 65536"/>
                  <a:gd name="T13" fmla="*/ 0 60000 65536"/>
                  <a:gd name="T14" fmla="*/ 0 60000 65536"/>
                  <a:gd name="T15" fmla="*/ 0 60000 65536"/>
                  <a:gd name="T16" fmla="*/ 0 60000 65536"/>
                  <a:gd name="T17" fmla="*/ 0 60000 65536"/>
                  <a:gd name="T18" fmla="*/ 0 w 56"/>
                  <a:gd name="T19" fmla="*/ 0 h 21"/>
                  <a:gd name="T20" fmla="*/ 56 w 5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6" h="21">
                    <a:moveTo>
                      <a:pt x="0" y="21"/>
                    </a:moveTo>
                    <a:lnTo>
                      <a:pt x="0" y="0"/>
                    </a:lnTo>
                    <a:lnTo>
                      <a:pt x="5" y="0"/>
                    </a:lnTo>
                    <a:lnTo>
                      <a:pt x="56" y="0"/>
                    </a:lnTo>
                    <a:lnTo>
                      <a:pt x="56" y="21"/>
                    </a:lnTo>
                    <a:lnTo>
                      <a:pt x="0" y="21"/>
                    </a:lnTo>
                    <a:close/>
                  </a:path>
                </a:pathLst>
              </a:custGeom>
              <a:solidFill>
                <a:schemeClr val="bg1"/>
              </a:solidFill>
              <a:ln w="9525">
                <a:noFill/>
                <a:round/>
                <a:headEnd/>
                <a:tailEnd/>
              </a:ln>
            </p:spPr>
            <p:txBody>
              <a:bodyPr/>
              <a:lstStyle/>
              <a:p>
                <a:endParaRPr lang="en-US"/>
              </a:p>
            </p:txBody>
          </p:sp>
          <p:sp>
            <p:nvSpPr>
              <p:cNvPr id="27099" name="Freeform 900"/>
              <p:cNvSpPr>
                <a:spLocks/>
              </p:cNvSpPr>
              <p:nvPr/>
            </p:nvSpPr>
            <p:spPr bwMode="auto">
              <a:xfrm>
                <a:off x="4937" y="1987"/>
                <a:ext cx="56" cy="21"/>
              </a:xfrm>
              <a:custGeom>
                <a:avLst/>
                <a:gdLst>
                  <a:gd name="T0" fmla="*/ 0 w 56"/>
                  <a:gd name="T1" fmla="*/ 21 h 21"/>
                  <a:gd name="T2" fmla="*/ 0 w 56"/>
                  <a:gd name="T3" fmla="*/ 0 h 21"/>
                  <a:gd name="T4" fmla="*/ 5 w 56"/>
                  <a:gd name="T5" fmla="*/ 0 h 21"/>
                  <a:gd name="T6" fmla="*/ 56 w 56"/>
                  <a:gd name="T7" fmla="*/ 0 h 21"/>
                  <a:gd name="T8" fmla="*/ 56 w 56"/>
                  <a:gd name="T9" fmla="*/ 21 h 21"/>
                  <a:gd name="T10" fmla="*/ 0 w 56"/>
                  <a:gd name="T11" fmla="*/ 21 h 21"/>
                  <a:gd name="T12" fmla="*/ 0 60000 65536"/>
                  <a:gd name="T13" fmla="*/ 0 60000 65536"/>
                  <a:gd name="T14" fmla="*/ 0 60000 65536"/>
                  <a:gd name="T15" fmla="*/ 0 60000 65536"/>
                  <a:gd name="T16" fmla="*/ 0 60000 65536"/>
                  <a:gd name="T17" fmla="*/ 0 60000 65536"/>
                  <a:gd name="T18" fmla="*/ 0 w 56"/>
                  <a:gd name="T19" fmla="*/ 0 h 21"/>
                  <a:gd name="T20" fmla="*/ 56 w 56"/>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6" h="21">
                    <a:moveTo>
                      <a:pt x="0" y="21"/>
                    </a:moveTo>
                    <a:lnTo>
                      <a:pt x="0" y="0"/>
                    </a:lnTo>
                    <a:lnTo>
                      <a:pt x="5" y="0"/>
                    </a:lnTo>
                    <a:lnTo>
                      <a:pt x="56" y="0"/>
                    </a:lnTo>
                    <a:lnTo>
                      <a:pt x="56" y="21"/>
                    </a:lnTo>
                    <a:lnTo>
                      <a:pt x="0" y="21"/>
                    </a:lnTo>
                  </a:path>
                </a:pathLst>
              </a:custGeom>
              <a:solidFill>
                <a:schemeClr val="bg1"/>
              </a:solidFill>
              <a:ln w="12700">
                <a:solidFill>
                  <a:srgbClr val="000000"/>
                </a:solidFill>
                <a:round/>
                <a:headEnd/>
                <a:tailEnd/>
              </a:ln>
            </p:spPr>
            <p:txBody>
              <a:bodyPr/>
              <a:lstStyle/>
              <a:p>
                <a:endParaRPr lang="en-US"/>
              </a:p>
            </p:txBody>
          </p:sp>
        </p:grpSp>
        <p:grpSp>
          <p:nvGrpSpPr>
            <p:cNvPr id="26945" name="Group 901"/>
            <p:cNvGrpSpPr>
              <a:grpSpLocks/>
            </p:cNvGrpSpPr>
            <p:nvPr/>
          </p:nvGrpSpPr>
          <p:grpSpPr bwMode="auto">
            <a:xfrm>
              <a:off x="4892" y="3948"/>
              <a:ext cx="75" cy="30"/>
              <a:chOff x="4994" y="1987"/>
              <a:chExt cx="51" cy="21"/>
            </a:xfrm>
          </p:grpSpPr>
          <p:sp>
            <p:nvSpPr>
              <p:cNvPr id="27096" name="Freeform 902"/>
              <p:cNvSpPr>
                <a:spLocks/>
              </p:cNvSpPr>
              <p:nvPr/>
            </p:nvSpPr>
            <p:spPr bwMode="auto">
              <a:xfrm>
                <a:off x="4994" y="1987"/>
                <a:ext cx="51" cy="21"/>
              </a:xfrm>
              <a:custGeom>
                <a:avLst/>
                <a:gdLst>
                  <a:gd name="T0" fmla="*/ 51 w 51"/>
                  <a:gd name="T1" fmla="*/ 21 h 21"/>
                  <a:gd name="T2" fmla="*/ 51 w 51"/>
                  <a:gd name="T3" fmla="*/ 0 h 21"/>
                  <a:gd name="T4" fmla="*/ 46 w 51"/>
                  <a:gd name="T5" fmla="*/ 0 h 21"/>
                  <a:gd name="T6" fmla="*/ 0 w 51"/>
                  <a:gd name="T7" fmla="*/ 0 h 21"/>
                  <a:gd name="T8" fmla="*/ 0 w 51"/>
                  <a:gd name="T9" fmla="*/ 21 h 21"/>
                  <a:gd name="T10" fmla="*/ 51 w 51"/>
                  <a:gd name="T11" fmla="*/ 21 h 21"/>
                  <a:gd name="T12" fmla="*/ 0 60000 65536"/>
                  <a:gd name="T13" fmla="*/ 0 60000 65536"/>
                  <a:gd name="T14" fmla="*/ 0 60000 65536"/>
                  <a:gd name="T15" fmla="*/ 0 60000 65536"/>
                  <a:gd name="T16" fmla="*/ 0 60000 65536"/>
                  <a:gd name="T17" fmla="*/ 0 60000 65536"/>
                  <a:gd name="T18" fmla="*/ 0 w 51"/>
                  <a:gd name="T19" fmla="*/ 0 h 21"/>
                  <a:gd name="T20" fmla="*/ 51 w 5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 h="21">
                    <a:moveTo>
                      <a:pt x="51" y="21"/>
                    </a:moveTo>
                    <a:lnTo>
                      <a:pt x="51" y="0"/>
                    </a:lnTo>
                    <a:lnTo>
                      <a:pt x="46" y="0"/>
                    </a:lnTo>
                    <a:lnTo>
                      <a:pt x="0" y="0"/>
                    </a:lnTo>
                    <a:lnTo>
                      <a:pt x="0" y="21"/>
                    </a:lnTo>
                    <a:lnTo>
                      <a:pt x="51" y="21"/>
                    </a:lnTo>
                    <a:close/>
                  </a:path>
                </a:pathLst>
              </a:custGeom>
              <a:solidFill>
                <a:schemeClr val="bg1"/>
              </a:solidFill>
              <a:ln w="9525">
                <a:noFill/>
                <a:round/>
                <a:headEnd/>
                <a:tailEnd/>
              </a:ln>
            </p:spPr>
            <p:txBody>
              <a:bodyPr/>
              <a:lstStyle/>
              <a:p>
                <a:endParaRPr lang="en-US"/>
              </a:p>
            </p:txBody>
          </p:sp>
          <p:sp>
            <p:nvSpPr>
              <p:cNvPr id="27097" name="Freeform 903"/>
              <p:cNvSpPr>
                <a:spLocks/>
              </p:cNvSpPr>
              <p:nvPr/>
            </p:nvSpPr>
            <p:spPr bwMode="auto">
              <a:xfrm>
                <a:off x="4994" y="1987"/>
                <a:ext cx="51" cy="21"/>
              </a:xfrm>
              <a:custGeom>
                <a:avLst/>
                <a:gdLst>
                  <a:gd name="T0" fmla="*/ 51 w 51"/>
                  <a:gd name="T1" fmla="*/ 21 h 21"/>
                  <a:gd name="T2" fmla="*/ 51 w 51"/>
                  <a:gd name="T3" fmla="*/ 0 h 21"/>
                  <a:gd name="T4" fmla="*/ 46 w 51"/>
                  <a:gd name="T5" fmla="*/ 0 h 21"/>
                  <a:gd name="T6" fmla="*/ 0 w 51"/>
                  <a:gd name="T7" fmla="*/ 0 h 21"/>
                  <a:gd name="T8" fmla="*/ 0 w 51"/>
                  <a:gd name="T9" fmla="*/ 21 h 21"/>
                  <a:gd name="T10" fmla="*/ 51 w 51"/>
                  <a:gd name="T11" fmla="*/ 21 h 21"/>
                  <a:gd name="T12" fmla="*/ 0 60000 65536"/>
                  <a:gd name="T13" fmla="*/ 0 60000 65536"/>
                  <a:gd name="T14" fmla="*/ 0 60000 65536"/>
                  <a:gd name="T15" fmla="*/ 0 60000 65536"/>
                  <a:gd name="T16" fmla="*/ 0 60000 65536"/>
                  <a:gd name="T17" fmla="*/ 0 60000 65536"/>
                  <a:gd name="T18" fmla="*/ 0 w 51"/>
                  <a:gd name="T19" fmla="*/ 0 h 21"/>
                  <a:gd name="T20" fmla="*/ 51 w 5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 h="21">
                    <a:moveTo>
                      <a:pt x="51" y="21"/>
                    </a:moveTo>
                    <a:lnTo>
                      <a:pt x="51" y="0"/>
                    </a:lnTo>
                    <a:lnTo>
                      <a:pt x="46" y="0"/>
                    </a:lnTo>
                    <a:lnTo>
                      <a:pt x="0" y="0"/>
                    </a:lnTo>
                    <a:lnTo>
                      <a:pt x="0" y="21"/>
                    </a:lnTo>
                    <a:lnTo>
                      <a:pt x="51" y="21"/>
                    </a:lnTo>
                  </a:path>
                </a:pathLst>
              </a:custGeom>
              <a:solidFill>
                <a:schemeClr val="bg1"/>
              </a:solidFill>
              <a:ln w="12700">
                <a:solidFill>
                  <a:srgbClr val="000000"/>
                </a:solidFill>
                <a:round/>
                <a:headEnd/>
                <a:tailEnd/>
              </a:ln>
            </p:spPr>
            <p:txBody>
              <a:bodyPr/>
              <a:lstStyle/>
              <a:p>
                <a:endParaRPr lang="en-US"/>
              </a:p>
            </p:txBody>
          </p:sp>
        </p:grpSp>
        <p:sp>
          <p:nvSpPr>
            <p:cNvPr id="26946" name="Rectangle 904"/>
            <p:cNvSpPr>
              <a:spLocks noChangeArrowheads="1"/>
            </p:cNvSpPr>
            <p:nvPr/>
          </p:nvSpPr>
          <p:spPr bwMode="auto">
            <a:xfrm>
              <a:off x="4807" y="3941"/>
              <a:ext cx="168" cy="21"/>
            </a:xfrm>
            <a:prstGeom prst="rect">
              <a:avLst/>
            </a:prstGeom>
            <a:solidFill>
              <a:schemeClr val="bg1"/>
            </a:soli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6947" name="Line 905"/>
            <p:cNvSpPr>
              <a:spLocks noChangeShapeType="1"/>
            </p:cNvSpPr>
            <p:nvPr/>
          </p:nvSpPr>
          <p:spPr bwMode="auto">
            <a:xfrm>
              <a:off x="4846" y="3999"/>
              <a:ext cx="1" cy="31"/>
            </a:xfrm>
            <a:prstGeom prst="line">
              <a:avLst/>
            </a:prstGeom>
            <a:noFill/>
            <a:ln w="12700">
              <a:solidFill>
                <a:srgbClr val="000000"/>
              </a:solidFill>
              <a:round/>
              <a:headEnd/>
              <a:tailEnd/>
            </a:ln>
          </p:spPr>
          <p:txBody>
            <a:bodyPr/>
            <a:lstStyle/>
            <a:p>
              <a:endParaRPr lang="en-US"/>
            </a:p>
          </p:txBody>
        </p:sp>
        <p:sp>
          <p:nvSpPr>
            <p:cNvPr id="26948" name="Line 906"/>
            <p:cNvSpPr>
              <a:spLocks noChangeShapeType="1"/>
            </p:cNvSpPr>
            <p:nvPr/>
          </p:nvSpPr>
          <p:spPr bwMode="auto">
            <a:xfrm>
              <a:off x="4944" y="3999"/>
              <a:ext cx="1" cy="31"/>
            </a:xfrm>
            <a:prstGeom prst="line">
              <a:avLst/>
            </a:prstGeom>
            <a:noFill/>
            <a:ln w="12700">
              <a:solidFill>
                <a:srgbClr val="000000"/>
              </a:solidFill>
              <a:round/>
              <a:headEnd/>
              <a:tailEnd/>
            </a:ln>
          </p:spPr>
          <p:txBody>
            <a:bodyPr/>
            <a:lstStyle/>
            <a:p>
              <a:endParaRPr lang="en-US"/>
            </a:p>
          </p:txBody>
        </p:sp>
        <p:sp>
          <p:nvSpPr>
            <p:cNvPr id="26949" name="Line 907"/>
            <p:cNvSpPr>
              <a:spLocks noChangeShapeType="1"/>
            </p:cNvSpPr>
            <p:nvPr/>
          </p:nvSpPr>
          <p:spPr bwMode="auto">
            <a:xfrm>
              <a:off x="4862" y="4014"/>
              <a:ext cx="76" cy="2"/>
            </a:xfrm>
            <a:prstGeom prst="line">
              <a:avLst/>
            </a:prstGeom>
            <a:noFill/>
            <a:ln w="12700">
              <a:solidFill>
                <a:srgbClr val="000000"/>
              </a:solidFill>
              <a:round/>
              <a:headEnd/>
              <a:tailEnd/>
            </a:ln>
          </p:spPr>
          <p:txBody>
            <a:bodyPr/>
            <a:lstStyle/>
            <a:p>
              <a:endParaRPr lang="en-US"/>
            </a:p>
          </p:txBody>
        </p:sp>
        <p:grpSp>
          <p:nvGrpSpPr>
            <p:cNvPr id="26950" name="Group 908"/>
            <p:cNvGrpSpPr>
              <a:grpSpLocks/>
            </p:cNvGrpSpPr>
            <p:nvPr/>
          </p:nvGrpSpPr>
          <p:grpSpPr bwMode="auto">
            <a:xfrm>
              <a:off x="4868" y="3997"/>
              <a:ext cx="58" cy="17"/>
              <a:chOff x="4978" y="2022"/>
              <a:chExt cx="39" cy="12"/>
            </a:xfrm>
          </p:grpSpPr>
          <p:sp>
            <p:nvSpPr>
              <p:cNvPr id="27088" name="Line 909"/>
              <p:cNvSpPr>
                <a:spLocks noChangeShapeType="1"/>
              </p:cNvSpPr>
              <p:nvPr/>
            </p:nvSpPr>
            <p:spPr bwMode="auto">
              <a:xfrm>
                <a:off x="4978" y="2028"/>
                <a:ext cx="15" cy="1"/>
              </a:xfrm>
              <a:prstGeom prst="line">
                <a:avLst/>
              </a:prstGeom>
              <a:noFill/>
              <a:ln w="12700">
                <a:solidFill>
                  <a:srgbClr val="000000"/>
                </a:solidFill>
                <a:round/>
                <a:headEnd/>
                <a:tailEnd/>
              </a:ln>
            </p:spPr>
            <p:txBody>
              <a:bodyPr/>
              <a:lstStyle/>
              <a:p>
                <a:endParaRPr lang="en-US"/>
              </a:p>
            </p:txBody>
          </p:sp>
          <p:sp>
            <p:nvSpPr>
              <p:cNvPr id="27089" name="Line 910"/>
              <p:cNvSpPr>
                <a:spLocks noChangeShapeType="1"/>
              </p:cNvSpPr>
              <p:nvPr/>
            </p:nvSpPr>
            <p:spPr bwMode="auto">
              <a:xfrm>
                <a:off x="4990" y="2022"/>
                <a:ext cx="26" cy="1"/>
              </a:xfrm>
              <a:prstGeom prst="line">
                <a:avLst/>
              </a:prstGeom>
              <a:noFill/>
              <a:ln w="12700">
                <a:solidFill>
                  <a:srgbClr val="000000"/>
                </a:solidFill>
                <a:round/>
                <a:headEnd/>
                <a:tailEnd/>
              </a:ln>
            </p:spPr>
            <p:txBody>
              <a:bodyPr/>
              <a:lstStyle/>
              <a:p>
                <a:endParaRPr lang="en-US"/>
              </a:p>
            </p:txBody>
          </p:sp>
          <p:sp>
            <p:nvSpPr>
              <p:cNvPr id="27090" name="Line 911"/>
              <p:cNvSpPr>
                <a:spLocks noChangeShapeType="1"/>
              </p:cNvSpPr>
              <p:nvPr/>
            </p:nvSpPr>
            <p:spPr bwMode="auto">
              <a:xfrm>
                <a:off x="5016" y="2033"/>
                <a:ext cx="1" cy="1"/>
              </a:xfrm>
              <a:prstGeom prst="line">
                <a:avLst/>
              </a:prstGeom>
              <a:noFill/>
              <a:ln w="12700">
                <a:solidFill>
                  <a:srgbClr val="000000"/>
                </a:solidFill>
                <a:round/>
                <a:headEnd/>
                <a:tailEnd/>
              </a:ln>
            </p:spPr>
            <p:txBody>
              <a:bodyPr/>
              <a:lstStyle/>
              <a:p>
                <a:endParaRPr lang="en-US"/>
              </a:p>
            </p:txBody>
          </p:sp>
          <p:sp>
            <p:nvSpPr>
              <p:cNvPr id="27091" name="Line 912"/>
              <p:cNvSpPr>
                <a:spLocks noChangeShapeType="1"/>
              </p:cNvSpPr>
              <p:nvPr/>
            </p:nvSpPr>
            <p:spPr bwMode="auto">
              <a:xfrm>
                <a:off x="4990" y="2022"/>
                <a:ext cx="26" cy="1"/>
              </a:xfrm>
              <a:prstGeom prst="line">
                <a:avLst/>
              </a:prstGeom>
              <a:noFill/>
              <a:ln w="12700">
                <a:solidFill>
                  <a:srgbClr val="000000"/>
                </a:solidFill>
                <a:round/>
                <a:headEnd/>
                <a:tailEnd/>
              </a:ln>
            </p:spPr>
            <p:txBody>
              <a:bodyPr/>
              <a:lstStyle/>
              <a:p>
                <a:endParaRPr lang="en-US"/>
              </a:p>
            </p:txBody>
          </p:sp>
          <p:sp>
            <p:nvSpPr>
              <p:cNvPr id="27092" name="Line 913"/>
              <p:cNvSpPr>
                <a:spLocks noChangeShapeType="1"/>
              </p:cNvSpPr>
              <p:nvPr/>
            </p:nvSpPr>
            <p:spPr bwMode="auto">
              <a:xfrm flipH="1">
                <a:off x="4990" y="2022"/>
                <a:ext cx="26" cy="1"/>
              </a:xfrm>
              <a:prstGeom prst="line">
                <a:avLst/>
              </a:prstGeom>
              <a:noFill/>
              <a:ln w="12700">
                <a:solidFill>
                  <a:srgbClr val="000000"/>
                </a:solidFill>
                <a:round/>
                <a:headEnd/>
                <a:tailEnd/>
              </a:ln>
            </p:spPr>
            <p:txBody>
              <a:bodyPr/>
              <a:lstStyle/>
              <a:p>
                <a:endParaRPr lang="en-US"/>
              </a:p>
            </p:txBody>
          </p:sp>
          <p:sp>
            <p:nvSpPr>
              <p:cNvPr id="27093" name="Line 914"/>
              <p:cNvSpPr>
                <a:spLocks noChangeShapeType="1"/>
              </p:cNvSpPr>
              <p:nvPr/>
            </p:nvSpPr>
            <p:spPr bwMode="auto">
              <a:xfrm>
                <a:off x="4990" y="2028"/>
                <a:ext cx="26" cy="1"/>
              </a:xfrm>
              <a:prstGeom prst="line">
                <a:avLst/>
              </a:prstGeom>
              <a:noFill/>
              <a:ln w="12700">
                <a:solidFill>
                  <a:srgbClr val="000000"/>
                </a:solidFill>
                <a:round/>
                <a:headEnd/>
                <a:tailEnd/>
              </a:ln>
            </p:spPr>
            <p:txBody>
              <a:bodyPr/>
              <a:lstStyle/>
              <a:p>
                <a:endParaRPr lang="en-US"/>
              </a:p>
            </p:txBody>
          </p:sp>
          <p:sp>
            <p:nvSpPr>
              <p:cNvPr id="27094" name="Line 915"/>
              <p:cNvSpPr>
                <a:spLocks noChangeShapeType="1"/>
              </p:cNvSpPr>
              <p:nvPr/>
            </p:nvSpPr>
            <p:spPr bwMode="auto">
              <a:xfrm flipH="1">
                <a:off x="4990" y="2028"/>
                <a:ext cx="26" cy="1"/>
              </a:xfrm>
              <a:prstGeom prst="line">
                <a:avLst/>
              </a:prstGeom>
              <a:noFill/>
              <a:ln w="12700">
                <a:solidFill>
                  <a:srgbClr val="000000"/>
                </a:solidFill>
                <a:round/>
                <a:headEnd/>
                <a:tailEnd/>
              </a:ln>
            </p:spPr>
            <p:txBody>
              <a:bodyPr/>
              <a:lstStyle/>
              <a:p>
                <a:endParaRPr lang="en-US"/>
              </a:p>
            </p:txBody>
          </p:sp>
          <p:sp>
            <p:nvSpPr>
              <p:cNvPr id="27095" name="Line 916"/>
              <p:cNvSpPr>
                <a:spLocks noChangeShapeType="1"/>
              </p:cNvSpPr>
              <p:nvPr/>
            </p:nvSpPr>
            <p:spPr bwMode="auto">
              <a:xfrm>
                <a:off x="4990" y="2028"/>
                <a:ext cx="26" cy="1"/>
              </a:xfrm>
              <a:prstGeom prst="line">
                <a:avLst/>
              </a:prstGeom>
              <a:noFill/>
              <a:ln w="12700">
                <a:solidFill>
                  <a:srgbClr val="000000"/>
                </a:solidFill>
                <a:round/>
                <a:headEnd/>
                <a:tailEnd/>
              </a:ln>
            </p:spPr>
            <p:txBody>
              <a:bodyPr/>
              <a:lstStyle/>
              <a:p>
                <a:endParaRPr lang="en-US"/>
              </a:p>
            </p:txBody>
          </p:sp>
        </p:grpSp>
        <p:sp>
          <p:nvSpPr>
            <p:cNvPr id="26951" name="Oval 917"/>
            <p:cNvSpPr>
              <a:spLocks noChangeArrowheads="1"/>
            </p:cNvSpPr>
            <p:nvPr/>
          </p:nvSpPr>
          <p:spPr bwMode="auto">
            <a:xfrm>
              <a:off x="4848" y="4018"/>
              <a:ext cx="17" cy="19"/>
            </a:xfrm>
            <a:prstGeom prst="ellipse">
              <a:avLst/>
            </a:prstGeom>
            <a:solidFill>
              <a:srgbClr val="006600"/>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6952" name="Oval 918"/>
            <p:cNvSpPr>
              <a:spLocks noChangeArrowheads="1"/>
            </p:cNvSpPr>
            <p:nvPr/>
          </p:nvSpPr>
          <p:spPr bwMode="auto">
            <a:xfrm>
              <a:off x="4924" y="4018"/>
              <a:ext cx="18" cy="19"/>
            </a:xfrm>
            <a:prstGeom prst="ellipse">
              <a:avLst/>
            </a:prstGeom>
            <a:solidFill>
              <a:srgbClr val="006600"/>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6953" name="Line 919"/>
            <p:cNvSpPr>
              <a:spLocks noChangeShapeType="1"/>
            </p:cNvSpPr>
            <p:nvPr/>
          </p:nvSpPr>
          <p:spPr bwMode="auto">
            <a:xfrm>
              <a:off x="4868" y="4030"/>
              <a:ext cx="1" cy="1"/>
            </a:xfrm>
            <a:prstGeom prst="line">
              <a:avLst/>
            </a:prstGeom>
            <a:noFill/>
            <a:ln w="12700">
              <a:solidFill>
                <a:srgbClr val="000000"/>
              </a:solidFill>
              <a:round/>
              <a:headEnd/>
              <a:tailEnd/>
            </a:ln>
          </p:spPr>
          <p:txBody>
            <a:bodyPr/>
            <a:lstStyle/>
            <a:p>
              <a:endParaRPr lang="en-US"/>
            </a:p>
          </p:txBody>
        </p:sp>
        <p:sp>
          <p:nvSpPr>
            <p:cNvPr id="26954" name="Line 920"/>
            <p:cNvSpPr>
              <a:spLocks noChangeShapeType="1"/>
            </p:cNvSpPr>
            <p:nvPr/>
          </p:nvSpPr>
          <p:spPr bwMode="auto">
            <a:xfrm>
              <a:off x="4924" y="4030"/>
              <a:ext cx="2" cy="1"/>
            </a:xfrm>
            <a:prstGeom prst="line">
              <a:avLst/>
            </a:prstGeom>
            <a:noFill/>
            <a:ln w="12700">
              <a:solidFill>
                <a:srgbClr val="000000"/>
              </a:solidFill>
              <a:round/>
              <a:headEnd/>
              <a:tailEnd/>
            </a:ln>
          </p:spPr>
          <p:txBody>
            <a:bodyPr/>
            <a:lstStyle/>
            <a:p>
              <a:endParaRPr lang="en-US"/>
            </a:p>
          </p:txBody>
        </p:sp>
        <p:grpSp>
          <p:nvGrpSpPr>
            <p:cNvPr id="26955" name="Group 921"/>
            <p:cNvGrpSpPr>
              <a:grpSpLocks/>
            </p:cNvGrpSpPr>
            <p:nvPr/>
          </p:nvGrpSpPr>
          <p:grpSpPr bwMode="auto">
            <a:xfrm>
              <a:off x="4868" y="4014"/>
              <a:ext cx="70" cy="26"/>
              <a:chOff x="4978" y="2034"/>
              <a:chExt cx="47" cy="18"/>
            </a:xfrm>
          </p:grpSpPr>
          <p:sp>
            <p:nvSpPr>
              <p:cNvPr id="27081" name="Freeform 922"/>
              <p:cNvSpPr>
                <a:spLocks/>
              </p:cNvSpPr>
              <p:nvPr/>
            </p:nvSpPr>
            <p:spPr bwMode="auto">
              <a:xfrm>
                <a:off x="4978" y="2034"/>
                <a:ext cx="16" cy="18"/>
              </a:xfrm>
              <a:custGeom>
                <a:avLst/>
                <a:gdLst>
                  <a:gd name="T0" fmla="*/ 2 w 16"/>
                  <a:gd name="T1" fmla="*/ 0 h 18"/>
                  <a:gd name="T2" fmla="*/ 1 w 16"/>
                  <a:gd name="T3" fmla="*/ 1 h 18"/>
                  <a:gd name="T4" fmla="*/ 0 w 16"/>
                  <a:gd name="T5" fmla="*/ 2 h 18"/>
                  <a:gd name="T6" fmla="*/ 0 w 16"/>
                  <a:gd name="T7" fmla="*/ 16 h 18"/>
                  <a:gd name="T8" fmla="*/ 1 w 16"/>
                  <a:gd name="T9" fmla="*/ 17 h 18"/>
                  <a:gd name="T10" fmla="*/ 2 w 16"/>
                  <a:gd name="T11" fmla="*/ 18 h 18"/>
                  <a:gd name="T12" fmla="*/ 14 w 16"/>
                  <a:gd name="T13" fmla="*/ 18 h 18"/>
                  <a:gd name="T14" fmla="*/ 15 w 16"/>
                  <a:gd name="T15" fmla="*/ 17 h 18"/>
                  <a:gd name="T16" fmla="*/ 16 w 16"/>
                  <a:gd name="T17" fmla="*/ 16 h 18"/>
                  <a:gd name="T18" fmla="*/ 16 w 16"/>
                  <a:gd name="T19" fmla="*/ 2 h 18"/>
                  <a:gd name="T20" fmla="*/ 15 w 16"/>
                  <a:gd name="T21" fmla="*/ 1 h 18"/>
                  <a:gd name="T22" fmla="*/ 14 w 16"/>
                  <a:gd name="T23" fmla="*/ 0 h 18"/>
                  <a:gd name="T24" fmla="*/ 2 w 16"/>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8"/>
                  <a:gd name="T41" fmla="*/ 16 w 1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8">
                    <a:moveTo>
                      <a:pt x="2" y="0"/>
                    </a:moveTo>
                    <a:lnTo>
                      <a:pt x="1" y="1"/>
                    </a:lnTo>
                    <a:lnTo>
                      <a:pt x="0" y="2"/>
                    </a:lnTo>
                    <a:lnTo>
                      <a:pt x="0" y="16"/>
                    </a:lnTo>
                    <a:lnTo>
                      <a:pt x="1" y="17"/>
                    </a:lnTo>
                    <a:lnTo>
                      <a:pt x="2" y="18"/>
                    </a:lnTo>
                    <a:lnTo>
                      <a:pt x="14" y="18"/>
                    </a:lnTo>
                    <a:lnTo>
                      <a:pt x="15" y="17"/>
                    </a:lnTo>
                    <a:lnTo>
                      <a:pt x="16" y="16"/>
                    </a:lnTo>
                    <a:lnTo>
                      <a:pt x="16" y="2"/>
                    </a:lnTo>
                    <a:lnTo>
                      <a:pt x="15" y="1"/>
                    </a:lnTo>
                    <a:lnTo>
                      <a:pt x="14"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82" name="Freeform 923"/>
              <p:cNvSpPr>
                <a:spLocks/>
              </p:cNvSpPr>
              <p:nvPr/>
            </p:nvSpPr>
            <p:spPr bwMode="auto">
              <a:xfrm>
                <a:off x="4985" y="2034"/>
                <a:ext cx="15" cy="18"/>
              </a:xfrm>
              <a:custGeom>
                <a:avLst/>
                <a:gdLst>
                  <a:gd name="T0" fmla="*/ 2 w 15"/>
                  <a:gd name="T1" fmla="*/ 0 h 18"/>
                  <a:gd name="T2" fmla="*/ 1 w 15"/>
                  <a:gd name="T3" fmla="*/ 1 h 18"/>
                  <a:gd name="T4" fmla="*/ 0 w 15"/>
                  <a:gd name="T5" fmla="*/ 2 h 18"/>
                  <a:gd name="T6" fmla="*/ 0 w 15"/>
                  <a:gd name="T7" fmla="*/ 16 h 18"/>
                  <a:gd name="T8" fmla="*/ 1 w 15"/>
                  <a:gd name="T9" fmla="*/ 17 h 18"/>
                  <a:gd name="T10" fmla="*/ 2 w 15"/>
                  <a:gd name="T11" fmla="*/ 18 h 18"/>
                  <a:gd name="T12" fmla="*/ 13 w 15"/>
                  <a:gd name="T13" fmla="*/ 18 h 18"/>
                  <a:gd name="T14" fmla="*/ 14 w 15"/>
                  <a:gd name="T15" fmla="*/ 17 h 18"/>
                  <a:gd name="T16" fmla="*/ 15 w 15"/>
                  <a:gd name="T17" fmla="*/ 16 h 18"/>
                  <a:gd name="T18" fmla="*/ 15 w 15"/>
                  <a:gd name="T19" fmla="*/ 2 h 18"/>
                  <a:gd name="T20" fmla="*/ 14 w 15"/>
                  <a:gd name="T21" fmla="*/ 1 h 18"/>
                  <a:gd name="T22" fmla="*/ 13 w 15"/>
                  <a:gd name="T23" fmla="*/ 0 h 18"/>
                  <a:gd name="T24" fmla="*/ 2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2" y="0"/>
                    </a:moveTo>
                    <a:lnTo>
                      <a:pt x="1" y="1"/>
                    </a:lnTo>
                    <a:lnTo>
                      <a:pt x="0" y="2"/>
                    </a:lnTo>
                    <a:lnTo>
                      <a:pt x="0" y="16"/>
                    </a:lnTo>
                    <a:lnTo>
                      <a:pt x="1" y="17"/>
                    </a:lnTo>
                    <a:lnTo>
                      <a:pt x="2" y="18"/>
                    </a:lnTo>
                    <a:lnTo>
                      <a:pt x="13" y="18"/>
                    </a:lnTo>
                    <a:lnTo>
                      <a:pt x="14" y="17"/>
                    </a:lnTo>
                    <a:lnTo>
                      <a:pt x="15" y="16"/>
                    </a:lnTo>
                    <a:lnTo>
                      <a:pt x="15" y="2"/>
                    </a:lnTo>
                    <a:lnTo>
                      <a:pt x="14" y="1"/>
                    </a:lnTo>
                    <a:lnTo>
                      <a:pt x="13"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83" name="Freeform 924"/>
              <p:cNvSpPr>
                <a:spLocks/>
              </p:cNvSpPr>
              <p:nvPr/>
            </p:nvSpPr>
            <p:spPr bwMode="auto">
              <a:xfrm>
                <a:off x="4989" y="2034"/>
                <a:ext cx="15" cy="18"/>
              </a:xfrm>
              <a:custGeom>
                <a:avLst/>
                <a:gdLst>
                  <a:gd name="T0" fmla="*/ 2 w 15"/>
                  <a:gd name="T1" fmla="*/ 0 h 18"/>
                  <a:gd name="T2" fmla="*/ 1 w 15"/>
                  <a:gd name="T3" fmla="*/ 1 h 18"/>
                  <a:gd name="T4" fmla="*/ 0 w 15"/>
                  <a:gd name="T5" fmla="*/ 2 h 18"/>
                  <a:gd name="T6" fmla="*/ 0 w 15"/>
                  <a:gd name="T7" fmla="*/ 16 h 18"/>
                  <a:gd name="T8" fmla="*/ 1 w 15"/>
                  <a:gd name="T9" fmla="*/ 17 h 18"/>
                  <a:gd name="T10" fmla="*/ 2 w 15"/>
                  <a:gd name="T11" fmla="*/ 18 h 18"/>
                  <a:gd name="T12" fmla="*/ 13 w 15"/>
                  <a:gd name="T13" fmla="*/ 18 h 18"/>
                  <a:gd name="T14" fmla="*/ 14 w 15"/>
                  <a:gd name="T15" fmla="*/ 17 h 18"/>
                  <a:gd name="T16" fmla="*/ 15 w 15"/>
                  <a:gd name="T17" fmla="*/ 16 h 18"/>
                  <a:gd name="T18" fmla="*/ 15 w 15"/>
                  <a:gd name="T19" fmla="*/ 2 h 18"/>
                  <a:gd name="T20" fmla="*/ 14 w 15"/>
                  <a:gd name="T21" fmla="*/ 1 h 18"/>
                  <a:gd name="T22" fmla="*/ 13 w 15"/>
                  <a:gd name="T23" fmla="*/ 0 h 18"/>
                  <a:gd name="T24" fmla="*/ 2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2" y="0"/>
                    </a:moveTo>
                    <a:lnTo>
                      <a:pt x="1" y="1"/>
                    </a:lnTo>
                    <a:lnTo>
                      <a:pt x="0" y="2"/>
                    </a:lnTo>
                    <a:lnTo>
                      <a:pt x="0" y="16"/>
                    </a:lnTo>
                    <a:lnTo>
                      <a:pt x="1" y="17"/>
                    </a:lnTo>
                    <a:lnTo>
                      <a:pt x="2" y="18"/>
                    </a:lnTo>
                    <a:lnTo>
                      <a:pt x="13" y="18"/>
                    </a:lnTo>
                    <a:lnTo>
                      <a:pt x="14" y="17"/>
                    </a:lnTo>
                    <a:lnTo>
                      <a:pt x="15" y="16"/>
                    </a:lnTo>
                    <a:lnTo>
                      <a:pt x="15" y="2"/>
                    </a:lnTo>
                    <a:lnTo>
                      <a:pt x="14" y="1"/>
                    </a:lnTo>
                    <a:lnTo>
                      <a:pt x="13"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84" name="Freeform 925"/>
              <p:cNvSpPr>
                <a:spLocks/>
              </p:cNvSpPr>
              <p:nvPr/>
            </p:nvSpPr>
            <p:spPr bwMode="auto">
              <a:xfrm>
                <a:off x="4994" y="2034"/>
                <a:ext cx="15" cy="18"/>
              </a:xfrm>
              <a:custGeom>
                <a:avLst/>
                <a:gdLst>
                  <a:gd name="T0" fmla="*/ 2 w 15"/>
                  <a:gd name="T1" fmla="*/ 0 h 18"/>
                  <a:gd name="T2" fmla="*/ 1 w 15"/>
                  <a:gd name="T3" fmla="*/ 1 h 18"/>
                  <a:gd name="T4" fmla="*/ 0 w 15"/>
                  <a:gd name="T5" fmla="*/ 2 h 18"/>
                  <a:gd name="T6" fmla="*/ 0 w 15"/>
                  <a:gd name="T7" fmla="*/ 16 h 18"/>
                  <a:gd name="T8" fmla="*/ 1 w 15"/>
                  <a:gd name="T9" fmla="*/ 17 h 18"/>
                  <a:gd name="T10" fmla="*/ 2 w 15"/>
                  <a:gd name="T11" fmla="*/ 18 h 18"/>
                  <a:gd name="T12" fmla="*/ 13 w 15"/>
                  <a:gd name="T13" fmla="*/ 18 h 18"/>
                  <a:gd name="T14" fmla="*/ 14 w 15"/>
                  <a:gd name="T15" fmla="*/ 17 h 18"/>
                  <a:gd name="T16" fmla="*/ 15 w 15"/>
                  <a:gd name="T17" fmla="*/ 16 h 18"/>
                  <a:gd name="T18" fmla="*/ 15 w 15"/>
                  <a:gd name="T19" fmla="*/ 2 h 18"/>
                  <a:gd name="T20" fmla="*/ 14 w 15"/>
                  <a:gd name="T21" fmla="*/ 1 h 18"/>
                  <a:gd name="T22" fmla="*/ 13 w 15"/>
                  <a:gd name="T23" fmla="*/ 0 h 18"/>
                  <a:gd name="T24" fmla="*/ 2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2" y="0"/>
                    </a:moveTo>
                    <a:lnTo>
                      <a:pt x="1" y="1"/>
                    </a:lnTo>
                    <a:lnTo>
                      <a:pt x="0" y="2"/>
                    </a:lnTo>
                    <a:lnTo>
                      <a:pt x="0" y="16"/>
                    </a:lnTo>
                    <a:lnTo>
                      <a:pt x="1" y="17"/>
                    </a:lnTo>
                    <a:lnTo>
                      <a:pt x="2" y="18"/>
                    </a:lnTo>
                    <a:lnTo>
                      <a:pt x="13" y="18"/>
                    </a:lnTo>
                    <a:lnTo>
                      <a:pt x="14" y="17"/>
                    </a:lnTo>
                    <a:lnTo>
                      <a:pt x="15" y="16"/>
                    </a:lnTo>
                    <a:lnTo>
                      <a:pt x="15" y="2"/>
                    </a:lnTo>
                    <a:lnTo>
                      <a:pt x="14" y="1"/>
                    </a:lnTo>
                    <a:lnTo>
                      <a:pt x="13"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85" name="Freeform 926"/>
              <p:cNvSpPr>
                <a:spLocks/>
              </p:cNvSpPr>
              <p:nvPr/>
            </p:nvSpPr>
            <p:spPr bwMode="auto">
              <a:xfrm>
                <a:off x="5000" y="2034"/>
                <a:ext cx="14" cy="18"/>
              </a:xfrm>
              <a:custGeom>
                <a:avLst/>
                <a:gdLst>
                  <a:gd name="T0" fmla="*/ 2 w 14"/>
                  <a:gd name="T1" fmla="*/ 0 h 18"/>
                  <a:gd name="T2" fmla="*/ 1 w 14"/>
                  <a:gd name="T3" fmla="*/ 1 h 18"/>
                  <a:gd name="T4" fmla="*/ 0 w 14"/>
                  <a:gd name="T5" fmla="*/ 2 h 18"/>
                  <a:gd name="T6" fmla="*/ 0 w 14"/>
                  <a:gd name="T7" fmla="*/ 16 h 18"/>
                  <a:gd name="T8" fmla="*/ 1 w 14"/>
                  <a:gd name="T9" fmla="*/ 17 h 18"/>
                  <a:gd name="T10" fmla="*/ 2 w 14"/>
                  <a:gd name="T11" fmla="*/ 18 h 18"/>
                  <a:gd name="T12" fmla="*/ 12 w 14"/>
                  <a:gd name="T13" fmla="*/ 18 h 18"/>
                  <a:gd name="T14" fmla="*/ 13 w 14"/>
                  <a:gd name="T15" fmla="*/ 17 h 18"/>
                  <a:gd name="T16" fmla="*/ 14 w 14"/>
                  <a:gd name="T17" fmla="*/ 16 h 18"/>
                  <a:gd name="T18" fmla="*/ 14 w 14"/>
                  <a:gd name="T19" fmla="*/ 2 h 18"/>
                  <a:gd name="T20" fmla="*/ 13 w 14"/>
                  <a:gd name="T21" fmla="*/ 1 h 18"/>
                  <a:gd name="T22" fmla="*/ 12 w 14"/>
                  <a:gd name="T23" fmla="*/ 0 h 18"/>
                  <a:gd name="T24" fmla="*/ 2 w 14"/>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8"/>
                  <a:gd name="T41" fmla="*/ 14 w 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8">
                    <a:moveTo>
                      <a:pt x="2" y="0"/>
                    </a:moveTo>
                    <a:lnTo>
                      <a:pt x="1" y="1"/>
                    </a:lnTo>
                    <a:lnTo>
                      <a:pt x="0" y="2"/>
                    </a:lnTo>
                    <a:lnTo>
                      <a:pt x="0" y="16"/>
                    </a:lnTo>
                    <a:lnTo>
                      <a:pt x="1" y="17"/>
                    </a:lnTo>
                    <a:lnTo>
                      <a:pt x="2" y="18"/>
                    </a:lnTo>
                    <a:lnTo>
                      <a:pt x="12" y="18"/>
                    </a:lnTo>
                    <a:lnTo>
                      <a:pt x="13" y="17"/>
                    </a:lnTo>
                    <a:lnTo>
                      <a:pt x="14" y="16"/>
                    </a:lnTo>
                    <a:lnTo>
                      <a:pt x="14" y="2"/>
                    </a:lnTo>
                    <a:lnTo>
                      <a:pt x="13" y="1"/>
                    </a:lnTo>
                    <a:lnTo>
                      <a:pt x="12"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86" name="Freeform 927"/>
              <p:cNvSpPr>
                <a:spLocks/>
              </p:cNvSpPr>
              <p:nvPr/>
            </p:nvSpPr>
            <p:spPr bwMode="auto">
              <a:xfrm>
                <a:off x="5004" y="2034"/>
                <a:ext cx="14" cy="18"/>
              </a:xfrm>
              <a:custGeom>
                <a:avLst/>
                <a:gdLst>
                  <a:gd name="T0" fmla="*/ 2 w 14"/>
                  <a:gd name="T1" fmla="*/ 0 h 18"/>
                  <a:gd name="T2" fmla="*/ 1 w 14"/>
                  <a:gd name="T3" fmla="*/ 1 h 18"/>
                  <a:gd name="T4" fmla="*/ 0 w 14"/>
                  <a:gd name="T5" fmla="*/ 2 h 18"/>
                  <a:gd name="T6" fmla="*/ 0 w 14"/>
                  <a:gd name="T7" fmla="*/ 16 h 18"/>
                  <a:gd name="T8" fmla="*/ 1 w 14"/>
                  <a:gd name="T9" fmla="*/ 17 h 18"/>
                  <a:gd name="T10" fmla="*/ 2 w 14"/>
                  <a:gd name="T11" fmla="*/ 18 h 18"/>
                  <a:gd name="T12" fmla="*/ 12 w 14"/>
                  <a:gd name="T13" fmla="*/ 18 h 18"/>
                  <a:gd name="T14" fmla="*/ 13 w 14"/>
                  <a:gd name="T15" fmla="*/ 17 h 18"/>
                  <a:gd name="T16" fmla="*/ 14 w 14"/>
                  <a:gd name="T17" fmla="*/ 16 h 18"/>
                  <a:gd name="T18" fmla="*/ 14 w 14"/>
                  <a:gd name="T19" fmla="*/ 2 h 18"/>
                  <a:gd name="T20" fmla="*/ 13 w 14"/>
                  <a:gd name="T21" fmla="*/ 1 h 18"/>
                  <a:gd name="T22" fmla="*/ 12 w 14"/>
                  <a:gd name="T23" fmla="*/ 0 h 18"/>
                  <a:gd name="T24" fmla="*/ 2 w 14"/>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8"/>
                  <a:gd name="T41" fmla="*/ 14 w 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8">
                    <a:moveTo>
                      <a:pt x="2" y="0"/>
                    </a:moveTo>
                    <a:lnTo>
                      <a:pt x="1" y="1"/>
                    </a:lnTo>
                    <a:lnTo>
                      <a:pt x="0" y="2"/>
                    </a:lnTo>
                    <a:lnTo>
                      <a:pt x="0" y="16"/>
                    </a:lnTo>
                    <a:lnTo>
                      <a:pt x="1" y="17"/>
                    </a:lnTo>
                    <a:lnTo>
                      <a:pt x="2" y="18"/>
                    </a:lnTo>
                    <a:lnTo>
                      <a:pt x="12" y="18"/>
                    </a:lnTo>
                    <a:lnTo>
                      <a:pt x="13" y="17"/>
                    </a:lnTo>
                    <a:lnTo>
                      <a:pt x="14" y="16"/>
                    </a:lnTo>
                    <a:lnTo>
                      <a:pt x="14" y="2"/>
                    </a:lnTo>
                    <a:lnTo>
                      <a:pt x="13" y="1"/>
                    </a:lnTo>
                    <a:lnTo>
                      <a:pt x="12"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87" name="Freeform 928"/>
              <p:cNvSpPr>
                <a:spLocks/>
              </p:cNvSpPr>
              <p:nvPr/>
            </p:nvSpPr>
            <p:spPr bwMode="auto">
              <a:xfrm>
                <a:off x="5010" y="2034"/>
                <a:ext cx="15" cy="18"/>
              </a:xfrm>
              <a:custGeom>
                <a:avLst/>
                <a:gdLst>
                  <a:gd name="T0" fmla="*/ 2 w 15"/>
                  <a:gd name="T1" fmla="*/ 0 h 18"/>
                  <a:gd name="T2" fmla="*/ 1 w 15"/>
                  <a:gd name="T3" fmla="*/ 1 h 18"/>
                  <a:gd name="T4" fmla="*/ 0 w 15"/>
                  <a:gd name="T5" fmla="*/ 2 h 18"/>
                  <a:gd name="T6" fmla="*/ 0 w 15"/>
                  <a:gd name="T7" fmla="*/ 16 h 18"/>
                  <a:gd name="T8" fmla="*/ 1 w 15"/>
                  <a:gd name="T9" fmla="*/ 17 h 18"/>
                  <a:gd name="T10" fmla="*/ 2 w 15"/>
                  <a:gd name="T11" fmla="*/ 18 h 18"/>
                  <a:gd name="T12" fmla="*/ 13 w 15"/>
                  <a:gd name="T13" fmla="*/ 18 h 18"/>
                  <a:gd name="T14" fmla="*/ 14 w 15"/>
                  <a:gd name="T15" fmla="*/ 17 h 18"/>
                  <a:gd name="T16" fmla="*/ 15 w 15"/>
                  <a:gd name="T17" fmla="*/ 16 h 18"/>
                  <a:gd name="T18" fmla="*/ 15 w 15"/>
                  <a:gd name="T19" fmla="*/ 2 h 18"/>
                  <a:gd name="T20" fmla="*/ 14 w 15"/>
                  <a:gd name="T21" fmla="*/ 1 h 18"/>
                  <a:gd name="T22" fmla="*/ 13 w 15"/>
                  <a:gd name="T23" fmla="*/ 0 h 18"/>
                  <a:gd name="T24" fmla="*/ 2 w 15"/>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8"/>
                  <a:gd name="T41" fmla="*/ 15 w 1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8">
                    <a:moveTo>
                      <a:pt x="2" y="0"/>
                    </a:moveTo>
                    <a:lnTo>
                      <a:pt x="1" y="1"/>
                    </a:lnTo>
                    <a:lnTo>
                      <a:pt x="0" y="2"/>
                    </a:lnTo>
                    <a:lnTo>
                      <a:pt x="0" y="16"/>
                    </a:lnTo>
                    <a:lnTo>
                      <a:pt x="1" y="17"/>
                    </a:lnTo>
                    <a:lnTo>
                      <a:pt x="2" y="18"/>
                    </a:lnTo>
                    <a:lnTo>
                      <a:pt x="13" y="18"/>
                    </a:lnTo>
                    <a:lnTo>
                      <a:pt x="14" y="17"/>
                    </a:lnTo>
                    <a:lnTo>
                      <a:pt x="15" y="16"/>
                    </a:lnTo>
                    <a:lnTo>
                      <a:pt x="15" y="2"/>
                    </a:lnTo>
                    <a:lnTo>
                      <a:pt x="14" y="1"/>
                    </a:lnTo>
                    <a:lnTo>
                      <a:pt x="13" y="0"/>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grpSp>
        <p:grpSp>
          <p:nvGrpSpPr>
            <p:cNvPr id="26956" name="Group 929"/>
            <p:cNvGrpSpPr>
              <a:grpSpLocks/>
            </p:cNvGrpSpPr>
            <p:nvPr/>
          </p:nvGrpSpPr>
          <p:grpSpPr bwMode="auto">
            <a:xfrm>
              <a:off x="4856" y="4034"/>
              <a:ext cx="80" cy="25"/>
              <a:chOff x="4970" y="2048"/>
              <a:chExt cx="54" cy="18"/>
            </a:xfrm>
          </p:grpSpPr>
          <p:sp>
            <p:nvSpPr>
              <p:cNvPr id="27079" name="Rectangle 930"/>
              <p:cNvSpPr>
                <a:spLocks noChangeArrowheads="1"/>
              </p:cNvSpPr>
              <p:nvPr/>
            </p:nvSpPr>
            <p:spPr bwMode="auto">
              <a:xfrm>
                <a:off x="4970" y="2048"/>
                <a:ext cx="53" cy="17"/>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080" name="Rectangle 931"/>
              <p:cNvSpPr>
                <a:spLocks noChangeArrowheads="1"/>
              </p:cNvSpPr>
              <p:nvPr/>
            </p:nvSpPr>
            <p:spPr bwMode="auto">
              <a:xfrm>
                <a:off x="4970" y="2048"/>
                <a:ext cx="54" cy="18"/>
              </a:xfrm>
              <a:prstGeom prst="rect">
                <a:avLst/>
              </a:prstGeom>
              <a:gradFill rotWithShape="0">
                <a:gsLst>
                  <a:gs pos="0">
                    <a:srgbClr val="996633"/>
                  </a:gs>
                  <a:gs pos="100000">
                    <a:srgbClr val="006600"/>
                  </a:gs>
                </a:gsLst>
                <a:path path="shape">
                  <a:fillToRect l="50000" t="50000" r="50000" b="50000"/>
                </a:path>
              </a:gradFill>
              <a:ln w="12700">
                <a:solidFill>
                  <a:srgbClr val="000000"/>
                </a:solidFill>
                <a:miter lim="800000"/>
                <a:headEnd/>
                <a:tailEnd/>
              </a:ln>
            </p:spPr>
            <p:txBody>
              <a:bodyPr/>
              <a:lstStyle/>
              <a:p>
                <a:endParaRPr lang="zh-TW" altLang="en-US" sz="1800">
                  <a:latin typeface="Calibri" pitchFamily="34" charset="0"/>
                  <a:ea typeface="PMingLiU" pitchFamily="18" charset="-120"/>
                </a:endParaRPr>
              </a:p>
            </p:txBody>
          </p:sp>
        </p:grpSp>
        <p:sp>
          <p:nvSpPr>
            <p:cNvPr id="26957" name="Oval 932"/>
            <p:cNvSpPr>
              <a:spLocks noChangeArrowheads="1"/>
            </p:cNvSpPr>
            <p:nvPr/>
          </p:nvSpPr>
          <p:spPr bwMode="auto">
            <a:xfrm>
              <a:off x="4811" y="4018"/>
              <a:ext cx="17" cy="19"/>
            </a:xfrm>
            <a:prstGeom prst="ellipse">
              <a:avLst/>
            </a:prstGeom>
            <a:solidFill>
              <a:srgbClr val="006600"/>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6958" name="Oval 933"/>
            <p:cNvSpPr>
              <a:spLocks noChangeArrowheads="1"/>
            </p:cNvSpPr>
            <p:nvPr/>
          </p:nvSpPr>
          <p:spPr bwMode="auto">
            <a:xfrm>
              <a:off x="4970" y="4018"/>
              <a:ext cx="18" cy="19"/>
            </a:xfrm>
            <a:prstGeom prst="ellipse">
              <a:avLst/>
            </a:prstGeom>
            <a:solidFill>
              <a:srgbClr val="006600"/>
            </a:solidFill>
            <a:ln w="12700">
              <a:solidFill>
                <a:srgbClr val="000000"/>
              </a:solidFill>
              <a:round/>
              <a:headEnd/>
              <a:tailEnd/>
            </a:ln>
          </p:spPr>
          <p:txBody>
            <a:bodyPr/>
            <a:lstStyle/>
            <a:p>
              <a:endParaRPr lang="zh-TW" altLang="en-US" sz="1800">
                <a:latin typeface="Calibri" pitchFamily="34" charset="0"/>
                <a:ea typeface="PMingLiU" pitchFamily="18" charset="-120"/>
              </a:endParaRPr>
            </a:p>
          </p:txBody>
        </p:sp>
        <p:sp>
          <p:nvSpPr>
            <p:cNvPr id="26959" name="Line 934"/>
            <p:cNvSpPr>
              <a:spLocks noChangeShapeType="1"/>
            </p:cNvSpPr>
            <p:nvPr/>
          </p:nvSpPr>
          <p:spPr bwMode="auto">
            <a:xfrm>
              <a:off x="4825" y="3999"/>
              <a:ext cx="21" cy="14"/>
            </a:xfrm>
            <a:prstGeom prst="line">
              <a:avLst/>
            </a:prstGeom>
            <a:noFill/>
            <a:ln w="12700">
              <a:solidFill>
                <a:srgbClr val="000000"/>
              </a:solidFill>
              <a:round/>
              <a:headEnd/>
              <a:tailEnd/>
            </a:ln>
          </p:spPr>
          <p:txBody>
            <a:bodyPr/>
            <a:lstStyle/>
            <a:p>
              <a:endParaRPr lang="en-US"/>
            </a:p>
          </p:txBody>
        </p:sp>
        <p:sp>
          <p:nvSpPr>
            <p:cNvPr id="26960" name="Line 935"/>
            <p:cNvSpPr>
              <a:spLocks noChangeShapeType="1"/>
            </p:cNvSpPr>
            <p:nvPr/>
          </p:nvSpPr>
          <p:spPr bwMode="auto">
            <a:xfrm flipV="1">
              <a:off x="4945" y="3990"/>
              <a:ext cx="22" cy="14"/>
            </a:xfrm>
            <a:prstGeom prst="line">
              <a:avLst/>
            </a:prstGeom>
            <a:noFill/>
            <a:ln w="12700">
              <a:solidFill>
                <a:srgbClr val="000000"/>
              </a:solidFill>
              <a:round/>
              <a:headEnd/>
              <a:tailEnd/>
            </a:ln>
          </p:spPr>
          <p:txBody>
            <a:bodyPr/>
            <a:lstStyle/>
            <a:p>
              <a:endParaRPr lang="en-US"/>
            </a:p>
          </p:txBody>
        </p:sp>
        <p:grpSp>
          <p:nvGrpSpPr>
            <p:cNvPr id="26961" name="Group 936"/>
            <p:cNvGrpSpPr>
              <a:grpSpLocks/>
            </p:cNvGrpSpPr>
            <p:nvPr/>
          </p:nvGrpSpPr>
          <p:grpSpPr bwMode="auto">
            <a:xfrm>
              <a:off x="4844" y="3961"/>
              <a:ext cx="9" cy="11"/>
              <a:chOff x="4962" y="1996"/>
              <a:chExt cx="6" cy="8"/>
            </a:xfrm>
          </p:grpSpPr>
          <p:sp>
            <p:nvSpPr>
              <p:cNvPr id="27076" name="Line 937"/>
              <p:cNvSpPr>
                <a:spLocks noChangeShapeType="1"/>
              </p:cNvSpPr>
              <p:nvPr/>
            </p:nvSpPr>
            <p:spPr bwMode="auto">
              <a:xfrm>
                <a:off x="4962" y="2003"/>
                <a:ext cx="1" cy="1"/>
              </a:xfrm>
              <a:prstGeom prst="line">
                <a:avLst/>
              </a:prstGeom>
              <a:noFill/>
              <a:ln w="12700">
                <a:solidFill>
                  <a:srgbClr val="000000"/>
                </a:solidFill>
                <a:round/>
                <a:headEnd/>
                <a:tailEnd/>
              </a:ln>
            </p:spPr>
            <p:txBody>
              <a:bodyPr/>
              <a:lstStyle/>
              <a:p>
                <a:endParaRPr lang="en-US"/>
              </a:p>
            </p:txBody>
          </p:sp>
          <p:sp>
            <p:nvSpPr>
              <p:cNvPr id="27077" name="Line 938"/>
              <p:cNvSpPr>
                <a:spLocks noChangeShapeType="1"/>
              </p:cNvSpPr>
              <p:nvPr/>
            </p:nvSpPr>
            <p:spPr bwMode="auto">
              <a:xfrm>
                <a:off x="4967" y="2003"/>
                <a:ext cx="1" cy="1"/>
              </a:xfrm>
              <a:prstGeom prst="line">
                <a:avLst/>
              </a:prstGeom>
              <a:noFill/>
              <a:ln w="12700">
                <a:solidFill>
                  <a:srgbClr val="000000"/>
                </a:solidFill>
                <a:round/>
                <a:headEnd/>
                <a:tailEnd/>
              </a:ln>
            </p:spPr>
            <p:txBody>
              <a:bodyPr/>
              <a:lstStyle/>
              <a:p>
                <a:endParaRPr lang="en-US"/>
              </a:p>
            </p:txBody>
          </p:sp>
          <p:sp>
            <p:nvSpPr>
              <p:cNvPr id="27078" name="Line 939"/>
              <p:cNvSpPr>
                <a:spLocks noChangeShapeType="1"/>
              </p:cNvSpPr>
              <p:nvPr/>
            </p:nvSpPr>
            <p:spPr bwMode="auto">
              <a:xfrm>
                <a:off x="4967" y="1996"/>
                <a:ext cx="1" cy="1"/>
              </a:xfrm>
              <a:prstGeom prst="line">
                <a:avLst/>
              </a:prstGeom>
              <a:noFill/>
              <a:ln w="12700">
                <a:solidFill>
                  <a:srgbClr val="000000"/>
                </a:solidFill>
                <a:round/>
                <a:headEnd/>
                <a:tailEnd/>
              </a:ln>
            </p:spPr>
            <p:txBody>
              <a:bodyPr/>
              <a:lstStyle/>
              <a:p>
                <a:endParaRPr lang="en-US"/>
              </a:p>
            </p:txBody>
          </p:sp>
        </p:grpSp>
        <p:grpSp>
          <p:nvGrpSpPr>
            <p:cNvPr id="26962" name="Group 940"/>
            <p:cNvGrpSpPr>
              <a:grpSpLocks/>
            </p:cNvGrpSpPr>
            <p:nvPr/>
          </p:nvGrpSpPr>
          <p:grpSpPr bwMode="auto">
            <a:xfrm>
              <a:off x="4942" y="3961"/>
              <a:ext cx="11" cy="11"/>
              <a:chOff x="5028" y="1996"/>
              <a:chExt cx="7" cy="8"/>
            </a:xfrm>
          </p:grpSpPr>
          <p:sp>
            <p:nvSpPr>
              <p:cNvPr id="27073" name="Line 941"/>
              <p:cNvSpPr>
                <a:spLocks noChangeShapeType="1"/>
              </p:cNvSpPr>
              <p:nvPr/>
            </p:nvSpPr>
            <p:spPr bwMode="auto">
              <a:xfrm>
                <a:off x="5028" y="2003"/>
                <a:ext cx="1" cy="1"/>
              </a:xfrm>
              <a:prstGeom prst="line">
                <a:avLst/>
              </a:prstGeom>
              <a:noFill/>
              <a:ln w="12700">
                <a:solidFill>
                  <a:srgbClr val="000000"/>
                </a:solidFill>
                <a:round/>
                <a:headEnd/>
                <a:tailEnd/>
              </a:ln>
            </p:spPr>
            <p:txBody>
              <a:bodyPr/>
              <a:lstStyle/>
              <a:p>
                <a:endParaRPr lang="en-US"/>
              </a:p>
            </p:txBody>
          </p:sp>
          <p:sp>
            <p:nvSpPr>
              <p:cNvPr id="27074" name="Line 942"/>
              <p:cNvSpPr>
                <a:spLocks noChangeShapeType="1"/>
              </p:cNvSpPr>
              <p:nvPr/>
            </p:nvSpPr>
            <p:spPr bwMode="auto">
              <a:xfrm>
                <a:off x="5034" y="2003"/>
                <a:ext cx="1" cy="1"/>
              </a:xfrm>
              <a:prstGeom prst="line">
                <a:avLst/>
              </a:prstGeom>
              <a:noFill/>
              <a:ln w="12700">
                <a:solidFill>
                  <a:srgbClr val="000000"/>
                </a:solidFill>
                <a:round/>
                <a:headEnd/>
                <a:tailEnd/>
              </a:ln>
            </p:spPr>
            <p:txBody>
              <a:bodyPr/>
              <a:lstStyle/>
              <a:p>
                <a:endParaRPr lang="en-US"/>
              </a:p>
            </p:txBody>
          </p:sp>
          <p:sp>
            <p:nvSpPr>
              <p:cNvPr id="27075" name="Line 943"/>
              <p:cNvSpPr>
                <a:spLocks noChangeShapeType="1"/>
              </p:cNvSpPr>
              <p:nvPr/>
            </p:nvSpPr>
            <p:spPr bwMode="auto">
              <a:xfrm>
                <a:off x="5034" y="1996"/>
                <a:ext cx="1" cy="1"/>
              </a:xfrm>
              <a:prstGeom prst="line">
                <a:avLst/>
              </a:prstGeom>
              <a:noFill/>
              <a:ln w="12700">
                <a:solidFill>
                  <a:srgbClr val="000000"/>
                </a:solidFill>
                <a:round/>
                <a:headEnd/>
                <a:tailEnd/>
              </a:ln>
            </p:spPr>
            <p:txBody>
              <a:bodyPr/>
              <a:lstStyle/>
              <a:p>
                <a:endParaRPr lang="en-US"/>
              </a:p>
            </p:txBody>
          </p:sp>
        </p:grpSp>
        <p:sp>
          <p:nvSpPr>
            <p:cNvPr id="26963" name="Line 944"/>
            <p:cNvSpPr>
              <a:spLocks noChangeShapeType="1"/>
            </p:cNvSpPr>
            <p:nvPr/>
          </p:nvSpPr>
          <p:spPr bwMode="auto">
            <a:xfrm flipH="1">
              <a:off x="4915" y="3954"/>
              <a:ext cx="12" cy="1"/>
            </a:xfrm>
            <a:prstGeom prst="line">
              <a:avLst/>
            </a:prstGeom>
            <a:noFill/>
            <a:ln w="12700">
              <a:solidFill>
                <a:srgbClr val="000000"/>
              </a:solidFill>
              <a:round/>
              <a:headEnd/>
              <a:tailEnd/>
            </a:ln>
          </p:spPr>
          <p:txBody>
            <a:bodyPr/>
            <a:lstStyle/>
            <a:p>
              <a:endParaRPr lang="en-US"/>
            </a:p>
          </p:txBody>
        </p:sp>
        <p:sp>
          <p:nvSpPr>
            <p:cNvPr id="26964" name="Line 945"/>
            <p:cNvSpPr>
              <a:spLocks noChangeShapeType="1"/>
            </p:cNvSpPr>
            <p:nvPr/>
          </p:nvSpPr>
          <p:spPr bwMode="auto">
            <a:xfrm flipH="1">
              <a:off x="4846" y="3954"/>
              <a:ext cx="7" cy="1"/>
            </a:xfrm>
            <a:prstGeom prst="line">
              <a:avLst/>
            </a:prstGeom>
            <a:noFill/>
            <a:ln w="12700">
              <a:solidFill>
                <a:srgbClr val="000000"/>
              </a:solidFill>
              <a:round/>
              <a:headEnd/>
              <a:tailEnd/>
            </a:ln>
          </p:spPr>
          <p:txBody>
            <a:bodyPr/>
            <a:lstStyle/>
            <a:p>
              <a:endParaRPr lang="en-US"/>
            </a:p>
          </p:txBody>
        </p:sp>
        <p:grpSp>
          <p:nvGrpSpPr>
            <p:cNvPr id="26965" name="Group 946"/>
            <p:cNvGrpSpPr>
              <a:grpSpLocks/>
            </p:cNvGrpSpPr>
            <p:nvPr/>
          </p:nvGrpSpPr>
          <p:grpSpPr bwMode="auto">
            <a:xfrm>
              <a:off x="4792" y="3955"/>
              <a:ext cx="21" cy="34"/>
              <a:chOff x="4927" y="1992"/>
              <a:chExt cx="14" cy="24"/>
            </a:xfrm>
          </p:grpSpPr>
          <p:sp>
            <p:nvSpPr>
              <p:cNvPr id="27070" name="Freeform 947"/>
              <p:cNvSpPr>
                <a:spLocks/>
              </p:cNvSpPr>
              <p:nvPr/>
            </p:nvSpPr>
            <p:spPr bwMode="auto">
              <a:xfrm>
                <a:off x="4927" y="1992"/>
                <a:ext cx="14" cy="17"/>
              </a:xfrm>
              <a:custGeom>
                <a:avLst/>
                <a:gdLst>
                  <a:gd name="T0" fmla="*/ 2 w 14"/>
                  <a:gd name="T1" fmla="*/ 0 h 17"/>
                  <a:gd name="T2" fmla="*/ 1 w 14"/>
                  <a:gd name="T3" fmla="*/ 1 h 17"/>
                  <a:gd name="T4" fmla="*/ 0 w 14"/>
                  <a:gd name="T5" fmla="*/ 2 h 17"/>
                  <a:gd name="T6" fmla="*/ 0 w 14"/>
                  <a:gd name="T7" fmla="*/ 15 h 17"/>
                  <a:gd name="T8" fmla="*/ 1 w 14"/>
                  <a:gd name="T9" fmla="*/ 16 h 17"/>
                  <a:gd name="T10" fmla="*/ 2 w 14"/>
                  <a:gd name="T11" fmla="*/ 17 h 17"/>
                  <a:gd name="T12" fmla="*/ 12 w 14"/>
                  <a:gd name="T13" fmla="*/ 17 h 17"/>
                  <a:gd name="T14" fmla="*/ 13 w 14"/>
                  <a:gd name="T15" fmla="*/ 16 h 17"/>
                  <a:gd name="T16" fmla="*/ 14 w 14"/>
                  <a:gd name="T17" fmla="*/ 15 h 17"/>
                  <a:gd name="T18" fmla="*/ 14 w 14"/>
                  <a:gd name="T19" fmla="*/ 2 h 17"/>
                  <a:gd name="T20" fmla="*/ 13 w 14"/>
                  <a:gd name="T21" fmla="*/ 1 h 17"/>
                  <a:gd name="T22" fmla="*/ 12 w 14"/>
                  <a:gd name="T23" fmla="*/ 0 h 17"/>
                  <a:gd name="T24" fmla="*/ 2 w 14"/>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7"/>
                  <a:gd name="T41" fmla="*/ 14 w 14"/>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7">
                    <a:moveTo>
                      <a:pt x="2" y="0"/>
                    </a:moveTo>
                    <a:lnTo>
                      <a:pt x="1" y="1"/>
                    </a:lnTo>
                    <a:lnTo>
                      <a:pt x="0" y="2"/>
                    </a:lnTo>
                    <a:lnTo>
                      <a:pt x="0" y="15"/>
                    </a:lnTo>
                    <a:lnTo>
                      <a:pt x="1" y="16"/>
                    </a:lnTo>
                    <a:lnTo>
                      <a:pt x="2" y="17"/>
                    </a:lnTo>
                    <a:lnTo>
                      <a:pt x="12" y="17"/>
                    </a:lnTo>
                    <a:lnTo>
                      <a:pt x="13" y="16"/>
                    </a:lnTo>
                    <a:lnTo>
                      <a:pt x="14" y="15"/>
                    </a:lnTo>
                    <a:lnTo>
                      <a:pt x="14" y="2"/>
                    </a:lnTo>
                    <a:lnTo>
                      <a:pt x="13" y="1"/>
                    </a:lnTo>
                    <a:lnTo>
                      <a:pt x="12" y="0"/>
                    </a:lnTo>
                    <a:lnTo>
                      <a:pt x="2" y="0"/>
                    </a:lnTo>
                    <a:close/>
                  </a:path>
                </a:pathLst>
              </a:custGeom>
              <a:solidFill>
                <a:srgbClr val="006600"/>
              </a:solidFill>
              <a:ln w="9525">
                <a:noFill/>
                <a:round/>
                <a:headEnd/>
                <a:tailEnd/>
              </a:ln>
            </p:spPr>
            <p:txBody>
              <a:bodyPr/>
              <a:lstStyle/>
              <a:p>
                <a:endParaRPr lang="en-US"/>
              </a:p>
            </p:txBody>
          </p:sp>
          <p:sp>
            <p:nvSpPr>
              <p:cNvPr id="27071" name="Freeform 948"/>
              <p:cNvSpPr>
                <a:spLocks/>
              </p:cNvSpPr>
              <p:nvPr/>
            </p:nvSpPr>
            <p:spPr bwMode="auto">
              <a:xfrm>
                <a:off x="4927" y="1992"/>
                <a:ext cx="12" cy="16"/>
              </a:xfrm>
              <a:custGeom>
                <a:avLst/>
                <a:gdLst>
                  <a:gd name="T0" fmla="*/ 12 w 12"/>
                  <a:gd name="T1" fmla="*/ 0 h 16"/>
                  <a:gd name="T2" fmla="*/ 12 w 12"/>
                  <a:gd name="T3" fmla="*/ 8 h 16"/>
                  <a:gd name="T4" fmla="*/ 0 w 12"/>
                  <a:gd name="T5" fmla="*/ 16 h 16"/>
                  <a:gd name="T6" fmla="*/ 0 w 12"/>
                  <a:gd name="T7" fmla="*/ 8 h 16"/>
                  <a:gd name="T8" fmla="*/ 12 w 12"/>
                  <a:gd name="T9" fmla="*/ 0 h 16"/>
                  <a:gd name="T10" fmla="*/ 0 60000 65536"/>
                  <a:gd name="T11" fmla="*/ 0 60000 65536"/>
                  <a:gd name="T12" fmla="*/ 0 60000 65536"/>
                  <a:gd name="T13" fmla="*/ 0 60000 65536"/>
                  <a:gd name="T14" fmla="*/ 0 60000 65536"/>
                  <a:gd name="T15" fmla="*/ 0 w 12"/>
                  <a:gd name="T16" fmla="*/ 0 h 16"/>
                  <a:gd name="T17" fmla="*/ 12 w 12"/>
                  <a:gd name="T18" fmla="*/ 16 h 16"/>
                </a:gdLst>
                <a:ahLst/>
                <a:cxnLst>
                  <a:cxn ang="T10">
                    <a:pos x="T0" y="T1"/>
                  </a:cxn>
                  <a:cxn ang="T11">
                    <a:pos x="T2" y="T3"/>
                  </a:cxn>
                  <a:cxn ang="T12">
                    <a:pos x="T4" y="T5"/>
                  </a:cxn>
                  <a:cxn ang="T13">
                    <a:pos x="T6" y="T7"/>
                  </a:cxn>
                  <a:cxn ang="T14">
                    <a:pos x="T8" y="T9"/>
                  </a:cxn>
                </a:cxnLst>
                <a:rect l="T15" t="T16" r="T17" b="T18"/>
                <a:pathLst>
                  <a:path w="12" h="16">
                    <a:moveTo>
                      <a:pt x="12" y="0"/>
                    </a:moveTo>
                    <a:lnTo>
                      <a:pt x="12" y="8"/>
                    </a:lnTo>
                    <a:lnTo>
                      <a:pt x="0" y="16"/>
                    </a:lnTo>
                    <a:lnTo>
                      <a:pt x="0" y="8"/>
                    </a:lnTo>
                    <a:lnTo>
                      <a:pt x="12" y="0"/>
                    </a:lnTo>
                  </a:path>
                </a:pathLst>
              </a:custGeom>
              <a:solidFill>
                <a:srgbClr val="006600"/>
              </a:solidFill>
              <a:ln w="12700">
                <a:solidFill>
                  <a:srgbClr val="000000"/>
                </a:solidFill>
                <a:round/>
                <a:headEnd/>
                <a:tailEnd/>
              </a:ln>
            </p:spPr>
            <p:txBody>
              <a:bodyPr/>
              <a:lstStyle/>
              <a:p>
                <a:endParaRPr lang="en-US"/>
              </a:p>
            </p:txBody>
          </p:sp>
          <p:sp>
            <p:nvSpPr>
              <p:cNvPr id="27072" name="Freeform 949"/>
              <p:cNvSpPr>
                <a:spLocks/>
              </p:cNvSpPr>
              <p:nvPr/>
            </p:nvSpPr>
            <p:spPr bwMode="auto">
              <a:xfrm>
                <a:off x="4927" y="1999"/>
                <a:ext cx="12" cy="17"/>
              </a:xfrm>
              <a:custGeom>
                <a:avLst/>
                <a:gdLst>
                  <a:gd name="T0" fmla="*/ 0 w 12"/>
                  <a:gd name="T1" fmla="*/ 0 h 17"/>
                  <a:gd name="T2" fmla="*/ 0 w 12"/>
                  <a:gd name="T3" fmla="*/ 5 h 17"/>
                  <a:gd name="T4" fmla="*/ 5 w 12"/>
                  <a:gd name="T5" fmla="*/ 10 h 17"/>
                  <a:gd name="T6" fmla="*/ 12 w 12"/>
                  <a:gd name="T7" fmla="*/ 17 h 17"/>
                  <a:gd name="T8" fmla="*/ 0 60000 65536"/>
                  <a:gd name="T9" fmla="*/ 0 60000 65536"/>
                  <a:gd name="T10" fmla="*/ 0 60000 65536"/>
                  <a:gd name="T11" fmla="*/ 0 60000 65536"/>
                  <a:gd name="T12" fmla="*/ 0 w 12"/>
                  <a:gd name="T13" fmla="*/ 0 h 17"/>
                  <a:gd name="T14" fmla="*/ 12 w 12"/>
                  <a:gd name="T15" fmla="*/ 17 h 17"/>
                </a:gdLst>
                <a:ahLst/>
                <a:cxnLst>
                  <a:cxn ang="T8">
                    <a:pos x="T0" y="T1"/>
                  </a:cxn>
                  <a:cxn ang="T9">
                    <a:pos x="T2" y="T3"/>
                  </a:cxn>
                  <a:cxn ang="T10">
                    <a:pos x="T4" y="T5"/>
                  </a:cxn>
                  <a:cxn ang="T11">
                    <a:pos x="T6" y="T7"/>
                  </a:cxn>
                </a:cxnLst>
                <a:rect l="T12" t="T13" r="T14" b="T15"/>
                <a:pathLst>
                  <a:path w="12" h="17">
                    <a:moveTo>
                      <a:pt x="0" y="0"/>
                    </a:moveTo>
                    <a:lnTo>
                      <a:pt x="0" y="5"/>
                    </a:lnTo>
                    <a:lnTo>
                      <a:pt x="5" y="10"/>
                    </a:lnTo>
                    <a:lnTo>
                      <a:pt x="12" y="17"/>
                    </a:lnTo>
                  </a:path>
                </a:pathLst>
              </a:custGeom>
              <a:solidFill>
                <a:srgbClr val="006600"/>
              </a:solidFill>
              <a:ln w="12700">
                <a:solidFill>
                  <a:srgbClr val="000000"/>
                </a:solidFill>
                <a:round/>
                <a:headEnd/>
                <a:tailEnd/>
              </a:ln>
            </p:spPr>
            <p:txBody>
              <a:bodyPr/>
              <a:lstStyle/>
              <a:p>
                <a:endParaRPr lang="en-US"/>
              </a:p>
            </p:txBody>
          </p:sp>
        </p:grpSp>
        <p:sp>
          <p:nvSpPr>
            <p:cNvPr id="26966" name="Freeform 950"/>
            <p:cNvSpPr>
              <a:spLocks/>
            </p:cNvSpPr>
            <p:nvPr/>
          </p:nvSpPr>
          <p:spPr bwMode="auto">
            <a:xfrm>
              <a:off x="4807" y="3913"/>
              <a:ext cx="168" cy="21"/>
            </a:xfrm>
            <a:custGeom>
              <a:avLst/>
              <a:gdLst>
                <a:gd name="T0" fmla="*/ 0 w 113"/>
                <a:gd name="T1" fmla="*/ 603 h 15"/>
                <a:gd name="T2" fmla="*/ 0 w 113"/>
                <a:gd name="T3" fmla="*/ 0 h 15"/>
                <a:gd name="T4" fmla="*/ 2712 w 113"/>
                <a:gd name="T5" fmla="*/ 0 h 15"/>
                <a:gd name="T6" fmla="*/ 5609 w 113"/>
                <a:gd name="T7" fmla="*/ 0 h 15"/>
                <a:gd name="T8" fmla="*/ 8877 w 113"/>
                <a:gd name="T9" fmla="*/ 0 h 15"/>
                <a:gd name="T10" fmla="*/ 8877 w 113"/>
                <a:gd name="T11" fmla="*/ 603 h 15"/>
                <a:gd name="T12" fmla="*/ 0 60000 65536"/>
                <a:gd name="T13" fmla="*/ 0 60000 65536"/>
                <a:gd name="T14" fmla="*/ 0 60000 65536"/>
                <a:gd name="T15" fmla="*/ 0 60000 65536"/>
                <a:gd name="T16" fmla="*/ 0 60000 65536"/>
                <a:gd name="T17" fmla="*/ 0 60000 65536"/>
                <a:gd name="T18" fmla="*/ 0 w 113"/>
                <a:gd name="T19" fmla="*/ 0 h 15"/>
                <a:gd name="T20" fmla="*/ 113 w 1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3" h="15">
                  <a:moveTo>
                    <a:pt x="0" y="15"/>
                  </a:moveTo>
                  <a:lnTo>
                    <a:pt x="0" y="0"/>
                  </a:lnTo>
                  <a:lnTo>
                    <a:pt x="35" y="0"/>
                  </a:lnTo>
                  <a:lnTo>
                    <a:pt x="71" y="0"/>
                  </a:lnTo>
                  <a:lnTo>
                    <a:pt x="113" y="0"/>
                  </a:lnTo>
                  <a:lnTo>
                    <a:pt x="113" y="15"/>
                  </a:lnTo>
                </a:path>
              </a:pathLst>
            </a:custGeom>
            <a:solidFill>
              <a:srgbClr val="006600"/>
            </a:solidFill>
            <a:ln w="12700">
              <a:solidFill>
                <a:srgbClr val="000000"/>
              </a:solidFill>
              <a:round/>
              <a:headEnd/>
              <a:tailEnd/>
            </a:ln>
          </p:spPr>
          <p:txBody>
            <a:bodyPr/>
            <a:lstStyle/>
            <a:p>
              <a:endParaRPr lang="en-US"/>
            </a:p>
          </p:txBody>
        </p:sp>
        <p:sp>
          <p:nvSpPr>
            <p:cNvPr id="26967" name="Line 951"/>
            <p:cNvSpPr>
              <a:spLocks noChangeShapeType="1"/>
            </p:cNvSpPr>
            <p:nvPr/>
          </p:nvSpPr>
          <p:spPr bwMode="auto">
            <a:xfrm>
              <a:off x="4825" y="3981"/>
              <a:ext cx="151" cy="1"/>
            </a:xfrm>
            <a:prstGeom prst="line">
              <a:avLst/>
            </a:prstGeom>
            <a:noFill/>
            <a:ln w="12700">
              <a:solidFill>
                <a:srgbClr val="000000"/>
              </a:solidFill>
              <a:round/>
              <a:headEnd/>
              <a:tailEnd/>
            </a:ln>
          </p:spPr>
          <p:txBody>
            <a:bodyPr/>
            <a:lstStyle/>
            <a:p>
              <a:endParaRPr lang="en-US"/>
            </a:p>
          </p:txBody>
        </p:sp>
        <p:grpSp>
          <p:nvGrpSpPr>
            <p:cNvPr id="26968" name="Group 952"/>
            <p:cNvGrpSpPr>
              <a:grpSpLocks/>
            </p:cNvGrpSpPr>
            <p:nvPr/>
          </p:nvGrpSpPr>
          <p:grpSpPr bwMode="auto">
            <a:xfrm>
              <a:off x="5051" y="3769"/>
              <a:ext cx="445" cy="290"/>
              <a:chOff x="5051" y="3769"/>
              <a:chExt cx="445" cy="290"/>
            </a:xfrm>
          </p:grpSpPr>
          <p:sp>
            <p:nvSpPr>
              <p:cNvPr id="26969" name="Freeform 953"/>
              <p:cNvSpPr>
                <a:spLocks/>
              </p:cNvSpPr>
              <p:nvPr/>
            </p:nvSpPr>
            <p:spPr bwMode="auto">
              <a:xfrm>
                <a:off x="5051" y="3829"/>
                <a:ext cx="44" cy="230"/>
              </a:xfrm>
              <a:custGeom>
                <a:avLst/>
                <a:gdLst>
                  <a:gd name="T0" fmla="*/ 318 w 30"/>
                  <a:gd name="T1" fmla="*/ 6779 h 164"/>
                  <a:gd name="T2" fmla="*/ 2033 w 30"/>
                  <a:gd name="T3" fmla="*/ 6779 h 164"/>
                  <a:gd name="T4" fmla="*/ 1600 w 30"/>
                  <a:gd name="T5" fmla="*/ 5122 h 164"/>
                  <a:gd name="T6" fmla="*/ 1600 w 30"/>
                  <a:gd name="T7" fmla="*/ 714 h 164"/>
                  <a:gd name="T8" fmla="*/ 683 w 30"/>
                  <a:gd name="T9" fmla="*/ 0 h 164"/>
                  <a:gd name="T10" fmla="*/ 318 w 30"/>
                  <a:gd name="T11" fmla="*/ 224 h 164"/>
                  <a:gd name="T12" fmla="*/ 318 w 30"/>
                  <a:gd name="T13" fmla="*/ 714 h 164"/>
                  <a:gd name="T14" fmla="*/ 0 w 30"/>
                  <a:gd name="T15" fmla="*/ 2346 h 164"/>
                  <a:gd name="T16" fmla="*/ 0 w 30"/>
                  <a:gd name="T17" fmla="*/ 3872 h 164"/>
                  <a:gd name="T18" fmla="*/ 0 w 30"/>
                  <a:gd name="T19" fmla="*/ 5353 h 164"/>
                  <a:gd name="T20" fmla="*/ 318 w 30"/>
                  <a:gd name="T21" fmla="*/ 6779 h 1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64"/>
                  <a:gd name="T35" fmla="*/ 30 w 30"/>
                  <a:gd name="T36" fmla="*/ 164 h 1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64">
                    <a:moveTo>
                      <a:pt x="5" y="164"/>
                    </a:moveTo>
                    <a:lnTo>
                      <a:pt x="30" y="164"/>
                    </a:lnTo>
                    <a:lnTo>
                      <a:pt x="24" y="124"/>
                    </a:lnTo>
                    <a:lnTo>
                      <a:pt x="24" y="17"/>
                    </a:lnTo>
                    <a:lnTo>
                      <a:pt x="10" y="0"/>
                    </a:lnTo>
                    <a:lnTo>
                      <a:pt x="5" y="6"/>
                    </a:lnTo>
                    <a:lnTo>
                      <a:pt x="5" y="17"/>
                    </a:lnTo>
                    <a:lnTo>
                      <a:pt x="0" y="57"/>
                    </a:lnTo>
                    <a:lnTo>
                      <a:pt x="0" y="94"/>
                    </a:lnTo>
                    <a:lnTo>
                      <a:pt x="0" y="130"/>
                    </a:lnTo>
                    <a:lnTo>
                      <a:pt x="5" y="16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70" name="Freeform 954"/>
              <p:cNvSpPr>
                <a:spLocks/>
              </p:cNvSpPr>
              <p:nvPr/>
            </p:nvSpPr>
            <p:spPr bwMode="auto">
              <a:xfrm>
                <a:off x="5051" y="3829"/>
                <a:ext cx="44" cy="230"/>
              </a:xfrm>
              <a:custGeom>
                <a:avLst/>
                <a:gdLst>
                  <a:gd name="T0" fmla="*/ 318 w 30"/>
                  <a:gd name="T1" fmla="*/ 6779 h 164"/>
                  <a:gd name="T2" fmla="*/ 2033 w 30"/>
                  <a:gd name="T3" fmla="*/ 6779 h 164"/>
                  <a:gd name="T4" fmla="*/ 1600 w 30"/>
                  <a:gd name="T5" fmla="*/ 5122 h 164"/>
                  <a:gd name="T6" fmla="*/ 1600 w 30"/>
                  <a:gd name="T7" fmla="*/ 714 h 164"/>
                  <a:gd name="T8" fmla="*/ 683 w 30"/>
                  <a:gd name="T9" fmla="*/ 0 h 164"/>
                  <a:gd name="T10" fmla="*/ 318 w 30"/>
                  <a:gd name="T11" fmla="*/ 224 h 164"/>
                  <a:gd name="T12" fmla="*/ 318 w 30"/>
                  <a:gd name="T13" fmla="*/ 714 h 164"/>
                  <a:gd name="T14" fmla="*/ 0 w 30"/>
                  <a:gd name="T15" fmla="*/ 2346 h 164"/>
                  <a:gd name="T16" fmla="*/ 0 w 30"/>
                  <a:gd name="T17" fmla="*/ 3872 h 164"/>
                  <a:gd name="T18" fmla="*/ 0 w 30"/>
                  <a:gd name="T19" fmla="*/ 5353 h 164"/>
                  <a:gd name="T20" fmla="*/ 318 w 30"/>
                  <a:gd name="T21" fmla="*/ 6779 h 1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64"/>
                  <a:gd name="T35" fmla="*/ 30 w 30"/>
                  <a:gd name="T36" fmla="*/ 164 h 1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64">
                    <a:moveTo>
                      <a:pt x="5" y="164"/>
                    </a:moveTo>
                    <a:lnTo>
                      <a:pt x="30" y="164"/>
                    </a:lnTo>
                    <a:lnTo>
                      <a:pt x="24" y="124"/>
                    </a:lnTo>
                    <a:lnTo>
                      <a:pt x="24" y="17"/>
                    </a:lnTo>
                    <a:lnTo>
                      <a:pt x="10" y="0"/>
                    </a:lnTo>
                    <a:lnTo>
                      <a:pt x="5" y="6"/>
                    </a:lnTo>
                    <a:lnTo>
                      <a:pt x="5" y="17"/>
                    </a:lnTo>
                    <a:lnTo>
                      <a:pt x="0" y="57"/>
                    </a:lnTo>
                    <a:lnTo>
                      <a:pt x="0" y="94"/>
                    </a:lnTo>
                    <a:lnTo>
                      <a:pt x="0" y="130"/>
                    </a:lnTo>
                    <a:lnTo>
                      <a:pt x="5" y="164"/>
                    </a:lnTo>
                  </a:path>
                </a:pathLst>
              </a:custGeom>
              <a:gradFill rotWithShape="0">
                <a:gsLst>
                  <a:gs pos="0">
                    <a:srgbClr val="996633"/>
                  </a:gs>
                  <a:gs pos="100000">
                    <a:srgbClr val="006600"/>
                  </a:gs>
                </a:gsLst>
                <a:path path="rect">
                  <a:fillToRect l="50000" t="50000" r="50000" b="50000"/>
                </a:path>
              </a:gradFill>
              <a:ln w="12700">
                <a:solidFill>
                  <a:srgbClr val="000000"/>
                </a:solidFill>
                <a:round/>
                <a:headEnd/>
                <a:tailEnd/>
              </a:ln>
            </p:spPr>
            <p:txBody>
              <a:bodyPr/>
              <a:lstStyle/>
              <a:p>
                <a:endParaRPr lang="en-US"/>
              </a:p>
            </p:txBody>
          </p:sp>
          <p:sp>
            <p:nvSpPr>
              <p:cNvPr id="26971" name="Rectangle 955"/>
              <p:cNvSpPr>
                <a:spLocks noChangeArrowheads="1"/>
              </p:cNvSpPr>
              <p:nvPr/>
            </p:nvSpPr>
            <p:spPr bwMode="auto">
              <a:xfrm>
                <a:off x="5076" y="3951"/>
                <a:ext cx="123" cy="29"/>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6972" name="Rectangle 956"/>
              <p:cNvSpPr>
                <a:spLocks noChangeArrowheads="1"/>
              </p:cNvSpPr>
              <p:nvPr/>
            </p:nvSpPr>
            <p:spPr bwMode="auto">
              <a:xfrm>
                <a:off x="5076" y="3951"/>
                <a:ext cx="123" cy="29"/>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6973" name="Freeform 957"/>
              <p:cNvSpPr>
                <a:spLocks/>
              </p:cNvSpPr>
              <p:nvPr/>
            </p:nvSpPr>
            <p:spPr bwMode="auto">
              <a:xfrm>
                <a:off x="5388" y="3958"/>
                <a:ext cx="99" cy="52"/>
              </a:xfrm>
              <a:custGeom>
                <a:avLst/>
                <a:gdLst>
                  <a:gd name="T0" fmla="*/ 0 w 133"/>
                  <a:gd name="T1" fmla="*/ 1 h 74"/>
                  <a:gd name="T2" fmla="*/ 1 w 133"/>
                  <a:gd name="T3" fmla="*/ 1 h 74"/>
                  <a:gd name="T4" fmla="*/ 4 w 133"/>
                  <a:gd name="T5" fmla="*/ 1 h 74"/>
                  <a:gd name="T6" fmla="*/ 5 w 133"/>
                  <a:gd name="T7" fmla="*/ 1 h 74"/>
                  <a:gd name="T8" fmla="*/ 5 w 133"/>
                  <a:gd name="T9" fmla="*/ 1 h 74"/>
                  <a:gd name="T10" fmla="*/ 5 w 133"/>
                  <a:gd name="T11" fmla="*/ 1 h 74"/>
                  <a:gd name="T12" fmla="*/ 5 w 133"/>
                  <a:gd name="T13" fmla="*/ 1 h 74"/>
                  <a:gd name="T14" fmla="*/ 5 w 133"/>
                  <a:gd name="T15" fmla="*/ 1 h 74"/>
                  <a:gd name="T16" fmla="*/ 4 w 133"/>
                  <a:gd name="T17" fmla="*/ 1 h 74"/>
                  <a:gd name="T18" fmla="*/ 4 w 133"/>
                  <a:gd name="T19" fmla="*/ 1 h 74"/>
                  <a:gd name="T20" fmla="*/ 4 w 133"/>
                  <a:gd name="T21" fmla="*/ 1 h 74"/>
                  <a:gd name="T22" fmla="*/ 4 w 133"/>
                  <a:gd name="T23" fmla="*/ 1 h 74"/>
                  <a:gd name="T24" fmla="*/ 4 w 133"/>
                  <a:gd name="T25" fmla="*/ 0 h 74"/>
                  <a:gd name="T26" fmla="*/ 4 w 133"/>
                  <a:gd name="T27" fmla="*/ 0 h 74"/>
                  <a:gd name="T28" fmla="*/ 4 w 133"/>
                  <a:gd name="T29" fmla="*/ 0 h 74"/>
                  <a:gd name="T30" fmla="*/ 3 w 133"/>
                  <a:gd name="T31" fmla="*/ 0 h 74"/>
                  <a:gd name="T32" fmla="*/ 3 w 133"/>
                  <a:gd name="T33" fmla="*/ 0 h 74"/>
                  <a:gd name="T34" fmla="*/ 3 w 133"/>
                  <a:gd name="T35" fmla="*/ 0 h 74"/>
                  <a:gd name="T36" fmla="*/ 3 w 133"/>
                  <a:gd name="T37" fmla="*/ 0 h 74"/>
                  <a:gd name="T38" fmla="*/ 3 w 133"/>
                  <a:gd name="T39" fmla="*/ 0 h 74"/>
                  <a:gd name="T40" fmla="*/ 3 w 133"/>
                  <a:gd name="T41" fmla="*/ 0 h 74"/>
                  <a:gd name="T42" fmla="*/ 2 w 133"/>
                  <a:gd name="T43" fmla="*/ 0 h 74"/>
                  <a:gd name="T44" fmla="*/ 2 w 133"/>
                  <a:gd name="T45" fmla="*/ 0 h 74"/>
                  <a:gd name="T46" fmla="*/ 2 w 133"/>
                  <a:gd name="T47" fmla="*/ 0 h 74"/>
                  <a:gd name="T48" fmla="*/ 2 w 133"/>
                  <a:gd name="T49" fmla="*/ 0 h 74"/>
                  <a:gd name="T50" fmla="*/ 1 w 133"/>
                  <a:gd name="T51" fmla="*/ 0 h 74"/>
                  <a:gd name="T52" fmla="*/ 1 w 133"/>
                  <a:gd name="T53" fmla="*/ 1 h 74"/>
                  <a:gd name="T54" fmla="*/ 1 w 133"/>
                  <a:gd name="T55" fmla="*/ 1 h 74"/>
                  <a:gd name="T56" fmla="*/ 1 w 133"/>
                  <a:gd name="T57" fmla="*/ 1 h 74"/>
                  <a:gd name="T58" fmla="*/ 1 w 133"/>
                  <a:gd name="T59" fmla="*/ 1 h 74"/>
                  <a:gd name="T60" fmla="*/ 1 w 133"/>
                  <a:gd name="T61" fmla="*/ 1 h 74"/>
                  <a:gd name="T62" fmla="*/ 1 w 133"/>
                  <a:gd name="T63" fmla="*/ 1 h 74"/>
                  <a:gd name="T64" fmla="*/ 1 w 133"/>
                  <a:gd name="T65" fmla="*/ 1 h 74"/>
                  <a:gd name="T66" fmla="*/ 1 w 133"/>
                  <a:gd name="T67" fmla="*/ 1 h 74"/>
                  <a:gd name="T68" fmla="*/ 1 w 133"/>
                  <a:gd name="T69" fmla="*/ 1 h 74"/>
                  <a:gd name="T70" fmla="*/ 1 w 133"/>
                  <a:gd name="T71" fmla="*/ 1 h 74"/>
                  <a:gd name="T72" fmla="*/ 1 w 133"/>
                  <a:gd name="T73" fmla="*/ 1 h 74"/>
                  <a:gd name="T74" fmla="*/ 0 w 133"/>
                  <a:gd name="T75" fmla="*/ 1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
                  <a:gd name="T115" fmla="*/ 0 h 74"/>
                  <a:gd name="T116" fmla="*/ 133 w 133"/>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 h="74">
                    <a:moveTo>
                      <a:pt x="0" y="74"/>
                    </a:moveTo>
                    <a:lnTo>
                      <a:pt x="26" y="57"/>
                    </a:lnTo>
                    <a:lnTo>
                      <a:pt x="99" y="26"/>
                    </a:lnTo>
                    <a:lnTo>
                      <a:pt x="133" y="26"/>
                    </a:lnTo>
                    <a:lnTo>
                      <a:pt x="133" y="5"/>
                    </a:lnTo>
                    <a:lnTo>
                      <a:pt x="128" y="5"/>
                    </a:lnTo>
                    <a:lnTo>
                      <a:pt x="125" y="3"/>
                    </a:lnTo>
                    <a:lnTo>
                      <a:pt x="121" y="2"/>
                    </a:lnTo>
                    <a:lnTo>
                      <a:pt x="117" y="1"/>
                    </a:lnTo>
                    <a:lnTo>
                      <a:pt x="112" y="1"/>
                    </a:lnTo>
                    <a:lnTo>
                      <a:pt x="107" y="1"/>
                    </a:lnTo>
                    <a:lnTo>
                      <a:pt x="104" y="1"/>
                    </a:lnTo>
                    <a:lnTo>
                      <a:pt x="100" y="0"/>
                    </a:lnTo>
                    <a:lnTo>
                      <a:pt x="95" y="0"/>
                    </a:lnTo>
                    <a:lnTo>
                      <a:pt x="91" y="0"/>
                    </a:lnTo>
                    <a:lnTo>
                      <a:pt x="86" y="0"/>
                    </a:lnTo>
                    <a:lnTo>
                      <a:pt x="83" y="0"/>
                    </a:lnTo>
                    <a:lnTo>
                      <a:pt x="79" y="0"/>
                    </a:lnTo>
                    <a:lnTo>
                      <a:pt x="74" y="0"/>
                    </a:lnTo>
                    <a:lnTo>
                      <a:pt x="71" y="0"/>
                    </a:lnTo>
                    <a:lnTo>
                      <a:pt x="67" y="0"/>
                    </a:lnTo>
                    <a:lnTo>
                      <a:pt x="63" y="0"/>
                    </a:lnTo>
                    <a:lnTo>
                      <a:pt x="58" y="0"/>
                    </a:lnTo>
                    <a:lnTo>
                      <a:pt x="54" y="0"/>
                    </a:lnTo>
                    <a:lnTo>
                      <a:pt x="51" y="0"/>
                    </a:lnTo>
                    <a:lnTo>
                      <a:pt x="46" y="0"/>
                    </a:lnTo>
                    <a:lnTo>
                      <a:pt x="42" y="1"/>
                    </a:lnTo>
                    <a:lnTo>
                      <a:pt x="37" y="1"/>
                    </a:lnTo>
                    <a:lnTo>
                      <a:pt x="33" y="1"/>
                    </a:lnTo>
                    <a:lnTo>
                      <a:pt x="30" y="1"/>
                    </a:lnTo>
                    <a:lnTo>
                      <a:pt x="26" y="1"/>
                    </a:lnTo>
                    <a:lnTo>
                      <a:pt x="21" y="2"/>
                    </a:lnTo>
                    <a:lnTo>
                      <a:pt x="17" y="3"/>
                    </a:lnTo>
                    <a:lnTo>
                      <a:pt x="12" y="3"/>
                    </a:lnTo>
                    <a:lnTo>
                      <a:pt x="10" y="5"/>
                    </a:lnTo>
                    <a:lnTo>
                      <a:pt x="6" y="5"/>
                    </a:lnTo>
                    <a:lnTo>
                      <a:pt x="1" y="5"/>
                    </a:lnTo>
                    <a:lnTo>
                      <a:pt x="0" y="7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74" name="Freeform 958"/>
              <p:cNvSpPr>
                <a:spLocks/>
              </p:cNvSpPr>
              <p:nvPr/>
            </p:nvSpPr>
            <p:spPr bwMode="auto">
              <a:xfrm>
                <a:off x="5388" y="3957"/>
                <a:ext cx="99" cy="54"/>
              </a:xfrm>
              <a:custGeom>
                <a:avLst/>
                <a:gdLst>
                  <a:gd name="T0" fmla="*/ 1 w 134"/>
                  <a:gd name="T1" fmla="*/ 1 h 78"/>
                  <a:gd name="T2" fmla="*/ 4 w 134"/>
                  <a:gd name="T3" fmla="*/ 1 h 78"/>
                  <a:gd name="T4" fmla="*/ 5 w 134"/>
                  <a:gd name="T5" fmla="*/ 1 h 78"/>
                  <a:gd name="T6" fmla="*/ 5 w 134"/>
                  <a:gd name="T7" fmla="*/ 1 h 78"/>
                  <a:gd name="T8" fmla="*/ 5 w 134"/>
                  <a:gd name="T9" fmla="*/ 1 h 78"/>
                  <a:gd name="T10" fmla="*/ 5 w 134"/>
                  <a:gd name="T11" fmla="*/ 1 h 78"/>
                  <a:gd name="T12" fmla="*/ 4 w 134"/>
                  <a:gd name="T13" fmla="*/ 1 h 78"/>
                  <a:gd name="T14" fmla="*/ 4 w 134"/>
                  <a:gd name="T15" fmla="*/ 1 h 78"/>
                  <a:gd name="T16" fmla="*/ 4 w 134"/>
                  <a:gd name="T17" fmla="*/ 1 h 78"/>
                  <a:gd name="T18" fmla="*/ 4 w 134"/>
                  <a:gd name="T19" fmla="*/ 1 h 78"/>
                  <a:gd name="T20" fmla="*/ 4 w 134"/>
                  <a:gd name="T21" fmla="*/ 1 h 78"/>
                  <a:gd name="T22" fmla="*/ 4 w 134"/>
                  <a:gd name="T23" fmla="*/ 0 h 78"/>
                  <a:gd name="T24" fmla="*/ 3 w 134"/>
                  <a:gd name="T25" fmla="*/ 1 h 78"/>
                  <a:gd name="T26" fmla="*/ 3 w 134"/>
                  <a:gd name="T27" fmla="*/ 0 h 78"/>
                  <a:gd name="T28" fmla="*/ 3 w 134"/>
                  <a:gd name="T29" fmla="*/ 0 h 78"/>
                  <a:gd name="T30" fmla="*/ 2 w 134"/>
                  <a:gd name="T31" fmla="*/ 0 h 78"/>
                  <a:gd name="T32" fmla="*/ 2 w 134"/>
                  <a:gd name="T33" fmla="*/ 0 h 78"/>
                  <a:gd name="T34" fmla="*/ 2 w 134"/>
                  <a:gd name="T35" fmla="*/ 1 h 78"/>
                  <a:gd name="T36" fmla="*/ 1 w 134"/>
                  <a:gd name="T37" fmla="*/ 0 h 78"/>
                  <a:gd name="T38" fmla="*/ 1 w 134"/>
                  <a:gd name="T39" fmla="*/ 1 h 78"/>
                  <a:gd name="T40" fmla="*/ 1 w 134"/>
                  <a:gd name="T41" fmla="*/ 1 h 78"/>
                  <a:gd name="T42" fmla="*/ 1 w 134"/>
                  <a:gd name="T43" fmla="*/ 1 h 78"/>
                  <a:gd name="T44" fmla="*/ 1 w 134"/>
                  <a:gd name="T45" fmla="*/ 1 h 78"/>
                  <a:gd name="T46" fmla="*/ 1 w 134"/>
                  <a:gd name="T47" fmla="*/ 1 h 78"/>
                  <a:gd name="T48" fmla="*/ 1 w 134"/>
                  <a:gd name="T49" fmla="*/ 1 h 78"/>
                  <a:gd name="T50" fmla="*/ 1 w 134"/>
                  <a:gd name="T51" fmla="*/ 1 h 78"/>
                  <a:gd name="T52" fmla="*/ 1 w 134"/>
                  <a:gd name="T53" fmla="*/ 1 h 78"/>
                  <a:gd name="T54" fmla="*/ 1 w 134"/>
                  <a:gd name="T55" fmla="*/ 1 h 78"/>
                  <a:gd name="T56" fmla="*/ 1 w 134"/>
                  <a:gd name="T57" fmla="*/ 1 h 78"/>
                  <a:gd name="T58" fmla="*/ 1 w 134"/>
                  <a:gd name="T59" fmla="*/ 1 h 78"/>
                  <a:gd name="T60" fmla="*/ 1 w 134"/>
                  <a:gd name="T61" fmla="*/ 1 h 78"/>
                  <a:gd name="T62" fmla="*/ 1 w 134"/>
                  <a:gd name="T63" fmla="*/ 1 h 78"/>
                  <a:gd name="T64" fmla="*/ 1 w 134"/>
                  <a:gd name="T65" fmla="*/ 1 h 78"/>
                  <a:gd name="T66" fmla="*/ 1 w 134"/>
                  <a:gd name="T67" fmla="*/ 1 h 78"/>
                  <a:gd name="T68" fmla="*/ 1 w 134"/>
                  <a:gd name="T69" fmla="*/ 1 h 78"/>
                  <a:gd name="T70" fmla="*/ 1 w 134"/>
                  <a:gd name="T71" fmla="*/ 1 h 78"/>
                  <a:gd name="T72" fmla="*/ 1 w 134"/>
                  <a:gd name="T73" fmla="*/ 1 h 78"/>
                  <a:gd name="T74" fmla="*/ 1 w 134"/>
                  <a:gd name="T75" fmla="*/ 1 h 78"/>
                  <a:gd name="T76" fmla="*/ 1 w 134"/>
                  <a:gd name="T77" fmla="*/ 1 h 78"/>
                  <a:gd name="T78" fmla="*/ 1 w 134"/>
                  <a:gd name="T79" fmla="*/ 1 h 78"/>
                  <a:gd name="T80" fmla="*/ 1 w 134"/>
                  <a:gd name="T81" fmla="*/ 1 h 78"/>
                  <a:gd name="T82" fmla="*/ 1 w 134"/>
                  <a:gd name="T83" fmla="*/ 1 h 78"/>
                  <a:gd name="T84" fmla="*/ 2 w 134"/>
                  <a:gd name="T85" fmla="*/ 1 h 78"/>
                  <a:gd name="T86" fmla="*/ 2 w 134"/>
                  <a:gd name="T87" fmla="*/ 1 h 78"/>
                  <a:gd name="T88" fmla="*/ 2 w 134"/>
                  <a:gd name="T89" fmla="*/ 1 h 78"/>
                  <a:gd name="T90" fmla="*/ 3 w 134"/>
                  <a:gd name="T91" fmla="*/ 1 h 78"/>
                  <a:gd name="T92" fmla="*/ 3 w 134"/>
                  <a:gd name="T93" fmla="*/ 1 h 78"/>
                  <a:gd name="T94" fmla="*/ 3 w 134"/>
                  <a:gd name="T95" fmla="*/ 1 h 78"/>
                  <a:gd name="T96" fmla="*/ 4 w 134"/>
                  <a:gd name="T97" fmla="*/ 1 h 78"/>
                  <a:gd name="T98" fmla="*/ 4 w 134"/>
                  <a:gd name="T99" fmla="*/ 1 h 78"/>
                  <a:gd name="T100" fmla="*/ 4 w 134"/>
                  <a:gd name="T101" fmla="*/ 1 h 78"/>
                  <a:gd name="T102" fmla="*/ 4 w 134"/>
                  <a:gd name="T103" fmla="*/ 1 h 78"/>
                  <a:gd name="T104" fmla="*/ 4 w 134"/>
                  <a:gd name="T105" fmla="*/ 1 h 78"/>
                  <a:gd name="T106" fmla="*/ 4 w 134"/>
                  <a:gd name="T107" fmla="*/ 1 h 78"/>
                  <a:gd name="T108" fmla="*/ 5 w 134"/>
                  <a:gd name="T109" fmla="*/ 1 h 78"/>
                  <a:gd name="T110" fmla="*/ 5 w 134"/>
                  <a:gd name="T111" fmla="*/ 1 h 78"/>
                  <a:gd name="T112" fmla="*/ 5 w 134"/>
                  <a:gd name="T113" fmla="*/ 1 h 78"/>
                  <a:gd name="T114" fmla="*/ 5 w 134"/>
                  <a:gd name="T115" fmla="*/ 1 h 78"/>
                  <a:gd name="T116" fmla="*/ 4 w 134"/>
                  <a:gd name="T117" fmla="*/ 1 h 78"/>
                  <a:gd name="T118" fmla="*/ 1 w 134"/>
                  <a:gd name="T119" fmla="*/ 1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4"/>
                  <a:gd name="T181" fmla="*/ 0 h 78"/>
                  <a:gd name="T182" fmla="*/ 134 w 134"/>
                  <a:gd name="T183" fmla="*/ 78 h 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4" h="78">
                    <a:moveTo>
                      <a:pt x="0" y="76"/>
                    </a:moveTo>
                    <a:lnTo>
                      <a:pt x="1" y="78"/>
                    </a:lnTo>
                    <a:lnTo>
                      <a:pt x="27" y="60"/>
                    </a:lnTo>
                    <a:lnTo>
                      <a:pt x="27" y="59"/>
                    </a:lnTo>
                    <a:lnTo>
                      <a:pt x="27" y="60"/>
                    </a:lnTo>
                    <a:lnTo>
                      <a:pt x="101" y="29"/>
                    </a:lnTo>
                    <a:lnTo>
                      <a:pt x="100" y="28"/>
                    </a:lnTo>
                    <a:lnTo>
                      <a:pt x="100" y="29"/>
                    </a:lnTo>
                    <a:lnTo>
                      <a:pt x="134" y="29"/>
                    </a:lnTo>
                    <a:lnTo>
                      <a:pt x="134" y="28"/>
                    </a:lnTo>
                    <a:lnTo>
                      <a:pt x="134" y="7"/>
                    </a:lnTo>
                    <a:lnTo>
                      <a:pt x="134" y="5"/>
                    </a:lnTo>
                    <a:lnTo>
                      <a:pt x="129" y="5"/>
                    </a:lnTo>
                    <a:lnTo>
                      <a:pt x="126" y="4"/>
                    </a:lnTo>
                    <a:lnTo>
                      <a:pt x="126" y="5"/>
                    </a:lnTo>
                    <a:lnTo>
                      <a:pt x="126" y="4"/>
                    </a:lnTo>
                    <a:lnTo>
                      <a:pt x="122" y="3"/>
                    </a:lnTo>
                    <a:lnTo>
                      <a:pt x="118" y="3"/>
                    </a:lnTo>
                    <a:lnTo>
                      <a:pt x="118" y="2"/>
                    </a:lnTo>
                    <a:lnTo>
                      <a:pt x="113" y="2"/>
                    </a:lnTo>
                    <a:lnTo>
                      <a:pt x="113" y="3"/>
                    </a:lnTo>
                    <a:lnTo>
                      <a:pt x="109" y="2"/>
                    </a:lnTo>
                    <a:lnTo>
                      <a:pt x="108" y="2"/>
                    </a:lnTo>
                    <a:lnTo>
                      <a:pt x="105" y="2"/>
                    </a:lnTo>
                    <a:lnTo>
                      <a:pt x="105" y="3"/>
                    </a:lnTo>
                    <a:lnTo>
                      <a:pt x="105" y="2"/>
                    </a:lnTo>
                    <a:lnTo>
                      <a:pt x="101" y="0"/>
                    </a:lnTo>
                    <a:lnTo>
                      <a:pt x="96" y="0"/>
                    </a:lnTo>
                    <a:lnTo>
                      <a:pt x="92" y="0"/>
                    </a:lnTo>
                    <a:lnTo>
                      <a:pt x="92" y="2"/>
                    </a:lnTo>
                    <a:lnTo>
                      <a:pt x="92" y="0"/>
                    </a:lnTo>
                    <a:lnTo>
                      <a:pt x="89" y="0"/>
                    </a:lnTo>
                    <a:lnTo>
                      <a:pt x="87" y="0"/>
                    </a:lnTo>
                    <a:lnTo>
                      <a:pt x="84" y="0"/>
                    </a:lnTo>
                    <a:lnTo>
                      <a:pt x="80" y="0"/>
                    </a:lnTo>
                    <a:lnTo>
                      <a:pt x="75" y="0"/>
                    </a:lnTo>
                    <a:lnTo>
                      <a:pt x="72" y="0"/>
                    </a:lnTo>
                    <a:lnTo>
                      <a:pt x="68" y="0"/>
                    </a:lnTo>
                    <a:lnTo>
                      <a:pt x="64" y="0"/>
                    </a:lnTo>
                    <a:lnTo>
                      <a:pt x="59" y="0"/>
                    </a:lnTo>
                    <a:lnTo>
                      <a:pt x="55" y="0"/>
                    </a:lnTo>
                    <a:lnTo>
                      <a:pt x="55" y="2"/>
                    </a:lnTo>
                    <a:lnTo>
                      <a:pt x="55" y="0"/>
                    </a:lnTo>
                    <a:lnTo>
                      <a:pt x="52" y="0"/>
                    </a:lnTo>
                    <a:lnTo>
                      <a:pt x="47" y="0"/>
                    </a:lnTo>
                    <a:lnTo>
                      <a:pt x="48" y="0"/>
                    </a:lnTo>
                    <a:lnTo>
                      <a:pt x="47" y="0"/>
                    </a:lnTo>
                    <a:lnTo>
                      <a:pt x="43" y="2"/>
                    </a:lnTo>
                    <a:lnTo>
                      <a:pt x="43" y="3"/>
                    </a:lnTo>
                    <a:lnTo>
                      <a:pt x="43" y="2"/>
                    </a:lnTo>
                    <a:lnTo>
                      <a:pt x="38" y="2"/>
                    </a:lnTo>
                    <a:lnTo>
                      <a:pt x="34" y="3"/>
                    </a:lnTo>
                    <a:lnTo>
                      <a:pt x="34" y="2"/>
                    </a:lnTo>
                    <a:lnTo>
                      <a:pt x="31" y="2"/>
                    </a:lnTo>
                    <a:lnTo>
                      <a:pt x="27" y="2"/>
                    </a:lnTo>
                    <a:lnTo>
                      <a:pt x="26" y="3"/>
                    </a:lnTo>
                    <a:lnTo>
                      <a:pt x="22" y="3"/>
                    </a:lnTo>
                    <a:lnTo>
                      <a:pt x="18" y="4"/>
                    </a:lnTo>
                    <a:lnTo>
                      <a:pt x="18" y="5"/>
                    </a:lnTo>
                    <a:lnTo>
                      <a:pt x="18" y="4"/>
                    </a:lnTo>
                    <a:lnTo>
                      <a:pt x="13" y="4"/>
                    </a:lnTo>
                    <a:lnTo>
                      <a:pt x="11" y="5"/>
                    </a:lnTo>
                    <a:lnTo>
                      <a:pt x="11" y="7"/>
                    </a:lnTo>
                    <a:lnTo>
                      <a:pt x="11" y="5"/>
                    </a:lnTo>
                    <a:lnTo>
                      <a:pt x="6" y="5"/>
                    </a:lnTo>
                    <a:lnTo>
                      <a:pt x="7" y="7"/>
                    </a:lnTo>
                    <a:lnTo>
                      <a:pt x="7" y="5"/>
                    </a:lnTo>
                    <a:lnTo>
                      <a:pt x="2" y="5"/>
                    </a:lnTo>
                    <a:lnTo>
                      <a:pt x="2" y="7"/>
                    </a:lnTo>
                    <a:lnTo>
                      <a:pt x="0" y="78"/>
                    </a:lnTo>
                    <a:lnTo>
                      <a:pt x="2" y="78"/>
                    </a:lnTo>
                    <a:lnTo>
                      <a:pt x="3" y="7"/>
                    </a:lnTo>
                    <a:lnTo>
                      <a:pt x="2" y="7"/>
                    </a:lnTo>
                    <a:lnTo>
                      <a:pt x="2" y="8"/>
                    </a:lnTo>
                    <a:lnTo>
                      <a:pt x="7" y="8"/>
                    </a:lnTo>
                    <a:lnTo>
                      <a:pt x="11" y="7"/>
                    </a:lnTo>
                    <a:lnTo>
                      <a:pt x="15" y="7"/>
                    </a:lnTo>
                    <a:lnTo>
                      <a:pt x="13" y="5"/>
                    </a:lnTo>
                    <a:lnTo>
                      <a:pt x="13" y="7"/>
                    </a:lnTo>
                    <a:lnTo>
                      <a:pt x="18" y="7"/>
                    </a:lnTo>
                    <a:lnTo>
                      <a:pt x="23" y="5"/>
                    </a:lnTo>
                    <a:lnTo>
                      <a:pt x="22" y="4"/>
                    </a:lnTo>
                    <a:lnTo>
                      <a:pt x="23" y="5"/>
                    </a:lnTo>
                    <a:lnTo>
                      <a:pt x="27" y="4"/>
                    </a:lnTo>
                    <a:lnTo>
                      <a:pt x="27" y="3"/>
                    </a:lnTo>
                    <a:lnTo>
                      <a:pt x="27" y="4"/>
                    </a:lnTo>
                    <a:lnTo>
                      <a:pt x="31" y="4"/>
                    </a:lnTo>
                    <a:lnTo>
                      <a:pt x="34" y="4"/>
                    </a:lnTo>
                    <a:lnTo>
                      <a:pt x="38" y="4"/>
                    </a:lnTo>
                    <a:lnTo>
                      <a:pt x="38" y="3"/>
                    </a:lnTo>
                    <a:lnTo>
                      <a:pt x="38" y="4"/>
                    </a:lnTo>
                    <a:lnTo>
                      <a:pt x="43" y="4"/>
                    </a:lnTo>
                    <a:lnTo>
                      <a:pt x="44" y="4"/>
                    </a:lnTo>
                    <a:lnTo>
                      <a:pt x="48" y="3"/>
                    </a:lnTo>
                    <a:lnTo>
                      <a:pt x="47" y="2"/>
                    </a:lnTo>
                    <a:lnTo>
                      <a:pt x="47" y="3"/>
                    </a:lnTo>
                    <a:lnTo>
                      <a:pt x="52" y="3"/>
                    </a:lnTo>
                    <a:lnTo>
                      <a:pt x="55" y="3"/>
                    </a:lnTo>
                    <a:lnTo>
                      <a:pt x="59" y="3"/>
                    </a:lnTo>
                    <a:lnTo>
                      <a:pt x="59" y="2"/>
                    </a:lnTo>
                    <a:lnTo>
                      <a:pt x="59" y="3"/>
                    </a:lnTo>
                    <a:lnTo>
                      <a:pt x="64" y="3"/>
                    </a:lnTo>
                    <a:lnTo>
                      <a:pt x="68" y="3"/>
                    </a:lnTo>
                    <a:lnTo>
                      <a:pt x="72" y="3"/>
                    </a:lnTo>
                    <a:lnTo>
                      <a:pt x="75" y="3"/>
                    </a:lnTo>
                    <a:lnTo>
                      <a:pt x="80" y="3"/>
                    </a:lnTo>
                    <a:lnTo>
                      <a:pt x="84" y="3"/>
                    </a:lnTo>
                    <a:lnTo>
                      <a:pt x="87" y="3"/>
                    </a:lnTo>
                    <a:lnTo>
                      <a:pt x="87" y="2"/>
                    </a:lnTo>
                    <a:lnTo>
                      <a:pt x="87" y="3"/>
                    </a:lnTo>
                    <a:lnTo>
                      <a:pt x="92" y="3"/>
                    </a:lnTo>
                    <a:lnTo>
                      <a:pt x="96" y="3"/>
                    </a:lnTo>
                    <a:lnTo>
                      <a:pt x="101" y="3"/>
                    </a:lnTo>
                    <a:lnTo>
                      <a:pt x="101" y="2"/>
                    </a:lnTo>
                    <a:lnTo>
                      <a:pt x="101" y="3"/>
                    </a:lnTo>
                    <a:lnTo>
                      <a:pt x="105" y="4"/>
                    </a:lnTo>
                    <a:lnTo>
                      <a:pt x="108" y="4"/>
                    </a:lnTo>
                    <a:lnTo>
                      <a:pt x="108" y="3"/>
                    </a:lnTo>
                    <a:lnTo>
                      <a:pt x="108" y="4"/>
                    </a:lnTo>
                    <a:lnTo>
                      <a:pt x="112" y="4"/>
                    </a:lnTo>
                    <a:lnTo>
                      <a:pt x="113" y="4"/>
                    </a:lnTo>
                    <a:lnTo>
                      <a:pt x="118" y="4"/>
                    </a:lnTo>
                    <a:lnTo>
                      <a:pt x="118" y="3"/>
                    </a:lnTo>
                    <a:lnTo>
                      <a:pt x="118" y="4"/>
                    </a:lnTo>
                    <a:lnTo>
                      <a:pt x="122" y="5"/>
                    </a:lnTo>
                    <a:lnTo>
                      <a:pt x="122" y="4"/>
                    </a:lnTo>
                    <a:lnTo>
                      <a:pt x="122" y="5"/>
                    </a:lnTo>
                    <a:lnTo>
                      <a:pt x="126" y="7"/>
                    </a:lnTo>
                    <a:lnTo>
                      <a:pt x="129" y="7"/>
                    </a:lnTo>
                    <a:lnTo>
                      <a:pt x="133" y="8"/>
                    </a:lnTo>
                    <a:lnTo>
                      <a:pt x="134" y="7"/>
                    </a:lnTo>
                    <a:lnTo>
                      <a:pt x="133" y="7"/>
                    </a:lnTo>
                    <a:lnTo>
                      <a:pt x="133" y="28"/>
                    </a:lnTo>
                    <a:lnTo>
                      <a:pt x="134" y="28"/>
                    </a:lnTo>
                    <a:lnTo>
                      <a:pt x="134" y="27"/>
                    </a:lnTo>
                    <a:lnTo>
                      <a:pt x="100" y="27"/>
                    </a:lnTo>
                    <a:lnTo>
                      <a:pt x="26" y="57"/>
                    </a:lnTo>
                    <a:lnTo>
                      <a:pt x="0" y="76"/>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75" name="Freeform 959"/>
              <p:cNvSpPr>
                <a:spLocks/>
              </p:cNvSpPr>
              <p:nvPr/>
            </p:nvSpPr>
            <p:spPr bwMode="auto">
              <a:xfrm>
                <a:off x="5388" y="3958"/>
                <a:ext cx="99" cy="52"/>
              </a:xfrm>
              <a:custGeom>
                <a:avLst/>
                <a:gdLst>
                  <a:gd name="T0" fmla="*/ 0 w 133"/>
                  <a:gd name="T1" fmla="*/ 1 h 74"/>
                  <a:gd name="T2" fmla="*/ 1 w 133"/>
                  <a:gd name="T3" fmla="*/ 1 h 74"/>
                  <a:gd name="T4" fmla="*/ 4 w 133"/>
                  <a:gd name="T5" fmla="*/ 1 h 74"/>
                  <a:gd name="T6" fmla="*/ 5 w 133"/>
                  <a:gd name="T7" fmla="*/ 1 h 74"/>
                  <a:gd name="T8" fmla="*/ 5 w 133"/>
                  <a:gd name="T9" fmla="*/ 1 h 74"/>
                  <a:gd name="T10" fmla="*/ 5 w 133"/>
                  <a:gd name="T11" fmla="*/ 1 h 74"/>
                  <a:gd name="T12" fmla="*/ 5 w 133"/>
                  <a:gd name="T13" fmla="*/ 1 h 74"/>
                  <a:gd name="T14" fmla="*/ 5 w 133"/>
                  <a:gd name="T15" fmla="*/ 1 h 74"/>
                  <a:gd name="T16" fmla="*/ 4 w 133"/>
                  <a:gd name="T17" fmla="*/ 1 h 74"/>
                  <a:gd name="T18" fmla="*/ 4 w 133"/>
                  <a:gd name="T19" fmla="*/ 1 h 74"/>
                  <a:gd name="T20" fmla="*/ 4 w 133"/>
                  <a:gd name="T21" fmla="*/ 1 h 74"/>
                  <a:gd name="T22" fmla="*/ 4 w 133"/>
                  <a:gd name="T23" fmla="*/ 1 h 74"/>
                  <a:gd name="T24" fmla="*/ 4 w 133"/>
                  <a:gd name="T25" fmla="*/ 0 h 74"/>
                  <a:gd name="T26" fmla="*/ 4 w 133"/>
                  <a:gd name="T27" fmla="*/ 0 h 74"/>
                  <a:gd name="T28" fmla="*/ 4 w 133"/>
                  <a:gd name="T29" fmla="*/ 0 h 74"/>
                  <a:gd name="T30" fmla="*/ 3 w 133"/>
                  <a:gd name="T31" fmla="*/ 0 h 74"/>
                  <a:gd name="T32" fmla="*/ 3 w 133"/>
                  <a:gd name="T33" fmla="*/ 0 h 74"/>
                  <a:gd name="T34" fmla="*/ 3 w 133"/>
                  <a:gd name="T35" fmla="*/ 0 h 74"/>
                  <a:gd name="T36" fmla="*/ 3 w 133"/>
                  <a:gd name="T37" fmla="*/ 0 h 74"/>
                  <a:gd name="T38" fmla="*/ 3 w 133"/>
                  <a:gd name="T39" fmla="*/ 0 h 74"/>
                  <a:gd name="T40" fmla="*/ 3 w 133"/>
                  <a:gd name="T41" fmla="*/ 0 h 74"/>
                  <a:gd name="T42" fmla="*/ 2 w 133"/>
                  <a:gd name="T43" fmla="*/ 0 h 74"/>
                  <a:gd name="T44" fmla="*/ 2 w 133"/>
                  <a:gd name="T45" fmla="*/ 0 h 74"/>
                  <a:gd name="T46" fmla="*/ 2 w 133"/>
                  <a:gd name="T47" fmla="*/ 0 h 74"/>
                  <a:gd name="T48" fmla="*/ 2 w 133"/>
                  <a:gd name="T49" fmla="*/ 0 h 74"/>
                  <a:gd name="T50" fmla="*/ 1 w 133"/>
                  <a:gd name="T51" fmla="*/ 0 h 74"/>
                  <a:gd name="T52" fmla="*/ 1 w 133"/>
                  <a:gd name="T53" fmla="*/ 1 h 74"/>
                  <a:gd name="T54" fmla="*/ 1 w 133"/>
                  <a:gd name="T55" fmla="*/ 1 h 74"/>
                  <a:gd name="T56" fmla="*/ 1 w 133"/>
                  <a:gd name="T57" fmla="*/ 1 h 74"/>
                  <a:gd name="T58" fmla="*/ 1 w 133"/>
                  <a:gd name="T59" fmla="*/ 1 h 74"/>
                  <a:gd name="T60" fmla="*/ 1 w 133"/>
                  <a:gd name="T61" fmla="*/ 1 h 74"/>
                  <a:gd name="T62" fmla="*/ 1 w 133"/>
                  <a:gd name="T63" fmla="*/ 1 h 74"/>
                  <a:gd name="T64" fmla="*/ 1 w 133"/>
                  <a:gd name="T65" fmla="*/ 1 h 74"/>
                  <a:gd name="T66" fmla="*/ 1 w 133"/>
                  <a:gd name="T67" fmla="*/ 1 h 74"/>
                  <a:gd name="T68" fmla="*/ 1 w 133"/>
                  <a:gd name="T69" fmla="*/ 1 h 74"/>
                  <a:gd name="T70" fmla="*/ 1 w 133"/>
                  <a:gd name="T71" fmla="*/ 1 h 74"/>
                  <a:gd name="T72" fmla="*/ 1 w 133"/>
                  <a:gd name="T73" fmla="*/ 1 h 74"/>
                  <a:gd name="T74" fmla="*/ 0 w 133"/>
                  <a:gd name="T75" fmla="*/ 1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
                  <a:gd name="T115" fmla="*/ 0 h 74"/>
                  <a:gd name="T116" fmla="*/ 133 w 133"/>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 h="74">
                    <a:moveTo>
                      <a:pt x="0" y="74"/>
                    </a:moveTo>
                    <a:lnTo>
                      <a:pt x="26" y="57"/>
                    </a:lnTo>
                    <a:lnTo>
                      <a:pt x="99" y="26"/>
                    </a:lnTo>
                    <a:lnTo>
                      <a:pt x="133" y="26"/>
                    </a:lnTo>
                    <a:lnTo>
                      <a:pt x="133" y="5"/>
                    </a:lnTo>
                    <a:lnTo>
                      <a:pt x="128" y="5"/>
                    </a:lnTo>
                    <a:lnTo>
                      <a:pt x="125" y="3"/>
                    </a:lnTo>
                    <a:lnTo>
                      <a:pt x="121" y="2"/>
                    </a:lnTo>
                    <a:lnTo>
                      <a:pt x="117" y="1"/>
                    </a:lnTo>
                    <a:lnTo>
                      <a:pt x="112" y="1"/>
                    </a:lnTo>
                    <a:lnTo>
                      <a:pt x="107" y="1"/>
                    </a:lnTo>
                    <a:lnTo>
                      <a:pt x="104" y="1"/>
                    </a:lnTo>
                    <a:lnTo>
                      <a:pt x="100" y="0"/>
                    </a:lnTo>
                    <a:lnTo>
                      <a:pt x="95" y="0"/>
                    </a:lnTo>
                    <a:lnTo>
                      <a:pt x="91" y="0"/>
                    </a:lnTo>
                    <a:lnTo>
                      <a:pt x="86" y="0"/>
                    </a:lnTo>
                    <a:lnTo>
                      <a:pt x="83" y="0"/>
                    </a:lnTo>
                    <a:lnTo>
                      <a:pt x="79" y="0"/>
                    </a:lnTo>
                    <a:lnTo>
                      <a:pt x="74" y="0"/>
                    </a:lnTo>
                    <a:lnTo>
                      <a:pt x="71" y="0"/>
                    </a:lnTo>
                    <a:lnTo>
                      <a:pt x="67" y="0"/>
                    </a:lnTo>
                    <a:lnTo>
                      <a:pt x="63" y="0"/>
                    </a:lnTo>
                    <a:lnTo>
                      <a:pt x="58" y="0"/>
                    </a:lnTo>
                    <a:lnTo>
                      <a:pt x="54" y="0"/>
                    </a:lnTo>
                    <a:lnTo>
                      <a:pt x="51" y="0"/>
                    </a:lnTo>
                    <a:lnTo>
                      <a:pt x="46" y="0"/>
                    </a:lnTo>
                    <a:lnTo>
                      <a:pt x="42" y="1"/>
                    </a:lnTo>
                    <a:lnTo>
                      <a:pt x="37" y="1"/>
                    </a:lnTo>
                    <a:lnTo>
                      <a:pt x="33" y="1"/>
                    </a:lnTo>
                    <a:lnTo>
                      <a:pt x="30" y="1"/>
                    </a:lnTo>
                    <a:lnTo>
                      <a:pt x="26" y="1"/>
                    </a:lnTo>
                    <a:lnTo>
                      <a:pt x="21" y="2"/>
                    </a:lnTo>
                    <a:lnTo>
                      <a:pt x="17" y="3"/>
                    </a:lnTo>
                    <a:lnTo>
                      <a:pt x="12" y="3"/>
                    </a:lnTo>
                    <a:lnTo>
                      <a:pt x="10" y="5"/>
                    </a:lnTo>
                    <a:lnTo>
                      <a:pt x="6" y="5"/>
                    </a:lnTo>
                    <a:lnTo>
                      <a:pt x="1" y="5"/>
                    </a:lnTo>
                    <a:lnTo>
                      <a:pt x="0" y="74"/>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76" name="Freeform 960"/>
              <p:cNvSpPr>
                <a:spLocks/>
              </p:cNvSpPr>
              <p:nvPr/>
            </p:nvSpPr>
            <p:spPr bwMode="auto">
              <a:xfrm>
                <a:off x="5388" y="3957"/>
                <a:ext cx="99" cy="54"/>
              </a:xfrm>
              <a:custGeom>
                <a:avLst/>
                <a:gdLst>
                  <a:gd name="T0" fmla="*/ 1 w 134"/>
                  <a:gd name="T1" fmla="*/ 1 h 78"/>
                  <a:gd name="T2" fmla="*/ 4 w 134"/>
                  <a:gd name="T3" fmla="*/ 1 h 78"/>
                  <a:gd name="T4" fmla="*/ 5 w 134"/>
                  <a:gd name="T5" fmla="*/ 1 h 78"/>
                  <a:gd name="T6" fmla="*/ 5 w 134"/>
                  <a:gd name="T7" fmla="*/ 1 h 78"/>
                  <a:gd name="T8" fmla="*/ 5 w 134"/>
                  <a:gd name="T9" fmla="*/ 1 h 78"/>
                  <a:gd name="T10" fmla="*/ 5 w 134"/>
                  <a:gd name="T11" fmla="*/ 1 h 78"/>
                  <a:gd name="T12" fmla="*/ 4 w 134"/>
                  <a:gd name="T13" fmla="*/ 1 h 78"/>
                  <a:gd name="T14" fmla="*/ 4 w 134"/>
                  <a:gd name="T15" fmla="*/ 1 h 78"/>
                  <a:gd name="T16" fmla="*/ 4 w 134"/>
                  <a:gd name="T17" fmla="*/ 1 h 78"/>
                  <a:gd name="T18" fmla="*/ 4 w 134"/>
                  <a:gd name="T19" fmla="*/ 1 h 78"/>
                  <a:gd name="T20" fmla="*/ 4 w 134"/>
                  <a:gd name="T21" fmla="*/ 1 h 78"/>
                  <a:gd name="T22" fmla="*/ 4 w 134"/>
                  <a:gd name="T23" fmla="*/ 0 h 78"/>
                  <a:gd name="T24" fmla="*/ 3 w 134"/>
                  <a:gd name="T25" fmla="*/ 1 h 78"/>
                  <a:gd name="T26" fmla="*/ 3 w 134"/>
                  <a:gd name="T27" fmla="*/ 0 h 78"/>
                  <a:gd name="T28" fmla="*/ 3 w 134"/>
                  <a:gd name="T29" fmla="*/ 0 h 78"/>
                  <a:gd name="T30" fmla="*/ 2 w 134"/>
                  <a:gd name="T31" fmla="*/ 0 h 78"/>
                  <a:gd name="T32" fmla="*/ 2 w 134"/>
                  <a:gd name="T33" fmla="*/ 0 h 78"/>
                  <a:gd name="T34" fmla="*/ 2 w 134"/>
                  <a:gd name="T35" fmla="*/ 1 h 78"/>
                  <a:gd name="T36" fmla="*/ 1 w 134"/>
                  <a:gd name="T37" fmla="*/ 0 h 78"/>
                  <a:gd name="T38" fmla="*/ 1 w 134"/>
                  <a:gd name="T39" fmla="*/ 1 h 78"/>
                  <a:gd name="T40" fmla="*/ 1 w 134"/>
                  <a:gd name="T41" fmla="*/ 1 h 78"/>
                  <a:gd name="T42" fmla="*/ 1 w 134"/>
                  <a:gd name="T43" fmla="*/ 1 h 78"/>
                  <a:gd name="T44" fmla="*/ 1 w 134"/>
                  <a:gd name="T45" fmla="*/ 1 h 78"/>
                  <a:gd name="T46" fmla="*/ 1 w 134"/>
                  <a:gd name="T47" fmla="*/ 1 h 78"/>
                  <a:gd name="T48" fmla="*/ 1 w 134"/>
                  <a:gd name="T49" fmla="*/ 1 h 78"/>
                  <a:gd name="T50" fmla="*/ 1 w 134"/>
                  <a:gd name="T51" fmla="*/ 1 h 78"/>
                  <a:gd name="T52" fmla="*/ 1 w 134"/>
                  <a:gd name="T53" fmla="*/ 1 h 78"/>
                  <a:gd name="T54" fmla="*/ 1 w 134"/>
                  <a:gd name="T55" fmla="*/ 1 h 78"/>
                  <a:gd name="T56" fmla="*/ 1 w 134"/>
                  <a:gd name="T57" fmla="*/ 1 h 78"/>
                  <a:gd name="T58" fmla="*/ 1 w 134"/>
                  <a:gd name="T59" fmla="*/ 1 h 78"/>
                  <a:gd name="T60" fmla="*/ 1 w 134"/>
                  <a:gd name="T61" fmla="*/ 1 h 78"/>
                  <a:gd name="T62" fmla="*/ 1 w 134"/>
                  <a:gd name="T63" fmla="*/ 1 h 78"/>
                  <a:gd name="T64" fmla="*/ 1 w 134"/>
                  <a:gd name="T65" fmla="*/ 1 h 78"/>
                  <a:gd name="T66" fmla="*/ 1 w 134"/>
                  <a:gd name="T67" fmla="*/ 1 h 78"/>
                  <a:gd name="T68" fmla="*/ 1 w 134"/>
                  <a:gd name="T69" fmla="*/ 1 h 78"/>
                  <a:gd name="T70" fmla="*/ 1 w 134"/>
                  <a:gd name="T71" fmla="*/ 1 h 78"/>
                  <a:gd name="T72" fmla="*/ 1 w 134"/>
                  <a:gd name="T73" fmla="*/ 1 h 78"/>
                  <a:gd name="T74" fmla="*/ 1 w 134"/>
                  <a:gd name="T75" fmla="*/ 1 h 78"/>
                  <a:gd name="T76" fmla="*/ 1 w 134"/>
                  <a:gd name="T77" fmla="*/ 1 h 78"/>
                  <a:gd name="T78" fmla="*/ 1 w 134"/>
                  <a:gd name="T79" fmla="*/ 1 h 78"/>
                  <a:gd name="T80" fmla="*/ 1 w 134"/>
                  <a:gd name="T81" fmla="*/ 1 h 78"/>
                  <a:gd name="T82" fmla="*/ 1 w 134"/>
                  <a:gd name="T83" fmla="*/ 1 h 78"/>
                  <a:gd name="T84" fmla="*/ 2 w 134"/>
                  <a:gd name="T85" fmla="*/ 1 h 78"/>
                  <a:gd name="T86" fmla="*/ 2 w 134"/>
                  <a:gd name="T87" fmla="*/ 1 h 78"/>
                  <a:gd name="T88" fmla="*/ 2 w 134"/>
                  <a:gd name="T89" fmla="*/ 1 h 78"/>
                  <a:gd name="T90" fmla="*/ 3 w 134"/>
                  <a:gd name="T91" fmla="*/ 1 h 78"/>
                  <a:gd name="T92" fmla="*/ 3 w 134"/>
                  <a:gd name="T93" fmla="*/ 1 h 78"/>
                  <a:gd name="T94" fmla="*/ 3 w 134"/>
                  <a:gd name="T95" fmla="*/ 1 h 78"/>
                  <a:gd name="T96" fmla="*/ 4 w 134"/>
                  <a:gd name="T97" fmla="*/ 1 h 78"/>
                  <a:gd name="T98" fmla="*/ 4 w 134"/>
                  <a:gd name="T99" fmla="*/ 1 h 78"/>
                  <a:gd name="T100" fmla="*/ 4 w 134"/>
                  <a:gd name="T101" fmla="*/ 1 h 78"/>
                  <a:gd name="T102" fmla="*/ 4 w 134"/>
                  <a:gd name="T103" fmla="*/ 1 h 78"/>
                  <a:gd name="T104" fmla="*/ 4 w 134"/>
                  <a:gd name="T105" fmla="*/ 1 h 78"/>
                  <a:gd name="T106" fmla="*/ 4 w 134"/>
                  <a:gd name="T107" fmla="*/ 1 h 78"/>
                  <a:gd name="T108" fmla="*/ 5 w 134"/>
                  <a:gd name="T109" fmla="*/ 1 h 78"/>
                  <a:gd name="T110" fmla="*/ 5 w 134"/>
                  <a:gd name="T111" fmla="*/ 1 h 78"/>
                  <a:gd name="T112" fmla="*/ 5 w 134"/>
                  <a:gd name="T113" fmla="*/ 1 h 78"/>
                  <a:gd name="T114" fmla="*/ 5 w 134"/>
                  <a:gd name="T115" fmla="*/ 1 h 78"/>
                  <a:gd name="T116" fmla="*/ 4 w 134"/>
                  <a:gd name="T117" fmla="*/ 1 h 78"/>
                  <a:gd name="T118" fmla="*/ 1 w 134"/>
                  <a:gd name="T119" fmla="*/ 1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4"/>
                  <a:gd name="T181" fmla="*/ 0 h 78"/>
                  <a:gd name="T182" fmla="*/ 134 w 134"/>
                  <a:gd name="T183" fmla="*/ 78 h 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4" h="78">
                    <a:moveTo>
                      <a:pt x="0" y="76"/>
                    </a:moveTo>
                    <a:lnTo>
                      <a:pt x="1" y="78"/>
                    </a:lnTo>
                    <a:lnTo>
                      <a:pt x="27" y="60"/>
                    </a:lnTo>
                    <a:lnTo>
                      <a:pt x="27" y="59"/>
                    </a:lnTo>
                    <a:lnTo>
                      <a:pt x="27" y="60"/>
                    </a:lnTo>
                    <a:lnTo>
                      <a:pt x="101" y="29"/>
                    </a:lnTo>
                    <a:lnTo>
                      <a:pt x="100" y="28"/>
                    </a:lnTo>
                    <a:lnTo>
                      <a:pt x="100" y="29"/>
                    </a:lnTo>
                    <a:lnTo>
                      <a:pt x="134" y="29"/>
                    </a:lnTo>
                    <a:lnTo>
                      <a:pt x="134" y="28"/>
                    </a:lnTo>
                    <a:lnTo>
                      <a:pt x="134" y="7"/>
                    </a:lnTo>
                    <a:lnTo>
                      <a:pt x="134" y="5"/>
                    </a:lnTo>
                    <a:lnTo>
                      <a:pt x="129" y="5"/>
                    </a:lnTo>
                    <a:lnTo>
                      <a:pt x="126" y="4"/>
                    </a:lnTo>
                    <a:lnTo>
                      <a:pt x="126" y="5"/>
                    </a:lnTo>
                    <a:lnTo>
                      <a:pt x="126" y="4"/>
                    </a:lnTo>
                    <a:lnTo>
                      <a:pt x="122" y="3"/>
                    </a:lnTo>
                    <a:lnTo>
                      <a:pt x="118" y="3"/>
                    </a:lnTo>
                    <a:lnTo>
                      <a:pt x="118" y="2"/>
                    </a:lnTo>
                    <a:lnTo>
                      <a:pt x="113" y="2"/>
                    </a:lnTo>
                    <a:lnTo>
                      <a:pt x="113" y="3"/>
                    </a:lnTo>
                    <a:lnTo>
                      <a:pt x="109" y="2"/>
                    </a:lnTo>
                    <a:lnTo>
                      <a:pt x="108" y="2"/>
                    </a:lnTo>
                    <a:lnTo>
                      <a:pt x="105" y="2"/>
                    </a:lnTo>
                    <a:lnTo>
                      <a:pt x="105" y="3"/>
                    </a:lnTo>
                    <a:lnTo>
                      <a:pt x="105" y="2"/>
                    </a:lnTo>
                    <a:lnTo>
                      <a:pt x="101" y="0"/>
                    </a:lnTo>
                    <a:lnTo>
                      <a:pt x="96" y="0"/>
                    </a:lnTo>
                    <a:lnTo>
                      <a:pt x="92" y="0"/>
                    </a:lnTo>
                    <a:lnTo>
                      <a:pt x="92" y="2"/>
                    </a:lnTo>
                    <a:lnTo>
                      <a:pt x="92" y="0"/>
                    </a:lnTo>
                    <a:lnTo>
                      <a:pt x="89" y="0"/>
                    </a:lnTo>
                    <a:lnTo>
                      <a:pt x="87" y="0"/>
                    </a:lnTo>
                    <a:lnTo>
                      <a:pt x="84" y="0"/>
                    </a:lnTo>
                    <a:lnTo>
                      <a:pt x="80" y="0"/>
                    </a:lnTo>
                    <a:lnTo>
                      <a:pt x="75" y="0"/>
                    </a:lnTo>
                    <a:lnTo>
                      <a:pt x="72" y="0"/>
                    </a:lnTo>
                    <a:lnTo>
                      <a:pt x="68" y="0"/>
                    </a:lnTo>
                    <a:lnTo>
                      <a:pt x="64" y="0"/>
                    </a:lnTo>
                    <a:lnTo>
                      <a:pt x="59" y="0"/>
                    </a:lnTo>
                    <a:lnTo>
                      <a:pt x="55" y="0"/>
                    </a:lnTo>
                    <a:lnTo>
                      <a:pt x="55" y="2"/>
                    </a:lnTo>
                    <a:lnTo>
                      <a:pt x="55" y="0"/>
                    </a:lnTo>
                    <a:lnTo>
                      <a:pt x="52" y="0"/>
                    </a:lnTo>
                    <a:lnTo>
                      <a:pt x="47" y="0"/>
                    </a:lnTo>
                    <a:lnTo>
                      <a:pt x="48" y="0"/>
                    </a:lnTo>
                    <a:lnTo>
                      <a:pt x="47" y="0"/>
                    </a:lnTo>
                    <a:lnTo>
                      <a:pt x="43" y="2"/>
                    </a:lnTo>
                    <a:lnTo>
                      <a:pt x="43" y="3"/>
                    </a:lnTo>
                    <a:lnTo>
                      <a:pt x="43" y="2"/>
                    </a:lnTo>
                    <a:lnTo>
                      <a:pt x="38" y="2"/>
                    </a:lnTo>
                    <a:lnTo>
                      <a:pt x="34" y="3"/>
                    </a:lnTo>
                    <a:lnTo>
                      <a:pt x="34" y="2"/>
                    </a:lnTo>
                    <a:lnTo>
                      <a:pt x="31" y="2"/>
                    </a:lnTo>
                    <a:lnTo>
                      <a:pt x="27" y="2"/>
                    </a:lnTo>
                    <a:lnTo>
                      <a:pt x="26" y="3"/>
                    </a:lnTo>
                    <a:lnTo>
                      <a:pt x="22" y="3"/>
                    </a:lnTo>
                    <a:lnTo>
                      <a:pt x="18" y="4"/>
                    </a:lnTo>
                    <a:lnTo>
                      <a:pt x="18" y="5"/>
                    </a:lnTo>
                    <a:lnTo>
                      <a:pt x="18" y="4"/>
                    </a:lnTo>
                    <a:lnTo>
                      <a:pt x="13" y="4"/>
                    </a:lnTo>
                    <a:lnTo>
                      <a:pt x="11" y="5"/>
                    </a:lnTo>
                    <a:lnTo>
                      <a:pt x="11" y="7"/>
                    </a:lnTo>
                    <a:lnTo>
                      <a:pt x="11" y="5"/>
                    </a:lnTo>
                    <a:lnTo>
                      <a:pt x="6" y="5"/>
                    </a:lnTo>
                    <a:lnTo>
                      <a:pt x="7" y="7"/>
                    </a:lnTo>
                    <a:lnTo>
                      <a:pt x="7" y="5"/>
                    </a:lnTo>
                    <a:lnTo>
                      <a:pt x="2" y="5"/>
                    </a:lnTo>
                    <a:lnTo>
                      <a:pt x="2" y="7"/>
                    </a:lnTo>
                    <a:lnTo>
                      <a:pt x="0" y="78"/>
                    </a:lnTo>
                    <a:lnTo>
                      <a:pt x="2" y="78"/>
                    </a:lnTo>
                    <a:lnTo>
                      <a:pt x="3" y="7"/>
                    </a:lnTo>
                    <a:lnTo>
                      <a:pt x="2" y="7"/>
                    </a:lnTo>
                    <a:lnTo>
                      <a:pt x="2" y="8"/>
                    </a:lnTo>
                    <a:lnTo>
                      <a:pt x="7" y="8"/>
                    </a:lnTo>
                    <a:lnTo>
                      <a:pt x="11" y="7"/>
                    </a:lnTo>
                    <a:lnTo>
                      <a:pt x="15" y="7"/>
                    </a:lnTo>
                    <a:lnTo>
                      <a:pt x="13" y="5"/>
                    </a:lnTo>
                    <a:lnTo>
                      <a:pt x="13" y="7"/>
                    </a:lnTo>
                    <a:lnTo>
                      <a:pt x="18" y="7"/>
                    </a:lnTo>
                    <a:lnTo>
                      <a:pt x="23" y="5"/>
                    </a:lnTo>
                    <a:lnTo>
                      <a:pt x="22" y="4"/>
                    </a:lnTo>
                    <a:lnTo>
                      <a:pt x="23" y="5"/>
                    </a:lnTo>
                    <a:lnTo>
                      <a:pt x="27" y="4"/>
                    </a:lnTo>
                    <a:lnTo>
                      <a:pt x="27" y="3"/>
                    </a:lnTo>
                    <a:lnTo>
                      <a:pt x="27" y="4"/>
                    </a:lnTo>
                    <a:lnTo>
                      <a:pt x="31" y="4"/>
                    </a:lnTo>
                    <a:lnTo>
                      <a:pt x="34" y="4"/>
                    </a:lnTo>
                    <a:lnTo>
                      <a:pt x="38" y="4"/>
                    </a:lnTo>
                    <a:lnTo>
                      <a:pt x="38" y="3"/>
                    </a:lnTo>
                    <a:lnTo>
                      <a:pt x="38" y="4"/>
                    </a:lnTo>
                    <a:lnTo>
                      <a:pt x="43" y="4"/>
                    </a:lnTo>
                    <a:lnTo>
                      <a:pt x="44" y="4"/>
                    </a:lnTo>
                    <a:lnTo>
                      <a:pt x="48" y="3"/>
                    </a:lnTo>
                    <a:lnTo>
                      <a:pt x="47" y="2"/>
                    </a:lnTo>
                    <a:lnTo>
                      <a:pt x="47" y="3"/>
                    </a:lnTo>
                    <a:lnTo>
                      <a:pt x="52" y="3"/>
                    </a:lnTo>
                    <a:lnTo>
                      <a:pt x="55" y="3"/>
                    </a:lnTo>
                    <a:lnTo>
                      <a:pt x="59" y="3"/>
                    </a:lnTo>
                    <a:lnTo>
                      <a:pt x="59" y="2"/>
                    </a:lnTo>
                    <a:lnTo>
                      <a:pt x="59" y="3"/>
                    </a:lnTo>
                    <a:lnTo>
                      <a:pt x="64" y="3"/>
                    </a:lnTo>
                    <a:lnTo>
                      <a:pt x="68" y="3"/>
                    </a:lnTo>
                    <a:lnTo>
                      <a:pt x="72" y="3"/>
                    </a:lnTo>
                    <a:lnTo>
                      <a:pt x="75" y="3"/>
                    </a:lnTo>
                    <a:lnTo>
                      <a:pt x="80" y="3"/>
                    </a:lnTo>
                    <a:lnTo>
                      <a:pt x="84" y="3"/>
                    </a:lnTo>
                    <a:lnTo>
                      <a:pt x="87" y="3"/>
                    </a:lnTo>
                    <a:lnTo>
                      <a:pt x="87" y="2"/>
                    </a:lnTo>
                    <a:lnTo>
                      <a:pt x="87" y="3"/>
                    </a:lnTo>
                    <a:lnTo>
                      <a:pt x="92" y="3"/>
                    </a:lnTo>
                    <a:lnTo>
                      <a:pt x="96" y="3"/>
                    </a:lnTo>
                    <a:lnTo>
                      <a:pt x="101" y="3"/>
                    </a:lnTo>
                    <a:lnTo>
                      <a:pt x="101" y="2"/>
                    </a:lnTo>
                    <a:lnTo>
                      <a:pt x="101" y="3"/>
                    </a:lnTo>
                    <a:lnTo>
                      <a:pt x="105" y="4"/>
                    </a:lnTo>
                    <a:lnTo>
                      <a:pt x="108" y="4"/>
                    </a:lnTo>
                    <a:lnTo>
                      <a:pt x="108" y="3"/>
                    </a:lnTo>
                    <a:lnTo>
                      <a:pt x="108" y="4"/>
                    </a:lnTo>
                    <a:lnTo>
                      <a:pt x="112" y="4"/>
                    </a:lnTo>
                    <a:lnTo>
                      <a:pt x="113" y="4"/>
                    </a:lnTo>
                    <a:lnTo>
                      <a:pt x="118" y="4"/>
                    </a:lnTo>
                    <a:lnTo>
                      <a:pt x="118" y="3"/>
                    </a:lnTo>
                    <a:lnTo>
                      <a:pt x="118" y="4"/>
                    </a:lnTo>
                    <a:lnTo>
                      <a:pt x="122" y="5"/>
                    </a:lnTo>
                    <a:lnTo>
                      <a:pt x="122" y="4"/>
                    </a:lnTo>
                    <a:lnTo>
                      <a:pt x="122" y="5"/>
                    </a:lnTo>
                    <a:lnTo>
                      <a:pt x="126" y="7"/>
                    </a:lnTo>
                    <a:lnTo>
                      <a:pt x="129" y="7"/>
                    </a:lnTo>
                    <a:lnTo>
                      <a:pt x="133" y="8"/>
                    </a:lnTo>
                    <a:lnTo>
                      <a:pt x="134" y="7"/>
                    </a:lnTo>
                    <a:lnTo>
                      <a:pt x="133" y="7"/>
                    </a:lnTo>
                    <a:lnTo>
                      <a:pt x="133" y="28"/>
                    </a:lnTo>
                    <a:lnTo>
                      <a:pt x="134" y="28"/>
                    </a:lnTo>
                    <a:lnTo>
                      <a:pt x="134" y="27"/>
                    </a:lnTo>
                    <a:lnTo>
                      <a:pt x="100" y="27"/>
                    </a:lnTo>
                    <a:lnTo>
                      <a:pt x="26" y="57"/>
                    </a:lnTo>
                    <a:lnTo>
                      <a:pt x="0" y="76"/>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77" name="Freeform 961"/>
              <p:cNvSpPr>
                <a:spLocks/>
              </p:cNvSpPr>
              <p:nvPr/>
            </p:nvSpPr>
            <p:spPr bwMode="auto">
              <a:xfrm>
                <a:off x="5376" y="3938"/>
                <a:ext cx="114" cy="75"/>
              </a:xfrm>
              <a:custGeom>
                <a:avLst/>
                <a:gdLst>
                  <a:gd name="T0" fmla="*/ 1 w 154"/>
                  <a:gd name="T1" fmla="*/ 3 h 105"/>
                  <a:gd name="T2" fmla="*/ 2 w 154"/>
                  <a:gd name="T3" fmla="*/ 1 h 105"/>
                  <a:gd name="T4" fmla="*/ 2 w 154"/>
                  <a:gd name="T5" fmla="*/ 1 h 105"/>
                  <a:gd name="T6" fmla="*/ 3 w 154"/>
                  <a:gd name="T7" fmla="*/ 1 h 105"/>
                  <a:gd name="T8" fmla="*/ 3 w 154"/>
                  <a:gd name="T9" fmla="*/ 1 h 105"/>
                  <a:gd name="T10" fmla="*/ 3 w 154"/>
                  <a:gd name="T11" fmla="*/ 1 h 105"/>
                  <a:gd name="T12" fmla="*/ 4 w 154"/>
                  <a:gd name="T13" fmla="*/ 1 h 105"/>
                  <a:gd name="T14" fmla="*/ 4 w 154"/>
                  <a:gd name="T15" fmla="*/ 1 h 105"/>
                  <a:gd name="T16" fmla="*/ 4 w 154"/>
                  <a:gd name="T17" fmla="*/ 1 h 105"/>
                  <a:gd name="T18" fmla="*/ 5 w 154"/>
                  <a:gd name="T19" fmla="*/ 1 h 105"/>
                  <a:gd name="T20" fmla="*/ 5 w 154"/>
                  <a:gd name="T21" fmla="*/ 1 h 105"/>
                  <a:gd name="T22" fmla="*/ 5 w 154"/>
                  <a:gd name="T23" fmla="*/ 1 h 105"/>
                  <a:gd name="T24" fmla="*/ 5 w 154"/>
                  <a:gd name="T25" fmla="*/ 1 h 105"/>
                  <a:gd name="T26" fmla="*/ 5 w 154"/>
                  <a:gd name="T27" fmla="*/ 1 h 105"/>
                  <a:gd name="T28" fmla="*/ 5 w 154"/>
                  <a:gd name="T29" fmla="*/ 1 h 105"/>
                  <a:gd name="T30" fmla="*/ 5 w 154"/>
                  <a:gd name="T31" fmla="*/ 1 h 105"/>
                  <a:gd name="T32" fmla="*/ 5 w 154"/>
                  <a:gd name="T33" fmla="*/ 1 h 105"/>
                  <a:gd name="T34" fmla="*/ 5 w 154"/>
                  <a:gd name="T35" fmla="*/ 1 h 105"/>
                  <a:gd name="T36" fmla="*/ 4 w 154"/>
                  <a:gd name="T37" fmla="*/ 1 h 105"/>
                  <a:gd name="T38" fmla="*/ 4 w 154"/>
                  <a:gd name="T39" fmla="*/ 1 h 105"/>
                  <a:gd name="T40" fmla="*/ 4 w 154"/>
                  <a:gd name="T41" fmla="*/ 1 h 105"/>
                  <a:gd name="T42" fmla="*/ 3 w 154"/>
                  <a:gd name="T43" fmla="*/ 1 h 105"/>
                  <a:gd name="T44" fmla="*/ 3 w 154"/>
                  <a:gd name="T45" fmla="*/ 1 h 105"/>
                  <a:gd name="T46" fmla="*/ 3 w 154"/>
                  <a:gd name="T47" fmla="*/ 1 h 105"/>
                  <a:gd name="T48" fmla="*/ 2 w 154"/>
                  <a:gd name="T49" fmla="*/ 1 h 105"/>
                  <a:gd name="T50" fmla="*/ 2 w 154"/>
                  <a:gd name="T51" fmla="*/ 1 h 105"/>
                  <a:gd name="T52" fmla="*/ 1 w 154"/>
                  <a:gd name="T53" fmla="*/ 1 h 105"/>
                  <a:gd name="T54" fmla="*/ 1 w 154"/>
                  <a:gd name="T55" fmla="*/ 1 h 105"/>
                  <a:gd name="T56" fmla="*/ 1 w 154"/>
                  <a:gd name="T57" fmla="*/ 1 h 105"/>
                  <a:gd name="T58" fmla="*/ 1 w 154"/>
                  <a:gd name="T59" fmla="*/ 1 h 105"/>
                  <a:gd name="T60" fmla="*/ 1 w 154"/>
                  <a:gd name="T61" fmla="*/ 1 h 105"/>
                  <a:gd name="T62" fmla="*/ 0 w 154"/>
                  <a:gd name="T63" fmla="*/ 0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4"/>
                  <a:gd name="T97" fmla="*/ 0 h 105"/>
                  <a:gd name="T98" fmla="*/ 154 w 154"/>
                  <a:gd name="T99" fmla="*/ 105 h 1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4" h="105">
                    <a:moveTo>
                      <a:pt x="0" y="105"/>
                    </a:moveTo>
                    <a:lnTo>
                      <a:pt x="21" y="105"/>
                    </a:lnTo>
                    <a:lnTo>
                      <a:pt x="51" y="37"/>
                    </a:lnTo>
                    <a:lnTo>
                      <a:pt x="56" y="35"/>
                    </a:lnTo>
                    <a:lnTo>
                      <a:pt x="60" y="33"/>
                    </a:lnTo>
                    <a:lnTo>
                      <a:pt x="64" y="32"/>
                    </a:lnTo>
                    <a:lnTo>
                      <a:pt x="69" y="29"/>
                    </a:lnTo>
                    <a:lnTo>
                      <a:pt x="72" y="29"/>
                    </a:lnTo>
                    <a:lnTo>
                      <a:pt x="77" y="28"/>
                    </a:lnTo>
                    <a:lnTo>
                      <a:pt x="82" y="28"/>
                    </a:lnTo>
                    <a:lnTo>
                      <a:pt x="87" y="28"/>
                    </a:lnTo>
                    <a:lnTo>
                      <a:pt x="92" y="28"/>
                    </a:lnTo>
                    <a:lnTo>
                      <a:pt x="97" y="28"/>
                    </a:lnTo>
                    <a:lnTo>
                      <a:pt x="103" y="28"/>
                    </a:lnTo>
                    <a:lnTo>
                      <a:pt x="108" y="29"/>
                    </a:lnTo>
                    <a:lnTo>
                      <a:pt x="113" y="29"/>
                    </a:lnTo>
                    <a:lnTo>
                      <a:pt x="118" y="30"/>
                    </a:lnTo>
                    <a:lnTo>
                      <a:pt x="124" y="32"/>
                    </a:lnTo>
                    <a:lnTo>
                      <a:pt x="129" y="32"/>
                    </a:lnTo>
                    <a:lnTo>
                      <a:pt x="134" y="44"/>
                    </a:lnTo>
                    <a:lnTo>
                      <a:pt x="154" y="44"/>
                    </a:lnTo>
                    <a:lnTo>
                      <a:pt x="154" y="41"/>
                    </a:lnTo>
                    <a:lnTo>
                      <a:pt x="151" y="41"/>
                    </a:lnTo>
                    <a:lnTo>
                      <a:pt x="151" y="20"/>
                    </a:lnTo>
                    <a:lnTo>
                      <a:pt x="150" y="19"/>
                    </a:lnTo>
                    <a:lnTo>
                      <a:pt x="149" y="19"/>
                    </a:lnTo>
                    <a:lnTo>
                      <a:pt x="148" y="18"/>
                    </a:lnTo>
                    <a:lnTo>
                      <a:pt x="146" y="16"/>
                    </a:lnTo>
                    <a:lnTo>
                      <a:pt x="145" y="16"/>
                    </a:lnTo>
                    <a:lnTo>
                      <a:pt x="144" y="16"/>
                    </a:lnTo>
                    <a:lnTo>
                      <a:pt x="139" y="15"/>
                    </a:lnTo>
                    <a:lnTo>
                      <a:pt x="134" y="14"/>
                    </a:lnTo>
                    <a:lnTo>
                      <a:pt x="130" y="13"/>
                    </a:lnTo>
                    <a:lnTo>
                      <a:pt x="125" y="13"/>
                    </a:lnTo>
                    <a:lnTo>
                      <a:pt x="122" y="11"/>
                    </a:lnTo>
                    <a:lnTo>
                      <a:pt x="117" y="11"/>
                    </a:lnTo>
                    <a:lnTo>
                      <a:pt x="112" y="10"/>
                    </a:lnTo>
                    <a:lnTo>
                      <a:pt x="108" y="9"/>
                    </a:lnTo>
                    <a:lnTo>
                      <a:pt x="103" y="9"/>
                    </a:lnTo>
                    <a:lnTo>
                      <a:pt x="100" y="8"/>
                    </a:lnTo>
                    <a:lnTo>
                      <a:pt x="95" y="6"/>
                    </a:lnTo>
                    <a:lnTo>
                      <a:pt x="90" y="6"/>
                    </a:lnTo>
                    <a:lnTo>
                      <a:pt x="86" y="6"/>
                    </a:lnTo>
                    <a:lnTo>
                      <a:pt x="81" y="6"/>
                    </a:lnTo>
                    <a:lnTo>
                      <a:pt x="76" y="5"/>
                    </a:lnTo>
                    <a:lnTo>
                      <a:pt x="72" y="4"/>
                    </a:lnTo>
                    <a:lnTo>
                      <a:pt x="68" y="4"/>
                    </a:lnTo>
                    <a:lnTo>
                      <a:pt x="64" y="4"/>
                    </a:lnTo>
                    <a:lnTo>
                      <a:pt x="59" y="4"/>
                    </a:lnTo>
                    <a:lnTo>
                      <a:pt x="54" y="3"/>
                    </a:lnTo>
                    <a:lnTo>
                      <a:pt x="49" y="3"/>
                    </a:lnTo>
                    <a:lnTo>
                      <a:pt x="45" y="3"/>
                    </a:lnTo>
                    <a:lnTo>
                      <a:pt x="40" y="3"/>
                    </a:lnTo>
                    <a:lnTo>
                      <a:pt x="35" y="3"/>
                    </a:lnTo>
                    <a:lnTo>
                      <a:pt x="31" y="3"/>
                    </a:lnTo>
                    <a:lnTo>
                      <a:pt x="27" y="1"/>
                    </a:lnTo>
                    <a:lnTo>
                      <a:pt x="22" y="1"/>
                    </a:lnTo>
                    <a:lnTo>
                      <a:pt x="18" y="1"/>
                    </a:lnTo>
                    <a:lnTo>
                      <a:pt x="13" y="1"/>
                    </a:lnTo>
                    <a:lnTo>
                      <a:pt x="8" y="1"/>
                    </a:lnTo>
                    <a:lnTo>
                      <a:pt x="5" y="0"/>
                    </a:lnTo>
                    <a:lnTo>
                      <a:pt x="0" y="0"/>
                    </a:lnTo>
                    <a:lnTo>
                      <a:pt x="0" y="105"/>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78" name="Freeform 962"/>
              <p:cNvSpPr>
                <a:spLocks/>
              </p:cNvSpPr>
              <p:nvPr/>
            </p:nvSpPr>
            <p:spPr bwMode="auto">
              <a:xfrm>
                <a:off x="5374" y="3940"/>
                <a:ext cx="118" cy="74"/>
              </a:xfrm>
              <a:custGeom>
                <a:avLst/>
                <a:gdLst>
                  <a:gd name="T0" fmla="*/ 2 w 157"/>
                  <a:gd name="T1" fmla="*/ 2 h 105"/>
                  <a:gd name="T2" fmla="*/ 3 w 157"/>
                  <a:gd name="T3" fmla="*/ 1 h 105"/>
                  <a:gd name="T4" fmla="*/ 4 w 157"/>
                  <a:gd name="T5" fmla="*/ 1 h 105"/>
                  <a:gd name="T6" fmla="*/ 4 w 157"/>
                  <a:gd name="T7" fmla="*/ 1 h 105"/>
                  <a:gd name="T8" fmla="*/ 4 w 157"/>
                  <a:gd name="T9" fmla="*/ 1 h 105"/>
                  <a:gd name="T10" fmla="*/ 5 w 157"/>
                  <a:gd name="T11" fmla="*/ 1 h 105"/>
                  <a:gd name="T12" fmla="*/ 5 w 157"/>
                  <a:gd name="T13" fmla="*/ 1 h 105"/>
                  <a:gd name="T14" fmla="*/ 6 w 157"/>
                  <a:gd name="T15" fmla="*/ 1 h 105"/>
                  <a:gd name="T16" fmla="*/ 6 w 157"/>
                  <a:gd name="T17" fmla="*/ 1 h 105"/>
                  <a:gd name="T18" fmla="*/ 6 w 157"/>
                  <a:gd name="T19" fmla="*/ 1 h 105"/>
                  <a:gd name="T20" fmla="*/ 8 w 157"/>
                  <a:gd name="T21" fmla="*/ 1 h 105"/>
                  <a:gd name="T22" fmla="*/ 7 w 157"/>
                  <a:gd name="T23" fmla="*/ 1 h 105"/>
                  <a:gd name="T24" fmla="*/ 7 w 157"/>
                  <a:gd name="T25" fmla="*/ 1 h 105"/>
                  <a:gd name="T26" fmla="*/ 7 w 157"/>
                  <a:gd name="T27" fmla="*/ 1 h 105"/>
                  <a:gd name="T28" fmla="*/ 6 w 157"/>
                  <a:gd name="T29" fmla="*/ 1 h 105"/>
                  <a:gd name="T30" fmla="*/ 6 w 157"/>
                  <a:gd name="T31" fmla="*/ 1 h 105"/>
                  <a:gd name="T32" fmla="*/ 6 w 157"/>
                  <a:gd name="T33" fmla="*/ 1 h 105"/>
                  <a:gd name="T34" fmla="*/ 6 w 157"/>
                  <a:gd name="T35" fmla="*/ 1 h 105"/>
                  <a:gd name="T36" fmla="*/ 6 w 157"/>
                  <a:gd name="T37" fmla="*/ 1 h 105"/>
                  <a:gd name="T38" fmla="*/ 5 w 157"/>
                  <a:gd name="T39" fmla="*/ 1 h 105"/>
                  <a:gd name="T40" fmla="*/ 5 w 157"/>
                  <a:gd name="T41" fmla="*/ 1 h 105"/>
                  <a:gd name="T42" fmla="*/ 5 w 157"/>
                  <a:gd name="T43" fmla="*/ 1 h 105"/>
                  <a:gd name="T44" fmla="*/ 5 w 157"/>
                  <a:gd name="T45" fmla="*/ 1 h 105"/>
                  <a:gd name="T46" fmla="*/ 5 w 157"/>
                  <a:gd name="T47" fmla="*/ 1 h 105"/>
                  <a:gd name="T48" fmla="*/ 4 w 157"/>
                  <a:gd name="T49" fmla="*/ 1 h 105"/>
                  <a:gd name="T50" fmla="*/ 4 w 157"/>
                  <a:gd name="T51" fmla="*/ 1 h 105"/>
                  <a:gd name="T52" fmla="*/ 4 w 157"/>
                  <a:gd name="T53" fmla="*/ 1 h 105"/>
                  <a:gd name="T54" fmla="*/ 3 w 157"/>
                  <a:gd name="T55" fmla="*/ 0 h 105"/>
                  <a:gd name="T56" fmla="*/ 2 w 157"/>
                  <a:gd name="T57" fmla="*/ 0 h 105"/>
                  <a:gd name="T58" fmla="*/ 2 w 157"/>
                  <a:gd name="T59" fmla="*/ 0 h 105"/>
                  <a:gd name="T60" fmla="*/ 2 w 157"/>
                  <a:gd name="T61" fmla="*/ 1 h 105"/>
                  <a:gd name="T62" fmla="*/ 3 w 157"/>
                  <a:gd name="T63" fmla="*/ 1 h 105"/>
                  <a:gd name="T64" fmla="*/ 3 w 157"/>
                  <a:gd name="T65" fmla="*/ 1 h 105"/>
                  <a:gd name="T66" fmla="*/ 4 w 157"/>
                  <a:gd name="T67" fmla="*/ 1 h 105"/>
                  <a:gd name="T68" fmla="*/ 4 w 157"/>
                  <a:gd name="T69" fmla="*/ 1 h 105"/>
                  <a:gd name="T70" fmla="*/ 4 w 157"/>
                  <a:gd name="T71" fmla="*/ 1 h 105"/>
                  <a:gd name="T72" fmla="*/ 5 w 157"/>
                  <a:gd name="T73" fmla="*/ 1 h 105"/>
                  <a:gd name="T74" fmla="*/ 5 w 157"/>
                  <a:gd name="T75" fmla="*/ 1 h 105"/>
                  <a:gd name="T76" fmla="*/ 5 w 157"/>
                  <a:gd name="T77" fmla="*/ 1 h 105"/>
                  <a:gd name="T78" fmla="*/ 5 w 157"/>
                  <a:gd name="T79" fmla="*/ 1 h 105"/>
                  <a:gd name="T80" fmla="*/ 6 w 157"/>
                  <a:gd name="T81" fmla="*/ 1 h 105"/>
                  <a:gd name="T82" fmla="*/ 6 w 157"/>
                  <a:gd name="T83" fmla="*/ 1 h 105"/>
                  <a:gd name="T84" fmla="*/ 6 w 157"/>
                  <a:gd name="T85" fmla="*/ 1 h 105"/>
                  <a:gd name="T86" fmla="*/ 6 w 157"/>
                  <a:gd name="T87" fmla="*/ 1 h 105"/>
                  <a:gd name="T88" fmla="*/ 6 w 157"/>
                  <a:gd name="T89" fmla="*/ 1 h 105"/>
                  <a:gd name="T90" fmla="*/ 6 w 157"/>
                  <a:gd name="T91" fmla="*/ 1 h 105"/>
                  <a:gd name="T92" fmla="*/ 7 w 157"/>
                  <a:gd name="T93" fmla="*/ 1 h 105"/>
                  <a:gd name="T94" fmla="*/ 7 w 157"/>
                  <a:gd name="T95" fmla="*/ 1 h 105"/>
                  <a:gd name="T96" fmla="*/ 8 w 157"/>
                  <a:gd name="T97" fmla="*/ 1 h 105"/>
                  <a:gd name="T98" fmla="*/ 6 w 157"/>
                  <a:gd name="T99" fmla="*/ 1 h 105"/>
                  <a:gd name="T100" fmla="*/ 6 w 157"/>
                  <a:gd name="T101" fmla="*/ 1 h 105"/>
                  <a:gd name="T102" fmla="*/ 6 w 157"/>
                  <a:gd name="T103" fmla="*/ 1 h 105"/>
                  <a:gd name="T104" fmla="*/ 5 w 157"/>
                  <a:gd name="T105" fmla="*/ 1 h 105"/>
                  <a:gd name="T106" fmla="*/ 5 w 157"/>
                  <a:gd name="T107" fmla="*/ 1 h 105"/>
                  <a:gd name="T108" fmla="*/ 4 w 157"/>
                  <a:gd name="T109" fmla="*/ 1 h 105"/>
                  <a:gd name="T110" fmla="*/ 4 w 157"/>
                  <a:gd name="T111" fmla="*/ 1 h 105"/>
                  <a:gd name="T112" fmla="*/ 4 w 157"/>
                  <a:gd name="T113" fmla="*/ 1 h 105"/>
                  <a:gd name="T114" fmla="*/ 3 w 157"/>
                  <a:gd name="T115" fmla="*/ 1 h 105"/>
                  <a:gd name="T116" fmla="*/ 3 w 157"/>
                  <a:gd name="T117" fmla="*/ 1 h 1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7"/>
                  <a:gd name="T178" fmla="*/ 0 h 105"/>
                  <a:gd name="T179" fmla="*/ 157 w 157"/>
                  <a:gd name="T180" fmla="*/ 105 h 10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7" h="105">
                    <a:moveTo>
                      <a:pt x="0" y="103"/>
                    </a:moveTo>
                    <a:lnTo>
                      <a:pt x="0" y="105"/>
                    </a:lnTo>
                    <a:lnTo>
                      <a:pt x="23" y="105"/>
                    </a:lnTo>
                    <a:lnTo>
                      <a:pt x="24" y="105"/>
                    </a:lnTo>
                    <a:lnTo>
                      <a:pt x="55" y="36"/>
                    </a:lnTo>
                    <a:lnTo>
                      <a:pt x="53" y="36"/>
                    </a:lnTo>
                    <a:lnTo>
                      <a:pt x="55" y="37"/>
                    </a:lnTo>
                    <a:lnTo>
                      <a:pt x="58" y="34"/>
                    </a:lnTo>
                    <a:lnTo>
                      <a:pt x="62" y="33"/>
                    </a:lnTo>
                    <a:lnTo>
                      <a:pt x="62" y="32"/>
                    </a:lnTo>
                    <a:lnTo>
                      <a:pt x="62" y="33"/>
                    </a:lnTo>
                    <a:lnTo>
                      <a:pt x="66" y="32"/>
                    </a:lnTo>
                    <a:lnTo>
                      <a:pt x="67" y="32"/>
                    </a:lnTo>
                    <a:lnTo>
                      <a:pt x="66" y="32"/>
                    </a:lnTo>
                    <a:lnTo>
                      <a:pt x="71" y="29"/>
                    </a:lnTo>
                    <a:lnTo>
                      <a:pt x="71" y="28"/>
                    </a:lnTo>
                    <a:lnTo>
                      <a:pt x="71" y="29"/>
                    </a:lnTo>
                    <a:lnTo>
                      <a:pt x="76" y="29"/>
                    </a:lnTo>
                    <a:lnTo>
                      <a:pt x="79" y="28"/>
                    </a:lnTo>
                    <a:lnTo>
                      <a:pt x="79" y="27"/>
                    </a:lnTo>
                    <a:lnTo>
                      <a:pt x="79" y="28"/>
                    </a:lnTo>
                    <a:lnTo>
                      <a:pt x="84" y="28"/>
                    </a:lnTo>
                    <a:lnTo>
                      <a:pt x="89" y="28"/>
                    </a:lnTo>
                    <a:lnTo>
                      <a:pt x="94" y="28"/>
                    </a:lnTo>
                    <a:lnTo>
                      <a:pt x="99" y="28"/>
                    </a:lnTo>
                    <a:lnTo>
                      <a:pt x="105" y="28"/>
                    </a:lnTo>
                    <a:lnTo>
                      <a:pt x="105" y="27"/>
                    </a:lnTo>
                    <a:lnTo>
                      <a:pt x="105" y="28"/>
                    </a:lnTo>
                    <a:lnTo>
                      <a:pt x="110" y="29"/>
                    </a:lnTo>
                    <a:lnTo>
                      <a:pt x="110" y="28"/>
                    </a:lnTo>
                    <a:lnTo>
                      <a:pt x="110" y="29"/>
                    </a:lnTo>
                    <a:lnTo>
                      <a:pt x="115" y="29"/>
                    </a:lnTo>
                    <a:lnTo>
                      <a:pt x="115" y="28"/>
                    </a:lnTo>
                    <a:lnTo>
                      <a:pt x="115" y="29"/>
                    </a:lnTo>
                    <a:lnTo>
                      <a:pt x="120" y="31"/>
                    </a:lnTo>
                    <a:lnTo>
                      <a:pt x="126" y="32"/>
                    </a:lnTo>
                    <a:lnTo>
                      <a:pt x="127" y="32"/>
                    </a:lnTo>
                    <a:lnTo>
                      <a:pt x="126" y="32"/>
                    </a:lnTo>
                    <a:lnTo>
                      <a:pt x="131" y="32"/>
                    </a:lnTo>
                    <a:lnTo>
                      <a:pt x="131" y="31"/>
                    </a:lnTo>
                    <a:lnTo>
                      <a:pt x="131" y="32"/>
                    </a:lnTo>
                    <a:lnTo>
                      <a:pt x="135" y="43"/>
                    </a:lnTo>
                    <a:lnTo>
                      <a:pt x="135" y="45"/>
                    </a:lnTo>
                    <a:lnTo>
                      <a:pt x="136" y="45"/>
                    </a:lnTo>
                    <a:lnTo>
                      <a:pt x="156" y="45"/>
                    </a:lnTo>
                    <a:lnTo>
                      <a:pt x="157" y="45"/>
                    </a:lnTo>
                    <a:lnTo>
                      <a:pt x="157" y="43"/>
                    </a:lnTo>
                    <a:lnTo>
                      <a:pt x="157" y="40"/>
                    </a:lnTo>
                    <a:lnTo>
                      <a:pt x="157" y="38"/>
                    </a:lnTo>
                    <a:lnTo>
                      <a:pt x="156" y="38"/>
                    </a:lnTo>
                    <a:lnTo>
                      <a:pt x="153" y="38"/>
                    </a:lnTo>
                    <a:lnTo>
                      <a:pt x="153" y="40"/>
                    </a:lnTo>
                    <a:lnTo>
                      <a:pt x="155" y="40"/>
                    </a:lnTo>
                    <a:lnTo>
                      <a:pt x="155" y="19"/>
                    </a:lnTo>
                    <a:lnTo>
                      <a:pt x="155" y="18"/>
                    </a:lnTo>
                    <a:lnTo>
                      <a:pt x="153" y="18"/>
                    </a:lnTo>
                    <a:lnTo>
                      <a:pt x="153" y="17"/>
                    </a:lnTo>
                    <a:lnTo>
                      <a:pt x="152" y="17"/>
                    </a:lnTo>
                    <a:lnTo>
                      <a:pt x="151" y="17"/>
                    </a:lnTo>
                    <a:lnTo>
                      <a:pt x="151" y="18"/>
                    </a:lnTo>
                    <a:lnTo>
                      <a:pt x="152" y="18"/>
                    </a:lnTo>
                    <a:lnTo>
                      <a:pt x="152" y="17"/>
                    </a:lnTo>
                    <a:lnTo>
                      <a:pt x="151" y="15"/>
                    </a:lnTo>
                    <a:lnTo>
                      <a:pt x="150" y="15"/>
                    </a:lnTo>
                    <a:lnTo>
                      <a:pt x="148" y="14"/>
                    </a:lnTo>
                    <a:lnTo>
                      <a:pt x="147" y="14"/>
                    </a:lnTo>
                    <a:lnTo>
                      <a:pt x="146" y="14"/>
                    </a:lnTo>
                    <a:lnTo>
                      <a:pt x="146" y="15"/>
                    </a:lnTo>
                    <a:lnTo>
                      <a:pt x="146" y="14"/>
                    </a:lnTo>
                    <a:lnTo>
                      <a:pt x="141" y="13"/>
                    </a:lnTo>
                    <a:lnTo>
                      <a:pt x="136" y="12"/>
                    </a:lnTo>
                    <a:lnTo>
                      <a:pt x="136" y="13"/>
                    </a:lnTo>
                    <a:lnTo>
                      <a:pt x="137" y="12"/>
                    </a:lnTo>
                    <a:lnTo>
                      <a:pt x="132" y="10"/>
                    </a:lnTo>
                    <a:lnTo>
                      <a:pt x="127" y="10"/>
                    </a:lnTo>
                    <a:lnTo>
                      <a:pt x="124" y="9"/>
                    </a:lnTo>
                    <a:lnTo>
                      <a:pt x="125" y="9"/>
                    </a:lnTo>
                    <a:lnTo>
                      <a:pt x="124" y="9"/>
                    </a:lnTo>
                    <a:lnTo>
                      <a:pt x="119" y="9"/>
                    </a:lnTo>
                    <a:lnTo>
                      <a:pt x="114" y="8"/>
                    </a:lnTo>
                    <a:lnTo>
                      <a:pt x="114" y="9"/>
                    </a:lnTo>
                    <a:lnTo>
                      <a:pt x="115" y="8"/>
                    </a:lnTo>
                    <a:lnTo>
                      <a:pt x="110" y="7"/>
                    </a:lnTo>
                    <a:lnTo>
                      <a:pt x="107" y="7"/>
                    </a:lnTo>
                    <a:lnTo>
                      <a:pt x="102" y="5"/>
                    </a:lnTo>
                    <a:lnTo>
                      <a:pt x="102" y="7"/>
                    </a:lnTo>
                    <a:lnTo>
                      <a:pt x="102" y="5"/>
                    </a:lnTo>
                    <a:lnTo>
                      <a:pt x="97" y="5"/>
                    </a:lnTo>
                    <a:lnTo>
                      <a:pt x="97" y="4"/>
                    </a:lnTo>
                    <a:lnTo>
                      <a:pt x="92" y="4"/>
                    </a:lnTo>
                    <a:lnTo>
                      <a:pt x="92" y="5"/>
                    </a:lnTo>
                    <a:lnTo>
                      <a:pt x="88" y="4"/>
                    </a:lnTo>
                    <a:lnTo>
                      <a:pt x="87" y="4"/>
                    </a:lnTo>
                    <a:lnTo>
                      <a:pt x="88" y="4"/>
                    </a:lnTo>
                    <a:lnTo>
                      <a:pt x="83" y="4"/>
                    </a:lnTo>
                    <a:lnTo>
                      <a:pt x="83" y="5"/>
                    </a:lnTo>
                    <a:lnTo>
                      <a:pt x="83" y="4"/>
                    </a:lnTo>
                    <a:lnTo>
                      <a:pt x="78" y="3"/>
                    </a:lnTo>
                    <a:lnTo>
                      <a:pt x="79" y="3"/>
                    </a:lnTo>
                    <a:lnTo>
                      <a:pt x="78" y="3"/>
                    </a:lnTo>
                    <a:lnTo>
                      <a:pt x="74" y="2"/>
                    </a:lnTo>
                    <a:lnTo>
                      <a:pt x="70" y="2"/>
                    </a:lnTo>
                    <a:lnTo>
                      <a:pt x="70" y="3"/>
                    </a:lnTo>
                    <a:lnTo>
                      <a:pt x="70" y="2"/>
                    </a:lnTo>
                    <a:lnTo>
                      <a:pt x="66" y="2"/>
                    </a:lnTo>
                    <a:lnTo>
                      <a:pt x="65" y="2"/>
                    </a:lnTo>
                    <a:lnTo>
                      <a:pt x="66" y="2"/>
                    </a:lnTo>
                    <a:lnTo>
                      <a:pt x="61" y="2"/>
                    </a:lnTo>
                    <a:lnTo>
                      <a:pt x="61" y="3"/>
                    </a:lnTo>
                    <a:lnTo>
                      <a:pt x="62" y="2"/>
                    </a:lnTo>
                    <a:lnTo>
                      <a:pt x="56" y="0"/>
                    </a:lnTo>
                    <a:lnTo>
                      <a:pt x="51" y="0"/>
                    </a:lnTo>
                    <a:lnTo>
                      <a:pt x="47" y="0"/>
                    </a:lnTo>
                    <a:lnTo>
                      <a:pt x="47" y="2"/>
                    </a:lnTo>
                    <a:lnTo>
                      <a:pt x="47" y="0"/>
                    </a:lnTo>
                    <a:lnTo>
                      <a:pt x="42" y="0"/>
                    </a:lnTo>
                    <a:lnTo>
                      <a:pt x="37" y="0"/>
                    </a:lnTo>
                    <a:lnTo>
                      <a:pt x="31" y="0"/>
                    </a:lnTo>
                    <a:lnTo>
                      <a:pt x="31" y="3"/>
                    </a:lnTo>
                    <a:lnTo>
                      <a:pt x="37" y="3"/>
                    </a:lnTo>
                    <a:lnTo>
                      <a:pt x="42" y="3"/>
                    </a:lnTo>
                    <a:lnTo>
                      <a:pt x="42" y="2"/>
                    </a:lnTo>
                    <a:lnTo>
                      <a:pt x="42" y="3"/>
                    </a:lnTo>
                    <a:lnTo>
                      <a:pt x="47" y="3"/>
                    </a:lnTo>
                    <a:lnTo>
                      <a:pt x="51" y="3"/>
                    </a:lnTo>
                    <a:lnTo>
                      <a:pt x="56" y="3"/>
                    </a:lnTo>
                    <a:lnTo>
                      <a:pt x="56" y="2"/>
                    </a:lnTo>
                    <a:lnTo>
                      <a:pt x="56" y="3"/>
                    </a:lnTo>
                    <a:lnTo>
                      <a:pt x="61" y="4"/>
                    </a:lnTo>
                    <a:lnTo>
                      <a:pt x="62" y="4"/>
                    </a:lnTo>
                    <a:lnTo>
                      <a:pt x="61" y="4"/>
                    </a:lnTo>
                    <a:lnTo>
                      <a:pt x="66" y="4"/>
                    </a:lnTo>
                    <a:lnTo>
                      <a:pt x="66" y="3"/>
                    </a:lnTo>
                    <a:lnTo>
                      <a:pt x="65" y="4"/>
                    </a:lnTo>
                    <a:lnTo>
                      <a:pt x="70" y="4"/>
                    </a:lnTo>
                    <a:lnTo>
                      <a:pt x="74" y="4"/>
                    </a:lnTo>
                    <a:lnTo>
                      <a:pt x="74" y="3"/>
                    </a:lnTo>
                    <a:lnTo>
                      <a:pt x="74" y="4"/>
                    </a:lnTo>
                    <a:lnTo>
                      <a:pt x="78" y="5"/>
                    </a:lnTo>
                    <a:lnTo>
                      <a:pt x="78" y="4"/>
                    </a:lnTo>
                    <a:lnTo>
                      <a:pt x="78" y="5"/>
                    </a:lnTo>
                    <a:lnTo>
                      <a:pt x="83" y="7"/>
                    </a:lnTo>
                    <a:lnTo>
                      <a:pt x="88" y="7"/>
                    </a:lnTo>
                    <a:lnTo>
                      <a:pt x="88" y="5"/>
                    </a:lnTo>
                    <a:lnTo>
                      <a:pt x="87" y="7"/>
                    </a:lnTo>
                    <a:lnTo>
                      <a:pt x="90" y="7"/>
                    </a:lnTo>
                    <a:lnTo>
                      <a:pt x="92" y="7"/>
                    </a:lnTo>
                    <a:lnTo>
                      <a:pt x="97" y="7"/>
                    </a:lnTo>
                    <a:lnTo>
                      <a:pt x="97" y="5"/>
                    </a:lnTo>
                    <a:lnTo>
                      <a:pt x="97" y="7"/>
                    </a:lnTo>
                    <a:lnTo>
                      <a:pt x="100" y="8"/>
                    </a:lnTo>
                    <a:lnTo>
                      <a:pt x="105" y="8"/>
                    </a:lnTo>
                    <a:lnTo>
                      <a:pt x="105" y="7"/>
                    </a:lnTo>
                    <a:lnTo>
                      <a:pt x="105" y="8"/>
                    </a:lnTo>
                    <a:lnTo>
                      <a:pt x="110" y="9"/>
                    </a:lnTo>
                    <a:lnTo>
                      <a:pt x="110" y="8"/>
                    </a:lnTo>
                    <a:lnTo>
                      <a:pt x="110" y="9"/>
                    </a:lnTo>
                    <a:lnTo>
                      <a:pt x="114" y="10"/>
                    </a:lnTo>
                    <a:lnTo>
                      <a:pt x="119" y="12"/>
                    </a:lnTo>
                    <a:lnTo>
                      <a:pt x="124" y="12"/>
                    </a:lnTo>
                    <a:lnTo>
                      <a:pt x="124" y="10"/>
                    </a:lnTo>
                    <a:lnTo>
                      <a:pt x="124" y="12"/>
                    </a:lnTo>
                    <a:lnTo>
                      <a:pt x="127" y="13"/>
                    </a:lnTo>
                    <a:lnTo>
                      <a:pt x="132" y="13"/>
                    </a:lnTo>
                    <a:lnTo>
                      <a:pt x="132" y="12"/>
                    </a:lnTo>
                    <a:lnTo>
                      <a:pt x="132" y="13"/>
                    </a:lnTo>
                    <a:lnTo>
                      <a:pt x="136" y="14"/>
                    </a:lnTo>
                    <a:lnTo>
                      <a:pt x="141" y="15"/>
                    </a:lnTo>
                    <a:lnTo>
                      <a:pt x="141" y="14"/>
                    </a:lnTo>
                    <a:lnTo>
                      <a:pt x="141" y="15"/>
                    </a:lnTo>
                    <a:lnTo>
                      <a:pt x="145" y="17"/>
                    </a:lnTo>
                    <a:lnTo>
                      <a:pt x="146" y="17"/>
                    </a:lnTo>
                    <a:lnTo>
                      <a:pt x="147" y="17"/>
                    </a:lnTo>
                    <a:lnTo>
                      <a:pt x="148" y="17"/>
                    </a:lnTo>
                    <a:lnTo>
                      <a:pt x="148" y="15"/>
                    </a:lnTo>
                    <a:lnTo>
                      <a:pt x="147" y="17"/>
                    </a:lnTo>
                    <a:lnTo>
                      <a:pt x="148" y="17"/>
                    </a:lnTo>
                    <a:lnTo>
                      <a:pt x="150" y="17"/>
                    </a:lnTo>
                    <a:lnTo>
                      <a:pt x="150" y="15"/>
                    </a:lnTo>
                    <a:lnTo>
                      <a:pt x="150" y="17"/>
                    </a:lnTo>
                    <a:lnTo>
                      <a:pt x="151" y="18"/>
                    </a:lnTo>
                    <a:lnTo>
                      <a:pt x="150" y="18"/>
                    </a:lnTo>
                    <a:lnTo>
                      <a:pt x="150" y="19"/>
                    </a:lnTo>
                    <a:lnTo>
                      <a:pt x="151" y="19"/>
                    </a:lnTo>
                    <a:lnTo>
                      <a:pt x="152" y="19"/>
                    </a:lnTo>
                    <a:lnTo>
                      <a:pt x="152" y="18"/>
                    </a:lnTo>
                    <a:lnTo>
                      <a:pt x="152" y="19"/>
                    </a:lnTo>
                    <a:lnTo>
                      <a:pt x="153" y="19"/>
                    </a:lnTo>
                    <a:lnTo>
                      <a:pt x="152" y="19"/>
                    </a:lnTo>
                    <a:lnTo>
                      <a:pt x="152" y="40"/>
                    </a:lnTo>
                    <a:lnTo>
                      <a:pt x="152" y="41"/>
                    </a:lnTo>
                    <a:lnTo>
                      <a:pt x="153" y="41"/>
                    </a:lnTo>
                    <a:lnTo>
                      <a:pt x="156" y="41"/>
                    </a:lnTo>
                    <a:lnTo>
                      <a:pt x="156" y="40"/>
                    </a:lnTo>
                    <a:lnTo>
                      <a:pt x="155" y="40"/>
                    </a:lnTo>
                    <a:lnTo>
                      <a:pt x="155" y="43"/>
                    </a:lnTo>
                    <a:lnTo>
                      <a:pt x="156" y="43"/>
                    </a:lnTo>
                    <a:lnTo>
                      <a:pt x="156" y="42"/>
                    </a:lnTo>
                    <a:lnTo>
                      <a:pt x="136" y="42"/>
                    </a:lnTo>
                    <a:lnTo>
                      <a:pt x="136" y="43"/>
                    </a:lnTo>
                    <a:lnTo>
                      <a:pt x="137" y="43"/>
                    </a:lnTo>
                    <a:lnTo>
                      <a:pt x="132" y="31"/>
                    </a:lnTo>
                    <a:lnTo>
                      <a:pt x="132" y="29"/>
                    </a:lnTo>
                    <a:lnTo>
                      <a:pt x="126" y="29"/>
                    </a:lnTo>
                    <a:lnTo>
                      <a:pt x="126" y="31"/>
                    </a:lnTo>
                    <a:lnTo>
                      <a:pt x="126" y="29"/>
                    </a:lnTo>
                    <a:lnTo>
                      <a:pt x="121" y="28"/>
                    </a:lnTo>
                    <a:lnTo>
                      <a:pt x="120" y="29"/>
                    </a:lnTo>
                    <a:lnTo>
                      <a:pt x="121" y="28"/>
                    </a:lnTo>
                    <a:lnTo>
                      <a:pt x="115" y="27"/>
                    </a:lnTo>
                    <a:lnTo>
                      <a:pt x="110" y="27"/>
                    </a:lnTo>
                    <a:lnTo>
                      <a:pt x="105" y="26"/>
                    </a:lnTo>
                    <a:lnTo>
                      <a:pt x="99" y="26"/>
                    </a:lnTo>
                    <a:lnTo>
                      <a:pt x="94" y="26"/>
                    </a:lnTo>
                    <a:lnTo>
                      <a:pt x="89" y="26"/>
                    </a:lnTo>
                    <a:lnTo>
                      <a:pt x="84" y="26"/>
                    </a:lnTo>
                    <a:lnTo>
                      <a:pt x="79" y="26"/>
                    </a:lnTo>
                    <a:lnTo>
                      <a:pt x="78" y="26"/>
                    </a:lnTo>
                    <a:lnTo>
                      <a:pt x="74" y="27"/>
                    </a:lnTo>
                    <a:lnTo>
                      <a:pt x="74" y="28"/>
                    </a:lnTo>
                    <a:lnTo>
                      <a:pt x="74" y="27"/>
                    </a:lnTo>
                    <a:lnTo>
                      <a:pt x="71" y="27"/>
                    </a:lnTo>
                    <a:lnTo>
                      <a:pt x="70" y="27"/>
                    </a:lnTo>
                    <a:lnTo>
                      <a:pt x="66" y="29"/>
                    </a:lnTo>
                    <a:lnTo>
                      <a:pt x="66" y="31"/>
                    </a:lnTo>
                    <a:lnTo>
                      <a:pt x="66" y="29"/>
                    </a:lnTo>
                    <a:lnTo>
                      <a:pt x="62" y="31"/>
                    </a:lnTo>
                    <a:lnTo>
                      <a:pt x="57" y="33"/>
                    </a:lnTo>
                    <a:lnTo>
                      <a:pt x="58" y="34"/>
                    </a:lnTo>
                    <a:lnTo>
                      <a:pt x="57" y="33"/>
                    </a:lnTo>
                    <a:lnTo>
                      <a:pt x="53" y="34"/>
                    </a:lnTo>
                    <a:lnTo>
                      <a:pt x="21" y="104"/>
                    </a:lnTo>
                    <a:lnTo>
                      <a:pt x="23" y="104"/>
                    </a:lnTo>
                    <a:lnTo>
                      <a:pt x="23" y="103"/>
                    </a:lnTo>
                    <a:lnTo>
                      <a:pt x="0" y="10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79" name="Freeform 963"/>
              <p:cNvSpPr>
                <a:spLocks/>
              </p:cNvSpPr>
              <p:nvPr/>
            </p:nvSpPr>
            <p:spPr bwMode="auto">
              <a:xfrm>
                <a:off x="5374" y="3938"/>
                <a:ext cx="25" cy="76"/>
              </a:xfrm>
              <a:custGeom>
                <a:avLst/>
                <a:gdLst>
                  <a:gd name="T0" fmla="*/ 1 w 34"/>
                  <a:gd name="T1" fmla="*/ 1 h 107"/>
                  <a:gd name="T2" fmla="*/ 1 w 34"/>
                  <a:gd name="T3" fmla="*/ 1 h 107"/>
                  <a:gd name="T4" fmla="*/ 1 w 34"/>
                  <a:gd name="T5" fmla="*/ 1 h 107"/>
                  <a:gd name="T6" fmla="*/ 1 w 34"/>
                  <a:gd name="T7" fmla="*/ 1 h 107"/>
                  <a:gd name="T8" fmla="*/ 1 w 34"/>
                  <a:gd name="T9" fmla="*/ 1 h 107"/>
                  <a:gd name="T10" fmla="*/ 1 w 34"/>
                  <a:gd name="T11" fmla="*/ 1 h 107"/>
                  <a:gd name="T12" fmla="*/ 1 w 34"/>
                  <a:gd name="T13" fmla="*/ 1 h 107"/>
                  <a:gd name="T14" fmla="*/ 1 w 34"/>
                  <a:gd name="T15" fmla="*/ 1 h 107"/>
                  <a:gd name="T16" fmla="*/ 1 w 34"/>
                  <a:gd name="T17" fmla="*/ 1 h 107"/>
                  <a:gd name="T18" fmla="*/ 1 w 34"/>
                  <a:gd name="T19" fmla="*/ 1 h 107"/>
                  <a:gd name="T20" fmla="*/ 1 w 34"/>
                  <a:gd name="T21" fmla="*/ 1 h 107"/>
                  <a:gd name="T22" fmla="*/ 1 w 34"/>
                  <a:gd name="T23" fmla="*/ 0 h 107"/>
                  <a:gd name="T24" fmla="*/ 1 w 34"/>
                  <a:gd name="T25" fmla="*/ 0 h 107"/>
                  <a:gd name="T26" fmla="*/ 1 w 34"/>
                  <a:gd name="T27" fmla="*/ 0 h 107"/>
                  <a:gd name="T28" fmla="*/ 1 w 34"/>
                  <a:gd name="T29" fmla="*/ 0 h 107"/>
                  <a:gd name="T30" fmla="*/ 0 w 34"/>
                  <a:gd name="T31" fmla="*/ 0 h 107"/>
                  <a:gd name="T32" fmla="*/ 0 w 34"/>
                  <a:gd name="T33" fmla="*/ 1 h 107"/>
                  <a:gd name="T34" fmla="*/ 0 w 34"/>
                  <a:gd name="T35" fmla="*/ 2 h 107"/>
                  <a:gd name="T36" fmla="*/ 1 w 34"/>
                  <a:gd name="T37" fmla="*/ 2 h 107"/>
                  <a:gd name="T38" fmla="*/ 1 w 34"/>
                  <a:gd name="T39" fmla="*/ 1 h 107"/>
                  <a:gd name="T40" fmla="*/ 1 w 34"/>
                  <a:gd name="T41" fmla="*/ 1 h 107"/>
                  <a:gd name="T42" fmla="*/ 1 w 34"/>
                  <a:gd name="T43" fmla="*/ 1 h 107"/>
                  <a:gd name="T44" fmla="*/ 1 w 34"/>
                  <a:gd name="T45" fmla="*/ 1 h 107"/>
                  <a:gd name="T46" fmla="*/ 1 w 34"/>
                  <a:gd name="T47" fmla="*/ 1 h 107"/>
                  <a:gd name="T48" fmla="*/ 1 w 34"/>
                  <a:gd name="T49" fmla="*/ 1 h 107"/>
                  <a:gd name="T50" fmla="*/ 1 w 34"/>
                  <a:gd name="T51" fmla="*/ 1 h 107"/>
                  <a:gd name="T52" fmla="*/ 1 w 34"/>
                  <a:gd name="T53" fmla="*/ 1 h 107"/>
                  <a:gd name="T54" fmla="*/ 1 w 34"/>
                  <a:gd name="T55" fmla="*/ 1 h 107"/>
                  <a:gd name="T56" fmla="*/ 1 w 34"/>
                  <a:gd name="T57" fmla="*/ 1 h 107"/>
                  <a:gd name="T58" fmla="*/ 1 w 34"/>
                  <a:gd name="T59" fmla="*/ 1 h 107"/>
                  <a:gd name="T60" fmla="*/ 1 w 34"/>
                  <a:gd name="T61" fmla="*/ 1 h 107"/>
                  <a:gd name="T62" fmla="*/ 1 w 34"/>
                  <a:gd name="T63" fmla="*/ 1 h 107"/>
                  <a:gd name="T64" fmla="*/ 1 w 34"/>
                  <a:gd name="T65" fmla="*/ 1 h 107"/>
                  <a:gd name="T66" fmla="*/ 1 w 34"/>
                  <a:gd name="T67" fmla="*/ 1 h 107"/>
                  <a:gd name="T68" fmla="*/ 1 w 34"/>
                  <a:gd name="T69" fmla="*/ 1 h 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107"/>
                  <a:gd name="T107" fmla="*/ 34 w 34"/>
                  <a:gd name="T108" fmla="*/ 107 h 1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107">
                    <a:moveTo>
                      <a:pt x="33" y="5"/>
                    </a:moveTo>
                    <a:lnTo>
                      <a:pt x="34" y="2"/>
                    </a:lnTo>
                    <a:lnTo>
                      <a:pt x="29" y="1"/>
                    </a:lnTo>
                    <a:lnTo>
                      <a:pt x="24" y="1"/>
                    </a:lnTo>
                    <a:lnTo>
                      <a:pt x="19" y="1"/>
                    </a:lnTo>
                    <a:lnTo>
                      <a:pt x="15" y="1"/>
                    </a:lnTo>
                    <a:lnTo>
                      <a:pt x="10" y="1"/>
                    </a:lnTo>
                    <a:lnTo>
                      <a:pt x="10" y="2"/>
                    </a:lnTo>
                    <a:lnTo>
                      <a:pt x="10" y="1"/>
                    </a:lnTo>
                    <a:lnTo>
                      <a:pt x="7" y="0"/>
                    </a:lnTo>
                    <a:lnTo>
                      <a:pt x="2" y="0"/>
                    </a:lnTo>
                    <a:lnTo>
                      <a:pt x="0" y="0"/>
                    </a:lnTo>
                    <a:lnTo>
                      <a:pt x="0" y="1"/>
                    </a:lnTo>
                    <a:lnTo>
                      <a:pt x="0" y="107"/>
                    </a:lnTo>
                    <a:lnTo>
                      <a:pt x="3" y="107"/>
                    </a:lnTo>
                    <a:lnTo>
                      <a:pt x="3" y="1"/>
                    </a:lnTo>
                    <a:lnTo>
                      <a:pt x="2" y="1"/>
                    </a:lnTo>
                    <a:lnTo>
                      <a:pt x="2" y="2"/>
                    </a:lnTo>
                    <a:lnTo>
                      <a:pt x="7" y="2"/>
                    </a:lnTo>
                    <a:lnTo>
                      <a:pt x="7" y="1"/>
                    </a:lnTo>
                    <a:lnTo>
                      <a:pt x="7" y="2"/>
                    </a:lnTo>
                    <a:lnTo>
                      <a:pt x="10" y="4"/>
                    </a:lnTo>
                    <a:lnTo>
                      <a:pt x="15" y="4"/>
                    </a:lnTo>
                    <a:lnTo>
                      <a:pt x="19" y="4"/>
                    </a:lnTo>
                    <a:lnTo>
                      <a:pt x="24" y="4"/>
                    </a:lnTo>
                    <a:lnTo>
                      <a:pt x="29" y="4"/>
                    </a:lnTo>
                    <a:lnTo>
                      <a:pt x="29" y="2"/>
                    </a:lnTo>
                    <a:lnTo>
                      <a:pt x="28" y="2"/>
                    </a:lnTo>
                    <a:lnTo>
                      <a:pt x="33" y="5"/>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80" name="Freeform 964"/>
              <p:cNvSpPr>
                <a:spLocks/>
              </p:cNvSpPr>
              <p:nvPr/>
            </p:nvSpPr>
            <p:spPr bwMode="auto">
              <a:xfrm>
                <a:off x="5059" y="3888"/>
                <a:ext cx="324" cy="125"/>
              </a:xfrm>
              <a:custGeom>
                <a:avLst/>
                <a:gdLst>
                  <a:gd name="T0" fmla="*/ 16 w 436"/>
                  <a:gd name="T1" fmla="*/ 3 h 179"/>
                  <a:gd name="T2" fmla="*/ 7 w 436"/>
                  <a:gd name="T3" fmla="*/ 3 h 179"/>
                  <a:gd name="T4" fmla="*/ 7 w 436"/>
                  <a:gd name="T5" fmla="*/ 3 h 179"/>
                  <a:gd name="T6" fmla="*/ 6 w 436"/>
                  <a:gd name="T7" fmla="*/ 2 h 179"/>
                  <a:gd name="T8" fmla="*/ 6 w 436"/>
                  <a:gd name="T9" fmla="*/ 2 h 179"/>
                  <a:gd name="T10" fmla="*/ 5 w 436"/>
                  <a:gd name="T11" fmla="*/ 2 h 179"/>
                  <a:gd name="T12" fmla="*/ 5 w 436"/>
                  <a:gd name="T13" fmla="*/ 2 h 179"/>
                  <a:gd name="T14" fmla="*/ 5 w 436"/>
                  <a:gd name="T15" fmla="*/ 2 h 179"/>
                  <a:gd name="T16" fmla="*/ 5 w 436"/>
                  <a:gd name="T17" fmla="*/ 2 h 179"/>
                  <a:gd name="T18" fmla="*/ 5 w 436"/>
                  <a:gd name="T19" fmla="*/ 2 h 179"/>
                  <a:gd name="T20" fmla="*/ 5 w 436"/>
                  <a:gd name="T21" fmla="*/ 2 h 179"/>
                  <a:gd name="T22" fmla="*/ 5 w 436"/>
                  <a:gd name="T23" fmla="*/ 2 h 179"/>
                  <a:gd name="T24" fmla="*/ 5 w 436"/>
                  <a:gd name="T25" fmla="*/ 2 h 179"/>
                  <a:gd name="T26" fmla="*/ 5 w 436"/>
                  <a:gd name="T27" fmla="*/ 2 h 179"/>
                  <a:gd name="T28" fmla="*/ 5 w 436"/>
                  <a:gd name="T29" fmla="*/ 2 h 179"/>
                  <a:gd name="T30" fmla="*/ 4 w 436"/>
                  <a:gd name="T31" fmla="*/ 2 h 179"/>
                  <a:gd name="T32" fmla="*/ 4 w 436"/>
                  <a:gd name="T33" fmla="*/ 2 h 179"/>
                  <a:gd name="T34" fmla="*/ 4 w 436"/>
                  <a:gd name="T35" fmla="*/ 2 h 179"/>
                  <a:gd name="T36" fmla="*/ 4 w 436"/>
                  <a:gd name="T37" fmla="*/ 2 h 179"/>
                  <a:gd name="T38" fmla="*/ 4 w 436"/>
                  <a:gd name="T39" fmla="*/ 2 h 179"/>
                  <a:gd name="T40" fmla="*/ 4 w 436"/>
                  <a:gd name="T41" fmla="*/ 2 h 179"/>
                  <a:gd name="T42" fmla="*/ 4 w 436"/>
                  <a:gd name="T43" fmla="*/ 2 h 179"/>
                  <a:gd name="T44" fmla="*/ 3 w 436"/>
                  <a:gd name="T45" fmla="*/ 2 h 179"/>
                  <a:gd name="T46" fmla="*/ 3 w 436"/>
                  <a:gd name="T47" fmla="*/ 2 h 179"/>
                  <a:gd name="T48" fmla="*/ 3 w 436"/>
                  <a:gd name="T49" fmla="*/ 2 h 179"/>
                  <a:gd name="T50" fmla="*/ 3 w 436"/>
                  <a:gd name="T51" fmla="*/ 2 h 179"/>
                  <a:gd name="T52" fmla="*/ 3 w 436"/>
                  <a:gd name="T53" fmla="*/ 2 h 179"/>
                  <a:gd name="T54" fmla="*/ 2 w 436"/>
                  <a:gd name="T55" fmla="*/ 2 h 179"/>
                  <a:gd name="T56" fmla="*/ 2 w 436"/>
                  <a:gd name="T57" fmla="*/ 2 h 179"/>
                  <a:gd name="T58" fmla="*/ 2 w 436"/>
                  <a:gd name="T59" fmla="*/ 2 h 179"/>
                  <a:gd name="T60" fmla="*/ 2 w 436"/>
                  <a:gd name="T61" fmla="*/ 2 h 179"/>
                  <a:gd name="T62" fmla="*/ 2 w 436"/>
                  <a:gd name="T63" fmla="*/ 2 h 179"/>
                  <a:gd name="T64" fmla="*/ 2 w 436"/>
                  <a:gd name="T65" fmla="*/ 2 h 179"/>
                  <a:gd name="T66" fmla="*/ 2 w 436"/>
                  <a:gd name="T67" fmla="*/ 2 h 179"/>
                  <a:gd name="T68" fmla="*/ 2 w 436"/>
                  <a:gd name="T69" fmla="*/ 2 h 179"/>
                  <a:gd name="T70" fmla="*/ 2 w 436"/>
                  <a:gd name="T71" fmla="*/ 2 h 179"/>
                  <a:gd name="T72" fmla="*/ 1 w 436"/>
                  <a:gd name="T73" fmla="*/ 2 h 179"/>
                  <a:gd name="T74" fmla="*/ 1 w 436"/>
                  <a:gd name="T75" fmla="*/ 2 h 179"/>
                  <a:gd name="T76" fmla="*/ 1 w 436"/>
                  <a:gd name="T77" fmla="*/ 2 h 179"/>
                  <a:gd name="T78" fmla="*/ 1 w 436"/>
                  <a:gd name="T79" fmla="*/ 2 h 179"/>
                  <a:gd name="T80" fmla="*/ 1 w 436"/>
                  <a:gd name="T81" fmla="*/ 2 h 179"/>
                  <a:gd name="T82" fmla="*/ 1 w 436"/>
                  <a:gd name="T83" fmla="*/ 2 h 179"/>
                  <a:gd name="T84" fmla="*/ 1 w 436"/>
                  <a:gd name="T85" fmla="*/ 2 h 179"/>
                  <a:gd name="T86" fmla="*/ 1 w 436"/>
                  <a:gd name="T87" fmla="*/ 2 h 179"/>
                  <a:gd name="T88" fmla="*/ 1 w 436"/>
                  <a:gd name="T89" fmla="*/ 3 h 179"/>
                  <a:gd name="T90" fmla="*/ 0 w 436"/>
                  <a:gd name="T91" fmla="*/ 3 h 179"/>
                  <a:gd name="T92" fmla="*/ 0 w 436"/>
                  <a:gd name="T93" fmla="*/ 1 h 179"/>
                  <a:gd name="T94" fmla="*/ 0 w 436"/>
                  <a:gd name="T95" fmla="*/ 1 h 179"/>
                  <a:gd name="T96" fmla="*/ 1 w 436"/>
                  <a:gd name="T97" fmla="*/ 1 h 179"/>
                  <a:gd name="T98" fmla="*/ 1 w 436"/>
                  <a:gd name="T99" fmla="*/ 1 h 179"/>
                  <a:gd name="T100" fmla="*/ 1 w 436"/>
                  <a:gd name="T101" fmla="*/ 1 h 179"/>
                  <a:gd name="T102" fmla="*/ 1 w 436"/>
                  <a:gd name="T103" fmla="*/ 1 h 179"/>
                  <a:gd name="T104" fmla="*/ 1 w 436"/>
                  <a:gd name="T105" fmla="*/ 1 h 179"/>
                  <a:gd name="T106" fmla="*/ 1 w 436"/>
                  <a:gd name="T107" fmla="*/ 1 h 179"/>
                  <a:gd name="T108" fmla="*/ 1 w 436"/>
                  <a:gd name="T109" fmla="*/ 1 h 179"/>
                  <a:gd name="T110" fmla="*/ 7 w 436"/>
                  <a:gd name="T111" fmla="*/ 0 h 179"/>
                  <a:gd name="T112" fmla="*/ 16 w 436"/>
                  <a:gd name="T113" fmla="*/ 0 h 179"/>
                  <a:gd name="T114" fmla="*/ 16 w 436"/>
                  <a:gd name="T115" fmla="*/ 1 h 179"/>
                  <a:gd name="T116" fmla="*/ 16 w 436"/>
                  <a:gd name="T117" fmla="*/ 1 h 179"/>
                  <a:gd name="T118" fmla="*/ 16 w 436"/>
                  <a:gd name="T119" fmla="*/ 1 h 179"/>
                  <a:gd name="T120" fmla="*/ 16 w 436"/>
                  <a:gd name="T121" fmla="*/ 2 h 179"/>
                  <a:gd name="T122" fmla="*/ 16 w 436"/>
                  <a:gd name="T123" fmla="*/ 2 h 179"/>
                  <a:gd name="T124" fmla="*/ 16 w 436"/>
                  <a:gd name="T125" fmla="*/ 3 h 1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
                  <a:gd name="T190" fmla="*/ 0 h 179"/>
                  <a:gd name="T191" fmla="*/ 436 w 436"/>
                  <a:gd name="T192" fmla="*/ 179 h 1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 h="179">
                    <a:moveTo>
                      <a:pt x="426" y="179"/>
                    </a:moveTo>
                    <a:lnTo>
                      <a:pt x="206" y="179"/>
                    </a:lnTo>
                    <a:lnTo>
                      <a:pt x="175" y="165"/>
                    </a:lnTo>
                    <a:lnTo>
                      <a:pt x="158" y="120"/>
                    </a:lnTo>
                    <a:lnTo>
                      <a:pt x="156" y="115"/>
                    </a:lnTo>
                    <a:lnTo>
                      <a:pt x="153" y="112"/>
                    </a:lnTo>
                    <a:lnTo>
                      <a:pt x="151" y="109"/>
                    </a:lnTo>
                    <a:lnTo>
                      <a:pt x="148" y="108"/>
                    </a:lnTo>
                    <a:lnTo>
                      <a:pt x="146" y="107"/>
                    </a:lnTo>
                    <a:lnTo>
                      <a:pt x="143" y="106"/>
                    </a:lnTo>
                    <a:lnTo>
                      <a:pt x="141" y="104"/>
                    </a:lnTo>
                    <a:lnTo>
                      <a:pt x="137" y="103"/>
                    </a:lnTo>
                    <a:lnTo>
                      <a:pt x="132" y="102"/>
                    </a:lnTo>
                    <a:lnTo>
                      <a:pt x="128" y="102"/>
                    </a:lnTo>
                    <a:lnTo>
                      <a:pt x="124" y="101"/>
                    </a:lnTo>
                    <a:lnTo>
                      <a:pt x="119" y="99"/>
                    </a:lnTo>
                    <a:lnTo>
                      <a:pt x="115" y="99"/>
                    </a:lnTo>
                    <a:lnTo>
                      <a:pt x="110" y="99"/>
                    </a:lnTo>
                    <a:lnTo>
                      <a:pt x="105" y="99"/>
                    </a:lnTo>
                    <a:lnTo>
                      <a:pt x="101" y="99"/>
                    </a:lnTo>
                    <a:lnTo>
                      <a:pt x="98" y="99"/>
                    </a:lnTo>
                    <a:lnTo>
                      <a:pt x="93" y="99"/>
                    </a:lnTo>
                    <a:lnTo>
                      <a:pt x="89" y="99"/>
                    </a:lnTo>
                    <a:lnTo>
                      <a:pt x="84" y="99"/>
                    </a:lnTo>
                    <a:lnTo>
                      <a:pt x="80" y="101"/>
                    </a:lnTo>
                    <a:lnTo>
                      <a:pt x="77" y="102"/>
                    </a:lnTo>
                    <a:lnTo>
                      <a:pt x="73" y="102"/>
                    </a:lnTo>
                    <a:lnTo>
                      <a:pt x="67" y="103"/>
                    </a:lnTo>
                    <a:lnTo>
                      <a:pt x="66" y="103"/>
                    </a:lnTo>
                    <a:lnTo>
                      <a:pt x="64" y="103"/>
                    </a:lnTo>
                    <a:lnTo>
                      <a:pt x="62" y="104"/>
                    </a:lnTo>
                    <a:lnTo>
                      <a:pt x="61" y="106"/>
                    </a:lnTo>
                    <a:lnTo>
                      <a:pt x="58" y="106"/>
                    </a:lnTo>
                    <a:lnTo>
                      <a:pt x="56" y="106"/>
                    </a:lnTo>
                    <a:lnTo>
                      <a:pt x="53" y="107"/>
                    </a:lnTo>
                    <a:lnTo>
                      <a:pt x="52" y="107"/>
                    </a:lnTo>
                    <a:lnTo>
                      <a:pt x="50" y="108"/>
                    </a:lnTo>
                    <a:lnTo>
                      <a:pt x="47" y="109"/>
                    </a:lnTo>
                    <a:lnTo>
                      <a:pt x="46" y="111"/>
                    </a:lnTo>
                    <a:lnTo>
                      <a:pt x="43" y="112"/>
                    </a:lnTo>
                    <a:lnTo>
                      <a:pt x="42" y="113"/>
                    </a:lnTo>
                    <a:lnTo>
                      <a:pt x="42" y="115"/>
                    </a:lnTo>
                    <a:lnTo>
                      <a:pt x="41" y="116"/>
                    </a:lnTo>
                    <a:lnTo>
                      <a:pt x="29" y="137"/>
                    </a:lnTo>
                    <a:lnTo>
                      <a:pt x="0" y="137"/>
                    </a:lnTo>
                    <a:lnTo>
                      <a:pt x="0" y="75"/>
                    </a:lnTo>
                    <a:lnTo>
                      <a:pt x="0" y="73"/>
                    </a:lnTo>
                    <a:lnTo>
                      <a:pt x="1" y="70"/>
                    </a:lnTo>
                    <a:lnTo>
                      <a:pt x="3" y="66"/>
                    </a:lnTo>
                    <a:lnTo>
                      <a:pt x="4" y="65"/>
                    </a:lnTo>
                    <a:lnTo>
                      <a:pt x="6" y="64"/>
                    </a:lnTo>
                    <a:lnTo>
                      <a:pt x="8" y="63"/>
                    </a:lnTo>
                    <a:lnTo>
                      <a:pt x="11" y="61"/>
                    </a:lnTo>
                    <a:lnTo>
                      <a:pt x="13" y="59"/>
                    </a:lnTo>
                    <a:lnTo>
                      <a:pt x="186" y="0"/>
                    </a:lnTo>
                    <a:lnTo>
                      <a:pt x="403" y="0"/>
                    </a:lnTo>
                    <a:lnTo>
                      <a:pt x="422" y="13"/>
                    </a:lnTo>
                    <a:lnTo>
                      <a:pt x="431" y="75"/>
                    </a:lnTo>
                    <a:lnTo>
                      <a:pt x="436" y="75"/>
                    </a:lnTo>
                    <a:lnTo>
                      <a:pt x="436" y="97"/>
                    </a:lnTo>
                    <a:lnTo>
                      <a:pt x="426" y="97"/>
                    </a:lnTo>
                    <a:lnTo>
                      <a:pt x="426" y="179"/>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81" name="Freeform 965"/>
              <p:cNvSpPr>
                <a:spLocks/>
              </p:cNvSpPr>
              <p:nvPr/>
            </p:nvSpPr>
            <p:spPr bwMode="auto">
              <a:xfrm>
                <a:off x="5059" y="3888"/>
                <a:ext cx="324" cy="125"/>
              </a:xfrm>
              <a:custGeom>
                <a:avLst/>
                <a:gdLst>
                  <a:gd name="T0" fmla="*/ 16 w 436"/>
                  <a:gd name="T1" fmla="*/ 3 h 179"/>
                  <a:gd name="T2" fmla="*/ 7 w 436"/>
                  <a:gd name="T3" fmla="*/ 3 h 179"/>
                  <a:gd name="T4" fmla="*/ 7 w 436"/>
                  <a:gd name="T5" fmla="*/ 3 h 179"/>
                  <a:gd name="T6" fmla="*/ 6 w 436"/>
                  <a:gd name="T7" fmla="*/ 2 h 179"/>
                  <a:gd name="T8" fmla="*/ 6 w 436"/>
                  <a:gd name="T9" fmla="*/ 2 h 179"/>
                  <a:gd name="T10" fmla="*/ 5 w 436"/>
                  <a:gd name="T11" fmla="*/ 2 h 179"/>
                  <a:gd name="T12" fmla="*/ 5 w 436"/>
                  <a:gd name="T13" fmla="*/ 2 h 179"/>
                  <a:gd name="T14" fmla="*/ 5 w 436"/>
                  <a:gd name="T15" fmla="*/ 2 h 179"/>
                  <a:gd name="T16" fmla="*/ 5 w 436"/>
                  <a:gd name="T17" fmla="*/ 2 h 179"/>
                  <a:gd name="T18" fmla="*/ 5 w 436"/>
                  <a:gd name="T19" fmla="*/ 2 h 179"/>
                  <a:gd name="T20" fmla="*/ 5 w 436"/>
                  <a:gd name="T21" fmla="*/ 2 h 179"/>
                  <a:gd name="T22" fmla="*/ 5 w 436"/>
                  <a:gd name="T23" fmla="*/ 2 h 179"/>
                  <a:gd name="T24" fmla="*/ 5 w 436"/>
                  <a:gd name="T25" fmla="*/ 2 h 179"/>
                  <a:gd name="T26" fmla="*/ 5 w 436"/>
                  <a:gd name="T27" fmla="*/ 2 h 179"/>
                  <a:gd name="T28" fmla="*/ 5 w 436"/>
                  <a:gd name="T29" fmla="*/ 2 h 179"/>
                  <a:gd name="T30" fmla="*/ 4 w 436"/>
                  <a:gd name="T31" fmla="*/ 2 h 179"/>
                  <a:gd name="T32" fmla="*/ 4 w 436"/>
                  <a:gd name="T33" fmla="*/ 2 h 179"/>
                  <a:gd name="T34" fmla="*/ 4 w 436"/>
                  <a:gd name="T35" fmla="*/ 2 h 179"/>
                  <a:gd name="T36" fmla="*/ 4 w 436"/>
                  <a:gd name="T37" fmla="*/ 2 h 179"/>
                  <a:gd name="T38" fmla="*/ 4 w 436"/>
                  <a:gd name="T39" fmla="*/ 2 h 179"/>
                  <a:gd name="T40" fmla="*/ 4 w 436"/>
                  <a:gd name="T41" fmla="*/ 2 h 179"/>
                  <a:gd name="T42" fmla="*/ 4 w 436"/>
                  <a:gd name="T43" fmla="*/ 2 h 179"/>
                  <a:gd name="T44" fmla="*/ 3 w 436"/>
                  <a:gd name="T45" fmla="*/ 2 h 179"/>
                  <a:gd name="T46" fmla="*/ 3 w 436"/>
                  <a:gd name="T47" fmla="*/ 2 h 179"/>
                  <a:gd name="T48" fmla="*/ 3 w 436"/>
                  <a:gd name="T49" fmla="*/ 2 h 179"/>
                  <a:gd name="T50" fmla="*/ 3 w 436"/>
                  <a:gd name="T51" fmla="*/ 2 h 179"/>
                  <a:gd name="T52" fmla="*/ 3 w 436"/>
                  <a:gd name="T53" fmla="*/ 2 h 179"/>
                  <a:gd name="T54" fmla="*/ 2 w 436"/>
                  <a:gd name="T55" fmla="*/ 2 h 179"/>
                  <a:gd name="T56" fmla="*/ 2 w 436"/>
                  <a:gd name="T57" fmla="*/ 2 h 179"/>
                  <a:gd name="T58" fmla="*/ 2 w 436"/>
                  <a:gd name="T59" fmla="*/ 2 h 179"/>
                  <a:gd name="T60" fmla="*/ 2 w 436"/>
                  <a:gd name="T61" fmla="*/ 2 h 179"/>
                  <a:gd name="T62" fmla="*/ 2 w 436"/>
                  <a:gd name="T63" fmla="*/ 2 h 179"/>
                  <a:gd name="T64" fmla="*/ 2 w 436"/>
                  <a:gd name="T65" fmla="*/ 2 h 179"/>
                  <a:gd name="T66" fmla="*/ 2 w 436"/>
                  <a:gd name="T67" fmla="*/ 2 h 179"/>
                  <a:gd name="T68" fmla="*/ 2 w 436"/>
                  <a:gd name="T69" fmla="*/ 2 h 179"/>
                  <a:gd name="T70" fmla="*/ 2 w 436"/>
                  <a:gd name="T71" fmla="*/ 2 h 179"/>
                  <a:gd name="T72" fmla="*/ 1 w 436"/>
                  <a:gd name="T73" fmla="*/ 2 h 179"/>
                  <a:gd name="T74" fmla="*/ 1 w 436"/>
                  <a:gd name="T75" fmla="*/ 2 h 179"/>
                  <a:gd name="T76" fmla="*/ 1 w 436"/>
                  <a:gd name="T77" fmla="*/ 2 h 179"/>
                  <a:gd name="T78" fmla="*/ 1 w 436"/>
                  <a:gd name="T79" fmla="*/ 2 h 179"/>
                  <a:gd name="T80" fmla="*/ 1 w 436"/>
                  <a:gd name="T81" fmla="*/ 2 h 179"/>
                  <a:gd name="T82" fmla="*/ 1 w 436"/>
                  <a:gd name="T83" fmla="*/ 2 h 179"/>
                  <a:gd name="T84" fmla="*/ 1 w 436"/>
                  <a:gd name="T85" fmla="*/ 2 h 179"/>
                  <a:gd name="T86" fmla="*/ 1 w 436"/>
                  <a:gd name="T87" fmla="*/ 2 h 179"/>
                  <a:gd name="T88" fmla="*/ 1 w 436"/>
                  <a:gd name="T89" fmla="*/ 3 h 179"/>
                  <a:gd name="T90" fmla="*/ 0 w 436"/>
                  <a:gd name="T91" fmla="*/ 3 h 179"/>
                  <a:gd name="T92" fmla="*/ 0 w 436"/>
                  <a:gd name="T93" fmla="*/ 1 h 179"/>
                  <a:gd name="T94" fmla="*/ 0 w 436"/>
                  <a:gd name="T95" fmla="*/ 1 h 179"/>
                  <a:gd name="T96" fmla="*/ 1 w 436"/>
                  <a:gd name="T97" fmla="*/ 1 h 179"/>
                  <a:gd name="T98" fmla="*/ 1 w 436"/>
                  <a:gd name="T99" fmla="*/ 1 h 179"/>
                  <a:gd name="T100" fmla="*/ 1 w 436"/>
                  <a:gd name="T101" fmla="*/ 1 h 179"/>
                  <a:gd name="T102" fmla="*/ 1 w 436"/>
                  <a:gd name="T103" fmla="*/ 1 h 179"/>
                  <a:gd name="T104" fmla="*/ 1 w 436"/>
                  <a:gd name="T105" fmla="*/ 1 h 179"/>
                  <a:gd name="T106" fmla="*/ 1 w 436"/>
                  <a:gd name="T107" fmla="*/ 1 h 179"/>
                  <a:gd name="T108" fmla="*/ 1 w 436"/>
                  <a:gd name="T109" fmla="*/ 1 h 179"/>
                  <a:gd name="T110" fmla="*/ 7 w 436"/>
                  <a:gd name="T111" fmla="*/ 0 h 179"/>
                  <a:gd name="T112" fmla="*/ 16 w 436"/>
                  <a:gd name="T113" fmla="*/ 0 h 179"/>
                  <a:gd name="T114" fmla="*/ 16 w 436"/>
                  <a:gd name="T115" fmla="*/ 1 h 179"/>
                  <a:gd name="T116" fmla="*/ 16 w 436"/>
                  <a:gd name="T117" fmla="*/ 1 h 179"/>
                  <a:gd name="T118" fmla="*/ 16 w 436"/>
                  <a:gd name="T119" fmla="*/ 1 h 179"/>
                  <a:gd name="T120" fmla="*/ 16 w 436"/>
                  <a:gd name="T121" fmla="*/ 2 h 179"/>
                  <a:gd name="T122" fmla="*/ 16 w 436"/>
                  <a:gd name="T123" fmla="*/ 2 h 179"/>
                  <a:gd name="T124" fmla="*/ 16 w 436"/>
                  <a:gd name="T125" fmla="*/ 3 h 1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
                  <a:gd name="T190" fmla="*/ 0 h 179"/>
                  <a:gd name="T191" fmla="*/ 436 w 436"/>
                  <a:gd name="T192" fmla="*/ 179 h 1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 h="179">
                    <a:moveTo>
                      <a:pt x="426" y="179"/>
                    </a:moveTo>
                    <a:lnTo>
                      <a:pt x="206" y="179"/>
                    </a:lnTo>
                    <a:lnTo>
                      <a:pt x="175" y="165"/>
                    </a:lnTo>
                    <a:lnTo>
                      <a:pt x="158" y="120"/>
                    </a:lnTo>
                    <a:lnTo>
                      <a:pt x="156" y="115"/>
                    </a:lnTo>
                    <a:lnTo>
                      <a:pt x="153" y="112"/>
                    </a:lnTo>
                    <a:lnTo>
                      <a:pt x="151" y="109"/>
                    </a:lnTo>
                    <a:lnTo>
                      <a:pt x="148" y="108"/>
                    </a:lnTo>
                    <a:lnTo>
                      <a:pt x="146" y="107"/>
                    </a:lnTo>
                    <a:lnTo>
                      <a:pt x="143" y="106"/>
                    </a:lnTo>
                    <a:lnTo>
                      <a:pt x="141" y="104"/>
                    </a:lnTo>
                    <a:lnTo>
                      <a:pt x="137" y="103"/>
                    </a:lnTo>
                    <a:lnTo>
                      <a:pt x="132" y="102"/>
                    </a:lnTo>
                    <a:lnTo>
                      <a:pt x="128" y="102"/>
                    </a:lnTo>
                    <a:lnTo>
                      <a:pt x="124" y="101"/>
                    </a:lnTo>
                    <a:lnTo>
                      <a:pt x="119" y="99"/>
                    </a:lnTo>
                    <a:lnTo>
                      <a:pt x="115" y="99"/>
                    </a:lnTo>
                    <a:lnTo>
                      <a:pt x="110" y="99"/>
                    </a:lnTo>
                    <a:lnTo>
                      <a:pt x="105" y="99"/>
                    </a:lnTo>
                    <a:lnTo>
                      <a:pt x="101" y="99"/>
                    </a:lnTo>
                    <a:lnTo>
                      <a:pt x="98" y="99"/>
                    </a:lnTo>
                    <a:lnTo>
                      <a:pt x="93" y="99"/>
                    </a:lnTo>
                    <a:lnTo>
                      <a:pt x="89" y="99"/>
                    </a:lnTo>
                    <a:lnTo>
                      <a:pt x="84" y="99"/>
                    </a:lnTo>
                    <a:lnTo>
                      <a:pt x="80" y="101"/>
                    </a:lnTo>
                    <a:lnTo>
                      <a:pt x="77" y="102"/>
                    </a:lnTo>
                    <a:lnTo>
                      <a:pt x="73" y="102"/>
                    </a:lnTo>
                    <a:lnTo>
                      <a:pt x="67" y="103"/>
                    </a:lnTo>
                    <a:lnTo>
                      <a:pt x="66" y="103"/>
                    </a:lnTo>
                    <a:lnTo>
                      <a:pt x="64" y="103"/>
                    </a:lnTo>
                    <a:lnTo>
                      <a:pt x="62" y="104"/>
                    </a:lnTo>
                    <a:lnTo>
                      <a:pt x="61" y="106"/>
                    </a:lnTo>
                    <a:lnTo>
                      <a:pt x="58" y="106"/>
                    </a:lnTo>
                    <a:lnTo>
                      <a:pt x="56" y="106"/>
                    </a:lnTo>
                    <a:lnTo>
                      <a:pt x="53" y="107"/>
                    </a:lnTo>
                    <a:lnTo>
                      <a:pt x="52" y="107"/>
                    </a:lnTo>
                    <a:lnTo>
                      <a:pt x="50" y="108"/>
                    </a:lnTo>
                    <a:lnTo>
                      <a:pt x="47" y="109"/>
                    </a:lnTo>
                    <a:lnTo>
                      <a:pt x="46" y="111"/>
                    </a:lnTo>
                    <a:lnTo>
                      <a:pt x="43" y="112"/>
                    </a:lnTo>
                    <a:lnTo>
                      <a:pt x="42" y="113"/>
                    </a:lnTo>
                    <a:lnTo>
                      <a:pt x="42" y="115"/>
                    </a:lnTo>
                    <a:lnTo>
                      <a:pt x="41" y="116"/>
                    </a:lnTo>
                    <a:lnTo>
                      <a:pt x="29" y="137"/>
                    </a:lnTo>
                    <a:lnTo>
                      <a:pt x="0" y="137"/>
                    </a:lnTo>
                    <a:lnTo>
                      <a:pt x="0" y="75"/>
                    </a:lnTo>
                    <a:lnTo>
                      <a:pt x="0" y="73"/>
                    </a:lnTo>
                    <a:lnTo>
                      <a:pt x="1" y="70"/>
                    </a:lnTo>
                    <a:lnTo>
                      <a:pt x="3" y="66"/>
                    </a:lnTo>
                    <a:lnTo>
                      <a:pt x="4" y="65"/>
                    </a:lnTo>
                    <a:lnTo>
                      <a:pt x="6" y="64"/>
                    </a:lnTo>
                    <a:lnTo>
                      <a:pt x="8" y="63"/>
                    </a:lnTo>
                    <a:lnTo>
                      <a:pt x="11" y="61"/>
                    </a:lnTo>
                    <a:lnTo>
                      <a:pt x="13" y="59"/>
                    </a:lnTo>
                    <a:lnTo>
                      <a:pt x="186" y="0"/>
                    </a:lnTo>
                    <a:lnTo>
                      <a:pt x="403" y="0"/>
                    </a:lnTo>
                    <a:lnTo>
                      <a:pt x="422" y="13"/>
                    </a:lnTo>
                    <a:lnTo>
                      <a:pt x="431" y="75"/>
                    </a:lnTo>
                    <a:lnTo>
                      <a:pt x="436" y="75"/>
                    </a:lnTo>
                    <a:lnTo>
                      <a:pt x="436" y="97"/>
                    </a:lnTo>
                    <a:lnTo>
                      <a:pt x="426" y="97"/>
                    </a:lnTo>
                    <a:lnTo>
                      <a:pt x="426" y="179"/>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82" name="Freeform 966"/>
              <p:cNvSpPr>
                <a:spLocks/>
              </p:cNvSpPr>
              <p:nvPr/>
            </p:nvSpPr>
            <p:spPr bwMode="auto">
              <a:xfrm>
                <a:off x="5198" y="3885"/>
                <a:ext cx="187" cy="128"/>
              </a:xfrm>
              <a:custGeom>
                <a:avLst/>
                <a:gdLst>
                  <a:gd name="T0" fmla="*/ 0 w 253"/>
                  <a:gd name="T1" fmla="*/ 0 h 181"/>
                  <a:gd name="T2" fmla="*/ 0 w 253"/>
                  <a:gd name="T3" fmla="*/ 1 h 181"/>
                  <a:gd name="T4" fmla="*/ 8 w 253"/>
                  <a:gd name="T5" fmla="*/ 1 h 181"/>
                  <a:gd name="T6" fmla="*/ 8 w 253"/>
                  <a:gd name="T7" fmla="*/ 1 h 181"/>
                  <a:gd name="T8" fmla="*/ 8 w 253"/>
                  <a:gd name="T9" fmla="*/ 1 h 181"/>
                  <a:gd name="T10" fmla="*/ 9 w 253"/>
                  <a:gd name="T11" fmla="*/ 1 h 181"/>
                  <a:gd name="T12" fmla="*/ 9 w 253"/>
                  <a:gd name="T13" fmla="*/ 1 h 181"/>
                  <a:gd name="T14" fmla="*/ 9 w 253"/>
                  <a:gd name="T15" fmla="*/ 1 h 181"/>
                  <a:gd name="T16" fmla="*/ 9 w 253"/>
                  <a:gd name="T17" fmla="*/ 1 h 181"/>
                  <a:gd name="T18" fmla="*/ 9 w 253"/>
                  <a:gd name="T19" fmla="*/ 1 h 181"/>
                  <a:gd name="T20" fmla="*/ 9 w 253"/>
                  <a:gd name="T21" fmla="*/ 1 h 181"/>
                  <a:gd name="T22" fmla="*/ 9 w 253"/>
                  <a:gd name="T23" fmla="*/ 1 h 181"/>
                  <a:gd name="T24" fmla="*/ 9 w 253"/>
                  <a:gd name="T25" fmla="*/ 1 h 181"/>
                  <a:gd name="T26" fmla="*/ 9 w 253"/>
                  <a:gd name="T27" fmla="*/ 1 h 181"/>
                  <a:gd name="T28" fmla="*/ 9 w 253"/>
                  <a:gd name="T29" fmla="*/ 2 h 181"/>
                  <a:gd name="T30" fmla="*/ 9 w 253"/>
                  <a:gd name="T31" fmla="*/ 2 h 181"/>
                  <a:gd name="T32" fmla="*/ 9 w 253"/>
                  <a:gd name="T33" fmla="*/ 2 h 181"/>
                  <a:gd name="T34" fmla="*/ 9 w 253"/>
                  <a:gd name="T35" fmla="*/ 2 h 181"/>
                  <a:gd name="T36" fmla="*/ 9 w 253"/>
                  <a:gd name="T37" fmla="*/ 2 h 181"/>
                  <a:gd name="T38" fmla="*/ 9 w 253"/>
                  <a:gd name="T39" fmla="*/ 2 h 181"/>
                  <a:gd name="T40" fmla="*/ 9 w 253"/>
                  <a:gd name="T41" fmla="*/ 4 h 181"/>
                  <a:gd name="T42" fmla="*/ 9 w 253"/>
                  <a:gd name="T43" fmla="*/ 4 h 181"/>
                  <a:gd name="T44" fmla="*/ 9 w 253"/>
                  <a:gd name="T45" fmla="*/ 2 h 181"/>
                  <a:gd name="T46" fmla="*/ 9 w 253"/>
                  <a:gd name="T47" fmla="*/ 2 h 181"/>
                  <a:gd name="T48" fmla="*/ 9 w 253"/>
                  <a:gd name="T49" fmla="*/ 2 h 181"/>
                  <a:gd name="T50" fmla="*/ 9 w 253"/>
                  <a:gd name="T51" fmla="*/ 2 h 181"/>
                  <a:gd name="T52" fmla="*/ 9 w 253"/>
                  <a:gd name="T53" fmla="*/ 2 h 181"/>
                  <a:gd name="T54" fmla="*/ 9 w 253"/>
                  <a:gd name="T55" fmla="*/ 2 h 181"/>
                  <a:gd name="T56" fmla="*/ 9 w 253"/>
                  <a:gd name="T57" fmla="*/ 1 h 181"/>
                  <a:gd name="T58" fmla="*/ 9 w 253"/>
                  <a:gd name="T59" fmla="*/ 1 h 181"/>
                  <a:gd name="T60" fmla="*/ 9 w 253"/>
                  <a:gd name="T61" fmla="*/ 1 h 181"/>
                  <a:gd name="T62" fmla="*/ 9 w 253"/>
                  <a:gd name="T63" fmla="*/ 1 h 181"/>
                  <a:gd name="T64" fmla="*/ 9 w 253"/>
                  <a:gd name="T65" fmla="*/ 1 h 181"/>
                  <a:gd name="T66" fmla="*/ 9 w 253"/>
                  <a:gd name="T67" fmla="*/ 1 h 181"/>
                  <a:gd name="T68" fmla="*/ 9 w 253"/>
                  <a:gd name="T69" fmla="*/ 1 h 181"/>
                  <a:gd name="T70" fmla="*/ 9 w 253"/>
                  <a:gd name="T71" fmla="*/ 1 h 181"/>
                  <a:gd name="T72" fmla="*/ 9 w 253"/>
                  <a:gd name="T73" fmla="*/ 1 h 181"/>
                  <a:gd name="T74" fmla="*/ 8 w 253"/>
                  <a:gd name="T75" fmla="*/ 1 h 181"/>
                  <a:gd name="T76" fmla="*/ 8 w 253"/>
                  <a:gd name="T77" fmla="*/ 0 h 181"/>
                  <a:gd name="T78" fmla="*/ 8 w 253"/>
                  <a:gd name="T79" fmla="*/ 0 h 181"/>
                  <a:gd name="T80" fmla="*/ 0 w 253"/>
                  <a:gd name="T81" fmla="*/ 0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3"/>
                  <a:gd name="T124" fmla="*/ 0 h 181"/>
                  <a:gd name="T125" fmla="*/ 253 w 253"/>
                  <a:gd name="T126" fmla="*/ 181 h 1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3" h="181">
                    <a:moveTo>
                      <a:pt x="0" y="0"/>
                    </a:moveTo>
                    <a:lnTo>
                      <a:pt x="0" y="2"/>
                    </a:lnTo>
                    <a:lnTo>
                      <a:pt x="220" y="2"/>
                    </a:lnTo>
                    <a:lnTo>
                      <a:pt x="220" y="1"/>
                    </a:lnTo>
                    <a:lnTo>
                      <a:pt x="220" y="2"/>
                    </a:lnTo>
                    <a:lnTo>
                      <a:pt x="237" y="15"/>
                    </a:lnTo>
                    <a:lnTo>
                      <a:pt x="237" y="14"/>
                    </a:lnTo>
                    <a:lnTo>
                      <a:pt x="247" y="76"/>
                    </a:lnTo>
                    <a:lnTo>
                      <a:pt x="247" y="77"/>
                    </a:lnTo>
                    <a:lnTo>
                      <a:pt x="252" y="77"/>
                    </a:lnTo>
                    <a:lnTo>
                      <a:pt x="252" y="76"/>
                    </a:lnTo>
                    <a:lnTo>
                      <a:pt x="251" y="76"/>
                    </a:lnTo>
                    <a:lnTo>
                      <a:pt x="251" y="99"/>
                    </a:lnTo>
                    <a:lnTo>
                      <a:pt x="252" y="99"/>
                    </a:lnTo>
                    <a:lnTo>
                      <a:pt x="252" y="98"/>
                    </a:lnTo>
                    <a:lnTo>
                      <a:pt x="242" y="98"/>
                    </a:lnTo>
                    <a:lnTo>
                      <a:pt x="241" y="98"/>
                    </a:lnTo>
                    <a:lnTo>
                      <a:pt x="241" y="99"/>
                    </a:lnTo>
                    <a:lnTo>
                      <a:pt x="241" y="181"/>
                    </a:lnTo>
                    <a:lnTo>
                      <a:pt x="243" y="181"/>
                    </a:lnTo>
                    <a:lnTo>
                      <a:pt x="243" y="99"/>
                    </a:lnTo>
                    <a:lnTo>
                      <a:pt x="242" y="99"/>
                    </a:lnTo>
                    <a:lnTo>
                      <a:pt x="252" y="99"/>
                    </a:lnTo>
                    <a:lnTo>
                      <a:pt x="253" y="99"/>
                    </a:lnTo>
                    <a:lnTo>
                      <a:pt x="253" y="76"/>
                    </a:lnTo>
                    <a:lnTo>
                      <a:pt x="253" y="75"/>
                    </a:lnTo>
                    <a:lnTo>
                      <a:pt x="252" y="75"/>
                    </a:lnTo>
                    <a:lnTo>
                      <a:pt x="247" y="75"/>
                    </a:lnTo>
                    <a:lnTo>
                      <a:pt x="247" y="76"/>
                    </a:lnTo>
                    <a:lnTo>
                      <a:pt x="248" y="76"/>
                    </a:lnTo>
                    <a:lnTo>
                      <a:pt x="238" y="14"/>
                    </a:lnTo>
                    <a:lnTo>
                      <a:pt x="238" y="13"/>
                    </a:lnTo>
                    <a:lnTo>
                      <a:pt x="221" y="1"/>
                    </a:lnTo>
                    <a:lnTo>
                      <a:pt x="220" y="0"/>
                    </a:lnTo>
                    <a:lnTo>
                      <a:pt x="0"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83" name="Freeform 967"/>
              <p:cNvSpPr>
                <a:spLocks/>
              </p:cNvSpPr>
              <p:nvPr/>
            </p:nvSpPr>
            <p:spPr bwMode="auto">
              <a:xfrm>
                <a:off x="5284" y="3896"/>
                <a:ext cx="86" cy="105"/>
              </a:xfrm>
              <a:custGeom>
                <a:avLst/>
                <a:gdLst>
                  <a:gd name="T0" fmla="*/ 1 w 115"/>
                  <a:gd name="T1" fmla="*/ 3 h 151"/>
                  <a:gd name="T2" fmla="*/ 4 w 115"/>
                  <a:gd name="T3" fmla="*/ 3 h 151"/>
                  <a:gd name="T4" fmla="*/ 4 w 115"/>
                  <a:gd name="T5" fmla="*/ 3 h 151"/>
                  <a:gd name="T6" fmla="*/ 4 w 115"/>
                  <a:gd name="T7" fmla="*/ 3 h 151"/>
                  <a:gd name="T8" fmla="*/ 4 w 115"/>
                  <a:gd name="T9" fmla="*/ 3 h 151"/>
                  <a:gd name="T10" fmla="*/ 4 w 115"/>
                  <a:gd name="T11" fmla="*/ 3 h 151"/>
                  <a:gd name="T12" fmla="*/ 4 w 115"/>
                  <a:gd name="T13" fmla="*/ 3 h 151"/>
                  <a:gd name="T14" fmla="*/ 4 w 115"/>
                  <a:gd name="T15" fmla="*/ 3 h 151"/>
                  <a:gd name="T16" fmla="*/ 4 w 115"/>
                  <a:gd name="T17" fmla="*/ 3 h 151"/>
                  <a:gd name="T18" fmla="*/ 4 w 115"/>
                  <a:gd name="T19" fmla="*/ 3 h 151"/>
                  <a:gd name="T20" fmla="*/ 4 w 115"/>
                  <a:gd name="T21" fmla="*/ 1 h 151"/>
                  <a:gd name="T22" fmla="*/ 4 w 115"/>
                  <a:gd name="T23" fmla="*/ 1 h 151"/>
                  <a:gd name="T24" fmla="*/ 4 w 115"/>
                  <a:gd name="T25" fmla="*/ 1 h 151"/>
                  <a:gd name="T26" fmla="*/ 4 w 115"/>
                  <a:gd name="T27" fmla="*/ 1 h 151"/>
                  <a:gd name="T28" fmla="*/ 4 w 115"/>
                  <a:gd name="T29" fmla="*/ 1 h 151"/>
                  <a:gd name="T30" fmla="*/ 4 w 115"/>
                  <a:gd name="T31" fmla="*/ 1 h 151"/>
                  <a:gd name="T32" fmla="*/ 4 w 115"/>
                  <a:gd name="T33" fmla="*/ 1 h 151"/>
                  <a:gd name="T34" fmla="*/ 4 w 115"/>
                  <a:gd name="T35" fmla="*/ 0 h 151"/>
                  <a:gd name="T36" fmla="*/ 4 w 115"/>
                  <a:gd name="T37" fmla="*/ 0 h 151"/>
                  <a:gd name="T38" fmla="*/ 4 w 115"/>
                  <a:gd name="T39" fmla="*/ 0 h 151"/>
                  <a:gd name="T40" fmla="*/ 1 w 115"/>
                  <a:gd name="T41" fmla="*/ 0 h 151"/>
                  <a:gd name="T42" fmla="*/ 1 w 115"/>
                  <a:gd name="T43" fmla="*/ 0 h 151"/>
                  <a:gd name="T44" fmla="*/ 1 w 115"/>
                  <a:gd name="T45" fmla="*/ 0 h 151"/>
                  <a:gd name="T46" fmla="*/ 1 w 115"/>
                  <a:gd name="T47" fmla="*/ 1 h 151"/>
                  <a:gd name="T48" fmla="*/ 1 w 115"/>
                  <a:gd name="T49" fmla="*/ 1 h 151"/>
                  <a:gd name="T50" fmla="*/ 1 w 115"/>
                  <a:gd name="T51" fmla="*/ 1 h 151"/>
                  <a:gd name="T52" fmla="*/ 1 w 115"/>
                  <a:gd name="T53" fmla="*/ 1 h 151"/>
                  <a:gd name="T54" fmla="*/ 0 w 115"/>
                  <a:gd name="T55" fmla="*/ 1 h 151"/>
                  <a:gd name="T56" fmla="*/ 0 w 115"/>
                  <a:gd name="T57" fmla="*/ 1 h 151"/>
                  <a:gd name="T58" fmla="*/ 0 w 115"/>
                  <a:gd name="T59" fmla="*/ 3 h 151"/>
                  <a:gd name="T60" fmla="*/ 0 w 115"/>
                  <a:gd name="T61" fmla="*/ 3 h 151"/>
                  <a:gd name="T62" fmla="*/ 0 w 115"/>
                  <a:gd name="T63" fmla="*/ 3 h 151"/>
                  <a:gd name="T64" fmla="*/ 1 w 115"/>
                  <a:gd name="T65" fmla="*/ 3 h 151"/>
                  <a:gd name="T66" fmla="*/ 1 w 115"/>
                  <a:gd name="T67" fmla="*/ 3 h 151"/>
                  <a:gd name="T68" fmla="*/ 1 w 115"/>
                  <a:gd name="T69" fmla="*/ 3 h 151"/>
                  <a:gd name="T70" fmla="*/ 1 w 115"/>
                  <a:gd name="T71" fmla="*/ 3 h 151"/>
                  <a:gd name="T72" fmla="*/ 1 w 115"/>
                  <a:gd name="T73" fmla="*/ 3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5"/>
                  <a:gd name="T112" fmla="*/ 0 h 151"/>
                  <a:gd name="T113" fmla="*/ 115 w 115"/>
                  <a:gd name="T114" fmla="*/ 151 h 1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5" h="151">
                    <a:moveTo>
                      <a:pt x="5" y="151"/>
                    </a:moveTo>
                    <a:lnTo>
                      <a:pt x="106" y="151"/>
                    </a:lnTo>
                    <a:lnTo>
                      <a:pt x="108" y="151"/>
                    </a:lnTo>
                    <a:lnTo>
                      <a:pt x="109" y="150"/>
                    </a:lnTo>
                    <a:lnTo>
                      <a:pt x="111" y="148"/>
                    </a:lnTo>
                    <a:lnTo>
                      <a:pt x="113" y="147"/>
                    </a:lnTo>
                    <a:lnTo>
                      <a:pt x="114" y="146"/>
                    </a:lnTo>
                    <a:lnTo>
                      <a:pt x="115" y="145"/>
                    </a:lnTo>
                    <a:lnTo>
                      <a:pt x="115" y="143"/>
                    </a:lnTo>
                    <a:lnTo>
                      <a:pt x="115" y="141"/>
                    </a:lnTo>
                    <a:lnTo>
                      <a:pt x="115" y="57"/>
                    </a:lnTo>
                    <a:lnTo>
                      <a:pt x="108" y="5"/>
                    </a:lnTo>
                    <a:lnTo>
                      <a:pt x="108" y="4"/>
                    </a:lnTo>
                    <a:lnTo>
                      <a:pt x="108" y="3"/>
                    </a:lnTo>
                    <a:lnTo>
                      <a:pt x="108" y="1"/>
                    </a:lnTo>
                    <a:lnTo>
                      <a:pt x="106" y="1"/>
                    </a:lnTo>
                    <a:lnTo>
                      <a:pt x="106" y="0"/>
                    </a:lnTo>
                    <a:lnTo>
                      <a:pt x="105" y="0"/>
                    </a:lnTo>
                    <a:lnTo>
                      <a:pt x="104" y="0"/>
                    </a:lnTo>
                    <a:lnTo>
                      <a:pt x="5" y="0"/>
                    </a:lnTo>
                    <a:lnTo>
                      <a:pt x="4" y="0"/>
                    </a:lnTo>
                    <a:lnTo>
                      <a:pt x="3" y="1"/>
                    </a:lnTo>
                    <a:lnTo>
                      <a:pt x="2" y="1"/>
                    </a:lnTo>
                    <a:lnTo>
                      <a:pt x="2" y="3"/>
                    </a:lnTo>
                    <a:lnTo>
                      <a:pt x="0" y="4"/>
                    </a:lnTo>
                    <a:lnTo>
                      <a:pt x="0" y="145"/>
                    </a:lnTo>
                    <a:lnTo>
                      <a:pt x="0" y="146"/>
                    </a:lnTo>
                    <a:lnTo>
                      <a:pt x="0" y="147"/>
                    </a:lnTo>
                    <a:lnTo>
                      <a:pt x="2" y="148"/>
                    </a:lnTo>
                    <a:lnTo>
                      <a:pt x="2" y="150"/>
                    </a:lnTo>
                    <a:lnTo>
                      <a:pt x="3" y="151"/>
                    </a:lnTo>
                    <a:lnTo>
                      <a:pt x="5" y="151"/>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84" name="Freeform 968"/>
              <p:cNvSpPr>
                <a:spLocks/>
              </p:cNvSpPr>
              <p:nvPr/>
            </p:nvSpPr>
            <p:spPr bwMode="auto">
              <a:xfrm>
                <a:off x="5284" y="3895"/>
                <a:ext cx="86" cy="106"/>
              </a:xfrm>
              <a:custGeom>
                <a:avLst/>
                <a:gdLst>
                  <a:gd name="T0" fmla="*/ 4 w 117"/>
                  <a:gd name="T1" fmla="*/ 3 h 152"/>
                  <a:gd name="T2" fmla="*/ 4 w 117"/>
                  <a:gd name="T3" fmla="*/ 3 h 152"/>
                  <a:gd name="T4" fmla="*/ 4 w 117"/>
                  <a:gd name="T5" fmla="*/ 3 h 152"/>
                  <a:gd name="T6" fmla="*/ 4 w 117"/>
                  <a:gd name="T7" fmla="*/ 3 h 152"/>
                  <a:gd name="T8" fmla="*/ 4 w 117"/>
                  <a:gd name="T9" fmla="*/ 3 h 152"/>
                  <a:gd name="T10" fmla="*/ 4 w 117"/>
                  <a:gd name="T11" fmla="*/ 3 h 152"/>
                  <a:gd name="T12" fmla="*/ 4 w 117"/>
                  <a:gd name="T13" fmla="*/ 3 h 152"/>
                  <a:gd name="T14" fmla="*/ 4 w 117"/>
                  <a:gd name="T15" fmla="*/ 3 h 152"/>
                  <a:gd name="T16" fmla="*/ 4 w 117"/>
                  <a:gd name="T17" fmla="*/ 3 h 152"/>
                  <a:gd name="T18" fmla="*/ 4 w 117"/>
                  <a:gd name="T19" fmla="*/ 1 h 152"/>
                  <a:gd name="T20" fmla="*/ 4 w 117"/>
                  <a:gd name="T21" fmla="*/ 1 h 152"/>
                  <a:gd name="T22" fmla="*/ 4 w 117"/>
                  <a:gd name="T23" fmla="*/ 1 h 152"/>
                  <a:gd name="T24" fmla="*/ 4 w 117"/>
                  <a:gd name="T25" fmla="*/ 1 h 152"/>
                  <a:gd name="T26" fmla="*/ 4 w 117"/>
                  <a:gd name="T27" fmla="*/ 1 h 152"/>
                  <a:gd name="T28" fmla="*/ 4 w 117"/>
                  <a:gd name="T29" fmla="*/ 0 h 152"/>
                  <a:gd name="T30" fmla="*/ 1 w 117"/>
                  <a:gd name="T31" fmla="*/ 0 h 152"/>
                  <a:gd name="T32" fmla="*/ 1 w 117"/>
                  <a:gd name="T33" fmla="*/ 0 h 152"/>
                  <a:gd name="T34" fmla="*/ 1 w 117"/>
                  <a:gd name="T35" fmla="*/ 1 h 152"/>
                  <a:gd name="T36" fmla="*/ 1 w 117"/>
                  <a:gd name="T37" fmla="*/ 1 h 152"/>
                  <a:gd name="T38" fmla="*/ 1 w 117"/>
                  <a:gd name="T39" fmla="*/ 1 h 152"/>
                  <a:gd name="T40" fmla="*/ 1 w 117"/>
                  <a:gd name="T41" fmla="*/ 1 h 152"/>
                  <a:gd name="T42" fmla="*/ 0 w 117"/>
                  <a:gd name="T43" fmla="*/ 1 h 152"/>
                  <a:gd name="T44" fmla="*/ 0 w 117"/>
                  <a:gd name="T45" fmla="*/ 3 h 152"/>
                  <a:gd name="T46" fmla="*/ 0 w 117"/>
                  <a:gd name="T47" fmla="*/ 3 h 152"/>
                  <a:gd name="T48" fmla="*/ 1 w 117"/>
                  <a:gd name="T49" fmla="*/ 3 h 152"/>
                  <a:gd name="T50" fmla="*/ 1 w 117"/>
                  <a:gd name="T51" fmla="*/ 3 h 152"/>
                  <a:gd name="T52" fmla="*/ 1 w 117"/>
                  <a:gd name="T53" fmla="*/ 3 h 152"/>
                  <a:gd name="T54" fmla="*/ 1 w 117"/>
                  <a:gd name="T55" fmla="*/ 3 h 152"/>
                  <a:gd name="T56" fmla="*/ 1 w 117"/>
                  <a:gd name="T57" fmla="*/ 3 h 152"/>
                  <a:gd name="T58" fmla="*/ 1 w 117"/>
                  <a:gd name="T59" fmla="*/ 3 h 152"/>
                  <a:gd name="T60" fmla="*/ 1 w 117"/>
                  <a:gd name="T61" fmla="*/ 3 h 152"/>
                  <a:gd name="T62" fmla="*/ 1 w 117"/>
                  <a:gd name="T63" fmla="*/ 3 h 152"/>
                  <a:gd name="T64" fmla="*/ 1 w 117"/>
                  <a:gd name="T65" fmla="*/ 1 h 152"/>
                  <a:gd name="T66" fmla="*/ 1 w 117"/>
                  <a:gd name="T67" fmla="*/ 1 h 152"/>
                  <a:gd name="T68" fmla="*/ 1 w 117"/>
                  <a:gd name="T69" fmla="*/ 1 h 152"/>
                  <a:gd name="T70" fmla="*/ 1 w 117"/>
                  <a:gd name="T71" fmla="*/ 1 h 152"/>
                  <a:gd name="T72" fmla="*/ 1 w 117"/>
                  <a:gd name="T73" fmla="*/ 1 h 152"/>
                  <a:gd name="T74" fmla="*/ 1 w 117"/>
                  <a:gd name="T75" fmla="*/ 1 h 152"/>
                  <a:gd name="T76" fmla="*/ 1 w 117"/>
                  <a:gd name="T77" fmla="*/ 1 h 152"/>
                  <a:gd name="T78" fmla="*/ 4 w 117"/>
                  <a:gd name="T79" fmla="*/ 1 h 152"/>
                  <a:gd name="T80" fmla="*/ 4 w 117"/>
                  <a:gd name="T81" fmla="*/ 1 h 152"/>
                  <a:gd name="T82" fmla="*/ 4 w 117"/>
                  <a:gd name="T83" fmla="*/ 1 h 152"/>
                  <a:gd name="T84" fmla="*/ 4 w 117"/>
                  <a:gd name="T85" fmla="*/ 1 h 152"/>
                  <a:gd name="T86" fmla="*/ 4 w 117"/>
                  <a:gd name="T87" fmla="*/ 1 h 152"/>
                  <a:gd name="T88" fmla="*/ 4 w 117"/>
                  <a:gd name="T89" fmla="*/ 1 h 152"/>
                  <a:gd name="T90" fmla="*/ 4 w 117"/>
                  <a:gd name="T91" fmla="*/ 1 h 152"/>
                  <a:gd name="T92" fmla="*/ 4 w 117"/>
                  <a:gd name="T93" fmla="*/ 3 h 152"/>
                  <a:gd name="T94" fmla="*/ 4 w 117"/>
                  <a:gd name="T95" fmla="*/ 3 h 152"/>
                  <a:gd name="T96" fmla="*/ 4 w 117"/>
                  <a:gd name="T97" fmla="*/ 3 h 152"/>
                  <a:gd name="T98" fmla="*/ 4 w 117"/>
                  <a:gd name="T99" fmla="*/ 3 h 152"/>
                  <a:gd name="T100" fmla="*/ 4 w 117"/>
                  <a:gd name="T101" fmla="*/ 3 h 152"/>
                  <a:gd name="T102" fmla="*/ 4 w 117"/>
                  <a:gd name="T103" fmla="*/ 3 h 152"/>
                  <a:gd name="T104" fmla="*/ 4 w 117"/>
                  <a:gd name="T105" fmla="*/ 3 h 152"/>
                  <a:gd name="T106" fmla="*/ 4 w 117"/>
                  <a:gd name="T107" fmla="*/ 3 h 152"/>
                  <a:gd name="T108" fmla="*/ 1 w 117"/>
                  <a:gd name="T109" fmla="*/ 3 h 1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7"/>
                  <a:gd name="T166" fmla="*/ 0 h 152"/>
                  <a:gd name="T167" fmla="*/ 117 w 117"/>
                  <a:gd name="T168" fmla="*/ 152 h 1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7" h="152">
                    <a:moveTo>
                      <a:pt x="5" y="151"/>
                    </a:moveTo>
                    <a:lnTo>
                      <a:pt x="5" y="152"/>
                    </a:lnTo>
                    <a:lnTo>
                      <a:pt x="107" y="152"/>
                    </a:lnTo>
                    <a:lnTo>
                      <a:pt x="109" y="152"/>
                    </a:lnTo>
                    <a:lnTo>
                      <a:pt x="111" y="152"/>
                    </a:lnTo>
                    <a:lnTo>
                      <a:pt x="110" y="151"/>
                    </a:lnTo>
                    <a:lnTo>
                      <a:pt x="111" y="152"/>
                    </a:lnTo>
                    <a:lnTo>
                      <a:pt x="112" y="151"/>
                    </a:lnTo>
                    <a:lnTo>
                      <a:pt x="114" y="151"/>
                    </a:lnTo>
                    <a:lnTo>
                      <a:pt x="115" y="148"/>
                    </a:lnTo>
                    <a:lnTo>
                      <a:pt x="114" y="148"/>
                    </a:lnTo>
                    <a:lnTo>
                      <a:pt x="115" y="149"/>
                    </a:lnTo>
                    <a:lnTo>
                      <a:pt x="116" y="148"/>
                    </a:lnTo>
                    <a:lnTo>
                      <a:pt x="117" y="147"/>
                    </a:lnTo>
                    <a:lnTo>
                      <a:pt x="117" y="146"/>
                    </a:lnTo>
                    <a:lnTo>
                      <a:pt x="117" y="144"/>
                    </a:lnTo>
                    <a:lnTo>
                      <a:pt x="116" y="144"/>
                    </a:lnTo>
                    <a:lnTo>
                      <a:pt x="117" y="144"/>
                    </a:lnTo>
                    <a:lnTo>
                      <a:pt x="117" y="142"/>
                    </a:lnTo>
                    <a:lnTo>
                      <a:pt x="117" y="58"/>
                    </a:lnTo>
                    <a:lnTo>
                      <a:pt x="110" y="6"/>
                    </a:lnTo>
                    <a:lnTo>
                      <a:pt x="109" y="6"/>
                    </a:lnTo>
                    <a:lnTo>
                      <a:pt x="110" y="6"/>
                    </a:lnTo>
                    <a:lnTo>
                      <a:pt x="110" y="5"/>
                    </a:lnTo>
                    <a:lnTo>
                      <a:pt x="110" y="4"/>
                    </a:lnTo>
                    <a:lnTo>
                      <a:pt x="110" y="2"/>
                    </a:lnTo>
                    <a:lnTo>
                      <a:pt x="110" y="1"/>
                    </a:lnTo>
                    <a:lnTo>
                      <a:pt x="109" y="1"/>
                    </a:lnTo>
                    <a:lnTo>
                      <a:pt x="107" y="2"/>
                    </a:lnTo>
                    <a:lnTo>
                      <a:pt x="109" y="1"/>
                    </a:lnTo>
                    <a:lnTo>
                      <a:pt x="109" y="0"/>
                    </a:lnTo>
                    <a:lnTo>
                      <a:pt x="107" y="0"/>
                    </a:lnTo>
                    <a:lnTo>
                      <a:pt x="106" y="0"/>
                    </a:lnTo>
                    <a:lnTo>
                      <a:pt x="105" y="0"/>
                    </a:lnTo>
                    <a:lnTo>
                      <a:pt x="6" y="0"/>
                    </a:lnTo>
                    <a:lnTo>
                      <a:pt x="5" y="0"/>
                    </a:lnTo>
                    <a:lnTo>
                      <a:pt x="4" y="1"/>
                    </a:lnTo>
                    <a:lnTo>
                      <a:pt x="4" y="2"/>
                    </a:lnTo>
                    <a:lnTo>
                      <a:pt x="4" y="1"/>
                    </a:lnTo>
                    <a:lnTo>
                      <a:pt x="3" y="1"/>
                    </a:lnTo>
                    <a:lnTo>
                      <a:pt x="1" y="1"/>
                    </a:lnTo>
                    <a:lnTo>
                      <a:pt x="1" y="2"/>
                    </a:lnTo>
                    <a:lnTo>
                      <a:pt x="1" y="4"/>
                    </a:lnTo>
                    <a:lnTo>
                      <a:pt x="3" y="4"/>
                    </a:lnTo>
                    <a:lnTo>
                      <a:pt x="1" y="2"/>
                    </a:lnTo>
                    <a:lnTo>
                      <a:pt x="0" y="4"/>
                    </a:lnTo>
                    <a:lnTo>
                      <a:pt x="0" y="5"/>
                    </a:lnTo>
                    <a:lnTo>
                      <a:pt x="0" y="146"/>
                    </a:lnTo>
                    <a:lnTo>
                      <a:pt x="0" y="147"/>
                    </a:lnTo>
                    <a:lnTo>
                      <a:pt x="0" y="148"/>
                    </a:lnTo>
                    <a:lnTo>
                      <a:pt x="1" y="151"/>
                    </a:lnTo>
                    <a:lnTo>
                      <a:pt x="1" y="152"/>
                    </a:lnTo>
                    <a:lnTo>
                      <a:pt x="3" y="152"/>
                    </a:lnTo>
                    <a:lnTo>
                      <a:pt x="4" y="152"/>
                    </a:lnTo>
                    <a:lnTo>
                      <a:pt x="6" y="152"/>
                    </a:lnTo>
                    <a:lnTo>
                      <a:pt x="8" y="152"/>
                    </a:lnTo>
                    <a:lnTo>
                      <a:pt x="8" y="151"/>
                    </a:lnTo>
                    <a:lnTo>
                      <a:pt x="6" y="151"/>
                    </a:lnTo>
                    <a:lnTo>
                      <a:pt x="4" y="151"/>
                    </a:lnTo>
                    <a:lnTo>
                      <a:pt x="4" y="152"/>
                    </a:lnTo>
                    <a:lnTo>
                      <a:pt x="4" y="151"/>
                    </a:lnTo>
                    <a:lnTo>
                      <a:pt x="4" y="149"/>
                    </a:lnTo>
                    <a:lnTo>
                      <a:pt x="3" y="149"/>
                    </a:lnTo>
                    <a:lnTo>
                      <a:pt x="3" y="148"/>
                    </a:lnTo>
                    <a:lnTo>
                      <a:pt x="1" y="148"/>
                    </a:lnTo>
                    <a:lnTo>
                      <a:pt x="3" y="148"/>
                    </a:lnTo>
                    <a:lnTo>
                      <a:pt x="3" y="147"/>
                    </a:lnTo>
                    <a:lnTo>
                      <a:pt x="3" y="146"/>
                    </a:lnTo>
                    <a:lnTo>
                      <a:pt x="3" y="5"/>
                    </a:lnTo>
                    <a:lnTo>
                      <a:pt x="1" y="5"/>
                    </a:lnTo>
                    <a:lnTo>
                      <a:pt x="3" y="5"/>
                    </a:lnTo>
                    <a:lnTo>
                      <a:pt x="4" y="2"/>
                    </a:lnTo>
                    <a:lnTo>
                      <a:pt x="3" y="2"/>
                    </a:lnTo>
                    <a:lnTo>
                      <a:pt x="4" y="4"/>
                    </a:lnTo>
                    <a:lnTo>
                      <a:pt x="4" y="2"/>
                    </a:lnTo>
                    <a:lnTo>
                      <a:pt x="4" y="4"/>
                    </a:lnTo>
                    <a:lnTo>
                      <a:pt x="5" y="2"/>
                    </a:lnTo>
                    <a:lnTo>
                      <a:pt x="6" y="2"/>
                    </a:lnTo>
                    <a:lnTo>
                      <a:pt x="5" y="1"/>
                    </a:lnTo>
                    <a:lnTo>
                      <a:pt x="5" y="2"/>
                    </a:lnTo>
                    <a:lnTo>
                      <a:pt x="6" y="2"/>
                    </a:lnTo>
                    <a:lnTo>
                      <a:pt x="105" y="2"/>
                    </a:lnTo>
                    <a:lnTo>
                      <a:pt x="106" y="2"/>
                    </a:lnTo>
                    <a:lnTo>
                      <a:pt x="107" y="2"/>
                    </a:lnTo>
                    <a:lnTo>
                      <a:pt x="107" y="1"/>
                    </a:lnTo>
                    <a:lnTo>
                      <a:pt x="106" y="2"/>
                    </a:lnTo>
                    <a:lnTo>
                      <a:pt x="107" y="2"/>
                    </a:lnTo>
                    <a:lnTo>
                      <a:pt x="107" y="4"/>
                    </a:lnTo>
                    <a:lnTo>
                      <a:pt x="109" y="2"/>
                    </a:lnTo>
                    <a:lnTo>
                      <a:pt x="107" y="2"/>
                    </a:lnTo>
                    <a:lnTo>
                      <a:pt x="107" y="4"/>
                    </a:lnTo>
                    <a:lnTo>
                      <a:pt x="107" y="5"/>
                    </a:lnTo>
                    <a:lnTo>
                      <a:pt x="107" y="6"/>
                    </a:lnTo>
                    <a:lnTo>
                      <a:pt x="115" y="58"/>
                    </a:lnTo>
                    <a:lnTo>
                      <a:pt x="116" y="58"/>
                    </a:lnTo>
                    <a:lnTo>
                      <a:pt x="115" y="58"/>
                    </a:lnTo>
                    <a:lnTo>
                      <a:pt x="115" y="142"/>
                    </a:lnTo>
                    <a:lnTo>
                      <a:pt x="116" y="142"/>
                    </a:lnTo>
                    <a:lnTo>
                      <a:pt x="115" y="142"/>
                    </a:lnTo>
                    <a:lnTo>
                      <a:pt x="115" y="143"/>
                    </a:lnTo>
                    <a:lnTo>
                      <a:pt x="115" y="144"/>
                    </a:lnTo>
                    <a:lnTo>
                      <a:pt x="115" y="146"/>
                    </a:lnTo>
                    <a:lnTo>
                      <a:pt x="116" y="146"/>
                    </a:lnTo>
                    <a:lnTo>
                      <a:pt x="115" y="146"/>
                    </a:lnTo>
                    <a:lnTo>
                      <a:pt x="114" y="147"/>
                    </a:lnTo>
                    <a:lnTo>
                      <a:pt x="115" y="147"/>
                    </a:lnTo>
                    <a:lnTo>
                      <a:pt x="114" y="147"/>
                    </a:lnTo>
                    <a:lnTo>
                      <a:pt x="112" y="147"/>
                    </a:lnTo>
                    <a:lnTo>
                      <a:pt x="111" y="149"/>
                    </a:lnTo>
                    <a:lnTo>
                      <a:pt x="112" y="149"/>
                    </a:lnTo>
                    <a:lnTo>
                      <a:pt x="110" y="149"/>
                    </a:lnTo>
                    <a:lnTo>
                      <a:pt x="111" y="149"/>
                    </a:lnTo>
                    <a:lnTo>
                      <a:pt x="110" y="149"/>
                    </a:lnTo>
                    <a:lnTo>
                      <a:pt x="109" y="151"/>
                    </a:lnTo>
                    <a:lnTo>
                      <a:pt x="109" y="152"/>
                    </a:lnTo>
                    <a:lnTo>
                      <a:pt x="109" y="151"/>
                    </a:lnTo>
                    <a:lnTo>
                      <a:pt x="107" y="151"/>
                    </a:lnTo>
                    <a:lnTo>
                      <a:pt x="5" y="151"/>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85" name="Freeform 969"/>
              <p:cNvSpPr>
                <a:spLocks/>
              </p:cNvSpPr>
              <p:nvPr/>
            </p:nvSpPr>
            <p:spPr bwMode="auto">
              <a:xfrm>
                <a:off x="5284" y="3895"/>
                <a:ext cx="86" cy="106"/>
              </a:xfrm>
              <a:custGeom>
                <a:avLst/>
                <a:gdLst>
                  <a:gd name="T0" fmla="*/ 4 w 117"/>
                  <a:gd name="T1" fmla="*/ 3 h 152"/>
                  <a:gd name="T2" fmla="*/ 4 w 117"/>
                  <a:gd name="T3" fmla="*/ 3 h 152"/>
                  <a:gd name="T4" fmla="*/ 4 w 117"/>
                  <a:gd name="T5" fmla="*/ 3 h 152"/>
                  <a:gd name="T6" fmla="*/ 4 w 117"/>
                  <a:gd name="T7" fmla="*/ 3 h 152"/>
                  <a:gd name="T8" fmla="*/ 4 w 117"/>
                  <a:gd name="T9" fmla="*/ 3 h 152"/>
                  <a:gd name="T10" fmla="*/ 4 w 117"/>
                  <a:gd name="T11" fmla="*/ 3 h 152"/>
                  <a:gd name="T12" fmla="*/ 4 w 117"/>
                  <a:gd name="T13" fmla="*/ 3 h 152"/>
                  <a:gd name="T14" fmla="*/ 4 w 117"/>
                  <a:gd name="T15" fmla="*/ 3 h 152"/>
                  <a:gd name="T16" fmla="*/ 4 w 117"/>
                  <a:gd name="T17" fmla="*/ 3 h 152"/>
                  <a:gd name="T18" fmla="*/ 4 w 117"/>
                  <a:gd name="T19" fmla="*/ 1 h 152"/>
                  <a:gd name="T20" fmla="*/ 4 w 117"/>
                  <a:gd name="T21" fmla="*/ 1 h 152"/>
                  <a:gd name="T22" fmla="*/ 4 w 117"/>
                  <a:gd name="T23" fmla="*/ 1 h 152"/>
                  <a:gd name="T24" fmla="*/ 4 w 117"/>
                  <a:gd name="T25" fmla="*/ 1 h 152"/>
                  <a:gd name="T26" fmla="*/ 4 w 117"/>
                  <a:gd name="T27" fmla="*/ 1 h 152"/>
                  <a:gd name="T28" fmla="*/ 4 w 117"/>
                  <a:gd name="T29" fmla="*/ 0 h 152"/>
                  <a:gd name="T30" fmla="*/ 1 w 117"/>
                  <a:gd name="T31" fmla="*/ 0 h 152"/>
                  <a:gd name="T32" fmla="*/ 1 w 117"/>
                  <a:gd name="T33" fmla="*/ 0 h 152"/>
                  <a:gd name="T34" fmla="*/ 1 w 117"/>
                  <a:gd name="T35" fmla="*/ 1 h 152"/>
                  <a:gd name="T36" fmla="*/ 1 w 117"/>
                  <a:gd name="T37" fmla="*/ 1 h 152"/>
                  <a:gd name="T38" fmla="*/ 1 w 117"/>
                  <a:gd name="T39" fmla="*/ 1 h 152"/>
                  <a:gd name="T40" fmla="*/ 1 w 117"/>
                  <a:gd name="T41" fmla="*/ 1 h 152"/>
                  <a:gd name="T42" fmla="*/ 0 w 117"/>
                  <a:gd name="T43" fmla="*/ 1 h 152"/>
                  <a:gd name="T44" fmla="*/ 0 w 117"/>
                  <a:gd name="T45" fmla="*/ 3 h 152"/>
                  <a:gd name="T46" fmla="*/ 0 w 117"/>
                  <a:gd name="T47" fmla="*/ 3 h 152"/>
                  <a:gd name="T48" fmla="*/ 1 w 117"/>
                  <a:gd name="T49" fmla="*/ 3 h 152"/>
                  <a:gd name="T50" fmla="*/ 1 w 117"/>
                  <a:gd name="T51" fmla="*/ 3 h 152"/>
                  <a:gd name="T52" fmla="*/ 1 w 117"/>
                  <a:gd name="T53" fmla="*/ 3 h 152"/>
                  <a:gd name="T54" fmla="*/ 1 w 117"/>
                  <a:gd name="T55" fmla="*/ 3 h 152"/>
                  <a:gd name="T56" fmla="*/ 1 w 117"/>
                  <a:gd name="T57" fmla="*/ 3 h 152"/>
                  <a:gd name="T58" fmla="*/ 1 w 117"/>
                  <a:gd name="T59" fmla="*/ 3 h 152"/>
                  <a:gd name="T60" fmla="*/ 1 w 117"/>
                  <a:gd name="T61" fmla="*/ 3 h 152"/>
                  <a:gd name="T62" fmla="*/ 1 w 117"/>
                  <a:gd name="T63" fmla="*/ 3 h 152"/>
                  <a:gd name="T64" fmla="*/ 1 w 117"/>
                  <a:gd name="T65" fmla="*/ 1 h 152"/>
                  <a:gd name="T66" fmla="*/ 1 w 117"/>
                  <a:gd name="T67" fmla="*/ 1 h 152"/>
                  <a:gd name="T68" fmla="*/ 1 w 117"/>
                  <a:gd name="T69" fmla="*/ 1 h 152"/>
                  <a:gd name="T70" fmla="*/ 1 w 117"/>
                  <a:gd name="T71" fmla="*/ 1 h 152"/>
                  <a:gd name="T72" fmla="*/ 1 w 117"/>
                  <a:gd name="T73" fmla="*/ 1 h 152"/>
                  <a:gd name="T74" fmla="*/ 1 w 117"/>
                  <a:gd name="T75" fmla="*/ 1 h 152"/>
                  <a:gd name="T76" fmla="*/ 1 w 117"/>
                  <a:gd name="T77" fmla="*/ 1 h 152"/>
                  <a:gd name="T78" fmla="*/ 4 w 117"/>
                  <a:gd name="T79" fmla="*/ 1 h 152"/>
                  <a:gd name="T80" fmla="*/ 4 w 117"/>
                  <a:gd name="T81" fmla="*/ 1 h 152"/>
                  <a:gd name="T82" fmla="*/ 4 w 117"/>
                  <a:gd name="T83" fmla="*/ 1 h 152"/>
                  <a:gd name="T84" fmla="*/ 4 w 117"/>
                  <a:gd name="T85" fmla="*/ 1 h 152"/>
                  <a:gd name="T86" fmla="*/ 4 w 117"/>
                  <a:gd name="T87" fmla="*/ 1 h 152"/>
                  <a:gd name="T88" fmla="*/ 4 w 117"/>
                  <a:gd name="T89" fmla="*/ 1 h 152"/>
                  <a:gd name="T90" fmla="*/ 4 w 117"/>
                  <a:gd name="T91" fmla="*/ 1 h 152"/>
                  <a:gd name="T92" fmla="*/ 4 w 117"/>
                  <a:gd name="T93" fmla="*/ 3 h 152"/>
                  <a:gd name="T94" fmla="*/ 4 w 117"/>
                  <a:gd name="T95" fmla="*/ 3 h 152"/>
                  <a:gd name="T96" fmla="*/ 4 w 117"/>
                  <a:gd name="T97" fmla="*/ 3 h 152"/>
                  <a:gd name="T98" fmla="*/ 4 w 117"/>
                  <a:gd name="T99" fmla="*/ 3 h 152"/>
                  <a:gd name="T100" fmla="*/ 4 w 117"/>
                  <a:gd name="T101" fmla="*/ 3 h 152"/>
                  <a:gd name="T102" fmla="*/ 4 w 117"/>
                  <a:gd name="T103" fmla="*/ 3 h 152"/>
                  <a:gd name="T104" fmla="*/ 4 w 117"/>
                  <a:gd name="T105" fmla="*/ 3 h 152"/>
                  <a:gd name="T106" fmla="*/ 4 w 117"/>
                  <a:gd name="T107" fmla="*/ 3 h 152"/>
                  <a:gd name="T108" fmla="*/ 1 w 117"/>
                  <a:gd name="T109" fmla="*/ 3 h 1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7"/>
                  <a:gd name="T166" fmla="*/ 0 h 152"/>
                  <a:gd name="T167" fmla="*/ 117 w 117"/>
                  <a:gd name="T168" fmla="*/ 152 h 1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7" h="152">
                    <a:moveTo>
                      <a:pt x="5" y="151"/>
                    </a:moveTo>
                    <a:lnTo>
                      <a:pt x="5" y="152"/>
                    </a:lnTo>
                    <a:lnTo>
                      <a:pt x="107" y="152"/>
                    </a:lnTo>
                    <a:lnTo>
                      <a:pt x="109" y="152"/>
                    </a:lnTo>
                    <a:lnTo>
                      <a:pt x="111" y="152"/>
                    </a:lnTo>
                    <a:lnTo>
                      <a:pt x="110" y="151"/>
                    </a:lnTo>
                    <a:lnTo>
                      <a:pt x="111" y="152"/>
                    </a:lnTo>
                    <a:lnTo>
                      <a:pt x="112" y="151"/>
                    </a:lnTo>
                    <a:lnTo>
                      <a:pt x="114" y="151"/>
                    </a:lnTo>
                    <a:lnTo>
                      <a:pt x="115" y="148"/>
                    </a:lnTo>
                    <a:lnTo>
                      <a:pt x="114" y="148"/>
                    </a:lnTo>
                    <a:lnTo>
                      <a:pt x="115" y="149"/>
                    </a:lnTo>
                    <a:lnTo>
                      <a:pt x="116" y="148"/>
                    </a:lnTo>
                    <a:lnTo>
                      <a:pt x="117" y="147"/>
                    </a:lnTo>
                    <a:lnTo>
                      <a:pt x="117" y="146"/>
                    </a:lnTo>
                    <a:lnTo>
                      <a:pt x="117" y="144"/>
                    </a:lnTo>
                    <a:lnTo>
                      <a:pt x="116" y="144"/>
                    </a:lnTo>
                    <a:lnTo>
                      <a:pt x="117" y="144"/>
                    </a:lnTo>
                    <a:lnTo>
                      <a:pt x="117" y="142"/>
                    </a:lnTo>
                    <a:lnTo>
                      <a:pt x="117" y="58"/>
                    </a:lnTo>
                    <a:lnTo>
                      <a:pt x="110" y="6"/>
                    </a:lnTo>
                    <a:lnTo>
                      <a:pt x="109" y="6"/>
                    </a:lnTo>
                    <a:lnTo>
                      <a:pt x="110" y="6"/>
                    </a:lnTo>
                    <a:lnTo>
                      <a:pt x="110" y="5"/>
                    </a:lnTo>
                    <a:lnTo>
                      <a:pt x="110" y="4"/>
                    </a:lnTo>
                    <a:lnTo>
                      <a:pt x="110" y="2"/>
                    </a:lnTo>
                    <a:lnTo>
                      <a:pt x="110" y="1"/>
                    </a:lnTo>
                    <a:lnTo>
                      <a:pt x="109" y="1"/>
                    </a:lnTo>
                    <a:lnTo>
                      <a:pt x="107" y="2"/>
                    </a:lnTo>
                    <a:lnTo>
                      <a:pt x="109" y="1"/>
                    </a:lnTo>
                    <a:lnTo>
                      <a:pt x="109" y="0"/>
                    </a:lnTo>
                    <a:lnTo>
                      <a:pt x="107" y="0"/>
                    </a:lnTo>
                    <a:lnTo>
                      <a:pt x="106" y="0"/>
                    </a:lnTo>
                    <a:lnTo>
                      <a:pt x="105" y="0"/>
                    </a:lnTo>
                    <a:lnTo>
                      <a:pt x="6" y="0"/>
                    </a:lnTo>
                    <a:lnTo>
                      <a:pt x="5" y="0"/>
                    </a:lnTo>
                    <a:lnTo>
                      <a:pt x="4" y="1"/>
                    </a:lnTo>
                    <a:lnTo>
                      <a:pt x="4" y="2"/>
                    </a:lnTo>
                    <a:lnTo>
                      <a:pt x="4" y="1"/>
                    </a:lnTo>
                    <a:lnTo>
                      <a:pt x="3" y="1"/>
                    </a:lnTo>
                    <a:lnTo>
                      <a:pt x="1" y="1"/>
                    </a:lnTo>
                    <a:lnTo>
                      <a:pt x="1" y="2"/>
                    </a:lnTo>
                    <a:lnTo>
                      <a:pt x="1" y="4"/>
                    </a:lnTo>
                    <a:lnTo>
                      <a:pt x="3" y="4"/>
                    </a:lnTo>
                    <a:lnTo>
                      <a:pt x="1" y="2"/>
                    </a:lnTo>
                    <a:lnTo>
                      <a:pt x="0" y="4"/>
                    </a:lnTo>
                    <a:lnTo>
                      <a:pt x="0" y="5"/>
                    </a:lnTo>
                    <a:lnTo>
                      <a:pt x="0" y="146"/>
                    </a:lnTo>
                    <a:lnTo>
                      <a:pt x="0" y="147"/>
                    </a:lnTo>
                    <a:lnTo>
                      <a:pt x="0" y="148"/>
                    </a:lnTo>
                    <a:lnTo>
                      <a:pt x="1" y="151"/>
                    </a:lnTo>
                    <a:lnTo>
                      <a:pt x="1" y="152"/>
                    </a:lnTo>
                    <a:lnTo>
                      <a:pt x="3" y="152"/>
                    </a:lnTo>
                    <a:lnTo>
                      <a:pt x="4" y="152"/>
                    </a:lnTo>
                    <a:lnTo>
                      <a:pt x="6" y="152"/>
                    </a:lnTo>
                    <a:lnTo>
                      <a:pt x="8" y="152"/>
                    </a:lnTo>
                    <a:lnTo>
                      <a:pt x="8" y="151"/>
                    </a:lnTo>
                    <a:lnTo>
                      <a:pt x="6" y="151"/>
                    </a:lnTo>
                    <a:lnTo>
                      <a:pt x="4" y="151"/>
                    </a:lnTo>
                    <a:lnTo>
                      <a:pt x="4" y="152"/>
                    </a:lnTo>
                    <a:lnTo>
                      <a:pt x="4" y="151"/>
                    </a:lnTo>
                    <a:lnTo>
                      <a:pt x="4" y="149"/>
                    </a:lnTo>
                    <a:lnTo>
                      <a:pt x="3" y="149"/>
                    </a:lnTo>
                    <a:lnTo>
                      <a:pt x="3" y="148"/>
                    </a:lnTo>
                    <a:lnTo>
                      <a:pt x="1" y="148"/>
                    </a:lnTo>
                    <a:lnTo>
                      <a:pt x="3" y="148"/>
                    </a:lnTo>
                    <a:lnTo>
                      <a:pt x="3" y="147"/>
                    </a:lnTo>
                    <a:lnTo>
                      <a:pt x="3" y="146"/>
                    </a:lnTo>
                    <a:lnTo>
                      <a:pt x="3" y="5"/>
                    </a:lnTo>
                    <a:lnTo>
                      <a:pt x="1" y="5"/>
                    </a:lnTo>
                    <a:lnTo>
                      <a:pt x="3" y="5"/>
                    </a:lnTo>
                    <a:lnTo>
                      <a:pt x="4" y="2"/>
                    </a:lnTo>
                    <a:lnTo>
                      <a:pt x="3" y="2"/>
                    </a:lnTo>
                    <a:lnTo>
                      <a:pt x="4" y="4"/>
                    </a:lnTo>
                    <a:lnTo>
                      <a:pt x="4" y="2"/>
                    </a:lnTo>
                    <a:lnTo>
                      <a:pt x="4" y="4"/>
                    </a:lnTo>
                    <a:lnTo>
                      <a:pt x="5" y="2"/>
                    </a:lnTo>
                    <a:lnTo>
                      <a:pt x="6" y="2"/>
                    </a:lnTo>
                    <a:lnTo>
                      <a:pt x="5" y="1"/>
                    </a:lnTo>
                    <a:lnTo>
                      <a:pt x="5" y="2"/>
                    </a:lnTo>
                    <a:lnTo>
                      <a:pt x="6" y="2"/>
                    </a:lnTo>
                    <a:lnTo>
                      <a:pt x="105" y="2"/>
                    </a:lnTo>
                    <a:lnTo>
                      <a:pt x="106" y="2"/>
                    </a:lnTo>
                    <a:lnTo>
                      <a:pt x="107" y="2"/>
                    </a:lnTo>
                    <a:lnTo>
                      <a:pt x="107" y="1"/>
                    </a:lnTo>
                    <a:lnTo>
                      <a:pt x="106" y="2"/>
                    </a:lnTo>
                    <a:lnTo>
                      <a:pt x="107" y="2"/>
                    </a:lnTo>
                    <a:lnTo>
                      <a:pt x="107" y="4"/>
                    </a:lnTo>
                    <a:lnTo>
                      <a:pt x="109" y="2"/>
                    </a:lnTo>
                    <a:lnTo>
                      <a:pt x="107" y="2"/>
                    </a:lnTo>
                    <a:lnTo>
                      <a:pt x="107" y="4"/>
                    </a:lnTo>
                    <a:lnTo>
                      <a:pt x="107" y="5"/>
                    </a:lnTo>
                    <a:lnTo>
                      <a:pt x="107" y="6"/>
                    </a:lnTo>
                    <a:lnTo>
                      <a:pt x="115" y="58"/>
                    </a:lnTo>
                    <a:lnTo>
                      <a:pt x="116" y="58"/>
                    </a:lnTo>
                    <a:lnTo>
                      <a:pt x="115" y="58"/>
                    </a:lnTo>
                    <a:lnTo>
                      <a:pt x="115" y="142"/>
                    </a:lnTo>
                    <a:lnTo>
                      <a:pt x="116" y="142"/>
                    </a:lnTo>
                    <a:lnTo>
                      <a:pt x="115" y="142"/>
                    </a:lnTo>
                    <a:lnTo>
                      <a:pt x="115" y="143"/>
                    </a:lnTo>
                    <a:lnTo>
                      <a:pt x="115" y="144"/>
                    </a:lnTo>
                    <a:lnTo>
                      <a:pt x="115" y="146"/>
                    </a:lnTo>
                    <a:lnTo>
                      <a:pt x="116" y="146"/>
                    </a:lnTo>
                    <a:lnTo>
                      <a:pt x="115" y="146"/>
                    </a:lnTo>
                    <a:lnTo>
                      <a:pt x="114" y="147"/>
                    </a:lnTo>
                    <a:lnTo>
                      <a:pt x="115" y="147"/>
                    </a:lnTo>
                    <a:lnTo>
                      <a:pt x="114" y="147"/>
                    </a:lnTo>
                    <a:lnTo>
                      <a:pt x="112" y="147"/>
                    </a:lnTo>
                    <a:lnTo>
                      <a:pt x="111" y="149"/>
                    </a:lnTo>
                    <a:lnTo>
                      <a:pt x="112" y="149"/>
                    </a:lnTo>
                    <a:lnTo>
                      <a:pt x="110" y="149"/>
                    </a:lnTo>
                    <a:lnTo>
                      <a:pt x="111" y="149"/>
                    </a:lnTo>
                    <a:lnTo>
                      <a:pt x="110" y="149"/>
                    </a:lnTo>
                    <a:lnTo>
                      <a:pt x="109" y="151"/>
                    </a:lnTo>
                    <a:lnTo>
                      <a:pt x="109" y="152"/>
                    </a:lnTo>
                    <a:lnTo>
                      <a:pt x="109" y="151"/>
                    </a:lnTo>
                    <a:lnTo>
                      <a:pt x="107" y="151"/>
                    </a:lnTo>
                    <a:lnTo>
                      <a:pt x="5" y="151"/>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86" name="Freeform 970"/>
              <p:cNvSpPr>
                <a:spLocks/>
              </p:cNvSpPr>
              <p:nvPr/>
            </p:nvSpPr>
            <p:spPr bwMode="auto">
              <a:xfrm>
                <a:off x="5287" y="3898"/>
                <a:ext cx="80" cy="102"/>
              </a:xfrm>
              <a:custGeom>
                <a:avLst/>
                <a:gdLst>
                  <a:gd name="T0" fmla="*/ 1 w 107"/>
                  <a:gd name="T1" fmla="*/ 3 h 147"/>
                  <a:gd name="T2" fmla="*/ 4 w 107"/>
                  <a:gd name="T3" fmla="*/ 3 h 147"/>
                  <a:gd name="T4" fmla="*/ 4 w 107"/>
                  <a:gd name="T5" fmla="*/ 3 h 147"/>
                  <a:gd name="T6" fmla="*/ 4 w 107"/>
                  <a:gd name="T7" fmla="*/ 3 h 147"/>
                  <a:gd name="T8" fmla="*/ 4 w 107"/>
                  <a:gd name="T9" fmla="*/ 3 h 147"/>
                  <a:gd name="T10" fmla="*/ 4 w 107"/>
                  <a:gd name="T11" fmla="*/ 3 h 147"/>
                  <a:gd name="T12" fmla="*/ 4 w 107"/>
                  <a:gd name="T13" fmla="*/ 3 h 147"/>
                  <a:gd name="T14" fmla="*/ 4 w 107"/>
                  <a:gd name="T15" fmla="*/ 3 h 147"/>
                  <a:gd name="T16" fmla="*/ 4 w 107"/>
                  <a:gd name="T17" fmla="*/ 2 h 147"/>
                  <a:gd name="T18" fmla="*/ 4 w 107"/>
                  <a:gd name="T19" fmla="*/ 2 h 147"/>
                  <a:gd name="T20" fmla="*/ 4 w 107"/>
                  <a:gd name="T21" fmla="*/ 1 h 147"/>
                  <a:gd name="T22" fmla="*/ 4 w 107"/>
                  <a:gd name="T23" fmla="*/ 1 h 147"/>
                  <a:gd name="T24" fmla="*/ 4 w 107"/>
                  <a:gd name="T25" fmla="*/ 1 h 147"/>
                  <a:gd name="T26" fmla="*/ 4 w 107"/>
                  <a:gd name="T27" fmla="*/ 1 h 147"/>
                  <a:gd name="T28" fmla="*/ 4 w 107"/>
                  <a:gd name="T29" fmla="*/ 1 h 147"/>
                  <a:gd name="T30" fmla="*/ 4 w 107"/>
                  <a:gd name="T31" fmla="*/ 1 h 147"/>
                  <a:gd name="T32" fmla="*/ 4 w 107"/>
                  <a:gd name="T33" fmla="*/ 1 h 147"/>
                  <a:gd name="T34" fmla="*/ 4 w 107"/>
                  <a:gd name="T35" fmla="*/ 1 h 147"/>
                  <a:gd name="T36" fmla="*/ 4 w 107"/>
                  <a:gd name="T37" fmla="*/ 0 h 147"/>
                  <a:gd name="T38" fmla="*/ 4 w 107"/>
                  <a:gd name="T39" fmla="*/ 0 h 147"/>
                  <a:gd name="T40" fmla="*/ 1 w 107"/>
                  <a:gd name="T41" fmla="*/ 0 h 147"/>
                  <a:gd name="T42" fmla="*/ 1 w 107"/>
                  <a:gd name="T43" fmla="*/ 0 h 147"/>
                  <a:gd name="T44" fmla="*/ 1 w 107"/>
                  <a:gd name="T45" fmla="*/ 1 h 147"/>
                  <a:gd name="T46" fmla="*/ 1 w 107"/>
                  <a:gd name="T47" fmla="*/ 1 h 147"/>
                  <a:gd name="T48" fmla="*/ 1 w 107"/>
                  <a:gd name="T49" fmla="*/ 1 h 147"/>
                  <a:gd name="T50" fmla="*/ 1 w 107"/>
                  <a:gd name="T51" fmla="*/ 1 h 147"/>
                  <a:gd name="T52" fmla="*/ 0 w 107"/>
                  <a:gd name="T53" fmla="*/ 1 h 147"/>
                  <a:gd name="T54" fmla="*/ 0 w 107"/>
                  <a:gd name="T55" fmla="*/ 1 h 147"/>
                  <a:gd name="T56" fmla="*/ 0 w 107"/>
                  <a:gd name="T57" fmla="*/ 1 h 147"/>
                  <a:gd name="T58" fmla="*/ 0 w 107"/>
                  <a:gd name="T59" fmla="*/ 3 h 147"/>
                  <a:gd name="T60" fmla="*/ 0 w 107"/>
                  <a:gd name="T61" fmla="*/ 3 h 147"/>
                  <a:gd name="T62" fmla="*/ 1 w 107"/>
                  <a:gd name="T63" fmla="*/ 3 h 147"/>
                  <a:gd name="T64" fmla="*/ 1 w 107"/>
                  <a:gd name="T65" fmla="*/ 3 h 147"/>
                  <a:gd name="T66" fmla="*/ 1 w 107"/>
                  <a:gd name="T67" fmla="*/ 3 h 1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7"/>
                  <a:gd name="T103" fmla="*/ 0 h 147"/>
                  <a:gd name="T104" fmla="*/ 107 w 107"/>
                  <a:gd name="T105" fmla="*/ 147 h 1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7" h="147">
                    <a:moveTo>
                      <a:pt x="4" y="147"/>
                    </a:moveTo>
                    <a:lnTo>
                      <a:pt x="100" y="147"/>
                    </a:lnTo>
                    <a:lnTo>
                      <a:pt x="101" y="146"/>
                    </a:lnTo>
                    <a:lnTo>
                      <a:pt x="102" y="146"/>
                    </a:lnTo>
                    <a:lnTo>
                      <a:pt x="105" y="145"/>
                    </a:lnTo>
                    <a:lnTo>
                      <a:pt x="106" y="144"/>
                    </a:lnTo>
                    <a:lnTo>
                      <a:pt x="107" y="141"/>
                    </a:lnTo>
                    <a:lnTo>
                      <a:pt x="107" y="140"/>
                    </a:lnTo>
                    <a:lnTo>
                      <a:pt x="107" y="137"/>
                    </a:lnTo>
                    <a:lnTo>
                      <a:pt x="107" y="57"/>
                    </a:lnTo>
                    <a:lnTo>
                      <a:pt x="102" y="8"/>
                    </a:lnTo>
                    <a:lnTo>
                      <a:pt x="102" y="7"/>
                    </a:lnTo>
                    <a:lnTo>
                      <a:pt x="101" y="4"/>
                    </a:lnTo>
                    <a:lnTo>
                      <a:pt x="101" y="3"/>
                    </a:lnTo>
                    <a:lnTo>
                      <a:pt x="99" y="3"/>
                    </a:lnTo>
                    <a:lnTo>
                      <a:pt x="97" y="0"/>
                    </a:lnTo>
                    <a:lnTo>
                      <a:pt x="96" y="0"/>
                    </a:lnTo>
                    <a:lnTo>
                      <a:pt x="4" y="0"/>
                    </a:lnTo>
                    <a:lnTo>
                      <a:pt x="3" y="0"/>
                    </a:lnTo>
                    <a:lnTo>
                      <a:pt x="3" y="3"/>
                    </a:lnTo>
                    <a:lnTo>
                      <a:pt x="1" y="3"/>
                    </a:lnTo>
                    <a:lnTo>
                      <a:pt x="1" y="4"/>
                    </a:lnTo>
                    <a:lnTo>
                      <a:pt x="0" y="4"/>
                    </a:lnTo>
                    <a:lnTo>
                      <a:pt x="0" y="7"/>
                    </a:lnTo>
                    <a:lnTo>
                      <a:pt x="0" y="8"/>
                    </a:lnTo>
                    <a:lnTo>
                      <a:pt x="0" y="144"/>
                    </a:lnTo>
                    <a:lnTo>
                      <a:pt x="0" y="145"/>
                    </a:lnTo>
                    <a:lnTo>
                      <a:pt x="1" y="146"/>
                    </a:lnTo>
                    <a:lnTo>
                      <a:pt x="3" y="146"/>
                    </a:lnTo>
                    <a:lnTo>
                      <a:pt x="4" y="147"/>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87" name="Freeform 971"/>
              <p:cNvSpPr>
                <a:spLocks/>
              </p:cNvSpPr>
              <p:nvPr/>
            </p:nvSpPr>
            <p:spPr bwMode="auto">
              <a:xfrm>
                <a:off x="5331" y="3951"/>
                <a:ext cx="27" cy="39"/>
              </a:xfrm>
              <a:custGeom>
                <a:avLst/>
                <a:gdLst>
                  <a:gd name="T0" fmla="*/ 1 w 37"/>
                  <a:gd name="T1" fmla="*/ 1 h 57"/>
                  <a:gd name="T2" fmla="*/ 1 w 37"/>
                  <a:gd name="T3" fmla="*/ 1 h 57"/>
                  <a:gd name="T4" fmla="*/ 1 w 37"/>
                  <a:gd name="T5" fmla="*/ 1 h 57"/>
                  <a:gd name="T6" fmla="*/ 1 w 37"/>
                  <a:gd name="T7" fmla="*/ 1 h 57"/>
                  <a:gd name="T8" fmla="*/ 1 w 37"/>
                  <a:gd name="T9" fmla="*/ 1 h 57"/>
                  <a:gd name="T10" fmla="*/ 1 w 37"/>
                  <a:gd name="T11" fmla="*/ 0 h 57"/>
                  <a:gd name="T12" fmla="*/ 1 w 37"/>
                  <a:gd name="T13" fmla="*/ 0 h 57"/>
                  <a:gd name="T14" fmla="*/ 1 w 37"/>
                  <a:gd name="T15" fmla="*/ 0 h 57"/>
                  <a:gd name="T16" fmla="*/ 1 w 37"/>
                  <a:gd name="T17" fmla="*/ 0 h 57"/>
                  <a:gd name="T18" fmla="*/ 1 w 37"/>
                  <a:gd name="T19" fmla="*/ 1 h 57"/>
                  <a:gd name="T20" fmla="*/ 0 w 37"/>
                  <a:gd name="T21" fmla="*/ 1 h 57"/>
                  <a:gd name="T22" fmla="*/ 0 w 37"/>
                  <a:gd name="T23" fmla="*/ 1 h 57"/>
                  <a:gd name="T24" fmla="*/ 0 w 37"/>
                  <a:gd name="T25" fmla="*/ 1 h 57"/>
                  <a:gd name="T26" fmla="*/ 0 w 37"/>
                  <a:gd name="T27" fmla="*/ 1 h 57"/>
                  <a:gd name="T28" fmla="*/ 0 w 37"/>
                  <a:gd name="T29" fmla="*/ 1 h 57"/>
                  <a:gd name="T30" fmla="*/ 1 w 37"/>
                  <a:gd name="T31" fmla="*/ 1 h 57"/>
                  <a:gd name="T32" fmla="*/ 1 w 37"/>
                  <a:gd name="T33" fmla="*/ 1 h 57"/>
                  <a:gd name="T34" fmla="*/ 1 w 37"/>
                  <a:gd name="T35" fmla="*/ 1 h 57"/>
                  <a:gd name="T36" fmla="*/ 1 w 37"/>
                  <a:gd name="T37" fmla="*/ 1 h 57"/>
                  <a:gd name="T38" fmla="*/ 1 w 37"/>
                  <a:gd name="T39" fmla="*/ 1 h 57"/>
                  <a:gd name="T40" fmla="*/ 1 w 37"/>
                  <a:gd name="T41" fmla="*/ 1 h 57"/>
                  <a:gd name="T42" fmla="*/ 1 w 37"/>
                  <a:gd name="T43" fmla="*/ 1 h 57"/>
                  <a:gd name="T44" fmla="*/ 1 w 37"/>
                  <a:gd name="T45" fmla="*/ 1 h 57"/>
                  <a:gd name="T46" fmla="*/ 1 w 37"/>
                  <a:gd name="T47" fmla="*/ 1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
                  <a:gd name="T73" fmla="*/ 0 h 57"/>
                  <a:gd name="T74" fmla="*/ 37 w 37"/>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 h="57">
                    <a:moveTo>
                      <a:pt x="37" y="55"/>
                    </a:moveTo>
                    <a:lnTo>
                      <a:pt x="37" y="3"/>
                    </a:lnTo>
                    <a:lnTo>
                      <a:pt x="36" y="2"/>
                    </a:lnTo>
                    <a:lnTo>
                      <a:pt x="35" y="0"/>
                    </a:lnTo>
                    <a:lnTo>
                      <a:pt x="34" y="0"/>
                    </a:lnTo>
                    <a:lnTo>
                      <a:pt x="32" y="0"/>
                    </a:lnTo>
                    <a:lnTo>
                      <a:pt x="31" y="2"/>
                    </a:lnTo>
                    <a:lnTo>
                      <a:pt x="0" y="27"/>
                    </a:lnTo>
                    <a:lnTo>
                      <a:pt x="0" y="28"/>
                    </a:lnTo>
                    <a:lnTo>
                      <a:pt x="0" y="30"/>
                    </a:lnTo>
                    <a:lnTo>
                      <a:pt x="0" y="31"/>
                    </a:lnTo>
                    <a:lnTo>
                      <a:pt x="31" y="57"/>
                    </a:lnTo>
                    <a:lnTo>
                      <a:pt x="32" y="57"/>
                    </a:lnTo>
                    <a:lnTo>
                      <a:pt x="34" y="57"/>
                    </a:lnTo>
                    <a:lnTo>
                      <a:pt x="35" y="57"/>
                    </a:lnTo>
                    <a:lnTo>
                      <a:pt x="36" y="57"/>
                    </a:lnTo>
                    <a:lnTo>
                      <a:pt x="36" y="56"/>
                    </a:lnTo>
                    <a:lnTo>
                      <a:pt x="37" y="55"/>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88" name="Freeform 972"/>
              <p:cNvSpPr>
                <a:spLocks/>
              </p:cNvSpPr>
              <p:nvPr/>
            </p:nvSpPr>
            <p:spPr bwMode="auto">
              <a:xfrm>
                <a:off x="5291" y="3955"/>
                <a:ext cx="28" cy="35"/>
              </a:xfrm>
              <a:custGeom>
                <a:avLst/>
                <a:gdLst>
                  <a:gd name="T0" fmla="*/ 0 w 38"/>
                  <a:gd name="T1" fmla="*/ 1 h 50"/>
                  <a:gd name="T2" fmla="*/ 0 w 38"/>
                  <a:gd name="T3" fmla="*/ 1 h 50"/>
                  <a:gd name="T4" fmla="*/ 1 w 38"/>
                  <a:gd name="T5" fmla="*/ 1 h 50"/>
                  <a:gd name="T6" fmla="*/ 1 w 38"/>
                  <a:gd name="T7" fmla="*/ 1 h 50"/>
                  <a:gd name="T8" fmla="*/ 1 w 38"/>
                  <a:gd name="T9" fmla="*/ 1 h 50"/>
                  <a:gd name="T10" fmla="*/ 1 w 38"/>
                  <a:gd name="T11" fmla="*/ 1 h 50"/>
                  <a:gd name="T12" fmla="*/ 1 w 38"/>
                  <a:gd name="T13" fmla="*/ 1 h 50"/>
                  <a:gd name="T14" fmla="*/ 1 w 38"/>
                  <a:gd name="T15" fmla="*/ 0 h 50"/>
                  <a:gd name="T16" fmla="*/ 1 w 38"/>
                  <a:gd name="T17" fmla="*/ 0 h 50"/>
                  <a:gd name="T18" fmla="*/ 1 w 38"/>
                  <a:gd name="T19" fmla="*/ 0 h 50"/>
                  <a:gd name="T20" fmla="*/ 1 w 38"/>
                  <a:gd name="T21" fmla="*/ 0 h 50"/>
                  <a:gd name="T22" fmla="*/ 1 w 38"/>
                  <a:gd name="T23" fmla="*/ 1 h 50"/>
                  <a:gd name="T24" fmla="*/ 1 w 38"/>
                  <a:gd name="T25" fmla="*/ 1 h 50"/>
                  <a:gd name="T26" fmla="*/ 1 w 38"/>
                  <a:gd name="T27" fmla="*/ 1 h 50"/>
                  <a:gd name="T28" fmla="*/ 1 w 38"/>
                  <a:gd name="T29" fmla="*/ 1 h 50"/>
                  <a:gd name="T30" fmla="*/ 1 w 38"/>
                  <a:gd name="T31" fmla="*/ 1 h 50"/>
                  <a:gd name="T32" fmla="*/ 1 w 38"/>
                  <a:gd name="T33" fmla="*/ 1 h 50"/>
                  <a:gd name="T34" fmla="*/ 1 w 38"/>
                  <a:gd name="T35" fmla="*/ 1 h 50"/>
                  <a:gd name="T36" fmla="*/ 1 w 38"/>
                  <a:gd name="T37" fmla="*/ 1 h 50"/>
                  <a:gd name="T38" fmla="*/ 1 w 38"/>
                  <a:gd name="T39" fmla="*/ 1 h 50"/>
                  <a:gd name="T40" fmla="*/ 1 w 38"/>
                  <a:gd name="T41" fmla="*/ 1 h 50"/>
                  <a:gd name="T42" fmla="*/ 1 w 38"/>
                  <a:gd name="T43" fmla="*/ 1 h 50"/>
                  <a:gd name="T44" fmla="*/ 1 w 38"/>
                  <a:gd name="T45" fmla="*/ 1 h 50"/>
                  <a:gd name="T46" fmla="*/ 1 w 38"/>
                  <a:gd name="T47" fmla="*/ 1 h 50"/>
                  <a:gd name="T48" fmla="*/ 1 w 38"/>
                  <a:gd name="T49" fmla="*/ 1 h 50"/>
                  <a:gd name="T50" fmla="*/ 0 w 38"/>
                  <a:gd name="T51" fmla="*/ 1 h 50"/>
                  <a:gd name="T52" fmla="*/ 0 w 38"/>
                  <a:gd name="T53" fmla="*/ 1 h 50"/>
                  <a:gd name="T54" fmla="*/ 0 w 38"/>
                  <a:gd name="T55" fmla="*/ 1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
                  <a:gd name="T85" fmla="*/ 0 h 50"/>
                  <a:gd name="T86" fmla="*/ 38 w 38"/>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 h="50">
                    <a:moveTo>
                      <a:pt x="0" y="48"/>
                    </a:moveTo>
                    <a:lnTo>
                      <a:pt x="0" y="21"/>
                    </a:lnTo>
                    <a:lnTo>
                      <a:pt x="8" y="21"/>
                    </a:lnTo>
                    <a:lnTo>
                      <a:pt x="9" y="21"/>
                    </a:lnTo>
                    <a:lnTo>
                      <a:pt x="10" y="20"/>
                    </a:lnTo>
                    <a:lnTo>
                      <a:pt x="10" y="19"/>
                    </a:lnTo>
                    <a:lnTo>
                      <a:pt x="10" y="1"/>
                    </a:lnTo>
                    <a:lnTo>
                      <a:pt x="10" y="0"/>
                    </a:lnTo>
                    <a:lnTo>
                      <a:pt x="11" y="0"/>
                    </a:lnTo>
                    <a:lnTo>
                      <a:pt x="13" y="0"/>
                    </a:lnTo>
                    <a:lnTo>
                      <a:pt x="14" y="0"/>
                    </a:lnTo>
                    <a:lnTo>
                      <a:pt x="36" y="18"/>
                    </a:lnTo>
                    <a:lnTo>
                      <a:pt x="37" y="19"/>
                    </a:lnTo>
                    <a:lnTo>
                      <a:pt x="38" y="20"/>
                    </a:lnTo>
                    <a:lnTo>
                      <a:pt x="38" y="21"/>
                    </a:lnTo>
                    <a:lnTo>
                      <a:pt x="38" y="23"/>
                    </a:lnTo>
                    <a:lnTo>
                      <a:pt x="37" y="24"/>
                    </a:lnTo>
                    <a:lnTo>
                      <a:pt x="36" y="25"/>
                    </a:lnTo>
                    <a:lnTo>
                      <a:pt x="6" y="49"/>
                    </a:lnTo>
                    <a:lnTo>
                      <a:pt x="4" y="50"/>
                    </a:lnTo>
                    <a:lnTo>
                      <a:pt x="3" y="50"/>
                    </a:lnTo>
                    <a:lnTo>
                      <a:pt x="1" y="50"/>
                    </a:lnTo>
                    <a:lnTo>
                      <a:pt x="0" y="49"/>
                    </a:lnTo>
                    <a:lnTo>
                      <a:pt x="0" y="48"/>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89" name="Freeform 973"/>
              <p:cNvSpPr>
                <a:spLocks/>
              </p:cNvSpPr>
              <p:nvPr/>
            </p:nvSpPr>
            <p:spPr bwMode="auto">
              <a:xfrm>
                <a:off x="5299" y="3975"/>
                <a:ext cx="50" cy="21"/>
              </a:xfrm>
              <a:custGeom>
                <a:avLst/>
                <a:gdLst>
                  <a:gd name="T0" fmla="*/ 2 w 68"/>
                  <a:gd name="T1" fmla="*/ 1 h 30"/>
                  <a:gd name="T2" fmla="*/ 1 w 68"/>
                  <a:gd name="T3" fmla="*/ 1 h 30"/>
                  <a:gd name="T4" fmla="*/ 1 w 68"/>
                  <a:gd name="T5" fmla="*/ 1 h 30"/>
                  <a:gd name="T6" fmla="*/ 0 w 68"/>
                  <a:gd name="T7" fmla="*/ 1 h 30"/>
                  <a:gd name="T8" fmla="*/ 0 w 68"/>
                  <a:gd name="T9" fmla="*/ 1 h 30"/>
                  <a:gd name="T10" fmla="*/ 0 w 68"/>
                  <a:gd name="T11" fmla="*/ 1 h 30"/>
                  <a:gd name="T12" fmla="*/ 1 w 68"/>
                  <a:gd name="T13" fmla="*/ 0 h 30"/>
                  <a:gd name="T14" fmla="*/ 1 w 68"/>
                  <a:gd name="T15" fmla="*/ 0 h 30"/>
                  <a:gd name="T16" fmla="*/ 1 w 68"/>
                  <a:gd name="T17" fmla="*/ 0 h 30"/>
                  <a:gd name="T18" fmla="*/ 1 w 68"/>
                  <a:gd name="T19" fmla="*/ 0 h 30"/>
                  <a:gd name="T20" fmla="*/ 1 w 68"/>
                  <a:gd name="T21" fmla="*/ 0 h 30"/>
                  <a:gd name="T22" fmla="*/ 1 w 68"/>
                  <a:gd name="T23" fmla="*/ 0 h 30"/>
                  <a:gd name="T24" fmla="*/ 1 w 68"/>
                  <a:gd name="T25" fmla="*/ 0 h 30"/>
                  <a:gd name="T26" fmla="*/ 1 w 68"/>
                  <a:gd name="T27" fmla="*/ 0 h 30"/>
                  <a:gd name="T28" fmla="*/ 2 w 68"/>
                  <a:gd name="T29" fmla="*/ 1 h 30"/>
                  <a:gd name="T30" fmla="*/ 2 w 68"/>
                  <a:gd name="T31" fmla="*/ 1 h 30"/>
                  <a:gd name="T32" fmla="*/ 2 w 68"/>
                  <a:gd name="T33" fmla="*/ 1 h 30"/>
                  <a:gd name="T34" fmla="*/ 2 w 68"/>
                  <a:gd name="T35" fmla="*/ 1 h 30"/>
                  <a:gd name="T36" fmla="*/ 2 w 68"/>
                  <a:gd name="T37" fmla="*/ 1 h 30"/>
                  <a:gd name="T38" fmla="*/ 2 w 68"/>
                  <a:gd name="T39" fmla="*/ 1 h 30"/>
                  <a:gd name="T40" fmla="*/ 2 w 68"/>
                  <a:gd name="T41" fmla="*/ 1 h 30"/>
                  <a:gd name="T42" fmla="*/ 2 w 68"/>
                  <a:gd name="T43" fmla="*/ 1 h 30"/>
                  <a:gd name="T44" fmla="*/ 2 w 68"/>
                  <a:gd name="T45" fmla="*/ 1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30"/>
                  <a:gd name="T71" fmla="*/ 68 w 68"/>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30">
                    <a:moveTo>
                      <a:pt x="64" y="30"/>
                    </a:moveTo>
                    <a:lnTo>
                      <a:pt x="3" y="30"/>
                    </a:lnTo>
                    <a:lnTo>
                      <a:pt x="1" y="30"/>
                    </a:lnTo>
                    <a:lnTo>
                      <a:pt x="0" y="29"/>
                    </a:lnTo>
                    <a:lnTo>
                      <a:pt x="0" y="28"/>
                    </a:lnTo>
                    <a:lnTo>
                      <a:pt x="0" y="26"/>
                    </a:lnTo>
                    <a:lnTo>
                      <a:pt x="32" y="0"/>
                    </a:lnTo>
                    <a:lnTo>
                      <a:pt x="33" y="0"/>
                    </a:lnTo>
                    <a:lnTo>
                      <a:pt x="35" y="0"/>
                    </a:lnTo>
                    <a:lnTo>
                      <a:pt x="36" y="0"/>
                    </a:lnTo>
                    <a:lnTo>
                      <a:pt x="37" y="0"/>
                    </a:lnTo>
                    <a:lnTo>
                      <a:pt x="68" y="24"/>
                    </a:lnTo>
                    <a:lnTo>
                      <a:pt x="68" y="26"/>
                    </a:lnTo>
                    <a:lnTo>
                      <a:pt x="68" y="28"/>
                    </a:lnTo>
                    <a:lnTo>
                      <a:pt x="67" y="29"/>
                    </a:lnTo>
                    <a:lnTo>
                      <a:pt x="67" y="30"/>
                    </a:lnTo>
                    <a:lnTo>
                      <a:pt x="65" y="30"/>
                    </a:lnTo>
                    <a:lnTo>
                      <a:pt x="64" y="3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90" name="Freeform 974"/>
              <p:cNvSpPr>
                <a:spLocks/>
              </p:cNvSpPr>
              <p:nvPr/>
            </p:nvSpPr>
            <p:spPr bwMode="auto">
              <a:xfrm>
                <a:off x="5301" y="3947"/>
                <a:ext cx="48" cy="22"/>
              </a:xfrm>
              <a:custGeom>
                <a:avLst/>
                <a:gdLst>
                  <a:gd name="T0" fmla="*/ 2 w 64"/>
                  <a:gd name="T1" fmla="*/ 0 h 33"/>
                  <a:gd name="T2" fmla="*/ 1 w 64"/>
                  <a:gd name="T3" fmla="*/ 0 h 33"/>
                  <a:gd name="T4" fmla="*/ 0 w 64"/>
                  <a:gd name="T5" fmla="*/ 1 h 33"/>
                  <a:gd name="T6" fmla="*/ 0 w 64"/>
                  <a:gd name="T7" fmla="*/ 1 h 33"/>
                  <a:gd name="T8" fmla="*/ 0 w 64"/>
                  <a:gd name="T9" fmla="*/ 1 h 33"/>
                  <a:gd name="T10" fmla="*/ 0 w 64"/>
                  <a:gd name="T11" fmla="*/ 1 h 33"/>
                  <a:gd name="T12" fmla="*/ 2 w 64"/>
                  <a:gd name="T13" fmla="*/ 1 h 33"/>
                  <a:gd name="T14" fmla="*/ 2 w 64"/>
                  <a:gd name="T15" fmla="*/ 1 h 33"/>
                  <a:gd name="T16" fmla="*/ 2 w 64"/>
                  <a:gd name="T17" fmla="*/ 1 h 33"/>
                  <a:gd name="T18" fmla="*/ 2 w 64"/>
                  <a:gd name="T19" fmla="*/ 1 h 33"/>
                  <a:gd name="T20" fmla="*/ 2 w 64"/>
                  <a:gd name="T21" fmla="*/ 1 h 33"/>
                  <a:gd name="T22" fmla="*/ 2 w 64"/>
                  <a:gd name="T23" fmla="*/ 1 h 33"/>
                  <a:gd name="T24" fmla="*/ 2 w 64"/>
                  <a:gd name="T25" fmla="*/ 1 h 33"/>
                  <a:gd name="T26" fmla="*/ 2 w 64"/>
                  <a:gd name="T27" fmla="*/ 1 h 33"/>
                  <a:gd name="T28" fmla="*/ 2 w 64"/>
                  <a:gd name="T29" fmla="*/ 1 h 33"/>
                  <a:gd name="T30" fmla="*/ 2 w 64"/>
                  <a:gd name="T31" fmla="*/ 1 h 33"/>
                  <a:gd name="T32" fmla="*/ 2 w 64"/>
                  <a:gd name="T33" fmla="*/ 1 h 33"/>
                  <a:gd name="T34" fmla="*/ 2 w 64"/>
                  <a:gd name="T35" fmla="*/ 1 h 33"/>
                  <a:gd name="T36" fmla="*/ 2 w 64"/>
                  <a:gd name="T37" fmla="*/ 1 h 33"/>
                  <a:gd name="T38" fmla="*/ 2 w 64"/>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33"/>
                  <a:gd name="T62" fmla="*/ 64 w 64"/>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33">
                    <a:moveTo>
                      <a:pt x="61" y="0"/>
                    </a:moveTo>
                    <a:lnTo>
                      <a:pt x="1" y="0"/>
                    </a:lnTo>
                    <a:lnTo>
                      <a:pt x="0" y="1"/>
                    </a:lnTo>
                    <a:lnTo>
                      <a:pt x="0" y="3"/>
                    </a:lnTo>
                    <a:lnTo>
                      <a:pt x="0" y="4"/>
                    </a:lnTo>
                    <a:lnTo>
                      <a:pt x="29" y="32"/>
                    </a:lnTo>
                    <a:lnTo>
                      <a:pt x="31" y="32"/>
                    </a:lnTo>
                    <a:lnTo>
                      <a:pt x="32" y="32"/>
                    </a:lnTo>
                    <a:lnTo>
                      <a:pt x="32" y="33"/>
                    </a:lnTo>
                    <a:lnTo>
                      <a:pt x="33" y="33"/>
                    </a:lnTo>
                    <a:lnTo>
                      <a:pt x="34" y="33"/>
                    </a:lnTo>
                    <a:lnTo>
                      <a:pt x="36" y="32"/>
                    </a:lnTo>
                    <a:lnTo>
                      <a:pt x="37" y="32"/>
                    </a:lnTo>
                    <a:lnTo>
                      <a:pt x="64" y="4"/>
                    </a:lnTo>
                    <a:lnTo>
                      <a:pt x="64" y="3"/>
                    </a:lnTo>
                    <a:lnTo>
                      <a:pt x="64" y="1"/>
                    </a:lnTo>
                    <a:lnTo>
                      <a:pt x="61"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91" name="Freeform 975"/>
              <p:cNvSpPr>
                <a:spLocks/>
              </p:cNvSpPr>
              <p:nvPr/>
            </p:nvSpPr>
            <p:spPr bwMode="auto">
              <a:xfrm>
                <a:off x="5290" y="3957"/>
                <a:ext cx="7" cy="8"/>
              </a:xfrm>
              <a:custGeom>
                <a:avLst/>
                <a:gdLst>
                  <a:gd name="T0" fmla="*/ 1 w 10"/>
                  <a:gd name="T1" fmla="*/ 1 h 14"/>
                  <a:gd name="T2" fmla="*/ 0 w 10"/>
                  <a:gd name="T3" fmla="*/ 1 h 14"/>
                  <a:gd name="T4" fmla="*/ 0 w 10"/>
                  <a:gd name="T5" fmla="*/ 1 h 14"/>
                  <a:gd name="T6" fmla="*/ 0 w 10"/>
                  <a:gd name="T7" fmla="*/ 0 h 14"/>
                  <a:gd name="T8" fmla="*/ 1 w 10"/>
                  <a:gd name="T9" fmla="*/ 0 h 14"/>
                  <a:gd name="T10" fmla="*/ 1 w 10"/>
                  <a:gd name="T11" fmla="*/ 1 h 14"/>
                  <a:gd name="T12" fmla="*/ 1 w 10"/>
                  <a:gd name="T13" fmla="*/ 1 h 14"/>
                  <a:gd name="T14" fmla="*/ 1 w 10"/>
                  <a:gd name="T15" fmla="*/ 1 h 14"/>
                  <a:gd name="T16" fmla="*/ 1 w 10"/>
                  <a:gd name="T17" fmla="*/ 1 h 14"/>
                  <a:gd name="T18" fmla="*/ 1 w 10"/>
                  <a:gd name="T19" fmla="*/ 1 h 14"/>
                  <a:gd name="T20" fmla="*/ 1 w 10"/>
                  <a:gd name="T21" fmla="*/ 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4"/>
                  <a:gd name="T35" fmla="*/ 10 w 10"/>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4">
                    <a:moveTo>
                      <a:pt x="8" y="14"/>
                    </a:moveTo>
                    <a:lnTo>
                      <a:pt x="0" y="14"/>
                    </a:lnTo>
                    <a:lnTo>
                      <a:pt x="0" y="3"/>
                    </a:lnTo>
                    <a:lnTo>
                      <a:pt x="0" y="0"/>
                    </a:lnTo>
                    <a:lnTo>
                      <a:pt x="8" y="0"/>
                    </a:lnTo>
                    <a:lnTo>
                      <a:pt x="10" y="1"/>
                    </a:lnTo>
                    <a:lnTo>
                      <a:pt x="10" y="3"/>
                    </a:lnTo>
                    <a:lnTo>
                      <a:pt x="10" y="14"/>
                    </a:lnTo>
                    <a:lnTo>
                      <a:pt x="8" y="14"/>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92" name="Freeform 976"/>
              <p:cNvSpPr>
                <a:spLocks/>
              </p:cNvSpPr>
              <p:nvPr/>
            </p:nvSpPr>
            <p:spPr bwMode="auto">
              <a:xfrm>
                <a:off x="5358" y="3980"/>
                <a:ext cx="13" cy="10"/>
              </a:xfrm>
              <a:custGeom>
                <a:avLst/>
                <a:gdLst>
                  <a:gd name="T0" fmla="*/ 0 w 19"/>
                  <a:gd name="T1" fmla="*/ 1 h 15"/>
                  <a:gd name="T2" fmla="*/ 1 w 19"/>
                  <a:gd name="T3" fmla="*/ 1 h 15"/>
                  <a:gd name="T4" fmla="*/ 1 w 19"/>
                  <a:gd name="T5" fmla="*/ 1 h 15"/>
                  <a:gd name="T6" fmla="*/ 1 w 19"/>
                  <a:gd name="T7" fmla="*/ 1 h 15"/>
                  <a:gd name="T8" fmla="*/ 1 w 19"/>
                  <a:gd name="T9" fmla="*/ 1 h 15"/>
                  <a:gd name="T10" fmla="*/ 1 w 19"/>
                  <a:gd name="T11" fmla="*/ 1 h 15"/>
                  <a:gd name="T12" fmla="*/ 1 w 19"/>
                  <a:gd name="T13" fmla="*/ 1 h 15"/>
                  <a:gd name="T14" fmla="*/ 1 w 19"/>
                  <a:gd name="T15" fmla="*/ 0 h 15"/>
                  <a:gd name="T16" fmla="*/ 1 w 19"/>
                  <a:gd name="T17" fmla="*/ 0 h 15"/>
                  <a:gd name="T18" fmla="*/ 1 w 19"/>
                  <a:gd name="T19" fmla="*/ 0 h 15"/>
                  <a:gd name="T20" fmla="*/ 0 w 19"/>
                  <a:gd name="T21" fmla="*/ 0 h 15"/>
                  <a:gd name="T22" fmla="*/ 0 w 19"/>
                  <a:gd name="T23" fmla="*/ 1 h 15"/>
                  <a:gd name="T24" fmla="*/ 0 w 19"/>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5"/>
                  <a:gd name="T41" fmla="*/ 19 w 1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5">
                    <a:moveTo>
                      <a:pt x="0" y="15"/>
                    </a:moveTo>
                    <a:lnTo>
                      <a:pt x="11" y="15"/>
                    </a:lnTo>
                    <a:lnTo>
                      <a:pt x="15" y="9"/>
                    </a:lnTo>
                    <a:lnTo>
                      <a:pt x="18" y="9"/>
                    </a:lnTo>
                    <a:lnTo>
                      <a:pt x="19" y="9"/>
                    </a:lnTo>
                    <a:lnTo>
                      <a:pt x="19" y="8"/>
                    </a:lnTo>
                    <a:lnTo>
                      <a:pt x="19" y="7"/>
                    </a:lnTo>
                    <a:lnTo>
                      <a:pt x="19" y="0"/>
                    </a:lnTo>
                    <a:lnTo>
                      <a:pt x="18" y="0"/>
                    </a:lnTo>
                    <a:lnTo>
                      <a:pt x="0" y="0"/>
                    </a:lnTo>
                    <a:lnTo>
                      <a:pt x="0" y="13"/>
                    </a:lnTo>
                    <a:lnTo>
                      <a:pt x="0" y="15"/>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93" name="Freeform 977"/>
              <p:cNvSpPr>
                <a:spLocks/>
              </p:cNvSpPr>
              <p:nvPr/>
            </p:nvSpPr>
            <p:spPr bwMode="auto">
              <a:xfrm>
                <a:off x="5358" y="3980"/>
                <a:ext cx="15" cy="12"/>
              </a:xfrm>
              <a:custGeom>
                <a:avLst/>
                <a:gdLst>
                  <a:gd name="T0" fmla="*/ 0 w 21"/>
                  <a:gd name="T1" fmla="*/ 1 h 17"/>
                  <a:gd name="T2" fmla="*/ 0 w 21"/>
                  <a:gd name="T3" fmla="*/ 1 h 17"/>
                  <a:gd name="T4" fmla="*/ 1 w 21"/>
                  <a:gd name="T5" fmla="*/ 1 h 17"/>
                  <a:gd name="T6" fmla="*/ 1 w 21"/>
                  <a:gd name="T7" fmla="*/ 1 h 17"/>
                  <a:gd name="T8" fmla="*/ 1 w 21"/>
                  <a:gd name="T9" fmla="*/ 1 h 17"/>
                  <a:gd name="T10" fmla="*/ 1 w 21"/>
                  <a:gd name="T11" fmla="*/ 1 h 17"/>
                  <a:gd name="T12" fmla="*/ 1 w 21"/>
                  <a:gd name="T13" fmla="*/ 1 h 17"/>
                  <a:gd name="T14" fmla="*/ 1 w 21"/>
                  <a:gd name="T15" fmla="*/ 1 h 17"/>
                  <a:gd name="T16" fmla="*/ 1 w 21"/>
                  <a:gd name="T17" fmla="*/ 1 h 17"/>
                  <a:gd name="T18" fmla="*/ 1 w 21"/>
                  <a:gd name="T19" fmla="*/ 1 h 17"/>
                  <a:gd name="T20" fmla="*/ 1 w 21"/>
                  <a:gd name="T21" fmla="*/ 1 h 17"/>
                  <a:gd name="T22" fmla="*/ 1 w 21"/>
                  <a:gd name="T23" fmla="*/ 1 h 17"/>
                  <a:gd name="T24" fmla="*/ 1 w 21"/>
                  <a:gd name="T25" fmla="*/ 1 h 17"/>
                  <a:gd name="T26" fmla="*/ 1 w 21"/>
                  <a:gd name="T27" fmla="*/ 1 h 17"/>
                  <a:gd name="T28" fmla="*/ 1 w 21"/>
                  <a:gd name="T29" fmla="*/ 1 h 17"/>
                  <a:gd name="T30" fmla="*/ 1 w 21"/>
                  <a:gd name="T31" fmla="*/ 1 h 17"/>
                  <a:gd name="T32" fmla="*/ 1 w 21"/>
                  <a:gd name="T33" fmla="*/ 0 h 17"/>
                  <a:gd name="T34" fmla="*/ 1 w 21"/>
                  <a:gd name="T35" fmla="*/ 0 h 17"/>
                  <a:gd name="T36" fmla="*/ 1 w 21"/>
                  <a:gd name="T37" fmla="*/ 0 h 17"/>
                  <a:gd name="T38" fmla="*/ 1 w 21"/>
                  <a:gd name="T39" fmla="*/ 0 h 17"/>
                  <a:gd name="T40" fmla="*/ 1 w 21"/>
                  <a:gd name="T41" fmla="*/ 0 h 17"/>
                  <a:gd name="T42" fmla="*/ 1 w 21"/>
                  <a:gd name="T43" fmla="*/ 0 h 17"/>
                  <a:gd name="T44" fmla="*/ 0 w 21"/>
                  <a:gd name="T45" fmla="*/ 0 h 17"/>
                  <a:gd name="T46" fmla="*/ 0 w 21"/>
                  <a:gd name="T47" fmla="*/ 0 h 17"/>
                  <a:gd name="T48" fmla="*/ 0 w 21"/>
                  <a:gd name="T49" fmla="*/ 1 h 17"/>
                  <a:gd name="T50" fmla="*/ 0 w 21"/>
                  <a:gd name="T51" fmla="*/ 1 h 17"/>
                  <a:gd name="T52" fmla="*/ 1 w 21"/>
                  <a:gd name="T53" fmla="*/ 1 h 17"/>
                  <a:gd name="T54" fmla="*/ 1 w 21"/>
                  <a:gd name="T55" fmla="*/ 1 h 17"/>
                  <a:gd name="T56" fmla="*/ 1 w 21"/>
                  <a:gd name="T57" fmla="*/ 0 h 17"/>
                  <a:gd name="T58" fmla="*/ 1 w 21"/>
                  <a:gd name="T59" fmla="*/ 0 h 17"/>
                  <a:gd name="T60" fmla="*/ 1 w 21"/>
                  <a:gd name="T61" fmla="*/ 1 h 17"/>
                  <a:gd name="T62" fmla="*/ 1 w 21"/>
                  <a:gd name="T63" fmla="*/ 1 h 17"/>
                  <a:gd name="T64" fmla="*/ 1 w 21"/>
                  <a:gd name="T65" fmla="*/ 1 h 17"/>
                  <a:gd name="T66" fmla="*/ 1 w 21"/>
                  <a:gd name="T67" fmla="*/ 1 h 17"/>
                  <a:gd name="T68" fmla="*/ 1 w 21"/>
                  <a:gd name="T69" fmla="*/ 0 h 17"/>
                  <a:gd name="T70" fmla="*/ 1 w 21"/>
                  <a:gd name="T71" fmla="*/ 0 h 17"/>
                  <a:gd name="T72" fmla="*/ 1 w 21"/>
                  <a:gd name="T73" fmla="*/ 1 h 17"/>
                  <a:gd name="T74" fmla="*/ 1 w 21"/>
                  <a:gd name="T75" fmla="*/ 1 h 17"/>
                  <a:gd name="T76" fmla="*/ 1 w 21"/>
                  <a:gd name="T77" fmla="*/ 1 h 17"/>
                  <a:gd name="T78" fmla="*/ 1 w 21"/>
                  <a:gd name="T79" fmla="*/ 1 h 17"/>
                  <a:gd name="T80" fmla="*/ 1 w 21"/>
                  <a:gd name="T81" fmla="*/ 1 h 17"/>
                  <a:gd name="T82" fmla="*/ 1 w 21"/>
                  <a:gd name="T83" fmla="*/ 1 h 17"/>
                  <a:gd name="T84" fmla="*/ 1 w 21"/>
                  <a:gd name="T85" fmla="*/ 1 h 17"/>
                  <a:gd name="T86" fmla="*/ 1 w 21"/>
                  <a:gd name="T87" fmla="*/ 1 h 17"/>
                  <a:gd name="T88" fmla="*/ 1 w 21"/>
                  <a:gd name="T89" fmla="*/ 1 h 17"/>
                  <a:gd name="T90" fmla="*/ 1 w 21"/>
                  <a:gd name="T91" fmla="*/ 1 h 17"/>
                  <a:gd name="T92" fmla="*/ 1 w 21"/>
                  <a:gd name="T93" fmla="*/ 1 h 17"/>
                  <a:gd name="T94" fmla="*/ 1 w 21"/>
                  <a:gd name="T95" fmla="*/ 1 h 17"/>
                  <a:gd name="T96" fmla="*/ 1 w 21"/>
                  <a:gd name="T97" fmla="*/ 1 h 17"/>
                  <a:gd name="T98" fmla="*/ 1 w 21"/>
                  <a:gd name="T99" fmla="*/ 1 h 17"/>
                  <a:gd name="T100" fmla="*/ 0 w 21"/>
                  <a:gd name="T101" fmla="*/ 1 h 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
                  <a:gd name="T154" fmla="*/ 0 h 17"/>
                  <a:gd name="T155" fmla="*/ 21 w 21"/>
                  <a:gd name="T156" fmla="*/ 17 h 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 h="17">
                    <a:moveTo>
                      <a:pt x="0" y="14"/>
                    </a:moveTo>
                    <a:lnTo>
                      <a:pt x="0" y="17"/>
                    </a:lnTo>
                    <a:lnTo>
                      <a:pt x="12" y="17"/>
                    </a:lnTo>
                    <a:lnTo>
                      <a:pt x="14" y="17"/>
                    </a:lnTo>
                    <a:lnTo>
                      <a:pt x="14" y="15"/>
                    </a:lnTo>
                    <a:lnTo>
                      <a:pt x="17" y="9"/>
                    </a:lnTo>
                    <a:lnTo>
                      <a:pt x="16" y="9"/>
                    </a:lnTo>
                    <a:lnTo>
                      <a:pt x="16" y="10"/>
                    </a:lnTo>
                    <a:lnTo>
                      <a:pt x="19" y="10"/>
                    </a:lnTo>
                    <a:lnTo>
                      <a:pt x="20" y="10"/>
                    </a:lnTo>
                    <a:lnTo>
                      <a:pt x="21" y="10"/>
                    </a:lnTo>
                    <a:lnTo>
                      <a:pt x="21" y="9"/>
                    </a:lnTo>
                    <a:lnTo>
                      <a:pt x="21" y="8"/>
                    </a:lnTo>
                    <a:lnTo>
                      <a:pt x="21" y="7"/>
                    </a:lnTo>
                    <a:lnTo>
                      <a:pt x="21" y="0"/>
                    </a:lnTo>
                    <a:lnTo>
                      <a:pt x="20" y="0"/>
                    </a:lnTo>
                    <a:lnTo>
                      <a:pt x="19" y="0"/>
                    </a:lnTo>
                    <a:lnTo>
                      <a:pt x="1" y="0"/>
                    </a:lnTo>
                    <a:lnTo>
                      <a:pt x="0" y="0"/>
                    </a:lnTo>
                    <a:lnTo>
                      <a:pt x="0" y="13"/>
                    </a:lnTo>
                    <a:lnTo>
                      <a:pt x="0" y="17"/>
                    </a:lnTo>
                    <a:lnTo>
                      <a:pt x="2" y="17"/>
                    </a:lnTo>
                    <a:lnTo>
                      <a:pt x="2" y="13"/>
                    </a:lnTo>
                    <a:lnTo>
                      <a:pt x="2" y="0"/>
                    </a:lnTo>
                    <a:lnTo>
                      <a:pt x="1" y="0"/>
                    </a:lnTo>
                    <a:lnTo>
                      <a:pt x="1" y="2"/>
                    </a:lnTo>
                    <a:lnTo>
                      <a:pt x="19" y="2"/>
                    </a:lnTo>
                    <a:lnTo>
                      <a:pt x="20" y="2"/>
                    </a:lnTo>
                    <a:lnTo>
                      <a:pt x="20" y="0"/>
                    </a:lnTo>
                    <a:lnTo>
                      <a:pt x="19" y="0"/>
                    </a:lnTo>
                    <a:lnTo>
                      <a:pt x="19" y="7"/>
                    </a:lnTo>
                    <a:lnTo>
                      <a:pt x="19" y="8"/>
                    </a:lnTo>
                    <a:lnTo>
                      <a:pt x="20" y="8"/>
                    </a:lnTo>
                    <a:lnTo>
                      <a:pt x="19" y="8"/>
                    </a:lnTo>
                    <a:lnTo>
                      <a:pt x="20" y="9"/>
                    </a:lnTo>
                    <a:lnTo>
                      <a:pt x="20" y="8"/>
                    </a:lnTo>
                    <a:lnTo>
                      <a:pt x="19" y="8"/>
                    </a:lnTo>
                    <a:lnTo>
                      <a:pt x="16" y="8"/>
                    </a:lnTo>
                    <a:lnTo>
                      <a:pt x="15" y="8"/>
                    </a:lnTo>
                    <a:lnTo>
                      <a:pt x="11" y="14"/>
                    </a:lnTo>
                    <a:lnTo>
                      <a:pt x="12" y="15"/>
                    </a:lnTo>
                    <a:lnTo>
                      <a:pt x="12" y="14"/>
                    </a:lnTo>
                    <a:lnTo>
                      <a:pt x="0"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94" name="Freeform 978"/>
              <p:cNvSpPr>
                <a:spLocks/>
              </p:cNvSpPr>
              <p:nvPr/>
            </p:nvSpPr>
            <p:spPr bwMode="auto">
              <a:xfrm>
                <a:off x="5358" y="3980"/>
                <a:ext cx="15" cy="12"/>
              </a:xfrm>
              <a:custGeom>
                <a:avLst/>
                <a:gdLst>
                  <a:gd name="T0" fmla="*/ 0 w 21"/>
                  <a:gd name="T1" fmla="*/ 1 h 17"/>
                  <a:gd name="T2" fmla="*/ 0 w 21"/>
                  <a:gd name="T3" fmla="*/ 1 h 17"/>
                  <a:gd name="T4" fmla="*/ 1 w 21"/>
                  <a:gd name="T5" fmla="*/ 1 h 17"/>
                  <a:gd name="T6" fmla="*/ 1 w 21"/>
                  <a:gd name="T7" fmla="*/ 1 h 17"/>
                  <a:gd name="T8" fmla="*/ 1 w 21"/>
                  <a:gd name="T9" fmla="*/ 1 h 17"/>
                  <a:gd name="T10" fmla="*/ 1 w 21"/>
                  <a:gd name="T11" fmla="*/ 1 h 17"/>
                  <a:gd name="T12" fmla="*/ 1 w 21"/>
                  <a:gd name="T13" fmla="*/ 1 h 17"/>
                  <a:gd name="T14" fmla="*/ 1 w 21"/>
                  <a:gd name="T15" fmla="*/ 1 h 17"/>
                  <a:gd name="T16" fmla="*/ 1 w 21"/>
                  <a:gd name="T17" fmla="*/ 1 h 17"/>
                  <a:gd name="T18" fmla="*/ 1 w 21"/>
                  <a:gd name="T19" fmla="*/ 1 h 17"/>
                  <a:gd name="T20" fmla="*/ 1 w 21"/>
                  <a:gd name="T21" fmla="*/ 1 h 17"/>
                  <a:gd name="T22" fmla="*/ 1 w 21"/>
                  <a:gd name="T23" fmla="*/ 1 h 17"/>
                  <a:gd name="T24" fmla="*/ 1 w 21"/>
                  <a:gd name="T25" fmla="*/ 1 h 17"/>
                  <a:gd name="T26" fmla="*/ 1 w 21"/>
                  <a:gd name="T27" fmla="*/ 1 h 17"/>
                  <a:gd name="T28" fmla="*/ 1 w 21"/>
                  <a:gd name="T29" fmla="*/ 1 h 17"/>
                  <a:gd name="T30" fmla="*/ 1 w 21"/>
                  <a:gd name="T31" fmla="*/ 1 h 17"/>
                  <a:gd name="T32" fmla="*/ 1 w 21"/>
                  <a:gd name="T33" fmla="*/ 0 h 17"/>
                  <a:gd name="T34" fmla="*/ 1 w 21"/>
                  <a:gd name="T35" fmla="*/ 0 h 17"/>
                  <a:gd name="T36" fmla="*/ 1 w 21"/>
                  <a:gd name="T37" fmla="*/ 0 h 17"/>
                  <a:gd name="T38" fmla="*/ 1 w 21"/>
                  <a:gd name="T39" fmla="*/ 0 h 17"/>
                  <a:gd name="T40" fmla="*/ 1 w 21"/>
                  <a:gd name="T41" fmla="*/ 0 h 17"/>
                  <a:gd name="T42" fmla="*/ 1 w 21"/>
                  <a:gd name="T43" fmla="*/ 0 h 17"/>
                  <a:gd name="T44" fmla="*/ 0 w 21"/>
                  <a:gd name="T45" fmla="*/ 0 h 17"/>
                  <a:gd name="T46" fmla="*/ 0 w 21"/>
                  <a:gd name="T47" fmla="*/ 0 h 17"/>
                  <a:gd name="T48" fmla="*/ 0 w 21"/>
                  <a:gd name="T49" fmla="*/ 1 h 17"/>
                  <a:gd name="T50" fmla="*/ 0 w 21"/>
                  <a:gd name="T51" fmla="*/ 1 h 17"/>
                  <a:gd name="T52" fmla="*/ 1 w 21"/>
                  <a:gd name="T53" fmla="*/ 1 h 17"/>
                  <a:gd name="T54" fmla="*/ 1 w 21"/>
                  <a:gd name="T55" fmla="*/ 1 h 17"/>
                  <a:gd name="T56" fmla="*/ 1 w 21"/>
                  <a:gd name="T57" fmla="*/ 0 h 17"/>
                  <a:gd name="T58" fmla="*/ 1 w 21"/>
                  <a:gd name="T59" fmla="*/ 0 h 17"/>
                  <a:gd name="T60" fmla="*/ 1 w 21"/>
                  <a:gd name="T61" fmla="*/ 1 h 17"/>
                  <a:gd name="T62" fmla="*/ 1 w 21"/>
                  <a:gd name="T63" fmla="*/ 1 h 17"/>
                  <a:gd name="T64" fmla="*/ 1 w 21"/>
                  <a:gd name="T65" fmla="*/ 1 h 17"/>
                  <a:gd name="T66" fmla="*/ 1 w 21"/>
                  <a:gd name="T67" fmla="*/ 1 h 17"/>
                  <a:gd name="T68" fmla="*/ 1 w 21"/>
                  <a:gd name="T69" fmla="*/ 0 h 17"/>
                  <a:gd name="T70" fmla="*/ 1 w 21"/>
                  <a:gd name="T71" fmla="*/ 0 h 17"/>
                  <a:gd name="T72" fmla="*/ 1 w 21"/>
                  <a:gd name="T73" fmla="*/ 1 h 17"/>
                  <a:gd name="T74" fmla="*/ 1 w 21"/>
                  <a:gd name="T75" fmla="*/ 1 h 17"/>
                  <a:gd name="T76" fmla="*/ 1 w 21"/>
                  <a:gd name="T77" fmla="*/ 1 h 17"/>
                  <a:gd name="T78" fmla="*/ 1 w 21"/>
                  <a:gd name="T79" fmla="*/ 1 h 17"/>
                  <a:gd name="T80" fmla="*/ 1 w 21"/>
                  <a:gd name="T81" fmla="*/ 1 h 17"/>
                  <a:gd name="T82" fmla="*/ 1 w 21"/>
                  <a:gd name="T83" fmla="*/ 1 h 17"/>
                  <a:gd name="T84" fmla="*/ 1 w 21"/>
                  <a:gd name="T85" fmla="*/ 1 h 17"/>
                  <a:gd name="T86" fmla="*/ 1 w 21"/>
                  <a:gd name="T87" fmla="*/ 1 h 17"/>
                  <a:gd name="T88" fmla="*/ 1 w 21"/>
                  <a:gd name="T89" fmla="*/ 1 h 17"/>
                  <a:gd name="T90" fmla="*/ 1 w 21"/>
                  <a:gd name="T91" fmla="*/ 1 h 17"/>
                  <a:gd name="T92" fmla="*/ 1 w 21"/>
                  <a:gd name="T93" fmla="*/ 1 h 17"/>
                  <a:gd name="T94" fmla="*/ 1 w 21"/>
                  <a:gd name="T95" fmla="*/ 1 h 17"/>
                  <a:gd name="T96" fmla="*/ 1 w 21"/>
                  <a:gd name="T97" fmla="*/ 1 h 17"/>
                  <a:gd name="T98" fmla="*/ 1 w 21"/>
                  <a:gd name="T99" fmla="*/ 1 h 17"/>
                  <a:gd name="T100" fmla="*/ 0 w 21"/>
                  <a:gd name="T101" fmla="*/ 1 h 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
                  <a:gd name="T154" fmla="*/ 0 h 17"/>
                  <a:gd name="T155" fmla="*/ 21 w 21"/>
                  <a:gd name="T156" fmla="*/ 17 h 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 h="17">
                    <a:moveTo>
                      <a:pt x="0" y="14"/>
                    </a:moveTo>
                    <a:lnTo>
                      <a:pt x="0" y="17"/>
                    </a:lnTo>
                    <a:lnTo>
                      <a:pt x="12" y="17"/>
                    </a:lnTo>
                    <a:lnTo>
                      <a:pt x="14" y="17"/>
                    </a:lnTo>
                    <a:lnTo>
                      <a:pt x="14" y="15"/>
                    </a:lnTo>
                    <a:lnTo>
                      <a:pt x="17" y="9"/>
                    </a:lnTo>
                    <a:lnTo>
                      <a:pt x="16" y="9"/>
                    </a:lnTo>
                    <a:lnTo>
                      <a:pt x="16" y="10"/>
                    </a:lnTo>
                    <a:lnTo>
                      <a:pt x="19" y="10"/>
                    </a:lnTo>
                    <a:lnTo>
                      <a:pt x="20" y="10"/>
                    </a:lnTo>
                    <a:lnTo>
                      <a:pt x="21" y="10"/>
                    </a:lnTo>
                    <a:lnTo>
                      <a:pt x="21" y="9"/>
                    </a:lnTo>
                    <a:lnTo>
                      <a:pt x="21" y="8"/>
                    </a:lnTo>
                    <a:lnTo>
                      <a:pt x="21" y="7"/>
                    </a:lnTo>
                    <a:lnTo>
                      <a:pt x="21" y="0"/>
                    </a:lnTo>
                    <a:lnTo>
                      <a:pt x="20" y="0"/>
                    </a:lnTo>
                    <a:lnTo>
                      <a:pt x="19" y="0"/>
                    </a:lnTo>
                    <a:lnTo>
                      <a:pt x="1" y="0"/>
                    </a:lnTo>
                    <a:lnTo>
                      <a:pt x="0" y="0"/>
                    </a:lnTo>
                    <a:lnTo>
                      <a:pt x="0" y="13"/>
                    </a:lnTo>
                    <a:lnTo>
                      <a:pt x="0" y="17"/>
                    </a:lnTo>
                    <a:lnTo>
                      <a:pt x="2" y="17"/>
                    </a:lnTo>
                    <a:lnTo>
                      <a:pt x="2" y="13"/>
                    </a:lnTo>
                    <a:lnTo>
                      <a:pt x="2" y="0"/>
                    </a:lnTo>
                    <a:lnTo>
                      <a:pt x="1" y="0"/>
                    </a:lnTo>
                    <a:lnTo>
                      <a:pt x="1" y="2"/>
                    </a:lnTo>
                    <a:lnTo>
                      <a:pt x="19" y="2"/>
                    </a:lnTo>
                    <a:lnTo>
                      <a:pt x="20" y="2"/>
                    </a:lnTo>
                    <a:lnTo>
                      <a:pt x="20" y="0"/>
                    </a:lnTo>
                    <a:lnTo>
                      <a:pt x="19" y="0"/>
                    </a:lnTo>
                    <a:lnTo>
                      <a:pt x="19" y="7"/>
                    </a:lnTo>
                    <a:lnTo>
                      <a:pt x="19" y="8"/>
                    </a:lnTo>
                    <a:lnTo>
                      <a:pt x="20" y="8"/>
                    </a:lnTo>
                    <a:lnTo>
                      <a:pt x="19" y="8"/>
                    </a:lnTo>
                    <a:lnTo>
                      <a:pt x="20" y="9"/>
                    </a:lnTo>
                    <a:lnTo>
                      <a:pt x="20" y="8"/>
                    </a:lnTo>
                    <a:lnTo>
                      <a:pt x="19" y="8"/>
                    </a:lnTo>
                    <a:lnTo>
                      <a:pt x="16" y="8"/>
                    </a:lnTo>
                    <a:lnTo>
                      <a:pt x="15" y="8"/>
                    </a:lnTo>
                    <a:lnTo>
                      <a:pt x="11" y="14"/>
                    </a:lnTo>
                    <a:lnTo>
                      <a:pt x="12" y="15"/>
                    </a:lnTo>
                    <a:lnTo>
                      <a:pt x="12" y="14"/>
                    </a:lnTo>
                    <a:lnTo>
                      <a:pt x="0"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95" name="Freeform 979"/>
              <p:cNvSpPr>
                <a:spLocks/>
              </p:cNvSpPr>
              <p:nvPr/>
            </p:nvSpPr>
            <p:spPr bwMode="auto">
              <a:xfrm>
                <a:off x="5359" y="3980"/>
                <a:ext cx="12" cy="7"/>
              </a:xfrm>
              <a:custGeom>
                <a:avLst/>
                <a:gdLst>
                  <a:gd name="T0" fmla="*/ 0 w 18"/>
                  <a:gd name="T1" fmla="*/ 1 h 10"/>
                  <a:gd name="T2" fmla="*/ 1 w 18"/>
                  <a:gd name="T3" fmla="*/ 1 h 10"/>
                  <a:gd name="T4" fmla="*/ 1 w 18"/>
                  <a:gd name="T5" fmla="*/ 1 h 10"/>
                  <a:gd name="T6" fmla="*/ 1 w 18"/>
                  <a:gd name="T7" fmla="*/ 1 h 10"/>
                  <a:gd name="T8" fmla="*/ 1 w 18"/>
                  <a:gd name="T9" fmla="*/ 1 h 10"/>
                  <a:gd name="T10" fmla="*/ 1 w 18"/>
                  <a:gd name="T11" fmla="*/ 1 h 10"/>
                  <a:gd name="T12" fmla="*/ 1 w 18"/>
                  <a:gd name="T13" fmla="*/ 1 h 10"/>
                  <a:gd name="T14" fmla="*/ 1 w 18"/>
                  <a:gd name="T15" fmla="*/ 0 h 10"/>
                  <a:gd name="T16" fmla="*/ 1 w 18"/>
                  <a:gd name="T17" fmla="*/ 0 h 10"/>
                  <a:gd name="T18" fmla="*/ 1 w 18"/>
                  <a:gd name="T19" fmla="*/ 0 h 10"/>
                  <a:gd name="T20" fmla="*/ 1 w 18"/>
                  <a:gd name="T21" fmla="*/ 0 h 10"/>
                  <a:gd name="T22" fmla="*/ 1 w 18"/>
                  <a:gd name="T23" fmla="*/ 1 h 10"/>
                  <a:gd name="T24" fmla="*/ 1 w 18"/>
                  <a:gd name="T25" fmla="*/ 1 h 10"/>
                  <a:gd name="T26" fmla="*/ 1 w 18"/>
                  <a:gd name="T27" fmla="*/ 1 h 10"/>
                  <a:gd name="T28" fmla="*/ 0 w 18"/>
                  <a:gd name="T29" fmla="*/ 1 h 10"/>
                  <a:gd name="T30" fmla="*/ 0 w 18"/>
                  <a:gd name="T31" fmla="*/ 1 h 10"/>
                  <a:gd name="T32" fmla="*/ 0 w 18"/>
                  <a:gd name="T33" fmla="*/ 1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0"/>
                  <a:gd name="T53" fmla="*/ 18 w 1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0">
                    <a:moveTo>
                      <a:pt x="0" y="10"/>
                    </a:moveTo>
                    <a:lnTo>
                      <a:pt x="7" y="10"/>
                    </a:lnTo>
                    <a:lnTo>
                      <a:pt x="7" y="8"/>
                    </a:lnTo>
                    <a:lnTo>
                      <a:pt x="17" y="8"/>
                    </a:lnTo>
                    <a:lnTo>
                      <a:pt x="18" y="8"/>
                    </a:lnTo>
                    <a:lnTo>
                      <a:pt x="18" y="7"/>
                    </a:lnTo>
                    <a:lnTo>
                      <a:pt x="18" y="0"/>
                    </a:lnTo>
                    <a:lnTo>
                      <a:pt x="17" y="0"/>
                    </a:lnTo>
                    <a:lnTo>
                      <a:pt x="13" y="0"/>
                    </a:lnTo>
                    <a:lnTo>
                      <a:pt x="13" y="3"/>
                    </a:lnTo>
                    <a:lnTo>
                      <a:pt x="3" y="3"/>
                    </a:lnTo>
                    <a:lnTo>
                      <a:pt x="2" y="3"/>
                    </a:lnTo>
                    <a:lnTo>
                      <a:pt x="0" y="4"/>
                    </a:lnTo>
                    <a:lnTo>
                      <a:pt x="0" y="5"/>
                    </a:lnTo>
                    <a:lnTo>
                      <a:pt x="0" y="1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96" name="Freeform 980"/>
              <p:cNvSpPr>
                <a:spLocks/>
              </p:cNvSpPr>
              <p:nvPr/>
            </p:nvSpPr>
            <p:spPr bwMode="auto">
              <a:xfrm>
                <a:off x="5358" y="3980"/>
                <a:ext cx="15" cy="7"/>
              </a:xfrm>
              <a:custGeom>
                <a:avLst/>
                <a:gdLst>
                  <a:gd name="T0" fmla="*/ 0 w 20"/>
                  <a:gd name="T1" fmla="*/ 1 h 12"/>
                  <a:gd name="T2" fmla="*/ 2 w 20"/>
                  <a:gd name="T3" fmla="*/ 1 h 12"/>
                  <a:gd name="T4" fmla="*/ 2 w 20"/>
                  <a:gd name="T5" fmla="*/ 1 h 12"/>
                  <a:gd name="T6" fmla="*/ 2 w 20"/>
                  <a:gd name="T7" fmla="*/ 1 h 12"/>
                  <a:gd name="T8" fmla="*/ 2 w 20"/>
                  <a:gd name="T9" fmla="*/ 1 h 12"/>
                  <a:gd name="T10" fmla="*/ 2 w 20"/>
                  <a:gd name="T11" fmla="*/ 1 h 12"/>
                  <a:gd name="T12" fmla="*/ 2 w 20"/>
                  <a:gd name="T13" fmla="*/ 1 h 12"/>
                  <a:gd name="T14" fmla="*/ 2 w 20"/>
                  <a:gd name="T15" fmla="*/ 1 h 12"/>
                  <a:gd name="T16" fmla="*/ 2 w 20"/>
                  <a:gd name="T17" fmla="*/ 0 h 12"/>
                  <a:gd name="T18" fmla="*/ 2 w 20"/>
                  <a:gd name="T19" fmla="*/ 0 h 12"/>
                  <a:gd name="T20" fmla="*/ 2 w 20"/>
                  <a:gd name="T21" fmla="*/ 0 h 12"/>
                  <a:gd name="T22" fmla="*/ 2 w 20"/>
                  <a:gd name="T23" fmla="*/ 0 h 12"/>
                  <a:gd name="T24" fmla="*/ 2 w 20"/>
                  <a:gd name="T25" fmla="*/ 1 h 12"/>
                  <a:gd name="T26" fmla="*/ 2 w 20"/>
                  <a:gd name="T27" fmla="*/ 1 h 12"/>
                  <a:gd name="T28" fmla="*/ 1 w 20"/>
                  <a:gd name="T29" fmla="*/ 1 h 12"/>
                  <a:gd name="T30" fmla="*/ 1 w 20"/>
                  <a:gd name="T31" fmla="*/ 1 h 12"/>
                  <a:gd name="T32" fmla="*/ 0 w 20"/>
                  <a:gd name="T33" fmla="*/ 1 h 12"/>
                  <a:gd name="T34" fmla="*/ 0 w 20"/>
                  <a:gd name="T35" fmla="*/ 1 h 12"/>
                  <a:gd name="T36" fmla="*/ 2 w 20"/>
                  <a:gd name="T37" fmla="*/ 1 h 12"/>
                  <a:gd name="T38" fmla="*/ 1 w 20"/>
                  <a:gd name="T39" fmla="*/ 1 h 12"/>
                  <a:gd name="T40" fmla="*/ 2 w 20"/>
                  <a:gd name="T41" fmla="*/ 1 h 12"/>
                  <a:gd name="T42" fmla="*/ 2 w 20"/>
                  <a:gd name="T43" fmla="*/ 1 h 12"/>
                  <a:gd name="T44" fmla="*/ 2 w 20"/>
                  <a:gd name="T45" fmla="*/ 1 h 12"/>
                  <a:gd name="T46" fmla="*/ 2 w 20"/>
                  <a:gd name="T47" fmla="*/ 1 h 12"/>
                  <a:gd name="T48" fmla="*/ 2 w 20"/>
                  <a:gd name="T49" fmla="*/ 0 h 12"/>
                  <a:gd name="T50" fmla="*/ 2 w 20"/>
                  <a:gd name="T51" fmla="*/ 1 h 12"/>
                  <a:gd name="T52" fmla="*/ 2 w 20"/>
                  <a:gd name="T53" fmla="*/ 1 h 12"/>
                  <a:gd name="T54" fmla="*/ 2 w 20"/>
                  <a:gd name="T55" fmla="*/ 0 h 12"/>
                  <a:gd name="T56" fmla="*/ 2 w 20"/>
                  <a:gd name="T57" fmla="*/ 1 h 12"/>
                  <a:gd name="T58" fmla="*/ 2 w 20"/>
                  <a:gd name="T59" fmla="*/ 1 h 12"/>
                  <a:gd name="T60" fmla="*/ 2 w 20"/>
                  <a:gd name="T61" fmla="*/ 1 h 12"/>
                  <a:gd name="T62" fmla="*/ 2 w 20"/>
                  <a:gd name="T63" fmla="*/ 1 h 12"/>
                  <a:gd name="T64" fmla="*/ 2 w 20"/>
                  <a:gd name="T65" fmla="*/ 1 h 12"/>
                  <a:gd name="T66" fmla="*/ 2 w 20"/>
                  <a:gd name="T67" fmla="*/ 1 h 12"/>
                  <a:gd name="T68" fmla="*/ 2 w 20"/>
                  <a:gd name="T69" fmla="*/ 1 h 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2"/>
                  <a:gd name="T107" fmla="*/ 20 w 20"/>
                  <a:gd name="T108" fmla="*/ 12 h 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2">
                    <a:moveTo>
                      <a:pt x="0" y="10"/>
                    </a:moveTo>
                    <a:lnTo>
                      <a:pt x="0" y="12"/>
                    </a:lnTo>
                    <a:lnTo>
                      <a:pt x="8" y="12"/>
                    </a:lnTo>
                    <a:lnTo>
                      <a:pt x="9" y="12"/>
                    </a:lnTo>
                    <a:lnTo>
                      <a:pt x="9" y="10"/>
                    </a:lnTo>
                    <a:lnTo>
                      <a:pt x="9" y="8"/>
                    </a:lnTo>
                    <a:lnTo>
                      <a:pt x="8" y="8"/>
                    </a:lnTo>
                    <a:lnTo>
                      <a:pt x="8" y="9"/>
                    </a:lnTo>
                    <a:lnTo>
                      <a:pt x="18" y="9"/>
                    </a:lnTo>
                    <a:lnTo>
                      <a:pt x="19" y="9"/>
                    </a:lnTo>
                    <a:lnTo>
                      <a:pt x="20" y="9"/>
                    </a:lnTo>
                    <a:lnTo>
                      <a:pt x="20" y="8"/>
                    </a:lnTo>
                    <a:lnTo>
                      <a:pt x="20" y="7"/>
                    </a:lnTo>
                    <a:lnTo>
                      <a:pt x="20" y="0"/>
                    </a:lnTo>
                    <a:lnTo>
                      <a:pt x="19" y="0"/>
                    </a:lnTo>
                    <a:lnTo>
                      <a:pt x="18" y="0"/>
                    </a:lnTo>
                    <a:lnTo>
                      <a:pt x="14" y="0"/>
                    </a:lnTo>
                    <a:lnTo>
                      <a:pt x="13" y="0"/>
                    </a:lnTo>
                    <a:lnTo>
                      <a:pt x="13" y="3"/>
                    </a:lnTo>
                    <a:lnTo>
                      <a:pt x="14" y="3"/>
                    </a:lnTo>
                    <a:lnTo>
                      <a:pt x="4" y="3"/>
                    </a:lnTo>
                    <a:lnTo>
                      <a:pt x="3" y="3"/>
                    </a:lnTo>
                    <a:lnTo>
                      <a:pt x="1" y="3"/>
                    </a:lnTo>
                    <a:lnTo>
                      <a:pt x="0" y="4"/>
                    </a:lnTo>
                    <a:lnTo>
                      <a:pt x="0" y="5"/>
                    </a:lnTo>
                    <a:lnTo>
                      <a:pt x="0" y="12"/>
                    </a:lnTo>
                    <a:lnTo>
                      <a:pt x="3" y="12"/>
                    </a:lnTo>
                    <a:lnTo>
                      <a:pt x="3" y="5"/>
                    </a:lnTo>
                    <a:lnTo>
                      <a:pt x="3" y="4"/>
                    </a:lnTo>
                    <a:lnTo>
                      <a:pt x="1" y="4"/>
                    </a:lnTo>
                    <a:lnTo>
                      <a:pt x="3" y="5"/>
                    </a:lnTo>
                    <a:lnTo>
                      <a:pt x="3" y="4"/>
                    </a:lnTo>
                    <a:lnTo>
                      <a:pt x="3" y="3"/>
                    </a:lnTo>
                    <a:lnTo>
                      <a:pt x="3" y="4"/>
                    </a:lnTo>
                    <a:lnTo>
                      <a:pt x="4" y="4"/>
                    </a:lnTo>
                    <a:lnTo>
                      <a:pt x="14" y="4"/>
                    </a:lnTo>
                    <a:lnTo>
                      <a:pt x="15" y="4"/>
                    </a:lnTo>
                    <a:lnTo>
                      <a:pt x="15" y="3"/>
                    </a:lnTo>
                    <a:lnTo>
                      <a:pt x="15" y="0"/>
                    </a:lnTo>
                    <a:lnTo>
                      <a:pt x="14" y="0"/>
                    </a:lnTo>
                    <a:lnTo>
                      <a:pt x="14" y="2"/>
                    </a:lnTo>
                    <a:lnTo>
                      <a:pt x="18" y="2"/>
                    </a:lnTo>
                    <a:lnTo>
                      <a:pt x="19" y="2"/>
                    </a:lnTo>
                    <a:lnTo>
                      <a:pt x="19" y="0"/>
                    </a:lnTo>
                    <a:lnTo>
                      <a:pt x="18" y="0"/>
                    </a:lnTo>
                    <a:lnTo>
                      <a:pt x="18" y="7"/>
                    </a:lnTo>
                    <a:lnTo>
                      <a:pt x="18" y="8"/>
                    </a:lnTo>
                    <a:lnTo>
                      <a:pt x="19" y="8"/>
                    </a:lnTo>
                    <a:lnTo>
                      <a:pt x="19" y="7"/>
                    </a:lnTo>
                    <a:lnTo>
                      <a:pt x="18" y="8"/>
                    </a:lnTo>
                    <a:lnTo>
                      <a:pt x="19" y="8"/>
                    </a:lnTo>
                    <a:lnTo>
                      <a:pt x="18" y="8"/>
                    </a:lnTo>
                    <a:lnTo>
                      <a:pt x="8" y="8"/>
                    </a:lnTo>
                    <a:lnTo>
                      <a:pt x="6" y="8"/>
                    </a:lnTo>
                    <a:lnTo>
                      <a:pt x="6" y="10"/>
                    </a:lnTo>
                    <a:lnTo>
                      <a:pt x="8" y="10"/>
                    </a:lnTo>
                    <a:lnTo>
                      <a:pt x="0" y="1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97" name="Freeform 981"/>
              <p:cNvSpPr>
                <a:spLocks/>
              </p:cNvSpPr>
              <p:nvPr/>
            </p:nvSpPr>
            <p:spPr bwMode="auto">
              <a:xfrm>
                <a:off x="5358" y="3980"/>
                <a:ext cx="15" cy="7"/>
              </a:xfrm>
              <a:custGeom>
                <a:avLst/>
                <a:gdLst>
                  <a:gd name="T0" fmla="*/ 0 w 20"/>
                  <a:gd name="T1" fmla="*/ 1 h 12"/>
                  <a:gd name="T2" fmla="*/ 2 w 20"/>
                  <a:gd name="T3" fmla="*/ 1 h 12"/>
                  <a:gd name="T4" fmla="*/ 2 w 20"/>
                  <a:gd name="T5" fmla="*/ 1 h 12"/>
                  <a:gd name="T6" fmla="*/ 2 w 20"/>
                  <a:gd name="T7" fmla="*/ 1 h 12"/>
                  <a:gd name="T8" fmla="*/ 2 w 20"/>
                  <a:gd name="T9" fmla="*/ 1 h 12"/>
                  <a:gd name="T10" fmla="*/ 2 w 20"/>
                  <a:gd name="T11" fmla="*/ 1 h 12"/>
                  <a:gd name="T12" fmla="*/ 2 w 20"/>
                  <a:gd name="T13" fmla="*/ 1 h 12"/>
                  <a:gd name="T14" fmla="*/ 2 w 20"/>
                  <a:gd name="T15" fmla="*/ 1 h 12"/>
                  <a:gd name="T16" fmla="*/ 2 w 20"/>
                  <a:gd name="T17" fmla="*/ 0 h 12"/>
                  <a:gd name="T18" fmla="*/ 2 w 20"/>
                  <a:gd name="T19" fmla="*/ 0 h 12"/>
                  <a:gd name="T20" fmla="*/ 2 w 20"/>
                  <a:gd name="T21" fmla="*/ 0 h 12"/>
                  <a:gd name="T22" fmla="*/ 2 w 20"/>
                  <a:gd name="T23" fmla="*/ 0 h 12"/>
                  <a:gd name="T24" fmla="*/ 2 w 20"/>
                  <a:gd name="T25" fmla="*/ 1 h 12"/>
                  <a:gd name="T26" fmla="*/ 2 w 20"/>
                  <a:gd name="T27" fmla="*/ 1 h 12"/>
                  <a:gd name="T28" fmla="*/ 1 w 20"/>
                  <a:gd name="T29" fmla="*/ 1 h 12"/>
                  <a:gd name="T30" fmla="*/ 1 w 20"/>
                  <a:gd name="T31" fmla="*/ 1 h 12"/>
                  <a:gd name="T32" fmla="*/ 0 w 20"/>
                  <a:gd name="T33" fmla="*/ 1 h 12"/>
                  <a:gd name="T34" fmla="*/ 0 w 20"/>
                  <a:gd name="T35" fmla="*/ 1 h 12"/>
                  <a:gd name="T36" fmla="*/ 2 w 20"/>
                  <a:gd name="T37" fmla="*/ 1 h 12"/>
                  <a:gd name="T38" fmla="*/ 1 w 20"/>
                  <a:gd name="T39" fmla="*/ 1 h 12"/>
                  <a:gd name="T40" fmla="*/ 2 w 20"/>
                  <a:gd name="T41" fmla="*/ 1 h 12"/>
                  <a:gd name="T42" fmla="*/ 2 w 20"/>
                  <a:gd name="T43" fmla="*/ 1 h 12"/>
                  <a:gd name="T44" fmla="*/ 2 w 20"/>
                  <a:gd name="T45" fmla="*/ 1 h 12"/>
                  <a:gd name="T46" fmla="*/ 2 w 20"/>
                  <a:gd name="T47" fmla="*/ 1 h 12"/>
                  <a:gd name="T48" fmla="*/ 2 w 20"/>
                  <a:gd name="T49" fmla="*/ 0 h 12"/>
                  <a:gd name="T50" fmla="*/ 2 w 20"/>
                  <a:gd name="T51" fmla="*/ 1 h 12"/>
                  <a:gd name="T52" fmla="*/ 2 w 20"/>
                  <a:gd name="T53" fmla="*/ 1 h 12"/>
                  <a:gd name="T54" fmla="*/ 2 w 20"/>
                  <a:gd name="T55" fmla="*/ 0 h 12"/>
                  <a:gd name="T56" fmla="*/ 2 w 20"/>
                  <a:gd name="T57" fmla="*/ 1 h 12"/>
                  <a:gd name="T58" fmla="*/ 2 w 20"/>
                  <a:gd name="T59" fmla="*/ 1 h 12"/>
                  <a:gd name="T60" fmla="*/ 2 w 20"/>
                  <a:gd name="T61" fmla="*/ 1 h 12"/>
                  <a:gd name="T62" fmla="*/ 2 w 20"/>
                  <a:gd name="T63" fmla="*/ 1 h 12"/>
                  <a:gd name="T64" fmla="*/ 2 w 20"/>
                  <a:gd name="T65" fmla="*/ 1 h 12"/>
                  <a:gd name="T66" fmla="*/ 2 w 20"/>
                  <a:gd name="T67" fmla="*/ 1 h 12"/>
                  <a:gd name="T68" fmla="*/ 2 w 20"/>
                  <a:gd name="T69" fmla="*/ 1 h 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2"/>
                  <a:gd name="T107" fmla="*/ 20 w 20"/>
                  <a:gd name="T108" fmla="*/ 12 h 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2">
                    <a:moveTo>
                      <a:pt x="0" y="10"/>
                    </a:moveTo>
                    <a:lnTo>
                      <a:pt x="0" y="12"/>
                    </a:lnTo>
                    <a:lnTo>
                      <a:pt x="8" y="12"/>
                    </a:lnTo>
                    <a:lnTo>
                      <a:pt x="9" y="12"/>
                    </a:lnTo>
                    <a:lnTo>
                      <a:pt x="9" y="10"/>
                    </a:lnTo>
                    <a:lnTo>
                      <a:pt x="9" y="8"/>
                    </a:lnTo>
                    <a:lnTo>
                      <a:pt x="8" y="8"/>
                    </a:lnTo>
                    <a:lnTo>
                      <a:pt x="8" y="9"/>
                    </a:lnTo>
                    <a:lnTo>
                      <a:pt x="18" y="9"/>
                    </a:lnTo>
                    <a:lnTo>
                      <a:pt x="19" y="9"/>
                    </a:lnTo>
                    <a:lnTo>
                      <a:pt x="20" y="9"/>
                    </a:lnTo>
                    <a:lnTo>
                      <a:pt x="20" y="8"/>
                    </a:lnTo>
                    <a:lnTo>
                      <a:pt x="20" y="7"/>
                    </a:lnTo>
                    <a:lnTo>
                      <a:pt x="20" y="0"/>
                    </a:lnTo>
                    <a:lnTo>
                      <a:pt x="19" y="0"/>
                    </a:lnTo>
                    <a:lnTo>
                      <a:pt x="18" y="0"/>
                    </a:lnTo>
                    <a:lnTo>
                      <a:pt x="14" y="0"/>
                    </a:lnTo>
                    <a:lnTo>
                      <a:pt x="13" y="0"/>
                    </a:lnTo>
                    <a:lnTo>
                      <a:pt x="13" y="3"/>
                    </a:lnTo>
                    <a:lnTo>
                      <a:pt x="14" y="3"/>
                    </a:lnTo>
                    <a:lnTo>
                      <a:pt x="4" y="3"/>
                    </a:lnTo>
                    <a:lnTo>
                      <a:pt x="3" y="3"/>
                    </a:lnTo>
                    <a:lnTo>
                      <a:pt x="1" y="3"/>
                    </a:lnTo>
                    <a:lnTo>
                      <a:pt x="0" y="4"/>
                    </a:lnTo>
                    <a:lnTo>
                      <a:pt x="0" y="5"/>
                    </a:lnTo>
                    <a:lnTo>
                      <a:pt x="0" y="12"/>
                    </a:lnTo>
                    <a:lnTo>
                      <a:pt x="3" y="12"/>
                    </a:lnTo>
                    <a:lnTo>
                      <a:pt x="3" y="5"/>
                    </a:lnTo>
                    <a:lnTo>
                      <a:pt x="3" y="4"/>
                    </a:lnTo>
                    <a:lnTo>
                      <a:pt x="1" y="4"/>
                    </a:lnTo>
                    <a:lnTo>
                      <a:pt x="3" y="5"/>
                    </a:lnTo>
                    <a:lnTo>
                      <a:pt x="3" y="4"/>
                    </a:lnTo>
                    <a:lnTo>
                      <a:pt x="3" y="3"/>
                    </a:lnTo>
                    <a:lnTo>
                      <a:pt x="3" y="4"/>
                    </a:lnTo>
                    <a:lnTo>
                      <a:pt x="4" y="4"/>
                    </a:lnTo>
                    <a:lnTo>
                      <a:pt x="14" y="4"/>
                    </a:lnTo>
                    <a:lnTo>
                      <a:pt x="15" y="4"/>
                    </a:lnTo>
                    <a:lnTo>
                      <a:pt x="15" y="3"/>
                    </a:lnTo>
                    <a:lnTo>
                      <a:pt x="15" y="0"/>
                    </a:lnTo>
                    <a:lnTo>
                      <a:pt x="14" y="0"/>
                    </a:lnTo>
                    <a:lnTo>
                      <a:pt x="14" y="2"/>
                    </a:lnTo>
                    <a:lnTo>
                      <a:pt x="18" y="2"/>
                    </a:lnTo>
                    <a:lnTo>
                      <a:pt x="19" y="2"/>
                    </a:lnTo>
                    <a:lnTo>
                      <a:pt x="19" y="0"/>
                    </a:lnTo>
                    <a:lnTo>
                      <a:pt x="18" y="0"/>
                    </a:lnTo>
                    <a:lnTo>
                      <a:pt x="18" y="7"/>
                    </a:lnTo>
                    <a:lnTo>
                      <a:pt x="18" y="8"/>
                    </a:lnTo>
                    <a:lnTo>
                      <a:pt x="19" y="8"/>
                    </a:lnTo>
                    <a:lnTo>
                      <a:pt x="19" y="7"/>
                    </a:lnTo>
                    <a:lnTo>
                      <a:pt x="18" y="8"/>
                    </a:lnTo>
                    <a:lnTo>
                      <a:pt x="19" y="8"/>
                    </a:lnTo>
                    <a:lnTo>
                      <a:pt x="18" y="8"/>
                    </a:lnTo>
                    <a:lnTo>
                      <a:pt x="8" y="8"/>
                    </a:lnTo>
                    <a:lnTo>
                      <a:pt x="6" y="8"/>
                    </a:lnTo>
                    <a:lnTo>
                      <a:pt x="6" y="10"/>
                    </a:lnTo>
                    <a:lnTo>
                      <a:pt x="8" y="10"/>
                    </a:lnTo>
                    <a:lnTo>
                      <a:pt x="0" y="1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6998" name="Freeform 982"/>
              <p:cNvSpPr>
                <a:spLocks/>
              </p:cNvSpPr>
              <p:nvPr/>
            </p:nvSpPr>
            <p:spPr bwMode="auto">
              <a:xfrm>
                <a:off x="5358" y="3983"/>
                <a:ext cx="1" cy="2"/>
              </a:xfrm>
              <a:custGeom>
                <a:avLst/>
                <a:gdLst>
                  <a:gd name="T0" fmla="*/ 1 w 1"/>
                  <a:gd name="T1" fmla="*/ 0 h 2"/>
                  <a:gd name="T2" fmla="*/ 0 w 1"/>
                  <a:gd name="T3" fmla="*/ 0 h 2"/>
                  <a:gd name="T4" fmla="*/ 0 w 1"/>
                  <a:gd name="T5" fmla="*/ 2 h 2"/>
                  <a:gd name="T6" fmla="*/ 0 w 1"/>
                  <a:gd name="T7" fmla="*/ 2 h 2"/>
                  <a:gd name="T8" fmla="*/ 1 w 1"/>
                  <a:gd name="T9" fmla="*/ 2 h 2"/>
                  <a:gd name="T10" fmla="*/ 1 w 1"/>
                  <a:gd name="T11" fmla="*/ 2 h 2"/>
                  <a:gd name="T12" fmla="*/ 1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1" y="0"/>
                    </a:moveTo>
                    <a:lnTo>
                      <a:pt x="0" y="0"/>
                    </a:lnTo>
                    <a:lnTo>
                      <a:pt x="0" y="2"/>
                    </a:lnTo>
                    <a:lnTo>
                      <a:pt x="1" y="2"/>
                    </a:lnTo>
                    <a:lnTo>
                      <a:pt x="1"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6999" name="Freeform 983"/>
              <p:cNvSpPr>
                <a:spLocks/>
              </p:cNvSpPr>
              <p:nvPr/>
            </p:nvSpPr>
            <p:spPr bwMode="auto">
              <a:xfrm>
                <a:off x="5358" y="3983"/>
                <a:ext cx="1" cy="2"/>
              </a:xfrm>
              <a:custGeom>
                <a:avLst/>
                <a:gdLst>
                  <a:gd name="T0" fmla="*/ 0 w 4"/>
                  <a:gd name="T1" fmla="*/ 1 h 4"/>
                  <a:gd name="T2" fmla="*/ 0 w 4"/>
                  <a:gd name="T3" fmla="*/ 0 h 4"/>
                  <a:gd name="T4" fmla="*/ 0 w 4"/>
                  <a:gd name="T5" fmla="*/ 0 h 4"/>
                  <a:gd name="T6" fmla="*/ 0 w 4"/>
                  <a:gd name="T7" fmla="*/ 0 h 4"/>
                  <a:gd name="T8" fmla="*/ 0 w 4"/>
                  <a:gd name="T9" fmla="*/ 1 h 4"/>
                  <a:gd name="T10" fmla="*/ 0 w 4"/>
                  <a:gd name="T11" fmla="*/ 1 h 4"/>
                  <a:gd name="T12" fmla="*/ 0 w 4"/>
                  <a:gd name="T13" fmla="*/ 1 h 4"/>
                  <a:gd name="T14" fmla="*/ 0 w 4"/>
                  <a:gd name="T15" fmla="*/ 1 h 4"/>
                  <a:gd name="T16" fmla="*/ 0 w 4"/>
                  <a:gd name="T17" fmla="*/ 1 h 4"/>
                  <a:gd name="T18" fmla="*/ 0 w 4"/>
                  <a:gd name="T19" fmla="*/ 1 h 4"/>
                  <a:gd name="T20" fmla="*/ 0 w 4"/>
                  <a:gd name="T21" fmla="*/ 1 h 4"/>
                  <a:gd name="T22" fmla="*/ 0 w 4"/>
                  <a:gd name="T23" fmla="*/ 1 h 4"/>
                  <a:gd name="T24" fmla="*/ 0 w 4"/>
                  <a:gd name="T25" fmla="*/ 1 h 4"/>
                  <a:gd name="T26" fmla="*/ 0 w 4"/>
                  <a:gd name="T27" fmla="*/ 0 h 4"/>
                  <a:gd name="T28" fmla="*/ 0 w 4"/>
                  <a:gd name="T29" fmla="*/ 0 h 4"/>
                  <a:gd name="T30" fmla="*/ 0 w 4"/>
                  <a:gd name="T31" fmla="*/ 1 h 4"/>
                  <a:gd name="T32" fmla="*/ 0 w 4"/>
                  <a:gd name="T33" fmla="*/ 1 h 4"/>
                  <a:gd name="T34" fmla="*/ 0 w 4"/>
                  <a:gd name="T35" fmla="*/ 1 h 4"/>
                  <a:gd name="T36" fmla="*/ 0 w 4"/>
                  <a:gd name="T37" fmla="*/ 1 h 4"/>
                  <a:gd name="T38" fmla="*/ 0 w 4"/>
                  <a:gd name="T39" fmla="*/ 1 h 4"/>
                  <a:gd name="T40" fmla="*/ 0 w 4"/>
                  <a:gd name="T41" fmla="*/ 1 h 4"/>
                  <a:gd name="T42" fmla="*/ 0 w 4"/>
                  <a:gd name="T43" fmla="*/ 1 h 4"/>
                  <a:gd name="T44" fmla="*/ 0 w 4"/>
                  <a:gd name="T45" fmla="*/ 1 h 4"/>
                  <a:gd name="T46" fmla="*/ 0 w 4"/>
                  <a:gd name="T47" fmla="*/ 1 h 4"/>
                  <a:gd name="T48" fmla="*/ 0 w 4"/>
                  <a:gd name="T49" fmla="*/ 1 h 4"/>
                  <a:gd name="T50" fmla="*/ 0 w 4"/>
                  <a:gd name="T51" fmla="*/ 1 h 4"/>
                  <a:gd name="T52" fmla="*/ 0 w 4"/>
                  <a:gd name="T53" fmla="*/ 1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
                  <a:gd name="T82" fmla="*/ 0 h 4"/>
                  <a:gd name="T83" fmla="*/ 4 w 4"/>
                  <a:gd name="T84" fmla="*/ 4 h 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 h="4">
                    <a:moveTo>
                      <a:pt x="4" y="3"/>
                    </a:moveTo>
                    <a:lnTo>
                      <a:pt x="4" y="0"/>
                    </a:lnTo>
                    <a:lnTo>
                      <a:pt x="1" y="0"/>
                    </a:lnTo>
                    <a:lnTo>
                      <a:pt x="0" y="0"/>
                    </a:lnTo>
                    <a:lnTo>
                      <a:pt x="0" y="1"/>
                    </a:lnTo>
                    <a:lnTo>
                      <a:pt x="0" y="3"/>
                    </a:lnTo>
                    <a:lnTo>
                      <a:pt x="0" y="4"/>
                    </a:lnTo>
                    <a:lnTo>
                      <a:pt x="1" y="4"/>
                    </a:lnTo>
                    <a:lnTo>
                      <a:pt x="2" y="4"/>
                    </a:lnTo>
                    <a:lnTo>
                      <a:pt x="4" y="4"/>
                    </a:lnTo>
                    <a:lnTo>
                      <a:pt x="4" y="3"/>
                    </a:lnTo>
                    <a:lnTo>
                      <a:pt x="4" y="0"/>
                    </a:lnTo>
                    <a:lnTo>
                      <a:pt x="1" y="0"/>
                    </a:lnTo>
                    <a:lnTo>
                      <a:pt x="1" y="3"/>
                    </a:lnTo>
                    <a:lnTo>
                      <a:pt x="2" y="3"/>
                    </a:lnTo>
                    <a:lnTo>
                      <a:pt x="2" y="1"/>
                    </a:lnTo>
                    <a:lnTo>
                      <a:pt x="1" y="1"/>
                    </a:lnTo>
                    <a:lnTo>
                      <a:pt x="1" y="3"/>
                    </a:lnTo>
                    <a:lnTo>
                      <a:pt x="2" y="3"/>
                    </a:lnTo>
                    <a:lnTo>
                      <a:pt x="2" y="1"/>
                    </a:lnTo>
                    <a:lnTo>
                      <a:pt x="1" y="1"/>
                    </a:lnTo>
                    <a:lnTo>
                      <a:pt x="1" y="3"/>
                    </a:lnTo>
                    <a:lnTo>
                      <a:pt x="4"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00" name="Freeform 984"/>
              <p:cNvSpPr>
                <a:spLocks/>
              </p:cNvSpPr>
              <p:nvPr/>
            </p:nvSpPr>
            <p:spPr bwMode="auto">
              <a:xfrm>
                <a:off x="5358" y="3983"/>
                <a:ext cx="1" cy="2"/>
              </a:xfrm>
              <a:custGeom>
                <a:avLst/>
                <a:gdLst>
                  <a:gd name="T0" fmla="*/ 0 w 4"/>
                  <a:gd name="T1" fmla="*/ 1 h 4"/>
                  <a:gd name="T2" fmla="*/ 0 w 4"/>
                  <a:gd name="T3" fmla="*/ 0 h 4"/>
                  <a:gd name="T4" fmla="*/ 0 w 4"/>
                  <a:gd name="T5" fmla="*/ 0 h 4"/>
                  <a:gd name="T6" fmla="*/ 0 w 4"/>
                  <a:gd name="T7" fmla="*/ 0 h 4"/>
                  <a:gd name="T8" fmla="*/ 0 w 4"/>
                  <a:gd name="T9" fmla="*/ 1 h 4"/>
                  <a:gd name="T10" fmla="*/ 0 w 4"/>
                  <a:gd name="T11" fmla="*/ 1 h 4"/>
                  <a:gd name="T12" fmla="*/ 0 w 4"/>
                  <a:gd name="T13" fmla="*/ 1 h 4"/>
                  <a:gd name="T14" fmla="*/ 0 w 4"/>
                  <a:gd name="T15" fmla="*/ 1 h 4"/>
                  <a:gd name="T16" fmla="*/ 0 w 4"/>
                  <a:gd name="T17" fmla="*/ 1 h 4"/>
                  <a:gd name="T18" fmla="*/ 0 w 4"/>
                  <a:gd name="T19" fmla="*/ 1 h 4"/>
                  <a:gd name="T20" fmla="*/ 0 w 4"/>
                  <a:gd name="T21" fmla="*/ 1 h 4"/>
                  <a:gd name="T22" fmla="*/ 0 w 4"/>
                  <a:gd name="T23" fmla="*/ 1 h 4"/>
                  <a:gd name="T24" fmla="*/ 0 w 4"/>
                  <a:gd name="T25" fmla="*/ 1 h 4"/>
                  <a:gd name="T26" fmla="*/ 0 w 4"/>
                  <a:gd name="T27" fmla="*/ 0 h 4"/>
                  <a:gd name="T28" fmla="*/ 0 w 4"/>
                  <a:gd name="T29" fmla="*/ 0 h 4"/>
                  <a:gd name="T30" fmla="*/ 0 w 4"/>
                  <a:gd name="T31" fmla="*/ 1 h 4"/>
                  <a:gd name="T32" fmla="*/ 0 w 4"/>
                  <a:gd name="T33" fmla="*/ 1 h 4"/>
                  <a:gd name="T34" fmla="*/ 0 w 4"/>
                  <a:gd name="T35" fmla="*/ 1 h 4"/>
                  <a:gd name="T36" fmla="*/ 0 w 4"/>
                  <a:gd name="T37" fmla="*/ 1 h 4"/>
                  <a:gd name="T38" fmla="*/ 0 w 4"/>
                  <a:gd name="T39" fmla="*/ 1 h 4"/>
                  <a:gd name="T40" fmla="*/ 0 w 4"/>
                  <a:gd name="T41" fmla="*/ 1 h 4"/>
                  <a:gd name="T42" fmla="*/ 0 w 4"/>
                  <a:gd name="T43" fmla="*/ 1 h 4"/>
                  <a:gd name="T44" fmla="*/ 0 w 4"/>
                  <a:gd name="T45" fmla="*/ 1 h 4"/>
                  <a:gd name="T46" fmla="*/ 0 w 4"/>
                  <a:gd name="T47" fmla="*/ 1 h 4"/>
                  <a:gd name="T48" fmla="*/ 0 w 4"/>
                  <a:gd name="T49" fmla="*/ 1 h 4"/>
                  <a:gd name="T50" fmla="*/ 0 w 4"/>
                  <a:gd name="T51" fmla="*/ 1 h 4"/>
                  <a:gd name="T52" fmla="*/ 0 w 4"/>
                  <a:gd name="T53" fmla="*/ 1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
                  <a:gd name="T82" fmla="*/ 0 h 4"/>
                  <a:gd name="T83" fmla="*/ 4 w 4"/>
                  <a:gd name="T84" fmla="*/ 4 h 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 h="4">
                    <a:moveTo>
                      <a:pt x="4" y="3"/>
                    </a:moveTo>
                    <a:lnTo>
                      <a:pt x="4" y="0"/>
                    </a:lnTo>
                    <a:lnTo>
                      <a:pt x="1" y="0"/>
                    </a:lnTo>
                    <a:lnTo>
                      <a:pt x="0" y="0"/>
                    </a:lnTo>
                    <a:lnTo>
                      <a:pt x="0" y="1"/>
                    </a:lnTo>
                    <a:lnTo>
                      <a:pt x="0" y="3"/>
                    </a:lnTo>
                    <a:lnTo>
                      <a:pt x="0" y="4"/>
                    </a:lnTo>
                    <a:lnTo>
                      <a:pt x="1" y="4"/>
                    </a:lnTo>
                    <a:lnTo>
                      <a:pt x="2" y="4"/>
                    </a:lnTo>
                    <a:lnTo>
                      <a:pt x="4" y="4"/>
                    </a:lnTo>
                    <a:lnTo>
                      <a:pt x="4" y="3"/>
                    </a:lnTo>
                    <a:lnTo>
                      <a:pt x="4" y="0"/>
                    </a:lnTo>
                    <a:lnTo>
                      <a:pt x="1" y="0"/>
                    </a:lnTo>
                    <a:lnTo>
                      <a:pt x="1" y="3"/>
                    </a:lnTo>
                    <a:lnTo>
                      <a:pt x="2" y="3"/>
                    </a:lnTo>
                    <a:lnTo>
                      <a:pt x="2" y="1"/>
                    </a:lnTo>
                    <a:lnTo>
                      <a:pt x="1" y="1"/>
                    </a:lnTo>
                    <a:lnTo>
                      <a:pt x="1" y="3"/>
                    </a:lnTo>
                    <a:lnTo>
                      <a:pt x="2" y="3"/>
                    </a:lnTo>
                    <a:lnTo>
                      <a:pt x="2" y="1"/>
                    </a:lnTo>
                    <a:lnTo>
                      <a:pt x="1" y="1"/>
                    </a:lnTo>
                    <a:lnTo>
                      <a:pt x="1" y="3"/>
                    </a:lnTo>
                    <a:lnTo>
                      <a:pt x="4"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01" name="Rectangle 985"/>
              <p:cNvSpPr>
                <a:spLocks noChangeArrowheads="1"/>
              </p:cNvSpPr>
              <p:nvPr/>
            </p:nvSpPr>
            <p:spPr bwMode="auto">
              <a:xfrm>
                <a:off x="5361" y="3980"/>
                <a:ext cx="3" cy="2"/>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02" name="Freeform 986"/>
              <p:cNvSpPr>
                <a:spLocks/>
              </p:cNvSpPr>
              <p:nvPr/>
            </p:nvSpPr>
            <p:spPr bwMode="auto">
              <a:xfrm>
                <a:off x="5359" y="3980"/>
                <a:ext cx="5" cy="3"/>
              </a:xfrm>
              <a:custGeom>
                <a:avLst/>
                <a:gdLst>
                  <a:gd name="T0" fmla="*/ 3 w 6"/>
                  <a:gd name="T1" fmla="*/ 2 h 4"/>
                  <a:gd name="T2" fmla="*/ 3 w 6"/>
                  <a:gd name="T3" fmla="*/ 0 h 4"/>
                  <a:gd name="T4" fmla="*/ 1 w 6"/>
                  <a:gd name="T5" fmla="*/ 0 h 4"/>
                  <a:gd name="T6" fmla="*/ 0 w 6"/>
                  <a:gd name="T7" fmla="*/ 0 h 4"/>
                  <a:gd name="T8" fmla="*/ 0 w 6"/>
                  <a:gd name="T9" fmla="*/ 0 h 4"/>
                  <a:gd name="T10" fmla="*/ 0 w 6"/>
                  <a:gd name="T11" fmla="*/ 2 h 4"/>
                  <a:gd name="T12" fmla="*/ 0 w 6"/>
                  <a:gd name="T13" fmla="*/ 2 h 4"/>
                  <a:gd name="T14" fmla="*/ 1 w 6"/>
                  <a:gd name="T15" fmla="*/ 2 h 4"/>
                  <a:gd name="T16" fmla="*/ 3 w 6"/>
                  <a:gd name="T17" fmla="*/ 2 h 4"/>
                  <a:gd name="T18" fmla="*/ 3 w 6"/>
                  <a:gd name="T19" fmla="*/ 2 h 4"/>
                  <a:gd name="T20" fmla="*/ 3 w 6"/>
                  <a:gd name="T21" fmla="*/ 2 h 4"/>
                  <a:gd name="T22" fmla="*/ 3 w 6"/>
                  <a:gd name="T23" fmla="*/ 0 h 4"/>
                  <a:gd name="T24" fmla="*/ 3 w 6"/>
                  <a:gd name="T25" fmla="*/ 0 h 4"/>
                  <a:gd name="T26" fmla="*/ 3 w 6"/>
                  <a:gd name="T27" fmla="*/ 2 h 4"/>
                  <a:gd name="T28" fmla="*/ 3 w 6"/>
                  <a:gd name="T29" fmla="*/ 2 h 4"/>
                  <a:gd name="T30" fmla="*/ 3 w 6"/>
                  <a:gd name="T31" fmla="*/ 2 h 4"/>
                  <a:gd name="T32" fmla="*/ 1 w 6"/>
                  <a:gd name="T33" fmla="*/ 2 h 4"/>
                  <a:gd name="T34" fmla="*/ 1 w 6"/>
                  <a:gd name="T35" fmla="*/ 2 h 4"/>
                  <a:gd name="T36" fmla="*/ 2 w 6"/>
                  <a:gd name="T37" fmla="*/ 2 h 4"/>
                  <a:gd name="T38" fmla="*/ 2 w 6"/>
                  <a:gd name="T39" fmla="*/ 0 h 4"/>
                  <a:gd name="T40" fmla="*/ 1 w 6"/>
                  <a:gd name="T41" fmla="*/ 0 h 4"/>
                  <a:gd name="T42" fmla="*/ 1 w 6"/>
                  <a:gd name="T43" fmla="*/ 2 h 4"/>
                  <a:gd name="T44" fmla="*/ 3 w 6"/>
                  <a:gd name="T45" fmla="*/ 2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4"/>
                  <a:gd name="T71" fmla="*/ 6 w 6"/>
                  <a:gd name="T72" fmla="*/ 4 h 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4">
                    <a:moveTo>
                      <a:pt x="6" y="2"/>
                    </a:moveTo>
                    <a:lnTo>
                      <a:pt x="6" y="0"/>
                    </a:lnTo>
                    <a:lnTo>
                      <a:pt x="1" y="0"/>
                    </a:lnTo>
                    <a:lnTo>
                      <a:pt x="0" y="0"/>
                    </a:lnTo>
                    <a:lnTo>
                      <a:pt x="0" y="3"/>
                    </a:lnTo>
                    <a:lnTo>
                      <a:pt x="0" y="4"/>
                    </a:lnTo>
                    <a:lnTo>
                      <a:pt x="1" y="4"/>
                    </a:lnTo>
                    <a:lnTo>
                      <a:pt x="5" y="4"/>
                    </a:lnTo>
                    <a:lnTo>
                      <a:pt x="6" y="4"/>
                    </a:lnTo>
                    <a:lnTo>
                      <a:pt x="6" y="3"/>
                    </a:lnTo>
                    <a:lnTo>
                      <a:pt x="6" y="0"/>
                    </a:lnTo>
                    <a:lnTo>
                      <a:pt x="3" y="0"/>
                    </a:lnTo>
                    <a:lnTo>
                      <a:pt x="3" y="3"/>
                    </a:lnTo>
                    <a:lnTo>
                      <a:pt x="5" y="3"/>
                    </a:lnTo>
                    <a:lnTo>
                      <a:pt x="5" y="2"/>
                    </a:lnTo>
                    <a:lnTo>
                      <a:pt x="1" y="2"/>
                    </a:lnTo>
                    <a:lnTo>
                      <a:pt x="1" y="3"/>
                    </a:lnTo>
                    <a:lnTo>
                      <a:pt x="2" y="3"/>
                    </a:lnTo>
                    <a:lnTo>
                      <a:pt x="2" y="0"/>
                    </a:lnTo>
                    <a:lnTo>
                      <a:pt x="1" y="0"/>
                    </a:lnTo>
                    <a:lnTo>
                      <a:pt x="1" y="2"/>
                    </a:lnTo>
                    <a:lnTo>
                      <a:pt x="6"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03" name="Freeform 987"/>
              <p:cNvSpPr>
                <a:spLocks/>
              </p:cNvSpPr>
              <p:nvPr/>
            </p:nvSpPr>
            <p:spPr bwMode="auto">
              <a:xfrm>
                <a:off x="5359" y="3980"/>
                <a:ext cx="5" cy="3"/>
              </a:xfrm>
              <a:custGeom>
                <a:avLst/>
                <a:gdLst>
                  <a:gd name="T0" fmla="*/ 3 w 6"/>
                  <a:gd name="T1" fmla="*/ 2 h 4"/>
                  <a:gd name="T2" fmla="*/ 3 w 6"/>
                  <a:gd name="T3" fmla="*/ 0 h 4"/>
                  <a:gd name="T4" fmla="*/ 1 w 6"/>
                  <a:gd name="T5" fmla="*/ 0 h 4"/>
                  <a:gd name="T6" fmla="*/ 0 w 6"/>
                  <a:gd name="T7" fmla="*/ 0 h 4"/>
                  <a:gd name="T8" fmla="*/ 0 w 6"/>
                  <a:gd name="T9" fmla="*/ 0 h 4"/>
                  <a:gd name="T10" fmla="*/ 0 w 6"/>
                  <a:gd name="T11" fmla="*/ 2 h 4"/>
                  <a:gd name="T12" fmla="*/ 0 w 6"/>
                  <a:gd name="T13" fmla="*/ 2 h 4"/>
                  <a:gd name="T14" fmla="*/ 1 w 6"/>
                  <a:gd name="T15" fmla="*/ 2 h 4"/>
                  <a:gd name="T16" fmla="*/ 3 w 6"/>
                  <a:gd name="T17" fmla="*/ 2 h 4"/>
                  <a:gd name="T18" fmla="*/ 3 w 6"/>
                  <a:gd name="T19" fmla="*/ 2 h 4"/>
                  <a:gd name="T20" fmla="*/ 3 w 6"/>
                  <a:gd name="T21" fmla="*/ 2 h 4"/>
                  <a:gd name="T22" fmla="*/ 3 w 6"/>
                  <a:gd name="T23" fmla="*/ 0 h 4"/>
                  <a:gd name="T24" fmla="*/ 3 w 6"/>
                  <a:gd name="T25" fmla="*/ 0 h 4"/>
                  <a:gd name="T26" fmla="*/ 3 w 6"/>
                  <a:gd name="T27" fmla="*/ 2 h 4"/>
                  <a:gd name="T28" fmla="*/ 3 w 6"/>
                  <a:gd name="T29" fmla="*/ 2 h 4"/>
                  <a:gd name="T30" fmla="*/ 3 w 6"/>
                  <a:gd name="T31" fmla="*/ 2 h 4"/>
                  <a:gd name="T32" fmla="*/ 1 w 6"/>
                  <a:gd name="T33" fmla="*/ 2 h 4"/>
                  <a:gd name="T34" fmla="*/ 1 w 6"/>
                  <a:gd name="T35" fmla="*/ 2 h 4"/>
                  <a:gd name="T36" fmla="*/ 2 w 6"/>
                  <a:gd name="T37" fmla="*/ 2 h 4"/>
                  <a:gd name="T38" fmla="*/ 2 w 6"/>
                  <a:gd name="T39" fmla="*/ 0 h 4"/>
                  <a:gd name="T40" fmla="*/ 1 w 6"/>
                  <a:gd name="T41" fmla="*/ 0 h 4"/>
                  <a:gd name="T42" fmla="*/ 1 w 6"/>
                  <a:gd name="T43" fmla="*/ 2 h 4"/>
                  <a:gd name="T44" fmla="*/ 3 w 6"/>
                  <a:gd name="T45" fmla="*/ 2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4"/>
                  <a:gd name="T71" fmla="*/ 6 w 6"/>
                  <a:gd name="T72" fmla="*/ 4 h 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4">
                    <a:moveTo>
                      <a:pt x="6" y="2"/>
                    </a:moveTo>
                    <a:lnTo>
                      <a:pt x="6" y="0"/>
                    </a:lnTo>
                    <a:lnTo>
                      <a:pt x="1" y="0"/>
                    </a:lnTo>
                    <a:lnTo>
                      <a:pt x="0" y="0"/>
                    </a:lnTo>
                    <a:lnTo>
                      <a:pt x="0" y="3"/>
                    </a:lnTo>
                    <a:lnTo>
                      <a:pt x="0" y="4"/>
                    </a:lnTo>
                    <a:lnTo>
                      <a:pt x="1" y="4"/>
                    </a:lnTo>
                    <a:lnTo>
                      <a:pt x="5" y="4"/>
                    </a:lnTo>
                    <a:lnTo>
                      <a:pt x="6" y="4"/>
                    </a:lnTo>
                    <a:lnTo>
                      <a:pt x="6" y="3"/>
                    </a:lnTo>
                    <a:lnTo>
                      <a:pt x="6" y="0"/>
                    </a:lnTo>
                    <a:lnTo>
                      <a:pt x="3" y="0"/>
                    </a:lnTo>
                    <a:lnTo>
                      <a:pt x="3" y="3"/>
                    </a:lnTo>
                    <a:lnTo>
                      <a:pt x="5" y="3"/>
                    </a:lnTo>
                    <a:lnTo>
                      <a:pt x="5" y="2"/>
                    </a:lnTo>
                    <a:lnTo>
                      <a:pt x="1" y="2"/>
                    </a:lnTo>
                    <a:lnTo>
                      <a:pt x="1" y="3"/>
                    </a:lnTo>
                    <a:lnTo>
                      <a:pt x="2" y="3"/>
                    </a:lnTo>
                    <a:lnTo>
                      <a:pt x="2" y="0"/>
                    </a:lnTo>
                    <a:lnTo>
                      <a:pt x="1" y="0"/>
                    </a:lnTo>
                    <a:lnTo>
                      <a:pt x="1" y="2"/>
                    </a:lnTo>
                    <a:lnTo>
                      <a:pt x="6"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04" name="Freeform 988"/>
              <p:cNvSpPr>
                <a:spLocks/>
              </p:cNvSpPr>
              <p:nvPr/>
            </p:nvSpPr>
            <p:spPr bwMode="auto">
              <a:xfrm>
                <a:off x="5361" y="3987"/>
                <a:ext cx="1" cy="3"/>
              </a:xfrm>
              <a:custGeom>
                <a:avLst/>
                <a:gdLst>
                  <a:gd name="T0" fmla="*/ 1 w 2"/>
                  <a:gd name="T1" fmla="*/ 0 h 3"/>
                  <a:gd name="T2" fmla="*/ 0 w 2"/>
                  <a:gd name="T3" fmla="*/ 0 h 3"/>
                  <a:gd name="T4" fmla="*/ 0 w 2"/>
                  <a:gd name="T5" fmla="*/ 3 h 3"/>
                  <a:gd name="T6" fmla="*/ 1 w 2"/>
                  <a:gd name="T7" fmla="*/ 3 h 3"/>
                  <a:gd name="T8" fmla="*/ 1 w 2"/>
                  <a:gd name="T9" fmla="*/ 0 h 3"/>
                  <a:gd name="T10" fmla="*/ 0 w 2"/>
                  <a:gd name="T11" fmla="*/ 0 h 3"/>
                  <a:gd name="T12" fmla="*/ 0 w 2"/>
                  <a:gd name="T13" fmla="*/ 3 h 3"/>
                  <a:gd name="T14" fmla="*/ 1 w 2"/>
                  <a:gd name="T15" fmla="*/ 3 h 3"/>
                  <a:gd name="T16" fmla="*/ 1 w 2"/>
                  <a:gd name="T17" fmla="*/ 3 h 3"/>
                  <a:gd name="T18" fmla="*/ 1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0"/>
                    </a:moveTo>
                    <a:lnTo>
                      <a:pt x="0" y="0"/>
                    </a:lnTo>
                    <a:lnTo>
                      <a:pt x="0" y="3"/>
                    </a:lnTo>
                    <a:lnTo>
                      <a:pt x="2" y="3"/>
                    </a:lnTo>
                    <a:lnTo>
                      <a:pt x="2" y="0"/>
                    </a:lnTo>
                    <a:lnTo>
                      <a:pt x="0" y="0"/>
                    </a:lnTo>
                    <a:lnTo>
                      <a:pt x="0" y="3"/>
                    </a:lnTo>
                    <a:lnTo>
                      <a:pt x="1" y="3"/>
                    </a:lnTo>
                    <a:lnTo>
                      <a:pt x="2" y="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05" name="Freeform 989"/>
              <p:cNvSpPr>
                <a:spLocks/>
              </p:cNvSpPr>
              <p:nvPr/>
            </p:nvSpPr>
            <p:spPr bwMode="auto">
              <a:xfrm>
                <a:off x="5361" y="3987"/>
                <a:ext cx="1" cy="3"/>
              </a:xfrm>
              <a:custGeom>
                <a:avLst/>
                <a:gdLst>
                  <a:gd name="T0" fmla="*/ 1 w 2"/>
                  <a:gd name="T1" fmla="*/ 0 h 3"/>
                  <a:gd name="T2" fmla="*/ 0 w 2"/>
                  <a:gd name="T3" fmla="*/ 0 h 3"/>
                  <a:gd name="T4" fmla="*/ 0 w 2"/>
                  <a:gd name="T5" fmla="*/ 3 h 3"/>
                  <a:gd name="T6" fmla="*/ 1 w 2"/>
                  <a:gd name="T7" fmla="*/ 3 h 3"/>
                  <a:gd name="T8" fmla="*/ 1 w 2"/>
                  <a:gd name="T9" fmla="*/ 0 h 3"/>
                  <a:gd name="T10" fmla="*/ 0 w 2"/>
                  <a:gd name="T11" fmla="*/ 0 h 3"/>
                  <a:gd name="T12" fmla="*/ 0 w 2"/>
                  <a:gd name="T13" fmla="*/ 3 h 3"/>
                  <a:gd name="T14" fmla="*/ 1 w 2"/>
                  <a:gd name="T15" fmla="*/ 3 h 3"/>
                  <a:gd name="T16" fmla="*/ 1 w 2"/>
                  <a:gd name="T17" fmla="*/ 3 h 3"/>
                  <a:gd name="T18" fmla="*/ 1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0"/>
                    </a:moveTo>
                    <a:lnTo>
                      <a:pt x="0" y="0"/>
                    </a:lnTo>
                    <a:lnTo>
                      <a:pt x="0" y="3"/>
                    </a:lnTo>
                    <a:lnTo>
                      <a:pt x="2" y="3"/>
                    </a:lnTo>
                    <a:lnTo>
                      <a:pt x="2" y="0"/>
                    </a:lnTo>
                    <a:lnTo>
                      <a:pt x="0" y="0"/>
                    </a:lnTo>
                    <a:lnTo>
                      <a:pt x="0" y="3"/>
                    </a:lnTo>
                    <a:lnTo>
                      <a:pt x="1" y="3"/>
                    </a:lnTo>
                    <a:lnTo>
                      <a:pt x="2" y="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06" name="Freeform 990"/>
              <p:cNvSpPr>
                <a:spLocks/>
              </p:cNvSpPr>
              <p:nvPr/>
            </p:nvSpPr>
            <p:spPr bwMode="auto">
              <a:xfrm>
                <a:off x="5356" y="3947"/>
                <a:ext cx="15" cy="10"/>
              </a:xfrm>
              <a:custGeom>
                <a:avLst/>
                <a:gdLst>
                  <a:gd name="T0" fmla="*/ 2 w 20"/>
                  <a:gd name="T1" fmla="*/ 1 h 14"/>
                  <a:gd name="T2" fmla="*/ 2 w 20"/>
                  <a:gd name="T3" fmla="*/ 1 h 14"/>
                  <a:gd name="T4" fmla="*/ 2 w 20"/>
                  <a:gd name="T5" fmla="*/ 1 h 14"/>
                  <a:gd name="T6" fmla="*/ 2 w 20"/>
                  <a:gd name="T7" fmla="*/ 1 h 14"/>
                  <a:gd name="T8" fmla="*/ 2 w 20"/>
                  <a:gd name="T9" fmla="*/ 1 h 14"/>
                  <a:gd name="T10" fmla="*/ 2 w 20"/>
                  <a:gd name="T11" fmla="*/ 1 h 14"/>
                  <a:gd name="T12" fmla="*/ 2 w 20"/>
                  <a:gd name="T13" fmla="*/ 0 h 14"/>
                  <a:gd name="T14" fmla="*/ 2 w 20"/>
                  <a:gd name="T15" fmla="*/ 0 h 14"/>
                  <a:gd name="T16" fmla="*/ 0 w 20"/>
                  <a:gd name="T17" fmla="*/ 0 h 14"/>
                  <a:gd name="T18" fmla="*/ 0 w 20"/>
                  <a:gd name="T19" fmla="*/ 1 h 14"/>
                  <a:gd name="T20" fmla="*/ 2 w 20"/>
                  <a:gd name="T21" fmla="*/ 1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4"/>
                  <a:gd name="T35" fmla="*/ 20 w 20"/>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4">
                    <a:moveTo>
                      <a:pt x="2" y="14"/>
                    </a:moveTo>
                    <a:lnTo>
                      <a:pt x="13" y="14"/>
                    </a:lnTo>
                    <a:lnTo>
                      <a:pt x="17" y="9"/>
                    </a:lnTo>
                    <a:lnTo>
                      <a:pt x="20" y="9"/>
                    </a:lnTo>
                    <a:lnTo>
                      <a:pt x="20" y="8"/>
                    </a:lnTo>
                    <a:lnTo>
                      <a:pt x="20" y="6"/>
                    </a:lnTo>
                    <a:lnTo>
                      <a:pt x="20" y="0"/>
                    </a:lnTo>
                    <a:lnTo>
                      <a:pt x="2" y="0"/>
                    </a:lnTo>
                    <a:lnTo>
                      <a:pt x="0" y="0"/>
                    </a:lnTo>
                    <a:lnTo>
                      <a:pt x="0" y="14"/>
                    </a:lnTo>
                    <a:lnTo>
                      <a:pt x="2" y="14"/>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07" name="Freeform 991"/>
              <p:cNvSpPr>
                <a:spLocks/>
              </p:cNvSpPr>
              <p:nvPr/>
            </p:nvSpPr>
            <p:spPr bwMode="auto">
              <a:xfrm>
                <a:off x="5355" y="3945"/>
                <a:ext cx="16" cy="12"/>
              </a:xfrm>
              <a:custGeom>
                <a:avLst/>
                <a:gdLst>
                  <a:gd name="T0" fmla="*/ 1 w 22"/>
                  <a:gd name="T1" fmla="*/ 2 h 16"/>
                  <a:gd name="T2" fmla="*/ 1 w 22"/>
                  <a:gd name="T3" fmla="*/ 2 h 16"/>
                  <a:gd name="T4" fmla="*/ 1 w 22"/>
                  <a:gd name="T5" fmla="*/ 2 h 16"/>
                  <a:gd name="T6" fmla="*/ 1 w 22"/>
                  <a:gd name="T7" fmla="*/ 2 h 16"/>
                  <a:gd name="T8" fmla="*/ 1 w 22"/>
                  <a:gd name="T9" fmla="*/ 2 h 16"/>
                  <a:gd name="T10" fmla="*/ 1 w 22"/>
                  <a:gd name="T11" fmla="*/ 2 h 16"/>
                  <a:gd name="T12" fmla="*/ 1 w 22"/>
                  <a:gd name="T13" fmla="*/ 2 h 16"/>
                  <a:gd name="T14" fmla="*/ 1 w 22"/>
                  <a:gd name="T15" fmla="*/ 2 h 16"/>
                  <a:gd name="T16" fmla="*/ 1 w 22"/>
                  <a:gd name="T17" fmla="*/ 2 h 16"/>
                  <a:gd name="T18" fmla="*/ 1 w 22"/>
                  <a:gd name="T19" fmla="*/ 2 h 16"/>
                  <a:gd name="T20" fmla="*/ 1 w 22"/>
                  <a:gd name="T21" fmla="*/ 2 h 16"/>
                  <a:gd name="T22" fmla="*/ 1 w 22"/>
                  <a:gd name="T23" fmla="*/ 2 h 16"/>
                  <a:gd name="T24" fmla="*/ 1 w 22"/>
                  <a:gd name="T25" fmla="*/ 2 h 16"/>
                  <a:gd name="T26" fmla="*/ 1 w 22"/>
                  <a:gd name="T27" fmla="*/ 1 h 16"/>
                  <a:gd name="T28" fmla="*/ 1 w 22"/>
                  <a:gd name="T29" fmla="*/ 0 h 16"/>
                  <a:gd name="T30" fmla="*/ 1 w 22"/>
                  <a:gd name="T31" fmla="*/ 0 h 16"/>
                  <a:gd name="T32" fmla="*/ 1 w 22"/>
                  <a:gd name="T33" fmla="*/ 0 h 16"/>
                  <a:gd name="T34" fmla="*/ 1 w 22"/>
                  <a:gd name="T35" fmla="*/ 0 h 16"/>
                  <a:gd name="T36" fmla="*/ 0 w 22"/>
                  <a:gd name="T37" fmla="*/ 0 h 16"/>
                  <a:gd name="T38" fmla="*/ 0 w 22"/>
                  <a:gd name="T39" fmla="*/ 1 h 16"/>
                  <a:gd name="T40" fmla="*/ 0 w 22"/>
                  <a:gd name="T41" fmla="*/ 2 h 16"/>
                  <a:gd name="T42" fmla="*/ 0 w 22"/>
                  <a:gd name="T43" fmla="*/ 2 h 16"/>
                  <a:gd name="T44" fmla="*/ 1 w 22"/>
                  <a:gd name="T45" fmla="*/ 2 h 16"/>
                  <a:gd name="T46" fmla="*/ 1 w 22"/>
                  <a:gd name="T47" fmla="*/ 2 h 16"/>
                  <a:gd name="T48" fmla="*/ 1 w 22"/>
                  <a:gd name="T49" fmla="*/ 2 h 16"/>
                  <a:gd name="T50" fmla="*/ 1 w 22"/>
                  <a:gd name="T51" fmla="*/ 2 h 16"/>
                  <a:gd name="T52" fmla="*/ 1 w 22"/>
                  <a:gd name="T53" fmla="*/ 2 h 16"/>
                  <a:gd name="T54" fmla="*/ 1 w 22"/>
                  <a:gd name="T55" fmla="*/ 2 h 16"/>
                  <a:gd name="T56" fmla="*/ 1 w 22"/>
                  <a:gd name="T57" fmla="*/ 1 h 16"/>
                  <a:gd name="T58" fmla="*/ 1 w 22"/>
                  <a:gd name="T59" fmla="*/ 1 h 16"/>
                  <a:gd name="T60" fmla="*/ 1 w 22"/>
                  <a:gd name="T61" fmla="*/ 2 h 16"/>
                  <a:gd name="T62" fmla="*/ 1 w 22"/>
                  <a:gd name="T63" fmla="*/ 2 h 16"/>
                  <a:gd name="T64" fmla="*/ 1 w 22"/>
                  <a:gd name="T65" fmla="*/ 2 h 16"/>
                  <a:gd name="T66" fmla="*/ 1 w 22"/>
                  <a:gd name="T67" fmla="*/ 1 h 16"/>
                  <a:gd name="T68" fmla="*/ 1 w 22"/>
                  <a:gd name="T69" fmla="*/ 1 h 16"/>
                  <a:gd name="T70" fmla="*/ 1 w 22"/>
                  <a:gd name="T71" fmla="*/ 2 h 16"/>
                  <a:gd name="T72" fmla="*/ 1 w 22"/>
                  <a:gd name="T73" fmla="*/ 2 h 16"/>
                  <a:gd name="T74" fmla="*/ 1 w 22"/>
                  <a:gd name="T75" fmla="*/ 2 h 16"/>
                  <a:gd name="T76" fmla="*/ 1 w 22"/>
                  <a:gd name="T77" fmla="*/ 2 h 16"/>
                  <a:gd name="T78" fmla="*/ 1 w 22"/>
                  <a:gd name="T79" fmla="*/ 2 h 16"/>
                  <a:gd name="T80" fmla="*/ 1 w 22"/>
                  <a:gd name="T81" fmla="*/ 2 h 16"/>
                  <a:gd name="T82" fmla="*/ 1 w 22"/>
                  <a:gd name="T83" fmla="*/ 2 h 16"/>
                  <a:gd name="T84" fmla="*/ 1 w 22"/>
                  <a:gd name="T85" fmla="*/ 2 h 16"/>
                  <a:gd name="T86" fmla="*/ 1 w 22"/>
                  <a:gd name="T87" fmla="*/ 2 h 16"/>
                  <a:gd name="T88" fmla="*/ 1 w 22"/>
                  <a:gd name="T89" fmla="*/ 2 h 16"/>
                  <a:gd name="T90" fmla="*/ 1 w 22"/>
                  <a:gd name="T91" fmla="*/ 2 h 16"/>
                  <a:gd name="T92" fmla="*/ 1 w 22"/>
                  <a:gd name="T93" fmla="*/ 2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
                  <a:gd name="T142" fmla="*/ 0 h 16"/>
                  <a:gd name="T143" fmla="*/ 22 w 2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 h="16">
                    <a:moveTo>
                      <a:pt x="2" y="14"/>
                    </a:moveTo>
                    <a:lnTo>
                      <a:pt x="2" y="16"/>
                    </a:lnTo>
                    <a:lnTo>
                      <a:pt x="14" y="16"/>
                    </a:lnTo>
                    <a:lnTo>
                      <a:pt x="16" y="16"/>
                    </a:lnTo>
                    <a:lnTo>
                      <a:pt x="19" y="10"/>
                    </a:lnTo>
                    <a:lnTo>
                      <a:pt x="18" y="10"/>
                    </a:lnTo>
                    <a:lnTo>
                      <a:pt x="18" y="11"/>
                    </a:lnTo>
                    <a:lnTo>
                      <a:pt x="21" y="11"/>
                    </a:lnTo>
                    <a:lnTo>
                      <a:pt x="22" y="11"/>
                    </a:lnTo>
                    <a:lnTo>
                      <a:pt x="22" y="10"/>
                    </a:lnTo>
                    <a:lnTo>
                      <a:pt x="22" y="9"/>
                    </a:lnTo>
                    <a:lnTo>
                      <a:pt x="22" y="7"/>
                    </a:lnTo>
                    <a:lnTo>
                      <a:pt x="22" y="1"/>
                    </a:lnTo>
                    <a:lnTo>
                      <a:pt x="22" y="0"/>
                    </a:lnTo>
                    <a:lnTo>
                      <a:pt x="21" y="0"/>
                    </a:lnTo>
                    <a:lnTo>
                      <a:pt x="3" y="0"/>
                    </a:lnTo>
                    <a:lnTo>
                      <a:pt x="1" y="0"/>
                    </a:lnTo>
                    <a:lnTo>
                      <a:pt x="0" y="0"/>
                    </a:lnTo>
                    <a:lnTo>
                      <a:pt x="0" y="1"/>
                    </a:lnTo>
                    <a:lnTo>
                      <a:pt x="0" y="15"/>
                    </a:lnTo>
                    <a:lnTo>
                      <a:pt x="0" y="16"/>
                    </a:lnTo>
                    <a:lnTo>
                      <a:pt x="1" y="16"/>
                    </a:lnTo>
                    <a:lnTo>
                      <a:pt x="4" y="16"/>
                    </a:lnTo>
                    <a:lnTo>
                      <a:pt x="4" y="14"/>
                    </a:lnTo>
                    <a:lnTo>
                      <a:pt x="1" y="14"/>
                    </a:lnTo>
                    <a:lnTo>
                      <a:pt x="1" y="15"/>
                    </a:lnTo>
                    <a:lnTo>
                      <a:pt x="2" y="15"/>
                    </a:lnTo>
                    <a:lnTo>
                      <a:pt x="2" y="1"/>
                    </a:lnTo>
                    <a:lnTo>
                      <a:pt x="1" y="1"/>
                    </a:lnTo>
                    <a:lnTo>
                      <a:pt x="1" y="2"/>
                    </a:lnTo>
                    <a:lnTo>
                      <a:pt x="3" y="2"/>
                    </a:lnTo>
                    <a:lnTo>
                      <a:pt x="21" y="2"/>
                    </a:lnTo>
                    <a:lnTo>
                      <a:pt x="21" y="1"/>
                    </a:lnTo>
                    <a:lnTo>
                      <a:pt x="19" y="1"/>
                    </a:lnTo>
                    <a:lnTo>
                      <a:pt x="19" y="7"/>
                    </a:lnTo>
                    <a:lnTo>
                      <a:pt x="19" y="9"/>
                    </a:lnTo>
                    <a:lnTo>
                      <a:pt x="19" y="10"/>
                    </a:lnTo>
                    <a:lnTo>
                      <a:pt x="21" y="10"/>
                    </a:lnTo>
                    <a:lnTo>
                      <a:pt x="21" y="9"/>
                    </a:lnTo>
                    <a:lnTo>
                      <a:pt x="18" y="9"/>
                    </a:lnTo>
                    <a:lnTo>
                      <a:pt x="17" y="9"/>
                    </a:lnTo>
                    <a:lnTo>
                      <a:pt x="13" y="15"/>
                    </a:lnTo>
                    <a:lnTo>
                      <a:pt x="14" y="15"/>
                    </a:lnTo>
                    <a:lnTo>
                      <a:pt x="14" y="14"/>
                    </a:lnTo>
                    <a:lnTo>
                      <a:pt x="2"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08" name="Freeform 992"/>
              <p:cNvSpPr>
                <a:spLocks/>
              </p:cNvSpPr>
              <p:nvPr/>
            </p:nvSpPr>
            <p:spPr bwMode="auto">
              <a:xfrm>
                <a:off x="5355" y="3945"/>
                <a:ext cx="16" cy="12"/>
              </a:xfrm>
              <a:custGeom>
                <a:avLst/>
                <a:gdLst>
                  <a:gd name="T0" fmla="*/ 1 w 22"/>
                  <a:gd name="T1" fmla="*/ 2 h 16"/>
                  <a:gd name="T2" fmla="*/ 1 w 22"/>
                  <a:gd name="T3" fmla="*/ 2 h 16"/>
                  <a:gd name="T4" fmla="*/ 1 w 22"/>
                  <a:gd name="T5" fmla="*/ 2 h 16"/>
                  <a:gd name="T6" fmla="*/ 1 w 22"/>
                  <a:gd name="T7" fmla="*/ 2 h 16"/>
                  <a:gd name="T8" fmla="*/ 1 w 22"/>
                  <a:gd name="T9" fmla="*/ 2 h 16"/>
                  <a:gd name="T10" fmla="*/ 1 w 22"/>
                  <a:gd name="T11" fmla="*/ 2 h 16"/>
                  <a:gd name="T12" fmla="*/ 1 w 22"/>
                  <a:gd name="T13" fmla="*/ 2 h 16"/>
                  <a:gd name="T14" fmla="*/ 1 w 22"/>
                  <a:gd name="T15" fmla="*/ 2 h 16"/>
                  <a:gd name="T16" fmla="*/ 1 w 22"/>
                  <a:gd name="T17" fmla="*/ 2 h 16"/>
                  <a:gd name="T18" fmla="*/ 1 w 22"/>
                  <a:gd name="T19" fmla="*/ 2 h 16"/>
                  <a:gd name="T20" fmla="*/ 1 w 22"/>
                  <a:gd name="T21" fmla="*/ 2 h 16"/>
                  <a:gd name="T22" fmla="*/ 1 w 22"/>
                  <a:gd name="T23" fmla="*/ 2 h 16"/>
                  <a:gd name="T24" fmla="*/ 1 w 22"/>
                  <a:gd name="T25" fmla="*/ 2 h 16"/>
                  <a:gd name="T26" fmla="*/ 1 w 22"/>
                  <a:gd name="T27" fmla="*/ 1 h 16"/>
                  <a:gd name="T28" fmla="*/ 1 w 22"/>
                  <a:gd name="T29" fmla="*/ 0 h 16"/>
                  <a:gd name="T30" fmla="*/ 1 w 22"/>
                  <a:gd name="T31" fmla="*/ 0 h 16"/>
                  <a:gd name="T32" fmla="*/ 1 w 22"/>
                  <a:gd name="T33" fmla="*/ 0 h 16"/>
                  <a:gd name="T34" fmla="*/ 1 w 22"/>
                  <a:gd name="T35" fmla="*/ 0 h 16"/>
                  <a:gd name="T36" fmla="*/ 0 w 22"/>
                  <a:gd name="T37" fmla="*/ 0 h 16"/>
                  <a:gd name="T38" fmla="*/ 0 w 22"/>
                  <a:gd name="T39" fmla="*/ 1 h 16"/>
                  <a:gd name="T40" fmla="*/ 0 w 22"/>
                  <a:gd name="T41" fmla="*/ 2 h 16"/>
                  <a:gd name="T42" fmla="*/ 0 w 22"/>
                  <a:gd name="T43" fmla="*/ 2 h 16"/>
                  <a:gd name="T44" fmla="*/ 1 w 22"/>
                  <a:gd name="T45" fmla="*/ 2 h 16"/>
                  <a:gd name="T46" fmla="*/ 1 w 22"/>
                  <a:gd name="T47" fmla="*/ 2 h 16"/>
                  <a:gd name="T48" fmla="*/ 1 w 22"/>
                  <a:gd name="T49" fmla="*/ 2 h 16"/>
                  <a:gd name="T50" fmla="*/ 1 w 22"/>
                  <a:gd name="T51" fmla="*/ 2 h 16"/>
                  <a:gd name="T52" fmla="*/ 1 w 22"/>
                  <a:gd name="T53" fmla="*/ 2 h 16"/>
                  <a:gd name="T54" fmla="*/ 1 w 22"/>
                  <a:gd name="T55" fmla="*/ 2 h 16"/>
                  <a:gd name="T56" fmla="*/ 1 w 22"/>
                  <a:gd name="T57" fmla="*/ 1 h 16"/>
                  <a:gd name="T58" fmla="*/ 1 w 22"/>
                  <a:gd name="T59" fmla="*/ 1 h 16"/>
                  <a:gd name="T60" fmla="*/ 1 w 22"/>
                  <a:gd name="T61" fmla="*/ 2 h 16"/>
                  <a:gd name="T62" fmla="*/ 1 w 22"/>
                  <a:gd name="T63" fmla="*/ 2 h 16"/>
                  <a:gd name="T64" fmla="*/ 1 w 22"/>
                  <a:gd name="T65" fmla="*/ 2 h 16"/>
                  <a:gd name="T66" fmla="*/ 1 w 22"/>
                  <a:gd name="T67" fmla="*/ 1 h 16"/>
                  <a:gd name="T68" fmla="*/ 1 w 22"/>
                  <a:gd name="T69" fmla="*/ 1 h 16"/>
                  <a:gd name="T70" fmla="*/ 1 w 22"/>
                  <a:gd name="T71" fmla="*/ 2 h 16"/>
                  <a:gd name="T72" fmla="*/ 1 w 22"/>
                  <a:gd name="T73" fmla="*/ 2 h 16"/>
                  <a:gd name="T74" fmla="*/ 1 w 22"/>
                  <a:gd name="T75" fmla="*/ 2 h 16"/>
                  <a:gd name="T76" fmla="*/ 1 w 22"/>
                  <a:gd name="T77" fmla="*/ 2 h 16"/>
                  <a:gd name="T78" fmla="*/ 1 w 22"/>
                  <a:gd name="T79" fmla="*/ 2 h 16"/>
                  <a:gd name="T80" fmla="*/ 1 w 22"/>
                  <a:gd name="T81" fmla="*/ 2 h 16"/>
                  <a:gd name="T82" fmla="*/ 1 w 22"/>
                  <a:gd name="T83" fmla="*/ 2 h 16"/>
                  <a:gd name="T84" fmla="*/ 1 w 22"/>
                  <a:gd name="T85" fmla="*/ 2 h 16"/>
                  <a:gd name="T86" fmla="*/ 1 w 22"/>
                  <a:gd name="T87" fmla="*/ 2 h 16"/>
                  <a:gd name="T88" fmla="*/ 1 w 22"/>
                  <a:gd name="T89" fmla="*/ 2 h 16"/>
                  <a:gd name="T90" fmla="*/ 1 w 22"/>
                  <a:gd name="T91" fmla="*/ 2 h 16"/>
                  <a:gd name="T92" fmla="*/ 1 w 22"/>
                  <a:gd name="T93" fmla="*/ 2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
                  <a:gd name="T142" fmla="*/ 0 h 16"/>
                  <a:gd name="T143" fmla="*/ 22 w 2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 h="16">
                    <a:moveTo>
                      <a:pt x="2" y="14"/>
                    </a:moveTo>
                    <a:lnTo>
                      <a:pt x="2" y="16"/>
                    </a:lnTo>
                    <a:lnTo>
                      <a:pt x="14" y="16"/>
                    </a:lnTo>
                    <a:lnTo>
                      <a:pt x="16" y="16"/>
                    </a:lnTo>
                    <a:lnTo>
                      <a:pt x="19" y="10"/>
                    </a:lnTo>
                    <a:lnTo>
                      <a:pt x="18" y="10"/>
                    </a:lnTo>
                    <a:lnTo>
                      <a:pt x="18" y="11"/>
                    </a:lnTo>
                    <a:lnTo>
                      <a:pt x="21" y="11"/>
                    </a:lnTo>
                    <a:lnTo>
                      <a:pt x="22" y="11"/>
                    </a:lnTo>
                    <a:lnTo>
                      <a:pt x="22" y="10"/>
                    </a:lnTo>
                    <a:lnTo>
                      <a:pt x="22" y="9"/>
                    </a:lnTo>
                    <a:lnTo>
                      <a:pt x="22" y="7"/>
                    </a:lnTo>
                    <a:lnTo>
                      <a:pt x="22" y="1"/>
                    </a:lnTo>
                    <a:lnTo>
                      <a:pt x="22" y="0"/>
                    </a:lnTo>
                    <a:lnTo>
                      <a:pt x="21" y="0"/>
                    </a:lnTo>
                    <a:lnTo>
                      <a:pt x="3" y="0"/>
                    </a:lnTo>
                    <a:lnTo>
                      <a:pt x="1" y="0"/>
                    </a:lnTo>
                    <a:lnTo>
                      <a:pt x="0" y="0"/>
                    </a:lnTo>
                    <a:lnTo>
                      <a:pt x="0" y="1"/>
                    </a:lnTo>
                    <a:lnTo>
                      <a:pt x="0" y="15"/>
                    </a:lnTo>
                    <a:lnTo>
                      <a:pt x="0" y="16"/>
                    </a:lnTo>
                    <a:lnTo>
                      <a:pt x="1" y="16"/>
                    </a:lnTo>
                    <a:lnTo>
                      <a:pt x="4" y="16"/>
                    </a:lnTo>
                    <a:lnTo>
                      <a:pt x="4" y="14"/>
                    </a:lnTo>
                    <a:lnTo>
                      <a:pt x="1" y="14"/>
                    </a:lnTo>
                    <a:lnTo>
                      <a:pt x="1" y="15"/>
                    </a:lnTo>
                    <a:lnTo>
                      <a:pt x="2" y="15"/>
                    </a:lnTo>
                    <a:lnTo>
                      <a:pt x="2" y="1"/>
                    </a:lnTo>
                    <a:lnTo>
                      <a:pt x="1" y="1"/>
                    </a:lnTo>
                    <a:lnTo>
                      <a:pt x="1" y="2"/>
                    </a:lnTo>
                    <a:lnTo>
                      <a:pt x="3" y="2"/>
                    </a:lnTo>
                    <a:lnTo>
                      <a:pt x="21" y="2"/>
                    </a:lnTo>
                    <a:lnTo>
                      <a:pt x="21" y="1"/>
                    </a:lnTo>
                    <a:lnTo>
                      <a:pt x="19" y="1"/>
                    </a:lnTo>
                    <a:lnTo>
                      <a:pt x="19" y="7"/>
                    </a:lnTo>
                    <a:lnTo>
                      <a:pt x="19" y="9"/>
                    </a:lnTo>
                    <a:lnTo>
                      <a:pt x="19" y="10"/>
                    </a:lnTo>
                    <a:lnTo>
                      <a:pt x="21" y="10"/>
                    </a:lnTo>
                    <a:lnTo>
                      <a:pt x="21" y="9"/>
                    </a:lnTo>
                    <a:lnTo>
                      <a:pt x="18" y="9"/>
                    </a:lnTo>
                    <a:lnTo>
                      <a:pt x="17" y="9"/>
                    </a:lnTo>
                    <a:lnTo>
                      <a:pt x="13" y="15"/>
                    </a:lnTo>
                    <a:lnTo>
                      <a:pt x="14" y="15"/>
                    </a:lnTo>
                    <a:lnTo>
                      <a:pt x="14" y="14"/>
                    </a:lnTo>
                    <a:lnTo>
                      <a:pt x="2"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09" name="Freeform 993"/>
              <p:cNvSpPr>
                <a:spLocks/>
              </p:cNvSpPr>
              <p:nvPr/>
            </p:nvSpPr>
            <p:spPr bwMode="auto">
              <a:xfrm>
                <a:off x="5359" y="3947"/>
                <a:ext cx="12" cy="8"/>
              </a:xfrm>
              <a:custGeom>
                <a:avLst/>
                <a:gdLst>
                  <a:gd name="T0" fmla="*/ 0 w 17"/>
                  <a:gd name="T1" fmla="*/ 1 h 13"/>
                  <a:gd name="T2" fmla="*/ 1 w 17"/>
                  <a:gd name="T3" fmla="*/ 1 h 13"/>
                  <a:gd name="T4" fmla="*/ 1 w 17"/>
                  <a:gd name="T5" fmla="*/ 1 h 13"/>
                  <a:gd name="T6" fmla="*/ 1 w 17"/>
                  <a:gd name="T7" fmla="*/ 1 h 13"/>
                  <a:gd name="T8" fmla="*/ 1 w 17"/>
                  <a:gd name="T9" fmla="*/ 1 h 13"/>
                  <a:gd name="T10" fmla="*/ 1 w 17"/>
                  <a:gd name="T11" fmla="*/ 1 h 13"/>
                  <a:gd name="T12" fmla="*/ 1 w 17"/>
                  <a:gd name="T13" fmla="*/ 1 h 13"/>
                  <a:gd name="T14" fmla="*/ 1 w 17"/>
                  <a:gd name="T15" fmla="*/ 0 h 13"/>
                  <a:gd name="T16" fmla="*/ 1 w 17"/>
                  <a:gd name="T17" fmla="*/ 0 h 13"/>
                  <a:gd name="T18" fmla="*/ 1 w 17"/>
                  <a:gd name="T19" fmla="*/ 1 h 13"/>
                  <a:gd name="T20" fmla="*/ 0 w 17"/>
                  <a:gd name="T21" fmla="*/ 1 h 13"/>
                  <a:gd name="T22" fmla="*/ 0 w 17"/>
                  <a:gd name="T23" fmla="*/ 1 h 13"/>
                  <a:gd name="T24" fmla="*/ 0 w 17"/>
                  <a:gd name="T25" fmla="*/ 1 h 13"/>
                  <a:gd name="T26" fmla="*/ 0 w 17"/>
                  <a:gd name="T27" fmla="*/ 1 h 13"/>
                  <a:gd name="T28" fmla="*/ 0 w 17"/>
                  <a:gd name="T29" fmla="*/ 1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3"/>
                  <a:gd name="T47" fmla="*/ 17 w 17"/>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3">
                    <a:moveTo>
                      <a:pt x="0" y="13"/>
                    </a:moveTo>
                    <a:lnTo>
                      <a:pt x="7" y="13"/>
                    </a:lnTo>
                    <a:lnTo>
                      <a:pt x="7" y="9"/>
                    </a:lnTo>
                    <a:lnTo>
                      <a:pt x="7" y="8"/>
                    </a:lnTo>
                    <a:lnTo>
                      <a:pt x="17" y="8"/>
                    </a:lnTo>
                    <a:lnTo>
                      <a:pt x="17" y="6"/>
                    </a:lnTo>
                    <a:lnTo>
                      <a:pt x="17" y="0"/>
                    </a:lnTo>
                    <a:lnTo>
                      <a:pt x="10" y="0"/>
                    </a:lnTo>
                    <a:lnTo>
                      <a:pt x="10" y="3"/>
                    </a:lnTo>
                    <a:lnTo>
                      <a:pt x="0" y="3"/>
                    </a:lnTo>
                    <a:lnTo>
                      <a:pt x="0" y="4"/>
                    </a:lnTo>
                    <a:lnTo>
                      <a:pt x="0" y="9"/>
                    </a:lnTo>
                    <a:lnTo>
                      <a:pt x="0" y="13"/>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10" name="Freeform 994"/>
              <p:cNvSpPr>
                <a:spLocks/>
              </p:cNvSpPr>
              <p:nvPr/>
            </p:nvSpPr>
            <p:spPr bwMode="auto">
              <a:xfrm>
                <a:off x="5358" y="3945"/>
                <a:ext cx="13" cy="12"/>
              </a:xfrm>
              <a:custGeom>
                <a:avLst/>
                <a:gdLst>
                  <a:gd name="T0" fmla="*/ 0 w 19"/>
                  <a:gd name="T1" fmla="*/ 2 h 15"/>
                  <a:gd name="T2" fmla="*/ 0 w 19"/>
                  <a:gd name="T3" fmla="*/ 2 h 15"/>
                  <a:gd name="T4" fmla="*/ 1 w 19"/>
                  <a:gd name="T5" fmla="*/ 2 h 15"/>
                  <a:gd name="T6" fmla="*/ 1 w 19"/>
                  <a:gd name="T7" fmla="*/ 2 h 15"/>
                  <a:gd name="T8" fmla="*/ 1 w 19"/>
                  <a:gd name="T9" fmla="*/ 2 h 15"/>
                  <a:gd name="T10" fmla="*/ 1 w 19"/>
                  <a:gd name="T11" fmla="*/ 2 h 15"/>
                  <a:gd name="T12" fmla="*/ 1 w 19"/>
                  <a:gd name="T13" fmla="*/ 2 h 15"/>
                  <a:gd name="T14" fmla="*/ 1 w 19"/>
                  <a:gd name="T15" fmla="*/ 2 h 15"/>
                  <a:gd name="T16" fmla="*/ 1 w 19"/>
                  <a:gd name="T17" fmla="*/ 2 h 15"/>
                  <a:gd name="T18" fmla="*/ 1 w 19"/>
                  <a:gd name="T19" fmla="*/ 2 h 15"/>
                  <a:gd name="T20" fmla="*/ 1 w 19"/>
                  <a:gd name="T21" fmla="*/ 2 h 15"/>
                  <a:gd name="T22" fmla="*/ 1 w 19"/>
                  <a:gd name="T23" fmla="*/ 2 h 15"/>
                  <a:gd name="T24" fmla="*/ 1 w 19"/>
                  <a:gd name="T25" fmla="*/ 2 h 15"/>
                  <a:gd name="T26" fmla="*/ 1 w 19"/>
                  <a:gd name="T27" fmla="*/ 2 h 15"/>
                  <a:gd name="T28" fmla="*/ 1 w 19"/>
                  <a:gd name="T29" fmla="*/ 1 h 15"/>
                  <a:gd name="T30" fmla="*/ 1 w 19"/>
                  <a:gd name="T31" fmla="*/ 0 h 15"/>
                  <a:gd name="T32" fmla="*/ 1 w 19"/>
                  <a:gd name="T33" fmla="*/ 0 h 15"/>
                  <a:gd name="T34" fmla="*/ 1 w 19"/>
                  <a:gd name="T35" fmla="*/ 0 h 15"/>
                  <a:gd name="T36" fmla="*/ 1 w 19"/>
                  <a:gd name="T37" fmla="*/ 0 h 15"/>
                  <a:gd name="T38" fmla="*/ 1 w 19"/>
                  <a:gd name="T39" fmla="*/ 1 h 15"/>
                  <a:gd name="T40" fmla="*/ 1 w 19"/>
                  <a:gd name="T41" fmla="*/ 2 h 15"/>
                  <a:gd name="T42" fmla="*/ 1 w 19"/>
                  <a:gd name="T43" fmla="*/ 2 h 15"/>
                  <a:gd name="T44" fmla="*/ 1 w 19"/>
                  <a:gd name="T45" fmla="*/ 2 h 15"/>
                  <a:gd name="T46" fmla="*/ 1 w 19"/>
                  <a:gd name="T47" fmla="*/ 2 h 15"/>
                  <a:gd name="T48" fmla="*/ 0 w 19"/>
                  <a:gd name="T49" fmla="*/ 2 h 15"/>
                  <a:gd name="T50" fmla="*/ 0 w 19"/>
                  <a:gd name="T51" fmla="*/ 2 h 15"/>
                  <a:gd name="T52" fmla="*/ 0 w 19"/>
                  <a:gd name="T53" fmla="*/ 2 h 15"/>
                  <a:gd name="T54" fmla="*/ 0 w 19"/>
                  <a:gd name="T55" fmla="*/ 2 h 15"/>
                  <a:gd name="T56" fmla="*/ 0 w 19"/>
                  <a:gd name="T57" fmla="*/ 2 h 15"/>
                  <a:gd name="T58" fmla="*/ 0 w 19"/>
                  <a:gd name="T59" fmla="*/ 2 h 15"/>
                  <a:gd name="T60" fmla="*/ 1 w 19"/>
                  <a:gd name="T61" fmla="*/ 2 h 15"/>
                  <a:gd name="T62" fmla="*/ 1 w 19"/>
                  <a:gd name="T63" fmla="*/ 2 h 15"/>
                  <a:gd name="T64" fmla="*/ 1 w 19"/>
                  <a:gd name="T65" fmla="*/ 2 h 15"/>
                  <a:gd name="T66" fmla="*/ 1 w 19"/>
                  <a:gd name="T67" fmla="*/ 2 h 15"/>
                  <a:gd name="T68" fmla="*/ 1 w 19"/>
                  <a:gd name="T69" fmla="*/ 2 h 15"/>
                  <a:gd name="T70" fmla="*/ 1 w 19"/>
                  <a:gd name="T71" fmla="*/ 2 h 15"/>
                  <a:gd name="T72" fmla="*/ 1 w 19"/>
                  <a:gd name="T73" fmla="*/ 2 h 15"/>
                  <a:gd name="T74" fmla="*/ 1 w 19"/>
                  <a:gd name="T75" fmla="*/ 2 h 15"/>
                  <a:gd name="T76" fmla="*/ 1 w 19"/>
                  <a:gd name="T77" fmla="*/ 2 h 15"/>
                  <a:gd name="T78" fmla="*/ 1 w 19"/>
                  <a:gd name="T79" fmla="*/ 2 h 15"/>
                  <a:gd name="T80" fmla="*/ 1 w 19"/>
                  <a:gd name="T81" fmla="*/ 1 h 15"/>
                  <a:gd name="T82" fmla="*/ 1 w 19"/>
                  <a:gd name="T83" fmla="*/ 1 h 15"/>
                  <a:gd name="T84" fmla="*/ 1 w 19"/>
                  <a:gd name="T85" fmla="*/ 2 h 15"/>
                  <a:gd name="T86" fmla="*/ 1 w 19"/>
                  <a:gd name="T87" fmla="*/ 2 h 15"/>
                  <a:gd name="T88" fmla="*/ 1 w 19"/>
                  <a:gd name="T89" fmla="*/ 1 h 15"/>
                  <a:gd name="T90" fmla="*/ 1 w 19"/>
                  <a:gd name="T91" fmla="*/ 1 h 15"/>
                  <a:gd name="T92" fmla="*/ 1 w 19"/>
                  <a:gd name="T93" fmla="*/ 2 h 15"/>
                  <a:gd name="T94" fmla="*/ 1 w 19"/>
                  <a:gd name="T95" fmla="*/ 2 h 15"/>
                  <a:gd name="T96" fmla="*/ 1 w 19"/>
                  <a:gd name="T97" fmla="*/ 2 h 15"/>
                  <a:gd name="T98" fmla="*/ 1 w 19"/>
                  <a:gd name="T99" fmla="*/ 2 h 15"/>
                  <a:gd name="T100" fmla="*/ 1 w 19"/>
                  <a:gd name="T101" fmla="*/ 2 h 15"/>
                  <a:gd name="T102" fmla="*/ 1 w 19"/>
                  <a:gd name="T103" fmla="*/ 2 h 15"/>
                  <a:gd name="T104" fmla="*/ 1 w 19"/>
                  <a:gd name="T105" fmla="*/ 2 h 15"/>
                  <a:gd name="T106" fmla="*/ 1 w 19"/>
                  <a:gd name="T107" fmla="*/ 2 h 15"/>
                  <a:gd name="T108" fmla="*/ 1 w 19"/>
                  <a:gd name="T109" fmla="*/ 2 h 15"/>
                  <a:gd name="T110" fmla="*/ 1 w 19"/>
                  <a:gd name="T111" fmla="*/ 2 h 15"/>
                  <a:gd name="T112" fmla="*/ 1 w 19"/>
                  <a:gd name="T113" fmla="*/ 2 h 15"/>
                  <a:gd name="T114" fmla="*/ 1 w 19"/>
                  <a:gd name="T115" fmla="*/ 2 h 15"/>
                  <a:gd name="T116" fmla="*/ 0 w 19"/>
                  <a:gd name="T117" fmla="*/ 2 h 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
                  <a:gd name="T178" fmla="*/ 0 h 15"/>
                  <a:gd name="T179" fmla="*/ 19 w 19"/>
                  <a:gd name="T180" fmla="*/ 15 h 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 h="15">
                    <a:moveTo>
                      <a:pt x="0" y="13"/>
                    </a:moveTo>
                    <a:lnTo>
                      <a:pt x="0" y="15"/>
                    </a:lnTo>
                    <a:lnTo>
                      <a:pt x="8" y="15"/>
                    </a:lnTo>
                    <a:lnTo>
                      <a:pt x="9" y="15"/>
                    </a:lnTo>
                    <a:lnTo>
                      <a:pt x="9" y="14"/>
                    </a:lnTo>
                    <a:lnTo>
                      <a:pt x="9" y="10"/>
                    </a:lnTo>
                    <a:lnTo>
                      <a:pt x="9" y="9"/>
                    </a:lnTo>
                    <a:lnTo>
                      <a:pt x="8" y="9"/>
                    </a:lnTo>
                    <a:lnTo>
                      <a:pt x="8" y="10"/>
                    </a:lnTo>
                    <a:lnTo>
                      <a:pt x="18" y="10"/>
                    </a:lnTo>
                    <a:lnTo>
                      <a:pt x="19" y="10"/>
                    </a:lnTo>
                    <a:lnTo>
                      <a:pt x="19" y="9"/>
                    </a:lnTo>
                    <a:lnTo>
                      <a:pt x="19" y="7"/>
                    </a:lnTo>
                    <a:lnTo>
                      <a:pt x="19" y="1"/>
                    </a:lnTo>
                    <a:lnTo>
                      <a:pt x="19" y="0"/>
                    </a:lnTo>
                    <a:lnTo>
                      <a:pt x="18" y="0"/>
                    </a:lnTo>
                    <a:lnTo>
                      <a:pt x="11" y="0"/>
                    </a:lnTo>
                    <a:lnTo>
                      <a:pt x="10" y="0"/>
                    </a:lnTo>
                    <a:lnTo>
                      <a:pt x="10" y="1"/>
                    </a:lnTo>
                    <a:lnTo>
                      <a:pt x="10" y="4"/>
                    </a:lnTo>
                    <a:lnTo>
                      <a:pt x="11" y="4"/>
                    </a:lnTo>
                    <a:lnTo>
                      <a:pt x="11" y="2"/>
                    </a:lnTo>
                    <a:lnTo>
                      <a:pt x="1" y="2"/>
                    </a:lnTo>
                    <a:lnTo>
                      <a:pt x="0" y="2"/>
                    </a:lnTo>
                    <a:lnTo>
                      <a:pt x="0" y="4"/>
                    </a:lnTo>
                    <a:lnTo>
                      <a:pt x="0" y="5"/>
                    </a:lnTo>
                    <a:lnTo>
                      <a:pt x="0" y="10"/>
                    </a:lnTo>
                    <a:lnTo>
                      <a:pt x="0" y="15"/>
                    </a:lnTo>
                    <a:lnTo>
                      <a:pt x="3" y="15"/>
                    </a:lnTo>
                    <a:lnTo>
                      <a:pt x="3" y="10"/>
                    </a:lnTo>
                    <a:lnTo>
                      <a:pt x="3" y="5"/>
                    </a:lnTo>
                    <a:lnTo>
                      <a:pt x="3" y="4"/>
                    </a:lnTo>
                    <a:lnTo>
                      <a:pt x="1" y="4"/>
                    </a:lnTo>
                    <a:lnTo>
                      <a:pt x="1" y="5"/>
                    </a:lnTo>
                    <a:lnTo>
                      <a:pt x="11" y="5"/>
                    </a:lnTo>
                    <a:lnTo>
                      <a:pt x="13" y="5"/>
                    </a:lnTo>
                    <a:lnTo>
                      <a:pt x="13" y="4"/>
                    </a:lnTo>
                    <a:lnTo>
                      <a:pt x="13" y="1"/>
                    </a:lnTo>
                    <a:lnTo>
                      <a:pt x="11" y="1"/>
                    </a:lnTo>
                    <a:lnTo>
                      <a:pt x="11" y="2"/>
                    </a:lnTo>
                    <a:lnTo>
                      <a:pt x="18" y="2"/>
                    </a:lnTo>
                    <a:lnTo>
                      <a:pt x="18" y="1"/>
                    </a:lnTo>
                    <a:lnTo>
                      <a:pt x="16" y="1"/>
                    </a:lnTo>
                    <a:lnTo>
                      <a:pt x="16" y="7"/>
                    </a:lnTo>
                    <a:lnTo>
                      <a:pt x="16" y="9"/>
                    </a:lnTo>
                    <a:lnTo>
                      <a:pt x="18" y="9"/>
                    </a:lnTo>
                    <a:lnTo>
                      <a:pt x="18" y="7"/>
                    </a:lnTo>
                    <a:lnTo>
                      <a:pt x="8" y="7"/>
                    </a:lnTo>
                    <a:lnTo>
                      <a:pt x="6" y="7"/>
                    </a:lnTo>
                    <a:lnTo>
                      <a:pt x="6" y="9"/>
                    </a:lnTo>
                    <a:lnTo>
                      <a:pt x="6" y="10"/>
                    </a:lnTo>
                    <a:lnTo>
                      <a:pt x="6" y="14"/>
                    </a:lnTo>
                    <a:lnTo>
                      <a:pt x="8" y="14"/>
                    </a:lnTo>
                    <a:lnTo>
                      <a:pt x="8" y="13"/>
                    </a:lnTo>
                    <a:lnTo>
                      <a:pt x="0" y="1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11" name="Freeform 995"/>
              <p:cNvSpPr>
                <a:spLocks/>
              </p:cNvSpPr>
              <p:nvPr/>
            </p:nvSpPr>
            <p:spPr bwMode="auto">
              <a:xfrm>
                <a:off x="5358" y="3945"/>
                <a:ext cx="13" cy="12"/>
              </a:xfrm>
              <a:custGeom>
                <a:avLst/>
                <a:gdLst>
                  <a:gd name="T0" fmla="*/ 0 w 19"/>
                  <a:gd name="T1" fmla="*/ 2 h 15"/>
                  <a:gd name="T2" fmla="*/ 0 w 19"/>
                  <a:gd name="T3" fmla="*/ 2 h 15"/>
                  <a:gd name="T4" fmla="*/ 1 w 19"/>
                  <a:gd name="T5" fmla="*/ 2 h 15"/>
                  <a:gd name="T6" fmla="*/ 1 w 19"/>
                  <a:gd name="T7" fmla="*/ 2 h 15"/>
                  <a:gd name="T8" fmla="*/ 1 w 19"/>
                  <a:gd name="T9" fmla="*/ 2 h 15"/>
                  <a:gd name="T10" fmla="*/ 1 w 19"/>
                  <a:gd name="T11" fmla="*/ 2 h 15"/>
                  <a:gd name="T12" fmla="*/ 1 w 19"/>
                  <a:gd name="T13" fmla="*/ 2 h 15"/>
                  <a:gd name="T14" fmla="*/ 1 w 19"/>
                  <a:gd name="T15" fmla="*/ 2 h 15"/>
                  <a:gd name="T16" fmla="*/ 1 w 19"/>
                  <a:gd name="T17" fmla="*/ 2 h 15"/>
                  <a:gd name="T18" fmla="*/ 1 w 19"/>
                  <a:gd name="T19" fmla="*/ 2 h 15"/>
                  <a:gd name="T20" fmla="*/ 1 w 19"/>
                  <a:gd name="T21" fmla="*/ 2 h 15"/>
                  <a:gd name="T22" fmla="*/ 1 w 19"/>
                  <a:gd name="T23" fmla="*/ 2 h 15"/>
                  <a:gd name="T24" fmla="*/ 1 w 19"/>
                  <a:gd name="T25" fmla="*/ 2 h 15"/>
                  <a:gd name="T26" fmla="*/ 1 w 19"/>
                  <a:gd name="T27" fmla="*/ 2 h 15"/>
                  <a:gd name="T28" fmla="*/ 1 w 19"/>
                  <a:gd name="T29" fmla="*/ 1 h 15"/>
                  <a:gd name="T30" fmla="*/ 1 w 19"/>
                  <a:gd name="T31" fmla="*/ 0 h 15"/>
                  <a:gd name="T32" fmla="*/ 1 w 19"/>
                  <a:gd name="T33" fmla="*/ 0 h 15"/>
                  <a:gd name="T34" fmla="*/ 1 w 19"/>
                  <a:gd name="T35" fmla="*/ 0 h 15"/>
                  <a:gd name="T36" fmla="*/ 1 w 19"/>
                  <a:gd name="T37" fmla="*/ 0 h 15"/>
                  <a:gd name="T38" fmla="*/ 1 w 19"/>
                  <a:gd name="T39" fmla="*/ 1 h 15"/>
                  <a:gd name="T40" fmla="*/ 1 w 19"/>
                  <a:gd name="T41" fmla="*/ 2 h 15"/>
                  <a:gd name="T42" fmla="*/ 1 w 19"/>
                  <a:gd name="T43" fmla="*/ 2 h 15"/>
                  <a:gd name="T44" fmla="*/ 1 w 19"/>
                  <a:gd name="T45" fmla="*/ 2 h 15"/>
                  <a:gd name="T46" fmla="*/ 1 w 19"/>
                  <a:gd name="T47" fmla="*/ 2 h 15"/>
                  <a:gd name="T48" fmla="*/ 0 w 19"/>
                  <a:gd name="T49" fmla="*/ 2 h 15"/>
                  <a:gd name="T50" fmla="*/ 0 w 19"/>
                  <a:gd name="T51" fmla="*/ 2 h 15"/>
                  <a:gd name="T52" fmla="*/ 0 w 19"/>
                  <a:gd name="T53" fmla="*/ 2 h 15"/>
                  <a:gd name="T54" fmla="*/ 0 w 19"/>
                  <a:gd name="T55" fmla="*/ 2 h 15"/>
                  <a:gd name="T56" fmla="*/ 0 w 19"/>
                  <a:gd name="T57" fmla="*/ 2 h 15"/>
                  <a:gd name="T58" fmla="*/ 0 w 19"/>
                  <a:gd name="T59" fmla="*/ 2 h 15"/>
                  <a:gd name="T60" fmla="*/ 1 w 19"/>
                  <a:gd name="T61" fmla="*/ 2 h 15"/>
                  <a:gd name="T62" fmla="*/ 1 w 19"/>
                  <a:gd name="T63" fmla="*/ 2 h 15"/>
                  <a:gd name="T64" fmla="*/ 1 w 19"/>
                  <a:gd name="T65" fmla="*/ 2 h 15"/>
                  <a:gd name="T66" fmla="*/ 1 w 19"/>
                  <a:gd name="T67" fmla="*/ 2 h 15"/>
                  <a:gd name="T68" fmla="*/ 1 w 19"/>
                  <a:gd name="T69" fmla="*/ 2 h 15"/>
                  <a:gd name="T70" fmla="*/ 1 w 19"/>
                  <a:gd name="T71" fmla="*/ 2 h 15"/>
                  <a:gd name="T72" fmla="*/ 1 w 19"/>
                  <a:gd name="T73" fmla="*/ 2 h 15"/>
                  <a:gd name="T74" fmla="*/ 1 w 19"/>
                  <a:gd name="T75" fmla="*/ 2 h 15"/>
                  <a:gd name="T76" fmla="*/ 1 w 19"/>
                  <a:gd name="T77" fmla="*/ 2 h 15"/>
                  <a:gd name="T78" fmla="*/ 1 w 19"/>
                  <a:gd name="T79" fmla="*/ 2 h 15"/>
                  <a:gd name="T80" fmla="*/ 1 w 19"/>
                  <a:gd name="T81" fmla="*/ 1 h 15"/>
                  <a:gd name="T82" fmla="*/ 1 w 19"/>
                  <a:gd name="T83" fmla="*/ 1 h 15"/>
                  <a:gd name="T84" fmla="*/ 1 w 19"/>
                  <a:gd name="T85" fmla="*/ 2 h 15"/>
                  <a:gd name="T86" fmla="*/ 1 w 19"/>
                  <a:gd name="T87" fmla="*/ 2 h 15"/>
                  <a:gd name="T88" fmla="*/ 1 w 19"/>
                  <a:gd name="T89" fmla="*/ 1 h 15"/>
                  <a:gd name="T90" fmla="*/ 1 w 19"/>
                  <a:gd name="T91" fmla="*/ 1 h 15"/>
                  <a:gd name="T92" fmla="*/ 1 w 19"/>
                  <a:gd name="T93" fmla="*/ 2 h 15"/>
                  <a:gd name="T94" fmla="*/ 1 w 19"/>
                  <a:gd name="T95" fmla="*/ 2 h 15"/>
                  <a:gd name="T96" fmla="*/ 1 w 19"/>
                  <a:gd name="T97" fmla="*/ 2 h 15"/>
                  <a:gd name="T98" fmla="*/ 1 w 19"/>
                  <a:gd name="T99" fmla="*/ 2 h 15"/>
                  <a:gd name="T100" fmla="*/ 1 w 19"/>
                  <a:gd name="T101" fmla="*/ 2 h 15"/>
                  <a:gd name="T102" fmla="*/ 1 w 19"/>
                  <a:gd name="T103" fmla="*/ 2 h 15"/>
                  <a:gd name="T104" fmla="*/ 1 w 19"/>
                  <a:gd name="T105" fmla="*/ 2 h 15"/>
                  <a:gd name="T106" fmla="*/ 1 w 19"/>
                  <a:gd name="T107" fmla="*/ 2 h 15"/>
                  <a:gd name="T108" fmla="*/ 1 w 19"/>
                  <a:gd name="T109" fmla="*/ 2 h 15"/>
                  <a:gd name="T110" fmla="*/ 1 w 19"/>
                  <a:gd name="T111" fmla="*/ 2 h 15"/>
                  <a:gd name="T112" fmla="*/ 1 w 19"/>
                  <a:gd name="T113" fmla="*/ 2 h 15"/>
                  <a:gd name="T114" fmla="*/ 1 w 19"/>
                  <a:gd name="T115" fmla="*/ 2 h 15"/>
                  <a:gd name="T116" fmla="*/ 0 w 19"/>
                  <a:gd name="T117" fmla="*/ 2 h 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
                  <a:gd name="T178" fmla="*/ 0 h 15"/>
                  <a:gd name="T179" fmla="*/ 19 w 19"/>
                  <a:gd name="T180" fmla="*/ 15 h 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 h="15">
                    <a:moveTo>
                      <a:pt x="0" y="13"/>
                    </a:moveTo>
                    <a:lnTo>
                      <a:pt x="0" y="15"/>
                    </a:lnTo>
                    <a:lnTo>
                      <a:pt x="8" y="15"/>
                    </a:lnTo>
                    <a:lnTo>
                      <a:pt x="9" y="15"/>
                    </a:lnTo>
                    <a:lnTo>
                      <a:pt x="9" y="14"/>
                    </a:lnTo>
                    <a:lnTo>
                      <a:pt x="9" y="10"/>
                    </a:lnTo>
                    <a:lnTo>
                      <a:pt x="9" y="9"/>
                    </a:lnTo>
                    <a:lnTo>
                      <a:pt x="8" y="9"/>
                    </a:lnTo>
                    <a:lnTo>
                      <a:pt x="8" y="10"/>
                    </a:lnTo>
                    <a:lnTo>
                      <a:pt x="18" y="10"/>
                    </a:lnTo>
                    <a:lnTo>
                      <a:pt x="19" y="10"/>
                    </a:lnTo>
                    <a:lnTo>
                      <a:pt x="19" y="9"/>
                    </a:lnTo>
                    <a:lnTo>
                      <a:pt x="19" y="7"/>
                    </a:lnTo>
                    <a:lnTo>
                      <a:pt x="19" y="1"/>
                    </a:lnTo>
                    <a:lnTo>
                      <a:pt x="19" y="0"/>
                    </a:lnTo>
                    <a:lnTo>
                      <a:pt x="18" y="0"/>
                    </a:lnTo>
                    <a:lnTo>
                      <a:pt x="11" y="0"/>
                    </a:lnTo>
                    <a:lnTo>
                      <a:pt x="10" y="0"/>
                    </a:lnTo>
                    <a:lnTo>
                      <a:pt x="10" y="1"/>
                    </a:lnTo>
                    <a:lnTo>
                      <a:pt x="10" y="4"/>
                    </a:lnTo>
                    <a:lnTo>
                      <a:pt x="11" y="4"/>
                    </a:lnTo>
                    <a:lnTo>
                      <a:pt x="11" y="2"/>
                    </a:lnTo>
                    <a:lnTo>
                      <a:pt x="1" y="2"/>
                    </a:lnTo>
                    <a:lnTo>
                      <a:pt x="0" y="2"/>
                    </a:lnTo>
                    <a:lnTo>
                      <a:pt x="0" y="4"/>
                    </a:lnTo>
                    <a:lnTo>
                      <a:pt x="0" y="5"/>
                    </a:lnTo>
                    <a:lnTo>
                      <a:pt x="0" y="10"/>
                    </a:lnTo>
                    <a:lnTo>
                      <a:pt x="0" y="15"/>
                    </a:lnTo>
                    <a:lnTo>
                      <a:pt x="3" y="15"/>
                    </a:lnTo>
                    <a:lnTo>
                      <a:pt x="3" y="10"/>
                    </a:lnTo>
                    <a:lnTo>
                      <a:pt x="3" y="5"/>
                    </a:lnTo>
                    <a:lnTo>
                      <a:pt x="3" y="4"/>
                    </a:lnTo>
                    <a:lnTo>
                      <a:pt x="1" y="4"/>
                    </a:lnTo>
                    <a:lnTo>
                      <a:pt x="1" y="5"/>
                    </a:lnTo>
                    <a:lnTo>
                      <a:pt x="11" y="5"/>
                    </a:lnTo>
                    <a:lnTo>
                      <a:pt x="13" y="5"/>
                    </a:lnTo>
                    <a:lnTo>
                      <a:pt x="13" y="4"/>
                    </a:lnTo>
                    <a:lnTo>
                      <a:pt x="13" y="1"/>
                    </a:lnTo>
                    <a:lnTo>
                      <a:pt x="11" y="1"/>
                    </a:lnTo>
                    <a:lnTo>
                      <a:pt x="11" y="2"/>
                    </a:lnTo>
                    <a:lnTo>
                      <a:pt x="18" y="2"/>
                    </a:lnTo>
                    <a:lnTo>
                      <a:pt x="18" y="1"/>
                    </a:lnTo>
                    <a:lnTo>
                      <a:pt x="16" y="1"/>
                    </a:lnTo>
                    <a:lnTo>
                      <a:pt x="16" y="7"/>
                    </a:lnTo>
                    <a:lnTo>
                      <a:pt x="16" y="9"/>
                    </a:lnTo>
                    <a:lnTo>
                      <a:pt x="18" y="9"/>
                    </a:lnTo>
                    <a:lnTo>
                      <a:pt x="18" y="7"/>
                    </a:lnTo>
                    <a:lnTo>
                      <a:pt x="8" y="7"/>
                    </a:lnTo>
                    <a:lnTo>
                      <a:pt x="6" y="7"/>
                    </a:lnTo>
                    <a:lnTo>
                      <a:pt x="6" y="9"/>
                    </a:lnTo>
                    <a:lnTo>
                      <a:pt x="6" y="10"/>
                    </a:lnTo>
                    <a:lnTo>
                      <a:pt x="6" y="14"/>
                    </a:lnTo>
                    <a:lnTo>
                      <a:pt x="8" y="14"/>
                    </a:lnTo>
                    <a:lnTo>
                      <a:pt x="8" y="13"/>
                    </a:lnTo>
                    <a:lnTo>
                      <a:pt x="0" y="1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12" name="Freeform 996"/>
              <p:cNvSpPr>
                <a:spLocks/>
              </p:cNvSpPr>
              <p:nvPr/>
            </p:nvSpPr>
            <p:spPr bwMode="auto">
              <a:xfrm>
                <a:off x="5358" y="3948"/>
                <a:ext cx="1" cy="3"/>
              </a:xfrm>
              <a:custGeom>
                <a:avLst/>
                <a:gdLst>
                  <a:gd name="T0" fmla="*/ 1 w 2"/>
                  <a:gd name="T1" fmla="*/ 0 h 3"/>
                  <a:gd name="T2" fmla="*/ 0 w 2"/>
                  <a:gd name="T3" fmla="*/ 0 h 3"/>
                  <a:gd name="T4" fmla="*/ 0 w 2"/>
                  <a:gd name="T5" fmla="*/ 3 h 3"/>
                  <a:gd name="T6" fmla="*/ 1 w 2"/>
                  <a:gd name="T7" fmla="*/ 3 h 3"/>
                  <a:gd name="T8" fmla="*/ 1 w 2"/>
                  <a:gd name="T9" fmla="*/ 0 h 3"/>
                  <a:gd name="T10" fmla="*/ 0 w 2"/>
                  <a:gd name="T11" fmla="*/ 0 h 3"/>
                  <a:gd name="T12" fmla="*/ 0 w 2"/>
                  <a:gd name="T13" fmla="*/ 3 h 3"/>
                  <a:gd name="T14" fmla="*/ 1 w 2"/>
                  <a:gd name="T15" fmla="*/ 3 h 3"/>
                  <a:gd name="T16" fmla="*/ 1 w 2"/>
                  <a:gd name="T17" fmla="*/ 3 h 3"/>
                  <a:gd name="T18" fmla="*/ 1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0"/>
                    </a:moveTo>
                    <a:lnTo>
                      <a:pt x="0" y="0"/>
                    </a:lnTo>
                    <a:lnTo>
                      <a:pt x="0" y="3"/>
                    </a:lnTo>
                    <a:lnTo>
                      <a:pt x="2" y="3"/>
                    </a:lnTo>
                    <a:lnTo>
                      <a:pt x="2" y="0"/>
                    </a:lnTo>
                    <a:lnTo>
                      <a:pt x="0" y="0"/>
                    </a:lnTo>
                    <a:lnTo>
                      <a:pt x="0" y="3"/>
                    </a:lnTo>
                    <a:lnTo>
                      <a:pt x="1" y="3"/>
                    </a:lnTo>
                    <a:lnTo>
                      <a:pt x="2" y="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13" name="Freeform 997"/>
              <p:cNvSpPr>
                <a:spLocks/>
              </p:cNvSpPr>
              <p:nvPr/>
            </p:nvSpPr>
            <p:spPr bwMode="auto">
              <a:xfrm>
                <a:off x="5358" y="3948"/>
                <a:ext cx="1" cy="3"/>
              </a:xfrm>
              <a:custGeom>
                <a:avLst/>
                <a:gdLst>
                  <a:gd name="T0" fmla="*/ 1 w 2"/>
                  <a:gd name="T1" fmla="*/ 0 h 3"/>
                  <a:gd name="T2" fmla="*/ 0 w 2"/>
                  <a:gd name="T3" fmla="*/ 0 h 3"/>
                  <a:gd name="T4" fmla="*/ 0 w 2"/>
                  <a:gd name="T5" fmla="*/ 3 h 3"/>
                  <a:gd name="T6" fmla="*/ 1 w 2"/>
                  <a:gd name="T7" fmla="*/ 3 h 3"/>
                  <a:gd name="T8" fmla="*/ 1 w 2"/>
                  <a:gd name="T9" fmla="*/ 0 h 3"/>
                  <a:gd name="T10" fmla="*/ 0 w 2"/>
                  <a:gd name="T11" fmla="*/ 0 h 3"/>
                  <a:gd name="T12" fmla="*/ 0 w 2"/>
                  <a:gd name="T13" fmla="*/ 3 h 3"/>
                  <a:gd name="T14" fmla="*/ 1 w 2"/>
                  <a:gd name="T15" fmla="*/ 3 h 3"/>
                  <a:gd name="T16" fmla="*/ 1 w 2"/>
                  <a:gd name="T17" fmla="*/ 3 h 3"/>
                  <a:gd name="T18" fmla="*/ 1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2" y="0"/>
                    </a:moveTo>
                    <a:lnTo>
                      <a:pt x="0" y="0"/>
                    </a:lnTo>
                    <a:lnTo>
                      <a:pt x="0" y="3"/>
                    </a:lnTo>
                    <a:lnTo>
                      <a:pt x="2" y="3"/>
                    </a:lnTo>
                    <a:lnTo>
                      <a:pt x="2" y="0"/>
                    </a:lnTo>
                    <a:lnTo>
                      <a:pt x="0" y="0"/>
                    </a:lnTo>
                    <a:lnTo>
                      <a:pt x="0" y="3"/>
                    </a:lnTo>
                    <a:lnTo>
                      <a:pt x="1" y="3"/>
                    </a:lnTo>
                    <a:lnTo>
                      <a:pt x="2" y="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14" name="Freeform 998"/>
              <p:cNvSpPr>
                <a:spLocks/>
              </p:cNvSpPr>
              <p:nvPr/>
            </p:nvSpPr>
            <p:spPr bwMode="auto">
              <a:xfrm>
                <a:off x="5361" y="3945"/>
                <a:ext cx="1" cy="3"/>
              </a:xfrm>
              <a:custGeom>
                <a:avLst/>
                <a:gdLst>
                  <a:gd name="T0" fmla="*/ 1 w 2"/>
                  <a:gd name="T1" fmla="*/ 0 h 4"/>
                  <a:gd name="T2" fmla="*/ 0 w 2"/>
                  <a:gd name="T3" fmla="*/ 0 h 4"/>
                  <a:gd name="T4" fmla="*/ 0 w 2"/>
                  <a:gd name="T5" fmla="*/ 2 h 4"/>
                  <a:gd name="T6" fmla="*/ 1 w 2"/>
                  <a:gd name="T7" fmla="*/ 2 h 4"/>
                  <a:gd name="T8" fmla="*/ 1 w 2"/>
                  <a:gd name="T9" fmla="*/ 0 h 4"/>
                  <a:gd name="T10" fmla="*/ 0 w 2"/>
                  <a:gd name="T11" fmla="*/ 0 h 4"/>
                  <a:gd name="T12" fmla="*/ 0 w 2"/>
                  <a:gd name="T13" fmla="*/ 2 h 4"/>
                  <a:gd name="T14" fmla="*/ 1 w 2"/>
                  <a:gd name="T15" fmla="*/ 2 h 4"/>
                  <a:gd name="T16" fmla="*/ 1 w 2"/>
                  <a:gd name="T17" fmla="*/ 2 h 4"/>
                  <a:gd name="T18" fmla="*/ 1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0" y="0"/>
                    </a:lnTo>
                    <a:lnTo>
                      <a:pt x="0" y="4"/>
                    </a:lnTo>
                    <a:lnTo>
                      <a:pt x="2" y="4"/>
                    </a:lnTo>
                    <a:lnTo>
                      <a:pt x="2" y="0"/>
                    </a:lnTo>
                    <a:lnTo>
                      <a:pt x="0" y="0"/>
                    </a:lnTo>
                    <a:lnTo>
                      <a:pt x="0" y="4"/>
                    </a:lnTo>
                    <a:lnTo>
                      <a:pt x="1" y="4"/>
                    </a:lnTo>
                    <a:lnTo>
                      <a:pt x="2" y="4"/>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15" name="Freeform 999"/>
              <p:cNvSpPr>
                <a:spLocks/>
              </p:cNvSpPr>
              <p:nvPr/>
            </p:nvSpPr>
            <p:spPr bwMode="auto">
              <a:xfrm>
                <a:off x="5361" y="3945"/>
                <a:ext cx="1" cy="3"/>
              </a:xfrm>
              <a:custGeom>
                <a:avLst/>
                <a:gdLst>
                  <a:gd name="T0" fmla="*/ 1 w 2"/>
                  <a:gd name="T1" fmla="*/ 0 h 4"/>
                  <a:gd name="T2" fmla="*/ 0 w 2"/>
                  <a:gd name="T3" fmla="*/ 0 h 4"/>
                  <a:gd name="T4" fmla="*/ 0 w 2"/>
                  <a:gd name="T5" fmla="*/ 2 h 4"/>
                  <a:gd name="T6" fmla="*/ 1 w 2"/>
                  <a:gd name="T7" fmla="*/ 2 h 4"/>
                  <a:gd name="T8" fmla="*/ 1 w 2"/>
                  <a:gd name="T9" fmla="*/ 0 h 4"/>
                  <a:gd name="T10" fmla="*/ 0 w 2"/>
                  <a:gd name="T11" fmla="*/ 0 h 4"/>
                  <a:gd name="T12" fmla="*/ 0 w 2"/>
                  <a:gd name="T13" fmla="*/ 2 h 4"/>
                  <a:gd name="T14" fmla="*/ 1 w 2"/>
                  <a:gd name="T15" fmla="*/ 2 h 4"/>
                  <a:gd name="T16" fmla="*/ 1 w 2"/>
                  <a:gd name="T17" fmla="*/ 2 h 4"/>
                  <a:gd name="T18" fmla="*/ 1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0" y="0"/>
                    </a:lnTo>
                    <a:lnTo>
                      <a:pt x="0" y="4"/>
                    </a:lnTo>
                    <a:lnTo>
                      <a:pt x="2" y="4"/>
                    </a:lnTo>
                    <a:lnTo>
                      <a:pt x="2" y="0"/>
                    </a:lnTo>
                    <a:lnTo>
                      <a:pt x="0" y="0"/>
                    </a:lnTo>
                    <a:lnTo>
                      <a:pt x="0" y="4"/>
                    </a:lnTo>
                    <a:lnTo>
                      <a:pt x="1" y="4"/>
                    </a:lnTo>
                    <a:lnTo>
                      <a:pt x="2" y="4"/>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16" name="Rectangle 1000"/>
              <p:cNvSpPr>
                <a:spLocks noChangeArrowheads="1"/>
              </p:cNvSpPr>
              <p:nvPr/>
            </p:nvSpPr>
            <p:spPr bwMode="auto">
              <a:xfrm>
                <a:off x="5359" y="3955"/>
                <a:ext cx="2" cy="2"/>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17" name="Freeform 1001"/>
              <p:cNvSpPr>
                <a:spLocks/>
              </p:cNvSpPr>
              <p:nvPr/>
            </p:nvSpPr>
            <p:spPr bwMode="auto">
              <a:xfrm>
                <a:off x="5358" y="3954"/>
                <a:ext cx="4" cy="3"/>
              </a:xfrm>
              <a:custGeom>
                <a:avLst/>
                <a:gdLst>
                  <a:gd name="T0" fmla="*/ 2 w 5"/>
                  <a:gd name="T1" fmla="*/ 2 h 3"/>
                  <a:gd name="T2" fmla="*/ 2 w 5"/>
                  <a:gd name="T3" fmla="*/ 0 h 3"/>
                  <a:gd name="T4" fmla="*/ 1 w 5"/>
                  <a:gd name="T5" fmla="*/ 0 h 3"/>
                  <a:gd name="T6" fmla="*/ 0 w 5"/>
                  <a:gd name="T7" fmla="*/ 0 h 3"/>
                  <a:gd name="T8" fmla="*/ 0 w 5"/>
                  <a:gd name="T9" fmla="*/ 1 h 3"/>
                  <a:gd name="T10" fmla="*/ 0 w 5"/>
                  <a:gd name="T11" fmla="*/ 2 h 3"/>
                  <a:gd name="T12" fmla="*/ 0 w 5"/>
                  <a:gd name="T13" fmla="*/ 3 h 3"/>
                  <a:gd name="T14" fmla="*/ 1 w 5"/>
                  <a:gd name="T15" fmla="*/ 3 h 3"/>
                  <a:gd name="T16" fmla="*/ 2 w 5"/>
                  <a:gd name="T17" fmla="*/ 3 h 3"/>
                  <a:gd name="T18" fmla="*/ 2 w 5"/>
                  <a:gd name="T19" fmla="*/ 3 h 3"/>
                  <a:gd name="T20" fmla="*/ 2 w 5"/>
                  <a:gd name="T21" fmla="*/ 2 h 3"/>
                  <a:gd name="T22" fmla="*/ 2 w 5"/>
                  <a:gd name="T23" fmla="*/ 0 h 3"/>
                  <a:gd name="T24" fmla="*/ 2 w 5"/>
                  <a:gd name="T25" fmla="*/ 0 h 3"/>
                  <a:gd name="T26" fmla="*/ 2 w 5"/>
                  <a:gd name="T27" fmla="*/ 2 h 3"/>
                  <a:gd name="T28" fmla="*/ 2 w 5"/>
                  <a:gd name="T29" fmla="*/ 2 h 3"/>
                  <a:gd name="T30" fmla="*/ 2 w 5"/>
                  <a:gd name="T31" fmla="*/ 1 h 3"/>
                  <a:gd name="T32" fmla="*/ 1 w 5"/>
                  <a:gd name="T33" fmla="*/ 1 h 3"/>
                  <a:gd name="T34" fmla="*/ 1 w 5"/>
                  <a:gd name="T35" fmla="*/ 2 h 3"/>
                  <a:gd name="T36" fmla="*/ 2 w 5"/>
                  <a:gd name="T37" fmla="*/ 2 h 3"/>
                  <a:gd name="T38" fmla="*/ 2 w 5"/>
                  <a:gd name="T39" fmla="*/ 1 h 3"/>
                  <a:gd name="T40" fmla="*/ 1 w 5"/>
                  <a:gd name="T41" fmla="*/ 1 h 3"/>
                  <a:gd name="T42" fmla="*/ 1 w 5"/>
                  <a:gd name="T43" fmla="*/ 2 h 3"/>
                  <a:gd name="T44" fmla="*/ 2 w 5"/>
                  <a:gd name="T45" fmla="*/ 2 h 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
                  <a:gd name="T70" fmla="*/ 0 h 3"/>
                  <a:gd name="T71" fmla="*/ 5 w 5"/>
                  <a:gd name="T72" fmla="*/ 3 h 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 h="3">
                    <a:moveTo>
                      <a:pt x="5" y="2"/>
                    </a:moveTo>
                    <a:lnTo>
                      <a:pt x="5" y="0"/>
                    </a:lnTo>
                    <a:lnTo>
                      <a:pt x="1" y="0"/>
                    </a:lnTo>
                    <a:lnTo>
                      <a:pt x="0" y="0"/>
                    </a:lnTo>
                    <a:lnTo>
                      <a:pt x="0" y="1"/>
                    </a:lnTo>
                    <a:lnTo>
                      <a:pt x="0" y="2"/>
                    </a:lnTo>
                    <a:lnTo>
                      <a:pt x="0" y="3"/>
                    </a:lnTo>
                    <a:lnTo>
                      <a:pt x="1" y="3"/>
                    </a:lnTo>
                    <a:lnTo>
                      <a:pt x="4" y="3"/>
                    </a:lnTo>
                    <a:lnTo>
                      <a:pt x="5" y="3"/>
                    </a:lnTo>
                    <a:lnTo>
                      <a:pt x="5" y="2"/>
                    </a:lnTo>
                    <a:lnTo>
                      <a:pt x="5" y="0"/>
                    </a:lnTo>
                    <a:lnTo>
                      <a:pt x="3" y="0"/>
                    </a:lnTo>
                    <a:lnTo>
                      <a:pt x="3" y="2"/>
                    </a:lnTo>
                    <a:lnTo>
                      <a:pt x="4" y="2"/>
                    </a:lnTo>
                    <a:lnTo>
                      <a:pt x="4" y="1"/>
                    </a:lnTo>
                    <a:lnTo>
                      <a:pt x="1" y="1"/>
                    </a:lnTo>
                    <a:lnTo>
                      <a:pt x="1" y="2"/>
                    </a:lnTo>
                    <a:lnTo>
                      <a:pt x="3" y="2"/>
                    </a:lnTo>
                    <a:lnTo>
                      <a:pt x="3" y="1"/>
                    </a:lnTo>
                    <a:lnTo>
                      <a:pt x="1" y="1"/>
                    </a:lnTo>
                    <a:lnTo>
                      <a:pt x="1" y="2"/>
                    </a:lnTo>
                    <a:lnTo>
                      <a:pt x="5"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18" name="Freeform 1002"/>
              <p:cNvSpPr>
                <a:spLocks/>
              </p:cNvSpPr>
              <p:nvPr/>
            </p:nvSpPr>
            <p:spPr bwMode="auto">
              <a:xfrm>
                <a:off x="5358" y="3954"/>
                <a:ext cx="4" cy="3"/>
              </a:xfrm>
              <a:custGeom>
                <a:avLst/>
                <a:gdLst>
                  <a:gd name="T0" fmla="*/ 2 w 5"/>
                  <a:gd name="T1" fmla="*/ 2 h 3"/>
                  <a:gd name="T2" fmla="*/ 2 w 5"/>
                  <a:gd name="T3" fmla="*/ 0 h 3"/>
                  <a:gd name="T4" fmla="*/ 1 w 5"/>
                  <a:gd name="T5" fmla="*/ 0 h 3"/>
                  <a:gd name="T6" fmla="*/ 0 w 5"/>
                  <a:gd name="T7" fmla="*/ 0 h 3"/>
                  <a:gd name="T8" fmla="*/ 0 w 5"/>
                  <a:gd name="T9" fmla="*/ 1 h 3"/>
                  <a:gd name="T10" fmla="*/ 0 w 5"/>
                  <a:gd name="T11" fmla="*/ 2 h 3"/>
                  <a:gd name="T12" fmla="*/ 0 w 5"/>
                  <a:gd name="T13" fmla="*/ 3 h 3"/>
                  <a:gd name="T14" fmla="*/ 1 w 5"/>
                  <a:gd name="T15" fmla="*/ 3 h 3"/>
                  <a:gd name="T16" fmla="*/ 2 w 5"/>
                  <a:gd name="T17" fmla="*/ 3 h 3"/>
                  <a:gd name="T18" fmla="*/ 2 w 5"/>
                  <a:gd name="T19" fmla="*/ 3 h 3"/>
                  <a:gd name="T20" fmla="*/ 2 w 5"/>
                  <a:gd name="T21" fmla="*/ 2 h 3"/>
                  <a:gd name="T22" fmla="*/ 2 w 5"/>
                  <a:gd name="T23" fmla="*/ 0 h 3"/>
                  <a:gd name="T24" fmla="*/ 2 w 5"/>
                  <a:gd name="T25" fmla="*/ 0 h 3"/>
                  <a:gd name="T26" fmla="*/ 2 w 5"/>
                  <a:gd name="T27" fmla="*/ 2 h 3"/>
                  <a:gd name="T28" fmla="*/ 2 w 5"/>
                  <a:gd name="T29" fmla="*/ 2 h 3"/>
                  <a:gd name="T30" fmla="*/ 2 w 5"/>
                  <a:gd name="T31" fmla="*/ 1 h 3"/>
                  <a:gd name="T32" fmla="*/ 1 w 5"/>
                  <a:gd name="T33" fmla="*/ 1 h 3"/>
                  <a:gd name="T34" fmla="*/ 1 w 5"/>
                  <a:gd name="T35" fmla="*/ 2 h 3"/>
                  <a:gd name="T36" fmla="*/ 2 w 5"/>
                  <a:gd name="T37" fmla="*/ 2 h 3"/>
                  <a:gd name="T38" fmla="*/ 2 w 5"/>
                  <a:gd name="T39" fmla="*/ 1 h 3"/>
                  <a:gd name="T40" fmla="*/ 1 w 5"/>
                  <a:gd name="T41" fmla="*/ 1 h 3"/>
                  <a:gd name="T42" fmla="*/ 1 w 5"/>
                  <a:gd name="T43" fmla="*/ 2 h 3"/>
                  <a:gd name="T44" fmla="*/ 2 w 5"/>
                  <a:gd name="T45" fmla="*/ 2 h 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
                  <a:gd name="T70" fmla="*/ 0 h 3"/>
                  <a:gd name="T71" fmla="*/ 5 w 5"/>
                  <a:gd name="T72" fmla="*/ 3 h 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 h="3">
                    <a:moveTo>
                      <a:pt x="5" y="2"/>
                    </a:moveTo>
                    <a:lnTo>
                      <a:pt x="5" y="0"/>
                    </a:lnTo>
                    <a:lnTo>
                      <a:pt x="1" y="0"/>
                    </a:lnTo>
                    <a:lnTo>
                      <a:pt x="0" y="0"/>
                    </a:lnTo>
                    <a:lnTo>
                      <a:pt x="0" y="1"/>
                    </a:lnTo>
                    <a:lnTo>
                      <a:pt x="0" y="2"/>
                    </a:lnTo>
                    <a:lnTo>
                      <a:pt x="0" y="3"/>
                    </a:lnTo>
                    <a:lnTo>
                      <a:pt x="1" y="3"/>
                    </a:lnTo>
                    <a:lnTo>
                      <a:pt x="4" y="3"/>
                    </a:lnTo>
                    <a:lnTo>
                      <a:pt x="5" y="3"/>
                    </a:lnTo>
                    <a:lnTo>
                      <a:pt x="5" y="2"/>
                    </a:lnTo>
                    <a:lnTo>
                      <a:pt x="5" y="0"/>
                    </a:lnTo>
                    <a:lnTo>
                      <a:pt x="3" y="0"/>
                    </a:lnTo>
                    <a:lnTo>
                      <a:pt x="3" y="2"/>
                    </a:lnTo>
                    <a:lnTo>
                      <a:pt x="4" y="2"/>
                    </a:lnTo>
                    <a:lnTo>
                      <a:pt x="4" y="1"/>
                    </a:lnTo>
                    <a:lnTo>
                      <a:pt x="1" y="1"/>
                    </a:lnTo>
                    <a:lnTo>
                      <a:pt x="1" y="2"/>
                    </a:lnTo>
                    <a:lnTo>
                      <a:pt x="3" y="2"/>
                    </a:lnTo>
                    <a:lnTo>
                      <a:pt x="3" y="1"/>
                    </a:lnTo>
                    <a:lnTo>
                      <a:pt x="1" y="1"/>
                    </a:lnTo>
                    <a:lnTo>
                      <a:pt x="1" y="2"/>
                    </a:lnTo>
                    <a:lnTo>
                      <a:pt x="5"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19" name="Rectangle 1003"/>
              <p:cNvSpPr>
                <a:spLocks noChangeArrowheads="1"/>
              </p:cNvSpPr>
              <p:nvPr/>
            </p:nvSpPr>
            <p:spPr bwMode="auto">
              <a:xfrm>
                <a:off x="5301" y="3898"/>
                <a:ext cx="57" cy="43"/>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20" name="Rectangle 1004"/>
              <p:cNvSpPr>
                <a:spLocks noChangeArrowheads="1"/>
              </p:cNvSpPr>
              <p:nvPr/>
            </p:nvSpPr>
            <p:spPr bwMode="auto">
              <a:xfrm>
                <a:off x="5301" y="3898"/>
                <a:ext cx="57" cy="43"/>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21" name="Rectangle 1005"/>
              <p:cNvSpPr>
                <a:spLocks noChangeArrowheads="1"/>
              </p:cNvSpPr>
              <p:nvPr/>
            </p:nvSpPr>
            <p:spPr bwMode="auto">
              <a:xfrm>
                <a:off x="5301" y="3898"/>
                <a:ext cx="57" cy="43"/>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22" name="Rectangle 1006"/>
              <p:cNvSpPr>
                <a:spLocks noChangeArrowheads="1"/>
              </p:cNvSpPr>
              <p:nvPr/>
            </p:nvSpPr>
            <p:spPr bwMode="auto">
              <a:xfrm>
                <a:off x="5306" y="3902"/>
                <a:ext cx="47" cy="36"/>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23" name="Rectangle 1007"/>
              <p:cNvSpPr>
                <a:spLocks noChangeArrowheads="1"/>
              </p:cNvSpPr>
              <p:nvPr/>
            </p:nvSpPr>
            <p:spPr bwMode="auto">
              <a:xfrm>
                <a:off x="5306" y="3902"/>
                <a:ext cx="47" cy="36"/>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24" name="Rectangle 1008"/>
              <p:cNvSpPr>
                <a:spLocks noChangeArrowheads="1"/>
              </p:cNvSpPr>
              <p:nvPr/>
            </p:nvSpPr>
            <p:spPr bwMode="auto">
              <a:xfrm>
                <a:off x="5306" y="3902"/>
                <a:ext cx="47" cy="36"/>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025" name="Rectangle 1009"/>
              <p:cNvSpPr>
                <a:spLocks noChangeArrowheads="1"/>
              </p:cNvSpPr>
              <p:nvPr/>
            </p:nvSpPr>
            <p:spPr bwMode="auto">
              <a:xfrm>
                <a:off x="5306" y="3902"/>
                <a:ext cx="47" cy="36"/>
              </a:xfrm>
              <a:prstGeom prst="rect">
                <a:avLst/>
              </a:prstGeom>
              <a:solidFill>
                <a:schemeClr val="bg1"/>
              </a:soli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26" name="Freeform 1010"/>
              <p:cNvSpPr>
                <a:spLocks/>
              </p:cNvSpPr>
              <p:nvPr/>
            </p:nvSpPr>
            <p:spPr bwMode="auto">
              <a:xfrm>
                <a:off x="5349" y="3930"/>
                <a:ext cx="4" cy="8"/>
              </a:xfrm>
              <a:custGeom>
                <a:avLst/>
                <a:gdLst>
                  <a:gd name="T0" fmla="*/ 1 w 6"/>
                  <a:gd name="T1" fmla="*/ 0 h 13"/>
                  <a:gd name="T2" fmla="*/ 0 w 6"/>
                  <a:gd name="T3" fmla="*/ 0 h 13"/>
                  <a:gd name="T4" fmla="*/ 1 w 6"/>
                  <a:gd name="T5" fmla="*/ 1 h 13"/>
                  <a:gd name="T6" fmla="*/ 1 w 6"/>
                  <a:gd name="T7" fmla="*/ 1 h 13"/>
                  <a:gd name="T8" fmla="*/ 1 w 6"/>
                  <a:gd name="T9" fmla="*/ 0 h 13"/>
                  <a:gd name="T10" fmla="*/ 0 60000 65536"/>
                  <a:gd name="T11" fmla="*/ 0 60000 65536"/>
                  <a:gd name="T12" fmla="*/ 0 60000 65536"/>
                  <a:gd name="T13" fmla="*/ 0 60000 65536"/>
                  <a:gd name="T14" fmla="*/ 0 60000 65536"/>
                  <a:gd name="T15" fmla="*/ 0 w 6"/>
                  <a:gd name="T16" fmla="*/ 0 h 13"/>
                  <a:gd name="T17" fmla="*/ 6 w 6"/>
                  <a:gd name="T18" fmla="*/ 13 h 13"/>
                </a:gdLst>
                <a:ahLst/>
                <a:cxnLst>
                  <a:cxn ang="T10">
                    <a:pos x="T0" y="T1"/>
                  </a:cxn>
                  <a:cxn ang="T11">
                    <a:pos x="T2" y="T3"/>
                  </a:cxn>
                  <a:cxn ang="T12">
                    <a:pos x="T4" y="T5"/>
                  </a:cxn>
                  <a:cxn ang="T13">
                    <a:pos x="T6" y="T7"/>
                  </a:cxn>
                  <a:cxn ang="T14">
                    <a:pos x="T8" y="T9"/>
                  </a:cxn>
                </a:cxnLst>
                <a:rect l="T15" t="T16" r="T17" b="T18"/>
                <a:pathLst>
                  <a:path w="6" h="13">
                    <a:moveTo>
                      <a:pt x="2" y="0"/>
                    </a:moveTo>
                    <a:lnTo>
                      <a:pt x="0" y="0"/>
                    </a:lnTo>
                    <a:lnTo>
                      <a:pt x="2" y="13"/>
                    </a:lnTo>
                    <a:lnTo>
                      <a:pt x="6" y="13"/>
                    </a:lnTo>
                    <a:lnTo>
                      <a:pt x="2"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27" name="Freeform 1011"/>
              <p:cNvSpPr>
                <a:spLocks/>
              </p:cNvSpPr>
              <p:nvPr/>
            </p:nvSpPr>
            <p:spPr bwMode="auto">
              <a:xfrm>
                <a:off x="5348" y="3930"/>
                <a:ext cx="7" cy="10"/>
              </a:xfrm>
              <a:custGeom>
                <a:avLst/>
                <a:gdLst>
                  <a:gd name="T0" fmla="*/ 4 w 8"/>
                  <a:gd name="T1" fmla="*/ 1 h 15"/>
                  <a:gd name="T2" fmla="*/ 4 w 8"/>
                  <a:gd name="T3" fmla="*/ 0 h 15"/>
                  <a:gd name="T4" fmla="*/ 1 w 8"/>
                  <a:gd name="T5" fmla="*/ 0 h 15"/>
                  <a:gd name="T6" fmla="*/ 0 w 8"/>
                  <a:gd name="T7" fmla="*/ 0 h 15"/>
                  <a:gd name="T8" fmla="*/ 0 w 8"/>
                  <a:gd name="T9" fmla="*/ 1 h 15"/>
                  <a:gd name="T10" fmla="*/ 2 w 8"/>
                  <a:gd name="T11" fmla="*/ 1 h 15"/>
                  <a:gd name="T12" fmla="*/ 3 w 8"/>
                  <a:gd name="T13" fmla="*/ 1 h 15"/>
                  <a:gd name="T14" fmla="*/ 3 w 8"/>
                  <a:gd name="T15" fmla="*/ 1 h 15"/>
                  <a:gd name="T16" fmla="*/ 4 w 8"/>
                  <a:gd name="T17" fmla="*/ 1 h 15"/>
                  <a:gd name="T18" fmla="*/ 4 w 8"/>
                  <a:gd name="T19" fmla="*/ 1 h 15"/>
                  <a:gd name="T20" fmla="*/ 4 w 8"/>
                  <a:gd name="T21" fmla="*/ 1 h 15"/>
                  <a:gd name="T22" fmla="*/ 4 w 8"/>
                  <a:gd name="T23" fmla="*/ 0 h 15"/>
                  <a:gd name="T24" fmla="*/ 2 w 8"/>
                  <a:gd name="T25" fmla="*/ 1 h 15"/>
                  <a:gd name="T26" fmla="*/ 4 w 8"/>
                  <a:gd name="T27" fmla="*/ 1 h 15"/>
                  <a:gd name="T28" fmla="*/ 4 w 8"/>
                  <a:gd name="T29" fmla="*/ 1 h 15"/>
                  <a:gd name="T30" fmla="*/ 4 w 8"/>
                  <a:gd name="T31" fmla="*/ 1 h 15"/>
                  <a:gd name="T32" fmla="*/ 3 w 8"/>
                  <a:gd name="T33" fmla="*/ 1 h 15"/>
                  <a:gd name="T34" fmla="*/ 3 w 8"/>
                  <a:gd name="T35" fmla="*/ 1 h 15"/>
                  <a:gd name="T36" fmla="*/ 4 w 8"/>
                  <a:gd name="T37" fmla="*/ 1 h 15"/>
                  <a:gd name="T38" fmla="*/ 2 w 8"/>
                  <a:gd name="T39" fmla="*/ 1 h 15"/>
                  <a:gd name="T40" fmla="*/ 1 w 8"/>
                  <a:gd name="T41" fmla="*/ 1 h 15"/>
                  <a:gd name="T42" fmla="*/ 1 w 8"/>
                  <a:gd name="T43" fmla="*/ 1 h 15"/>
                  <a:gd name="T44" fmla="*/ 4 w 8"/>
                  <a:gd name="T45" fmla="*/ 1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5"/>
                  <a:gd name="T71" fmla="*/ 8 w 8"/>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5">
                    <a:moveTo>
                      <a:pt x="5" y="3"/>
                    </a:moveTo>
                    <a:lnTo>
                      <a:pt x="5" y="0"/>
                    </a:lnTo>
                    <a:lnTo>
                      <a:pt x="1" y="0"/>
                    </a:lnTo>
                    <a:lnTo>
                      <a:pt x="0" y="0"/>
                    </a:lnTo>
                    <a:lnTo>
                      <a:pt x="0" y="3"/>
                    </a:lnTo>
                    <a:lnTo>
                      <a:pt x="2" y="14"/>
                    </a:lnTo>
                    <a:lnTo>
                      <a:pt x="3" y="15"/>
                    </a:lnTo>
                    <a:lnTo>
                      <a:pt x="7" y="15"/>
                    </a:lnTo>
                    <a:lnTo>
                      <a:pt x="8" y="15"/>
                    </a:lnTo>
                    <a:lnTo>
                      <a:pt x="8" y="14"/>
                    </a:lnTo>
                    <a:lnTo>
                      <a:pt x="5" y="0"/>
                    </a:lnTo>
                    <a:lnTo>
                      <a:pt x="2" y="1"/>
                    </a:lnTo>
                    <a:lnTo>
                      <a:pt x="6" y="14"/>
                    </a:lnTo>
                    <a:lnTo>
                      <a:pt x="7" y="14"/>
                    </a:lnTo>
                    <a:lnTo>
                      <a:pt x="7" y="13"/>
                    </a:lnTo>
                    <a:lnTo>
                      <a:pt x="3" y="13"/>
                    </a:lnTo>
                    <a:lnTo>
                      <a:pt x="3" y="14"/>
                    </a:lnTo>
                    <a:lnTo>
                      <a:pt x="5" y="14"/>
                    </a:lnTo>
                    <a:lnTo>
                      <a:pt x="2" y="1"/>
                    </a:lnTo>
                    <a:lnTo>
                      <a:pt x="1" y="1"/>
                    </a:lnTo>
                    <a:lnTo>
                      <a:pt x="1" y="3"/>
                    </a:lnTo>
                    <a:lnTo>
                      <a:pt x="5"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28" name="Freeform 1012"/>
              <p:cNvSpPr>
                <a:spLocks/>
              </p:cNvSpPr>
              <p:nvPr/>
            </p:nvSpPr>
            <p:spPr bwMode="auto">
              <a:xfrm>
                <a:off x="5349" y="3930"/>
                <a:ext cx="4" cy="8"/>
              </a:xfrm>
              <a:custGeom>
                <a:avLst/>
                <a:gdLst>
                  <a:gd name="T0" fmla="*/ 1 w 6"/>
                  <a:gd name="T1" fmla="*/ 0 h 13"/>
                  <a:gd name="T2" fmla="*/ 0 w 6"/>
                  <a:gd name="T3" fmla="*/ 0 h 13"/>
                  <a:gd name="T4" fmla="*/ 1 w 6"/>
                  <a:gd name="T5" fmla="*/ 1 h 13"/>
                  <a:gd name="T6" fmla="*/ 1 w 6"/>
                  <a:gd name="T7" fmla="*/ 1 h 13"/>
                  <a:gd name="T8" fmla="*/ 1 w 6"/>
                  <a:gd name="T9" fmla="*/ 0 h 13"/>
                  <a:gd name="T10" fmla="*/ 0 60000 65536"/>
                  <a:gd name="T11" fmla="*/ 0 60000 65536"/>
                  <a:gd name="T12" fmla="*/ 0 60000 65536"/>
                  <a:gd name="T13" fmla="*/ 0 60000 65536"/>
                  <a:gd name="T14" fmla="*/ 0 60000 65536"/>
                  <a:gd name="T15" fmla="*/ 0 w 6"/>
                  <a:gd name="T16" fmla="*/ 0 h 13"/>
                  <a:gd name="T17" fmla="*/ 6 w 6"/>
                  <a:gd name="T18" fmla="*/ 13 h 13"/>
                </a:gdLst>
                <a:ahLst/>
                <a:cxnLst>
                  <a:cxn ang="T10">
                    <a:pos x="T0" y="T1"/>
                  </a:cxn>
                  <a:cxn ang="T11">
                    <a:pos x="T2" y="T3"/>
                  </a:cxn>
                  <a:cxn ang="T12">
                    <a:pos x="T4" y="T5"/>
                  </a:cxn>
                  <a:cxn ang="T13">
                    <a:pos x="T6" y="T7"/>
                  </a:cxn>
                  <a:cxn ang="T14">
                    <a:pos x="T8" y="T9"/>
                  </a:cxn>
                </a:cxnLst>
                <a:rect l="T15" t="T16" r="T17" b="T18"/>
                <a:pathLst>
                  <a:path w="6" h="13">
                    <a:moveTo>
                      <a:pt x="2" y="0"/>
                    </a:moveTo>
                    <a:lnTo>
                      <a:pt x="0" y="0"/>
                    </a:lnTo>
                    <a:lnTo>
                      <a:pt x="2" y="13"/>
                    </a:lnTo>
                    <a:lnTo>
                      <a:pt x="6" y="13"/>
                    </a:lnTo>
                    <a:lnTo>
                      <a:pt x="2"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29" name="Freeform 1013"/>
              <p:cNvSpPr>
                <a:spLocks/>
              </p:cNvSpPr>
              <p:nvPr/>
            </p:nvSpPr>
            <p:spPr bwMode="auto">
              <a:xfrm>
                <a:off x="5348" y="3930"/>
                <a:ext cx="7" cy="10"/>
              </a:xfrm>
              <a:custGeom>
                <a:avLst/>
                <a:gdLst>
                  <a:gd name="T0" fmla="*/ 4 w 8"/>
                  <a:gd name="T1" fmla="*/ 1 h 15"/>
                  <a:gd name="T2" fmla="*/ 4 w 8"/>
                  <a:gd name="T3" fmla="*/ 0 h 15"/>
                  <a:gd name="T4" fmla="*/ 1 w 8"/>
                  <a:gd name="T5" fmla="*/ 0 h 15"/>
                  <a:gd name="T6" fmla="*/ 0 w 8"/>
                  <a:gd name="T7" fmla="*/ 0 h 15"/>
                  <a:gd name="T8" fmla="*/ 0 w 8"/>
                  <a:gd name="T9" fmla="*/ 1 h 15"/>
                  <a:gd name="T10" fmla="*/ 2 w 8"/>
                  <a:gd name="T11" fmla="*/ 1 h 15"/>
                  <a:gd name="T12" fmla="*/ 3 w 8"/>
                  <a:gd name="T13" fmla="*/ 1 h 15"/>
                  <a:gd name="T14" fmla="*/ 3 w 8"/>
                  <a:gd name="T15" fmla="*/ 1 h 15"/>
                  <a:gd name="T16" fmla="*/ 4 w 8"/>
                  <a:gd name="T17" fmla="*/ 1 h 15"/>
                  <a:gd name="T18" fmla="*/ 4 w 8"/>
                  <a:gd name="T19" fmla="*/ 1 h 15"/>
                  <a:gd name="T20" fmla="*/ 4 w 8"/>
                  <a:gd name="T21" fmla="*/ 1 h 15"/>
                  <a:gd name="T22" fmla="*/ 4 w 8"/>
                  <a:gd name="T23" fmla="*/ 0 h 15"/>
                  <a:gd name="T24" fmla="*/ 2 w 8"/>
                  <a:gd name="T25" fmla="*/ 1 h 15"/>
                  <a:gd name="T26" fmla="*/ 4 w 8"/>
                  <a:gd name="T27" fmla="*/ 1 h 15"/>
                  <a:gd name="T28" fmla="*/ 4 w 8"/>
                  <a:gd name="T29" fmla="*/ 1 h 15"/>
                  <a:gd name="T30" fmla="*/ 4 w 8"/>
                  <a:gd name="T31" fmla="*/ 1 h 15"/>
                  <a:gd name="T32" fmla="*/ 3 w 8"/>
                  <a:gd name="T33" fmla="*/ 1 h 15"/>
                  <a:gd name="T34" fmla="*/ 3 w 8"/>
                  <a:gd name="T35" fmla="*/ 1 h 15"/>
                  <a:gd name="T36" fmla="*/ 4 w 8"/>
                  <a:gd name="T37" fmla="*/ 1 h 15"/>
                  <a:gd name="T38" fmla="*/ 2 w 8"/>
                  <a:gd name="T39" fmla="*/ 1 h 15"/>
                  <a:gd name="T40" fmla="*/ 1 w 8"/>
                  <a:gd name="T41" fmla="*/ 1 h 15"/>
                  <a:gd name="T42" fmla="*/ 1 w 8"/>
                  <a:gd name="T43" fmla="*/ 1 h 15"/>
                  <a:gd name="T44" fmla="*/ 4 w 8"/>
                  <a:gd name="T45" fmla="*/ 1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5"/>
                  <a:gd name="T71" fmla="*/ 8 w 8"/>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5">
                    <a:moveTo>
                      <a:pt x="5" y="3"/>
                    </a:moveTo>
                    <a:lnTo>
                      <a:pt x="5" y="0"/>
                    </a:lnTo>
                    <a:lnTo>
                      <a:pt x="1" y="0"/>
                    </a:lnTo>
                    <a:lnTo>
                      <a:pt x="0" y="0"/>
                    </a:lnTo>
                    <a:lnTo>
                      <a:pt x="0" y="3"/>
                    </a:lnTo>
                    <a:lnTo>
                      <a:pt x="2" y="14"/>
                    </a:lnTo>
                    <a:lnTo>
                      <a:pt x="3" y="15"/>
                    </a:lnTo>
                    <a:lnTo>
                      <a:pt x="7" y="15"/>
                    </a:lnTo>
                    <a:lnTo>
                      <a:pt x="8" y="15"/>
                    </a:lnTo>
                    <a:lnTo>
                      <a:pt x="8" y="14"/>
                    </a:lnTo>
                    <a:lnTo>
                      <a:pt x="5" y="0"/>
                    </a:lnTo>
                    <a:lnTo>
                      <a:pt x="2" y="1"/>
                    </a:lnTo>
                    <a:lnTo>
                      <a:pt x="6" y="14"/>
                    </a:lnTo>
                    <a:lnTo>
                      <a:pt x="7" y="14"/>
                    </a:lnTo>
                    <a:lnTo>
                      <a:pt x="7" y="13"/>
                    </a:lnTo>
                    <a:lnTo>
                      <a:pt x="3" y="13"/>
                    </a:lnTo>
                    <a:lnTo>
                      <a:pt x="3" y="14"/>
                    </a:lnTo>
                    <a:lnTo>
                      <a:pt x="5" y="14"/>
                    </a:lnTo>
                    <a:lnTo>
                      <a:pt x="2" y="1"/>
                    </a:lnTo>
                    <a:lnTo>
                      <a:pt x="1" y="1"/>
                    </a:lnTo>
                    <a:lnTo>
                      <a:pt x="1" y="3"/>
                    </a:lnTo>
                    <a:lnTo>
                      <a:pt x="5"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30" name="Freeform 1014"/>
              <p:cNvSpPr>
                <a:spLocks/>
              </p:cNvSpPr>
              <p:nvPr/>
            </p:nvSpPr>
            <p:spPr bwMode="auto">
              <a:xfrm>
                <a:off x="5343" y="3930"/>
                <a:ext cx="9" cy="8"/>
              </a:xfrm>
              <a:custGeom>
                <a:avLst/>
                <a:gdLst>
                  <a:gd name="T0" fmla="*/ 2 w 11"/>
                  <a:gd name="T1" fmla="*/ 0 h 14"/>
                  <a:gd name="T2" fmla="*/ 0 w 11"/>
                  <a:gd name="T3" fmla="*/ 1 h 14"/>
                  <a:gd name="T4" fmla="*/ 2 w 11"/>
                  <a:gd name="T5" fmla="*/ 1 h 14"/>
                  <a:gd name="T6" fmla="*/ 2 w 11"/>
                  <a:gd name="T7" fmla="*/ 1 h 14"/>
                  <a:gd name="T8" fmla="*/ 2 w 11"/>
                  <a:gd name="T9" fmla="*/ 1 h 14"/>
                  <a:gd name="T10" fmla="*/ 2 w 11"/>
                  <a:gd name="T11" fmla="*/ 0 h 14"/>
                  <a:gd name="T12" fmla="*/ 2 w 11"/>
                  <a:gd name="T13" fmla="*/ 0 h 14"/>
                  <a:gd name="T14" fmla="*/ 2 w 11"/>
                  <a:gd name="T15" fmla="*/ 0 h 14"/>
                  <a:gd name="T16" fmla="*/ 2 w 11"/>
                  <a:gd name="T17" fmla="*/ 0 h 14"/>
                  <a:gd name="T18" fmla="*/ 2 w 11"/>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4"/>
                  <a:gd name="T32" fmla="*/ 11 w 1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4">
                    <a:moveTo>
                      <a:pt x="6" y="0"/>
                    </a:moveTo>
                    <a:lnTo>
                      <a:pt x="0" y="14"/>
                    </a:lnTo>
                    <a:lnTo>
                      <a:pt x="3" y="14"/>
                    </a:lnTo>
                    <a:lnTo>
                      <a:pt x="11" y="1"/>
                    </a:lnTo>
                    <a:lnTo>
                      <a:pt x="11" y="0"/>
                    </a:lnTo>
                    <a:lnTo>
                      <a:pt x="9" y="0"/>
                    </a:lnTo>
                    <a:lnTo>
                      <a:pt x="8" y="0"/>
                    </a:lnTo>
                    <a:lnTo>
                      <a:pt x="7" y="0"/>
                    </a:lnTo>
                    <a:lnTo>
                      <a:pt x="6"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31" name="Freeform 1015"/>
              <p:cNvSpPr>
                <a:spLocks/>
              </p:cNvSpPr>
              <p:nvPr/>
            </p:nvSpPr>
            <p:spPr bwMode="auto">
              <a:xfrm>
                <a:off x="5342" y="3927"/>
                <a:ext cx="10" cy="13"/>
              </a:xfrm>
              <a:custGeom>
                <a:avLst/>
                <a:gdLst>
                  <a:gd name="T0" fmla="*/ 1 w 15"/>
                  <a:gd name="T1" fmla="*/ 1 h 18"/>
                  <a:gd name="T2" fmla="*/ 1 w 15"/>
                  <a:gd name="T3" fmla="*/ 0 h 18"/>
                  <a:gd name="T4" fmla="*/ 1 w 15"/>
                  <a:gd name="T5" fmla="*/ 1 h 18"/>
                  <a:gd name="T6" fmla="*/ 0 w 15"/>
                  <a:gd name="T7" fmla="*/ 1 h 18"/>
                  <a:gd name="T8" fmla="*/ 1 w 15"/>
                  <a:gd name="T9" fmla="*/ 1 h 18"/>
                  <a:gd name="T10" fmla="*/ 1 w 15"/>
                  <a:gd name="T11" fmla="*/ 1 h 18"/>
                  <a:gd name="T12" fmla="*/ 1 w 15"/>
                  <a:gd name="T13" fmla="*/ 1 h 18"/>
                  <a:gd name="T14" fmla="*/ 1 w 15"/>
                  <a:gd name="T15" fmla="*/ 1 h 18"/>
                  <a:gd name="T16" fmla="*/ 1 w 15"/>
                  <a:gd name="T17" fmla="*/ 1 h 18"/>
                  <a:gd name="T18" fmla="*/ 1 w 15"/>
                  <a:gd name="T19" fmla="*/ 1 h 18"/>
                  <a:gd name="T20" fmla="*/ 1 w 15"/>
                  <a:gd name="T21" fmla="*/ 1 h 18"/>
                  <a:gd name="T22" fmla="*/ 1 w 15"/>
                  <a:gd name="T23" fmla="*/ 1 h 18"/>
                  <a:gd name="T24" fmla="*/ 1 w 15"/>
                  <a:gd name="T25" fmla="*/ 1 h 18"/>
                  <a:gd name="T26" fmla="*/ 1 w 15"/>
                  <a:gd name="T27" fmla="*/ 1 h 18"/>
                  <a:gd name="T28" fmla="*/ 1 w 15"/>
                  <a:gd name="T29" fmla="*/ 1 h 18"/>
                  <a:gd name="T30" fmla="*/ 1 w 15"/>
                  <a:gd name="T31" fmla="*/ 1 h 18"/>
                  <a:gd name="T32" fmla="*/ 1 w 15"/>
                  <a:gd name="T33" fmla="*/ 1 h 18"/>
                  <a:gd name="T34" fmla="*/ 1 w 15"/>
                  <a:gd name="T35" fmla="*/ 1 h 18"/>
                  <a:gd name="T36" fmla="*/ 1 w 15"/>
                  <a:gd name="T37" fmla="*/ 1 h 18"/>
                  <a:gd name="T38" fmla="*/ 1 w 15"/>
                  <a:gd name="T39" fmla="*/ 1 h 18"/>
                  <a:gd name="T40" fmla="*/ 1 w 15"/>
                  <a:gd name="T41" fmla="*/ 1 h 18"/>
                  <a:gd name="T42" fmla="*/ 1 w 15"/>
                  <a:gd name="T43" fmla="*/ 1 h 18"/>
                  <a:gd name="T44" fmla="*/ 1 w 15"/>
                  <a:gd name="T45" fmla="*/ 1 h 18"/>
                  <a:gd name="T46" fmla="*/ 1 w 15"/>
                  <a:gd name="T47" fmla="*/ 1 h 18"/>
                  <a:gd name="T48" fmla="*/ 1 w 15"/>
                  <a:gd name="T49" fmla="*/ 1 h 18"/>
                  <a:gd name="T50" fmla="*/ 1 w 15"/>
                  <a:gd name="T51" fmla="*/ 1 h 18"/>
                  <a:gd name="T52" fmla="*/ 1 w 15"/>
                  <a:gd name="T53" fmla="*/ 1 h 18"/>
                  <a:gd name="T54" fmla="*/ 1 w 15"/>
                  <a:gd name="T55" fmla="*/ 1 h 18"/>
                  <a:gd name="T56" fmla="*/ 1 w 15"/>
                  <a:gd name="T57" fmla="*/ 1 h 18"/>
                  <a:gd name="T58" fmla="*/ 1 w 15"/>
                  <a:gd name="T59" fmla="*/ 1 h 18"/>
                  <a:gd name="T60" fmla="*/ 1 w 15"/>
                  <a:gd name="T61" fmla="*/ 1 h 18"/>
                  <a:gd name="T62" fmla="*/ 1 w 15"/>
                  <a:gd name="T63" fmla="*/ 1 h 18"/>
                  <a:gd name="T64" fmla="*/ 1 w 15"/>
                  <a:gd name="T65" fmla="*/ 1 h 18"/>
                  <a:gd name="T66" fmla="*/ 1 w 15"/>
                  <a:gd name="T67" fmla="*/ 1 h 18"/>
                  <a:gd name="T68" fmla="*/ 1 w 15"/>
                  <a:gd name="T69" fmla="*/ 1 h 18"/>
                  <a:gd name="T70" fmla="*/ 1 w 15"/>
                  <a:gd name="T71" fmla="*/ 1 h 18"/>
                  <a:gd name="T72" fmla="*/ 1 w 15"/>
                  <a:gd name="T73" fmla="*/ 1 h 18"/>
                  <a:gd name="T74" fmla="*/ 1 w 15"/>
                  <a:gd name="T75" fmla="*/ 1 h 18"/>
                  <a:gd name="T76" fmla="*/ 1 w 15"/>
                  <a:gd name="T77" fmla="*/ 1 h 18"/>
                  <a:gd name="T78" fmla="*/ 1 w 15"/>
                  <a:gd name="T79" fmla="*/ 1 h 18"/>
                  <a:gd name="T80" fmla="*/ 1 w 15"/>
                  <a:gd name="T81" fmla="*/ 1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
                  <a:gd name="T124" fmla="*/ 0 h 18"/>
                  <a:gd name="T125" fmla="*/ 15 w 15"/>
                  <a:gd name="T126" fmla="*/ 18 h 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 h="18">
                    <a:moveTo>
                      <a:pt x="11" y="2"/>
                    </a:moveTo>
                    <a:lnTo>
                      <a:pt x="9" y="0"/>
                    </a:lnTo>
                    <a:lnTo>
                      <a:pt x="1" y="17"/>
                    </a:lnTo>
                    <a:lnTo>
                      <a:pt x="0" y="18"/>
                    </a:lnTo>
                    <a:lnTo>
                      <a:pt x="3" y="18"/>
                    </a:lnTo>
                    <a:lnTo>
                      <a:pt x="6" y="18"/>
                    </a:lnTo>
                    <a:lnTo>
                      <a:pt x="7" y="17"/>
                    </a:lnTo>
                    <a:lnTo>
                      <a:pt x="15" y="6"/>
                    </a:lnTo>
                    <a:lnTo>
                      <a:pt x="14" y="4"/>
                    </a:lnTo>
                    <a:lnTo>
                      <a:pt x="15" y="6"/>
                    </a:lnTo>
                    <a:lnTo>
                      <a:pt x="15" y="4"/>
                    </a:lnTo>
                    <a:lnTo>
                      <a:pt x="15" y="3"/>
                    </a:lnTo>
                    <a:lnTo>
                      <a:pt x="15" y="2"/>
                    </a:lnTo>
                    <a:lnTo>
                      <a:pt x="14" y="2"/>
                    </a:lnTo>
                    <a:lnTo>
                      <a:pt x="12" y="2"/>
                    </a:lnTo>
                    <a:lnTo>
                      <a:pt x="11" y="2"/>
                    </a:lnTo>
                    <a:lnTo>
                      <a:pt x="10" y="2"/>
                    </a:lnTo>
                    <a:lnTo>
                      <a:pt x="7" y="2"/>
                    </a:lnTo>
                    <a:lnTo>
                      <a:pt x="7" y="4"/>
                    </a:lnTo>
                    <a:lnTo>
                      <a:pt x="10" y="4"/>
                    </a:lnTo>
                    <a:lnTo>
                      <a:pt x="11" y="4"/>
                    </a:lnTo>
                    <a:lnTo>
                      <a:pt x="12" y="4"/>
                    </a:lnTo>
                    <a:lnTo>
                      <a:pt x="14" y="4"/>
                    </a:lnTo>
                    <a:lnTo>
                      <a:pt x="14" y="3"/>
                    </a:lnTo>
                    <a:lnTo>
                      <a:pt x="12" y="3"/>
                    </a:lnTo>
                    <a:lnTo>
                      <a:pt x="14" y="4"/>
                    </a:lnTo>
                    <a:lnTo>
                      <a:pt x="14" y="3"/>
                    </a:lnTo>
                    <a:lnTo>
                      <a:pt x="12" y="4"/>
                    </a:lnTo>
                    <a:lnTo>
                      <a:pt x="5" y="17"/>
                    </a:lnTo>
                    <a:lnTo>
                      <a:pt x="6" y="17"/>
                    </a:lnTo>
                    <a:lnTo>
                      <a:pt x="6" y="16"/>
                    </a:lnTo>
                    <a:lnTo>
                      <a:pt x="3" y="16"/>
                    </a:lnTo>
                    <a:lnTo>
                      <a:pt x="3" y="17"/>
                    </a:lnTo>
                    <a:lnTo>
                      <a:pt x="4" y="17"/>
                    </a:lnTo>
                    <a:lnTo>
                      <a:pt x="11"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32" name="Freeform 1016"/>
              <p:cNvSpPr>
                <a:spLocks/>
              </p:cNvSpPr>
              <p:nvPr/>
            </p:nvSpPr>
            <p:spPr bwMode="auto">
              <a:xfrm>
                <a:off x="5343" y="3930"/>
                <a:ext cx="9" cy="8"/>
              </a:xfrm>
              <a:custGeom>
                <a:avLst/>
                <a:gdLst>
                  <a:gd name="T0" fmla="*/ 2 w 11"/>
                  <a:gd name="T1" fmla="*/ 0 h 14"/>
                  <a:gd name="T2" fmla="*/ 0 w 11"/>
                  <a:gd name="T3" fmla="*/ 1 h 14"/>
                  <a:gd name="T4" fmla="*/ 2 w 11"/>
                  <a:gd name="T5" fmla="*/ 1 h 14"/>
                  <a:gd name="T6" fmla="*/ 2 w 11"/>
                  <a:gd name="T7" fmla="*/ 1 h 14"/>
                  <a:gd name="T8" fmla="*/ 2 w 11"/>
                  <a:gd name="T9" fmla="*/ 1 h 14"/>
                  <a:gd name="T10" fmla="*/ 2 w 11"/>
                  <a:gd name="T11" fmla="*/ 0 h 14"/>
                  <a:gd name="T12" fmla="*/ 2 w 11"/>
                  <a:gd name="T13" fmla="*/ 0 h 14"/>
                  <a:gd name="T14" fmla="*/ 2 w 11"/>
                  <a:gd name="T15" fmla="*/ 0 h 14"/>
                  <a:gd name="T16" fmla="*/ 2 w 11"/>
                  <a:gd name="T17" fmla="*/ 0 h 14"/>
                  <a:gd name="T18" fmla="*/ 2 w 11"/>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4"/>
                  <a:gd name="T32" fmla="*/ 11 w 1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4">
                    <a:moveTo>
                      <a:pt x="6" y="0"/>
                    </a:moveTo>
                    <a:lnTo>
                      <a:pt x="0" y="14"/>
                    </a:lnTo>
                    <a:lnTo>
                      <a:pt x="3" y="14"/>
                    </a:lnTo>
                    <a:lnTo>
                      <a:pt x="11" y="1"/>
                    </a:lnTo>
                    <a:lnTo>
                      <a:pt x="11" y="0"/>
                    </a:lnTo>
                    <a:lnTo>
                      <a:pt x="9" y="0"/>
                    </a:lnTo>
                    <a:lnTo>
                      <a:pt x="8" y="0"/>
                    </a:lnTo>
                    <a:lnTo>
                      <a:pt x="7" y="0"/>
                    </a:lnTo>
                    <a:lnTo>
                      <a:pt x="6"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33" name="Freeform 1017"/>
              <p:cNvSpPr>
                <a:spLocks/>
              </p:cNvSpPr>
              <p:nvPr/>
            </p:nvSpPr>
            <p:spPr bwMode="auto">
              <a:xfrm>
                <a:off x="5342" y="3927"/>
                <a:ext cx="10" cy="13"/>
              </a:xfrm>
              <a:custGeom>
                <a:avLst/>
                <a:gdLst>
                  <a:gd name="T0" fmla="*/ 1 w 15"/>
                  <a:gd name="T1" fmla="*/ 1 h 18"/>
                  <a:gd name="T2" fmla="*/ 1 w 15"/>
                  <a:gd name="T3" fmla="*/ 0 h 18"/>
                  <a:gd name="T4" fmla="*/ 1 w 15"/>
                  <a:gd name="T5" fmla="*/ 1 h 18"/>
                  <a:gd name="T6" fmla="*/ 0 w 15"/>
                  <a:gd name="T7" fmla="*/ 1 h 18"/>
                  <a:gd name="T8" fmla="*/ 1 w 15"/>
                  <a:gd name="T9" fmla="*/ 1 h 18"/>
                  <a:gd name="T10" fmla="*/ 1 w 15"/>
                  <a:gd name="T11" fmla="*/ 1 h 18"/>
                  <a:gd name="T12" fmla="*/ 1 w 15"/>
                  <a:gd name="T13" fmla="*/ 1 h 18"/>
                  <a:gd name="T14" fmla="*/ 1 w 15"/>
                  <a:gd name="T15" fmla="*/ 1 h 18"/>
                  <a:gd name="T16" fmla="*/ 1 w 15"/>
                  <a:gd name="T17" fmla="*/ 1 h 18"/>
                  <a:gd name="T18" fmla="*/ 1 w 15"/>
                  <a:gd name="T19" fmla="*/ 1 h 18"/>
                  <a:gd name="T20" fmla="*/ 1 w 15"/>
                  <a:gd name="T21" fmla="*/ 1 h 18"/>
                  <a:gd name="T22" fmla="*/ 1 w 15"/>
                  <a:gd name="T23" fmla="*/ 1 h 18"/>
                  <a:gd name="T24" fmla="*/ 1 w 15"/>
                  <a:gd name="T25" fmla="*/ 1 h 18"/>
                  <a:gd name="T26" fmla="*/ 1 w 15"/>
                  <a:gd name="T27" fmla="*/ 1 h 18"/>
                  <a:gd name="T28" fmla="*/ 1 w 15"/>
                  <a:gd name="T29" fmla="*/ 1 h 18"/>
                  <a:gd name="T30" fmla="*/ 1 w 15"/>
                  <a:gd name="T31" fmla="*/ 1 h 18"/>
                  <a:gd name="T32" fmla="*/ 1 w 15"/>
                  <a:gd name="T33" fmla="*/ 1 h 18"/>
                  <a:gd name="T34" fmla="*/ 1 w 15"/>
                  <a:gd name="T35" fmla="*/ 1 h 18"/>
                  <a:gd name="T36" fmla="*/ 1 w 15"/>
                  <a:gd name="T37" fmla="*/ 1 h 18"/>
                  <a:gd name="T38" fmla="*/ 1 w 15"/>
                  <a:gd name="T39" fmla="*/ 1 h 18"/>
                  <a:gd name="T40" fmla="*/ 1 w 15"/>
                  <a:gd name="T41" fmla="*/ 1 h 18"/>
                  <a:gd name="T42" fmla="*/ 1 w 15"/>
                  <a:gd name="T43" fmla="*/ 1 h 18"/>
                  <a:gd name="T44" fmla="*/ 1 w 15"/>
                  <a:gd name="T45" fmla="*/ 1 h 18"/>
                  <a:gd name="T46" fmla="*/ 1 w 15"/>
                  <a:gd name="T47" fmla="*/ 1 h 18"/>
                  <a:gd name="T48" fmla="*/ 1 w 15"/>
                  <a:gd name="T49" fmla="*/ 1 h 18"/>
                  <a:gd name="T50" fmla="*/ 1 w 15"/>
                  <a:gd name="T51" fmla="*/ 1 h 18"/>
                  <a:gd name="T52" fmla="*/ 1 w 15"/>
                  <a:gd name="T53" fmla="*/ 1 h 18"/>
                  <a:gd name="T54" fmla="*/ 1 w 15"/>
                  <a:gd name="T55" fmla="*/ 1 h 18"/>
                  <a:gd name="T56" fmla="*/ 1 w 15"/>
                  <a:gd name="T57" fmla="*/ 1 h 18"/>
                  <a:gd name="T58" fmla="*/ 1 w 15"/>
                  <a:gd name="T59" fmla="*/ 1 h 18"/>
                  <a:gd name="T60" fmla="*/ 1 w 15"/>
                  <a:gd name="T61" fmla="*/ 1 h 18"/>
                  <a:gd name="T62" fmla="*/ 1 w 15"/>
                  <a:gd name="T63" fmla="*/ 1 h 18"/>
                  <a:gd name="T64" fmla="*/ 1 w 15"/>
                  <a:gd name="T65" fmla="*/ 1 h 18"/>
                  <a:gd name="T66" fmla="*/ 1 w 15"/>
                  <a:gd name="T67" fmla="*/ 1 h 18"/>
                  <a:gd name="T68" fmla="*/ 1 w 15"/>
                  <a:gd name="T69" fmla="*/ 1 h 18"/>
                  <a:gd name="T70" fmla="*/ 1 w 15"/>
                  <a:gd name="T71" fmla="*/ 1 h 18"/>
                  <a:gd name="T72" fmla="*/ 1 w 15"/>
                  <a:gd name="T73" fmla="*/ 1 h 18"/>
                  <a:gd name="T74" fmla="*/ 1 w 15"/>
                  <a:gd name="T75" fmla="*/ 1 h 18"/>
                  <a:gd name="T76" fmla="*/ 1 w 15"/>
                  <a:gd name="T77" fmla="*/ 1 h 18"/>
                  <a:gd name="T78" fmla="*/ 1 w 15"/>
                  <a:gd name="T79" fmla="*/ 1 h 18"/>
                  <a:gd name="T80" fmla="*/ 1 w 15"/>
                  <a:gd name="T81" fmla="*/ 1 h 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
                  <a:gd name="T124" fmla="*/ 0 h 18"/>
                  <a:gd name="T125" fmla="*/ 15 w 15"/>
                  <a:gd name="T126" fmla="*/ 18 h 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 h="18">
                    <a:moveTo>
                      <a:pt x="11" y="2"/>
                    </a:moveTo>
                    <a:lnTo>
                      <a:pt x="9" y="0"/>
                    </a:lnTo>
                    <a:lnTo>
                      <a:pt x="1" y="17"/>
                    </a:lnTo>
                    <a:lnTo>
                      <a:pt x="0" y="18"/>
                    </a:lnTo>
                    <a:lnTo>
                      <a:pt x="3" y="18"/>
                    </a:lnTo>
                    <a:lnTo>
                      <a:pt x="6" y="18"/>
                    </a:lnTo>
                    <a:lnTo>
                      <a:pt x="7" y="17"/>
                    </a:lnTo>
                    <a:lnTo>
                      <a:pt x="15" y="6"/>
                    </a:lnTo>
                    <a:lnTo>
                      <a:pt x="14" y="4"/>
                    </a:lnTo>
                    <a:lnTo>
                      <a:pt x="15" y="6"/>
                    </a:lnTo>
                    <a:lnTo>
                      <a:pt x="15" y="4"/>
                    </a:lnTo>
                    <a:lnTo>
                      <a:pt x="15" y="3"/>
                    </a:lnTo>
                    <a:lnTo>
                      <a:pt x="15" y="2"/>
                    </a:lnTo>
                    <a:lnTo>
                      <a:pt x="14" y="2"/>
                    </a:lnTo>
                    <a:lnTo>
                      <a:pt x="12" y="2"/>
                    </a:lnTo>
                    <a:lnTo>
                      <a:pt x="11" y="2"/>
                    </a:lnTo>
                    <a:lnTo>
                      <a:pt x="10" y="2"/>
                    </a:lnTo>
                    <a:lnTo>
                      <a:pt x="7" y="2"/>
                    </a:lnTo>
                    <a:lnTo>
                      <a:pt x="7" y="4"/>
                    </a:lnTo>
                    <a:lnTo>
                      <a:pt x="10" y="4"/>
                    </a:lnTo>
                    <a:lnTo>
                      <a:pt x="11" y="4"/>
                    </a:lnTo>
                    <a:lnTo>
                      <a:pt x="12" y="4"/>
                    </a:lnTo>
                    <a:lnTo>
                      <a:pt x="14" y="4"/>
                    </a:lnTo>
                    <a:lnTo>
                      <a:pt x="14" y="3"/>
                    </a:lnTo>
                    <a:lnTo>
                      <a:pt x="12" y="3"/>
                    </a:lnTo>
                    <a:lnTo>
                      <a:pt x="14" y="4"/>
                    </a:lnTo>
                    <a:lnTo>
                      <a:pt x="14" y="3"/>
                    </a:lnTo>
                    <a:lnTo>
                      <a:pt x="12" y="4"/>
                    </a:lnTo>
                    <a:lnTo>
                      <a:pt x="5" y="17"/>
                    </a:lnTo>
                    <a:lnTo>
                      <a:pt x="6" y="17"/>
                    </a:lnTo>
                    <a:lnTo>
                      <a:pt x="6" y="16"/>
                    </a:lnTo>
                    <a:lnTo>
                      <a:pt x="3" y="16"/>
                    </a:lnTo>
                    <a:lnTo>
                      <a:pt x="3" y="17"/>
                    </a:lnTo>
                    <a:lnTo>
                      <a:pt x="4" y="17"/>
                    </a:lnTo>
                    <a:lnTo>
                      <a:pt x="11" y="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34" name="Freeform 1018"/>
              <p:cNvSpPr>
                <a:spLocks/>
              </p:cNvSpPr>
              <p:nvPr/>
            </p:nvSpPr>
            <p:spPr bwMode="auto">
              <a:xfrm>
                <a:off x="5343" y="3927"/>
                <a:ext cx="9" cy="11"/>
              </a:xfrm>
              <a:custGeom>
                <a:avLst/>
                <a:gdLst>
                  <a:gd name="T0" fmla="*/ 0 w 11"/>
                  <a:gd name="T1" fmla="*/ 1 h 17"/>
                  <a:gd name="T2" fmla="*/ 2 w 11"/>
                  <a:gd name="T3" fmla="*/ 1 h 17"/>
                  <a:gd name="T4" fmla="*/ 2 w 11"/>
                  <a:gd name="T5" fmla="*/ 1 h 17"/>
                  <a:gd name="T6" fmla="*/ 2 w 11"/>
                  <a:gd name="T7" fmla="*/ 1 h 17"/>
                  <a:gd name="T8" fmla="*/ 2 w 11"/>
                  <a:gd name="T9" fmla="*/ 1 h 17"/>
                  <a:gd name="T10" fmla="*/ 2 w 11"/>
                  <a:gd name="T11" fmla="*/ 1 h 17"/>
                  <a:gd name="T12" fmla="*/ 2 w 11"/>
                  <a:gd name="T13" fmla="*/ 0 h 17"/>
                  <a:gd name="T14" fmla="*/ 2 w 11"/>
                  <a:gd name="T15" fmla="*/ 1 h 17"/>
                  <a:gd name="T16" fmla="*/ 0 w 11"/>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7"/>
                  <a:gd name="T29" fmla="*/ 11 w 1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7">
                    <a:moveTo>
                      <a:pt x="0" y="17"/>
                    </a:moveTo>
                    <a:lnTo>
                      <a:pt x="2" y="17"/>
                    </a:lnTo>
                    <a:lnTo>
                      <a:pt x="11" y="4"/>
                    </a:lnTo>
                    <a:lnTo>
                      <a:pt x="11" y="3"/>
                    </a:lnTo>
                    <a:lnTo>
                      <a:pt x="9" y="2"/>
                    </a:lnTo>
                    <a:lnTo>
                      <a:pt x="9" y="0"/>
                    </a:lnTo>
                    <a:lnTo>
                      <a:pt x="9" y="3"/>
                    </a:lnTo>
                    <a:lnTo>
                      <a:pt x="0" y="17"/>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35" name="Freeform 1019"/>
              <p:cNvSpPr>
                <a:spLocks/>
              </p:cNvSpPr>
              <p:nvPr/>
            </p:nvSpPr>
            <p:spPr bwMode="auto">
              <a:xfrm>
                <a:off x="5343" y="3927"/>
                <a:ext cx="9" cy="11"/>
              </a:xfrm>
              <a:custGeom>
                <a:avLst/>
                <a:gdLst>
                  <a:gd name="T0" fmla="*/ 0 w 11"/>
                  <a:gd name="T1" fmla="*/ 1 h 17"/>
                  <a:gd name="T2" fmla="*/ 2 w 11"/>
                  <a:gd name="T3" fmla="*/ 1 h 17"/>
                  <a:gd name="T4" fmla="*/ 2 w 11"/>
                  <a:gd name="T5" fmla="*/ 1 h 17"/>
                  <a:gd name="T6" fmla="*/ 2 w 11"/>
                  <a:gd name="T7" fmla="*/ 1 h 17"/>
                  <a:gd name="T8" fmla="*/ 2 w 11"/>
                  <a:gd name="T9" fmla="*/ 1 h 17"/>
                  <a:gd name="T10" fmla="*/ 2 w 11"/>
                  <a:gd name="T11" fmla="*/ 1 h 17"/>
                  <a:gd name="T12" fmla="*/ 2 w 11"/>
                  <a:gd name="T13" fmla="*/ 0 h 17"/>
                  <a:gd name="T14" fmla="*/ 2 w 11"/>
                  <a:gd name="T15" fmla="*/ 1 h 17"/>
                  <a:gd name="T16" fmla="*/ 0 w 11"/>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7"/>
                  <a:gd name="T29" fmla="*/ 11 w 1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7">
                    <a:moveTo>
                      <a:pt x="0" y="17"/>
                    </a:moveTo>
                    <a:lnTo>
                      <a:pt x="2" y="17"/>
                    </a:lnTo>
                    <a:lnTo>
                      <a:pt x="11" y="4"/>
                    </a:lnTo>
                    <a:lnTo>
                      <a:pt x="11" y="3"/>
                    </a:lnTo>
                    <a:lnTo>
                      <a:pt x="9" y="2"/>
                    </a:lnTo>
                    <a:lnTo>
                      <a:pt x="9" y="0"/>
                    </a:lnTo>
                    <a:lnTo>
                      <a:pt x="9" y="3"/>
                    </a:lnTo>
                    <a:lnTo>
                      <a:pt x="0" y="17"/>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36" name="Freeform 1020"/>
              <p:cNvSpPr>
                <a:spLocks/>
              </p:cNvSpPr>
              <p:nvPr/>
            </p:nvSpPr>
            <p:spPr bwMode="auto">
              <a:xfrm>
                <a:off x="5162" y="3948"/>
                <a:ext cx="25" cy="20"/>
              </a:xfrm>
              <a:custGeom>
                <a:avLst/>
                <a:gdLst>
                  <a:gd name="T0" fmla="*/ 1 w 34"/>
                  <a:gd name="T1" fmla="*/ 0 h 28"/>
                  <a:gd name="T2" fmla="*/ 0 w 34"/>
                  <a:gd name="T3" fmla="*/ 0 h 28"/>
                  <a:gd name="T4" fmla="*/ 0 w 34"/>
                  <a:gd name="T5" fmla="*/ 1 h 28"/>
                  <a:gd name="T6" fmla="*/ 0 w 34"/>
                  <a:gd name="T7" fmla="*/ 1 h 28"/>
                  <a:gd name="T8" fmla="*/ 1 w 34"/>
                  <a:gd name="T9" fmla="*/ 1 h 28"/>
                  <a:gd name="T10" fmla="*/ 1 w 34"/>
                  <a:gd name="T11" fmla="*/ 1 h 28"/>
                  <a:gd name="T12" fmla="*/ 1 w 34"/>
                  <a:gd name="T13" fmla="*/ 1 h 28"/>
                  <a:gd name="T14" fmla="*/ 1 w 34"/>
                  <a:gd name="T15" fmla="*/ 1 h 28"/>
                  <a:gd name="T16" fmla="*/ 1 w 34"/>
                  <a:gd name="T17" fmla="*/ 1 h 28"/>
                  <a:gd name="T18" fmla="*/ 1 w 34"/>
                  <a:gd name="T19" fmla="*/ 1 h 28"/>
                  <a:gd name="T20" fmla="*/ 1 w 34"/>
                  <a:gd name="T21" fmla="*/ 1 h 28"/>
                  <a:gd name="T22" fmla="*/ 1 w 34"/>
                  <a:gd name="T23" fmla="*/ 1 h 28"/>
                  <a:gd name="T24" fmla="*/ 1 w 34"/>
                  <a:gd name="T25" fmla="*/ 1 h 28"/>
                  <a:gd name="T26" fmla="*/ 1 w 34"/>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28"/>
                  <a:gd name="T44" fmla="*/ 34 w 34"/>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28">
                    <a:moveTo>
                      <a:pt x="29" y="0"/>
                    </a:moveTo>
                    <a:lnTo>
                      <a:pt x="0" y="0"/>
                    </a:lnTo>
                    <a:lnTo>
                      <a:pt x="0" y="7"/>
                    </a:lnTo>
                    <a:lnTo>
                      <a:pt x="0" y="10"/>
                    </a:lnTo>
                    <a:lnTo>
                      <a:pt x="2" y="10"/>
                    </a:lnTo>
                    <a:lnTo>
                      <a:pt x="4" y="11"/>
                    </a:lnTo>
                    <a:lnTo>
                      <a:pt x="6" y="12"/>
                    </a:lnTo>
                    <a:lnTo>
                      <a:pt x="9" y="15"/>
                    </a:lnTo>
                    <a:lnTo>
                      <a:pt x="13" y="16"/>
                    </a:lnTo>
                    <a:lnTo>
                      <a:pt x="14" y="20"/>
                    </a:lnTo>
                    <a:lnTo>
                      <a:pt x="18" y="24"/>
                    </a:lnTo>
                    <a:lnTo>
                      <a:pt x="20" y="28"/>
                    </a:lnTo>
                    <a:lnTo>
                      <a:pt x="34" y="28"/>
                    </a:lnTo>
                    <a:lnTo>
                      <a:pt x="29"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37" name="Freeform 1021"/>
              <p:cNvSpPr>
                <a:spLocks/>
              </p:cNvSpPr>
              <p:nvPr/>
            </p:nvSpPr>
            <p:spPr bwMode="auto">
              <a:xfrm>
                <a:off x="5162" y="3947"/>
                <a:ext cx="25" cy="21"/>
              </a:xfrm>
              <a:custGeom>
                <a:avLst/>
                <a:gdLst>
                  <a:gd name="T0" fmla="*/ 1 w 36"/>
                  <a:gd name="T1" fmla="*/ 0 h 31"/>
                  <a:gd name="T2" fmla="*/ 0 w 36"/>
                  <a:gd name="T3" fmla="*/ 0 h 31"/>
                  <a:gd name="T4" fmla="*/ 0 w 36"/>
                  <a:gd name="T5" fmla="*/ 1 h 31"/>
                  <a:gd name="T6" fmla="*/ 0 w 36"/>
                  <a:gd name="T7" fmla="*/ 1 h 31"/>
                  <a:gd name="T8" fmla="*/ 1 w 36"/>
                  <a:gd name="T9" fmla="*/ 1 h 31"/>
                  <a:gd name="T10" fmla="*/ 1 w 36"/>
                  <a:gd name="T11" fmla="*/ 1 h 31"/>
                  <a:gd name="T12" fmla="*/ 1 w 36"/>
                  <a:gd name="T13" fmla="*/ 1 h 31"/>
                  <a:gd name="T14" fmla="*/ 1 w 36"/>
                  <a:gd name="T15" fmla="*/ 1 h 31"/>
                  <a:gd name="T16" fmla="*/ 1 w 36"/>
                  <a:gd name="T17" fmla="*/ 1 h 31"/>
                  <a:gd name="T18" fmla="*/ 1 w 36"/>
                  <a:gd name="T19" fmla="*/ 1 h 31"/>
                  <a:gd name="T20" fmla="*/ 1 w 36"/>
                  <a:gd name="T21" fmla="*/ 1 h 31"/>
                  <a:gd name="T22" fmla="*/ 1 w 36"/>
                  <a:gd name="T23" fmla="*/ 1 h 31"/>
                  <a:gd name="T24" fmla="*/ 1 w 36"/>
                  <a:gd name="T25" fmla="*/ 1 h 31"/>
                  <a:gd name="T26" fmla="*/ 1 w 36"/>
                  <a:gd name="T27" fmla="*/ 1 h 31"/>
                  <a:gd name="T28" fmla="*/ 1 w 36"/>
                  <a:gd name="T29" fmla="*/ 1 h 31"/>
                  <a:gd name="T30" fmla="*/ 1 w 36"/>
                  <a:gd name="T31" fmla="*/ 1 h 31"/>
                  <a:gd name="T32" fmla="*/ 1 w 36"/>
                  <a:gd name="T33" fmla="*/ 1 h 31"/>
                  <a:gd name="T34" fmla="*/ 1 w 36"/>
                  <a:gd name="T35" fmla="*/ 1 h 31"/>
                  <a:gd name="T36" fmla="*/ 1 w 36"/>
                  <a:gd name="T37" fmla="*/ 0 h 31"/>
                  <a:gd name="T38" fmla="*/ 1 w 36"/>
                  <a:gd name="T39" fmla="*/ 1 h 31"/>
                  <a:gd name="T40" fmla="*/ 1 w 36"/>
                  <a:gd name="T41" fmla="*/ 1 h 31"/>
                  <a:gd name="T42" fmla="*/ 1 w 36"/>
                  <a:gd name="T43" fmla="*/ 1 h 31"/>
                  <a:gd name="T44" fmla="*/ 1 w 36"/>
                  <a:gd name="T45" fmla="*/ 1 h 31"/>
                  <a:gd name="T46" fmla="*/ 1 w 36"/>
                  <a:gd name="T47" fmla="*/ 1 h 31"/>
                  <a:gd name="T48" fmla="*/ 1 w 36"/>
                  <a:gd name="T49" fmla="*/ 1 h 31"/>
                  <a:gd name="T50" fmla="*/ 1 w 36"/>
                  <a:gd name="T51" fmla="*/ 1 h 31"/>
                  <a:gd name="T52" fmla="*/ 1 w 36"/>
                  <a:gd name="T53" fmla="*/ 1 h 31"/>
                  <a:gd name="T54" fmla="*/ 1 w 36"/>
                  <a:gd name="T55" fmla="*/ 1 h 31"/>
                  <a:gd name="T56" fmla="*/ 1 w 36"/>
                  <a:gd name="T57" fmla="*/ 1 h 31"/>
                  <a:gd name="T58" fmla="*/ 1 w 36"/>
                  <a:gd name="T59" fmla="*/ 1 h 31"/>
                  <a:gd name="T60" fmla="*/ 1 w 36"/>
                  <a:gd name="T61" fmla="*/ 1 h 31"/>
                  <a:gd name="T62" fmla="*/ 1 w 36"/>
                  <a:gd name="T63" fmla="*/ 1 h 31"/>
                  <a:gd name="T64" fmla="*/ 1 w 36"/>
                  <a:gd name="T65" fmla="*/ 1 h 31"/>
                  <a:gd name="T66" fmla="*/ 1 w 36"/>
                  <a:gd name="T67" fmla="*/ 1 h 31"/>
                  <a:gd name="T68" fmla="*/ 1 w 36"/>
                  <a:gd name="T69" fmla="*/ 1 h 31"/>
                  <a:gd name="T70" fmla="*/ 1 w 36"/>
                  <a:gd name="T71" fmla="*/ 1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
                  <a:gd name="T109" fmla="*/ 0 h 31"/>
                  <a:gd name="T110" fmla="*/ 36 w 3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 h="31">
                    <a:moveTo>
                      <a:pt x="30" y="3"/>
                    </a:moveTo>
                    <a:lnTo>
                      <a:pt x="30" y="0"/>
                    </a:lnTo>
                    <a:lnTo>
                      <a:pt x="1" y="0"/>
                    </a:lnTo>
                    <a:lnTo>
                      <a:pt x="0" y="0"/>
                    </a:lnTo>
                    <a:lnTo>
                      <a:pt x="0" y="2"/>
                    </a:lnTo>
                    <a:lnTo>
                      <a:pt x="0" y="9"/>
                    </a:lnTo>
                    <a:lnTo>
                      <a:pt x="0" y="12"/>
                    </a:lnTo>
                    <a:lnTo>
                      <a:pt x="0" y="13"/>
                    </a:lnTo>
                    <a:lnTo>
                      <a:pt x="3" y="13"/>
                    </a:lnTo>
                    <a:lnTo>
                      <a:pt x="5" y="14"/>
                    </a:lnTo>
                    <a:lnTo>
                      <a:pt x="5" y="13"/>
                    </a:lnTo>
                    <a:lnTo>
                      <a:pt x="5" y="14"/>
                    </a:lnTo>
                    <a:lnTo>
                      <a:pt x="6" y="16"/>
                    </a:lnTo>
                    <a:lnTo>
                      <a:pt x="7" y="14"/>
                    </a:lnTo>
                    <a:lnTo>
                      <a:pt x="6" y="16"/>
                    </a:lnTo>
                    <a:lnTo>
                      <a:pt x="10" y="18"/>
                    </a:lnTo>
                    <a:lnTo>
                      <a:pt x="12" y="19"/>
                    </a:lnTo>
                    <a:lnTo>
                      <a:pt x="14" y="18"/>
                    </a:lnTo>
                    <a:lnTo>
                      <a:pt x="12" y="19"/>
                    </a:lnTo>
                    <a:lnTo>
                      <a:pt x="14" y="22"/>
                    </a:lnTo>
                    <a:lnTo>
                      <a:pt x="14" y="23"/>
                    </a:lnTo>
                    <a:lnTo>
                      <a:pt x="15" y="23"/>
                    </a:lnTo>
                    <a:lnTo>
                      <a:pt x="17" y="27"/>
                    </a:lnTo>
                    <a:lnTo>
                      <a:pt x="19" y="26"/>
                    </a:lnTo>
                    <a:lnTo>
                      <a:pt x="17" y="26"/>
                    </a:lnTo>
                    <a:lnTo>
                      <a:pt x="20" y="31"/>
                    </a:lnTo>
                    <a:lnTo>
                      <a:pt x="21" y="31"/>
                    </a:lnTo>
                    <a:lnTo>
                      <a:pt x="35" y="31"/>
                    </a:lnTo>
                    <a:lnTo>
                      <a:pt x="36" y="31"/>
                    </a:lnTo>
                    <a:lnTo>
                      <a:pt x="36" y="30"/>
                    </a:lnTo>
                    <a:lnTo>
                      <a:pt x="30" y="0"/>
                    </a:lnTo>
                    <a:lnTo>
                      <a:pt x="27" y="0"/>
                    </a:lnTo>
                    <a:lnTo>
                      <a:pt x="33" y="30"/>
                    </a:lnTo>
                    <a:lnTo>
                      <a:pt x="35" y="30"/>
                    </a:lnTo>
                    <a:lnTo>
                      <a:pt x="35" y="28"/>
                    </a:lnTo>
                    <a:lnTo>
                      <a:pt x="21" y="28"/>
                    </a:lnTo>
                    <a:lnTo>
                      <a:pt x="21" y="30"/>
                    </a:lnTo>
                    <a:lnTo>
                      <a:pt x="22" y="30"/>
                    </a:lnTo>
                    <a:lnTo>
                      <a:pt x="20" y="24"/>
                    </a:lnTo>
                    <a:lnTo>
                      <a:pt x="16" y="21"/>
                    </a:lnTo>
                    <a:lnTo>
                      <a:pt x="15" y="22"/>
                    </a:lnTo>
                    <a:lnTo>
                      <a:pt x="16" y="22"/>
                    </a:lnTo>
                    <a:lnTo>
                      <a:pt x="14" y="18"/>
                    </a:lnTo>
                    <a:lnTo>
                      <a:pt x="11" y="16"/>
                    </a:lnTo>
                    <a:lnTo>
                      <a:pt x="10" y="17"/>
                    </a:lnTo>
                    <a:lnTo>
                      <a:pt x="11" y="17"/>
                    </a:lnTo>
                    <a:lnTo>
                      <a:pt x="7" y="13"/>
                    </a:lnTo>
                    <a:lnTo>
                      <a:pt x="6" y="12"/>
                    </a:lnTo>
                    <a:lnTo>
                      <a:pt x="5" y="12"/>
                    </a:lnTo>
                    <a:lnTo>
                      <a:pt x="3" y="11"/>
                    </a:lnTo>
                    <a:lnTo>
                      <a:pt x="3" y="12"/>
                    </a:lnTo>
                    <a:lnTo>
                      <a:pt x="3" y="11"/>
                    </a:lnTo>
                    <a:lnTo>
                      <a:pt x="1" y="11"/>
                    </a:lnTo>
                    <a:lnTo>
                      <a:pt x="1" y="12"/>
                    </a:lnTo>
                    <a:lnTo>
                      <a:pt x="3" y="12"/>
                    </a:lnTo>
                    <a:lnTo>
                      <a:pt x="3" y="9"/>
                    </a:lnTo>
                    <a:lnTo>
                      <a:pt x="3" y="2"/>
                    </a:lnTo>
                    <a:lnTo>
                      <a:pt x="1" y="2"/>
                    </a:lnTo>
                    <a:lnTo>
                      <a:pt x="1" y="3"/>
                    </a:lnTo>
                    <a:lnTo>
                      <a:pt x="30" y="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38" name="Freeform 1022"/>
              <p:cNvSpPr>
                <a:spLocks/>
              </p:cNvSpPr>
              <p:nvPr/>
            </p:nvSpPr>
            <p:spPr bwMode="auto">
              <a:xfrm>
                <a:off x="5068" y="3948"/>
                <a:ext cx="35" cy="20"/>
              </a:xfrm>
              <a:custGeom>
                <a:avLst/>
                <a:gdLst>
                  <a:gd name="T0" fmla="*/ 1 w 47"/>
                  <a:gd name="T1" fmla="*/ 0 h 28"/>
                  <a:gd name="T2" fmla="*/ 1 w 47"/>
                  <a:gd name="T3" fmla="*/ 0 h 28"/>
                  <a:gd name="T4" fmla="*/ 1 w 47"/>
                  <a:gd name="T5" fmla="*/ 1 h 28"/>
                  <a:gd name="T6" fmla="*/ 1 w 47"/>
                  <a:gd name="T7" fmla="*/ 1 h 28"/>
                  <a:gd name="T8" fmla="*/ 1 w 47"/>
                  <a:gd name="T9" fmla="*/ 1 h 28"/>
                  <a:gd name="T10" fmla="*/ 1 w 47"/>
                  <a:gd name="T11" fmla="*/ 1 h 28"/>
                  <a:gd name="T12" fmla="*/ 1 w 47"/>
                  <a:gd name="T13" fmla="*/ 1 h 28"/>
                  <a:gd name="T14" fmla="*/ 1 w 47"/>
                  <a:gd name="T15" fmla="*/ 1 h 28"/>
                  <a:gd name="T16" fmla="*/ 1 w 47"/>
                  <a:gd name="T17" fmla="*/ 1 h 28"/>
                  <a:gd name="T18" fmla="*/ 1 w 47"/>
                  <a:gd name="T19" fmla="*/ 1 h 28"/>
                  <a:gd name="T20" fmla="*/ 1 w 47"/>
                  <a:gd name="T21" fmla="*/ 1 h 28"/>
                  <a:gd name="T22" fmla="*/ 1 w 47"/>
                  <a:gd name="T23" fmla="*/ 1 h 28"/>
                  <a:gd name="T24" fmla="*/ 1 w 47"/>
                  <a:gd name="T25" fmla="*/ 1 h 28"/>
                  <a:gd name="T26" fmla="*/ 1 w 47"/>
                  <a:gd name="T27" fmla="*/ 1 h 28"/>
                  <a:gd name="T28" fmla="*/ 1 w 47"/>
                  <a:gd name="T29" fmla="*/ 1 h 28"/>
                  <a:gd name="T30" fmla="*/ 1 w 47"/>
                  <a:gd name="T31" fmla="*/ 1 h 28"/>
                  <a:gd name="T32" fmla="*/ 1 w 47"/>
                  <a:gd name="T33" fmla="*/ 1 h 28"/>
                  <a:gd name="T34" fmla="*/ 1 w 47"/>
                  <a:gd name="T35" fmla="*/ 1 h 28"/>
                  <a:gd name="T36" fmla="*/ 1 w 47"/>
                  <a:gd name="T37" fmla="*/ 1 h 28"/>
                  <a:gd name="T38" fmla="*/ 1 w 47"/>
                  <a:gd name="T39" fmla="*/ 1 h 28"/>
                  <a:gd name="T40" fmla="*/ 0 w 47"/>
                  <a:gd name="T41" fmla="*/ 1 h 28"/>
                  <a:gd name="T42" fmla="*/ 0 w 47"/>
                  <a:gd name="T43" fmla="*/ 0 h 28"/>
                  <a:gd name="T44" fmla="*/ 1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2" y="0"/>
                    </a:moveTo>
                    <a:lnTo>
                      <a:pt x="47" y="0"/>
                    </a:lnTo>
                    <a:lnTo>
                      <a:pt x="47" y="7"/>
                    </a:lnTo>
                    <a:lnTo>
                      <a:pt x="47" y="10"/>
                    </a:lnTo>
                    <a:lnTo>
                      <a:pt x="46" y="10"/>
                    </a:lnTo>
                    <a:lnTo>
                      <a:pt x="45" y="10"/>
                    </a:lnTo>
                    <a:lnTo>
                      <a:pt x="42" y="11"/>
                    </a:lnTo>
                    <a:lnTo>
                      <a:pt x="40" y="11"/>
                    </a:lnTo>
                    <a:lnTo>
                      <a:pt x="39" y="12"/>
                    </a:lnTo>
                    <a:lnTo>
                      <a:pt x="36" y="14"/>
                    </a:lnTo>
                    <a:lnTo>
                      <a:pt x="34" y="15"/>
                    </a:lnTo>
                    <a:lnTo>
                      <a:pt x="32" y="16"/>
                    </a:lnTo>
                    <a:lnTo>
                      <a:pt x="30" y="16"/>
                    </a:lnTo>
                    <a:lnTo>
                      <a:pt x="29" y="19"/>
                    </a:lnTo>
                    <a:lnTo>
                      <a:pt x="27" y="20"/>
                    </a:lnTo>
                    <a:lnTo>
                      <a:pt x="25" y="22"/>
                    </a:lnTo>
                    <a:lnTo>
                      <a:pt x="22" y="24"/>
                    </a:lnTo>
                    <a:lnTo>
                      <a:pt x="21" y="26"/>
                    </a:lnTo>
                    <a:lnTo>
                      <a:pt x="20" y="28"/>
                    </a:lnTo>
                    <a:lnTo>
                      <a:pt x="0" y="28"/>
                    </a:lnTo>
                    <a:lnTo>
                      <a:pt x="0" y="0"/>
                    </a:lnTo>
                    <a:lnTo>
                      <a:pt x="2"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39" name="Freeform 1023"/>
              <p:cNvSpPr>
                <a:spLocks/>
              </p:cNvSpPr>
              <p:nvPr/>
            </p:nvSpPr>
            <p:spPr bwMode="auto">
              <a:xfrm>
                <a:off x="5067" y="3947"/>
                <a:ext cx="37" cy="21"/>
              </a:xfrm>
              <a:custGeom>
                <a:avLst/>
                <a:gdLst>
                  <a:gd name="T0" fmla="*/ 1 w 49"/>
                  <a:gd name="T1" fmla="*/ 1 h 31"/>
                  <a:gd name="T2" fmla="*/ 2 w 49"/>
                  <a:gd name="T3" fmla="*/ 1 h 31"/>
                  <a:gd name="T4" fmla="*/ 2 w 49"/>
                  <a:gd name="T5" fmla="*/ 1 h 31"/>
                  <a:gd name="T6" fmla="*/ 2 w 49"/>
                  <a:gd name="T7" fmla="*/ 1 h 31"/>
                  <a:gd name="T8" fmla="*/ 2 w 49"/>
                  <a:gd name="T9" fmla="*/ 1 h 31"/>
                  <a:gd name="T10" fmla="*/ 2 w 49"/>
                  <a:gd name="T11" fmla="*/ 1 h 31"/>
                  <a:gd name="T12" fmla="*/ 2 w 49"/>
                  <a:gd name="T13" fmla="*/ 1 h 31"/>
                  <a:gd name="T14" fmla="*/ 2 w 49"/>
                  <a:gd name="T15" fmla="*/ 1 h 31"/>
                  <a:gd name="T16" fmla="*/ 2 w 49"/>
                  <a:gd name="T17" fmla="*/ 1 h 31"/>
                  <a:gd name="T18" fmla="*/ 2 w 49"/>
                  <a:gd name="T19" fmla="*/ 1 h 31"/>
                  <a:gd name="T20" fmla="*/ 2 w 49"/>
                  <a:gd name="T21" fmla="*/ 1 h 31"/>
                  <a:gd name="T22" fmla="*/ 2 w 49"/>
                  <a:gd name="T23" fmla="*/ 1 h 31"/>
                  <a:gd name="T24" fmla="*/ 2 w 49"/>
                  <a:gd name="T25" fmla="*/ 1 h 31"/>
                  <a:gd name="T26" fmla="*/ 2 w 49"/>
                  <a:gd name="T27" fmla="*/ 1 h 31"/>
                  <a:gd name="T28" fmla="*/ 2 w 49"/>
                  <a:gd name="T29" fmla="*/ 1 h 31"/>
                  <a:gd name="T30" fmla="*/ 2 w 49"/>
                  <a:gd name="T31" fmla="*/ 1 h 31"/>
                  <a:gd name="T32" fmla="*/ 2 w 49"/>
                  <a:gd name="T33" fmla="*/ 1 h 31"/>
                  <a:gd name="T34" fmla="*/ 2 w 49"/>
                  <a:gd name="T35" fmla="*/ 1 h 31"/>
                  <a:gd name="T36" fmla="*/ 2 w 49"/>
                  <a:gd name="T37" fmla="*/ 1 h 31"/>
                  <a:gd name="T38" fmla="*/ 2 w 49"/>
                  <a:gd name="T39" fmla="*/ 1 h 31"/>
                  <a:gd name="T40" fmla="*/ 2 w 49"/>
                  <a:gd name="T41" fmla="*/ 1 h 31"/>
                  <a:gd name="T42" fmla="*/ 2 w 49"/>
                  <a:gd name="T43" fmla="*/ 1 h 31"/>
                  <a:gd name="T44" fmla="*/ 2 w 49"/>
                  <a:gd name="T45" fmla="*/ 1 h 31"/>
                  <a:gd name="T46" fmla="*/ 2 w 49"/>
                  <a:gd name="T47" fmla="*/ 1 h 31"/>
                  <a:gd name="T48" fmla="*/ 2 w 49"/>
                  <a:gd name="T49" fmla="*/ 1 h 31"/>
                  <a:gd name="T50" fmla="*/ 2 w 49"/>
                  <a:gd name="T51" fmla="*/ 1 h 31"/>
                  <a:gd name="T52" fmla="*/ 1 w 49"/>
                  <a:gd name="T53" fmla="*/ 1 h 31"/>
                  <a:gd name="T54" fmla="*/ 2 w 49"/>
                  <a:gd name="T55" fmla="*/ 1 h 31"/>
                  <a:gd name="T56" fmla="*/ 1 w 49"/>
                  <a:gd name="T57" fmla="*/ 1 h 31"/>
                  <a:gd name="T58" fmla="*/ 2 w 49"/>
                  <a:gd name="T59" fmla="*/ 1 h 31"/>
                  <a:gd name="T60" fmla="*/ 2 w 49"/>
                  <a:gd name="T61" fmla="*/ 0 h 31"/>
                  <a:gd name="T62" fmla="*/ 1 w 49"/>
                  <a:gd name="T63" fmla="*/ 0 h 31"/>
                  <a:gd name="T64" fmla="*/ 0 w 49"/>
                  <a:gd name="T65" fmla="*/ 1 h 31"/>
                  <a:gd name="T66" fmla="*/ 0 w 49"/>
                  <a:gd name="T67" fmla="*/ 1 h 31"/>
                  <a:gd name="T68" fmla="*/ 2 w 49"/>
                  <a:gd name="T69" fmla="*/ 1 h 31"/>
                  <a:gd name="T70" fmla="*/ 2 w 49"/>
                  <a:gd name="T71" fmla="*/ 1 h 31"/>
                  <a:gd name="T72" fmla="*/ 2 w 49"/>
                  <a:gd name="T73" fmla="*/ 1 h 31"/>
                  <a:gd name="T74" fmla="*/ 2 w 49"/>
                  <a:gd name="T75" fmla="*/ 1 h 31"/>
                  <a:gd name="T76" fmla="*/ 2 w 49"/>
                  <a:gd name="T77" fmla="*/ 1 h 31"/>
                  <a:gd name="T78" fmla="*/ 2 w 49"/>
                  <a:gd name="T79" fmla="*/ 1 h 31"/>
                  <a:gd name="T80" fmla="*/ 2 w 49"/>
                  <a:gd name="T81" fmla="*/ 1 h 31"/>
                  <a:gd name="T82" fmla="*/ 2 w 49"/>
                  <a:gd name="T83" fmla="*/ 1 h 31"/>
                  <a:gd name="T84" fmla="*/ 2 w 49"/>
                  <a:gd name="T85" fmla="*/ 1 h 31"/>
                  <a:gd name="T86" fmla="*/ 2 w 49"/>
                  <a:gd name="T87" fmla="*/ 1 h 31"/>
                  <a:gd name="T88" fmla="*/ 2 w 49"/>
                  <a:gd name="T89" fmla="*/ 1 h 31"/>
                  <a:gd name="T90" fmla="*/ 2 w 49"/>
                  <a:gd name="T91" fmla="*/ 1 h 31"/>
                  <a:gd name="T92" fmla="*/ 2 w 49"/>
                  <a:gd name="T93" fmla="*/ 1 h 31"/>
                  <a:gd name="T94" fmla="*/ 2 w 49"/>
                  <a:gd name="T95" fmla="*/ 1 h 31"/>
                  <a:gd name="T96" fmla="*/ 2 w 49"/>
                  <a:gd name="T97" fmla="*/ 1 h 31"/>
                  <a:gd name="T98" fmla="*/ 2 w 49"/>
                  <a:gd name="T99" fmla="*/ 1 h 31"/>
                  <a:gd name="T100" fmla="*/ 2 w 49"/>
                  <a:gd name="T101" fmla="*/ 1 h 31"/>
                  <a:gd name="T102" fmla="*/ 2 w 49"/>
                  <a:gd name="T103" fmla="*/ 1 h 31"/>
                  <a:gd name="T104" fmla="*/ 2 w 49"/>
                  <a:gd name="T105" fmla="*/ 1 h 31"/>
                  <a:gd name="T106" fmla="*/ 2 w 49"/>
                  <a:gd name="T107" fmla="*/ 1 h 31"/>
                  <a:gd name="T108" fmla="*/ 2 w 49"/>
                  <a:gd name="T109" fmla="*/ 1 h 31"/>
                  <a:gd name="T110" fmla="*/ 2 w 49"/>
                  <a:gd name="T111" fmla="*/ 1 h 31"/>
                  <a:gd name="T112" fmla="*/ 2 w 49"/>
                  <a:gd name="T113" fmla="*/ 1 h 31"/>
                  <a:gd name="T114" fmla="*/ 2 w 49"/>
                  <a:gd name="T115" fmla="*/ 1 h 31"/>
                  <a:gd name="T116" fmla="*/ 2 w 49"/>
                  <a:gd name="T117" fmla="*/ 1 h 31"/>
                  <a:gd name="T118" fmla="*/ 2 w 49"/>
                  <a:gd name="T119" fmla="*/ 0 h 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31"/>
                  <a:gd name="T182" fmla="*/ 49 w 49"/>
                  <a:gd name="T183" fmla="*/ 31 h 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31">
                    <a:moveTo>
                      <a:pt x="1" y="0"/>
                    </a:moveTo>
                    <a:lnTo>
                      <a:pt x="1" y="3"/>
                    </a:lnTo>
                    <a:lnTo>
                      <a:pt x="48" y="3"/>
                    </a:lnTo>
                    <a:lnTo>
                      <a:pt x="48" y="2"/>
                    </a:lnTo>
                    <a:lnTo>
                      <a:pt x="47" y="2"/>
                    </a:lnTo>
                    <a:lnTo>
                      <a:pt x="47" y="9"/>
                    </a:lnTo>
                    <a:lnTo>
                      <a:pt x="47" y="12"/>
                    </a:lnTo>
                    <a:lnTo>
                      <a:pt x="48" y="12"/>
                    </a:lnTo>
                    <a:lnTo>
                      <a:pt x="48" y="11"/>
                    </a:lnTo>
                    <a:lnTo>
                      <a:pt x="47" y="11"/>
                    </a:lnTo>
                    <a:lnTo>
                      <a:pt x="44" y="11"/>
                    </a:lnTo>
                    <a:lnTo>
                      <a:pt x="46" y="12"/>
                    </a:lnTo>
                    <a:lnTo>
                      <a:pt x="46" y="11"/>
                    </a:lnTo>
                    <a:lnTo>
                      <a:pt x="43" y="12"/>
                    </a:lnTo>
                    <a:lnTo>
                      <a:pt x="43" y="13"/>
                    </a:lnTo>
                    <a:lnTo>
                      <a:pt x="43" y="12"/>
                    </a:lnTo>
                    <a:lnTo>
                      <a:pt x="40" y="13"/>
                    </a:lnTo>
                    <a:lnTo>
                      <a:pt x="38" y="13"/>
                    </a:lnTo>
                    <a:lnTo>
                      <a:pt x="36" y="14"/>
                    </a:lnTo>
                    <a:lnTo>
                      <a:pt x="35" y="17"/>
                    </a:lnTo>
                    <a:lnTo>
                      <a:pt x="35" y="16"/>
                    </a:lnTo>
                    <a:lnTo>
                      <a:pt x="33" y="17"/>
                    </a:lnTo>
                    <a:lnTo>
                      <a:pt x="31" y="17"/>
                    </a:lnTo>
                    <a:lnTo>
                      <a:pt x="31" y="18"/>
                    </a:lnTo>
                    <a:lnTo>
                      <a:pt x="28" y="19"/>
                    </a:lnTo>
                    <a:lnTo>
                      <a:pt x="30" y="19"/>
                    </a:lnTo>
                    <a:lnTo>
                      <a:pt x="28" y="19"/>
                    </a:lnTo>
                    <a:lnTo>
                      <a:pt x="27" y="21"/>
                    </a:lnTo>
                    <a:lnTo>
                      <a:pt x="28" y="22"/>
                    </a:lnTo>
                    <a:lnTo>
                      <a:pt x="27" y="21"/>
                    </a:lnTo>
                    <a:lnTo>
                      <a:pt x="25" y="23"/>
                    </a:lnTo>
                    <a:lnTo>
                      <a:pt x="23" y="24"/>
                    </a:lnTo>
                    <a:lnTo>
                      <a:pt x="21" y="27"/>
                    </a:lnTo>
                    <a:lnTo>
                      <a:pt x="22" y="28"/>
                    </a:lnTo>
                    <a:lnTo>
                      <a:pt x="21" y="27"/>
                    </a:lnTo>
                    <a:lnTo>
                      <a:pt x="20" y="28"/>
                    </a:lnTo>
                    <a:lnTo>
                      <a:pt x="21" y="30"/>
                    </a:lnTo>
                    <a:lnTo>
                      <a:pt x="21" y="28"/>
                    </a:lnTo>
                    <a:lnTo>
                      <a:pt x="1" y="28"/>
                    </a:lnTo>
                    <a:lnTo>
                      <a:pt x="1" y="30"/>
                    </a:lnTo>
                    <a:lnTo>
                      <a:pt x="3" y="30"/>
                    </a:lnTo>
                    <a:lnTo>
                      <a:pt x="3" y="2"/>
                    </a:lnTo>
                    <a:lnTo>
                      <a:pt x="1" y="2"/>
                    </a:lnTo>
                    <a:lnTo>
                      <a:pt x="1" y="3"/>
                    </a:lnTo>
                    <a:lnTo>
                      <a:pt x="3" y="3"/>
                    </a:lnTo>
                    <a:lnTo>
                      <a:pt x="4" y="3"/>
                    </a:lnTo>
                    <a:lnTo>
                      <a:pt x="4" y="0"/>
                    </a:lnTo>
                    <a:lnTo>
                      <a:pt x="3" y="0"/>
                    </a:lnTo>
                    <a:lnTo>
                      <a:pt x="1" y="0"/>
                    </a:lnTo>
                    <a:lnTo>
                      <a:pt x="0" y="0"/>
                    </a:lnTo>
                    <a:lnTo>
                      <a:pt x="0" y="2"/>
                    </a:lnTo>
                    <a:lnTo>
                      <a:pt x="0" y="30"/>
                    </a:lnTo>
                    <a:lnTo>
                      <a:pt x="0" y="31"/>
                    </a:lnTo>
                    <a:lnTo>
                      <a:pt x="1" y="31"/>
                    </a:lnTo>
                    <a:lnTo>
                      <a:pt x="21" y="31"/>
                    </a:lnTo>
                    <a:lnTo>
                      <a:pt x="22" y="31"/>
                    </a:lnTo>
                    <a:lnTo>
                      <a:pt x="23" y="30"/>
                    </a:lnTo>
                    <a:lnTo>
                      <a:pt x="23" y="28"/>
                    </a:lnTo>
                    <a:lnTo>
                      <a:pt x="25" y="26"/>
                    </a:lnTo>
                    <a:lnTo>
                      <a:pt x="23" y="26"/>
                    </a:lnTo>
                    <a:lnTo>
                      <a:pt x="25" y="27"/>
                    </a:lnTo>
                    <a:lnTo>
                      <a:pt x="26" y="24"/>
                    </a:lnTo>
                    <a:lnTo>
                      <a:pt x="28" y="23"/>
                    </a:lnTo>
                    <a:lnTo>
                      <a:pt x="30" y="22"/>
                    </a:lnTo>
                    <a:lnTo>
                      <a:pt x="30" y="21"/>
                    </a:lnTo>
                    <a:lnTo>
                      <a:pt x="30" y="22"/>
                    </a:lnTo>
                    <a:lnTo>
                      <a:pt x="32" y="19"/>
                    </a:lnTo>
                    <a:lnTo>
                      <a:pt x="31" y="18"/>
                    </a:lnTo>
                    <a:lnTo>
                      <a:pt x="32" y="19"/>
                    </a:lnTo>
                    <a:lnTo>
                      <a:pt x="33" y="19"/>
                    </a:lnTo>
                    <a:lnTo>
                      <a:pt x="36" y="18"/>
                    </a:lnTo>
                    <a:lnTo>
                      <a:pt x="37" y="17"/>
                    </a:lnTo>
                    <a:lnTo>
                      <a:pt x="37" y="16"/>
                    </a:lnTo>
                    <a:lnTo>
                      <a:pt x="37" y="17"/>
                    </a:lnTo>
                    <a:lnTo>
                      <a:pt x="40" y="16"/>
                    </a:lnTo>
                    <a:lnTo>
                      <a:pt x="41" y="14"/>
                    </a:lnTo>
                    <a:lnTo>
                      <a:pt x="41" y="13"/>
                    </a:lnTo>
                    <a:lnTo>
                      <a:pt x="41" y="14"/>
                    </a:lnTo>
                    <a:lnTo>
                      <a:pt x="43" y="14"/>
                    </a:lnTo>
                    <a:lnTo>
                      <a:pt x="43" y="13"/>
                    </a:lnTo>
                    <a:lnTo>
                      <a:pt x="43" y="14"/>
                    </a:lnTo>
                    <a:lnTo>
                      <a:pt x="44" y="14"/>
                    </a:lnTo>
                    <a:lnTo>
                      <a:pt x="46" y="13"/>
                    </a:lnTo>
                    <a:lnTo>
                      <a:pt x="47" y="13"/>
                    </a:lnTo>
                    <a:lnTo>
                      <a:pt x="46" y="13"/>
                    </a:lnTo>
                    <a:lnTo>
                      <a:pt x="47" y="13"/>
                    </a:lnTo>
                    <a:lnTo>
                      <a:pt x="47" y="12"/>
                    </a:lnTo>
                    <a:lnTo>
                      <a:pt x="47" y="13"/>
                    </a:lnTo>
                    <a:lnTo>
                      <a:pt x="48" y="13"/>
                    </a:lnTo>
                    <a:lnTo>
                      <a:pt x="49" y="13"/>
                    </a:lnTo>
                    <a:lnTo>
                      <a:pt x="49" y="12"/>
                    </a:lnTo>
                    <a:lnTo>
                      <a:pt x="49" y="9"/>
                    </a:lnTo>
                    <a:lnTo>
                      <a:pt x="49" y="2"/>
                    </a:lnTo>
                    <a:lnTo>
                      <a:pt x="49" y="0"/>
                    </a:lnTo>
                    <a:lnTo>
                      <a:pt x="48" y="0"/>
                    </a:lnTo>
                    <a:lnTo>
                      <a:pt x="1"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40" name="Rectangle 1024"/>
              <p:cNvSpPr>
                <a:spLocks noChangeArrowheads="1"/>
              </p:cNvSpPr>
              <p:nvPr/>
            </p:nvSpPr>
            <p:spPr bwMode="auto">
              <a:xfrm>
                <a:off x="5376" y="3920"/>
                <a:ext cx="3" cy="24"/>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41" name="Freeform 1025"/>
              <p:cNvSpPr>
                <a:spLocks/>
              </p:cNvSpPr>
              <p:nvPr/>
            </p:nvSpPr>
            <p:spPr bwMode="auto">
              <a:xfrm>
                <a:off x="5097" y="3980"/>
                <a:ext cx="53" cy="14"/>
              </a:xfrm>
              <a:custGeom>
                <a:avLst/>
                <a:gdLst>
                  <a:gd name="T0" fmla="*/ 0 w 70"/>
                  <a:gd name="T1" fmla="*/ 1 h 22"/>
                  <a:gd name="T2" fmla="*/ 2 w 70"/>
                  <a:gd name="T3" fmla="*/ 1 h 22"/>
                  <a:gd name="T4" fmla="*/ 2 w 70"/>
                  <a:gd name="T5" fmla="*/ 1 h 22"/>
                  <a:gd name="T6" fmla="*/ 4 w 70"/>
                  <a:gd name="T7" fmla="*/ 0 h 22"/>
                  <a:gd name="T8" fmla="*/ 4 w 70"/>
                  <a:gd name="T9" fmla="*/ 1 h 22"/>
                  <a:gd name="T10" fmla="*/ 2 w 70"/>
                  <a:gd name="T11" fmla="*/ 1 h 22"/>
                  <a:gd name="T12" fmla="*/ 2 w 70"/>
                  <a:gd name="T13" fmla="*/ 1 h 22"/>
                  <a:gd name="T14" fmla="*/ 0 w 70"/>
                  <a:gd name="T15" fmla="*/ 1 h 22"/>
                  <a:gd name="T16" fmla="*/ 0 w 70"/>
                  <a:gd name="T17" fmla="*/ 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22"/>
                  <a:gd name="T29" fmla="*/ 70 w 70"/>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22">
                    <a:moveTo>
                      <a:pt x="0" y="7"/>
                    </a:moveTo>
                    <a:lnTo>
                      <a:pt x="5" y="5"/>
                    </a:lnTo>
                    <a:lnTo>
                      <a:pt x="43" y="5"/>
                    </a:lnTo>
                    <a:lnTo>
                      <a:pt x="70" y="0"/>
                    </a:lnTo>
                    <a:lnTo>
                      <a:pt x="70" y="15"/>
                    </a:lnTo>
                    <a:lnTo>
                      <a:pt x="42" y="22"/>
                    </a:lnTo>
                    <a:lnTo>
                      <a:pt x="3" y="22"/>
                    </a:lnTo>
                    <a:lnTo>
                      <a:pt x="0" y="19"/>
                    </a:lnTo>
                    <a:lnTo>
                      <a:pt x="0" y="7"/>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42" name="Freeform 1026"/>
              <p:cNvSpPr>
                <a:spLocks/>
              </p:cNvSpPr>
              <p:nvPr/>
            </p:nvSpPr>
            <p:spPr bwMode="auto">
              <a:xfrm>
                <a:off x="5095" y="3983"/>
                <a:ext cx="5" cy="11"/>
              </a:xfrm>
              <a:custGeom>
                <a:avLst/>
                <a:gdLst>
                  <a:gd name="T0" fmla="*/ 1 w 7"/>
                  <a:gd name="T1" fmla="*/ 0 h 17"/>
                  <a:gd name="T2" fmla="*/ 1 w 7"/>
                  <a:gd name="T3" fmla="*/ 0 h 17"/>
                  <a:gd name="T4" fmla="*/ 0 w 7"/>
                  <a:gd name="T5" fmla="*/ 0 h 17"/>
                  <a:gd name="T6" fmla="*/ 0 w 7"/>
                  <a:gd name="T7" fmla="*/ 1 h 17"/>
                  <a:gd name="T8" fmla="*/ 1 w 7"/>
                  <a:gd name="T9" fmla="*/ 1 h 17"/>
                  <a:gd name="T10" fmla="*/ 1 w 7"/>
                  <a:gd name="T11" fmla="*/ 1 h 17"/>
                  <a:gd name="T12" fmla="*/ 1 w 7"/>
                  <a:gd name="T13" fmla="*/ 1 h 17"/>
                  <a:gd name="T14" fmla="*/ 1 w 7"/>
                  <a:gd name="T15" fmla="*/ 1 h 17"/>
                  <a:gd name="T16" fmla="*/ 1 w 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7" y="0"/>
                    </a:moveTo>
                    <a:lnTo>
                      <a:pt x="1" y="0"/>
                    </a:lnTo>
                    <a:lnTo>
                      <a:pt x="0" y="0"/>
                    </a:lnTo>
                    <a:lnTo>
                      <a:pt x="0" y="14"/>
                    </a:lnTo>
                    <a:lnTo>
                      <a:pt x="3" y="17"/>
                    </a:lnTo>
                    <a:lnTo>
                      <a:pt x="6" y="17"/>
                    </a:lnTo>
                    <a:lnTo>
                      <a:pt x="3" y="14"/>
                    </a:lnTo>
                    <a:lnTo>
                      <a:pt x="3" y="2"/>
                    </a:lnTo>
                    <a:lnTo>
                      <a:pt x="7"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43" name="Freeform 1027"/>
              <p:cNvSpPr>
                <a:spLocks/>
              </p:cNvSpPr>
              <p:nvPr/>
            </p:nvSpPr>
            <p:spPr bwMode="auto">
              <a:xfrm>
                <a:off x="5404" y="3937"/>
                <a:ext cx="13" cy="7"/>
              </a:xfrm>
              <a:custGeom>
                <a:avLst/>
                <a:gdLst>
                  <a:gd name="T0" fmla="*/ 0 w 17"/>
                  <a:gd name="T1" fmla="*/ 1 h 12"/>
                  <a:gd name="T2" fmla="*/ 2 w 17"/>
                  <a:gd name="T3" fmla="*/ 1 h 12"/>
                  <a:gd name="T4" fmla="*/ 2 w 17"/>
                  <a:gd name="T5" fmla="*/ 1 h 12"/>
                  <a:gd name="T6" fmla="*/ 2 w 17"/>
                  <a:gd name="T7" fmla="*/ 1 h 12"/>
                  <a:gd name="T8" fmla="*/ 2 w 17"/>
                  <a:gd name="T9" fmla="*/ 0 h 12"/>
                  <a:gd name="T10" fmla="*/ 0 w 17"/>
                  <a:gd name="T11" fmla="*/ 0 h 12"/>
                  <a:gd name="T12" fmla="*/ 0 w 17"/>
                  <a:gd name="T13" fmla="*/ 1 h 12"/>
                  <a:gd name="T14" fmla="*/ 0 60000 65536"/>
                  <a:gd name="T15" fmla="*/ 0 60000 65536"/>
                  <a:gd name="T16" fmla="*/ 0 60000 65536"/>
                  <a:gd name="T17" fmla="*/ 0 60000 65536"/>
                  <a:gd name="T18" fmla="*/ 0 60000 65536"/>
                  <a:gd name="T19" fmla="*/ 0 60000 65536"/>
                  <a:gd name="T20" fmla="*/ 0 60000 65536"/>
                  <a:gd name="T21" fmla="*/ 0 w 17"/>
                  <a:gd name="T22" fmla="*/ 0 h 12"/>
                  <a:gd name="T23" fmla="*/ 17 w 1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2">
                    <a:moveTo>
                      <a:pt x="0" y="12"/>
                    </a:moveTo>
                    <a:lnTo>
                      <a:pt x="17" y="12"/>
                    </a:lnTo>
                    <a:lnTo>
                      <a:pt x="17" y="4"/>
                    </a:lnTo>
                    <a:lnTo>
                      <a:pt x="4" y="4"/>
                    </a:lnTo>
                    <a:lnTo>
                      <a:pt x="4" y="0"/>
                    </a:lnTo>
                    <a:lnTo>
                      <a:pt x="0" y="0"/>
                    </a:lnTo>
                    <a:lnTo>
                      <a:pt x="0" y="12"/>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44" name="Freeform 1028"/>
              <p:cNvSpPr>
                <a:spLocks/>
              </p:cNvSpPr>
              <p:nvPr/>
            </p:nvSpPr>
            <p:spPr bwMode="auto">
              <a:xfrm>
                <a:off x="5401" y="3968"/>
                <a:ext cx="95" cy="88"/>
              </a:xfrm>
              <a:custGeom>
                <a:avLst/>
                <a:gdLst>
                  <a:gd name="T0" fmla="*/ 0 w 127"/>
                  <a:gd name="T1" fmla="*/ 1 h 125"/>
                  <a:gd name="T2" fmla="*/ 1 w 127"/>
                  <a:gd name="T3" fmla="*/ 1 h 125"/>
                  <a:gd name="T4" fmla="*/ 1 w 127"/>
                  <a:gd name="T5" fmla="*/ 1 h 125"/>
                  <a:gd name="T6" fmla="*/ 1 w 127"/>
                  <a:gd name="T7" fmla="*/ 1 h 125"/>
                  <a:gd name="T8" fmla="*/ 1 w 127"/>
                  <a:gd name="T9" fmla="*/ 1 h 125"/>
                  <a:gd name="T10" fmla="*/ 1 w 127"/>
                  <a:gd name="T11" fmla="*/ 1 h 125"/>
                  <a:gd name="T12" fmla="*/ 1 w 127"/>
                  <a:gd name="T13" fmla="*/ 1 h 125"/>
                  <a:gd name="T14" fmla="*/ 1 w 127"/>
                  <a:gd name="T15" fmla="*/ 1 h 125"/>
                  <a:gd name="T16" fmla="*/ 1 w 127"/>
                  <a:gd name="T17" fmla="*/ 1 h 125"/>
                  <a:gd name="T18" fmla="*/ 2 w 127"/>
                  <a:gd name="T19" fmla="*/ 0 h 125"/>
                  <a:gd name="T20" fmla="*/ 3 w 127"/>
                  <a:gd name="T21" fmla="*/ 0 h 125"/>
                  <a:gd name="T22" fmla="*/ 3 w 127"/>
                  <a:gd name="T23" fmla="*/ 1 h 125"/>
                  <a:gd name="T24" fmla="*/ 3 w 127"/>
                  <a:gd name="T25" fmla="*/ 1 h 125"/>
                  <a:gd name="T26" fmla="*/ 4 w 127"/>
                  <a:gd name="T27" fmla="*/ 1 h 125"/>
                  <a:gd name="T28" fmla="*/ 4 w 127"/>
                  <a:gd name="T29" fmla="*/ 1 h 125"/>
                  <a:gd name="T30" fmla="*/ 4 w 127"/>
                  <a:gd name="T31" fmla="*/ 1 h 125"/>
                  <a:gd name="T32" fmla="*/ 4 w 127"/>
                  <a:gd name="T33" fmla="*/ 1 h 125"/>
                  <a:gd name="T34" fmla="*/ 5 w 127"/>
                  <a:gd name="T35" fmla="*/ 1 h 125"/>
                  <a:gd name="T36" fmla="*/ 5 w 127"/>
                  <a:gd name="T37" fmla="*/ 1 h 125"/>
                  <a:gd name="T38" fmla="*/ 5 w 127"/>
                  <a:gd name="T39" fmla="*/ 1 h 125"/>
                  <a:gd name="T40" fmla="*/ 5 w 127"/>
                  <a:gd name="T41" fmla="*/ 1 h 125"/>
                  <a:gd name="T42" fmla="*/ 5 w 127"/>
                  <a:gd name="T43" fmla="*/ 1 h 125"/>
                  <a:gd name="T44" fmla="*/ 5 w 127"/>
                  <a:gd name="T45" fmla="*/ 1 h 125"/>
                  <a:gd name="T46" fmla="*/ 5 w 127"/>
                  <a:gd name="T47" fmla="*/ 2 h 125"/>
                  <a:gd name="T48" fmla="*/ 5 w 127"/>
                  <a:gd name="T49" fmla="*/ 2 h 125"/>
                  <a:gd name="T50" fmla="*/ 4 w 127"/>
                  <a:gd name="T51" fmla="*/ 2 h 125"/>
                  <a:gd name="T52" fmla="*/ 4 w 127"/>
                  <a:gd name="T53" fmla="*/ 2 h 125"/>
                  <a:gd name="T54" fmla="*/ 4 w 127"/>
                  <a:gd name="T55" fmla="*/ 2 h 125"/>
                  <a:gd name="T56" fmla="*/ 4 w 127"/>
                  <a:gd name="T57" fmla="*/ 3 h 125"/>
                  <a:gd name="T58" fmla="*/ 3 w 127"/>
                  <a:gd name="T59" fmla="*/ 3 h 125"/>
                  <a:gd name="T60" fmla="*/ 3 w 127"/>
                  <a:gd name="T61" fmla="*/ 3 h 125"/>
                  <a:gd name="T62" fmla="*/ 2 w 127"/>
                  <a:gd name="T63" fmla="*/ 3 h 125"/>
                  <a:gd name="T64" fmla="*/ 2 w 127"/>
                  <a:gd name="T65" fmla="*/ 3 h 125"/>
                  <a:gd name="T66" fmla="*/ 1 w 127"/>
                  <a:gd name="T67" fmla="*/ 3 h 125"/>
                  <a:gd name="T68" fmla="*/ 1 w 127"/>
                  <a:gd name="T69" fmla="*/ 3 h 125"/>
                  <a:gd name="T70" fmla="*/ 1 w 127"/>
                  <a:gd name="T71" fmla="*/ 2 h 125"/>
                  <a:gd name="T72" fmla="*/ 1 w 127"/>
                  <a:gd name="T73" fmla="*/ 2 h 125"/>
                  <a:gd name="T74" fmla="*/ 1 w 127"/>
                  <a:gd name="T75" fmla="*/ 2 h 125"/>
                  <a:gd name="T76" fmla="*/ 1 w 127"/>
                  <a:gd name="T77" fmla="*/ 2 h 125"/>
                  <a:gd name="T78" fmla="*/ 1 w 127"/>
                  <a:gd name="T79" fmla="*/ 2 h 125"/>
                  <a:gd name="T80" fmla="*/ 1 w 127"/>
                  <a:gd name="T81" fmla="*/ 1 h 125"/>
                  <a:gd name="T82" fmla="*/ 0 w 127"/>
                  <a:gd name="T83" fmla="*/ 1 h 125"/>
                  <a:gd name="T84" fmla="*/ 0 w 127"/>
                  <a:gd name="T85" fmla="*/ 1 h 1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125"/>
                  <a:gd name="T131" fmla="*/ 127 w 127"/>
                  <a:gd name="T132" fmla="*/ 125 h 1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125">
                    <a:moveTo>
                      <a:pt x="0" y="59"/>
                    </a:moveTo>
                    <a:lnTo>
                      <a:pt x="0" y="55"/>
                    </a:lnTo>
                    <a:lnTo>
                      <a:pt x="0" y="53"/>
                    </a:lnTo>
                    <a:lnTo>
                      <a:pt x="1" y="49"/>
                    </a:lnTo>
                    <a:lnTo>
                      <a:pt x="1" y="46"/>
                    </a:lnTo>
                    <a:lnTo>
                      <a:pt x="3" y="43"/>
                    </a:lnTo>
                    <a:lnTo>
                      <a:pt x="4" y="40"/>
                    </a:lnTo>
                    <a:lnTo>
                      <a:pt x="5" y="38"/>
                    </a:lnTo>
                    <a:lnTo>
                      <a:pt x="6" y="35"/>
                    </a:lnTo>
                    <a:lnTo>
                      <a:pt x="8" y="32"/>
                    </a:lnTo>
                    <a:lnTo>
                      <a:pt x="9" y="29"/>
                    </a:lnTo>
                    <a:lnTo>
                      <a:pt x="11" y="26"/>
                    </a:lnTo>
                    <a:lnTo>
                      <a:pt x="13" y="25"/>
                    </a:lnTo>
                    <a:lnTo>
                      <a:pt x="15" y="22"/>
                    </a:lnTo>
                    <a:lnTo>
                      <a:pt x="16" y="20"/>
                    </a:lnTo>
                    <a:lnTo>
                      <a:pt x="19" y="17"/>
                    </a:lnTo>
                    <a:lnTo>
                      <a:pt x="21" y="15"/>
                    </a:lnTo>
                    <a:lnTo>
                      <a:pt x="24" y="13"/>
                    </a:lnTo>
                    <a:lnTo>
                      <a:pt x="25" y="11"/>
                    </a:lnTo>
                    <a:lnTo>
                      <a:pt x="29" y="10"/>
                    </a:lnTo>
                    <a:lnTo>
                      <a:pt x="31" y="8"/>
                    </a:lnTo>
                    <a:lnTo>
                      <a:pt x="34" y="7"/>
                    </a:lnTo>
                    <a:lnTo>
                      <a:pt x="36" y="5"/>
                    </a:lnTo>
                    <a:lnTo>
                      <a:pt x="38" y="3"/>
                    </a:lnTo>
                    <a:lnTo>
                      <a:pt x="42" y="3"/>
                    </a:lnTo>
                    <a:lnTo>
                      <a:pt x="45" y="2"/>
                    </a:lnTo>
                    <a:lnTo>
                      <a:pt x="47" y="1"/>
                    </a:lnTo>
                    <a:lnTo>
                      <a:pt x="51" y="1"/>
                    </a:lnTo>
                    <a:lnTo>
                      <a:pt x="53" y="0"/>
                    </a:lnTo>
                    <a:lnTo>
                      <a:pt x="57" y="0"/>
                    </a:lnTo>
                    <a:lnTo>
                      <a:pt x="61" y="0"/>
                    </a:lnTo>
                    <a:lnTo>
                      <a:pt x="63" y="0"/>
                    </a:lnTo>
                    <a:lnTo>
                      <a:pt x="67" y="0"/>
                    </a:lnTo>
                    <a:lnTo>
                      <a:pt x="71" y="0"/>
                    </a:lnTo>
                    <a:lnTo>
                      <a:pt x="73" y="0"/>
                    </a:lnTo>
                    <a:lnTo>
                      <a:pt x="77" y="1"/>
                    </a:lnTo>
                    <a:lnTo>
                      <a:pt x="79" y="1"/>
                    </a:lnTo>
                    <a:lnTo>
                      <a:pt x="83" y="2"/>
                    </a:lnTo>
                    <a:lnTo>
                      <a:pt x="85" y="3"/>
                    </a:lnTo>
                    <a:lnTo>
                      <a:pt x="88" y="3"/>
                    </a:lnTo>
                    <a:lnTo>
                      <a:pt x="91" y="5"/>
                    </a:lnTo>
                    <a:lnTo>
                      <a:pt x="94" y="7"/>
                    </a:lnTo>
                    <a:lnTo>
                      <a:pt x="96" y="8"/>
                    </a:lnTo>
                    <a:lnTo>
                      <a:pt x="99" y="10"/>
                    </a:lnTo>
                    <a:lnTo>
                      <a:pt x="101" y="11"/>
                    </a:lnTo>
                    <a:lnTo>
                      <a:pt x="104" y="13"/>
                    </a:lnTo>
                    <a:lnTo>
                      <a:pt x="106" y="15"/>
                    </a:lnTo>
                    <a:lnTo>
                      <a:pt x="109" y="17"/>
                    </a:lnTo>
                    <a:lnTo>
                      <a:pt x="110" y="20"/>
                    </a:lnTo>
                    <a:lnTo>
                      <a:pt x="112" y="22"/>
                    </a:lnTo>
                    <a:lnTo>
                      <a:pt x="114" y="25"/>
                    </a:lnTo>
                    <a:lnTo>
                      <a:pt x="116" y="26"/>
                    </a:lnTo>
                    <a:lnTo>
                      <a:pt x="117" y="29"/>
                    </a:lnTo>
                    <a:lnTo>
                      <a:pt x="119" y="32"/>
                    </a:lnTo>
                    <a:lnTo>
                      <a:pt x="121" y="35"/>
                    </a:lnTo>
                    <a:lnTo>
                      <a:pt x="122" y="38"/>
                    </a:lnTo>
                    <a:lnTo>
                      <a:pt x="124" y="40"/>
                    </a:lnTo>
                    <a:lnTo>
                      <a:pt x="124" y="43"/>
                    </a:lnTo>
                    <a:lnTo>
                      <a:pt x="125" y="46"/>
                    </a:lnTo>
                    <a:lnTo>
                      <a:pt x="126" y="49"/>
                    </a:lnTo>
                    <a:lnTo>
                      <a:pt x="126" y="53"/>
                    </a:lnTo>
                    <a:lnTo>
                      <a:pt x="126" y="55"/>
                    </a:lnTo>
                    <a:lnTo>
                      <a:pt x="127" y="59"/>
                    </a:lnTo>
                    <a:lnTo>
                      <a:pt x="127" y="62"/>
                    </a:lnTo>
                    <a:lnTo>
                      <a:pt x="127" y="65"/>
                    </a:lnTo>
                    <a:lnTo>
                      <a:pt x="126" y="68"/>
                    </a:lnTo>
                    <a:lnTo>
                      <a:pt x="126" y="72"/>
                    </a:lnTo>
                    <a:lnTo>
                      <a:pt x="126" y="74"/>
                    </a:lnTo>
                    <a:lnTo>
                      <a:pt x="125" y="78"/>
                    </a:lnTo>
                    <a:lnTo>
                      <a:pt x="124" y="81"/>
                    </a:lnTo>
                    <a:lnTo>
                      <a:pt x="124" y="83"/>
                    </a:lnTo>
                    <a:lnTo>
                      <a:pt x="122" y="86"/>
                    </a:lnTo>
                    <a:lnTo>
                      <a:pt x="121" y="90"/>
                    </a:lnTo>
                    <a:lnTo>
                      <a:pt x="119" y="92"/>
                    </a:lnTo>
                    <a:lnTo>
                      <a:pt x="117" y="95"/>
                    </a:lnTo>
                    <a:lnTo>
                      <a:pt x="116" y="97"/>
                    </a:lnTo>
                    <a:lnTo>
                      <a:pt x="114" y="100"/>
                    </a:lnTo>
                    <a:lnTo>
                      <a:pt x="112" y="102"/>
                    </a:lnTo>
                    <a:lnTo>
                      <a:pt x="110" y="103"/>
                    </a:lnTo>
                    <a:lnTo>
                      <a:pt x="109" y="106"/>
                    </a:lnTo>
                    <a:lnTo>
                      <a:pt x="106" y="109"/>
                    </a:lnTo>
                    <a:lnTo>
                      <a:pt x="104" y="110"/>
                    </a:lnTo>
                    <a:lnTo>
                      <a:pt x="101" y="112"/>
                    </a:lnTo>
                    <a:lnTo>
                      <a:pt x="99" y="114"/>
                    </a:lnTo>
                    <a:lnTo>
                      <a:pt x="96" y="116"/>
                    </a:lnTo>
                    <a:lnTo>
                      <a:pt x="94" y="117"/>
                    </a:lnTo>
                    <a:lnTo>
                      <a:pt x="91" y="119"/>
                    </a:lnTo>
                    <a:lnTo>
                      <a:pt x="88" y="120"/>
                    </a:lnTo>
                    <a:lnTo>
                      <a:pt x="85" y="121"/>
                    </a:lnTo>
                    <a:lnTo>
                      <a:pt x="83" y="121"/>
                    </a:lnTo>
                    <a:lnTo>
                      <a:pt x="79" y="122"/>
                    </a:lnTo>
                    <a:lnTo>
                      <a:pt x="77" y="124"/>
                    </a:lnTo>
                    <a:lnTo>
                      <a:pt x="73" y="124"/>
                    </a:lnTo>
                    <a:lnTo>
                      <a:pt x="71" y="124"/>
                    </a:lnTo>
                    <a:lnTo>
                      <a:pt x="67" y="125"/>
                    </a:lnTo>
                    <a:lnTo>
                      <a:pt x="63" y="125"/>
                    </a:lnTo>
                    <a:lnTo>
                      <a:pt x="61" y="125"/>
                    </a:lnTo>
                    <a:lnTo>
                      <a:pt x="57" y="124"/>
                    </a:lnTo>
                    <a:lnTo>
                      <a:pt x="53" y="124"/>
                    </a:lnTo>
                    <a:lnTo>
                      <a:pt x="51" y="124"/>
                    </a:lnTo>
                    <a:lnTo>
                      <a:pt x="47" y="122"/>
                    </a:lnTo>
                    <a:lnTo>
                      <a:pt x="45" y="121"/>
                    </a:lnTo>
                    <a:lnTo>
                      <a:pt x="42" y="121"/>
                    </a:lnTo>
                    <a:lnTo>
                      <a:pt x="38" y="120"/>
                    </a:lnTo>
                    <a:lnTo>
                      <a:pt x="36" y="119"/>
                    </a:lnTo>
                    <a:lnTo>
                      <a:pt x="34" y="117"/>
                    </a:lnTo>
                    <a:lnTo>
                      <a:pt x="31" y="116"/>
                    </a:lnTo>
                    <a:lnTo>
                      <a:pt x="29" y="114"/>
                    </a:lnTo>
                    <a:lnTo>
                      <a:pt x="25" y="112"/>
                    </a:lnTo>
                    <a:lnTo>
                      <a:pt x="24" y="110"/>
                    </a:lnTo>
                    <a:lnTo>
                      <a:pt x="21" y="109"/>
                    </a:lnTo>
                    <a:lnTo>
                      <a:pt x="19" y="106"/>
                    </a:lnTo>
                    <a:lnTo>
                      <a:pt x="16" y="103"/>
                    </a:lnTo>
                    <a:lnTo>
                      <a:pt x="15" y="102"/>
                    </a:lnTo>
                    <a:lnTo>
                      <a:pt x="13" y="100"/>
                    </a:lnTo>
                    <a:lnTo>
                      <a:pt x="11" y="97"/>
                    </a:lnTo>
                    <a:lnTo>
                      <a:pt x="9" y="95"/>
                    </a:lnTo>
                    <a:lnTo>
                      <a:pt x="8" y="92"/>
                    </a:lnTo>
                    <a:lnTo>
                      <a:pt x="6" y="90"/>
                    </a:lnTo>
                    <a:lnTo>
                      <a:pt x="5" y="86"/>
                    </a:lnTo>
                    <a:lnTo>
                      <a:pt x="4" y="83"/>
                    </a:lnTo>
                    <a:lnTo>
                      <a:pt x="3" y="81"/>
                    </a:lnTo>
                    <a:lnTo>
                      <a:pt x="1" y="78"/>
                    </a:lnTo>
                    <a:lnTo>
                      <a:pt x="1" y="74"/>
                    </a:lnTo>
                    <a:lnTo>
                      <a:pt x="0" y="72"/>
                    </a:lnTo>
                    <a:lnTo>
                      <a:pt x="0" y="68"/>
                    </a:lnTo>
                    <a:lnTo>
                      <a:pt x="0" y="65"/>
                    </a:lnTo>
                    <a:lnTo>
                      <a:pt x="0" y="62"/>
                    </a:lnTo>
                    <a:lnTo>
                      <a:pt x="0" y="59"/>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45" name="Freeform 1029"/>
              <p:cNvSpPr>
                <a:spLocks/>
              </p:cNvSpPr>
              <p:nvPr/>
            </p:nvSpPr>
            <p:spPr bwMode="auto">
              <a:xfrm>
                <a:off x="5401" y="3968"/>
                <a:ext cx="95" cy="88"/>
              </a:xfrm>
              <a:custGeom>
                <a:avLst/>
                <a:gdLst>
                  <a:gd name="T0" fmla="*/ 0 w 127"/>
                  <a:gd name="T1" fmla="*/ 1 h 125"/>
                  <a:gd name="T2" fmla="*/ 1 w 127"/>
                  <a:gd name="T3" fmla="*/ 1 h 125"/>
                  <a:gd name="T4" fmla="*/ 1 w 127"/>
                  <a:gd name="T5" fmla="*/ 1 h 125"/>
                  <a:gd name="T6" fmla="*/ 1 w 127"/>
                  <a:gd name="T7" fmla="*/ 1 h 125"/>
                  <a:gd name="T8" fmla="*/ 1 w 127"/>
                  <a:gd name="T9" fmla="*/ 1 h 125"/>
                  <a:gd name="T10" fmla="*/ 1 w 127"/>
                  <a:gd name="T11" fmla="*/ 1 h 125"/>
                  <a:gd name="T12" fmla="*/ 1 w 127"/>
                  <a:gd name="T13" fmla="*/ 1 h 125"/>
                  <a:gd name="T14" fmla="*/ 1 w 127"/>
                  <a:gd name="T15" fmla="*/ 1 h 125"/>
                  <a:gd name="T16" fmla="*/ 1 w 127"/>
                  <a:gd name="T17" fmla="*/ 1 h 125"/>
                  <a:gd name="T18" fmla="*/ 2 w 127"/>
                  <a:gd name="T19" fmla="*/ 0 h 125"/>
                  <a:gd name="T20" fmla="*/ 3 w 127"/>
                  <a:gd name="T21" fmla="*/ 0 h 125"/>
                  <a:gd name="T22" fmla="*/ 3 w 127"/>
                  <a:gd name="T23" fmla="*/ 1 h 125"/>
                  <a:gd name="T24" fmla="*/ 3 w 127"/>
                  <a:gd name="T25" fmla="*/ 1 h 125"/>
                  <a:gd name="T26" fmla="*/ 4 w 127"/>
                  <a:gd name="T27" fmla="*/ 1 h 125"/>
                  <a:gd name="T28" fmla="*/ 4 w 127"/>
                  <a:gd name="T29" fmla="*/ 1 h 125"/>
                  <a:gd name="T30" fmla="*/ 4 w 127"/>
                  <a:gd name="T31" fmla="*/ 1 h 125"/>
                  <a:gd name="T32" fmla="*/ 4 w 127"/>
                  <a:gd name="T33" fmla="*/ 1 h 125"/>
                  <a:gd name="T34" fmla="*/ 5 w 127"/>
                  <a:gd name="T35" fmla="*/ 1 h 125"/>
                  <a:gd name="T36" fmla="*/ 5 w 127"/>
                  <a:gd name="T37" fmla="*/ 1 h 125"/>
                  <a:gd name="T38" fmla="*/ 5 w 127"/>
                  <a:gd name="T39" fmla="*/ 1 h 125"/>
                  <a:gd name="T40" fmla="*/ 5 w 127"/>
                  <a:gd name="T41" fmla="*/ 1 h 125"/>
                  <a:gd name="T42" fmla="*/ 5 w 127"/>
                  <a:gd name="T43" fmla="*/ 1 h 125"/>
                  <a:gd name="T44" fmla="*/ 5 w 127"/>
                  <a:gd name="T45" fmla="*/ 1 h 125"/>
                  <a:gd name="T46" fmla="*/ 5 w 127"/>
                  <a:gd name="T47" fmla="*/ 2 h 125"/>
                  <a:gd name="T48" fmla="*/ 5 w 127"/>
                  <a:gd name="T49" fmla="*/ 2 h 125"/>
                  <a:gd name="T50" fmla="*/ 4 w 127"/>
                  <a:gd name="T51" fmla="*/ 2 h 125"/>
                  <a:gd name="T52" fmla="*/ 4 w 127"/>
                  <a:gd name="T53" fmla="*/ 2 h 125"/>
                  <a:gd name="T54" fmla="*/ 4 w 127"/>
                  <a:gd name="T55" fmla="*/ 2 h 125"/>
                  <a:gd name="T56" fmla="*/ 4 w 127"/>
                  <a:gd name="T57" fmla="*/ 3 h 125"/>
                  <a:gd name="T58" fmla="*/ 3 w 127"/>
                  <a:gd name="T59" fmla="*/ 3 h 125"/>
                  <a:gd name="T60" fmla="*/ 3 w 127"/>
                  <a:gd name="T61" fmla="*/ 3 h 125"/>
                  <a:gd name="T62" fmla="*/ 2 w 127"/>
                  <a:gd name="T63" fmla="*/ 3 h 125"/>
                  <a:gd name="T64" fmla="*/ 2 w 127"/>
                  <a:gd name="T65" fmla="*/ 3 h 125"/>
                  <a:gd name="T66" fmla="*/ 1 w 127"/>
                  <a:gd name="T67" fmla="*/ 3 h 125"/>
                  <a:gd name="T68" fmla="*/ 1 w 127"/>
                  <a:gd name="T69" fmla="*/ 3 h 125"/>
                  <a:gd name="T70" fmla="*/ 1 w 127"/>
                  <a:gd name="T71" fmla="*/ 2 h 125"/>
                  <a:gd name="T72" fmla="*/ 1 w 127"/>
                  <a:gd name="T73" fmla="*/ 2 h 125"/>
                  <a:gd name="T74" fmla="*/ 1 w 127"/>
                  <a:gd name="T75" fmla="*/ 2 h 125"/>
                  <a:gd name="T76" fmla="*/ 1 w 127"/>
                  <a:gd name="T77" fmla="*/ 2 h 125"/>
                  <a:gd name="T78" fmla="*/ 1 w 127"/>
                  <a:gd name="T79" fmla="*/ 2 h 125"/>
                  <a:gd name="T80" fmla="*/ 1 w 127"/>
                  <a:gd name="T81" fmla="*/ 1 h 125"/>
                  <a:gd name="T82" fmla="*/ 0 w 127"/>
                  <a:gd name="T83" fmla="*/ 1 h 125"/>
                  <a:gd name="T84" fmla="*/ 0 w 127"/>
                  <a:gd name="T85" fmla="*/ 1 h 1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125"/>
                  <a:gd name="T131" fmla="*/ 127 w 127"/>
                  <a:gd name="T132" fmla="*/ 125 h 1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125">
                    <a:moveTo>
                      <a:pt x="0" y="59"/>
                    </a:moveTo>
                    <a:lnTo>
                      <a:pt x="0" y="55"/>
                    </a:lnTo>
                    <a:lnTo>
                      <a:pt x="0" y="53"/>
                    </a:lnTo>
                    <a:lnTo>
                      <a:pt x="1" y="49"/>
                    </a:lnTo>
                    <a:lnTo>
                      <a:pt x="1" y="46"/>
                    </a:lnTo>
                    <a:lnTo>
                      <a:pt x="3" y="43"/>
                    </a:lnTo>
                    <a:lnTo>
                      <a:pt x="4" y="40"/>
                    </a:lnTo>
                    <a:lnTo>
                      <a:pt x="5" y="38"/>
                    </a:lnTo>
                    <a:lnTo>
                      <a:pt x="6" y="35"/>
                    </a:lnTo>
                    <a:lnTo>
                      <a:pt x="8" y="32"/>
                    </a:lnTo>
                    <a:lnTo>
                      <a:pt x="9" y="29"/>
                    </a:lnTo>
                    <a:lnTo>
                      <a:pt x="11" y="26"/>
                    </a:lnTo>
                    <a:lnTo>
                      <a:pt x="13" y="25"/>
                    </a:lnTo>
                    <a:lnTo>
                      <a:pt x="15" y="22"/>
                    </a:lnTo>
                    <a:lnTo>
                      <a:pt x="16" y="20"/>
                    </a:lnTo>
                    <a:lnTo>
                      <a:pt x="19" y="17"/>
                    </a:lnTo>
                    <a:lnTo>
                      <a:pt x="21" y="15"/>
                    </a:lnTo>
                    <a:lnTo>
                      <a:pt x="24" y="13"/>
                    </a:lnTo>
                    <a:lnTo>
                      <a:pt x="25" y="11"/>
                    </a:lnTo>
                    <a:lnTo>
                      <a:pt x="29" y="10"/>
                    </a:lnTo>
                    <a:lnTo>
                      <a:pt x="31" y="8"/>
                    </a:lnTo>
                    <a:lnTo>
                      <a:pt x="34" y="7"/>
                    </a:lnTo>
                    <a:lnTo>
                      <a:pt x="36" y="5"/>
                    </a:lnTo>
                    <a:lnTo>
                      <a:pt x="38" y="3"/>
                    </a:lnTo>
                    <a:lnTo>
                      <a:pt x="42" y="3"/>
                    </a:lnTo>
                    <a:lnTo>
                      <a:pt x="45" y="2"/>
                    </a:lnTo>
                    <a:lnTo>
                      <a:pt x="47" y="1"/>
                    </a:lnTo>
                    <a:lnTo>
                      <a:pt x="51" y="1"/>
                    </a:lnTo>
                    <a:lnTo>
                      <a:pt x="53" y="0"/>
                    </a:lnTo>
                    <a:lnTo>
                      <a:pt x="57" y="0"/>
                    </a:lnTo>
                    <a:lnTo>
                      <a:pt x="61" y="0"/>
                    </a:lnTo>
                    <a:lnTo>
                      <a:pt x="63" y="0"/>
                    </a:lnTo>
                    <a:lnTo>
                      <a:pt x="67" y="0"/>
                    </a:lnTo>
                    <a:lnTo>
                      <a:pt x="71" y="0"/>
                    </a:lnTo>
                    <a:lnTo>
                      <a:pt x="73" y="0"/>
                    </a:lnTo>
                    <a:lnTo>
                      <a:pt x="77" y="1"/>
                    </a:lnTo>
                    <a:lnTo>
                      <a:pt x="79" y="1"/>
                    </a:lnTo>
                    <a:lnTo>
                      <a:pt x="83" y="2"/>
                    </a:lnTo>
                    <a:lnTo>
                      <a:pt x="85" y="3"/>
                    </a:lnTo>
                    <a:lnTo>
                      <a:pt x="88" y="3"/>
                    </a:lnTo>
                    <a:lnTo>
                      <a:pt x="91" y="5"/>
                    </a:lnTo>
                    <a:lnTo>
                      <a:pt x="94" y="7"/>
                    </a:lnTo>
                    <a:lnTo>
                      <a:pt x="96" y="8"/>
                    </a:lnTo>
                    <a:lnTo>
                      <a:pt x="99" y="10"/>
                    </a:lnTo>
                    <a:lnTo>
                      <a:pt x="101" y="11"/>
                    </a:lnTo>
                    <a:lnTo>
                      <a:pt x="104" y="13"/>
                    </a:lnTo>
                    <a:lnTo>
                      <a:pt x="106" y="15"/>
                    </a:lnTo>
                    <a:lnTo>
                      <a:pt x="109" y="17"/>
                    </a:lnTo>
                    <a:lnTo>
                      <a:pt x="110" y="20"/>
                    </a:lnTo>
                    <a:lnTo>
                      <a:pt x="112" y="22"/>
                    </a:lnTo>
                    <a:lnTo>
                      <a:pt x="114" y="25"/>
                    </a:lnTo>
                    <a:lnTo>
                      <a:pt x="116" y="26"/>
                    </a:lnTo>
                    <a:lnTo>
                      <a:pt x="117" y="29"/>
                    </a:lnTo>
                    <a:lnTo>
                      <a:pt x="119" y="32"/>
                    </a:lnTo>
                    <a:lnTo>
                      <a:pt x="121" y="35"/>
                    </a:lnTo>
                    <a:lnTo>
                      <a:pt x="122" y="38"/>
                    </a:lnTo>
                    <a:lnTo>
                      <a:pt x="124" y="40"/>
                    </a:lnTo>
                    <a:lnTo>
                      <a:pt x="124" y="43"/>
                    </a:lnTo>
                    <a:lnTo>
                      <a:pt x="125" y="46"/>
                    </a:lnTo>
                    <a:lnTo>
                      <a:pt x="126" y="49"/>
                    </a:lnTo>
                    <a:lnTo>
                      <a:pt x="126" y="53"/>
                    </a:lnTo>
                    <a:lnTo>
                      <a:pt x="126" y="55"/>
                    </a:lnTo>
                    <a:lnTo>
                      <a:pt x="127" y="59"/>
                    </a:lnTo>
                    <a:lnTo>
                      <a:pt x="127" y="62"/>
                    </a:lnTo>
                    <a:lnTo>
                      <a:pt x="127" y="65"/>
                    </a:lnTo>
                    <a:lnTo>
                      <a:pt x="126" y="68"/>
                    </a:lnTo>
                    <a:lnTo>
                      <a:pt x="126" y="72"/>
                    </a:lnTo>
                    <a:lnTo>
                      <a:pt x="126" y="74"/>
                    </a:lnTo>
                    <a:lnTo>
                      <a:pt x="125" y="78"/>
                    </a:lnTo>
                    <a:lnTo>
                      <a:pt x="124" y="81"/>
                    </a:lnTo>
                    <a:lnTo>
                      <a:pt x="124" y="83"/>
                    </a:lnTo>
                    <a:lnTo>
                      <a:pt x="122" y="86"/>
                    </a:lnTo>
                    <a:lnTo>
                      <a:pt x="121" y="90"/>
                    </a:lnTo>
                    <a:lnTo>
                      <a:pt x="119" y="92"/>
                    </a:lnTo>
                    <a:lnTo>
                      <a:pt x="117" y="95"/>
                    </a:lnTo>
                    <a:lnTo>
                      <a:pt x="116" y="97"/>
                    </a:lnTo>
                    <a:lnTo>
                      <a:pt x="114" y="100"/>
                    </a:lnTo>
                    <a:lnTo>
                      <a:pt x="112" y="102"/>
                    </a:lnTo>
                    <a:lnTo>
                      <a:pt x="110" y="103"/>
                    </a:lnTo>
                    <a:lnTo>
                      <a:pt x="109" y="106"/>
                    </a:lnTo>
                    <a:lnTo>
                      <a:pt x="106" y="109"/>
                    </a:lnTo>
                    <a:lnTo>
                      <a:pt x="104" y="110"/>
                    </a:lnTo>
                    <a:lnTo>
                      <a:pt x="101" y="112"/>
                    </a:lnTo>
                    <a:lnTo>
                      <a:pt x="99" y="114"/>
                    </a:lnTo>
                    <a:lnTo>
                      <a:pt x="96" y="116"/>
                    </a:lnTo>
                    <a:lnTo>
                      <a:pt x="94" y="117"/>
                    </a:lnTo>
                    <a:lnTo>
                      <a:pt x="91" y="119"/>
                    </a:lnTo>
                    <a:lnTo>
                      <a:pt x="88" y="120"/>
                    </a:lnTo>
                    <a:lnTo>
                      <a:pt x="85" y="121"/>
                    </a:lnTo>
                    <a:lnTo>
                      <a:pt x="83" y="121"/>
                    </a:lnTo>
                    <a:lnTo>
                      <a:pt x="79" y="122"/>
                    </a:lnTo>
                    <a:lnTo>
                      <a:pt x="77" y="124"/>
                    </a:lnTo>
                    <a:lnTo>
                      <a:pt x="73" y="124"/>
                    </a:lnTo>
                    <a:lnTo>
                      <a:pt x="71" y="124"/>
                    </a:lnTo>
                    <a:lnTo>
                      <a:pt x="67" y="125"/>
                    </a:lnTo>
                    <a:lnTo>
                      <a:pt x="63" y="125"/>
                    </a:lnTo>
                    <a:lnTo>
                      <a:pt x="61" y="125"/>
                    </a:lnTo>
                    <a:lnTo>
                      <a:pt x="57" y="124"/>
                    </a:lnTo>
                    <a:lnTo>
                      <a:pt x="53" y="124"/>
                    </a:lnTo>
                    <a:lnTo>
                      <a:pt x="51" y="124"/>
                    </a:lnTo>
                    <a:lnTo>
                      <a:pt x="47" y="122"/>
                    </a:lnTo>
                    <a:lnTo>
                      <a:pt x="45" y="121"/>
                    </a:lnTo>
                    <a:lnTo>
                      <a:pt x="42" y="121"/>
                    </a:lnTo>
                    <a:lnTo>
                      <a:pt x="38" y="120"/>
                    </a:lnTo>
                    <a:lnTo>
                      <a:pt x="36" y="119"/>
                    </a:lnTo>
                    <a:lnTo>
                      <a:pt x="34" y="117"/>
                    </a:lnTo>
                    <a:lnTo>
                      <a:pt x="31" y="116"/>
                    </a:lnTo>
                    <a:lnTo>
                      <a:pt x="29" y="114"/>
                    </a:lnTo>
                    <a:lnTo>
                      <a:pt x="25" y="112"/>
                    </a:lnTo>
                    <a:lnTo>
                      <a:pt x="24" y="110"/>
                    </a:lnTo>
                    <a:lnTo>
                      <a:pt x="21" y="109"/>
                    </a:lnTo>
                    <a:lnTo>
                      <a:pt x="19" y="106"/>
                    </a:lnTo>
                    <a:lnTo>
                      <a:pt x="16" y="103"/>
                    </a:lnTo>
                    <a:lnTo>
                      <a:pt x="15" y="102"/>
                    </a:lnTo>
                    <a:lnTo>
                      <a:pt x="13" y="100"/>
                    </a:lnTo>
                    <a:lnTo>
                      <a:pt x="11" y="97"/>
                    </a:lnTo>
                    <a:lnTo>
                      <a:pt x="9" y="95"/>
                    </a:lnTo>
                    <a:lnTo>
                      <a:pt x="8" y="92"/>
                    </a:lnTo>
                    <a:lnTo>
                      <a:pt x="6" y="90"/>
                    </a:lnTo>
                    <a:lnTo>
                      <a:pt x="5" y="86"/>
                    </a:lnTo>
                    <a:lnTo>
                      <a:pt x="4" y="83"/>
                    </a:lnTo>
                    <a:lnTo>
                      <a:pt x="3" y="81"/>
                    </a:lnTo>
                    <a:lnTo>
                      <a:pt x="1" y="78"/>
                    </a:lnTo>
                    <a:lnTo>
                      <a:pt x="1" y="74"/>
                    </a:lnTo>
                    <a:lnTo>
                      <a:pt x="0" y="72"/>
                    </a:lnTo>
                    <a:lnTo>
                      <a:pt x="0" y="68"/>
                    </a:lnTo>
                    <a:lnTo>
                      <a:pt x="0" y="65"/>
                    </a:lnTo>
                    <a:lnTo>
                      <a:pt x="0" y="62"/>
                    </a:lnTo>
                    <a:lnTo>
                      <a:pt x="0" y="59"/>
                    </a:lnTo>
                    <a:close/>
                  </a:path>
                </a:pathLst>
              </a:custGeom>
              <a:solidFill>
                <a:schemeClr val="tx1"/>
              </a:solidFill>
              <a:ln w="1588">
                <a:solidFill>
                  <a:srgbClr val="000000"/>
                </a:solidFill>
                <a:round/>
                <a:headEnd/>
                <a:tailEnd/>
              </a:ln>
            </p:spPr>
            <p:txBody>
              <a:bodyPr/>
              <a:lstStyle/>
              <a:p>
                <a:endParaRPr lang="en-US"/>
              </a:p>
            </p:txBody>
          </p:sp>
          <p:sp>
            <p:nvSpPr>
              <p:cNvPr id="27046" name="Freeform 1030"/>
              <p:cNvSpPr>
                <a:spLocks/>
              </p:cNvSpPr>
              <p:nvPr/>
            </p:nvSpPr>
            <p:spPr bwMode="auto">
              <a:xfrm>
                <a:off x="5426" y="3990"/>
                <a:ext cx="45" cy="42"/>
              </a:xfrm>
              <a:custGeom>
                <a:avLst/>
                <a:gdLst>
                  <a:gd name="T0" fmla="*/ 0 w 60"/>
                  <a:gd name="T1" fmla="*/ 1 h 61"/>
                  <a:gd name="T2" fmla="*/ 1 w 60"/>
                  <a:gd name="T3" fmla="*/ 1 h 61"/>
                  <a:gd name="T4" fmla="*/ 2 w 60"/>
                  <a:gd name="T5" fmla="*/ 1 h 61"/>
                  <a:gd name="T6" fmla="*/ 2 w 60"/>
                  <a:gd name="T7" fmla="*/ 1 h 61"/>
                  <a:gd name="T8" fmla="*/ 2 w 60"/>
                  <a:gd name="T9" fmla="*/ 1 h 61"/>
                  <a:gd name="T10" fmla="*/ 2 w 60"/>
                  <a:gd name="T11" fmla="*/ 1 h 61"/>
                  <a:gd name="T12" fmla="*/ 2 w 60"/>
                  <a:gd name="T13" fmla="*/ 1 h 61"/>
                  <a:gd name="T14" fmla="*/ 2 w 60"/>
                  <a:gd name="T15" fmla="*/ 1 h 61"/>
                  <a:gd name="T16" fmla="*/ 2 w 60"/>
                  <a:gd name="T17" fmla="*/ 1 h 61"/>
                  <a:gd name="T18" fmla="*/ 2 w 60"/>
                  <a:gd name="T19" fmla="*/ 0 h 61"/>
                  <a:gd name="T20" fmla="*/ 2 w 60"/>
                  <a:gd name="T21" fmla="*/ 0 h 61"/>
                  <a:gd name="T22" fmla="*/ 2 w 60"/>
                  <a:gd name="T23" fmla="*/ 0 h 61"/>
                  <a:gd name="T24" fmla="*/ 2 w 60"/>
                  <a:gd name="T25" fmla="*/ 1 h 61"/>
                  <a:gd name="T26" fmla="*/ 2 w 60"/>
                  <a:gd name="T27" fmla="*/ 1 h 61"/>
                  <a:gd name="T28" fmla="*/ 2 w 60"/>
                  <a:gd name="T29" fmla="*/ 1 h 61"/>
                  <a:gd name="T30" fmla="*/ 3 w 60"/>
                  <a:gd name="T31" fmla="*/ 1 h 61"/>
                  <a:gd name="T32" fmla="*/ 3 w 60"/>
                  <a:gd name="T33" fmla="*/ 1 h 61"/>
                  <a:gd name="T34" fmla="*/ 3 w 60"/>
                  <a:gd name="T35" fmla="*/ 1 h 61"/>
                  <a:gd name="T36" fmla="*/ 3 w 60"/>
                  <a:gd name="T37" fmla="*/ 1 h 61"/>
                  <a:gd name="T38" fmla="*/ 3 w 60"/>
                  <a:gd name="T39" fmla="*/ 1 h 61"/>
                  <a:gd name="T40" fmla="*/ 3 w 60"/>
                  <a:gd name="T41" fmla="*/ 1 h 61"/>
                  <a:gd name="T42" fmla="*/ 3 w 60"/>
                  <a:gd name="T43" fmla="*/ 1 h 61"/>
                  <a:gd name="T44" fmla="*/ 3 w 60"/>
                  <a:gd name="T45" fmla="*/ 1 h 61"/>
                  <a:gd name="T46" fmla="*/ 3 w 60"/>
                  <a:gd name="T47" fmla="*/ 1 h 61"/>
                  <a:gd name="T48" fmla="*/ 3 w 60"/>
                  <a:gd name="T49" fmla="*/ 1 h 61"/>
                  <a:gd name="T50" fmla="*/ 3 w 60"/>
                  <a:gd name="T51" fmla="*/ 1 h 61"/>
                  <a:gd name="T52" fmla="*/ 3 w 60"/>
                  <a:gd name="T53" fmla="*/ 1 h 61"/>
                  <a:gd name="T54" fmla="*/ 2 w 60"/>
                  <a:gd name="T55" fmla="*/ 1 h 61"/>
                  <a:gd name="T56" fmla="*/ 2 w 60"/>
                  <a:gd name="T57" fmla="*/ 1 h 61"/>
                  <a:gd name="T58" fmla="*/ 2 w 60"/>
                  <a:gd name="T59" fmla="*/ 1 h 61"/>
                  <a:gd name="T60" fmla="*/ 2 w 60"/>
                  <a:gd name="T61" fmla="*/ 1 h 61"/>
                  <a:gd name="T62" fmla="*/ 2 w 60"/>
                  <a:gd name="T63" fmla="*/ 1 h 61"/>
                  <a:gd name="T64" fmla="*/ 2 w 60"/>
                  <a:gd name="T65" fmla="*/ 1 h 61"/>
                  <a:gd name="T66" fmla="*/ 2 w 60"/>
                  <a:gd name="T67" fmla="*/ 1 h 61"/>
                  <a:gd name="T68" fmla="*/ 2 w 60"/>
                  <a:gd name="T69" fmla="*/ 1 h 61"/>
                  <a:gd name="T70" fmla="*/ 2 w 60"/>
                  <a:gd name="T71" fmla="*/ 1 h 61"/>
                  <a:gd name="T72" fmla="*/ 2 w 60"/>
                  <a:gd name="T73" fmla="*/ 1 h 61"/>
                  <a:gd name="T74" fmla="*/ 2 w 60"/>
                  <a:gd name="T75" fmla="*/ 1 h 61"/>
                  <a:gd name="T76" fmla="*/ 2 w 60"/>
                  <a:gd name="T77" fmla="*/ 1 h 61"/>
                  <a:gd name="T78" fmla="*/ 2 w 60"/>
                  <a:gd name="T79" fmla="*/ 1 h 61"/>
                  <a:gd name="T80" fmla="*/ 1 w 60"/>
                  <a:gd name="T81" fmla="*/ 1 h 61"/>
                  <a:gd name="T82" fmla="*/ 0 w 60"/>
                  <a:gd name="T83" fmla="*/ 1 h 61"/>
                  <a:gd name="T84" fmla="*/ 0 w 60"/>
                  <a:gd name="T85" fmla="*/ 1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61"/>
                  <a:gd name="T131" fmla="*/ 60 w 60"/>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61">
                    <a:moveTo>
                      <a:pt x="0" y="29"/>
                    </a:moveTo>
                    <a:lnTo>
                      <a:pt x="0" y="28"/>
                    </a:lnTo>
                    <a:lnTo>
                      <a:pt x="0" y="26"/>
                    </a:lnTo>
                    <a:lnTo>
                      <a:pt x="0" y="24"/>
                    </a:lnTo>
                    <a:lnTo>
                      <a:pt x="1" y="23"/>
                    </a:lnTo>
                    <a:lnTo>
                      <a:pt x="1" y="22"/>
                    </a:lnTo>
                    <a:lnTo>
                      <a:pt x="1" y="21"/>
                    </a:lnTo>
                    <a:lnTo>
                      <a:pt x="2" y="19"/>
                    </a:lnTo>
                    <a:lnTo>
                      <a:pt x="2" y="18"/>
                    </a:lnTo>
                    <a:lnTo>
                      <a:pt x="3" y="17"/>
                    </a:lnTo>
                    <a:lnTo>
                      <a:pt x="3" y="15"/>
                    </a:lnTo>
                    <a:lnTo>
                      <a:pt x="4" y="14"/>
                    </a:lnTo>
                    <a:lnTo>
                      <a:pt x="6" y="13"/>
                    </a:lnTo>
                    <a:lnTo>
                      <a:pt x="6" y="12"/>
                    </a:lnTo>
                    <a:lnTo>
                      <a:pt x="7" y="10"/>
                    </a:lnTo>
                    <a:lnTo>
                      <a:pt x="8" y="9"/>
                    </a:lnTo>
                    <a:lnTo>
                      <a:pt x="9" y="8"/>
                    </a:lnTo>
                    <a:lnTo>
                      <a:pt x="11" y="7"/>
                    </a:lnTo>
                    <a:lnTo>
                      <a:pt x="12" y="7"/>
                    </a:lnTo>
                    <a:lnTo>
                      <a:pt x="13" y="5"/>
                    </a:lnTo>
                    <a:lnTo>
                      <a:pt x="14" y="4"/>
                    </a:lnTo>
                    <a:lnTo>
                      <a:pt x="16" y="4"/>
                    </a:lnTo>
                    <a:lnTo>
                      <a:pt x="17" y="3"/>
                    </a:lnTo>
                    <a:lnTo>
                      <a:pt x="18" y="3"/>
                    </a:lnTo>
                    <a:lnTo>
                      <a:pt x="19" y="1"/>
                    </a:lnTo>
                    <a:lnTo>
                      <a:pt x="20" y="1"/>
                    </a:lnTo>
                    <a:lnTo>
                      <a:pt x="22" y="1"/>
                    </a:lnTo>
                    <a:lnTo>
                      <a:pt x="23" y="0"/>
                    </a:lnTo>
                    <a:lnTo>
                      <a:pt x="25" y="0"/>
                    </a:lnTo>
                    <a:lnTo>
                      <a:pt x="27" y="0"/>
                    </a:lnTo>
                    <a:lnTo>
                      <a:pt x="28" y="0"/>
                    </a:lnTo>
                    <a:lnTo>
                      <a:pt x="29" y="0"/>
                    </a:lnTo>
                    <a:lnTo>
                      <a:pt x="32" y="0"/>
                    </a:lnTo>
                    <a:lnTo>
                      <a:pt x="33" y="0"/>
                    </a:lnTo>
                    <a:lnTo>
                      <a:pt x="34" y="0"/>
                    </a:lnTo>
                    <a:lnTo>
                      <a:pt x="35" y="0"/>
                    </a:lnTo>
                    <a:lnTo>
                      <a:pt x="37" y="1"/>
                    </a:lnTo>
                    <a:lnTo>
                      <a:pt x="39" y="1"/>
                    </a:lnTo>
                    <a:lnTo>
                      <a:pt x="40" y="1"/>
                    </a:lnTo>
                    <a:lnTo>
                      <a:pt x="41" y="3"/>
                    </a:lnTo>
                    <a:lnTo>
                      <a:pt x="43" y="3"/>
                    </a:lnTo>
                    <a:lnTo>
                      <a:pt x="44" y="4"/>
                    </a:lnTo>
                    <a:lnTo>
                      <a:pt x="45" y="4"/>
                    </a:lnTo>
                    <a:lnTo>
                      <a:pt x="46" y="5"/>
                    </a:lnTo>
                    <a:lnTo>
                      <a:pt x="48" y="7"/>
                    </a:lnTo>
                    <a:lnTo>
                      <a:pt x="49" y="7"/>
                    </a:lnTo>
                    <a:lnTo>
                      <a:pt x="50" y="8"/>
                    </a:lnTo>
                    <a:lnTo>
                      <a:pt x="51" y="9"/>
                    </a:lnTo>
                    <a:lnTo>
                      <a:pt x="51" y="10"/>
                    </a:lnTo>
                    <a:lnTo>
                      <a:pt x="53" y="12"/>
                    </a:lnTo>
                    <a:lnTo>
                      <a:pt x="54" y="13"/>
                    </a:lnTo>
                    <a:lnTo>
                      <a:pt x="55" y="14"/>
                    </a:lnTo>
                    <a:lnTo>
                      <a:pt x="55" y="15"/>
                    </a:lnTo>
                    <a:lnTo>
                      <a:pt x="56" y="17"/>
                    </a:lnTo>
                    <a:lnTo>
                      <a:pt x="56" y="18"/>
                    </a:lnTo>
                    <a:lnTo>
                      <a:pt x="57" y="19"/>
                    </a:lnTo>
                    <a:lnTo>
                      <a:pt x="57" y="21"/>
                    </a:lnTo>
                    <a:lnTo>
                      <a:pt x="59" y="22"/>
                    </a:lnTo>
                    <a:lnTo>
                      <a:pt x="59" y="23"/>
                    </a:lnTo>
                    <a:lnTo>
                      <a:pt x="59" y="24"/>
                    </a:lnTo>
                    <a:lnTo>
                      <a:pt x="59" y="26"/>
                    </a:lnTo>
                    <a:lnTo>
                      <a:pt x="60" y="28"/>
                    </a:lnTo>
                    <a:lnTo>
                      <a:pt x="60" y="29"/>
                    </a:lnTo>
                    <a:lnTo>
                      <a:pt x="60" y="31"/>
                    </a:lnTo>
                    <a:lnTo>
                      <a:pt x="60" y="32"/>
                    </a:lnTo>
                    <a:lnTo>
                      <a:pt x="60" y="34"/>
                    </a:lnTo>
                    <a:lnTo>
                      <a:pt x="59" y="36"/>
                    </a:lnTo>
                    <a:lnTo>
                      <a:pt x="59" y="37"/>
                    </a:lnTo>
                    <a:lnTo>
                      <a:pt x="59" y="38"/>
                    </a:lnTo>
                    <a:lnTo>
                      <a:pt x="59" y="40"/>
                    </a:lnTo>
                    <a:lnTo>
                      <a:pt x="57" y="42"/>
                    </a:lnTo>
                    <a:lnTo>
                      <a:pt x="57" y="43"/>
                    </a:lnTo>
                    <a:lnTo>
                      <a:pt x="56" y="45"/>
                    </a:lnTo>
                    <a:lnTo>
                      <a:pt x="56" y="46"/>
                    </a:lnTo>
                    <a:lnTo>
                      <a:pt x="55" y="47"/>
                    </a:lnTo>
                    <a:lnTo>
                      <a:pt x="55" y="48"/>
                    </a:lnTo>
                    <a:lnTo>
                      <a:pt x="54" y="50"/>
                    </a:lnTo>
                    <a:lnTo>
                      <a:pt x="53" y="51"/>
                    </a:lnTo>
                    <a:lnTo>
                      <a:pt x="51" y="52"/>
                    </a:lnTo>
                    <a:lnTo>
                      <a:pt x="50" y="53"/>
                    </a:lnTo>
                    <a:lnTo>
                      <a:pt x="49" y="55"/>
                    </a:lnTo>
                    <a:lnTo>
                      <a:pt x="48" y="56"/>
                    </a:lnTo>
                    <a:lnTo>
                      <a:pt x="46" y="56"/>
                    </a:lnTo>
                    <a:lnTo>
                      <a:pt x="45" y="57"/>
                    </a:lnTo>
                    <a:lnTo>
                      <a:pt x="44" y="59"/>
                    </a:lnTo>
                    <a:lnTo>
                      <a:pt x="43" y="59"/>
                    </a:lnTo>
                    <a:lnTo>
                      <a:pt x="41" y="60"/>
                    </a:lnTo>
                    <a:lnTo>
                      <a:pt x="40" y="60"/>
                    </a:lnTo>
                    <a:lnTo>
                      <a:pt x="39" y="60"/>
                    </a:lnTo>
                    <a:lnTo>
                      <a:pt x="37" y="61"/>
                    </a:lnTo>
                    <a:lnTo>
                      <a:pt x="35" y="61"/>
                    </a:lnTo>
                    <a:lnTo>
                      <a:pt x="34" y="61"/>
                    </a:lnTo>
                    <a:lnTo>
                      <a:pt x="33" y="61"/>
                    </a:lnTo>
                    <a:lnTo>
                      <a:pt x="32" y="61"/>
                    </a:lnTo>
                    <a:lnTo>
                      <a:pt x="29" y="61"/>
                    </a:lnTo>
                    <a:lnTo>
                      <a:pt x="28" y="61"/>
                    </a:lnTo>
                    <a:lnTo>
                      <a:pt x="27" y="61"/>
                    </a:lnTo>
                    <a:lnTo>
                      <a:pt x="25" y="61"/>
                    </a:lnTo>
                    <a:lnTo>
                      <a:pt x="23" y="61"/>
                    </a:lnTo>
                    <a:lnTo>
                      <a:pt x="22" y="61"/>
                    </a:lnTo>
                    <a:lnTo>
                      <a:pt x="20" y="60"/>
                    </a:lnTo>
                    <a:lnTo>
                      <a:pt x="19" y="60"/>
                    </a:lnTo>
                    <a:lnTo>
                      <a:pt x="18" y="60"/>
                    </a:lnTo>
                    <a:lnTo>
                      <a:pt x="17" y="59"/>
                    </a:lnTo>
                    <a:lnTo>
                      <a:pt x="16" y="59"/>
                    </a:lnTo>
                    <a:lnTo>
                      <a:pt x="14" y="57"/>
                    </a:lnTo>
                    <a:lnTo>
                      <a:pt x="13" y="56"/>
                    </a:lnTo>
                    <a:lnTo>
                      <a:pt x="12" y="56"/>
                    </a:lnTo>
                    <a:lnTo>
                      <a:pt x="11" y="55"/>
                    </a:lnTo>
                    <a:lnTo>
                      <a:pt x="9" y="53"/>
                    </a:lnTo>
                    <a:lnTo>
                      <a:pt x="8" y="52"/>
                    </a:lnTo>
                    <a:lnTo>
                      <a:pt x="7" y="52"/>
                    </a:lnTo>
                    <a:lnTo>
                      <a:pt x="6" y="51"/>
                    </a:lnTo>
                    <a:lnTo>
                      <a:pt x="6" y="50"/>
                    </a:lnTo>
                    <a:lnTo>
                      <a:pt x="4" y="48"/>
                    </a:lnTo>
                    <a:lnTo>
                      <a:pt x="3" y="47"/>
                    </a:lnTo>
                    <a:lnTo>
                      <a:pt x="3" y="46"/>
                    </a:lnTo>
                    <a:lnTo>
                      <a:pt x="2" y="45"/>
                    </a:lnTo>
                    <a:lnTo>
                      <a:pt x="2" y="43"/>
                    </a:lnTo>
                    <a:lnTo>
                      <a:pt x="1" y="42"/>
                    </a:lnTo>
                    <a:lnTo>
                      <a:pt x="1" y="40"/>
                    </a:lnTo>
                    <a:lnTo>
                      <a:pt x="1" y="38"/>
                    </a:lnTo>
                    <a:lnTo>
                      <a:pt x="0" y="37"/>
                    </a:lnTo>
                    <a:lnTo>
                      <a:pt x="0" y="36"/>
                    </a:lnTo>
                    <a:lnTo>
                      <a:pt x="0" y="34"/>
                    </a:lnTo>
                    <a:lnTo>
                      <a:pt x="0" y="32"/>
                    </a:lnTo>
                    <a:lnTo>
                      <a:pt x="0" y="31"/>
                    </a:lnTo>
                    <a:lnTo>
                      <a:pt x="0" y="29"/>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47" name="Freeform 1031"/>
              <p:cNvSpPr>
                <a:spLocks/>
              </p:cNvSpPr>
              <p:nvPr/>
            </p:nvSpPr>
            <p:spPr bwMode="auto">
              <a:xfrm>
                <a:off x="5426" y="3990"/>
                <a:ext cx="45" cy="42"/>
              </a:xfrm>
              <a:custGeom>
                <a:avLst/>
                <a:gdLst>
                  <a:gd name="T0" fmla="*/ 0 w 60"/>
                  <a:gd name="T1" fmla="*/ 1 h 61"/>
                  <a:gd name="T2" fmla="*/ 1 w 60"/>
                  <a:gd name="T3" fmla="*/ 1 h 61"/>
                  <a:gd name="T4" fmla="*/ 2 w 60"/>
                  <a:gd name="T5" fmla="*/ 1 h 61"/>
                  <a:gd name="T6" fmla="*/ 2 w 60"/>
                  <a:gd name="T7" fmla="*/ 1 h 61"/>
                  <a:gd name="T8" fmla="*/ 2 w 60"/>
                  <a:gd name="T9" fmla="*/ 1 h 61"/>
                  <a:gd name="T10" fmla="*/ 2 w 60"/>
                  <a:gd name="T11" fmla="*/ 1 h 61"/>
                  <a:gd name="T12" fmla="*/ 2 w 60"/>
                  <a:gd name="T13" fmla="*/ 1 h 61"/>
                  <a:gd name="T14" fmla="*/ 2 w 60"/>
                  <a:gd name="T15" fmla="*/ 1 h 61"/>
                  <a:gd name="T16" fmla="*/ 2 w 60"/>
                  <a:gd name="T17" fmla="*/ 1 h 61"/>
                  <a:gd name="T18" fmla="*/ 2 w 60"/>
                  <a:gd name="T19" fmla="*/ 0 h 61"/>
                  <a:gd name="T20" fmla="*/ 2 w 60"/>
                  <a:gd name="T21" fmla="*/ 0 h 61"/>
                  <a:gd name="T22" fmla="*/ 2 w 60"/>
                  <a:gd name="T23" fmla="*/ 0 h 61"/>
                  <a:gd name="T24" fmla="*/ 2 w 60"/>
                  <a:gd name="T25" fmla="*/ 1 h 61"/>
                  <a:gd name="T26" fmla="*/ 2 w 60"/>
                  <a:gd name="T27" fmla="*/ 1 h 61"/>
                  <a:gd name="T28" fmla="*/ 2 w 60"/>
                  <a:gd name="T29" fmla="*/ 1 h 61"/>
                  <a:gd name="T30" fmla="*/ 3 w 60"/>
                  <a:gd name="T31" fmla="*/ 1 h 61"/>
                  <a:gd name="T32" fmla="*/ 3 w 60"/>
                  <a:gd name="T33" fmla="*/ 1 h 61"/>
                  <a:gd name="T34" fmla="*/ 3 w 60"/>
                  <a:gd name="T35" fmla="*/ 1 h 61"/>
                  <a:gd name="T36" fmla="*/ 3 w 60"/>
                  <a:gd name="T37" fmla="*/ 1 h 61"/>
                  <a:gd name="T38" fmla="*/ 3 w 60"/>
                  <a:gd name="T39" fmla="*/ 1 h 61"/>
                  <a:gd name="T40" fmla="*/ 3 w 60"/>
                  <a:gd name="T41" fmla="*/ 1 h 61"/>
                  <a:gd name="T42" fmla="*/ 3 w 60"/>
                  <a:gd name="T43" fmla="*/ 1 h 61"/>
                  <a:gd name="T44" fmla="*/ 3 w 60"/>
                  <a:gd name="T45" fmla="*/ 1 h 61"/>
                  <a:gd name="T46" fmla="*/ 3 w 60"/>
                  <a:gd name="T47" fmla="*/ 1 h 61"/>
                  <a:gd name="T48" fmla="*/ 3 w 60"/>
                  <a:gd name="T49" fmla="*/ 1 h 61"/>
                  <a:gd name="T50" fmla="*/ 3 w 60"/>
                  <a:gd name="T51" fmla="*/ 1 h 61"/>
                  <a:gd name="T52" fmla="*/ 3 w 60"/>
                  <a:gd name="T53" fmla="*/ 1 h 61"/>
                  <a:gd name="T54" fmla="*/ 2 w 60"/>
                  <a:gd name="T55" fmla="*/ 1 h 61"/>
                  <a:gd name="T56" fmla="*/ 2 w 60"/>
                  <a:gd name="T57" fmla="*/ 1 h 61"/>
                  <a:gd name="T58" fmla="*/ 2 w 60"/>
                  <a:gd name="T59" fmla="*/ 1 h 61"/>
                  <a:gd name="T60" fmla="*/ 2 w 60"/>
                  <a:gd name="T61" fmla="*/ 1 h 61"/>
                  <a:gd name="T62" fmla="*/ 2 w 60"/>
                  <a:gd name="T63" fmla="*/ 1 h 61"/>
                  <a:gd name="T64" fmla="*/ 2 w 60"/>
                  <a:gd name="T65" fmla="*/ 1 h 61"/>
                  <a:gd name="T66" fmla="*/ 2 w 60"/>
                  <a:gd name="T67" fmla="*/ 1 h 61"/>
                  <a:gd name="T68" fmla="*/ 2 w 60"/>
                  <a:gd name="T69" fmla="*/ 1 h 61"/>
                  <a:gd name="T70" fmla="*/ 2 w 60"/>
                  <a:gd name="T71" fmla="*/ 1 h 61"/>
                  <a:gd name="T72" fmla="*/ 2 w 60"/>
                  <a:gd name="T73" fmla="*/ 1 h 61"/>
                  <a:gd name="T74" fmla="*/ 2 w 60"/>
                  <a:gd name="T75" fmla="*/ 1 h 61"/>
                  <a:gd name="T76" fmla="*/ 2 w 60"/>
                  <a:gd name="T77" fmla="*/ 1 h 61"/>
                  <a:gd name="T78" fmla="*/ 2 w 60"/>
                  <a:gd name="T79" fmla="*/ 1 h 61"/>
                  <a:gd name="T80" fmla="*/ 1 w 60"/>
                  <a:gd name="T81" fmla="*/ 1 h 61"/>
                  <a:gd name="T82" fmla="*/ 0 w 60"/>
                  <a:gd name="T83" fmla="*/ 1 h 61"/>
                  <a:gd name="T84" fmla="*/ 0 w 60"/>
                  <a:gd name="T85" fmla="*/ 1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61"/>
                  <a:gd name="T131" fmla="*/ 60 w 60"/>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61">
                    <a:moveTo>
                      <a:pt x="0" y="29"/>
                    </a:moveTo>
                    <a:lnTo>
                      <a:pt x="0" y="28"/>
                    </a:lnTo>
                    <a:lnTo>
                      <a:pt x="0" y="26"/>
                    </a:lnTo>
                    <a:lnTo>
                      <a:pt x="0" y="24"/>
                    </a:lnTo>
                    <a:lnTo>
                      <a:pt x="1" y="23"/>
                    </a:lnTo>
                    <a:lnTo>
                      <a:pt x="1" y="22"/>
                    </a:lnTo>
                    <a:lnTo>
                      <a:pt x="1" y="21"/>
                    </a:lnTo>
                    <a:lnTo>
                      <a:pt x="2" y="19"/>
                    </a:lnTo>
                    <a:lnTo>
                      <a:pt x="2" y="18"/>
                    </a:lnTo>
                    <a:lnTo>
                      <a:pt x="3" y="17"/>
                    </a:lnTo>
                    <a:lnTo>
                      <a:pt x="3" y="15"/>
                    </a:lnTo>
                    <a:lnTo>
                      <a:pt x="4" y="14"/>
                    </a:lnTo>
                    <a:lnTo>
                      <a:pt x="6" y="13"/>
                    </a:lnTo>
                    <a:lnTo>
                      <a:pt x="6" y="12"/>
                    </a:lnTo>
                    <a:lnTo>
                      <a:pt x="7" y="10"/>
                    </a:lnTo>
                    <a:lnTo>
                      <a:pt x="8" y="9"/>
                    </a:lnTo>
                    <a:lnTo>
                      <a:pt x="9" y="8"/>
                    </a:lnTo>
                    <a:lnTo>
                      <a:pt x="11" y="7"/>
                    </a:lnTo>
                    <a:lnTo>
                      <a:pt x="12" y="7"/>
                    </a:lnTo>
                    <a:lnTo>
                      <a:pt x="13" y="5"/>
                    </a:lnTo>
                    <a:lnTo>
                      <a:pt x="14" y="4"/>
                    </a:lnTo>
                    <a:lnTo>
                      <a:pt x="16" y="4"/>
                    </a:lnTo>
                    <a:lnTo>
                      <a:pt x="17" y="3"/>
                    </a:lnTo>
                    <a:lnTo>
                      <a:pt x="18" y="3"/>
                    </a:lnTo>
                    <a:lnTo>
                      <a:pt x="19" y="1"/>
                    </a:lnTo>
                    <a:lnTo>
                      <a:pt x="20" y="1"/>
                    </a:lnTo>
                    <a:lnTo>
                      <a:pt x="22" y="1"/>
                    </a:lnTo>
                    <a:lnTo>
                      <a:pt x="23" y="0"/>
                    </a:lnTo>
                    <a:lnTo>
                      <a:pt x="25" y="0"/>
                    </a:lnTo>
                    <a:lnTo>
                      <a:pt x="27" y="0"/>
                    </a:lnTo>
                    <a:lnTo>
                      <a:pt x="28" y="0"/>
                    </a:lnTo>
                    <a:lnTo>
                      <a:pt x="29" y="0"/>
                    </a:lnTo>
                    <a:lnTo>
                      <a:pt x="32" y="0"/>
                    </a:lnTo>
                    <a:lnTo>
                      <a:pt x="33" y="0"/>
                    </a:lnTo>
                    <a:lnTo>
                      <a:pt x="34" y="0"/>
                    </a:lnTo>
                    <a:lnTo>
                      <a:pt x="35" y="0"/>
                    </a:lnTo>
                    <a:lnTo>
                      <a:pt x="37" y="1"/>
                    </a:lnTo>
                    <a:lnTo>
                      <a:pt x="39" y="1"/>
                    </a:lnTo>
                    <a:lnTo>
                      <a:pt x="40" y="1"/>
                    </a:lnTo>
                    <a:lnTo>
                      <a:pt x="41" y="3"/>
                    </a:lnTo>
                    <a:lnTo>
                      <a:pt x="43" y="3"/>
                    </a:lnTo>
                    <a:lnTo>
                      <a:pt x="44" y="4"/>
                    </a:lnTo>
                    <a:lnTo>
                      <a:pt x="45" y="4"/>
                    </a:lnTo>
                    <a:lnTo>
                      <a:pt x="46" y="5"/>
                    </a:lnTo>
                    <a:lnTo>
                      <a:pt x="48" y="7"/>
                    </a:lnTo>
                    <a:lnTo>
                      <a:pt x="49" y="7"/>
                    </a:lnTo>
                    <a:lnTo>
                      <a:pt x="50" y="8"/>
                    </a:lnTo>
                    <a:lnTo>
                      <a:pt x="51" y="9"/>
                    </a:lnTo>
                    <a:lnTo>
                      <a:pt x="51" y="10"/>
                    </a:lnTo>
                    <a:lnTo>
                      <a:pt x="53" y="12"/>
                    </a:lnTo>
                    <a:lnTo>
                      <a:pt x="54" y="13"/>
                    </a:lnTo>
                    <a:lnTo>
                      <a:pt x="55" y="14"/>
                    </a:lnTo>
                    <a:lnTo>
                      <a:pt x="55" y="15"/>
                    </a:lnTo>
                    <a:lnTo>
                      <a:pt x="56" y="17"/>
                    </a:lnTo>
                    <a:lnTo>
                      <a:pt x="56" y="18"/>
                    </a:lnTo>
                    <a:lnTo>
                      <a:pt x="57" y="19"/>
                    </a:lnTo>
                    <a:lnTo>
                      <a:pt x="57" y="21"/>
                    </a:lnTo>
                    <a:lnTo>
                      <a:pt x="59" y="22"/>
                    </a:lnTo>
                    <a:lnTo>
                      <a:pt x="59" y="23"/>
                    </a:lnTo>
                    <a:lnTo>
                      <a:pt x="59" y="24"/>
                    </a:lnTo>
                    <a:lnTo>
                      <a:pt x="59" y="26"/>
                    </a:lnTo>
                    <a:lnTo>
                      <a:pt x="60" y="28"/>
                    </a:lnTo>
                    <a:lnTo>
                      <a:pt x="60" y="29"/>
                    </a:lnTo>
                    <a:lnTo>
                      <a:pt x="60" y="31"/>
                    </a:lnTo>
                    <a:lnTo>
                      <a:pt x="60" y="32"/>
                    </a:lnTo>
                    <a:lnTo>
                      <a:pt x="60" y="34"/>
                    </a:lnTo>
                    <a:lnTo>
                      <a:pt x="59" y="36"/>
                    </a:lnTo>
                    <a:lnTo>
                      <a:pt x="59" y="37"/>
                    </a:lnTo>
                    <a:lnTo>
                      <a:pt x="59" y="38"/>
                    </a:lnTo>
                    <a:lnTo>
                      <a:pt x="59" y="40"/>
                    </a:lnTo>
                    <a:lnTo>
                      <a:pt x="57" y="42"/>
                    </a:lnTo>
                    <a:lnTo>
                      <a:pt x="57" y="43"/>
                    </a:lnTo>
                    <a:lnTo>
                      <a:pt x="56" y="45"/>
                    </a:lnTo>
                    <a:lnTo>
                      <a:pt x="56" y="46"/>
                    </a:lnTo>
                    <a:lnTo>
                      <a:pt x="55" y="47"/>
                    </a:lnTo>
                    <a:lnTo>
                      <a:pt x="55" y="48"/>
                    </a:lnTo>
                    <a:lnTo>
                      <a:pt x="54" y="50"/>
                    </a:lnTo>
                    <a:lnTo>
                      <a:pt x="53" y="51"/>
                    </a:lnTo>
                    <a:lnTo>
                      <a:pt x="51" y="52"/>
                    </a:lnTo>
                    <a:lnTo>
                      <a:pt x="50" y="53"/>
                    </a:lnTo>
                    <a:lnTo>
                      <a:pt x="49" y="55"/>
                    </a:lnTo>
                    <a:lnTo>
                      <a:pt x="48" y="56"/>
                    </a:lnTo>
                    <a:lnTo>
                      <a:pt x="46" y="56"/>
                    </a:lnTo>
                    <a:lnTo>
                      <a:pt x="45" y="57"/>
                    </a:lnTo>
                    <a:lnTo>
                      <a:pt x="44" y="59"/>
                    </a:lnTo>
                    <a:lnTo>
                      <a:pt x="43" y="59"/>
                    </a:lnTo>
                    <a:lnTo>
                      <a:pt x="41" y="60"/>
                    </a:lnTo>
                    <a:lnTo>
                      <a:pt x="40" y="60"/>
                    </a:lnTo>
                    <a:lnTo>
                      <a:pt x="39" y="60"/>
                    </a:lnTo>
                    <a:lnTo>
                      <a:pt x="37" y="61"/>
                    </a:lnTo>
                    <a:lnTo>
                      <a:pt x="35" y="61"/>
                    </a:lnTo>
                    <a:lnTo>
                      <a:pt x="34" y="61"/>
                    </a:lnTo>
                    <a:lnTo>
                      <a:pt x="33" y="61"/>
                    </a:lnTo>
                    <a:lnTo>
                      <a:pt x="32" y="61"/>
                    </a:lnTo>
                    <a:lnTo>
                      <a:pt x="29" y="61"/>
                    </a:lnTo>
                    <a:lnTo>
                      <a:pt x="28" y="61"/>
                    </a:lnTo>
                    <a:lnTo>
                      <a:pt x="27" y="61"/>
                    </a:lnTo>
                    <a:lnTo>
                      <a:pt x="25" y="61"/>
                    </a:lnTo>
                    <a:lnTo>
                      <a:pt x="23" y="61"/>
                    </a:lnTo>
                    <a:lnTo>
                      <a:pt x="22" y="61"/>
                    </a:lnTo>
                    <a:lnTo>
                      <a:pt x="20" y="60"/>
                    </a:lnTo>
                    <a:lnTo>
                      <a:pt x="19" y="60"/>
                    </a:lnTo>
                    <a:lnTo>
                      <a:pt x="18" y="60"/>
                    </a:lnTo>
                    <a:lnTo>
                      <a:pt x="17" y="59"/>
                    </a:lnTo>
                    <a:lnTo>
                      <a:pt x="16" y="59"/>
                    </a:lnTo>
                    <a:lnTo>
                      <a:pt x="14" y="57"/>
                    </a:lnTo>
                    <a:lnTo>
                      <a:pt x="13" y="56"/>
                    </a:lnTo>
                    <a:lnTo>
                      <a:pt x="12" y="56"/>
                    </a:lnTo>
                    <a:lnTo>
                      <a:pt x="11" y="55"/>
                    </a:lnTo>
                    <a:lnTo>
                      <a:pt x="9" y="53"/>
                    </a:lnTo>
                    <a:lnTo>
                      <a:pt x="8" y="52"/>
                    </a:lnTo>
                    <a:lnTo>
                      <a:pt x="7" y="52"/>
                    </a:lnTo>
                    <a:lnTo>
                      <a:pt x="6" y="51"/>
                    </a:lnTo>
                    <a:lnTo>
                      <a:pt x="6" y="50"/>
                    </a:lnTo>
                    <a:lnTo>
                      <a:pt x="4" y="48"/>
                    </a:lnTo>
                    <a:lnTo>
                      <a:pt x="3" y="47"/>
                    </a:lnTo>
                    <a:lnTo>
                      <a:pt x="3" y="46"/>
                    </a:lnTo>
                    <a:lnTo>
                      <a:pt x="2" y="45"/>
                    </a:lnTo>
                    <a:lnTo>
                      <a:pt x="2" y="43"/>
                    </a:lnTo>
                    <a:lnTo>
                      <a:pt x="1" y="42"/>
                    </a:lnTo>
                    <a:lnTo>
                      <a:pt x="1" y="40"/>
                    </a:lnTo>
                    <a:lnTo>
                      <a:pt x="1" y="38"/>
                    </a:lnTo>
                    <a:lnTo>
                      <a:pt x="0" y="37"/>
                    </a:lnTo>
                    <a:lnTo>
                      <a:pt x="0" y="36"/>
                    </a:lnTo>
                    <a:lnTo>
                      <a:pt x="0" y="34"/>
                    </a:lnTo>
                    <a:lnTo>
                      <a:pt x="0" y="32"/>
                    </a:lnTo>
                    <a:lnTo>
                      <a:pt x="0" y="31"/>
                    </a:lnTo>
                    <a:lnTo>
                      <a:pt x="0" y="29"/>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48" name="Freeform 1032"/>
              <p:cNvSpPr>
                <a:spLocks/>
              </p:cNvSpPr>
              <p:nvPr/>
            </p:nvSpPr>
            <p:spPr bwMode="auto">
              <a:xfrm>
                <a:off x="5437" y="4000"/>
                <a:ext cx="23" cy="21"/>
              </a:xfrm>
              <a:custGeom>
                <a:avLst/>
                <a:gdLst>
                  <a:gd name="T0" fmla="*/ 0 w 33"/>
                  <a:gd name="T1" fmla="*/ 1 h 31"/>
                  <a:gd name="T2" fmla="*/ 0 w 33"/>
                  <a:gd name="T3" fmla="*/ 1 h 31"/>
                  <a:gd name="T4" fmla="*/ 1 w 33"/>
                  <a:gd name="T5" fmla="*/ 1 h 31"/>
                  <a:gd name="T6" fmla="*/ 1 w 33"/>
                  <a:gd name="T7" fmla="*/ 1 h 31"/>
                  <a:gd name="T8" fmla="*/ 1 w 33"/>
                  <a:gd name="T9" fmla="*/ 1 h 31"/>
                  <a:gd name="T10" fmla="*/ 1 w 33"/>
                  <a:gd name="T11" fmla="*/ 1 h 31"/>
                  <a:gd name="T12" fmla="*/ 1 w 33"/>
                  <a:gd name="T13" fmla="*/ 1 h 31"/>
                  <a:gd name="T14" fmla="*/ 1 w 33"/>
                  <a:gd name="T15" fmla="*/ 1 h 31"/>
                  <a:gd name="T16" fmla="*/ 1 w 33"/>
                  <a:gd name="T17" fmla="*/ 0 h 31"/>
                  <a:gd name="T18" fmla="*/ 1 w 33"/>
                  <a:gd name="T19" fmla="*/ 0 h 31"/>
                  <a:gd name="T20" fmla="*/ 1 w 33"/>
                  <a:gd name="T21" fmla="*/ 0 h 31"/>
                  <a:gd name="T22" fmla="*/ 1 w 33"/>
                  <a:gd name="T23" fmla="*/ 0 h 31"/>
                  <a:gd name="T24" fmla="*/ 1 w 33"/>
                  <a:gd name="T25" fmla="*/ 1 h 31"/>
                  <a:gd name="T26" fmla="*/ 1 w 33"/>
                  <a:gd name="T27" fmla="*/ 1 h 31"/>
                  <a:gd name="T28" fmla="*/ 1 w 33"/>
                  <a:gd name="T29" fmla="*/ 1 h 31"/>
                  <a:gd name="T30" fmla="*/ 1 w 33"/>
                  <a:gd name="T31" fmla="*/ 1 h 31"/>
                  <a:gd name="T32" fmla="*/ 1 w 33"/>
                  <a:gd name="T33" fmla="*/ 1 h 31"/>
                  <a:gd name="T34" fmla="*/ 1 w 33"/>
                  <a:gd name="T35" fmla="*/ 1 h 31"/>
                  <a:gd name="T36" fmla="*/ 1 w 33"/>
                  <a:gd name="T37" fmla="*/ 1 h 31"/>
                  <a:gd name="T38" fmla="*/ 1 w 33"/>
                  <a:gd name="T39" fmla="*/ 1 h 31"/>
                  <a:gd name="T40" fmla="*/ 1 w 33"/>
                  <a:gd name="T41" fmla="*/ 1 h 31"/>
                  <a:gd name="T42" fmla="*/ 1 w 33"/>
                  <a:gd name="T43" fmla="*/ 1 h 31"/>
                  <a:gd name="T44" fmla="*/ 1 w 33"/>
                  <a:gd name="T45" fmla="*/ 1 h 31"/>
                  <a:gd name="T46" fmla="*/ 1 w 33"/>
                  <a:gd name="T47" fmla="*/ 1 h 31"/>
                  <a:gd name="T48" fmla="*/ 1 w 33"/>
                  <a:gd name="T49" fmla="*/ 1 h 31"/>
                  <a:gd name="T50" fmla="*/ 1 w 33"/>
                  <a:gd name="T51" fmla="*/ 1 h 31"/>
                  <a:gd name="T52" fmla="*/ 1 w 33"/>
                  <a:gd name="T53" fmla="*/ 1 h 31"/>
                  <a:gd name="T54" fmla="*/ 1 w 33"/>
                  <a:gd name="T55" fmla="*/ 1 h 31"/>
                  <a:gd name="T56" fmla="*/ 1 w 33"/>
                  <a:gd name="T57" fmla="*/ 1 h 31"/>
                  <a:gd name="T58" fmla="*/ 1 w 33"/>
                  <a:gd name="T59" fmla="*/ 1 h 31"/>
                  <a:gd name="T60" fmla="*/ 1 w 33"/>
                  <a:gd name="T61" fmla="*/ 1 h 31"/>
                  <a:gd name="T62" fmla="*/ 1 w 33"/>
                  <a:gd name="T63" fmla="*/ 1 h 31"/>
                  <a:gd name="T64" fmla="*/ 1 w 33"/>
                  <a:gd name="T65" fmla="*/ 1 h 31"/>
                  <a:gd name="T66" fmla="*/ 1 w 33"/>
                  <a:gd name="T67" fmla="*/ 1 h 31"/>
                  <a:gd name="T68" fmla="*/ 1 w 33"/>
                  <a:gd name="T69" fmla="*/ 1 h 31"/>
                  <a:gd name="T70" fmla="*/ 1 w 33"/>
                  <a:gd name="T71" fmla="*/ 1 h 31"/>
                  <a:gd name="T72" fmla="*/ 1 w 33"/>
                  <a:gd name="T73" fmla="*/ 1 h 31"/>
                  <a:gd name="T74" fmla="*/ 1 w 33"/>
                  <a:gd name="T75" fmla="*/ 1 h 31"/>
                  <a:gd name="T76" fmla="*/ 1 w 33"/>
                  <a:gd name="T77" fmla="*/ 1 h 31"/>
                  <a:gd name="T78" fmla="*/ 1 w 33"/>
                  <a:gd name="T79" fmla="*/ 1 h 31"/>
                  <a:gd name="T80" fmla="*/ 0 w 33"/>
                  <a:gd name="T81" fmla="*/ 1 h 31"/>
                  <a:gd name="T82" fmla="*/ 0 w 33"/>
                  <a:gd name="T83" fmla="*/ 1 h 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1"/>
                  <a:gd name="T128" fmla="*/ 33 w 33"/>
                  <a:gd name="T129" fmla="*/ 31 h 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1">
                    <a:moveTo>
                      <a:pt x="0" y="16"/>
                    </a:moveTo>
                    <a:lnTo>
                      <a:pt x="0" y="14"/>
                    </a:lnTo>
                    <a:lnTo>
                      <a:pt x="0" y="13"/>
                    </a:lnTo>
                    <a:lnTo>
                      <a:pt x="0" y="12"/>
                    </a:lnTo>
                    <a:lnTo>
                      <a:pt x="1" y="11"/>
                    </a:lnTo>
                    <a:lnTo>
                      <a:pt x="1" y="9"/>
                    </a:lnTo>
                    <a:lnTo>
                      <a:pt x="1" y="8"/>
                    </a:lnTo>
                    <a:lnTo>
                      <a:pt x="3" y="8"/>
                    </a:lnTo>
                    <a:lnTo>
                      <a:pt x="3" y="7"/>
                    </a:lnTo>
                    <a:lnTo>
                      <a:pt x="4" y="6"/>
                    </a:lnTo>
                    <a:lnTo>
                      <a:pt x="5" y="4"/>
                    </a:lnTo>
                    <a:lnTo>
                      <a:pt x="6" y="4"/>
                    </a:lnTo>
                    <a:lnTo>
                      <a:pt x="6" y="3"/>
                    </a:lnTo>
                    <a:lnTo>
                      <a:pt x="7" y="3"/>
                    </a:lnTo>
                    <a:lnTo>
                      <a:pt x="9" y="2"/>
                    </a:lnTo>
                    <a:lnTo>
                      <a:pt x="10" y="2"/>
                    </a:lnTo>
                    <a:lnTo>
                      <a:pt x="11" y="2"/>
                    </a:lnTo>
                    <a:lnTo>
                      <a:pt x="11" y="0"/>
                    </a:lnTo>
                    <a:lnTo>
                      <a:pt x="12" y="0"/>
                    </a:lnTo>
                    <a:lnTo>
                      <a:pt x="14" y="0"/>
                    </a:lnTo>
                    <a:lnTo>
                      <a:pt x="15" y="0"/>
                    </a:lnTo>
                    <a:lnTo>
                      <a:pt x="16" y="0"/>
                    </a:lnTo>
                    <a:lnTo>
                      <a:pt x="17" y="0"/>
                    </a:lnTo>
                    <a:lnTo>
                      <a:pt x="19" y="0"/>
                    </a:lnTo>
                    <a:lnTo>
                      <a:pt x="20" y="0"/>
                    </a:lnTo>
                    <a:lnTo>
                      <a:pt x="21" y="0"/>
                    </a:lnTo>
                    <a:lnTo>
                      <a:pt x="22" y="2"/>
                    </a:lnTo>
                    <a:lnTo>
                      <a:pt x="24" y="2"/>
                    </a:lnTo>
                    <a:lnTo>
                      <a:pt x="25" y="2"/>
                    </a:lnTo>
                    <a:lnTo>
                      <a:pt x="25" y="3"/>
                    </a:lnTo>
                    <a:lnTo>
                      <a:pt x="26" y="3"/>
                    </a:lnTo>
                    <a:lnTo>
                      <a:pt x="27" y="4"/>
                    </a:lnTo>
                    <a:lnTo>
                      <a:pt x="28" y="4"/>
                    </a:lnTo>
                    <a:lnTo>
                      <a:pt x="28" y="6"/>
                    </a:lnTo>
                    <a:lnTo>
                      <a:pt x="30" y="6"/>
                    </a:lnTo>
                    <a:lnTo>
                      <a:pt x="30" y="7"/>
                    </a:lnTo>
                    <a:lnTo>
                      <a:pt x="31" y="8"/>
                    </a:lnTo>
                    <a:lnTo>
                      <a:pt x="31" y="9"/>
                    </a:lnTo>
                    <a:lnTo>
                      <a:pt x="32" y="9"/>
                    </a:lnTo>
                    <a:lnTo>
                      <a:pt x="32" y="11"/>
                    </a:lnTo>
                    <a:lnTo>
                      <a:pt x="32" y="12"/>
                    </a:lnTo>
                    <a:lnTo>
                      <a:pt x="33" y="13"/>
                    </a:lnTo>
                    <a:lnTo>
                      <a:pt x="33" y="14"/>
                    </a:lnTo>
                    <a:lnTo>
                      <a:pt x="33" y="16"/>
                    </a:lnTo>
                    <a:lnTo>
                      <a:pt x="33" y="17"/>
                    </a:lnTo>
                    <a:lnTo>
                      <a:pt x="33" y="18"/>
                    </a:lnTo>
                    <a:lnTo>
                      <a:pt x="33" y="19"/>
                    </a:lnTo>
                    <a:lnTo>
                      <a:pt x="32" y="19"/>
                    </a:lnTo>
                    <a:lnTo>
                      <a:pt x="32" y="21"/>
                    </a:lnTo>
                    <a:lnTo>
                      <a:pt x="32" y="22"/>
                    </a:lnTo>
                    <a:lnTo>
                      <a:pt x="31" y="22"/>
                    </a:lnTo>
                    <a:lnTo>
                      <a:pt x="31" y="23"/>
                    </a:lnTo>
                    <a:lnTo>
                      <a:pt x="30" y="25"/>
                    </a:lnTo>
                    <a:lnTo>
                      <a:pt x="30" y="26"/>
                    </a:lnTo>
                    <a:lnTo>
                      <a:pt x="28" y="26"/>
                    </a:lnTo>
                    <a:lnTo>
                      <a:pt x="28" y="27"/>
                    </a:lnTo>
                    <a:lnTo>
                      <a:pt x="27" y="27"/>
                    </a:lnTo>
                    <a:lnTo>
                      <a:pt x="27" y="28"/>
                    </a:lnTo>
                    <a:lnTo>
                      <a:pt x="26" y="28"/>
                    </a:lnTo>
                    <a:lnTo>
                      <a:pt x="25" y="30"/>
                    </a:lnTo>
                    <a:lnTo>
                      <a:pt x="24" y="30"/>
                    </a:lnTo>
                    <a:lnTo>
                      <a:pt x="22" y="31"/>
                    </a:lnTo>
                    <a:lnTo>
                      <a:pt x="21" y="31"/>
                    </a:lnTo>
                    <a:lnTo>
                      <a:pt x="20" y="31"/>
                    </a:lnTo>
                    <a:lnTo>
                      <a:pt x="19" y="31"/>
                    </a:lnTo>
                    <a:lnTo>
                      <a:pt x="17" y="31"/>
                    </a:lnTo>
                    <a:lnTo>
                      <a:pt x="16" y="31"/>
                    </a:lnTo>
                    <a:lnTo>
                      <a:pt x="15" y="31"/>
                    </a:lnTo>
                    <a:lnTo>
                      <a:pt x="14" y="31"/>
                    </a:lnTo>
                    <a:lnTo>
                      <a:pt x="12" y="31"/>
                    </a:lnTo>
                    <a:lnTo>
                      <a:pt x="11" y="31"/>
                    </a:lnTo>
                    <a:lnTo>
                      <a:pt x="10" y="30"/>
                    </a:lnTo>
                    <a:lnTo>
                      <a:pt x="9" y="30"/>
                    </a:lnTo>
                    <a:lnTo>
                      <a:pt x="7" y="30"/>
                    </a:lnTo>
                    <a:lnTo>
                      <a:pt x="7" y="28"/>
                    </a:lnTo>
                    <a:lnTo>
                      <a:pt x="6" y="28"/>
                    </a:lnTo>
                    <a:lnTo>
                      <a:pt x="5" y="27"/>
                    </a:lnTo>
                    <a:lnTo>
                      <a:pt x="4" y="26"/>
                    </a:lnTo>
                    <a:lnTo>
                      <a:pt x="3" y="25"/>
                    </a:lnTo>
                    <a:lnTo>
                      <a:pt x="3" y="23"/>
                    </a:lnTo>
                    <a:lnTo>
                      <a:pt x="1" y="23"/>
                    </a:lnTo>
                    <a:lnTo>
                      <a:pt x="1" y="22"/>
                    </a:lnTo>
                    <a:lnTo>
                      <a:pt x="1" y="21"/>
                    </a:lnTo>
                    <a:lnTo>
                      <a:pt x="0" y="21"/>
                    </a:lnTo>
                    <a:lnTo>
                      <a:pt x="0" y="19"/>
                    </a:lnTo>
                    <a:lnTo>
                      <a:pt x="0" y="18"/>
                    </a:lnTo>
                    <a:lnTo>
                      <a:pt x="0" y="17"/>
                    </a:lnTo>
                    <a:lnTo>
                      <a:pt x="0" y="16"/>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49" name="Freeform 1033"/>
              <p:cNvSpPr>
                <a:spLocks/>
              </p:cNvSpPr>
              <p:nvPr/>
            </p:nvSpPr>
            <p:spPr bwMode="auto">
              <a:xfrm>
                <a:off x="5437" y="4000"/>
                <a:ext cx="23" cy="21"/>
              </a:xfrm>
              <a:custGeom>
                <a:avLst/>
                <a:gdLst>
                  <a:gd name="T0" fmla="*/ 0 w 33"/>
                  <a:gd name="T1" fmla="*/ 1 h 31"/>
                  <a:gd name="T2" fmla="*/ 0 w 33"/>
                  <a:gd name="T3" fmla="*/ 1 h 31"/>
                  <a:gd name="T4" fmla="*/ 1 w 33"/>
                  <a:gd name="T5" fmla="*/ 1 h 31"/>
                  <a:gd name="T6" fmla="*/ 1 w 33"/>
                  <a:gd name="T7" fmla="*/ 1 h 31"/>
                  <a:gd name="T8" fmla="*/ 1 w 33"/>
                  <a:gd name="T9" fmla="*/ 1 h 31"/>
                  <a:gd name="T10" fmla="*/ 1 w 33"/>
                  <a:gd name="T11" fmla="*/ 1 h 31"/>
                  <a:gd name="T12" fmla="*/ 1 w 33"/>
                  <a:gd name="T13" fmla="*/ 1 h 31"/>
                  <a:gd name="T14" fmla="*/ 1 w 33"/>
                  <a:gd name="T15" fmla="*/ 1 h 31"/>
                  <a:gd name="T16" fmla="*/ 1 w 33"/>
                  <a:gd name="T17" fmla="*/ 0 h 31"/>
                  <a:gd name="T18" fmla="*/ 1 w 33"/>
                  <a:gd name="T19" fmla="*/ 0 h 31"/>
                  <a:gd name="T20" fmla="*/ 1 w 33"/>
                  <a:gd name="T21" fmla="*/ 0 h 31"/>
                  <a:gd name="T22" fmla="*/ 1 w 33"/>
                  <a:gd name="T23" fmla="*/ 0 h 31"/>
                  <a:gd name="T24" fmla="*/ 1 w 33"/>
                  <a:gd name="T25" fmla="*/ 1 h 31"/>
                  <a:gd name="T26" fmla="*/ 1 w 33"/>
                  <a:gd name="T27" fmla="*/ 1 h 31"/>
                  <a:gd name="T28" fmla="*/ 1 w 33"/>
                  <a:gd name="T29" fmla="*/ 1 h 31"/>
                  <a:gd name="T30" fmla="*/ 1 w 33"/>
                  <a:gd name="T31" fmla="*/ 1 h 31"/>
                  <a:gd name="T32" fmla="*/ 1 w 33"/>
                  <a:gd name="T33" fmla="*/ 1 h 31"/>
                  <a:gd name="T34" fmla="*/ 1 w 33"/>
                  <a:gd name="T35" fmla="*/ 1 h 31"/>
                  <a:gd name="T36" fmla="*/ 1 w 33"/>
                  <a:gd name="T37" fmla="*/ 1 h 31"/>
                  <a:gd name="T38" fmla="*/ 1 w 33"/>
                  <a:gd name="T39" fmla="*/ 1 h 31"/>
                  <a:gd name="T40" fmla="*/ 1 w 33"/>
                  <a:gd name="T41" fmla="*/ 1 h 31"/>
                  <a:gd name="T42" fmla="*/ 1 w 33"/>
                  <a:gd name="T43" fmla="*/ 1 h 31"/>
                  <a:gd name="T44" fmla="*/ 1 w 33"/>
                  <a:gd name="T45" fmla="*/ 1 h 31"/>
                  <a:gd name="T46" fmla="*/ 1 w 33"/>
                  <a:gd name="T47" fmla="*/ 1 h 31"/>
                  <a:gd name="T48" fmla="*/ 1 w 33"/>
                  <a:gd name="T49" fmla="*/ 1 h 31"/>
                  <a:gd name="T50" fmla="*/ 1 w 33"/>
                  <a:gd name="T51" fmla="*/ 1 h 31"/>
                  <a:gd name="T52" fmla="*/ 1 w 33"/>
                  <a:gd name="T53" fmla="*/ 1 h 31"/>
                  <a:gd name="T54" fmla="*/ 1 w 33"/>
                  <a:gd name="T55" fmla="*/ 1 h 31"/>
                  <a:gd name="T56" fmla="*/ 1 w 33"/>
                  <a:gd name="T57" fmla="*/ 1 h 31"/>
                  <a:gd name="T58" fmla="*/ 1 w 33"/>
                  <a:gd name="T59" fmla="*/ 1 h 31"/>
                  <a:gd name="T60" fmla="*/ 1 w 33"/>
                  <a:gd name="T61" fmla="*/ 1 h 31"/>
                  <a:gd name="T62" fmla="*/ 1 w 33"/>
                  <a:gd name="T63" fmla="*/ 1 h 31"/>
                  <a:gd name="T64" fmla="*/ 1 w 33"/>
                  <a:gd name="T65" fmla="*/ 1 h 31"/>
                  <a:gd name="T66" fmla="*/ 1 w 33"/>
                  <a:gd name="T67" fmla="*/ 1 h 31"/>
                  <a:gd name="T68" fmla="*/ 1 w 33"/>
                  <a:gd name="T69" fmla="*/ 1 h 31"/>
                  <a:gd name="T70" fmla="*/ 1 w 33"/>
                  <a:gd name="T71" fmla="*/ 1 h 31"/>
                  <a:gd name="T72" fmla="*/ 1 w 33"/>
                  <a:gd name="T73" fmla="*/ 1 h 31"/>
                  <a:gd name="T74" fmla="*/ 1 w 33"/>
                  <a:gd name="T75" fmla="*/ 1 h 31"/>
                  <a:gd name="T76" fmla="*/ 1 w 33"/>
                  <a:gd name="T77" fmla="*/ 1 h 31"/>
                  <a:gd name="T78" fmla="*/ 1 w 33"/>
                  <a:gd name="T79" fmla="*/ 1 h 31"/>
                  <a:gd name="T80" fmla="*/ 0 w 33"/>
                  <a:gd name="T81" fmla="*/ 1 h 31"/>
                  <a:gd name="T82" fmla="*/ 0 w 33"/>
                  <a:gd name="T83" fmla="*/ 1 h 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1"/>
                  <a:gd name="T128" fmla="*/ 33 w 33"/>
                  <a:gd name="T129" fmla="*/ 31 h 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1">
                    <a:moveTo>
                      <a:pt x="0" y="16"/>
                    </a:moveTo>
                    <a:lnTo>
                      <a:pt x="0" y="14"/>
                    </a:lnTo>
                    <a:lnTo>
                      <a:pt x="0" y="13"/>
                    </a:lnTo>
                    <a:lnTo>
                      <a:pt x="0" y="12"/>
                    </a:lnTo>
                    <a:lnTo>
                      <a:pt x="1" y="11"/>
                    </a:lnTo>
                    <a:lnTo>
                      <a:pt x="1" y="9"/>
                    </a:lnTo>
                    <a:lnTo>
                      <a:pt x="1" y="8"/>
                    </a:lnTo>
                    <a:lnTo>
                      <a:pt x="3" y="8"/>
                    </a:lnTo>
                    <a:lnTo>
                      <a:pt x="3" y="7"/>
                    </a:lnTo>
                    <a:lnTo>
                      <a:pt x="4" y="6"/>
                    </a:lnTo>
                    <a:lnTo>
                      <a:pt x="5" y="4"/>
                    </a:lnTo>
                    <a:lnTo>
                      <a:pt x="6" y="4"/>
                    </a:lnTo>
                    <a:lnTo>
                      <a:pt x="6" y="3"/>
                    </a:lnTo>
                    <a:lnTo>
                      <a:pt x="7" y="3"/>
                    </a:lnTo>
                    <a:lnTo>
                      <a:pt x="9" y="2"/>
                    </a:lnTo>
                    <a:lnTo>
                      <a:pt x="10" y="2"/>
                    </a:lnTo>
                    <a:lnTo>
                      <a:pt x="11" y="2"/>
                    </a:lnTo>
                    <a:lnTo>
                      <a:pt x="11" y="0"/>
                    </a:lnTo>
                    <a:lnTo>
                      <a:pt x="12" y="0"/>
                    </a:lnTo>
                    <a:lnTo>
                      <a:pt x="14" y="0"/>
                    </a:lnTo>
                    <a:lnTo>
                      <a:pt x="15" y="0"/>
                    </a:lnTo>
                    <a:lnTo>
                      <a:pt x="16" y="0"/>
                    </a:lnTo>
                    <a:lnTo>
                      <a:pt x="17" y="0"/>
                    </a:lnTo>
                    <a:lnTo>
                      <a:pt x="19" y="0"/>
                    </a:lnTo>
                    <a:lnTo>
                      <a:pt x="20" y="0"/>
                    </a:lnTo>
                    <a:lnTo>
                      <a:pt x="21" y="0"/>
                    </a:lnTo>
                    <a:lnTo>
                      <a:pt x="22" y="2"/>
                    </a:lnTo>
                    <a:lnTo>
                      <a:pt x="24" y="2"/>
                    </a:lnTo>
                    <a:lnTo>
                      <a:pt x="25" y="2"/>
                    </a:lnTo>
                    <a:lnTo>
                      <a:pt x="25" y="3"/>
                    </a:lnTo>
                    <a:lnTo>
                      <a:pt x="26" y="3"/>
                    </a:lnTo>
                    <a:lnTo>
                      <a:pt x="27" y="4"/>
                    </a:lnTo>
                    <a:lnTo>
                      <a:pt x="28" y="4"/>
                    </a:lnTo>
                    <a:lnTo>
                      <a:pt x="28" y="6"/>
                    </a:lnTo>
                    <a:lnTo>
                      <a:pt x="30" y="6"/>
                    </a:lnTo>
                    <a:lnTo>
                      <a:pt x="30" y="7"/>
                    </a:lnTo>
                    <a:lnTo>
                      <a:pt x="31" y="8"/>
                    </a:lnTo>
                    <a:lnTo>
                      <a:pt x="31" y="9"/>
                    </a:lnTo>
                    <a:lnTo>
                      <a:pt x="32" y="9"/>
                    </a:lnTo>
                    <a:lnTo>
                      <a:pt x="32" y="11"/>
                    </a:lnTo>
                    <a:lnTo>
                      <a:pt x="32" y="12"/>
                    </a:lnTo>
                    <a:lnTo>
                      <a:pt x="33" y="13"/>
                    </a:lnTo>
                    <a:lnTo>
                      <a:pt x="33" y="14"/>
                    </a:lnTo>
                    <a:lnTo>
                      <a:pt x="33" y="16"/>
                    </a:lnTo>
                    <a:lnTo>
                      <a:pt x="33" y="17"/>
                    </a:lnTo>
                    <a:lnTo>
                      <a:pt x="33" y="18"/>
                    </a:lnTo>
                    <a:lnTo>
                      <a:pt x="33" y="19"/>
                    </a:lnTo>
                    <a:lnTo>
                      <a:pt x="32" y="19"/>
                    </a:lnTo>
                    <a:lnTo>
                      <a:pt x="32" y="21"/>
                    </a:lnTo>
                    <a:lnTo>
                      <a:pt x="32" y="22"/>
                    </a:lnTo>
                    <a:lnTo>
                      <a:pt x="31" y="22"/>
                    </a:lnTo>
                    <a:lnTo>
                      <a:pt x="31" y="23"/>
                    </a:lnTo>
                    <a:lnTo>
                      <a:pt x="30" y="25"/>
                    </a:lnTo>
                    <a:lnTo>
                      <a:pt x="30" y="26"/>
                    </a:lnTo>
                    <a:lnTo>
                      <a:pt x="28" y="26"/>
                    </a:lnTo>
                    <a:lnTo>
                      <a:pt x="28" y="27"/>
                    </a:lnTo>
                    <a:lnTo>
                      <a:pt x="27" y="27"/>
                    </a:lnTo>
                    <a:lnTo>
                      <a:pt x="27" y="28"/>
                    </a:lnTo>
                    <a:lnTo>
                      <a:pt x="26" y="28"/>
                    </a:lnTo>
                    <a:lnTo>
                      <a:pt x="25" y="30"/>
                    </a:lnTo>
                    <a:lnTo>
                      <a:pt x="24" y="30"/>
                    </a:lnTo>
                    <a:lnTo>
                      <a:pt x="22" y="31"/>
                    </a:lnTo>
                    <a:lnTo>
                      <a:pt x="21" y="31"/>
                    </a:lnTo>
                    <a:lnTo>
                      <a:pt x="20" y="31"/>
                    </a:lnTo>
                    <a:lnTo>
                      <a:pt x="19" y="31"/>
                    </a:lnTo>
                    <a:lnTo>
                      <a:pt x="17" y="31"/>
                    </a:lnTo>
                    <a:lnTo>
                      <a:pt x="16" y="31"/>
                    </a:lnTo>
                    <a:lnTo>
                      <a:pt x="15" y="31"/>
                    </a:lnTo>
                    <a:lnTo>
                      <a:pt x="14" y="31"/>
                    </a:lnTo>
                    <a:lnTo>
                      <a:pt x="12" y="31"/>
                    </a:lnTo>
                    <a:lnTo>
                      <a:pt x="11" y="31"/>
                    </a:lnTo>
                    <a:lnTo>
                      <a:pt x="10" y="30"/>
                    </a:lnTo>
                    <a:lnTo>
                      <a:pt x="9" y="30"/>
                    </a:lnTo>
                    <a:lnTo>
                      <a:pt x="7" y="30"/>
                    </a:lnTo>
                    <a:lnTo>
                      <a:pt x="7" y="28"/>
                    </a:lnTo>
                    <a:lnTo>
                      <a:pt x="6" y="28"/>
                    </a:lnTo>
                    <a:lnTo>
                      <a:pt x="5" y="27"/>
                    </a:lnTo>
                    <a:lnTo>
                      <a:pt x="4" y="26"/>
                    </a:lnTo>
                    <a:lnTo>
                      <a:pt x="3" y="25"/>
                    </a:lnTo>
                    <a:lnTo>
                      <a:pt x="3" y="23"/>
                    </a:lnTo>
                    <a:lnTo>
                      <a:pt x="1" y="23"/>
                    </a:lnTo>
                    <a:lnTo>
                      <a:pt x="1" y="22"/>
                    </a:lnTo>
                    <a:lnTo>
                      <a:pt x="1" y="21"/>
                    </a:lnTo>
                    <a:lnTo>
                      <a:pt x="0" y="21"/>
                    </a:lnTo>
                    <a:lnTo>
                      <a:pt x="0" y="19"/>
                    </a:lnTo>
                    <a:lnTo>
                      <a:pt x="0" y="18"/>
                    </a:lnTo>
                    <a:lnTo>
                      <a:pt x="0" y="17"/>
                    </a:lnTo>
                    <a:lnTo>
                      <a:pt x="0" y="16"/>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50" name="Freeform 1034"/>
              <p:cNvSpPr>
                <a:spLocks/>
              </p:cNvSpPr>
              <p:nvPr/>
            </p:nvSpPr>
            <p:spPr bwMode="auto">
              <a:xfrm>
                <a:off x="5085" y="3961"/>
                <a:ext cx="95" cy="87"/>
              </a:xfrm>
              <a:custGeom>
                <a:avLst/>
                <a:gdLst>
                  <a:gd name="T0" fmla="*/ 1 w 127"/>
                  <a:gd name="T1" fmla="*/ 1 h 126"/>
                  <a:gd name="T2" fmla="*/ 1 w 127"/>
                  <a:gd name="T3" fmla="*/ 1 h 126"/>
                  <a:gd name="T4" fmla="*/ 1 w 127"/>
                  <a:gd name="T5" fmla="*/ 1 h 126"/>
                  <a:gd name="T6" fmla="*/ 1 w 127"/>
                  <a:gd name="T7" fmla="*/ 1 h 126"/>
                  <a:gd name="T8" fmla="*/ 1 w 127"/>
                  <a:gd name="T9" fmla="*/ 1 h 126"/>
                  <a:gd name="T10" fmla="*/ 1 w 127"/>
                  <a:gd name="T11" fmla="*/ 1 h 126"/>
                  <a:gd name="T12" fmla="*/ 1 w 127"/>
                  <a:gd name="T13" fmla="*/ 1 h 126"/>
                  <a:gd name="T14" fmla="*/ 1 w 127"/>
                  <a:gd name="T15" fmla="*/ 1 h 126"/>
                  <a:gd name="T16" fmla="*/ 1 w 127"/>
                  <a:gd name="T17" fmla="*/ 1 h 126"/>
                  <a:gd name="T18" fmla="*/ 2 w 127"/>
                  <a:gd name="T19" fmla="*/ 1 h 126"/>
                  <a:gd name="T20" fmla="*/ 3 w 127"/>
                  <a:gd name="T21" fmla="*/ 0 h 126"/>
                  <a:gd name="T22" fmla="*/ 3 w 127"/>
                  <a:gd name="T23" fmla="*/ 1 h 126"/>
                  <a:gd name="T24" fmla="*/ 3 w 127"/>
                  <a:gd name="T25" fmla="*/ 1 h 126"/>
                  <a:gd name="T26" fmla="*/ 4 w 127"/>
                  <a:gd name="T27" fmla="*/ 1 h 126"/>
                  <a:gd name="T28" fmla="*/ 4 w 127"/>
                  <a:gd name="T29" fmla="*/ 1 h 126"/>
                  <a:gd name="T30" fmla="*/ 4 w 127"/>
                  <a:gd name="T31" fmla="*/ 1 h 126"/>
                  <a:gd name="T32" fmla="*/ 4 w 127"/>
                  <a:gd name="T33" fmla="*/ 1 h 126"/>
                  <a:gd name="T34" fmla="*/ 5 w 127"/>
                  <a:gd name="T35" fmla="*/ 1 h 126"/>
                  <a:gd name="T36" fmla="*/ 5 w 127"/>
                  <a:gd name="T37" fmla="*/ 1 h 126"/>
                  <a:gd name="T38" fmla="*/ 5 w 127"/>
                  <a:gd name="T39" fmla="*/ 1 h 126"/>
                  <a:gd name="T40" fmla="*/ 5 w 127"/>
                  <a:gd name="T41" fmla="*/ 1 h 126"/>
                  <a:gd name="T42" fmla="*/ 5 w 127"/>
                  <a:gd name="T43" fmla="*/ 1 h 126"/>
                  <a:gd name="T44" fmla="*/ 5 w 127"/>
                  <a:gd name="T45" fmla="*/ 1 h 126"/>
                  <a:gd name="T46" fmla="*/ 5 w 127"/>
                  <a:gd name="T47" fmla="*/ 1 h 126"/>
                  <a:gd name="T48" fmla="*/ 5 w 127"/>
                  <a:gd name="T49" fmla="*/ 1 h 126"/>
                  <a:gd name="T50" fmla="*/ 4 w 127"/>
                  <a:gd name="T51" fmla="*/ 2 h 126"/>
                  <a:gd name="T52" fmla="*/ 4 w 127"/>
                  <a:gd name="T53" fmla="*/ 2 h 126"/>
                  <a:gd name="T54" fmla="*/ 4 w 127"/>
                  <a:gd name="T55" fmla="*/ 2 h 126"/>
                  <a:gd name="T56" fmla="*/ 4 w 127"/>
                  <a:gd name="T57" fmla="*/ 2 h 126"/>
                  <a:gd name="T58" fmla="*/ 3 w 127"/>
                  <a:gd name="T59" fmla="*/ 2 h 126"/>
                  <a:gd name="T60" fmla="*/ 3 w 127"/>
                  <a:gd name="T61" fmla="*/ 2 h 126"/>
                  <a:gd name="T62" fmla="*/ 2 w 127"/>
                  <a:gd name="T63" fmla="*/ 2 h 126"/>
                  <a:gd name="T64" fmla="*/ 2 w 127"/>
                  <a:gd name="T65" fmla="*/ 2 h 126"/>
                  <a:gd name="T66" fmla="*/ 1 w 127"/>
                  <a:gd name="T67" fmla="*/ 2 h 126"/>
                  <a:gd name="T68" fmla="*/ 1 w 127"/>
                  <a:gd name="T69" fmla="*/ 2 h 126"/>
                  <a:gd name="T70" fmla="*/ 1 w 127"/>
                  <a:gd name="T71" fmla="*/ 2 h 126"/>
                  <a:gd name="T72" fmla="*/ 1 w 127"/>
                  <a:gd name="T73" fmla="*/ 2 h 126"/>
                  <a:gd name="T74" fmla="*/ 1 w 127"/>
                  <a:gd name="T75" fmla="*/ 2 h 126"/>
                  <a:gd name="T76" fmla="*/ 1 w 127"/>
                  <a:gd name="T77" fmla="*/ 1 h 126"/>
                  <a:gd name="T78" fmla="*/ 1 w 127"/>
                  <a:gd name="T79" fmla="*/ 1 h 126"/>
                  <a:gd name="T80" fmla="*/ 1 w 127"/>
                  <a:gd name="T81" fmla="*/ 1 h 126"/>
                  <a:gd name="T82" fmla="*/ 1 w 127"/>
                  <a:gd name="T83" fmla="*/ 1 h 126"/>
                  <a:gd name="T84" fmla="*/ 0 w 127"/>
                  <a:gd name="T85" fmla="*/ 1 h 1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126"/>
                  <a:gd name="T131" fmla="*/ 127 w 127"/>
                  <a:gd name="T132" fmla="*/ 126 h 1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126">
                    <a:moveTo>
                      <a:pt x="0" y="60"/>
                    </a:moveTo>
                    <a:lnTo>
                      <a:pt x="1" y="57"/>
                    </a:lnTo>
                    <a:lnTo>
                      <a:pt x="1" y="54"/>
                    </a:lnTo>
                    <a:lnTo>
                      <a:pt x="1" y="51"/>
                    </a:lnTo>
                    <a:lnTo>
                      <a:pt x="2" y="47"/>
                    </a:lnTo>
                    <a:lnTo>
                      <a:pt x="3" y="45"/>
                    </a:lnTo>
                    <a:lnTo>
                      <a:pt x="3" y="42"/>
                    </a:lnTo>
                    <a:lnTo>
                      <a:pt x="5" y="40"/>
                    </a:lnTo>
                    <a:lnTo>
                      <a:pt x="6" y="36"/>
                    </a:lnTo>
                    <a:lnTo>
                      <a:pt x="8" y="33"/>
                    </a:lnTo>
                    <a:lnTo>
                      <a:pt x="10" y="31"/>
                    </a:lnTo>
                    <a:lnTo>
                      <a:pt x="11" y="28"/>
                    </a:lnTo>
                    <a:lnTo>
                      <a:pt x="13" y="26"/>
                    </a:lnTo>
                    <a:lnTo>
                      <a:pt x="15" y="23"/>
                    </a:lnTo>
                    <a:lnTo>
                      <a:pt x="17" y="22"/>
                    </a:lnTo>
                    <a:lnTo>
                      <a:pt x="18" y="19"/>
                    </a:lnTo>
                    <a:lnTo>
                      <a:pt x="21" y="17"/>
                    </a:lnTo>
                    <a:lnTo>
                      <a:pt x="23" y="16"/>
                    </a:lnTo>
                    <a:lnTo>
                      <a:pt x="26" y="13"/>
                    </a:lnTo>
                    <a:lnTo>
                      <a:pt x="28" y="12"/>
                    </a:lnTo>
                    <a:lnTo>
                      <a:pt x="31" y="9"/>
                    </a:lnTo>
                    <a:lnTo>
                      <a:pt x="33" y="8"/>
                    </a:lnTo>
                    <a:lnTo>
                      <a:pt x="37" y="7"/>
                    </a:lnTo>
                    <a:lnTo>
                      <a:pt x="39" y="5"/>
                    </a:lnTo>
                    <a:lnTo>
                      <a:pt x="42" y="4"/>
                    </a:lnTo>
                    <a:lnTo>
                      <a:pt x="45" y="3"/>
                    </a:lnTo>
                    <a:lnTo>
                      <a:pt x="48" y="3"/>
                    </a:lnTo>
                    <a:lnTo>
                      <a:pt x="50" y="2"/>
                    </a:lnTo>
                    <a:lnTo>
                      <a:pt x="54" y="2"/>
                    </a:lnTo>
                    <a:lnTo>
                      <a:pt x="58" y="2"/>
                    </a:lnTo>
                    <a:lnTo>
                      <a:pt x="60" y="0"/>
                    </a:lnTo>
                    <a:lnTo>
                      <a:pt x="64" y="0"/>
                    </a:lnTo>
                    <a:lnTo>
                      <a:pt x="68" y="0"/>
                    </a:lnTo>
                    <a:lnTo>
                      <a:pt x="70" y="2"/>
                    </a:lnTo>
                    <a:lnTo>
                      <a:pt x="74" y="2"/>
                    </a:lnTo>
                    <a:lnTo>
                      <a:pt x="76" y="2"/>
                    </a:lnTo>
                    <a:lnTo>
                      <a:pt x="80" y="3"/>
                    </a:lnTo>
                    <a:lnTo>
                      <a:pt x="82" y="3"/>
                    </a:lnTo>
                    <a:lnTo>
                      <a:pt x="86" y="4"/>
                    </a:lnTo>
                    <a:lnTo>
                      <a:pt x="89" y="5"/>
                    </a:lnTo>
                    <a:lnTo>
                      <a:pt x="91" y="7"/>
                    </a:lnTo>
                    <a:lnTo>
                      <a:pt x="93" y="8"/>
                    </a:lnTo>
                    <a:lnTo>
                      <a:pt x="97" y="9"/>
                    </a:lnTo>
                    <a:lnTo>
                      <a:pt x="100" y="12"/>
                    </a:lnTo>
                    <a:lnTo>
                      <a:pt x="102" y="13"/>
                    </a:lnTo>
                    <a:lnTo>
                      <a:pt x="105" y="16"/>
                    </a:lnTo>
                    <a:lnTo>
                      <a:pt x="106" y="17"/>
                    </a:lnTo>
                    <a:lnTo>
                      <a:pt x="108" y="19"/>
                    </a:lnTo>
                    <a:lnTo>
                      <a:pt x="111" y="22"/>
                    </a:lnTo>
                    <a:lnTo>
                      <a:pt x="113" y="23"/>
                    </a:lnTo>
                    <a:lnTo>
                      <a:pt x="114" y="26"/>
                    </a:lnTo>
                    <a:lnTo>
                      <a:pt x="116" y="28"/>
                    </a:lnTo>
                    <a:lnTo>
                      <a:pt x="118" y="31"/>
                    </a:lnTo>
                    <a:lnTo>
                      <a:pt x="119" y="33"/>
                    </a:lnTo>
                    <a:lnTo>
                      <a:pt x="121" y="36"/>
                    </a:lnTo>
                    <a:lnTo>
                      <a:pt x="122" y="40"/>
                    </a:lnTo>
                    <a:lnTo>
                      <a:pt x="123" y="42"/>
                    </a:lnTo>
                    <a:lnTo>
                      <a:pt x="124" y="45"/>
                    </a:lnTo>
                    <a:lnTo>
                      <a:pt x="126" y="47"/>
                    </a:lnTo>
                    <a:lnTo>
                      <a:pt x="126" y="51"/>
                    </a:lnTo>
                    <a:lnTo>
                      <a:pt x="127" y="54"/>
                    </a:lnTo>
                    <a:lnTo>
                      <a:pt x="127" y="57"/>
                    </a:lnTo>
                    <a:lnTo>
                      <a:pt x="127" y="60"/>
                    </a:lnTo>
                    <a:lnTo>
                      <a:pt x="127" y="64"/>
                    </a:lnTo>
                    <a:lnTo>
                      <a:pt x="127" y="66"/>
                    </a:lnTo>
                    <a:lnTo>
                      <a:pt x="127" y="70"/>
                    </a:lnTo>
                    <a:lnTo>
                      <a:pt x="127" y="73"/>
                    </a:lnTo>
                    <a:lnTo>
                      <a:pt x="126" y="76"/>
                    </a:lnTo>
                    <a:lnTo>
                      <a:pt x="126" y="79"/>
                    </a:lnTo>
                    <a:lnTo>
                      <a:pt x="124" y="83"/>
                    </a:lnTo>
                    <a:lnTo>
                      <a:pt x="123" y="85"/>
                    </a:lnTo>
                    <a:lnTo>
                      <a:pt x="122" y="88"/>
                    </a:lnTo>
                    <a:lnTo>
                      <a:pt x="121" y="90"/>
                    </a:lnTo>
                    <a:lnTo>
                      <a:pt x="119" y="93"/>
                    </a:lnTo>
                    <a:lnTo>
                      <a:pt x="118" y="97"/>
                    </a:lnTo>
                    <a:lnTo>
                      <a:pt x="116" y="99"/>
                    </a:lnTo>
                    <a:lnTo>
                      <a:pt x="114" y="101"/>
                    </a:lnTo>
                    <a:lnTo>
                      <a:pt x="113" y="103"/>
                    </a:lnTo>
                    <a:lnTo>
                      <a:pt x="111" y="106"/>
                    </a:lnTo>
                    <a:lnTo>
                      <a:pt x="108" y="108"/>
                    </a:lnTo>
                    <a:lnTo>
                      <a:pt x="106" y="111"/>
                    </a:lnTo>
                    <a:lnTo>
                      <a:pt x="105" y="112"/>
                    </a:lnTo>
                    <a:lnTo>
                      <a:pt x="102" y="114"/>
                    </a:lnTo>
                    <a:lnTo>
                      <a:pt x="100" y="116"/>
                    </a:lnTo>
                    <a:lnTo>
                      <a:pt x="97" y="117"/>
                    </a:lnTo>
                    <a:lnTo>
                      <a:pt x="93" y="118"/>
                    </a:lnTo>
                    <a:lnTo>
                      <a:pt x="91" y="121"/>
                    </a:lnTo>
                    <a:lnTo>
                      <a:pt x="89" y="121"/>
                    </a:lnTo>
                    <a:lnTo>
                      <a:pt x="86" y="122"/>
                    </a:lnTo>
                    <a:lnTo>
                      <a:pt x="82" y="123"/>
                    </a:lnTo>
                    <a:lnTo>
                      <a:pt x="80" y="125"/>
                    </a:lnTo>
                    <a:lnTo>
                      <a:pt x="76" y="125"/>
                    </a:lnTo>
                    <a:lnTo>
                      <a:pt x="74" y="126"/>
                    </a:lnTo>
                    <a:lnTo>
                      <a:pt x="70" y="126"/>
                    </a:lnTo>
                    <a:lnTo>
                      <a:pt x="68" y="126"/>
                    </a:lnTo>
                    <a:lnTo>
                      <a:pt x="64" y="126"/>
                    </a:lnTo>
                    <a:lnTo>
                      <a:pt x="60" y="126"/>
                    </a:lnTo>
                    <a:lnTo>
                      <a:pt x="58" y="126"/>
                    </a:lnTo>
                    <a:lnTo>
                      <a:pt x="54" y="126"/>
                    </a:lnTo>
                    <a:lnTo>
                      <a:pt x="50" y="125"/>
                    </a:lnTo>
                    <a:lnTo>
                      <a:pt x="48" y="125"/>
                    </a:lnTo>
                    <a:lnTo>
                      <a:pt x="45" y="123"/>
                    </a:lnTo>
                    <a:lnTo>
                      <a:pt x="42" y="122"/>
                    </a:lnTo>
                    <a:lnTo>
                      <a:pt x="39" y="121"/>
                    </a:lnTo>
                    <a:lnTo>
                      <a:pt x="37" y="121"/>
                    </a:lnTo>
                    <a:lnTo>
                      <a:pt x="33" y="118"/>
                    </a:lnTo>
                    <a:lnTo>
                      <a:pt x="31" y="117"/>
                    </a:lnTo>
                    <a:lnTo>
                      <a:pt x="28" y="116"/>
                    </a:lnTo>
                    <a:lnTo>
                      <a:pt x="26" y="114"/>
                    </a:lnTo>
                    <a:lnTo>
                      <a:pt x="23" y="112"/>
                    </a:lnTo>
                    <a:lnTo>
                      <a:pt x="21" y="111"/>
                    </a:lnTo>
                    <a:lnTo>
                      <a:pt x="18" y="108"/>
                    </a:lnTo>
                    <a:lnTo>
                      <a:pt x="17" y="106"/>
                    </a:lnTo>
                    <a:lnTo>
                      <a:pt x="15" y="103"/>
                    </a:lnTo>
                    <a:lnTo>
                      <a:pt x="13" y="101"/>
                    </a:lnTo>
                    <a:lnTo>
                      <a:pt x="11" y="99"/>
                    </a:lnTo>
                    <a:lnTo>
                      <a:pt x="10" y="97"/>
                    </a:lnTo>
                    <a:lnTo>
                      <a:pt x="8" y="93"/>
                    </a:lnTo>
                    <a:lnTo>
                      <a:pt x="6" y="90"/>
                    </a:lnTo>
                    <a:lnTo>
                      <a:pt x="5" y="88"/>
                    </a:lnTo>
                    <a:lnTo>
                      <a:pt x="3" y="85"/>
                    </a:lnTo>
                    <a:lnTo>
                      <a:pt x="3" y="83"/>
                    </a:lnTo>
                    <a:lnTo>
                      <a:pt x="2" y="79"/>
                    </a:lnTo>
                    <a:lnTo>
                      <a:pt x="1" y="76"/>
                    </a:lnTo>
                    <a:lnTo>
                      <a:pt x="1" y="73"/>
                    </a:lnTo>
                    <a:lnTo>
                      <a:pt x="1" y="70"/>
                    </a:lnTo>
                    <a:lnTo>
                      <a:pt x="0" y="66"/>
                    </a:lnTo>
                    <a:lnTo>
                      <a:pt x="0" y="64"/>
                    </a:lnTo>
                    <a:lnTo>
                      <a:pt x="0" y="6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51" name="Freeform 1035"/>
              <p:cNvSpPr>
                <a:spLocks/>
              </p:cNvSpPr>
              <p:nvPr/>
            </p:nvSpPr>
            <p:spPr bwMode="auto">
              <a:xfrm>
                <a:off x="5085" y="3961"/>
                <a:ext cx="95" cy="87"/>
              </a:xfrm>
              <a:custGeom>
                <a:avLst/>
                <a:gdLst>
                  <a:gd name="T0" fmla="*/ 1 w 127"/>
                  <a:gd name="T1" fmla="*/ 1 h 126"/>
                  <a:gd name="T2" fmla="*/ 1 w 127"/>
                  <a:gd name="T3" fmla="*/ 1 h 126"/>
                  <a:gd name="T4" fmla="*/ 1 w 127"/>
                  <a:gd name="T5" fmla="*/ 1 h 126"/>
                  <a:gd name="T6" fmla="*/ 1 w 127"/>
                  <a:gd name="T7" fmla="*/ 1 h 126"/>
                  <a:gd name="T8" fmla="*/ 1 w 127"/>
                  <a:gd name="T9" fmla="*/ 1 h 126"/>
                  <a:gd name="T10" fmla="*/ 1 w 127"/>
                  <a:gd name="T11" fmla="*/ 1 h 126"/>
                  <a:gd name="T12" fmla="*/ 1 w 127"/>
                  <a:gd name="T13" fmla="*/ 1 h 126"/>
                  <a:gd name="T14" fmla="*/ 1 w 127"/>
                  <a:gd name="T15" fmla="*/ 1 h 126"/>
                  <a:gd name="T16" fmla="*/ 1 w 127"/>
                  <a:gd name="T17" fmla="*/ 1 h 126"/>
                  <a:gd name="T18" fmla="*/ 2 w 127"/>
                  <a:gd name="T19" fmla="*/ 1 h 126"/>
                  <a:gd name="T20" fmla="*/ 3 w 127"/>
                  <a:gd name="T21" fmla="*/ 0 h 126"/>
                  <a:gd name="T22" fmla="*/ 3 w 127"/>
                  <a:gd name="T23" fmla="*/ 1 h 126"/>
                  <a:gd name="T24" fmla="*/ 3 w 127"/>
                  <a:gd name="T25" fmla="*/ 1 h 126"/>
                  <a:gd name="T26" fmla="*/ 4 w 127"/>
                  <a:gd name="T27" fmla="*/ 1 h 126"/>
                  <a:gd name="T28" fmla="*/ 4 w 127"/>
                  <a:gd name="T29" fmla="*/ 1 h 126"/>
                  <a:gd name="T30" fmla="*/ 4 w 127"/>
                  <a:gd name="T31" fmla="*/ 1 h 126"/>
                  <a:gd name="T32" fmla="*/ 4 w 127"/>
                  <a:gd name="T33" fmla="*/ 1 h 126"/>
                  <a:gd name="T34" fmla="*/ 5 w 127"/>
                  <a:gd name="T35" fmla="*/ 1 h 126"/>
                  <a:gd name="T36" fmla="*/ 5 w 127"/>
                  <a:gd name="T37" fmla="*/ 1 h 126"/>
                  <a:gd name="T38" fmla="*/ 5 w 127"/>
                  <a:gd name="T39" fmla="*/ 1 h 126"/>
                  <a:gd name="T40" fmla="*/ 5 w 127"/>
                  <a:gd name="T41" fmla="*/ 1 h 126"/>
                  <a:gd name="T42" fmla="*/ 5 w 127"/>
                  <a:gd name="T43" fmla="*/ 1 h 126"/>
                  <a:gd name="T44" fmla="*/ 5 w 127"/>
                  <a:gd name="T45" fmla="*/ 1 h 126"/>
                  <a:gd name="T46" fmla="*/ 5 w 127"/>
                  <a:gd name="T47" fmla="*/ 1 h 126"/>
                  <a:gd name="T48" fmla="*/ 5 w 127"/>
                  <a:gd name="T49" fmla="*/ 1 h 126"/>
                  <a:gd name="T50" fmla="*/ 4 w 127"/>
                  <a:gd name="T51" fmla="*/ 2 h 126"/>
                  <a:gd name="T52" fmla="*/ 4 w 127"/>
                  <a:gd name="T53" fmla="*/ 2 h 126"/>
                  <a:gd name="T54" fmla="*/ 4 w 127"/>
                  <a:gd name="T55" fmla="*/ 2 h 126"/>
                  <a:gd name="T56" fmla="*/ 4 w 127"/>
                  <a:gd name="T57" fmla="*/ 2 h 126"/>
                  <a:gd name="T58" fmla="*/ 3 w 127"/>
                  <a:gd name="T59" fmla="*/ 2 h 126"/>
                  <a:gd name="T60" fmla="*/ 3 w 127"/>
                  <a:gd name="T61" fmla="*/ 2 h 126"/>
                  <a:gd name="T62" fmla="*/ 2 w 127"/>
                  <a:gd name="T63" fmla="*/ 2 h 126"/>
                  <a:gd name="T64" fmla="*/ 2 w 127"/>
                  <a:gd name="T65" fmla="*/ 2 h 126"/>
                  <a:gd name="T66" fmla="*/ 1 w 127"/>
                  <a:gd name="T67" fmla="*/ 2 h 126"/>
                  <a:gd name="T68" fmla="*/ 1 w 127"/>
                  <a:gd name="T69" fmla="*/ 2 h 126"/>
                  <a:gd name="T70" fmla="*/ 1 w 127"/>
                  <a:gd name="T71" fmla="*/ 2 h 126"/>
                  <a:gd name="T72" fmla="*/ 1 w 127"/>
                  <a:gd name="T73" fmla="*/ 2 h 126"/>
                  <a:gd name="T74" fmla="*/ 1 w 127"/>
                  <a:gd name="T75" fmla="*/ 2 h 126"/>
                  <a:gd name="T76" fmla="*/ 1 w 127"/>
                  <a:gd name="T77" fmla="*/ 1 h 126"/>
                  <a:gd name="T78" fmla="*/ 1 w 127"/>
                  <a:gd name="T79" fmla="*/ 1 h 126"/>
                  <a:gd name="T80" fmla="*/ 1 w 127"/>
                  <a:gd name="T81" fmla="*/ 1 h 126"/>
                  <a:gd name="T82" fmla="*/ 1 w 127"/>
                  <a:gd name="T83" fmla="*/ 1 h 126"/>
                  <a:gd name="T84" fmla="*/ 0 w 127"/>
                  <a:gd name="T85" fmla="*/ 1 h 1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126"/>
                  <a:gd name="T131" fmla="*/ 127 w 127"/>
                  <a:gd name="T132" fmla="*/ 126 h 1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126">
                    <a:moveTo>
                      <a:pt x="0" y="60"/>
                    </a:moveTo>
                    <a:lnTo>
                      <a:pt x="1" y="57"/>
                    </a:lnTo>
                    <a:lnTo>
                      <a:pt x="1" y="54"/>
                    </a:lnTo>
                    <a:lnTo>
                      <a:pt x="1" y="51"/>
                    </a:lnTo>
                    <a:lnTo>
                      <a:pt x="2" y="47"/>
                    </a:lnTo>
                    <a:lnTo>
                      <a:pt x="3" y="45"/>
                    </a:lnTo>
                    <a:lnTo>
                      <a:pt x="3" y="42"/>
                    </a:lnTo>
                    <a:lnTo>
                      <a:pt x="5" y="40"/>
                    </a:lnTo>
                    <a:lnTo>
                      <a:pt x="6" y="36"/>
                    </a:lnTo>
                    <a:lnTo>
                      <a:pt x="8" y="33"/>
                    </a:lnTo>
                    <a:lnTo>
                      <a:pt x="10" y="31"/>
                    </a:lnTo>
                    <a:lnTo>
                      <a:pt x="11" y="28"/>
                    </a:lnTo>
                    <a:lnTo>
                      <a:pt x="13" y="26"/>
                    </a:lnTo>
                    <a:lnTo>
                      <a:pt x="15" y="23"/>
                    </a:lnTo>
                    <a:lnTo>
                      <a:pt x="17" y="22"/>
                    </a:lnTo>
                    <a:lnTo>
                      <a:pt x="18" y="19"/>
                    </a:lnTo>
                    <a:lnTo>
                      <a:pt x="21" y="17"/>
                    </a:lnTo>
                    <a:lnTo>
                      <a:pt x="23" y="16"/>
                    </a:lnTo>
                    <a:lnTo>
                      <a:pt x="26" y="13"/>
                    </a:lnTo>
                    <a:lnTo>
                      <a:pt x="28" y="12"/>
                    </a:lnTo>
                    <a:lnTo>
                      <a:pt x="31" y="9"/>
                    </a:lnTo>
                    <a:lnTo>
                      <a:pt x="33" y="8"/>
                    </a:lnTo>
                    <a:lnTo>
                      <a:pt x="37" y="7"/>
                    </a:lnTo>
                    <a:lnTo>
                      <a:pt x="39" y="5"/>
                    </a:lnTo>
                    <a:lnTo>
                      <a:pt x="42" y="4"/>
                    </a:lnTo>
                    <a:lnTo>
                      <a:pt x="45" y="3"/>
                    </a:lnTo>
                    <a:lnTo>
                      <a:pt x="48" y="3"/>
                    </a:lnTo>
                    <a:lnTo>
                      <a:pt x="50" y="2"/>
                    </a:lnTo>
                    <a:lnTo>
                      <a:pt x="54" y="2"/>
                    </a:lnTo>
                    <a:lnTo>
                      <a:pt x="58" y="2"/>
                    </a:lnTo>
                    <a:lnTo>
                      <a:pt x="60" y="0"/>
                    </a:lnTo>
                    <a:lnTo>
                      <a:pt x="64" y="0"/>
                    </a:lnTo>
                    <a:lnTo>
                      <a:pt x="68" y="0"/>
                    </a:lnTo>
                    <a:lnTo>
                      <a:pt x="70" y="2"/>
                    </a:lnTo>
                    <a:lnTo>
                      <a:pt x="74" y="2"/>
                    </a:lnTo>
                    <a:lnTo>
                      <a:pt x="76" y="2"/>
                    </a:lnTo>
                    <a:lnTo>
                      <a:pt x="80" y="3"/>
                    </a:lnTo>
                    <a:lnTo>
                      <a:pt x="82" y="3"/>
                    </a:lnTo>
                    <a:lnTo>
                      <a:pt x="86" y="4"/>
                    </a:lnTo>
                    <a:lnTo>
                      <a:pt x="89" y="5"/>
                    </a:lnTo>
                    <a:lnTo>
                      <a:pt x="91" y="7"/>
                    </a:lnTo>
                    <a:lnTo>
                      <a:pt x="93" y="8"/>
                    </a:lnTo>
                    <a:lnTo>
                      <a:pt x="97" y="9"/>
                    </a:lnTo>
                    <a:lnTo>
                      <a:pt x="100" y="12"/>
                    </a:lnTo>
                    <a:lnTo>
                      <a:pt x="102" y="13"/>
                    </a:lnTo>
                    <a:lnTo>
                      <a:pt x="105" y="16"/>
                    </a:lnTo>
                    <a:lnTo>
                      <a:pt x="106" y="17"/>
                    </a:lnTo>
                    <a:lnTo>
                      <a:pt x="108" y="19"/>
                    </a:lnTo>
                    <a:lnTo>
                      <a:pt x="111" y="22"/>
                    </a:lnTo>
                    <a:lnTo>
                      <a:pt x="113" y="23"/>
                    </a:lnTo>
                    <a:lnTo>
                      <a:pt x="114" y="26"/>
                    </a:lnTo>
                    <a:lnTo>
                      <a:pt x="116" y="28"/>
                    </a:lnTo>
                    <a:lnTo>
                      <a:pt x="118" y="31"/>
                    </a:lnTo>
                    <a:lnTo>
                      <a:pt x="119" y="33"/>
                    </a:lnTo>
                    <a:lnTo>
                      <a:pt x="121" y="36"/>
                    </a:lnTo>
                    <a:lnTo>
                      <a:pt x="122" y="40"/>
                    </a:lnTo>
                    <a:lnTo>
                      <a:pt x="123" y="42"/>
                    </a:lnTo>
                    <a:lnTo>
                      <a:pt x="124" y="45"/>
                    </a:lnTo>
                    <a:lnTo>
                      <a:pt x="126" y="47"/>
                    </a:lnTo>
                    <a:lnTo>
                      <a:pt x="126" y="51"/>
                    </a:lnTo>
                    <a:lnTo>
                      <a:pt x="127" y="54"/>
                    </a:lnTo>
                    <a:lnTo>
                      <a:pt x="127" y="57"/>
                    </a:lnTo>
                    <a:lnTo>
                      <a:pt x="127" y="60"/>
                    </a:lnTo>
                    <a:lnTo>
                      <a:pt x="127" y="64"/>
                    </a:lnTo>
                    <a:lnTo>
                      <a:pt x="127" y="66"/>
                    </a:lnTo>
                    <a:lnTo>
                      <a:pt x="127" y="70"/>
                    </a:lnTo>
                    <a:lnTo>
                      <a:pt x="127" y="73"/>
                    </a:lnTo>
                    <a:lnTo>
                      <a:pt x="126" y="76"/>
                    </a:lnTo>
                    <a:lnTo>
                      <a:pt x="126" y="79"/>
                    </a:lnTo>
                    <a:lnTo>
                      <a:pt x="124" y="83"/>
                    </a:lnTo>
                    <a:lnTo>
                      <a:pt x="123" y="85"/>
                    </a:lnTo>
                    <a:lnTo>
                      <a:pt x="122" y="88"/>
                    </a:lnTo>
                    <a:lnTo>
                      <a:pt x="121" y="90"/>
                    </a:lnTo>
                    <a:lnTo>
                      <a:pt x="119" y="93"/>
                    </a:lnTo>
                    <a:lnTo>
                      <a:pt x="118" y="97"/>
                    </a:lnTo>
                    <a:lnTo>
                      <a:pt x="116" y="99"/>
                    </a:lnTo>
                    <a:lnTo>
                      <a:pt x="114" y="101"/>
                    </a:lnTo>
                    <a:lnTo>
                      <a:pt x="113" y="103"/>
                    </a:lnTo>
                    <a:lnTo>
                      <a:pt x="111" y="106"/>
                    </a:lnTo>
                    <a:lnTo>
                      <a:pt x="108" y="108"/>
                    </a:lnTo>
                    <a:lnTo>
                      <a:pt x="106" y="111"/>
                    </a:lnTo>
                    <a:lnTo>
                      <a:pt x="105" y="112"/>
                    </a:lnTo>
                    <a:lnTo>
                      <a:pt x="102" y="114"/>
                    </a:lnTo>
                    <a:lnTo>
                      <a:pt x="100" y="116"/>
                    </a:lnTo>
                    <a:lnTo>
                      <a:pt x="97" y="117"/>
                    </a:lnTo>
                    <a:lnTo>
                      <a:pt x="93" y="118"/>
                    </a:lnTo>
                    <a:lnTo>
                      <a:pt x="91" y="121"/>
                    </a:lnTo>
                    <a:lnTo>
                      <a:pt x="89" y="121"/>
                    </a:lnTo>
                    <a:lnTo>
                      <a:pt x="86" y="122"/>
                    </a:lnTo>
                    <a:lnTo>
                      <a:pt x="82" y="123"/>
                    </a:lnTo>
                    <a:lnTo>
                      <a:pt x="80" y="125"/>
                    </a:lnTo>
                    <a:lnTo>
                      <a:pt x="76" y="125"/>
                    </a:lnTo>
                    <a:lnTo>
                      <a:pt x="74" y="126"/>
                    </a:lnTo>
                    <a:lnTo>
                      <a:pt x="70" y="126"/>
                    </a:lnTo>
                    <a:lnTo>
                      <a:pt x="68" y="126"/>
                    </a:lnTo>
                    <a:lnTo>
                      <a:pt x="64" y="126"/>
                    </a:lnTo>
                    <a:lnTo>
                      <a:pt x="60" y="126"/>
                    </a:lnTo>
                    <a:lnTo>
                      <a:pt x="58" y="126"/>
                    </a:lnTo>
                    <a:lnTo>
                      <a:pt x="54" y="126"/>
                    </a:lnTo>
                    <a:lnTo>
                      <a:pt x="50" y="125"/>
                    </a:lnTo>
                    <a:lnTo>
                      <a:pt x="48" y="125"/>
                    </a:lnTo>
                    <a:lnTo>
                      <a:pt x="45" y="123"/>
                    </a:lnTo>
                    <a:lnTo>
                      <a:pt x="42" y="122"/>
                    </a:lnTo>
                    <a:lnTo>
                      <a:pt x="39" y="121"/>
                    </a:lnTo>
                    <a:lnTo>
                      <a:pt x="37" y="121"/>
                    </a:lnTo>
                    <a:lnTo>
                      <a:pt x="33" y="118"/>
                    </a:lnTo>
                    <a:lnTo>
                      <a:pt x="31" y="117"/>
                    </a:lnTo>
                    <a:lnTo>
                      <a:pt x="28" y="116"/>
                    </a:lnTo>
                    <a:lnTo>
                      <a:pt x="26" y="114"/>
                    </a:lnTo>
                    <a:lnTo>
                      <a:pt x="23" y="112"/>
                    </a:lnTo>
                    <a:lnTo>
                      <a:pt x="21" y="111"/>
                    </a:lnTo>
                    <a:lnTo>
                      <a:pt x="18" y="108"/>
                    </a:lnTo>
                    <a:lnTo>
                      <a:pt x="17" y="106"/>
                    </a:lnTo>
                    <a:lnTo>
                      <a:pt x="15" y="103"/>
                    </a:lnTo>
                    <a:lnTo>
                      <a:pt x="13" y="101"/>
                    </a:lnTo>
                    <a:lnTo>
                      <a:pt x="11" y="99"/>
                    </a:lnTo>
                    <a:lnTo>
                      <a:pt x="10" y="97"/>
                    </a:lnTo>
                    <a:lnTo>
                      <a:pt x="8" y="93"/>
                    </a:lnTo>
                    <a:lnTo>
                      <a:pt x="6" y="90"/>
                    </a:lnTo>
                    <a:lnTo>
                      <a:pt x="5" y="88"/>
                    </a:lnTo>
                    <a:lnTo>
                      <a:pt x="3" y="85"/>
                    </a:lnTo>
                    <a:lnTo>
                      <a:pt x="3" y="83"/>
                    </a:lnTo>
                    <a:lnTo>
                      <a:pt x="2" y="79"/>
                    </a:lnTo>
                    <a:lnTo>
                      <a:pt x="1" y="76"/>
                    </a:lnTo>
                    <a:lnTo>
                      <a:pt x="1" y="73"/>
                    </a:lnTo>
                    <a:lnTo>
                      <a:pt x="1" y="70"/>
                    </a:lnTo>
                    <a:lnTo>
                      <a:pt x="0" y="66"/>
                    </a:lnTo>
                    <a:lnTo>
                      <a:pt x="0" y="64"/>
                    </a:lnTo>
                    <a:lnTo>
                      <a:pt x="0" y="60"/>
                    </a:lnTo>
                    <a:close/>
                  </a:path>
                </a:pathLst>
              </a:custGeom>
              <a:solidFill>
                <a:schemeClr val="tx1"/>
              </a:solidFill>
              <a:ln w="1588">
                <a:solidFill>
                  <a:srgbClr val="000000"/>
                </a:solidFill>
                <a:round/>
                <a:headEnd/>
                <a:tailEnd/>
              </a:ln>
            </p:spPr>
            <p:txBody>
              <a:bodyPr/>
              <a:lstStyle/>
              <a:p>
                <a:endParaRPr lang="en-US"/>
              </a:p>
            </p:txBody>
          </p:sp>
          <p:sp>
            <p:nvSpPr>
              <p:cNvPr id="27052" name="Freeform 1036"/>
              <p:cNvSpPr>
                <a:spLocks/>
              </p:cNvSpPr>
              <p:nvPr/>
            </p:nvSpPr>
            <p:spPr bwMode="auto">
              <a:xfrm>
                <a:off x="5110" y="3983"/>
                <a:ext cx="45" cy="44"/>
              </a:xfrm>
              <a:custGeom>
                <a:avLst/>
                <a:gdLst>
                  <a:gd name="T0" fmla="*/ 1 w 60"/>
                  <a:gd name="T1" fmla="*/ 1 h 61"/>
                  <a:gd name="T2" fmla="*/ 1 w 60"/>
                  <a:gd name="T3" fmla="*/ 1 h 61"/>
                  <a:gd name="T4" fmla="*/ 2 w 60"/>
                  <a:gd name="T5" fmla="*/ 1 h 61"/>
                  <a:gd name="T6" fmla="*/ 2 w 60"/>
                  <a:gd name="T7" fmla="*/ 1 h 61"/>
                  <a:gd name="T8" fmla="*/ 2 w 60"/>
                  <a:gd name="T9" fmla="*/ 1 h 61"/>
                  <a:gd name="T10" fmla="*/ 2 w 60"/>
                  <a:gd name="T11" fmla="*/ 1 h 61"/>
                  <a:gd name="T12" fmla="*/ 2 w 60"/>
                  <a:gd name="T13" fmla="*/ 1 h 61"/>
                  <a:gd name="T14" fmla="*/ 2 w 60"/>
                  <a:gd name="T15" fmla="*/ 1 h 61"/>
                  <a:gd name="T16" fmla="*/ 2 w 60"/>
                  <a:gd name="T17" fmla="*/ 0 h 61"/>
                  <a:gd name="T18" fmla="*/ 2 w 60"/>
                  <a:gd name="T19" fmla="*/ 0 h 61"/>
                  <a:gd name="T20" fmla="*/ 2 w 60"/>
                  <a:gd name="T21" fmla="*/ 0 h 61"/>
                  <a:gd name="T22" fmla="*/ 2 w 60"/>
                  <a:gd name="T23" fmla="*/ 0 h 61"/>
                  <a:gd name="T24" fmla="*/ 2 w 60"/>
                  <a:gd name="T25" fmla="*/ 1 h 61"/>
                  <a:gd name="T26" fmla="*/ 2 w 60"/>
                  <a:gd name="T27" fmla="*/ 1 h 61"/>
                  <a:gd name="T28" fmla="*/ 2 w 60"/>
                  <a:gd name="T29" fmla="*/ 1 h 61"/>
                  <a:gd name="T30" fmla="*/ 3 w 60"/>
                  <a:gd name="T31" fmla="*/ 1 h 61"/>
                  <a:gd name="T32" fmla="*/ 3 w 60"/>
                  <a:gd name="T33" fmla="*/ 1 h 61"/>
                  <a:gd name="T34" fmla="*/ 3 w 60"/>
                  <a:gd name="T35" fmla="*/ 1 h 61"/>
                  <a:gd name="T36" fmla="*/ 3 w 60"/>
                  <a:gd name="T37" fmla="*/ 1 h 61"/>
                  <a:gd name="T38" fmla="*/ 3 w 60"/>
                  <a:gd name="T39" fmla="*/ 1 h 61"/>
                  <a:gd name="T40" fmla="*/ 3 w 60"/>
                  <a:gd name="T41" fmla="*/ 1 h 61"/>
                  <a:gd name="T42" fmla="*/ 3 w 60"/>
                  <a:gd name="T43" fmla="*/ 1 h 61"/>
                  <a:gd name="T44" fmla="*/ 3 w 60"/>
                  <a:gd name="T45" fmla="*/ 1 h 61"/>
                  <a:gd name="T46" fmla="*/ 3 w 60"/>
                  <a:gd name="T47" fmla="*/ 1 h 61"/>
                  <a:gd name="T48" fmla="*/ 3 w 60"/>
                  <a:gd name="T49" fmla="*/ 1 h 61"/>
                  <a:gd name="T50" fmla="*/ 3 w 60"/>
                  <a:gd name="T51" fmla="*/ 1 h 61"/>
                  <a:gd name="T52" fmla="*/ 3 w 60"/>
                  <a:gd name="T53" fmla="*/ 1 h 61"/>
                  <a:gd name="T54" fmla="*/ 2 w 60"/>
                  <a:gd name="T55" fmla="*/ 1 h 61"/>
                  <a:gd name="T56" fmla="*/ 2 w 60"/>
                  <a:gd name="T57" fmla="*/ 1 h 61"/>
                  <a:gd name="T58" fmla="*/ 2 w 60"/>
                  <a:gd name="T59" fmla="*/ 1 h 61"/>
                  <a:gd name="T60" fmla="*/ 2 w 60"/>
                  <a:gd name="T61" fmla="*/ 1 h 61"/>
                  <a:gd name="T62" fmla="*/ 2 w 60"/>
                  <a:gd name="T63" fmla="*/ 1 h 61"/>
                  <a:gd name="T64" fmla="*/ 2 w 60"/>
                  <a:gd name="T65" fmla="*/ 1 h 61"/>
                  <a:gd name="T66" fmla="*/ 2 w 60"/>
                  <a:gd name="T67" fmla="*/ 1 h 61"/>
                  <a:gd name="T68" fmla="*/ 2 w 60"/>
                  <a:gd name="T69" fmla="*/ 1 h 61"/>
                  <a:gd name="T70" fmla="*/ 2 w 60"/>
                  <a:gd name="T71" fmla="*/ 1 h 61"/>
                  <a:gd name="T72" fmla="*/ 2 w 60"/>
                  <a:gd name="T73" fmla="*/ 1 h 61"/>
                  <a:gd name="T74" fmla="*/ 2 w 60"/>
                  <a:gd name="T75" fmla="*/ 1 h 61"/>
                  <a:gd name="T76" fmla="*/ 2 w 60"/>
                  <a:gd name="T77" fmla="*/ 1 h 61"/>
                  <a:gd name="T78" fmla="*/ 2 w 60"/>
                  <a:gd name="T79" fmla="*/ 1 h 61"/>
                  <a:gd name="T80" fmla="*/ 1 w 60"/>
                  <a:gd name="T81" fmla="*/ 1 h 61"/>
                  <a:gd name="T82" fmla="*/ 0 w 60"/>
                  <a:gd name="T83" fmla="*/ 1 h 61"/>
                  <a:gd name="T84" fmla="*/ 0 w 60"/>
                  <a:gd name="T85" fmla="*/ 1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61"/>
                  <a:gd name="T131" fmla="*/ 60 w 60"/>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61">
                    <a:moveTo>
                      <a:pt x="0" y="30"/>
                    </a:moveTo>
                    <a:lnTo>
                      <a:pt x="0" y="27"/>
                    </a:lnTo>
                    <a:lnTo>
                      <a:pt x="1" y="26"/>
                    </a:lnTo>
                    <a:lnTo>
                      <a:pt x="1" y="24"/>
                    </a:lnTo>
                    <a:lnTo>
                      <a:pt x="1" y="23"/>
                    </a:lnTo>
                    <a:lnTo>
                      <a:pt x="1" y="22"/>
                    </a:lnTo>
                    <a:lnTo>
                      <a:pt x="2" y="21"/>
                    </a:lnTo>
                    <a:lnTo>
                      <a:pt x="2" y="18"/>
                    </a:lnTo>
                    <a:lnTo>
                      <a:pt x="4" y="17"/>
                    </a:lnTo>
                    <a:lnTo>
                      <a:pt x="4" y="16"/>
                    </a:lnTo>
                    <a:lnTo>
                      <a:pt x="5" y="14"/>
                    </a:lnTo>
                    <a:lnTo>
                      <a:pt x="6" y="13"/>
                    </a:lnTo>
                    <a:lnTo>
                      <a:pt x="6" y="12"/>
                    </a:lnTo>
                    <a:lnTo>
                      <a:pt x="7" y="10"/>
                    </a:lnTo>
                    <a:lnTo>
                      <a:pt x="9" y="10"/>
                    </a:lnTo>
                    <a:lnTo>
                      <a:pt x="10" y="9"/>
                    </a:lnTo>
                    <a:lnTo>
                      <a:pt x="10" y="8"/>
                    </a:lnTo>
                    <a:lnTo>
                      <a:pt x="11" y="7"/>
                    </a:lnTo>
                    <a:lnTo>
                      <a:pt x="12" y="5"/>
                    </a:lnTo>
                    <a:lnTo>
                      <a:pt x="14" y="5"/>
                    </a:lnTo>
                    <a:lnTo>
                      <a:pt x="15" y="4"/>
                    </a:lnTo>
                    <a:lnTo>
                      <a:pt x="16" y="3"/>
                    </a:lnTo>
                    <a:lnTo>
                      <a:pt x="17" y="3"/>
                    </a:lnTo>
                    <a:lnTo>
                      <a:pt x="19" y="2"/>
                    </a:lnTo>
                    <a:lnTo>
                      <a:pt x="20" y="2"/>
                    </a:lnTo>
                    <a:lnTo>
                      <a:pt x="22" y="2"/>
                    </a:lnTo>
                    <a:lnTo>
                      <a:pt x="23" y="0"/>
                    </a:lnTo>
                    <a:lnTo>
                      <a:pt x="25" y="0"/>
                    </a:lnTo>
                    <a:lnTo>
                      <a:pt x="26" y="0"/>
                    </a:lnTo>
                    <a:lnTo>
                      <a:pt x="27" y="0"/>
                    </a:lnTo>
                    <a:lnTo>
                      <a:pt x="30" y="0"/>
                    </a:lnTo>
                    <a:lnTo>
                      <a:pt x="31" y="0"/>
                    </a:lnTo>
                    <a:lnTo>
                      <a:pt x="32" y="0"/>
                    </a:lnTo>
                    <a:lnTo>
                      <a:pt x="33" y="0"/>
                    </a:lnTo>
                    <a:lnTo>
                      <a:pt x="36" y="0"/>
                    </a:lnTo>
                    <a:lnTo>
                      <a:pt x="37" y="0"/>
                    </a:lnTo>
                    <a:lnTo>
                      <a:pt x="38" y="0"/>
                    </a:lnTo>
                    <a:lnTo>
                      <a:pt x="39" y="2"/>
                    </a:lnTo>
                    <a:lnTo>
                      <a:pt x="41" y="2"/>
                    </a:lnTo>
                    <a:lnTo>
                      <a:pt x="42" y="2"/>
                    </a:lnTo>
                    <a:lnTo>
                      <a:pt x="43" y="3"/>
                    </a:lnTo>
                    <a:lnTo>
                      <a:pt x="46" y="3"/>
                    </a:lnTo>
                    <a:lnTo>
                      <a:pt x="47" y="4"/>
                    </a:lnTo>
                    <a:lnTo>
                      <a:pt x="48" y="5"/>
                    </a:lnTo>
                    <a:lnTo>
                      <a:pt x="49" y="7"/>
                    </a:lnTo>
                    <a:lnTo>
                      <a:pt x="51" y="8"/>
                    </a:lnTo>
                    <a:lnTo>
                      <a:pt x="52" y="9"/>
                    </a:lnTo>
                    <a:lnTo>
                      <a:pt x="53" y="10"/>
                    </a:lnTo>
                    <a:lnTo>
                      <a:pt x="54" y="10"/>
                    </a:lnTo>
                    <a:lnTo>
                      <a:pt x="54" y="12"/>
                    </a:lnTo>
                    <a:lnTo>
                      <a:pt x="56" y="13"/>
                    </a:lnTo>
                    <a:lnTo>
                      <a:pt x="57" y="14"/>
                    </a:lnTo>
                    <a:lnTo>
                      <a:pt x="57" y="16"/>
                    </a:lnTo>
                    <a:lnTo>
                      <a:pt x="58" y="17"/>
                    </a:lnTo>
                    <a:lnTo>
                      <a:pt x="58" y="18"/>
                    </a:lnTo>
                    <a:lnTo>
                      <a:pt x="59" y="21"/>
                    </a:lnTo>
                    <a:lnTo>
                      <a:pt x="59" y="22"/>
                    </a:lnTo>
                    <a:lnTo>
                      <a:pt x="60" y="23"/>
                    </a:lnTo>
                    <a:lnTo>
                      <a:pt x="60" y="24"/>
                    </a:lnTo>
                    <a:lnTo>
                      <a:pt x="60" y="26"/>
                    </a:lnTo>
                    <a:lnTo>
                      <a:pt x="60" y="27"/>
                    </a:lnTo>
                    <a:lnTo>
                      <a:pt x="60" y="30"/>
                    </a:lnTo>
                    <a:lnTo>
                      <a:pt x="60" y="31"/>
                    </a:lnTo>
                    <a:lnTo>
                      <a:pt x="60" y="32"/>
                    </a:lnTo>
                    <a:lnTo>
                      <a:pt x="60" y="33"/>
                    </a:lnTo>
                    <a:lnTo>
                      <a:pt x="60" y="36"/>
                    </a:lnTo>
                    <a:lnTo>
                      <a:pt x="60" y="37"/>
                    </a:lnTo>
                    <a:lnTo>
                      <a:pt x="60" y="38"/>
                    </a:lnTo>
                    <a:lnTo>
                      <a:pt x="59" y="40"/>
                    </a:lnTo>
                    <a:lnTo>
                      <a:pt x="59" y="41"/>
                    </a:lnTo>
                    <a:lnTo>
                      <a:pt x="58" y="42"/>
                    </a:lnTo>
                    <a:lnTo>
                      <a:pt x="58" y="43"/>
                    </a:lnTo>
                    <a:lnTo>
                      <a:pt x="57" y="45"/>
                    </a:lnTo>
                    <a:lnTo>
                      <a:pt x="57" y="47"/>
                    </a:lnTo>
                    <a:lnTo>
                      <a:pt x="56" y="47"/>
                    </a:lnTo>
                    <a:lnTo>
                      <a:pt x="54" y="49"/>
                    </a:lnTo>
                    <a:lnTo>
                      <a:pt x="54" y="50"/>
                    </a:lnTo>
                    <a:lnTo>
                      <a:pt x="53" y="51"/>
                    </a:lnTo>
                    <a:lnTo>
                      <a:pt x="52" y="52"/>
                    </a:lnTo>
                    <a:lnTo>
                      <a:pt x="51" y="54"/>
                    </a:lnTo>
                    <a:lnTo>
                      <a:pt x="49" y="55"/>
                    </a:lnTo>
                    <a:lnTo>
                      <a:pt x="48" y="55"/>
                    </a:lnTo>
                    <a:lnTo>
                      <a:pt x="48" y="56"/>
                    </a:lnTo>
                    <a:lnTo>
                      <a:pt x="47" y="57"/>
                    </a:lnTo>
                    <a:lnTo>
                      <a:pt x="46" y="57"/>
                    </a:lnTo>
                    <a:lnTo>
                      <a:pt x="43" y="59"/>
                    </a:lnTo>
                    <a:lnTo>
                      <a:pt x="42" y="59"/>
                    </a:lnTo>
                    <a:lnTo>
                      <a:pt x="41" y="60"/>
                    </a:lnTo>
                    <a:lnTo>
                      <a:pt x="39" y="60"/>
                    </a:lnTo>
                    <a:lnTo>
                      <a:pt x="38" y="60"/>
                    </a:lnTo>
                    <a:lnTo>
                      <a:pt x="37" y="61"/>
                    </a:lnTo>
                    <a:lnTo>
                      <a:pt x="36" y="61"/>
                    </a:lnTo>
                    <a:lnTo>
                      <a:pt x="33" y="61"/>
                    </a:lnTo>
                    <a:lnTo>
                      <a:pt x="32" y="61"/>
                    </a:lnTo>
                    <a:lnTo>
                      <a:pt x="31" y="61"/>
                    </a:lnTo>
                    <a:lnTo>
                      <a:pt x="30" y="61"/>
                    </a:lnTo>
                    <a:lnTo>
                      <a:pt x="27" y="61"/>
                    </a:lnTo>
                    <a:lnTo>
                      <a:pt x="26" y="61"/>
                    </a:lnTo>
                    <a:lnTo>
                      <a:pt x="25" y="61"/>
                    </a:lnTo>
                    <a:lnTo>
                      <a:pt x="23" y="60"/>
                    </a:lnTo>
                    <a:lnTo>
                      <a:pt x="22" y="60"/>
                    </a:lnTo>
                    <a:lnTo>
                      <a:pt x="20" y="60"/>
                    </a:lnTo>
                    <a:lnTo>
                      <a:pt x="19" y="59"/>
                    </a:lnTo>
                    <a:lnTo>
                      <a:pt x="17" y="59"/>
                    </a:lnTo>
                    <a:lnTo>
                      <a:pt x="16" y="57"/>
                    </a:lnTo>
                    <a:lnTo>
                      <a:pt x="15" y="57"/>
                    </a:lnTo>
                    <a:lnTo>
                      <a:pt x="14" y="56"/>
                    </a:lnTo>
                    <a:lnTo>
                      <a:pt x="12" y="55"/>
                    </a:lnTo>
                    <a:lnTo>
                      <a:pt x="11" y="55"/>
                    </a:lnTo>
                    <a:lnTo>
                      <a:pt x="10" y="54"/>
                    </a:lnTo>
                    <a:lnTo>
                      <a:pt x="10" y="52"/>
                    </a:lnTo>
                    <a:lnTo>
                      <a:pt x="9" y="51"/>
                    </a:lnTo>
                    <a:lnTo>
                      <a:pt x="7" y="50"/>
                    </a:lnTo>
                    <a:lnTo>
                      <a:pt x="6" y="49"/>
                    </a:lnTo>
                    <a:lnTo>
                      <a:pt x="6" y="47"/>
                    </a:lnTo>
                    <a:lnTo>
                      <a:pt x="5" y="47"/>
                    </a:lnTo>
                    <a:lnTo>
                      <a:pt x="4" y="45"/>
                    </a:lnTo>
                    <a:lnTo>
                      <a:pt x="4" y="43"/>
                    </a:lnTo>
                    <a:lnTo>
                      <a:pt x="2" y="42"/>
                    </a:lnTo>
                    <a:lnTo>
                      <a:pt x="2" y="41"/>
                    </a:lnTo>
                    <a:lnTo>
                      <a:pt x="1" y="40"/>
                    </a:lnTo>
                    <a:lnTo>
                      <a:pt x="1" y="38"/>
                    </a:lnTo>
                    <a:lnTo>
                      <a:pt x="1" y="37"/>
                    </a:lnTo>
                    <a:lnTo>
                      <a:pt x="1" y="36"/>
                    </a:lnTo>
                    <a:lnTo>
                      <a:pt x="0" y="33"/>
                    </a:lnTo>
                    <a:lnTo>
                      <a:pt x="0" y="32"/>
                    </a:lnTo>
                    <a:lnTo>
                      <a:pt x="0" y="31"/>
                    </a:lnTo>
                    <a:lnTo>
                      <a:pt x="0" y="3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53" name="Freeform 1037"/>
              <p:cNvSpPr>
                <a:spLocks/>
              </p:cNvSpPr>
              <p:nvPr/>
            </p:nvSpPr>
            <p:spPr bwMode="auto">
              <a:xfrm>
                <a:off x="5110" y="3983"/>
                <a:ext cx="45" cy="44"/>
              </a:xfrm>
              <a:custGeom>
                <a:avLst/>
                <a:gdLst>
                  <a:gd name="T0" fmla="*/ 1 w 60"/>
                  <a:gd name="T1" fmla="*/ 1 h 61"/>
                  <a:gd name="T2" fmla="*/ 1 w 60"/>
                  <a:gd name="T3" fmla="*/ 1 h 61"/>
                  <a:gd name="T4" fmla="*/ 2 w 60"/>
                  <a:gd name="T5" fmla="*/ 1 h 61"/>
                  <a:gd name="T6" fmla="*/ 2 w 60"/>
                  <a:gd name="T7" fmla="*/ 1 h 61"/>
                  <a:gd name="T8" fmla="*/ 2 w 60"/>
                  <a:gd name="T9" fmla="*/ 1 h 61"/>
                  <a:gd name="T10" fmla="*/ 2 w 60"/>
                  <a:gd name="T11" fmla="*/ 1 h 61"/>
                  <a:gd name="T12" fmla="*/ 2 w 60"/>
                  <a:gd name="T13" fmla="*/ 1 h 61"/>
                  <a:gd name="T14" fmla="*/ 2 w 60"/>
                  <a:gd name="T15" fmla="*/ 1 h 61"/>
                  <a:gd name="T16" fmla="*/ 2 w 60"/>
                  <a:gd name="T17" fmla="*/ 0 h 61"/>
                  <a:gd name="T18" fmla="*/ 2 w 60"/>
                  <a:gd name="T19" fmla="*/ 0 h 61"/>
                  <a:gd name="T20" fmla="*/ 2 w 60"/>
                  <a:gd name="T21" fmla="*/ 0 h 61"/>
                  <a:gd name="T22" fmla="*/ 2 w 60"/>
                  <a:gd name="T23" fmla="*/ 0 h 61"/>
                  <a:gd name="T24" fmla="*/ 2 w 60"/>
                  <a:gd name="T25" fmla="*/ 1 h 61"/>
                  <a:gd name="T26" fmla="*/ 2 w 60"/>
                  <a:gd name="T27" fmla="*/ 1 h 61"/>
                  <a:gd name="T28" fmla="*/ 2 w 60"/>
                  <a:gd name="T29" fmla="*/ 1 h 61"/>
                  <a:gd name="T30" fmla="*/ 3 w 60"/>
                  <a:gd name="T31" fmla="*/ 1 h 61"/>
                  <a:gd name="T32" fmla="*/ 3 w 60"/>
                  <a:gd name="T33" fmla="*/ 1 h 61"/>
                  <a:gd name="T34" fmla="*/ 3 w 60"/>
                  <a:gd name="T35" fmla="*/ 1 h 61"/>
                  <a:gd name="T36" fmla="*/ 3 w 60"/>
                  <a:gd name="T37" fmla="*/ 1 h 61"/>
                  <a:gd name="T38" fmla="*/ 3 w 60"/>
                  <a:gd name="T39" fmla="*/ 1 h 61"/>
                  <a:gd name="T40" fmla="*/ 3 w 60"/>
                  <a:gd name="T41" fmla="*/ 1 h 61"/>
                  <a:gd name="T42" fmla="*/ 3 w 60"/>
                  <a:gd name="T43" fmla="*/ 1 h 61"/>
                  <a:gd name="T44" fmla="*/ 3 w 60"/>
                  <a:gd name="T45" fmla="*/ 1 h 61"/>
                  <a:gd name="T46" fmla="*/ 3 w 60"/>
                  <a:gd name="T47" fmla="*/ 1 h 61"/>
                  <a:gd name="T48" fmla="*/ 3 w 60"/>
                  <a:gd name="T49" fmla="*/ 1 h 61"/>
                  <a:gd name="T50" fmla="*/ 3 w 60"/>
                  <a:gd name="T51" fmla="*/ 1 h 61"/>
                  <a:gd name="T52" fmla="*/ 3 w 60"/>
                  <a:gd name="T53" fmla="*/ 1 h 61"/>
                  <a:gd name="T54" fmla="*/ 2 w 60"/>
                  <a:gd name="T55" fmla="*/ 1 h 61"/>
                  <a:gd name="T56" fmla="*/ 2 w 60"/>
                  <a:gd name="T57" fmla="*/ 1 h 61"/>
                  <a:gd name="T58" fmla="*/ 2 w 60"/>
                  <a:gd name="T59" fmla="*/ 1 h 61"/>
                  <a:gd name="T60" fmla="*/ 2 w 60"/>
                  <a:gd name="T61" fmla="*/ 1 h 61"/>
                  <a:gd name="T62" fmla="*/ 2 w 60"/>
                  <a:gd name="T63" fmla="*/ 1 h 61"/>
                  <a:gd name="T64" fmla="*/ 2 w 60"/>
                  <a:gd name="T65" fmla="*/ 1 h 61"/>
                  <a:gd name="T66" fmla="*/ 2 w 60"/>
                  <a:gd name="T67" fmla="*/ 1 h 61"/>
                  <a:gd name="T68" fmla="*/ 2 w 60"/>
                  <a:gd name="T69" fmla="*/ 1 h 61"/>
                  <a:gd name="T70" fmla="*/ 2 w 60"/>
                  <a:gd name="T71" fmla="*/ 1 h 61"/>
                  <a:gd name="T72" fmla="*/ 2 w 60"/>
                  <a:gd name="T73" fmla="*/ 1 h 61"/>
                  <a:gd name="T74" fmla="*/ 2 w 60"/>
                  <a:gd name="T75" fmla="*/ 1 h 61"/>
                  <a:gd name="T76" fmla="*/ 2 w 60"/>
                  <a:gd name="T77" fmla="*/ 1 h 61"/>
                  <a:gd name="T78" fmla="*/ 2 w 60"/>
                  <a:gd name="T79" fmla="*/ 1 h 61"/>
                  <a:gd name="T80" fmla="*/ 1 w 60"/>
                  <a:gd name="T81" fmla="*/ 1 h 61"/>
                  <a:gd name="T82" fmla="*/ 0 w 60"/>
                  <a:gd name="T83" fmla="*/ 1 h 61"/>
                  <a:gd name="T84" fmla="*/ 0 w 60"/>
                  <a:gd name="T85" fmla="*/ 1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61"/>
                  <a:gd name="T131" fmla="*/ 60 w 60"/>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61">
                    <a:moveTo>
                      <a:pt x="0" y="30"/>
                    </a:moveTo>
                    <a:lnTo>
                      <a:pt x="0" y="27"/>
                    </a:lnTo>
                    <a:lnTo>
                      <a:pt x="1" y="26"/>
                    </a:lnTo>
                    <a:lnTo>
                      <a:pt x="1" y="24"/>
                    </a:lnTo>
                    <a:lnTo>
                      <a:pt x="1" y="23"/>
                    </a:lnTo>
                    <a:lnTo>
                      <a:pt x="1" y="22"/>
                    </a:lnTo>
                    <a:lnTo>
                      <a:pt x="2" y="21"/>
                    </a:lnTo>
                    <a:lnTo>
                      <a:pt x="2" y="18"/>
                    </a:lnTo>
                    <a:lnTo>
                      <a:pt x="4" y="17"/>
                    </a:lnTo>
                    <a:lnTo>
                      <a:pt x="4" y="16"/>
                    </a:lnTo>
                    <a:lnTo>
                      <a:pt x="5" y="14"/>
                    </a:lnTo>
                    <a:lnTo>
                      <a:pt x="6" y="13"/>
                    </a:lnTo>
                    <a:lnTo>
                      <a:pt x="6" y="12"/>
                    </a:lnTo>
                    <a:lnTo>
                      <a:pt x="7" y="10"/>
                    </a:lnTo>
                    <a:lnTo>
                      <a:pt x="9" y="10"/>
                    </a:lnTo>
                    <a:lnTo>
                      <a:pt x="10" y="9"/>
                    </a:lnTo>
                    <a:lnTo>
                      <a:pt x="10" y="8"/>
                    </a:lnTo>
                    <a:lnTo>
                      <a:pt x="11" y="7"/>
                    </a:lnTo>
                    <a:lnTo>
                      <a:pt x="12" y="5"/>
                    </a:lnTo>
                    <a:lnTo>
                      <a:pt x="14" y="5"/>
                    </a:lnTo>
                    <a:lnTo>
                      <a:pt x="15" y="4"/>
                    </a:lnTo>
                    <a:lnTo>
                      <a:pt x="16" y="3"/>
                    </a:lnTo>
                    <a:lnTo>
                      <a:pt x="17" y="3"/>
                    </a:lnTo>
                    <a:lnTo>
                      <a:pt x="19" y="2"/>
                    </a:lnTo>
                    <a:lnTo>
                      <a:pt x="20" y="2"/>
                    </a:lnTo>
                    <a:lnTo>
                      <a:pt x="22" y="2"/>
                    </a:lnTo>
                    <a:lnTo>
                      <a:pt x="23" y="0"/>
                    </a:lnTo>
                    <a:lnTo>
                      <a:pt x="25" y="0"/>
                    </a:lnTo>
                    <a:lnTo>
                      <a:pt x="26" y="0"/>
                    </a:lnTo>
                    <a:lnTo>
                      <a:pt x="27" y="0"/>
                    </a:lnTo>
                    <a:lnTo>
                      <a:pt x="30" y="0"/>
                    </a:lnTo>
                    <a:lnTo>
                      <a:pt x="31" y="0"/>
                    </a:lnTo>
                    <a:lnTo>
                      <a:pt x="32" y="0"/>
                    </a:lnTo>
                    <a:lnTo>
                      <a:pt x="33" y="0"/>
                    </a:lnTo>
                    <a:lnTo>
                      <a:pt x="36" y="0"/>
                    </a:lnTo>
                    <a:lnTo>
                      <a:pt x="37" y="0"/>
                    </a:lnTo>
                    <a:lnTo>
                      <a:pt x="38" y="0"/>
                    </a:lnTo>
                    <a:lnTo>
                      <a:pt x="39" y="2"/>
                    </a:lnTo>
                    <a:lnTo>
                      <a:pt x="41" y="2"/>
                    </a:lnTo>
                    <a:lnTo>
                      <a:pt x="42" y="2"/>
                    </a:lnTo>
                    <a:lnTo>
                      <a:pt x="43" y="3"/>
                    </a:lnTo>
                    <a:lnTo>
                      <a:pt x="46" y="3"/>
                    </a:lnTo>
                    <a:lnTo>
                      <a:pt x="47" y="4"/>
                    </a:lnTo>
                    <a:lnTo>
                      <a:pt x="48" y="5"/>
                    </a:lnTo>
                    <a:lnTo>
                      <a:pt x="49" y="7"/>
                    </a:lnTo>
                    <a:lnTo>
                      <a:pt x="51" y="8"/>
                    </a:lnTo>
                    <a:lnTo>
                      <a:pt x="52" y="9"/>
                    </a:lnTo>
                    <a:lnTo>
                      <a:pt x="53" y="10"/>
                    </a:lnTo>
                    <a:lnTo>
                      <a:pt x="54" y="10"/>
                    </a:lnTo>
                    <a:lnTo>
                      <a:pt x="54" y="12"/>
                    </a:lnTo>
                    <a:lnTo>
                      <a:pt x="56" y="13"/>
                    </a:lnTo>
                    <a:lnTo>
                      <a:pt x="57" y="14"/>
                    </a:lnTo>
                    <a:lnTo>
                      <a:pt x="57" y="16"/>
                    </a:lnTo>
                    <a:lnTo>
                      <a:pt x="58" y="17"/>
                    </a:lnTo>
                    <a:lnTo>
                      <a:pt x="58" y="18"/>
                    </a:lnTo>
                    <a:lnTo>
                      <a:pt x="59" y="21"/>
                    </a:lnTo>
                    <a:lnTo>
                      <a:pt x="59" y="22"/>
                    </a:lnTo>
                    <a:lnTo>
                      <a:pt x="60" y="23"/>
                    </a:lnTo>
                    <a:lnTo>
                      <a:pt x="60" y="24"/>
                    </a:lnTo>
                    <a:lnTo>
                      <a:pt x="60" y="26"/>
                    </a:lnTo>
                    <a:lnTo>
                      <a:pt x="60" y="27"/>
                    </a:lnTo>
                    <a:lnTo>
                      <a:pt x="60" y="30"/>
                    </a:lnTo>
                    <a:lnTo>
                      <a:pt x="60" y="31"/>
                    </a:lnTo>
                    <a:lnTo>
                      <a:pt x="60" y="32"/>
                    </a:lnTo>
                    <a:lnTo>
                      <a:pt x="60" y="33"/>
                    </a:lnTo>
                    <a:lnTo>
                      <a:pt x="60" y="36"/>
                    </a:lnTo>
                    <a:lnTo>
                      <a:pt x="60" y="37"/>
                    </a:lnTo>
                    <a:lnTo>
                      <a:pt x="60" y="38"/>
                    </a:lnTo>
                    <a:lnTo>
                      <a:pt x="59" y="40"/>
                    </a:lnTo>
                    <a:lnTo>
                      <a:pt x="59" y="41"/>
                    </a:lnTo>
                    <a:lnTo>
                      <a:pt x="58" y="42"/>
                    </a:lnTo>
                    <a:lnTo>
                      <a:pt x="58" y="43"/>
                    </a:lnTo>
                    <a:lnTo>
                      <a:pt x="57" y="45"/>
                    </a:lnTo>
                    <a:lnTo>
                      <a:pt x="57" y="47"/>
                    </a:lnTo>
                    <a:lnTo>
                      <a:pt x="56" y="47"/>
                    </a:lnTo>
                    <a:lnTo>
                      <a:pt x="54" y="49"/>
                    </a:lnTo>
                    <a:lnTo>
                      <a:pt x="54" y="50"/>
                    </a:lnTo>
                    <a:lnTo>
                      <a:pt x="53" y="51"/>
                    </a:lnTo>
                    <a:lnTo>
                      <a:pt x="52" y="52"/>
                    </a:lnTo>
                    <a:lnTo>
                      <a:pt x="51" y="54"/>
                    </a:lnTo>
                    <a:lnTo>
                      <a:pt x="49" y="55"/>
                    </a:lnTo>
                    <a:lnTo>
                      <a:pt x="48" y="55"/>
                    </a:lnTo>
                    <a:lnTo>
                      <a:pt x="48" y="56"/>
                    </a:lnTo>
                    <a:lnTo>
                      <a:pt x="47" y="57"/>
                    </a:lnTo>
                    <a:lnTo>
                      <a:pt x="46" y="57"/>
                    </a:lnTo>
                    <a:lnTo>
                      <a:pt x="43" y="59"/>
                    </a:lnTo>
                    <a:lnTo>
                      <a:pt x="42" y="59"/>
                    </a:lnTo>
                    <a:lnTo>
                      <a:pt x="41" y="60"/>
                    </a:lnTo>
                    <a:lnTo>
                      <a:pt x="39" y="60"/>
                    </a:lnTo>
                    <a:lnTo>
                      <a:pt x="38" y="60"/>
                    </a:lnTo>
                    <a:lnTo>
                      <a:pt x="37" y="61"/>
                    </a:lnTo>
                    <a:lnTo>
                      <a:pt x="36" y="61"/>
                    </a:lnTo>
                    <a:lnTo>
                      <a:pt x="33" y="61"/>
                    </a:lnTo>
                    <a:lnTo>
                      <a:pt x="32" y="61"/>
                    </a:lnTo>
                    <a:lnTo>
                      <a:pt x="31" y="61"/>
                    </a:lnTo>
                    <a:lnTo>
                      <a:pt x="30" y="61"/>
                    </a:lnTo>
                    <a:lnTo>
                      <a:pt x="27" y="61"/>
                    </a:lnTo>
                    <a:lnTo>
                      <a:pt x="26" y="61"/>
                    </a:lnTo>
                    <a:lnTo>
                      <a:pt x="25" y="61"/>
                    </a:lnTo>
                    <a:lnTo>
                      <a:pt x="23" y="60"/>
                    </a:lnTo>
                    <a:lnTo>
                      <a:pt x="22" y="60"/>
                    </a:lnTo>
                    <a:lnTo>
                      <a:pt x="20" y="60"/>
                    </a:lnTo>
                    <a:lnTo>
                      <a:pt x="19" y="59"/>
                    </a:lnTo>
                    <a:lnTo>
                      <a:pt x="17" y="59"/>
                    </a:lnTo>
                    <a:lnTo>
                      <a:pt x="16" y="57"/>
                    </a:lnTo>
                    <a:lnTo>
                      <a:pt x="15" y="57"/>
                    </a:lnTo>
                    <a:lnTo>
                      <a:pt x="14" y="56"/>
                    </a:lnTo>
                    <a:lnTo>
                      <a:pt x="12" y="55"/>
                    </a:lnTo>
                    <a:lnTo>
                      <a:pt x="11" y="55"/>
                    </a:lnTo>
                    <a:lnTo>
                      <a:pt x="10" y="54"/>
                    </a:lnTo>
                    <a:lnTo>
                      <a:pt x="10" y="52"/>
                    </a:lnTo>
                    <a:lnTo>
                      <a:pt x="9" y="51"/>
                    </a:lnTo>
                    <a:lnTo>
                      <a:pt x="7" y="50"/>
                    </a:lnTo>
                    <a:lnTo>
                      <a:pt x="6" y="49"/>
                    </a:lnTo>
                    <a:lnTo>
                      <a:pt x="6" y="47"/>
                    </a:lnTo>
                    <a:lnTo>
                      <a:pt x="5" y="47"/>
                    </a:lnTo>
                    <a:lnTo>
                      <a:pt x="4" y="45"/>
                    </a:lnTo>
                    <a:lnTo>
                      <a:pt x="4" y="43"/>
                    </a:lnTo>
                    <a:lnTo>
                      <a:pt x="2" y="42"/>
                    </a:lnTo>
                    <a:lnTo>
                      <a:pt x="2" y="41"/>
                    </a:lnTo>
                    <a:lnTo>
                      <a:pt x="1" y="40"/>
                    </a:lnTo>
                    <a:lnTo>
                      <a:pt x="1" y="38"/>
                    </a:lnTo>
                    <a:lnTo>
                      <a:pt x="1" y="37"/>
                    </a:lnTo>
                    <a:lnTo>
                      <a:pt x="1" y="36"/>
                    </a:lnTo>
                    <a:lnTo>
                      <a:pt x="0" y="33"/>
                    </a:lnTo>
                    <a:lnTo>
                      <a:pt x="0" y="32"/>
                    </a:lnTo>
                    <a:lnTo>
                      <a:pt x="0" y="31"/>
                    </a:lnTo>
                    <a:lnTo>
                      <a:pt x="0" y="3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54" name="Freeform 1038"/>
              <p:cNvSpPr>
                <a:spLocks/>
              </p:cNvSpPr>
              <p:nvPr/>
            </p:nvSpPr>
            <p:spPr bwMode="auto">
              <a:xfrm>
                <a:off x="5120" y="3994"/>
                <a:ext cx="24" cy="21"/>
              </a:xfrm>
              <a:custGeom>
                <a:avLst/>
                <a:gdLst>
                  <a:gd name="T0" fmla="*/ 0 w 33"/>
                  <a:gd name="T1" fmla="*/ 1 h 30"/>
                  <a:gd name="T2" fmla="*/ 1 w 33"/>
                  <a:gd name="T3" fmla="*/ 1 h 30"/>
                  <a:gd name="T4" fmla="*/ 1 w 33"/>
                  <a:gd name="T5" fmla="*/ 1 h 30"/>
                  <a:gd name="T6" fmla="*/ 1 w 33"/>
                  <a:gd name="T7" fmla="*/ 1 h 30"/>
                  <a:gd name="T8" fmla="*/ 1 w 33"/>
                  <a:gd name="T9" fmla="*/ 1 h 30"/>
                  <a:gd name="T10" fmla="*/ 1 w 33"/>
                  <a:gd name="T11" fmla="*/ 1 h 30"/>
                  <a:gd name="T12" fmla="*/ 1 w 33"/>
                  <a:gd name="T13" fmla="*/ 1 h 30"/>
                  <a:gd name="T14" fmla="*/ 1 w 33"/>
                  <a:gd name="T15" fmla="*/ 1 h 30"/>
                  <a:gd name="T16" fmla="*/ 1 w 33"/>
                  <a:gd name="T17" fmla="*/ 0 h 30"/>
                  <a:gd name="T18" fmla="*/ 1 w 33"/>
                  <a:gd name="T19" fmla="*/ 0 h 30"/>
                  <a:gd name="T20" fmla="*/ 1 w 33"/>
                  <a:gd name="T21" fmla="*/ 0 h 30"/>
                  <a:gd name="T22" fmla="*/ 1 w 33"/>
                  <a:gd name="T23" fmla="*/ 0 h 30"/>
                  <a:gd name="T24" fmla="*/ 1 w 33"/>
                  <a:gd name="T25" fmla="*/ 0 h 30"/>
                  <a:gd name="T26" fmla="*/ 1 w 33"/>
                  <a:gd name="T27" fmla="*/ 1 h 30"/>
                  <a:gd name="T28" fmla="*/ 1 w 33"/>
                  <a:gd name="T29" fmla="*/ 1 h 30"/>
                  <a:gd name="T30" fmla="*/ 1 w 33"/>
                  <a:gd name="T31" fmla="*/ 1 h 30"/>
                  <a:gd name="T32" fmla="*/ 1 w 33"/>
                  <a:gd name="T33" fmla="*/ 1 h 30"/>
                  <a:gd name="T34" fmla="*/ 1 w 33"/>
                  <a:gd name="T35" fmla="*/ 1 h 30"/>
                  <a:gd name="T36" fmla="*/ 1 w 33"/>
                  <a:gd name="T37" fmla="*/ 1 h 30"/>
                  <a:gd name="T38" fmla="*/ 1 w 33"/>
                  <a:gd name="T39" fmla="*/ 1 h 30"/>
                  <a:gd name="T40" fmla="*/ 1 w 33"/>
                  <a:gd name="T41" fmla="*/ 1 h 30"/>
                  <a:gd name="T42" fmla="*/ 1 w 33"/>
                  <a:gd name="T43" fmla="*/ 1 h 30"/>
                  <a:gd name="T44" fmla="*/ 1 w 33"/>
                  <a:gd name="T45" fmla="*/ 1 h 30"/>
                  <a:gd name="T46" fmla="*/ 1 w 33"/>
                  <a:gd name="T47" fmla="*/ 1 h 30"/>
                  <a:gd name="T48" fmla="*/ 1 w 33"/>
                  <a:gd name="T49" fmla="*/ 1 h 30"/>
                  <a:gd name="T50" fmla="*/ 1 w 33"/>
                  <a:gd name="T51" fmla="*/ 1 h 30"/>
                  <a:gd name="T52" fmla="*/ 1 w 33"/>
                  <a:gd name="T53" fmla="*/ 1 h 30"/>
                  <a:gd name="T54" fmla="*/ 1 w 33"/>
                  <a:gd name="T55" fmla="*/ 1 h 30"/>
                  <a:gd name="T56" fmla="*/ 1 w 33"/>
                  <a:gd name="T57" fmla="*/ 1 h 30"/>
                  <a:gd name="T58" fmla="*/ 1 w 33"/>
                  <a:gd name="T59" fmla="*/ 1 h 30"/>
                  <a:gd name="T60" fmla="*/ 1 w 33"/>
                  <a:gd name="T61" fmla="*/ 1 h 30"/>
                  <a:gd name="T62" fmla="*/ 1 w 33"/>
                  <a:gd name="T63" fmla="*/ 1 h 30"/>
                  <a:gd name="T64" fmla="*/ 1 w 33"/>
                  <a:gd name="T65" fmla="*/ 1 h 30"/>
                  <a:gd name="T66" fmla="*/ 1 w 33"/>
                  <a:gd name="T67" fmla="*/ 1 h 30"/>
                  <a:gd name="T68" fmla="*/ 1 w 33"/>
                  <a:gd name="T69" fmla="*/ 1 h 30"/>
                  <a:gd name="T70" fmla="*/ 1 w 33"/>
                  <a:gd name="T71" fmla="*/ 1 h 30"/>
                  <a:gd name="T72" fmla="*/ 1 w 33"/>
                  <a:gd name="T73" fmla="*/ 1 h 30"/>
                  <a:gd name="T74" fmla="*/ 1 w 33"/>
                  <a:gd name="T75" fmla="*/ 1 h 30"/>
                  <a:gd name="T76" fmla="*/ 1 w 33"/>
                  <a:gd name="T77" fmla="*/ 1 h 30"/>
                  <a:gd name="T78" fmla="*/ 1 w 33"/>
                  <a:gd name="T79" fmla="*/ 1 h 30"/>
                  <a:gd name="T80" fmla="*/ 1 w 33"/>
                  <a:gd name="T81" fmla="*/ 1 h 30"/>
                  <a:gd name="T82" fmla="*/ 0 w 33"/>
                  <a:gd name="T83" fmla="*/ 1 h 30"/>
                  <a:gd name="T84" fmla="*/ 0 w 33"/>
                  <a:gd name="T85" fmla="*/ 1 h 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
                  <a:gd name="T130" fmla="*/ 0 h 30"/>
                  <a:gd name="T131" fmla="*/ 33 w 33"/>
                  <a:gd name="T132" fmla="*/ 30 h 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 h="30">
                    <a:moveTo>
                      <a:pt x="0" y="14"/>
                    </a:moveTo>
                    <a:lnTo>
                      <a:pt x="0" y="14"/>
                    </a:lnTo>
                    <a:lnTo>
                      <a:pt x="0" y="12"/>
                    </a:lnTo>
                    <a:lnTo>
                      <a:pt x="1" y="11"/>
                    </a:lnTo>
                    <a:lnTo>
                      <a:pt x="1" y="10"/>
                    </a:lnTo>
                    <a:lnTo>
                      <a:pt x="1" y="8"/>
                    </a:lnTo>
                    <a:lnTo>
                      <a:pt x="2" y="8"/>
                    </a:lnTo>
                    <a:lnTo>
                      <a:pt x="2" y="7"/>
                    </a:lnTo>
                    <a:lnTo>
                      <a:pt x="2" y="6"/>
                    </a:lnTo>
                    <a:lnTo>
                      <a:pt x="3" y="6"/>
                    </a:lnTo>
                    <a:lnTo>
                      <a:pt x="3" y="5"/>
                    </a:lnTo>
                    <a:lnTo>
                      <a:pt x="5" y="5"/>
                    </a:lnTo>
                    <a:lnTo>
                      <a:pt x="5" y="3"/>
                    </a:lnTo>
                    <a:lnTo>
                      <a:pt x="6" y="3"/>
                    </a:lnTo>
                    <a:lnTo>
                      <a:pt x="6" y="2"/>
                    </a:lnTo>
                    <a:lnTo>
                      <a:pt x="7" y="2"/>
                    </a:lnTo>
                    <a:lnTo>
                      <a:pt x="8" y="1"/>
                    </a:lnTo>
                    <a:lnTo>
                      <a:pt x="9" y="1"/>
                    </a:lnTo>
                    <a:lnTo>
                      <a:pt x="11" y="1"/>
                    </a:lnTo>
                    <a:lnTo>
                      <a:pt x="11" y="0"/>
                    </a:lnTo>
                    <a:lnTo>
                      <a:pt x="12" y="0"/>
                    </a:lnTo>
                    <a:lnTo>
                      <a:pt x="13" y="0"/>
                    </a:lnTo>
                    <a:lnTo>
                      <a:pt x="14" y="0"/>
                    </a:lnTo>
                    <a:lnTo>
                      <a:pt x="16" y="0"/>
                    </a:lnTo>
                    <a:lnTo>
                      <a:pt x="17" y="0"/>
                    </a:lnTo>
                    <a:lnTo>
                      <a:pt x="18" y="0"/>
                    </a:lnTo>
                    <a:lnTo>
                      <a:pt x="19" y="0"/>
                    </a:lnTo>
                    <a:lnTo>
                      <a:pt x="21" y="0"/>
                    </a:lnTo>
                    <a:lnTo>
                      <a:pt x="22" y="0"/>
                    </a:lnTo>
                    <a:lnTo>
                      <a:pt x="23" y="0"/>
                    </a:lnTo>
                    <a:lnTo>
                      <a:pt x="23" y="1"/>
                    </a:lnTo>
                    <a:lnTo>
                      <a:pt x="24" y="1"/>
                    </a:lnTo>
                    <a:lnTo>
                      <a:pt x="25" y="1"/>
                    </a:lnTo>
                    <a:lnTo>
                      <a:pt x="25" y="2"/>
                    </a:lnTo>
                    <a:lnTo>
                      <a:pt x="27" y="2"/>
                    </a:lnTo>
                    <a:lnTo>
                      <a:pt x="28" y="3"/>
                    </a:lnTo>
                    <a:lnTo>
                      <a:pt x="29" y="5"/>
                    </a:lnTo>
                    <a:lnTo>
                      <a:pt x="30" y="6"/>
                    </a:lnTo>
                    <a:lnTo>
                      <a:pt x="32" y="7"/>
                    </a:lnTo>
                    <a:lnTo>
                      <a:pt x="32" y="8"/>
                    </a:lnTo>
                    <a:lnTo>
                      <a:pt x="33" y="10"/>
                    </a:lnTo>
                    <a:lnTo>
                      <a:pt x="33" y="11"/>
                    </a:lnTo>
                    <a:lnTo>
                      <a:pt x="33" y="12"/>
                    </a:lnTo>
                    <a:lnTo>
                      <a:pt x="33" y="14"/>
                    </a:lnTo>
                    <a:lnTo>
                      <a:pt x="33" y="15"/>
                    </a:lnTo>
                    <a:lnTo>
                      <a:pt x="33" y="16"/>
                    </a:lnTo>
                    <a:lnTo>
                      <a:pt x="33" y="17"/>
                    </a:lnTo>
                    <a:lnTo>
                      <a:pt x="33" y="19"/>
                    </a:lnTo>
                    <a:lnTo>
                      <a:pt x="33" y="20"/>
                    </a:lnTo>
                    <a:lnTo>
                      <a:pt x="32" y="21"/>
                    </a:lnTo>
                    <a:lnTo>
                      <a:pt x="32" y="22"/>
                    </a:lnTo>
                    <a:lnTo>
                      <a:pt x="30" y="22"/>
                    </a:lnTo>
                    <a:lnTo>
                      <a:pt x="30" y="24"/>
                    </a:lnTo>
                    <a:lnTo>
                      <a:pt x="29" y="25"/>
                    </a:lnTo>
                    <a:lnTo>
                      <a:pt x="28" y="25"/>
                    </a:lnTo>
                    <a:lnTo>
                      <a:pt x="28" y="26"/>
                    </a:lnTo>
                    <a:lnTo>
                      <a:pt x="27" y="26"/>
                    </a:lnTo>
                    <a:lnTo>
                      <a:pt x="27" y="27"/>
                    </a:lnTo>
                    <a:lnTo>
                      <a:pt x="25" y="27"/>
                    </a:lnTo>
                    <a:lnTo>
                      <a:pt x="24" y="29"/>
                    </a:lnTo>
                    <a:lnTo>
                      <a:pt x="23" y="29"/>
                    </a:lnTo>
                    <a:lnTo>
                      <a:pt x="22" y="29"/>
                    </a:lnTo>
                    <a:lnTo>
                      <a:pt x="21" y="30"/>
                    </a:lnTo>
                    <a:lnTo>
                      <a:pt x="19" y="30"/>
                    </a:lnTo>
                    <a:lnTo>
                      <a:pt x="18" y="30"/>
                    </a:lnTo>
                    <a:lnTo>
                      <a:pt x="17" y="30"/>
                    </a:lnTo>
                    <a:lnTo>
                      <a:pt x="16" y="30"/>
                    </a:lnTo>
                    <a:lnTo>
                      <a:pt x="14" y="30"/>
                    </a:lnTo>
                    <a:lnTo>
                      <a:pt x="13" y="30"/>
                    </a:lnTo>
                    <a:lnTo>
                      <a:pt x="12" y="30"/>
                    </a:lnTo>
                    <a:lnTo>
                      <a:pt x="12" y="29"/>
                    </a:lnTo>
                    <a:lnTo>
                      <a:pt x="11" y="29"/>
                    </a:lnTo>
                    <a:lnTo>
                      <a:pt x="9" y="29"/>
                    </a:lnTo>
                    <a:lnTo>
                      <a:pt x="8" y="29"/>
                    </a:lnTo>
                    <a:lnTo>
                      <a:pt x="8" y="27"/>
                    </a:lnTo>
                    <a:lnTo>
                      <a:pt x="7" y="27"/>
                    </a:lnTo>
                    <a:lnTo>
                      <a:pt x="6" y="26"/>
                    </a:lnTo>
                    <a:lnTo>
                      <a:pt x="5" y="25"/>
                    </a:lnTo>
                    <a:lnTo>
                      <a:pt x="3" y="25"/>
                    </a:lnTo>
                    <a:lnTo>
                      <a:pt x="3" y="24"/>
                    </a:lnTo>
                    <a:lnTo>
                      <a:pt x="2" y="22"/>
                    </a:lnTo>
                    <a:lnTo>
                      <a:pt x="2" y="21"/>
                    </a:lnTo>
                    <a:lnTo>
                      <a:pt x="1" y="21"/>
                    </a:lnTo>
                    <a:lnTo>
                      <a:pt x="1" y="20"/>
                    </a:lnTo>
                    <a:lnTo>
                      <a:pt x="1" y="19"/>
                    </a:lnTo>
                    <a:lnTo>
                      <a:pt x="1" y="17"/>
                    </a:lnTo>
                    <a:lnTo>
                      <a:pt x="0" y="17"/>
                    </a:lnTo>
                    <a:lnTo>
                      <a:pt x="0" y="16"/>
                    </a:lnTo>
                    <a:lnTo>
                      <a:pt x="0" y="15"/>
                    </a:lnTo>
                    <a:lnTo>
                      <a:pt x="0" y="14"/>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55" name="Freeform 1039"/>
              <p:cNvSpPr>
                <a:spLocks/>
              </p:cNvSpPr>
              <p:nvPr/>
            </p:nvSpPr>
            <p:spPr bwMode="auto">
              <a:xfrm>
                <a:off x="5120" y="3994"/>
                <a:ext cx="24" cy="21"/>
              </a:xfrm>
              <a:custGeom>
                <a:avLst/>
                <a:gdLst>
                  <a:gd name="T0" fmla="*/ 0 w 33"/>
                  <a:gd name="T1" fmla="*/ 1 h 30"/>
                  <a:gd name="T2" fmla="*/ 1 w 33"/>
                  <a:gd name="T3" fmla="*/ 1 h 30"/>
                  <a:gd name="T4" fmla="*/ 1 w 33"/>
                  <a:gd name="T5" fmla="*/ 1 h 30"/>
                  <a:gd name="T6" fmla="*/ 1 w 33"/>
                  <a:gd name="T7" fmla="*/ 1 h 30"/>
                  <a:gd name="T8" fmla="*/ 1 w 33"/>
                  <a:gd name="T9" fmla="*/ 1 h 30"/>
                  <a:gd name="T10" fmla="*/ 1 w 33"/>
                  <a:gd name="T11" fmla="*/ 1 h 30"/>
                  <a:gd name="T12" fmla="*/ 1 w 33"/>
                  <a:gd name="T13" fmla="*/ 1 h 30"/>
                  <a:gd name="T14" fmla="*/ 1 w 33"/>
                  <a:gd name="T15" fmla="*/ 1 h 30"/>
                  <a:gd name="T16" fmla="*/ 1 w 33"/>
                  <a:gd name="T17" fmla="*/ 0 h 30"/>
                  <a:gd name="T18" fmla="*/ 1 w 33"/>
                  <a:gd name="T19" fmla="*/ 0 h 30"/>
                  <a:gd name="T20" fmla="*/ 1 w 33"/>
                  <a:gd name="T21" fmla="*/ 0 h 30"/>
                  <a:gd name="T22" fmla="*/ 1 w 33"/>
                  <a:gd name="T23" fmla="*/ 0 h 30"/>
                  <a:gd name="T24" fmla="*/ 1 w 33"/>
                  <a:gd name="T25" fmla="*/ 0 h 30"/>
                  <a:gd name="T26" fmla="*/ 1 w 33"/>
                  <a:gd name="T27" fmla="*/ 1 h 30"/>
                  <a:gd name="T28" fmla="*/ 1 w 33"/>
                  <a:gd name="T29" fmla="*/ 1 h 30"/>
                  <a:gd name="T30" fmla="*/ 1 w 33"/>
                  <a:gd name="T31" fmla="*/ 1 h 30"/>
                  <a:gd name="T32" fmla="*/ 1 w 33"/>
                  <a:gd name="T33" fmla="*/ 1 h 30"/>
                  <a:gd name="T34" fmla="*/ 1 w 33"/>
                  <a:gd name="T35" fmla="*/ 1 h 30"/>
                  <a:gd name="T36" fmla="*/ 1 w 33"/>
                  <a:gd name="T37" fmla="*/ 1 h 30"/>
                  <a:gd name="T38" fmla="*/ 1 w 33"/>
                  <a:gd name="T39" fmla="*/ 1 h 30"/>
                  <a:gd name="T40" fmla="*/ 1 w 33"/>
                  <a:gd name="T41" fmla="*/ 1 h 30"/>
                  <a:gd name="T42" fmla="*/ 1 w 33"/>
                  <a:gd name="T43" fmla="*/ 1 h 30"/>
                  <a:gd name="T44" fmla="*/ 1 w 33"/>
                  <a:gd name="T45" fmla="*/ 1 h 30"/>
                  <a:gd name="T46" fmla="*/ 1 w 33"/>
                  <a:gd name="T47" fmla="*/ 1 h 30"/>
                  <a:gd name="T48" fmla="*/ 1 w 33"/>
                  <a:gd name="T49" fmla="*/ 1 h 30"/>
                  <a:gd name="T50" fmla="*/ 1 w 33"/>
                  <a:gd name="T51" fmla="*/ 1 h 30"/>
                  <a:gd name="T52" fmla="*/ 1 w 33"/>
                  <a:gd name="T53" fmla="*/ 1 h 30"/>
                  <a:gd name="T54" fmla="*/ 1 w 33"/>
                  <a:gd name="T55" fmla="*/ 1 h 30"/>
                  <a:gd name="T56" fmla="*/ 1 w 33"/>
                  <a:gd name="T57" fmla="*/ 1 h 30"/>
                  <a:gd name="T58" fmla="*/ 1 w 33"/>
                  <a:gd name="T59" fmla="*/ 1 h 30"/>
                  <a:gd name="T60" fmla="*/ 1 w 33"/>
                  <a:gd name="T61" fmla="*/ 1 h 30"/>
                  <a:gd name="T62" fmla="*/ 1 w 33"/>
                  <a:gd name="T63" fmla="*/ 1 h 30"/>
                  <a:gd name="T64" fmla="*/ 1 w 33"/>
                  <a:gd name="T65" fmla="*/ 1 h 30"/>
                  <a:gd name="T66" fmla="*/ 1 w 33"/>
                  <a:gd name="T67" fmla="*/ 1 h 30"/>
                  <a:gd name="T68" fmla="*/ 1 w 33"/>
                  <a:gd name="T69" fmla="*/ 1 h 30"/>
                  <a:gd name="T70" fmla="*/ 1 w 33"/>
                  <a:gd name="T71" fmla="*/ 1 h 30"/>
                  <a:gd name="T72" fmla="*/ 1 w 33"/>
                  <a:gd name="T73" fmla="*/ 1 h 30"/>
                  <a:gd name="T74" fmla="*/ 1 w 33"/>
                  <a:gd name="T75" fmla="*/ 1 h 30"/>
                  <a:gd name="T76" fmla="*/ 1 w 33"/>
                  <a:gd name="T77" fmla="*/ 1 h 30"/>
                  <a:gd name="T78" fmla="*/ 1 w 33"/>
                  <a:gd name="T79" fmla="*/ 1 h 30"/>
                  <a:gd name="T80" fmla="*/ 1 w 33"/>
                  <a:gd name="T81" fmla="*/ 1 h 30"/>
                  <a:gd name="T82" fmla="*/ 0 w 33"/>
                  <a:gd name="T83" fmla="*/ 1 h 30"/>
                  <a:gd name="T84" fmla="*/ 0 w 33"/>
                  <a:gd name="T85" fmla="*/ 1 h 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
                  <a:gd name="T130" fmla="*/ 0 h 30"/>
                  <a:gd name="T131" fmla="*/ 33 w 33"/>
                  <a:gd name="T132" fmla="*/ 30 h 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 h="30">
                    <a:moveTo>
                      <a:pt x="0" y="14"/>
                    </a:moveTo>
                    <a:lnTo>
                      <a:pt x="0" y="14"/>
                    </a:lnTo>
                    <a:lnTo>
                      <a:pt x="0" y="12"/>
                    </a:lnTo>
                    <a:lnTo>
                      <a:pt x="1" y="11"/>
                    </a:lnTo>
                    <a:lnTo>
                      <a:pt x="1" y="10"/>
                    </a:lnTo>
                    <a:lnTo>
                      <a:pt x="1" y="8"/>
                    </a:lnTo>
                    <a:lnTo>
                      <a:pt x="2" y="8"/>
                    </a:lnTo>
                    <a:lnTo>
                      <a:pt x="2" y="7"/>
                    </a:lnTo>
                    <a:lnTo>
                      <a:pt x="2" y="6"/>
                    </a:lnTo>
                    <a:lnTo>
                      <a:pt x="3" y="6"/>
                    </a:lnTo>
                    <a:lnTo>
                      <a:pt x="3" y="5"/>
                    </a:lnTo>
                    <a:lnTo>
                      <a:pt x="5" y="5"/>
                    </a:lnTo>
                    <a:lnTo>
                      <a:pt x="5" y="3"/>
                    </a:lnTo>
                    <a:lnTo>
                      <a:pt x="6" y="3"/>
                    </a:lnTo>
                    <a:lnTo>
                      <a:pt x="6" y="2"/>
                    </a:lnTo>
                    <a:lnTo>
                      <a:pt x="7" y="2"/>
                    </a:lnTo>
                    <a:lnTo>
                      <a:pt x="8" y="1"/>
                    </a:lnTo>
                    <a:lnTo>
                      <a:pt x="9" y="1"/>
                    </a:lnTo>
                    <a:lnTo>
                      <a:pt x="11" y="1"/>
                    </a:lnTo>
                    <a:lnTo>
                      <a:pt x="11" y="0"/>
                    </a:lnTo>
                    <a:lnTo>
                      <a:pt x="12" y="0"/>
                    </a:lnTo>
                    <a:lnTo>
                      <a:pt x="13" y="0"/>
                    </a:lnTo>
                    <a:lnTo>
                      <a:pt x="14" y="0"/>
                    </a:lnTo>
                    <a:lnTo>
                      <a:pt x="16" y="0"/>
                    </a:lnTo>
                    <a:lnTo>
                      <a:pt x="17" y="0"/>
                    </a:lnTo>
                    <a:lnTo>
                      <a:pt x="18" y="0"/>
                    </a:lnTo>
                    <a:lnTo>
                      <a:pt x="19" y="0"/>
                    </a:lnTo>
                    <a:lnTo>
                      <a:pt x="21" y="0"/>
                    </a:lnTo>
                    <a:lnTo>
                      <a:pt x="22" y="0"/>
                    </a:lnTo>
                    <a:lnTo>
                      <a:pt x="23" y="0"/>
                    </a:lnTo>
                    <a:lnTo>
                      <a:pt x="23" y="1"/>
                    </a:lnTo>
                    <a:lnTo>
                      <a:pt x="24" y="1"/>
                    </a:lnTo>
                    <a:lnTo>
                      <a:pt x="25" y="1"/>
                    </a:lnTo>
                    <a:lnTo>
                      <a:pt x="25" y="2"/>
                    </a:lnTo>
                    <a:lnTo>
                      <a:pt x="27" y="2"/>
                    </a:lnTo>
                    <a:lnTo>
                      <a:pt x="28" y="3"/>
                    </a:lnTo>
                    <a:lnTo>
                      <a:pt x="29" y="5"/>
                    </a:lnTo>
                    <a:lnTo>
                      <a:pt x="30" y="6"/>
                    </a:lnTo>
                    <a:lnTo>
                      <a:pt x="32" y="7"/>
                    </a:lnTo>
                    <a:lnTo>
                      <a:pt x="32" y="8"/>
                    </a:lnTo>
                    <a:lnTo>
                      <a:pt x="33" y="10"/>
                    </a:lnTo>
                    <a:lnTo>
                      <a:pt x="33" y="11"/>
                    </a:lnTo>
                    <a:lnTo>
                      <a:pt x="33" y="12"/>
                    </a:lnTo>
                    <a:lnTo>
                      <a:pt x="33" y="14"/>
                    </a:lnTo>
                    <a:lnTo>
                      <a:pt x="33" y="15"/>
                    </a:lnTo>
                    <a:lnTo>
                      <a:pt x="33" y="16"/>
                    </a:lnTo>
                    <a:lnTo>
                      <a:pt x="33" y="17"/>
                    </a:lnTo>
                    <a:lnTo>
                      <a:pt x="33" y="19"/>
                    </a:lnTo>
                    <a:lnTo>
                      <a:pt x="33" y="20"/>
                    </a:lnTo>
                    <a:lnTo>
                      <a:pt x="32" y="21"/>
                    </a:lnTo>
                    <a:lnTo>
                      <a:pt x="32" y="22"/>
                    </a:lnTo>
                    <a:lnTo>
                      <a:pt x="30" y="22"/>
                    </a:lnTo>
                    <a:lnTo>
                      <a:pt x="30" y="24"/>
                    </a:lnTo>
                    <a:lnTo>
                      <a:pt x="29" y="25"/>
                    </a:lnTo>
                    <a:lnTo>
                      <a:pt x="28" y="25"/>
                    </a:lnTo>
                    <a:lnTo>
                      <a:pt x="28" y="26"/>
                    </a:lnTo>
                    <a:lnTo>
                      <a:pt x="27" y="26"/>
                    </a:lnTo>
                    <a:lnTo>
                      <a:pt x="27" y="27"/>
                    </a:lnTo>
                    <a:lnTo>
                      <a:pt x="25" y="27"/>
                    </a:lnTo>
                    <a:lnTo>
                      <a:pt x="24" y="29"/>
                    </a:lnTo>
                    <a:lnTo>
                      <a:pt x="23" y="29"/>
                    </a:lnTo>
                    <a:lnTo>
                      <a:pt x="22" y="29"/>
                    </a:lnTo>
                    <a:lnTo>
                      <a:pt x="21" y="30"/>
                    </a:lnTo>
                    <a:lnTo>
                      <a:pt x="19" y="30"/>
                    </a:lnTo>
                    <a:lnTo>
                      <a:pt x="18" y="30"/>
                    </a:lnTo>
                    <a:lnTo>
                      <a:pt x="17" y="30"/>
                    </a:lnTo>
                    <a:lnTo>
                      <a:pt x="16" y="30"/>
                    </a:lnTo>
                    <a:lnTo>
                      <a:pt x="14" y="30"/>
                    </a:lnTo>
                    <a:lnTo>
                      <a:pt x="13" y="30"/>
                    </a:lnTo>
                    <a:lnTo>
                      <a:pt x="12" y="30"/>
                    </a:lnTo>
                    <a:lnTo>
                      <a:pt x="12" y="29"/>
                    </a:lnTo>
                    <a:lnTo>
                      <a:pt x="11" y="29"/>
                    </a:lnTo>
                    <a:lnTo>
                      <a:pt x="9" y="29"/>
                    </a:lnTo>
                    <a:lnTo>
                      <a:pt x="8" y="29"/>
                    </a:lnTo>
                    <a:lnTo>
                      <a:pt x="8" y="27"/>
                    </a:lnTo>
                    <a:lnTo>
                      <a:pt x="7" y="27"/>
                    </a:lnTo>
                    <a:lnTo>
                      <a:pt x="6" y="26"/>
                    </a:lnTo>
                    <a:lnTo>
                      <a:pt x="5" y="25"/>
                    </a:lnTo>
                    <a:lnTo>
                      <a:pt x="3" y="25"/>
                    </a:lnTo>
                    <a:lnTo>
                      <a:pt x="3" y="24"/>
                    </a:lnTo>
                    <a:lnTo>
                      <a:pt x="2" y="22"/>
                    </a:lnTo>
                    <a:lnTo>
                      <a:pt x="2" y="21"/>
                    </a:lnTo>
                    <a:lnTo>
                      <a:pt x="1" y="21"/>
                    </a:lnTo>
                    <a:lnTo>
                      <a:pt x="1" y="20"/>
                    </a:lnTo>
                    <a:lnTo>
                      <a:pt x="1" y="19"/>
                    </a:lnTo>
                    <a:lnTo>
                      <a:pt x="1" y="17"/>
                    </a:lnTo>
                    <a:lnTo>
                      <a:pt x="0" y="17"/>
                    </a:lnTo>
                    <a:lnTo>
                      <a:pt x="0" y="16"/>
                    </a:lnTo>
                    <a:lnTo>
                      <a:pt x="0" y="15"/>
                    </a:lnTo>
                    <a:lnTo>
                      <a:pt x="0" y="14"/>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56" name="Freeform 1040"/>
              <p:cNvSpPr>
                <a:spLocks/>
              </p:cNvSpPr>
              <p:nvPr/>
            </p:nvSpPr>
            <p:spPr bwMode="auto">
              <a:xfrm>
                <a:off x="5376" y="3938"/>
                <a:ext cx="114" cy="75"/>
              </a:xfrm>
              <a:custGeom>
                <a:avLst/>
                <a:gdLst>
                  <a:gd name="T0" fmla="*/ 1 w 154"/>
                  <a:gd name="T1" fmla="*/ 3 h 105"/>
                  <a:gd name="T2" fmla="*/ 2 w 154"/>
                  <a:gd name="T3" fmla="*/ 1 h 105"/>
                  <a:gd name="T4" fmla="*/ 2 w 154"/>
                  <a:gd name="T5" fmla="*/ 1 h 105"/>
                  <a:gd name="T6" fmla="*/ 3 w 154"/>
                  <a:gd name="T7" fmla="*/ 1 h 105"/>
                  <a:gd name="T8" fmla="*/ 3 w 154"/>
                  <a:gd name="T9" fmla="*/ 1 h 105"/>
                  <a:gd name="T10" fmla="*/ 3 w 154"/>
                  <a:gd name="T11" fmla="*/ 1 h 105"/>
                  <a:gd name="T12" fmla="*/ 4 w 154"/>
                  <a:gd name="T13" fmla="*/ 1 h 105"/>
                  <a:gd name="T14" fmla="*/ 4 w 154"/>
                  <a:gd name="T15" fmla="*/ 1 h 105"/>
                  <a:gd name="T16" fmla="*/ 4 w 154"/>
                  <a:gd name="T17" fmla="*/ 1 h 105"/>
                  <a:gd name="T18" fmla="*/ 5 w 154"/>
                  <a:gd name="T19" fmla="*/ 1 h 105"/>
                  <a:gd name="T20" fmla="*/ 5 w 154"/>
                  <a:gd name="T21" fmla="*/ 1 h 105"/>
                  <a:gd name="T22" fmla="*/ 5 w 154"/>
                  <a:gd name="T23" fmla="*/ 1 h 105"/>
                  <a:gd name="T24" fmla="*/ 5 w 154"/>
                  <a:gd name="T25" fmla="*/ 1 h 105"/>
                  <a:gd name="T26" fmla="*/ 5 w 154"/>
                  <a:gd name="T27" fmla="*/ 1 h 105"/>
                  <a:gd name="T28" fmla="*/ 5 w 154"/>
                  <a:gd name="T29" fmla="*/ 1 h 105"/>
                  <a:gd name="T30" fmla="*/ 5 w 154"/>
                  <a:gd name="T31" fmla="*/ 1 h 105"/>
                  <a:gd name="T32" fmla="*/ 5 w 154"/>
                  <a:gd name="T33" fmla="*/ 1 h 105"/>
                  <a:gd name="T34" fmla="*/ 5 w 154"/>
                  <a:gd name="T35" fmla="*/ 1 h 105"/>
                  <a:gd name="T36" fmla="*/ 4 w 154"/>
                  <a:gd name="T37" fmla="*/ 1 h 105"/>
                  <a:gd name="T38" fmla="*/ 4 w 154"/>
                  <a:gd name="T39" fmla="*/ 1 h 105"/>
                  <a:gd name="T40" fmla="*/ 4 w 154"/>
                  <a:gd name="T41" fmla="*/ 1 h 105"/>
                  <a:gd name="T42" fmla="*/ 3 w 154"/>
                  <a:gd name="T43" fmla="*/ 1 h 105"/>
                  <a:gd name="T44" fmla="*/ 3 w 154"/>
                  <a:gd name="T45" fmla="*/ 1 h 105"/>
                  <a:gd name="T46" fmla="*/ 3 w 154"/>
                  <a:gd name="T47" fmla="*/ 1 h 105"/>
                  <a:gd name="T48" fmla="*/ 2 w 154"/>
                  <a:gd name="T49" fmla="*/ 1 h 105"/>
                  <a:gd name="T50" fmla="*/ 2 w 154"/>
                  <a:gd name="T51" fmla="*/ 1 h 105"/>
                  <a:gd name="T52" fmla="*/ 1 w 154"/>
                  <a:gd name="T53" fmla="*/ 1 h 105"/>
                  <a:gd name="T54" fmla="*/ 1 w 154"/>
                  <a:gd name="T55" fmla="*/ 1 h 105"/>
                  <a:gd name="T56" fmla="*/ 1 w 154"/>
                  <a:gd name="T57" fmla="*/ 1 h 105"/>
                  <a:gd name="T58" fmla="*/ 1 w 154"/>
                  <a:gd name="T59" fmla="*/ 1 h 105"/>
                  <a:gd name="T60" fmla="*/ 1 w 154"/>
                  <a:gd name="T61" fmla="*/ 1 h 105"/>
                  <a:gd name="T62" fmla="*/ 0 w 154"/>
                  <a:gd name="T63" fmla="*/ 0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4"/>
                  <a:gd name="T97" fmla="*/ 0 h 105"/>
                  <a:gd name="T98" fmla="*/ 154 w 154"/>
                  <a:gd name="T99" fmla="*/ 105 h 1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4" h="105">
                    <a:moveTo>
                      <a:pt x="0" y="105"/>
                    </a:moveTo>
                    <a:lnTo>
                      <a:pt x="21" y="105"/>
                    </a:lnTo>
                    <a:lnTo>
                      <a:pt x="51" y="37"/>
                    </a:lnTo>
                    <a:lnTo>
                      <a:pt x="56" y="35"/>
                    </a:lnTo>
                    <a:lnTo>
                      <a:pt x="60" y="33"/>
                    </a:lnTo>
                    <a:lnTo>
                      <a:pt x="64" y="32"/>
                    </a:lnTo>
                    <a:lnTo>
                      <a:pt x="69" y="29"/>
                    </a:lnTo>
                    <a:lnTo>
                      <a:pt x="72" y="29"/>
                    </a:lnTo>
                    <a:lnTo>
                      <a:pt x="77" y="28"/>
                    </a:lnTo>
                    <a:lnTo>
                      <a:pt x="82" y="28"/>
                    </a:lnTo>
                    <a:lnTo>
                      <a:pt x="87" y="28"/>
                    </a:lnTo>
                    <a:lnTo>
                      <a:pt x="92" y="28"/>
                    </a:lnTo>
                    <a:lnTo>
                      <a:pt x="97" y="28"/>
                    </a:lnTo>
                    <a:lnTo>
                      <a:pt x="103" y="28"/>
                    </a:lnTo>
                    <a:lnTo>
                      <a:pt x="108" y="29"/>
                    </a:lnTo>
                    <a:lnTo>
                      <a:pt x="113" y="29"/>
                    </a:lnTo>
                    <a:lnTo>
                      <a:pt x="118" y="30"/>
                    </a:lnTo>
                    <a:lnTo>
                      <a:pt x="124" y="32"/>
                    </a:lnTo>
                    <a:lnTo>
                      <a:pt x="129" y="32"/>
                    </a:lnTo>
                    <a:lnTo>
                      <a:pt x="134" y="44"/>
                    </a:lnTo>
                    <a:lnTo>
                      <a:pt x="154" y="44"/>
                    </a:lnTo>
                    <a:lnTo>
                      <a:pt x="154" y="41"/>
                    </a:lnTo>
                    <a:lnTo>
                      <a:pt x="151" y="41"/>
                    </a:lnTo>
                    <a:lnTo>
                      <a:pt x="151" y="20"/>
                    </a:lnTo>
                    <a:lnTo>
                      <a:pt x="150" y="19"/>
                    </a:lnTo>
                    <a:lnTo>
                      <a:pt x="149" y="19"/>
                    </a:lnTo>
                    <a:lnTo>
                      <a:pt x="148" y="18"/>
                    </a:lnTo>
                    <a:lnTo>
                      <a:pt x="146" y="16"/>
                    </a:lnTo>
                    <a:lnTo>
                      <a:pt x="145" y="16"/>
                    </a:lnTo>
                    <a:lnTo>
                      <a:pt x="144" y="16"/>
                    </a:lnTo>
                    <a:lnTo>
                      <a:pt x="139" y="15"/>
                    </a:lnTo>
                    <a:lnTo>
                      <a:pt x="134" y="14"/>
                    </a:lnTo>
                    <a:lnTo>
                      <a:pt x="130" y="13"/>
                    </a:lnTo>
                    <a:lnTo>
                      <a:pt x="125" y="13"/>
                    </a:lnTo>
                    <a:lnTo>
                      <a:pt x="122" y="11"/>
                    </a:lnTo>
                    <a:lnTo>
                      <a:pt x="117" y="11"/>
                    </a:lnTo>
                    <a:lnTo>
                      <a:pt x="112" y="10"/>
                    </a:lnTo>
                    <a:lnTo>
                      <a:pt x="108" y="9"/>
                    </a:lnTo>
                    <a:lnTo>
                      <a:pt x="103" y="9"/>
                    </a:lnTo>
                    <a:lnTo>
                      <a:pt x="100" y="8"/>
                    </a:lnTo>
                    <a:lnTo>
                      <a:pt x="95" y="6"/>
                    </a:lnTo>
                    <a:lnTo>
                      <a:pt x="90" y="6"/>
                    </a:lnTo>
                    <a:lnTo>
                      <a:pt x="86" y="6"/>
                    </a:lnTo>
                    <a:lnTo>
                      <a:pt x="81" y="6"/>
                    </a:lnTo>
                    <a:lnTo>
                      <a:pt x="76" y="5"/>
                    </a:lnTo>
                    <a:lnTo>
                      <a:pt x="72" y="4"/>
                    </a:lnTo>
                    <a:lnTo>
                      <a:pt x="68" y="4"/>
                    </a:lnTo>
                    <a:lnTo>
                      <a:pt x="64" y="4"/>
                    </a:lnTo>
                    <a:lnTo>
                      <a:pt x="59" y="4"/>
                    </a:lnTo>
                    <a:lnTo>
                      <a:pt x="54" y="3"/>
                    </a:lnTo>
                    <a:lnTo>
                      <a:pt x="49" y="3"/>
                    </a:lnTo>
                    <a:lnTo>
                      <a:pt x="45" y="3"/>
                    </a:lnTo>
                    <a:lnTo>
                      <a:pt x="40" y="3"/>
                    </a:lnTo>
                    <a:lnTo>
                      <a:pt x="35" y="3"/>
                    </a:lnTo>
                    <a:lnTo>
                      <a:pt x="31" y="3"/>
                    </a:lnTo>
                    <a:lnTo>
                      <a:pt x="27" y="1"/>
                    </a:lnTo>
                    <a:lnTo>
                      <a:pt x="22" y="1"/>
                    </a:lnTo>
                    <a:lnTo>
                      <a:pt x="18" y="1"/>
                    </a:lnTo>
                    <a:lnTo>
                      <a:pt x="13" y="1"/>
                    </a:lnTo>
                    <a:lnTo>
                      <a:pt x="8" y="1"/>
                    </a:lnTo>
                    <a:lnTo>
                      <a:pt x="5" y="0"/>
                    </a:lnTo>
                    <a:lnTo>
                      <a:pt x="0" y="0"/>
                    </a:lnTo>
                    <a:lnTo>
                      <a:pt x="0" y="105"/>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57" name="Freeform 1041"/>
              <p:cNvSpPr>
                <a:spLocks/>
              </p:cNvSpPr>
              <p:nvPr/>
            </p:nvSpPr>
            <p:spPr bwMode="auto">
              <a:xfrm>
                <a:off x="5374" y="3938"/>
                <a:ext cx="118" cy="76"/>
              </a:xfrm>
              <a:custGeom>
                <a:avLst/>
                <a:gdLst>
                  <a:gd name="T0" fmla="*/ 3 w 157"/>
                  <a:gd name="T1" fmla="*/ 1 h 107"/>
                  <a:gd name="T2" fmla="*/ 3 w 157"/>
                  <a:gd name="T3" fmla="*/ 1 h 107"/>
                  <a:gd name="T4" fmla="*/ 4 w 157"/>
                  <a:gd name="T5" fmla="*/ 1 h 107"/>
                  <a:gd name="T6" fmla="*/ 4 w 157"/>
                  <a:gd name="T7" fmla="*/ 1 h 107"/>
                  <a:gd name="T8" fmla="*/ 5 w 157"/>
                  <a:gd name="T9" fmla="*/ 1 h 107"/>
                  <a:gd name="T10" fmla="*/ 5 w 157"/>
                  <a:gd name="T11" fmla="*/ 1 h 107"/>
                  <a:gd name="T12" fmla="*/ 6 w 157"/>
                  <a:gd name="T13" fmla="*/ 1 h 107"/>
                  <a:gd name="T14" fmla="*/ 8 w 157"/>
                  <a:gd name="T15" fmla="*/ 1 h 107"/>
                  <a:gd name="T16" fmla="*/ 7 w 157"/>
                  <a:gd name="T17" fmla="*/ 1 h 107"/>
                  <a:gd name="T18" fmla="*/ 7 w 157"/>
                  <a:gd name="T19" fmla="*/ 1 h 107"/>
                  <a:gd name="T20" fmla="*/ 7 w 157"/>
                  <a:gd name="T21" fmla="*/ 1 h 107"/>
                  <a:gd name="T22" fmla="*/ 6 w 157"/>
                  <a:gd name="T23" fmla="*/ 1 h 107"/>
                  <a:gd name="T24" fmla="*/ 6 w 157"/>
                  <a:gd name="T25" fmla="*/ 1 h 107"/>
                  <a:gd name="T26" fmla="*/ 6 w 157"/>
                  <a:gd name="T27" fmla="*/ 1 h 107"/>
                  <a:gd name="T28" fmla="*/ 6 w 157"/>
                  <a:gd name="T29" fmla="*/ 1 h 107"/>
                  <a:gd name="T30" fmla="*/ 5 w 157"/>
                  <a:gd name="T31" fmla="*/ 1 h 107"/>
                  <a:gd name="T32" fmla="*/ 5 w 157"/>
                  <a:gd name="T33" fmla="*/ 1 h 107"/>
                  <a:gd name="T34" fmla="*/ 5 w 157"/>
                  <a:gd name="T35" fmla="*/ 1 h 107"/>
                  <a:gd name="T36" fmla="*/ 5 w 157"/>
                  <a:gd name="T37" fmla="*/ 1 h 107"/>
                  <a:gd name="T38" fmla="*/ 4 w 157"/>
                  <a:gd name="T39" fmla="*/ 1 h 107"/>
                  <a:gd name="T40" fmla="*/ 4 w 157"/>
                  <a:gd name="T41" fmla="*/ 1 h 107"/>
                  <a:gd name="T42" fmla="*/ 3 w 157"/>
                  <a:gd name="T43" fmla="*/ 1 h 107"/>
                  <a:gd name="T44" fmla="*/ 3 w 157"/>
                  <a:gd name="T45" fmla="*/ 1 h 107"/>
                  <a:gd name="T46" fmla="*/ 2 w 157"/>
                  <a:gd name="T47" fmla="*/ 1 h 107"/>
                  <a:gd name="T48" fmla="*/ 2 w 157"/>
                  <a:gd name="T49" fmla="*/ 1 h 107"/>
                  <a:gd name="T50" fmla="*/ 2 w 157"/>
                  <a:gd name="T51" fmla="*/ 1 h 107"/>
                  <a:gd name="T52" fmla="*/ 0 w 157"/>
                  <a:gd name="T53" fmla="*/ 0 h 107"/>
                  <a:gd name="T54" fmla="*/ 2 w 157"/>
                  <a:gd name="T55" fmla="*/ 1 h 107"/>
                  <a:gd name="T56" fmla="*/ 2 w 157"/>
                  <a:gd name="T57" fmla="*/ 1 h 107"/>
                  <a:gd name="T58" fmla="*/ 2 w 157"/>
                  <a:gd name="T59" fmla="*/ 1 h 107"/>
                  <a:gd name="T60" fmla="*/ 2 w 157"/>
                  <a:gd name="T61" fmla="*/ 1 h 107"/>
                  <a:gd name="T62" fmla="*/ 3 w 157"/>
                  <a:gd name="T63" fmla="*/ 1 h 107"/>
                  <a:gd name="T64" fmla="*/ 4 w 157"/>
                  <a:gd name="T65" fmla="*/ 1 h 107"/>
                  <a:gd name="T66" fmla="*/ 4 w 157"/>
                  <a:gd name="T67" fmla="*/ 1 h 107"/>
                  <a:gd name="T68" fmla="*/ 4 w 157"/>
                  <a:gd name="T69" fmla="*/ 1 h 107"/>
                  <a:gd name="T70" fmla="*/ 5 w 157"/>
                  <a:gd name="T71" fmla="*/ 1 h 107"/>
                  <a:gd name="T72" fmla="*/ 5 w 157"/>
                  <a:gd name="T73" fmla="*/ 1 h 107"/>
                  <a:gd name="T74" fmla="*/ 5 w 157"/>
                  <a:gd name="T75" fmla="*/ 1 h 107"/>
                  <a:gd name="T76" fmla="*/ 6 w 157"/>
                  <a:gd name="T77" fmla="*/ 1 h 107"/>
                  <a:gd name="T78" fmla="*/ 6 w 157"/>
                  <a:gd name="T79" fmla="*/ 1 h 107"/>
                  <a:gd name="T80" fmla="*/ 6 w 157"/>
                  <a:gd name="T81" fmla="*/ 1 h 107"/>
                  <a:gd name="T82" fmla="*/ 6 w 157"/>
                  <a:gd name="T83" fmla="*/ 1 h 107"/>
                  <a:gd name="T84" fmla="*/ 6 w 157"/>
                  <a:gd name="T85" fmla="*/ 1 h 107"/>
                  <a:gd name="T86" fmla="*/ 6 w 157"/>
                  <a:gd name="T87" fmla="*/ 1 h 107"/>
                  <a:gd name="T88" fmla="*/ 7 w 157"/>
                  <a:gd name="T89" fmla="*/ 1 h 107"/>
                  <a:gd name="T90" fmla="*/ 8 w 157"/>
                  <a:gd name="T91" fmla="*/ 1 h 107"/>
                  <a:gd name="T92" fmla="*/ 6 w 157"/>
                  <a:gd name="T93" fmla="*/ 1 h 107"/>
                  <a:gd name="T94" fmla="*/ 6 w 157"/>
                  <a:gd name="T95" fmla="*/ 1 h 107"/>
                  <a:gd name="T96" fmla="*/ 5 w 157"/>
                  <a:gd name="T97" fmla="*/ 1 h 107"/>
                  <a:gd name="T98" fmla="*/ 5 w 157"/>
                  <a:gd name="T99" fmla="*/ 1 h 107"/>
                  <a:gd name="T100" fmla="*/ 4 w 157"/>
                  <a:gd name="T101" fmla="*/ 1 h 107"/>
                  <a:gd name="T102" fmla="*/ 4 w 157"/>
                  <a:gd name="T103" fmla="*/ 1 h 107"/>
                  <a:gd name="T104" fmla="*/ 3 w 157"/>
                  <a:gd name="T105" fmla="*/ 1 h 107"/>
                  <a:gd name="T106" fmla="*/ 2 w 157"/>
                  <a:gd name="T107" fmla="*/ 2 h 1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7"/>
                  <a:gd name="T163" fmla="*/ 0 h 107"/>
                  <a:gd name="T164" fmla="*/ 157 w 157"/>
                  <a:gd name="T165" fmla="*/ 107 h 1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7" h="107">
                    <a:moveTo>
                      <a:pt x="0" y="105"/>
                    </a:moveTo>
                    <a:lnTo>
                      <a:pt x="0" y="107"/>
                    </a:lnTo>
                    <a:lnTo>
                      <a:pt x="23" y="107"/>
                    </a:lnTo>
                    <a:lnTo>
                      <a:pt x="24" y="107"/>
                    </a:lnTo>
                    <a:lnTo>
                      <a:pt x="55" y="38"/>
                    </a:lnTo>
                    <a:lnTo>
                      <a:pt x="53" y="38"/>
                    </a:lnTo>
                    <a:lnTo>
                      <a:pt x="55" y="39"/>
                    </a:lnTo>
                    <a:lnTo>
                      <a:pt x="58" y="36"/>
                    </a:lnTo>
                    <a:lnTo>
                      <a:pt x="62" y="35"/>
                    </a:lnTo>
                    <a:lnTo>
                      <a:pt x="62" y="34"/>
                    </a:lnTo>
                    <a:lnTo>
                      <a:pt x="62" y="35"/>
                    </a:lnTo>
                    <a:lnTo>
                      <a:pt x="66" y="34"/>
                    </a:lnTo>
                    <a:lnTo>
                      <a:pt x="67" y="34"/>
                    </a:lnTo>
                    <a:lnTo>
                      <a:pt x="66" y="34"/>
                    </a:lnTo>
                    <a:lnTo>
                      <a:pt x="71" y="31"/>
                    </a:lnTo>
                    <a:lnTo>
                      <a:pt x="71" y="30"/>
                    </a:lnTo>
                    <a:lnTo>
                      <a:pt x="71" y="31"/>
                    </a:lnTo>
                    <a:lnTo>
                      <a:pt x="76" y="31"/>
                    </a:lnTo>
                    <a:lnTo>
                      <a:pt x="79" y="30"/>
                    </a:lnTo>
                    <a:lnTo>
                      <a:pt x="79" y="29"/>
                    </a:lnTo>
                    <a:lnTo>
                      <a:pt x="79" y="30"/>
                    </a:lnTo>
                    <a:lnTo>
                      <a:pt x="84" y="30"/>
                    </a:lnTo>
                    <a:lnTo>
                      <a:pt x="89" y="30"/>
                    </a:lnTo>
                    <a:lnTo>
                      <a:pt x="94" y="30"/>
                    </a:lnTo>
                    <a:lnTo>
                      <a:pt x="99" y="30"/>
                    </a:lnTo>
                    <a:lnTo>
                      <a:pt x="105" y="30"/>
                    </a:lnTo>
                    <a:lnTo>
                      <a:pt x="105" y="29"/>
                    </a:lnTo>
                    <a:lnTo>
                      <a:pt x="105" y="30"/>
                    </a:lnTo>
                    <a:lnTo>
                      <a:pt x="110" y="31"/>
                    </a:lnTo>
                    <a:lnTo>
                      <a:pt x="115" y="31"/>
                    </a:lnTo>
                    <a:lnTo>
                      <a:pt x="115" y="30"/>
                    </a:lnTo>
                    <a:lnTo>
                      <a:pt x="115" y="31"/>
                    </a:lnTo>
                    <a:lnTo>
                      <a:pt x="120" y="33"/>
                    </a:lnTo>
                    <a:lnTo>
                      <a:pt x="126" y="34"/>
                    </a:lnTo>
                    <a:lnTo>
                      <a:pt x="131" y="34"/>
                    </a:lnTo>
                    <a:lnTo>
                      <a:pt x="131" y="33"/>
                    </a:lnTo>
                    <a:lnTo>
                      <a:pt x="131" y="34"/>
                    </a:lnTo>
                    <a:lnTo>
                      <a:pt x="135" y="47"/>
                    </a:lnTo>
                    <a:lnTo>
                      <a:pt x="136" y="47"/>
                    </a:lnTo>
                    <a:lnTo>
                      <a:pt x="156" y="47"/>
                    </a:lnTo>
                    <a:lnTo>
                      <a:pt x="157" y="47"/>
                    </a:lnTo>
                    <a:lnTo>
                      <a:pt x="157" y="45"/>
                    </a:lnTo>
                    <a:lnTo>
                      <a:pt x="157" y="42"/>
                    </a:lnTo>
                    <a:lnTo>
                      <a:pt x="157" y="40"/>
                    </a:lnTo>
                    <a:lnTo>
                      <a:pt x="156" y="40"/>
                    </a:lnTo>
                    <a:lnTo>
                      <a:pt x="153" y="40"/>
                    </a:lnTo>
                    <a:lnTo>
                      <a:pt x="153" y="42"/>
                    </a:lnTo>
                    <a:lnTo>
                      <a:pt x="155" y="42"/>
                    </a:lnTo>
                    <a:lnTo>
                      <a:pt x="155" y="21"/>
                    </a:lnTo>
                    <a:lnTo>
                      <a:pt x="155" y="20"/>
                    </a:lnTo>
                    <a:lnTo>
                      <a:pt x="153" y="20"/>
                    </a:lnTo>
                    <a:lnTo>
                      <a:pt x="153" y="19"/>
                    </a:lnTo>
                    <a:lnTo>
                      <a:pt x="152" y="19"/>
                    </a:lnTo>
                    <a:lnTo>
                      <a:pt x="151" y="19"/>
                    </a:lnTo>
                    <a:lnTo>
                      <a:pt x="151" y="20"/>
                    </a:lnTo>
                    <a:lnTo>
                      <a:pt x="152" y="20"/>
                    </a:lnTo>
                    <a:lnTo>
                      <a:pt x="152" y="19"/>
                    </a:lnTo>
                    <a:lnTo>
                      <a:pt x="151" y="17"/>
                    </a:lnTo>
                    <a:lnTo>
                      <a:pt x="150" y="17"/>
                    </a:lnTo>
                    <a:lnTo>
                      <a:pt x="150" y="19"/>
                    </a:lnTo>
                    <a:lnTo>
                      <a:pt x="150" y="17"/>
                    </a:lnTo>
                    <a:lnTo>
                      <a:pt x="148" y="16"/>
                    </a:lnTo>
                    <a:lnTo>
                      <a:pt x="147" y="16"/>
                    </a:lnTo>
                    <a:lnTo>
                      <a:pt x="146" y="16"/>
                    </a:lnTo>
                    <a:lnTo>
                      <a:pt x="146" y="17"/>
                    </a:lnTo>
                    <a:lnTo>
                      <a:pt x="146" y="16"/>
                    </a:lnTo>
                    <a:lnTo>
                      <a:pt x="141" y="15"/>
                    </a:lnTo>
                    <a:lnTo>
                      <a:pt x="136" y="14"/>
                    </a:lnTo>
                    <a:lnTo>
                      <a:pt x="136" y="15"/>
                    </a:lnTo>
                    <a:lnTo>
                      <a:pt x="137" y="14"/>
                    </a:lnTo>
                    <a:lnTo>
                      <a:pt x="132" y="12"/>
                    </a:lnTo>
                    <a:lnTo>
                      <a:pt x="127" y="12"/>
                    </a:lnTo>
                    <a:lnTo>
                      <a:pt x="124" y="11"/>
                    </a:lnTo>
                    <a:lnTo>
                      <a:pt x="119" y="11"/>
                    </a:lnTo>
                    <a:lnTo>
                      <a:pt x="114" y="10"/>
                    </a:lnTo>
                    <a:lnTo>
                      <a:pt x="114" y="11"/>
                    </a:lnTo>
                    <a:lnTo>
                      <a:pt x="115" y="10"/>
                    </a:lnTo>
                    <a:lnTo>
                      <a:pt x="110" y="9"/>
                    </a:lnTo>
                    <a:lnTo>
                      <a:pt x="107" y="9"/>
                    </a:lnTo>
                    <a:lnTo>
                      <a:pt x="108" y="9"/>
                    </a:lnTo>
                    <a:lnTo>
                      <a:pt x="107" y="9"/>
                    </a:lnTo>
                    <a:lnTo>
                      <a:pt x="102" y="7"/>
                    </a:lnTo>
                    <a:lnTo>
                      <a:pt x="102" y="9"/>
                    </a:lnTo>
                    <a:lnTo>
                      <a:pt x="102" y="7"/>
                    </a:lnTo>
                    <a:lnTo>
                      <a:pt x="97" y="7"/>
                    </a:lnTo>
                    <a:lnTo>
                      <a:pt x="97" y="6"/>
                    </a:lnTo>
                    <a:lnTo>
                      <a:pt x="92" y="6"/>
                    </a:lnTo>
                    <a:lnTo>
                      <a:pt x="92" y="7"/>
                    </a:lnTo>
                    <a:lnTo>
                      <a:pt x="88" y="6"/>
                    </a:lnTo>
                    <a:lnTo>
                      <a:pt x="87" y="6"/>
                    </a:lnTo>
                    <a:lnTo>
                      <a:pt x="88" y="6"/>
                    </a:lnTo>
                    <a:lnTo>
                      <a:pt x="83" y="6"/>
                    </a:lnTo>
                    <a:lnTo>
                      <a:pt x="83" y="7"/>
                    </a:lnTo>
                    <a:lnTo>
                      <a:pt x="83" y="6"/>
                    </a:lnTo>
                    <a:lnTo>
                      <a:pt x="78" y="5"/>
                    </a:lnTo>
                    <a:lnTo>
                      <a:pt x="74" y="4"/>
                    </a:lnTo>
                    <a:lnTo>
                      <a:pt x="70" y="4"/>
                    </a:lnTo>
                    <a:lnTo>
                      <a:pt x="70" y="5"/>
                    </a:lnTo>
                    <a:lnTo>
                      <a:pt x="70" y="4"/>
                    </a:lnTo>
                    <a:lnTo>
                      <a:pt x="66" y="4"/>
                    </a:lnTo>
                    <a:lnTo>
                      <a:pt x="65" y="4"/>
                    </a:lnTo>
                    <a:lnTo>
                      <a:pt x="66" y="4"/>
                    </a:lnTo>
                    <a:lnTo>
                      <a:pt x="61" y="4"/>
                    </a:lnTo>
                    <a:lnTo>
                      <a:pt x="61" y="5"/>
                    </a:lnTo>
                    <a:lnTo>
                      <a:pt x="62" y="4"/>
                    </a:lnTo>
                    <a:lnTo>
                      <a:pt x="56" y="2"/>
                    </a:lnTo>
                    <a:lnTo>
                      <a:pt x="51" y="2"/>
                    </a:lnTo>
                    <a:lnTo>
                      <a:pt x="47" y="2"/>
                    </a:lnTo>
                    <a:lnTo>
                      <a:pt x="47" y="4"/>
                    </a:lnTo>
                    <a:lnTo>
                      <a:pt x="47" y="2"/>
                    </a:lnTo>
                    <a:lnTo>
                      <a:pt x="42" y="2"/>
                    </a:lnTo>
                    <a:lnTo>
                      <a:pt x="37" y="2"/>
                    </a:lnTo>
                    <a:lnTo>
                      <a:pt x="33" y="2"/>
                    </a:lnTo>
                    <a:lnTo>
                      <a:pt x="33" y="4"/>
                    </a:lnTo>
                    <a:lnTo>
                      <a:pt x="33" y="2"/>
                    </a:lnTo>
                    <a:lnTo>
                      <a:pt x="29" y="1"/>
                    </a:lnTo>
                    <a:lnTo>
                      <a:pt x="24" y="1"/>
                    </a:lnTo>
                    <a:lnTo>
                      <a:pt x="20" y="1"/>
                    </a:lnTo>
                    <a:lnTo>
                      <a:pt x="15" y="1"/>
                    </a:lnTo>
                    <a:lnTo>
                      <a:pt x="10" y="1"/>
                    </a:lnTo>
                    <a:lnTo>
                      <a:pt x="10" y="2"/>
                    </a:lnTo>
                    <a:lnTo>
                      <a:pt x="10" y="1"/>
                    </a:lnTo>
                    <a:lnTo>
                      <a:pt x="7" y="0"/>
                    </a:lnTo>
                    <a:lnTo>
                      <a:pt x="2" y="0"/>
                    </a:lnTo>
                    <a:lnTo>
                      <a:pt x="0" y="0"/>
                    </a:lnTo>
                    <a:lnTo>
                      <a:pt x="0" y="1"/>
                    </a:lnTo>
                    <a:lnTo>
                      <a:pt x="0" y="107"/>
                    </a:lnTo>
                    <a:lnTo>
                      <a:pt x="3" y="107"/>
                    </a:lnTo>
                    <a:lnTo>
                      <a:pt x="3" y="1"/>
                    </a:lnTo>
                    <a:lnTo>
                      <a:pt x="2" y="1"/>
                    </a:lnTo>
                    <a:lnTo>
                      <a:pt x="2" y="2"/>
                    </a:lnTo>
                    <a:lnTo>
                      <a:pt x="7" y="2"/>
                    </a:lnTo>
                    <a:lnTo>
                      <a:pt x="7" y="1"/>
                    </a:lnTo>
                    <a:lnTo>
                      <a:pt x="7" y="2"/>
                    </a:lnTo>
                    <a:lnTo>
                      <a:pt x="10" y="4"/>
                    </a:lnTo>
                    <a:lnTo>
                      <a:pt x="15" y="4"/>
                    </a:lnTo>
                    <a:lnTo>
                      <a:pt x="20" y="4"/>
                    </a:lnTo>
                    <a:lnTo>
                      <a:pt x="24" y="4"/>
                    </a:lnTo>
                    <a:lnTo>
                      <a:pt x="29" y="4"/>
                    </a:lnTo>
                    <a:lnTo>
                      <a:pt x="29" y="2"/>
                    </a:lnTo>
                    <a:lnTo>
                      <a:pt x="33" y="4"/>
                    </a:lnTo>
                    <a:lnTo>
                      <a:pt x="33" y="5"/>
                    </a:lnTo>
                    <a:lnTo>
                      <a:pt x="37" y="5"/>
                    </a:lnTo>
                    <a:lnTo>
                      <a:pt x="42" y="5"/>
                    </a:lnTo>
                    <a:lnTo>
                      <a:pt x="42" y="4"/>
                    </a:lnTo>
                    <a:lnTo>
                      <a:pt x="42" y="5"/>
                    </a:lnTo>
                    <a:lnTo>
                      <a:pt x="47" y="5"/>
                    </a:lnTo>
                    <a:lnTo>
                      <a:pt x="51" y="5"/>
                    </a:lnTo>
                    <a:lnTo>
                      <a:pt x="56" y="5"/>
                    </a:lnTo>
                    <a:lnTo>
                      <a:pt x="56" y="4"/>
                    </a:lnTo>
                    <a:lnTo>
                      <a:pt x="56" y="5"/>
                    </a:lnTo>
                    <a:lnTo>
                      <a:pt x="61" y="6"/>
                    </a:lnTo>
                    <a:lnTo>
                      <a:pt x="62" y="6"/>
                    </a:lnTo>
                    <a:lnTo>
                      <a:pt x="61" y="6"/>
                    </a:lnTo>
                    <a:lnTo>
                      <a:pt x="66" y="6"/>
                    </a:lnTo>
                    <a:lnTo>
                      <a:pt x="66" y="5"/>
                    </a:lnTo>
                    <a:lnTo>
                      <a:pt x="65" y="6"/>
                    </a:lnTo>
                    <a:lnTo>
                      <a:pt x="70" y="6"/>
                    </a:lnTo>
                    <a:lnTo>
                      <a:pt x="74" y="6"/>
                    </a:lnTo>
                    <a:lnTo>
                      <a:pt x="74" y="5"/>
                    </a:lnTo>
                    <a:lnTo>
                      <a:pt x="74" y="6"/>
                    </a:lnTo>
                    <a:lnTo>
                      <a:pt x="78" y="7"/>
                    </a:lnTo>
                    <a:lnTo>
                      <a:pt x="78" y="6"/>
                    </a:lnTo>
                    <a:lnTo>
                      <a:pt x="78" y="7"/>
                    </a:lnTo>
                    <a:lnTo>
                      <a:pt x="83" y="9"/>
                    </a:lnTo>
                    <a:lnTo>
                      <a:pt x="88" y="9"/>
                    </a:lnTo>
                    <a:lnTo>
                      <a:pt x="88" y="7"/>
                    </a:lnTo>
                    <a:lnTo>
                      <a:pt x="87" y="9"/>
                    </a:lnTo>
                    <a:lnTo>
                      <a:pt x="90" y="9"/>
                    </a:lnTo>
                    <a:lnTo>
                      <a:pt x="92" y="9"/>
                    </a:lnTo>
                    <a:lnTo>
                      <a:pt x="97" y="9"/>
                    </a:lnTo>
                    <a:lnTo>
                      <a:pt x="97" y="7"/>
                    </a:lnTo>
                    <a:lnTo>
                      <a:pt x="97" y="9"/>
                    </a:lnTo>
                    <a:lnTo>
                      <a:pt x="100" y="10"/>
                    </a:lnTo>
                    <a:lnTo>
                      <a:pt x="99" y="10"/>
                    </a:lnTo>
                    <a:lnTo>
                      <a:pt x="100" y="10"/>
                    </a:lnTo>
                    <a:lnTo>
                      <a:pt x="105" y="10"/>
                    </a:lnTo>
                    <a:lnTo>
                      <a:pt x="110" y="11"/>
                    </a:lnTo>
                    <a:lnTo>
                      <a:pt x="110" y="10"/>
                    </a:lnTo>
                    <a:lnTo>
                      <a:pt x="110" y="11"/>
                    </a:lnTo>
                    <a:lnTo>
                      <a:pt x="114" y="12"/>
                    </a:lnTo>
                    <a:lnTo>
                      <a:pt x="119" y="14"/>
                    </a:lnTo>
                    <a:lnTo>
                      <a:pt x="124" y="14"/>
                    </a:lnTo>
                    <a:lnTo>
                      <a:pt x="124" y="12"/>
                    </a:lnTo>
                    <a:lnTo>
                      <a:pt x="124" y="14"/>
                    </a:lnTo>
                    <a:lnTo>
                      <a:pt x="127" y="15"/>
                    </a:lnTo>
                    <a:lnTo>
                      <a:pt x="132" y="15"/>
                    </a:lnTo>
                    <a:lnTo>
                      <a:pt x="132" y="14"/>
                    </a:lnTo>
                    <a:lnTo>
                      <a:pt x="132" y="15"/>
                    </a:lnTo>
                    <a:lnTo>
                      <a:pt x="136" y="16"/>
                    </a:lnTo>
                    <a:lnTo>
                      <a:pt x="141" y="17"/>
                    </a:lnTo>
                    <a:lnTo>
                      <a:pt x="141" y="16"/>
                    </a:lnTo>
                    <a:lnTo>
                      <a:pt x="141" y="17"/>
                    </a:lnTo>
                    <a:lnTo>
                      <a:pt x="145" y="19"/>
                    </a:lnTo>
                    <a:lnTo>
                      <a:pt x="146" y="19"/>
                    </a:lnTo>
                    <a:lnTo>
                      <a:pt x="147" y="19"/>
                    </a:lnTo>
                    <a:lnTo>
                      <a:pt x="148" y="19"/>
                    </a:lnTo>
                    <a:lnTo>
                      <a:pt x="148" y="17"/>
                    </a:lnTo>
                    <a:lnTo>
                      <a:pt x="147" y="19"/>
                    </a:lnTo>
                    <a:lnTo>
                      <a:pt x="148" y="19"/>
                    </a:lnTo>
                    <a:lnTo>
                      <a:pt x="150" y="20"/>
                    </a:lnTo>
                    <a:lnTo>
                      <a:pt x="150" y="19"/>
                    </a:lnTo>
                    <a:lnTo>
                      <a:pt x="151" y="20"/>
                    </a:lnTo>
                    <a:lnTo>
                      <a:pt x="150" y="20"/>
                    </a:lnTo>
                    <a:lnTo>
                      <a:pt x="150" y="21"/>
                    </a:lnTo>
                    <a:lnTo>
                      <a:pt x="151" y="21"/>
                    </a:lnTo>
                    <a:lnTo>
                      <a:pt x="152" y="21"/>
                    </a:lnTo>
                    <a:lnTo>
                      <a:pt x="152" y="20"/>
                    </a:lnTo>
                    <a:lnTo>
                      <a:pt x="152" y="21"/>
                    </a:lnTo>
                    <a:lnTo>
                      <a:pt x="153" y="21"/>
                    </a:lnTo>
                    <a:lnTo>
                      <a:pt x="152" y="21"/>
                    </a:lnTo>
                    <a:lnTo>
                      <a:pt x="152" y="42"/>
                    </a:lnTo>
                    <a:lnTo>
                      <a:pt x="152" y="43"/>
                    </a:lnTo>
                    <a:lnTo>
                      <a:pt x="153" y="43"/>
                    </a:lnTo>
                    <a:lnTo>
                      <a:pt x="156" y="43"/>
                    </a:lnTo>
                    <a:lnTo>
                      <a:pt x="156" y="42"/>
                    </a:lnTo>
                    <a:lnTo>
                      <a:pt x="155" y="42"/>
                    </a:lnTo>
                    <a:lnTo>
                      <a:pt x="155" y="45"/>
                    </a:lnTo>
                    <a:lnTo>
                      <a:pt x="156" y="45"/>
                    </a:lnTo>
                    <a:lnTo>
                      <a:pt x="156" y="44"/>
                    </a:lnTo>
                    <a:lnTo>
                      <a:pt x="136" y="44"/>
                    </a:lnTo>
                    <a:lnTo>
                      <a:pt x="136" y="45"/>
                    </a:lnTo>
                    <a:lnTo>
                      <a:pt x="137" y="45"/>
                    </a:lnTo>
                    <a:lnTo>
                      <a:pt x="132" y="33"/>
                    </a:lnTo>
                    <a:lnTo>
                      <a:pt x="126" y="31"/>
                    </a:lnTo>
                    <a:lnTo>
                      <a:pt x="121" y="30"/>
                    </a:lnTo>
                    <a:lnTo>
                      <a:pt x="120" y="31"/>
                    </a:lnTo>
                    <a:lnTo>
                      <a:pt x="121" y="30"/>
                    </a:lnTo>
                    <a:lnTo>
                      <a:pt x="115" y="29"/>
                    </a:lnTo>
                    <a:lnTo>
                      <a:pt x="110" y="29"/>
                    </a:lnTo>
                    <a:lnTo>
                      <a:pt x="105" y="28"/>
                    </a:lnTo>
                    <a:lnTo>
                      <a:pt x="99" y="28"/>
                    </a:lnTo>
                    <a:lnTo>
                      <a:pt x="94" y="28"/>
                    </a:lnTo>
                    <a:lnTo>
                      <a:pt x="89" y="28"/>
                    </a:lnTo>
                    <a:lnTo>
                      <a:pt x="84" y="28"/>
                    </a:lnTo>
                    <a:lnTo>
                      <a:pt x="79" y="28"/>
                    </a:lnTo>
                    <a:lnTo>
                      <a:pt x="78" y="28"/>
                    </a:lnTo>
                    <a:lnTo>
                      <a:pt x="74" y="29"/>
                    </a:lnTo>
                    <a:lnTo>
                      <a:pt x="74" y="30"/>
                    </a:lnTo>
                    <a:lnTo>
                      <a:pt x="74" y="29"/>
                    </a:lnTo>
                    <a:lnTo>
                      <a:pt x="71" y="29"/>
                    </a:lnTo>
                    <a:lnTo>
                      <a:pt x="70" y="29"/>
                    </a:lnTo>
                    <a:lnTo>
                      <a:pt x="66" y="31"/>
                    </a:lnTo>
                    <a:lnTo>
                      <a:pt x="66" y="33"/>
                    </a:lnTo>
                    <a:lnTo>
                      <a:pt x="66" y="31"/>
                    </a:lnTo>
                    <a:lnTo>
                      <a:pt x="62" y="33"/>
                    </a:lnTo>
                    <a:lnTo>
                      <a:pt x="61" y="33"/>
                    </a:lnTo>
                    <a:lnTo>
                      <a:pt x="62" y="33"/>
                    </a:lnTo>
                    <a:lnTo>
                      <a:pt x="57" y="35"/>
                    </a:lnTo>
                    <a:lnTo>
                      <a:pt x="58" y="36"/>
                    </a:lnTo>
                    <a:lnTo>
                      <a:pt x="57" y="35"/>
                    </a:lnTo>
                    <a:lnTo>
                      <a:pt x="53" y="36"/>
                    </a:lnTo>
                    <a:lnTo>
                      <a:pt x="21" y="106"/>
                    </a:lnTo>
                    <a:lnTo>
                      <a:pt x="23" y="106"/>
                    </a:lnTo>
                    <a:lnTo>
                      <a:pt x="23" y="105"/>
                    </a:lnTo>
                    <a:lnTo>
                      <a:pt x="0" y="105"/>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58" name="Freeform 1042"/>
              <p:cNvSpPr>
                <a:spLocks/>
              </p:cNvSpPr>
              <p:nvPr/>
            </p:nvSpPr>
            <p:spPr bwMode="auto">
              <a:xfrm>
                <a:off x="5131" y="3815"/>
                <a:ext cx="151" cy="66"/>
              </a:xfrm>
              <a:custGeom>
                <a:avLst/>
                <a:gdLst>
                  <a:gd name="T0" fmla="*/ 1 w 204"/>
                  <a:gd name="T1" fmla="*/ 0 h 94"/>
                  <a:gd name="T2" fmla="*/ 1 w 204"/>
                  <a:gd name="T3" fmla="*/ 0 h 94"/>
                  <a:gd name="T4" fmla="*/ 1 w 204"/>
                  <a:gd name="T5" fmla="*/ 1 h 94"/>
                  <a:gd name="T6" fmla="*/ 1 w 204"/>
                  <a:gd name="T7" fmla="*/ 1 h 94"/>
                  <a:gd name="T8" fmla="*/ 1 w 204"/>
                  <a:gd name="T9" fmla="*/ 1 h 94"/>
                  <a:gd name="T10" fmla="*/ 1 w 204"/>
                  <a:gd name="T11" fmla="*/ 1 h 94"/>
                  <a:gd name="T12" fmla="*/ 1 w 204"/>
                  <a:gd name="T13" fmla="*/ 1 h 94"/>
                  <a:gd name="T14" fmla="*/ 0 w 204"/>
                  <a:gd name="T15" fmla="*/ 1 h 94"/>
                  <a:gd name="T16" fmla="*/ 0 w 204"/>
                  <a:gd name="T17" fmla="*/ 1 h 94"/>
                  <a:gd name="T18" fmla="*/ 1 w 204"/>
                  <a:gd name="T19" fmla="*/ 2 h 94"/>
                  <a:gd name="T20" fmla="*/ 1 w 204"/>
                  <a:gd name="T21" fmla="*/ 2 h 94"/>
                  <a:gd name="T22" fmla="*/ 1 w 204"/>
                  <a:gd name="T23" fmla="*/ 2 h 94"/>
                  <a:gd name="T24" fmla="*/ 1 w 204"/>
                  <a:gd name="T25" fmla="*/ 2 h 94"/>
                  <a:gd name="T26" fmla="*/ 1 w 204"/>
                  <a:gd name="T27" fmla="*/ 2 h 94"/>
                  <a:gd name="T28" fmla="*/ 1 w 204"/>
                  <a:gd name="T29" fmla="*/ 2 h 94"/>
                  <a:gd name="T30" fmla="*/ 1 w 204"/>
                  <a:gd name="T31" fmla="*/ 2 h 94"/>
                  <a:gd name="T32" fmla="*/ 1 w 204"/>
                  <a:gd name="T33" fmla="*/ 2 h 94"/>
                  <a:gd name="T34" fmla="*/ 7 w 204"/>
                  <a:gd name="T35" fmla="*/ 2 h 94"/>
                  <a:gd name="T36" fmla="*/ 7 w 204"/>
                  <a:gd name="T37" fmla="*/ 2 h 94"/>
                  <a:gd name="T38" fmla="*/ 7 w 204"/>
                  <a:gd name="T39" fmla="*/ 2 h 94"/>
                  <a:gd name="T40" fmla="*/ 7 w 204"/>
                  <a:gd name="T41" fmla="*/ 2 h 94"/>
                  <a:gd name="T42" fmla="*/ 7 w 204"/>
                  <a:gd name="T43" fmla="*/ 2 h 94"/>
                  <a:gd name="T44" fmla="*/ 7 w 204"/>
                  <a:gd name="T45" fmla="*/ 2 h 94"/>
                  <a:gd name="T46" fmla="*/ 7 w 204"/>
                  <a:gd name="T47" fmla="*/ 2 h 94"/>
                  <a:gd name="T48" fmla="*/ 7 w 204"/>
                  <a:gd name="T49" fmla="*/ 1 h 94"/>
                  <a:gd name="T50" fmla="*/ 7 w 204"/>
                  <a:gd name="T51" fmla="*/ 1 h 94"/>
                  <a:gd name="T52" fmla="*/ 7 w 204"/>
                  <a:gd name="T53" fmla="*/ 1 h 94"/>
                  <a:gd name="T54" fmla="*/ 7 w 204"/>
                  <a:gd name="T55" fmla="*/ 1 h 94"/>
                  <a:gd name="T56" fmla="*/ 7 w 204"/>
                  <a:gd name="T57" fmla="*/ 1 h 94"/>
                  <a:gd name="T58" fmla="*/ 7 w 204"/>
                  <a:gd name="T59" fmla="*/ 1 h 94"/>
                  <a:gd name="T60" fmla="*/ 7 w 204"/>
                  <a:gd name="T61" fmla="*/ 1 h 94"/>
                  <a:gd name="T62" fmla="*/ 7 w 204"/>
                  <a:gd name="T63" fmla="*/ 1 h 94"/>
                  <a:gd name="T64" fmla="*/ 7 w 204"/>
                  <a:gd name="T65" fmla="*/ 0 h 94"/>
                  <a:gd name="T66" fmla="*/ 7 w 204"/>
                  <a:gd name="T67" fmla="*/ 0 h 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94"/>
                  <a:gd name="T104" fmla="*/ 204 w 204"/>
                  <a:gd name="T105" fmla="*/ 94 h 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94">
                    <a:moveTo>
                      <a:pt x="16" y="0"/>
                    </a:moveTo>
                    <a:lnTo>
                      <a:pt x="14" y="0"/>
                    </a:lnTo>
                    <a:lnTo>
                      <a:pt x="13" y="0"/>
                    </a:lnTo>
                    <a:lnTo>
                      <a:pt x="11" y="0"/>
                    </a:lnTo>
                    <a:lnTo>
                      <a:pt x="10" y="2"/>
                    </a:lnTo>
                    <a:lnTo>
                      <a:pt x="9" y="2"/>
                    </a:lnTo>
                    <a:lnTo>
                      <a:pt x="8" y="3"/>
                    </a:lnTo>
                    <a:lnTo>
                      <a:pt x="7" y="4"/>
                    </a:lnTo>
                    <a:lnTo>
                      <a:pt x="5" y="4"/>
                    </a:lnTo>
                    <a:lnTo>
                      <a:pt x="4" y="6"/>
                    </a:lnTo>
                    <a:lnTo>
                      <a:pt x="3" y="7"/>
                    </a:lnTo>
                    <a:lnTo>
                      <a:pt x="3" y="8"/>
                    </a:lnTo>
                    <a:lnTo>
                      <a:pt x="2" y="9"/>
                    </a:lnTo>
                    <a:lnTo>
                      <a:pt x="2" y="11"/>
                    </a:lnTo>
                    <a:lnTo>
                      <a:pt x="2" y="13"/>
                    </a:lnTo>
                    <a:lnTo>
                      <a:pt x="0" y="14"/>
                    </a:lnTo>
                    <a:lnTo>
                      <a:pt x="0" y="16"/>
                    </a:lnTo>
                    <a:lnTo>
                      <a:pt x="0" y="79"/>
                    </a:lnTo>
                    <a:lnTo>
                      <a:pt x="0" y="80"/>
                    </a:lnTo>
                    <a:lnTo>
                      <a:pt x="2" y="82"/>
                    </a:lnTo>
                    <a:lnTo>
                      <a:pt x="2" y="83"/>
                    </a:lnTo>
                    <a:lnTo>
                      <a:pt x="2" y="84"/>
                    </a:lnTo>
                    <a:lnTo>
                      <a:pt x="3" y="85"/>
                    </a:lnTo>
                    <a:lnTo>
                      <a:pt x="3" y="87"/>
                    </a:lnTo>
                    <a:lnTo>
                      <a:pt x="4" y="88"/>
                    </a:lnTo>
                    <a:lnTo>
                      <a:pt x="5" y="89"/>
                    </a:lnTo>
                    <a:lnTo>
                      <a:pt x="7" y="90"/>
                    </a:lnTo>
                    <a:lnTo>
                      <a:pt x="8" y="92"/>
                    </a:lnTo>
                    <a:lnTo>
                      <a:pt x="9" y="92"/>
                    </a:lnTo>
                    <a:lnTo>
                      <a:pt x="10" y="93"/>
                    </a:lnTo>
                    <a:lnTo>
                      <a:pt x="11" y="93"/>
                    </a:lnTo>
                    <a:lnTo>
                      <a:pt x="13" y="94"/>
                    </a:lnTo>
                    <a:lnTo>
                      <a:pt x="14" y="94"/>
                    </a:lnTo>
                    <a:lnTo>
                      <a:pt x="16" y="94"/>
                    </a:lnTo>
                    <a:lnTo>
                      <a:pt x="188" y="94"/>
                    </a:lnTo>
                    <a:lnTo>
                      <a:pt x="190" y="94"/>
                    </a:lnTo>
                    <a:lnTo>
                      <a:pt x="192" y="94"/>
                    </a:lnTo>
                    <a:lnTo>
                      <a:pt x="193" y="93"/>
                    </a:lnTo>
                    <a:lnTo>
                      <a:pt x="194" y="93"/>
                    </a:lnTo>
                    <a:lnTo>
                      <a:pt x="195" y="92"/>
                    </a:lnTo>
                    <a:lnTo>
                      <a:pt x="196" y="92"/>
                    </a:lnTo>
                    <a:lnTo>
                      <a:pt x="198" y="90"/>
                    </a:lnTo>
                    <a:lnTo>
                      <a:pt x="199" y="89"/>
                    </a:lnTo>
                    <a:lnTo>
                      <a:pt x="200" y="88"/>
                    </a:lnTo>
                    <a:lnTo>
                      <a:pt x="201" y="87"/>
                    </a:lnTo>
                    <a:lnTo>
                      <a:pt x="201" y="85"/>
                    </a:lnTo>
                    <a:lnTo>
                      <a:pt x="203" y="84"/>
                    </a:lnTo>
                    <a:lnTo>
                      <a:pt x="203" y="83"/>
                    </a:lnTo>
                    <a:lnTo>
                      <a:pt x="204" y="82"/>
                    </a:lnTo>
                    <a:lnTo>
                      <a:pt x="204" y="80"/>
                    </a:lnTo>
                    <a:lnTo>
                      <a:pt x="204" y="79"/>
                    </a:lnTo>
                    <a:lnTo>
                      <a:pt x="204" y="16"/>
                    </a:lnTo>
                    <a:lnTo>
                      <a:pt x="204" y="14"/>
                    </a:lnTo>
                    <a:lnTo>
                      <a:pt x="204" y="13"/>
                    </a:lnTo>
                    <a:lnTo>
                      <a:pt x="203" y="11"/>
                    </a:lnTo>
                    <a:lnTo>
                      <a:pt x="203" y="9"/>
                    </a:lnTo>
                    <a:lnTo>
                      <a:pt x="201" y="8"/>
                    </a:lnTo>
                    <a:lnTo>
                      <a:pt x="201" y="7"/>
                    </a:lnTo>
                    <a:lnTo>
                      <a:pt x="200" y="6"/>
                    </a:lnTo>
                    <a:lnTo>
                      <a:pt x="199" y="4"/>
                    </a:lnTo>
                    <a:lnTo>
                      <a:pt x="198" y="4"/>
                    </a:lnTo>
                    <a:lnTo>
                      <a:pt x="196" y="3"/>
                    </a:lnTo>
                    <a:lnTo>
                      <a:pt x="195" y="2"/>
                    </a:lnTo>
                    <a:lnTo>
                      <a:pt x="194" y="2"/>
                    </a:lnTo>
                    <a:lnTo>
                      <a:pt x="193" y="0"/>
                    </a:lnTo>
                    <a:lnTo>
                      <a:pt x="192" y="0"/>
                    </a:lnTo>
                    <a:lnTo>
                      <a:pt x="190" y="0"/>
                    </a:lnTo>
                    <a:lnTo>
                      <a:pt x="188" y="0"/>
                    </a:lnTo>
                    <a:lnTo>
                      <a:pt x="16" y="0"/>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59" name="Freeform 1043"/>
              <p:cNvSpPr>
                <a:spLocks/>
              </p:cNvSpPr>
              <p:nvPr/>
            </p:nvSpPr>
            <p:spPr bwMode="auto">
              <a:xfrm>
                <a:off x="5131" y="3815"/>
                <a:ext cx="151" cy="66"/>
              </a:xfrm>
              <a:custGeom>
                <a:avLst/>
                <a:gdLst>
                  <a:gd name="T0" fmla="*/ 1 w 204"/>
                  <a:gd name="T1" fmla="*/ 0 h 94"/>
                  <a:gd name="T2" fmla="*/ 1 w 204"/>
                  <a:gd name="T3" fmla="*/ 0 h 94"/>
                  <a:gd name="T4" fmla="*/ 1 w 204"/>
                  <a:gd name="T5" fmla="*/ 1 h 94"/>
                  <a:gd name="T6" fmla="*/ 1 w 204"/>
                  <a:gd name="T7" fmla="*/ 1 h 94"/>
                  <a:gd name="T8" fmla="*/ 1 w 204"/>
                  <a:gd name="T9" fmla="*/ 1 h 94"/>
                  <a:gd name="T10" fmla="*/ 1 w 204"/>
                  <a:gd name="T11" fmla="*/ 1 h 94"/>
                  <a:gd name="T12" fmla="*/ 1 w 204"/>
                  <a:gd name="T13" fmla="*/ 1 h 94"/>
                  <a:gd name="T14" fmla="*/ 0 w 204"/>
                  <a:gd name="T15" fmla="*/ 1 h 94"/>
                  <a:gd name="T16" fmla="*/ 0 w 204"/>
                  <a:gd name="T17" fmla="*/ 1 h 94"/>
                  <a:gd name="T18" fmla="*/ 1 w 204"/>
                  <a:gd name="T19" fmla="*/ 2 h 94"/>
                  <a:gd name="T20" fmla="*/ 1 w 204"/>
                  <a:gd name="T21" fmla="*/ 2 h 94"/>
                  <a:gd name="T22" fmla="*/ 1 w 204"/>
                  <a:gd name="T23" fmla="*/ 2 h 94"/>
                  <a:gd name="T24" fmla="*/ 1 w 204"/>
                  <a:gd name="T25" fmla="*/ 2 h 94"/>
                  <a:gd name="T26" fmla="*/ 1 w 204"/>
                  <a:gd name="T27" fmla="*/ 2 h 94"/>
                  <a:gd name="T28" fmla="*/ 1 w 204"/>
                  <a:gd name="T29" fmla="*/ 2 h 94"/>
                  <a:gd name="T30" fmla="*/ 1 w 204"/>
                  <a:gd name="T31" fmla="*/ 2 h 94"/>
                  <a:gd name="T32" fmla="*/ 1 w 204"/>
                  <a:gd name="T33" fmla="*/ 2 h 94"/>
                  <a:gd name="T34" fmla="*/ 7 w 204"/>
                  <a:gd name="T35" fmla="*/ 2 h 94"/>
                  <a:gd name="T36" fmla="*/ 7 w 204"/>
                  <a:gd name="T37" fmla="*/ 2 h 94"/>
                  <a:gd name="T38" fmla="*/ 7 w 204"/>
                  <a:gd name="T39" fmla="*/ 2 h 94"/>
                  <a:gd name="T40" fmla="*/ 7 w 204"/>
                  <a:gd name="T41" fmla="*/ 2 h 94"/>
                  <a:gd name="T42" fmla="*/ 7 w 204"/>
                  <a:gd name="T43" fmla="*/ 2 h 94"/>
                  <a:gd name="T44" fmla="*/ 7 w 204"/>
                  <a:gd name="T45" fmla="*/ 2 h 94"/>
                  <a:gd name="T46" fmla="*/ 7 w 204"/>
                  <a:gd name="T47" fmla="*/ 2 h 94"/>
                  <a:gd name="T48" fmla="*/ 7 w 204"/>
                  <a:gd name="T49" fmla="*/ 1 h 94"/>
                  <a:gd name="T50" fmla="*/ 7 w 204"/>
                  <a:gd name="T51" fmla="*/ 1 h 94"/>
                  <a:gd name="T52" fmla="*/ 7 w 204"/>
                  <a:gd name="T53" fmla="*/ 1 h 94"/>
                  <a:gd name="T54" fmla="*/ 7 w 204"/>
                  <a:gd name="T55" fmla="*/ 1 h 94"/>
                  <a:gd name="T56" fmla="*/ 7 w 204"/>
                  <a:gd name="T57" fmla="*/ 1 h 94"/>
                  <a:gd name="T58" fmla="*/ 7 w 204"/>
                  <a:gd name="T59" fmla="*/ 1 h 94"/>
                  <a:gd name="T60" fmla="*/ 7 w 204"/>
                  <a:gd name="T61" fmla="*/ 1 h 94"/>
                  <a:gd name="T62" fmla="*/ 7 w 204"/>
                  <a:gd name="T63" fmla="*/ 1 h 94"/>
                  <a:gd name="T64" fmla="*/ 7 w 204"/>
                  <a:gd name="T65" fmla="*/ 0 h 94"/>
                  <a:gd name="T66" fmla="*/ 7 w 204"/>
                  <a:gd name="T67" fmla="*/ 0 h 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94"/>
                  <a:gd name="T104" fmla="*/ 204 w 204"/>
                  <a:gd name="T105" fmla="*/ 94 h 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94">
                    <a:moveTo>
                      <a:pt x="16" y="0"/>
                    </a:moveTo>
                    <a:lnTo>
                      <a:pt x="14" y="0"/>
                    </a:lnTo>
                    <a:lnTo>
                      <a:pt x="13" y="0"/>
                    </a:lnTo>
                    <a:lnTo>
                      <a:pt x="11" y="0"/>
                    </a:lnTo>
                    <a:lnTo>
                      <a:pt x="10" y="2"/>
                    </a:lnTo>
                    <a:lnTo>
                      <a:pt x="9" y="2"/>
                    </a:lnTo>
                    <a:lnTo>
                      <a:pt x="8" y="3"/>
                    </a:lnTo>
                    <a:lnTo>
                      <a:pt x="7" y="4"/>
                    </a:lnTo>
                    <a:lnTo>
                      <a:pt x="5" y="4"/>
                    </a:lnTo>
                    <a:lnTo>
                      <a:pt x="4" y="6"/>
                    </a:lnTo>
                    <a:lnTo>
                      <a:pt x="3" y="7"/>
                    </a:lnTo>
                    <a:lnTo>
                      <a:pt x="3" y="8"/>
                    </a:lnTo>
                    <a:lnTo>
                      <a:pt x="2" y="9"/>
                    </a:lnTo>
                    <a:lnTo>
                      <a:pt x="2" y="11"/>
                    </a:lnTo>
                    <a:lnTo>
                      <a:pt x="2" y="13"/>
                    </a:lnTo>
                    <a:lnTo>
                      <a:pt x="0" y="14"/>
                    </a:lnTo>
                    <a:lnTo>
                      <a:pt x="0" y="16"/>
                    </a:lnTo>
                    <a:lnTo>
                      <a:pt x="0" y="79"/>
                    </a:lnTo>
                    <a:lnTo>
                      <a:pt x="0" y="80"/>
                    </a:lnTo>
                    <a:lnTo>
                      <a:pt x="2" y="82"/>
                    </a:lnTo>
                    <a:lnTo>
                      <a:pt x="2" y="83"/>
                    </a:lnTo>
                    <a:lnTo>
                      <a:pt x="2" y="84"/>
                    </a:lnTo>
                    <a:lnTo>
                      <a:pt x="3" y="85"/>
                    </a:lnTo>
                    <a:lnTo>
                      <a:pt x="3" y="87"/>
                    </a:lnTo>
                    <a:lnTo>
                      <a:pt x="4" y="88"/>
                    </a:lnTo>
                    <a:lnTo>
                      <a:pt x="5" y="89"/>
                    </a:lnTo>
                    <a:lnTo>
                      <a:pt x="7" y="90"/>
                    </a:lnTo>
                    <a:lnTo>
                      <a:pt x="8" y="92"/>
                    </a:lnTo>
                    <a:lnTo>
                      <a:pt x="9" y="92"/>
                    </a:lnTo>
                    <a:lnTo>
                      <a:pt x="10" y="93"/>
                    </a:lnTo>
                    <a:lnTo>
                      <a:pt x="11" y="93"/>
                    </a:lnTo>
                    <a:lnTo>
                      <a:pt x="13" y="94"/>
                    </a:lnTo>
                    <a:lnTo>
                      <a:pt x="14" y="94"/>
                    </a:lnTo>
                    <a:lnTo>
                      <a:pt x="16" y="94"/>
                    </a:lnTo>
                    <a:lnTo>
                      <a:pt x="188" y="94"/>
                    </a:lnTo>
                    <a:lnTo>
                      <a:pt x="190" y="94"/>
                    </a:lnTo>
                    <a:lnTo>
                      <a:pt x="192" y="94"/>
                    </a:lnTo>
                    <a:lnTo>
                      <a:pt x="193" y="93"/>
                    </a:lnTo>
                    <a:lnTo>
                      <a:pt x="194" y="93"/>
                    </a:lnTo>
                    <a:lnTo>
                      <a:pt x="195" y="92"/>
                    </a:lnTo>
                    <a:lnTo>
                      <a:pt x="196" y="92"/>
                    </a:lnTo>
                    <a:lnTo>
                      <a:pt x="198" y="90"/>
                    </a:lnTo>
                    <a:lnTo>
                      <a:pt x="199" y="89"/>
                    </a:lnTo>
                    <a:lnTo>
                      <a:pt x="200" y="88"/>
                    </a:lnTo>
                    <a:lnTo>
                      <a:pt x="201" y="87"/>
                    </a:lnTo>
                    <a:lnTo>
                      <a:pt x="201" y="85"/>
                    </a:lnTo>
                    <a:lnTo>
                      <a:pt x="203" y="84"/>
                    </a:lnTo>
                    <a:lnTo>
                      <a:pt x="203" y="83"/>
                    </a:lnTo>
                    <a:lnTo>
                      <a:pt x="204" y="82"/>
                    </a:lnTo>
                    <a:lnTo>
                      <a:pt x="204" y="80"/>
                    </a:lnTo>
                    <a:lnTo>
                      <a:pt x="204" y="79"/>
                    </a:lnTo>
                    <a:lnTo>
                      <a:pt x="204" y="16"/>
                    </a:lnTo>
                    <a:lnTo>
                      <a:pt x="204" y="14"/>
                    </a:lnTo>
                    <a:lnTo>
                      <a:pt x="204" y="13"/>
                    </a:lnTo>
                    <a:lnTo>
                      <a:pt x="203" y="11"/>
                    </a:lnTo>
                    <a:lnTo>
                      <a:pt x="203" y="9"/>
                    </a:lnTo>
                    <a:lnTo>
                      <a:pt x="201" y="8"/>
                    </a:lnTo>
                    <a:lnTo>
                      <a:pt x="201" y="7"/>
                    </a:lnTo>
                    <a:lnTo>
                      <a:pt x="200" y="6"/>
                    </a:lnTo>
                    <a:lnTo>
                      <a:pt x="199" y="4"/>
                    </a:lnTo>
                    <a:lnTo>
                      <a:pt x="198" y="4"/>
                    </a:lnTo>
                    <a:lnTo>
                      <a:pt x="196" y="3"/>
                    </a:lnTo>
                    <a:lnTo>
                      <a:pt x="195" y="2"/>
                    </a:lnTo>
                    <a:lnTo>
                      <a:pt x="194" y="2"/>
                    </a:lnTo>
                    <a:lnTo>
                      <a:pt x="193" y="0"/>
                    </a:lnTo>
                    <a:lnTo>
                      <a:pt x="192" y="0"/>
                    </a:lnTo>
                    <a:lnTo>
                      <a:pt x="190" y="0"/>
                    </a:lnTo>
                    <a:lnTo>
                      <a:pt x="188" y="0"/>
                    </a:lnTo>
                    <a:lnTo>
                      <a:pt x="16" y="0"/>
                    </a:lnTo>
                    <a:close/>
                  </a:path>
                </a:pathLst>
              </a:custGeom>
              <a:gradFill rotWithShape="0">
                <a:gsLst>
                  <a:gs pos="0">
                    <a:srgbClr val="996633"/>
                  </a:gs>
                  <a:gs pos="100000">
                    <a:srgbClr val="006600"/>
                  </a:gs>
                </a:gsLst>
                <a:path path="rect">
                  <a:fillToRect l="50000" t="50000" r="50000" b="50000"/>
                </a:path>
              </a:gradFill>
              <a:ln w="1588">
                <a:solidFill>
                  <a:srgbClr val="000000"/>
                </a:solidFill>
                <a:round/>
                <a:headEnd/>
                <a:tailEnd/>
              </a:ln>
            </p:spPr>
            <p:txBody>
              <a:bodyPr/>
              <a:lstStyle/>
              <a:p>
                <a:endParaRPr lang="en-US"/>
              </a:p>
            </p:txBody>
          </p:sp>
          <p:sp>
            <p:nvSpPr>
              <p:cNvPr id="27060" name="Freeform 1044"/>
              <p:cNvSpPr>
                <a:spLocks/>
              </p:cNvSpPr>
              <p:nvPr/>
            </p:nvSpPr>
            <p:spPr bwMode="auto">
              <a:xfrm>
                <a:off x="5058" y="3812"/>
                <a:ext cx="223" cy="9"/>
              </a:xfrm>
              <a:custGeom>
                <a:avLst/>
                <a:gdLst>
                  <a:gd name="T0" fmla="*/ 12 w 300"/>
                  <a:gd name="T1" fmla="*/ 2 h 12"/>
                  <a:gd name="T2" fmla="*/ 0 w 300"/>
                  <a:gd name="T3" fmla="*/ 2 h 12"/>
                  <a:gd name="T4" fmla="*/ 0 w 300"/>
                  <a:gd name="T5" fmla="*/ 2 h 12"/>
                  <a:gd name="T6" fmla="*/ 1 w 300"/>
                  <a:gd name="T7" fmla="*/ 0 h 12"/>
                  <a:gd name="T8" fmla="*/ 11 w 300"/>
                  <a:gd name="T9" fmla="*/ 0 h 12"/>
                  <a:gd name="T10" fmla="*/ 11 w 300"/>
                  <a:gd name="T11" fmla="*/ 0 h 12"/>
                  <a:gd name="T12" fmla="*/ 12 w 300"/>
                  <a:gd name="T13" fmla="*/ 1 h 12"/>
                  <a:gd name="T14" fmla="*/ 12 w 300"/>
                  <a:gd name="T15" fmla="*/ 2 h 12"/>
                  <a:gd name="T16" fmla="*/ 12 w 300"/>
                  <a:gd name="T17" fmla="*/ 2 h 12"/>
                  <a:gd name="T18" fmla="*/ 12 w 300"/>
                  <a:gd name="T19" fmla="*/ 2 h 12"/>
                  <a:gd name="T20" fmla="*/ 12 w 300"/>
                  <a:gd name="T21" fmla="*/ 2 h 12"/>
                  <a:gd name="T22" fmla="*/ 12 w 300"/>
                  <a:gd name="T23" fmla="*/ 2 h 12"/>
                  <a:gd name="T24" fmla="*/ 12 w 30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0"/>
                  <a:gd name="T40" fmla="*/ 0 h 12"/>
                  <a:gd name="T41" fmla="*/ 300 w 30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0" h="12">
                    <a:moveTo>
                      <a:pt x="300" y="12"/>
                    </a:moveTo>
                    <a:lnTo>
                      <a:pt x="0" y="12"/>
                    </a:lnTo>
                    <a:lnTo>
                      <a:pt x="0" y="7"/>
                    </a:lnTo>
                    <a:lnTo>
                      <a:pt x="27" y="0"/>
                    </a:lnTo>
                    <a:lnTo>
                      <a:pt x="291" y="0"/>
                    </a:lnTo>
                    <a:lnTo>
                      <a:pt x="293" y="0"/>
                    </a:lnTo>
                    <a:lnTo>
                      <a:pt x="295" y="1"/>
                    </a:lnTo>
                    <a:lnTo>
                      <a:pt x="297" y="2"/>
                    </a:lnTo>
                    <a:lnTo>
                      <a:pt x="298" y="3"/>
                    </a:lnTo>
                    <a:lnTo>
                      <a:pt x="298" y="5"/>
                    </a:lnTo>
                    <a:lnTo>
                      <a:pt x="300" y="7"/>
                    </a:lnTo>
                    <a:lnTo>
                      <a:pt x="300" y="9"/>
                    </a:lnTo>
                    <a:lnTo>
                      <a:pt x="300" y="1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61" name="Freeform 1045"/>
              <p:cNvSpPr>
                <a:spLocks/>
              </p:cNvSpPr>
              <p:nvPr/>
            </p:nvSpPr>
            <p:spPr bwMode="auto">
              <a:xfrm>
                <a:off x="5058" y="3811"/>
                <a:ext cx="224" cy="11"/>
              </a:xfrm>
              <a:custGeom>
                <a:avLst/>
                <a:gdLst>
                  <a:gd name="T0" fmla="*/ 11 w 302"/>
                  <a:gd name="T1" fmla="*/ 1 h 16"/>
                  <a:gd name="T2" fmla="*/ 1 w 302"/>
                  <a:gd name="T3" fmla="*/ 1 h 16"/>
                  <a:gd name="T4" fmla="*/ 1 w 302"/>
                  <a:gd name="T5" fmla="*/ 1 h 16"/>
                  <a:gd name="T6" fmla="*/ 1 w 302"/>
                  <a:gd name="T7" fmla="*/ 1 h 16"/>
                  <a:gd name="T8" fmla="*/ 1 w 302"/>
                  <a:gd name="T9" fmla="*/ 1 h 16"/>
                  <a:gd name="T10" fmla="*/ 11 w 302"/>
                  <a:gd name="T11" fmla="*/ 1 h 16"/>
                  <a:gd name="T12" fmla="*/ 11 w 302"/>
                  <a:gd name="T13" fmla="*/ 1 h 16"/>
                  <a:gd name="T14" fmla="*/ 11 w 302"/>
                  <a:gd name="T15" fmla="*/ 1 h 16"/>
                  <a:gd name="T16" fmla="*/ 11 w 302"/>
                  <a:gd name="T17" fmla="*/ 1 h 16"/>
                  <a:gd name="T18" fmla="*/ 11 w 302"/>
                  <a:gd name="T19" fmla="*/ 1 h 16"/>
                  <a:gd name="T20" fmla="*/ 11 w 302"/>
                  <a:gd name="T21" fmla="*/ 1 h 16"/>
                  <a:gd name="T22" fmla="*/ 11 w 302"/>
                  <a:gd name="T23" fmla="*/ 1 h 16"/>
                  <a:gd name="T24" fmla="*/ 11 w 302"/>
                  <a:gd name="T25" fmla="*/ 1 h 16"/>
                  <a:gd name="T26" fmla="*/ 11 w 302"/>
                  <a:gd name="T27" fmla="*/ 1 h 16"/>
                  <a:gd name="T28" fmla="*/ 11 w 302"/>
                  <a:gd name="T29" fmla="*/ 1 h 16"/>
                  <a:gd name="T30" fmla="*/ 11 w 302"/>
                  <a:gd name="T31" fmla="*/ 1 h 16"/>
                  <a:gd name="T32" fmla="*/ 11 w 302"/>
                  <a:gd name="T33" fmla="*/ 1 h 16"/>
                  <a:gd name="T34" fmla="*/ 11 w 302"/>
                  <a:gd name="T35" fmla="*/ 1 h 16"/>
                  <a:gd name="T36" fmla="*/ 11 w 302"/>
                  <a:gd name="T37" fmla="*/ 1 h 16"/>
                  <a:gd name="T38" fmla="*/ 11 w 302"/>
                  <a:gd name="T39" fmla="*/ 1 h 16"/>
                  <a:gd name="T40" fmla="*/ 11 w 302"/>
                  <a:gd name="T41" fmla="*/ 1 h 16"/>
                  <a:gd name="T42" fmla="*/ 11 w 302"/>
                  <a:gd name="T43" fmla="*/ 1 h 16"/>
                  <a:gd name="T44" fmla="*/ 11 w 302"/>
                  <a:gd name="T45" fmla="*/ 1 h 16"/>
                  <a:gd name="T46" fmla="*/ 11 w 302"/>
                  <a:gd name="T47" fmla="*/ 1 h 16"/>
                  <a:gd name="T48" fmla="*/ 11 w 302"/>
                  <a:gd name="T49" fmla="*/ 1 h 16"/>
                  <a:gd name="T50" fmla="*/ 11 w 302"/>
                  <a:gd name="T51" fmla="*/ 1 h 16"/>
                  <a:gd name="T52" fmla="*/ 11 w 302"/>
                  <a:gd name="T53" fmla="*/ 1 h 16"/>
                  <a:gd name="T54" fmla="*/ 11 w 302"/>
                  <a:gd name="T55" fmla="*/ 1 h 16"/>
                  <a:gd name="T56" fmla="*/ 11 w 302"/>
                  <a:gd name="T57" fmla="*/ 1 h 16"/>
                  <a:gd name="T58" fmla="*/ 11 w 302"/>
                  <a:gd name="T59" fmla="*/ 0 h 16"/>
                  <a:gd name="T60" fmla="*/ 1 w 302"/>
                  <a:gd name="T61" fmla="*/ 0 h 16"/>
                  <a:gd name="T62" fmla="*/ 1 w 302"/>
                  <a:gd name="T63" fmla="*/ 0 h 16"/>
                  <a:gd name="T64" fmla="*/ 0 w 302"/>
                  <a:gd name="T65" fmla="*/ 1 h 16"/>
                  <a:gd name="T66" fmla="*/ 0 w 302"/>
                  <a:gd name="T67" fmla="*/ 1 h 16"/>
                  <a:gd name="T68" fmla="*/ 1 w 302"/>
                  <a:gd name="T69" fmla="*/ 1 h 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2"/>
                  <a:gd name="T106" fmla="*/ 0 h 16"/>
                  <a:gd name="T107" fmla="*/ 302 w 302"/>
                  <a:gd name="T108" fmla="*/ 16 h 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2" h="16">
                    <a:moveTo>
                      <a:pt x="302" y="16"/>
                    </a:moveTo>
                    <a:lnTo>
                      <a:pt x="302" y="13"/>
                    </a:lnTo>
                    <a:lnTo>
                      <a:pt x="1" y="13"/>
                    </a:lnTo>
                    <a:lnTo>
                      <a:pt x="1" y="14"/>
                    </a:lnTo>
                    <a:lnTo>
                      <a:pt x="2" y="14"/>
                    </a:lnTo>
                    <a:lnTo>
                      <a:pt x="2" y="9"/>
                    </a:lnTo>
                    <a:lnTo>
                      <a:pt x="1" y="9"/>
                    </a:lnTo>
                    <a:lnTo>
                      <a:pt x="2" y="11"/>
                    </a:lnTo>
                    <a:lnTo>
                      <a:pt x="29" y="3"/>
                    </a:lnTo>
                    <a:lnTo>
                      <a:pt x="28" y="2"/>
                    </a:lnTo>
                    <a:lnTo>
                      <a:pt x="28" y="3"/>
                    </a:lnTo>
                    <a:lnTo>
                      <a:pt x="292" y="3"/>
                    </a:lnTo>
                    <a:lnTo>
                      <a:pt x="292" y="2"/>
                    </a:lnTo>
                    <a:lnTo>
                      <a:pt x="292" y="3"/>
                    </a:lnTo>
                    <a:lnTo>
                      <a:pt x="294" y="3"/>
                    </a:lnTo>
                    <a:lnTo>
                      <a:pt x="294" y="2"/>
                    </a:lnTo>
                    <a:lnTo>
                      <a:pt x="294" y="3"/>
                    </a:lnTo>
                    <a:lnTo>
                      <a:pt x="294" y="4"/>
                    </a:lnTo>
                    <a:lnTo>
                      <a:pt x="296" y="4"/>
                    </a:lnTo>
                    <a:lnTo>
                      <a:pt x="297" y="5"/>
                    </a:lnTo>
                    <a:lnTo>
                      <a:pt x="298" y="4"/>
                    </a:lnTo>
                    <a:lnTo>
                      <a:pt x="297" y="5"/>
                    </a:lnTo>
                    <a:lnTo>
                      <a:pt x="298" y="7"/>
                    </a:lnTo>
                    <a:lnTo>
                      <a:pt x="299" y="5"/>
                    </a:lnTo>
                    <a:lnTo>
                      <a:pt x="298" y="5"/>
                    </a:lnTo>
                    <a:lnTo>
                      <a:pt x="298" y="7"/>
                    </a:lnTo>
                    <a:lnTo>
                      <a:pt x="299" y="9"/>
                    </a:lnTo>
                    <a:lnTo>
                      <a:pt x="299" y="12"/>
                    </a:lnTo>
                    <a:lnTo>
                      <a:pt x="301" y="11"/>
                    </a:lnTo>
                    <a:lnTo>
                      <a:pt x="299" y="11"/>
                    </a:lnTo>
                    <a:lnTo>
                      <a:pt x="299" y="16"/>
                    </a:lnTo>
                    <a:lnTo>
                      <a:pt x="302" y="16"/>
                    </a:lnTo>
                    <a:lnTo>
                      <a:pt x="302" y="11"/>
                    </a:lnTo>
                    <a:lnTo>
                      <a:pt x="302" y="9"/>
                    </a:lnTo>
                    <a:lnTo>
                      <a:pt x="301" y="9"/>
                    </a:lnTo>
                    <a:lnTo>
                      <a:pt x="302" y="9"/>
                    </a:lnTo>
                    <a:lnTo>
                      <a:pt x="301" y="5"/>
                    </a:lnTo>
                    <a:lnTo>
                      <a:pt x="299" y="7"/>
                    </a:lnTo>
                    <a:lnTo>
                      <a:pt x="301" y="7"/>
                    </a:lnTo>
                    <a:lnTo>
                      <a:pt x="301" y="5"/>
                    </a:lnTo>
                    <a:lnTo>
                      <a:pt x="299" y="3"/>
                    </a:lnTo>
                    <a:lnTo>
                      <a:pt x="298" y="3"/>
                    </a:lnTo>
                    <a:lnTo>
                      <a:pt x="297" y="2"/>
                    </a:lnTo>
                    <a:lnTo>
                      <a:pt x="296" y="3"/>
                    </a:lnTo>
                    <a:lnTo>
                      <a:pt x="297" y="2"/>
                    </a:lnTo>
                    <a:lnTo>
                      <a:pt x="296" y="2"/>
                    </a:lnTo>
                    <a:lnTo>
                      <a:pt x="292" y="0"/>
                    </a:lnTo>
                    <a:lnTo>
                      <a:pt x="28" y="0"/>
                    </a:lnTo>
                    <a:lnTo>
                      <a:pt x="1" y="8"/>
                    </a:lnTo>
                    <a:lnTo>
                      <a:pt x="0" y="9"/>
                    </a:lnTo>
                    <a:lnTo>
                      <a:pt x="0" y="14"/>
                    </a:lnTo>
                    <a:lnTo>
                      <a:pt x="0" y="16"/>
                    </a:lnTo>
                    <a:lnTo>
                      <a:pt x="1" y="16"/>
                    </a:lnTo>
                    <a:lnTo>
                      <a:pt x="302" y="16"/>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62" name="Rectangle 1046"/>
              <p:cNvSpPr>
                <a:spLocks noChangeArrowheads="1"/>
              </p:cNvSpPr>
              <p:nvPr/>
            </p:nvSpPr>
            <p:spPr bwMode="auto">
              <a:xfrm>
                <a:off x="5058" y="3821"/>
                <a:ext cx="218" cy="122"/>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063" name="Rectangle 1047"/>
              <p:cNvSpPr>
                <a:spLocks noChangeArrowheads="1"/>
              </p:cNvSpPr>
              <p:nvPr/>
            </p:nvSpPr>
            <p:spPr bwMode="auto">
              <a:xfrm>
                <a:off x="5058" y="3821"/>
                <a:ext cx="218" cy="122"/>
              </a:xfrm>
              <a:prstGeom prst="rect">
                <a:avLst/>
              </a:prstGeom>
              <a:gradFill rotWithShape="0">
                <a:gsLst>
                  <a:gs pos="0">
                    <a:srgbClr val="996633"/>
                  </a:gs>
                  <a:gs pos="100000">
                    <a:srgbClr val="006600"/>
                  </a:gs>
                </a:gsLst>
                <a:path path="shape">
                  <a:fillToRect l="50000" t="50000" r="50000" b="50000"/>
                </a:path>
              </a:gradFill>
              <a:ln w="1588">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64" name="Freeform 1048"/>
              <p:cNvSpPr>
                <a:spLocks/>
              </p:cNvSpPr>
              <p:nvPr/>
            </p:nvSpPr>
            <p:spPr bwMode="auto">
              <a:xfrm>
                <a:off x="5068" y="3912"/>
                <a:ext cx="8" cy="29"/>
              </a:xfrm>
              <a:custGeom>
                <a:avLst/>
                <a:gdLst>
                  <a:gd name="T0" fmla="*/ 8 w 8"/>
                  <a:gd name="T1" fmla="*/ 1 h 43"/>
                  <a:gd name="T2" fmla="*/ 4 w 8"/>
                  <a:gd name="T3" fmla="*/ 1 h 43"/>
                  <a:gd name="T4" fmla="*/ 0 w 8"/>
                  <a:gd name="T5" fmla="*/ 1 h 43"/>
                  <a:gd name="T6" fmla="*/ 0 w 8"/>
                  <a:gd name="T7" fmla="*/ 1 h 43"/>
                  <a:gd name="T8" fmla="*/ 3 w 8"/>
                  <a:gd name="T9" fmla="*/ 0 h 43"/>
                  <a:gd name="T10" fmla="*/ 4 w 8"/>
                  <a:gd name="T11" fmla="*/ 0 h 43"/>
                  <a:gd name="T12" fmla="*/ 8 w 8"/>
                  <a:gd name="T13" fmla="*/ 1 h 43"/>
                  <a:gd name="T14" fmla="*/ 0 60000 65536"/>
                  <a:gd name="T15" fmla="*/ 0 60000 65536"/>
                  <a:gd name="T16" fmla="*/ 0 60000 65536"/>
                  <a:gd name="T17" fmla="*/ 0 60000 65536"/>
                  <a:gd name="T18" fmla="*/ 0 60000 65536"/>
                  <a:gd name="T19" fmla="*/ 0 60000 65536"/>
                  <a:gd name="T20" fmla="*/ 0 60000 65536"/>
                  <a:gd name="T21" fmla="*/ 0 w 8"/>
                  <a:gd name="T22" fmla="*/ 0 h 43"/>
                  <a:gd name="T23" fmla="*/ 8 w 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3">
                    <a:moveTo>
                      <a:pt x="8" y="39"/>
                    </a:moveTo>
                    <a:lnTo>
                      <a:pt x="4" y="43"/>
                    </a:lnTo>
                    <a:lnTo>
                      <a:pt x="0" y="43"/>
                    </a:lnTo>
                    <a:lnTo>
                      <a:pt x="0" y="39"/>
                    </a:lnTo>
                    <a:lnTo>
                      <a:pt x="3" y="0"/>
                    </a:lnTo>
                    <a:lnTo>
                      <a:pt x="4" y="0"/>
                    </a:lnTo>
                    <a:lnTo>
                      <a:pt x="8" y="39"/>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65" name="Freeform 1049"/>
              <p:cNvSpPr>
                <a:spLocks/>
              </p:cNvSpPr>
              <p:nvPr/>
            </p:nvSpPr>
            <p:spPr bwMode="auto">
              <a:xfrm>
                <a:off x="5068" y="3910"/>
                <a:ext cx="9" cy="33"/>
              </a:xfrm>
              <a:custGeom>
                <a:avLst/>
                <a:gdLst>
                  <a:gd name="T0" fmla="*/ 1 w 13"/>
                  <a:gd name="T1" fmla="*/ 1 h 47"/>
                  <a:gd name="T2" fmla="*/ 1 w 13"/>
                  <a:gd name="T3" fmla="*/ 1 h 47"/>
                  <a:gd name="T4" fmla="*/ 1 w 13"/>
                  <a:gd name="T5" fmla="*/ 1 h 47"/>
                  <a:gd name="T6" fmla="*/ 1 w 13"/>
                  <a:gd name="T7" fmla="*/ 1 h 47"/>
                  <a:gd name="T8" fmla="*/ 1 w 13"/>
                  <a:gd name="T9" fmla="*/ 1 h 47"/>
                  <a:gd name="T10" fmla="*/ 1 w 13"/>
                  <a:gd name="T11" fmla="*/ 1 h 47"/>
                  <a:gd name="T12" fmla="*/ 1 w 13"/>
                  <a:gd name="T13" fmla="*/ 1 h 47"/>
                  <a:gd name="T14" fmla="*/ 1 w 13"/>
                  <a:gd name="T15" fmla="*/ 1 h 47"/>
                  <a:gd name="T16" fmla="*/ 1 w 13"/>
                  <a:gd name="T17" fmla="*/ 1 h 47"/>
                  <a:gd name="T18" fmla="*/ 1 w 13"/>
                  <a:gd name="T19" fmla="*/ 1 h 47"/>
                  <a:gd name="T20" fmla="*/ 1 w 13"/>
                  <a:gd name="T21" fmla="*/ 1 h 47"/>
                  <a:gd name="T22" fmla="*/ 1 w 13"/>
                  <a:gd name="T23" fmla="*/ 1 h 47"/>
                  <a:gd name="T24" fmla="*/ 1 w 13"/>
                  <a:gd name="T25" fmla="*/ 1 h 47"/>
                  <a:gd name="T26" fmla="*/ 1 w 13"/>
                  <a:gd name="T27" fmla="*/ 1 h 47"/>
                  <a:gd name="T28" fmla="*/ 1 w 13"/>
                  <a:gd name="T29" fmla="*/ 1 h 47"/>
                  <a:gd name="T30" fmla="*/ 1 w 13"/>
                  <a:gd name="T31" fmla="*/ 1 h 47"/>
                  <a:gd name="T32" fmla="*/ 1 w 13"/>
                  <a:gd name="T33" fmla="*/ 1 h 47"/>
                  <a:gd name="T34" fmla="*/ 1 w 13"/>
                  <a:gd name="T35" fmla="*/ 1 h 47"/>
                  <a:gd name="T36" fmla="*/ 1 w 13"/>
                  <a:gd name="T37" fmla="*/ 1 h 47"/>
                  <a:gd name="T38" fmla="*/ 1 w 13"/>
                  <a:gd name="T39" fmla="*/ 1 h 47"/>
                  <a:gd name="T40" fmla="*/ 1 w 13"/>
                  <a:gd name="T41" fmla="*/ 0 h 47"/>
                  <a:gd name="T42" fmla="*/ 1 w 13"/>
                  <a:gd name="T43" fmla="*/ 0 h 47"/>
                  <a:gd name="T44" fmla="*/ 1 w 13"/>
                  <a:gd name="T45" fmla="*/ 0 h 47"/>
                  <a:gd name="T46" fmla="*/ 1 w 13"/>
                  <a:gd name="T47" fmla="*/ 0 h 47"/>
                  <a:gd name="T48" fmla="*/ 1 w 13"/>
                  <a:gd name="T49" fmla="*/ 1 h 47"/>
                  <a:gd name="T50" fmla="*/ 0 w 13"/>
                  <a:gd name="T51" fmla="*/ 1 h 47"/>
                  <a:gd name="T52" fmla="*/ 0 w 13"/>
                  <a:gd name="T53" fmla="*/ 1 h 47"/>
                  <a:gd name="T54" fmla="*/ 0 w 13"/>
                  <a:gd name="T55" fmla="*/ 1 h 47"/>
                  <a:gd name="T56" fmla="*/ 0 w 13"/>
                  <a:gd name="T57" fmla="*/ 1 h 47"/>
                  <a:gd name="T58" fmla="*/ 0 w 13"/>
                  <a:gd name="T59" fmla="*/ 1 h 47"/>
                  <a:gd name="T60" fmla="*/ 1 w 13"/>
                  <a:gd name="T61" fmla="*/ 1 h 47"/>
                  <a:gd name="T62" fmla="*/ 1 w 13"/>
                  <a:gd name="T63" fmla="*/ 1 h 47"/>
                  <a:gd name="T64" fmla="*/ 1 w 13"/>
                  <a:gd name="T65" fmla="*/ 1 h 47"/>
                  <a:gd name="T66" fmla="*/ 1 w 13"/>
                  <a:gd name="T67" fmla="*/ 1 h 47"/>
                  <a:gd name="T68" fmla="*/ 1 w 13"/>
                  <a:gd name="T69" fmla="*/ 1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
                  <a:gd name="T106" fmla="*/ 0 h 47"/>
                  <a:gd name="T107" fmla="*/ 13 w 13"/>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 h="47">
                    <a:moveTo>
                      <a:pt x="13" y="42"/>
                    </a:moveTo>
                    <a:lnTo>
                      <a:pt x="10" y="39"/>
                    </a:lnTo>
                    <a:lnTo>
                      <a:pt x="5" y="45"/>
                    </a:lnTo>
                    <a:lnTo>
                      <a:pt x="6" y="46"/>
                    </a:lnTo>
                    <a:lnTo>
                      <a:pt x="6" y="45"/>
                    </a:lnTo>
                    <a:lnTo>
                      <a:pt x="2" y="45"/>
                    </a:lnTo>
                    <a:lnTo>
                      <a:pt x="2" y="46"/>
                    </a:lnTo>
                    <a:lnTo>
                      <a:pt x="3" y="46"/>
                    </a:lnTo>
                    <a:lnTo>
                      <a:pt x="3" y="42"/>
                    </a:lnTo>
                    <a:lnTo>
                      <a:pt x="2" y="42"/>
                    </a:lnTo>
                    <a:lnTo>
                      <a:pt x="3" y="42"/>
                    </a:lnTo>
                    <a:lnTo>
                      <a:pt x="6" y="3"/>
                    </a:lnTo>
                    <a:lnTo>
                      <a:pt x="5" y="3"/>
                    </a:lnTo>
                    <a:lnTo>
                      <a:pt x="5" y="4"/>
                    </a:lnTo>
                    <a:lnTo>
                      <a:pt x="6" y="4"/>
                    </a:lnTo>
                    <a:lnTo>
                      <a:pt x="6" y="3"/>
                    </a:lnTo>
                    <a:lnTo>
                      <a:pt x="5" y="3"/>
                    </a:lnTo>
                    <a:lnTo>
                      <a:pt x="9" y="43"/>
                    </a:lnTo>
                    <a:lnTo>
                      <a:pt x="13" y="43"/>
                    </a:lnTo>
                    <a:lnTo>
                      <a:pt x="9" y="3"/>
                    </a:lnTo>
                    <a:lnTo>
                      <a:pt x="9" y="0"/>
                    </a:lnTo>
                    <a:lnTo>
                      <a:pt x="6" y="0"/>
                    </a:lnTo>
                    <a:lnTo>
                      <a:pt x="5" y="0"/>
                    </a:lnTo>
                    <a:lnTo>
                      <a:pt x="4" y="0"/>
                    </a:lnTo>
                    <a:lnTo>
                      <a:pt x="4" y="3"/>
                    </a:lnTo>
                    <a:lnTo>
                      <a:pt x="0" y="42"/>
                    </a:lnTo>
                    <a:lnTo>
                      <a:pt x="0" y="46"/>
                    </a:lnTo>
                    <a:lnTo>
                      <a:pt x="0" y="47"/>
                    </a:lnTo>
                    <a:lnTo>
                      <a:pt x="2" y="47"/>
                    </a:lnTo>
                    <a:lnTo>
                      <a:pt x="6" y="47"/>
                    </a:lnTo>
                    <a:lnTo>
                      <a:pt x="8" y="47"/>
                    </a:lnTo>
                    <a:lnTo>
                      <a:pt x="13" y="42"/>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sp>
            <p:nvSpPr>
              <p:cNvPr id="27066" name="Rectangle 1050"/>
              <p:cNvSpPr>
                <a:spLocks noChangeArrowheads="1"/>
              </p:cNvSpPr>
              <p:nvPr/>
            </p:nvSpPr>
            <p:spPr bwMode="auto">
              <a:xfrm>
                <a:off x="5071" y="3769"/>
                <a:ext cx="3" cy="143"/>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067" name="Rectangle 1051"/>
              <p:cNvSpPr>
                <a:spLocks noChangeArrowheads="1"/>
              </p:cNvSpPr>
              <p:nvPr/>
            </p:nvSpPr>
            <p:spPr bwMode="auto">
              <a:xfrm>
                <a:off x="5282" y="3826"/>
                <a:ext cx="60" cy="48"/>
              </a:xfrm>
              <a:prstGeom prst="rect">
                <a:avLst/>
              </a:prstGeom>
              <a:gradFill rotWithShape="0">
                <a:gsLst>
                  <a:gs pos="0">
                    <a:srgbClr val="996633"/>
                  </a:gs>
                  <a:gs pos="100000">
                    <a:srgbClr val="006600"/>
                  </a:gs>
                </a:gsLst>
                <a:path path="shape">
                  <a:fillToRect l="50000" t="50000" r="50000" b="50000"/>
                </a:path>
              </a:gradFill>
              <a:ln w="9525">
                <a:noFill/>
                <a:miter lim="800000"/>
                <a:headEnd/>
                <a:tailEnd/>
              </a:ln>
            </p:spPr>
            <p:txBody>
              <a:bodyPr/>
              <a:lstStyle/>
              <a:p>
                <a:endParaRPr lang="zh-TW" altLang="en-US" sz="1800">
                  <a:latin typeface="Calibri" pitchFamily="34" charset="0"/>
                  <a:ea typeface="PMingLiU" pitchFamily="18" charset="-120"/>
                </a:endParaRPr>
              </a:p>
            </p:txBody>
          </p:sp>
          <p:sp>
            <p:nvSpPr>
              <p:cNvPr id="27068" name="Rectangle 1052"/>
              <p:cNvSpPr>
                <a:spLocks noChangeArrowheads="1"/>
              </p:cNvSpPr>
              <p:nvPr/>
            </p:nvSpPr>
            <p:spPr bwMode="auto">
              <a:xfrm>
                <a:off x="5284" y="3828"/>
                <a:ext cx="56" cy="45"/>
              </a:xfrm>
              <a:prstGeom prst="rect">
                <a:avLst/>
              </a:prstGeom>
              <a:gradFill rotWithShape="0">
                <a:gsLst>
                  <a:gs pos="0">
                    <a:srgbClr val="996633"/>
                  </a:gs>
                  <a:gs pos="100000">
                    <a:srgbClr val="006600"/>
                  </a:gs>
                </a:gsLst>
                <a:path path="shape">
                  <a:fillToRect l="50000" t="50000" r="50000" b="50000"/>
                </a:path>
              </a:gradFill>
              <a:ln w="3175">
                <a:solidFill>
                  <a:srgbClr val="000000"/>
                </a:solidFill>
                <a:miter lim="800000"/>
                <a:headEnd/>
                <a:tailEnd/>
              </a:ln>
            </p:spPr>
            <p:txBody>
              <a:bodyPr/>
              <a:lstStyle/>
              <a:p>
                <a:endParaRPr lang="zh-TW" altLang="en-US" sz="1800">
                  <a:latin typeface="Calibri" pitchFamily="34" charset="0"/>
                  <a:ea typeface="PMingLiU" pitchFamily="18" charset="-120"/>
                </a:endParaRPr>
              </a:p>
            </p:txBody>
          </p:sp>
          <p:sp>
            <p:nvSpPr>
              <p:cNvPr id="27069" name="Freeform 1053"/>
              <p:cNvSpPr>
                <a:spLocks/>
              </p:cNvSpPr>
              <p:nvPr/>
            </p:nvSpPr>
            <p:spPr bwMode="auto">
              <a:xfrm>
                <a:off x="5281" y="3822"/>
                <a:ext cx="61" cy="45"/>
              </a:xfrm>
              <a:custGeom>
                <a:avLst/>
                <a:gdLst>
                  <a:gd name="T0" fmla="*/ 3 w 83"/>
                  <a:gd name="T1" fmla="*/ 1 h 63"/>
                  <a:gd name="T2" fmla="*/ 3 w 83"/>
                  <a:gd name="T3" fmla="*/ 1 h 63"/>
                  <a:gd name="T4" fmla="*/ 1 w 83"/>
                  <a:gd name="T5" fmla="*/ 0 h 63"/>
                  <a:gd name="T6" fmla="*/ 0 w 83"/>
                  <a:gd name="T7" fmla="*/ 1 h 63"/>
                  <a:gd name="T8" fmla="*/ 3 w 83"/>
                  <a:gd name="T9" fmla="*/ 1 h 63"/>
                  <a:gd name="T10" fmla="*/ 0 60000 65536"/>
                  <a:gd name="T11" fmla="*/ 0 60000 65536"/>
                  <a:gd name="T12" fmla="*/ 0 60000 65536"/>
                  <a:gd name="T13" fmla="*/ 0 60000 65536"/>
                  <a:gd name="T14" fmla="*/ 0 60000 65536"/>
                  <a:gd name="T15" fmla="*/ 0 w 83"/>
                  <a:gd name="T16" fmla="*/ 0 h 63"/>
                  <a:gd name="T17" fmla="*/ 83 w 83"/>
                  <a:gd name="T18" fmla="*/ 63 h 63"/>
                </a:gdLst>
                <a:ahLst/>
                <a:cxnLst>
                  <a:cxn ang="T10">
                    <a:pos x="T0" y="T1"/>
                  </a:cxn>
                  <a:cxn ang="T11">
                    <a:pos x="T2" y="T3"/>
                  </a:cxn>
                  <a:cxn ang="T12">
                    <a:pos x="T4" y="T5"/>
                  </a:cxn>
                  <a:cxn ang="T13">
                    <a:pos x="T6" y="T7"/>
                  </a:cxn>
                  <a:cxn ang="T14">
                    <a:pos x="T8" y="T9"/>
                  </a:cxn>
                </a:cxnLst>
                <a:rect l="T15" t="T16" r="T17" b="T18"/>
                <a:pathLst>
                  <a:path w="83" h="63">
                    <a:moveTo>
                      <a:pt x="81" y="63"/>
                    </a:moveTo>
                    <a:lnTo>
                      <a:pt x="83" y="59"/>
                    </a:lnTo>
                    <a:lnTo>
                      <a:pt x="3" y="0"/>
                    </a:lnTo>
                    <a:lnTo>
                      <a:pt x="0" y="3"/>
                    </a:lnTo>
                    <a:lnTo>
                      <a:pt x="81" y="63"/>
                    </a:lnTo>
                    <a:close/>
                  </a:path>
                </a:pathLst>
              </a:custGeom>
              <a:gradFill rotWithShape="0">
                <a:gsLst>
                  <a:gs pos="0">
                    <a:srgbClr val="996633"/>
                  </a:gs>
                  <a:gs pos="100000">
                    <a:srgbClr val="006600"/>
                  </a:gs>
                </a:gsLst>
                <a:path path="rect">
                  <a:fillToRect l="50000" t="50000" r="50000" b="50000"/>
                </a:path>
              </a:gradFill>
              <a:ln w="9525">
                <a:noFill/>
                <a:round/>
                <a:headEnd/>
                <a:tailEnd/>
              </a:ln>
            </p:spPr>
            <p:txBody>
              <a:bodyPr/>
              <a:lstStyle/>
              <a:p>
                <a:endParaRPr lang="en-US"/>
              </a:p>
            </p:txBody>
          </p:sp>
        </p:grpSp>
      </p:grpSp>
      <p:pic>
        <p:nvPicPr>
          <p:cNvPr id="2" name="Picture 2389" descr="npo00003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10200" y="6080125"/>
            <a:ext cx="533400" cy="244475"/>
          </a:xfrm>
          <a:prstGeom prst="rect">
            <a:avLst/>
          </a:prstGeom>
          <a:noFill/>
          <a:ln w="9525" algn="ctr">
            <a:noFill/>
            <a:miter lim="800000"/>
            <a:headEnd/>
            <a:tailEnd/>
          </a:ln>
        </p:spPr>
      </p:pic>
      <p:pic>
        <p:nvPicPr>
          <p:cNvPr id="3" name="Picture 2389" descr="npo00003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648200" y="4800600"/>
            <a:ext cx="533400" cy="244475"/>
          </a:xfrm>
          <a:prstGeom prst="rect">
            <a:avLst/>
          </a:prstGeom>
          <a:noFill/>
          <a:ln w="9525" algn="ctr">
            <a:noFill/>
            <a:miter lim="800000"/>
            <a:headEnd/>
            <a:tailEnd/>
          </a:ln>
        </p:spPr>
      </p:pic>
      <p:sp>
        <p:nvSpPr>
          <p:cNvPr id="26931" name="Rectangle 1277"/>
          <p:cNvSpPr>
            <a:spLocks noChangeArrowheads="1"/>
          </p:cNvSpPr>
          <p:nvPr/>
        </p:nvSpPr>
        <p:spPr bwMode="auto">
          <a:xfrm>
            <a:off x="76200" y="4556125"/>
            <a:ext cx="4572000" cy="2225675"/>
          </a:xfrm>
          <a:prstGeom prst="rect">
            <a:avLst/>
          </a:prstGeom>
          <a:noFill/>
          <a:ln w="9525">
            <a:noFill/>
            <a:miter lim="800000"/>
            <a:headEnd/>
            <a:tailEnd/>
          </a:ln>
        </p:spPr>
        <p:txBody>
          <a:bodyPr>
            <a:spAutoFit/>
          </a:bodyPr>
          <a:lstStyle/>
          <a:p>
            <a:r>
              <a:rPr lang="en-US" b="1">
                <a:solidFill>
                  <a:srgbClr val="FF0000"/>
                </a:solidFill>
              </a:rPr>
              <a:t>Three Steps for Decision-Making :</a:t>
            </a:r>
          </a:p>
          <a:p>
            <a:r>
              <a:rPr lang="en-US" b="1">
                <a:solidFill>
                  <a:srgbClr val="0099FF"/>
                </a:solidFill>
              </a:rPr>
              <a:t>1. Obtaining Observation Data </a:t>
            </a:r>
            <a:endParaRPr lang="en-US">
              <a:solidFill>
                <a:srgbClr val="0099FF"/>
              </a:solidFill>
            </a:endParaRPr>
          </a:p>
          <a:p>
            <a:r>
              <a:rPr lang="en-US" b="1">
                <a:solidFill>
                  <a:srgbClr val="0099FF"/>
                </a:solidFill>
              </a:rPr>
              <a:t>2. Construction of mathematical model on the basis of neural networks</a:t>
            </a:r>
            <a:endParaRPr lang="en-US">
              <a:solidFill>
                <a:srgbClr val="0099FF"/>
              </a:solidFill>
            </a:endParaRPr>
          </a:p>
          <a:p>
            <a:r>
              <a:rPr lang="en-US" b="1">
                <a:solidFill>
                  <a:srgbClr val="0099FF"/>
                </a:solidFill>
              </a:rPr>
              <a:t>3. Multicriteria analysis using PSI method</a:t>
            </a:r>
            <a:r>
              <a:rPr lang="en-US"/>
              <a:t> </a:t>
            </a:r>
          </a:p>
        </p:txBody>
      </p:sp>
      <p:sp>
        <p:nvSpPr>
          <p:cNvPr id="26932" name="Text Box 1278"/>
          <p:cNvSpPr txBox="1">
            <a:spLocks noChangeArrowheads="1"/>
          </p:cNvSpPr>
          <p:nvPr/>
        </p:nvSpPr>
        <p:spPr bwMode="auto">
          <a:xfrm>
            <a:off x="762000" y="53975"/>
            <a:ext cx="7754938" cy="946150"/>
          </a:xfrm>
          <a:prstGeom prst="rect">
            <a:avLst/>
          </a:prstGeom>
          <a:noFill/>
          <a:ln w="9525">
            <a:noFill/>
            <a:miter lim="800000"/>
            <a:headEnd/>
            <a:tailEnd/>
          </a:ln>
        </p:spPr>
        <p:txBody>
          <a:bodyPr wrap="none">
            <a:spAutoFit/>
          </a:bodyPr>
          <a:lstStyle/>
          <a:p>
            <a:r>
              <a:rPr lang="en-US" sz="2800" b="1"/>
              <a:t>A MODEL of the FLGHT against TERRORISM</a:t>
            </a:r>
            <a:endParaRPr lang="en-US" sz="2800"/>
          </a:p>
          <a:p>
            <a:endParaRPr 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5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797"/>
                                        </p:tgtEl>
                                        <p:attrNameLst>
                                          <p:attrName>style.visibility</p:attrName>
                                        </p:attrNameLst>
                                      </p:cBhvr>
                                      <p:to>
                                        <p:strVal val="visible"/>
                                      </p:to>
                                    </p:set>
                                  </p:childTnLst>
                                </p:cTn>
                              </p:par>
                            </p:childTnLst>
                          </p:cTn>
                        </p:par>
                        <p:par>
                          <p:cTn id="11" fill="hold">
                            <p:stCondLst>
                              <p:cond delay="0"/>
                            </p:stCondLst>
                            <p:childTnLst>
                              <p:par>
                                <p:cTn id="12" presetID="56" presetClass="path" presetSubtype="0" accel="50000" decel="50000" fill="hold" nodeType="afterEffect">
                                  <p:stCondLst>
                                    <p:cond delay="0"/>
                                  </p:stCondLst>
                                  <p:childTnLst>
                                    <p:animMotion origin="layout" path="M 0 1.11022E-16 L 0.53333 -0.51111 " pathEditMode="relative" rAng="0" ptsTypes="AA">
                                      <p:cBhvr>
                                        <p:cTn id="13" dur="3000" fill="hold"/>
                                        <p:tgtEl>
                                          <p:spTgt spid="18526"/>
                                        </p:tgtEl>
                                        <p:attrNameLst>
                                          <p:attrName>ppt_x</p:attrName>
                                          <p:attrName>ppt_y</p:attrName>
                                        </p:attrNameLst>
                                      </p:cBhvr>
                                      <p:rCtr x="267" y="-256"/>
                                    </p:animMotion>
                                  </p:childTnLst>
                                </p:cTn>
                              </p:par>
                              <p:par>
                                <p:cTn id="14" presetID="56" presetClass="path" presetSubtype="0" accel="50000" decel="50000" fill="hold" nodeType="withEffect">
                                  <p:stCondLst>
                                    <p:cond delay="0"/>
                                  </p:stCondLst>
                                  <p:childTnLst>
                                    <p:animMotion origin="layout" path="M 3.33333E-6 5.55112E-17 L 0.375 5.55112E-17 " pathEditMode="relative" rAng="0" ptsTypes="AA">
                                      <p:cBhvr>
                                        <p:cTn id="15" dur="3000" fill="hold"/>
                                        <p:tgtEl>
                                          <p:spTgt spid="19799"/>
                                        </p:tgtEl>
                                        <p:attrNameLst>
                                          <p:attrName>ppt_x</p:attrName>
                                          <p:attrName>ppt_y</p:attrName>
                                        </p:attrNameLst>
                                      </p:cBhvr>
                                      <p:rCtr x="188" y="0"/>
                                    </p:animMotion>
                                  </p:childTnLst>
                                </p:cTn>
                              </p:par>
                              <p:par>
                                <p:cTn id="16" presetID="63" presetClass="path" presetSubtype="0" accel="50000" decel="50000" fill="hold" nodeType="withEffect">
                                  <p:stCondLst>
                                    <p:cond delay="0"/>
                                  </p:stCondLst>
                                  <p:childTnLst>
                                    <p:animMotion origin="layout" path="M 0.0125 2.59259E-6 L 0.475 -0.00672 " pathEditMode="relative" rAng="0" ptsTypes="AA">
                                      <p:cBhvr>
                                        <p:cTn id="17" dur="3000" fill="hold"/>
                                        <p:tgtEl>
                                          <p:spTgt spid="19797"/>
                                        </p:tgtEl>
                                        <p:attrNameLst>
                                          <p:attrName>ppt_x</p:attrName>
                                          <p:attrName>ppt_y</p:attrName>
                                        </p:attrNameLst>
                                      </p:cBhvr>
                                      <p:rCtr x="231" y="-3"/>
                                    </p:animMotion>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18914"/>
                                        </p:tgtEl>
                                        <p:attrNameLst>
                                          <p:attrName>style.visibility</p:attrName>
                                        </p:attrNameLst>
                                      </p:cBhvr>
                                      <p:to>
                                        <p:strVal val="visible"/>
                                      </p:to>
                                    </p:set>
                                    <p:animEffect transition="in" filter="wipe(down)">
                                      <p:cBhvr>
                                        <p:cTn id="21" dur="500"/>
                                        <p:tgtEl>
                                          <p:spTgt spid="18914"/>
                                        </p:tgtEl>
                                      </p:cBhvr>
                                    </p:animEffect>
                                  </p:childTnLst>
                                </p:cTn>
                              </p:par>
                            </p:childTnLst>
                          </p:cTn>
                        </p:par>
                        <p:par>
                          <p:cTn id="22" fill="hold">
                            <p:stCondLst>
                              <p:cond delay="3500"/>
                            </p:stCondLst>
                            <p:childTnLst>
                              <p:par>
                                <p:cTn id="23" presetID="22" presetClass="entr" presetSubtype="1" fill="hold" nodeType="afterEffect">
                                  <p:stCondLst>
                                    <p:cond delay="0"/>
                                  </p:stCondLst>
                                  <p:childTnLst>
                                    <p:set>
                                      <p:cBhvr>
                                        <p:cTn id="24" dur="1" fill="hold">
                                          <p:stCondLst>
                                            <p:cond delay="0"/>
                                          </p:stCondLst>
                                        </p:cTn>
                                        <p:tgtEl>
                                          <p:spTgt spid="19835"/>
                                        </p:tgtEl>
                                        <p:attrNameLst>
                                          <p:attrName>style.visibility</p:attrName>
                                        </p:attrNameLst>
                                      </p:cBhvr>
                                      <p:to>
                                        <p:strVal val="visible"/>
                                      </p:to>
                                    </p:set>
                                    <p:animEffect transition="in" filter="wipe(up)">
                                      <p:cBhvr>
                                        <p:cTn id="25" dur="1000"/>
                                        <p:tgtEl>
                                          <p:spTgt spid="19835"/>
                                        </p:tgtEl>
                                      </p:cBhvr>
                                    </p:animEffect>
                                  </p:childTnLst>
                                </p:cTn>
                              </p:par>
                              <p:par>
                                <p:cTn id="26" presetID="22" presetClass="entr" presetSubtype="1" fill="hold" nodeType="withEffect">
                                  <p:stCondLst>
                                    <p:cond delay="0"/>
                                  </p:stCondLst>
                                  <p:childTnLst>
                                    <p:set>
                                      <p:cBhvr>
                                        <p:cTn id="27" dur="1" fill="hold">
                                          <p:stCondLst>
                                            <p:cond delay="0"/>
                                          </p:stCondLst>
                                        </p:cTn>
                                        <p:tgtEl>
                                          <p:spTgt spid="18005"/>
                                        </p:tgtEl>
                                        <p:attrNameLst>
                                          <p:attrName>style.visibility</p:attrName>
                                        </p:attrNameLst>
                                      </p:cBhvr>
                                      <p:to>
                                        <p:strVal val="visible"/>
                                      </p:to>
                                    </p:set>
                                    <p:animEffect transition="in" filter="wipe(up)">
                                      <p:cBhvr>
                                        <p:cTn id="28" dur="1000"/>
                                        <p:tgtEl>
                                          <p:spTgt spid="18005"/>
                                        </p:tgtEl>
                                      </p:cBhvr>
                                    </p:animEffect>
                                  </p:childTnLst>
                                </p:cTn>
                              </p:par>
                            </p:childTnLst>
                          </p:cTn>
                        </p:par>
                        <p:par>
                          <p:cTn id="29" fill="hold">
                            <p:stCondLst>
                              <p:cond delay="4500"/>
                            </p:stCondLst>
                            <p:childTnLst>
                              <p:par>
                                <p:cTn id="30" presetID="22" presetClass="entr" presetSubtype="1" fill="hold" grpId="0" nodeType="afterEffect">
                                  <p:stCondLst>
                                    <p:cond delay="0"/>
                                  </p:stCondLst>
                                  <p:childTnLst>
                                    <p:set>
                                      <p:cBhvr>
                                        <p:cTn id="31" dur="1" fill="hold">
                                          <p:stCondLst>
                                            <p:cond delay="0"/>
                                          </p:stCondLst>
                                        </p:cTn>
                                        <p:tgtEl>
                                          <p:spTgt spid="18463"/>
                                        </p:tgtEl>
                                        <p:attrNameLst>
                                          <p:attrName>style.visibility</p:attrName>
                                        </p:attrNameLst>
                                      </p:cBhvr>
                                      <p:to>
                                        <p:strVal val="visible"/>
                                      </p:to>
                                    </p:set>
                                    <p:animEffect transition="in" filter="wipe(up)">
                                      <p:cBhvr>
                                        <p:cTn id="32" dur="1000"/>
                                        <p:tgtEl>
                                          <p:spTgt spid="1846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9827"/>
                                        </p:tgtEl>
                                        <p:attrNameLst>
                                          <p:attrName>style.visibility</p:attrName>
                                        </p:attrNameLst>
                                      </p:cBhvr>
                                      <p:to>
                                        <p:strVal val="visible"/>
                                      </p:to>
                                    </p:set>
                                    <p:animEffect transition="in" filter="wipe(up)">
                                      <p:cBhvr>
                                        <p:cTn id="35" dur="1000"/>
                                        <p:tgtEl>
                                          <p:spTgt spid="1982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9730"/>
                                        </p:tgtEl>
                                        <p:attrNameLst>
                                          <p:attrName>style.visibility</p:attrName>
                                        </p:attrNameLst>
                                      </p:cBhvr>
                                      <p:to>
                                        <p:strVal val="visible"/>
                                      </p:to>
                                    </p:set>
                                    <p:animEffect transition="in" filter="wipe(up)">
                                      <p:cBhvr>
                                        <p:cTn id="38" dur="1000"/>
                                        <p:tgtEl>
                                          <p:spTgt spid="19730"/>
                                        </p:tgtEl>
                                      </p:cBhvr>
                                    </p:animEffect>
                                  </p:childTnLst>
                                </p:cTn>
                              </p:par>
                            </p:childTnLst>
                          </p:cTn>
                        </p:par>
                        <p:par>
                          <p:cTn id="39" fill="hold">
                            <p:stCondLst>
                              <p:cond delay="5500"/>
                            </p:stCondLst>
                            <p:childTnLst>
                              <p:par>
                                <p:cTn id="40" presetID="22" presetClass="entr" presetSubtype="1" fill="hold" grpId="0" nodeType="afterEffect">
                                  <p:stCondLst>
                                    <p:cond delay="0"/>
                                  </p:stCondLst>
                                  <p:childTnLst>
                                    <p:set>
                                      <p:cBhvr>
                                        <p:cTn id="41" dur="1" fill="hold">
                                          <p:stCondLst>
                                            <p:cond delay="0"/>
                                          </p:stCondLst>
                                        </p:cTn>
                                        <p:tgtEl>
                                          <p:spTgt spid="18527"/>
                                        </p:tgtEl>
                                        <p:attrNameLst>
                                          <p:attrName>style.visibility</p:attrName>
                                        </p:attrNameLst>
                                      </p:cBhvr>
                                      <p:to>
                                        <p:strVal val="visible"/>
                                      </p:to>
                                    </p:set>
                                    <p:animEffect transition="in" filter="wipe(up)">
                                      <p:cBhvr>
                                        <p:cTn id="42" dur="1000"/>
                                        <p:tgtEl>
                                          <p:spTgt spid="18527"/>
                                        </p:tgtEl>
                                      </p:cBhvr>
                                    </p:animEffect>
                                  </p:childTnLst>
                                </p:cTn>
                              </p:par>
                            </p:childTnLst>
                          </p:cTn>
                        </p:par>
                        <p:par>
                          <p:cTn id="43" fill="hold">
                            <p:stCondLst>
                              <p:cond delay="6500"/>
                            </p:stCondLst>
                            <p:childTnLst>
                              <p:par>
                                <p:cTn id="44" presetID="22" presetClass="entr" presetSubtype="1" fill="hold" grpId="0" nodeType="afterEffect">
                                  <p:stCondLst>
                                    <p:cond delay="0"/>
                                  </p:stCondLst>
                                  <p:childTnLst>
                                    <p:set>
                                      <p:cBhvr>
                                        <p:cTn id="45" dur="1" fill="hold">
                                          <p:stCondLst>
                                            <p:cond delay="0"/>
                                          </p:stCondLst>
                                        </p:cTn>
                                        <p:tgtEl>
                                          <p:spTgt spid="18979"/>
                                        </p:tgtEl>
                                        <p:attrNameLst>
                                          <p:attrName>style.visibility</p:attrName>
                                        </p:attrNameLst>
                                      </p:cBhvr>
                                      <p:to>
                                        <p:strVal val="visible"/>
                                      </p:to>
                                    </p:set>
                                    <p:animEffect transition="in" filter="wipe(up)">
                                      <p:cBhvr>
                                        <p:cTn id="46" dur="1000"/>
                                        <p:tgtEl>
                                          <p:spTgt spid="1897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9830"/>
                                        </p:tgtEl>
                                        <p:attrNameLst>
                                          <p:attrName>style.visibility</p:attrName>
                                        </p:attrNameLst>
                                      </p:cBhvr>
                                      <p:to>
                                        <p:strVal val="visible"/>
                                      </p:to>
                                    </p:set>
                                    <p:animEffect transition="in" filter="wipe(up)">
                                      <p:cBhvr>
                                        <p:cTn id="49" dur="1000"/>
                                        <p:tgtEl>
                                          <p:spTgt spid="19830"/>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9834"/>
                                        </p:tgtEl>
                                        <p:attrNameLst>
                                          <p:attrName>style.visibility</p:attrName>
                                        </p:attrNameLst>
                                      </p:cBhvr>
                                      <p:to>
                                        <p:strVal val="visible"/>
                                      </p:to>
                                    </p:set>
                                    <p:animEffect transition="in" filter="wipe(up)">
                                      <p:cBhvr>
                                        <p:cTn id="52" dur="1000"/>
                                        <p:tgtEl>
                                          <p:spTgt spid="19834"/>
                                        </p:tgtEl>
                                      </p:cBhvr>
                                    </p:animEffect>
                                  </p:childTnLst>
                                </p:cTn>
                              </p:par>
                            </p:childTnLst>
                          </p:cTn>
                        </p:par>
                        <p:par>
                          <p:cTn id="53" fill="hold">
                            <p:stCondLst>
                              <p:cond delay="7500"/>
                            </p:stCondLst>
                            <p:childTnLst>
                              <p:par>
                                <p:cTn id="54" presetID="22" presetClass="entr" presetSubtype="1" fill="hold" grpId="0" nodeType="afterEffect">
                                  <p:stCondLst>
                                    <p:cond delay="0"/>
                                  </p:stCondLst>
                                  <p:childTnLst>
                                    <p:set>
                                      <p:cBhvr>
                                        <p:cTn id="55" dur="1" fill="hold">
                                          <p:stCondLst>
                                            <p:cond delay="0"/>
                                          </p:stCondLst>
                                        </p:cTn>
                                        <p:tgtEl>
                                          <p:spTgt spid="19795"/>
                                        </p:tgtEl>
                                        <p:attrNameLst>
                                          <p:attrName>style.visibility</p:attrName>
                                        </p:attrNameLst>
                                      </p:cBhvr>
                                      <p:to>
                                        <p:strVal val="visible"/>
                                      </p:to>
                                    </p:set>
                                    <p:animEffect transition="in" filter="wipe(up)">
                                      <p:cBhvr>
                                        <p:cTn id="56" dur="1000"/>
                                        <p:tgtEl>
                                          <p:spTgt spid="19795"/>
                                        </p:tgtEl>
                                      </p:cBhvr>
                                    </p:animEffect>
                                  </p:childTnLst>
                                </p:cTn>
                              </p:par>
                            </p:childTnLst>
                          </p:cTn>
                        </p:par>
                        <p:par>
                          <p:cTn id="57" fill="hold">
                            <p:stCondLst>
                              <p:cond delay="8500"/>
                            </p:stCondLst>
                            <p:childTnLst>
                              <p:par>
                                <p:cTn id="58" presetID="22" presetClass="entr" presetSubtype="8" fill="hold" grpId="0" nodeType="afterEffect">
                                  <p:stCondLst>
                                    <p:cond delay="0"/>
                                  </p:stCondLst>
                                  <p:childTnLst>
                                    <p:set>
                                      <p:cBhvr>
                                        <p:cTn id="59" dur="1" fill="hold">
                                          <p:stCondLst>
                                            <p:cond delay="0"/>
                                          </p:stCondLst>
                                        </p:cTn>
                                        <p:tgtEl>
                                          <p:spTgt spid="19796"/>
                                        </p:tgtEl>
                                        <p:attrNameLst>
                                          <p:attrName>style.visibility</p:attrName>
                                        </p:attrNameLst>
                                      </p:cBhvr>
                                      <p:to>
                                        <p:strVal val="visible"/>
                                      </p:to>
                                    </p:set>
                                    <p:animEffect transition="in" filter="wipe(left)">
                                      <p:cBhvr>
                                        <p:cTn id="60" dur="1000"/>
                                        <p:tgtEl>
                                          <p:spTgt spid="19796"/>
                                        </p:tgtEl>
                                      </p:cBhvr>
                                    </p:animEffect>
                                  </p:childTnLst>
                                </p:cTn>
                              </p:par>
                            </p:childTnLst>
                          </p:cTn>
                        </p:par>
                        <p:par>
                          <p:cTn id="61" fill="hold">
                            <p:stCondLst>
                              <p:cond delay="9500"/>
                            </p:stCondLst>
                            <p:childTnLst>
                              <p:par>
                                <p:cTn id="62" presetID="22" presetClass="entr" presetSubtype="8" fill="hold" grpId="0" nodeType="afterEffect">
                                  <p:stCondLst>
                                    <p:cond delay="0"/>
                                  </p:stCondLst>
                                  <p:childTnLst>
                                    <p:set>
                                      <p:cBhvr>
                                        <p:cTn id="63" dur="1" fill="hold">
                                          <p:stCondLst>
                                            <p:cond delay="0"/>
                                          </p:stCondLst>
                                        </p:cTn>
                                        <p:tgtEl>
                                          <p:spTgt spid="19825"/>
                                        </p:tgtEl>
                                        <p:attrNameLst>
                                          <p:attrName>style.visibility</p:attrName>
                                        </p:attrNameLst>
                                      </p:cBhvr>
                                      <p:to>
                                        <p:strVal val="visible"/>
                                      </p:to>
                                    </p:set>
                                    <p:animEffect transition="in" filter="wipe(left)">
                                      <p:cBhvr>
                                        <p:cTn id="64" dur="1000"/>
                                        <p:tgtEl>
                                          <p:spTgt spid="19825"/>
                                        </p:tgtEl>
                                      </p:cBhvr>
                                    </p:animEffect>
                                  </p:childTnLst>
                                </p:cTn>
                              </p:par>
                            </p:childTnLst>
                          </p:cTn>
                        </p:par>
                        <p:par>
                          <p:cTn id="65" fill="hold">
                            <p:stCondLst>
                              <p:cond delay="10500"/>
                            </p:stCondLst>
                            <p:childTnLst>
                              <p:par>
                                <p:cTn id="66" presetID="22" presetClass="entr" presetSubtype="8" fill="hold" grpId="0" nodeType="afterEffect">
                                  <p:stCondLst>
                                    <p:cond delay="0"/>
                                  </p:stCondLst>
                                  <p:childTnLst>
                                    <p:set>
                                      <p:cBhvr>
                                        <p:cTn id="67" dur="1" fill="hold">
                                          <p:stCondLst>
                                            <p:cond delay="0"/>
                                          </p:stCondLst>
                                        </p:cTn>
                                        <p:tgtEl>
                                          <p:spTgt spid="19826"/>
                                        </p:tgtEl>
                                        <p:attrNameLst>
                                          <p:attrName>style.visibility</p:attrName>
                                        </p:attrNameLst>
                                      </p:cBhvr>
                                      <p:to>
                                        <p:strVal val="visible"/>
                                      </p:to>
                                    </p:set>
                                    <p:animEffect transition="in" filter="wipe(left)">
                                      <p:cBhvr>
                                        <p:cTn id="68" dur="1000"/>
                                        <p:tgtEl>
                                          <p:spTgt spid="19826"/>
                                        </p:tgtEl>
                                      </p:cBhvr>
                                    </p:animEffect>
                                  </p:childTnLst>
                                </p:cTn>
                              </p:par>
                            </p:childTnLst>
                          </p:cTn>
                        </p:par>
                        <p:par>
                          <p:cTn id="69" fill="hold">
                            <p:stCondLst>
                              <p:cond delay="11500"/>
                            </p:stCondLst>
                            <p:childTnLst>
                              <p:par>
                                <p:cTn id="70" presetID="12" presetClass="entr" presetSubtype="4" fill="hold" grpId="0" nodeType="afterEffect">
                                  <p:stCondLst>
                                    <p:cond delay="0"/>
                                  </p:stCondLst>
                                  <p:childTnLst>
                                    <p:set>
                                      <p:cBhvr>
                                        <p:cTn id="71" dur="1" fill="hold">
                                          <p:stCondLst>
                                            <p:cond delay="0"/>
                                          </p:stCondLst>
                                        </p:cTn>
                                        <p:tgtEl>
                                          <p:spTgt spid="19831"/>
                                        </p:tgtEl>
                                        <p:attrNameLst>
                                          <p:attrName>style.visibility</p:attrName>
                                        </p:attrNameLst>
                                      </p:cBhvr>
                                      <p:to>
                                        <p:strVal val="visible"/>
                                      </p:to>
                                    </p:set>
                                    <p:animEffect transition="in" filter="slide(fromBottom)">
                                      <p:cBhvr>
                                        <p:cTn id="72" dur="1000"/>
                                        <p:tgtEl>
                                          <p:spTgt spid="19831"/>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19832"/>
                                        </p:tgtEl>
                                        <p:attrNameLst>
                                          <p:attrName>style.visibility</p:attrName>
                                        </p:attrNameLst>
                                      </p:cBhvr>
                                      <p:to>
                                        <p:strVal val="visible"/>
                                      </p:to>
                                    </p:set>
                                    <p:animEffect transition="in" filter="slide(fromBottom)">
                                      <p:cBhvr>
                                        <p:cTn id="75" dur="1000"/>
                                        <p:tgtEl>
                                          <p:spTgt spid="19832"/>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19833"/>
                                        </p:tgtEl>
                                        <p:attrNameLst>
                                          <p:attrName>style.visibility</p:attrName>
                                        </p:attrNameLst>
                                      </p:cBhvr>
                                      <p:to>
                                        <p:strVal val="visible"/>
                                      </p:to>
                                    </p:set>
                                    <p:animEffect transition="in" filter="slide(fromBottom)">
                                      <p:cBhvr>
                                        <p:cTn id="78" dur="1000"/>
                                        <p:tgtEl>
                                          <p:spTgt spid="19833"/>
                                        </p:tgtEl>
                                      </p:cBhvr>
                                    </p:animEffect>
                                  </p:childTnLst>
                                </p:cTn>
                              </p:par>
                            </p:childTnLst>
                          </p:cTn>
                        </p:par>
                        <p:par>
                          <p:cTn id="79" fill="hold">
                            <p:stCondLst>
                              <p:cond delay="12500"/>
                            </p:stCondLst>
                            <p:childTnLst>
                              <p:par>
                                <p:cTn id="80" presetID="22" presetClass="entr" presetSubtype="4" fill="hold" grpId="0" nodeType="afterEffect">
                                  <p:stCondLst>
                                    <p:cond delay="0"/>
                                  </p:stCondLst>
                                  <p:childTnLst>
                                    <p:set>
                                      <p:cBhvr>
                                        <p:cTn id="81" dur="1" fill="hold">
                                          <p:stCondLst>
                                            <p:cond delay="0"/>
                                          </p:stCondLst>
                                        </p:cTn>
                                        <p:tgtEl>
                                          <p:spTgt spid="19837"/>
                                        </p:tgtEl>
                                        <p:attrNameLst>
                                          <p:attrName>style.visibility</p:attrName>
                                        </p:attrNameLst>
                                      </p:cBhvr>
                                      <p:to>
                                        <p:strVal val="visible"/>
                                      </p:to>
                                    </p:set>
                                    <p:animEffect transition="in" filter="wipe(down)">
                                      <p:cBhvr>
                                        <p:cTn id="82" dur="1000"/>
                                        <p:tgtEl>
                                          <p:spTgt spid="19837"/>
                                        </p:tgtEl>
                                      </p:cBhvr>
                                    </p:animEffec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63" presetClass="path" presetSubtype="0" accel="50000" decel="50000" fill="hold" nodeType="withEffect">
                                  <p:stCondLst>
                                    <p:cond delay="0"/>
                                  </p:stCondLst>
                                  <p:childTnLst>
                                    <p:animMotion origin="layout" path="M 0.0125 2.59259E-6 L 0.475 -0.00672 " pathEditMode="relative" rAng="0" ptsTypes="AA">
                                      <p:cBhvr>
                                        <p:cTn id="86" dur="3000" fill="hold"/>
                                        <p:tgtEl>
                                          <p:spTgt spid="2"/>
                                        </p:tgtEl>
                                        <p:attrNameLst>
                                          <p:attrName>ppt_x</p:attrName>
                                          <p:attrName>ppt_y</p:attrName>
                                        </p:attrNameLst>
                                      </p:cBhvr>
                                      <p:rCtr x="231" y="-3"/>
                                    </p:animMotion>
                                  </p:childTnLst>
                                </p:cTn>
                              </p:par>
                              <p:par>
                                <p:cTn id="87" presetID="1" presetClass="entr" presetSubtype="0" fill="hold" nodeType="withEffect">
                                  <p:stCondLst>
                                    <p:cond delay="0"/>
                                  </p:stCondLst>
                                  <p:childTnLst>
                                    <p:set>
                                      <p:cBhvr>
                                        <p:cTn id="88" dur="1" fill="hold">
                                          <p:stCondLst>
                                            <p:cond delay="0"/>
                                          </p:stCondLst>
                                        </p:cTn>
                                        <p:tgtEl>
                                          <p:spTgt spid="3"/>
                                        </p:tgtEl>
                                        <p:attrNameLst>
                                          <p:attrName>style.visibility</p:attrName>
                                        </p:attrNameLst>
                                      </p:cBhvr>
                                      <p:to>
                                        <p:strVal val="visible"/>
                                      </p:to>
                                    </p:set>
                                  </p:childTnLst>
                                </p:cTn>
                              </p:par>
                              <p:par>
                                <p:cTn id="89" presetID="63" presetClass="path" presetSubtype="0" accel="50000" decel="50000" fill="hold" nodeType="withEffect">
                                  <p:stCondLst>
                                    <p:cond delay="0"/>
                                  </p:stCondLst>
                                  <p:childTnLst>
                                    <p:animMotion origin="layout" path="M 0.0125 2.59259E-6 L 0.475 -0.00672 " pathEditMode="relative" rAng="0" ptsTypes="AA">
                                      <p:cBhvr>
                                        <p:cTn id="90" dur="3000" fill="hold"/>
                                        <p:tgtEl>
                                          <p:spTgt spid="3"/>
                                        </p:tgtEl>
                                        <p:attrNameLst>
                                          <p:attrName>ppt_x</p:attrName>
                                          <p:attrName>ppt_y</p:attrName>
                                        </p:attrNameLst>
                                      </p:cBhvr>
                                      <p:rCtr x="231"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3" grpId="0" animBg="1"/>
      <p:bldP spid="18527" grpId="0" animBg="1"/>
      <p:bldP spid="18914" grpId="0"/>
      <p:bldP spid="18979" grpId="0" animBg="1"/>
      <p:bldP spid="19730" grpId="0" animBg="1"/>
      <p:bldP spid="19795" grpId="0" animBg="1"/>
      <p:bldP spid="19796" grpId="0" animBg="1"/>
      <p:bldP spid="19825" grpId="0" animBg="1"/>
      <p:bldP spid="19826" grpId="0" animBg="1"/>
      <p:bldP spid="19827" grpId="0" animBg="1"/>
      <p:bldP spid="19830" grpId="0" animBg="1"/>
      <p:bldP spid="19831" grpId="0" animBg="1"/>
      <p:bldP spid="19832" grpId="0" animBg="1"/>
      <p:bldP spid="19833" grpId="0" animBg="1"/>
      <p:bldP spid="19834" grpId="0" animBg="1"/>
      <p:bldP spid="198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F8481C1-1D64-48D1-8AAB-FE67A0107898}" type="slidenum">
              <a:rPr lang="en-US"/>
              <a:pPr/>
              <a:t>65</a:t>
            </a:fld>
            <a:endParaRPr lang="en-US"/>
          </a:p>
        </p:txBody>
      </p:sp>
      <p:sp>
        <p:nvSpPr>
          <p:cNvPr id="406530" name="Rectangle 2"/>
          <p:cNvSpPr>
            <a:spLocks noGrp="1" noChangeArrowheads="1"/>
          </p:cNvSpPr>
          <p:nvPr>
            <p:ph type="title"/>
          </p:nvPr>
        </p:nvSpPr>
        <p:spPr/>
        <p:txBody>
          <a:bodyPr/>
          <a:lstStyle/>
          <a:p>
            <a:r>
              <a:rPr lang="en-US" sz="2800" b="1"/>
              <a:t>Adequacy of Mathematical Models</a:t>
            </a:r>
            <a:endParaRPr lang="en-US" sz="3600"/>
          </a:p>
        </p:txBody>
      </p:sp>
      <p:sp>
        <p:nvSpPr>
          <p:cNvPr id="406531" name="Rectangle 3"/>
          <p:cNvSpPr>
            <a:spLocks noGrp="1" noChangeArrowheads="1"/>
          </p:cNvSpPr>
          <p:nvPr>
            <p:ph type="body" idx="1"/>
          </p:nvPr>
        </p:nvSpPr>
        <p:spPr/>
        <p:txBody>
          <a:bodyPr/>
          <a:lstStyle/>
          <a:p>
            <a:r>
              <a:rPr lang="en-US" sz="2000"/>
              <a:t>In the most common usage, the term “identification” means construction of the mathematical model of a system and determination of the parameters (design variables) of the model by using the information about the system response to known external disturbances. In a sense, identification problems are inverse with respect to optimization problems.</a:t>
            </a:r>
          </a:p>
          <a:p>
            <a:r>
              <a:rPr lang="en-US" sz="2000"/>
              <a:t>When solving optimization problems, we have used the concept of </a:t>
            </a:r>
            <a:r>
              <a:rPr lang="en-US" sz="2000" b="1"/>
              <a:t>performance criteria</a:t>
            </a:r>
            <a:r>
              <a:rPr lang="en-US" sz="2000"/>
              <a:t>. In identification problems we will deal with particular </a:t>
            </a:r>
            <a:r>
              <a:rPr lang="en-US" sz="2000" b="1"/>
              <a:t>adequacy (proximity) criteria</a:t>
            </a:r>
            <a:r>
              <a:rPr lang="en-US" sz="2000"/>
              <a:t>. By adequacy (proximity) criteria we mean the discrepancies between the experimental and computed data, the latter being determined on the basis of the mathematical model.</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F6653EC-9AEB-4FE5-A696-9F7841D6F54F}" type="slidenum">
              <a:rPr lang="en-US"/>
              <a:pPr/>
              <a:t>66</a:t>
            </a:fld>
            <a:endParaRPr lang="en-US"/>
          </a:p>
        </p:txBody>
      </p:sp>
      <p:sp>
        <p:nvSpPr>
          <p:cNvPr id="482306" name="Rectangle 2"/>
          <p:cNvSpPr>
            <a:spLocks noGrp="1" noChangeArrowheads="1"/>
          </p:cNvSpPr>
          <p:nvPr>
            <p:ph type="title"/>
          </p:nvPr>
        </p:nvSpPr>
        <p:spPr>
          <a:xfrm>
            <a:off x="228600" y="0"/>
            <a:ext cx="8686800" cy="685800"/>
          </a:xfrm>
        </p:spPr>
        <p:txBody>
          <a:bodyPr/>
          <a:lstStyle/>
          <a:p>
            <a:r>
              <a:rPr lang="en-GB" sz="2800" b="1"/>
              <a:t>PSI Method in Multicriteria Identification Problems</a:t>
            </a:r>
            <a:endParaRPr lang="en-US" sz="2800" b="1"/>
          </a:p>
        </p:txBody>
      </p:sp>
      <p:graphicFrame>
        <p:nvGraphicFramePr>
          <p:cNvPr id="482307" name="Object 3"/>
          <p:cNvGraphicFramePr>
            <a:graphicFrameLocks noChangeAspect="1"/>
          </p:cNvGraphicFramePr>
          <p:nvPr>
            <p:ph idx="1"/>
          </p:nvPr>
        </p:nvGraphicFramePr>
        <p:xfrm>
          <a:off x="838200" y="685800"/>
          <a:ext cx="7239000" cy="6010275"/>
        </p:xfrm>
        <a:graphic>
          <a:graphicData uri="http://schemas.openxmlformats.org/presentationml/2006/ole">
            <p:oleObj spid="_x0000_s201730" name="Document" r:id="rId3" imgW="5497524" imgH="4566196" progId="Word.Document.8">
              <p:embed/>
            </p:oleObj>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BBC62-55BE-4250-A8A5-FF06B0E5E12D}" type="slidenum">
              <a:rPr lang="en-US"/>
              <a:pPr/>
              <a:t>67</a:t>
            </a:fld>
            <a:endParaRPr lang="en-US"/>
          </a:p>
        </p:txBody>
      </p:sp>
      <p:sp>
        <p:nvSpPr>
          <p:cNvPr id="483330" name="Rectangle 2"/>
          <p:cNvSpPr>
            <a:spLocks noGrp="1" noChangeArrowheads="1"/>
          </p:cNvSpPr>
          <p:nvPr>
            <p:ph type="title"/>
          </p:nvPr>
        </p:nvSpPr>
        <p:spPr>
          <a:xfrm>
            <a:off x="457200" y="228600"/>
            <a:ext cx="8229600" cy="639763"/>
          </a:xfrm>
        </p:spPr>
        <p:txBody>
          <a:bodyPr/>
          <a:lstStyle/>
          <a:p>
            <a:r>
              <a:rPr lang="en-GB" sz="2800" b="1"/>
              <a:t>The Search for the Identified Solutions</a:t>
            </a:r>
            <a:endParaRPr lang="en-US" sz="2800" b="1"/>
          </a:p>
        </p:txBody>
      </p:sp>
      <p:graphicFrame>
        <p:nvGraphicFramePr>
          <p:cNvPr id="483331" name="Object 3"/>
          <p:cNvGraphicFramePr>
            <a:graphicFrameLocks noChangeAspect="1"/>
          </p:cNvGraphicFramePr>
          <p:nvPr>
            <p:ph idx="1"/>
          </p:nvPr>
        </p:nvGraphicFramePr>
        <p:xfrm>
          <a:off x="230188" y="1150938"/>
          <a:ext cx="8594725" cy="5218112"/>
        </p:xfrm>
        <a:graphic>
          <a:graphicData uri="http://schemas.openxmlformats.org/presentationml/2006/ole">
            <p:oleObj spid="_x0000_s202754" name="Document" r:id="rId3" imgW="5506904" imgH="3343937" progId="Word.Document.8">
              <p:embed/>
            </p:oleObj>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4CC3D37B-5867-4585-B37F-FB50C45CAA6B}" type="slidenum">
              <a:rPr lang="en-US"/>
              <a:pPr/>
              <a:t>68</a:t>
            </a:fld>
            <a:endParaRPr lang="en-US"/>
          </a:p>
        </p:txBody>
      </p:sp>
      <p:sp>
        <p:nvSpPr>
          <p:cNvPr id="473090" name="Rectangle 2"/>
          <p:cNvSpPr>
            <a:spLocks noGrp="1" noChangeArrowheads="1"/>
          </p:cNvSpPr>
          <p:nvPr>
            <p:ph type="title"/>
          </p:nvPr>
        </p:nvSpPr>
        <p:spPr>
          <a:xfrm>
            <a:off x="457200" y="274638"/>
            <a:ext cx="8229600" cy="715962"/>
          </a:xfrm>
        </p:spPr>
        <p:txBody>
          <a:bodyPr/>
          <a:lstStyle/>
          <a:p>
            <a:r>
              <a:rPr lang="en-US" sz="4000"/>
              <a:t> </a:t>
            </a:r>
            <a:r>
              <a:rPr lang="en-US" sz="2800" b="1"/>
              <a:t>Operational Development of a Vehicle.</a:t>
            </a:r>
            <a:r>
              <a:rPr lang="en-US" sz="2800"/>
              <a:t> </a:t>
            </a:r>
            <a:br>
              <a:rPr lang="en-US" sz="2800"/>
            </a:br>
            <a:r>
              <a:rPr lang="en-US" sz="2400"/>
              <a:t>Location of the characteristic points on an automobile at which the experimental values  are measured </a:t>
            </a:r>
          </a:p>
        </p:txBody>
      </p:sp>
      <p:pic>
        <p:nvPicPr>
          <p:cNvPr id="473091" name="Picture 3" descr="FIG41"/>
          <p:cNvPicPr>
            <a:picLocks noChangeAspect="1" noChangeArrowheads="1"/>
          </p:cNvPicPr>
          <p:nvPr>
            <p:ph idx="1"/>
          </p:nvPr>
        </p:nvPicPr>
        <p:blipFill>
          <a:blip r:embed="rId2" cstate="print"/>
          <a:srcRect/>
          <a:stretch>
            <a:fillRect/>
          </a:stretch>
        </p:blipFill>
        <p:spPr>
          <a:xfrm>
            <a:off x="914400" y="1644650"/>
            <a:ext cx="7620000" cy="3765550"/>
          </a:xfrm>
          <a:noFill/>
          <a:ln/>
        </p:spPr>
      </p:pic>
      <p:sp>
        <p:nvSpPr>
          <p:cNvPr id="473092" name="Text Box 4"/>
          <p:cNvSpPr txBox="1">
            <a:spLocks noChangeArrowheads="1"/>
          </p:cNvSpPr>
          <p:nvPr/>
        </p:nvSpPr>
        <p:spPr bwMode="auto">
          <a:xfrm>
            <a:off x="381000" y="5699125"/>
            <a:ext cx="8318500" cy="581025"/>
          </a:xfrm>
          <a:prstGeom prst="rect">
            <a:avLst/>
          </a:prstGeom>
          <a:noFill/>
          <a:ln w="9525">
            <a:noFill/>
            <a:miter lim="800000"/>
            <a:headEnd/>
            <a:tailEnd/>
          </a:ln>
          <a:effectLst/>
        </p:spPr>
        <p:txBody>
          <a:bodyPr>
            <a:spAutoFit/>
          </a:bodyPr>
          <a:lstStyle/>
          <a:p>
            <a:r>
              <a:rPr lang="en-US" sz="1600" b="1"/>
              <a:t>Arrangement of the vibration exciters.  I</a:t>
            </a:r>
            <a:r>
              <a:rPr lang="ru-RU" sz="1600" b="1">
                <a:sym typeface="Symbol" pitchFamily="18" charset="2"/>
              </a:rPr>
              <a:t></a:t>
            </a:r>
            <a:r>
              <a:rPr lang="en-US" sz="1600" b="1"/>
              <a:t>cab, II</a:t>
            </a:r>
            <a:r>
              <a:rPr lang="ru-RU" sz="1600" b="1">
                <a:sym typeface="Symbol" pitchFamily="18" charset="2"/>
              </a:rPr>
              <a:t></a:t>
            </a:r>
            <a:r>
              <a:rPr lang="en-US" sz="1600" b="1"/>
              <a:t>body, III</a:t>
            </a:r>
            <a:r>
              <a:rPr lang="ru-RU" sz="1600" b="1">
                <a:sym typeface="Symbol" pitchFamily="18" charset="2"/>
              </a:rPr>
              <a:t></a:t>
            </a:r>
            <a:r>
              <a:rPr lang="en-US" sz="1600" b="1"/>
              <a:t>frame, IV</a:t>
            </a:r>
            <a:r>
              <a:rPr lang="ru-RU" sz="1600" b="1">
                <a:sym typeface="Symbol" pitchFamily="18" charset="2"/>
              </a:rPr>
              <a:t></a:t>
            </a:r>
            <a:r>
              <a:rPr lang="en-US" sz="1600" b="1"/>
              <a:t>front axle, </a:t>
            </a:r>
          </a:p>
          <a:p>
            <a:r>
              <a:rPr lang="en-US" sz="1600" b="1"/>
              <a:t>V</a:t>
            </a:r>
            <a:r>
              <a:rPr lang="ru-RU" sz="1600" b="1">
                <a:sym typeface="Symbol" pitchFamily="18" charset="2"/>
              </a:rPr>
              <a:t></a:t>
            </a:r>
            <a:r>
              <a:rPr lang="en-US" sz="1600" b="1"/>
              <a:t>rear axle, VI</a:t>
            </a:r>
            <a:r>
              <a:rPr lang="ru-RU" sz="1600" b="1">
                <a:sym typeface="Symbol" pitchFamily="18" charset="2"/>
              </a:rPr>
              <a:t></a:t>
            </a:r>
            <a:r>
              <a:rPr lang="en-US" sz="1600" b="1"/>
              <a:t>engine, and VII</a:t>
            </a:r>
            <a:r>
              <a:rPr lang="ru-RU" sz="1600" b="1">
                <a:sym typeface="Symbol" pitchFamily="18" charset="2"/>
              </a:rPr>
              <a:t></a:t>
            </a:r>
            <a:r>
              <a:rPr lang="en-US" sz="1600" b="1"/>
              <a:t>transmission.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3FA47CA-E259-4375-B83C-059061F772FF}" type="slidenum">
              <a:rPr lang="en-US"/>
              <a:pPr/>
              <a:t>69</a:t>
            </a:fld>
            <a:endParaRPr lang="en-US"/>
          </a:p>
        </p:txBody>
      </p:sp>
      <p:sp>
        <p:nvSpPr>
          <p:cNvPr id="474114" name="Rectangle 2"/>
          <p:cNvSpPr>
            <a:spLocks noGrp="1" noChangeArrowheads="1"/>
          </p:cNvSpPr>
          <p:nvPr>
            <p:ph type="title"/>
          </p:nvPr>
        </p:nvSpPr>
        <p:spPr/>
        <p:txBody>
          <a:bodyPr/>
          <a:lstStyle/>
          <a:p>
            <a:r>
              <a:rPr lang="en-US" sz="2800" b="1"/>
              <a:t>Multicriteria Identification of the Parameters of a Slotter</a:t>
            </a:r>
          </a:p>
        </p:txBody>
      </p:sp>
      <p:pic>
        <p:nvPicPr>
          <p:cNvPr id="474115" name="Picture 3" descr="FIG8"/>
          <p:cNvPicPr>
            <a:picLocks noChangeAspect="1" noChangeArrowheads="1"/>
          </p:cNvPicPr>
          <p:nvPr>
            <p:ph idx="1"/>
          </p:nvPr>
        </p:nvPicPr>
        <p:blipFill>
          <a:blip r:embed="rId2" cstate="print"/>
          <a:srcRect/>
          <a:stretch>
            <a:fillRect/>
          </a:stretch>
        </p:blipFill>
        <p:spPr>
          <a:xfrm>
            <a:off x="2490788" y="1600200"/>
            <a:ext cx="4160837" cy="4525963"/>
          </a:xfrm>
          <a:noFill/>
          <a:ln/>
        </p:spPr>
      </p:pic>
      <p:sp>
        <p:nvSpPr>
          <p:cNvPr id="474116" name="Text Box 4"/>
          <p:cNvSpPr txBox="1">
            <a:spLocks noChangeArrowheads="1"/>
          </p:cNvSpPr>
          <p:nvPr/>
        </p:nvSpPr>
        <p:spPr bwMode="auto">
          <a:xfrm>
            <a:off x="914400" y="6172200"/>
            <a:ext cx="7893050" cy="336550"/>
          </a:xfrm>
          <a:prstGeom prst="rect">
            <a:avLst/>
          </a:prstGeom>
          <a:noFill/>
          <a:ln w="9525">
            <a:noFill/>
            <a:miter lim="800000"/>
            <a:headEnd/>
            <a:tailEnd/>
          </a:ln>
          <a:effectLst/>
        </p:spPr>
        <p:txBody>
          <a:bodyPr>
            <a:spAutoFit/>
          </a:bodyPr>
          <a:lstStyle/>
          <a:p>
            <a:r>
              <a:rPr lang="en-US" sz="1600" b="1"/>
              <a:t>The layout of transducers on the machine tool. The 'opening’ of joint A</a:t>
            </a:r>
            <a:r>
              <a:rPr lang="en-US" sz="160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4638"/>
            <a:ext cx="8229600" cy="563562"/>
          </a:xfrm>
        </p:spPr>
        <p:txBody>
          <a:bodyPr/>
          <a:lstStyle/>
          <a:p>
            <a:r>
              <a:rPr lang="en-US" sz="3200" b="1" smtClean="0"/>
              <a:t/>
            </a:r>
            <a:br>
              <a:rPr lang="en-US" sz="3200" b="1" smtClean="0"/>
            </a:br>
            <a:r>
              <a:rPr lang="en-US" sz="3200" b="1" smtClean="0"/>
              <a:t>Quantitative Characteristics of Uniformity</a:t>
            </a:r>
            <a:r>
              <a:rPr lang="en-US" b="1" smtClean="0"/>
              <a:t/>
            </a:r>
            <a:br>
              <a:rPr lang="en-US" b="1" smtClean="0"/>
            </a:br>
            <a:endParaRPr lang="en-US" smtClean="0"/>
          </a:p>
        </p:txBody>
      </p:sp>
      <p:sp>
        <p:nvSpPr>
          <p:cNvPr id="36867" name="Content Placeholder 2"/>
          <p:cNvSpPr>
            <a:spLocks noGrp="1"/>
          </p:cNvSpPr>
          <p:nvPr>
            <p:ph idx="1"/>
          </p:nvPr>
        </p:nvSpPr>
        <p:spPr>
          <a:xfrm>
            <a:off x="457200" y="838200"/>
            <a:ext cx="8229600" cy="4525963"/>
          </a:xfrm>
        </p:spPr>
        <p:txBody>
          <a:bodyPr/>
          <a:lstStyle/>
          <a:p>
            <a:r>
              <a:rPr lang="en-GB" sz="1800" dirty="0" smtClean="0"/>
              <a:t>Let us fix a net consisting of the points </a:t>
            </a:r>
            <a:r>
              <a:rPr lang="en-GB" sz="1800" i="1" dirty="0" smtClean="0"/>
              <a:t>P</a:t>
            </a:r>
            <a:r>
              <a:rPr lang="en-GB" sz="1800" baseline="-25000" dirty="0" smtClean="0"/>
              <a:t>1</a:t>
            </a:r>
            <a:r>
              <a:rPr lang="en-GB" sz="1800" dirty="0" smtClean="0"/>
              <a:t>,...,</a:t>
            </a:r>
            <a:r>
              <a:rPr lang="en-GB" sz="1800" i="1" dirty="0" smtClean="0"/>
              <a:t>P</a:t>
            </a:r>
            <a:r>
              <a:rPr lang="en-GB" sz="1800" i="1" baseline="-25000" dirty="0" smtClean="0"/>
              <a:t>N</a:t>
            </a:r>
            <a:r>
              <a:rPr lang="en-GB" sz="1800" dirty="0" smtClean="0"/>
              <a:t> </a:t>
            </a:r>
            <a:r>
              <a:rPr lang="en-GB" sz="1800" dirty="0" smtClean="0">
                <a:sym typeface="Symbol" pitchFamily="18" charset="2"/>
              </a:rPr>
              <a:t></a:t>
            </a:r>
            <a:r>
              <a:rPr lang="en-GB" sz="1800" dirty="0" smtClean="0"/>
              <a:t> </a:t>
            </a:r>
            <a:r>
              <a:rPr lang="en-GB" sz="1800" i="1" dirty="0" smtClean="0"/>
              <a:t>K</a:t>
            </a:r>
            <a:r>
              <a:rPr lang="en-GB" sz="1800" dirty="0" smtClean="0"/>
              <a:t>. To estimate the uniformity of distribution of these points quantitatively, we introduce the quantity </a:t>
            </a:r>
            <a:r>
              <a:rPr lang="en-GB" sz="1800" i="1" dirty="0" smtClean="0"/>
              <a:t>D</a:t>
            </a:r>
            <a:r>
              <a:rPr lang="en-GB" sz="1800" dirty="0" smtClean="0"/>
              <a:t>(</a:t>
            </a:r>
            <a:r>
              <a:rPr lang="en-GB" sz="1800" i="1" dirty="0" smtClean="0"/>
              <a:t>P</a:t>
            </a:r>
            <a:r>
              <a:rPr lang="en-GB" sz="1800" baseline="-25000" dirty="0" smtClean="0"/>
              <a:t>1</a:t>
            </a:r>
            <a:r>
              <a:rPr lang="en-GB" sz="1800" dirty="0" smtClean="0"/>
              <a:t>,...,</a:t>
            </a:r>
            <a:r>
              <a:rPr lang="en-GB" sz="1800" i="1" dirty="0" smtClean="0"/>
              <a:t>P</a:t>
            </a:r>
            <a:r>
              <a:rPr lang="en-GB" sz="1800" i="1" baseline="-25000" dirty="0" smtClean="0"/>
              <a:t>N</a:t>
            </a:r>
            <a:r>
              <a:rPr lang="en-GB" sz="1800" dirty="0" smtClean="0"/>
              <a:t>) called the </a:t>
            </a:r>
            <a:r>
              <a:rPr lang="en-GB" sz="1800" b="1" i="1" dirty="0" smtClean="0"/>
              <a:t>discrepancy</a:t>
            </a:r>
            <a:r>
              <a:rPr lang="en-GB" sz="1800" dirty="0" smtClean="0"/>
              <a:t>, implying the discrepancy between the ‘ideal’ and actual uniformities.</a:t>
            </a:r>
            <a:endParaRPr lang="en-US" sz="1800" dirty="0" smtClean="0"/>
          </a:p>
          <a:p>
            <a:r>
              <a:rPr lang="en-GB" sz="1800" dirty="0" smtClean="0"/>
              <a:t>Let </a:t>
            </a:r>
            <a:r>
              <a:rPr lang="en-GB" sz="1800" i="1" dirty="0" smtClean="0"/>
              <a:t>P</a:t>
            </a:r>
            <a:r>
              <a:rPr lang="en-GB" sz="1800" dirty="0" smtClean="0"/>
              <a:t> be an arbitrary point belonging to </a:t>
            </a:r>
            <a:r>
              <a:rPr lang="en-GB" sz="1800" i="1" dirty="0" smtClean="0"/>
              <a:t>K</a:t>
            </a:r>
            <a:r>
              <a:rPr lang="en-GB" sz="1800" dirty="0" smtClean="0"/>
              <a:t> and </a:t>
            </a:r>
            <a:r>
              <a:rPr lang="en-GB" sz="1800" i="1" dirty="0" smtClean="0"/>
              <a:t>G</a:t>
            </a:r>
            <a:r>
              <a:rPr lang="en-GB" sz="1800" i="1" baseline="-25000" dirty="0" smtClean="0"/>
              <a:t>P</a:t>
            </a:r>
            <a:r>
              <a:rPr lang="en-GB" sz="1800" dirty="0" smtClean="0"/>
              <a:t> be an </a:t>
            </a:r>
            <a:r>
              <a:rPr lang="en-GB" sz="1800" i="1" dirty="0" smtClean="0"/>
              <a:t>n</a:t>
            </a:r>
            <a:r>
              <a:rPr lang="en-GB" sz="1800" dirty="0" smtClean="0"/>
              <a:t>-dimensional parallelepiped with the diagonal </a:t>
            </a:r>
            <a:r>
              <a:rPr lang="en-GB" sz="1800" i="1" dirty="0" smtClean="0"/>
              <a:t>OP</a:t>
            </a:r>
            <a:r>
              <a:rPr lang="en-GB" sz="1800" dirty="0" smtClean="0"/>
              <a:t> and faces parallel to the coordinate planes. Denote by  the volume of </a:t>
            </a:r>
            <a:r>
              <a:rPr lang="en-GB" sz="1800" i="1" dirty="0" smtClean="0"/>
              <a:t>G</a:t>
            </a:r>
            <a:r>
              <a:rPr lang="en-GB" sz="1800" i="1" baseline="-25000" dirty="0" smtClean="0"/>
              <a:t>P</a:t>
            </a:r>
            <a:r>
              <a:rPr lang="en-GB" sz="1800" dirty="0" smtClean="0"/>
              <a:t> and by </a:t>
            </a:r>
            <a:r>
              <a:rPr lang="en-GB" sz="1800" i="1" dirty="0" smtClean="0"/>
              <a:t>S</a:t>
            </a:r>
            <a:r>
              <a:rPr lang="en-GB" sz="1800" i="1" baseline="-25000" dirty="0" smtClean="0"/>
              <a:t>N</a:t>
            </a:r>
            <a:r>
              <a:rPr lang="en-GB" sz="1800" dirty="0" smtClean="0"/>
              <a:t>(</a:t>
            </a:r>
            <a:r>
              <a:rPr lang="en-GB" sz="1800" i="1" dirty="0" smtClean="0"/>
              <a:t>G</a:t>
            </a:r>
            <a:r>
              <a:rPr lang="en-GB" sz="1800" i="1" baseline="-25000" dirty="0" smtClean="0"/>
              <a:t>P</a:t>
            </a:r>
            <a:r>
              <a:rPr lang="en-GB" sz="1800" dirty="0" smtClean="0"/>
              <a:t>), the number of points </a:t>
            </a:r>
            <a:r>
              <a:rPr lang="en-GB" sz="1800" i="1" dirty="0" smtClean="0"/>
              <a:t>P</a:t>
            </a:r>
            <a:r>
              <a:rPr lang="en-GB" sz="1800" i="1" baseline="-25000" dirty="0" smtClean="0"/>
              <a:t>i</a:t>
            </a:r>
            <a:r>
              <a:rPr lang="en-GB" sz="1800" dirty="0" smtClean="0"/>
              <a:t> which enter </a:t>
            </a:r>
            <a:r>
              <a:rPr lang="en-GB" sz="1800" i="1" dirty="0" smtClean="0"/>
              <a:t>G</a:t>
            </a:r>
            <a:r>
              <a:rPr lang="en-GB" sz="1800" i="1" baseline="-25000" dirty="0" smtClean="0"/>
              <a:t>P</a:t>
            </a:r>
            <a:r>
              <a:rPr lang="en-GB" sz="1800" dirty="0" smtClean="0"/>
              <a:t> and whose subscripts satisfy the inequalities 1</a:t>
            </a:r>
            <a:r>
              <a:rPr lang="en-GB" sz="1800" dirty="0" smtClean="0">
                <a:sym typeface="Symbol" pitchFamily="18" charset="2"/>
              </a:rPr>
              <a:t></a:t>
            </a:r>
            <a:r>
              <a:rPr lang="en-GB" sz="1800" dirty="0" smtClean="0"/>
              <a:t> </a:t>
            </a:r>
            <a:r>
              <a:rPr lang="en-GB" sz="1800" i="1" dirty="0" err="1" smtClean="0"/>
              <a:t>i</a:t>
            </a:r>
            <a:r>
              <a:rPr lang="en-GB" sz="1800" dirty="0" smtClean="0"/>
              <a:t> </a:t>
            </a:r>
            <a:r>
              <a:rPr lang="en-GB" sz="1800" dirty="0" smtClean="0">
                <a:sym typeface="Symbol" pitchFamily="18" charset="2"/>
              </a:rPr>
              <a:t></a:t>
            </a:r>
            <a:r>
              <a:rPr lang="en-GB" sz="1800" dirty="0" smtClean="0"/>
              <a:t> </a:t>
            </a:r>
            <a:r>
              <a:rPr lang="en-GB" sz="1800" i="1" dirty="0" smtClean="0"/>
              <a:t>N</a:t>
            </a:r>
            <a:r>
              <a:rPr lang="en-GB" sz="1800" dirty="0" smtClean="0"/>
              <a:t>.</a:t>
            </a:r>
            <a:endParaRPr lang="en-US" sz="1800" dirty="0" smtClean="0"/>
          </a:p>
          <a:p>
            <a:r>
              <a:rPr lang="en-GB" sz="1800" dirty="0" smtClean="0"/>
              <a:t>The discrepancy of the points </a:t>
            </a:r>
            <a:r>
              <a:rPr lang="en-GB" sz="1800" i="1" dirty="0" smtClean="0"/>
              <a:t>P</a:t>
            </a:r>
            <a:r>
              <a:rPr lang="en-GB" sz="1800" baseline="-25000" dirty="0" smtClean="0"/>
              <a:t>1</a:t>
            </a:r>
            <a:r>
              <a:rPr lang="en-GB" sz="1800" dirty="0" smtClean="0"/>
              <a:t>,...,</a:t>
            </a:r>
            <a:r>
              <a:rPr lang="en-GB" sz="1800" i="1" dirty="0" smtClean="0"/>
              <a:t>P</a:t>
            </a:r>
            <a:r>
              <a:rPr lang="en-GB" sz="1800" i="1" baseline="-25000" dirty="0" smtClean="0"/>
              <a:t>N </a:t>
            </a:r>
            <a:r>
              <a:rPr lang="en-GB" sz="1800" dirty="0" smtClean="0"/>
              <a:t> is the number</a:t>
            </a:r>
          </a:p>
          <a:p>
            <a:pPr algn="ctr"/>
            <a:endParaRPr lang="en-US" sz="1800" dirty="0" smtClean="0"/>
          </a:p>
          <a:p>
            <a:pPr>
              <a:buFontTx/>
              <a:buNone/>
            </a:pPr>
            <a:r>
              <a:rPr lang="en-GB" sz="1800" dirty="0" smtClean="0"/>
              <a:t>                    </a:t>
            </a:r>
            <a:endParaRPr lang="en-US" sz="1800" dirty="0" smtClean="0"/>
          </a:p>
          <a:p>
            <a:pPr>
              <a:buFontTx/>
              <a:buNone/>
            </a:pPr>
            <a:r>
              <a:rPr lang="en-US" sz="1800" dirty="0" smtClean="0"/>
              <a:t>     where the </a:t>
            </a:r>
            <a:r>
              <a:rPr lang="en-US" sz="1800" dirty="0" err="1" smtClean="0"/>
              <a:t>supremum</a:t>
            </a:r>
            <a:r>
              <a:rPr lang="en-US" sz="1800" dirty="0" smtClean="0"/>
              <a:t> is taken over all possible positions of the point </a:t>
            </a:r>
            <a:r>
              <a:rPr lang="en-US" sz="1800" i="1" dirty="0" smtClean="0"/>
              <a:t>P</a:t>
            </a:r>
            <a:r>
              <a:rPr lang="en-US" sz="1800" dirty="0" smtClean="0"/>
              <a:t> in the cube. It is natural to consider that the smaller </a:t>
            </a:r>
            <a:r>
              <a:rPr lang="en-US" sz="1800" i="1" dirty="0" smtClean="0"/>
              <a:t>D</a:t>
            </a:r>
            <a:r>
              <a:rPr lang="en-US" sz="1800" dirty="0" smtClean="0"/>
              <a:t>(</a:t>
            </a:r>
            <a:r>
              <a:rPr lang="en-US" sz="1800" i="1" dirty="0" smtClean="0"/>
              <a:t>P</a:t>
            </a:r>
            <a:r>
              <a:rPr lang="en-US" sz="1800" baseline="-25000" dirty="0" smtClean="0"/>
              <a:t>1</a:t>
            </a:r>
            <a:r>
              <a:rPr lang="en-US" sz="1800" dirty="0" smtClean="0"/>
              <a:t>,...,</a:t>
            </a:r>
            <a:r>
              <a:rPr lang="en-US" sz="1800" i="1" dirty="0" smtClean="0"/>
              <a:t>P</a:t>
            </a:r>
            <a:r>
              <a:rPr lang="en-US" sz="1800" i="1" baseline="-25000" dirty="0" smtClean="0"/>
              <a:t>N</a:t>
            </a:r>
            <a:r>
              <a:rPr lang="en-US" sz="1800" dirty="0" smtClean="0"/>
              <a:t>) is, the more uniformly the points </a:t>
            </a:r>
            <a:r>
              <a:rPr lang="en-US" sz="1800" i="1" dirty="0" smtClean="0"/>
              <a:t>P</a:t>
            </a:r>
            <a:r>
              <a:rPr lang="en-US" sz="1800" baseline="-25000" dirty="0" smtClean="0"/>
              <a:t>1</a:t>
            </a:r>
            <a:r>
              <a:rPr lang="en-US" sz="1800" dirty="0" smtClean="0"/>
              <a:t>,...,</a:t>
            </a:r>
            <a:r>
              <a:rPr lang="en-US" sz="1800" i="1" dirty="0" smtClean="0"/>
              <a:t>P</a:t>
            </a:r>
            <a:r>
              <a:rPr lang="en-US" sz="1800" i="1" baseline="-25000" dirty="0" smtClean="0"/>
              <a:t>N</a:t>
            </a:r>
            <a:r>
              <a:rPr lang="en-US" sz="1800" dirty="0" smtClean="0"/>
              <a:t> are arranged. We mention here works by </a:t>
            </a:r>
            <a:r>
              <a:rPr lang="en-US" sz="1800" b="1" dirty="0" smtClean="0">
                <a:solidFill>
                  <a:srgbClr val="C00000"/>
                </a:solidFill>
              </a:rPr>
              <a:t>J.H. </a:t>
            </a:r>
            <a:r>
              <a:rPr lang="en-US" sz="1800" b="1" dirty="0" err="1" smtClean="0">
                <a:solidFill>
                  <a:srgbClr val="C00000"/>
                </a:solidFill>
              </a:rPr>
              <a:t>Halton</a:t>
            </a:r>
            <a:r>
              <a:rPr lang="en-US" sz="1800" b="1" dirty="0" smtClean="0">
                <a:solidFill>
                  <a:srgbClr val="C00000"/>
                </a:solidFill>
              </a:rPr>
              <a:t>, J.M. </a:t>
            </a:r>
            <a:r>
              <a:rPr lang="en-US" sz="1800" b="1" dirty="0" err="1" smtClean="0">
                <a:solidFill>
                  <a:srgbClr val="C00000"/>
                </a:solidFill>
              </a:rPr>
              <a:t>Hammersley</a:t>
            </a:r>
            <a:r>
              <a:rPr lang="en-US" sz="1800" b="1" dirty="0" smtClean="0">
                <a:solidFill>
                  <a:srgbClr val="C00000"/>
                </a:solidFill>
              </a:rPr>
              <a:t>, E. </a:t>
            </a:r>
            <a:r>
              <a:rPr lang="en-US" sz="1800" b="1" dirty="0" err="1" smtClean="0">
                <a:solidFill>
                  <a:srgbClr val="C00000"/>
                </a:solidFill>
              </a:rPr>
              <a:t>Hlawka</a:t>
            </a:r>
            <a:r>
              <a:rPr lang="en-US" sz="1800" b="1" dirty="0" smtClean="0">
                <a:solidFill>
                  <a:srgbClr val="C00000"/>
                </a:solidFill>
              </a:rPr>
              <a:t>, H. Faure, L. </a:t>
            </a:r>
            <a:r>
              <a:rPr lang="en-US" sz="1800" b="1" dirty="0" err="1" smtClean="0">
                <a:solidFill>
                  <a:srgbClr val="C00000"/>
                </a:solidFill>
              </a:rPr>
              <a:t>Kuipers</a:t>
            </a:r>
            <a:r>
              <a:rPr lang="en-US" sz="1800" b="1" dirty="0" smtClean="0">
                <a:solidFill>
                  <a:srgbClr val="C00000"/>
                </a:solidFill>
              </a:rPr>
              <a:t> and H. </a:t>
            </a:r>
            <a:r>
              <a:rPr lang="en-US" sz="1800" b="1" dirty="0" err="1" smtClean="0">
                <a:solidFill>
                  <a:srgbClr val="C00000"/>
                </a:solidFill>
              </a:rPr>
              <a:t>Niederreiter</a:t>
            </a:r>
            <a:r>
              <a:rPr lang="en-US" sz="1800" dirty="0" smtClean="0"/>
              <a:t>, in which uniformly distributed sequences and nets (in the sense of the uniformity estimates) have been constructed. Among uniformly distributed sequences known at present the so-called </a:t>
            </a:r>
            <a:r>
              <a:rPr lang="en-US" sz="1800" dirty="0" err="1" smtClean="0"/>
              <a:t>LP</a:t>
            </a:r>
            <a:r>
              <a:rPr lang="en-US" sz="1800" baseline="-25000" dirty="0" err="1" smtClean="0"/>
              <a:t>τ</a:t>
            </a:r>
            <a:r>
              <a:rPr lang="en-US" sz="1800" dirty="0" smtClean="0"/>
              <a:t> sequences are among the best ones as regards uniformity characteristics. </a:t>
            </a:r>
          </a:p>
          <a:p>
            <a:endParaRPr lang="en-US" sz="1800" dirty="0" smtClean="0"/>
          </a:p>
          <a:p>
            <a:pPr>
              <a:buFontTx/>
              <a:buNone/>
            </a:pPr>
            <a:r>
              <a:rPr lang="en-US" sz="1800" dirty="0" smtClean="0"/>
              <a:t> </a:t>
            </a:r>
          </a:p>
          <a:p>
            <a:endParaRPr lang="en-US" sz="1800" dirty="0" smtClean="0"/>
          </a:p>
        </p:txBody>
      </p:sp>
      <p:pic>
        <p:nvPicPr>
          <p:cNvPr id="36868" name="Picture 2"/>
          <p:cNvPicPr>
            <a:picLocks noChangeAspect="1" noChangeArrowheads="1"/>
          </p:cNvPicPr>
          <p:nvPr/>
        </p:nvPicPr>
        <p:blipFill>
          <a:blip r:embed="rId2" cstate="print"/>
          <a:srcRect/>
          <a:stretch>
            <a:fillRect/>
          </a:stretch>
        </p:blipFill>
        <p:spPr bwMode="auto">
          <a:xfrm>
            <a:off x="2971800" y="3462338"/>
            <a:ext cx="3644900" cy="576262"/>
          </a:xfrm>
          <a:prstGeom prst="rect">
            <a:avLst/>
          </a:prstGeom>
          <a:noFill/>
          <a:ln w="9525">
            <a:noFill/>
            <a:miter lim="800000"/>
            <a:headEnd/>
            <a:tailEnd/>
          </a:ln>
        </p:spPr>
      </p:pic>
      <p:sp>
        <p:nvSpPr>
          <p:cNvPr id="36869" name="Slide Number Placeholder 9"/>
          <p:cNvSpPr>
            <a:spLocks noGrp="1"/>
          </p:cNvSpPr>
          <p:nvPr>
            <p:ph type="sldNum" sz="quarter" idx="12"/>
          </p:nvPr>
        </p:nvSpPr>
        <p:spPr>
          <a:noFill/>
        </p:spPr>
        <p:txBody>
          <a:bodyPr/>
          <a:lstStyle/>
          <a:p>
            <a:fld id="{EDC32F0D-511A-4062-82B7-437D5D8A0B47}" type="slidenum">
              <a:rPr lang="en-US" smtClean="0"/>
              <a:pPr/>
              <a:t>7</a:t>
            </a:fld>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AA4A9628-043C-4589-8725-1D248B0C8453}" type="slidenum">
              <a:rPr lang="en-US"/>
              <a:pPr/>
              <a:t>70</a:t>
            </a:fld>
            <a:endParaRPr lang="en-US"/>
          </a:p>
        </p:txBody>
      </p:sp>
      <p:sp>
        <p:nvSpPr>
          <p:cNvPr id="475138" name="Rectangle 2"/>
          <p:cNvSpPr>
            <a:spLocks noGrp="1" noChangeArrowheads="1"/>
          </p:cNvSpPr>
          <p:nvPr>
            <p:ph type="title"/>
          </p:nvPr>
        </p:nvSpPr>
        <p:spPr>
          <a:xfrm>
            <a:off x="457200" y="0"/>
            <a:ext cx="8229600" cy="1066800"/>
          </a:xfrm>
        </p:spPr>
        <p:txBody>
          <a:bodyPr/>
          <a:lstStyle/>
          <a:p>
            <a:r>
              <a:rPr lang="en-US" sz="3200" b="1"/>
              <a:t>Multi-Objective Identification of a Controllable Descending System</a:t>
            </a:r>
          </a:p>
        </p:txBody>
      </p:sp>
      <p:sp>
        <p:nvSpPr>
          <p:cNvPr id="475139" name="Rectangle 3"/>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475140" name="Object 4"/>
          <p:cNvGraphicFramePr>
            <a:graphicFrameLocks noChangeAspect="1"/>
          </p:cNvGraphicFramePr>
          <p:nvPr/>
        </p:nvGraphicFramePr>
        <p:xfrm>
          <a:off x="898525" y="1524000"/>
          <a:ext cx="4311650" cy="4495800"/>
        </p:xfrm>
        <a:graphic>
          <a:graphicData uri="http://schemas.openxmlformats.org/presentationml/2006/ole">
            <p:oleObj spid="_x0000_s203778" name="Photo Editor Photo" r:id="rId3" imgW="4009524" imgH="5609524" progId="MSPhotoEd.3">
              <p:embed/>
            </p:oleObj>
          </a:graphicData>
        </a:graphic>
      </p:graphicFrame>
      <p:sp>
        <p:nvSpPr>
          <p:cNvPr id="475141" name="Text Box 5"/>
          <p:cNvSpPr txBox="1">
            <a:spLocks noChangeArrowheads="1"/>
          </p:cNvSpPr>
          <p:nvPr/>
        </p:nvSpPr>
        <p:spPr bwMode="auto">
          <a:xfrm>
            <a:off x="974725" y="6156325"/>
            <a:ext cx="5224463" cy="336550"/>
          </a:xfrm>
          <a:prstGeom prst="rect">
            <a:avLst/>
          </a:prstGeom>
          <a:noFill/>
          <a:ln w="9525">
            <a:noFill/>
            <a:miter lim="800000"/>
            <a:headEnd/>
            <a:tailEnd/>
          </a:ln>
          <a:effectLst/>
        </p:spPr>
        <p:txBody>
          <a:bodyPr wrap="none">
            <a:spAutoFit/>
          </a:bodyPr>
          <a:lstStyle/>
          <a:p>
            <a:r>
              <a:rPr lang="en-US" sz="1600" b="1"/>
              <a:t>System of axes and definition of aerodynamic terms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SEARCH FOR THE COMPROMISE SOLUTION WHEN THE DESIRED SOLUTION IS UNATTAINABLE</a:t>
            </a:r>
            <a:endParaRPr lang="en-US" sz="2800" dirty="0"/>
          </a:p>
        </p:txBody>
      </p:sp>
      <p:sp>
        <p:nvSpPr>
          <p:cNvPr id="5" name="Slide Number Placeholder 4"/>
          <p:cNvSpPr>
            <a:spLocks noGrp="1"/>
          </p:cNvSpPr>
          <p:nvPr>
            <p:ph type="sldNum" sz="quarter" idx="12"/>
          </p:nvPr>
        </p:nvSpPr>
        <p:spPr/>
        <p:txBody>
          <a:bodyPr/>
          <a:lstStyle/>
          <a:p>
            <a:pPr>
              <a:defRPr/>
            </a:pPr>
            <a:fld id="{7BA6AE64-612A-4EAF-9543-1A4EE0E326F0}" type="slidenum">
              <a:rPr lang="en-US" smtClean="0"/>
              <a:pPr>
                <a:defRPr/>
              </a:pPr>
              <a:t>71</a:t>
            </a:fld>
            <a:endParaRPr lang="en-US"/>
          </a:p>
        </p:txBody>
      </p:sp>
      <p:pic>
        <p:nvPicPr>
          <p:cNvPr id="6" name="Content Placeholder 5" descr="4"/>
          <p:cNvPicPr>
            <a:picLocks noGrp="1"/>
          </p:cNvPicPr>
          <p:nvPr>
            <p:ph sz="half" idx="1"/>
          </p:nvPr>
        </p:nvPicPr>
        <p:blipFill>
          <a:blip r:embed="rId3" cstate="print"/>
          <a:srcRect/>
          <a:stretch>
            <a:fillRect/>
          </a:stretch>
        </p:blipFill>
        <p:spPr bwMode="auto">
          <a:xfrm>
            <a:off x="457200" y="1828800"/>
            <a:ext cx="4038600" cy="1758660"/>
          </a:xfrm>
          <a:prstGeom prst="rect">
            <a:avLst/>
          </a:prstGeom>
          <a:noFill/>
          <a:ln w="9525">
            <a:noFill/>
            <a:miter lim="800000"/>
            <a:headEnd/>
            <a:tailEnd/>
          </a:ln>
        </p:spPr>
      </p:pic>
      <p:pic>
        <p:nvPicPr>
          <p:cNvPr id="7" name="Content Placeholder 6" descr="4"/>
          <p:cNvPicPr>
            <a:picLocks noGrp="1"/>
          </p:cNvPicPr>
          <p:nvPr>
            <p:ph sz="half" idx="2"/>
          </p:nvPr>
        </p:nvPicPr>
        <p:blipFill>
          <a:blip r:embed="rId4" cstate="print"/>
          <a:srcRect/>
          <a:stretch>
            <a:fillRect/>
          </a:stretch>
        </p:blipFill>
        <p:spPr bwMode="auto">
          <a:xfrm>
            <a:off x="4648200" y="1828800"/>
            <a:ext cx="4038600" cy="2684396"/>
          </a:xfrm>
          <a:prstGeom prst="rect">
            <a:avLst/>
          </a:prstGeom>
          <a:noFill/>
          <a:ln w="9525">
            <a:noFill/>
            <a:miter lim="800000"/>
            <a:headEnd/>
            <a:tailEnd/>
          </a:ln>
        </p:spPr>
      </p:pic>
      <p:graphicFrame>
        <p:nvGraphicFramePr>
          <p:cNvPr id="105474" name="Object 2"/>
          <p:cNvGraphicFramePr>
            <a:graphicFrameLocks noChangeAspect="1"/>
          </p:cNvGraphicFramePr>
          <p:nvPr/>
        </p:nvGraphicFramePr>
        <p:xfrm>
          <a:off x="838200" y="3810000"/>
          <a:ext cx="5926138" cy="201613"/>
        </p:xfrm>
        <a:graphic>
          <a:graphicData uri="http://schemas.openxmlformats.org/presentationml/2006/ole">
            <p:oleObj spid="_x0000_s105474" name="Document" r:id="rId5" imgW="5949456" imgH="204430" progId="Word.Document.12">
              <p:embed/>
            </p:oleObj>
          </a:graphicData>
        </a:graphic>
      </p:graphicFrame>
      <p:sp>
        <p:nvSpPr>
          <p:cNvPr id="9" name="Rectangle 8"/>
          <p:cNvSpPr/>
          <p:nvPr/>
        </p:nvSpPr>
        <p:spPr>
          <a:xfrm>
            <a:off x="685800" y="3943290"/>
            <a:ext cx="3079689" cy="400110"/>
          </a:xfrm>
          <a:prstGeom prst="rect">
            <a:avLst/>
          </a:prstGeom>
        </p:spPr>
        <p:txBody>
          <a:bodyPr wrap="none">
            <a:spAutoFit/>
          </a:bodyPr>
          <a:lstStyle/>
          <a:p>
            <a:pPr algn="ctr">
              <a:buNone/>
            </a:pPr>
            <a:r>
              <a:rPr lang="en-US" altLang="zh-CN" dirty="0" smtClean="0">
                <a:latin typeface="Times New Roman"/>
              </a:rPr>
              <a:t>(34; 29; 3.0;</a:t>
            </a:r>
            <a:r>
              <a:rPr lang="zh-CN" altLang="en-US" dirty="0" smtClean="0">
                <a:latin typeface="Times New Roman"/>
              </a:rPr>
              <a:t> </a:t>
            </a:r>
            <a:r>
              <a:rPr lang="en-US" altLang="zh-CN" dirty="0" smtClean="0">
                <a:latin typeface="Times New Roman"/>
              </a:rPr>
              <a:t>920; 1.5; 0.86)</a:t>
            </a:r>
            <a:endParaRPr lang="zh-CN" altLang="en-US" dirty="0" smtClean="0">
              <a:latin typeface="Times New Roman"/>
            </a:endParaRPr>
          </a:p>
        </p:txBody>
      </p:sp>
      <p:sp>
        <p:nvSpPr>
          <p:cNvPr id="10" name="Rectangle 9"/>
          <p:cNvSpPr/>
          <p:nvPr/>
        </p:nvSpPr>
        <p:spPr>
          <a:xfrm>
            <a:off x="381000" y="4324290"/>
            <a:ext cx="4330032" cy="400110"/>
          </a:xfrm>
          <a:prstGeom prst="rect">
            <a:avLst/>
          </a:prstGeom>
        </p:spPr>
        <p:txBody>
          <a:bodyPr wrap="none">
            <a:spAutoFit/>
          </a:bodyPr>
          <a:lstStyle/>
          <a:p>
            <a:r>
              <a:rPr lang="en-US" dirty="0" smtClean="0"/>
              <a:t>Compromise solution is vector # 273</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p>
            <a:fld id="{C063256E-C993-4943-926D-3DB2EB5EA77C}" type="slidenum">
              <a:rPr lang="en-US" smtClean="0"/>
              <a:pPr/>
              <a:t>72</a:t>
            </a:fld>
            <a:endParaRPr lang="en-US" smtClean="0"/>
          </a:p>
        </p:txBody>
      </p:sp>
      <p:sp>
        <p:nvSpPr>
          <p:cNvPr id="90115" name="Rectangle 2"/>
          <p:cNvSpPr>
            <a:spLocks noGrp="1" noChangeArrowheads="1"/>
          </p:cNvSpPr>
          <p:nvPr>
            <p:ph type="title"/>
          </p:nvPr>
        </p:nvSpPr>
        <p:spPr>
          <a:xfrm>
            <a:off x="1371600" y="152400"/>
            <a:ext cx="6400800" cy="914400"/>
          </a:xfrm>
        </p:spPr>
        <p:txBody>
          <a:bodyPr/>
          <a:lstStyle/>
          <a:p>
            <a:pPr algn="l" eaLnBrk="1" hangingPunct="1"/>
            <a:r>
              <a:rPr lang="en-US" altLang="zh-CN" sz="3600" smtClean="0">
                <a:solidFill>
                  <a:schemeClr val="tx1"/>
                </a:solidFill>
                <a:ea typeface="SimSun" pitchFamily="2" charset="-122"/>
              </a:rPr>
              <a:t/>
            </a:r>
            <a:br>
              <a:rPr lang="en-US" altLang="zh-CN" sz="3600" smtClean="0">
                <a:solidFill>
                  <a:schemeClr val="tx1"/>
                </a:solidFill>
                <a:ea typeface="SimSun" pitchFamily="2" charset="-122"/>
              </a:rPr>
            </a:br>
            <a:r>
              <a:rPr lang="en-US" altLang="zh-CN" sz="3600" b="1" smtClean="0">
                <a:solidFill>
                  <a:schemeClr val="tx1"/>
                </a:solidFill>
                <a:ea typeface="SimSun" pitchFamily="2" charset="-122"/>
              </a:rPr>
              <a:t>Multicriteria Analysis from Observational Data</a:t>
            </a:r>
            <a:r>
              <a:rPr lang="en-US" altLang="zh-CN" sz="3600" smtClean="0">
                <a:solidFill>
                  <a:schemeClr val="tx1"/>
                </a:solidFill>
                <a:ea typeface="SimSun" pitchFamily="2" charset="-122"/>
              </a:rPr>
              <a:t> </a:t>
            </a:r>
            <a:r>
              <a:rPr lang="en-US" altLang="zh-CN" sz="3600" b="1" smtClean="0">
                <a:solidFill>
                  <a:schemeClr val="tx1"/>
                </a:solidFill>
                <a:ea typeface="SimSun" pitchFamily="2" charset="-122"/>
              </a:rPr>
              <a:t>(1/2)</a:t>
            </a:r>
            <a:endParaRPr lang="en-US" sz="3600" b="1" smtClean="0">
              <a:solidFill>
                <a:schemeClr val="tx1"/>
              </a:solidFill>
              <a:ea typeface="SimSun" pitchFamily="2" charset="-122"/>
            </a:endParaRPr>
          </a:p>
        </p:txBody>
      </p:sp>
      <p:sp>
        <p:nvSpPr>
          <p:cNvPr id="90116" name="Rectangle 4"/>
          <p:cNvSpPr>
            <a:spLocks noChangeArrowheads="1"/>
          </p:cNvSpPr>
          <p:nvPr/>
        </p:nvSpPr>
        <p:spPr bwMode="auto">
          <a:xfrm>
            <a:off x="152400" y="2290763"/>
            <a:ext cx="8839200" cy="3378200"/>
          </a:xfrm>
          <a:prstGeom prst="rect">
            <a:avLst/>
          </a:prstGeom>
          <a:noFill/>
          <a:ln w="9525">
            <a:noFill/>
            <a:miter lim="800000"/>
            <a:headEnd/>
            <a:tailEnd/>
          </a:ln>
        </p:spPr>
        <p:txBody>
          <a:bodyPr anchor="ctr">
            <a:spAutoFit/>
          </a:bodyPr>
          <a:lstStyle/>
          <a:p>
            <a:r>
              <a:rPr lang="en-US" altLang="zh-CN" sz="2400">
                <a:ea typeface="SimSun" pitchFamily="2" charset="-122"/>
              </a:rPr>
              <a:t>	</a:t>
            </a:r>
            <a:r>
              <a:rPr lang="en-US" altLang="zh-CN" sz="2400" b="1">
                <a:solidFill>
                  <a:srgbClr val="FF5050"/>
                </a:solidFill>
                <a:ea typeface="SimSun" pitchFamily="2" charset="-122"/>
              </a:rPr>
              <a:t>For this class of problems, there are no </a:t>
            </a:r>
            <a:r>
              <a:rPr lang="en-US" altLang="zh-CN" sz="2400" b="1" i="1">
                <a:solidFill>
                  <a:srgbClr val="FF5050"/>
                </a:solidFill>
                <a:ea typeface="SimSun" pitchFamily="2" charset="-122"/>
              </a:rPr>
              <a:t>a priori</a:t>
            </a:r>
            <a:r>
              <a:rPr lang="en-US" altLang="zh-CN" sz="2400" b="1">
                <a:solidFill>
                  <a:srgbClr val="FF5050"/>
                </a:solidFill>
                <a:ea typeface="SimSun" pitchFamily="2" charset="-122"/>
              </a:rPr>
              <a:t> specified mathematical models. However, there are available observations in the form of tables that give an indication of the behavior of the system under investigation. These problems are often encountered in medicine, biology, economics, materials science, information science, and other fields. An approximate mathematical model is constructed on the basis of the observations and multicriteria analysis.</a:t>
            </a:r>
            <a:r>
              <a:rPr lang="en-US" altLang="zh-CN" sz="2400">
                <a:solidFill>
                  <a:srgbClr val="FF5050"/>
                </a:solidFill>
                <a:ea typeface="SimSun" pitchFamily="2" charset="-122"/>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p>
            <a:fld id="{983D8BF7-C171-4728-A3CC-A0C999EA7186}" type="slidenum">
              <a:rPr lang="en-US" smtClean="0"/>
              <a:pPr/>
              <a:t>73</a:t>
            </a:fld>
            <a:endParaRPr lang="en-US" smtClean="0"/>
          </a:p>
        </p:txBody>
      </p:sp>
      <p:sp>
        <p:nvSpPr>
          <p:cNvPr id="91139" name="Rectangle 2"/>
          <p:cNvSpPr>
            <a:spLocks noGrp="1" noChangeArrowheads="1"/>
          </p:cNvSpPr>
          <p:nvPr>
            <p:ph type="title"/>
          </p:nvPr>
        </p:nvSpPr>
        <p:spPr>
          <a:xfrm>
            <a:off x="457200" y="533400"/>
            <a:ext cx="7848600" cy="884238"/>
          </a:xfrm>
        </p:spPr>
        <p:txBody>
          <a:bodyPr/>
          <a:lstStyle/>
          <a:p>
            <a:pPr eaLnBrk="1" hangingPunct="1"/>
            <a:r>
              <a:rPr lang="en-US" altLang="zh-CN" sz="3200" smtClean="0">
                <a:solidFill>
                  <a:schemeClr val="tx1"/>
                </a:solidFill>
                <a:ea typeface="SimSun" pitchFamily="2" charset="-122"/>
              </a:rPr>
              <a:t/>
            </a:r>
            <a:br>
              <a:rPr lang="en-US" altLang="zh-CN" sz="3200" smtClean="0">
                <a:solidFill>
                  <a:schemeClr val="tx1"/>
                </a:solidFill>
                <a:ea typeface="SimSun" pitchFamily="2" charset="-122"/>
              </a:rPr>
            </a:br>
            <a:r>
              <a:rPr lang="en-US" altLang="zh-CN" sz="3200" smtClean="0">
                <a:solidFill>
                  <a:schemeClr val="tx1"/>
                </a:solidFill>
                <a:ea typeface="SimSun" pitchFamily="2" charset="-122"/>
              </a:rPr>
              <a:t> </a:t>
            </a:r>
            <a:r>
              <a:rPr lang="en-US" altLang="zh-CN" sz="3600" b="1" smtClean="0">
                <a:solidFill>
                  <a:schemeClr val="tx1"/>
                </a:solidFill>
                <a:ea typeface="SimSun" pitchFamily="2" charset="-122"/>
              </a:rPr>
              <a:t>Multicriteria Analysis from Observational Data</a:t>
            </a:r>
            <a:r>
              <a:rPr lang="en-US" altLang="zh-CN" sz="3600" smtClean="0">
                <a:solidFill>
                  <a:schemeClr val="tx1"/>
                </a:solidFill>
                <a:ea typeface="SimSun" pitchFamily="2" charset="-122"/>
              </a:rPr>
              <a:t> </a:t>
            </a:r>
            <a:r>
              <a:rPr lang="en-US" altLang="zh-CN" sz="3600" b="1" smtClean="0">
                <a:solidFill>
                  <a:schemeClr val="tx1"/>
                </a:solidFill>
                <a:ea typeface="SimSun" pitchFamily="2" charset="-122"/>
              </a:rPr>
              <a:t>(2/2)</a:t>
            </a:r>
            <a:endParaRPr lang="en-US" sz="3600" b="1" smtClean="0">
              <a:solidFill>
                <a:schemeClr val="tx1"/>
              </a:solidFill>
              <a:ea typeface="SimSun" pitchFamily="2" charset="-122"/>
            </a:endParaRPr>
          </a:p>
        </p:txBody>
      </p:sp>
      <p:sp>
        <p:nvSpPr>
          <p:cNvPr id="91140" name="Rectangle 3"/>
          <p:cNvSpPr>
            <a:spLocks noGrp="1" noChangeArrowheads="1"/>
          </p:cNvSpPr>
          <p:nvPr>
            <p:ph type="body" idx="1"/>
          </p:nvPr>
        </p:nvSpPr>
        <p:spPr/>
        <p:txBody>
          <a:bodyPr/>
          <a:lstStyle/>
          <a:p>
            <a:pPr eaLnBrk="1" hangingPunct="1">
              <a:buFontTx/>
              <a:buNone/>
            </a:pPr>
            <a:endParaRPr lang="en-US" altLang="zh-CN" smtClean="0">
              <a:solidFill>
                <a:srgbClr val="0066FF"/>
              </a:solidFill>
              <a:ea typeface="SimSun" pitchFamily="2" charset="-122"/>
            </a:endParaRPr>
          </a:p>
          <a:p>
            <a:pPr eaLnBrk="1" hangingPunct="1">
              <a:buFontTx/>
              <a:buNone/>
            </a:pPr>
            <a:r>
              <a:rPr lang="en-US" altLang="zh-CN" b="1" smtClean="0">
                <a:solidFill>
                  <a:srgbClr val="0066FF"/>
                </a:solidFill>
                <a:ea typeface="SimSun" pitchFamily="2" charset="-122"/>
              </a:rPr>
              <a:t>Step 1.</a:t>
            </a:r>
            <a:r>
              <a:rPr lang="en-US" altLang="zh-CN" b="1" i="1" smtClean="0">
                <a:solidFill>
                  <a:srgbClr val="0066FF"/>
                </a:solidFill>
                <a:ea typeface="SimSun" pitchFamily="2" charset="-122"/>
              </a:rPr>
              <a:t> Obtaining observational data and constructing an approximate model</a:t>
            </a:r>
            <a:r>
              <a:rPr lang="en-US" altLang="zh-CN" b="1" smtClean="0">
                <a:solidFill>
                  <a:srgbClr val="0066FF"/>
                </a:solidFill>
                <a:ea typeface="SimSun" pitchFamily="2" charset="-122"/>
              </a:rPr>
              <a:t> </a:t>
            </a:r>
          </a:p>
          <a:p>
            <a:pPr eaLnBrk="1" hangingPunct="1">
              <a:buFontTx/>
              <a:buNone/>
            </a:pPr>
            <a:r>
              <a:rPr lang="en-US" altLang="zh-CN" b="1" smtClean="0">
                <a:solidFill>
                  <a:srgbClr val="0066FF"/>
                </a:solidFill>
                <a:ea typeface="SimSun" pitchFamily="2" charset="-122"/>
              </a:rPr>
              <a:t>Step 2.</a:t>
            </a:r>
            <a:r>
              <a:rPr lang="en-US" altLang="zh-CN" b="1" i="1" smtClean="0">
                <a:solidFill>
                  <a:srgbClr val="0066FF"/>
                </a:solidFill>
                <a:ea typeface="SimSun" pitchFamily="2" charset="-122"/>
              </a:rPr>
              <a:t> Multicriteria analysis: construction of a pseudo-feasible solution set and the search for the best solutions</a:t>
            </a:r>
            <a:endParaRPr lang="en-US" b="1" smtClean="0">
              <a:solidFill>
                <a:srgbClr val="0066FF"/>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Slide Number Placeholder 6"/>
          <p:cNvSpPr>
            <a:spLocks noGrp="1"/>
          </p:cNvSpPr>
          <p:nvPr>
            <p:ph type="sldNum" sz="quarter" idx="12"/>
          </p:nvPr>
        </p:nvSpPr>
        <p:spPr>
          <a:noFill/>
        </p:spPr>
        <p:txBody>
          <a:bodyPr/>
          <a:lstStyle/>
          <a:p>
            <a:fld id="{B7751CF3-99E4-4FF7-9C7A-A7F512FE0691}" type="slidenum">
              <a:rPr lang="en-US" smtClean="0"/>
              <a:pPr/>
              <a:t>74</a:t>
            </a:fld>
            <a:endParaRPr lang="en-US" smtClean="0"/>
          </a:p>
        </p:txBody>
      </p:sp>
      <p:sp>
        <p:nvSpPr>
          <p:cNvPr id="25608" name="Rectangle 2"/>
          <p:cNvSpPr>
            <a:spLocks noGrp="1" noChangeArrowheads="1"/>
          </p:cNvSpPr>
          <p:nvPr>
            <p:ph type="title"/>
          </p:nvPr>
        </p:nvSpPr>
        <p:spPr>
          <a:xfrm>
            <a:off x="0" y="304800"/>
            <a:ext cx="9144000" cy="838200"/>
          </a:xfrm>
        </p:spPr>
        <p:txBody>
          <a:bodyPr/>
          <a:lstStyle/>
          <a:p>
            <a:pPr eaLnBrk="1" hangingPunct="1"/>
            <a:r>
              <a:rPr lang="en-US" sz="2400" b="1" smtClean="0"/>
              <a:t>Systematic Search in Multidimensional </a:t>
            </a:r>
            <a:r>
              <a:rPr lang="en-US" sz="2400" b="1" i="1" smtClean="0"/>
              <a:t/>
            </a:r>
            <a:br>
              <a:rPr lang="en-US" sz="2400" b="1" i="1" smtClean="0"/>
            </a:br>
            <a:r>
              <a:rPr lang="en-US" sz="2400" b="1" smtClean="0"/>
              <a:t>Domains by Using Uniformly Distributed Sequences</a:t>
            </a:r>
            <a:r>
              <a:rPr lang="en-US" sz="2400" b="1" i="1" smtClean="0"/>
              <a:t/>
            </a:r>
            <a:br>
              <a:rPr lang="en-US" sz="2400" b="1" i="1" smtClean="0"/>
            </a:br>
            <a:endParaRPr lang="en-US" sz="2400" b="1" i="1" smtClean="0"/>
          </a:p>
        </p:txBody>
      </p:sp>
      <p:graphicFrame>
        <p:nvGraphicFramePr>
          <p:cNvPr id="25602" name="Object 3"/>
          <p:cNvGraphicFramePr>
            <a:graphicFrameLocks noChangeAspect="1"/>
          </p:cNvGraphicFramePr>
          <p:nvPr>
            <p:ph sz="half" idx="1"/>
          </p:nvPr>
        </p:nvGraphicFramePr>
        <p:xfrm>
          <a:off x="228600" y="1295400"/>
          <a:ext cx="4038600" cy="4086225"/>
        </p:xfrm>
        <a:graphic>
          <a:graphicData uri="http://schemas.openxmlformats.org/presentationml/2006/ole">
            <p:oleObj spid="_x0000_s25602" name="Document" r:id="rId4" imgW="4515192" imgH="4569436" progId="Word.Document.8">
              <p:embed/>
            </p:oleObj>
          </a:graphicData>
        </a:graphic>
      </p:graphicFrame>
      <p:sp>
        <p:nvSpPr>
          <p:cNvPr id="25609" name="Text Box 4"/>
          <p:cNvSpPr txBox="1">
            <a:spLocks noChangeArrowheads="1"/>
          </p:cNvSpPr>
          <p:nvPr/>
        </p:nvSpPr>
        <p:spPr bwMode="auto">
          <a:xfrm>
            <a:off x="5241925" y="6107113"/>
            <a:ext cx="184150" cy="304800"/>
          </a:xfrm>
          <a:prstGeom prst="rect">
            <a:avLst/>
          </a:prstGeom>
          <a:noFill/>
          <a:ln w="9525">
            <a:noFill/>
            <a:miter lim="800000"/>
            <a:headEnd/>
            <a:tailEnd/>
          </a:ln>
        </p:spPr>
        <p:txBody>
          <a:bodyPr wrap="none">
            <a:spAutoFit/>
          </a:bodyPr>
          <a:lstStyle/>
          <a:p>
            <a:endParaRPr lang="ru-RU" sz="1400"/>
          </a:p>
        </p:txBody>
      </p:sp>
      <p:sp>
        <p:nvSpPr>
          <p:cNvPr id="25610" name="Text Box 5"/>
          <p:cNvSpPr txBox="1">
            <a:spLocks noChangeArrowheads="1"/>
          </p:cNvSpPr>
          <p:nvPr/>
        </p:nvSpPr>
        <p:spPr bwMode="auto">
          <a:xfrm>
            <a:off x="228600" y="5943600"/>
            <a:ext cx="4267200" cy="822325"/>
          </a:xfrm>
          <a:prstGeom prst="rect">
            <a:avLst/>
          </a:prstGeom>
          <a:noFill/>
          <a:ln w="9525">
            <a:noFill/>
            <a:miter lim="800000"/>
            <a:headEnd/>
            <a:tailEnd/>
          </a:ln>
        </p:spPr>
        <p:txBody>
          <a:bodyPr>
            <a:spAutoFit/>
          </a:bodyPr>
          <a:lstStyle/>
          <a:p>
            <a:r>
              <a:rPr lang="en-US" sz="2400"/>
              <a:t>Example of LP sequences for N=16, 32, 64 and 128 points</a:t>
            </a:r>
          </a:p>
        </p:txBody>
      </p:sp>
      <p:sp>
        <p:nvSpPr>
          <p:cNvPr id="25611" name="Rectangle 6"/>
          <p:cNvSpPr>
            <a:spLocks noChangeArrowheads="1"/>
          </p:cNvSpPr>
          <p:nvPr/>
        </p:nvSpPr>
        <p:spPr bwMode="auto">
          <a:xfrm>
            <a:off x="0" y="3300413"/>
            <a:ext cx="9144000" cy="0"/>
          </a:xfrm>
          <a:prstGeom prst="rect">
            <a:avLst/>
          </a:prstGeom>
          <a:noFill/>
          <a:ln w="9525">
            <a:noFill/>
            <a:miter lim="800000"/>
            <a:headEnd/>
            <a:tailEnd/>
          </a:ln>
        </p:spPr>
        <p:txBody>
          <a:bodyPr wrap="none" anchor="ctr">
            <a:spAutoFit/>
          </a:bodyPr>
          <a:lstStyle/>
          <a:p>
            <a:endParaRPr lang="en-US"/>
          </a:p>
        </p:txBody>
      </p:sp>
      <p:graphicFrame>
        <p:nvGraphicFramePr>
          <p:cNvPr id="25603" name="Object 7"/>
          <p:cNvGraphicFramePr>
            <a:graphicFrameLocks noChangeAspect="1"/>
          </p:cNvGraphicFramePr>
          <p:nvPr/>
        </p:nvGraphicFramePr>
        <p:xfrm>
          <a:off x="5181600" y="2800350"/>
          <a:ext cx="1524000" cy="434975"/>
        </p:xfrm>
        <a:graphic>
          <a:graphicData uri="http://schemas.openxmlformats.org/presentationml/2006/ole">
            <p:oleObj spid="_x0000_s25603" name="Equation" r:id="rId5" imgW="888614" imgH="253890" progId="Equation.3">
              <p:embed/>
            </p:oleObj>
          </a:graphicData>
        </a:graphic>
      </p:graphicFrame>
      <p:sp>
        <p:nvSpPr>
          <p:cNvPr id="25612" name="Rectangle 8"/>
          <p:cNvSpPr>
            <a:spLocks noChangeArrowheads="1"/>
          </p:cNvSpPr>
          <p:nvPr/>
        </p:nvSpPr>
        <p:spPr bwMode="auto">
          <a:xfrm>
            <a:off x="0" y="2979738"/>
            <a:ext cx="9144000" cy="0"/>
          </a:xfrm>
          <a:prstGeom prst="rect">
            <a:avLst/>
          </a:prstGeom>
          <a:noFill/>
          <a:ln w="9525">
            <a:noFill/>
            <a:miter lim="800000"/>
            <a:headEnd/>
            <a:tailEnd/>
          </a:ln>
        </p:spPr>
        <p:txBody>
          <a:bodyPr wrap="none" anchor="ctr">
            <a:spAutoFit/>
          </a:bodyPr>
          <a:lstStyle/>
          <a:p>
            <a:endParaRPr lang="en-US"/>
          </a:p>
        </p:txBody>
      </p:sp>
      <p:sp>
        <p:nvSpPr>
          <p:cNvPr id="25613" name="Rectangle 9"/>
          <p:cNvSpPr>
            <a:spLocks noChangeArrowheads="1"/>
          </p:cNvSpPr>
          <p:nvPr/>
        </p:nvSpPr>
        <p:spPr bwMode="auto">
          <a:xfrm>
            <a:off x="0" y="3154363"/>
            <a:ext cx="9144000" cy="0"/>
          </a:xfrm>
          <a:prstGeom prst="rect">
            <a:avLst/>
          </a:prstGeom>
          <a:noFill/>
          <a:ln w="9525">
            <a:noFill/>
            <a:miter lim="800000"/>
            <a:headEnd/>
            <a:tailEnd/>
          </a:ln>
        </p:spPr>
        <p:txBody>
          <a:bodyPr wrap="none" anchor="ctr">
            <a:spAutoFit/>
          </a:bodyPr>
          <a:lstStyle/>
          <a:p>
            <a:endParaRPr lang="en-US"/>
          </a:p>
        </p:txBody>
      </p:sp>
      <p:sp>
        <p:nvSpPr>
          <p:cNvPr id="25614" name="Rectangle 10"/>
          <p:cNvSpPr>
            <a:spLocks noChangeArrowheads="1"/>
          </p:cNvSpPr>
          <p:nvPr/>
        </p:nvSpPr>
        <p:spPr bwMode="auto">
          <a:xfrm>
            <a:off x="0" y="3082925"/>
            <a:ext cx="9144000" cy="0"/>
          </a:xfrm>
          <a:prstGeom prst="rect">
            <a:avLst/>
          </a:prstGeom>
          <a:noFill/>
          <a:ln w="9525">
            <a:noFill/>
            <a:miter lim="800000"/>
            <a:headEnd/>
            <a:tailEnd/>
          </a:ln>
        </p:spPr>
        <p:txBody>
          <a:bodyPr wrap="none" anchor="ctr">
            <a:spAutoFit/>
          </a:bodyPr>
          <a:lstStyle/>
          <a:p>
            <a:endParaRPr lang="en-US"/>
          </a:p>
        </p:txBody>
      </p:sp>
      <p:sp>
        <p:nvSpPr>
          <p:cNvPr id="25615" name="Rectangle 11"/>
          <p:cNvSpPr>
            <a:spLocks noChangeArrowheads="1"/>
          </p:cNvSpPr>
          <p:nvPr/>
        </p:nvSpPr>
        <p:spPr bwMode="auto">
          <a:xfrm>
            <a:off x="0" y="3303588"/>
            <a:ext cx="9144000" cy="0"/>
          </a:xfrm>
          <a:prstGeom prst="rect">
            <a:avLst/>
          </a:prstGeom>
          <a:noFill/>
          <a:ln w="9525">
            <a:noFill/>
            <a:miter lim="800000"/>
            <a:headEnd/>
            <a:tailEnd/>
          </a:ln>
        </p:spPr>
        <p:txBody>
          <a:bodyPr wrap="none" anchor="ctr">
            <a:spAutoFit/>
          </a:bodyPr>
          <a:lstStyle/>
          <a:p>
            <a:endParaRPr lang="en-US"/>
          </a:p>
        </p:txBody>
      </p:sp>
      <p:graphicFrame>
        <p:nvGraphicFramePr>
          <p:cNvPr id="25604" name="Object 12"/>
          <p:cNvGraphicFramePr>
            <a:graphicFrameLocks noChangeAspect="1"/>
          </p:cNvGraphicFramePr>
          <p:nvPr/>
        </p:nvGraphicFramePr>
        <p:xfrm>
          <a:off x="4724400" y="4759325"/>
          <a:ext cx="2430463" cy="422275"/>
        </p:xfrm>
        <a:graphic>
          <a:graphicData uri="http://schemas.openxmlformats.org/presentationml/2006/ole">
            <p:oleObj spid="_x0000_s25604" name="Equation" r:id="rId6" imgW="1447172" imgH="253890" progId="Equation.3">
              <p:embed/>
            </p:oleObj>
          </a:graphicData>
        </a:graphic>
      </p:graphicFrame>
      <p:sp>
        <p:nvSpPr>
          <p:cNvPr id="25616" name="Rectangle 13"/>
          <p:cNvSpPr>
            <a:spLocks noChangeArrowheads="1"/>
          </p:cNvSpPr>
          <p:nvPr/>
        </p:nvSpPr>
        <p:spPr bwMode="auto">
          <a:xfrm>
            <a:off x="0" y="3306763"/>
            <a:ext cx="9144000" cy="0"/>
          </a:xfrm>
          <a:prstGeom prst="rect">
            <a:avLst/>
          </a:prstGeom>
          <a:noFill/>
          <a:ln w="9525">
            <a:noFill/>
            <a:miter lim="800000"/>
            <a:headEnd/>
            <a:tailEnd/>
          </a:ln>
        </p:spPr>
        <p:txBody>
          <a:bodyPr wrap="none" anchor="ctr">
            <a:spAutoFit/>
          </a:bodyPr>
          <a:lstStyle/>
          <a:p>
            <a:endParaRPr lang="en-US"/>
          </a:p>
        </p:txBody>
      </p:sp>
      <p:graphicFrame>
        <p:nvGraphicFramePr>
          <p:cNvPr id="25605" name="Object 14"/>
          <p:cNvGraphicFramePr>
            <a:graphicFrameLocks noChangeAspect="1"/>
          </p:cNvGraphicFramePr>
          <p:nvPr/>
        </p:nvGraphicFramePr>
        <p:xfrm>
          <a:off x="5181600" y="5368925"/>
          <a:ext cx="1066800" cy="417513"/>
        </p:xfrm>
        <a:graphic>
          <a:graphicData uri="http://schemas.openxmlformats.org/presentationml/2006/ole">
            <p:oleObj spid="_x0000_s25605" name="Equation" r:id="rId7" imgW="622030" imgH="241195" progId="Equation.3">
              <p:embed/>
            </p:oleObj>
          </a:graphicData>
        </a:graphic>
      </p:graphicFrame>
      <p:graphicFrame>
        <p:nvGraphicFramePr>
          <p:cNvPr id="25606" name="Object 15"/>
          <p:cNvGraphicFramePr>
            <a:graphicFrameLocks noChangeAspect="1"/>
          </p:cNvGraphicFramePr>
          <p:nvPr/>
        </p:nvGraphicFramePr>
        <p:xfrm>
          <a:off x="6705600" y="5368925"/>
          <a:ext cx="1828800" cy="422275"/>
        </p:xfrm>
        <a:graphic>
          <a:graphicData uri="http://schemas.openxmlformats.org/presentationml/2006/ole">
            <p:oleObj spid="_x0000_s25606" name="Equation" r:id="rId8" imgW="990600" imgH="228600" progId="Equation.3">
              <p:embed/>
            </p:oleObj>
          </a:graphicData>
        </a:graphic>
      </p:graphicFrame>
      <p:sp>
        <p:nvSpPr>
          <p:cNvPr id="25617" name="Rectangle 16"/>
          <p:cNvSpPr>
            <a:spLocks noChangeArrowheads="1"/>
          </p:cNvSpPr>
          <p:nvPr/>
        </p:nvSpPr>
        <p:spPr bwMode="auto">
          <a:xfrm>
            <a:off x="0" y="4038600"/>
            <a:ext cx="9144000" cy="0"/>
          </a:xfrm>
          <a:prstGeom prst="rect">
            <a:avLst/>
          </a:prstGeom>
          <a:noFill/>
          <a:ln w="9525">
            <a:noFill/>
            <a:miter lim="800000"/>
            <a:headEnd/>
            <a:tailEnd/>
          </a:ln>
        </p:spPr>
        <p:txBody>
          <a:bodyPr wrap="none" anchor="ctr">
            <a:spAutoFit/>
          </a:bodyPr>
          <a:lstStyle/>
          <a:p>
            <a:endParaRPr lang="en-US"/>
          </a:p>
        </p:txBody>
      </p:sp>
      <p:sp>
        <p:nvSpPr>
          <p:cNvPr id="25618" name="Text Box 17"/>
          <p:cNvSpPr txBox="1">
            <a:spLocks noChangeArrowheads="1"/>
          </p:cNvSpPr>
          <p:nvPr/>
        </p:nvSpPr>
        <p:spPr bwMode="auto">
          <a:xfrm>
            <a:off x="7146925" y="2838450"/>
            <a:ext cx="1150938" cy="366713"/>
          </a:xfrm>
          <a:prstGeom prst="rect">
            <a:avLst/>
          </a:prstGeom>
          <a:noFill/>
          <a:ln w="9525">
            <a:noFill/>
            <a:miter lim="800000"/>
            <a:headEnd/>
            <a:tailEnd/>
          </a:ln>
        </p:spPr>
        <p:txBody>
          <a:bodyPr wrap="none">
            <a:spAutoFit/>
          </a:bodyPr>
          <a:lstStyle/>
          <a:p>
            <a:r>
              <a:rPr lang="en-US" sz="1800" i="1">
                <a:latin typeface="Times New Roman" pitchFamily="18" charset="0"/>
              </a:rPr>
              <a:t>j = 1, …, r</a:t>
            </a:r>
          </a:p>
        </p:txBody>
      </p:sp>
      <p:sp>
        <p:nvSpPr>
          <p:cNvPr id="25619" name="Text Box 18"/>
          <p:cNvSpPr txBox="1">
            <a:spLocks noChangeArrowheads="1"/>
          </p:cNvSpPr>
          <p:nvPr/>
        </p:nvSpPr>
        <p:spPr bwMode="auto">
          <a:xfrm>
            <a:off x="4648200" y="1371600"/>
            <a:ext cx="4495800" cy="1187450"/>
          </a:xfrm>
          <a:prstGeom prst="rect">
            <a:avLst/>
          </a:prstGeom>
          <a:noFill/>
          <a:ln w="9525">
            <a:noFill/>
            <a:miter lim="800000"/>
            <a:headEnd/>
            <a:tailEnd/>
          </a:ln>
        </p:spPr>
        <p:txBody>
          <a:bodyPr>
            <a:spAutoFit/>
          </a:bodyPr>
          <a:lstStyle/>
          <a:p>
            <a:r>
              <a:rPr lang="en-US" sz="2400"/>
              <a:t>Consider </a:t>
            </a:r>
            <a:r>
              <a:rPr lang="en-US" sz="2400" i="1"/>
              <a:t>r</a:t>
            </a:r>
            <a:r>
              <a:rPr lang="en-US" sz="2400"/>
              <a:t> design variables </a:t>
            </a:r>
            <a:r>
              <a:rPr lang="el-GR" sz="2400" i="1">
                <a:cs typeface="Arial" pitchFamily="34" charset="0"/>
              </a:rPr>
              <a:t>α</a:t>
            </a:r>
            <a:r>
              <a:rPr lang="en-US" sz="2400" i="1" baseline="-25000"/>
              <a:t>j</a:t>
            </a:r>
            <a:r>
              <a:rPr lang="en-US" sz="2400"/>
              <a:t> with the following boundaries of variation:</a:t>
            </a:r>
          </a:p>
        </p:txBody>
      </p:sp>
      <p:sp>
        <p:nvSpPr>
          <p:cNvPr id="25620" name="Rectangle 19"/>
          <p:cNvSpPr>
            <a:spLocks noChangeArrowheads="1"/>
          </p:cNvSpPr>
          <p:nvPr/>
        </p:nvSpPr>
        <p:spPr bwMode="auto">
          <a:xfrm>
            <a:off x="4724400" y="3429000"/>
            <a:ext cx="4419600" cy="822325"/>
          </a:xfrm>
          <a:prstGeom prst="rect">
            <a:avLst/>
          </a:prstGeom>
          <a:noFill/>
          <a:ln w="9525">
            <a:noFill/>
            <a:miter lim="800000"/>
            <a:headEnd/>
            <a:tailEnd/>
          </a:ln>
        </p:spPr>
        <p:txBody>
          <a:bodyPr>
            <a:spAutoFit/>
          </a:bodyPr>
          <a:lstStyle/>
          <a:p>
            <a:r>
              <a:rPr lang="en-US" sz="2400"/>
              <a:t>Generate </a:t>
            </a:r>
            <a:r>
              <a:rPr lang="en-US" sz="2400" i="1"/>
              <a:t>N</a:t>
            </a:r>
            <a:r>
              <a:rPr lang="en-US" sz="2400"/>
              <a:t> </a:t>
            </a:r>
            <a:r>
              <a:rPr lang="en-US" sz="2400" i="1"/>
              <a:t>r</a:t>
            </a:r>
            <a:r>
              <a:rPr lang="en-US" sz="2400"/>
              <a:t>-dimensional points using LP sequences:</a:t>
            </a:r>
          </a:p>
        </p:txBody>
      </p:sp>
      <p:sp>
        <p:nvSpPr>
          <p:cNvPr id="25621" name="Text Box 20"/>
          <p:cNvSpPr txBox="1">
            <a:spLocks noChangeArrowheads="1"/>
          </p:cNvSpPr>
          <p:nvPr/>
        </p:nvSpPr>
        <p:spPr bwMode="auto">
          <a:xfrm>
            <a:off x="7696200" y="4759325"/>
            <a:ext cx="1214438" cy="366713"/>
          </a:xfrm>
          <a:prstGeom prst="rect">
            <a:avLst/>
          </a:prstGeom>
          <a:noFill/>
          <a:ln w="9525">
            <a:noFill/>
            <a:miter lim="800000"/>
            <a:headEnd/>
            <a:tailEnd/>
          </a:ln>
        </p:spPr>
        <p:txBody>
          <a:bodyPr wrap="none">
            <a:spAutoFit/>
          </a:bodyPr>
          <a:lstStyle/>
          <a:p>
            <a:r>
              <a:rPr lang="en-US" sz="1800" i="1">
                <a:latin typeface="Times New Roman" pitchFamily="18" charset="0"/>
              </a:rPr>
              <a:t>i = 1, …, N</a:t>
            </a:r>
          </a:p>
        </p:txBody>
      </p:sp>
      <p:sp>
        <p:nvSpPr>
          <p:cNvPr id="25622" name="Line 21"/>
          <p:cNvSpPr>
            <a:spLocks noChangeShapeType="1"/>
          </p:cNvSpPr>
          <p:nvPr/>
        </p:nvSpPr>
        <p:spPr bwMode="auto">
          <a:xfrm flipV="1">
            <a:off x="1219200" y="5334000"/>
            <a:ext cx="228600" cy="609600"/>
          </a:xfrm>
          <a:prstGeom prst="line">
            <a:avLst/>
          </a:prstGeom>
          <a:noFill/>
          <a:ln w="38100">
            <a:solidFill>
              <a:schemeClr val="tx1"/>
            </a:solidFill>
            <a:round/>
            <a:headEnd/>
            <a:tailEnd type="triangle" w="lg" len="lg"/>
          </a:ln>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p:cNvSpPr>
            <a:spLocks noGrp="1"/>
          </p:cNvSpPr>
          <p:nvPr>
            <p:ph type="sldNum" sz="quarter" idx="12"/>
          </p:nvPr>
        </p:nvSpPr>
        <p:spPr>
          <a:noFill/>
        </p:spPr>
        <p:txBody>
          <a:bodyPr/>
          <a:lstStyle/>
          <a:p>
            <a:fld id="{D4312392-936E-4678-8F44-4A1F0274C6FA}" type="slidenum">
              <a:rPr lang="en-US" smtClean="0"/>
              <a:pPr/>
              <a:t>75</a:t>
            </a:fld>
            <a:endParaRPr lang="en-US" smtClean="0"/>
          </a:p>
        </p:txBody>
      </p:sp>
      <p:sp>
        <p:nvSpPr>
          <p:cNvPr id="88067" name="Rectangle 2"/>
          <p:cNvSpPr>
            <a:spLocks noGrp="1" noChangeArrowheads="1"/>
          </p:cNvSpPr>
          <p:nvPr>
            <p:ph type="body" idx="1"/>
          </p:nvPr>
        </p:nvSpPr>
        <p:spPr>
          <a:xfrm>
            <a:off x="0" y="0"/>
            <a:ext cx="9144000" cy="1371600"/>
          </a:xfrm>
          <a:noFill/>
        </p:spPr>
        <p:txBody>
          <a:bodyPr/>
          <a:lstStyle/>
          <a:p>
            <a:pPr marL="0" indent="0" algn="ctr" eaLnBrk="1" hangingPunct="1">
              <a:lnSpc>
                <a:spcPct val="90000"/>
              </a:lnSpc>
              <a:buFontTx/>
              <a:buNone/>
            </a:pPr>
            <a:r>
              <a:rPr lang="en-US" b="1" smtClean="0"/>
              <a:t>The PSI method is Implemented in the MOVI (Multicriteria Optimization and Vector Identification) Software System </a:t>
            </a:r>
          </a:p>
        </p:txBody>
      </p:sp>
      <p:sp>
        <p:nvSpPr>
          <p:cNvPr id="88068" name="Text Box 3"/>
          <p:cNvSpPr txBox="1">
            <a:spLocks noChangeArrowheads="1"/>
          </p:cNvSpPr>
          <p:nvPr/>
        </p:nvSpPr>
        <p:spPr bwMode="auto">
          <a:xfrm>
            <a:off x="381000" y="1905000"/>
            <a:ext cx="8382000" cy="3508375"/>
          </a:xfrm>
          <a:prstGeom prst="rect">
            <a:avLst/>
          </a:prstGeom>
          <a:noFill/>
          <a:ln w="9525">
            <a:noFill/>
            <a:miter lim="800000"/>
            <a:headEnd/>
            <a:tailEnd/>
          </a:ln>
        </p:spPr>
        <p:txBody>
          <a:bodyPr>
            <a:spAutoFit/>
          </a:bodyPr>
          <a:lstStyle/>
          <a:p>
            <a:pPr marL="174625" indent="-174625">
              <a:buFontTx/>
              <a:buChar char="•"/>
            </a:pPr>
            <a:r>
              <a:rPr lang="en-US" sz="2800"/>
              <a:t>Windows graphics user interface application.</a:t>
            </a:r>
          </a:p>
          <a:p>
            <a:pPr marL="174625" indent="-174625">
              <a:buFontTx/>
              <a:buChar char="•"/>
            </a:pPr>
            <a:r>
              <a:rPr lang="en-US" sz="2800"/>
              <a:t>Does not impose limitations on the number of parameters and criteria.</a:t>
            </a:r>
          </a:p>
          <a:p>
            <a:pPr marL="174625" indent="-174625">
              <a:buFontTx/>
              <a:buChar char="•"/>
            </a:pPr>
            <a:r>
              <a:rPr lang="en-US" sz="2800"/>
              <a:t>Can be run on several computers in a distributed mode.</a:t>
            </a:r>
          </a:p>
          <a:p>
            <a:pPr marL="174625" indent="-174625">
              <a:buFontTx/>
              <a:buChar char="•"/>
            </a:pPr>
            <a:r>
              <a:rPr lang="en-US" sz="2800"/>
              <a:t>Can be easily interfaced with mathematical models programmed in C/C++, Delphi, and Matlab.</a:t>
            </a:r>
          </a:p>
          <a:p>
            <a:pPr marL="174625" indent="-174625">
              <a:buFontTx/>
              <a:buChar char="•"/>
            </a:pPr>
            <a:r>
              <a:rPr lang="en-US" sz="2800"/>
              <a:t>Has many users world-wide.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5"/>
          <p:cNvSpPr>
            <a:spLocks noGrp="1"/>
          </p:cNvSpPr>
          <p:nvPr>
            <p:ph type="sldNum" sz="quarter" idx="12"/>
          </p:nvPr>
        </p:nvSpPr>
        <p:spPr>
          <a:noFill/>
        </p:spPr>
        <p:txBody>
          <a:bodyPr/>
          <a:lstStyle/>
          <a:p>
            <a:fld id="{645BF33A-17BB-404F-9131-9F284AD8D48D}" type="slidenum">
              <a:rPr lang="en-US" smtClean="0"/>
              <a:pPr/>
              <a:t>76</a:t>
            </a:fld>
            <a:endParaRPr lang="en-US" smtClean="0"/>
          </a:p>
        </p:txBody>
      </p:sp>
      <p:sp>
        <p:nvSpPr>
          <p:cNvPr id="27652" name="Rectangle 2"/>
          <p:cNvSpPr>
            <a:spLocks noGrp="1" noChangeArrowheads="1"/>
          </p:cNvSpPr>
          <p:nvPr>
            <p:ph type="title"/>
          </p:nvPr>
        </p:nvSpPr>
        <p:spPr>
          <a:xfrm>
            <a:off x="457200" y="0"/>
            <a:ext cx="8229600" cy="1143000"/>
          </a:xfrm>
        </p:spPr>
        <p:txBody>
          <a:bodyPr/>
          <a:lstStyle/>
          <a:p>
            <a:pPr eaLnBrk="1" hangingPunct="1"/>
            <a:r>
              <a:rPr lang="en-US" sz="2800" b="1" smtClean="0"/>
              <a:t>References</a:t>
            </a:r>
          </a:p>
        </p:txBody>
      </p:sp>
      <p:graphicFrame>
        <p:nvGraphicFramePr>
          <p:cNvPr id="27650" name="Object 3"/>
          <p:cNvGraphicFramePr>
            <a:graphicFrameLocks noChangeAspect="1"/>
          </p:cNvGraphicFramePr>
          <p:nvPr>
            <p:ph idx="1"/>
          </p:nvPr>
        </p:nvGraphicFramePr>
        <p:xfrm>
          <a:off x="996950" y="990600"/>
          <a:ext cx="6983413" cy="5576888"/>
        </p:xfrm>
        <a:graphic>
          <a:graphicData uri="http://schemas.openxmlformats.org/presentationml/2006/ole">
            <p:oleObj spid="_x0000_s27650" name="Document" r:id="rId4" imgW="5499373" imgH="4391639" progId="Word.Document.8">
              <p:embed/>
            </p:oleObj>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Slide Number Placeholder 5"/>
          <p:cNvSpPr>
            <a:spLocks noGrp="1"/>
          </p:cNvSpPr>
          <p:nvPr>
            <p:ph type="sldNum" sz="quarter" idx="12"/>
          </p:nvPr>
        </p:nvSpPr>
        <p:spPr>
          <a:noFill/>
        </p:spPr>
        <p:txBody>
          <a:bodyPr/>
          <a:lstStyle/>
          <a:p>
            <a:fld id="{CF66B612-C04C-4D49-8F96-5F689C7E0852}" type="slidenum">
              <a:rPr lang="en-US" smtClean="0"/>
              <a:pPr/>
              <a:t>77</a:t>
            </a:fld>
            <a:endParaRPr lang="en-US" smtClean="0"/>
          </a:p>
        </p:txBody>
      </p:sp>
      <p:sp>
        <p:nvSpPr>
          <p:cNvPr id="28679" name="Rectangle 2"/>
          <p:cNvSpPr>
            <a:spLocks noGrp="1" noChangeArrowheads="1"/>
          </p:cNvSpPr>
          <p:nvPr>
            <p:ph type="title"/>
          </p:nvPr>
        </p:nvSpPr>
        <p:spPr>
          <a:xfrm>
            <a:off x="381000" y="274638"/>
            <a:ext cx="8305800" cy="792162"/>
          </a:xfrm>
        </p:spPr>
        <p:txBody>
          <a:bodyPr/>
          <a:lstStyle/>
          <a:p>
            <a:pPr eaLnBrk="1" hangingPunct="1"/>
            <a:r>
              <a:rPr lang="en-US" sz="2800" b="1" smtClean="0"/>
              <a:t>Basic Single-Criterion Approaches (1/2)</a:t>
            </a:r>
          </a:p>
        </p:txBody>
      </p:sp>
      <p:graphicFrame>
        <p:nvGraphicFramePr>
          <p:cNvPr id="28674" name="Object 3"/>
          <p:cNvGraphicFramePr>
            <a:graphicFrameLocks noChangeAspect="1"/>
          </p:cNvGraphicFramePr>
          <p:nvPr>
            <p:ph idx="1"/>
          </p:nvPr>
        </p:nvGraphicFramePr>
        <p:xfrm>
          <a:off x="612775" y="1371600"/>
          <a:ext cx="8129588" cy="3813175"/>
        </p:xfrm>
        <a:graphic>
          <a:graphicData uri="http://schemas.openxmlformats.org/presentationml/2006/ole">
            <p:oleObj spid="_x0000_s28674" name="Document" r:id="rId3" imgW="5691844" imgH="2681158" progId="Word.Document.8">
              <p:embed/>
            </p:oleObj>
          </a:graphicData>
        </a:graphic>
      </p:graphicFrame>
      <p:sp>
        <p:nvSpPr>
          <p:cNvPr id="2868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8675" name="Object 5"/>
          <p:cNvGraphicFramePr>
            <a:graphicFrameLocks noChangeAspect="1"/>
          </p:cNvGraphicFramePr>
          <p:nvPr/>
        </p:nvGraphicFramePr>
        <p:xfrm>
          <a:off x="4724400" y="1676400"/>
          <a:ext cx="1219200" cy="877888"/>
        </p:xfrm>
        <a:graphic>
          <a:graphicData uri="http://schemas.openxmlformats.org/presentationml/2006/ole">
            <p:oleObj spid="_x0000_s28675" name="Equation" r:id="rId4" imgW="596900" imgH="431800" progId="Equation.3">
              <p:embed/>
            </p:oleObj>
          </a:graphicData>
        </a:graphic>
      </p:graphicFrame>
      <p:sp>
        <p:nvSpPr>
          <p:cNvPr id="28681" name="Text Box 6"/>
          <p:cNvSpPr txBox="1">
            <a:spLocks noChangeArrowheads="1"/>
          </p:cNvSpPr>
          <p:nvPr/>
        </p:nvSpPr>
        <p:spPr bwMode="auto">
          <a:xfrm>
            <a:off x="898525" y="468313"/>
            <a:ext cx="184150" cy="396875"/>
          </a:xfrm>
          <a:prstGeom prst="rect">
            <a:avLst/>
          </a:prstGeom>
          <a:noFill/>
          <a:ln w="9525">
            <a:noFill/>
            <a:miter lim="800000"/>
            <a:headEnd/>
            <a:tailEnd/>
          </a:ln>
        </p:spPr>
        <p:txBody>
          <a:bodyPr wrap="none">
            <a:spAutoFit/>
          </a:bodyPr>
          <a:lstStyle/>
          <a:p>
            <a:endParaRPr lang="en-US"/>
          </a:p>
        </p:txBody>
      </p:sp>
      <p:sp>
        <p:nvSpPr>
          <p:cNvPr id="28682"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8676" name="Object 8"/>
          <p:cNvGraphicFramePr>
            <a:graphicFrameLocks noChangeAspect="1"/>
          </p:cNvGraphicFramePr>
          <p:nvPr/>
        </p:nvGraphicFramePr>
        <p:xfrm>
          <a:off x="6248400" y="1905000"/>
          <a:ext cx="914400" cy="482600"/>
        </p:xfrm>
        <a:graphic>
          <a:graphicData uri="http://schemas.openxmlformats.org/presentationml/2006/ole">
            <p:oleObj spid="_x0000_s28676" name="Equation" r:id="rId5" imgW="431613" imgH="228501" progId="Equation.3">
              <p:embed/>
            </p:oleObj>
          </a:graphicData>
        </a:graphic>
      </p:graphicFrame>
      <p:sp>
        <p:nvSpPr>
          <p:cNvPr id="28683" name="Text Box 9"/>
          <p:cNvSpPr txBox="1">
            <a:spLocks noChangeArrowheads="1"/>
          </p:cNvSpPr>
          <p:nvPr/>
        </p:nvSpPr>
        <p:spPr bwMode="auto">
          <a:xfrm>
            <a:off x="457200" y="5387975"/>
            <a:ext cx="6016625" cy="1525588"/>
          </a:xfrm>
          <a:prstGeom prst="rect">
            <a:avLst/>
          </a:prstGeom>
          <a:noFill/>
          <a:ln w="9525">
            <a:noFill/>
            <a:miter lim="800000"/>
            <a:headEnd/>
            <a:tailEnd/>
          </a:ln>
        </p:spPr>
        <p:txBody>
          <a:bodyPr wrap="none">
            <a:spAutoFit/>
          </a:bodyPr>
          <a:lstStyle/>
          <a:p>
            <a:r>
              <a:rPr lang="en-US" sz="2200" b="1">
                <a:latin typeface="Times New Roman" pitchFamily="18" charset="0"/>
              </a:rPr>
              <a:t>B. Optimization of the Most Important Criterion</a:t>
            </a:r>
          </a:p>
          <a:p>
            <a:endParaRPr lang="en-GB" altLang="zh-CN" sz="1800" i="1">
              <a:latin typeface="Times New Roman" pitchFamily="18" charset="0"/>
              <a:ea typeface="SimSun" pitchFamily="2" charset="-122"/>
            </a:endParaRPr>
          </a:p>
          <a:p>
            <a:r>
              <a:rPr lang="en-GB" altLang="zh-CN" sz="1800" i="1">
                <a:latin typeface="Times New Roman" pitchFamily="18" charset="0"/>
                <a:ea typeface="SimSun" pitchFamily="2" charset="-122"/>
              </a:rPr>
              <a:t>In this approach we should answer the question:</a:t>
            </a:r>
            <a:r>
              <a:rPr lang="en-GB" altLang="zh-CN" sz="1800">
                <a:latin typeface="Times New Roman" pitchFamily="18" charset="0"/>
                <a:ea typeface="SimSun" pitchFamily="2" charset="-122"/>
              </a:rPr>
              <a:t> </a:t>
            </a:r>
          </a:p>
          <a:p>
            <a:pPr>
              <a:buFontTx/>
              <a:buChar char="•"/>
            </a:pPr>
            <a:r>
              <a:rPr lang="en-GB" altLang="zh-CN" sz="1800">
                <a:latin typeface="Times New Roman" pitchFamily="18" charset="0"/>
                <a:ea typeface="SimSun" pitchFamily="2" charset="-122"/>
              </a:rPr>
              <a:t> </a:t>
            </a:r>
            <a:r>
              <a:rPr lang="en-US" altLang="zh-CN" sz="1800">
                <a:latin typeface="Times New Roman" pitchFamily="18" charset="0"/>
                <a:ea typeface="SimSun" pitchFamily="2" charset="-122"/>
              </a:rPr>
              <a:t>What is «the most important criterion»?</a:t>
            </a:r>
            <a:endParaRPr lang="en-US" sz="1800">
              <a:latin typeface="Times New Roman" pitchFamily="18" charset="0"/>
            </a:endParaRPr>
          </a:p>
          <a:p>
            <a:endParaRPr lang="en-US" sz="1800">
              <a:latin typeface="Times New Roman" pitchFamily="18" charset="0"/>
            </a:endParaRPr>
          </a:p>
        </p:txBody>
      </p:sp>
      <p:sp>
        <p:nvSpPr>
          <p:cNvPr id="28684" name="Text Box 10"/>
          <p:cNvSpPr txBox="1">
            <a:spLocks noChangeArrowheads="1"/>
          </p:cNvSpPr>
          <p:nvPr/>
        </p:nvSpPr>
        <p:spPr bwMode="auto">
          <a:xfrm>
            <a:off x="898525" y="315913"/>
            <a:ext cx="184150" cy="396875"/>
          </a:xfrm>
          <a:prstGeom prst="rect">
            <a:avLst/>
          </a:prstGeom>
          <a:noFill/>
          <a:ln w="9525">
            <a:noFill/>
            <a:miter lim="800000"/>
            <a:headEnd/>
            <a:tailEnd/>
          </a:ln>
        </p:spPr>
        <p:txBody>
          <a:bodyPr wrap="none">
            <a:spAutoFit/>
          </a:bodyPr>
          <a:lstStyle/>
          <a:p>
            <a:endParaRPr lang="en-US"/>
          </a:p>
        </p:txBody>
      </p:sp>
      <p:sp>
        <p:nvSpPr>
          <p:cNvPr id="28685" name="Text Box 11"/>
          <p:cNvSpPr txBox="1">
            <a:spLocks noChangeArrowheads="1"/>
          </p:cNvSpPr>
          <p:nvPr/>
        </p:nvSpPr>
        <p:spPr bwMode="auto">
          <a:xfrm>
            <a:off x="746125" y="468313"/>
            <a:ext cx="184150" cy="396875"/>
          </a:xfrm>
          <a:prstGeom prst="rect">
            <a:avLst/>
          </a:prstGeom>
          <a:noFill/>
          <a:ln w="9525">
            <a:noFill/>
            <a:miter lim="800000"/>
            <a:headEnd/>
            <a:tailEnd/>
          </a:ln>
        </p:spPr>
        <p:txBody>
          <a:bodyPr wrap="none">
            <a:spAutoFit/>
          </a:bodyPr>
          <a:lstStyle/>
          <a:p>
            <a:endParaRPr lang="en-US"/>
          </a:p>
        </p:txBody>
      </p:sp>
      <p:sp>
        <p:nvSpPr>
          <p:cNvPr id="28686"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8677" name="Object 13"/>
          <p:cNvGraphicFramePr>
            <a:graphicFrameLocks noChangeAspect="1"/>
          </p:cNvGraphicFramePr>
          <p:nvPr/>
        </p:nvGraphicFramePr>
        <p:xfrm>
          <a:off x="6477000" y="5410200"/>
          <a:ext cx="825500" cy="417513"/>
        </p:xfrm>
        <a:graphic>
          <a:graphicData uri="http://schemas.openxmlformats.org/presentationml/2006/ole">
            <p:oleObj spid="_x0000_s28677" name="Equation" r:id="rId6" imgW="431640" imgH="215640" progId="Equation.3">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p:spPr>
        <p:txBody>
          <a:bodyPr/>
          <a:lstStyle/>
          <a:p>
            <a:fld id="{C732E42A-E7E2-4221-B1F2-A7B17C687708}" type="slidenum">
              <a:rPr lang="en-US" smtClean="0"/>
              <a:pPr/>
              <a:t>78</a:t>
            </a:fld>
            <a:endParaRPr lang="en-US" smtClean="0"/>
          </a:p>
        </p:txBody>
      </p:sp>
      <p:sp>
        <p:nvSpPr>
          <p:cNvPr id="92163" name="Rectangle 2"/>
          <p:cNvSpPr>
            <a:spLocks noGrp="1" noChangeArrowheads="1"/>
          </p:cNvSpPr>
          <p:nvPr>
            <p:ph type="title"/>
          </p:nvPr>
        </p:nvSpPr>
        <p:spPr>
          <a:xfrm>
            <a:off x="457200" y="274638"/>
            <a:ext cx="8229600" cy="944562"/>
          </a:xfrm>
        </p:spPr>
        <p:txBody>
          <a:bodyPr/>
          <a:lstStyle/>
          <a:p>
            <a:pPr eaLnBrk="1" hangingPunct="1"/>
            <a:r>
              <a:rPr lang="en-US" sz="2800" b="1" smtClean="0"/>
              <a:t>Basic Single</a:t>
            </a:r>
            <a:r>
              <a:rPr lang="ru-RU" sz="2800" b="1" smtClean="0"/>
              <a:t>-</a:t>
            </a:r>
            <a:r>
              <a:rPr lang="en-US" sz="2800" b="1" smtClean="0"/>
              <a:t>Criterion</a:t>
            </a:r>
            <a:r>
              <a:rPr lang="ru-RU" sz="2800" b="1" smtClean="0"/>
              <a:t> </a:t>
            </a:r>
            <a:r>
              <a:rPr lang="en-US" sz="2800" b="1" smtClean="0"/>
              <a:t>Approaches (2/2)</a:t>
            </a:r>
            <a:r>
              <a:rPr lang="ru-RU" sz="3200" b="1" smtClean="0"/>
              <a:t> </a:t>
            </a:r>
            <a:r>
              <a:rPr lang="en-US" sz="3200" b="1" smtClean="0"/>
              <a:t/>
            </a:r>
            <a:br>
              <a:rPr lang="en-US" sz="3200" b="1" smtClean="0"/>
            </a:br>
            <a:endParaRPr lang="en-US" sz="2400" b="1" smtClean="0"/>
          </a:p>
        </p:txBody>
      </p:sp>
      <p:sp>
        <p:nvSpPr>
          <p:cNvPr id="92164" name="Text Box 3"/>
          <p:cNvSpPr txBox="1">
            <a:spLocks noChangeArrowheads="1"/>
          </p:cNvSpPr>
          <p:nvPr/>
        </p:nvSpPr>
        <p:spPr bwMode="auto">
          <a:xfrm>
            <a:off x="517525" y="392113"/>
            <a:ext cx="184150" cy="396875"/>
          </a:xfrm>
          <a:prstGeom prst="rect">
            <a:avLst/>
          </a:prstGeom>
          <a:noFill/>
          <a:ln w="9525">
            <a:noFill/>
            <a:miter lim="800000"/>
            <a:headEnd/>
            <a:tailEnd/>
          </a:ln>
        </p:spPr>
        <p:txBody>
          <a:bodyPr wrap="none">
            <a:spAutoFit/>
          </a:bodyPr>
          <a:lstStyle/>
          <a:p>
            <a:endParaRPr lang="en-US"/>
          </a:p>
        </p:txBody>
      </p:sp>
      <p:sp>
        <p:nvSpPr>
          <p:cNvPr id="9216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92166" name="Text Box 5"/>
          <p:cNvSpPr txBox="1">
            <a:spLocks noChangeArrowheads="1"/>
          </p:cNvSpPr>
          <p:nvPr/>
        </p:nvSpPr>
        <p:spPr bwMode="auto">
          <a:xfrm>
            <a:off x="381000" y="1524000"/>
            <a:ext cx="8382000" cy="4111625"/>
          </a:xfrm>
          <a:prstGeom prst="rect">
            <a:avLst/>
          </a:prstGeom>
          <a:noFill/>
          <a:ln w="9525">
            <a:noFill/>
            <a:miter lim="800000"/>
            <a:headEnd/>
            <a:tailEnd/>
          </a:ln>
        </p:spPr>
        <p:txBody>
          <a:bodyPr>
            <a:spAutoFit/>
          </a:bodyPr>
          <a:lstStyle/>
          <a:p>
            <a:r>
              <a:rPr lang="en-US" altLang="zh-CN" sz="2200">
                <a:ea typeface="SimSun" pitchFamily="2" charset="-122"/>
              </a:rPr>
              <a:t>Using these approaches it is difficult (or sometimes impossible) to answer correctly the questions mentioned previously. </a:t>
            </a:r>
            <a:r>
              <a:rPr lang="en-GB" altLang="zh-CN" sz="2200">
                <a:ea typeface="SimSun" pitchFamily="2" charset="-122"/>
              </a:rPr>
              <a:t>As a rule, these approaches fail to provide acceptable results. </a:t>
            </a:r>
          </a:p>
          <a:p>
            <a:endParaRPr lang="en-GB" altLang="zh-CN" sz="2200">
              <a:ea typeface="SimSun" pitchFamily="2" charset="-122"/>
            </a:endParaRPr>
          </a:p>
          <a:p>
            <a:r>
              <a:rPr lang="en-GB" altLang="zh-CN" sz="2200" i="1">
                <a:ea typeface="SimSun" pitchFamily="2" charset="-122"/>
              </a:rPr>
              <a:t>However, </a:t>
            </a:r>
            <a:r>
              <a:rPr lang="en-US" altLang="zh-CN" sz="2200" i="1">
                <a:ea typeface="SimSun" pitchFamily="2" charset="-122"/>
              </a:rPr>
              <a:t>even if we manage to answer those questions, the most important question, namely, </a:t>
            </a:r>
            <a:r>
              <a:rPr lang="en-US" altLang="zh-CN" sz="2200" i="1" u="sng">
                <a:ea typeface="SimSun" pitchFamily="2" charset="-122"/>
              </a:rPr>
              <a:t>how to construct the feasible solution set D</a:t>
            </a:r>
            <a:r>
              <a:rPr lang="en-US" altLang="zh-CN" sz="2200" i="1">
                <a:ea typeface="SimSun" pitchFamily="2" charset="-122"/>
              </a:rPr>
              <a:t> (i.e., to define design variable, functional, and criteria constraints), would remain without answer.</a:t>
            </a:r>
            <a:r>
              <a:rPr lang="en-US" altLang="zh-CN" sz="2200">
                <a:ea typeface="SimSun" pitchFamily="2" charset="-122"/>
              </a:rPr>
              <a:t> </a:t>
            </a:r>
          </a:p>
          <a:p>
            <a:endParaRPr lang="en-US" altLang="zh-CN" sz="2200">
              <a:ea typeface="SimSun" pitchFamily="2" charset="-122"/>
            </a:endParaRPr>
          </a:p>
          <a:p>
            <a:r>
              <a:rPr lang="en-US" altLang="zh-CN" sz="2200">
                <a:ea typeface="SimSun" pitchFamily="2" charset="-122"/>
              </a:rPr>
              <a:t>Therefore there are no guarantees that we will be searching for the optimal solutions in the “</a:t>
            </a:r>
            <a:r>
              <a:rPr lang="en-US" altLang="zh-CN" sz="2200">
                <a:solidFill>
                  <a:srgbClr val="FF0000"/>
                </a:solidFill>
                <a:ea typeface="SimSun" pitchFamily="2" charset="-122"/>
              </a:rPr>
              <a:t>right place</a:t>
            </a:r>
            <a:r>
              <a:rPr lang="en-US" altLang="zh-CN" sz="2200">
                <a:ea typeface="SimSun" pitchFamily="2" charset="-122"/>
              </a:rPr>
              <a:t>”. </a:t>
            </a:r>
            <a:endParaRPr lang="en-US" sz="2200"/>
          </a:p>
          <a:p>
            <a:endParaRPr lang="en-US" sz="220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ru-RU" dirty="0" smtClean="0"/>
              <a:t/>
            </a:r>
            <a:br>
              <a:rPr lang="ru-RU" dirty="0" smtClean="0"/>
            </a:br>
            <a:r>
              <a:rPr lang="en-GB" sz="2800" b="1" dirty="0" smtClean="0"/>
              <a:t>Flow Chart Of The Algorithm (Interactive Mode)</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pPr>
              <a:defRPr/>
            </a:pPr>
            <a:fld id="{8E7AD330-D11E-4446-ABE4-0010128D4F41}" type="slidenum">
              <a:rPr lang="en-US" smtClean="0"/>
              <a:pPr>
                <a:defRPr/>
              </a:pPr>
              <a:t>79</a:t>
            </a:fld>
            <a:endParaRPr lang="en-US"/>
          </a:p>
        </p:txBody>
      </p:sp>
      <p:pic>
        <p:nvPicPr>
          <p:cNvPr id="104450" name="Picture 2"/>
          <p:cNvPicPr>
            <a:picLocks noGrp="1" noChangeAspect="1" noChangeArrowheads="1"/>
          </p:cNvPicPr>
          <p:nvPr>
            <p:ph idx="1"/>
          </p:nvPr>
        </p:nvPicPr>
        <p:blipFill>
          <a:blip r:embed="rId2" cstate="print"/>
          <a:srcRect/>
          <a:stretch>
            <a:fillRect/>
          </a:stretch>
        </p:blipFill>
        <p:spPr bwMode="auto">
          <a:xfrm>
            <a:off x="2819400" y="964663"/>
            <a:ext cx="3733800" cy="57409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12"/>
          </p:nvPr>
        </p:nvSpPr>
        <p:spPr/>
        <p:txBody>
          <a:bodyPr/>
          <a:lstStyle/>
          <a:p>
            <a:fld id="{B5F18D6C-3B8B-4FEC-8158-C22D09651450}" type="slidenum">
              <a:rPr lang="en-US"/>
              <a:pPr/>
              <a:t>8</a:t>
            </a:fld>
            <a:endParaRPr lang="en-US"/>
          </a:p>
        </p:txBody>
      </p:sp>
      <p:sp>
        <p:nvSpPr>
          <p:cNvPr id="11268" name="Rectangle 4"/>
          <p:cNvSpPr>
            <a:spLocks noGrp="1" noChangeArrowheads="1"/>
          </p:cNvSpPr>
          <p:nvPr>
            <p:ph type="title"/>
          </p:nvPr>
        </p:nvSpPr>
        <p:spPr>
          <a:xfrm>
            <a:off x="152400" y="76200"/>
            <a:ext cx="8991600" cy="990600"/>
          </a:xfrm>
        </p:spPr>
        <p:txBody>
          <a:bodyPr/>
          <a:lstStyle/>
          <a:p>
            <a:r>
              <a:rPr lang="en-US" sz="2800" b="1"/>
              <a:t>Projections of the 50-Dimensional Points (LP Sequences) onto the Plane of </a:t>
            </a:r>
            <a:r>
              <a:rPr lang="en-US" sz="2800" b="1">
                <a:solidFill>
                  <a:schemeClr val="tx1"/>
                </a:solidFill>
              </a:rPr>
              <a:t>Two</a:t>
            </a:r>
            <a:r>
              <a:rPr lang="en-US" sz="2800" b="1"/>
              <a:t> Design Variables</a:t>
            </a:r>
          </a:p>
        </p:txBody>
      </p:sp>
      <p:sp>
        <p:nvSpPr>
          <p:cNvPr id="11272" name="Rectangle 8"/>
          <p:cNvSpPr>
            <a:spLocks noGrp="1" noChangeArrowheads="1"/>
          </p:cNvSpPr>
          <p:nvPr>
            <p:ph sz="half" idx="1"/>
          </p:nvPr>
        </p:nvSpPr>
        <p:spPr/>
        <p:txBody>
          <a:bodyPr/>
          <a:lstStyle/>
          <a:p>
            <a:r>
              <a:rPr lang="en-US"/>
              <a:t>8096</a:t>
            </a:r>
          </a:p>
        </p:txBody>
      </p:sp>
      <p:pic>
        <p:nvPicPr>
          <p:cNvPr id="11274" name="Picture 10" descr="N8192"/>
          <p:cNvPicPr>
            <a:picLocks noChangeAspect="1" noChangeArrowheads="1"/>
          </p:cNvPicPr>
          <p:nvPr/>
        </p:nvPicPr>
        <p:blipFill>
          <a:blip r:embed="rId2" cstate="print"/>
          <a:srcRect/>
          <a:stretch>
            <a:fillRect/>
          </a:stretch>
        </p:blipFill>
        <p:spPr bwMode="auto">
          <a:xfrm>
            <a:off x="4724400" y="3962400"/>
            <a:ext cx="3657600" cy="2422525"/>
          </a:xfrm>
          <a:prstGeom prst="rect">
            <a:avLst/>
          </a:prstGeom>
          <a:noFill/>
          <a:ln w="9525">
            <a:noFill/>
            <a:miter lim="800000"/>
            <a:headEnd/>
            <a:tailEnd/>
          </a:ln>
        </p:spPr>
      </p:pic>
      <p:pic>
        <p:nvPicPr>
          <p:cNvPr id="11275" name="Picture 11" descr="N256"/>
          <p:cNvPicPr>
            <a:picLocks noChangeAspect="1" noChangeArrowheads="1"/>
          </p:cNvPicPr>
          <p:nvPr/>
        </p:nvPicPr>
        <p:blipFill>
          <a:blip r:embed="rId3" cstate="print"/>
          <a:srcRect/>
          <a:stretch>
            <a:fillRect/>
          </a:stretch>
        </p:blipFill>
        <p:spPr bwMode="auto">
          <a:xfrm>
            <a:off x="381000" y="1295400"/>
            <a:ext cx="3962400" cy="2287588"/>
          </a:xfrm>
          <a:prstGeom prst="rect">
            <a:avLst/>
          </a:prstGeom>
          <a:noFill/>
          <a:ln w="9525">
            <a:noFill/>
            <a:miter lim="800000"/>
            <a:headEnd/>
            <a:tailEnd/>
          </a:ln>
        </p:spPr>
      </p:pic>
      <p:pic>
        <p:nvPicPr>
          <p:cNvPr id="11276" name="Picture 12" descr="N2048"/>
          <p:cNvPicPr>
            <a:picLocks noChangeAspect="1" noChangeArrowheads="1"/>
          </p:cNvPicPr>
          <p:nvPr/>
        </p:nvPicPr>
        <p:blipFill>
          <a:blip r:embed="rId4" cstate="print"/>
          <a:srcRect/>
          <a:stretch>
            <a:fillRect/>
          </a:stretch>
        </p:blipFill>
        <p:spPr bwMode="auto">
          <a:xfrm>
            <a:off x="4724400" y="1295400"/>
            <a:ext cx="3733800" cy="2263775"/>
          </a:xfrm>
          <a:prstGeom prst="rect">
            <a:avLst/>
          </a:prstGeom>
          <a:noFill/>
          <a:ln w="9525">
            <a:noFill/>
            <a:miter lim="800000"/>
            <a:headEnd/>
            <a:tailEnd/>
          </a:ln>
        </p:spPr>
      </p:pic>
      <p:pic>
        <p:nvPicPr>
          <p:cNvPr id="11278" name="Picture 14" descr="N4096"/>
          <p:cNvPicPr>
            <a:picLocks noGrp="1" noChangeAspect="1" noChangeArrowheads="1"/>
          </p:cNvPicPr>
          <p:nvPr>
            <p:ph sz="half" idx="2"/>
          </p:nvPr>
        </p:nvPicPr>
        <p:blipFill>
          <a:blip r:embed="rId5" cstate="print"/>
          <a:srcRect/>
          <a:stretch>
            <a:fillRect/>
          </a:stretch>
        </p:blipFill>
        <p:spPr>
          <a:xfrm>
            <a:off x="304800" y="3962400"/>
            <a:ext cx="3886200" cy="2349500"/>
          </a:xfrm>
          <a:noFill/>
          <a:ln/>
        </p:spPr>
      </p:pic>
      <p:sp>
        <p:nvSpPr>
          <p:cNvPr id="11280" name="Text Box 16"/>
          <p:cNvSpPr txBox="1">
            <a:spLocks noChangeArrowheads="1"/>
          </p:cNvSpPr>
          <p:nvPr/>
        </p:nvSpPr>
        <p:spPr bwMode="auto">
          <a:xfrm>
            <a:off x="1447800" y="3581400"/>
            <a:ext cx="1600200" cy="336550"/>
          </a:xfrm>
          <a:prstGeom prst="rect">
            <a:avLst/>
          </a:prstGeom>
          <a:noFill/>
          <a:ln w="9525">
            <a:noFill/>
            <a:miter lim="800000"/>
            <a:headEnd/>
            <a:tailEnd/>
          </a:ln>
          <a:effectLst/>
        </p:spPr>
        <p:txBody>
          <a:bodyPr>
            <a:spAutoFit/>
          </a:bodyPr>
          <a:lstStyle/>
          <a:p>
            <a:r>
              <a:rPr lang="en-US" sz="1600" b="1"/>
              <a:t>N=256 points</a:t>
            </a:r>
            <a:endParaRPr lang="en-US" sz="1600"/>
          </a:p>
        </p:txBody>
      </p:sp>
      <p:sp>
        <p:nvSpPr>
          <p:cNvPr id="11281" name="Text Box 17"/>
          <p:cNvSpPr txBox="1">
            <a:spLocks noChangeArrowheads="1"/>
          </p:cNvSpPr>
          <p:nvPr/>
        </p:nvSpPr>
        <p:spPr bwMode="auto">
          <a:xfrm>
            <a:off x="1828800" y="6324600"/>
            <a:ext cx="930275" cy="336550"/>
          </a:xfrm>
          <a:prstGeom prst="rect">
            <a:avLst/>
          </a:prstGeom>
          <a:noFill/>
          <a:ln w="9525">
            <a:noFill/>
            <a:miter lim="800000"/>
            <a:headEnd/>
            <a:tailEnd/>
          </a:ln>
          <a:effectLst/>
        </p:spPr>
        <p:txBody>
          <a:bodyPr>
            <a:spAutoFit/>
          </a:bodyPr>
          <a:lstStyle/>
          <a:p>
            <a:r>
              <a:rPr lang="en-US" sz="1600" b="1"/>
              <a:t>N=4096</a:t>
            </a:r>
          </a:p>
        </p:txBody>
      </p:sp>
      <p:sp>
        <p:nvSpPr>
          <p:cNvPr id="11282" name="Text Box 18"/>
          <p:cNvSpPr txBox="1">
            <a:spLocks noChangeArrowheads="1"/>
          </p:cNvSpPr>
          <p:nvPr/>
        </p:nvSpPr>
        <p:spPr bwMode="auto">
          <a:xfrm>
            <a:off x="6324600" y="3581400"/>
            <a:ext cx="900113" cy="336550"/>
          </a:xfrm>
          <a:prstGeom prst="rect">
            <a:avLst/>
          </a:prstGeom>
          <a:noFill/>
          <a:ln w="9525">
            <a:noFill/>
            <a:miter lim="800000"/>
            <a:headEnd/>
            <a:tailEnd/>
          </a:ln>
          <a:effectLst/>
        </p:spPr>
        <p:txBody>
          <a:bodyPr wrap="none">
            <a:spAutoFit/>
          </a:bodyPr>
          <a:lstStyle/>
          <a:p>
            <a:r>
              <a:rPr lang="en-US" sz="1600" b="1"/>
              <a:t>N=2048</a:t>
            </a:r>
          </a:p>
        </p:txBody>
      </p:sp>
      <p:sp>
        <p:nvSpPr>
          <p:cNvPr id="11283" name="Text Box 19"/>
          <p:cNvSpPr txBox="1">
            <a:spLocks noChangeArrowheads="1"/>
          </p:cNvSpPr>
          <p:nvPr/>
        </p:nvSpPr>
        <p:spPr bwMode="auto">
          <a:xfrm>
            <a:off x="6248400" y="6400800"/>
            <a:ext cx="900113" cy="336550"/>
          </a:xfrm>
          <a:prstGeom prst="rect">
            <a:avLst/>
          </a:prstGeom>
          <a:noFill/>
          <a:ln w="9525">
            <a:noFill/>
            <a:miter lim="800000"/>
            <a:headEnd/>
            <a:tailEnd/>
          </a:ln>
          <a:effectLst/>
        </p:spPr>
        <p:txBody>
          <a:bodyPr wrap="none">
            <a:spAutoFit/>
          </a:bodyPr>
          <a:lstStyle/>
          <a:p>
            <a:r>
              <a:rPr lang="en-US" sz="1600" b="1"/>
              <a:t>N=8192</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GENERATION OF DESIGNS USING UNIFORMLY DISTRIBUTED SEQUENCES</a:t>
            </a:r>
            <a:endParaRPr lang="en-US" sz="2800" b="1" dirty="0"/>
          </a:p>
        </p:txBody>
      </p:sp>
      <p:sp>
        <p:nvSpPr>
          <p:cNvPr id="4" name="Slide Number Placeholder 3"/>
          <p:cNvSpPr>
            <a:spLocks noGrp="1"/>
          </p:cNvSpPr>
          <p:nvPr>
            <p:ph type="sldNum" sz="quarter" idx="12"/>
          </p:nvPr>
        </p:nvSpPr>
        <p:spPr/>
        <p:txBody>
          <a:bodyPr/>
          <a:lstStyle/>
          <a:p>
            <a:pPr>
              <a:defRPr/>
            </a:pPr>
            <a:fld id="{8E7AD330-D11E-4446-ABE4-0010128D4F41}" type="slidenum">
              <a:rPr lang="en-US" smtClean="0"/>
              <a:pPr>
                <a:defRPr/>
              </a:pPr>
              <a:t>9</a:t>
            </a:fld>
            <a:endParaRPr lang="en-US"/>
          </a:p>
        </p:txBody>
      </p:sp>
      <p:pic>
        <p:nvPicPr>
          <p:cNvPr id="103426" name="Picture 2"/>
          <p:cNvPicPr>
            <a:picLocks noGrp="1" noChangeAspect="1" noChangeArrowheads="1"/>
          </p:cNvPicPr>
          <p:nvPr>
            <p:ph idx="1"/>
          </p:nvPr>
        </p:nvPicPr>
        <p:blipFill>
          <a:blip r:embed="rId2" cstate="print"/>
          <a:srcRect/>
          <a:stretch>
            <a:fillRect/>
          </a:stretch>
        </p:blipFill>
        <p:spPr bwMode="auto">
          <a:xfrm>
            <a:off x="838200" y="1567764"/>
            <a:ext cx="7772400" cy="4778217"/>
          </a:xfrm>
          <a:prstGeom prst="rect">
            <a:avLst/>
          </a:prstGeom>
          <a:noFill/>
          <a:ln w="9525">
            <a:noFill/>
            <a:miter lim="800000"/>
            <a:headEnd/>
            <a:tailEnd/>
          </a:ln>
        </p:spPr>
      </p:pic>
      <p:sp>
        <p:nvSpPr>
          <p:cNvPr id="6" name="TextBox 5"/>
          <p:cNvSpPr txBox="1"/>
          <p:nvPr/>
        </p:nvSpPr>
        <p:spPr>
          <a:xfrm>
            <a:off x="6097971" y="6076890"/>
            <a:ext cx="1750629" cy="307777"/>
          </a:xfrm>
          <a:prstGeom prst="rect">
            <a:avLst/>
          </a:prstGeom>
          <a:noFill/>
        </p:spPr>
        <p:txBody>
          <a:bodyPr wrap="square" rtlCol="0">
            <a:spAutoFit/>
          </a:bodyPr>
          <a:lstStyle/>
          <a:p>
            <a:r>
              <a:rPr lang="en-US" sz="1400" i="1" dirty="0" smtClean="0"/>
              <a:t>N’&lt;=N</a:t>
            </a:r>
            <a:endParaRPr lang="en-US" sz="1400" i="1" dirty="0"/>
          </a:p>
        </p:txBody>
      </p:sp>
      <p:sp>
        <p:nvSpPr>
          <p:cNvPr id="7" name="TextBox 6"/>
          <p:cNvSpPr txBox="1"/>
          <p:nvPr/>
        </p:nvSpPr>
        <p:spPr>
          <a:xfrm>
            <a:off x="5638800" y="4343400"/>
            <a:ext cx="976934" cy="338554"/>
          </a:xfrm>
          <a:prstGeom prst="rect">
            <a:avLst/>
          </a:prstGeom>
          <a:noFill/>
        </p:spPr>
        <p:txBody>
          <a:bodyPr wrap="none" rtlCol="0">
            <a:spAutoFit/>
          </a:bodyPr>
          <a:lstStyle/>
          <a:p>
            <a:r>
              <a:rPr lang="en-US" sz="1600" b="1" i="1" dirty="0" smtClean="0"/>
              <a:t>N’ </a:t>
            </a:r>
            <a:r>
              <a:rPr lang="en-US" sz="1600" i="1" dirty="0" smtClean="0"/>
              <a:t> </a:t>
            </a:r>
            <a:r>
              <a:rPr lang="en-US" sz="1600" b="1" dirty="0" smtClean="0"/>
              <a:t>tests</a:t>
            </a:r>
            <a:endParaRPr lang="en-US" sz="16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22931</TotalTime>
  <Words>4082</Words>
  <Application>Microsoft Office PowerPoint</Application>
  <PresentationFormat>On-screen Show (4:3)</PresentationFormat>
  <Paragraphs>497</Paragraphs>
  <Slides>79</Slides>
  <Notes>19</Notes>
  <HiddenSlides>0</HiddenSlides>
  <MMClips>0</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79</vt:i4>
      </vt:variant>
    </vt:vector>
  </HeadingPairs>
  <TitlesOfParts>
    <vt:vector size="86" baseType="lpstr">
      <vt:lpstr>Default Design</vt:lpstr>
      <vt:lpstr>Document</vt:lpstr>
      <vt:lpstr>Equation</vt:lpstr>
      <vt:lpstr>Bitmap Image</vt:lpstr>
      <vt:lpstr>Photo Editor Photo</vt:lpstr>
      <vt:lpstr>Microsoft Word Document</vt:lpstr>
      <vt:lpstr>Microsoft Photo Editor 3.0 Photo</vt:lpstr>
      <vt:lpstr> Searching for the Best Solutions: The Parameter Space Investigation Method Toolkit </vt:lpstr>
      <vt:lpstr>Introduction</vt:lpstr>
      <vt:lpstr> Generalized Formulation of Multicriteria Optimization Problems</vt:lpstr>
      <vt:lpstr>Slide 4</vt:lpstr>
      <vt:lpstr>Some basic features of real-life optimization problems </vt:lpstr>
      <vt:lpstr> Search in Multidimensional Domains by Using Uniformly Distributed Sequences </vt:lpstr>
      <vt:lpstr> Quantitative Characteristics of Uniformity </vt:lpstr>
      <vt:lpstr>Projections of the 50-Dimensional Points (LP Sequences) onto the Plane of Two Design Variables</vt:lpstr>
      <vt:lpstr>GENERATION OF DESIGNS USING UNIFORMLY DISTRIBUTED SEQUENCES</vt:lpstr>
      <vt:lpstr>Functional Constraints</vt:lpstr>
      <vt:lpstr>“Soft” Functional Constraints and Pseudo-Criteria</vt:lpstr>
      <vt:lpstr> Real-Life Problems and Application of Optimization Methods</vt:lpstr>
      <vt:lpstr>Slide 13</vt:lpstr>
      <vt:lpstr>Example: Multicriteria Analysis of  Vibratory System (1/5)</vt:lpstr>
      <vt:lpstr>Example: Multicriteria Analysis of Vibratory System (2/5)</vt:lpstr>
      <vt:lpstr>Functional Constraints</vt:lpstr>
      <vt:lpstr>   Performance criteria and pseudo-criteria  In order to define “soft” constraints on functional relations f2 and f3, the latter should be interpreted as the pseudo-criteria, i.e. 1= f2 and 2= f3.  </vt:lpstr>
      <vt:lpstr>A Note From the Expert…</vt:lpstr>
      <vt:lpstr>  PSI method is implemented in the MOVI (Multicriteria Optimization and Vector Identification) software </vt:lpstr>
      <vt:lpstr>Visualization Tools: Histograms of the distribution of feasible solutions. </vt:lpstr>
      <vt:lpstr>Criteria Histograms. Visualization of Contradictory Criteria</vt:lpstr>
      <vt:lpstr>Criteria Histograms. Visualization of Contradictory Criteria</vt:lpstr>
      <vt:lpstr>Graphs “Criterion vs Design Variable II”</vt:lpstr>
      <vt:lpstr>Graphs “Criterion vs Criterion”  </vt:lpstr>
      <vt:lpstr>Slide 25</vt:lpstr>
      <vt:lpstr>Slide 26</vt:lpstr>
      <vt:lpstr>Refining Initial Design Variable Constraints. New Problem</vt:lpstr>
      <vt:lpstr>Initial and New Ranges of Change</vt:lpstr>
      <vt:lpstr> New Problems And Construction Of The Combined Pareto Optimal Set </vt:lpstr>
      <vt:lpstr>Scope of the PSI Method</vt:lpstr>
      <vt:lpstr>PSI Method is Widely Integrated into Various Fields of Industry, Science, and Technology</vt:lpstr>
      <vt:lpstr>Example 1. Multicriteria Analysis in Naval Ship Design: Improving a Ship Prototype</vt:lpstr>
      <vt:lpstr>Solution Process</vt:lpstr>
      <vt:lpstr>Solution Process</vt:lpstr>
      <vt:lpstr>Main Results  In the 4th experiment: 21 solutions surpassed the prototype by all (!!!) criteria</vt:lpstr>
      <vt:lpstr>Multicriteria Analysis: Distributions of  feasible solutions for the 1st design variable in six experiments</vt:lpstr>
      <vt:lpstr>Slide 37</vt:lpstr>
      <vt:lpstr>Slide 38</vt:lpstr>
      <vt:lpstr>Slide 39</vt:lpstr>
      <vt:lpstr>Slide 40</vt:lpstr>
      <vt:lpstr>Slide 41</vt:lpstr>
      <vt:lpstr>Slide 42</vt:lpstr>
      <vt:lpstr>Dependency Between Criteria:  Initial Statement </vt:lpstr>
      <vt:lpstr>Slide 44</vt:lpstr>
      <vt:lpstr>Slide 45</vt:lpstr>
      <vt:lpstr>Histograms of the Distribution of Feasible and Pareto Optimal Solutions </vt:lpstr>
      <vt:lpstr>Dependency Between Criteria:  Second Statement </vt:lpstr>
      <vt:lpstr>Dependency Between Criteria:  Final Statement </vt:lpstr>
      <vt:lpstr>Pareto Optimal Solutions in the Three Statements and the Combined  Pareto Optimal Solutions</vt:lpstr>
      <vt:lpstr>Example 3. The Rear Axle Housing for a Truck: Finite Element Model (1/4)</vt:lpstr>
      <vt:lpstr> The Rear Axle Housing  for a Truck (2/4)</vt:lpstr>
      <vt:lpstr>Results of Multicriteria Analysis (3/4)</vt:lpstr>
      <vt:lpstr>Slide 53</vt:lpstr>
      <vt:lpstr>Slide 54</vt:lpstr>
      <vt:lpstr>Slide 55</vt:lpstr>
      <vt:lpstr>Slide 56</vt:lpstr>
      <vt:lpstr>Main Conclusions</vt:lpstr>
      <vt:lpstr>Thank you for your attention!  Questions? Comments?  Please email me:  rstatnik@yahoo.com  </vt:lpstr>
      <vt:lpstr>Backup</vt:lpstr>
      <vt:lpstr>Elements of Multicriteria Analysis. Investigation of Design Variable Space (1/4)</vt:lpstr>
      <vt:lpstr>Elements of Multicriteria Analysis. Investigation of Design Variable Space (2/4)</vt:lpstr>
      <vt:lpstr>Elements of Multicriteria Analysis. Investigation of Criteria Space (3/4)</vt:lpstr>
      <vt:lpstr>Elements of Multicriteria Analysis. Investigation of Criteria Space (2/2)</vt:lpstr>
      <vt:lpstr>Slide 64</vt:lpstr>
      <vt:lpstr>Adequacy of Mathematical Models</vt:lpstr>
      <vt:lpstr>PSI Method in Multicriteria Identification Problems</vt:lpstr>
      <vt:lpstr>The Search for the Identified Solutions</vt:lpstr>
      <vt:lpstr> Operational Development of a Vehicle.  Location of the characteristic points on an automobile at which the experimental values  are measured </vt:lpstr>
      <vt:lpstr>Multicriteria Identification of the Parameters of a Slotter</vt:lpstr>
      <vt:lpstr>Multi-Objective Identification of a Controllable Descending System</vt:lpstr>
      <vt:lpstr>SEARCH FOR THE COMPROMISE SOLUTION WHEN THE DESIRED SOLUTION IS UNATTAINABLE</vt:lpstr>
      <vt:lpstr> Multicriteria Analysis from Observational Data (1/2)</vt:lpstr>
      <vt:lpstr>  Multicriteria Analysis from Observational Data (2/2)</vt:lpstr>
      <vt:lpstr>Systematic Search in Multidimensional  Domains by Using Uniformly Distributed Sequences </vt:lpstr>
      <vt:lpstr>Slide 75</vt:lpstr>
      <vt:lpstr>References</vt:lpstr>
      <vt:lpstr>Basic Single-Criterion Approaches (1/2)</vt:lpstr>
      <vt:lpstr>Basic Single-Criterion Approaches (2/2)  </vt:lpstr>
      <vt:lpstr> Flow Chart Of The Algorithm (Interactive Mode) </vt:lpstr>
    </vt:vector>
  </TitlesOfParts>
  <Company>Naval Postgraduate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Generalized Formulation of Multicriteria Optimization Problems</dc:title>
  <dc:creator>rstatnik</dc:creator>
  <cp:lastModifiedBy>Roman</cp:lastModifiedBy>
  <cp:revision>968</cp:revision>
  <dcterms:created xsi:type="dcterms:W3CDTF">2004-03-02T21:27:11Z</dcterms:created>
  <dcterms:modified xsi:type="dcterms:W3CDTF">2011-09-22T05:04:38Z</dcterms:modified>
</cp:coreProperties>
</file>