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5"/>
  </p:notesMasterIdLst>
  <p:sldIdLst>
    <p:sldId id="327" r:id="rId2"/>
    <p:sldId id="257" r:id="rId3"/>
    <p:sldId id="352" r:id="rId4"/>
    <p:sldId id="326" r:id="rId5"/>
    <p:sldId id="353" r:id="rId6"/>
    <p:sldId id="328" r:id="rId7"/>
    <p:sldId id="354" r:id="rId8"/>
    <p:sldId id="329" r:id="rId9"/>
    <p:sldId id="355" r:id="rId10"/>
    <p:sldId id="330" r:id="rId11"/>
    <p:sldId id="331" r:id="rId12"/>
    <p:sldId id="300" r:id="rId13"/>
    <p:sldId id="258" r:id="rId14"/>
    <p:sldId id="259" r:id="rId15"/>
    <p:sldId id="356" r:id="rId16"/>
    <p:sldId id="332" r:id="rId17"/>
    <p:sldId id="338" r:id="rId18"/>
    <p:sldId id="339" r:id="rId19"/>
    <p:sldId id="340" r:id="rId20"/>
    <p:sldId id="334" r:id="rId21"/>
    <p:sldId id="336" r:id="rId22"/>
    <p:sldId id="350" r:id="rId23"/>
    <p:sldId id="351" r:id="rId24"/>
    <p:sldId id="357" r:id="rId25"/>
    <p:sldId id="301" r:id="rId26"/>
    <p:sldId id="303" r:id="rId27"/>
    <p:sldId id="308" r:id="rId28"/>
    <p:sldId id="309" r:id="rId29"/>
    <p:sldId id="310" r:id="rId30"/>
    <p:sldId id="311" r:id="rId31"/>
    <p:sldId id="312" r:id="rId32"/>
    <p:sldId id="313" r:id="rId33"/>
    <p:sldId id="348" r:id="rId34"/>
    <p:sldId id="361" r:id="rId35"/>
    <p:sldId id="349" r:id="rId36"/>
    <p:sldId id="358" r:id="rId37"/>
    <p:sldId id="344" r:id="rId38"/>
    <p:sldId id="359" r:id="rId39"/>
    <p:sldId id="345" r:id="rId40"/>
    <p:sldId id="346" r:id="rId41"/>
    <p:sldId id="318" r:id="rId42"/>
    <p:sldId id="360" r:id="rId43"/>
    <p:sldId id="314" r:id="rId44"/>
    <p:sldId id="315" r:id="rId45"/>
    <p:sldId id="316" r:id="rId46"/>
    <p:sldId id="317" r:id="rId47"/>
    <p:sldId id="341" r:id="rId48"/>
    <p:sldId id="342" r:id="rId49"/>
    <p:sldId id="343" r:id="rId50"/>
    <p:sldId id="363" r:id="rId51"/>
    <p:sldId id="325" r:id="rId52"/>
    <p:sldId id="347" r:id="rId53"/>
    <p:sldId id="362" r:id="rId54"/>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Helle Formatvorlag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Helle Formatvorlage 2 - Akz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09" autoAdjust="0"/>
  </p:normalViewPr>
  <p:slideViewPr>
    <p:cSldViewPr>
      <p:cViewPr>
        <p:scale>
          <a:sx n="70" d="100"/>
          <a:sy n="70" d="100"/>
        </p:scale>
        <p:origin x="1008" y="72"/>
      </p:cViewPr>
      <p:guideLst>
        <p:guide orient="horz" pos="2160"/>
        <p:guide pos="2880"/>
      </p:guideLst>
    </p:cSldViewPr>
  </p:slideViewPr>
  <p:outlineViewPr>
    <p:cViewPr>
      <p:scale>
        <a:sx n="33" d="100"/>
        <a:sy n="33" d="100"/>
      </p:scale>
      <p:origin x="0" y="3154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CE6F8D-CB4C-497F-80EF-181A83EDE1A6}" type="datetimeFigureOut">
              <a:rPr lang="de-DE" smtClean="0"/>
              <a:pPr/>
              <a:t>02.04.2012</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BA3D88-2C1F-46E4-AD3E-085CF0E07B50}" type="slidenum">
              <a:rPr lang="de-DE" smtClean="0"/>
              <a:pPr/>
              <a:t>‹#›</a:t>
            </a:fld>
            <a:endParaRPr lang="de-DE"/>
          </a:p>
        </p:txBody>
      </p:sp>
    </p:spTree>
    <p:extLst>
      <p:ext uri="{BB962C8B-B14F-4D97-AF65-F5344CB8AC3E}">
        <p14:creationId xmlns:p14="http://schemas.microsoft.com/office/powerpoint/2010/main" val="39612685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CD474B25-0B67-460F-8D50-EE21A9B0610D}" type="slidenum">
              <a:rPr lang="de-DE" smtClean="0"/>
              <a:pPr/>
              <a:t>5</a:t>
            </a:fld>
            <a:endParaRPr lang="de-DE"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1D3A67AF-E5E0-4827-B825-8BC5727949DA}" type="slidenum">
              <a:rPr lang="de-DE" smtClean="0"/>
              <a:pPr/>
              <a:t>7</a:t>
            </a:fld>
            <a:endParaRPr lang="de-DE"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08260E99-5DCF-4B5A-BB30-FCFADFC9AA7B}" type="datetimeFigureOut">
              <a:rPr lang="de-DE" smtClean="0"/>
              <a:pPr/>
              <a:t>02.04.2012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B455EF7-0554-4AE8-ABC1-5E219FDC0CF8}" type="slidenum">
              <a:rPr lang="de-DE" smtClean="0"/>
              <a:pPr/>
              <a:t>‹#›</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08260E99-5DCF-4B5A-BB30-FCFADFC9AA7B}" type="datetimeFigureOut">
              <a:rPr lang="de-DE" smtClean="0"/>
              <a:pPr/>
              <a:t>02.04.2012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B455EF7-0554-4AE8-ABC1-5E219FDC0CF8}" type="slidenum">
              <a:rPr lang="de-DE" smtClean="0"/>
              <a:pPr/>
              <a:t>‹#›</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08260E99-5DCF-4B5A-BB30-FCFADFC9AA7B}" type="datetimeFigureOut">
              <a:rPr lang="de-DE" smtClean="0"/>
              <a:pPr/>
              <a:t>02.04.2012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B455EF7-0554-4AE8-ABC1-5E219FDC0CF8}" type="slidenum">
              <a:rPr lang="de-DE" smtClean="0"/>
              <a:pPr/>
              <a:t>‹#›</a:t>
            </a:fld>
            <a:endParaRPr lang="de-D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p>
            <a:r>
              <a:rPr lang="de-DE" smtClean="0"/>
              <a:t>Titelmasterformat durch Klicken bearbeiten</a:t>
            </a:r>
            <a:endParaRPr lang="de-DE"/>
          </a:p>
        </p:txBody>
      </p:sp>
      <p:sp>
        <p:nvSpPr>
          <p:cNvPr id="3" name="Tabellenplatzhalter 2"/>
          <p:cNvSpPr>
            <a:spLocks noGrp="1"/>
          </p:cNvSpPr>
          <p:nvPr>
            <p:ph type="tbl" idx="1"/>
          </p:nvPr>
        </p:nvSpPr>
        <p:spPr>
          <a:xfrm>
            <a:off x="457200" y="1600200"/>
            <a:ext cx="8229600" cy="4525963"/>
          </a:xfrm>
        </p:spPr>
        <p:txBody>
          <a:bodyPr/>
          <a:lstStyle/>
          <a:p>
            <a:pPr lvl="0"/>
            <a:endParaRPr lang="de-DE"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3A83A07A-85C1-435D-B8BD-1F7CFCBA0650}" type="slidenum">
              <a:rPr lang="de-DE"/>
              <a:pPr>
                <a:defRPr/>
              </a:pPr>
              <a:t>‹#›</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08260E99-5DCF-4B5A-BB30-FCFADFC9AA7B}" type="datetimeFigureOut">
              <a:rPr lang="de-DE" smtClean="0"/>
              <a:pPr/>
              <a:t>02.04.2012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B455EF7-0554-4AE8-ABC1-5E219FDC0CF8}" type="slidenum">
              <a:rPr lang="de-DE" smtClean="0"/>
              <a:pPr/>
              <a:t>‹#›</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p>
            <a:fld id="{08260E99-5DCF-4B5A-BB30-FCFADFC9AA7B}" type="datetimeFigureOut">
              <a:rPr lang="de-DE" smtClean="0"/>
              <a:pPr/>
              <a:t>02.04.2012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B455EF7-0554-4AE8-ABC1-5E219FDC0CF8}" type="slidenum">
              <a:rPr lang="de-DE" smtClean="0"/>
              <a:pPr/>
              <a:t>‹#›</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08260E99-5DCF-4B5A-BB30-FCFADFC9AA7B}" type="datetimeFigureOut">
              <a:rPr lang="de-DE" smtClean="0"/>
              <a:pPr/>
              <a:t>02.04.2012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B455EF7-0554-4AE8-ABC1-5E219FDC0CF8}" type="slidenum">
              <a:rPr lang="de-DE" smtClean="0"/>
              <a:pPr/>
              <a:t>‹#›</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08260E99-5DCF-4B5A-BB30-FCFADFC9AA7B}" type="datetimeFigureOut">
              <a:rPr lang="de-DE" smtClean="0"/>
              <a:pPr/>
              <a:t>02.04.2012</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3B455EF7-0554-4AE8-ABC1-5E219FDC0CF8}" type="slidenum">
              <a:rPr lang="de-DE" smtClean="0"/>
              <a:pPr/>
              <a:t>‹#›</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08260E99-5DCF-4B5A-BB30-FCFADFC9AA7B}" type="datetimeFigureOut">
              <a:rPr lang="de-DE" smtClean="0"/>
              <a:pPr/>
              <a:t>02.04.2012</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3B455EF7-0554-4AE8-ABC1-5E219FDC0CF8}" type="slidenum">
              <a:rPr lang="de-DE" smtClean="0"/>
              <a:pPr/>
              <a:t>‹#›</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08260E99-5DCF-4B5A-BB30-FCFADFC9AA7B}" type="datetimeFigureOut">
              <a:rPr lang="de-DE" smtClean="0"/>
              <a:pPr/>
              <a:t>02.04.2012</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3B455EF7-0554-4AE8-ABC1-5E219FDC0CF8}" type="slidenum">
              <a:rPr lang="de-DE" smtClean="0"/>
              <a:pPr/>
              <a:t>‹#›</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08260E99-5DCF-4B5A-BB30-FCFADFC9AA7B}" type="datetimeFigureOut">
              <a:rPr lang="de-DE" smtClean="0"/>
              <a:pPr/>
              <a:t>02.04.2012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B455EF7-0554-4AE8-ABC1-5E219FDC0CF8}" type="slidenum">
              <a:rPr lang="de-DE" smtClean="0"/>
              <a:pPr/>
              <a:t>‹#›</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08260E99-5DCF-4B5A-BB30-FCFADFC9AA7B}" type="datetimeFigureOut">
              <a:rPr lang="de-DE" smtClean="0"/>
              <a:pPr/>
              <a:t>02.04.2012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B455EF7-0554-4AE8-ABC1-5E219FDC0CF8}" type="slidenum">
              <a:rPr lang="de-DE" smtClean="0"/>
              <a:pPr/>
              <a:t>‹#›</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260E99-5DCF-4B5A-BB30-FCFADFC9AA7B}" type="datetimeFigureOut">
              <a:rPr lang="de-DE" smtClean="0"/>
              <a:pPr/>
              <a:t>02.04.2012</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455EF7-0554-4AE8-ABC1-5E219FDC0CF8}" type="slidenum">
              <a:rPr lang="de-DE" smtClean="0"/>
              <a:pPr/>
              <a:t>‹#›</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4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de-DE" dirty="0" smtClean="0"/>
              <a:t/>
            </a:r>
            <a:br>
              <a:rPr lang="de-DE" dirty="0" smtClean="0"/>
            </a:br>
            <a:r>
              <a:rPr lang="de-DE" dirty="0" smtClean="0"/>
              <a:t>AN INTEGRATED THEORY OF CREATIVITY AND INNOVATION</a:t>
            </a:r>
            <a:br>
              <a:rPr lang="de-DE" dirty="0" smtClean="0"/>
            </a:br>
            <a:r>
              <a:rPr lang="de-DE" dirty="0" smtClean="0"/>
              <a:t>FIRST STEPS</a:t>
            </a:r>
            <a:r>
              <a:rPr lang="de-DE" dirty="0"/>
              <a:t/>
            </a:r>
            <a:br>
              <a:rPr lang="de-DE" dirty="0"/>
            </a:br>
            <a:r>
              <a:rPr lang="de-DE" dirty="0" smtClean="0"/>
              <a:t/>
            </a:r>
            <a:br>
              <a:rPr lang="de-DE" dirty="0" smtClean="0"/>
            </a:br>
            <a:r>
              <a:rPr lang="de-DE" sz="2200" dirty="0" smtClean="0"/>
              <a:t>HSE spring </a:t>
            </a:r>
            <a:r>
              <a:rPr lang="de-DE" sz="2200" dirty="0" err="1" smtClean="0"/>
              <a:t>conference</a:t>
            </a:r>
            <a:r>
              <a:rPr lang="de-DE" sz="2200" dirty="0" smtClean="0"/>
              <a:t> </a:t>
            </a:r>
            <a:r>
              <a:rPr lang="de-DE" dirty="0" smtClean="0"/>
              <a:t/>
            </a:r>
            <a:br>
              <a:rPr lang="de-DE" dirty="0" smtClean="0"/>
            </a:br>
            <a:r>
              <a:rPr lang="de-DE" dirty="0" smtClean="0"/>
              <a:t/>
            </a:r>
            <a:br>
              <a:rPr lang="de-DE" dirty="0" smtClean="0"/>
            </a:br>
            <a:r>
              <a:rPr lang="de-DE" dirty="0" smtClean="0"/>
              <a:t>Peter Schmidt </a:t>
            </a:r>
            <a:br>
              <a:rPr lang="de-DE" dirty="0" smtClean="0"/>
            </a:br>
            <a:r>
              <a:rPr lang="de-DE" dirty="0" smtClean="0"/>
              <a:t>(University </a:t>
            </a:r>
            <a:r>
              <a:rPr lang="de-DE" dirty="0" err="1" smtClean="0"/>
              <a:t>of</a:t>
            </a:r>
            <a:r>
              <a:rPr lang="de-DE" dirty="0" smtClean="0"/>
              <a:t> </a:t>
            </a:r>
            <a:r>
              <a:rPr lang="de-DE" dirty="0" err="1" smtClean="0"/>
              <a:t>Giessen</a:t>
            </a:r>
            <a:r>
              <a:rPr lang="de-DE" dirty="0" smtClean="0"/>
              <a:t> </a:t>
            </a:r>
            <a:r>
              <a:rPr lang="de-DE" dirty="0" err="1" smtClean="0"/>
              <a:t>and</a:t>
            </a:r>
            <a:r>
              <a:rPr lang="de-DE" dirty="0" smtClean="0"/>
              <a:t> Higher School </a:t>
            </a:r>
            <a:r>
              <a:rPr lang="de-DE" dirty="0" err="1" smtClean="0"/>
              <a:t>of</a:t>
            </a:r>
            <a:r>
              <a:rPr lang="de-DE" dirty="0" smtClean="0"/>
              <a:t> Economics(HSE))</a:t>
            </a:r>
            <a:endParaRPr lang="de-DE"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1800" dirty="0" smtClean="0"/>
              <a:t>Anderson et. al. (2004) </a:t>
            </a:r>
            <a:r>
              <a:rPr lang="en-US" sz="1800" dirty="0" smtClean="0"/>
              <a:t>The </a:t>
            </a:r>
            <a:r>
              <a:rPr lang="en-US" sz="1800" dirty="0" err="1" smtClean="0"/>
              <a:t>routinization</a:t>
            </a:r>
            <a:r>
              <a:rPr lang="en-US" sz="1800" dirty="0" smtClean="0"/>
              <a:t> of innovation research:</a:t>
            </a:r>
            <a:br>
              <a:rPr lang="en-US" sz="1800" dirty="0" smtClean="0"/>
            </a:br>
            <a:r>
              <a:rPr lang="en-US" sz="1800" dirty="0" smtClean="0"/>
              <a:t>a constructively critical review of the </a:t>
            </a:r>
            <a:r>
              <a:rPr lang="de-DE" sz="1800" dirty="0" err="1" smtClean="0"/>
              <a:t>state-of-the-science</a:t>
            </a:r>
            <a:r>
              <a:rPr lang="de-DE" sz="1800" dirty="0" smtClean="0"/>
              <a:t> p. 150 -152</a:t>
            </a:r>
            <a:endParaRPr lang="de-DE" sz="1800" dirty="0"/>
          </a:p>
        </p:txBody>
      </p:sp>
      <p:pic>
        <p:nvPicPr>
          <p:cNvPr id="1026" name="Picture 2"/>
          <p:cNvPicPr>
            <a:picLocks noGrp="1" noChangeAspect="1" noChangeArrowheads="1"/>
          </p:cNvPicPr>
          <p:nvPr>
            <p:ph type="tbl" idx="1"/>
          </p:nvPr>
        </p:nvPicPr>
        <p:blipFill>
          <a:blip r:embed="rId2" cstate="print"/>
          <a:srcRect/>
          <a:stretch>
            <a:fillRect/>
          </a:stretch>
        </p:blipFill>
        <p:spPr bwMode="auto">
          <a:xfrm>
            <a:off x="755576" y="1241695"/>
            <a:ext cx="7718554" cy="561630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1196752"/>
            <a:ext cx="3059832" cy="3888432"/>
          </a:xfrm>
        </p:spPr>
        <p:txBody>
          <a:bodyPr>
            <a:normAutofit/>
          </a:bodyPr>
          <a:lstStyle/>
          <a:p>
            <a:r>
              <a:rPr lang="de-DE" sz="1800" dirty="0" smtClean="0">
                <a:solidFill>
                  <a:prstClr val="black"/>
                </a:solidFill>
              </a:rPr>
              <a:t>Anderson et. al. (2004) </a:t>
            </a:r>
            <a:r>
              <a:rPr lang="en-US" sz="1800" dirty="0" smtClean="0">
                <a:solidFill>
                  <a:prstClr val="black"/>
                </a:solidFill>
              </a:rPr>
              <a:t>The </a:t>
            </a:r>
            <a:r>
              <a:rPr lang="en-US" sz="1800" dirty="0" err="1" smtClean="0">
                <a:solidFill>
                  <a:prstClr val="black"/>
                </a:solidFill>
              </a:rPr>
              <a:t>routinization</a:t>
            </a:r>
            <a:r>
              <a:rPr lang="en-US" sz="1800" dirty="0" smtClean="0">
                <a:solidFill>
                  <a:prstClr val="black"/>
                </a:solidFill>
              </a:rPr>
              <a:t> of innovation research:</a:t>
            </a:r>
            <a:br>
              <a:rPr lang="en-US" sz="1800" dirty="0" smtClean="0">
                <a:solidFill>
                  <a:prstClr val="black"/>
                </a:solidFill>
              </a:rPr>
            </a:br>
            <a:r>
              <a:rPr lang="en-US" sz="1800" dirty="0" smtClean="0">
                <a:solidFill>
                  <a:prstClr val="black"/>
                </a:solidFill>
              </a:rPr>
              <a:t>a constructively critical review of the </a:t>
            </a:r>
            <a:r>
              <a:rPr lang="de-DE" sz="1800" dirty="0" err="1" smtClean="0">
                <a:solidFill>
                  <a:prstClr val="black"/>
                </a:solidFill>
              </a:rPr>
              <a:t>state-of-the-science</a:t>
            </a:r>
            <a:r>
              <a:rPr lang="de-DE" sz="1800" dirty="0" smtClean="0">
                <a:solidFill>
                  <a:prstClr val="black"/>
                </a:solidFill>
              </a:rPr>
              <a:t> p. 156</a:t>
            </a:r>
            <a:endParaRPr lang="de-DE" dirty="0"/>
          </a:p>
        </p:txBody>
      </p:sp>
      <p:pic>
        <p:nvPicPr>
          <p:cNvPr id="3074" name="Picture 2"/>
          <p:cNvPicPr>
            <a:picLocks noGrp="1" noChangeAspect="1" noChangeArrowheads="1"/>
          </p:cNvPicPr>
          <p:nvPr>
            <p:ph type="tbl" idx="1"/>
          </p:nvPr>
        </p:nvPicPr>
        <p:blipFill>
          <a:blip r:embed="rId2" cstate="print"/>
          <a:srcRect/>
          <a:stretch>
            <a:fillRect/>
          </a:stretch>
        </p:blipFill>
        <p:spPr bwMode="auto">
          <a:xfrm rot="16200000">
            <a:off x="2451964" y="607869"/>
            <a:ext cx="6857999" cy="564226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FIVE PATHWAYS (Anderson et al. 2004)</a:t>
            </a:r>
            <a:endParaRPr lang="de-DE" dirty="0"/>
          </a:p>
        </p:txBody>
      </p:sp>
      <p:sp>
        <p:nvSpPr>
          <p:cNvPr id="3" name="Inhaltsplatzhalter 2"/>
          <p:cNvSpPr>
            <a:spLocks noGrp="1"/>
          </p:cNvSpPr>
          <p:nvPr>
            <p:ph idx="1"/>
          </p:nvPr>
        </p:nvSpPr>
        <p:spPr/>
        <p:txBody>
          <a:bodyPr>
            <a:normAutofit fontScale="77500" lnSpcReduction="20000"/>
          </a:bodyPr>
          <a:lstStyle/>
          <a:p>
            <a:r>
              <a:rPr lang="de-DE" sz="2900" dirty="0" smtClean="0"/>
              <a:t>INNOVATION  AS  AN  INDEPENDENT VARIABLE</a:t>
            </a:r>
          </a:p>
          <a:p>
            <a:endParaRPr lang="de-DE" sz="2900" dirty="0" smtClean="0"/>
          </a:p>
          <a:p>
            <a:r>
              <a:rPr lang="de-DE" sz="2900" dirty="0" smtClean="0"/>
              <a:t>CROSS-NATIONAL  GENERALIZABILITY AND CULTURAL  DIFFERENCES</a:t>
            </a:r>
          </a:p>
          <a:p>
            <a:endParaRPr lang="de-DE" sz="2900" dirty="0" smtClean="0"/>
          </a:p>
          <a:p>
            <a:r>
              <a:rPr lang="de-DE" sz="2900" dirty="0" smtClean="0"/>
              <a:t>MULTI-LEVEL THEORIES AND DESIGNS</a:t>
            </a:r>
          </a:p>
          <a:p>
            <a:endParaRPr lang="de-DE" sz="2900" dirty="0" smtClean="0"/>
          </a:p>
          <a:p>
            <a:r>
              <a:rPr lang="de-DE" sz="2900" dirty="0" smtClean="0"/>
              <a:t>USE OF METAANALYSIS</a:t>
            </a:r>
          </a:p>
          <a:p>
            <a:endParaRPr lang="de-DE" sz="2900" dirty="0" smtClean="0"/>
          </a:p>
          <a:p>
            <a:r>
              <a:rPr lang="de-DE" sz="2900" dirty="0" smtClean="0"/>
              <a:t>TRIANGULATION OF RESEARCH METHODS</a:t>
            </a:r>
            <a:r>
              <a:rPr lang="de-DE" dirty="0" smtClean="0"/>
              <a:t/>
            </a:r>
            <a:br>
              <a:rPr lang="de-DE" dirty="0" smtClean="0"/>
            </a:br>
            <a:r>
              <a:rPr lang="de-DE" dirty="0" smtClean="0"/>
              <a:t/>
            </a:r>
            <a:br>
              <a:rPr lang="de-DE" dirty="0" smtClean="0"/>
            </a:br>
            <a:r>
              <a:rPr lang="de-DE" dirty="0" smtClean="0"/>
              <a:t/>
            </a:r>
            <a:br>
              <a:rPr lang="de-DE" dirty="0" smtClean="0"/>
            </a:br>
            <a:r>
              <a:rPr lang="de-DE" dirty="0" smtClean="0"/>
              <a:t/>
            </a:r>
            <a:br>
              <a:rPr lang="de-DE" dirty="0" smtClean="0"/>
            </a:br>
            <a:endParaRPr lang="de-DE"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Theoretical</a:t>
            </a:r>
            <a:r>
              <a:rPr lang="de-DE" dirty="0" smtClean="0"/>
              <a:t> </a:t>
            </a:r>
            <a:r>
              <a:rPr lang="de-DE" dirty="0" err="1" smtClean="0"/>
              <a:t>background</a:t>
            </a:r>
            <a:endParaRPr lang="de-DE" dirty="0"/>
          </a:p>
        </p:txBody>
      </p:sp>
      <p:sp>
        <p:nvSpPr>
          <p:cNvPr id="3" name="Inhaltsplatzhalter 2"/>
          <p:cNvSpPr>
            <a:spLocks noGrp="1"/>
          </p:cNvSpPr>
          <p:nvPr>
            <p:ph idx="1"/>
          </p:nvPr>
        </p:nvSpPr>
        <p:spPr/>
        <p:txBody>
          <a:bodyPr>
            <a:normAutofit/>
          </a:bodyPr>
          <a:lstStyle/>
          <a:p>
            <a:r>
              <a:rPr lang="en-US" dirty="0" smtClean="0"/>
              <a:t>As </a:t>
            </a:r>
            <a:r>
              <a:rPr lang="en-US" dirty="0"/>
              <a:t>De </a:t>
            </a:r>
            <a:r>
              <a:rPr lang="en-US" dirty="0" err="1"/>
              <a:t>Dreu</a:t>
            </a:r>
            <a:r>
              <a:rPr lang="en-US" dirty="0"/>
              <a:t> et al (2011,p.298) argue creativity and innovation are often used interchangeably but to do so misses some important nuances. Therefore we introduce explicitly the following two definitions for creativity and innovations which they propose based on the following works (</a:t>
            </a:r>
            <a:r>
              <a:rPr lang="en-US" dirty="0" err="1"/>
              <a:t>Amabile</a:t>
            </a:r>
            <a:r>
              <a:rPr lang="en-US" dirty="0"/>
              <a:t>, 1996, </a:t>
            </a:r>
            <a:r>
              <a:rPr lang="en-US" dirty="0" err="1"/>
              <a:t>Runco</a:t>
            </a:r>
            <a:r>
              <a:rPr lang="en-US" dirty="0"/>
              <a:t>, 2004, West and Farr, 1990):</a:t>
            </a:r>
            <a:endParaRPr lang="de-DE" dirty="0"/>
          </a:p>
          <a:p>
            <a:endParaRPr lang="de-DE"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Theoretical</a:t>
            </a:r>
            <a:r>
              <a:rPr lang="de-DE" dirty="0" smtClean="0"/>
              <a:t> </a:t>
            </a:r>
            <a:r>
              <a:rPr lang="de-DE" dirty="0" err="1" smtClean="0"/>
              <a:t>background</a:t>
            </a:r>
            <a:endParaRPr lang="de-DE" dirty="0"/>
          </a:p>
        </p:txBody>
      </p:sp>
      <p:sp>
        <p:nvSpPr>
          <p:cNvPr id="3" name="Inhaltsplatzhalter 2"/>
          <p:cNvSpPr>
            <a:spLocks noGrp="1"/>
          </p:cNvSpPr>
          <p:nvPr>
            <p:ph idx="1"/>
          </p:nvPr>
        </p:nvSpPr>
        <p:spPr/>
        <p:txBody>
          <a:bodyPr>
            <a:normAutofit fontScale="92500"/>
          </a:bodyPr>
          <a:lstStyle/>
          <a:p>
            <a:r>
              <a:rPr lang="en-US" dirty="0"/>
              <a:t>D 1 Creativity can be defined as the generation of ideas, problem solutions, or insights that are novel and appropriate.</a:t>
            </a:r>
            <a:endParaRPr lang="de-DE" dirty="0"/>
          </a:p>
          <a:p>
            <a:r>
              <a:rPr lang="en-US" dirty="0"/>
              <a:t>D 2 Innovation can be defined as the intentional introduction and application within a role , group or organization of ideas, processes, products or procedures, new to the relevant unit of adoption , designed to significantly benefit the individual, the group, </a:t>
            </a:r>
            <a:r>
              <a:rPr lang="en-US" dirty="0" smtClean="0"/>
              <a:t> </a:t>
            </a:r>
            <a:r>
              <a:rPr lang="en-US" dirty="0"/>
              <a:t>the organization or wider society.</a:t>
            </a:r>
            <a:endParaRPr lang="de-DE" dirty="0"/>
          </a:p>
          <a:p>
            <a:endParaRPr lang="de-DE"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lstStyle/>
          <a:p>
            <a:pPr marL="514350" indent="-514350">
              <a:buAutoNum type="arabicPeriod" startAt="3"/>
            </a:pPr>
            <a:r>
              <a:rPr lang="de-DE" dirty="0" smtClean="0"/>
              <a:t>State </a:t>
            </a:r>
            <a:r>
              <a:rPr lang="de-DE" dirty="0" err="1" smtClean="0"/>
              <a:t>of</a:t>
            </a:r>
            <a:r>
              <a:rPr lang="de-DE" dirty="0" smtClean="0"/>
              <a:t> </a:t>
            </a:r>
            <a:r>
              <a:rPr lang="de-DE" dirty="0" err="1" smtClean="0"/>
              <a:t>the</a:t>
            </a:r>
            <a:r>
              <a:rPr lang="de-DE" dirty="0" smtClean="0"/>
              <a:t> Art </a:t>
            </a:r>
            <a:r>
              <a:rPr lang="de-DE" dirty="0" err="1" smtClean="0"/>
              <a:t>and</a:t>
            </a:r>
            <a:r>
              <a:rPr lang="de-DE" dirty="0" smtClean="0"/>
              <a:t> Selected </a:t>
            </a:r>
            <a:r>
              <a:rPr lang="de-DE" dirty="0" err="1" smtClean="0"/>
              <a:t>Theories</a:t>
            </a:r>
            <a:r>
              <a:rPr lang="de-DE" dirty="0" smtClean="0"/>
              <a:t>:</a:t>
            </a:r>
          </a:p>
          <a:p>
            <a:pPr marL="514350" indent="-514350">
              <a:buNone/>
            </a:pPr>
            <a:r>
              <a:rPr lang="de-DE" dirty="0" smtClean="0"/>
              <a:t>	3.1. 	</a:t>
            </a:r>
            <a:r>
              <a:rPr lang="de-DE" dirty="0" err="1" smtClean="0"/>
              <a:t>Aizen</a:t>
            </a:r>
            <a:r>
              <a:rPr lang="de-DE" dirty="0" smtClean="0"/>
              <a:t> </a:t>
            </a:r>
            <a:r>
              <a:rPr lang="de-DE" dirty="0" err="1" smtClean="0"/>
              <a:t>and</a:t>
            </a:r>
            <a:r>
              <a:rPr lang="de-DE" dirty="0" smtClean="0"/>
              <a:t> </a:t>
            </a:r>
            <a:r>
              <a:rPr lang="de-DE" dirty="0" err="1" smtClean="0"/>
              <a:t>Fishbein`s</a:t>
            </a:r>
            <a:r>
              <a:rPr lang="de-DE" dirty="0" smtClean="0"/>
              <a:t> </a:t>
            </a:r>
            <a:r>
              <a:rPr lang="de-DE" dirty="0" err="1" smtClean="0"/>
              <a:t>Reasoned</a:t>
            </a:r>
            <a:r>
              <a:rPr lang="de-DE" dirty="0" smtClean="0"/>
              <a:t> 			Action </a:t>
            </a:r>
            <a:r>
              <a:rPr lang="de-DE" dirty="0" err="1" smtClean="0"/>
              <a:t>Approachas</a:t>
            </a:r>
            <a:r>
              <a:rPr lang="de-DE" dirty="0" smtClean="0"/>
              <a:t> an </a:t>
            </a:r>
            <a:r>
              <a:rPr lang="de-DE" dirty="0" err="1" smtClean="0"/>
              <a:t>extended</a:t>
            </a:r>
            <a:r>
              <a:rPr lang="de-DE" dirty="0" smtClean="0"/>
              <a:t> 			rational </a:t>
            </a:r>
            <a:r>
              <a:rPr lang="de-DE" dirty="0" err="1" smtClean="0"/>
              <a:t>choice</a:t>
            </a:r>
            <a:r>
              <a:rPr lang="de-DE" dirty="0" smtClean="0"/>
              <a:t> </a:t>
            </a:r>
            <a:r>
              <a:rPr lang="de-DE" dirty="0" err="1" smtClean="0"/>
              <a:t>approach</a:t>
            </a:r>
            <a:endParaRPr lang="de-DE" dirty="0" smtClean="0"/>
          </a:p>
          <a:p>
            <a:endParaRPr lang="de-DE"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3200" dirty="0" smtClean="0"/>
              <a:t>Schematic </a:t>
            </a:r>
            <a:r>
              <a:rPr lang="de-DE" sz="3200" dirty="0" err="1" smtClean="0"/>
              <a:t>presentation</a:t>
            </a:r>
            <a:r>
              <a:rPr lang="de-DE" sz="3200" dirty="0" smtClean="0"/>
              <a:t> </a:t>
            </a:r>
            <a:r>
              <a:rPr lang="de-DE" sz="3200" dirty="0" err="1" smtClean="0"/>
              <a:t>of</a:t>
            </a:r>
            <a:r>
              <a:rPr lang="de-DE" sz="3200" dirty="0" smtClean="0"/>
              <a:t> </a:t>
            </a:r>
            <a:r>
              <a:rPr lang="de-DE" sz="3200" dirty="0" err="1" smtClean="0"/>
              <a:t>the</a:t>
            </a:r>
            <a:r>
              <a:rPr lang="de-DE" sz="3200" dirty="0" smtClean="0"/>
              <a:t> </a:t>
            </a:r>
            <a:r>
              <a:rPr lang="de-DE" sz="3200" dirty="0" err="1" smtClean="0"/>
              <a:t>reasoned</a:t>
            </a:r>
            <a:r>
              <a:rPr lang="de-DE" sz="3200" dirty="0" smtClean="0"/>
              <a:t> </a:t>
            </a:r>
            <a:r>
              <a:rPr lang="de-DE" sz="3200" dirty="0" err="1" smtClean="0"/>
              <a:t>action</a:t>
            </a:r>
            <a:r>
              <a:rPr lang="de-DE" sz="3200" dirty="0" smtClean="0"/>
              <a:t> model </a:t>
            </a:r>
            <a:r>
              <a:rPr lang="de-DE" sz="3200" dirty="0" err="1" smtClean="0"/>
              <a:t>as</a:t>
            </a:r>
            <a:r>
              <a:rPr lang="de-DE" sz="3200" dirty="0" smtClean="0"/>
              <a:t> a latent variable model</a:t>
            </a:r>
            <a:r>
              <a:rPr lang="de-DE" sz="1600" dirty="0" smtClean="0">
                <a:solidFill>
                  <a:prstClr val="black"/>
                </a:solidFill>
              </a:rPr>
              <a:t> (</a:t>
            </a:r>
            <a:r>
              <a:rPr lang="de-DE" sz="1600" dirty="0" err="1" smtClean="0">
                <a:solidFill>
                  <a:prstClr val="black"/>
                </a:solidFill>
              </a:rPr>
              <a:t>Fishbein</a:t>
            </a:r>
            <a:r>
              <a:rPr lang="de-DE" sz="1600" dirty="0" smtClean="0">
                <a:solidFill>
                  <a:prstClr val="black"/>
                </a:solidFill>
              </a:rPr>
              <a:t>/</a:t>
            </a:r>
            <a:r>
              <a:rPr lang="de-DE" sz="1600" dirty="0" err="1" smtClean="0">
                <a:solidFill>
                  <a:prstClr val="black"/>
                </a:solidFill>
              </a:rPr>
              <a:t>Aizen</a:t>
            </a:r>
            <a:r>
              <a:rPr lang="de-DE" sz="1600" dirty="0" smtClean="0">
                <a:solidFill>
                  <a:prstClr val="black"/>
                </a:solidFill>
              </a:rPr>
              <a:t> 2011,p. 22)</a:t>
            </a:r>
            <a:r>
              <a:rPr lang="de-DE" sz="2800" dirty="0" smtClean="0"/>
              <a:t/>
            </a:r>
            <a:br>
              <a:rPr lang="de-DE" sz="2800" dirty="0" smtClean="0"/>
            </a:br>
            <a:endParaRPr lang="de-DE" sz="3200" dirty="0"/>
          </a:p>
        </p:txBody>
      </p:sp>
      <p:sp>
        <p:nvSpPr>
          <p:cNvPr id="3" name="Ellipse 2"/>
          <p:cNvSpPr/>
          <p:nvPr/>
        </p:nvSpPr>
        <p:spPr>
          <a:xfrm>
            <a:off x="2843808" y="2348880"/>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err="1" smtClean="0">
                <a:solidFill>
                  <a:schemeClr val="tx1"/>
                </a:solidFill>
              </a:rPr>
              <a:t>Behavioral</a:t>
            </a:r>
            <a:r>
              <a:rPr lang="de-DE" sz="1000" dirty="0" smtClean="0">
                <a:solidFill>
                  <a:schemeClr val="tx1"/>
                </a:solidFill>
              </a:rPr>
              <a:t> </a:t>
            </a:r>
            <a:r>
              <a:rPr lang="de-DE" sz="1000" dirty="0" err="1" smtClean="0">
                <a:solidFill>
                  <a:schemeClr val="tx1"/>
                </a:solidFill>
              </a:rPr>
              <a:t>beliefs</a:t>
            </a:r>
            <a:endParaRPr lang="de-DE" sz="1000" dirty="0">
              <a:solidFill>
                <a:schemeClr val="tx1"/>
              </a:solidFill>
            </a:endParaRPr>
          </a:p>
        </p:txBody>
      </p:sp>
      <p:sp>
        <p:nvSpPr>
          <p:cNvPr id="4" name="Abgerundetes Rechteck 3"/>
          <p:cNvSpPr/>
          <p:nvPr/>
        </p:nvSpPr>
        <p:spPr>
          <a:xfrm>
            <a:off x="323528" y="1916832"/>
            <a:ext cx="1872208" cy="4536504"/>
          </a:xfrm>
          <a:prstGeom prst="round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b="1" dirty="0" smtClean="0">
                <a:solidFill>
                  <a:schemeClr val="tx1"/>
                </a:solidFill>
              </a:rPr>
              <a:t>Latent </a:t>
            </a:r>
            <a:r>
              <a:rPr lang="de-DE" sz="1200" b="1" dirty="0" err="1" smtClean="0">
                <a:solidFill>
                  <a:schemeClr val="tx1"/>
                </a:solidFill>
              </a:rPr>
              <a:t>and</a:t>
            </a:r>
            <a:r>
              <a:rPr lang="de-DE" sz="1200" b="1" dirty="0" smtClean="0">
                <a:solidFill>
                  <a:schemeClr val="tx1"/>
                </a:solidFill>
              </a:rPr>
              <a:t> </a:t>
            </a:r>
            <a:r>
              <a:rPr lang="de-DE" sz="1200" b="1" dirty="0" err="1" smtClean="0">
                <a:solidFill>
                  <a:schemeClr val="tx1"/>
                </a:solidFill>
              </a:rPr>
              <a:t>observed</a:t>
            </a:r>
            <a:r>
              <a:rPr lang="de-DE" sz="1200" b="1" dirty="0" smtClean="0">
                <a:solidFill>
                  <a:schemeClr val="tx1"/>
                </a:solidFill>
              </a:rPr>
              <a:t> Background </a:t>
            </a:r>
            <a:r>
              <a:rPr lang="de-DE" sz="1200" b="1" dirty="0" err="1" smtClean="0">
                <a:solidFill>
                  <a:schemeClr val="tx1"/>
                </a:solidFill>
              </a:rPr>
              <a:t>factors</a:t>
            </a:r>
            <a:endParaRPr lang="de-DE" sz="1200" b="1" dirty="0" smtClean="0">
              <a:solidFill>
                <a:schemeClr val="tx1"/>
              </a:solidFill>
            </a:endParaRPr>
          </a:p>
          <a:p>
            <a:pPr algn="ctr"/>
            <a:endParaRPr lang="de-DE" sz="1200" b="1" dirty="0" smtClean="0">
              <a:solidFill>
                <a:schemeClr val="tx1"/>
              </a:solidFill>
            </a:endParaRPr>
          </a:p>
          <a:p>
            <a:r>
              <a:rPr lang="de-DE" sz="1200" b="1" dirty="0" smtClean="0">
                <a:solidFill>
                  <a:schemeClr val="tx1"/>
                </a:solidFill>
              </a:rPr>
              <a:t>Individual:</a:t>
            </a:r>
          </a:p>
          <a:p>
            <a:pPr algn="r"/>
            <a:r>
              <a:rPr lang="de-DE" sz="1200" dirty="0" err="1" smtClean="0">
                <a:solidFill>
                  <a:schemeClr val="tx1"/>
                </a:solidFill>
              </a:rPr>
              <a:t>Personality</a:t>
            </a:r>
            <a:endParaRPr lang="de-DE" sz="1200" dirty="0" smtClean="0">
              <a:solidFill>
                <a:schemeClr val="tx1"/>
              </a:solidFill>
            </a:endParaRPr>
          </a:p>
          <a:p>
            <a:pPr algn="r"/>
            <a:r>
              <a:rPr lang="de-DE" sz="1200" dirty="0" err="1" smtClean="0">
                <a:solidFill>
                  <a:schemeClr val="tx1"/>
                </a:solidFill>
              </a:rPr>
              <a:t>Mood,emotion</a:t>
            </a:r>
            <a:endParaRPr lang="de-DE" sz="1200" dirty="0" smtClean="0">
              <a:solidFill>
                <a:schemeClr val="tx1"/>
              </a:solidFill>
            </a:endParaRPr>
          </a:p>
          <a:p>
            <a:pPr algn="r"/>
            <a:r>
              <a:rPr lang="de-DE" sz="1200" dirty="0" err="1" smtClean="0">
                <a:solidFill>
                  <a:schemeClr val="tx1"/>
                </a:solidFill>
              </a:rPr>
              <a:t>values</a:t>
            </a:r>
            <a:r>
              <a:rPr lang="de-DE" sz="1200" dirty="0" smtClean="0">
                <a:solidFill>
                  <a:schemeClr val="tx1"/>
                </a:solidFill>
              </a:rPr>
              <a:t> stereotypes</a:t>
            </a:r>
          </a:p>
          <a:p>
            <a:pPr algn="r"/>
            <a:r>
              <a:rPr lang="de-DE" sz="1200" dirty="0" smtClean="0">
                <a:solidFill>
                  <a:schemeClr val="tx1"/>
                </a:solidFill>
              </a:rPr>
              <a:t>General </a:t>
            </a:r>
            <a:r>
              <a:rPr lang="de-DE" sz="1200" dirty="0" err="1" smtClean="0">
                <a:solidFill>
                  <a:schemeClr val="tx1"/>
                </a:solidFill>
              </a:rPr>
              <a:t>attitudes</a:t>
            </a:r>
            <a:endParaRPr lang="de-DE" sz="1200" dirty="0" smtClean="0">
              <a:solidFill>
                <a:schemeClr val="tx1"/>
              </a:solidFill>
            </a:endParaRPr>
          </a:p>
          <a:p>
            <a:pPr algn="r"/>
            <a:r>
              <a:rPr lang="de-DE" sz="1200" dirty="0" err="1" smtClean="0">
                <a:solidFill>
                  <a:schemeClr val="tx1"/>
                </a:solidFill>
              </a:rPr>
              <a:t>Perceived</a:t>
            </a:r>
            <a:r>
              <a:rPr lang="de-DE" sz="1200" dirty="0" smtClean="0">
                <a:solidFill>
                  <a:schemeClr val="tx1"/>
                </a:solidFill>
              </a:rPr>
              <a:t> </a:t>
            </a:r>
            <a:r>
              <a:rPr lang="de-DE" sz="1200" dirty="0" err="1" smtClean="0">
                <a:solidFill>
                  <a:schemeClr val="tx1"/>
                </a:solidFill>
              </a:rPr>
              <a:t>risk</a:t>
            </a:r>
            <a:endParaRPr lang="de-DE" sz="1200" dirty="0" smtClean="0">
              <a:solidFill>
                <a:schemeClr val="tx1"/>
              </a:solidFill>
            </a:endParaRPr>
          </a:p>
          <a:p>
            <a:pPr algn="r"/>
            <a:r>
              <a:rPr lang="de-DE" sz="1200" dirty="0" err="1" smtClean="0">
                <a:solidFill>
                  <a:schemeClr val="tx1"/>
                </a:solidFill>
              </a:rPr>
              <a:t>Past</a:t>
            </a:r>
            <a:r>
              <a:rPr lang="de-DE" sz="1200" dirty="0" smtClean="0">
                <a:solidFill>
                  <a:schemeClr val="tx1"/>
                </a:solidFill>
              </a:rPr>
              <a:t> </a:t>
            </a:r>
            <a:r>
              <a:rPr lang="de-DE" sz="1200" dirty="0" err="1" smtClean="0">
                <a:solidFill>
                  <a:schemeClr val="tx1"/>
                </a:solidFill>
              </a:rPr>
              <a:t>behavior</a:t>
            </a:r>
            <a:endParaRPr lang="de-DE" sz="1200" dirty="0" smtClean="0">
              <a:solidFill>
                <a:schemeClr val="tx1"/>
              </a:solidFill>
            </a:endParaRPr>
          </a:p>
          <a:p>
            <a:r>
              <a:rPr lang="de-DE" sz="1200" b="1" dirty="0" err="1" smtClean="0">
                <a:solidFill>
                  <a:schemeClr val="tx1"/>
                </a:solidFill>
              </a:rPr>
              <a:t>Social</a:t>
            </a:r>
            <a:r>
              <a:rPr lang="de-DE" sz="1200" b="1" dirty="0" smtClean="0">
                <a:solidFill>
                  <a:schemeClr val="tx1"/>
                </a:solidFill>
              </a:rPr>
              <a:t>:</a:t>
            </a:r>
          </a:p>
          <a:p>
            <a:pPr algn="r"/>
            <a:r>
              <a:rPr lang="de-DE" sz="1200" dirty="0" smtClean="0">
                <a:solidFill>
                  <a:schemeClr val="tx1"/>
                </a:solidFill>
              </a:rPr>
              <a:t>Education</a:t>
            </a:r>
          </a:p>
          <a:p>
            <a:pPr algn="r"/>
            <a:r>
              <a:rPr lang="de-DE" sz="1200" dirty="0" smtClean="0">
                <a:solidFill>
                  <a:schemeClr val="tx1"/>
                </a:solidFill>
              </a:rPr>
              <a:t>Age, </a:t>
            </a:r>
            <a:r>
              <a:rPr lang="de-DE" sz="1200" dirty="0" err="1" smtClean="0">
                <a:solidFill>
                  <a:schemeClr val="tx1"/>
                </a:solidFill>
              </a:rPr>
              <a:t>gender</a:t>
            </a:r>
            <a:endParaRPr lang="de-DE" sz="1200" dirty="0" smtClean="0">
              <a:solidFill>
                <a:schemeClr val="tx1"/>
              </a:solidFill>
            </a:endParaRPr>
          </a:p>
          <a:p>
            <a:pPr algn="r"/>
            <a:r>
              <a:rPr lang="de-DE" sz="1200" dirty="0" smtClean="0">
                <a:solidFill>
                  <a:schemeClr val="tx1"/>
                </a:solidFill>
              </a:rPr>
              <a:t>Income</a:t>
            </a:r>
          </a:p>
          <a:p>
            <a:pPr algn="r"/>
            <a:r>
              <a:rPr lang="de-DE" sz="1200" dirty="0" smtClean="0">
                <a:solidFill>
                  <a:schemeClr val="tx1"/>
                </a:solidFill>
              </a:rPr>
              <a:t>Religion</a:t>
            </a:r>
          </a:p>
          <a:p>
            <a:pPr algn="r"/>
            <a:r>
              <a:rPr lang="de-DE" sz="1200" dirty="0" err="1" smtClean="0">
                <a:solidFill>
                  <a:schemeClr val="tx1"/>
                </a:solidFill>
              </a:rPr>
              <a:t>Race</a:t>
            </a:r>
            <a:r>
              <a:rPr lang="de-DE" sz="1200" dirty="0" smtClean="0">
                <a:solidFill>
                  <a:schemeClr val="tx1"/>
                </a:solidFill>
              </a:rPr>
              <a:t>, </a:t>
            </a:r>
            <a:r>
              <a:rPr lang="de-DE" sz="1200" dirty="0" err="1" smtClean="0">
                <a:solidFill>
                  <a:schemeClr val="tx1"/>
                </a:solidFill>
              </a:rPr>
              <a:t>ethnicity</a:t>
            </a:r>
            <a:endParaRPr lang="de-DE" sz="1200" dirty="0" smtClean="0">
              <a:solidFill>
                <a:schemeClr val="tx1"/>
              </a:solidFill>
            </a:endParaRPr>
          </a:p>
          <a:p>
            <a:pPr algn="r"/>
            <a:r>
              <a:rPr lang="de-DE" sz="1200" dirty="0" smtClean="0">
                <a:solidFill>
                  <a:schemeClr val="tx1"/>
                </a:solidFill>
              </a:rPr>
              <a:t>Culture</a:t>
            </a:r>
          </a:p>
          <a:p>
            <a:r>
              <a:rPr lang="de-DE" sz="1200" b="1" dirty="0" smtClean="0">
                <a:solidFill>
                  <a:schemeClr val="tx1"/>
                </a:solidFill>
              </a:rPr>
              <a:t>Information:</a:t>
            </a:r>
          </a:p>
          <a:p>
            <a:pPr algn="r"/>
            <a:r>
              <a:rPr lang="de-DE" sz="1200" dirty="0" err="1" smtClean="0">
                <a:solidFill>
                  <a:schemeClr val="tx1"/>
                </a:solidFill>
              </a:rPr>
              <a:t>Knowledge</a:t>
            </a:r>
            <a:endParaRPr lang="de-DE" sz="1200" dirty="0" smtClean="0">
              <a:solidFill>
                <a:schemeClr val="tx1"/>
              </a:solidFill>
            </a:endParaRPr>
          </a:p>
          <a:p>
            <a:pPr algn="r"/>
            <a:r>
              <a:rPr lang="de-DE" sz="1200" dirty="0" smtClean="0">
                <a:solidFill>
                  <a:schemeClr val="tx1"/>
                </a:solidFill>
              </a:rPr>
              <a:t>Media</a:t>
            </a:r>
          </a:p>
          <a:p>
            <a:pPr algn="r"/>
            <a:r>
              <a:rPr lang="de-DE" sz="1200" dirty="0" smtClean="0">
                <a:solidFill>
                  <a:schemeClr val="tx1"/>
                </a:solidFill>
              </a:rPr>
              <a:t>Intervention</a:t>
            </a:r>
          </a:p>
        </p:txBody>
      </p:sp>
      <p:sp>
        <p:nvSpPr>
          <p:cNvPr id="5" name="Ellipse 4"/>
          <p:cNvSpPr/>
          <p:nvPr/>
        </p:nvSpPr>
        <p:spPr>
          <a:xfrm>
            <a:off x="2843808" y="3645024"/>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smtClean="0">
                <a:solidFill>
                  <a:schemeClr val="tx1"/>
                </a:solidFill>
              </a:rPr>
              <a:t>Normative </a:t>
            </a:r>
            <a:r>
              <a:rPr lang="de-DE" sz="1000" dirty="0" err="1" smtClean="0">
                <a:solidFill>
                  <a:schemeClr val="tx1"/>
                </a:solidFill>
              </a:rPr>
              <a:t>beliefs</a:t>
            </a:r>
            <a:endParaRPr lang="de-DE" sz="1000" dirty="0">
              <a:solidFill>
                <a:schemeClr val="tx1"/>
              </a:solidFill>
            </a:endParaRPr>
          </a:p>
        </p:txBody>
      </p:sp>
      <p:sp>
        <p:nvSpPr>
          <p:cNvPr id="6" name="Ellipse 5"/>
          <p:cNvSpPr/>
          <p:nvPr/>
        </p:nvSpPr>
        <p:spPr>
          <a:xfrm>
            <a:off x="2843808" y="5013176"/>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err="1" smtClean="0">
                <a:solidFill>
                  <a:schemeClr val="tx1"/>
                </a:solidFill>
              </a:rPr>
              <a:t>Control</a:t>
            </a:r>
            <a:r>
              <a:rPr lang="de-DE" sz="1000" dirty="0" smtClean="0">
                <a:solidFill>
                  <a:schemeClr val="tx1"/>
                </a:solidFill>
              </a:rPr>
              <a:t> </a:t>
            </a:r>
            <a:r>
              <a:rPr lang="de-DE" sz="1000" dirty="0" err="1" smtClean="0">
                <a:solidFill>
                  <a:schemeClr val="tx1"/>
                </a:solidFill>
              </a:rPr>
              <a:t>beliefs</a:t>
            </a:r>
            <a:endParaRPr lang="de-DE" sz="1000" dirty="0">
              <a:solidFill>
                <a:schemeClr val="tx1"/>
              </a:solidFill>
            </a:endParaRPr>
          </a:p>
        </p:txBody>
      </p:sp>
      <p:sp>
        <p:nvSpPr>
          <p:cNvPr id="7" name="Ellipse 6"/>
          <p:cNvSpPr/>
          <p:nvPr/>
        </p:nvSpPr>
        <p:spPr>
          <a:xfrm>
            <a:off x="4499992" y="2348880"/>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800" dirty="0" err="1" smtClean="0">
                <a:solidFill>
                  <a:schemeClr val="tx1"/>
                </a:solidFill>
              </a:rPr>
              <a:t>Experential</a:t>
            </a:r>
            <a:r>
              <a:rPr lang="de-DE" sz="800" dirty="0" smtClean="0">
                <a:solidFill>
                  <a:schemeClr val="tx1"/>
                </a:solidFill>
              </a:rPr>
              <a:t> </a:t>
            </a:r>
            <a:r>
              <a:rPr lang="de-DE" sz="800" dirty="0" err="1" smtClean="0">
                <a:solidFill>
                  <a:schemeClr val="tx1"/>
                </a:solidFill>
              </a:rPr>
              <a:t>Attitudes</a:t>
            </a:r>
            <a:r>
              <a:rPr lang="de-DE" sz="800" dirty="0" smtClean="0">
                <a:solidFill>
                  <a:schemeClr val="tx1"/>
                </a:solidFill>
              </a:rPr>
              <a:t> </a:t>
            </a:r>
            <a:r>
              <a:rPr lang="de-DE" sz="800" dirty="0" err="1" smtClean="0">
                <a:solidFill>
                  <a:schemeClr val="tx1"/>
                </a:solidFill>
              </a:rPr>
              <a:t>toward</a:t>
            </a:r>
            <a:r>
              <a:rPr lang="de-DE" sz="800" dirty="0" smtClean="0">
                <a:solidFill>
                  <a:schemeClr val="tx1"/>
                </a:solidFill>
              </a:rPr>
              <a:t> </a:t>
            </a:r>
            <a:r>
              <a:rPr lang="de-DE" sz="800" dirty="0" err="1" smtClean="0">
                <a:solidFill>
                  <a:schemeClr val="tx1"/>
                </a:solidFill>
              </a:rPr>
              <a:t>the</a:t>
            </a:r>
            <a:r>
              <a:rPr lang="de-DE" sz="800" dirty="0" smtClean="0">
                <a:solidFill>
                  <a:schemeClr val="tx1"/>
                </a:solidFill>
              </a:rPr>
              <a:t> </a:t>
            </a:r>
            <a:r>
              <a:rPr lang="de-DE" sz="800" dirty="0" err="1" smtClean="0">
                <a:solidFill>
                  <a:schemeClr val="tx1"/>
                </a:solidFill>
              </a:rPr>
              <a:t>behavior</a:t>
            </a:r>
            <a:endParaRPr lang="de-DE" sz="800" dirty="0">
              <a:solidFill>
                <a:schemeClr val="tx1"/>
              </a:solidFill>
            </a:endParaRPr>
          </a:p>
        </p:txBody>
      </p:sp>
      <p:sp>
        <p:nvSpPr>
          <p:cNvPr id="8" name="Ellipse 7"/>
          <p:cNvSpPr/>
          <p:nvPr/>
        </p:nvSpPr>
        <p:spPr>
          <a:xfrm>
            <a:off x="4499992" y="3284984"/>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err="1" smtClean="0">
                <a:solidFill>
                  <a:schemeClr val="tx1"/>
                </a:solidFill>
              </a:rPr>
              <a:t>Descriptive</a:t>
            </a:r>
            <a:r>
              <a:rPr lang="de-DE" sz="1000" dirty="0" smtClean="0">
                <a:solidFill>
                  <a:schemeClr val="tx1"/>
                </a:solidFill>
              </a:rPr>
              <a:t>  norm</a:t>
            </a:r>
            <a:endParaRPr lang="de-DE" sz="1000" dirty="0">
              <a:solidFill>
                <a:schemeClr val="tx1"/>
              </a:solidFill>
            </a:endParaRPr>
          </a:p>
        </p:txBody>
      </p:sp>
      <p:sp>
        <p:nvSpPr>
          <p:cNvPr id="9" name="Ellipse 8"/>
          <p:cNvSpPr/>
          <p:nvPr/>
        </p:nvSpPr>
        <p:spPr>
          <a:xfrm>
            <a:off x="4499992" y="5013176"/>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800" dirty="0" err="1" smtClean="0">
                <a:solidFill>
                  <a:schemeClr val="tx1"/>
                </a:solidFill>
              </a:rPr>
              <a:t>Perceived</a:t>
            </a:r>
            <a:r>
              <a:rPr lang="de-DE" sz="800" dirty="0" smtClean="0">
                <a:solidFill>
                  <a:schemeClr val="tx1"/>
                </a:solidFill>
              </a:rPr>
              <a:t> </a:t>
            </a:r>
            <a:r>
              <a:rPr lang="de-DE" sz="800" dirty="0" err="1" smtClean="0">
                <a:solidFill>
                  <a:schemeClr val="tx1"/>
                </a:solidFill>
              </a:rPr>
              <a:t>behavioral</a:t>
            </a:r>
            <a:r>
              <a:rPr lang="de-DE" sz="800" dirty="0" smtClean="0">
                <a:solidFill>
                  <a:schemeClr val="tx1"/>
                </a:solidFill>
              </a:rPr>
              <a:t> </a:t>
            </a:r>
            <a:r>
              <a:rPr lang="de-DE" sz="800" dirty="0" err="1" smtClean="0">
                <a:solidFill>
                  <a:schemeClr val="tx1"/>
                </a:solidFill>
              </a:rPr>
              <a:t>control</a:t>
            </a:r>
            <a:r>
              <a:rPr lang="de-DE" sz="800" dirty="0" smtClean="0">
                <a:solidFill>
                  <a:schemeClr val="tx1"/>
                </a:solidFill>
              </a:rPr>
              <a:t> </a:t>
            </a:r>
            <a:r>
              <a:rPr lang="de-DE" sz="800" dirty="0" err="1" smtClean="0">
                <a:solidFill>
                  <a:schemeClr val="tx1"/>
                </a:solidFill>
              </a:rPr>
              <a:t>Capacity</a:t>
            </a:r>
            <a:endParaRPr lang="de-DE" sz="800" dirty="0">
              <a:solidFill>
                <a:schemeClr val="tx1"/>
              </a:solidFill>
            </a:endParaRPr>
          </a:p>
        </p:txBody>
      </p:sp>
      <p:sp>
        <p:nvSpPr>
          <p:cNvPr id="10" name="Ellipse 9"/>
          <p:cNvSpPr/>
          <p:nvPr/>
        </p:nvSpPr>
        <p:spPr>
          <a:xfrm>
            <a:off x="6084168" y="3645024"/>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smtClean="0">
                <a:solidFill>
                  <a:schemeClr val="tx1"/>
                </a:solidFill>
              </a:rPr>
              <a:t>Intention</a:t>
            </a:r>
            <a:endParaRPr lang="de-DE" sz="1000" dirty="0">
              <a:solidFill>
                <a:schemeClr val="tx1"/>
              </a:solidFill>
            </a:endParaRPr>
          </a:p>
        </p:txBody>
      </p:sp>
      <p:sp>
        <p:nvSpPr>
          <p:cNvPr id="11" name="Ellipse 10"/>
          <p:cNvSpPr/>
          <p:nvPr/>
        </p:nvSpPr>
        <p:spPr>
          <a:xfrm>
            <a:off x="7668344" y="3645024"/>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err="1" smtClean="0">
                <a:solidFill>
                  <a:schemeClr val="tx1"/>
                </a:solidFill>
              </a:rPr>
              <a:t>Behavior</a:t>
            </a:r>
            <a:endParaRPr lang="de-DE" sz="1000" dirty="0">
              <a:solidFill>
                <a:schemeClr val="tx1"/>
              </a:solidFill>
            </a:endParaRPr>
          </a:p>
        </p:txBody>
      </p:sp>
      <p:sp>
        <p:nvSpPr>
          <p:cNvPr id="12" name="Ellipse 11"/>
          <p:cNvSpPr/>
          <p:nvPr/>
        </p:nvSpPr>
        <p:spPr>
          <a:xfrm>
            <a:off x="7164288" y="5229200"/>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800" dirty="0" err="1" smtClean="0">
                <a:solidFill>
                  <a:schemeClr val="tx1"/>
                </a:solidFill>
              </a:rPr>
              <a:t>Actual</a:t>
            </a:r>
            <a:r>
              <a:rPr lang="de-DE" sz="800" dirty="0" smtClean="0">
                <a:solidFill>
                  <a:schemeClr val="tx1"/>
                </a:solidFill>
              </a:rPr>
              <a:t> </a:t>
            </a:r>
            <a:r>
              <a:rPr lang="de-DE" sz="800" dirty="0" err="1" smtClean="0">
                <a:solidFill>
                  <a:schemeClr val="tx1"/>
                </a:solidFill>
              </a:rPr>
              <a:t>control</a:t>
            </a:r>
            <a:r>
              <a:rPr lang="de-DE" sz="800" dirty="0" smtClean="0">
                <a:solidFill>
                  <a:schemeClr val="tx1"/>
                </a:solidFill>
              </a:rPr>
              <a:t>:</a:t>
            </a:r>
          </a:p>
          <a:p>
            <a:pPr algn="ctr"/>
            <a:r>
              <a:rPr lang="de-DE" sz="800" dirty="0" smtClean="0">
                <a:solidFill>
                  <a:schemeClr val="tx1"/>
                </a:solidFill>
              </a:rPr>
              <a:t>Skills/</a:t>
            </a:r>
            <a:r>
              <a:rPr lang="de-DE" sz="800" dirty="0" err="1" smtClean="0">
                <a:solidFill>
                  <a:schemeClr val="tx1"/>
                </a:solidFill>
              </a:rPr>
              <a:t>abilities</a:t>
            </a:r>
            <a:r>
              <a:rPr lang="de-DE" sz="800" dirty="0" smtClean="0">
                <a:solidFill>
                  <a:schemeClr val="tx1"/>
                </a:solidFill>
              </a:rPr>
              <a:t> Environmental </a:t>
            </a:r>
            <a:r>
              <a:rPr lang="de-DE" sz="800" dirty="0" err="1" smtClean="0">
                <a:solidFill>
                  <a:schemeClr val="tx1"/>
                </a:solidFill>
              </a:rPr>
              <a:t>factors</a:t>
            </a:r>
            <a:endParaRPr lang="de-DE" sz="800" dirty="0">
              <a:solidFill>
                <a:schemeClr val="tx1"/>
              </a:solidFill>
            </a:endParaRPr>
          </a:p>
        </p:txBody>
      </p:sp>
      <p:cxnSp>
        <p:nvCxnSpPr>
          <p:cNvPr id="13" name="Gerade Verbindung mit Pfeil 12"/>
          <p:cNvCxnSpPr>
            <a:stCxn id="3" idx="6"/>
            <a:endCxn id="7" idx="2"/>
          </p:cNvCxnSpPr>
          <p:nvPr/>
        </p:nvCxnSpPr>
        <p:spPr>
          <a:xfrm>
            <a:off x="4139952" y="2636912"/>
            <a:ext cx="36004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Gerade Verbindung mit Pfeil 15"/>
          <p:cNvCxnSpPr>
            <a:stCxn id="5" idx="6"/>
            <a:endCxn id="8" idx="2"/>
          </p:cNvCxnSpPr>
          <p:nvPr/>
        </p:nvCxnSpPr>
        <p:spPr>
          <a:xfrm flipV="1">
            <a:off x="4139952" y="3573016"/>
            <a:ext cx="360040" cy="3600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Gerade Verbindung mit Pfeil 18"/>
          <p:cNvCxnSpPr>
            <a:stCxn id="6" idx="6"/>
            <a:endCxn id="9" idx="2"/>
          </p:cNvCxnSpPr>
          <p:nvPr/>
        </p:nvCxnSpPr>
        <p:spPr>
          <a:xfrm>
            <a:off x="4139952" y="5301208"/>
            <a:ext cx="36004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Gerade Verbindung mit Pfeil 24"/>
          <p:cNvCxnSpPr>
            <a:stCxn id="7" idx="6"/>
            <a:endCxn id="10" idx="1"/>
          </p:cNvCxnSpPr>
          <p:nvPr/>
        </p:nvCxnSpPr>
        <p:spPr>
          <a:xfrm>
            <a:off x="5796136" y="2636912"/>
            <a:ext cx="477848" cy="109247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Gerade Verbindung mit Pfeil 27"/>
          <p:cNvCxnSpPr>
            <a:stCxn id="8" idx="6"/>
            <a:endCxn id="10" idx="2"/>
          </p:cNvCxnSpPr>
          <p:nvPr/>
        </p:nvCxnSpPr>
        <p:spPr>
          <a:xfrm>
            <a:off x="5796136" y="3573016"/>
            <a:ext cx="288032" cy="3600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Gerade Verbindung mit Pfeil 30"/>
          <p:cNvCxnSpPr>
            <a:stCxn id="9" idx="6"/>
            <a:endCxn id="10" idx="3"/>
          </p:cNvCxnSpPr>
          <p:nvPr/>
        </p:nvCxnSpPr>
        <p:spPr>
          <a:xfrm flipV="1">
            <a:off x="5796136" y="4136725"/>
            <a:ext cx="477848" cy="116448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Gerade Verbindung mit Pfeil 33"/>
          <p:cNvCxnSpPr>
            <a:stCxn id="10" idx="6"/>
          </p:cNvCxnSpPr>
          <p:nvPr/>
        </p:nvCxnSpPr>
        <p:spPr>
          <a:xfrm>
            <a:off x="7380312" y="3933056"/>
            <a:ext cx="36004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9" name="Ellipse 38"/>
          <p:cNvSpPr/>
          <p:nvPr/>
        </p:nvSpPr>
        <p:spPr>
          <a:xfrm>
            <a:off x="4499992" y="4077072"/>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err="1" smtClean="0">
                <a:solidFill>
                  <a:schemeClr val="tx1"/>
                </a:solidFill>
              </a:rPr>
              <a:t>Injunctive</a:t>
            </a:r>
            <a:r>
              <a:rPr lang="de-DE" sz="1000" dirty="0" smtClean="0">
                <a:solidFill>
                  <a:schemeClr val="tx1"/>
                </a:solidFill>
              </a:rPr>
              <a:t> norm</a:t>
            </a:r>
            <a:endParaRPr lang="de-DE" sz="1000" dirty="0">
              <a:solidFill>
                <a:schemeClr val="tx1"/>
              </a:solidFill>
            </a:endParaRPr>
          </a:p>
        </p:txBody>
      </p:sp>
      <p:cxnSp>
        <p:nvCxnSpPr>
          <p:cNvPr id="40" name="Gerade Verbindung mit Pfeil 39"/>
          <p:cNvCxnSpPr>
            <a:stCxn id="39" idx="6"/>
            <a:endCxn id="10" idx="2"/>
          </p:cNvCxnSpPr>
          <p:nvPr/>
        </p:nvCxnSpPr>
        <p:spPr>
          <a:xfrm flipV="1">
            <a:off x="5796136" y="3933056"/>
            <a:ext cx="288032" cy="43204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Gerade Verbindung mit Pfeil 42"/>
          <p:cNvCxnSpPr>
            <a:stCxn id="5" idx="6"/>
            <a:endCxn id="39" idx="2"/>
          </p:cNvCxnSpPr>
          <p:nvPr/>
        </p:nvCxnSpPr>
        <p:spPr>
          <a:xfrm>
            <a:off x="4139952" y="3933056"/>
            <a:ext cx="360040" cy="43204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Gerade Verbindung mit Pfeil 45"/>
          <p:cNvCxnSpPr>
            <a:stCxn id="12" idx="2"/>
            <a:endCxn id="9" idx="6"/>
          </p:cNvCxnSpPr>
          <p:nvPr/>
        </p:nvCxnSpPr>
        <p:spPr>
          <a:xfrm flipH="1" flipV="1">
            <a:off x="5796136" y="5301208"/>
            <a:ext cx="1368152" cy="216024"/>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49" name="Gerade Verbindung mit Pfeil 48"/>
          <p:cNvCxnSpPr>
            <a:stCxn id="9" idx="6"/>
          </p:cNvCxnSpPr>
          <p:nvPr/>
        </p:nvCxnSpPr>
        <p:spPr>
          <a:xfrm flipV="1">
            <a:off x="5796136" y="3933056"/>
            <a:ext cx="1728192" cy="1368152"/>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52" name="Gerade Verbindung mit Pfeil 51"/>
          <p:cNvCxnSpPr>
            <a:endCxn id="5" idx="2"/>
          </p:cNvCxnSpPr>
          <p:nvPr/>
        </p:nvCxnSpPr>
        <p:spPr>
          <a:xfrm>
            <a:off x="2195736" y="3933056"/>
            <a:ext cx="648072" cy="0"/>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56" name="Gerade Verbindung mit Pfeil 55"/>
          <p:cNvCxnSpPr>
            <a:endCxn id="3" idx="2"/>
          </p:cNvCxnSpPr>
          <p:nvPr/>
        </p:nvCxnSpPr>
        <p:spPr>
          <a:xfrm flipV="1">
            <a:off x="2195736" y="2636912"/>
            <a:ext cx="648072" cy="1296144"/>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59" name="Gerade Verbindung mit Pfeil 58"/>
          <p:cNvCxnSpPr>
            <a:endCxn id="6" idx="2"/>
          </p:cNvCxnSpPr>
          <p:nvPr/>
        </p:nvCxnSpPr>
        <p:spPr>
          <a:xfrm>
            <a:off x="2195736" y="3933056"/>
            <a:ext cx="648072" cy="1368152"/>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62" name="Gerade Verbindung mit Pfeil 61"/>
          <p:cNvCxnSpPr>
            <a:stCxn id="12" idx="0"/>
          </p:cNvCxnSpPr>
          <p:nvPr/>
        </p:nvCxnSpPr>
        <p:spPr>
          <a:xfrm flipH="1" flipV="1">
            <a:off x="7524328" y="3933056"/>
            <a:ext cx="288032" cy="129614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Ellipse 28"/>
          <p:cNvSpPr/>
          <p:nvPr/>
        </p:nvSpPr>
        <p:spPr>
          <a:xfrm>
            <a:off x="4500562" y="1571612"/>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800" dirty="0" smtClean="0">
                <a:solidFill>
                  <a:schemeClr val="tx1"/>
                </a:solidFill>
              </a:rPr>
              <a:t>Instrumental </a:t>
            </a:r>
            <a:r>
              <a:rPr lang="de-DE" sz="800" dirty="0" err="1" smtClean="0">
                <a:solidFill>
                  <a:schemeClr val="tx1"/>
                </a:solidFill>
              </a:rPr>
              <a:t>Attitudes</a:t>
            </a:r>
            <a:r>
              <a:rPr lang="de-DE" sz="800" dirty="0" smtClean="0">
                <a:solidFill>
                  <a:schemeClr val="tx1"/>
                </a:solidFill>
              </a:rPr>
              <a:t> </a:t>
            </a:r>
            <a:r>
              <a:rPr lang="de-DE" sz="800" dirty="0" err="1" smtClean="0">
                <a:solidFill>
                  <a:schemeClr val="tx1"/>
                </a:solidFill>
              </a:rPr>
              <a:t>toward</a:t>
            </a:r>
            <a:r>
              <a:rPr lang="de-DE" sz="800" dirty="0" smtClean="0">
                <a:solidFill>
                  <a:schemeClr val="tx1"/>
                </a:solidFill>
              </a:rPr>
              <a:t> </a:t>
            </a:r>
            <a:r>
              <a:rPr lang="de-DE" sz="800" dirty="0" err="1" smtClean="0">
                <a:solidFill>
                  <a:schemeClr val="tx1"/>
                </a:solidFill>
              </a:rPr>
              <a:t>the</a:t>
            </a:r>
            <a:r>
              <a:rPr lang="de-DE" sz="800" dirty="0" smtClean="0">
                <a:solidFill>
                  <a:schemeClr val="tx1"/>
                </a:solidFill>
              </a:rPr>
              <a:t> </a:t>
            </a:r>
            <a:r>
              <a:rPr lang="de-DE" sz="800" dirty="0" err="1" smtClean="0">
                <a:solidFill>
                  <a:schemeClr val="tx1"/>
                </a:solidFill>
              </a:rPr>
              <a:t>behavior</a:t>
            </a:r>
            <a:endParaRPr lang="de-DE" sz="800" dirty="0">
              <a:solidFill>
                <a:schemeClr val="tx1"/>
              </a:solidFill>
            </a:endParaRPr>
          </a:p>
        </p:txBody>
      </p:sp>
      <p:cxnSp>
        <p:nvCxnSpPr>
          <p:cNvPr id="30" name="Gerade Verbindung mit Pfeil 29"/>
          <p:cNvCxnSpPr>
            <a:stCxn id="3" idx="7"/>
            <a:endCxn id="29" idx="3"/>
          </p:cNvCxnSpPr>
          <p:nvPr/>
        </p:nvCxnSpPr>
        <p:spPr>
          <a:xfrm rot="5400000" flipH="1" flipV="1">
            <a:off x="4135292" y="1878157"/>
            <a:ext cx="369930" cy="74024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Gerade Verbindung mit Pfeil 36"/>
          <p:cNvCxnSpPr>
            <a:stCxn id="29" idx="6"/>
            <a:endCxn id="10" idx="0"/>
          </p:cNvCxnSpPr>
          <p:nvPr/>
        </p:nvCxnSpPr>
        <p:spPr>
          <a:xfrm>
            <a:off x="5796706" y="1859644"/>
            <a:ext cx="935534" cy="178538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2" name="Ellipse 41"/>
          <p:cNvSpPr/>
          <p:nvPr/>
        </p:nvSpPr>
        <p:spPr>
          <a:xfrm>
            <a:off x="4500562" y="5786454"/>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800" dirty="0" err="1" smtClean="0">
                <a:solidFill>
                  <a:schemeClr val="tx1"/>
                </a:solidFill>
              </a:rPr>
              <a:t>Perceived</a:t>
            </a:r>
            <a:r>
              <a:rPr lang="de-DE" sz="800" dirty="0" smtClean="0">
                <a:solidFill>
                  <a:schemeClr val="tx1"/>
                </a:solidFill>
              </a:rPr>
              <a:t> </a:t>
            </a:r>
            <a:r>
              <a:rPr lang="de-DE" sz="800" dirty="0" err="1" smtClean="0">
                <a:solidFill>
                  <a:schemeClr val="tx1"/>
                </a:solidFill>
              </a:rPr>
              <a:t>behavioral</a:t>
            </a:r>
            <a:r>
              <a:rPr lang="de-DE" sz="800" dirty="0" smtClean="0">
                <a:solidFill>
                  <a:schemeClr val="tx1"/>
                </a:solidFill>
              </a:rPr>
              <a:t> </a:t>
            </a:r>
            <a:r>
              <a:rPr lang="de-DE" sz="800" dirty="0" err="1" smtClean="0">
                <a:solidFill>
                  <a:schemeClr val="tx1"/>
                </a:solidFill>
              </a:rPr>
              <a:t>control</a:t>
            </a:r>
            <a:r>
              <a:rPr lang="de-DE" sz="800" dirty="0" smtClean="0">
                <a:solidFill>
                  <a:schemeClr val="tx1"/>
                </a:solidFill>
              </a:rPr>
              <a:t> </a:t>
            </a:r>
            <a:r>
              <a:rPr lang="de-DE" sz="800" dirty="0" err="1" smtClean="0">
                <a:solidFill>
                  <a:schemeClr val="tx1"/>
                </a:solidFill>
              </a:rPr>
              <a:t>Autonomy</a:t>
            </a:r>
            <a:endParaRPr lang="de-DE" sz="800" dirty="0">
              <a:solidFill>
                <a:schemeClr val="tx1"/>
              </a:solidFill>
            </a:endParaRPr>
          </a:p>
        </p:txBody>
      </p:sp>
      <p:cxnSp>
        <p:nvCxnSpPr>
          <p:cNvPr id="44" name="Gerade Verbindung mit Pfeil 43"/>
          <p:cNvCxnSpPr>
            <a:stCxn id="6" idx="5"/>
            <a:endCxn id="42" idx="1"/>
          </p:cNvCxnSpPr>
          <p:nvPr/>
        </p:nvCxnSpPr>
        <p:spPr>
          <a:xfrm rot="16200000" flipH="1">
            <a:off x="4137287" y="5317726"/>
            <a:ext cx="365940" cy="74024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Gerade Verbindung mit Pfeil 47"/>
          <p:cNvCxnSpPr>
            <a:stCxn id="42" idx="6"/>
            <a:endCxn id="10" idx="4"/>
          </p:cNvCxnSpPr>
          <p:nvPr/>
        </p:nvCxnSpPr>
        <p:spPr>
          <a:xfrm flipV="1">
            <a:off x="5796706" y="4221088"/>
            <a:ext cx="935534" cy="185339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3" name="Gerade Verbindung mit Pfeil 52"/>
          <p:cNvCxnSpPr>
            <a:stCxn id="12" idx="3"/>
            <a:endCxn id="42" idx="6"/>
          </p:cNvCxnSpPr>
          <p:nvPr/>
        </p:nvCxnSpPr>
        <p:spPr>
          <a:xfrm rot="5400000">
            <a:off x="6398613" y="5118994"/>
            <a:ext cx="353585" cy="1557398"/>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57" name="Gerade Verbindung mit Pfeil 56"/>
          <p:cNvCxnSpPr>
            <a:stCxn id="42" idx="7"/>
          </p:cNvCxnSpPr>
          <p:nvPr/>
        </p:nvCxnSpPr>
        <p:spPr>
          <a:xfrm rot="5400000" flipH="1" flipV="1">
            <a:off x="5583049" y="3952908"/>
            <a:ext cx="1941751" cy="1894068"/>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rmAutofit fontScale="90000"/>
          </a:bodyPr>
          <a:lstStyle/>
          <a:p>
            <a:r>
              <a:rPr lang="de-DE" dirty="0" err="1" smtClean="0"/>
              <a:t>Application</a:t>
            </a:r>
            <a:r>
              <a:rPr lang="de-DE" dirty="0" smtClean="0"/>
              <a:t> </a:t>
            </a:r>
            <a:r>
              <a:rPr lang="de-DE" dirty="0" err="1" smtClean="0"/>
              <a:t>of</a:t>
            </a:r>
            <a:r>
              <a:rPr lang="de-DE" dirty="0" smtClean="0"/>
              <a:t> TOPB </a:t>
            </a:r>
            <a:r>
              <a:rPr lang="de-DE" dirty="0" err="1" smtClean="0"/>
              <a:t>to</a:t>
            </a:r>
            <a:r>
              <a:rPr lang="de-DE" dirty="0" smtClean="0"/>
              <a:t> </a:t>
            </a:r>
            <a:r>
              <a:rPr lang="de-DE" dirty="0" err="1" smtClean="0"/>
              <a:t>Entrepreneurship</a:t>
            </a:r>
            <a:endParaRPr lang="de-DE" dirty="0"/>
          </a:p>
        </p:txBody>
      </p:sp>
      <p:sp>
        <p:nvSpPr>
          <p:cNvPr id="5" name="Inhaltsplatzhalter 4"/>
          <p:cNvSpPr>
            <a:spLocks noGrp="1"/>
          </p:cNvSpPr>
          <p:nvPr>
            <p:ph idx="1"/>
          </p:nvPr>
        </p:nvSpPr>
        <p:spPr/>
        <p:txBody>
          <a:bodyPr>
            <a:normAutofit fontScale="92500" lnSpcReduction="20000"/>
          </a:bodyPr>
          <a:lstStyle/>
          <a:p>
            <a:r>
              <a:rPr lang="de-DE" dirty="0" smtClean="0"/>
              <a:t>Brand, M. J., Van </a:t>
            </a:r>
            <a:r>
              <a:rPr lang="de-DE" dirty="0" err="1" smtClean="0"/>
              <a:t>Praag</a:t>
            </a:r>
            <a:r>
              <a:rPr lang="de-DE" dirty="0" smtClean="0"/>
              <a:t>, M., </a:t>
            </a:r>
            <a:r>
              <a:rPr lang="de-DE" dirty="0" err="1" smtClean="0"/>
              <a:t>Ombach</a:t>
            </a:r>
            <a:r>
              <a:rPr lang="de-DE" dirty="0" smtClean="0"/>
              <a:t>, M., </a:t>
            </a:r>
            <a:r>
              <a:rPr lang="de-DE" dirty="0" err="1" smtClean="0"/>
              <a:t>Bodewes</a:t>
            </a:r>
            <a:r>
              <a:rPr lang="de-DE" dirty="0" smtClean="0"/>
              <a:t>, W., &amp; Van </a:t>
            </a:r>
            <a:r>
              <a:rPr lang="de-DE" dirty="0" err="1" smtClean="0"/>
              <a:t>Gelderen</a:t>
            </a:r>
            <a:r>
              <a:rPr lang="de-DE" dirty="0" smtClean="0"/>
              <a:t>, M. (2004). </a:t>
            </a:r>
            <a:r>
              <a:rPr lang="de-DE" dirty="0" err="1" smtClean="0"/>
              <a:t>Some</a:t>
            </a:r>
            <a:r>
              <a:rPr lang="de-DE" dirty="0" smtClean="0"/>
              <a:t> </a:t>
            </a:r>
            <a:r>
              <a:rPr lang="de-DE" dirty="0" err="1" smtClean="0"/>
              <a:t>advances</a:t>
            </a:r>
            <a:r>
              <a:rPr lang="de-DE" dirty="0" smtClean="0"/>
              <a:t> in </a:t>
            </a:r>
            <a:r>
              <a:rPr lang="de-DE" dirty="0" err="1" smtClean="0"/>
              <a:t>the</a:t>
            </a:r>
            <a:r>
              <a:rPr lang="de-DE" dirty="0" smtClean="0"/>
              <a:t> </a:t>
            </a:r>
            <a:r>
              <a:rPr lang="de-DE" dirty="0" err="1" smtClean="0"/>
              <a:t>explanation</a:t>
            </a:r>
            <a:r>
              <a:rPr lang="de-DE" dirty="0" smtClean="0"/>
              <a:t> </a:t>
            </a:r>
            <a:r>
              <a:rPr lang="de-DE" dirty="0" err="1" smtClean="0"/>
              <a:t>of</a:t>
            </a:r>
            <a:r>
              <a:rPr lang="de-DE" dirty="0" smtClean="0"/>
              <a:t> </a:t>
            </a:r>
            <a:r>
              <a:rPr lang="de-DE" dirty="0" err="1" smtClean="0"/>
              <a:t>entrepreneurial</a:t>
            </a:r>
            <a:r>
              <a:rPr lang="de-DE" dirty="0" smtClean="0"/>
              <a:t> </a:t>
            </a:r>
            <a:r>
              <a:rPr lang="de-DE" dirty="0" err="1" smtClean="0"/>
              <a:t>intentions</a:t>
            </a:r>
            <a:r>
              <a:rPr lang="de-DE" dirty="0" smtClean="0"/>
              <a:t>. </a:t>
            </a:r>
            <a:r>
              <a:rPr lang="de-DE" dirty="0" err="1" smtClean="0"/>
              <a:t>Advances</a:t>
            </a:r>
            <a:r>
              <a:rPr lang="de-DE" dirty="0" smtClean="0"/>
              <a:t> in </a:t>
            </a:r>
            <a:r>
              <a:rPr lang="de-DE" dirty="0" err="1" smtClean="0"/>
              <a:t>Interdisciplinary</a:t>
            </a:r>
            <a:r>
              <a:rPr lang="de-DE" dirty="0" smtClean="0"/>
              <a:t> European </a:t>
            </a:r>
            <a:r>
              <a:rPr lang="de-DE" dirty="0" err="1" smtClean="0"/>
              <a:t>Entrepreneurship</a:t>
            </a:r>
            <a:r>
              <a:rPr lang="de-DE" dirty="0" smtClean="0"/>
              <a:t> Research, 3, 27- 44.</a:t>
            </a:r>
          </a:p>
          <a:p>
            <a:r>
              <a:rPr lang="de-DE" dirty="0" err="1" smtClean="0"/>
              <a:t>Engle</a:t>
            </a:r>
            <a:r>
              <a:rPr lang="de-DE" dirty="0" smtClean="0"/>
              <a:t>, R. L., </a:t>
            </a:r>
            <a:r>
              <a:rPr lang="de-DE" dirty="0" err="1" smtClean="0"/>
              <a:t>Dimitriadi</a:t>
            </a:r>
            <a:r>
              <a:rPr lang="de-DE" dirty="0" smtClean="0"/>
              <a:t>, N., </a:t>
            </a:r>
            <a:r>
              <a:rPr lang="de-DE" dirty="0" err="1" smtClean="0"/>
              <a:t>Gavidia</a:t>
            </a:r>
            <a:r>
              <a:rPr lang="de-DE" dirty="0" smtClean="0"/>
              <a:t>, J. V., </a:t>
            </a:r>
            <a:r>
              <a:rPr lang="de-DE" dirty="0" err="1" smtClean="0"/>
              <a:t>Schlaegel</a:t>
            </a:r>
            <a:r>
              <a:rPr lang="de-DE" dirty="0" smtClean="0"/>
              <a:t>, C., </a:t>
            </a:r>
            <a:r>
              <a:rPr lang="de-DE" dirty="0" err="1" smtClean="0"/>
              <a:t>Delanoe</a:t>
            </a:r>
            <a:r>
              <a:rPr lang="de-DE" dirty="0" smtClean="0"/>
              <a:t>, S., Alvarado, I., et al. (2010). </a:t>
            </a:r>
            <a:r>
              <a:rPr lang="de-DE" dirty="0" err="1" smtClean="0"/>
              <a:t>Entrepreneurial</a:t>
            </a:r>
            <a:r>
              <a:rPr lang="de-DE" dirty="0" smtClean="0"/>
              <a:t> </a:t>
            </a:r>
            <a:r>
              <a:rPr lang="de-DE" dirty="0" err="1" smtClean="0"/>
              <a:t>intent</a:t>
            </a:r>
            <a:r>
              <a:rPr lang="de-DE" dirty="0" smtClean="0"/>
              <a:t>: A </a:t>
            </a:r>
            <a:r>
              <a:rPr lang="de-DE" dirty="0" err="1" smtClean="0"/>
              <a:t>twelve-country</a:t>
            </a:r>
            <a:r>
              <a:rPr lang="de-DE" dirty="0" smtClean="0"/>
              <a:t> </a:t>
            </a:r>
            <a:r>
              <a:rPr lang="de-DE" dirty="0" err="1" smtClean="0"/>
              <a:t>evaluation</a:t>
            </a:r>
            <a:r>
              <a:rPr lang="de-DE" dirty="0" smtClean="0"/>
              <a:t> </a:t>
            </a:r>
            <a:r>
              <a:rPr lang="de-DE" dirty="0" err="1" smtClean="0"/>
              <a:t>of</a:t>
            </a:r>
            <a:r>
              <a:rPr lang="de-DE" dirty="0" smtClean="0"/>
              <a:t> </a:t>
            </a:r>
            <a:r>
              <a:rPr lang="de-DE" dirty="0" err="1" smtClean="0"/>
              <a:t>Ajzen's</a:t>
            </a:r>
            <a:r>
              <a:rPr lang="de-DE" dirty="0" smtClean="0"/>
              <a:t> model </a:t>
            </a:r>
            <a:r>
              <a:rPr lang="de-DE" dirty="0" err="1" smtClean="0"/>
              <a:t>of</a:t>
            </a:r>
            <a:r>
              <a:rPr lang="de-DE" dirty="0" smtClean="0"/>
              <a:t> </a:t>
            </a:r>
            <a:r>
              <a:rPr lang="de-DE" dirty="0" err="1" smtClean="0"/>
              <a:t>planned</a:t>
            </a:r>
            <a:r>
              <a:rPr lang="de-DE" dirty="0" smtClean="0"/>
              <a:t> </a:t>
            </a:r>
            <a:r>
              <a:rPr lang="de-DE" dirty="0" err="1" smtClean="0"/>
              <a:t>behavior</a:t>
            </a:r>
            <a:r>
              <a:rPr lang="de-DE" dirty="0" smtClean="0"/>
              <a:t>. International Journal </a:t>
            </a:r>
            <a:r>
              <a:rPr lang="de-DE" dirty="0" err="1" smtClean="0"/>
              <a:t>of</a:t>
            </a:r>
            <a:r>
              <a:rPr lang="de-DE" dirty="0" smtClean="0"/>
              <a:t> </a:t>
            </a:r>
            <a:r>
              <a:rPr lang="de-DE" dirty="0" err="1" smtClean="0"/>
              <a:t>Entrepreneurial</a:t>
            </a:r>
            <a:r>
              <a:rPr lang="de-DE" dirty="0" smtClean="0"/>
              <a:t> </a:t>
            </a:r>
            <a:r>
              <a:rPr lang="de-DE" dirty="0" err="1" smtClean="0"/>
              <a:t>Behaviour</a:t>
            </a:r>
            <a:r>
              <a:rPr lang="de-DE" dirty="0" smtClean="0"/>
              <a:t> &amp; Research, 16(1), 35-57.</a:t>
            </a:r>
          </a:p>
          <a:p>
            <a:endParaRPr lang="de-DE"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err="1" smtClean="0"/>
              <a:t>Application</a:t>
            </a:r>
            <a:r>
              <a:rPr lang="de-DE" dirty="0" smtClean="0"/>
              <a:t> </a:t>
            </a:r>
            <a:r>
              <a:rPr lang="de-DE" dirty="0" err="1" smtClean="0"/>
              <a:t>of</a:t>
            </a:r>
            <a:r>
              <a:rPr lang="de-DE" dirty="0" smtClean="0"/>
              <a:t> TOPB </a:t>
            </a:r>
            <a:r>
              <a:rPr lang="de-DE" dirty="0" err="1" smtClean="0"/>
              <a:t>to</a:t>
            </a:r>
            <a:r>
              <a:rPr lang="de-DE" dirty="0" smtClean="0"/>
              <a:t> </a:t>
            </a:r>
            <a:r>
              <a:rPr lang="de-DE" dirty="0" err="1" smtClean="0"/>
              <a:t>Entrepreneurship</a:t>
            </a:r>
            <a:r>
              <a:rPr lang="de-DE" dirty="0" smtClean="0"/>
              <a:t> </a:t>
            </a:r>
            <a:endParaRPr lang="de-DE" dirty="0"/>
          </a:p>
        </p:txBody>
      </p:sp>
      <p:sp>
        <p:nvSpPr>
          <p:cNvPr id="3" name="Inhaltsplatzhalter 2"/>
          <p:cNvSpPr>
            <a:spLocks noGrp="1"/>
          </p:cNvSpPr>
          <p:nvPr>
            <p:ph idx="1"/>
          </p:nvPr>
        </p:nvSpPr>
        <p:spPr/>
        <p:txBody>
          <a:bodyPr>
            <a:normAutofit fontScale="62500" lnSpcReduction="20000"/>
          </a:bodyPr>
          <a:lstStyle/>
          <a:p>
            <a:r>
              <a:rPr lang="de-DE" dirty="0" err="1" smtClean="0"/>
              <a:t>Purpose</a:t>
            </a:r>
            <a:r>
              <a:rPr lang="de-DE" dirty="0" smtClean="0"/>
              <a:t> Design/</a:t>
            </a:r>
            <a:r>
              <a:rPr lang="de-DE" dirty="0" err="1" smtClean="0"/>
              <a:t>methodology</a:t>
            </a:r>
            <a:r>
              <a:rPr lang="de-DE" dirty="0" smtClean="0"/>
              <a:t>/</a:t>
            </a:r>
            <a:r>
              <a:rPr lang="de-DE" dirty="0" err="1" smtClean="0"/>
              <a:t>approach</a:t>
            </a:r>
            <a:r>
              <a:rPr lang="de-DE" dirty="0" smtClean="0"/>
              <a:t>:  </a:t>
            </a:r>
            <a:r>
              <a:rPr lang="de-DE" dirty="0" err="1" smtClean="0"/>
              <a:t>Ajzen's</a:t>
            </a:r>
            <a:r>
              <a:rPr lang="de-DE" dirty="0" smtClean="0"/>
              <a:t> model was </a:t>
            </a:r>
            <a:r>
              <a:rPr lang="de-DE" dirty="0" err="1" smtClean="0"/>
              <a:t>operationalized</a:t>
            </a:r>
            <a:r>
              <a:rPr lang="de-DE" dirty="0" smtClean="0"/>
              <a:t> </a:t>
            </a:r>
            <a:r>
              <a:rPr lang="de-DE" dirty="0" err="1" smtClean="0"/>
              <a:t>to</a:t>
            </a:r>
            <a:r>
              <a:rPr lang="de-DE" dirty="0" smtClean="0"/>
              <a:t> </a:t>
            </a:r>
            <a:r>
              <a:rPr lang="de-DE" dirty="0" err="1" smtClean="0"/>
              <a:t>address</a:t>
            </a:r>
            <a:r>
              <a:rPr lang="de-DE" dirty="0" smtClean="0"/>
              <a:t> </a:t>
            </a:r>
            <a:r>
              <a:rPr lang="de-DE" dirty="0" err="1" smtClean="0"/>
              <a:t>entrepreneurial</a:t>
            </a:r>
            <a:r>
              <a:rPr lang="de-DE" dirty="0" smtClean="0"/>
              <a:t> </a:t>
            </a:r>
            <a:r>
              <a:rPr lang="de-DE" dirty="0" err="1" smtClean="0"/>
              <a:t>intent</a:t>
            </a:r>
            <a:r>
              <a:rPr lang="de-DE" dirty="0" smtClean="0"/>
              <a:t> </a:t>
            </a:r>
            <a:r>
              <a:rPr lang="de-DE" dirty="0" err="1" smtClean="0"/>
              <a:t>and</a:t>
            </a:r>
            <a:r>
              <a:rPr lang="de-DE" dirty="0" smtClean="0"/>
              <a:t> a </a:t>
            </a:r>
            <a:r>
              <a:rPr lang="de-DE" dirty="0" err="1" smtClean="0"/>
              <a:t>questionnaire</a:t>
            </a:r>
            <a:r>
              <a:rPr lang="de-DE" dirty="0" smtClean="0"/>
              <a:t> was </a:t>
            </a:r>
            <a:r>
              <a:rPr lang="de-DE" dirty="0" err="1" smtClean="0"/>
              <a:t>developed</a:t>
            </a:r>
            <a:r>
              <a:rPr lang="de-DE" dirty="0" smtClean="0"/>
              <a:t> </a:t>
            </a:r>
            <a:r>
              <a:rPr lang="de-DE" dirty="0" err="1" smtClean="0"/>
              <a:t>consisting</a:t>
            </a:r>
            <a:r>
              <a:rPr lang="de-DE" dirty="0" smtClean="0"/>
              <a:t> </a:t>
            </a:r>
            <a:r>
              <a:rPr lang="de-DE" dirty="0" err="1" smtClean="0"/>
              <a:t>of</a:t>
            </a:r>
            <a:r>
              <a:rPr lang="de-DE" dirty="0" smtClean="0"/>
              <a:t> </a:t>
            </a:r>
            <a:r>
              <a:rPr lang="de-DE" dirty="0" err="1" smtClean="0"/>
              <a:t>previously</a:t>
            </a:r>
            <a:r>
              <a:rPr lang="de-DE" dirty="0" smtClean="0"/>
              <a:t> </a:t>
            </a:r>
            <a:r>
              <a:rPr lang="de-DE" dirty="0" err="1" smtClean="0"/>
              <a:t>used</a:t>
            </a:r>
            <a:r>
              <a:rPr lang="de-DE" dirty="0" smtClean="0"/>
              <a:t> </a:t>
            </a:r>
            <a:r>
              <a:rPr lang="de-DE" dirty="0" err="1" smtClean="0"/>
              <a:t>scales</a:t>
            </a:r>
            <a:r>
              <a:rPr lang="de-DE" dirty="0" smtClean="0"/>
              <a:t>, </a:t>
            </a:r>
            <a:r>
              <a:rPr lang="de-DE" dirty="0" err="1" smtClean="0"/>
              <a:t>as</a:t>
            </a:r>
            <a:r>
              <a:rPr lang="de-DE" dirty="0" smtClean="0"/>
              <a:t> well </a:t>
            </a:r>
            <a:r>
              <a:rPr lang="de-DE" dirty="0" err="1" smtClean="0"/>
              <a:t>as</a:t>
            </a:r>
            <a:r>
              <a:rPr lang="de-DE" dirty="0" smtClean="0"/>
              <a:t> a </a:t>
            </a:r>
            <a:r>
              <a:rPr lang="de-DE" dirty="0" err="1" smtClean="0"/>
              <a:t>new</a:t>
            </a:r>
            <a:r>
              <a:rPr lang="de-DE" dirty="0" smtClean="0"/>
              <a:t> </a:t>
            </a:r>
            <a:r>
              <a:rPr lang="de-DE" dirty="0" err="1" smtClean="0"/>
              <a:t>measure</a:t>
            </a:r>
            <a:r>
              <a:rPr lang="de-DE" dirty="0" smtClean="0"/>
              <a:t> </a:t>
            </a:r>
            <a:r>
              <a:rPr lang="de-DE" dirty="0" err="1" smtClean="0"/>
              <a:t>of</a:t>
            </a:r>
            <a:r>
              <a:rPr lang="de-DE" dirty="0" smtClean="0"/>
              <a:t> </a:t>
            </a:r>
            <a:r>
              <a:rPr lang="de-DE" dirty="0" err="1" smtClean="0"/>
              <a:t>entrepreneurial</a:t>
            </a:r>
            <a:r>
              <a:rPr lang="de-DE" dirty="0" smtClean="0"/>
              <a:t> </a:t>
            </a:r>
            <a:r>
              <a:rPr lang="de-DE" dirty="0" err="1" smtClean="0"/>
              <a:t>autonomy</a:t>
            </a:r>
            <a:r>
              <a:rPr lang="de-DE" dirty="0" smtClean="0"/>
              <a:t>. A total </a:t>
            </a:r>
            <a:r>
              <a:rPr lang="de-DE" dirty="0" err="1" smtClean="0"/>
              <a:t>of</a:t>
            </a:r>
            <a:r>
              <a:rPr lang="de-DE" dirty="0" smtClean="0"/>
              <a:t> 1,748 </a:t>
            </a:r>
            <a:r>
              <a:rPr lang="de-DE" dirty="0" err="1" smtClean="0"/>
              <a:t>usable</a:t>
            </a:r>
            <a:r>
              <a:rPr lang="de-DE" dirty="0" smtClean="0"/>
              <a:t> </a:t>
            </a:r>
            <a:r>
              <a:rPr lang="de-DE" dirty="0" err="1" smtClean="0"/>
              <a:t>questionnaires</a:t>
            </a:r>
            <a:r>
              <a:rPr lang="de-DE" dirty="0" smtClean="0"/>
              <a:t> </a:t>
            </a:r>
            <a:r>
              <a:rPr lang="de-DE" dirty="0" err="1" smtClean="0"/>
              <a:t>were</a:t>
            </a:r>
            <a:r>
              <a:rPr lang="de-DE" dirty="0" smtClean="0"/>
              <a:t> </a:t>
            </a:r>
            <a:r>
              <a:rPr lang="de-DE" dirty="0" err="1" smtClean="0"/>
              <a:t>collected</a:t>
            </a:r>
            <a:r>
              <a:rPr lang="de-DE" dirty="0" smtClean="0"/>
              <a:t> </a:t>
            </a:r>
            <a:r>
              <a:rPr lang="de-DE" dirty="0" err="1" smtClean="0"/>
              <a:t>from</a:t>
            </a:r>
            <a:r>
              <a:rPr lang="de-DE" dirty="0" smtClean="0"/>
              <a:t> </a:t>
            </a:r>
            <a:r>
              <a:rPr lang="de-DE" dirty="0" err="1" smtClean="0"/>
              <a:t>university</a:t>
            </a:r>
            <a:r>
              <a:rPr lang="de-DE" dirty="0" smtClean="0"/>
              <a:t> </a:t>
            </a:r>
            <a:r>
              <a:rPr lang="de-DE" dirty="0" err="1" smtClean="0"/>
              <a:t>business</a:t>
            </a:r>
            <a:r>
              <a:rPr lang="de-DE" dirty="0" smtClean="0"/>
              <a:t> </a:t>
            </a:r>
            <a:r>
              <a:rPr lang="de-DE" dirty="0" err="1" smtClean="0"/>
              <a:t>students</a:t>
            </a:r>
            <a:r>
              <a:rPr lang="de-DE" dirty="0" smtClean="0"/>
              <a:t> in 12 countries. </a:t>
            </a:r>
            <a:r>
              <a:rPr lang="de-DE" dirty="0" err="1" smtClean="0"/>
              <a:t>Findings</a:t>
            </a:r>
            <a:r>
              <a:rPr lang="de-DE" dirty="0" smtClean="0"/>
              <a:t>:  The </a:t>
            </a:r>
            <a:r>
              <a:rPr lang="de-DE" dirty="0" err="1" smtClean="0"/>
              <a:t>results</a:t>
            </a:r>
            <a:r>
              <a:rPr lang="de-DE" dirty="0" smtClean="0"/>
              <a:t> </a:t>
            </a:r>
            <a:r>
              <a:rPr lang="de-DE" dirty="0" err="1" smtClean="0"/>
              <a:t>suggest</a:t>
            </a:r>
            <a:r>
              <a:rPr lang="de-DE" dirty="0" smtClean="0"/>
              <a:t> </a:t>
            </a:r>
            <a:r>
              <a:rPr lang="de-DE" dirty="0" err="1" smtClean="0"/>
              <a:t>that</a:t>
            </a:r>
            <a:r>
              <a:rPr lang="de-DE" dirty="0" smtClean="0"/>
              <a:t> </a:t>
            </a:r>
            <a:r>
              <a:rPr lang="de-DE" dirty="0" err="1" smtClean="0"/>
              <a:t>Ajzen's</a:t>
            </a:r>
            <a:r>
              <a:rPr lang="de-DE" dirty="0" smtClean="0"/>
              <a:t> model </a:t>
            </a:r>
            <a:r>
              <a:rPr lang="de-DE" dirty="0" err="1" smtClean="0"/>
              <a:t>of</a:t>
            </a:r>
            <a:r>
              <a:rPr lang="de-DE" dirty="0" smtClean="0"/>
              <a:t> </a:t>
            </a:r>
            <a:r>
              <a:rPr lang="de-DE" dirty="0" err="1" smtClean="0"/>
              <a:t>planned</a:t>
            </a:r>
            <a:r>
              <a:rPr lang="de-DE" dirty="0" smtClean="0"/>
              <a:t> </a:t>
            </a:r>
            <a:r>
              <a:rPr lang="de-DE" dirty="0" err="1" smtClean="0"/>
              <a:t>behavior</a:t>
            </a:r>
            <a:r>
              <a:rPr lang="de-DE" dirty="0" smtClean="0"/>
              <a:t>, </a:t>
            </a:r>
            <a:r>
              <a:rPr lang="de-DE" dirty="0" err="1" smtClean="0"/>
              <a:t>as</a:t>
            </a:r>
            <a:r>
              <a:rPr lang="de-DE" dirty="0" smtClean="0"/>
              <a:t> </a:t>
            </a:r>
            <a:r>
              <a:rPr lang="de-DE" dirty="0" err="1" smtClean="0"/>
              <a:t>operationalized</a:t>
            </a:r>
            <a:r>
              <a:rPr lang="de-DE" dirty="0" smtClean="0"/>
              <a:t> in </a:t>
            </a:r>
            <a:r>
              <a:rPr lang="de-DE" dirty="0" err="1" smtClean="0"/>
              <a:t>this</a:t>
            </a:r>
            <a:r>
              <a:rPr lang="de-DE" dirty="0" smtClean="0"/>
              <a:t> </a:t>
            </a:r>
            <a:r>
              <a:rPr lang="de-DE" dirty="0" err="1" smtClean="0"/>
              <a:t>study</a:t>
            </a:r>
            <a:r>
              <a:rPr lang="de-DE" dirty="0" smtClean="0"/>
              <a:t>, </a:t>
            </a:r>
            <a:r>
              <a:rPr lang="de-DE" dirty="0" err="1" smtClean="0"/>
              <a:t>does</a:t>
            </a:r>
            <a:r>
              <a:rPr lang="de-DE" dirty="0" smtClean="0"/>
              <a:t> </a:t>
            </a:r>
            <a:r>
              <a:rPr lang="de-DE" dirty="0" err="1" smtClean="0"/>
              <a:t>successfully</a:t>
            </a:r>
            <a:r>
              <a:rPr lang="de-DE" dirty="0" smtClean="0"/>
              <a:t> </a:t>
            </a:r>
            <a:r>
              <a:rPr lang="de-DE" dirty="0" err="1" smtClean="0"/>
              <a:t>predict</a:t>
            </a:r>
            <a:r>
              <a:rPr lang="de-DE" dirty="0" smtClean="0"/>
              <a:t> </a:t>
            </a:r>
            <a:r>
              <a:rPr lang="de-DE" dirty="0" err="1" smtClean="0"/>
              <a:t>entrepreneurial</a:t>
            </a:r>
            <a:r>
              <a:rPr lang="de-DE" dirty="0" smtClean="0"/>
              <a:t> </a:t>
            </a:r>
            <a:r>
              <a:rPr lang="de-DE" dirty="0" err="1" smtClean="0"/>
              <a:t>intent</a:t>
            </a:r>
            <a:r>
              <a:rPr lang="de-DE" dirty="0" smtClean="0"/>
              <a:t> in </a:t>
            </a:r>
            <a:r>
              <a:rPr lang="de-DE" dirty="0" err="1" smtClean="0"/>
              <a:t>each</a:t>
            </a:r>
            <a:r>
              <a:rPr lang="de-DE" dirty="0" smtClean="0"/>
              <a:t> </a:t>
            </a:r>
            <a:r>
              <a:rPr lang="de-DE" dirty="0" err="1" smtClean="0"/>
              <a:t>of</a:t>
            </a:r>
            <a:r>
              <a:rPr lang="de-DE" dirty="0" smtClean="0"/>
              <a:t> </a:t>
            </a:r>
            <a:r>
              <a:rPr lang="de-DE" dirty="0" err="1" smtClean="0"/>
              <a:t>the</a:t>
            </a:r>
            <a:r>
              <a:rPr lang="de-DE" dirty="0" smtClean="0"/>
              <a:t> </a:t>
            </a:r>
            <a:r>
              <a:rPr lang="de-DE" dirty="0" err="1" smtClean="0"/>
              <a:t>study</a:t>
            </a:r>
            <a:r>
              <a:rPr lang="de-DE" dirty="0" smtClean="0"/>
              <a:t> countries, </a:t>
            </a:r>
            <a:r>
              <a:rPr lang="de-DE" dirty="0" err="1" smtClean="0"/>
              <a:t>although</a:t>
            </a:r>
            <a:r>
              <a:rPr lang="de-DE" dirty="0" smtClean="0"/>
              <a:t> </a:t>
            </a:r>
            <a:r>
              <a:rPr lang="de-DE" dirty="0" err="1" smtClean="0"/>
              <a:t>as</a:t>
            </a:r>
            <a:r>
              <a:rPr lang="de-DE" dirty="0" smtClean="0"/>
              <a:t> </a:t>
            </a:r>
            <a:r>
              <a:rPr lang="de-DE" dirty="0" err="1" smtClean="0"/>
              <a:t>foreseen</a:t>
            </a:r>
            <a:r>
              <a:rPr lang="de-DE" dirty="0" smtClean="0"/>
              <a:t> </a:t>
            </a:r>
            <a:r>
              <a:rPr lang="de-DE" dirty="0" err="1" smtClean="0"/>
              <a:t>by</a:t>
            </a:r>
            <a:r>
              <a:rPr lang="de-DE" dirty="0" smtClean="0"/>
              <a:t> </a:t>
            </a:r>
            <a:r>
              <a:rPr lang="de-DE" dirty="0" err="1" smtClean="0"/>
              <a:t>Ajzen</a:t>
            </a:r>
            <a:r>
              <a:rPr lang="de-DE" dirty="0" smtClean="0"/>
              <a:t>, </a:t>
            </a:r>
            <a:r>
              <a:rPr lang="de-DE" dirty="0" err="1" smtClean="0"/>
              <a:t>the</a:t>
            </a:r>
            <a:r>
              <a:rPr lang="de-DE" dirty="0" smtClean="0"/>
              <a:t> </a:t>
            </a:r>
            <a:r>
              <a:rPr lang="de-DE" dirty="0" err="1" smtClean="0"/>
              <a:t>significant</a:t>
            </a:r>
            <a:r>
              <a:rPr lang="de-DE" dirty="0" smtClean="0"/>
              <a:t> </a:t>
            </a:r>
            <a:r>
              <a:rPr lang="de-DE" dirty="0" err="1" smtClean="0"/>
              <a:t>contributing</a:t>
            </a:r>
            <a:r>
              <a:rPr lang="de-DE" dirty="0" smtClean="0"/>
              <a:t> model </a:t>
            </a:r>
            <a:r>
              <a:rPr lang="de-DE" dirty="0" err="1" smtClean="0"/>
              <a:t>elements</a:t>
            </a:r>
            <a:r>
              <a:rPr lang="de-DE" dirty="0" smtClean="0"/>
              <a:t> </a:t>
            </a:r>
            <a:r>
              <a:rPr lang="de-DE" dirty="0" err="1" smtClean="0"/>
              <a:t>differ</a:t>
            </a:r>
            <a:r>
              <a:rPr lang="de-DE" dirty="0" smtClean="0"/>
              <a:t> </a:t>
            </a:r>
            <a:r>
              <a:rPr lang="de-DE" dirty="0" err="1" smtClean="0"/>
              <a:t>by</a:t>
            </a:r>
            <a:r>
              <a:rPr lang="de-DE" dirty="0" smtClean="0"/>
              <a:t> </a:t>
            </a:r>
            <a:r>
              <a:rPr lang="de-DE" dirty="0" err="1" smtClean="0"/>
              <a:t>country</a:t>
            </a:r>
            <a:r>
              <a:rPr lang="de-DE" dirty="0" smtClean="0"/>
              <a:t> </a:t>
            </a:r>
            <a:r>
              <a:rPr lang="de-DE" dirty="0" err="1" smtClean="0"/>
              <a:t>as</a:t>
            </a:r>
            <a:r>
              <a:rPr lang="de-DE" dirty="0" smtClean="0"/>
              <a:t> </a:t>
            </a:r>
            <a:r>
              <a:rPr lang="de-DE" dirty="0" err="1" smtClean="0"/>
              <a:t>does</a:t>
            </a:r>
            <a:r>
              <a:rPr lang="de-DE" dirty="0" smtClean="0"/>
              <a:t> </a:t>
            </a:r>
            <a:r>
              <a:rPr lang="de-DE" dirty="0" err="1" smtClean="0"/>
              <a:t>the</a:t>
            </a:r>
            <a:r>
              <a:rPr lang="de-DE" dirty="0" smtClean="0"/>
              <a:t> </a:t>
            </a:r>
            <a:r>
              <a:rPr lang="de-DE" dirty="0" err="1" smtClean="0"/>
              <a:t>percent</a:t>
            </a:r>
            <a:r>
              <a:rPr lang="de-DE" dirty="0" smtClean="0"/>
              <a:t> </a:t>
            </a:r>
            <a:r>
              <a:rPr lang="de-DE" dirty="0" err="1" smtClean="0"/>
              <a:t>of</a:t>
            </a:r>
            <a:r>
              <a:rPr lang="de-DE" dirty="0" smtClean="0"/>
              <a:t> </a:t>
            </a:r>
            <a:r>
              <a:rPr lang="de-DE" dirty="0" err="1" smtClean="0"/>
              <a:t>the</a:t>
            </a:r>
            <a:r>
              <a:rPr lang="de-DE" dirty="0" smtClean="0"/>
              <a:t> </a:t>
            </a:r>
            <a:r>
              <a:rPr lang="de-DE" dirty="0" err="1" smtClean="0"/>
              <a:t>variance</a:t>
            </a:r>
            <a:r>
              <a:rPr lang="de-DE" dirty="0" smtClean="0"/>
              <a:t> </a:t>
            </a:r>
            <a:r>
              <a:rPr lang="de-DE" dirty="0" err="1" smtClean="0"/>
              <a:t>explained</a:t>
            </a:r>
            <a:r>
              <a:rPr lang="de-DE" dirty="0" smtClean="0"/>
              <a:t> </a:t>
            </a:r>
            <a:r>
              <a:rPr lang="de-DE" dirty="0" err="1" smtClean="0"/>
              <a:t>by</a:t>
            </a:r>
            <a:r>
              <a:rPr lang="de-DE" dirty="0" smtClean="0"/>
              <a:t> </a:t>
            </a:r>
            <a:r>
              <a:rPr lang="de-DE" dirty="0" err="1" smtClean="0"/>
              <a:t>the</a:t>
            </a:r>
            <a:r>
              <a:rPr lang="de-DE" dirty="0" smtClean="0"/>
              <a:t> model, </a:t>
            </a:r>
            <a:r>
              <a:rPr lang="de-DE" dirty="0" err="1" smtClean="0"/>
              <a:t>although</a:t>
            </a:r>
            <a:r>
              <a:rPr lang="de-DE" dirty="0" smtClean="0"/>
              <a:t> </a:t>
            </a:r>
            <a:r>
              <a:rPr lang="de-DE" dirty="0" err="1" smtClean="0"/>
              <a:t>one</a:t>
            </a:r>
            <a:r>
              <a:rPr lang="de-DE" dirty="0" smtClean="0"/>
              <a:t> model </a:t>
            </a:r>
            <a:r>
              <a:rPr lang="de-DE" dirty="0" err="1" smtClean="0"/>
              <a:t>element</a:t>
            </a:r>
            <a:r>
              <a:rPr lang="de-DE" dirty="0" smtClean="0"/>
              <a:t>, </a:t>
            </a:r>
            <a:r>
              <a:rPr lang="de-DE" dirty="0" err="1" smtClean="0"/>
              <a:t>social</a:t>
            </a:r>
            <a:r>
              <a:rPr lang="de-DE" dirty="0" smtClean="0"/>
              <a:t> </a:t>
            </a:r>
            <a:r>
              <a:rPr lang="de-DE" dirty="0" err="1" smtClean="0"/>
              <a:t>norms</a:t>
            </a:r>
            <a:r>
              <a:rPr lang="de-DE" dirty="0" smtClean="0"/>
              <a:t>, was a </a:t>
            </a:r>
            <a:r>
              <a:rPr lang="de-DE" dirty="0" err="1" smtClean="0"/>
              <a:t>significant</a:t>
            </a:r>
            <a:r>
              <a:rPr lang="de-DE" dirty="0" smtClean="0"/>
              <a:t> </a:t>
            </a:r>
            <a:r>
              <a:rPr lang="de-DE" dirty="0" err="1" smtClean="0"/>
              <a:t>predictor</a:t>
            </a:r>
            <a:r>
              <a:rPr lang="de-DE" dirty="0" smtClean="0"/>
              <a:t> </a:t>
            </a:r>
            <a:r>
              <a:rPr lang="de-DE" dirty="0" err="1" smtClean="0"/>
              <a:t>of</a:t>
            </a:r>
            <a:r>
              <a:rPr lang="de-DE" dirty="0" smtClean="0"/>
              <a:t> </a:t>
            </a:r>
            <a:r>
              <a:rPr lang="de-DE" dirty="0" err="1" smtClean="0"/>
              <a:t>entrepreneurial</a:t>
            </a:r>
            <a:r>
              <a:rPr lang="de-DE" dirty="0" smtClean="0"/>
              <a:t> </a:t>
            </a:r>
            <a:r>
              <a:rPr lang="de-DE" dirty="0" err="1" smtClean="0"/>
              <a:t>intent</a:t>
            </a:r>
            <a:r>
              <a:rPr lang="de-DE" dirty="0" smtClean="0"/>
              <a:t> in </a:t>
            </a:r>
            <a:r>
              <a:rPr lang="de-DE" dirty="0" err="1" smtClean="0"/>
              <a:t>each</a:t>
            </a:r>
            <a:r>
              <a:rPr lang="de-DE" dirty="0" smtClean="0"/>
              <a:t> </a:t>
            </a:r>
            <a:r>
              <a:rPr lang="de-DE" dirty="0" err="1" smtClean="0"/>
              <a:t>country</a:t>
            </a:r>
            <a:r>
              <a:rPr lang="de-DE" dirty="0" smtClean="0"/>
              <a:t>. </a:t>
            </a:r>
            <a:r>
              <a:rPr lang="de-DE" dirty="0" err="1" smtClean="0"/>
              <a:t>Originality</a:t>
            </a:r>
            <a:r>
              <a:rPr lang="de-DE" dirty="0" smtClean="0"/>
              <a:t>/</a:t>
            </a:r>
            <a:r>
              <a:rPr lang="de-DE" dirty="0" err="1" smtClean="0"/>
              <a:t>value</a:t>
            </a:r>
            <a:r>
              <a:rPr lang="de-DE" dirty="0" smtClean="0"/>
              <a:t>: </a:t>
            </a:r>
            <a:r>
              <a:rPr lang="de-DE" dirty="0" err="1" smtClean="0"/>
              <a:t>This</a:t>
            </a:r>
            <a:r>
              <a:rPr lang="de-DE" dirty="0" smtClean="0"/>
              <a:t> </a:t>
            </a:r>
            <a:r>
              <a:rPr lang="de-DE" dirty="0" err="1" smtClean="0"/>
              <a:t>is</a:t>
            </a:r>
            <a:r>
              <a:rPr lang="de-DE" dirty="0" smtClean="0"/>
              <a:t> </a:t>
            </a:r>
            <a:r>
              <a:rPr lang="de-DE" dirty="0" err="1" smtClean="0"/>
              <a:t>the</a:t>
            </a:r>
            <a:r>
              <a:rPr lang="de-DE" dirty="0" smtClean="0"/>
              <a:t> </a:t>
            </a:r>
            <a:r>
              <a:rPr lang="de-DE" dirty="0" err="1" smtClean="0"/>
              <a:t>first</a:t>
            </a:r>
            <a:r>
              <a:rPr lang="de-DE" dirty="0" smtClean="0"/>
              <a:t> </a:t>
            </a:r>
            <a:r>
              <a:rPr lang="de-DE" dirty="0" err="1" smtClean="0"/>
              <a:t>paper</a:t>
            </a:r>
            <a:r>
              <a:rPr lang="de-DE" dirty="0" smtClean="0"/>
              <a:t> </a:t>
            </a:r>
            <a:r>
              <a:rPr lang="de-DE" dirty="0" err="1" smtClean="0"/>
              <a:t>to</a:t>
            </a:r>
            <a:r>
              <a:rPr lang="de-DE" dirty="0" smtClean="0"/>
              <a:t> </a:t>
            </a:r>
            <a:r>
              <a:rPr lang="de-DE" dirty="0" err="1" smtClean="0"/>
              <a:t>provide</a:t>
            </a:r>
            <a:r>
              <a:rPr lang="de-DE" dirty="0" smtClean="0"/>
              <a:t> </a:t>
            </a:r>
            <a:r>
              <a:rPr lang="de-DE" dirty="0" err="1" smtClean="0"/>
              <a:t>insight</a:t>
            </a:r>
            <a:r>
              <a:rPr lang="de-DE" dirty="0" smtClean="0"/>
              <a:t> </a:t>
            </a:r>
            <a:r>
              <a:rPr lang="de-DE" dirty="0" err="1" smtClean="0"/>
              <a:t>to</a:t>
            </a:r>
            <a:r>
              <a:rPr lang="de-DE" dirty="0" smtClean="0"/>
              <a:t> </a:t>
            </a:r>
            <a:r>
              <a:rPr lang="de-DE" dirty="0" err="1" smtClean="0"/>
              <a:t>the</a:t>
            </a:r>
            <a:r>
              <a:rPr lang="de-DE" dirty="0" smtClean="0"/>
              <a:t> </a:t>
            </a:r>
            <a:r>
              <a:rPr lang="de-DE" dirty="0" err="1" smtClean="0"/>
              <a:t>role</a:t>
            </a:r>
            <a:r>
              <a:rPr lang="de-DE" dirty="0" smtClean="0"/>
              <a:t> </a:t>
            </a:r>
            <a:r>
              <a:rPr lang="de-DE" dirty="0" err="1" smtClean="0"/>
              <a:t>of</a:t>
            </a:r>
            <a:r>
              <a:rPr lang="de-DE" dirty="0" smtClean="0"/>
              <a:t> </a:t>
            </a:r>
            <a:r>
              <a:rPr lang="de-DE" dirty="0" err="1" smtClean="0"/>
              <a:t>cognition</a:t>
            </a:r>
            <a:r>
              <a:rPr lang="de-DE" dirty="0" smtClean="0"/>
              <a:t> in </a:t>
            </a:r>
            <a:r>
              <a:rPr lang="de-DE" dirty="0" err="1" smtClean="0"/>
              <a:t>the</a:t>
            </a:r>
            <a:r>
              <a:rPr lang="de-DE" dirty="0" smtClean="0"/>
              <a:t> </a:t>
            </a:r>
            <a:r>
              <a:rPr lang="de-DE" dirty="0" err="1" smtClean="0"/>
              <a:t>entrepreneurial</a:t>
            </a:r>
            <a:r>
              <a:rPr lang="de-DE" dirty="0" smtClean="0"/>
              <a:t> </a:t>
            </a:r>
            <a:r>
              <a:rPr lang="de-DE" dirty="0" err="1" smtClean="0"/>
              <a:t>process</a:t>
            </a:r>
            <a:r>
              <a:rPr lang="de-DE" dirty="0" smtClean="0"/>
              <a:t> </a:t>
            </a:r>
            <a:r>
              <a:rPr lang="de-DE" dirty="0" err="1" smtClean="0"/>
              <a:t>by</a:t>
            </a:r>
            <a:r>
              <a:rPr lang="de-DE" dirty="0" smtClean="0"/>
              <a:t> </a:t>
            </a:r>
            <a:r>
              <a:rPr lang="de-DE" dirty="0" err="1" smtClean="0"/>
              <a:t>examining</a:t>
            </a:r>
            <a:r>
              <a:rPr lang="de-DE" dirty="0" smtClean="0"/>
              <a:t> a model </a:t>
            </a:r>
            <a:r>
              <a:rPr lang="de-DE" dirty="0" err="1" smtClean="0"/>
              <a:t>of</a:t>
            </a:r>
            <a:r>
              <a:rPr lang="de-DE" dirty="0" smtClean="0"/>
              <a:t> </a:t>
            </a:r>
            <a:r>
              <a:rPr lang="de-DE" dirty="0" err="1" smtClean="0"/>
              <a:t>planned</a:t>
            </a:r>
            <a:r>
              <a:rPr lang="de-DE" dirty="0" smtClean="0"/>
              <a:t> </a:t>
            </a:r>
            <a:r>
              <a:rPr lang="de-DE" dirty="0" err="1" smtClean="0"/>
              <a:t>behavior</a:t>
            </a:r>
            <a:r>
              <a:rPr lang="de-DE" dirty="0" smtClean="0"/>
              <a:t> in countries </a:t>
            </a:r>
            <a:r>
              <a:rPr lang="de-DE" dirty="0" err="1" smtClean="0"/>
              <a:t>representing</a:t>
            </a:r>
            <a:r>
              <a:rPr lang="de-DE" dirty="0" smtClean="0"/>
              <a:t> all global </a:t>
            </a:r>
            <a:r>
              <a:rPr lang="de-DE" dirty="0" err="1" smtClean="0"/>
              <a:t>regio</a:t>
            </a:r>
            <a:r>
              <a:rPr lang="de-DE" dirty="0" smtClean="0"/>
              <a:t>  </a:t>
            </a:r>
            <a:r>
              <a:rPr lang="de-DE" dirty="0" err="1" smtClean="0"/>
              <a:t>nal</a:t>
            </a:r>
            <a:r>
              <a:rPr lang="de-DE" dirty="0" smtClean="0"/>
              <a:t> </a:t>
            </a:r>
            <a:r>
              <a:rPr lang="de-DE" dirty="0" err="1" smtClean="0"/>
              <a:t>culture</a:t>
            </a:r>
            <a:r>
              <a:rPr lang="de-DE" dirty="0" smtClean="0"/>
              <a:t> </a:t>
            </a:r>
            <a:r>
              <a:rPr lang="de-DE" dirty="0" err="1" smtClean="0"/>
              <a:t>clusters</a:t>
            </a:r>
            <a:r>
              <a:rPr lang="de-DE" dirty="0" smtClean="0"/>
              <a:t>. The </a:t>
            </a:r>
            <a:r>
              <a:rPr lang="de-DE" dirty="0" err="1" smtClean="0"/>
              <a:t>paper</a:t>
            </a:r>
            <a:r>
              <a:rPr lang="de-DE" dirty="0" smtClean="0"/>
              <a:t> also </a:t>
            </a:r>
            <a:r>
              <a:rPr lang="de-DE" dirty="0" err="1" smtClean="0"/>
              <a:t>provides</a:t>
            </a:r>
            <a:r>
              <a:rPr lang="de-DE" dirty="0" smtClean="0"/>
              <a:t> </a:t>
            </a:r>
            <a:r>
              <a:rPr lang="de-DE" dirty="0" err="1" smtClean="0"/>
              <a:t>guidance</a:t>
            </a:r>
            <a:r>
              <a:rPr lang="de-DE" dirty="0" smtClean="0"/>
              <a:t> </a:t>
            </a:r>
            <a:r>
              <a:rPr lang="de-DE" dirty="0" err="1" smtClean="0"/>
              <a:t>for</a:t>
            </a:r>
            <a:r>
              <a:rPr lang="de-DE" dirty="0" smtClean="0"/>
              <a:t> </a:t>
            </a:r>
            <a:r>
              <a:rPr lang="de-DE" dirty="0" err="1" smtClean="0"/>
              <a:t>future</a:t>
            </a:r>
            <a:r>
              <a:rPr lang="de-DE" dirty="0" smtClean="0"/>
              <a:t> </a:t>
            </a:r>
            <a:r>
              <a:rPr lang="de-DE" dirty="0" err="1" smtClean="0"/>
              <a:t>entrepreneurial</a:t>
            </a:r>
            <a:r>
              <a:rPr lang="de-DE" dirty="0" smtClean="0"/>
              <a:t> research </a:t>
            </a:r>
            <a:r>
              <a:rPr lang="de-DE" dirty="0" err="1" smtClean="0"/>
              <a:t>and</a:t>
            </a:r>
            <a:r>
              <a:rPr lang="de-DE" dirty="0" smtClean="0"/>
              <a:t> individual </a:t>
            </a:r>
            <a:r>
              <a:rPr lang="de-DE" dirty="0" err="1" smtClean="0"/>
              <a:t>development</a:t>
            </a:r>
            <a:r>
              <a:rPr lang="de-DE" dirty="0" smtClean="0"/>
              <a:t> </a:t>
            </a:r>
            <a:r>
              <a:rPr lang="de-DE" dirty="0" err="1" smtClean="0"/>
              <a:t>of</a:t>
            </a:r>
            <a:r>
              <a:rPr lang="de-DE" dirty="0" smtClean="0"/>
              <a:t> </a:t>
            </a:r>
            <a:r>
              <a:rPr lang="de-DE" dirty="0" err="1" smtClean="0"/>
              <a:t>entrepreneurs</a:t>
            </a:r>
            <a:r>
              <a:rPr lang="de-DE" dirty="0" smtClean="0"/>
              <a:t>.</a:t>
            </a:r>
            <a:endParaRPr lang="de-DE"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err="1" smtClean="0"/>
              <a:t>Application</a:t>
            </a:r>
            <a:r>
              <a:rPr lang="de-DE" dirty="0" smtClean="0"/>
              <a:t> </a:t>
            </a:r>
            <a:r>
              <a:rPr lang="de-DE" dirty="0" err="1" smtClean="0"/>
              <a:t>of</a:t>
            </a:r>
            <a:r>
              <a:rPr lang="de-DE" dirty="0" smtClean="0"/>
              <a:t> TOPB </a:t>
            </a:r>
            <a:r>
              <a:rPr lang="de-DE" dirty="0" err="1" smtClean="0"/>
              <a:t>to</a:t>
            </a:r>
            <a:r>
              <a:rPr lang="de-DE" dirty="0" smtClean="0"/>
              <a:t> </a:t>
            </a:r>
            <a:r>
              <a:rPr lang="de-DE" dirty="0" err="1" smtClean="0"/>
              <a:t>Entrepreneurship</a:t>
            </a:r>
            <a:r>
              <a:rPr lang="de-DE" dirty="0" smtClean="0"/>
              <a:t> </a:t>
            </a:r>
            <a:endParaRPr lang="de-DE" dirty="0"/>
          </a:p>
        </p:txBody>
      </p:sp>
      <p:sp>
        <p:nvSpPr>
          <p:cNvPr id="3" name="Inhaltsplatzhalter 2"/>
          <p:cNvSpPr>
            <a:spLocks noGrp="1"/>
          </p:cNvSpPr>
          <p:nvPr>
            <p:ph idx="1"/>
          </p:nvPr>
        </p:nvSpPr>
        <p:spPr/>
        <p:txBody>
          <a:bodyPr>
            <a:normAutofit fontScale="70000" lnSpcReduction="20000"/>
          </a:bodyPr>
          <a:lstStyle/>
          <a:p>
            <a:r>
              <a:rPr lang="de-DE" dirty="0" err="1" smtClean="0"/>
              <a:t>Kolvereid</a:t>
            </a:r>
            <a:r>
              <a:rPr lang="de-DE" dirty="0" smtClean="0"/>
              <a:t>, L. (1996). </a:t>
            </a:r>
            <a:r>
              <a:rPr lang="de-DE" dirty="0" err="1" smtClean="0"/>
              <a:t>Prediction</a:t>
            </a:r>
            <a:r>
              <a:rPr lang="de-DE" dirty="0" smtClean="0"/>
              <a:t> </a:t>
            </a:r>
            <a:r>
              <a:rPr lang="de-DE" dirty="0" err="1" smtClean="0"/>
              <a:t>of</a:t>
            </a:r>
            <a:r>
              <a:rPr lang="de-DE" dirty="0" smtClean="0"/>
              <a:t> </a:t>
            </a:r>
            <a:r>
              <a:rPr lang="de-DE" dirty="0" err="1" smtClean="0"/>
              <a:t>employment</a:t>
            </a:r>
            <a:r>
              <a:rPr lang="de-DE" dirty="0" smtClean="0"/>
              <a:t> </a:t>
            </a:r>
            <a:r>
              <a:rPr lang="de-DE" dirty="0" err="1" smtClean="0"/>
              <a:t>status</a:t>
            </a:r>
            <a:r>
              <a:rPr lang="de-DE" dirty="0" smtClean="0"/>
              <a:t> </a:t>
            </a:r>
            <a:r>
              <a:rPr lang="de-DE" dirty="0" err="1" smtClean="0"/>
              <a:t>choice</a:t>
            </a:r>
            <a:r>
              <a:rPr lang="de-DE" dirty="0" smtClean="0"/>
              <a:t> </a:t>
            </a:r>
            <a:r>
              <a:rPr lang="de-DE" dirty="0" err="1" smtClean="0"/>
              <a:t>intentions</a:t>
            </a:r>
            <a:r>
              <a:rPr lang="de-DE" dirty="0" smtClean="0"/>
              <a:t>. </a:t>
            </a:r>
            <a:r>
              <a:rPr lang="de-DE" dirty="0" err="1" smtClean="0"/>
              <a:t>Entrepreneurship</a:t>
            </a:r>
            <a:r>
              <a:rPr lang="de-DE" dirty="0" smtClean="0"/>
              <a:t> </a:t>
            </a:r>
            <a:r>
              <a:rPr lang="de-DE" dirty="0" err="1" smtClean="0"/>
              <a:t>Theory</a:t>
            </a:r>
            <a:r>
              <a:rPr lang="de-DE" dirty="0" smtClean="0"/>
              <a:t> </a:t>
            </a:r>
            <a:r>
              <a:rPr lang="de-DE" dirty="0" err="1" smtClean="0"/>
              <a:t>and</a:t>
            </a:r>
            <a:r>
              <a:rPr lang="de-DE" dirty="0" smtClean="0"/>
              <a:t> Practice, 21, 47-57.</a:t>
            </a:r>
          </a:p>
          <a:p>
            <a:r>
              <a:rPr lang="de-DE" dirty="0" smtClean="0"/>
              <a:t>Liñán, F., &amp; Chen, Y.-W. (2009). Development </a:t>
            </a:r>
            <a:r>
              <a:rPr lang="de-DE" dirty="0" err="1" smtClean="0"/>
              <a:t>and</a:t>
            </a:r>
            <a:r>
              <a:rPr lang="de-DE" dirty="0" smtClean="0"/>
              <a:t> Cross-Cultural </a:t>
            </a:r>
            <a:r>
              <a:rPr lang="de-DE" dirty="0" err="1" smtClean="0"/>
              <a:t>Application</a:t>
            </a:r>
            <a:r>
              <a:rPr lang="de-DE" dirty="0" smtClean="0"/>
              <a:t> </a:t>
            </a:r>
            <a:r>
              <a:rPr lang="de-DE" dirty="0" err="1" smtClean="0"/>
              <a:t>of</a:t>
            </a:r>
            <a:r>
              <a:rPr lang="de-DE" dirty="0" smtClean="0"/>
              <a:t> a </a:t>
            </a:r>
            <a:r>
              <a:rPr lang="de-DE" dirty="0" err="1" smtClean="0"/>
              <a:t>Specific</a:t>
            </a:r>
            <a:r>
              <a:rPr lang="de-DE" dirty="0" smtClean="0"/>
              <a:t> Instrument </a:t>
            </a:r>
            <a:r>
              <a:rPr lang="de-DE" dirty="0" err="1" smtClean="0"/>
              <a:t>to</a:t>
            </a:r>
            <a:r>
              <a:rPr lang="de-DE" dirty="0" smtClean="0"/>
              <a:t> </a:t>
            </a:r>
            <a:r>
              <a:rPr lang="de-DE" dirty="0" err="1" smtClean="0"/>
              <a:t>Measure</a:t>
            </a:r>
            <a:r>
              <a:rPr lang="de-DE" dirty="0" smtClean="0"/>
              <a:t> </a:t>
            </a:r>
            <a:r>
              <a:rPr lang="de-DE" dirty="0" err="1" smtClean="0"/>
              <a:t>Entrepreneurial</a:t>
            </a:r>
            <a:r>
              <a:rPr lang="de-DE" dirty="0" smtClean="0"/>
              <a:t> </a:t>
            </a:r>
            <a:r>
              <a:rPr lang="de-DE" dirty="0" err="1" smtClean="0"/>
              <a:t>Intentions</a:t>
            </a:r>
            <a:r>
              <a:rPr lang="de-DE" dirty="0" smtClean="0"/>
              <a:t>. </a:t>
            </a:r>
            <a:r>
              <a:rPr lang="de-DE" dirty="0" err="1" smtClean="0"/>
              <a:t>Entrepreneurship</a:t>
            </a:r>
            <a:r>
              <a:rPr lang="de-DE" dirty="0" smtClean="0"/>
              <a:t> </a:t>
            </a:r>
            <a:r>
              <a:rPr lang="de-DE" dirty="0" err="1" smtClean="0"/>
              <a:t>Theory</a:t>
            </a:r>
            <a:r>
              <a:rPr lang="de-DE" dirty="0" smtClean="0"/>
              <a:t> </a:t>
            </a:r>
            <a:r>
              <a:rPr lang="de-DE" dirty="0" err="1" smtClean="0"/>
              <a:t>and</a:t>
            </a:r>
            <a:r>
              <a:rPr lang="de-DE" dirty="0" smtClean="0"/>
              <a:t> Practice, 33(3), 593-617.</a:t>
            </a:r>
          </a:p>
          <a:p>
            <a:r>
              <a:rPr lang="de-DE" dirty="0" err="1" smtClean="0"/>
              <a:t>Shook</a:t>
            </a:r>
            <a:r>
              <a:rPr lang="de-DE" dirty="0" smtClean="0"/>
              <a:t>, C., &amp; </a:t>
            </a:r>
            <a:r>
              <a:rPr lang="de-DE" dirty="0" err="1" smtClean="0"/>
              <a:t>Bratianu</a:t>
            </a:r>
            <a:r>
              <a:rPr lang="de-DE" dirty="0" smtClean="0"/>
              <a:t>, C. (2010). </a:t>
            </a:r>
            <a:r>
              <a:rPr lang="de-DE" dirty="0" err="1" smtClean="0"/>
              <a:t>Entrepreneurial</a:t>
            </a:r>
            <a:r>
              <a:rPr lang="de-DE" dirty="0" smtClean="0"/>
              <a:t> </a:t>
            </a:r>
            <a:r>
              <a:rPr lang="de-DE" dirty="0" err="1" smtClean="0"/>
              <a:t>intent</a:t>
            </a:r>
            <a:r>
              <a:rPr lang="de-DE" dirty="0" smtClean="0"/>
              <a:t> in a </a:t>
            </a:r>
            <a:r>
              <a:rPr lang="de-DE" dirty="0" err="1" smtClean="0"/>
              <a:t>transitional</a:t>
            </a:r>
            <a:r>
              <a:rPr lang="de-DE" dirty="0" smtClean="0"/>
              <a:t> </a:t>
            </a:r>
            <a:r>
              <a:rPr lang="de-DE" dirty="0" err="1" smtClean="0"/>
              <a:t>economy</a:t>
            </a:r>
            <a:r>
              <a:rPr lang="de-DE" dirty="0" smtClean="0"/>
              <a:t>: an </a:t>
            </a:r>
            <a:r>
              <a:rPr lang="de-DE" dirty="0" err="1" smtClean="0"/>
              <a:t>application</a:t>
            </a:r>
            <a:r>
              <a:rPr lang="de-DE" dirty="0" smtClean="0"/>
              <a:t> </a:t>
            </a:r>
            <a:r>
              <a:rPr lang="de-DE" dirty="0" err="1" smtClean="0"/>
              <a:t>of</a:t>
            </a:r>
            <a:r>
              <a:rPr lang="de-DE" dirty="0" smtClean="0"/>
              <a:t> </a:t>
            </a:r>
            <a:r>
              <a:rPr lang="de-DE" dirty="0" err="1" smtClean="0"/>
              <a:t>the</a:t>
            </a:r>
            <a:r>
              <a:rPr lang="de-DE" dirty="0" smtClean="0"/>
              <a:t> </a:t>
            </a:r>
            <a:r>
              <a:rPr lang="de-DE" dirty="0" err="1" smtClean="0"/>
              <a:t>theory</a:t>
            </a:r>
            <a:r>
              <a:rPr lang="de-DE" dirty="0" smtClean="0"/>
              <a:t> </a:t>
            </a:r>
            <a:r>
              <a:rPr lang="de-DE" dirty="0" err="1" smtClean="0"/>
              <a:t>of</a:t>
            </a:r>
            <a:r>
              <a:rPr lang="de-DE" dirty="0" smtClean="0"/>
              <a:t> </a:t>
            </a:r>
            <a:r>
              <a:rPr lang="de-DE" dirty="0" err="1" smtClean="0"/>
              <a:t>planned</a:t>
            </a:r>
            <a:r>
              <a:rPr lang="de-DE" dirty="0" smtClean="0"/>
              <a:t> </a:t>
            </a:r>
            <a:r>
              <a:rPr lang="de-DE" dirty="0" err="1" smtClean="0"/>
              <a:t>behavior</a:t>
            </a:r>
            <a:r>
              <a:rPr lang="de-DE" dirty="0" smtClean="0"/>
              <a:t> </a:t>
            </a:r>
            <a:r>
              <a:rPr lang="de-DE" dirty="0" err="1" smtClean="0"/>
              <a:t>to</a:t>
            </a:r>
            <a:r>
              <a:rPr lang="de-DE" dirty="0" smtClean="0"/>
              <a:t> </a:t>
            </a:r>
            <a:r>
              <a:rPr lang="de-DE" dirty="0" err="1" smtClean="0"/>
              <a:t>Romanian</a:t>
            </a:r>
            <a:r>
              <a:rPr lang="de-DE" dirty="0" smtClean="0"/>
              <a:t> </a:t>
            </a:r>
            <a:r>
              <a:rPr lang="de-DE" dirty="0" err="1" smtClean="0"/>
              <a:t>students</a:t>
            </a:r>
            <a:r>
              <a:rPr lang="de-DE" dirty="0" smtClean="0"/>
              <a:t>. International </a:t>
            </a:r>
            <a:r>
              <a:rPr lang="de-DE" dirty="0" err="1" smtClean="0"/>
              <a:t>Entrepreneurship</a:t>
            </a:r>
            <a:r>
              <a:rPr lang="de-DE" dirty="0" smtClean="0"/>
              <a:t> </a:t>
            </a:r>
            <a:r>
              <a:rPr lang="de-DE" dirty="0" err="1" smtClean="0"/>
              <a:t>and</a:t>
            </a:r>
            <a:r>
              <a:rPr lang="de-DE" dirty="0" smtClean="0"/>
              <a:t> Management Journal, 6, 231-247.</a:t>
            </a:r>
          </a:p>
          <a:p>
            <a:r>
              <a:rPr lang="de-DE" dirty="0" err="1" smtClean="0"/>
              <a:t>Shook</a:t>
            </a:r>
            <a:r>
              <a:rPr lang="de-DE" dirty="0" smtClean="0"/>
              <a:t>, C., &amp; </a:t>
            </a:r>
            <a:r>
              <a:rPr lang="de-DE" dirty="0" err="1" smtClean="0"/>
              <a:t>Bratianu</a:t>
            </a:r>
            <a:r>
              <a:rPr lang="de-DE" dirty="0" smtClean="0"/>
              <a:t>, C. (2010). </a:t>
            </a:r>
            <a:r>
              <a:rPr lang="de-DE" dirty="0" err="1" smtClean="0"/>
              <a:t>Entrepreneurial</a:t>
            </a:r>
            <a:r>
              <a:rPr lang="de-DE" dirty="0" smtClean="0"/>
              <a:t> </a:t>
            </a:r>
            <a:r>
              <a:rPr lang="de-DE" dirty="0" err="1" smtClean="0"/>
              <a:t>intent</a:t>
            </a:r>
            <a:r>
              <a:rPr lang="de-DE" dirty="0" smtClean="0"/>
              <a:t> in a </a:t>
            </a:r>
            <a:r>
              <a:rPr lang="de-DE" dirty="0" err="1" smtClean="0"/>
              <a:t>transitional</a:t>
            </a:r>
            <a:r>
              <a:rPr lang="de-DE" dirty="0" smtClean="0"/>
              <a:t> </a:t>
            </a:r>
            <a:r>
              <a:rPr lang="de-DE" dirty="0" err="1" smtClean="0"/>
              <a:t>economy</a:t>
            </a:r>
            <a:r>
              <a:rPr lang="de-DE" dirty="0" smtClean="0"/>
              <a:t>: an </a:t>
            </a:r>
            <a:r>
              <a:rPr lang="de-DE" dirty="0" err="1" smtClean="0"/>
              <a:t>application</a:t>
            </a:r>
            <a:r>
              <a:rPr lang="de-DE" dirty="0" smtClean="0"/>
              <a:t> </a:t>
            </a:r>
            <a:r>
              <a:rPr lang="de-DE" dirty="0" err="1" smtClean="0"/>
              <a:t>of</a:t>
            </a:r>
            <a:r>
              <a:rPr lang="de-DE" dirty="0" smtClean="0"/>
              <a:t> </a:t>
            </a:r>
            <a:r>
              <a:rPr lang="de-DE" dirty="0" err="1" smtClean="0"/>
              <a:t>the</a:t>
            </a:r>
            <a:r>
              <a:rPr lang="de-DE" dirty="0" smtClean="0"/>
              <a:t> </a:t>
            </a:r>
            <a:r>
              <a:rPr lang="de-DE" dirty="0" err="1" smtClean="0"/>
              <a:t>theory</a:t>
            </a:r>
            <a:r>
              <a:rPr lang="de-DE" dirty="0" smtClean="0"/>
              <a:t> </a:t>
            </a:r>
            <a:r>
              <a:rPr lang="de-DE" dirty="0" err="1" smtClean="0"/>
              <a:t>of</a:t>
            </a:r>
            <a:r>
              <a:rPr lang="de-DE" dirty="0" smtClean="0"/>
              <a:t> </a:t>
            </a:r>
            <a:r>
              <a:rPr lang="de-DE" dirty="0" err="1" smtClean="0"/>
              <a:t>planned</a:t>
            </a:r>
            <a:r>
              <a:rPr lang="de-DE" dirty="0" smtClean="0"/>
              <a:t> </a:t>
            </a:r>
            <a:r>
              <a:rPr lang="de-DE" dirty="0" err="1" smtClean="0"/>
              <a:t>behavior</a:t>
            </a:r>
            <a:r>
              <a:rPr lang="de-DE" dirty="0" smtClean="0"/>
              <a:t> </a:t>
            </a:r>
            <a:r>
              <a:rPr lang="de-DE" dirty="0" err="1" smtClean="0"/>
              <a:t>to</a:t>
            </a:r>
            <a:r>
              <a:rPr lang="de-DE" dirty="0" smtClean="0"/>
              <a:t> </a:t>
            </a:r>
            <a:r>
              <a:rPr lang="de-DE" dirty="0" err="1" smtClean="0"/>
              <a:t>Romanian</a:t>
            </a:r>
            <a:r>
              <a:rPr lang="de-DE" dirty="0" smtClean="0"/>
              <a:t> </a:t>
            </a:r>
            <a:r>
              <a:rPr lang="de-DE" dirty="0" err="1" smtClean="0"/>
              <a:t>students</a:t>
            </a:r>
            <a:r>
              <a:rPr lang="de-DE" dirty="0" smtClean="0"/>
              <a:t>. International </a:t>
            </a:r>
            <a:r>
              <a:rPr lang="de-DE" dirty="0" err="1" smtClean="0"/>
              <a:t>Entrepreneurship</a:t>
            </a:r>
            <a:r>
              <a:rPr lang="de-DE" dirty="0" smtClean="0"/>
              <a:t> </a:t>
            </a:r>
            <a:r>
              <a:rPr lang="de-DE" dirty="0" err="1" smtClean="0"/>
              <a:t>and</a:t>
            </a:r>
            <a:r>
              <a:rPr lang="de-DE" dirty="0" smtClean="0"/>
              <a:t> Management Journal, 6, 231-247.</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Table </a:t>
            </a:r>
            <a:r>
              <a:rPr lang="de-DE" dirty="0" err="1" smtClean="0"/>
              <a:t>of</a:t>
            </a:r>
            <a:r>
              <a:rPr lang="de-DE" dirty="0" smtClean="0"/>
              <a:t> Content</a:t>
            </a:r>
            <a:endParaRPr lang="de-DE" dirty="0"/>
          </a:p>
        </p:txBody>
      </p:sp>
      <p:sp>
        <p:nvSpPr>
          <p:cNvPr id="3" name="Inhaltsplatzhalter 2"/>
          <p:cNvSpPr>
            <a:spLocks noGrp="1"/>
          </p:cNvSpPr>
          <p:nvPr>
            <p:ph idx="1"/>
          </p:nvPr>
        </p:nvSpPr>
        <p:spPr/>
        <p:txBody>
          <a:bodyPr>
            <a:normAutofit fontScale="85000" lnSpcReduction="20000"/>
          </a:bodyPr>
          <a:lstStyle/>
          <a:p>
            <a:pPr marL="514350" indent="-514350">
              <a:buFont typeface="+mj-lt"/>
              <a:buAutoNum type="arabicPeriod"/>
            </a:pPr>
            <a:r>
              <a:rPr lang="de-DE" dirty="0" err="1" smtClean="0"/>
              <a:t>Introduction</a:t>
            </a:r>
            <a:r>
              <a:rPr lang="de-DE" dirty="0" smtClean="0"/>
              <a:t> </a:t>
            </a:r>
            <a:r>
              <a:rPr lang="de-DE" dirty="0" err="1" smtClean="0"/>
              <a:t>and</a:t>
            </a:r>
            <a:r>
              <a:rPr lang="de-DE" dirty="0" smtClean="0"/>
              <a:t> </a:t>
            </a:r>
            <a:r>
              <a:rPr lang="de-DE" dirty="0" err="1" smtClean="0"/>
              <a:t>Relevance</a:t>
            </a:r>
            <a:endParaRPr lang="de-DE" dirty="0" smtClean="0"/>
          </a:p>
          <a:p>
            <a:pPr marL="514350" indent="-514350">
              <a:buFont typeface="+mj-lt"/>
              <a:buAutoNum type="arabicPeriod"/>
            </a:pPr>
            <a:r>
              <a:rPr lang="de-DE" dirty="0" err="1" smtClean="0"/>
              <a:t>Some</a:t>
            </a:r>
            <a:r>
              <a:rPr lang="de-DE" dirty="0" smtClean="0"/>
              <a:t> Tools: </a:t>
            </a:r>
            <a:r>
              <a:rPr lang="de-DE" dirty="0" err="1" smtClean="0"/>
              <a:t>Theory</a:t>
            </a:r>
            <a:r>
              <a:rPr lang="de-DE" dirty="0" smtClean="0"/>
              <a:t> </a:t>
            </a:r>
            <a:r>
              <a:rPr lang="de-DE" dirty="0" err="1" smtClean="0"/>
              <a:t>construction</a:t>
            </a:r>
            <a:r>
              <a:rPr lang="de-DE" dirty="0" smtClean="0"/>
              <a:t> </a:t>
            </a:r>
            <a:r>
              <a:rPr lang="de-DE" dirty="0" err="1" smtClean="0"/>
              <a:t>and</a:t>
            </a:r>
            <a:r>
              <a:rPr lang="de-DE" dirty="0" smtClean="0"/>
              <a:t> SEM</a:t>
            </a:r>
          </a:p>
          <a:p>
            <a:pPr marL="514350" indent="-514350">
              <a:buAutoNum type="arabicPeriod" startAt="3"/>
            </a:pPr>
            <a:r>
              <a:rPr lang="de-DE" dirty="0" smtClean="0"/>
              <a:t>State </a:t>
            </a:r>
            <a:r>
              <a:rPr lang="de-DE" dirty="0" err="1" smtClean="0"/>
              <a:t>of</a:t>
            </a:r>
            <a:r>
              <a:rPr lang="de-DE" dirty="0" smtClean="0"/>
              <a:t> </a:t>
            </a:r>
            <a:r>
              <a:rPr lang="de-DE" dirty="0" err="1" smtClean="0"/>
              <a:t>the</a:t>
            </a:r>
            <a:r>
              <a:rPr lang="de-DE" dirty="0" smtClean="0"/>
              <a:t> Art </a:t>
            </a:r>
            <a:r>
              <a:rPr lang="de-DE" dirty="0" err="1" smtClean="0"/>
              <a:t>and</a:t>
            </a:r>
            <a:r>
              <a:rPr lang="de-DE" dirty="0" smtClean="0"/>
              <a:t> Selected </a:t>
            </a:r>
            <a:r>
              <a:rPr lang="de-DE" dirty="0" err="1" smtClean="0"/>
              <a:t>Theories</a:t>
            </a:r>
            <a:r>
              <a:rPr lang="de-DE" dirty="0" smtClean="0"/>
              <a:t>:</a:t>
            </a:r>
          </a:p>
          <a:p>
            <a:pPr marL="514350" indent="-514350">
              <a:buNone/>
            </a:pPr>
            <a:r>
              <a:rPr lang="de-DE" dirty="0" smtClean="0"/>
              <a:t>	3.0  </a:t>
            </a:r>
            <a:r>
              <a:rPr lang="de-DE" dirty="0" err="1" smtClean="0"/>
              <a:t>Routinization</a:t>
            </a:r>
            <a:r>
              <a:rPr lang="de-DE" dirty="0" smtClean="0"/>
              <a:t> </a:t>
            </a:r>
            <a:r>
              <a:rPr lang="de-DE" dirty="0" err="1" smtClean="0"/>
              <a:t>of</a:t>
            </a:r>
            <a:r>
              <a:rPr lang="de-DE" dirty="0" smtClean="0"/>
              <a:t> Innovation Research</a:t>
            </a:r>
          </a:p>
          <a:p>
            <a:pPr marL="514350" indent="-514350">
              <a:buNone/>
            </a:pPr>
            <a:r>
              <a:rPr lang="de-DE" dirty="0" smtClean="0"/>
              <a:t>	3.1. </a:t>
            </a:r>
            <a:r>
              <a:rPr lang="de-DE" dirty="0" err="1" smtClean="0"/>
              <a:t>Aizen</a:t>
            </a:r>
            <a:r>
              <a:rPr lang="de-DE" dirty="0" smtClean="0"/>
              <a:t> </a:t>
            </a:r>
            <a:r>
              <a:rPr lang="de-DE" dirty="0" err="1" smtClean="0"/>
              <a:t>and</a:t>
            </a:r>
            <a:r>
              <a:rPr lang="de-DE" dirty="0" smtClean="0"/>
              <a:t> </a:t>
            </a:r>
            <a:r>
              <a:rPr lang="de-DE" dirty="0" err="1" smtClean="0"/>
              <a:t>Fishbein`s</a:t>
            </a:r>
            <a:r>
              <a:rPr lang="de-DE" dirty="0" smtClean="0"/>
              <a:t> </a:t>
            </a:r>
            <a:r>
              <a:rPr lang="de-DE" dirty="0" err="1" smtClean="0"/>
              <a:t>Reasoned</a:t>
            </a:r>
            <a:r>
              <a:rPr lang="de-DE" dirty="0" smtClean="0"/>
              <a:t> Action 	</a:t>
            </a:r>
            <a:r>
              <a:rPr lang="de-DE" dirty="0" err="1" smtClean="0"/>
              <a:t>Approachas</a:t>
            </a:r>
            <a:r>
              <a:rPr lang="de-DE" dirty="0" smtClean="0"/>
              <a:t> an </a:t>
            </a:r>
            <a:r>
              <a:rPr lang="de-DE" dirty="0" err="1" smtClean="0"/>
              <a:t>extended</a:t>
            </a:r>
            <a:r>
              <a:rPr lang="de-DE" dirty="0" smtClean="0"/>
              <a:t> rational </a:t>
            </a:r>
            <a:r>
              <a:rPr lang="de-DE" dirty="0" err="1" smtClean="0"/>
              <a:t>choice</a:t>
            </a:r>
            <a:r>
              <a:rPr lang="de-DE" dirty="0" smtClean="0"/>
              <a:t> </a:t>
            </a:r>
            <a:r>
              <a:rPr lang="de-DE" dirty="0" err="1" smtClean="0"/>
              <a:t>approach</a:t>
            </a:r>
            <a:endParaRPr lang="de-DE" dirty="0" smtClean="0"/>
          </a:p>
          <a:p>
            <a:pPr marL="514350" indent="-514350">
              <a:buNone/>
            </a:pPr>
            <a:r>
              <a:rPr lang="de-DE" dirty="0" smtClean="0"/>
              <a:t>	3.2. Schwartz </a:t>
            </a:r>
            <a:r>
              <a:rPr lang="de-DE" dirty="0" err="1" smtClean="0"/>
              <a:t>extended</a:t>
            </a:r>
            <a:r>
              <a:rPr lang="de-DE" dirty="0" smtClean="0"/>
              <a:t> Value </a:t>
            </a:r>
            <a:r>
              <a:rPr lang="de-DE" dirty="0" err="1" smtClean="0"/>
              <a:t>Theory</a:t>
            </a:r>
            <a:r>
              <a:rPr lang="de-DE" dirty="0" smtClean="0"/>
              <a:t> </a:t>
            </a:r>
            <a:br>
              <a:rPr lang="de-DE" dirty="0" smtClean="0"/>
            </a:br>
            <a:r>
              <a:rPr lang="de-DE" dirty="0" smtClean="0"/>
              <a:t>3.3. </a:t>
            </a:r>
            <a:r>
              <a:rPr lang="de-DE" dirty="0" err="1" smtClean="0"/>
              <a:t>Sternberg`s</a:t>
            </a:r>
            <a:r>
              <a:rPr lang="de-DE" dirty="0" smtClean="0"/>
              <a:t> </a:t>
            </a:r>
            <a:r>
              <a:rPr lang="de-DE" dirty="0" err="1" smtClean="0"/>
              <a:t>investment</a:t>
            </a:r>
            <a:r>
              <a:rPr lang="de-DE" dirty="0" smtClean="0"/>
              <a:t> </a:t>
            </a:r>
            <a:r>
              <a:rPr lang="de-DE" dirty="0" err="1" smtClean="0"/>
              <a:t>theory</a:t>
            </a:r>
            <a:r>
              <a:rPr lang="de-DE" dirty="0" smtClean="0"/>
              <a:t> </a:t>
            </a:r>
            <a:r>
              <a:rPr lang="de-DE" dirty="0" err="1" smtClean="0"/>
              <a:t>of</a:t>
            </a:r>
            <a:r>
              <a:rPr lang="de-DE" dirty="0" smtClean="0"/>
              <a:t> </a:t>
            </a:r>
            <a:r>
              <a:rPr lang="de-DE" dirty="0" err="1" smtClean="0"/>
              <a:t>creativity</a:t>
            </a:r>
            <a:r>
              <a:rPr lang="de-DE" dirty="0" smtClean="0"/>
              <a:t/>
            </a:r>
            <a:br>
              <a:rPr lang="de-DE" dirty="0" smtClean="0"/>
            </a:br>
            <a:r>
              <a:rPr lang="de-DE" dirty="0" smtClean="0"/>
              <a:t>3.4. </a:t>
            </a:r>
            <a:r>
              <a:rPr lang="de-DE" dirty="0" err="1" smtClean="0"/>
              <a:t>Social</a:t>
            </a:r>
            <a:r>
              <a:rPr lang="de-DE" dirty="0" smtClean="0"/>
              <a:t> Capital</a:t>
            </a:r>
          </a:p>
          <a:p>
            <a:pPr marL="514350" indent="-514350">
              <a:buNone/>
            </a:pPr>
            <a:r>
              <a:rPr lang="de-DE" dirty="0" smtClean="0"/>
              <a:t>       3.5. </a:t>
            </a:r>
            <a:r>
              <a:rPr lang="de-DE" dirty="0" err="1" smtClean="0"/>
              <a:t>Social-Structural</a:t>
            </a:r>
            <a:r>
              <a:rPr lang="de-DE" dirty="0" smtClean="0"/>
              <a:t> Approach</a:t>
            </a:r>
          </a:p>
          <a:p>
            <a:pPr marL="514350" indent="-514350">
              <a:buNone/>
            </a:pPr>
            <a:r>
              <a:rPr lang="de-DE" dirty="0" smtClean="0"/>
              <a:t>4.	Komparsin </a:t>
            </a:r>
            <a:r>
              <a:rPr lang="de-DE" dirty="0" err="1" smtClean="0"/>
              <a:t>and</a:t>
            </a:r>
            <a:r>
              <a:rPr lang="de-DE" dirty="0" smtClean="0"/>
              <a:t> </a:t>
            </a:r>
            <a:r>
              <a:rPr lang="de-DE" dirty="0" err="1" smtClean="0"/>
              <a:t>conclusions</a:t>
            </a:r>
            <a:endParaRPr lang="de-DE"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Steinmetz et. al. (2012)</a:t>
            </a:r>
            <a:endParaRPr lang="de-DE" dirty="0"/>
          </a:p>
        </p:txBody>
      </p:sp>
      <p:pic>
        <p:nvPicPr>
          <p:cNvPr id="4" name="Inhaltsplatzhalter 3"/>
          <p:cNvPicPr>
            <a:picLocks noGrp="1"/>
          </p:cNvPicPr>
          <p:nvPr>
            <p:ph idx="1"/>
          </p:nvPr>
        </p:nvPicPr>
        <p:blipFill>
          <a:blip r:embed="rId2" cstate="print"/>
          <a:srcRect/>
          <a:stretch>
            <a:fillRect/>
          </a:stretch>
        </p:blipFill>
        <p:spPr bwMode="auto">
          <a:xfrm>
            <a:off x="2519928" y="1600200"/>
            <a:ext cx="4104143" cy="4525963"/>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Steinmetz et. al. (2012)</a:t>
            </a:r>
            <a:endParaRPr lang="de-DE" dirty="0"/>
          </a:p>
        </p:txBody>
      </p:sp>
      <p:pic>
        <p:nvPicPr>
          <p:cNvPr id="4" name="Inhaltsplatzhalter 3"/>
          <p:cNvPicPr>
            <a:picLocks noGrp="1"/>
          </p:cNvPicPr>
          <p:nvPr>
            <p:ph idx="1"/>
          </p:nvPr>
        </p:nvPicPr>
        <p:blipFill>
          <a:blip r:embed="rId2" cstate="print"/>
          <a:srcRect/>
          <a:stretch>
            <a:fillRect/>
          </a:stretch>
        </p:blipFill>
        <p:spPr bwMode="auto">
          <a:xfrm>
            <a:off x="1494343" y="1600200"/>
            <a:ext cx="6155313" cy="4525963"/>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400" dirty="0" smtClean="0"/>
              <a:t>TOPB </a:t>
            </a:r>
            <a:r>
              <a:rPr lang="de-DE" sz="2400" dirty="0" err="1" smtClean="0"/>
              <a:t>Application</a:t>
            </a:r>
            <a:r>
              <a:rPr lang="de-DE" sz="2400" dirty="0" smtClean="0"/>
              <a:t> :  Explanation </a:t>
            </a:r>
            <a:r>
              <a:rPr lang="de-DE" sz="2400" dirty="0" err="1" smtClean="0"/>
              <a:t>of</a:t>
            </a:r>
            <a:r>
              <a:rPr lang="de-DE" sz="2400" dirty="0" smtClean="0"/>
              <a:t> </a:t>
            </a:r>
            <a:r>
              <a:rPr lang="de-DE" sz="2400" dirty="0" err="1" smtClean="0"/>
              <a:t>Entrepreneurial</a:t>
            </a:r>
            <a:r>
              <a:rPr lang="de-DE" sz="2400" dirty="0" smtClean="0"/>
              <a:t> Intention </a:t>
            </a:r>
            <a:r>
              <a:rPr lang="de-DE" sz="2400" dirty="0" err="1" smtClean="0"/>
              <a:t>and</a:t>
            </a:r>
            <a:r>
              <a:rPr lang="de-DE" sz="2400" dirty="0" smtClean="0"/>
              <a:t> </a:t>
            </a:r>
            <a:r>
              <a:rPr lang="de-DE" sz="2400" dirty="0" err="1" smtClean="0"/>
              <a:t>Behavior</a:t>
            </a:r>
            <a:endParaRPr lang="de-DE" sz="2400" dirty="0"/>
          </a:p>
        </p:txBody>
      </p:sp>
      <p:sp>
        <p:nvSpPr>
          <p:cNvPr id="5" name="Ellipse 4"/>
          <p:cNvSpPr/>
          <p:nvPr/>
        </p:nvSpPr>
        <p:spPr>
          <a:xfrm>
            <a:off x="4355976" y="3356992"/>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900" dirty="0" smtClean="0">
                <a:solidFill>
                  <a:schemeClr val="tx1"/>
                </a:solidFill>
              </a:rPr>
              <a:t>Explanation </a:t>
            </a:r>
            <a:r>
              <a:rPr lang="de-DE" sz="900" dirty="0" err="1" smtClean="0">
                <a:solidFill>
                  <a:schemeClr val="tx1"/>
                </a:solidFill>
              </a:rPr>
              <a:t>of</a:t>
            </a:r>
            <a:r>
              <a:rPr lang="de-DE" sz="900" dirty="0" smtClean="0">
                <a:solidFill>
                  <a:schemeClr val="tx1"/>
                </a:solidFill>
              </a:rPr>
              <a:t> </a:t>
            </a:r>
            <a:r>
              <a:rPr lang="de-DE" sz="900" dirty="0" err="1" smtClean="0">
                <a:solidFill>
                  <a:schemeClr val="tx1"/>
                </a:solidFill>
              </a:rPr>
              <a:t>Entrepreneurial</a:t>
            </a:r>
            <a:r>
              <a:rPr lang="de-DE" sz="900" dirty="0" smtClean="0">
                <a:solidFill>
                  <a:schemeClr val="tx1"/>
                </a:solidFill>
              </a:rPr>
              <a:t> Intention</a:t>
            </a:r>
            <a:endParaRPr lang="de-DE" sz="900" dirty="0">
              <a:solidFill>
                <a:schemeClr val="tx1"/>
              </a:solidFill>
            </a:endParaRPr>
          </a:p>
        </p:txBody>
      </p:sp>
      <p:sp>
        <p:nvSpPr>
          <p:cNvPr id="6" name="Ellipse 5"/>
          <p:cNvSpPr/>
          <p:nvPr/>
        </p:nvSpPr>
        <p:spPr>
          <a:xfrm>
            <a:off x="6444208" y="3356992"/>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err="1" smtClean="0">
                <a:solidFill>
                  <a:schemeClr val="tx1"/>
                </a:solidFill>
              </a:rPr>
              <a:t>Behavior</a:t>
            </a:r>
            <a:endParaRPr lang="de-DE" sz="1000" dirty="0">
              <a:solidFill>
                <a:schemeClr val="tx1"/>
              </a:solidFill>
            </a:endParaRPr>
          </a:p>
        </p:txBody>
      </p:sp>
      <p:sp>
        <p:nvSpPr>
          <p:cNvPr id="8" name="Ellipse 7"/>
          <p:cNvSpPr/>
          <p:nvPr/>
        </p:nvSpPr>
        <p:spPr>
          <a:xfrm>
            <a:off x="2339752" y="2492896"/>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900" dirty="0" smtClean="0">
                <a:solidFill>
                  <a:schemeClr val="tx1"/>
                </a:solidFill>
              </a:rPr>
              <a:t>Attitude </a:t>
            </a:r>
            <a:r>
              <a:rPr lang="de-DE" sz="900" dirty="0" err="1" smtClean="0">
                <a:solidFill>
                  <a:schemeClr val="tx1"/>
                </a:solidFill>
              </a:rPr>
              <a:t>toward</a:t>
            </a:r>
            <a:r>
              <a:rPr lang="de-DE" sz="900" dirty="0" smtClean="0">
                <a:solidFill>
                  <a:schemeClr val="tx1"/>
                </a:solidFill>
              </a:rPr>
              <a:t> </a:t>
            </a:r>
            <a:r>
              <a:rPr lang="de-DE" sz="900" dirty="0" err="1" smtClean="0">
                <a:solidFill>
                  <a:schemeClr val="tx1"/>
                </a:solidFill>
              </a:rPr>
              <a:t>the</a:t>
            </a:r>
            <a:r>
              <a:rPr lang="de-DE" sz="900" dirty="0" smtClean="0">
                <a:solidFill>
                  <a:schemeClr val="tx1"/>
                </a:solidFill>
              </a:rPr>
              <a:t> </a:t>
            </a:r>
            <a:r>
              <a:rPr lang="de-DE" sz="900" dirty="0" err="1" smtClean="0">
                <a:solidFill>
                  <a:schemeClr val="tx1"/>
                </a:solidFill>
              </a:rPr>
              <a:t>behavior</a:t>
            </a:r>
            <a:endParaRPr lang="de-DE" sz="900" dirty="0">
              <a:solidFill>
                <a:schemeClr val="tx1"/>
              </a:solidFill>
            </a:endParaRPr>
          </a:p>
        </p:txBody>
      </p:sp>
      <p:sp>
        <p:nvSpPr>
          <p:cNvPr id="9" name="Ellipse 8"/>
          <p:cNvSpPr/>
          <p:nvPr/>
        </p:nvSpPr>
        <p:spPr>
          <a:xfrm>
            <a:off x="2339752" y="3356992"/>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900" dirty="0" err="1" smtClean="0">
                <a:solidFill>
                  <a:schemeClr val="tx1"/>
                </a:solidFill>
              </a:rPr>
              <a:t>Subjective</a:t>
            </a:r>
            <a:r>
              <a:rPr lang="de-DE" sz="900" dirty="0" smtClean="0">
                <a:solidFill>
                  <a:schemeClr val="tx1"/>
                </a:solidFill>
              </a:rPr>
              <a:t> </a:t>
            </a:r>
            <a:r>
              <a:rPr lang="de-DE" sz="900" dirty="0" err="1" smtClean="0">
                <a:solidFill>
                  <a:schemeClr val="tx1"/>
                </a:solidFill>
              </a:rPr>
              <a:t>norms</a:t>
            </a:r>
            <a:endParaRPr lang="de-DE" sz="900" dirty="0" smtClean="0">
              <a:solidFill>
                <a:schemeClr val="tx1"/>
              </a:solidFill>
            </a:endParaRPr>
          </a:p>
        </p:txBody>
      </p:sp>
      <p:sp>
        <p:nvSpPr>
          <p:cNvPr id="10" name="Ellipse 9"/>
          <p:cNvSpPr/>
          <p:nvPr/>
        </p:nvSpPr>
        <p:spPr>
          <a:xfrm>
            <a:off x="2339752" y="4221088"/>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900" dirty="0" err="1" smtClean="0">
                <a:solidFill>
                  <a:schemeClr val="tx1"/>
                </a:solidFill>
              </a:rPr>
              <a:t>Perceived</a:t>
            </a:r>
            <a:r>
              <a:rPr lang="de-DE" sz="900" dirty="0" smtClean="0">
                <a:solidFill>
                  <a:schemeClr val="tx1"/>
                </a:solidFill>
              </a:rPr>
              <a:t> </a:t>
            </a:r>
            <a:r>
              <a:rPr lang="de-DE" sz="900" dirty="0" err="1" smtClean="0">
                <a:solidFill>
                  <a:schemeClr val="tx1"/>
                </a:solidFill>
              </a:rPr>
              <a:t>behavioral</a:t>
            </a:r>
            <a:r>
              <a:rPr lang="de-DE" sz="900" dirty="0" smtClean="0">
                <a:solidFill>
                  <a:schemeClr val="tx1"/>
                </a:solidFill>
              </a:rPr>
              <a:t> </a:t>
            </a:r>
            <a:r>
              <a:rPr lang="de-DE" sz="900" dirty="0" err="1" smtClean="0">
                <a:solidFill>
                  <a:schemeClr val="tx1"/>
                </a:solidFill>
              </a:rPr>
              <a:t>control</a:t>
            </a:r>
            <a:endParaRPr lang="de-DE" sz="900" dirty="0">
              <a:solidFill>
                <a:schemeClr val="tx1"/>
              </a:solidFill>
            </a:endParaRPr>
          </a:p>
        </p:txBody>
      </p:sp>
      <p:cxnSp>
        <p:nvCxnSpPr>
          <p:cNvPr id="18" name="Gerade Verbindung mit Pfeil 17"/>
          <p:cNvCxnSpPr>
            <a:stCxn id="10" idx="6"/>
            <a:endCxn id="6" idx="2"/>
          </p:cNvCxnSpPr>
          <p:nvPr/>
        </p:nvCxnSpPr>
        <p:spPr>
          <a:xfrm flipV="1">
            <a:off x="3635896" y="3645024"/>
            <a:ext cx="2808312" cy="86409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Gerade Verbindung mit Pfeil 20"/>
          <p:cNvCxnSpPr>
            <a:stCxn id="8" idx="6"/>
            <a:endCxn id="5" idx="1"/>
          </p:cNvCxnSpPr>
          <p:nvPr/>
        </p:nvCxnSpPr>
        <p:spPr>
          <a:xfrm>
            <a:off x="3635896" y="2780928"/>
            <a:ext cx="909896" cy="66042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Gerade Verbindung mit Pfeil 36"/>
          <p:cNvCxnSpPr>
            <a:stCxn id="9" idx="6"/>
            <a:endCxn id="5" idx="2"/>
          </p:cNvCxnSpPr>
          <p:nvPr/>
        </p:nvCxnSpPr>
        <p:spPr>
          <a:xfrm>
            <a:off x="3635896" y="3645024"/>
            <a:ext cx="72008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Gerade Verbindung mit Pfeil 11"/>
          <p:cNvCxnSpPr>
            <a:stCxn id="10" idx="7"/>
            <a:endCxn id="5" idx="3"/>
          </p:cNvCxnSpPr>
          <p:nvPr/>
        </p:nvCxnSpPr>
        <p:spPr>
          <a:xfrm flipV="1">
            <a:off x="3446080" y="3848693"/>
            <a:ext cx="1099712" cy="45675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Gerade Verbindung mit Pfeil 15"/>
          <p:cNvCxnSpPr>
            <a:stCxn id="5" idx="6"/>
            <a:endCxn id="6" idx="2"/>
          </p:cNvCxnSpPr>
          <p:nvPr/>
        </p:nvCxnSpPr>
        <p:spPr>
          <a:xfrm>
            <a:off x="5652120" y="3645024"/>
            <a:ext cx="792088"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800" dirty="0" smtClean="0"/>
              <a:t>TOPB </a:t>
            </a:r>
            <a:r>
              <a:rPr lang="de-DE" sz="2800" dirty="0" err="1" smtClean="0"/>
              <a:t>Application</a:t>
            </a:r>
            <a:r>
              <a:rPr lang="de-DE" sz="2800" dirty="0" smtClean="0"/>
              <a:t>: Extended Model </a:t>
            </a:r>
            <a:r>
              <a:rPr lang="de-DE" sz="2800" dirty="0" err="1" smtClean="0"/>
              <a:t>of</a:t>
            </a:r>
            <a:r>
              <a:rPr lang="de-DE" sz="2800" dirty="0" smtClean="0"/>
              <a:t> </a:t>
            </a:r>
            <a:r>
              <a:rPr lang="de-DE" sz="2800" dirty="0" err="1" smtClean="0"/>
              <a:t>Entrepreneurial</a:t>
            </a:r>
            <a:r>
              <a:rPr lang="de-DE" sz="2800" dirty="0" smtClean="0"/>
              <a:t> Intention </a:t>
            </a:r>
            <a:r>
              <a:rPr lang="de-DE" sz="2800" dirty="0" err="1" smtClean="0"/>
              <a:t>and</a:t>
            </a:r>
            <a:r>
              <a:rPr lang="de-DE" sz="2800" dirty="0" smtClean="0"/>
              <a:t> </a:t>
            </a:r>
            <a:r>
              <a:rPr lang="de-DE" sz="2800" dirty="0" err="1" smtClean="0"/>
              <a:t>Behavior</a:t>
            </a:r>
            <a:endParaRPr lang="de-DE" sz="3200" dirty="0"/>
          </a:p>
        </p:txBody>
      </p:sp>
      <p:sp>
        <p:nvSpPr>
          <p:cNvPr id="7" name="Ellipse 6"/>
          <p:cNvSpPr/>
          <p:nvPr/>
        </p:nvSpPr>
        <p:spPr>
          <a:xfrm>
            <a:off x="1115616" y="2348880"/>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800" dirty="0" err="1" smtClean="0">
                <a:solidFill>
                  <a:schemeClr val="tx1"/>
                </a:solidFill>
              </a:rPr>
              <a:t>Experential</a:t>
            </a:r>
            <a:r>
              <a:rPr lang="de-DE" sz="800" dirty="0" smtClean="0">
                <a:solidFill>
                  <a:schemeClr val="tx1"/>
                </a:solidFill>
              </a:rPr>
              <a:t> </a:t>
            </a:r>
            <a:r>
              <a:rPr lang="de-DE" sz="800" dirty="0" err="1" smtClean="0">
                <a:solidFill>
                  <a:schemeClr val="tx1"/>
                </a:solidFill>
              </a:rPr>
              <a:t>Attitudes</a:t>
            </a:r>
            <a:r>
              <a:rPr lang="de-DE" sz="800" dirty="0" smtClean="0">
                <a:solidFill>
                  <a:schemeClr val="tx1"/>
                </a:solidFill>
              </a:rPr>
              <a:t> </a:t>
            </a:r>
            <a:r>
              <a:rPr lang="de-DE" sz="800" dirty="0" err="1" smtClean="0">
                <a:solidFill>
                  <a:schemeClr val="tx1"/>
                </a:solidFill>
              </a:rPr>
              <a:t>toward</a:t>
            </a:r>
            <a:r>
              <a:rPr lang="de-DE" sz="800" dirty="0" smtClean="0">
                <a:solidFill>
                  <a:schemeClr val="tx1"/>
                </a:solidFill>
              </a:rPr>
              <a:t> </a:t>
            </a:r>
            <a:r>
              <a:rPr lang="de-DE" sz="800" dirty="0" err="1" smtClean="0">
                <a:solidFill>
                  <a:schemeClr val="tx1"/>
                </a:solidFill>
              </a:rPr>
              <a:t>the</a:t>
            </a:r>
            <a:r>
              <a:rPr lang="de-DE" sz="800" dirty="0" smtClean="0">
                <a:solidFill>
                  <a:schemeClr val="tx1"/>
                </a:solidFill>
              </a:rPr>
              <a:t> </a:t>
            </a:r>
            <a:r>
              <a:rPr lang="de-DE" sz="800" dirty="0" err="1" smtClean="0">
                <a:solidFill>
                  <a:schemeClr val="tx1"/>
                </a:solidFill>
              </a:rPr>
              <a:t>behavior</a:t>
            </a:r>
            <a:endParaRPr lang="de-DE" sz="800" dirty="0">
              <a:solidFill>
                <a:schemeClr val="tx1"/>
              </a:solidFill>
            </a:endParaRPr>
          </a:p>
        </p:txBody>
      </p:sp>
      <p:sp>
        <p:nvSpPr>
          <p:cNvPr id="8" name="Ellipse 7"/>
          <p:cNvSpPr/>
          <p:nvPr/>
        </p:nvSpPr>
        <p:spPr>
          <a:xfrm>
            <a:off x="1115616" y="3284984"/>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err="1" smtClean="0">
                <a:solidFill>
                  <a:schemeClr val="tx1"/>
                </a:solidFill>
              </a:rPr>
              <a:t>Descriptive</a:t>
            </a:r>
            <a:r>
              <a:rPr lang="de-DE" sz="1000" dirty="0" smtClean="0">
                <a:solidFill>
                  <a:schemeClr val="tx1"/>
                </a:solidFill>
              </a:rPr>
              <a:t>  norm</a:t>
            </a:r>
            <a:endParaRPr lang="de-DE" sz="1000" dirty="0">
              <a:solidFill>
                <a:schemeClr val="tx1"/>
              </a:solidFill>
            </a:endParaRPr>
          </a:p>
        </p:txBody>
      </p:sp>
      <p:sp>
        <p:nvSpPr>
          <p:cNvPr id="9" name="Ellipse 8"/>
          <p:cNvSpPr/>
          <p:nvPr/>
        </p:nvSpPr>
        <p:spPr>
          <a:xfrm>
            <a:off x="1115616" y="5013176"/>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800" dirty="0" err="1" smtClean="0">
                <a:solidFill>
                  <a:schemeClr val="tx1"/>
                </a:solidFill>
              </a:rPr>
              <a:t>Perceived</a:t>
            </a:r>
            <a:r>
              <a:rPr lang="de-DE" sz="800" dirty="0" smtClean="0">
                <a:solidFill>
                  <a:schemeClr val="tx1"/>
                </a:solidFill>
              </a:rPr>
              <a:t> </a:t>
            </a:r>
            <a:r>
              <a:rPr lang="de-DE" sz="800" dirty="0" err="1" smtClean="0">
                <a:solidFill>
                  <a:schemeClr val="tx1"/>
                </a:solidFill>
              </a:rPr>
              <a:t>behavioral</a:t>
            </a:r>
            <a:r>
              <a:rPr lang="de-DE" sz="800" dirty="0" smtClean="0">
                <a:solidFill>
                  <a:schemeClr val="tx1"/>
                </a:solidFill>
              </a:rPr>
              <a:t> </a:t>
            </a:r>
            <a:r>
              <a:rPr lang="de-DE" sz="800" dirty="0" err="1" smtClean="0">
                <a:solidFill>
                  <a:schemeClr val="tx1"/>
                </a:solidFill>
              </a:rPr>
              <a:t>control</a:t>
            </a:r>
            <a:r>
              <a:rPr lang="de-DE" sz="800" dirty="0" smtClean="0">
                <a:solidFill>
                  <a:schemeClr val="tx1"/>
                </a:solidFill>
              </a:rPr>
              <a:t> </a:t>
            </a:r>
            <a:r>
              <a:rPr lang="de-DE" sz="800" dirty="0" err="1" smtClean="0">
                <a:solidFill>
                  <a:schemeClr val="tx1"/>
                </a:solidFill>
              </a:rPr>
              <a:t>Capacity</a:t>
            </a:r>
            <a:endParaRPr lang="de-DE" sz="800" dirty="0">
              <a:solidFill>
                <a:schemeClr val="tx1"/>
              </a:solidFill>
            </a:endParaRPr>
          </a:p>
        </p:txBody>
      </p:sp>
      <p:sp>
        <p:nvSpPr>
          <p:cNvPr id="10" name="Ellipse 9"/>
          <p:cNvSpPr/>
          <p:nvPr/>
        </p:nvSpPr>
        <p:spPr>
          <a:xfrm>
            <a:off x="3275856" y="3645024"/>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smtClean="0">
                <a:solidFill>
                  <a:schemeClr val="tx1"/>
                </a:solidFill>
              </a:rPr>
              <a:t>Intention</a:t>
            </a:r>
            <a:endParaRPr lang="de-DE" sz="1000" dirty="0">
              <a:solidFill>
                <a:schemeClr val="tx1"/>
              </a:solidFill>
            </a:endParaRPr>
          </a:p>
        </p:txBody>
      </p:sp>
      <p:sp>
        <p:nvSpPr>
          <p:cNvPr id="11" name="Ellipse 10"/>
          <p:cNvSpPr/>
          <p:nvPr/>
        </p:nvSpPr>
        <p:spPr>
          <a:xfrm>
            <a:off x="6588224" y="3645024"/>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err="1" smtClean="0">
                <a:solidFill>
                  <a:schemeClr val="tx1"/>
                </a:solidFill>
              </a:rPr>
              <a:t>Behavior</a:t>
            </a:r>
            <a:endParaRPr lang="de-DE" sz="1000" dirty="0">
              <a:solidFill>
                <a:schemeClr val="tx1"/>
              </a:solidFill>
            </a:endParaRPr>
          </a:p>
        </p:txBody>
      </p:sp>
      <p:cxnSp>
        <p:nvCxnSpPr>
          <p:cNvPr id="25" name="Gerade Verbindung mit Pfeil 24"/>
          <p:cNvCxnSpPr>
            <a:stCxn id="7" idx="6"/>
            <a:endCxn id="10" idx="1"/>
          </p:cNvCxnSpPr>
          <p:nvPr/>
        </p:nvCxnSpPr>
        <p:spPr>
          <a:xfrm>
            <a:off x="2411760" y="2636912"/>
            <a:ext cx="1053912" cy="109247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Gerade Verbindung mit Pfeil 27"/>
          <p:cNvCxnSpPr>
            <a:stCxn id="8" idx="6"/>
            <a:endCxn id="10" idx="2"/>
          </p:cNvCxnSpPr>
          <p:nvPr/>
        </p:nvCxnSpPr>
        <p:spPr>
          <a:xfrm>
            <a:off x="2411760" y="3573016"/>
            <a:ext cx="864096" cy="3600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Gerade Verbindung mit Pfeil 30"/>
          <p:cNvCxnSpPr>
            <a:stCxn id="9" idx="6"/>
            <a:endCxn id="10" idx="3"/>
          </p:cNvCxnSpPr>
          <p:nvPr/>
        </p:nvCxnSpPr>
        <p:spPr>
          <a:xfrm flipV="1">
            <a:off x="2411760" y="4136725"/>
            <a:ext cx="1053912" cy="116448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Gerade Verbindung mit Pfeil 33"/>
          <p:cNvCxnSpPr>
            <a:stCxn id="10" idx="6"/>
            <a:endCxn id="55" idx="3"/>
          </p:cNvCxnSpPr>
          <p:nvPr/>
        </p:nvCxnSpPr>
        <p:spPr>
          <a:xfrm flipV="1">
            <a:off x="4572000" y="3488653"/>
            <a:ext cx="621864" cy="44440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9" name="Ellipse 38"/>
          <p:cNvSpPr/>
          <p:nvPr/>
        </p:nvSpPr>
        <p:spPr>
          <a:xfrm>
            <a:off x="1115616" y="4077072"/>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err="1" smtClean="0">
                <a:solidFill>
                  <a:schemeClr val="tx1"/>
                </a:solidFill>
              </a:rPr>
              <a:t>Injunctive</a:t>
            </a:r>
            <a:r>
              <a:rPr lang="de-DE" sz="1000" dirty="0" smtClean="0">
                <a:solidFill>
                  <a:schemeClr val="tx1"/>
                </a:solidFill>
              </a:rPr>
              <a:t> norm</a:t>
            </a:r>
            <a:endParaRPr lang="de-DE" sz="1000" dirty="0">
              <a:solidFill>
                <a:schemeClr val="tx1"/>
              </a:solidFill>
            </a:endParaRPr>
          </a:p>
        </p:txBody>
      </p:sp>
      <p:cxnSp>
        <p:nvCxnSpPr>
          <p:cNvPr id="40" name="Gerade Verbindung mit Pfeil 39"/>
          <p:cNvCxnSpPr>
            <a:stCxn id="39" idx="6"/>
            <a:endCxn id="10" idx="2"/>
          </p:cNvCxnSpPr>
          <p:nvPr/>
        </p:nvCxnSpPr>
        <p:spPr>
          <a:xfrm flipV="1">
            <a:off x="2411760" y="3933056"/>
            <a:ext cx="864096" cy="43204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Ellipse 28"/>
          <p:cNvSpPr/>
          <p:nvPr/>
        </p:nvSpPr>
        <p:spPr>
          <a:xfrm>
            <a:off x="1116186" y="1571612"/>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800" dirty="0" smtClean="0">
                <a:solidFill>
                  <a:schemeClr val="tx1"/>
                </a:solidFill>
              </a:rPr>
              <a:t>Instrumental </a:t>
            </a:r>
            <a:r>
              <a:rPr lang="de-DE" sz="800" dirty="0" err="1" smtClean="0">
                <a:solidFill>
                  <a:schemeClr val="tx1"/>
                </a:solidFill>
              </a:rPr>
              <a:t>Attitudes</a:t>
            </a:r>
            <a:r>
              <a:rPr lang="de-DE" sz="800" dirty="0" smtClean="0">
                <a:solidFill>
                  <a:schemeClr val="tx1"/>
                </a:solidFill>
              </a:rPr>
              <a:t> </a:t>
            </a:r>
            <a:r>
              <a:rPr lang="de-DE" sz="800" dirty="0" err="1" smtClean="0">
                <a:solidFill>
                  <a:schemeClr val="tx1"/>
                </a:solidFill>
              </a:rPr>
              <a:t>toward</a:t>
            </a:r>
            <a:r>
              <a:rPr lang="de-DE" sz="800" dirty="0" smtClean="0">
                <a:solidFill>
                  <a:schemeClr val="tx1"/>
                </a:solidFill>
              </a:rPr>
              <a:t> </a:t>
            </a:r>
            <a:r>
              <a:rPr lang="de-DE" sz="800" dirty="0" err="1" smtClean="0">
                <a:solidFill>
                  <a:schemeClr val="tx1"/>
                </a:solidFill>
              </a:rPr>
              <a:t>the</a:t>
            </a:r>
            <a:r>
              <a:rPr lang="de-DE" sz="800" dirty="0" smtClean="0">
                <a:solidFill>
                  <a:schemeClr val="tx1"/>
                </a:solidFill>
              </a:rPr>
              <a:t> </a:t>
            </a:r>
            <a:r>
              <a:rPr lang="de-DE" sz="800" dirty="0" err="1" smtClean="0">
                <a:solidFill>
                  <a:schemeClr val="tx1"/>
                </a:solidFill>
              </a:rPr>
              <a:t>behavior</a:t>
            </a:r>
            <a:endParaRPr lang="de-DE" sz="800" dirty="0">
              <a:solidFill>
                <a:schemeClr val="tx1"/>
              </a:solidFill>
            </a:endParaRPr>
          </a:p>
        </p:txBody>
      </p:sp>
      <p:cxnSp>
        <p:nvCxnSpPr>
          <p:cNvPr id="37" name="Gerade Verbindung mit Pfeil 36"/>
          <p:cNvCxnSpPr>
            <a:stCxn id="29" idx="6"/>
            <a:endCxn id="10" idx="0"/>
          </p:cNvCxnSpPr>
          <p:nvPr/>
        </p:nvCxnSpPr>
        <p:spPr>
          <a:xfrm>
            <a:off x="2412330" y="1859644"/>
            <a:ext cx="1511598" cy="178538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2" name="Ellipse 41"/>
          <p:cNvSpPr/>
          <p:nvPr/>
        </p:nvSpPr>
        <p:spPr>
          <a:xfrm>
            <a:off x="1116186" y="5786454"/>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800" dirty="0" err="1" smtClean="0">
                <a:solidFill>
                  <a:schemeClr val="tx1"/>
                </a:solidFill>
              </a:rPr>
              <a:t>Perceived</a:t>
            </a:r>
            <a:r>
              <a:rPr lang="de-DE" sz="800" dirty="0" smtClean="0">
                <a:solidFill>
                  <a:schemeClr val="tx1"/>
                </a:solidFill>
              </a:rPr>
              <a:t> </a:t>
            </a:r>
            <a:r>
              <a:rPr lang="de-DE" sz="800" dirty="0" err="1" smtClean="0">
                <a:solidFill>
                  <a:schemeClr val="tx1"/>
                </a:solidFill>
              </a:rPr>
              <a:t>behavioral</a:t>
            </a:r>
            <a:r>
              <a:rPr lang="de-DE" sz="800" dirty="0" smtClean="0">
                <a:solidFill>
                  <a:schemeClr val="tx1"/>
                </a:solidFill>
              </a:rPr>
              <a:t> </a:t>
            </a:r>
            <a:r>
              <a:rPr lang="de-DE" sz="800" dirty="0" err="1" smtClean="0">
                <a:solidFill>
                  <a:schemeClr val="tx1"/>
                </a:solidFill>
              </a:rPr>
              <a:t>control</a:t>
            </a:r>
            <a:r>
              <a:rPr lang="de-DE" sz="800" dirty="0" smtClean="0">
                <a:solidFill>
                  <a:schemeClr val="tx1"/>
                </a:solidFill>
              </a:rPr>
              <a:t> </a:t>
            </a:r>
            <a:r>
              <a:rPr lang="de-DE" sz="800" dirty="0" err="1" smtClean="0">
                <a:solidFill>
                  <a:schemeClr val="tx1"/>
                </a:solidFill>
              </a:rPr>
              <a:t>Autonomy</a:t>
            </a:r>
            <a:endParaRPr lang="de-DE" sz="800" dirty="0">
              <a:solidFill>
                <a:schemeClr val="tx1"/>
              </a:solidFill>
            </a:endParaRPr>
          </a:p>
        </p:txBody>
      </p:sp>
      <p:cxnSp>
        <p:nvCxnSpPr>
          <p:cNvPr id="48" name="Gerade Verbindung mit Pfeil 47"/>
          <p:cNvCxnSpPr>
            <a:stCxn id="42" idx="6"/>
            <a:endCxn id="10" idx="4"/>
          </p:cNvCxnSpPr>
          <p:nvPr/>
        </p:nvCxnSpPr>
        <p:spPr>
          <a:xfrm flipV="1">
            <a:off x="2412330" y="4221088"/>
            <a:ext cx="1511598" cy="185339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5" name="Ellipse 54"/>
          <p:cNvSpPr/>
          <p:nvPr/>
        </p:nvSpPr>
        <p:spPr>
          <a:xfrm>
            <a:off x="5004048" y="2996952"/>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err="1" smtClean="0">
                <a:solidFill>
                  <a:schemeClr val="tx1"/>
                </a:solidFill>
              </a:rPr>
              <a:t>Commitment</a:t>
            </a:r>
            <a:endParaRPr lang="de-DE" sz="1000" dirty="0">
              <a:solidFill>
                <a:schemeClr val="tx1"/>
              </a:solidFill>
            </a:endParaRPr>
          </a:p>
        </p:txBody>
      </p:sp>
      <p:sp>
        <p:nvSpPr>
          <p:cNvPr id="58" name="Ellipse 57"/>
          <p:cNvSpPr/>
          <p:nvPr/>
        </p:nvSpPr>
        <p:spPr>
          <a:xfrm>
            <a:off x="5004048" y="4221088"/>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800" dirty="0" err="1" smtClean="0">
                <a:solidFill>
                  <a:schemeClr val="tx1"/>
                </a:solidFill>
              </a:rPr>
              <a:t>Implementation</a:t>
            </a:r>
            <a:r>
              <a:rPr lang="de-DE" sz="800" dirty="0" smtClean="0">
                <a:solidFill>
                  <a:schemeClr val="tx1"/>
                </a:solidFill>
              </a:rPr>
              <a:t> Intention</a:t>
            </a:r>
            <a:endParaRPr lang="de-DE" sz="800" dirty="0">
              <a:solidFill>
                <a:schemeClr val="tx1"/>
              </a:solidFill>
            </a:endParaRPr>
          </a:p>
        </p:txBody>
      </p:sp>
      <p:cxnSp>
        <p:nvCxnSpPr>
          <p:cNvPr id="61" name="Gerade Verbindung mit Pfeil 60"/>
          <p:cNvCxnSpPr>
            <a:stCxn id="10" idx="6"/>
            <a:endCxn id="58" idx="1"/>
          </p:cNvCxnSpPr>
          <p:nvPr/>
        </p:nvCxnSpPr>
        <p:spPr>
          <a:xfrm>
            <a:off x="4572000" y="3933056"/>
            <a:ext cx="621864" cy="37239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5" name="Gerade Verbindung mit Pfeil 64"/>
          <p:cNvCxnSpPr>
            <a:stCxn id="55" idx="6"/>
            <a:endCxn id="11" idx="1"/>
          </p:cNvCxnSpPr>
          <p:nvPr/>
        </p:nvCxnSpPr>
        <p:spPr>
          <a:xfrm>
            <a:off x="6300192" y="3284984"/>
            <a:ext cx="477848" cy="44440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8" name="Gerade Verbindung mit Pfeil 67"/>
          <p:cNvCxnSpPr>
            <a:stCxn id="58" idx="6"/>
            <a:endCxn id="11" idx="3"/>
          </p:cNvCxnSpPr>
          <p:nvPr/>
        </p:nvCxnSpPr>
        <p:spPr>
          <a:xfrm flipV="1">
            <a:off x="6300192" y="4136725"/>
            <a:ext cx="477848" cy="37239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Gerade Verbindung mit Pfeil 22"/>
          <p:cNvCxnSpPr>
            <a:endCxn id="11" idx="4"/>
          </p:cNvCxnSpPr>
          <p:nvPr/>
        </p:nvCxnSpPr>
        <p:spPr>
          <a:xfrm flipV="1">
            <a:off x="2483768" y="4221088"/>
            <a:ext cx="4752528" cy="1872208"/>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7" name="Gerade Verbindung mit Pfeil 26"/>
          <p:cNvCxnSpPr>
            <a:stCxn id="9" idx="6"/>
            <a:endCxn id="11" idx="2"/>
          </p:cNvCxnSpPr>
          <p:nvPr/>
        </p:nvCxnSpPr>
        <p:spPr>
          <a:xfrm flipV="1">
            <a:off x="2411760" y="3933056"/>
            <a:ext cx="4176464" cy="1368152"/>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endParaRPr lang="de-DE"/>
          </a:p>
        </p:txBody>
      </p:sp>
      <p:sp>
        <p:nvSpPr>
          <p:cNvPr id="4" name="Inhaltsplatzhalter 3"/>
          <p:cNvSpPr>
            <a:spLocks noGrp="1"/>
          </p:cNvSpPr>
          <p:nvPr>
            <p:ph idx="1"/>
          </p:nvPr>
        </p:nvSpPr>
        <p:spPr/>
        <p:txBody>
          <a:bodyPr/>
          <a:lstStyle/>
          <a:p>
            <a:pPr marL="514350" indent="-514350">
              <a:buAutoNum type="arabicPeriod" startAt="3"/>
            </a:pPr>
            <a:r>
              <a:rPr lang="de-DE" dirty="0" smtClean="0"/>
              <a:t>State </a:t>
            </a:r>
            <a:r>
              <a:rPr lang="de-DE" dirty="0" err="1" smtClean="0"/>
              <a:t>of</a:t>
            </a:r>
            <a:r>
              <a:rPr lang="de-DE" dirty="0" smtClean="0"/>
              <a:t> </a:t>
            </a:r>
            <a:r>
              <a:rPr lang="de-DE" dirty="0" err="1" smtClean="0"/>
              <a:t>the</a:t>
            </a:r>
            <a:r>
              <a:rPr lang="de-DE" dirty="0" smtClean="0"/>
              <a:t> Art </a:t>
            </a:r>
            <a:r>
              <a:rPr lang="de-DE" dirty="0" err="1" smtClean="0"/>
              <a:t>and</a:t>
            </a:r>
            <a:r>
              <a:rPr lang="de-DE" dirty="0" smtClean="0"/>
              <a:t> Selected </a:t>
            </a:r>
            <a:r>
              <a:rPr lang="de-DE" dirty="0" err="1" smtClean="0"/>
              <a:t>Theories</a:t>
            </a:r>
            <a:r>
              <a:rPr lang="de-DE" dirty="0" smtClean="0"/>
              <a:t>:</a:t>
            </a:r>
          </a:p>
          <a:p>
            <a:pPr marL="514350" indent="-514350">
              <a:buNone/>
            </a:pPr>
            <a:r>
              <a:rPr lang="de-DE" dirty="0" smtClean="0"/>
              <a:t>		3.2. Schwartz </a:t>
            </a:r>
            <a:r>
              <a:rPr lang="de-DE" dirty="0" err="1" smtClean="0"/>
              <a:t>extended</a:t>
            </a:r>
            <a:r>
              <a:rPr lang="de-DE" dirty="0" smtClean="0"/>
              <a:t> Value </a:t>
            </a:r>
            <a:r>
              <a:rPr lang="de-DE" dirty="0" err="1" smtClean="0"/>
              <a:t>Theory</a:t>
            </a:r>
            <a:endParaRPr lang="de-DE"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sz="3200" dirty="0" smtClean="0"/>
              <a:t>Schwartz et. al. (in press) Refining the theory of basic individual values</a:t>
            </a:r>
            <a:endParaRPr lang="de-DE" sz="3200" dirty="0"/>
          </a:p>
        </p:txBody>
      </p:sp>
      <p:sp>
        <p:nvSpPr>
          <p:cNvPr id="3" name="Inhaltsplatzhalter 2"/>
          <p:cNvSpPr>
            <a:spLocks noGrp="1"/>
          </p:cNvSpPr>
          <p:nvPr>
            <p:ph idx="1"/>
          </p:nvPr>
        </p:nvSpPr>
        <p:spPr/>
        <p:txBody>
          <a:bodyPr>
            <a:normAutofit fontScale="70000" lnSpcReduction="20000"/>
          </a:bodyPr>
          <a:lstStyle/>
          <a:p>
            <a:r>
              <a:rPr lang="de-DE" dirty="0" smtClean="0"/>
              <a:t>Schwartz et al.</a:t>
            </a:r>
            <a:r>
              <a:rPr lang="en-US" dirty="0" smtClean="0"/>
              <a:t> propose a refined theory of basic individual values intended to provide greater heuristic and explanatory power than the original theory of 10 values (Schwartz, 1992). </a:t>
            </a:r>
          </a:p>
          <a:p>
            <a:r>
              <a:rPr lang="en-US" dirty="0" smtClean="0"/>
              <a:t>The refined theory more accurately expresses the central assumption of the original theory that research has largely ignored: Values form a circular motivational continuum. </a:t>
            </a:r>
          </a:p>
          <a:p>
            <a:r>
              <a:rPr lang="en-US" dirty="0" smtClean="0"/>
              <a:t>The theory defines and orders 19 values on the continuum based on their compatible and conflicting motivations, expression of self-protection vs. growth, and personal vs. social focus. </a:t>
            </a:r>
          </a:p>
          <a:p>
            <a:r>
              <a:rPr lang="de-DE" dirty="0" smtClean="0"/>
              <a:t>Schwartz et al.(in press)</a:t>
            </a:r>
            <a:r>
              <a:rPr lang="en-US" dirty="0" smtClean="0"/>
              <a:t> assess the theory with a new instrument in 15 samples from 10 countries (N=6059). CFA and MDS analyses support discrimination of the 19 values, confirming the refined theory. </a:t>
            </a:r>
            <a:endParaRPr lang="de-DE"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How</a:t>
            </a:r>
            <a:r>
              <a:rPr lang="de-DE" dirty="0" smtClean="0"/>
              <a:t> </a:t>
            </a:r>
            <a:r>
              <a:rPr lang="de-DE" dirty="0" err="1" smtClean="0"/>
              <a:t>many</a:t>
            </a:r>
            <a:r>
              <a:rPr lang="de-DE" dirty="0" smtClean="0"/>
              <a:t> </a:t>
            </a:r>
            <a:r>
              <a:rPr lang="de-DE" dirty="0" err="1" smtClean="0"/>
              <a:t>values</a:t>
            </a:r>
            <a:endParaRPr lang="de-DE" dirty="0"/>
          </a:p>
        </p:txBody>
      </p:sp>
      <p:sp>
        <p:nvSpPr>
          <p:cNvPr id="3" name="Inhaltsplatzhalter 2"/>
          <p:cNvSpPr>
            <a:spLocks noGrp="1"/>
          </p:cNvSpPr>
          <p:nvPr>
            <p:ph idx="1"/>
          </p:nvPr>
        </p:nvSpPr>
        <p:spPr/>
        <p:txBody>
          <a:bodyPr>
            <a:normAutofit fontScale="62500" lnSpcReduction="20000"/>
          </a:bodyPr>
          <a:lstStyle/>
          <a:p>
            <a:r>
              <a:rPr lang="en-US" dirty="0" smtClean="0"/>
              <a:t>The proposed theoretical partitioning of the value circle into 19 values goes against the principle of parsimony. </a:t>
            </a:r>
          </a:p>
          <a:p>
            <a:r>
              <a:rPr lang="en-US" dirty="0" smtClean="0"/>
              <a:t>However, the refined theory does not require that researchers use all 19 values. Asking whether we need 19 values when we already have 10 is like asking whether </a:t>
            </a:r>
            <a:r>
              <a:rPr lang="de-DE" dirty="0" smtClean="0"/>
              <a:t>Schwartz et al.</a:t>
            </a:r>
            <a:r>
              <a:rPr lang="en-US" dirty="0" smtClean="0"/>
              <a:t> need millimeters when </a:t>
            </a:r>
            <a:r>
              <a:rPr lang="de-DE" dirty="0" smtClean="0"/>
              <a:t>Schwartz et al.</a:t>
            </a:r>
            <a:r>
              <a:rPr lang="en-US" dirty="0" smtClean="0"/>
              <a:t> already have centimeters. </a:t>
            </a:r>
          </a:p>
          <a:p>
            <a:r>
              <a:rPr lang="en-US" dirty="0" smtClean="0"/>
              <a:t>The answer is yes, for some purposes. </a:t>
            </a:r>
          </a:p>
          <a:p>
            <a:r>
              <a:rPr lang="en-US" dirty="0" smtClean="0"/>
              <a:t>The theory gives researchers the option of working with as large or as small a set of values as is appropriate to their purpose. </a:t>
            </a:r>
          </a:p>
          <a:p>
            <a:r>
              <a:rPr lang="en-US" dirty="0" smtClean="0"/>
              <a:t>They may choose to work with all 19 values or combine values and work with the original 10, the four higher-order values, or even two subsets (e.g., growth vs. protection values).</a:t>
            </a:r>
          </a:p>
          <a:p>
            <a:r>
              <a:rPr lang="en-US" dirty="0" smtClean="0"/>
              <a:t> If only one part of the value circle interests a researcher, she may gain from the greater conceptual detail and clarity that the refined theory provides by discriminating more fine-tuned values in that part of the circle.</a:t>
            </a:r>
            <a:endParaRPr lang="de-DE"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Item </a:t>
            </a:r>
            <a:r>
              <a:rPr lang="de-DE" dirty="0" err="1" smtClean="0"/>
              <a:t>Wording</a:t>
            </a:r>
            <a:r>
              <a:rPr lang="de-DE" dirty="0" smtClean="0"/>
              <a:t> PVQ5X Value Survey male Version</a:t>
            </a:r>
            <a:endParaRPr lang="de-DE"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899592" y="1556792"/>
            <a:ext cx="7067550" cy="1971675"/>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899592" y="3429000"/>
            <a:ext cx="7181850" cy="1057275"/>
          </a:xfrm>
          <a:prstGeom prst="rect">
            <a:avLst/>
          </a:prstGeom>
          <a:noFill/>
          <a:ln w="9525">
            <a:noFill/>
            <a:miter lim="800000"/>
            <a:headEnd/>
            <a:tailEnd/>
          </a:ln>
        </p:spPr>
      </p:pic>
      <p:pic>
        <p:nvPicPr>
          <p:cNvPr id="1028" name="Picture 4"/>
          <p:cNvPicPr>
            <a:picLocks noChangeAspect="1" noChangeArrowheads="1"/>
          </p:cNvPicPr>
          <p:nvPr/>
        </p:nvPicPr>
        <p:blipFill>
          <a:blip r:embed="rId4" cstate="print"/>
          <a:srcRect/>
          <a:stretch>
            <a:fillRect/>
          </a:stretch>
        </p:blipFill>
        <p:spPr bwMode="auto">
          <a:xfrm>
            <a:off x="899592" y="4509120"/>
            <a:ext cx="6962775" cy="952500"/>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srcRect/>
          <a:stretch>
            <a:fillRect/>
          </a:stretch>
        </p:blipFill>
        <p:spPr bwMode="auto">
          <a:xfrm>
            <a:off x="899592" y="620688"/>
            <a:ext cx="6972300" cy="2381250"/>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a:stretch>
            <a:fillRect/>
          </a:stretch>
        </p:blipFill>
        <p:spPr bwMode="auto">
          <a:xfrm>
            <a:off x="827584" y="2996952"/>
            <a:ext cx="7077075" cy="3676650"/>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graphicFrame>
        <p:nvGraphicFramePr>
          <p:cNvPr id="4" name="Inhaltsplatzhalter 3"/>
          <p:cNvGraphicFramePr>
            <a:graphicFrameLocks noGrp="1"/>
          </p:cNvGraphicFramePr>
          <p:nvPr>
            <p:ph idx="1"/>
          </p:nvPr>
        </p:nvGraphicFramePr>
        <p:xfrm>
          <a:off x="467544" y="260648"/>
          <a:ext cx="8075241" cy="5668986"/>
        </p:xfrm>
        <a:graphic>
          <a:graphicData uri="http://schemas.openxmlformats.org/drawingml/2006/table">
            <a:tbl>
              <a:tblPr firstRow="1" bandRow="1">
                <a:tableStyleId>{5C22544A-7EE6-4342-B048-85BDC9FD1C3A}</a:tableStyleId>
              </a:tblPr>
              <a:tblGrid>
                <a:gridCol w="2691747"/>
                <a:gridCol w="2691747"/>
                <a:gridCol w="2691747"/>
              </a:tblGrid>
              <a:tr h="220862">
                <a:tc>
                  <a:txBody>
                    <a:bodyPr/>
                    <a:lstStyle/>
                    <a:p>
                      <a:pPr algn="ctr">
                        <a:lnSpc>
                          <a:spcPts val="2000"/>
                        </a:lnSpc>
                        <a:spcBef>
                          <a:spcPts val="600"/>
                        </a:spcBef>
                        <a:spcAft>
                          <a:spcPts val="600"/>
                        </a:spcAft>
                      </a:pPr>
                      <a:r>
                        <a:rPr lang="en-US" sz="1000" spc="-15" dirty="0">
                          <a:latin typeface="Times New Roman"/>
                          <a:ea typeface="Calibri"/>
                          <a:cs typeface="Arial"/>
                        </a:rPr>
                        <a:t>Value </a:t>
                      </a:r>
                      <a:endParaRPr lang="de-DE" sz="1000" dirty="0">
                        <a:latin typeface="Times New Roman"/>
                        <a:ea typeface="Calibri"/>
                        <a:cs typeface="Arial"/>
                      </a:endParaRPr>
                    </a:p>
                  </a:txBody>
                  <a:tcPr marL="68580" marR="68580" marT="0" marB="0"/>
                </a:tc>
                <a:tc>
                  <a:txBody>
                    <a:bodyPr/>
                    <a:lstStyle/>
                    <a:p>
                      <a:pPr algn="ctr">
                        <a:lnSpc>
                          <a:spcPts val="2000"/>
                        </a:lnSpc>
                        <a:spcBef>
                          <a:spcPts val="600"/>
                        </a:spcBef>
                        <a:spcAft>
                          <a:spcPts val="600"/>
                        </a:spcAft>
                      </a:pPr>
                      <a:r>
                        <a:rPr lang="en-US" sz="1000" spc="-15" dirty="0">
                          <a:latin typeface="Times New Roman"/>
                          <a:ea typeface="Calibri"/>
                          <a:cs typeface="Arial"/>
                        </a:rPr>
                        <a:t>Conceptual </a:t>
                      </a:r>
                      <a:r>
                        <a:rPr lang="en-US" sz="1000" spc="-15" dirty="0" err="1">
                          <a:latin typeface="Times New Roman"/>
                          <a:ea typeface="Calibri"/>
                          <a:cs typeface="Arial"/>
                        </a:rPr>
                        <a:t>Definition</a:t>
                      </a:r>
                      <a:r>
                        <a:rPr lang="en-US" sz="1000" spc="-15" baseline="30000" dirty="0" err="1">
                          <a:latin typeface="Times New Roman"/>
                          <a:ea typeface="Calibri"/>
                          <a:cs typeface="Arial"/>
                        </a:rPr>
                        <a:t>A</a:t>
                      </a:r>
                      <a:endParaRPr lang="de-DE" sz="1000" dirty="0">
                        <a:latin typeface="Times New Roman"/>
                        <a:ea typeface="Calibri"/>
                        <a:cs typeface="Arial"/>
                      </a:endParaRPr>
                    </a:p>
                  </a:txBody>
                  <a:tcPr marL="68580" marR="68580" marT="0" marB="0"/>
                </a:tc>
                <a:tc>
                  <a:txBody>
                    <a:bodyPr/>
                    <a:lstStyle/>
                    <a:p>
                      <a:pPr algn="ctr">
                        <a:lnSpc>
                          <a:spcPts val="2000"/>
                        </a:lnSpc>
                        <a:spcBef>
                          <a:spcPts val="600"/>
                        </a:spcBef>
                        <a:spcAft>
                          <a:spcPts val="600"/>
                        </a:spcAft>
                      </a:pPr>
                      <a:r>
                        <a:rPr lang="en-US" sz="1000" dirty="0">
                          <a:latin typeface="Times New Roman"/>
                          <a:ea typeface="Calibri"/>
                          <a:cs typeface="Arial"/>
                        </a:rPr>
                        <a:t>Definition Components </a:t>
                      </a:r>
                      <a:endParaRPr lang="de-DE" sz="1000" dirty="0">
                        <a:latin typeface="Times New Roman"/>
                        <a:ea typeface="Calibri"/>
                        <a:cs typeface="Arial"/>
                      </a:endParaRPr>
                    </a:p>
                  </a:txBody>
                  <a:tcPr marL="68580" marR="68580" marT="0" marB="0"/>
                </a:tc>
              </a:tr>
              <a:tr h="412944">
                <a:tc>
                  <a:txBody>
                    <a:bodyPr/>
                    <a:lstStyle/>
                    <a:p>
                      <a:pPr>
                        <a:lnSpc>
                          <a:spcPts val="1900"/>
                        </a:lnSpc>
                        <a:spcBef>
                          <a:spcPts val="600"/>
                        </a:spcBef>
                        <a:spcAft>
                          <a:spcPts val="0"/>
                        </a:spcAft>
                      </a:pPr>
                      <a:r>
                        <a:rPr lang="en-US" sz="1000">
                          <a:latin typeface="Times New Roman"/>
                          <a:ea typeface="Calibri"/>
                          <a:cs typeface="Arial"/>
                        </a:rPr>
                        <a:t>Self-Direction</a:t>
                      </a:r>
                      <a:endParaRPr lang="de-DE" sz="1000">
                        <a:latin typeface="Times New Roman"/>
                        <a:ea typeface="Calibri"/>
                        <a:cs typeface="Arial"/>
                      </a:endParaRPr>
                    </a:p>
                  </a:txBody>
                  <a:tcPr marL="68580" marR="68580" marT="0" marB="0"/>
                </a:tc>
                <a:tc>
                  <a:txBody>
                    <a:bodyPr/>
                    <a:lstStyle/>
                    <a:p>
                      <a:pPr>
                        <a:lnSpc>
                          <a:spcPts val="1900"/>
                        </a:lnSpc>
                        <a:spcBef>
                          <a:spcPts val="600"/>
                        </a:spcBef>
                        <a:spcAft>
                          <a:spcPts val="0"/>
                        </a:spcAft>
                      </a:pPr>
                      <a:r>
                        <a:rPr lang="en-US" sz="1000" spc="-15">
                          <a:latin typeface="Times New Roman"/>
                          <a:ea typeface="Calibri"/>
                          <a:cs typeface="Arial"/>
                        </a:rPr>
                        <a:t>Independent thought and action—choosing, creating, exploring</a:t>
                      </a:r>
                      <a:endParaRPr lang="de-DE" sz="1000">
                        <a:latin typeface="Times New Roman"/>
                        <a:ea typeface="Calibri"/>
                        <a:cs typeface="Arial"/>
                      </a:endParaRPr>
                    </a:p>
                  </a:txBody>
                  <a:tcPr marL="68580" marR="68580" marT="0" marB="0"/>
                </a:tc>
                <a:tc>
                  <a:txBody>
                    <a:bodyPr/>
                    <a:lstStyle/>
                    <a:p>
                      <a:pPr>
                        <a:lnSpc>
                          <a:spcPts val="1900"/>
                        </a:lnSpc>
                        <a:spcBef>
                          <a:spcPts val="600"/>
                        </a:spcBef>
                        <a:spcAft>
                          <a:spcPts val="0"/>
                        </a:spcAft>
                      </a:pPr>
                      <a:r>
                        <a:rPr lang="en-US" sz="1000" dirty="0">
                          <a:latin typeface="Times New Roman"/>
                          <a:ea typeface="Calibri"/>
                          <a:cs typeface="Arial"/>
                        </a:rPr>
                        <a:t>Autonomy of thought</a:t>
                      </a:r>
                      <a:endParaRPr lang="de-DE" sz="1000" dirty="0">
                        <a:latin typeface="Times New Roman"/>
                        <a:ea typeface="Calibri"/>
                        <a:cs typeface="Arial"/>
                      </a:endParaRPr>
                    </a:p>
                    <a:p>
                      <a:pPr>
                        <a:lnSpc>
                          <a:spcPts val="1900"/>
                        </a:lnSpc>
                        <a:spcAft>
                          <a:spcPts val="0"/>
                        </a:spcAft>
                      </a:pPr>
                      <a:r>
                        <a:rPr lang="en-US" sz="1000" dirty="0">
                          <a:latin typeface="Times New Roman"/>
                          <a:ea typeface="Calibri"/>
                          <a:cs typeface="Arial"/>
                        </a:rPr>
                        <a:t>Autonomy of action</a:t>
                      </a:r>
                      <a:endParaRPr lang="de-DE" sz="1000" dirty="0">
                        <a:latin typeface="Times New Roman"/>
                        <a:ea typeface="Calibri"/>
                        <a:cs typeface="Arial"/>
                      </a:endParaRPr>
                    </a:p>
                  </a:txBody>
                  <a:tcPr marL="68580" marR="68580" marT="0" marB="0"/>
                </a:tc>
              </a:tr>
              <a:tr h="412944">
                <a:tc>
                  <a:txBody>
                    <a:bodyPr/>
                    <a:lstStyle/>
                    <a:p>
                      <a:pPr>
                        <a:lnSpc>
                          <a:spcPts val="1900"/>
                        </a:lnSpc>
                        <a:spcBef>
                          <a:spcPts val="600"/>
                        </a:spcBef>
                        <a:spcAft>
                          <a:spcPts val="0"/>
                        </a:spcAft>
                      </a:pPr>
                      <a:r>
                        <a:rPr lang="en-US" sz="1000" spc="-15">
                          <a:latin typeface="Times New Roman"/>
                          <a:ea typeface="Calibri"/>
                          <a:cs typeface="Arial"/>
                        </a:rPr>
                        <a:t>Stimulation	</a:t>
                      </a:r>
                      <a:endParaRPr lang="de-DE" sz="1000">
                        <a:latin typeface="Times New Roman"/>
                        <a:ea typeface="Calibri"/>
                        <a:cs typeface="Arial"/>
                      </a:endParaRPr>
                    </a:p>
                  </a:txBody>
                  <a:tcPr marL="68580" marR="68580" marT="0" marB="0"/>
                </a:tc>
                <a:tc>
                  <a:txBody>
                    <a:bodyPr/>
                    <a:lstStyle/>
                    <a:p>
                      <a:pPr>
                        <a:lnSpc>
                          <a:spcPts val="1900"/>
                        </a:lnSpc>
                        <a:spcBef>
                          <a:spcPts val="600"/>
                        </a:spcBef>
                        <a:spcAft>
                          <a:spcPts val="0"/>
                        </a:spcAft>
                      </a:pPr>
                      <a:r>
                        <a:rPr lang="en-US" sz="1000" spc="-15">
                          <a:latin typeface="Times New Roman"/>
                          <a:ea typeface="Calibri"/>
                          <a:cs typeface="Arial"/>
                        </a:rPr>
                        <a:t>Excitement, novelty, and challenge in life</a:t>
                      </a:r>
                      <a:endParaRPr lang="de-DE" sz="1000">
                        <a:latin typeface="Times New Roman"/>
                        <a:ea typeface="Calibri"/>
                        <a:cs typeface="Arial"/>
                      </a:endParaRPr>
                    </a:p>
                  </a:txBody>
                  <a:tcPr marL="68580" marR="68580" marT="0" marB="0"/>
                </a:tc>
                <a:tc>
                  <a:txBody>
                    <a:bodyPr/>
                    <a:lstStyle/>
                    <a:p>
                      <a:pPr>
                        <a:lnSpc>
                          <a:spcPts val="1900"/>
                        </a:lnSpc>
                        <a:spcBef>
                          <a:spcPts val="600"/>
                        </a:spcBef>
                        <a:spcAft>
                          <a:spcPts val="0"/>
                        </a:spcAft>
                      </a:pPr>
                      <a:r>
                        <a:rPr lang="en-US" sz="1000" dirty="0">
                          <a:latin typeface="Times New Roman"/>
                          <a:ea typeface="Calibri"/>
                          <a:cs typeface="Arial"/>
                        </a:rPr>
                        <a:t>Excitement</a:t>
                      </a:r>
                      <a:endParaRPr lang="de-DE" sz="1000" dirty="0">
                        <a:latin typeface="Times New Roman"/>
                        <a:ea typeface="Calibri"/>
                        <a:cs typeface="Arial"/>
                      </a:endParaRPr>
                    </a:p>
                    <a:p>
                      <a:pPr>
                        <a:lnSpc>
                          <a:spcPts val="1900"/>
                        </a:lnSpc>
                        <a:spcAft>
                          <a:spcPts val="0"/>
                        </a:spcAft>
                      </a:pPr>
                      <a:r>
                        <a:rPr lang="en-US" sz="1000" dirty="0">
                          <a:latin typeface="Times New Roman"/>
                          <a:ea typeface="Calibri"/>
                          <a:cs typeface="Arial"/>
                        </a:rPr>
                        <a:t>Novelty</a:t>
                      </a:r>
                      <a:endParaRPr lang="de-DE" sz="1000" dirty="0">
                        <a:latin typeface="Times New Roman"/>
                        <a:ea typeface="Calibri"/>
                        <a:cs typeface="Arial"/>
                      </a:endParaRPr>
                    </a:p>
                    <a:p>
                      <a:pPr>
                        <a:lnSpc>
                          <a:spcPts val="1900"/>
                        </a:lnSpc>
                        <a:spcAft>
                          <a:spcPts val="0"/>
                        </a:spcAft>
                      </a:pPr>
                      <a:r>
                        <a:rPr lang="en-US" sz="1000" dirty="0">
                          <a:latin typeface="Times New Roman"/>
                          <a:ea typeface="Calibri"/>
                          <a:cs typeface="Arial"/>
                        </a:rPr>
                        <a:t>Challenge</a:t>
                      </a:r>
                      <a:endParaRPr lang="de-DE" sz="1000" dirty="0">
                        <a:latin typeface="Times New Roman"/>
                        <a:ea typeface="Calibri"/>
                        <a:cs typeface="Arial"/>
                      </a:endParaRPr>
                    </a:p>
                  </a:txBody>
                  <a:tcPr marL="68580" marR="68580" marT="0" marB="0"/>
                </a:tc>
              </a:tr>
              <a:tr h="269232">
                <a:tc>
                  <a:txBody>
                    <a:bodyPr/>
                    <a:lstStyle/>
                    <a:p>
                      <a:pPr>
                        <a:lnSpc>
                          <a:spcPts val="1900"/>
                        </a:lnSpc>
                        <a:spcBef>
                          <a:spcPts val="600"/>
                        </a:spcBef>
                        <a:spcAft>
                          <a:spcPts val="0"/>
                        </a:spcAft>
                      </a:pPr>
                      <a:endParaRPr lang="de-DE" sz="1000" dirty="0">
                        <a:latin typeface="Times New Roman"/>
                        <a:ea typeface="Calibri"/>
                        <a:cs typeface="Arial"/>
                      </a:endParaRPr>
                    </a:p>
                  </a:txBody>
                  <a:tcPr marL="68580" marR="68580" marT="0" marB="0"/>
                </a:tc>
                <a:tc>
                  <a:txBody>
                    <a:bodyPr/>
                    <a:lstStyle/>
                    <a:p>
                      <a:pPr>
                        <a:lnSpc>
                          <a:spcPts val="1900"/>
                        </a:lnSpc>
                        <a:spcBef>
                          <a:spcPts val="600"/>
                        </a:spcBef>
                        <a:spcAft>
                          <a:spcPts val="0"/>
                        </a:spcAft>
                      </a:pPr>
                      <a:endParaRPr lang="de-DE" sz="1000" dirty="0">
                        <a:latin typeface="Times New Roman"/>
                        <a:ea typeface="Calibri"/>
                        <a:cs typeface="Arial"/>
                      </a:endParaRPr>
                    </a:p>
                  </a:txBody>
                  <a:tcPr marL="68580" marR="68580" marT="0" marB="0"/>
                </a:tc>
                <a:tc>
                  <a:txBody>
                    <a:bodyPr/>
                    <a:lstStyle/>
                    <a:p>
                      <a:pPr>
                        <a:lnSpc>
                          <a:spcPts val="1900"/>
                        </a:lnSpc>
                        <a:spcBef>
                          <a:spcPts val="600"/>
                        </a:spcBef>
                        <a:spcAft>
                          <a:spcPts val="0"/>
                        </a:spcAft>
                      </a:pPr>
                      <a:endParaRPr lang="de-DE" sz="1000" dirty="0">
                        <a:latin typeface="Times New Roman"/>
                        <a:ea typeface="Calibri"/>
                        <a:cs typeface="Arial"/>
                      </a:endParaRPr>
                    </a:p>
                  </a:txBody>
                  <a:tcPr marL="68580" marR="68580" marT="0" marB="0"/>
                </a:tc>
              </a:tr>
              <a:tr h="412944">
                <a:tc>
                  <a:txBody>
                    <a:bodyPr/>
                    <a:lstStyle/>
                    <a:p>
                      <a:pPr>
                        <a:lnSpc>
                          <a:spcPts val="1900"/>
                        </a:lnSpc>
                        <a:spcBef>
                          <a:spcPts val="600"/>
                        </a:spcBef>
                        <a:spcAft>
                          <a:spcPts val="1200"/>
                        </a:spcAft>
                      </a:pPr>
                      <a:endParaRPr lang="de-DE" sz="1000" dirty="0">
                        <a:latin typeface="Times New Roman"/>
                        <a:ea typeface="Calibri"/>
                        <a:cs typeface="Arial"/>
                      </a:endParaRPr>
                    </a:p>
                  </a:txBody>
                  <a:tcPr marL="68580" marR="68580" marT="0" marB="0"/>
                </a:tc>
                <a:tc>
                  <a:txBody>
                    <a:bodyPr/>
                    <a:lstStyle/>
                    <a:p>
                      <a:pPr>
                        <a:lnSpc>
                          <a:spcPts val="1900"/>
                        </a:lnSpc>
                        <a:spcBef>
                          <a:spcPts val="600"/>
                        </a:spcBef>
                        <a:spcAft>
                          <a:spcPts val="600"/>
                        </a:spcAft>
                      </a:pPr>
                      <a:endParaRPr lang="de-DE" sz="1000" dirty="0">
                        <a:latin typeface="Times New Roman"/>
                        <a:ea typeface="Calibri"/>
                        <a:cs typeface="Arial"/>
                      </a:endParaRPr>
                    </a:p>
                  </a:txBody>
                  <a:tcPr marL="68580" marR="68580" marT="0" marB="0"/>
                </a:tc>
                <a:tc>
                  <a:txBody>
                    <a:bodyPr/>
                    <a:lstStyle/>
                    <a:p>
                      <a:pPr>
                        <a:lnSpc>
                          <a:spcPts val="1900"/>
                        </a:lnSpc>
                        <a:spcBef>
                          <a:spcPts val="600"/>
                        </a:spcBef>
                        <a:spcAft>
                          <a:spcPts val="0"/>
                        </a:spcAft>
                      </a:pPr>
                      <a:endParaRPr lang="de-DE" sz="1000" dirty="0">
                        <a:latin typeface="Times New Roman"/>
                        <a:ea typeface="Calibri"/>
                        <a:cs typeface="Arial"/>
                      </a:endParaRPr>
                    </a:p>
                    <a:p>
                      <a:pPr>
                        <a:lnSpc>
                          <a:spcPts val="1900"/>
                        </a:lnSpc>
                        <a:spcAft>
                          <a:spcPts val="0"/>
                        </a:spcAft>
                      </a:pPr>
                      <a:endParaRPr lang="de-DE" sz="1000" dirty="0">
                        <a:latin typeface="Times New Roman"/>
                        <a:ea typeface="Calibri"/>
                        <a:cs typeface="Arial"/>
                      </a:endParaRPr>
                    </a:p>
                  </a:txBody>
                  <a:tcPr marL="68580" marR="68580" marT="0" marB="0"/>
                </a:tc>
              </a:tr>
              <a:tr h="412944">
                <a:tc>
                  <a:txBody>
                    <a:bodyPr/>
                    <a:lstStyle/>
                    <a:p>
                      <a:pPr>
                        <a:lnSpc>
                          <a:spcPts val="1900"/>
                        </a:lnSpc>
                        <a:spcBef>
                          <a:spcPts val="600"/>
                        </a:spcBef>
                        <a:spcAft>
                          <a:spcPts val="0"/>
                        </a:spcAft>
                      </a:pPr>
                      <a:endParaRPr lang="de-DE" sz="1000" dirty="0">
                        <a:latin typeface="Times New Roman"/>
                        <a:ea typeface="Calibri"/>
                        <a:cs typeface="Arial"/>
                      </a:endParaRPr>
                    </a:p>
                  </a:txBody>
                  <a:tcPr marL="68580" marR="68580" marT="0" marB="0"/>
                </a:tc>
                <a:tc>
                  <a:txBody>
                    <a:bodyPr/>
                    <a:lstStyle/>
                    <a:p>
                      <a:pPr>
                        <a:lnSpc>
                          <a:spcPts val="1900"/>
                        </a:lnSpc>
                        <a:spcBef>
                          <a:spcPts val="600"/>
                        </a:spcBef>
                        <a:spcAft>
                          <a:spcPts val="0"/>
                        </a:spcAft>
                      </a:pPr>
                      <a:endParaRPr lang="de-DE" sz="1000" dirty="0">
                        <a:latin typeface="Times New Roman"/>
                        <a:ea typeface="Calibri"/>
                        <a:cs typeface="Arial"/>
                      </a:endParaRPr>
                    </a:p>
                  </a:txBody>
                  <a:tcPr marL="68580" marR="68580" marT="0" marB="0"/>
                </a:tc>
                <a:tc>
                  <a:txBody>
                    <a:bodyPr/>
                    <a:lstStyle/>
                    <a:p>
                      <a:pPr>
                        <a:lnSpc>
                          <a:spcPts val="1900"/>
                        </a:lnSpc>
                        <a:spcAft>
                          <a:spcPts val="0"/>
                        </a:spcAft>
                      </a:pPr>
                      <a:endParaRPr lang="de-DE" sz="1000" dirty="0">
                        <a:latin typeface="Times New Roman"/>
                        <a:ea typeface="Calibri"/>
                        <a:cs typeface="Arial"/>
                      </a:endParaRPr>
                    </a:p>
                  </a:txBody>
                  <a:tcPr marL="68580" marR="68580" marT="0" marB="0"/>
                </a:tc>
              </a:tr>
              <a:tr h="412944">
                <a:tc>
                  <a:txBody>
                    <a:bodyPr/>
                    <a:lstStyle/>
                    <a:p>
                      <a:pPr>
                        <a:lnSpc>
                          <a:spcPts val="1900"/>
                        </a:lnSpc>
                        <a:spcBef>
                          <a:spcPts val="600"/>
                        </a:spcBef>
                        <a:spcAft>
                          <a:spcPts val="600"/>
                        </a:spcAft>
                      </a:pPr>
                      <a:r>
                        <a:rPr lang="en-US" sz="1000" dirty="0">
                          <a:latin typeface="Times New Roman"/>
                          <a:ea typeface="Calibri"/>
                          <a:cs typeface="Arial"/>
                        </a:rPr>
                        <a:t>Security</a:t>
                      </a:r>
                      <a:endParaRPr lang="de-DE" sz="1000" dirty="0">
                        <a:latin typeface="Times New Roman"/>
                        <a:ea typeface="Calibri"/>
                        <a:cs typeface="Arial"/>
                      </a:endParaRPr>
                    </a:p>
                  </a:txBody>
                  <a:tcPr marL="68580" marR="68580" marT="0" marB="0"/>
                </a:tc>
                <a:tc>
                  <a:txBody>
                    <a:bodyPr/>
                    <a:lstStyle/>
                    <a:p>
                      <a:pPr>
                        <a:lnSpc>
                          <a:spcPts val="1900"/>
                        </a:lnSpc>
                        <a:spcBef>
                          <a:spcPts val="600"/>
                        </a:spcBef>
                        <a:spcAft>
                          <a:spcPts val="600"/>
                        </a:spcAft>
                      </a:pPr>
                      <a:r>
                        <a:rPr lang="en-US" sz="1000">
                          <a:latin typeface="Times New Roman"/>
                          <a:ea typeface="Calibri"/>
                          <a:cs typeface="Arial"/>
                        </a:rPr>
                        <a:t>Safety, harmony and stability of society, of relationships, and of self</a:t>
                      </a:r>
                      <a:endParaRPr lang="de-DE" sz="1000">
                        <a:latin typeface="Times New Roman"/>
                        <a:ea typeface="Calibri"/>
                        <a:cs typeface="Arial"/>
                      </a:endParaRPr>
                    </a:p>
                  </a:txBody>
                  <a:tcPr marL="68580" marR="68580" marT="0" marB="0"/>
                </a:tc>
                <a:tc>
                  <a:txBody>
                    <a:bodyPr/>
                    <a:lstStyle/>
                    <a:p>
                      <a:pPr>
                        <a:lnSpc>
                          <a:spcPts val="1900"/>
                        </a:lnSpc>
                        <a:spcBef>
                          <a:spcPts val="600"/>
                        </a:spcBef>
                        <a:spcAft>
                          <a:spcPts val="0"/>
                        </a:spcAft>
                      </a:pPr>
                      <a:r>
                        <a:rPr lang="en-US" sz="1000" dirty="0">
                          <a:latin typeface="Times New Roman"/>
                          <a:ea typeface="Calibri"/>
                          <a:cs typeface="Arial"/>
                        </a:rPr>
                        <a:t>Societal security</a:t>
                      </a:r>
                      <a:endParaRPr lang="de-DE" sz="1000" dirty="0">
                        <a:latin typeface="Times New Roman"/>
                        <a:ea typeface="Calibri"/>
                        <a:cs typeface="Arial"/>
                      </a:endParaRPr>
                    </a:p>
                    <a:p>
                      <a:pPr>
                        <a:lnSpc>
                          <a:spcPts val="1900"/>
                        </a:lnSpc>
                        <a:spcAft>
                          <a:spcPts val="0"/>
                        </a:spcAft>
                      </a:pPr>
                      <a:r>
                        <a:rPr lang="en-US" sz="1000" dirty="0">
                          <a:latin typeface="Times New Roman"/>
                          <a:ea typeface="Calibri"/>
                          <a:cs typeface="Arial"/>
                        </a:rPr>
                        <a:t>Personal security</a:t>
                      </a:r>
                      <a:endParaRPr lang="de-DE" sz="1000" dirty="0">
                        <a:latin typeface="Times New Roman"/>
                        <a:ea typeface="Calibri"/>
                        <a:cs typeface="Arial"/>
                      </a:endParaRPr>
                    </a:p>
                  </a:txBody>
                  <a:tcPr marL="68580" marR="68580" marT="0" marB="0"/>
                </a:tc>
              </a:tr>
              <a:tr h="700366">
                <a:tc>
                  <a:txBody>
                    <a:bodyPr/>
                    <a:lstStyle/>
                    <a:p>
                      <a:pPr>
                        <a:lnSpc>
                          <a:spcPts val="1900"/>
                        </a:lnSpc>
                        <a:spcBef>
                          <a:spcPts val="600"/>
                        </a:spcBef>
                        <a:spcAft>
                          <a:spcPts val="0"/>
                        </a:spcAft>
                      </a:pPr>
                      <a:r>
                        <a:rPr lang="en-US" sz="1000">
                          <a:latin typeface="Times New Roman"/>
                          <a:ea typeface="Calibri"/>
                          <a:cs typeface="Arial"/>
                        </a:rPr>
                        <a:t>Conformity</a:t>
                      </a:r>
                      <a:endParaRPr lang="de-DE" sz="1000">
                        <a:latin typeface="Times New Roman"/>
                        <a:ea typeface="Calibri"/>
                        <a:cs typeface="Arial"/>
                      </a:endParaRPr>
                    </a:p>
                  </a:txBody>
                  <a:tcPr marL="68580" marR="68580" marT="0" marB="0"/>
                </a:tc>
                <a:tc>
                  <a:txBody>
                    <a:bodyPr/>
                    <a:lstStyle/>
                    <a:p>
                      <a:pPr>
                        <a:lnSpc>
                          <a:spcPts val="1900"/>
                        </a:lnSpc>
                        <a:spcBef>
                          <a:spcPts val="600"/>
                        </a:spcBef>
                        <a:spcAft>
                          <a:spcPts val="0"/>
                        </a:spcAft>
                      </a:pPr>
                      <a:r>
                        <a:rPr lang="en-US" sz="1000">
                          <a:latin typeface="Times New Roman"/>
                          <a:ea typeface="Calibri"/>
                          <a:cs typeface="Arial"/>
                        </a:rPr>
                        <a:t>Restraint of actions, inclinations, and impulses likely to upset or harm others and violate social expectations or norms</a:t>
                      </a:r>
                      <a:endParaRPr lang="de-DE" sz="1000">
                        <a:latin typeface="Times New Roman"/>
                        <a:ea typeface="Calibri"/>
                        <a:cs typeface="Arial"/>
                      </a:endParaRPr>
                    </a:p>
                  </a:txBody>
                  <a:tcPr marL="68580" marR="68580" marT="0" marB="0"/>
                </a:tc>
                <a:tc>
                  <a:txBody>
                    <a:bodyPr/>
                    <a:lstStyle/>
                    <a:p>
                      <a:pPr>
                        <a:lnSpc>
                          <a:spcPts val="1900"/>
                        </a:lnSpc>
                        <a:spcBef>
                          <a:spcPts val="600"/>
                        </a:spcBef>
                        <a:spcAft>
                          <a:spcPts val="0"/>
                        </a:spcAft>
                      </a:pPr>
                      <a:r>
                        <a:rPr lang="en-US" sz="1000" dirty="0">
                          <a:latin typeface="Times New Roman"/>
                          <a:ea typeface="Calibri"/>
                          <a:cs typeface="Arial"/>
                        </a:rPr>
                        <a:t>Interpersonal: </a:t>
                      </a:r>
                      <a:r>
                        <a:rPr lang="en-US" sz="1000" dirty="0" smtClean="0">
                          <a:latin typeface="Times New Roman"/>
                          <a:ea typeface="Calibri"/>
                          <a:cs typeface="Arial"/>
                        </a:rPr>
                        <a:t>Avoiding </a:t>
                      </a:r>
                      <a:r>
                        <a:rPr lang="en-US" sz="1000" dirty="0">
                          <a:latin typeface="Times New Roman"/>
                          <a:ea typeface="Calibri"/>
                          <a:cs typeface="Arial"/>
                        </a:rPr>
                        <a:t>upsetting others</a:t>
                      </a:r>
                      <a:endParaRPr lang="de-DE" sz="1000" dirty="0">
                        <a:latin typeface="Times New Roman"/>
                        <a:ea typeface="Calibri"/>
                        <a:cs typeface="Arial"/>
                      </a:endParaRPr>
                    </a:p>
                    <a:p>
                      <a:pPr>
                        <a:lnSpc>
                          <a:spcPts val="1900"/>
                        </a:lnSpc>
                        <a:spcAft>
                          <a:spcPts val="0"/>
                        </a:spcAft>
                      </a:pPr>
                      <a:r>
                        <a:rPr lang="en-US" sz="1000" dirty="0">
                          <a:latin typeface="Times New Roman"/>
                          <a:ea typeface="Calibri"/>
                          <a:cs typeface="Arial"/>
                        </a:rPr>
                        <a:t>Compliance with social norms </a:t>
                      </a:r>
                      <a:endParaRPr lang="de-DE" sz="1000" dirty="0">
                        <a:latin typeface="Times New Roman"/>
                        <a:ea typeface="Calibri"/>
                        <a:cs typeface="Arial"/>
                      </a:endParaRPr>
                    </a:p>
                  </a:txBody>
                  <a:tcPr marL="68580" marR="68580" marT="0" marB="0"/>
                </a:tc>
              </a:tr>
              <a:tr h="556655">
                <a:tc>
                  <a:txBody>
                    <a:bodyPr/>
                    <a:lstStyle/>
                    <a:p>
                      <a:pPr>
                        <a:lnSpc>
                          <a:spcPts val="1900"/>
                        </a:lnSpc>
                        <a:spcBef>
                          <a:spcPts val="600"/>
                        </a:spcBef>
                        <a:spcAft>
                          <a:spcPts val="0"/>
                        </a:spcAft>
                      </a:pPr>
                      <a:r>
                        <a:rPr lang="en-US" sz="1000" dirty="0">
                          <a:latin typeface="Times New Roman"/>
                          <a:ea typeface="Calibri"/>
                          <a:cs typeface="Arial"/>
                        </a:rPr>
                        <a:t>Tradition</a:t>
                      </a:r>
                      <a:endParaRPr lang="de-DE" sz="1000" dirty="0">
                        <a:latin typeface="Times New Roman"/>
                        <a:ea typeface="Calibri"/>
                        <a:cs typeface="Arial"/>
                      </a:endParaRPr>
                    </a:p>
                  </a:txBody>
                  <a:tcPr marL="68580" marR="68580" marT="0" marB="0"/>
                </a:tc>
                <a:tc>
                  <a:txBody>
                    <a:bodyPr/>
                    <a:lstStyle/>
                    <a:p>
                      <a:pPr>
                        <a:lnSpc>
                          <a:spcPts val="1900"/>
                        </a:lnSpc>
                        <a:spcBef>
                          <a:spcPts val="600"/>
                        </a:spcBef>
                        <a:spcAft>
                          <a:spcPts val="0"/>
                        </a:spcAft>
                      </a:pPr>
                      <a:r>
                        <a:rPr lang="en-US" sz="1000">
                          <a:latin typeface="Times New Roman"/>
                          <a:ea typeface="Calibri"/>
                          <a:cs typeface="Arial"/>
                        </a:rPr>
                        <a:t>Respect, commitment and acceptance of the customs and ideas that traditional culture or religion provide</a:t>
                      </a:r>
                      <a:endParaRPr lang="de-DE" sz="1000">
                        <a:latin typeface="Times New Roman"/>
                        <a:ea typeface="Calibri"/>
                        <a:cs typeface="Arial"/>
                      </a:endParaRPr>
                    </a:p>
                  </a:txBody>
                  <a:tcPr marL="68580" marR="68580" marT="0" marB="0"/>
                </a:tc>
                <a:tc>
                  <a:txBody>
                    <a:bodyPr/>
                    <a:lstStyle/>
                    <a:p>
                      <a:pPr>
                        <a:lnSpc>
                          <a:spcPts val="1900"/>
                        </a:lnSpc>
                        <a:spcBef>
                          <a:spcPts val="600"/>
                        </a:spcBef>
                        <a:spcAft>
                          <a:spcPts val="0"/>
                        </a:spcAft>
                      </a:pPr>
                      <a:r>
                        <a:rPr lang="en-US" sz="1000" dirty="0">
                          <a:latin typeface="Times New Roman"/>
                          <a:ea typeface="Calibri"/>
                          <a:cs typeface="Arial"/>
                        </a:rPr>
                        <a:t>Single component: Maintaining cultural and </a:t>
                      </a:r>
                      <a:r>
                        <a:rPr lang="en-US" sz="1000" dirty="0" smtClean="0">
                          <a:latin typeface="Times New Roman"/>
                          <a:ea typeface="Calibri"/>
                          <a:cs typeface="Arial"/>
                        </a:rPr>
                        <a:t>religious </a:t>
                      </a:r>
                      <a:r>
                        <a:rPr lang="en-US" sz="1000" dirty="0">
                          <a:latin typeface="Times New Roman"/>
                          <a:ea typeface="Calibri"/>
                          <a:cs typeface="Arial"/>
                        </a:rPr>
                        <a:t>traditions </a:t>
                      </a:r>
                      <a:endParaRPr lang="de-DE" sz="1000" dirty="0">
                        <a:latin typeface="Times New Roman"/>
                        <a:ea typeface="Calibri"/>
                        <a:cs typeface="Arial"/>
                      </a:endParaRPr>
                    </a:p>
                  </a:txBody>
                  <a:tcPr marL="68580" marR="68580" marT="0" marB="0"/>
                </a:tc>
              </a:tr>
              <a:tr h="556655">
                <a:tc>
                  <a:txBody>
                    <a:bodyPr/>
                    <a:lstStyle/>
                    <a:p>
                      <a:pPr>
                        <a:lnSpc>
                          <a:spcPts val="1900"/>
                        </a:lnSpc>
                        <a:spcBef>
                          <a:spcPts val="900"/>
                        </a:spcBef>
                        <a:spcAft>
                          <a:spcPts val="0"/>
                        </a:spcAft>
                      </a:pPr>
                      <a:endParaRPr lang="de-DE" sz="1000" dirty="0">
                        <a:latin typeface="Times New Roman"/>
                        <a:ea typeface="Calibri"/>
                        <a:cs typeface="Arial"/>
                      </a:endParaRPr>
                    </a:p>
                  </a:txBody>
                  <a:tcPr marL="68580" marR="68580" marT="0" marB="0"/>
                </a:tc>
                <a:tc>
                  <a:txBody>
                    <a:bodyPr/>
                    <a:lstStyle/>
                    <a:p>
                      <a:pPr>
                        <a:lnSpc>
                          <a:spcPts val="1900"/>
                        </a:lnSpc>
                        <a:spcBef>
                          <a:spcPts val="900"/>
                        </a:spcBef>
                        <a:spcAft>
                          <a:spcPts val="0"/>
                        </a:spcAft>
                      </a:pPr>
                      <a:endParaRPr lang="de-DE" sz="1000" dirty="0">
                        <a:latin typeface="Times New Roman"/>
                        <a:ea typeface="Calibri"/>
                        <a:cs typeface="Arial"/>
                      </a:endParaRPr>
                    </a:p>
                  </a:txBody>
                  <a:tcPr marL="68580" marR="68580" marT="0" marB="0"/>
                </a:tc>
                <a:tc>
                  <a:txBody>
                    <a:bodyPr/>
                    <a:lstStyle/>
                    <a:p>
                      <a:pPr>
                        <a:lnSpc>
                          <a:spcPts val="1900"/>
                        </a:lnSpc>
                        <a:spcBef>
                          <a:spcPts val="900"/>
                        </a:spcBef>
                        <a:spcAft>
                          <a:spcPts val="0"/>
                        </a:spcAft>
                      </a:pPr>
                      <a:endParaRPr lang="de-DE" sz="1000" dirty="0">
                        <a:latin typeface="Times New Roman"/>
                        <a:ea typeface="Calibri"/>
                        <a:cs typeface="Arial"/>
                      </a:endParaRPr>
                    </a:p>
                  </a:txBody>
                  <a:tcPr marL="68580" marR="68580" marT="0" marB="0"/>
                </a:tc>
              </a:tr>
              <a:tr h="556655">
                <a:tc>
                  <a:txBody>
                    <a:bodyPr/>
                    <a:lstStyle/>
                    <a:p>
                      <a:pPr>
                        <a:lnSpc>
                          <a:spcPts val="1900"/>
                        </a:lnSpc>
                        <a:spcBef>
                          <a:spcPts val="900"/>
                        </a:spcBef>
                        <a:spcAft>
                          <a:spcPts val="0"/>
                        </a:spcAft>
                      </a:pPr>
                      <a:endParaRPr lang="de-DE" sz="1000" dirty="0">
                        <a:latin typeface="Times New Roman"/>
                        <a:ea typeface="Calibri"/>
                        <a:cs typeface="Arial"/>
                      </a:endParaRPr>
                    </a:p>
                  </a:txBody>
                  <a:tcPr marL="68580" marR="68580" marT="0" marB="0"/>
                </a:tc>
                <a:tc>
                  <a:txBody>
                    <a:bodyPr/>
                    <a:lstStyle/>
                    <a:p>
                      <a:pPr>
                        <a:lnSpc>
                          <a:spcPts val="1900"/>
                        </a:lnSpc>
                        <a:spcBef>
                          <a:spcPts val="900"/>
                        </a:spcBef>
                        <a:spcAft>
                          <a:spcPts val="600"/>
                        </a:spcAft>
                      </a:pPr>
                      <a:endParaRPr lang="de-DE" sz="1000" dirty="0">
                        <a:latin typeface="Times New Roman"/>
                        <a:ea typeface="Calibri"/>
                        <a:cs typeface="Arial"/>
                      </a:endParaRPr>
                    </a:p>
                  </a:txBody>
                  <a:tcPr marL="68580" marR="68580" marT="0" marB="0"/>
                </a:tc>
                <a:tc>
                  <a:txBody>
                    <a:bodyPr/>
                    <a:lstStyle/>
                    <a:p>
                      <a:pPr>
                        <a:lnSpc>
                          <a:spcPts val="1900"/>
                        </a:lnSpc>
                        <a:spcAft>
                          <a:spcPts val="0"/>
                        </a:spcAft>
                      </a:pPr>
                      <a:endParaRPr lang="de-DE" sz="1000" dirty="0">
                        <a:latin typeface="Times New Roman"/>
                        <a:ea typeface="Calibri"/>
                        <a:cs typeface="Arial"/>
                      </a:endParaRPr>
                    </a:p>
                  </a:txBody>
                  <a:tcPr marL="68580" marR="68580" marT="0" marB="0"/>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1 .</a:t>
            </a:r>
            <a:r>
              <a:rPr lang="de-DE" dirty="0" err="1" smtClean="0"/>
              <a:t>Introduction</a:t>
            </a:r>
            <a:r>
              <a:rPr lang="de-DE" dirty="0" smtClean="0"/>
              <a:t> </a:t>
            </a:r>
            <a:r>
              <a:rPr lang="de-DE" dirty="0" err="1" smtClean="0"/>
              <a:t>and</a:t>
            </a:r>
            <a:r>
              <a:rPr lang="de-DE" dirty="0" smtClean="0"/>
              <a:t> </a:t>
            </a:r>
            <a:r>
              <a:rPr lang="de-DE" dirty="0" err="1" smtClean="0"/>
              <a:t>Relevance</a:t>
            </a:r>
            <a:endParaRPr lang="de-DE" dirty="0"/>
          </a:p>
        </p:txBody>
      </p:sp>
      <p:sp>
        <p:nvSpPr>
          <p:cNvPr id="3" name="Inhaltsplatzhalter 2"/>
          <p:cNvSpPr>
            <a:spLocks noGrp="1"/>
          </p:cNvSpPr>
          <p:nvPr>
            <p:ph idx="1"/>
          </p:nvPr>
        </p:nvSpPr>
        <p:spPr/>
        <p:txBody>
          <a:bodyPr>
            <a:normAutofit fontScale="85000" lnSpcReduction="10000"/>
          </a:bodyPr>
          <a:lstStyle/>
          <a:p>
            <a:r>
              <a:rPr lang="de-DE" dirty="0" smtClean="0"/>
              <a:t>The </a:t>
            </a:r>
            <a:r>
              <a:rPr lang="de-DE" dirty="0" err="1" smtClean="0"/>
              <a:t>explanation</a:t>
            </a:r>
            <a:r>
              <a:rPr lang="de-DE" dirty="0" smtClean="0"/>
              <a:t> </a:t>
            </a:r>
            <a:r>
              <a:rPr lang="de-DE" dirty="0" err="1" smtClean="0"/>
              <a:t>of</a:t>
            </a:r>
            <a:r>
              <a:rPr lang="de-DE" dirty="0" smtClean="0"/>
              <a:t> </a:t>
            </a:r>
            <a:r>
              <a:rPr lang="de-DE" dirty="0" err="1" smtClean="0"/>
              <a:t>creativity</a:t>
            </a:r>
            <a:r>
              <a:rPr lang="de-DE" dirty="0" smtClean="0"/>
              <a:t> </a:t>
            </a:r>
            <a:r>
              <a:rPr lang="de-DE" dirty="0" err="1" smtClean="0"/>
              <a:t>and</a:t>
            </a:r>
            <a:r>
              <a:rPr lang="de-DE" dirty="0" smtClean="0"/>
              <a:t> </a:t>
            </a:r>
            <a:r>
              <a:rPr lang="de-DE" dirty="0" err="1" smtClean="0"/>
              <a:t>innovation</a:t>
            </a:r>
            <a:r>
              <a:rPr lang="de-DE" dirty="0" smtClean="0"/>
              <a:t> </a:t>
            </a:r>
            <a:r>
              <a:rPr lang="de-DE" dirty="0" err="1" smtClean="0"/>
              <a:t>is</a:t>
            </a:r>
            <a:r>
              <a:rPr lang="de-DE" dirty="0" smtClean="0"/>
              <a:t> </a:t>
            </a:r>
            <a:r>
              <a:rPr lang="de-DE" dirty="0" err="1" smtClean="0"/>
              <a:t>increasingly</a:t>
            </a:r>
            <a:r>
              <a:rPr lang="de-DE" dirty="0" smtClean="0"/>
              <a:t> </a:t>
            </a:r>
            <a:r>
              <a:rPr lang="de-DE" dirty="0" err="1" smtClean="0"/>
              <a:t>important</a:t>
            </a:r>
            <a:r>
              <a:rPr lang="de-DE" dirty="0" smtClean="0"/>
              <a:t> </a:t>
            </a:r>
            <a:r>
              <a:rPr lang="de-DE" dirty="0" err="1" smtClean="0"/>
              <a:t>for</a:t>
            </a:r>
            <a:r>
              <a:rPr lang="de-DE" dirty="0" smtClean="0"/>
              <a:t> all post – </a:t>
            </a:r>
            <a:r>
              <a:rPr lang="de-DE" dirty="0" err="1" smtClean="0"/>
              <a:t>industrial</a:t>
            </a:r>
            <a:r>
              <a:rPr lang="de-DE" dirty="0" smtClean="0"/>
              <a:t> </a:t>
            </a:r>
            <a:r>
              <a:rPr lang="de-DE" dirty="0" err="1" smtClean="0"/>
              <a:t>societies</a:t>
            </a:r>
            <a:r>
              <a:rPr lang="de-DE" dirty="0" smtClean="0"/>
              <a:t> </a:t>
            </a:r>
            <a:r>
              <a:rPr lang="de-DE" dirty="0" err="1" smtClean="0"/>
              <a:t>as</a:t>
            </a:r>
            <a:r>
              <a:rPr lang="de-DE" dirty="0" smtClean="0"/>
              <a:t> </a:t>
            </a:r>
            <a:r>
              <a:rPr lang="de-DE" dirty="0" err="1" smtClean="0"/>
              <a:t>they</a:t>
            </a:r>
            <a:r>
              <a:rPr lang="de-DE" dirty="0" smtClean="0"/>
              <a:t> </a:t>
            </a:r>
            <a:r>
              <a:rPr lang="de-DE" dirty="0" err="1" smtClean="0"/>
              <a:t>seek</a:t>
            </a:r>
            <a:r>
              <a:rPr lang="de-DE" dirty="0" smtClean="0"/>
              <a:t> </a:t>
            </a:r>
            <a:r>
              <a:rPr lang="de-DE" dirty="0" err="1" smtClean="0"/>
              <a:t>to</a:t>
            </a:r>
            <a:r>
              <a:rPr lang="de-DE" dirty="0" smtClean="0"/>
              <a:t> </a:t>
            </a:r>
            <a:r>
              <a:rPr lang="de-DE" dirty="0" err="1" smtClean="0"/>
              <a:t>become</a:t>
            </a:r>
            <a:r>
              <a:rPr lang="de-DE" dirty="0" smtClean="0"/>
              <a:t> </a:t>
            </a:r>
            <a:r>
              <a:rPr lang="de-DE" dirty="0" err="1" smtClean="0"/>
              <a:t>more</a:t>
            </a:r>
            <a:r>
              <a:rPr lang="de-DE" dirty="0" smtClean="0"/>
              <a:t> </a:t>
            </a:r>
            <a:r>
              <a:rPr lang="de-DE" dirty="0" err="1" smtClean="0"/>
              <a:t>and</a:t>
            </a:r>
            <a:r>
              <a:rPr lang="de-DE" dirty="0" smtClean="0"/>
              <a:t> </a:t>
            </a:r>
            <a:r>
              <a:rPr lang="de-DE" dirty="0" err="1" smtClean="0"/>
              <a:t>more</a:t>
            </a:r>
            <a:r>
              <a:rPr lang="de-DE" dirty="0" smtClean="0"/>
              <a:t> </a:t>
            </a:r>
            <a:r>
              <a:rPr lang="de-DE" dirty="0" err="1" smtClean="0"/>
              <a:t>knowledge</a:t>
            </a:r>
            <a:r>
              <a:rPr lang="de-DE" dirty="0" smtClean="0"/>
              <a:t> </a:t>
            </a:r>
            <a:r>
              <a:rPr lang="de-DE" dirty="0" err="1" smtClean="0"/>
              <a:t>based</a:t>
            </a:r>
            <a:r>
              <a:rPr lang="de-DE" dirty="0" smtClean="0"/>
              <a:t>.</a:t>
            </a:r>
          </a:p>
          <a:p>
            <a:r>
              <a:rPr lang="de-DE" dirty="0" err="1" smtClean="0"/>
              <a:t>Psychology</a:t>
            </a:r>
            <a:r>
              <a:rPr lang="de-DE" dirty="0" smtClean="0"/>
              <a:t> </a:t>
            </a:r>
            <a:r>
              <a:rPr lang="de-DE" dirty="0" err="1" smtClean="0"/>
              <a:t>has</a:t>
            </a:r>
            <a:r>
              <a:rPr lang="de-DE" dirty="0" smtClean="0"/>
              <a:t> </a:t>
            </a:r>
            <a:r>
              <a:rPr lang="de-DE" dirty="0" err="1" smtClean="0"/>
              <a:t>largely</a:t>
            </a:r>
            <a:r>
              <a:rPr lang="de-DE" dirty="0" smtClean="0"/>
              <a:t> </a:t>
            </a:r>
            <a:r>
              <a:rPr lang="de-DE" dirty="0" err="1" smtClean="0"/>
              <a:t>focused</a:t>
            </a:r>
            <a:r>
              <a:rPr lang="de-DE" dirty="0" smtClean="0"/>
              <a:t> on </a:t>
            </a:r>
            <a:r>
              <a:rPr lang="de-DE" dirty="0" err="1" smtClean="0"/>
              <a:t>the</a:t>
            </a:r>
            <a:r>
              <a:rPr lang="de-DE" dirty="0" smtClean="0"/>
              <a:t> </a:t>
            </a:r>
            <a:r>
              <a:rPr lang="de-DE" dirty="0" err="1" smtClean="0"/>
              <a:t>measurement</a:t>
            </a:r>
            <a:r>
              <a:rPr lang="de-DE" dirty="0" smtClean="0"/>
              <a:t> </a:t>
            </a:r>
            <a:r>
              <a:rPr lang="de-DE" dirty="0" err="1" smtClean="0"/>
              <a:t>and</a:t>
            </a:r>
            <a:r>
              <a:rPr lang="de-DE" dirty="0" smtClean="0"/>
              <a:t> </a:t>
            </a:r>
            <a:r>
              <a:rPr lang="de-DE" dirty="0" err="1" smtClean="0"/>
              <a:t>explanation</a:t>
            </a:r>
            <a:r>
              <a:rPr lang="de-DE" dirty="0" smtClean="0"/>
              <a:t> </a:t>
            </a:r>
            <a:r>
              <a:rPr lang="de-DE" dirty="0" err="1" smtClean="0"/>
              <a:t>of</a:t>
            </a:r>
            <a:r>
              <a:rPr lang="de-DE" dirty="0" smtClean="0"/>
              <a:t> </a:t>
            </a:r>
            <a:r>
              <a:rPr lang="de-DE" dirty="0" err="1" smtClean="0"/>
              <a:t>creatvity</a:t>
            </a:r>
            <a:r>
              <a:rPr lang="de-DE" dirty="0" smtClean="0"/>
              <a:t>, </a:t>
            </a:r>
            <a:r>
              <a:rPr lang="de-DE" dirty="0" err="1" smtClean="0"/>
              <a:t>while</a:t>
            </a:r>
            <a:r>
              <a:rPr lang="de-DE" dirty="0" smtClean="0"/>
              <a:t> </a:t>
            </a:r>
            <a:r>
              <a:rPr lang="de-DE" dirty="0" err="1" smtClean="0"/>
              <a:t>sociology</a:t>
            </a:r>
            <a:r>
              <a:rPr lang="de-DE" dirty="0" smtClean="0"/>
              <a:t>, </a:t>
            </a:r>
            <a:r>
              <a:rPr lang="de-DE" dirty="0" err="1" smtClean="0"/>
              <a:t>political</a:t>
            </a:r>
            <a:r>
              <a:rPr lang="de-DE" dirty="0" smtClean="0"/>
              <a:t> </a:t>
            </a:r>
            <a:r>
              <a:rPr lang="de-DE" dirty="0" err="1" smtClean="0"/>
              <a:t>science</a:t>
            </a:r>
            <a:r>
              <a:rPr lang="de-DE" dirty="0" smtClean="0"/>
              <a:t>, </a:t>
            </a:r>
            <a:r>
              <a:rPr lang="de-DE" dirty="0" err="1" smtClean="0"/>
              <a:t>economcis</a:t>
            </a:r>
            <a:r>
              <a:rPr lang="de-DE" dirty="0" smtClean="0"/>
              <a:t> </a:t>
            </a:r>
            <a:r>
              <a:rPr lang="de-DE" dirty="0" err="1" smtClean="0"/>
              <a:t>and</a:t>
            </a:r>
            <a:r>
              <a:rPr lang="de-DE" dirty="0" smtClean="0"/>
              <a:t> </a:t>
            </a:r>
            <a:r>
              <a:rPr lang="de-DE" dirty="0" err="1" smtClean="0"/>
              <a:t>geography</a:t>
            </a:r>
            <a:r>
              <a:rPr lang="de-DE" dirty="0" smtClean="0"/>
              <a:t> </a:t>
            </a:r>
            <a:r>
              <a:rPr lang="de-DE" dirty="0" err="1" smtClean="0"/>
              <a:t>have</a:t>
            </a:r>
            <a:r>
              <a:rPr lang="de-DE" dirty="0" smtClean="0"/>
              <a:t> dealt </a:t>
            </a:r>
            <a:r>
              <a:rPr lang="de-DE" dirty="0" err="1" smtClean="0"/>
              <a:t>more</a:t>
            </a:r>
            <a:r>
              <a:rPr lang="de-DE" dirty="0" smtClean="0"/>
              <a:t> </a:t>
            </a:r>
            <a:r>
              <a:rPr lang="de-DE" dirty="0" err="1" smtClean="0"/>
              <a:t>with</a:t>
            </a:r>
            <a:r>
              <a:rPr lang="de-DE" dirty="0" smtClean="0"/>
              <a:t> </a:t>
            </a:r>
            <a:r>
              <a:rPr lang="de-DE" dirty="0" err="1" smtClean="0"/>
              <a:t>innovation</a:t>
            </a:r>
            <a:r>
              <a:rPr lang="de-DE" dirty="0" smtClean="0"/>
              <a:t> </a:t>
            </a:r>
            <a:r>
              <a:rPr lang="de-DE" dirty="0" err="1" smtClean="0"/>
              <a:t>adoption</a:t>
            </a:r>
            <a:r>
              <a:rPr lang="de-DE" dirty="0" smtClean="0"/>
              <a:t> </a:t>
            </a:r>
            <a:r>
              <a:rPr lang="de-DE" dirty="0" err="1" smtClean="0"/>
              <a:t>and</a:t>
            </a:r>
            <a:r>
              <a:rPr lang="de-DE" dirty="0" smtClean="0"/>
              <a:t> </a:t>
            </a:r>
            <a:r>
              <a:rPr lang="de-DE" dirty="0" err="1" smtClean="0"/>
              <a:t>diffusion</a:t>
            </a:r>
            <a:r>
              <a:rPr lang="de-DE" dirty="0" smtClean="0"/>
              <a:t>.</a:t>
            </a:r>
          </a:p>
          <a:p>
            <a:r>
              <a:rPr lang="de-DE" dirty="0" smtClean="0"/>
              <a:t>In </a:t>
            </a:r>
            <a:r>
              <a:rPr lang="de-DE" dirty="0" err="1" smtClean="0"/>
              <a:t>this</a:t>
            </a:r>
            <a:r>
              <a:rPr lang="de-DE" dirty="0" smtClean="0"/>
              <a:t> </a:t>
            </a:r>
            <a:r>
              <a:rPr lang="de-DE" dirty="0" err="1" smtClean="0"/>
              <a:t>paper</a:t>
            </a:r>
            <a:r>
              <a:rPr lang="de-DE" dirty="0" smtClean="0"/>
              <a:t> </a:t>
            </a:r>
            <a:r>
              <a:rPr lang="de-DE" dirty="0" err="1" smtClean="0"/>
              <a:t>we</a:t>
            </a:r>
            <a:r>
              <a:rPr lang="de-DE" dirty="0" smtClean="0"/>
              <a:t> </a:t>
            </a:r>
            <a:r>
              <a:rPr lang="de-DE" dirty="0" err="1" smtClean="0"/>
              <a:t>try</a:t>
            </a:r>
            <a:r>
              <a:rPr lang="de-DE" dirty="0" smtClean="0"/>
              <a:t> </a:t>
            </a:r>
            <a:r>
              <a:rPr lang="de-DE" dirty="0" err="1" smtClean="0"/>
              <a:t>to</a:t>
            </a:r>
            <a:r>
              <a:rPr lang="de-DE" dirty="0" smtClean="0"/>
              <a:t> </a:t>
            </a:r>
            <a:r>
              <a:rPr lang="de-DE" dirty="0" err="1" smtClean="0"/>
              <a:t>develop</a:t>
            </a:r>
            <a:r>
              <a:rPr lang="de-DE" dirty="0" smtClean="0"/>
              <a:t> an </a:t>
            </a:r>
            <a:r>
              <a:rPr lang="de-DE" dirty="0" err="1" smtClean="0"/>
              <a:t>integrated</a:t>
            </a:r>
            <a:r>
              <a:rPr lang="de-DE" dirty="0" smtClean="0"/>
              <a:t> </a:t>
            </a:r>
            <a:r>
              <a:rPr lang="de-DE" dirty="0" err="1" smtClean="0"/>
              <a:t>multilevel</a:t>
            </a:r>
            <a:r>
              <a:rPr lang="de-DE" dirty="0" smtClean="0"/>
              <a:t> </a:t>
            </a:r>
            <a:r>
              <a:rPr lang="de-DE" dirty="0" err="1" smtClean="0"/>
              <a:t>process</a:t>
            </a:r>
            <a:r>
              <a:rPr lang="de-DE" dirty="0" smtClean="0"/>
              <a:t> model </a:t>
            </a:r>
            <a:r>
              <a:rPr lang="de-DE" dirty="0" err="1" smtClean="0"/>
              <a:t>that</a:t>
            </a:r>
            <a:r>
              <a:rPr lang="de-DE" dirty="0" smtClean="0"/>
              <a:t> </a:t>
            </a:r>
            <a:r>
              <a:rPr lang="de-DE" dirty="0" err="1" smtClean="0"/>
              <a:t>combines</a:t>
            </a:r>
            <a:r>
              <a:rPr lang="de-DE" dirty="0" smtClean="0"/>
              <a:t> </a:t>
            </a:r>
            <a:r>
              <a:rPr lang="de-DE" dirty="0" err="1" smtClean="0"/>
              <a:t>these</a:t>
            </a:r>
            <a:r>
              <a:rPr lang="de-DE" dirty="0" smtClean="0"/>
              <a:t> </a:t>
            </a:r>
            <a:r>
              <a:rPr lang="de-DE" dirty="0" err="1" smtClean="0"/>
              <a:t>approaches</a:t>
            </a:r>
            <a:r>
              <a:rPr lang="de-DE" dirty="0" smtClean="0"/>
              <a:t>.</a:t>
            </a:r>
            <a:endParaRPr lang="de-DE"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dirty="0"/>
          </a:p>
        </p:txBody>
      </p:sp>
      <p:graphicFrame>
        <p:nvGraphicFramePr>
          <p:cNvPr id="4" name="Inhaltsplatzhalter 3"/>
          <p:cNvGraphicFramePr>
            <a:graphicFrameLocks noGrp="1"/>
          </p:cNvGraphicFramePr>
          <p:nvPr>
            <p:ph idx="1"/>
          </p:nvPr>
        </p:nvGraphicFramePr>
        <p:xfrm>
          <a:off x="539552" y="836712"/>
          <a:ext cx="8147248" cy="5514300"/>
        </p:xfrm>
        <a:graphic>
          <a:graphicData uri="http://schemas.openxmlformats.org/drawingml/2006/table">
            <a:tbl>
              <a:tblPr firstRow="1" bandRow="1">
                <a:tableStyleId>{5C22544A-7EE6-4342-B048-85BDC9FD1C3A}</a:tableStyleId>
              </a:tblPr>
              <a:tblGrid>
                <a:gridCol w="4073624"/>
                <a:gridCol w="4073624"/>
              </a:tblGrid>
              <a:tr h="315800">
                <a:tc>
                  <a:txBody>
                    <a:bodyPr/>
                    <a:lstStyle/>
                    <a:p>
                      <a:pPr algn="ctr">
                        <a:lnSpc>
                          <a:spcPts val="1900"/>
                        </a:lnSpc>
                        <a:spcBef>
                          <a:spcPts val="600"/>
                        </a:spcBef>
                        <a:spcAft>
                          <a:spcPts val="600"/>
                        </a:spcAft>
                      </a:pPr>
                      <a:r>
                        <a:rPr lang="en-US" sz="1000" dirty="0">
                          <a:latin typeface="Times New Roman"/>
                          <a:ea typeface="Calibri"/>
                          <a:cs typeface="Arial"/>
                        </a:rPr>
                        <a:t>Value</a:t>
                      </a:r>
                      <a:endParaRPr lang="de-DE" sz="1000" dirty="0">
                        <a:latin typeface="Times New Roman"/>
                        <a:ea typeface="Calibri"/>
                        <a:cs typeface="Arial"/>
                      </a:endParaRPr>
                    </a:p>
                  </a:txBody>
                  <a:tcPr marL="68580" marR="68580" marT="0" marB="0"/>
                </a:tc>
                <a:tc>
                  <a:txBody>
                    <a:bodyPr/>
                    <a:lstStyle/>
                    <a:p>
                      <a:pPr algn="ctr">
                        <a:lnSpc>
                          <a:spcPts val="1900"/>
                        </a:lnSpc>
                        <a:spcBef>
                          <a:spcPts val="600"/>
                        </a:spcBef>
                        <a:spcAft>
                          <a:spcPts val="600"/>
                        </a:spcAft>
                      </a:pPr>
                      <a:r>
                        <a:rPr lang="en-US" sz="1000">
                          <a:latin typeface="Times New Roman"/>
                          <a:ea typeface="Calibri"/>
                          <a:cs typeface="Arial"/>
                        </a:rPr>
                        <a:t>Conceptual Definitions in terms of Motivational Goals</a:t>
                      </a:r>
                      <a:endParaRPr lang="de-DE" sz="1000">
                        <a:latin typeface="Times New Roman"/>
                        <a:ea typeface="Calibri"/>
                        <a:cs typeface="Arial"/>
                      </a:endParaRPr>
                    </a:p>
                  </a:txBody>
                  <a:tcPr marL="68580" marR="68580" marT="0" marB="0"/>
                </a:tc>
              </a:tr>
              <a:tr h="205896">
                <a:tc>
                  <a:txBody>
                    <a:bodyPr/>
                    <a:lstStyle/>
                    <a:p>
                      <a:pPr>
                        <a:lnSpc>
                          <a:spcPts val="1900"/>
                        </a:lnSpc>
                        <a:spcBef>
                          <a:spcPts val="600"/>
                        </a:spcBef>
                        <a:spcAft>
                          <a:spcPts val="600"/>
                        </a:spcAft>
                      </a:pPr>
                      <a:r>
                        <a:rPr lang="en-US" sz="1000">
                          <a:latin typeface="Times New Roman"/>
                          <a:ea typeface="Calibri"/>
                          <a:cs typeface="Arial"/>
                        </a:rPr>
                        <a:t>Self-Direction—Thought </a:t>
                      </a:r>
                      <a:endParaRPr lang="de-DE" sz="1000">
                        <a:latin typeface="Times New Roman"/>
                        <a:ea typeface="Calibri"/>
                        <a:cs typeface="Arial"/>
                      </a:endParaRPr>
                    </a:p>
                  </a:txBody>
                  <a:tcPr marL="68580" marR="68580" marT="0" marB="0"/>
                </a:tc>
                <a:tc>
                  <a:txBody>
                    <a:bodyPr/>
                    <a:lstStyle/>
                    <a:p>
                      <a:pPr>
                        <a:lnSpc>
                          <a:spcPts val="1900"/>
                        </a:lnSpc>
                        <a:spcBef>
                          <a:spcPts val="600"/>
                        </a:spcBef>
                        <a:spcAft>
                          <a:spcPts val="600"/>
                        </a:spcAft>
                      </a:pPr>
                      <a:r>
                        <a:rPr lang="en-US" sz="1000">
                          <a:latin typeface="Times New Roman"/>
                          <a:ea typeface="Calibri"/>
                          <a:cs typeface="Arial"/>
                        </a:rPr>
                        <a:t>Freedom to cultivate one’s own ideas and abilities</a:t>
                      </a:r>
                      <a:endParaRPr lang="de-DE" sz="1000">
                        <a:latin typeface="Times New Roman"/>
                        <a:ea typeface="Calibri"/>
                        <a:cs typeface="Arial"/>
                      </a:endParaRPr>
                    </a:p>
                  </a:txBody>
                  <a:tcPr marL="68580" marR="68580" marT="0" marB="0"/>
                </a:tc>
              </a:tr>
              <a:tr h="205896">
                <a:tc>
                  <a:txBody>
                    <a:bodyPr/>
                    <a:lstStyle/>
                    <a:p>
                      <a:pPr>
                        <a:lnSpc>
                          <a:spcPts val="1900"/>
                        </a:lnSpc>
                        <a:spcAft>
                          <a:spcPts val="600"/>
                        </a:spcAft>
                      </a:pPr>
                      <a:r>
                        <a:rPr lang="en-US" sz="1000">
                          <a:latin typeface="Times New Roman"/>
                          <a:ea typeface="Calibri"/>
                          <a:cs typeface="Arial"/>
                        </a:rPr>
                        <a:t>Self-Direction—Action </a:t>
                      </a:r>
                      <a:endParaRPr lang="de-DE" sz="1000">
                        <a:latin typeface="Times New Roman"/>
                        <a:ea typeface="Calibri"/>
                        <a:cs typeface="Arial"/>
                      </a:endParaRPr>
                    </a:p>
                  </a:txBody>
                  <a:tcPr marL="68580" marR="68580" marT="0" marB="0"/>
                </a:tc>
                <a:tc>
                  <a:txBody>
                    <a:bodyPr/>
                    <a:lstStyle/>
                    <a:p>
                      <a:pPr>
                        <a:lnSpc>
                          <a:spcPts val="1900"/>
                        </a:lnSpc>
                        <a:spcAft>
                          <a:spcPts val="600"/>
                        </a:spcAft>
                      </a:pPr>
                      <a:r>
                        <a:rPr lang="en-US" sz="1000">
                          <a:latin typeface="Times New Roman"/>
                          <a:ea typeface="Calibri"/>
                          <a:cs typeface="Arial"/>
                        </a:rPr>
                        <a:t>Freedom to determine one’s own actions</a:t>
                      </a:r>
                      <a:endParaRPr lang="de-DE" sz="1000">
                        <a:latin typeface="Times New Roman"/>
                        <a:ea typeface="Calibri"/>
                        <a:cs typeface="Arial"/>
                      </a:endParaRPr>
                    </a:p>
                  </a:txBody>
                  <a:tcPr marL="68580" marR="68580" marT="0" marB="0"/>
                </a:tc>
              </a:tr>
              <a:tr h="205896">
                <a:tc>
                  <a:txBody>
                    <a:bodyPr/>
                    <a:lstStyle/>
                    <a:p>
                      <a:pPr>
                        <a:lnSpc>
                          <a:spcPts val="1900"/>
                        </a:lnSpc>
                        <a:spcAft>
                          <a:spcPts val="600"/>
                        </a:spcAft>
                      </a:pPr>
                      <a:r>
                        <a:rPr lang="en-US" sz="1000">
                          <a:latin typeface="Times New Roman"/>
                          <a:ea typeface="Calibri"/>
                          <a:cs typeface="Arial"/>
                        </a:rPr>
                        <a:t>Stimulation</a:t>
                      </a:r>
                      <a:endParaRPr lang="de-DE" sz="1000">
                        <a:latin typeface="Times New Roman"/>
                        <a:ea typeface="Calibri"/>
                        <a:cs typeface="Arial"/>
                      </a:endParaRPr>
                    </a:p>
                  </a:txBody>
                  <a:tcPr marL="68580" marR="68580" marT="0" marB="0"/>
                </a:tc>
                <a:tc>
                  <a:txBody>
                    <a:bodyPr/>
                    <a:lstStyle/>
                    <a:p>
                      <a:pPr>
                        <a:lnSpc>
                          <a:spcPts val="1900"/>
                        </a:lnSpc>
                        <a:spcAft>
                          <a:spcPts val="600"/>
                        </a:spcAft>
                      </a:pPr>
                      <a:r>
                        <a:rPr lang="en-US" sz="1000">
                          <a:latin typeface="Times New Roman"/>
                          <a:ea typeface="Calibri"/>
                          <a:cs typeface="Arial"/>
                        </a:rPr>
                        <a:t>Excitement, novelty, and change</a:t>
                      </a:r>
                      <a:endParaRPr lang="de-DE" sz="1000">
                        <a:latin typeface="Times New Roman"/>
                        <a:ea typeface="Calibri"/>
                        <a:cs typeface="Arial"/>
                      </a:endParaRPr>
                    </a:p>
                  </a:txBody>
                  <a:tcPr marL="68580" marR="68580" marT="0" marB="0"/>
                </a:tc>
              </a:tr>
              <a:tr h="205896">
                <a:tc>
                  <a:txBody>
                    <a:bodyPr/>
                    <a:lstStyle/>
                    <a:p>
                      <a:pPr>
                        <a:lnSpc>
                          <a:spcPts val="1900"/>
                        </a:lnSpc>
                        <a:spcAft>
                          <a:spcPts val="600"/>
                        </a:spcAft>
                      </a:pPr>
                      <a:r>
                        <a:rPr lang="en-US" sz="1000">
                          <a:latin typeface="Times New Roman"/>
                          <a:ea typeface="Calibri"/>
                          <a:cs typeface="Arial"/>
                        </a:rPr>
                        <a:t>Hedonism</a:t>
                      </a:r>
                      <a:endParaRPr lang="de-DE" sz="1000">
                        <a:latin typeface="Times New Roman"/>
                        <a:ea typeface="Calibri"/>
                        <a:cs typeface="Arial"/>
                      </a:endParaRPr>
                    </a:p>
                  </a:txBody>
                  <a:tcPr marL="68580" marR="68580" marT="0" marB="0"/>
                </a:tc>
                <a:tc>
                  <a:txBody>
                    <a:bodyPr/>
                    <a:lstStyle/>
                    <a:p>
                      <a:pPr>
                        <a:lnSpc>
                          <a:spcPts val="1900"/>
                        </a:lnSpc>
                        <a:spcAft>
                          <a:spcPts val="600"/>
                        </a:spcAft>
                      </a:pPr>
                      <a:r>
                        <a:rPr lang="en-US" sz="1000">
                          <a:latin typeface="Times New Roman"/>
                          <a:ea typeface="Calibri"/>
                          <a:cs typeface="Arial"/>
                        </a:rPr>
                        <a:t>Pleasure and sensuous gratification</a:t>
                      </a:r>
                      <a:endParaRPr lang="de-DE" sz="1000">
                        <a:latin typeface="Times New Roman"/>
                        <a:ea typeface="Calibri"/>
                        <a:cs typeface="Arial"/>
                      </a:endParaRPr>
                    </a:p>
                  </a:txBody>
                  <a:tcPr marL="68580" marR="68580" marT="0" marB="0"/>
                </a:tc>
              </a:tr>
              <a:tr h="205896">
                <a:tc>
                  <a:txBody>
                    <a:bodyPr/>
                    <a:lstStyle/>
                    <a:p>
                      <a:pPr>
                        <a:lnSpc>
                          <a:spcPts val="1900"/>
                        </a:lnSpc>
                        <a:spcAft>
                          <a:spcPts val="600"/>
                        </a:spcAft>
                      </a:pPr>
                      <a:r>
                        <a:rPr lang="en-US" sz="1000">
                          <a:latin typeface="Times New Roman"/>
                          <a:ea typeface="Calibri"/>
                          <a:cs typeface="Arial"/>
                        </a:rPr>
                        <a:t>Achievement</a:t>
                      </a:r>
                      <a:endParaRPr lang="de-DE" sz="1000">
                        <a:latin typeface="Times New Roman"/>
                        <a:ea typeface="Calibri"/>
                        <a:cs typeface="Arial"/>
                      </a:endParaRPr>
                    </a:p>
                  </a:txBody>
                  <a:tcPr marL="68580" marR="68580" marT="0" marB="0"/>
                </a:tc>
                <a:tc>
                  <a:txBody>
                    <a:bodyPr/>
                    <a:lstStyle/>
                    <a:p>
                      <a:pPr>
                        <a:lnSpc>
                          <a:spcPts val="1900"/>
                        </a:lnSpc>
                        <a:spcAft>
                          <a:spcPts val="600"/>
                        </a:spcAft>
                      </a:pPr>
                      <a:r>
                        <a:rPr lang="en-US" sz="1000">
                          <a:latin typeface="Times New Roman"/>
                          <a:ea typeface="Calibri"/>
                          <a:cs typeface="Arial"/>
                        </a:rPr>
                        <a:t>Success according to social standards</a:t>
                      </a:r>
                      <a:endParaRPr lang="de-DE" sz="1000">
                        <a:latin typeface="Times New Roman"/>
                        <a:ea typeface="Calibri"/>
                        <a:cs typeface="Arial"/>
                      </a:endParaRPr>
                    </a:p>
                  </a:txBody>
                  <a:tcPr marL="68580" marR="68580" marT="0" marB="0"/>
                </a:tc>
              </a:tr>
              <a:tr h="205896">
                <a:tc>
                  <a:txBody>
                    <a:bodyPr/>
                    <a:lstStyle/>
                    <a:p>
                      <a:pPr>
                        <a:lnSpc>
                          <a:spcPts val="1900"/>
                        </a:lnSpc>
                        <a:spcAft>
                          <a:spcPts val="600"/>
                        </a:spcAft>
                      </a:pPr>
                      <a:r>
                        <a:rPr lang="en-US" sz="1000">
                          <a:latin typeface="Times New Roman"/>
                          <a:ea typeface="Calibri"/>
                          <a:cs typeface="Arial"/>
                        </a:rPr>
                        <a:t>Power—Dominance </a:t>
                      </a:r>
                      <a:endParaRPr lang="de-DE" sz="1000">
                        <a:latin typeface="Times New Roman"/>
                        <a:ea typeface="Calibri"/>
                        <a:cs typeface="Arial"/>
                      </a:endParaRPr>
                    </a:p>
                  </a:txBody>
                  <a:tcPr marL="68580" marR="68580" marT="0" marB="0"/>
                </a:tc>
                <a:tc>
                  <a:txBody>
                    <a:bodyPr/>
                    <a:lstStyle/>
                    <a:p>
                      <a:pPr>
                        <a:lnSpc>
                          <a:spcPts val="1900"/>
                        </a:lnSpc>
                        <a:spcAft>
                          <a:spcPts val="600"/>
                        </a:spcAft>
                      </a:pPr>
                      <a:r>
                        <a:rPr lang="en-US" sz="1000">
                          <a:latin typeface="Times New Roman"/>
                          <a:ea typeface="Calibri"/>
                          <a:cs typeface="Arial"/>
                        </a:rPr>
                        <a:t>Power through exercising control over people</a:t>
                      </a:r>
                      <a:r>
                        <a:rPr lang="en-US" sz="1000" i="1">
                          <a:latin typeface="Times New Roman"/>
                          <a:ea typeface="Calibri"/>
                          <a:cs typeface="Arial"/>
                        </a:rPr>
                        <a:t> </a:t>
                      </a:r>
                      <a:endParaRPr lang="de-DE" sz="1000">
                        <a:latin typeface="Times New Roman"/>
                        <a:ea typeface="Calibri"/>
                        <a:cs typeface="Arial"/>
                      </a:endParaRPr>
                    </a:p>
                  </a:txBody>
                  <a:tcPr marL="68580" marR="68580" marT="0" marB="0"/>
                </a:tc>
              </a:tr>
              <a:tr h="205896">
                <a:tc>
                  <a:txBody>
                    <a:bodyPr/>
                    <a:lstStyle/>
                    <a:p>
                      <a:pPr>
                        <a:lnSpc>
                          <a:spcPts val="1900"/>
                        </a:lnSpc>
                        <a:spcAft>
                          <a:spcPts val="600"/>
                        </a:spcAft>
                      </a:pPr>
                      <a:r>
                        <a:rPr lang="en-US" sz="1000">
                          <a:latin typeface="Times New Roman"/>
                          <a:ea typeface="Calibri"/>
                          <a:cs typeface="Arial"/>
                        </a:rPr>
                        <a:t>Power—Resources</a:t>
                      </a:r>
                      <a:endParaRPr lang="de-DE" sz="1000">
                        <a:latin typeface="Times New Roman"/>
                        <a:ea typeface="Calibri"/>
                        <a:cs typeface="Arial"/>
                      </a:endParaRPr>
                    </a:p>
                  </a:txBody>
                  <a:tcPr marL="68580" marR="68580" marT="0" marB="0"/>
                </a:tc>
                <a:tc>
                  <a:txBody>
                    <a:bodyPr/>
                    <a:lstStyle/>
                    <a:p>
                      <a:pPr>
                        <a:lnSpc>
                          <a:spcPts val="1900"/>
                        </a:lnSpc>
                        <a:spcAft>
                          <a:spcPts val="600"/>
                        </a:spcAft>
                      </a:pPr>
                      <a:r>
                        <a:rPr lang="en-US" sz="1000">
                          <a:latin typeface="Times New Roman"/>
                          <a:ea typeface="Calibri"/>
                          <a:cs typeface="Arial"/>
                        </a:rPr>
                        <a:t>Power through control of material and social resources</a:t>
                      </a:r>
                      <a:endParaRPr lang="de-DE" sz="1000">
                        <a:latin typeface="Times New Roman"/>
                        <a:ea typeface="Calibri"/>
                        <a:cs typeface="Arial"/>
                      </a:endParaRPr>
                    </a:p>
                  </a:txBody>
                  <a:tcPr marL="68580" marR="68580" marT="0" marB="0"/>
                </a:tc>
              </a:tr>
              <a:tr h="425704">
                <a:tc>
                  <a:txBody>
                    <a:bodyPr/>
                    <a:lstStyle/>
                    <a:p>
                      <a:pPr>
                        <a:lnSpc>
                          <a:spcPts val="1900"/>
                        </a:lnSpc>
                        <a:spcAft>
                          <a:spcPts val="600"/>
                        </a:spcAft>
                      </a:pPr>
                      <a:r>
                        <a:rPr lang="en-US" sz="1000">
                          <a:latin typeface="Times New Roman"/>
                          <a:ea typeface="Calibri"/>
                          <a:cs typeface="Arial"/>
                        </a:rPr>
                        <a:t>Face </a:t>
                      </a:r>
                      <a:endParaRPr lang="de-DE" sz="1000">
                        <a:latin typeface="Times New Roman"/>
                        <a:ea typeface="Calibri"/>
                        <a:cs typeface="Arial"/>
                      </a:endParaRPr>
                    </a:p>
                  </a:txBody>
                  <a:tcPr marL="68580" marR="68580" marT="0" marB="0"/>
                </a:tc>
                <a:tc>
                  <a:txBody>
                    <a:bodyPr/>
                    <a:lstStyle/>
                    <a:p>
                      <a:pPr>
                        <a:lnSpc>
                          <a:spcPts val="1900"/>
                        </a:lnSpc>
                        <a:spcAft>
                          <a:spcPts val="600"/>
                        </a:spcAft>
                      </a:pPr>
                      <a:r>
                        <a:rPr lang="en-US" sz="1000">
                          <a:latin typeface="Times New Roman"/>
                          <a:ea typeface="Calibri"/>
                          <a:cs typeface="Arial"/>
                        </a:rPr>
                        <a:t>Security and power through maintaining one’s public image and avoiding humiliation</a:t>
                      </a:r>
                      <a:endParaRPr lang="de-DE" sz="1000">
                        <a:latin typeface="Times New Roman"/>
                        <a:ea typeface="Calibri"/>
                        <a:cs typeface="Arial"/>
                      </a:endParaRPr>
                    </a:p>
                  </a:txBody>
                  <a:tcPr marL="68580" marR="68580" marT="0" marB="0"/>
                </a:tc>
              </a:tr>
              <a:tr h="205896">
                <a:tc>
                  <a:txBody>
                    <a:bodyPr/>
                    <a:lstStyle/>
                    <a:p>
                      <a:pPr>
                        <a:lnSpc>
                          <a:spcPts val="1900"/>
                        </a:lnSpc>
                        <a:spcAft>
                          <a:spcPts val="600"/>
                        </a:spcAft>
                      </a:pPr>
                      <a:r>
                        <a:rPr lang="en-US" sz="1000">
                          <a:latin typeface="Times New Roman"/>
                          <a:ea typeface="Calibri"/>
                          <a:cs typeface="Arial"/>
                        </a:rPr>
                        <a:t>Security—Personal </a:t>
                      </a:r>
                      <a:endParaRPr lang="de-DE" sz="1000">
                        <a:latin typeface="Times New Roman"/>
                        <a:ea typeface="Calibri"/>
                        <a:cs typeface="Arial"/>
                      </a:endParaRPr>
                    </a:p>
                  </a:txBody>
                  <a:tcPr marL="68580" marR="68580" marT="0" marB="0"/>
                </a:tc>
                <a:tc>
                  <a:txBody>
                    <a:bodyPr/>
                    <a:lstStyle/>
                    <a:p>
                      <a:pPr>
                        <a:lnSpc>
                          <a:spcPts val="1900"/>
                        </a:lnSpc>
                        <a:spcAft>
                          <a:spcPts val="600"/>
                        </a:spcAft>
                      </a:pPr>
                      <a:r>
                        <a:rPr lang="en-US" sz="1000">
                          <a:latin typeface="Times New Roman"/>
                          <a:ea typeface="Calibri"/>
                          <a:cs typeface="Arial"/>
                        </a:rPr>
                        <a:t>Safety in one’s immediate environment</a:t>
                      </a:r>
                      <a:endParaRPr lang="de-DE" sz="1000">
                        <a:latin typeface="Times New Roman"/>
                        <a:ea typeface="Calibri"/>
                        <a:cs typeface="Arial"/>
                      </a:endParaRPr>
                    </a:p>
                  </a:txBody>
                  <a:tcPr marL="68580" marR="68580" marT="0" marB="0"/>
                </a:tc>
              </a:tr>
              <a:tr h="205896">
                <a:tc>
                  <a:txBody>
                    <a:bodyPr/>
                    <a:lstStyle/>
                    <a:p>
                      <a:pPr>
                        <a:lnSpc>
                          <a:spcPts val="1900"/>
                        </a:lnSpc>
                        <a:spcAft>
                          <a:spcPts val="600"/>
                        </a:spcAft>
                      </a:pPr>
                      <a:r>
                        <a:rPr lang="en-US" sz="1000">
                          <a:latin typeface="Times New Roman"/>
                          <a:ea typeface="Calibri"/>
                          <a:cs typeface="Arial"/>
                        </a:rPr>
                        <a:t>Security—Societal </a:t>
                      </a:r>
                      <a:endParaRPr lang="de-DE" sz="1000">
                        <a:latin typeface="Times New Roman"/>
                        <a:ea typeface="Calibri"/>
                        <a:cs typeface="Arial"/>
                      </a:endParaRPr>
                    </a:p>
                  </a:txBody>
                  <a:tcPr marL="68580" marR="68580" marT="0" marB="0"/>
                </a:tc>
                <a:tc>
                  <a:txBody>
                    <a:bodyPr/>
                    <a:lstStyle/>
                    <a:p>
                      <a:pPr>
                        <a:lnSpc>
                          <a:spcPts val="1900"/>
                        </a:lnSpc>
                        <a:spcAft>
                          <a:spcPts val="600"/>
                        </a:spcAft>
                      </a:pPr>
                      <a:r>
                        <a:rPr lang="en-US" sz="1000">
                          <a:latin typeface="Times New Roman"/>
                          <a:ea typeface="Calibri"/>
                          <a:cs typeface="Arial"/>
                        </a:rPr>
                        <a:t>Safety and stability in the wider society</a:t>
                      </a:r>
                      <a:endParaRPr lang="de-DE" sz="1000">
                        <a:latin typeface="Times New Roman"/>
                        <a:ea typeface="Calibri"/>
                        <a:cs typeface="Arial"/>
                      </a:endParaRPr>
                    </a:p>
                  </a:txBody>
                  <a:tcPr marL="68580" marR="68580" marT="0" marB="0"/>
                </a:tc>
              </a:tr>
              <a:tr h="315800">
                <a:tc>
                  <a:txBody>
                    <a:bodyPr/>
                    <a:lstStyle/>
                    <a:p>
                      <a:pPr>
                        <a:lnSpc>
                          <a:spcPts val="1900"/>
                        </a:lnSpc>
                        <a:spcAft>
                          <a:spcPts val="600"/>
                        </a:spcAft>
                      </a:pPr>
                      <a:r>
                        <a:rPr lang="en-US" sz="1000">
                          <a:latin typeface="Times New Roman"/>
                          <a:ea typeface="Calibri"/>
                          <a:cs typeface="Arial"/>
                        </a:rPr>
                        <a:t>Tradition</a:t>
                      </a:r>
                      <a:endParaRPr lang="de-DE" sz="1000">
                        <a:latin typeface="Times New Roman"/>
                        <a:ea typeface="Calibri"/>
                        <a:cs typeface="Arial"/>
                      </a:endParaRPr>
                    </a:p>
                  </a:txBody>
                  <a:tcPr marL="68580" marR="68580" marT="0" marB="0"/>
                </a:tc>
                <a:tc>
                  <a:txBody>
                    <a:bodyPr/>
                    <a:lstStyle/>
                    <a:p>
                      <a:pPr>
                        <a:lnSpc>
                          <a:spcPts val="1900"/>
                        </a:lnSpc>
                        <a:spcAft>
                          <a:spcPts val="600"/>
                        </a:spcAft>
                      </a:pPr>
                      <a:r>
                        <a:rPr lang="en-US" sz="1000">
                          <a:latin typeface="Times New Roman"/>
                          <a:ea typeface="Calibri"/>
                          <a:cs typeface="Arial"/>
                        </a:rPr>
                        <a:t>Maintaining and preserving cultural, family or religious traditions</a:t>
                      </a:r>
                      <a:endParaRPr lang="de-DE" sz="1000">
                        <a:latin typeface="Times New Roman"/>
                        <a:ea typeface="Calibri"/>
                        <a:cs typeface="Arial"/>
                      </a:endParaRPr>
                    </a:p>
                  </a:txBody>
                  <a:tcPr marL="68580" marR="68580" marT="0" marB="0"/>
                </a:tc>
              </a:tr>
              <a:tr h="205896">
                <a:tc>
                  <a:txBody>
                    <a:bodyPr/>
                    <a:lstStyle/>
                    <a:p>
                      <a:pPr>
                        <a:lnSpc>
                          <a:spcPts val="1900"/>
                        </a:lnSpc>
                        <a:spcAft>
                          <a:spcPts val="600"/>
                        </a:spcAft>
                      </a:pPr>
                      <a:r>
                        <a:rPr lang="en-US" sz="1000">
                          <a:latin typeface="Times New Roman"/>
                          <a:ea typeface="Calibri"/>
                          <a:cs typeface="Arial"/>
                        </a:rPr>
                        <a:t>Conformity—Rules</a:t>
                      </a:r>
                      <a:endParaRPr lang="de-DE" sz="1000">
                        <a:latin typeface="Times New Roman"/>
                        <a:ea typeface="Calibri"/>
                        <a:cs typeface="Arial"/>
                      </a:endParaRPr>
                    </a:p>
                  </a:txBody>
                  <a:tcPr marL="68580" marR="68580" marT="0" marB="0"/>
                </a:tc>
                <a:tc>
                  <a:txBody>
                    <a:bodyPr/>
                    <a:lstStyle/>
                    <a:p>
                      <a:pPr>
                        <a:lnSpc>
                          <a:spcPts val="1900"/>
                        </a:lnSpc>
                        <a:spcAft>
                          <a:spcPts val="600"/>
                        </a:spcAft>
                      </a:pPr>
                      <a:r>
                        <a:rPr lang="en-US" sz="1000">
                          <a:latin typeface="Times New Roman"/>
                          <a:ea typeface="Calibri"/>
                          <a:cs typeface="Arial"/>
                        </a:rPr>
                        <a:t>Compliance with rules, laws, and formal obligations</a:t>
                      </a:r>
                      <a:endParaRPr lang="de-DE" sz="1000">
                        <a:latin typeface="Times New Roman"/>
                        <a:ea typeface="Calibri"/>
                        <a:cs typeface="Arial"/>
                      </a:endParaRPr>
                    </a:p>
                  </a:txBody>
                  <a:tcPr marL="68580" marR="68580" marT="0" marB="0"/>
                </a:tc>
              </a:tr>
              <a:tr h="205896">
                <a:tc>
                  <a:txBody>
                    <a:bodyPr/>
                    <a:lstStyle/>
                    <a:p>
                      <a:pPr>
                        <a:lnSpc>
                          <a:spcPts val="1900"/>
                        </a:lnSpc>
                        <a:spcAft>
                          <a:spcPts val="600"/>
                        </a:spcAft>
                      </a:pPr>
                      <a:r>
                        <a:rPr lang="en-US" sz="1000">
                          <a:latin typeface="Times New Roman"/>
                          <a:ea typeface="Calibri"/>
                          <a:cs typeface="Arial"/>
                        </a:rPr>
                        <a:t>Conformity—Interpersonal</a:t>
                      </a:r>
                      <a:endParaRPr lang="de-DE" sz="1000">
                        <a:latin typeface="Times New Roman"/>
                        <a:ea typeface="Calibri"/>
                        <a:cs typeface="Arial"/>
                      </a:endParaRPr>
                    </a:p>
                  </a:txBody>
                  <a:tcPr marL="68580" marR="68580" marT="0" marB="0"/>
                </a:tc>
                <a:tc>
                  <a:txBody>
                    <a:bodyPr/>
                    <a:lstStyle/>
                    <a:p>
                      <a:pPr>
                        <a:lnSpc>
                          <a:spcPts val="1900"/>
                        </a:lnSpc>
                        <a:spcAft>
                          <a:spcPts val="600"/>
                        </a:spcAft>
                      </a:pPr>
                      <a:r>
                        <a:rPr lang="en-US" sz="1000">
                          <a:latin typeface="Times New Roman"/>
                          <a:ea typeface="Calibri"/>
                          <a:cs typeface="Arial"/>
                        </a:rPr>
                        <a:t>Avoidance of upsetting or harming other people</a:t>
                      </a:r>
                      <a:endParaRPr lang="de-DE" sz="1000">
                        <a:latin typeface="Times New Roman"/>
                        <a:ea typeface="Calibri"/>
                        <a:cs typeface="Arial"/>
                      </a:endParaRPr>
                    </a:p>
                  </a:txBody>
                  <a:tcPr marL="68580" marR="68580" marT="0" marB="0"/>
                </a:tc>
              </a:tr>
              <a:tr h="315800">
                <a:tc>
                  <a:txBody>
                    <a:bodyPr/>
                    <a:lstStyle/>
                    <a:p>
                      <a:pPr>
                        <a:lnSpc>
                          <a:spcPts val="1900"/>
                        </a:lnSpc>
                        <a:spcAft>
                          <a:spcPts val="600"/>
                        </a:spcAft>
                      </a:pPr>
                      <a:r>
                        <a:rPr lang="en-US" sz="1000">
                          <a:latin typeface="Times New Roman"/>
                          <a:ea typeface="Calibri"/>
                          <a:cs typeface="Arial"/>
                        </a:rPr>
                        <a:t>Humility</a:t>
                      </a:r>
                      <a:endParaRPr lang="de-DE" sz="1000">
                        <a:latin typeface="Times New Roman"/>
                        <a:ea typeface="Calibri"/>
                        <a:cs typeface="Arial"/>
                      </a:endParaRPr>
                    </a:p>
                  </a:txBody>
                  <a:tcPr marL="68580" marR="68580" marT="0" marB="0"/>
                </a:tc>
                <a:tc>
                  <a:txBody>
                    <a:bodyPr/>
                    <a:lstStyle/>
                    <a:p>
                      <a:pPr>
                        <a:lnSpc>
                          <a:spcPts val="1900"/>
                        </a:lnSpc>
                        <a:spcAft>
                          <a:spcPts val="600"/>
                        </a:spcAft>
                      </a:pPr>
                      <a:r>
                        <a:rPr lang="en-US" sz="1000">
                          <a:latin typeface="Times New Roman"/>
                          <a:ea typeface="Calibri"/>
                          <a:cs typeface="Arial"/>
                        </a:rPr>
                        <a:t>Recognizing one’s insignificance in the larger scheme of things</a:t>
                      </a:r>
                      <a:endParaRPr lang="de-DE" sz="1000">
                        <a:latin typeface="Times New Roman"/>
                        <a:ea typeface="Calibri"/>
                        <a:cs typeface="Arial"/>
                      </a:endParaRPr>
                    </a:p>
                  </a:txBody>
                  <a:tcPr marL="68580" marR="68580" marT="0" marB="0"/>
                </a:tc>
              </a:tr>
              <a:tr h="315800">
                <a:tc>
                  <a:txBody>
                    <a:bodyPr/>
                    <a:lstStyle/>
                    <a:p>
                      <a:pPr>
                        <a:lnSpc>
                          <a:spcPts val="1900"/>
                        </a:lnSpc>
                        <a:spcAft>
                          <a:spcPts val="600"/>
                        </a:spcAft>
                      </a:pPr>
                      <a:r>
                        <a:rPr lang="en-US" sz="1000">
                          <a:latin typeface="Times New Roman"/>
                          <a:ea typeface="Calibri"/>
                          <a:cs typeface="Arial"/>
                        </a:rPr>
                        <a:t>Benevolence—Dependability</a:t>
                      </a:r>
                      <a:endParaRPr lang="de-DE" sz="1000">
                        <a:latin typeface="Times New Roman"/>
                        <a:ea typeface="Calibri"/>
                        <a:cs typeface="Arial"/>
                      </a:endParaRPr>
                    </a:p>
                  </a:txBody>
                  <a:tcPr marL="68580" marR="68580" marT="0" marB="0"/>
                </a:tc>
                <a:tc>
                  <a:txBody>
                    <a:bodyPr/>
                    <a:lstStyle/>
                    <a:p>
                      <a:pPr>
                        <a:lnSpc>
                          <a:spcPts val="1900"/>
                        </a:lnSpc>
                        <a:spcAft>
                          <a:spcPts val="600"/>
                        </a:spcAft>
                      </a:pPr>
                      <a:r>
                        <a:rPr lang="en-US" sz="1000">
                          <a:latin typeface="Times New Roman"/>
                          <a:ea typeface="Calibri"/>
                          <a:cs typeface="Arial"/>
                        </a:rPr>
                        <a:t>Being a reliable and trustworthy member of the ingroup</a:t>
                      </a:r>
                      <a:endParaRPr lang="de-DE" sz="1000">
                        <a:latin typeface="Times New Roman"/>
                        <a:ea typeface="Calibri"/>
                        <a:cs typeface="Arial"/>
                      </a:endParaRPr>
                    </a:p>
                  </a:txBody>
                  <a:tcPr marL="68580" marR="68580" marT="0" marB="0"/>
                </a:tc>
              </a:tr>
              <a:tr h="205896">
                <a:tc>
                  <a:txBody>
                    <a:bodyPr/>
                    <a:lstStyle/>
                    <a:p>
                      <a:pPr>
                        <a:lnSpc>
                          <a:spcPts val="1900"/>
                        </a:lnSpc>
                        <a:spcAft>
                          <a:spcPts val="600"/>
                        </a:spcAft>
                      </a:pPr>
                      <a:r>
                        <a:rPr lang="en-US" sz="1000">
                          <a:latin typeface="Times New Roman"/>
                          <a:ea typeface="Calibri"/>
                          <a:cs typeface="Arial"/>
                        </a:rPr>
                        <a:t>Benevolence—Caring</a:t>
                      </a:r>
                      <a:endParaRPr lang="de-DE" sz="1000">
                        <a:latin typeface="Times New Roman"/>
                        <a:ea typeface="Calibri"/>
                        <a:cs typeface="Arial"/>
                      </a:endParaRPr>
                    </a:p>
                  </a:txBody>
                  <a:tcPr marL="68580" marR="68580" marT="0" marB="0"/>
                </a:tc>
                <a:tc>
                  <a:txBody>
                    <a:bodyPr/>
                    <a:lstStyle/>
                    <a:p>
                      <a:pPr>
                        <a:lnSpc>
                          <a:spcPts val="1900"/>
                        </a:lnSpc>
                        <a:spcAft>
                          <a:spcPts val="600"/>
                        </a:spcAft>
                      </a:pPr>
                      <a:r>
                        <a:rPr lang="en-US" sz="1000">
                          <a:latin typeface="Times New Roman"/>
                          <a:ea typeface="Calibri"/>
                          <a:cs typeface="Arial"/>
                        </a:rPr>
                        <a:t>Devotion to the welfare of ingroup members</a:t>
                      </a:r>
                      <a:endParaRPr lang="de-DE" sz="1000">
                        <a:latin typeface="Times New Roman"/>
                        <a:ea typeface="Calibri"/>
                        <a:cs typeface="Arial"/>
                      </a:endParaRPr>
                    </a:p>
                  </a:txBody>
                  <a:tcPr marL="68580" marR="68580" marT="0" marB="0"/>
                </a:tc>
              </a:tr>
              <a:tr h="315800">
                <a:tc>
                  <a:txBody>
                    <a:bodyPr/>
                    <a:lstStyle/>
                    <a:p>
                      <a:pPr>
                        <a:lnSpc>
                          <a:spcPts val="1900"/>
                        </a:lnSpc>
                        <a:spcAft>
                          <a:spcPts val="600"/>
                        </a:spcAft>
                      </a:pPr>
                      <a:r>
                        <a:rPr lang="en-US" sz="1000">
                          <a:latin typeface="Times New Roman"/>
                          <a:ea typeface="Calibri"/>
                          <a:cs typeface="Arial"/>
                        </a:rPr>
                        <a:t>Universalism—Concern</a:t>
                      </a:r>
                      <a:endParaRPr lang="de-DE" sz="1000">
                        <a:latin typeface="Times New Roman"/>
                        <a:ea typeface="Calibri"/>
                        <a:cs typeface="Arial"/>
                      </a:endParaRPr>
                    </a:p>
                  </a:txBody>
                  <a:tcPr marL="68580" marR="68580" marT="0" marB="0"/>
                </a:tc>
                <a:tc>
                  <a:txBody>
                    <a:bodyPr/>
                    <a:lstStyle/>
                    <a:p>
                      <a:pPr>
                        <a:lnSpc>
                          <a:spcPts val="1900"/>
                        </a:lnSpc>
                        <a:spcAft>
                          <a:spcPts val="600"/>
                        </a:spcAft>
                      </a:pPr>
                      <a:r>
                        <a:rPr lang="en-US" sz="1000">
                          <a:latin typeface="Times New Roman"/>
                          <a:ea typeface="Calibri"/>
                          <a:cs typeface="Arial"/>
                        </a:rPr>
                        <a:t>Commitment to equality, justice and protection for all people</a:t>
                      </a:r>
                      <a:endParaRPr lang="de-DE" sz="1000">
                        <a:latin typeface="Times New Roman"/>
                        <a:ea typeface="Calibri"/>
                        <a:cs typeface="Arial"/>
                      </a:endParaRPr>
                    </a:p>
                  </a:txBody>
                  <a:tcPr marL="68580" marR="68580" marT="0" marB="0"/>
                </a:tc>
              </a:tr>
              <a:tr h="205896">
                <a:tc>
                  <a:txBody>
                    <a:bodyPr/>
                    <a:lstStyle/>
                    <a:p>
                      <a:pPr>
                        <a:lnSpc>
                          <a:spcPts val="1900"/>
                        </a:lnSpc>
                        <a:spcAft>
                          <a:spcPts val="600"/>
                        </a:spcAft>
                      </a:pPr>
                      <a:r>
                        <a:rPr lang="en-US" sz="1000">
                          <a:latin typeface="Times New Roman"/>
                          <a:ea typeface="Calibri"/>
                          <a:cs typeface="Arial"/>
                        </a:rPr>
                        <a:t>Universalism—Nature </a:t>
                      </a:r>
                      <a:endParaRPr lang="de-DE" sz="1000">
                        <a:latin typeface="Times New Roman"/>
                        <a:ea typeface="Calibri"/>
                        <a:cs typeface="Arial"/>
                      </a:endParaRPr>
                    </a:p>
                  </a:txBody>
                  <a:tcPr marL="68580" marR="68580" marT="0" marB="0"/>
                </a:tc>
                <a:tc>
                  <a:txBody>
                    <a:bodyPr/>
                    <a:lstStyle/>
                    <a:p>
                      <a:pPr>
                        <a:lnSpc>
                          <a:spcPts val="1900"/>
                        </a:lnSpc>
                        <a:spcAft>
                          <a:spcPts val="600"/>
                        </a:spcAft>
                      </a:pPr>
                      <a:r>
                        <a:rPr lang="en-US" sz="1000">
                          <a:latin typeface="Times New Roman"/>
                          <a:ea typeface="Calibri"/>
                          <a:cs typeface="Arial"/>
                        </a:rPr>
                        <a:t>Preservation of the natural environment</a:t>
                      </a:r>
                      <a:endParaRPr lang="de-DE" sz="1000">
                        <a:latin typeface="Times New Roman"/>
                        <a:ea typeface="Calibri"/>
                        <a:cs typeface="Arial"/>
                      </a:endParaRPr>
                    </a:p>
                  </a:txBody>
                  <a:tcPr marL="68580" marR="68580" marT="0" marB="0"/>
                </a:tc>
              </a:tr>
              <a:tr h="315800">
                <a:tc>
                  <a:txBody>
                    <a:bodyPr/>
                    <a:lstStyle/>
                    <a:p>
                      <a:pPr>
                        <a:lnSpc>
                          <a:spcPts val="1900"/>
                        </a:lnSpc>
                        <a:spcAft>
                          <a:spcPts val="0"/>
                        </a:spcAft>
                      </a:pPr>
                      <a:r>
                        <a:rPr lang="en-US" sz="1000">
                          <a:latin typeface="Times New Roman"/>
                          <a:ea typeface="Calibri"/>
                          <a:cs typeface="Arial"/>
                        </a:rPr>
                        <a:t>Universalism—Tolerance </a:t>
                      </a:r>
                      <a:endParaRPr lang="de-DE" sz="1000">
                        <a:latin typeface="Times New Roman"/>
                        <a:ea typeface="Calibri"/>
                        <a:cs typeface="Arial"/>
                      </a:endParaRPr>
                    </a:p>
                  </a:txBody>
                  <a:tcPr marL="68580" marR="68580" marT="0" marB="0"/>
                </a:tc>
                <a:tc>
                  <a:txBody>
                    <a:bodyPr/>
                    <a:lstStyle/>
                    <a:p>
                      <a:pPr>
                        <a:lnSpc>
                          <a:spcPts val="1900"/>
                        </a:lnSpc>
                        <a:spcAft>
                          <a:spcPts val="600"/>
                        </a:spcAft>
                      </a:pPr>
                      <a:r>
                        <a:rPr lang="en-US" sz="1000" dirty="0">
                          <a:latin typeface="Times New Roman"/>
                          <a:ea typeface="Calibri"/>
                          <a:cs typeface="Arial"/>
                        </a:rPr>
                        <a:t>Acceptance and understanding of those who are different from oneself</a:t>
                      </a:r>
                      <a:endParaRPr lang="de-DE" sz="1000" dirty="0">
                        <a:latin typeface="Times New Roman"/>
                        <a:ea typeface="Calibri"/>
                        <a:cs typeface="Arial"/>
                      </a:endParaRPr>
                    </a:p>
                  </a:txBody>
                  <a:tcPr marL="68580" marR="68580" marT="0" marB="0"/>
                </a:tc>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pic>
        <p:nvPicPr>
          <p:cNvPr id="3074" name="Picture 2"/>
          <p:cNvPicPr>
            <a:picLocks noGrp="1" noChangeAspect="1" noChangeArrowheads="1"/>
          </p:cNvPicPr>
          <p:nvPr>
            <p:ph idx="1"/>
          </p:nvPr>
        </p:nvPicPr>
        <p:blipFill>
          <a:blip r:embed="rId2" cstate="print"/>
          <a:srcRect/>
          <a:stretch>
            <a:fillRect/>
          </a:stretch>
        </p:blipFill>
        <p:spPr bwMode="auto">
          <a:xfrm>
            <a:off x="2585855" y="1600200"/>
            <a:ext cx="3972289" cy="4525963"/>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PVQR Extended </a:t>
            </a:r>
            <a:r>
              <a:rPr lang="de-DE" dirty="0" err="1" smtClean="0"/>
              <a:t>measurement</a:t>
            </a:r>
            <a:r>
              <a:rPr lang="de-DE" dirty="0" smtClean="0"/>
              <a:t> model</a:t>
            </a:r>
            <a:endParaRPr lang="de-DE" dirty="0"/>
          </a:p>
        </p:txBody>
      </p:sp>
      <p:sp>
        <p:nvSpPr>
          <p:cNvPr id="4" name="Ellipse 3"/>
          <p:cNvSpPr/>
          <p:nvPr/>
        </p:nvSpPr>
        <p:spPr>
          <a:xfrm>
            <a:off x="1259632" y="3140968"/>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smtClean="0">
                <a:solidFill>
                  <a:schemeClr val="tx1"/>
                </a:solidFill>
              </a:rPr>
              <a:t>Value 1</a:t>
            </a:r>
            <a:endParaRPr lang="de-DE" sz="1000" dirty="0">
              <a:solidFill>
                <a:schemeClr val="tx1"/>
              </a:solidFill>
            </a:endParaRPr>
          </a:p>
        </p:txBody>
      </p:sp>
      <p:sp>
        <p:nvSpPr>
          <p:cNvPr id="5" name="Ellipse 4"/>
          <p:cNvSpPr/>
          <p:nvPr/>
        </p:nvSpPr>
        <p:spPr>
          <a:xfrm>
            <a:off x="6156176" y="3212976"/>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smtClean="0">
                <a:solidFill>
                  <a:schemeClr val="tx1"/>
                </a:solidFill>
              </a:rPr>
              <a:t>Value 19</a:t>
            </a:r>
            <a:endParaRPr lang="de-DE" sz="1000" dirty="0">
              <a:solidFill>
                <a:schemeClr val="tx1"/>
              </a:solidFill>
            </a:endParaRPr>
          </a:p>
        </p:txBody>
      </p:sp>
      <p:sp>
        <p:nvSpPr>
          <p:cNvPr id="15" name="Bogen 14"/>
          <p:cNvSpPr/>
          <p:nvPr/>
        </p:nvSpPr>
        <p:spPr>
          <a:xfrm flipH="1">
            <a:off x="2267744" y="2780928"/>
            <a:ext cx="4248472" cy="914400"/>
          </a:xfrm>
          <a:prstGeom prst="arc">
            <a:avLst>
              <a:gd name="adj1" fmla="val 10864546"/>
              <a:gd name="adj2" fmla="val 21508450"/>
            </a:avLst>
          </a:prstGeom>
          <a:ln w="127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16" name="Rechteck 15"/>
          <p:cNvSpPr/>
          <p:nvPr/>
        </p:nvSpPr>
        <p:spPr>
          <a:xfrm>
            <a:off x="1763688" y="4077072"/>
            <a:ext cx="504056" cy="36004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smtClean="0">
                <a:solidFill>
                  <a:schemeClr val="tx1"/>
                </a:solidFill>
              </a:rPr>
              <a:t>item2</a:t>
            </a:r>
            <a:endParaRPr lang="de-DE" sz="1000" dirty="0">
              <a:solidFill>
                <a:schemeClr val="tx1"/>
              </a:solidFill>
            </a:endParaRPr>
          </a:p>
        </p:txBody>
      </p:sp>
      <p:sp>
        <p:nvSpPr>
          <p:cNvPr id="17" name="Rechteck 16"/>
          <p:cNvSpPr/>
          <p:nvPr/>
        </p:nvSpPr>
        <p:spPr>
          <a:xfrm>
            <a:off x="1115616" y="4077072"/>
            <a:ext cx="504056" cy="36004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smtClean="0">
                <a:solidFill>
                  <a:schemeClr val="tx1"/>
                </a:solidFill>
              </a:rPr>
              <a:t>Item1</a:t>
            </a:r>
            <a:endParaRPr lang="de-DE" sz="1000" dirty="0">
              <a:solidFill>
                <a:schemeClr val="tx1"/>
              </a:solidFill>
            </a:endParaRPr>
          </a:p>
        </p:txBody>
      </p:sp>
      <p:sp>
        <p:nvSpPr>
          <p:cNvPr id="18" name="Rechteck 17"/>
          <p:cNvSpPr/>
          <p:nvPr/>
        </p:nvSpPr>
        <p:spPr>
          <a:xfrm>
            <a:off x="6156176" y="4077072"/>
            <a:ext cx="648072" cy="36004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smtClean="0">
                <a:solidFill>
                  <a:schemeClr val="tx1"/>
                </a:solidFill>
              </a:rPr>
              <a:t>item56</a:t>
            </a:r>
            <a:endParaRPr lang="de-DE" sz="1000" dirty="0">
              <a:solidFill>
                <a:schemeClr val="tx1"/>
              </a:solidFill>
            </a:endParaRPr>
          </a:p>
        </p:txBody>
      </p:sp>
      <p:sp>
        <p:nvSpPr>
          <p:cNvPr id="19" name="Rechteck 18"/>
          <p:cNvSpPr/>
          <p:nvPr/>
        </p:nvSpPr>
        <p:spPr>
          <a:xfrm>
            <a:off x="6948264" y="4077072"/>
            <a:ext cx="648072" cy="36004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smtClean="0">
                <a:solidFill>
                  <a:schemeClr val="tx1"/>
                </a:solidFill>
              </a:rPr>
              <a:t>item57</a:t>
            </a:r>
            <a:endParaRPr lang="de-DE" sz="1000" dirty="0">
              <a:solidFill>
                <a:schemeClr val="tx1"/>
              </a:solidFill>
            </a:endParaRPr>
          </a:p>
        </p:txBody>
      </p:sp>
      <p:cxnSp>
        <p:nvCxnSpPr>
          <p:cNvPr id="22" name="Gerade Verbindung mit Pfeil 21"/>
          <p:cNvCxnSpPr>
            <a:stCxn id="4" idx="4"/>
            <a:endCxn id="16" idx="0"/>
          </p:cNvCxnSpPr>
          <p:nvPr/>
        </p:nvCxnSpPr>
        <p:spPr>
          <a:xfrm>
            <a:off x="1907704" y="3717032"/>
            <a:ext cx="108012" cy="3600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Gerade Verbindung mit Pfeil 24"/>
          <p:cNvCxnSpPr>
            <a:endCxn id="17" idx="0"/>
          </p:cNvCxnSpPr>
          <p:nvPr/>
        </p:nvCxnSpPr>
        <p:spPr>
          <a:xfrm flipH="1">
            <a:off x="1367644" y="3717032"/>
            <a:ext cx="324036" cy="3600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Gerade Verbindung mit Pfeil 27"/>
          <p:cNvCxnSpPr>
            <a:stCxn id="5" idx="4"/>
            <a:endCxn id="18" idx="0"/>
          </p:cNvCxnSpPr>
          <p:nvPr/>
        </p:nvCxnSpPr>
        <p:spPr>
          <a:xfrm flipH="1">
            <a:off x="6480212" y="3789040"/>
            <a:ext cx="324036" cy="28803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Gerade Verbindung mit Pfeil 30"/>
          <p:cNvCxnSpPr>
            <a:endCxn id="19" idx="0"/>
          </p:cNvCxnSpPr>
          <p:nvPr/>
        </p:nvCxnSpPr>
        <p:spPr>
          <a:xfrm>
            <a:off x="7020272" y="3789040"/>
            <a:ext cx="252028" cy="28803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feld 34"/>
          <p:cNvSpPr txBox="1"/>
          <p:nvPr/>
        </p:nvSpPr>
        <p:spPr>
          <a:xfrm>
            <a:off x="2699792" y="4077072"/>
            <a:ext cx="3024336" cy="369332"/>
          </a:xfrm>
          <a:prstGeom prst="rect">
            <a:avLst/>
          </a:prstGeom>
          <a:noFill/>
        </p:spPr>
        <p:txBody>
          <a:bodyPr wrap="square" rtlCol="0">
            <a:spAutoFit/>
          </a:bodyPr>
          <a:lstStyle/>
          <a:p>
            <a:r>
              <a:rPr lang="de-DE" dirty="0" smtClean="0"/>
              <a:t>……..             ………              ……..</a:t>
            </a:r>
            <a:endParaRPr lang="de-DE" dirty="0"/>
          </a:p>
        </p:txBody>
      </p:sp>
      <p:sp>
        <p:nvSpPr>
          <p:cNvPr id="36" name="Textfeld 35"/>
          <p:cNvSpPr txBox="1"/>
          <p:nvPr/>
        </p:nvSpPr>
        <p:spPr>
          <a:xfrm>
            <a:off x="2915816" y="3284984"/>
            <a:ext cx="3024336" cy="369332"/>
          </a:xfrm>
          <a:prstGeom prst="rect">
            <a:avLst/>
          </a:prstGeom>
          <a:noFill/>
        </p:spPr>
        <p:txBody>
          <a:bodyPr wrap="square" rtlCol="0">
            <a:spAutoFit/>
          </a:bodyPr>
          <a:lstStyle/>
          <a:p>
            <a:r>
              <a:rPr lang="de-DE" dirty="0" smtClean="0"/>
              <a:t>……..             ………              ……..</a:t>
            </a:r>
            <a:endParaRPr lang="de-DE" dirty="0"/>
          </a:p>
        </p:txBody>
      </p:sp>
      <p:sp>
        <p:nvSpPr>
          <p:cNvPr id="38" name="Ellipse 37"/>
          <p:cNvSpPr/>
          <p:nvPr/>
        </p:nvSpPr>
        <p:spPr>
          <a:xfrm>
            <a:off x="3707904" y="5373216"/>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900" dirty="0" err="1" smtClean="0">
                <a:solidFill>
                  <a:schemeClr val="tx1"/>
                </a:solidFill>
              </a:rPr>
              <a:t>Methodsfactor</a:t>
            </a:r>
            <a:endParaRPr lang="de-DE" sz="900" dirty="0">
              <a:solidFill>
                <a:schemeClr val="tx1"/>
              </a:solidFill>
            </a:endParaRPr>
          </a:p>
        </p:txBody>
      </p:sp>
      <p:cxnSp>
        <p:nvCxnSpPr>
          <p:cNvPr id="39" name="Gerade Verbindung mit Pfeil 38"/>
          <p:cNvCxnSpPr>
            <a:stCxn id="38" idx="1"/>
            <a:endCxn id="17" idx="2"/>
          </p:cNvCxnSpPr>
          <p:nvPr/>
        </p:nvCxnSpPr>
        <p:spPr>
          <a:xfrm flipH="1" flipV="1">
            <a:off x="1367644" y="4437112"/>
            <a:ext cx="2530076" cy="102046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2" name="Gerade Verbindung mit Pfeil 41"/>
          <p:cNvCxnSpPr>
            <a:endCxn id="16" idx="2"/>
          </p:cNvCxnSpPr>
          <p:nvPr/>
        </p:nvCxnSpPr>
        <p:spPr>
          <a:xfrm flipH="1" flipV="1">
            <a:off x="2015716" y="4437112"/>
            <a:ext cx="2052228" cy="93610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Gerade Verbindung mit Pfeil 44"/>
          <p:cNvCxnSpPr>
            <a:endCxn id="18" idx="2"/>
          </p:cNvCxnSpPr>
          <p:nvPr/>
        </p:nvCxnSpPr>
        <p:spPr>
          <a:xfrm flipV="1">
            <a:off x="4644008" y="4437112"/>
            <a:ext cx="1836204" cy="93610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Gerade Verbindung mit Pfeil 47"/>
          <p:cNvCxnSpPr>
            <a:stCxn id="38" idx="7"/>
            <a:endCxn id="19" idx="2"/>
          </p:cNvCxnSpPr>
          <p:nvPr/>
        </p:nvCxnSpPr>
        <p:spPr>
          <a:xfrm flipV="1">
            <a:off x="4814232" y="4437112"/>
            <a:ext cx="2458068" cy="102046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Values </a:t>
            </a:r>
            <a:r>
              <a:rPr lang="de-DE" dirty="0" err="1" smtClean="0"/>
              <a:t>and</a:t>
            </a:r>
            <a:r>
              <a:rPr lang="de-DE" dirty="0" smtClean="0"/>
              <a:t> Innovation: Original Model</a:t>
            </a:r>
            <a:endParaRPr lang="de-DE" dirty="0"/>
          </a:p>
        </p:txBody>
      </p:sp>
      <p:sp>
        <p:nvSpPr>
          <p:cNvPr id="3" name="Ellipse 2"/>
          <p:cNvSpPr/>
          <p:nvPr/>
        </p:nvSpPr>
        <p:spPr>
          <a:xfrm>
            <a:off x="2987824" y="2780928"/>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smtClean="0">
                <a:solidFill>
                  <a:schemeClr val="tx1"/>
                </a:solidFill>
              </a:rPr>
              <a:t>Stimulation</a:t>
            </a:r>
            <a:endParaRPr lang="de-DE" sz="1000" dirty="0">
              <a:solidFill>
                <a:schemeClr val="tx1"/>
              </a:solidFill>
            </a:endParaRPr>
          </a:p>
        </p:txBody>
      </p:sp>
      <p:sp>
        <p:nvSpPr>
          <p:cNvPr id="4" name="Ellipse 3"/>
          <p:cNvSpPr/>
          <p:nvPr/>
        </p:nvSpPr>
        <p:spPr>
          <a:xfrm>
            <a:off x="2987824" y="3645024"/>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err="1" smtClean="0">
                <a:solidFill>
                  <a:schemeClr val="tx1"/>
                </a:solidFill>
              </a:rPr>
              <a:t>Conformity</a:t>
            </a:r>
            <a:endParaRPr lang="de-DE" sz="1000" dirty="0">
              <a:solidFill>
                <a:schemeClr val="tx1"/>
              </a:solidFill>
            </a:endParaRPr>
          </a:p>
        </p:txBody>
      </p:sp>
      <p:sp>
        <p:nvSpPr>
          <p:cNvPr id="5" name="Ellipse 4"/>
          <p:cNvSpPr/>
          <p:nvPr/>
        </p:nvSpPr>
        <p:spPr>
          <a:xfrm>
            <a:off x="2987824" y="5373216"/>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smtClean="0">
                <a:solidFill>
                  <a:schemeClr val="tx1"/>
                </a:solidFill>
              </a:rPr>
              <a:t>Security</a:t>
            </a:r>
            <a:endParaRPr lang="de-DE" sz="1000" dirty="0">
              <a:solidFill>
                <a:schemeClr val="tx1"/>
              </a:solidFill>
            </a:endParaRPr>
          </a:p>
        </p:txBody>
      </p:sp>
      <p:sp>
        <p:nvSpPr>
          <p:cNvPr id="6" name="Ellipse 5"/>
          <p:cNvSpPr/>
          <p:nvPr/>
        </p:nvSpPr>
        <p:spPr>
          <a:xfrm>
            <a:off x="5148064" y="3645024"/>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smtClean="0">
                <a:solidFill>
                  <a:schemeClr val="tx1"/>
                </a:solidFill>
              </a:rPr>
              <a:t>Innovation </a:t>
            </a:r>
            <a:r>
              <a:rPr lang="de-DE" sz="1000" dirty="0" err="1" smtClean="0">
                <a:solidFill>
                  <a:schemeClr val="tx1"/>
                </a:solidFill>
              </a:rPr>
              <a:t>and</a:t>
            </a:r>
            <a:r>
              <a:rPr lang="de-DE" sz="1000" dirty="0" smtClean="0">
                <a:solidFill>
                  <a:schemeClr val="tx1"/>
                </a:solidFill>
              </a:rPr>
              <a:t> </a:t>
            </a:r>
            <a:r>
              <a:rPr lang="de-DE" sz="1000" dirty="0" err="1" smtClean="0">
                <a:solidFill>
                  <a:schemeClr val="tx1"/>
                </a:solidFill>
              </a:rPr>
              <a:t>creativity</a:t>
            </a:r>
            <a:endParaRPr lang="de-DE" sz="1000" dirty="0">
              <a:solidFill>
                <a:schemeClr val="tx1"/>
              </a:solidFill>
            </a:endParaRPr>
          </a:p>
        </p:txBody>
      </p:sp>
      <p:cxnSp>
        <p:nvCxnSpPr>
          <p:cNvPr id="7" name="Gerade Verbindung mit Pfeil 6"/>
          <p:cNvCxnSpPr>
            <a:stCxn id="3" idx="6"/>
            <a:endCxn id="6" idx="1"/>
          </p:cNvCxnSpPr>
          <p:nvPr/>
        </p:nvCxnSpPr>
        <p:spPr>
          <a:xfrm>
            <a:off x="4283968" y="3068960"/>
            <a:ext cx="1053912" cy="660427"/>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8" name="Gerade Verbindung mit Pfeil 7"/>
          <p:cNvCxnSpPr>
            <a:stCxn id="4" idx="6"/>
            <a:endCxn id="6" idx="2"/>
          </p:cNvCxnSpPr>
          <p:nvPr/>
        </p:nvCxnSpPr>
        <p:spPr>
          <a:xfrm>
            <a:off x="4283968" y="3933056"/>
            <a:ext cx="864096"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Gerade Verbindung mit Pfeil 8"/>
          <p:cNvCxnSpPr>
            <a:stCxn id="5" idx="6"/>
            <a:endCxn id="6" idx="4"/>
          </p:cNvCxnSpPr>
          <p:nvPr/>
        </p:nvCxnSpPr>
        <p:spPr>
          <a:xfrm flipV="1">
            <a:off x="4283968" y="4221088"/>
            <a:ext cx="1512168" cy="144016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Ellipse 9"/>
          <p:cNvSpPr/>
          <p:nvPr/>
        </p:nvSpPr>
        <p:spPr>
          <a:xfrm>
            <a:off x="2987824" y="4509120"/>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smtClean="0">
                <a:solidFill>
                  <a:schemeClr val="tx1"/>
                </a:solidFill>
              </a:rPr>
              <a:t>Tradition</a:t>
            </a:r>
            <a:endParaRPr lang="de-DE" sz="1000" dirty="0">
              <a:solidFill>
                <a:schemeClr val="tx1"/>
              </a:solidFill>
            </a:endParaRPr>
          </a:p>
        </p:txBody>
      </p:sp>
      <p:cxnSp>
        <p:nvCxnSpPr>
          <p:cNvPr id="11" name="Gerade Verbindung mit Pfeil 10"/>
          <p:cNvCxnSpPr>
            <a:stCxn id="10" idx="6"/>
            <a:endCxn id="6" idx="3"/>
          </p:cNvCxnSpPr>
          <p:nvPr/>
        </p:nvCxnSpPr>
        <p:spPr>
          <a:xfrm flipV="1">
            <a:off x="4283968" y="4136725"/>
            <a:ext cx="1053912" cy="66042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Ellipse 11"/>
          <p:cNvSpPr/>
          <p:nvPr/>
        </p:nvSpPr>
        <p:spPr>
          <a:xfrm>
            <a:off x="2988394" y="1931652"/>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err="1" smtClean="0">
                <a:solidFill>
                  <a:schemeClr val="tx1"/>
                </a:solidFill>
              </a:rPr>
              <a:t>Self</a:t>
            </a:r>
            <a:r>
              <a:rPr lang="de-DE" sz="1000" dirty="0" smtClean="0">
                <a:solidFill>
                  <a:schemeClr val="tx1"/>
                </a:solidFill>
              </a:rPr>
              <a:t> </a:t>
            </a:r>
            <a:r>
              <a:rPr lang="de-DE" sz="1000" dirty="0" err="1" smtClean="0">
                <a:solidFill>
                  <a:schemeClr val="tx1"/>
                </a:solidFill>
              </a:rPr>
              <a:t>Direction</a:t>
            </a:r>
            <a:endParaRPr lang="de-DE" sz="1000" dirty="0">
              <a:solidFill>
                <a:schemeClr val="tx1"/>
              </a:solidFill>
            </a:endParaRPr>
          </a:p>
        </p:txBody>
      </p:sp>
      <p:cxnSp>
        <p:nvCxnSpPr>
          <p:cNvPr id="13" name="Gerade Verbindung mit Pfeil 12"/>
          <p:cNvCxnSpPr>
            <a:stCxn id="12" idx="6"/>
            <a:endCxn id="6" idx="0"/>
          </p:cNvCxnSpPr>
          <p:nvPr/>
        </p:nvCxnSpPr>
        <p:spPr>
          <a:xfrm>
            <a:off x="4284538" y="2219684"/>
            <a:ext cx="1511598" cy="1425340"/>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8" name="Rechteck 17"/>
          <p:cNvSpPr/>
          <p:nvPr/>
        </p:nvSpPr>
        <p:spPr>
          <a:xfrm>
            <a:off x="4788024" y="4653136"/>
            <a:ext cx="255198" cy="369332"/>
          </a:xfrm>
          <a:prstGeom prst="rect">
            <a:avLst/>
          </a:prstGeom>
        </p:spPr>
        <p:txBody>
          <a:bodyPr wrap="none">
            <a:spAutoFit/>
          </a:bodyPr>
          <a:lstStyle/>
          <a:p>
            <a:r>
              <a:rPr lang="de-DE" dirty="0" smtClean="0"/>
              <a:t>-</a:t>
            </a:r>
            <a:endParaRPr lang="de-DE" dirty="0"/>
          </a:p>
        </p:txBody>
      </p:sp>
      <p:sp>
        <p:nvSpPr>
          <p:cNvPr id="19" name="Rechteck 18"/>
          <p:cNvSpPr/>
          <p:nvPr/>
        </p:nvSpPr>
        <p:spPr>
          <a:xfrm>
            <a:off x="4499992" y="4221088"/>
            <a:ext cx="255198" cy="369332"/>
          </a:xfrm>
          <a:prstGeom prst="rect">
            <a:avLst/>
          </a:prstGeom>
        </p:spPr>
        <p:txBody>
          <a:bodyPr wrap="none">
            <a:spAutoFit/>
          </a:bodyPr>
          <a:lstStyle/>
          <a:p>
            <a:r>
              <a:rPr lang="de-DE" dirty="0" smtClean="0"/>
              <a:t>-</a:t>
            </a:r>
            <a:endParaRPr lang="de-DE" dirty="0"/>
          </a:p>
        </p:txBody>
      </p:sp>
      <p:sp>
        <p:nvSpPr>
          <p:cNvPr id="20" name="Rechteck 19"/>
          <p:cNvSpPr/>
          <p:nvPr/>
        </p:nvSpPr>
        <p:spPr>
          <a:xfrm>
            <a:off x="5004048" y="2636912"/>
            <a:ext cx="300082" cy="369332"/>
          </a:xfrm>
          <a:prstGeom prst="rect">
            <a:avLst/>
          </a:prstGeom>
        </p:spPr>
        <p:txBody>
          <a:bodyPr wrap="none">
            <a:spAutoFit/>
          </a:bodyPr>
          <a:lstStyle/>
          <a:p>
            <a:r>
              <a:rPr lang="de-DE" dirty="0" smtClean="0"/>
              <a:t>+</a:t>
            </a:r>
            <a:endParaRPr lang="de-DE" dirty="0"/>
          </a:p>
        </p:txBody>
      </p:sp>
      <p:sp>
        <p:nvSpPr>
          <p:cNvPr id="21" name="Rechteck 20"/>
          <p:cNvSpPr/>
          <p:nvPr/>
        </p:nvSpPr>
        <p:spPr>
          <a:xfrm>
            <a:off x="4427984" y="3645024"/>
            <a:ext cx="255198" cy="369332"/>
          </a:xfrm>
          <a:prstGeom prst="rect">
            <a:avLst/>
          </a:prstGeom>
        </p:spPr>
        <p:txBody>
          <a:bodyPr wrap="none">
            <a:spAutoFit/>
          </a:bodyPr>
          <a:lstStyle/>
          <a:p>
            <a:r>
              <a:rPr lang="de-DE" dirty="0" smtClean="0"/>
              <a:t>-</a:t>
            </a:r>
            <a:endParaRPr lang="de-DE" dirty="0"/>
          </a:p>
        </p:txBody>
      </p:sp>
      <p:sp>
        <p:nvSpPr>
          <p:cNvPr id="22" name="Rechteck 21"/>
          <p:cNvSpPr/>
          <p:nvPr/>
        </p:nvSpPr>
        <p:spPr>
          <a:xfrm>
            <a:off x="4499992" y="2924944"/>
            <a:ext cx="300082" cy="369332"/>
          </a:xfrm>
          <a:prstGeom prst="rect">
            <a:avLst/>
          </a:prstGeom>
        </p:spPr>
        <p:txBody>
          <a:bodyPr wrap="none">
            <a:spAutoFit/>
          </a:bodyPr>
          <a:lstStyle/>
          <a:p>
            <a:r>
              <a:rPr lang="de-DE" dirty="0" smtClean="0"/>
              <a:t>+</a:t>
            </a:r>
            <a:endParaRPr lang="de-DE" dirty="0"/>
          </a:p>
        </p:txBody>
      </p:sp>
      <p:sp>
        <p:nvSpPr>
          <p:cNvPr id="23" name="Bogen 22"/>
          <p:cNvSpPr/>
          <p:nvPr/>
        </p:nvSpPr>
        <p:spPr>
          <a:xfrm rot="10800000">
            <a:off x="1763688" y="2276872"/>
            <a:ext cx="2304256" cy="3312368"/>
          </a:xfrm>
          <a:prstGeom prst="arc">
            <a:avLst>
              <a:gd name="adj1" fmla="val 16200000"/>
              <a:gd name="adj2" fmla="val 5446433"/>
            </a:avLst>
          </a:prstGeom>
          <a:ln w="2222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25" name="Textfeld 24"/>
          <p:cNvSpPr txBox="1"/>
          <p:nvPr/>
        </p:nvSpPr>
        <p:spPr>
          <a:xfrm>
            <a:off x="2699792" y="2348880"/>
            <a:ext cx="288032" cy="3416320"/>
          </a:xfrm>
          <a:prstGeom prst="rect">
            <a:avLst/>
          </a:prstGeom>
          <a:noFill/>
        </p:spPr>
        <p:txBody>
          <a:bodyPr wrap="square" rtlCol="0">
            <a:spAutoFit/>
          </a:bodyPr>
          <a:lstStyle/>
          <a:p>
            <a:r>
              <a:rPr lang="de-DE" dirty="0" smtClean="0"/>
              <a:t>.</a:t>
            </a:r>
          </a:p>
          <a:p>
            <a:r>
              <a:rPr lang="de-DE" dirty="0" smtClean="0"/>
              <a:t>.</a:t>
            </a:r>
          </a:p>
          <a:p>
            <a:r>
              <a:rPr lang="de-DE" dirty="0" smtClean="0"/>
              <a:t>.</a:t>
            </a:r>
          </a:p>
          <a:p>
            <a:r>
              <a:rPr lang="de-DE" dirty="0" smtClean="0"/>
              <a:t>.</a:t>
            </a:r>
          </a:p>
          <a:p>
            <a:r>
              <a:rPr lang="de-DE" dirty="0" smtClean="0"/>
              <a:t>.</a:t>
            </a:r>
          </a:p>
          <a:p>
            <a:r>
              <a:rPr lang="de-DE" dirty="0" smtClean="0"/>
              <a:t>.</a:t>
            </a:r>
          </a:p>
          <a:p>
            <a:r>
              <a:rPr lang="de-DE" dirty="0" smtClean="0"/>
              <a:t>..</a:t>
            </a:r>
          </a:p>
          <a:p>
            <a:r>
              <a:rPr lang="de-DE" dirty="0" smtClean="0"/>
              <a:t>.</a:t>
            </a:r>
          </a:p>
          <a:p>
            <a:r>
              <a:rPr lang="de-DE" dirty="0" smtClean="0"/>
              <a:t>.</a:t>
            </a:r>
          </a:p>
          <a:p>
            <a:r>
              <a:rPr lang="de-DE" dirty="0" smtClean="0"/>
              <a:t>.</a:t>
            </a:r>
          </a:p>
          <a:p>
            <a:endParaRPr lang="de-DE"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err="1" smtClean="0"/>
              <a:t>Refined</a:t>
            </a:r>
            <a:r>
              <a:rPr lang="de-DE" dirty="0" smtClean="0"/>
              <a:t> Values </a:t>
            </a:r>
            <a:r>
              <a:rPr lang="de-DE" dirty="0" err="1" smtClean="0"/>
              <a:t>and</a:t>
            </a:r>
            <a:r>
              <a:rPr lang="de-DE" dirty="0" smtClean="0"/>
              <a:t> </a:t>
            </a:r>
            <a:r>
              <a:rPr lang="de-DE" dirty="0" err="1" smtClean="0"/>
              <a:t>Creativity</a:t>
            </a:r>
            <a:r>
              <a:rPr lang="de-DE" dirty="0" smtClean="0"/>
              <a:t> </a:t>
            </a:r>
            <a:r>
              <a:rPr lang="de-DE" dirty="0" err="1" smtClean="0"/>
              <a:t>and</a:t>
            </a:r>
            <a:r>
              <a:rPr lang="de-DE" dirty="0" smtClean="0"/>
              <a:t> Innovation</a:t>
            </a:r>
            <a:endParaRPr lang="de-DE" dirty="0"/>
          </a:p>
        </p:txBody>
      </p:sp>
      <p:sp>
        <p:nvSpPr>
          <p:cNvPr id="3" name="Inhaltsplatzhalter 2"/>
          <p:cNvSpPr>
            <a:spLocks noGrp="1"/>
          </p:cNvSpPr>
          <p:nvPr>
            <p:ph idx="1"/>
          </p:nvPr>
        </p:nvSpPr>
        <p:spPr/>
        <p:txBody>
          <a:bodyPr>
            <a:normAutofit fontScale="92500" lnSpcReduction="10000"/>
          </a:bodyPr>
          <a:lstStyle/>
          <a:p>
            <a:pPr marL="514350" indent="-514350">
              <a:buFont typeface="+mj-lt"/>
              <a:buAutoNum type="arabicPeriod"/>
            </a:pPr>
            <a:r>
              <a:rPr lang="en-US" dirty="0" smtClean="0"/>
              <a:t>Which </a:t>
            </a:r>
            <a:r>
              <a:rPr lang="en-US" dirty="0"/>
              <a:t>of </a:t>
            </a:r>
            <a:r>
              <a:rPr lang="en-US" dirty="0" smtClean="0"/>
              <a:t>the 19 values </a:t>
            </a:r>
            <a:r>
              <a:rPr lang="en-US" dirty="0"/>
              <a:t>have an effect on </a:t>
            </a:r>
            <a:r>
              <a:rPr lang="en-US" dirty="0" smtClean="0"/>
              <a:t>creativity and innovation </a:t>
            </a:r>
            <a:r>
              <a:rPr lang="en-US" dirty="0"/>
              <a:t>and how strong is </a:t>
            </a:r>
            <a:r>
              <a:rPr lang="en-US" dirty="0" smtClean="0"/>
              <a:t>it? </a:t>
            </a:r>
            <a:endParaRPr lang="de-DE" dirty="0"/>
          </a:p>
          <a:p>
            <a:pPr marL="514350" indent="-514350">
              <a:buFont typeface="+mj-lt"/>
              <a:buAutoNum type="arabicPeriod"/>
            </a:pPr>
            <a:r>
              <a:rPr lang="de-DE" dirty="0" err="1" smtClean="0"/>
              <a:t>According</a:t>
            </a:r>
            <a:r>
              <a:rPr lang="de-DE" dirty="0" smtClean="0"/>
              <a:t> </a:t>
            </a:r>
            <a:r>
              <a:rPr lang="de-DE" dirty="0" err="1" smtClean="0"/>
              <a:t>to</a:t>
            </a:r>
            <a:r>
              <a:rPr lang="de-DE" dirty="0" smtClean="0"/>
              <a:t> </a:t>
            </a:r>
            <a:r>
              <a:rPr lang="de-DE" dirty="0" err="1" smtClean="0"/>
              <a:t>theory</a:t>
            </a:r>
            <a:r>
              <a:rPr lang="de-DE" dirty="0" smtClean="0"/>
              <a:t>: </a:t>
            </a:r>
            <a:r>
              <a:rPr lang="de-DE" dirty="0" err="1" smtClean="0"/>
              <a:t>Autonomy</a:t>
            </a:r>
            <a:r>
              <a:rPr lang="de-DE" dirty="0" smtClean="0"/>
              <a:t> </a:t>
            </a:r>
            <a:r>
              <a:rPr lang="de-DE" dirty="0" err="1" smtClean="0"/>
              <a:t>of</a:t>
            </a:r>
            <a:r>
              <a:rPr lang="de-DE" dirty="0" smtClean="0"/>
              <a:t> </a:t>
            </a:r>
            <a:r>
              <a:rPr lang="de-DE" dirty="0" err="1" smtClean="0"/>
              <a:t>Thought,Autonomy</a:t>
            </a:r>
            <a:r>
              <a:rPr lang="de-DE" dirty="0" smtClean="0"/>
              <a:t> </a:t>
            </a:r>
            <a:r>
              <a:rPr lang="de-DE" dirty="0" err="1" smtClean="0"/>
              <a:t>of</a:t>
            </a:r>
            <a:r>
              <a:rPr lang="de-DE" dirty="0" smtClean="0"/>
              <a:t> Action(</a:t>
            </a:r>
            <a:r>
              <a:rPr lang="de-DE" dirty="0" err="1" smtClean="0"/>
              <a:t>Self</a:t>
            </a:r>
            <a:r>
              <a:rPr lang="de-DE" dirty="0" smtClean="0"/>
              <a:t> </a:t>
            </a:r>
            <a:r>
              <a:rPr lang="de-DE" dirty="0" err="1" smtClean="0"/>
              <a:t>Direction</a:t>
            </a:r>
            <a:r>
              <a:rPr lang="de-DE" dirty="0" smtClean="0"/>
              <a:t>); </a:t>
            </a:r>
            <a:r>
              <a:rPr lang="de-DE" dirty="0" err="1" smtClean="0"/>
              <a:t>Excitement</a:t>
            </a:r>
            <a:r>
              <a:rPr lang="de-DE" dirty="0" smtClean="0"/>
              <a:t>, </a:t>
            </a:r>
            <a:r>
              <a:rPr lang="de-DE" dirty="0" err="1" smtClean="0"/>
              <a:t>Novelty</a:t>
            </a:r>
            <a:r>
              <a:rPr lang="de-DE" dirty="0" smtClean="0"/>
              <a:t> </a:t>
            </a:r>
            <a:r>
              <a:rPr lang="de-DE" dirty="0" err="1" smtClean="0"/>
              <a:t>and</a:t>
            </a:r>
            <a:r>
              <a:rPr lang="de-DE" dirty="0" smtClean="0"/>
              <a:t> Challenge (Stimulation); Interpersonal </a:t>
            </a:r>
            <a:r>
              <a:rPr lang="de-DE" dirty="0" err="1" smtClean="0"/>
              <a:t>Conformity</a:t>
            </a:r>
            <a:r>
              <a:rPr lang="de-DE" dirty="0" smtClean="0"/>
              <a:t>, Compliance </a:t>
            </a:r>
            <a:r>
              <a:rPr lang="de-DE" dirty="0" err="1" smtClean="0"/>
              <a:t>with</a:t>
            </a:r>
            <a:r>
              <a:rPr lang="de-DE" dirty="0" smtClean="0"/>
              <a:t> </a:t>
            </a:r>
            <a:r>
              <a:rPr lang="de-DE" dirty="0" err="1" smtClean="0"/>
              <a:t>Social</a:t>
            </a:r>
            <a:r>
              <a:rPr lang="de-DE" dirty="0" smtClean="0"/>
              <a:t> </a:t>
            </a:r>
            <a:r>
              <a:rPr lang="de-DE" dirty="0" err="1" smtClean="0"/>
              <a:t>Norms</a:t>
            </a:r>
            <a:r>
              <a:rPr lang="de-DE" dirty="0" smtClean="0"/>
              <a:t> </a:t>
            </a:r>
            <a:r>
              <a:rPr lang="de-DE" dirty="0" err="1" smtClean="0"/>
              <a:t>and</a:t>
            </a:r>
            <a:r>
              <a:rPr lang="de-DE" dirty="0" smtClean="0"/>
              <a:t> Tradition (</a:t>
            </a:r>
            <a:r>
              <a:rPr lang="de-DE" dirty="0" err="1" smtClean="0"/>
              <a:t>Conformity</a:t>
            </a:r>
            <a:r>
              <a:rPr lang="de-DE" dirty="0" smtClean="0"/>
              <a:t>) </a:t>
            </a:r>
            <a:r>
              <a:rPr lang="de-DE" dirty="0" err="1" smtClean="0"/>
              <a:t>and</a:t>
            </a:r>
            <a:r>
              <a:rPr lang="de-DE" dirty="0" smtClean="0"/>
              <a:t> Tradition.</a:t>
            </a:r>
          </a:p>
          <a:p>
            <a:pPr marL="514350" indent="-514350">
              <a:buFont typeface="+mj-lt"/>
              <a:buAutoNum type="arabicPeriod"/>
            </a:pPr>
            <a:r>
              <a:rPr lang="de-DE" dirty="0" smtClean="0"/>
              <a:t>Differential </a:t>
            </a:r>
            <a:r>
              <a:rPr lang="de-DE" dirty="0" err="1" smtClean="0"/>
              <a:t>predictions</a:t>
            </a:r>
            <a:r>
              <a:rPr lang="de-DE" dirty="0" smtClean="0"/>
              <a:t> </a:t>
            </a:r>
            <a:r>
              <a:rPr lang="de-DE" dirty="0" err="1" smtClean="0"/>
              <a:t>for</a:t>
            </a:r>
            <a:r>
              <a:rPr lang="de-DE" dirty="0" smtClean="0"/>
              <a:t> </a:t>
            </a:r>
            <a:r>
              <a:rPr lang="de-DE" dirty="0" err="1" smtClean="0"/>
              <a:t>the</a:t>
            </a:r>
            <a:r>
              <a:rPr lang="de-DE" dirty="0" smtClean="0"/>
              <a:t> different </a:t>
            </a:r>
            <a:r>
              <a:rPr lang="de-DE" dirty="0" err="1" smtClean="0"/>
              <a:t>subdimensions</a:t>
            </a:r>
            <a:r>
              <a:rPr lang="de-DE" dirty="0" smtClean="0"/>
              <a:t>?</a:t>
            </a:r>
          </a:p>
          <a:p>
            <a:pPr marL="514350" indent="-514350">
              <a:buFont typeface="+mj-lt"/>
              <a:buAutoNum type="arabicPeriod"/>
            </a:pPr>
            <a:endParaRPr lang="de-DE"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Values </a:t>
            </a:r>
            <a:r>
              <a:rPr lang="de-DE" dirty="0" err="1" smtClean="0"/>
              <a:t>and</a:t>
            </a:r>
            <a:r>
              <a:rPr lang="de-DE" dirty="0" smtClean="0"/>
              <a:t> Innovation/</a:t>
            </a:r>
            <a:r>
              <a:rPr lang="de-DE" dirty="0" err="1" smtClean="0"/>
              <a:t>creativity</a:t>
            </a:r>
            <a:r>
              <a:rPr lang="de-DE" dirty="0" smtClean="0"/>
              <a:t> : Extended Model</a:t>
            </a:r>
            <a:endParaRPr lang="de-DE" dirty="0"/>
          </a:p>
        </p:txBody>
      </p:sp>
      <p:sp>
        <p:nvSpPr>
          <p:cNvPr id="3" name="Ellipse 2"/>
          <p:cNvSpPr/>
          <p:nvPr/>
        </p:nvSpPr>
        <p:spPr>
          <a:xfrm>
            <a:off x="1619102" y="2852936"/>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err="1" smtClean="0">
                <a:solidFill>
                  <a:schemeClr val="tx1"/>
                </a:solidFill>
              </a:rPr>
              <a:t>Autonomy</a:t>
            </a:r>
            <a:r>
              <a:rPr lang="de-DE" sz="1000" dirty="0" smtClean="0">
                <a:solidFill>
                  <a:schemeClr val="tx1"/>
                </a:solidFill>
              </a:rPr>
              <a:t> </a:t>
            </a:r>
            <a:r>
              <a:rPr lang="de-DE" sz="1000" dirty="0" err="1" smtClean="0">
                <a:solidFill>
                  <a:schemeClr val="tx1"/>
                </a:solidFill>
              </a:rPr>
              <a:t>of</a:t>
            </a:r>
            <a:r>
              <a:rPr lang="de-DE" sz="1000" dirty="0" smtClean="0">
                <a:solidFill>
                  <a:schemeClr val="tx1"/>
                </a:solidFill>
              </a:rPr>
              <a:t> Action</a:t>
            </a:r>
            <a:endParaRPr lang="de-DE" sz="1000" dirty="0">
              <a:solidFill>
                <a:schemeClr val="tx1"/>
              </a:solidFill>
            </a:endParaRPr>
          </a:p>
        </p:txBody>
      </p:sp>
      <p:sp>
        <p:nvSpPr>
          <p:cNvPr id="4" name="Ellipse 3"/>
          <p:cNvSpPr/>
          <p:nvPr/>
        </p:nvSpPr>
        <p:spPr>
          <a:xfrm>
            <a:off x="1619102" y="3573016"/>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err="1" smtClean="0">
                <a:solidFill>
                  <a:schemeClr val="tx1"/>
                </a:solidFill>
              </a:rPr>
              <a:t>Excitement</a:t>
            </a:r>
            <a:endParaRPr lang="de-DE" sz="1000" dirty="0">
              <a:solidFill>
                <a:schemeClr val="tx1"/>
              </a:solidFill>
            </a:endParaRPr>
          </a:p>
        </p:txBody>
      </p:sp>
      <p:sp>
        <p:nvSpPr>
          <p:cNvPr id="6" name="Ellipse 5"/>
          <p:cNvSpPr/>
          <p:nvPr/>
        </p:nvSpPr>
        <p:spPr>
          <a:xfrm>
            <a:off x="3995936" y="3933056"/>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smtClean="0">
                <a:solidFill>
                  <a:schemeClr val="tx1"/>
                </a:solidFill>
              </a:rPr>
              <a:t> </a:t>
            </a:r>
            <a:r>
              <a:rPr lang="de-DE" sz="1000" dirty="0" err="1" smtClean="0">
                <a:solidFill>
                  <a:schemeClr val="tx1"/>
                </a:solidFill>
              </a:rPr>
              <a:t>Creativity</a:t>
            </a:r>
            <a:endParaRPr lang="de-DE" sz="1000" dirty="0">
              <a:solidFill>
                <a:schemeClr val="tx1"/>
              </a:solidFill>
            </a:endParaRPr>
          </a:p>
        </p:txBody>
      </p:sp>
      <p:cxnSp>
        <p:nvCxnSpPr>
          <p:cNvPr id="7" name="Gerade Verbindung mit Pfeil 6"/>
          <p:cNvCxnSpPr>
            <a:stCxn id="3" idx="6"/>
            <a:endCxn id="6" idx="1"/>
          </p:cNvCxnSpPr>
          <p:nvPr/>
        </p:nvCxnSpPr>
        <p:spPr>
          <a:xfrm>
            <a:off x="2915246" y="3140968"/>
            <a:ext cx="1270506" cy="876451"/>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8" name="Gerade Verbindung mit Pfeil 7"/>
          <p:cNvCxnSpPr>
            <a:stCxn id="4" idx="6"/>
            <a:endCxn id="6" idx="2"/>
          </p:cNvCxnSpPr>
          <p:nvPr/>
        </p:nvCxnSpPr>
        <p:spPr>
          <a:xfrm>
            <a:off x="2915246" y="3861048"/>
            <a:ext cx="1080690" cy="360040"/>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9" name="Gerade Verbindung mit Pfeil 8"/>
          <p:cNvCxnSpPr>
            <a:stCxn id="43" idx="2"/>
            <a:endCxn id="6" idx="0"/>
          </p:cNvCxnSpPr>
          <p:nvPr/>
        </p:nvCxnSpPr>
        <p:spPr>
          <a:xfrm flipH="1">
            <a:off x="4644008" y="2420888"/>
            <a:ext cx="1800770" cy="151216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Ellipse 9"/>
          <p:cNvSpPr/>
          <p:nvPr/>
        </p:nvSpPr>
        <p:spPr>
          <a:xfrm>
            <a:off x="1619102" y="4293096"/>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err="1" smtClean="0">
                <a:solidFill>
                  <a:schemeClr val="tx1"/>
                </a:solidFill>
              </a:rPr>
              <a:t>Novelty</a:t>
            </a:r>
            <a:r>
              <a:rPr lang="de-DE" sz="1000" dirty="0" smtClean="0">
                <a:solidFill>
                  <a:schemeClr val="tx1"/>
                </a:solidFill>
              </a:rPr>
              <a:t> </a:t>
            </a:r>
            <a:r>
              <a:rPr lang="de-DE" sz="1000" dirty="0" err="1" smtClean="0">
                <a:solidFill>
                  <a:schemeClr val="tx1"/>
                </a:solidFill>
              </a:rPr>
              <a:t>and</a:t>
            </a:r>
            <a:r>
              <a:rPr lang="de-DE" sz="1000" dirty="0" smtClean="0">
                <a:solidFill>
                  <a:schemeClr val="tx1"/>
                </a:solidFill>
              </a:rPr>
              <a:t> Challenge</a:t>
            </a:r>
            <a:endParaRPr lang="de-DE" sz="1000" dirty="0">
              <a:solidFill>
                <a:schemeClr val="tx1"/>
              </a:solidFill>
            </a:endParaRPr>
          </a:p>
        </p:txBody>
      </p:sp>
      <p:cxnSp>
        <p:nvCxnSpPr>
          <p:cNvPr id="11" name="Gerade Verbindung mit Pfeil 10"/>
          <p:cNvCxnSpPr>
            <a:stCxn id="10" idx="6"/>
            <a:endCxn id="6" idx="3"/>
          </p:cNvCxnSpPr>
          <p:nvPr/>
        </p:nvCxnSpPr>
        <p:spPr>
          <a:xfrm flipV="1">
            <a:off x="2915246" y="4424757"/>
            <a:ext cx="1270506" cy="156371"/>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2" name="Ellipse 11"/>
          <p:cNvSpPr/>
          <p:nvPr/>
        </p:nvSpPr>
        <p:spPr>
          <a:xfrm>
            <a:off x="1619672" y="2132856"/>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err="1" smtClean="0">
                <a:solidFill>
                  <a:schemeClr val="tx1"/>
                </a:solidFill>
              </a:rPr>
              <a:t>Autonomy</a:t>
            </a:r>
            <a:r>
              <a:rPr lang="de-DE" sz="1000" dirty="0" smtClean="0">
                <a:solidFill>
                  <a:schemeClr val="tx1"/>
                </a:solidFill>
              </a:rPr>
              <a:t> </a:t>
            </a:r>
            <a:r>
              <a:rPr lang="de-DE" sz="1000" dirty="0" err="1" smtClean="0">
                <a:solidFill>
                  <a:schemeClr val="tx1"/>
                </a:solidFill>
              </a:rPr>
              <a:t>of</a:t>
            </a:r>
            <a:r>
              <a:rPr lang="de-DE" sz="1000" dirty="0" smtClean="0">
                <a:solidFill>
                  <a:schemeClr val="tx1"/>
                </a:solidFill>
              </a:rPr>
              <a:t> </a:t>
            </a:r>
            <a:r>
              <a:rPr lang="de-DE" sz="1000" dirty="0" err="1" smtClean="0">
                <a:solidFill>
                  <a:schemeClr val="tx1"/>
                </a:solidFill>
              </a:rPr>
              <a:t>Thought</a:t>
            </a:r>
            <a:endParaRPr lang="de-DE" sz="1000" dirty="0">
              <a:solidFill>
                <a:schemeClr val="tx1"/>
              </a:solidFill>
            </a:endParaRPr>
          </a:p>
        </p:txBody>
      </p:sp>
      <p:cxnSp>
        <p:nvCxnSpPr>
          <p:cNvPr id="13" name="Gerade Verbindung mit Pfeil 12"/>
          <p:cNvCxnSpPr>
            <a:stCxn id="12" idx="6"/>
            <a:endCxn id="6" idx="0"/>
          </p:cNvCxnSpPr>
          <p:nvPr/>
        </p:nvCxnSpPr>
        <p:spPr>
          <a:xfrm>
            <a:off x="2915816" y="2420888"/>
            <a:ext cx="1728192" cy="1512168"/>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4" name="Rechteck 13"/>
          <p:cNvSpPr/>
          <p:nvPr/>
        </p:nvSpPr>
        <p:spPr>
          <a:xfrm>
            <a:off x="5436096" y="2780928"/>
            <a:ext cx="255198" cy="369332"/>
          </a:xfrm>
          <a:prstGeom prst="rect">
            <a:avLst/>
          </a:prstGeom>
        </p:spPr>
        <p:txBody>
          <a:bodyPr wrap="none">
            <a:spAutoFit/>
          </a:bodyPr>
          <a:lstStyle/>
          <a:p>
            <a:r>
              <a:rPr lang="de-DE" dirty="0" smtClean="0"/>
              <a:t>-</a:t>
            </a:r>
            <a:endParaRPr lang="de-DE" dirty="0"/>
          </a:p>
        </p:txBody>
      </p:sp>
      <p:sp>
        <p:nvSpPr>
          <p:cNvPr id="16" name="Rechteck 15"/>
          <p:cNvSpPr/>
          <p:nvPr/>
        </p:nvSpPr>
        <p:spPr>
          <a:xfrm>
            <a:off x="3491880" y="2708920"/>
            <a:ext cx="300082" cy="369332"/>
          </a:xfrm>
          <a:prstGeom prst="rect">
            <a:avLst/>
          </a:prstGeom>
        </p:spPr>
        <p:txBody>
          <a:bodyPr wrap="none">
            <a:spAutoFit/>
          </a:bodyPr>
          <a:lstStyle/>
          <a:p>
            <a:r>
              <a:rPr lang="de-DE" dirty="0" smtClean="0"/>
              <a:t>+</a:t>
            </a:r>
            <a:endParaRPr lang="de-DE" dirty="0"/>
          </a:p>
        </p:txBody>
      </p:sp>
      <p:sp>
        <p:nvSpPr>
          <p:cNvPr id="17" name="Rechteck 16"/>
          <p:cNvSpPr/>
          <p:nvPr/>
        </p:nvSpPr>
        <p:spPr>
          <a:xfrm>
            <a:off x="5868144" y="3140968"/>
            <a:ext cx="255198" cy="369332"/>
          </a:xfrm>
          <a:prstGeom prst="rect">
            <a:avLst/>
          </a:prstGeom>
        </p:spPr>
        <p:txBody>
          <a:bodyPr wrap="none">
            <a:spAutoFit/>
          </a:bodyPr>
          <a:lstStyle/>
          <a:p>
            <a:r>
              <a:rPr lang="de-DE" dirty="0" smtClean="0"/>
              <a:t>-</a:t>
            </a:r>
            <a:endParaRPr lang="de-DE" dirty="0"/>
          </a:p>
        </p:txBody>
      </p:sp>
      <p:sp>
        <p:nvSpPr>
          <p:cNvPr id="18" name="Rechteck 17"/>
          <p:cNvSpPr/>
          <p:nvPr/>
        </p:nvSpPr>
        <p:spPr>
          <a:xfrm>
            <a:off x="3275856" y="3140968"/>
            <a:ext cx="300082" cy="369332"/>
          </a:xfrm>
          <a:prstGeom prst="rect">
            <a:avLst/>
          </a:prstGeom>
        </p:spPr>
        <p:txBody>
          <a:bodyPr wrap="square">
            <a:spAutoFit/>
          </a:bodyPr>
          <a:lstStyle/>
          <a:p>
            <a:r>
              <a:rPr lang="de-DE" dirty="0" smtClean="0"/>
              <a:t>+</a:t>
            </a:r>
            <a:endParaRPr lang="de-DE" dirty="0"/>
          </a:p>
        </p:txBody>
      </p:sp>
      <p:sp>
        <p:nvSpPr>
          <p:cNvPr id="20" name="Textfeld 19"/>
          <p:cNvSpPr txBox="1"/>
          <p:nvPr/>
        </p:nvSpPr>
        <p:spPr>
          <a:xfrm>
            <a:off x="9324528" y="4221088"/>
            <a:ext cx="288032" cy="3416320"/>
          </a:xfrm>
          <a:prstGeom prst="rect">
            <a:avLst/>
          </a:prstGeom>
          <a:noFill/>
        </p:spPr>
        <p:txBody>
          <a:bodyPr wrap="square" rtlCol="0">
            <a:spAutoFit/>
          </a:bodyPr>
          <a:lstStyle/>
          <a:p>
            <a:r>
              <a:rPr lang="de-DE" dirty="0" smtClean="0"/>
              <a:t>.</a:t>
            </a:r>
          </a:p>
          <a:p>
            <a:r>
              <a:rPr lang="de-DE" dirty="0" smtClean="0"/>
              <a:t>.</a:t>
            </a:r>
          </a:p>
          <a:p>
            <a:r>
              <a:rPr lang="de-DE" dirty="0" smtClean="0"/>
              <a:t>.</a:t>
            </a:r>
          </a:p>
          <a:p>
            <a:r>
              <a:rPr lang="de-DE" dirty="0" smtClean="0"/>
              <a:t>.</a:t>
            </a:r>
          </a:p>
          <a:p>
            <a:r>
              <a:rPr lang="de-DE" dirty="0" smtClean="0"/>
              <a:t>.</a:t>
            </a:r>
          </a:p>
          <a:p>
            <a:r>
              <a:rPr lang="de-DE" dirty="0" smtClean="0"/>
              <a:t>.</a:t>
            </a:r>
          </a:p>
          <a:p>
            <a:r>
              <a:rPr lang="de-DE" dirty="0" smtClean="0"/>
              <a:t>..</a:t>
            </a:r>
          </a:p>
          <a:p>
            <a:r>
              <a:rPr lang="de-DE" dirty="0" smtClean="0"/>
              <a:t>.</a:t>
            </a:r>
          </a:p>
          <a:p>
            <a:r>
              <a:rPr lang="de-DE" dirty="0" smtClean="0"/>
              <a:t>.</a:t>
            </a:r>
          </a:p>
          <a:p>
            <a:r>
              <a:rPr lang="de-DE" dirty="0" smtClean="0"/>
              <a:t>.</a:t>
            </a:r>
          </a:p>
          <a:p>
            <a:endParaRPr lang="de-DE" dirty="0"/>
          </a:p>
        </p:txBody>
      </p:sp>
      <p:sp>
        <p:nvSpPr>
          <p:cNvPr id="26" name="Ellipse 25"/>
          <p:cNvSpPr/>
          <p:nvPr/>
        </p:nvSpPr>
        <p:spPr>
          <a:xfrm>
            <a:off x="3995936" y="5229200"/>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smtClean="0">
                <a:solidFill>
                  <a:schemeClr val="tx1"/>
                </a:solidFill>
              </a:rPr>
              <a:t>Innovation</a:t>
            </a:r>
            <a:endParaRPr lang="de-DE" sz="1000" dirty="0">
              <a:solidFill>
                <a:schemeClr val="tx1"/>
              </a:solidFill>
            </a:endParaRPr>
          </a:p>
        </p:txBody>
      </p:sp>
      <p:cxnSp>
        <p:nvCxnSpPr>
          <p:cNvPr id="27" name="Gerade Verbindung mit Pfeil 26"/>
          <p:cNvCxnSpPr>
            <a:stCxn id="6" idx="4"/>
            <a:endCxn id="26" idx="0"/>
          </p:cNvCxnSpPr>
          <p:nvPr/>
        </p:nvCxnSpPr>
        <p:spPr>
          <a:xfrm>
            <a:off x="4644008" y="4509120"/>
            <a:ext cx="0" cy="72008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0" name="Ellipse 39"/>
          <p:cNvSpPr/>
          <p:nvPr/>
        </p:nvSpPr>
        <p:spPr>
          <a:xfrm>
            <a:off x="6444208" y="2852936"/>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smtClean="0">
                <a:solidFill>
                  <a:schemeClr val="tx1"/>
                </a:solidFill>
              </a:rPr>
              <a:t>, Compliance </a:t>
            </a:r>
            <a:r>
              <a:rPr lang="de-DE" sz="1000" dirty="0" err="1" smtClean="0">
                <a:solidFill>
                  <a:schemeClr val="tx1"/>
                </a:solidFill>
              </a:rPr>
              <a:t>with</a:t>
            </a:r>
            <a:r>
              <a:rPr lang="de-DE" sz="1000" dirty="0" smtClean="0">
                <a:solidFill>
                  <a:schemeClr val="tx1"/>
                </a:solidFill>
              </a:rPr>
              <a:t> </a:t>
            </a:r>
            <a:r>
              <a:rPr lang="de-DE" sz="1000" dirty="0" err="1" smtClean="0">
                <a:solidFill>
                  <a:schemeClr val="tx1"/>
                </a:solidFill>
              </a:rPr>
              <a:t>Social</a:t>
            </a:r>
            <a:r>
              <a:rPr lang="de-DE" sz="1000" dirty="0" smtClean="0">
                <a:solidFill>
                  <a:schemeClr val="tx1"/>
                </a:solidFill>
              </a:rPr>
              <a:t> Norm</a:t>
            </a:r>
            <a:endParaRPr lang="de-DE" sz="1000" dirty="0">
              <a:solidFill>
                <a:schemeClr val="tx1"/>
              </a:solidFill>
            </a:endParaRPr>
          </a:p>
        </p:txBody>
      </p:sp>
      <p:sp>
        <p:nvSpPr>
          <p:cNvPr id="41" name="Ellipse 40"/>
          <p:cNvSpPr/>
          <p:nvPr/>
        </p:nvSpPr>
        <p:spPr>
          <a:xfrm>
            <a:off x="6444208" y="3573016"/>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smtClean="0">
                <a:solidFill>
                  <a:schemeClr val="tx1"/>
                </a:solidFill>
              </a:rPr>
              <a:t>Tradition</a:t>
            </a:r>
            <a:endParaRPr lang="de-DE" sz="1000" dirty="0">
              <a:solidFill>
                <a:schemeClr val="tx1"/>
              </a:solidFill>
            </a:endParaRPr>
          </a:p>
        </p:txBody>
      </p:sp>
      <p:sp>
        <p:nvSpPr>
          <p:cNvPr id="42" name="Ellipse 41"/>
          <p:cNvSpPr/>
          <p:nvPr/>
        </p:nvSpPr>
        <p:spPr>
          <a:xfrm>
            <a:off x="6444208" y="4293096"/>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smtClean="0">
                <a:solidFill>
                  <a:schemeClr val="tx1"/>
                </a:solidFill>
              </a:rPr>
              <a:t>Personal Security</a:t>
            </a:r>
            <a:endParaRPr lang="de-DE" sz="1000" dirty="0">
              <a:solidFill>
                <a:schemeClr val="tx1"/>
              </a:solidFill>
            </a:endParaRPr>
          </a:p>
        </p:txBody>
      </p:sp>
      <p:sp>
        <p:nvSpPr>
          <p:cNvPr id="43" name="Ellipse 42"/>
          <p:cNvSpPr/>
          <p:nvPr/>
        </p:nvSpPr>
        <p:spPr>
          <a:xfrm>
            <a:off x="6444778" y="2132856"/>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smtClean="0">
                <a:solidFill>
                  <a:schemeClr val="tx1"/>
                </a:solidFill>
              </a:rPr>
              <a:t>Interpersonal </a:t>
            </a:r>
            <a:r>
              <a:rPr lang="de-DE" sz="1000" dirty="0" err="1" smtClean="0">
                <a:solidFill>
                  <a:schemeClr val="tx1"/>
                </a:solidFill>
              </a:rPr>
              <a:t>Conformity</a:t>
            </a:r>
            <a:endParaRPr lang="de-DE" sz="1000" dirty="0">
              <a:solidFill>
                <a:schemeClr val="tx1"/>
              </a:solidFill>
            </a:endParaRPr>
          </a:p>
        </p:txBody>
      </p:sp>
      <p:cxnSp>
        <p:nvCxnSpPr>
          <p:cNvPr id="46" name="Gerade Verbindung mit Pfeil 45"/>
          <p:cNvCxnSpPr>
            <a:stCxn id="40" idx="2"/>
            <a:endCxn id="6" idx="7"/>
          </p:cNvCxnSpPr>
          <p:nvPr/>
        </p:nvCxnSpPr>
        <p:spPr>
          <a:xfrm flipH="1">
            <a:off x="5102264" y="3140968"/>
            <a:ext cx="1341944" cy="876451"/>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9" name="Gerade Verbindung mit Pfeil 48"/>
          <p:cNvCxnSpPr>
            <a:stCxn id="41" idx="2"/>
            <a:endCxn id="6" idx="6"/>
          </p:cNvCxnSpPr>
          <p:nvPr/>
        </p:nvCxnSpPr>
        <p:spPr>
          <a:xfrm flipH="1">
            <a:off x="5292080" y="3861048"/>
            <a:ext cx="1152128" cy="36004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3" name="Gerade Verbindung mit Pfeil 52"/>
          <p:cNvCxnSpPr>
            <a:stCxn id="42" idx="2"/>
            <a:endCxn id="6" idx="5"/>
          </p:cNvCxnSpPr>
          <p:nvPr/>
        </p:nvCxnSpPr>
        <p:spPr>
          <a:xfrm flipH="1" flipV="1">
            <a:off x="5102264" y="4424757"/>
            <a:ext cx="1341944" cy="156371"/>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6" name="Rechteck 55"/>
          <p:cNvSpPr/>
          <p:nvPr/>
        </p:nvSpPr>
        <p:spPr>
          <a:xfrm>
            <a:off x="3203848" y="3645024"/>
            <a:ext cx="300082" cy="369332"/>
          </a:xfrm>
          <a:prstGeom prst="rect">
            <a:avLst/>
          </a:prstGeom>
        </p:spPr>
        <p:txBody>
          <a:bodyPr wrap="square">
            <a:spAutoFit/>
          </a:bodyPr>
          <a:lstStyle/>
          <a:p>
            <a:r>
              <a:rPr lang="de-DE" dirty="0" smtClean="0"/>
              <a:t>+</a:t>
            </a:r>
            <a:endParaRPr lang="de-DE" dirty="0"/>
          </a:p>
        </p:txBody>
      </p:sp>
      <p:sp>
        <p:nvSpPr>
          <p:cNvPr id="57" name="Rechteck 56"/>
          <p:cNvSpPr/>
          <p:nvPr/>
        </p:nvSpPr>
        <p:spPr>
          <a:xfrm>
            <a:off x="3131840" y="4221088"/>
            <a:ext cx="300082" cy="369332"/>
          </a:xfrm>
          <a:prstGeom prst="rect">
            <a:avLst/>
          </a:prstGeom>
        </p:spPr>
        <p:txBody>
          <a:bodyPr wrap="square">
            <a:spAutoFit/>
          </a:bodyPr>
          <a:lstStyle/>
          <a:p>
            <a:r>
              <a:rPr lang="de-DE" dirty="0" smtClean="0"/>
              <a:t>+</a:t>
            </a:r>
            <a:endParaRPr lang="de-DE" dirty="0"/>
          </a:p>
        </p:txBody>
      </p:sp>
      <p:sp>
        <p:nvSpPr>
          <p:cNvPr id="58" name="Rechteck 57"/>
          <p:cNvSpPr/>
          <p:nvPr/>
        </p:nvSpPr>
        <p:spPr>
          <a:xfrm>
            <a:off x="5940152" y="3717032"/>
            <a:ext cx="255198" cy="369332"/>
          </a:xfrm>
          <a:prstGeom prst="rect">
            <a:avLst/>
          </a:prstGeom>
        </p:spPr>
        <p:txBody>
          <a:bodyPr wrap="none">
            <a:spAutoFit/>
          </a:bodyPr>
          <a:lstStyle/>
          <a:p>
            <a:r>
              <a:rPr lang="de-DE" dirty="0" smtClean="0"/>
              <a:t>-</a:t>
            </a:r>
            <a:endParaRPr lang="de-DE" dirty="0"/>
          </a:p>
        </p:txBody>
      </p:sp>
      <p:sp>
        <p:nvSpPr>
          <p:cNvPr id="59" name="Rechteck 58"/>
          <p:cNvSpPr/>
          <p:nvPr/>
        </p:nvSpPr>
        <p:spPr>
          <a:xfrm>
            <a:off x="5796136" y="4221088"/>
            <a:ext cx="279648" cy="369332"/>
          </a:xfrm>
          <a:prstGeom prst="rect">
            <a:avLst/>
          </a:prstGeom>
        </p:spPr>
        <p:txBody>
          <a:bodyPr wrap="square">
            <a:spAutoFit/>
          </a:bodyPr>
          <a:lstStyle/>
          <a:p>
            <a:r>
              <a:rPr lang="de-DE" dirty="0" smtClean="0"/>
              <a:t>-</a:t>
            </a:r>
            <a:endParaRPr lang="de-DE" dirty="0"/>
          </a:p>
        </p:txBody>
      </p:sp>
      <p:sp>
        <p:nvSpPr>
          <p:cNvPr id="31" name="Ellipse 30"/>
          <p:cNvSpPr/>
          <p:nvPr/>
        </p:nvSpPr>
        <p:spPr>
          <a:xfrm>
            <a:off x="6444208" y="5013176"/>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err="1" smtClean="0">
                <a:solidFill>
                  <a:schemeClr val="tx1"/>
                </a:solidFill>
              </a:rPr>
              <a:t>Social</a:t>
            </a:r>
            <a:r>
              <a:rPr lang="de-DE" sz="1000" dirty="0" smtClean="0">
                <a:solidFill>
                  <a:schemeClr val="tx1"/>
                </a:solidFill>
              </a:rPr>
              <a:t> Security</a:t>
            </a:r>
            <a:endParaRPr lang="de-DE" sz="1000" dirty="0">
              <a:solidFill>
                <a:schemeClr val="tx1"/>
              </a:solidFill>
            </a:endParaRPr>
          </a:p>
        </p:txBody>
      </p:sp>
      <p:cxnSp>
        <p:nvCxnSpPr>
          <p:cNvPr id="32" name="Gerade Verbindung mit Pfeil 31"/>
          <p:cNvCxnSpPr>
            <a:stCxn id="31" idx="2"/>
            <a:endCxn id="6" idx="5"/>
          </p:cNvCxnSpPr>
          <p:nvPr/>
        </p:nvCxnSpPr>
        <p:spPr>
          <a:xfrm flipH="1" flipV="1">
            <a:off x="5102264" y="4424757"/>
            <a:ext cx="1341944" cy="876451"/>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6" name="Rechteck 35"/>
          <p:cNvSpPr/>
          <p:nvPr/>
        </p:nvSpPr>
        <p:spPr>
          <a:xfrm>
            <a:off x="5796136" y="4653136"/>
            <a:ext cx="279648" cy="369332"/>
          </a:xfrm>
          <a:prstGeom prst="rect">
            <a:avLst/>
          </a:prstGeom>
        </p:spPr>
        <p:txBody>
          <a:bodyPr wrap="square">
            <a:spAutoFit/>
          </a:bodyPr>
          <a:lstStyle/>
          <a:p>
            <a:r>
              <a:rPr lang="de-DE" dirty="0" smtClean="0"/>
              <a:t>-</a:t>
            </a:r>
            <a:endParaRPr lang="de-DE"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endParaRPr lang="de-DE"/>
          </a:p>
        </p:txBody>
      </p:sp>
      <p:sp>
        <p:nvSpPr>
          <p:cNvPr id="4" name="Inhaltsplatzhalter 3"/>
          <p:cNvSpPr>
            <a:spLocks noGrp="1"/>
          </p:cNvSpPr>
          <p:nvPr>
            <p:ph idx="1"/>
          </p:nvPr>
        </p:nvSpPr>
        <p:spPr/>
        <p:txBody>
          <a:bodyPr/>
          <a:lstStyle/>
          <a:p>
            <a:pPr marL="514350" indent="-514350">
              <a:buAutoNum type="arabicPeriod" startAt="3"/>
            </a:pPr>
            <a:r>
              <a:rPr lang="de-DE" dirty="0" smtClean="0"/>
              <a:t>State </a:t>
            </a:r>
            <a:r>
              <a:rPr lang="de-DE" dirty="0" err="1" smtClean="0"/>
              <a:t>of</a:t>
            </a:r>
            <a:r>
              <a:rPr lang="de-DE" dirty="0" smtClean="0"/>
              <a:t> </a:t>
            </a:r>
            <a:r>
              <a:rPr lang="de-DE" dirty="0" err="1" smtClean="0"/>
              <a:t>the</a:t>
            </a:r>
            <a:r>
              <a:rPr lang="de-DE" dirty="0" smtClean="0"/>
              <a:t> Art </a:t>
            </a:r>
            <a:r>
              <a:rPr lang="de-DE" dirty="0" err="1" smtClean="0"/>
              <a:t>and</a:t>
            </a:r>
            <a:r>
              <a:rPr lang="de-DE" dirty="0" smtClean="0"/>
              <a:t> Selected </a:t>
            </a:r>
            <a:r>
              <a:rPr lang="de-DE" dirty="0" err="1" smtClean="0"/>
              <a:t>Theories</a:t>
            </a:r>
            <a:r>
              <a:rPr lang="de-DE" dirty="0" smtClean="0"/>
              <a:t>:</a:t>
            </a:r>
            <a:br>
              <a:rPr lang="de-DE" dirty="0" smtClean="0"/>
            </a:br>
            <a:r>
              <a:rPr lang="de-DE" dirty="0" smtClean="0"/>
              <a:t>3.3. </a:t>
            </a:r>
            <a:r>
              <a:rPr lang="de-DE" dirty="0" err="1" smtClean="0"/>
              <a:t>Sternberg`s</a:t>
            </a:r>
            <a:r>
              <a:rPr lang="de-DE" dirty="0" smtClean="0"/>
              <a:t> </a:t>
            </a:r>
            <a:r>
              <a:rPr lang="de-DE" dirty="0" err="1" smtClean="0"/>
              <a:t>investment</a:t>
            </a:r>
            <a:r>
              <a:rPr lang="de-DE" dirty="0" smtClean="0"/>
              <a:t> </a:t>
            </a:r>
            <a:r>
              <a:rPr lang="de-DE" dirty="0" err="1" smtClean="0"/>
              <a:t>theory</a:t>
            </a:r>
            <a:r>
              <a:rPr lang="de-DE" dirty="0" smtClean="0"/>
              <a:t> </a:t>
            </a:r>
            <a:r>
              <a:rPr lang="de-DE" dirty="0" err="1" smtClean="0"/>
              <a:t>of</a:t>
            </a:r>
            <a:r>
              <a:rPr lang="de-DE" dirty="0" smtClean="0"/>
              <a:t> </a:t>
            </a:r>
            <a:r>
              <a:rPr lang="de-DE" dirty="0" err="1" smtClean="0"/>
              <a:t>creativity</a:t>
            </a:r>
            <a:endParaRPr lang="de-DE"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Investment </a:t>
            </a:r>
            <a:r>
              <a:rPr lang="de-DE" dirty="0" err="1" smtClean="0"/>
              <a:t>Theory</a:t>
            </a:r>
            <a:r>
              <a:rPr lang="de-DE" dirty="0" smtClean="0"/>
              <a:t> (Sternberg 2012)</a:t>
            </a:r>
            <a:endParaRPr lang="de-DE" dirty="0"/>
          </a:p>
        </p:txBody>
      </p:sp>
      <p:sp>
        <p:nvSpPr>
          <p:cNvPr id="6" name="Ellipse 5"/>
          <p:cNvSpPr/>
          <p:nvPr/>
        </p:nvSpPr>
        <p:spPr>
          <a:xfrm>
            <a:off x="3918798" y="2143116"/>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err="1" smtClean="0">
                <a:solidFill>
                  <a:schemeClr val="tx1"/>
                </a:solidFill>
              </a:rPr>
              <a:t>Creativity</a:t>
            </a:r>
            <a:endParaRPr lang="de-DE" sz="1000" dirty="0">
              <a:solidFill>
                <a:schemeClr val="tx1"/>
              </a:solidFill>
            </a:endParaRPr>
          </a:p>
        </p:txBody>
      </p:sp>
      <p:sp>
        <p:nvSpPr>
          <p:cNvPr id="8" name="Ellipse 7"/>
          <p:cNvSpPr/>
          <p:nvPr/>
        </p:nvSpPr>
        <p:spPr>
          <a:xfrm>
            <a:off x="346898" y="3781630"/>
            <a:ext cx="1296144" cy="576064"/>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rPr>
              <a:t>abilities</a:t>
            </a:r>
            <a:endParaRPr lang="de-DE" sz="1000" dirty="0">
              <a:solidFill>
                <a:schemeClr val="tx1"/>
              </a:solidFill>
            </a:endParaRPr>
          </a:p>
        </p:txBody>
      </p:sp>
      <p:sp>
        <p:nvSpPr>
          <p:cNvPr id="9" name="Ellipse 8"/>
          <p:cNvSpPr/>
          <p:nvPr/>
        </p:nvSpPr>
        <p:spPr>
          <a:xfrm>
            <a:off x="7490698" y="3781630"/>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rPr>
              <a:t>environment</a:t>
            </a:r>
            <a:endParaRPr lang="de-DE" sz="1000" dirty="0">
              <a:solidFill>
                <a:schemeClr val="tx1"/>
              </a:solidFill>
            </a:endParaRPr>
          </a:p>
        </p:txBody>
      </p:sp>
      <p:sp>
        <p:nvSpPr>
          <p:cNvPr id="10" name="Ellipse 9"/>
          <p:cNvSpPr/>
          <p:nvPr/>
        </p:nvSpPr>
        <p:spPr>
          <a:xfrm>
            <a:off x="6061938" y="3781630"/>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rPr>
              <a:t> motivation</a:t>
            </a:r>
            <a:endParaRPr lang="de-DE" sz="1000" dirty="0">
              <a:solidFill>
                <a:schemeClr val="tx1"/>
              </a:solidFill>
            </a:endParaRPr>
          </a:p>
        </p:txBody>
      </p:sp>
      <p:sp>
        <p:nvSpPr>
          <p:cNvPr id="11" name="Ellipse 10"/>
          <p:cNvSpPr/>
          <p:nvPr/>
        </p:nvSpPr>
        <p:spPr>
          <a:xfrm>
            <a:off x="4633178" y="3781630"/>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rPr>
              <a:t> personality</a:t>
            </a:r>
            <a:endParaRPr lang="de-DE" sz="1000" dirty="0">
              <a:solidFill>
                <a:schemeClr val="tx1"/>
              </a:solidFill>
            </a:endParaRPr>
          </a:p>
        </p:txBody>
      </p:sp>
      <p:sp>
        <p:nvSpPr>
          <p:cNvPr id="12" name="Ellipse 11"/>
          <p:cNvSpPr/>
          <p:nvPr/>
        </p:nvSpPr>
        <p:spPr>
          <a:xfrm>
            <a:off x="3204418" y="3781630"/>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rPr>
              <a:t>styles of thinking</a:t>
            </a:r>
            <a:endParaRPr lang="de-DE" sz="1000" dirty="0">
              <a:solidFill>
                <a:schemeClr val="tx1"/>
              </a:solidFill>
            </a:endParaRPr>
          </a:p>
        </p:txBody>
      </p:sp>
      <p:sp>
        <p:nvSpPr>
          <p:cNvPr id="13" name="Ellipse 12"/>
          <p:cNvSpPr/>
          <p:nvPr/>
        </p:nvSpPr>
        <p:spPr>
          <a:xfrm>
            <a:off x="1775658" y="3781630"/>
            <a:ext cx="1296144" cy="576064"/>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rPr>
              <a:t>knowledge</a:t>
            </a:r>
            <a:endParaRPr lang="de-DE" sz="1000" dirty="0">
              <a:solidFill>
                <a:schemeClr val="tx1"/>
              </a:solidFill>
            </a:endParaRPr>
          </a:p>
        </p:txBody>
      </p:sp>
      <p:cxnSp>
        <p:nvCxnSpPr>
          <p:cNvPr id="14" name="Gerade Verbindung mit Pfeil 13"/>
          <p:cNvCxnSpPr>
            <a:stCxn id="8" idx="0"/>
            <a:endCxn id="6" idx="3"/>
          </p:cNvCxnSpPr>
          <p:nvPr/>
        </p:nvCxnSpPr>
        <p:spPr>
          <a:xfrm rot="5400000" flipH="1" flipV="1">
            <a:off x="1978386" y="1651402"/>
            <a:ext cx="1146813" cy="311364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Gerade Verbindung mit Pfeil 14"/>
          <p:cNvCxnSpPr>
            <a:stCxn id="13" idx="0"/>
            <a:endCxn id="6" idx="3"/>
          </p:cNvCxnSpPr>
          <p:nvPr/>
        </p:nvCxnSpPr>
        <p:spPr>
          <a:xfrm rot="5400000" flipH="1" flipV="1">
            <a:off x="2692766" y="2365782"/>
            <a:ext cx="1146813" cy="168488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Gerade Verbindung mit Pfeil 15"/>
          <p:cNvCxnSpPr>
            <a:stCxn id="12" idx="0"/>
            <a:endCxn id="6" idx="4"/>
          </p:cNvCxnSpPr>
          <p:nvPr/>
        </p:nvCxnSpPr>
        <p:spPr>
          <a:xfrm rot="5400000" flipH="1" flipV="1">
            <a:off x="3678455" y="2893215"/>
            <a:ext cx="1062450" cy="71438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Gerade Verbindung mit Pfeil 16"/>
          <p:cNvCxnSpPr>
            <a:stCxn id="11" idx="0"/>
            <a:endCxn id="6" idx="4"/>
          </p:cNvCxnSpPr>
          <p:nvPr/>
        </p:nvCxnSpPr>
        <p:spPr>
          <a:xfrm rot="16200000" flipV="1">
            <a:off x="4392835" y="2893215"/>
            <a:ext cx="1062450" cy="71438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Gerade Verbindung mit Pfeil 17"/>
          <p:cNvCxnSpPr>
            <a:stCxn id="10" idx="0"/>
            <a:endCxn id="6" idx="5"/>
          </p:cNvCxnSpPr>
          <p:nvPr/>
        </p:nvCxnSpPr>
        <p:spPr>
          <a:xfrm rot="16200000" flipV="1">
            <a:off x="5294162" y="2365782"/>
            <a:ext cx="1146813" cy="168488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Gerade Verbindung mit Pfeil 18"/>
          <p:cNvCxnSpPr>
            <a:stCxn id="9" idx="0"/>
            <a:endCxn id="6" idx="5"/>
          </p:cNvCxnSpPr>
          <p:nvPr/>
        </p:nvCxnSpPr>
        <p:spPr>
          <a:xfrm rot="16200000" flipV="1">
            <a:off x="6008542" y="1651402"/>
            <a:ext cx="1146813" cy="311364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 name="Ellipse 33"/>
          <p:cNvSpPr/>
          <p:nvPr/>
        </p:nvSpPr>
        <p:spPr>
          <a:xfrm>
            <a:off x="1142975" y="5286387"/>
            <a:ext cx="859344" cy="419375"/>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rPr>
              <a:t>contextual ability</a:t>
            </a:r>
            <a:endParaRPr lang="de-DE" sz="800" dirty="0">
              <a:solidFill>
                <a:schemeClr val="tx1"/>
              </a:solidFill>
            </a:endParaRPr>
          </a:p>
        </p:txBody>
      </p:sp>
      <p:sp>
        <p:nvSpPr>
          <p:cNvPr id="35" name="Ellipse 34"/>
          <p:cNvSpPr/>
          <p:nvPr/>
        </p:nvSpPr>
        <p:spPr>
          <a:xfrm>
            <a:off x="571471" y="5715015"/>
            <a:ext cx="859344" cy="419375"/>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rPr>
              <a:t>practical</a:t>
            </a:r>
            <a:endParaRPr lang="de-DE" sz="800" dirty="0">
              <a:solidFill>
                <a:schemeClr val="tx1"/>
              </a:solidFill>
            </a:endParaRPr>
          </a:p>
        </p:txBody>
      </p:sp>
      <p:sp>
        <p:nvSpPr>
          <p:cNvPr id="36" name="Ellipse 35"/>
          <p:cNvSpPr/>
          <p:nvPr/>
        </p:nvSpPr>
        <p:spPr>
          <a:xfrm>
            <a:off x="14729" y="5286394"/>
            <a:ext cx="859344" cy="419375"/>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rPr>
              <a:t>analytical</a:t>
            </a:r>
            <a:endParaRPr lang="de-DE" sz="800" dirty="0">
              <a:solidFill>
                <a:schemeClr val="tx1"/>
              </a:solidFill>
            </a:endParaRPr>
          </a:p>
        </p:txBody>
      </p:sp>
      <p:sp>
        <p:nvSpPr>
          <p:cNvPr id="37" name="Ellipse 36"/>
          <p:cNvSpPr/>
          <p:nvPr/>
        </p:nvSpPr>
        <p:spPr>
          <a:xfrm>
            <a:off x="2285983" y="5286387"/>
            <a:ext cx="859344" cy="419375"/>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err="1" smtClean="0">
                <a:solidFill>
                  <a:schemeClr val="tx1"/>
                </a:solidFill>
              </a:rPr>
              <a:t>peference</a:t>
            </a:r>
            <a:r>
              <a:rPr lang="en-US" sz="800" dirty="0" smtClean="0">
                <a:solidFill>
                  <a:schemeClr val="tx1"/>
                </a:solidFill>
              </a:rPr>
              <a:t> for thinking</a:t>
            </a:r>
            <a:endParaRPr lang="de-DE" sz="800" dirty="0">
              <a:solidFill>
                <a:schemeClr val="tx1"/>
              </a:solidFill>
            </a:endParaRPr>
          </a:p>
        </p:txBody>
      </p:sp>
      <p:sp>
        <p:nvSpPr>
          <p:cNvPr id="38" name="Ellipse 37"/>
          <p:cNvSpPr/>
          <p:nvPr/>
        </p:nvSpPr>
        <p:spPr>
          <a:xfrm>
            <a:off x="3214677" y="5286387"/>
            <a:ext cx="859344" cy="419375"/>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rPr>
              <a:t>thinking in new ways</a:t>
            </a:r>
            <a:endParaRPr lang="de-DE" sz="800" dirty="0">
              <a:solidFill>
                <a:schemeClr val="tx1"/>
              </a:solidFill>
            </a:endParaRPr>
          </a:p>
        </p:txBody>
      </p:sp>
      <p:cxnSp>
        <p:nvCxnSpPr>
          <p:cNvPr id="39" name="Gerade Verbindung mit Pfeil 38"/>
          <p:cNvCxnSpPr>
            <a:stCxn id="8" idx="4"/>
            <a:endCxn id="35" idx="0"/>
          </p:cNvCxnSpPr>
          <p:nvPr/>
        </p:nvCxnSpPr>
        <p:spPr>
          <a:xfrm rot="16200000" flipH="1">
            <a:off x="319396" y="5033267"/>
            <a:ext cx="1357321" cy="617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Gerade Verbindung mit Pfeil 39"/>
          <p:cNvCxnSpPr>
            <a:stCxn id="8" idx="4"/>
            <a:endCxn id="36" idx="0"/>
          </p:cNvCxnSpPr>
          <p:nvPr/>
        </p:nvCxnSpPr>
        <p:spPr>
          <a:xfrm rot="5400000">
            <a:off x="255336" y="4546760"/>
            <a:ext cx="928700" cy="550569"/>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Gerade Verbindung mit Pfeil 42"/>
          <p:cNvCxnSpPr>
            <a:stCxn id="8" idx="4"/>
            <a:endCxn id="34" idx="0"/>
          </p:cNvCxnSpPr>
          <p:nvPr/>
        </p:nvCxnSpPr>
        <p:spPr>
          <a:xfrm rot="16200000" flipH="1">
            <a:off x="819462" y="4533201"/>
            <a:ext cx="928693" cy="57767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Gerade Verbindung mit Pfeil 44"/>
          <p:cNvCxnSpPr>
            <a:stCxn id="12" idx="4"/>
            <a:endCxn id="37" idx="0"/>
          </p:cNvCxnSpPr>
          <p:nvPr/>
        </p:nvCxnSpPr>
        <p:spPr>
          <a:xfrm rot="5400000">
            <a:off x="2819727" y="4253623"/>
            <a:ext cx="928693" cy="113683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7" name="Gerade Verbindung mit Pfeil 46"/>
          <p:cNvCxnSpPr>
            <a:stCxn id="12" idx="4"/>
            <a:endCxn id="38" idx="0"/>
          </p:cNvCxnSpPr>
          <p:nvPr/>
        </p:nvCxnSpPr>
        <p:spPr>
          <a:xfrm rot="5400000">
            <a:off x="3284074" y="4717970"/>
            <a:ext cx="928693" cy="20814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4" name="Ellipse 53"/>
          <p:cNvSpPr/>
          <p:nvPr/>
        </p:nvSpPr>
        <p:spPr>
          <a:xfrm>
            <a:off x="4286247" y="5286387"/>
            <a:ext cx="859344" cy="419375"/>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rPr>
              <a:t>self efficacy</a:t>
            </a:r>
            <a:endParaRPr lang="de-DE" sz="800" dirty="0">
              <a:solidFill>
                <a:schemeClr val="tx1"/>
              </a:solidFill>
            </a:endParaRPr>
          </a:p>
        </p:txBody>
      </p:sp>
      <p:sp>
        <p:nvSpPr>
          <p:cNvPr id="55" name="Ellipse 54"/>
          <p:cNvSpPr/>
          <p:nvPr/>
        </p:nvSpPr>
        <p:spPr>
          <a:xfrm>
            <a:off x="4929189" y="5668960"/>
            <a:ext cx="859344" cy="41937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rPr>
              <a:t>risk-taking</a:t>
            </a:r>
            <a:endParaRPr lang="de-DE" sz="800" dirty="0">
              <a:solidFill>
                <a:schemeClr val="tx1"/>
              </a:solidFill>
            </a:endParaRPr>
          </a:p>
        </p:txBody>
      </p:sp>
      <p:sp>
        <p:nvSpPr>
          <p:cNvPr id="56" name="Ellipse 55"/>
          <p:cNvSpPr/>
          <p:nvPr/>
        </p:nvSpPr>
        <p:spPr>
          <a:xfrm>
            <a:off x="5572131" y="5286387"/>
            <a:ext cx="859344" cy="419375"/>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rPr>
              <a:t>tolerance for ambiguity</a:t>
            </a:r>
            <a:endParaRPr lang="de-DE" sz="800" dirty="0">
              <a:solidFill>
                <a:schemeClr val="tx1"/>
              </a:solidFill>
            </a:endParaRPr>
          </a:p>
        </p:txBody>
      </p:sp>
      <p:cxnSp>
        <p:nvCxnSpPr>
          <p:cNvPr id="57" name="Gerade Verbindung mit Pfeil 56"/>
          <p:cNvCxnSpPr>
            <a:stCxn id="11" idx="4"/>
            <a:endCxn id="54" idx="0"/>
          </p:cNvCxnSpPr>
          <p:nvPr/>
        </p:nvCxnSpPr>
        <p:spPr>
          <a:xfrm rot="5400000">
            <a:off x="4534239" y="4539375"/>
            <a:ext cx="928693" cy="56533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0" name="Gerade Verbindung mit Pfeil 59"/>
          <p:cNvCxnSpPr>
            <a:stCxn id="11" idx="4"/>
            <a:endCxn id="55" idx="0"/>
          </p:cNvCxnSpPr>
          <p:nvPr/>
        </p:nvCxnSpPr>
        <p:spPr>
          <a:xfrm rot="16200000" flipH="1">
            <a:off x="4664422" y="4974521"/>
            <a:ext cx="1311266" cy="7761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3" name="Gerade Verbindung mit Pfeil 62"/>
          <p:cNvCxnSpPr>
            <a:stCxn id="11" idx="4"/>
            <a:endCxn id="56" idx="0"/>
          </p:cNvCxnSpPr>
          <p:nvPr/>
        </p:nvCxnSpPr>
        <p:spPr>
          <a:xfrm rot="16200000" flipH="1">
            <a:off x="5177180" y="4461763"/>
            <a:ext cx="928693" cy="72055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6" name="Ellipse 65"/>
          <p:cNvSpPr/>
          <p:nvPr/>
        </p:nvSpPr>
        <p:spPr>
          <a:xfrm>
            <a:off x="6357949" y="5668960"/>
            <a:ext cx="859344" cy="41937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rPr>
              <a:t>intrinsic motivation</a:t>
            </a:r>
            <a:endParaRPr lang="de-DE" sz="800" dirty="0">
              <a:solidFill>
                <a:schemeClr val="tx1"/>
              </a:solidFill>
            </a:endParaRPr>
          </a:p>
        </p:txBody>
      </p:sp>
      <p:sp>
        <p:nvSpPr>
          <p:cNvPr id="67" name="Ellipse 66"/>
          <p:cNvSpPr/>
          <p:nvPr/>
        </p:nvSpPr>
        <p:spPr>
          <a:xfrm>
            <a:off x="7215205" y="5286387"/>
            <a:ext cx="859344" cy="419375"/>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rPr>
              <a:t>organizational</a:t>
            </a:r>
            <a:endParaRPr lang="de-DE" sz="800" dirty="0">
              <a:solidFill>
                <a:schemeClr val="tx1"/>
              </a:solidFill>
            </a:endParaRPr>
          </a:p>
        </p:txBody>
      </p:sp>
      <p:cxnSp>
        <p:nvCxnSpPr>
          <p:cNvPr id="73" name="Gerade Verbindung mit Pfeil 72"/>
          <p:cNvCxnSpPr>
            <a:stCxn id="10" idx="4"/>
            <a:endCxn id="66" idx="0"/>
          </p:cNvCxnSpPr>
          <p:nvPr/>
        </p:nvCxnSpPr>
        <p:spPr>
          <a:xfrm rot="16200000" flipH="1">
            <a:off x="6093182" y="4974521"/>
            <a:ext cx="1311266" cy="7761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6" name="Ellipse 75"/>
          <p:cNvSpPr/>
          <p:nvPr/>
        </p:nvSpPr>
        <p:spPr>
          <a:xfrm>
            <a:off x="8143899" y="5286387"/>
            <a:ext cx="859344" cy="419375"/>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rPr>
              <a:t>societal culture</a:t>
            </a:r>
            <a:endParaRPr lang="de-DE" sz="800" dirty="0">
              <a:solidFill>
                <a:schemeClr val="tx1"/>
              </a:solidFill>
            </a:endParaRPr>
          </a:p>
        </p:txBody>
      </p:sp>
      <p:cxnSp>
        <p:nvCxnSpPr>
          <p:cNvPr id="77" name="Gerade Verbindung mit Pfeil 76"/>
          <p:cNvCxnSpPr>
            <a:stCxn id="9" idx="4"/>
            <a:endCxn id="67" idx="0"/>
          </p:cNvCxnSpPr>
          <p:nvPr/>
        </p:nvCxnSpPr>
        <p:spPr>
          <a:xfrm rot="5400000">
            <a:off x="7427478" y="4575094"/>
            <a:ext cx="928693" cy="49389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0" name="Gerade Verbindung mit Pfeil 79"/>
          <p:cNvCxnSpPr>
            <a:stCxn id="9" idx="4"/>
            <a:endCxn id="76" idx="0"/>
          </p:cNvCxnSpPr>
          <p:nvPr/>
        </p:nvCxnSpPr>
        <p:spPr>
          <a:xfrm rot="16200000" flipH="1">
            <a:off x="7891824" y="4604639"/>
            <a:ext cx="928693" cy="43480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a:bodyPr>
          <a:lstStyle/>
          <a:p>
            <a:pPr marL="514350" indent="-514350">
              <a:buAutoNum type="arabicPeriod" startAt="3"/>
            </a:pPr>
            <a:r>
              <a:rPr lang="de-DE" dirty="0" smtClean="0"/>
              <a:t>State </a:t>
            </a:r>
            <a:r>
              <a:rPr lang="de-DE" dirty="0" err="1" smtClean="0"/>
              <a:t>of</a:t>
            </a:r>
            <a:r>
              <a:rPr lang="de-DE" dirty="0" smtClean="0"/>
              <a:t> </a:t>
            </a:r>
            <a:r>
              <a:rPr lang="de-DE" dirty="0" err="1" smtClean="0"/>
              <a:t>the</a:t>
            </a:r>
            <a:r>
              <a:rPr lang="de-DE" dirty="0" smtClean="0"/>
              <a:t> Art </a:t>
            </a:r>
            <a:r>
              <a:rPr lang="de-DE" dirty="0" err="1" smtClean="0"/>
              <a:t>and</a:t>
            </a:r>
            <a:r>
              <a:rPr lang="de-DE" dirty="0" smtClean="0"/>
              <a:t> Selected </a:t>
            </a:r>
            <a:r>
              <a:rPr lang="de-DE" dirty="0" err="1" smtClean="0"/>
              <a:t>Theories</a:t>
            </a:r>
            <a:r>
              <a:rPr lang="de-DE" dirty="0" smtClean="0"/>
              <a:t>:</a:t>
            </a:r>
            <a:br>
              <a:rPr lang="de-DE" dirty="0" smtClean="0"/>
            </a:br>
            <a:r>
              <a:rPr lang="de-DE" dirty="0" smtClean="0"/>
              <a:t>3.4. </a:t>
            </a:r>
            <a:r>
              <a:rPr lang="de-DE" dirty="0" err="1" smtClean="0"/>
              <a:t>Social</a:t>
            </a:r>
            <a:r>
              <a:rPr lang="de-DE" dirty="0" smtClean="0"/>
              <a:t> Capital</a:t>
            </a:r>
          </a:p>
          <a:p>
            <a:endParaRPr lang="de-DE"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sz="2400" dirty="0" smtClean="0"/>
              <a:t>OBJECTIVE SOCIAL CAPITAL - Theorems </a:t>
            </a:r>
            <a:r>
              <a:rPr lang="de-DE" sz="2400" dirty="0" err="1" smtClean="0"/>
              <a:t>of</a:t>
            </a:r>
            <a:r>
              <a:rPr lang="de-DE" sz="2400" dirty="0" smtClean="0"/>
              <a:t> LIN (2001, p. 75- 76)</a:t>
            </a:r>
            <a:endParaRPr lang="de-DE" sz="2400" dirty="0"/>
          </a:p>
        </p:txBody>
      </p:sp>
      <p:sp>
        <p:nvSpPr>
          <p:cNvPr id="4" name="Inhaltsplatzhalter 3"/>
          <p:cNvSpPr>
            <a:spLocks noGrp="1"/>
          </p:cNvSpPr>
          <p:nvPr>
            <p:ph idx="1"/>
          </p:nvPr>
        </p:nvSpPr>
        <p:spPr/>
        <p:txBody>
          <a:bodyPr>
            <a:normAutofit fontScale="62500" lnSpcReduction="20000"/>
          </a:bodyPr>
          <a:lstStyle/>
          <a:p>
            <a:r>
              <a:rPr lang="de-DE" dirty="0" smtClean="0"/>
              <a:t>LIN </a:t>
            </a:r>
            <a:r>
              <a:rPr lang="de-DE" dirty="0" err="1" smtClean="0"/>
              <a:t>formulated</a:t>
            </a:r>
            <a:r>
              <a:rPr lang="de-DE" dirty="0" smtClean="0"/>
              <a:t> </a:t>
            </a:r>
            <a:r>
              <a:rPr lang="de-DE" dirty="0" err="1" smtClean="0"/>
              <a:t>seven</a:t>
            </a:r>
            <a:r>
              <a:rPr lang="de-DE" dirty="0" smtClean="0"/>
              <a:t> </a:t>
            </a:r>
            <a:r>
              <a:rPr lang="de-DE" dirty="0" err="1" smtClean="0"/>
              <a:t>propositions</a:t>
            </a:r>
            <a:r>
              <a:rPr lang="de-DE" dirty="0" smtClean="0"/>
              <a:t> </a:t>
            </a:r>
            <a:r>
              <a:rPr lang="de-DE" dirty="0" err="1" smtClean="0"/>
              <a:t>derived</a:t>
            </a:r>
            <a:r>
              <a:rPr lang="de-DE" dirty="0" smtClean="0"/>
              <a:t> </a:t>
            </a:r>
            <a:r>
              <a:rPr lang="de-DE" dirty="0" err="1" smtClean="0"/>
              <a:t>from</a:t>
            </a:r>
            <a:r>
              <a:rPr lang="de-DE" dirty="0" smtClean="0"/>
              <a:t> </a:t>
            </a:r>
            <a:r>
              <a:rPr lang="de-DE" dirty="0" err="1" smtClean="0"/>
              <a:t>his</a:t>
            </a:r>
            <a:r>
              <a:rPr lang="de-DE" dirty="0" smtClean="0"/>
              <a:t> </a:t>
            </a:r>
            <a:r>
              <a:rPr lang="de-DE" dirty="0" err="1" smtClean="0"/>
              <a:t>theory</a:t>
            </a:r>
            <a:endParaRPr lang="de-DE" dirty="0" smtClean="0"/>
          </a:p>
          <a:p>
            <a:r>
              <a:rPr lang="de-DE" dirty="0" smtClean="0"/>
              <a:t>The </a:t>
            </a:r>
            <a:r>
              <a:rPr lang="de-DE" dirty="0" err="1" smtClean="0"/>
              <a:t>advantages</a:t>
            </a:r>
            <a:r>
              <a:rPr lang="de-DE" dirty="0" smtClean="0"/>
              <a:t> </a:t>
            </a:r>
            <a:r>
              <a:rPr lang="de-DE" dirty="0" err="1" smtClean="0"/>
              <a:t>over</a:t>
            </a:r>
            <a:r>
              <a:rPr lang="de-DE" dirty="0" smtClean="0"/>
              <a:t> </a:t>
            </a:r>
            <a:r>
              <a:rPr lang="de-DE" dirty="0" err="1" smtClean="0"/>
              <a:t>other</a:t>
            </a:r>
            <a:r>
              <a:rPr lang="de-DE" dirty="0" smtClean="0"/>
              <a:t> </a:t>
            </a:r>
            <a:r>
              <a:rPr lang="de-DE" dirty="0" err="1" smtClean="0"/>
              <a:t>social</a:t>
            </a:r>
            <a:r>
              <a:rPr lang="de-DE" dirty="0" smtClean="0"/>
              <a:t> </a:t>
            </a:r>
            <a:r>
              <a:rPr lang="de-DE" dirty="0" err="1" smtClean="0"/>
              <a:t>capital</a:t>
            </a:r>
            <a:r>
              <a:rPr lang="de-DE" dirty="0" smtClean="0"/>
              <a:t> </a:t>
            </a:r>
            <a:r>
              <a:rPr lang="de-DE" dirty="0" err="1" smtClean="0"/>
              <a:t>approaches</a:t>
            </a:r>
            <a:r>
              <a:rPr lang="de-DE" dirty="0" smtClean="0"/>
              <a:t> </a:t>
            </a:r>
            <a:r>
              <a:rPr lang="de-DE" dirty="0" err="1" smtClean="0"/>
              <a:t>are</a:t>
            </a:r>
            <a:r>
              <a:rPr lang="de-DE" dirty="0" smtClean="0"/>
              <a:t> </a:t>
            </a:r>
            <a:r>
              <a:rPr lang="de-DE" dirty="0" err="1" smtClean="0"/>
              <a:t>summarized</a:t>
            </a:r>
            <a:r>
              <a:rPr lang="de-DE" dirty="0" smtClean="0"/>
              <a:t> </a:t>
            </a:r>
            <a:r>
              <a:rPr lang="de-DE" dirty="0" err="1" smtClean="0"/>
              <a:t>by</a:t>
            </a:r>
            <a:r>
              <a:rPr lang="de-DE" dirty="0" smtClean="0"/>
              <a:t> </a:t>
            </a:r>
            <a:r>
              <a:rPr lang="de-DE" dirty="0" err="1" smtClean="0"/>
              <a:t>Haueberer</a:t>
            </a:r>
            <a:r>
              <a:rPr lang="de-DE" dirty="0" smtClean="0"/>
              <a:t>(2011,p.127) in </a:t>
            </a:r>
            <a:r>
              <a:rPr lang="de-DE" dirty="0" err="1" smtClean="0"/>
              <a:t>five</a:t>
            </a:r>
            <a:r>
              <a:rPr lang="de-DE" dirty="0" smtClean="0"/>
              <a:t> </a:t>
            </a:r>
            <a:r>
              <a:rPr lang="de-DE" dirty="0" err="1" smtClean="0"/>
              <a:t>points</a:t>
            </a:r>
            <a:r>
              <a:rPr lang="de-DE" dirty="0" smtClean="0"/>
              <a:t>  </a:t>
            </a:r>
            <a:r>
              <a:rPr lang="de-DE" dirty="0" err="1" smtClean="0"/>
              <a:t>as</a:t>
            </a:r>
            <a:r>
              <a:rPr lang="de-DE" dirty="0" smtClean="0"/>
              <a:t> </a:t>
            </a:r>
            <a:r>
              <a:rPr lang="de-DE" dirty="0" err="1" smtClean="0"/>
              <a:t>follows</a:t>
            </a:r>
            <a:endParaRPr lang="de-DE" dirty="0" smtClean="0"/>
          </a:p>
          <a:p>
            <a:pPr marL="514350" indent="-514350">
              <a:buFont typeface="+mj-lt"/>
              <a:buAutoNum type="arabicPeriod"/>
            </a:pPr>
            <a:r>
              <a:rPr lang="de-DE" dirty="0" smtClean="0"/>
              <a:t>Lin </a:t>
            </a:r>
            <a:r>
              <a:rPr lang="de-DE" dirty="0" err="1" smtClean="0"/>
              <a:t>offers</a:t>
            </a:r>
            <a:r>
              <a:rPr lang="de-DE" dirty="0" smtClean="0"/>
              <a:t> a </a:t>
            </a:r>
            <a:r>
              <a:rPr lang="de-DE" dirty="0" err="1" smtClean="0"/>
              <a:t>formalized</a:t>
            </a:r>
            <a:r>
              <a:rPr lang="de-DE" dirty="0" smtClean="0"/>
              <a:t> </a:t>
            </a:r>
            <a:r>
              <a:rPr lang="de-DE" dirty="0" err="1" smtClean="0"/>
              <a:t>social</a:t>
            </a:r>
            <a:r>
              <a:rPr lang="de-DE" dirty="0" smtClean="0"/>
              <a:t> </a:t>
            </a:r>
            <a:r>
              <a:rPr lang="de-DE" dirty="0" err="1" smtClean="0"/>
              <a:t>capital</a:t>
            </a:r>
            <a:r>
              <a:rPr lang="de-DE" dirty="0" smtClean="0"/>
              <a:t> </a:t>
            </a:r>
            <a:r>
              <a:rPr lang="de-DE" dirty="0" err="1" smtClean="0"/>
              <a:t>concept</a:t>
            </a:r>
            <a:endParaRPr lang="de-DE" dirty="0" smtClean="0"/>
          </a:p>
          <a:p>
            <a:pPr marL="514350" indent="-514350">
              <a:buFont typeface="+mj-lt"/>
              <a:buAutoNum type="arabicPeriod"/>
            </a:pPr>
            <a:r>
              <a:rPr lang="de-DE" dirty="0" smtClean="0"/>
              <a:t>He </a:t>
            </a:r>
            <a:r>
              <a:rPr lang="de-DE" dirty="0" err="1" smtClean="0"/>
              <a:t>conceptualizes</a:t>
            </a:r>
            <a:r>
              <a:rPr lang="de-DE" dirty="0" smtClean="0"/>
              <a:t> </a:t>
            </a:r>
            <a:r>
              <a:rPr lang="de-DE" dirty="0" err="1" smtClean="0"/>
              <a:t>social</a:t>
            </a:r>
            <a:r>
              <a:rPr lang="de-DE" dirty="0" smtClean="0"/>
              <a:t> </a:t>
            </a:r>
            <a:r>
              <a:rPr lang="de-DE" dirty="0" err="1" smtClean="0"/>
              <a:t>capital</a:t>
            </a:r>
            <a:r>
              <a:rPr lang="de-DE" dirty="0" smtClean="0"/>
              <a:t> </a:t>
            </a:r>
            <a:r>
              <a:rPr lang="de-DE" dirty="0" err="1" smtClean="0"/>
              <a:t>as</a:t>
            </a:r>
            <a:r>
              <a:rPr lang="de-DE" dirty="0" smtClean="0"/>
              <a:t> a relational </a:t>
            </a:r>
            <a:r>
              <a:rPr lang="de-DE" dirty="0" err="1" smtClean="0"/>
              <a:t>or</a:t>
            </a:r>
            <a:r>
              <a:rPr lang="de-DE" dirty="0" smtClean="0"/>
              <a:t> </a:t>
            </a:r>
            <a:r>
              <a:rPr lang="de-DE" dirty="0" err="1" smtClean="0"/>
              <a:t>structural</a:t>
            </a:r>
            <a:r>
              <a:rPr lang="de-DE" dirty="0" smtClean="0"/>
              <a:t> </a:t>
            </a:r>
            <a:r>
              <a:rPr lang="de-DE" dirty="0" err="1" smtClean="0"/>
              <a:t>asset</a:t>
            </a:r>
            <a:endParaRPr lang="de-DE" dirty="0" smtClean="0"/>
          </a:p>
          <a:p>
            <a:pPr marL="514350" indent="-514350">
              <a:buFont typeface="+mj-lt"/>
              <a:buAutoNum type="arabicPeriod"/>
            </a:pPr>
            <a:r>
              <a:rPr lang="de-DE" dirty="0" smtClean="0"/>
              <a:t>As </a:t>
            </a:r>
            <a:r>
              <a:rPr lang="de-DE" dirty="0" err="1" smtClean="0"/>
              <a:t>the</a:t>
            </a:r>
            <a:r>
              <a:rPr lang="de-DE" dirty="0" smtClean="0"/>
              <a:t> </a:t>
            </a:r>
            <a:r>
              <a:rPr lang="de-DE" dirty="0" err="1" smtClean="0"/>
              <a:t>strength</a:t>
            </a:r>
            <a:r>
              <a:rPr lang="de-DE" dirty="0" smtClean="0"/>
              <a:t> </a:t>
            </a:r>
            <a:r>
              <a:rPr lang="de-DE" dirty="0" err="1" smtClean="0"/>
              <a:t>of</a:t>
            </a:r>
            <a:r>
              <a:rPr lang="de-DE" dirty="0" smtClean="0"/>
              <a:t> strong </a:t>
            </a:r>
            <a:r>
              <a:rPr lang="de-DE" dirty="0" err="1" smtClean="0"/>
              <a:t>tie</a:t>
            </a:r>
            <a:r>
              <a:rPr lang="de-DE" dirty="0" smtClean="0"/>
              <a:t> </a:t>
            </a:r>
            <a:r>
              <a:rPr lang="de-DE" dirty="0" err="1" smtClean="0"/>
              <a:t>and</a:t>
            </a:r>
            <a:r>
              <a:rPr lang="de-DE" dirty="0" smtClean="0"/>
              <a:t> </a:t>
            </a:r>
            <a:r>
              <a:rPr lang="de-DE" dirty="0" err="1" smtClean="0"/>
              <a:t>strength</a:t>
            </a:r>
            <a:r>
              <a:rPr lang="de-DE" dirty="0" smtClean="0"/>
              <a:t> </a:t>
            </a:r>
            <a:r>
              <a:rPr lang="de-DE" dirty="0" err="1" smtClean="0"/>
              <a:t>of</a:t>
            </a:r>
            <a:r>
              <a:rPr lang="de-DE" dirty="0" smtClean="0"/>
              <a:t> </a:t>
            </a:r>
            <a:r>
              <a:rPr lang="de-DE" dirty="0" err="1" smtClean="0"/>
              <a:t>weak</a:t>
            </a:r>
            <a:r>
              <a:rPr lang="de-DE" dirty="0" smtClean="0"/>
              <a:t> </a:t>
            </a:r>
            <a:r>
              <a:rPr lang="de-DE" dirty="0" err="1" smtClean="0"/>
              <a:t>tie</a:t>
            </a:r>
            <a:r>
              <a:rPr lang="de-DE" dirty="0" smtClean="0"/>
              <a:t> </a:t>
            </a:r>
            <a:r>
              <a:rPr lang="de-DE" dirty="0" err="1" smtClean="0"/>
              <a:t>propositions</a:t>
            </a:r>
            <a:r>
              <a:rPr lang="de-DE" dirty="0" smtClean="0"/>
              <a:t> </a:t>
            </a:r>
            <a:r>
              <a:rPr lang="de-DE" dirty="0" err="1" smtClean="0"/>
              <a:t>claim</a:t>
            </a:r>
            <a:r>
              <a:rPr lang="de-DE" dirty="0" smtClean="0"/>
              <a:t>, </a:t>
            </a:r>
            <a:r>
              <a:rPr lang="de-DE" dirty="0" err="1" smtClean="0"/>
              <a:t>social</a:t>
            </a:r>
            <a:r>
              <a:rPr lang="de-DE" dirty="0" smtClean="0"/>
              <a:t> </a:t>
            </a:r>
            <a:r>
              <a:rPr lang="de-DE" dirty="0" err="1" smtClean="0"/>
              <a:t>capital</a:t>
            </a:r>
            <a:r>
              <a:rPr lang="de-DE" dirty="0" smtClean="0"/>
              <a:t>  </a:t>
            </a:r>
            <a:r>
              <a:rPr lang="de-DE" dirty="0" err="1" smtClean="0"/>
              <a:t>is</a:t>
            </a:r>
            <a:r>
              <a:rPr lang="de-DE" dirty="0" smtClean="0"/>
              <a:t> </a:t>
            </a:r>
            <a:r>
              <a:rPr lang="de-DE" dirty="0" err="1" smtClean="0"/>
              <a:t>produced</a:t>
            </a:r>
            <a:r>
              <a:rPr lang="de-DE" dirty="0" smtClean="0"/>
              <a:t> in </a:t>
            </a:r>
            <a:r>
              <a:rPr lang="de-DE" dirty="0" err="1" smtClean="0"/>
              <a:t>both</a:t>
            </a:r>
            <a:r>
              <a:rPr lang="de-DE" dirty="0" smtClean="0"/>
              <a:t> open </a:t>
            </a:r>
            <a:r>
              <a:rPr lang="de-DE" dirty="0" err="1" smtClean="0"/>
              <a:t>and</a:t>
            </a:r>
            <a:r>
              <a:rPr lang="de-DE" dirty="0" smtClean="0"/>
              <a:t> </a:t>
            </a:r>
            <a:r>
              <a:rPr lang="de-DE" dirty="0" err="1" smtClean="0"/>
              <a:t>closed</a:t>
            </a:r>
            <a:r>
              <a:rPr lang="de-DE" dirty="0" smtClean="0"/>
              <a:t> </a:t>
            </a:r>
            <a:r>
              <a:rPr lang="de-DE" dirty="0" err="1" smtClean="0"/>
              <a:t>structures</a:t>
            </a:r>
            <a:endParaRPr lang="de-DE" dirty="0" smtClean="0"/>
          </a:p>
          <a:p>
            <a:pPr marL="514350" indent="-514350">
              <a:buFont typeface="+mj-lt"/>
              <a:buAutoNum type="arabicPeriod"/>
            </a:pPr>
            <a:r>
              <a:rPr lang="de-DE" dirty="0" err="1" smtClean="0"/>
              <a:t>Neglected</a:t>
            </a:r>
            <a:r>
              <a:rPr lang="de-DE" dirty="0" smtClean="0"/>
              <a:t> negative </a:t>
            </a:r>
            <a:r>
              <a:rPr lang="de-DE" dirty="0" err="1" smtClean="0"/>
              <a:t>concepts</a:t>
            </a:r>
            <a:r>
              <a:rPr lang="de-DE" dirty="0" smtClean="0"/>
              <a:t> </a:t>
            </a:r>
            <a:r>
              <a:rPr lang="de-DE" dirty="0" err="1" smtClean="0"/>
              <a:t>of</a:t>
            </a:r>
            <a:r>
              <a:rPr lang="de-DE" dirty="0" smtClean="0"/>
              <a:t> </a:t>
            </a:r>
            <a:r>
              <a:rPr lang="de-DE" dirty="0" err="1" smtClean="0"/>
              <a:t>social</a:t>
            </a:r>
            <a:r>
              <a:rPr lang="de-DE" dirty="0" smtClean="0"/>
              <a:t> </a:t>
            </a:r>
            <a:r>
              <a:rPr lang="de-DE" dirty="0" err="1" smtClean="0"/>
              <a:t>capital</a:t>
            </a:r>
            <a:r>
              <a:rPr lang="de-DE" dirty="0" smtClean="0"/>
              <a:t> </a:t>
            </a:r>
            <a:r>
              <a:rPr lang="de-DE" dirty="0" err="1" smtClean="0"/>
              <a:t>are</a:t>
            </a:r>
            <a:r>
              <a:rPr lang="de-DE" dirty="0" smtClean="0"/>
              <a:t> not </a:t>
            </a:r>
            <a:r>
              <a:rPr lang="de-DE" dirty="0" err="1" smtClean="0"/>
              <a:t>conceptualized</a:t>
            </a:r>
            <a:endParaRPr lang="de-DE" dirty="0" smtClean="0"/>
          </a:p>
          <a:p>
            <a:pPr marL="514350" indent="-514350">
              <a:buFont typeface="+mj-lt"/>
              <a:buAutoNum type="arabicPeriod"/>
            </a:pPr>
            <a:r>
              <a:rPr lang="de-DE" dirty="0" err="1" smtClean="0"/>
              <a:t>No</a:t>
            </a:r>
            <a:r>
              <a:rPr lang="de-DE" dirty="0" smtClean="0"/>
              <a:t> </a:t>
            </a:r>
            <a:r>
              <a:rPr lang="de-DE" dirty="0" err="1" smtClean="0"/>
              <a:t>discussion</a:t>
            </a:r>
            <a:r>
              <a:rPr lang="de-DE" dirty="0" smtClean="0"/>
              <a:t> </a:t>
            </a:r>
            <a:r>
              <a:rPr lang="de-DE" dirty="0" err="1" smtClean="0"/>
              <a:t>of</a:t>
            </a:r>
            <a:r>
              <a:rPr lang="de-DE" dirty="0" smtClean="0"/>
              <a:t> </a:t>
            </a:r>
            <a:r>
              <a:rPr lang="de-DE" dirty="0" err="1" smtClean="0"/>
              <a:t>the</a:t>
            </a:r>
            <a:r>
              <a:rPr lang="de-DE" dirty="0" smtClean="0"/>
              <a:t> potential </a:t>
            </a:r>
            <a:r>
              <a:rPr lang="de-DE" dirty="0" err="1" smtClean="0"/>
              <a:t>of</a:t>
            </a:r>
            <a:r>
              <a:rPr lang="de-DE" dirty="0" smtClean="0"/>
              <a:t> </a:t>
            </a:r>
            <a:r>
              <a:rPr lang="de-DE" dirty="0" err="1" smtClean="0"/>
              <a:t>social</a:t>
            </a:r>
            <a:r>
              <a:rPr lang="de-DE" dirty="0" smtClean="0"/>
              <a:t> </a:t>
            </a:r>
            <a:r>
              <a:rPr lang="de-DE" dirty="0" err="1" smtClean="0"/>
              <a:t>capital</a:t>
            </a:r>
            <a:r>
              <a:rPr lang="de-DE" dirty="0" smtClean="0"/>
              <a:t> </a:t>
            </a:r>
            <a:r>
              <a:rPr lang="de-DE" dirty="0" err="1" smtClean="0"/>
              <a:t>to</a:t>
            </a:r>
            <a:r>
              <a:rPr lang="de-DE" dirty="0" smtClean="0"/>
              <a:t> </a:t>
            </a:r>
            <a:r>
              <a:rPr lang="de-DE" dirty="0" err="1" smtClean="0"/>
              <a:t>decrease</a:t>
            </a:r>
            <a:r>
              <a:rPr lang="de-DE" dirty="0" smtClean="0"/>
              <a:t> </a:t>
            </a:r>
            <a:r>
              <a:rPr lang="de-DE" dirty="0" err="1" smtClean="0"/>
              <a:t>inequality</a:t>
            </a:r>
            <a:r>
              <a:rPr lang="de-DE" dirty="0" smtClean="0"/>
              <a:t>. </a:t>
            </a:r>
          </a:p>
          <a:p>
            <a:pPr marL="514350" indent="-514350"/>
            <a:r>
              <a:rPr lang="de-DE" dirty="0" smtClean="0"/>
              <a:t>As a </a:t>
            </a:r>
            <a:r>
              <a:rPr lang="de-DE" dirty="0" err="1" smtClean="0"/>
              <a:t>general</a:t>
            </a:r>
            <a:r>
              <a:rPr lang="de-DE" dirty="0" smtClean="0"/>
              <a:t> </a:t>
            </a:r>
            <a:r>
              <a:rPr lang="de-DE" dirty="0" err="1" smtClean="0"/>
              <a:t>condition</a:t>
            </a:r>
            <a:r>
              <a:rPr lang="de-DE" dirty="0" smtClean="0"/>
              <a:t> he </a:t>
            </a:r>
            <a:r>
              <a:rPr lang="de-DE" dirty="0" err="1" smtClean="0"/>
              <a:t>states</a:t>
            </a:r>
            <a:r>
              <a:rPr lang="de-DE" dirty="0" smtClean="0"/>
              <a:t> </a:t>
            </a:r>
            <a:r>
              <a:rPr lang="de-DE" dirty="0" err="1" smtClean="0"/>
              <a:t>that</a:t>
            </a:r>
            <a:r>
              <a:rPr lang="de-DE" dirty="0" smtClean="0"/>
              <a:t> </a:t>
            </a:r>
            <a:r>
              <a:rPr lang="de-DE" dirty="0" err="1" smtClean="0"/>
              <a:t>his</a:t>
            </a:r>
            <a:r>
              <a:rPr lang="de-DE" dirty="0" smtClean="0"/>
              <a:t> </a:t>
            </a:r>
            <a:r>
              <a:rPr lang="de-DE" dirty="0" err="1" smtClean="0"/>
              <a:t>concept</a:t>
            </a:r>
            <a:r>
              <a:rPr lang="de-DE" dirty="0" smtClean="0"/>
              <a:t> </a:t>
            </a:r>
            <a:r>
              <a:rPr lang="de-DE" dirty="0" err="1" smtClean="0"/>
              <a:t>is</a:t>
            </a:r>
            <a:r>
              <a:rPr lang="de-DE" dirty="0" smtClean="0"/>
              <a:t> </a:t>
            </a:r>
            <a:r>
              <a:rPr lang="de-DE" dirty="0" err="1" smtClean="0"/>
              <a:t>only</a:t>
            </a:r>
            <a:r>
              <a:rPr lang="de-DE" dirty="0" smtClean="0"/>
              <a:t> valid in a </a:t>
            </a:r>
            <a:r>
              <a:rPr lang="de-DE" dirty="0" err="1" smtClean="0"/>
              <a:t>hierarchically</a:t>
            </a:r>
            <a:r>
              <a:rPr lang="de-DE" dirty="0" smtClean="0"/>
              <a:t> </a:t>
            </a:r>
            <a:r>
              <a:rPr lang="de-DE" dirty="0" err="1" smtClean="0"/>
              <a:t>structured</a:t>
            </a:r>
            <a:r>
              <a:rPr lang="de-DE" dirty="0" smtClean="0"/>
              <a:t> </a:t>
            </a:r>
            <a:r>
              <a:rPr lang="de-DE" dirty="0" err="1" smtClean="0"/>
              <a:t>society</a:t>
            </a:r>
            <a:r>
              <a:rPr lang="de-DE" dirty="0" smtClean="0"/>
              <a:t>. </a:t>
            </a:r>
            <a:br>
              <a:rPr lang="de-DE" dirty="0" smtClean="0"/>
            </a:br>
            <a:r>
              <a:rPr lang="de-DE" dirty="0" smtClean="0"/>
              <a:t> </a:t>
            </a:r>
            <a:endParaRPr lang="de-DE"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Research  </a:t>
            </a:r>
            <a:r>
              <a:rPr lang="de-DE" dirty="0" err="1" smtClean="0"/>
              <a:t>Questions</a:t>
            </a:r>
            <a:endParaRPr lang="de-DE" dirty="0"/>
          </a:p>
        </p:txBody>
      </p:sp>
      <p:sp>
        <p:nvSpPr>
          <p:cNvPr id="3" name="Inhaltsplatzhalter 2"/>
          <p:cNvSpPr>
            <a:spLocks noGrp="1"/>
          </p:cNvSpPr>
          <p:nvPr>
            <p:ph idx="1"/>
          </p:nvPr>
        </p:nvSpPr>
        <p:spPr/>
        <p:txBody>
          <a:bodyPr/>
          <a:lstStyle/>
          <a:p>
            <a:r>
              <a:rPr lang="de-DE" dirty="0" err="1" smtClean="0"/>
              <a:t>Which</a:t>
            </a:r>
            <a:r>
              <a:rPr lang="de-DE" dirty="0" smtClean="0"/>
              <a:t> </a:t>
            </a:r>
            <a:r>
              <a:rPr lang="de-DE" dirty="0" err="1" smtClean="0"/>
              <a:t>Theories</a:t>
            </a:r>
            <a:r>
              <a:rPr lang="de-DE" dirty="0" smtClean="0"/>
              <a:t> </a:t>
            </a:r>
            <a:r>
              <a:rPr lang="de-DE" dirty="0" err="1" smtClean="0"/>
              <a:t>could</a:t>
            </a:r>
            <a:r>
              <a:rPr lang="de-DE" dirty="0" smtClean="0"/>
              <a:t> </a:t>
            </a:r>
            <a:r>
              <a:rPr lang="de-DE" dirty="0" err="1" smtClean="0"/>
              <a:t>be</a:t>
            </a:r>
            <a:r>
              <a:rPr lang="de-DE" dirty="0" smtClean="0"/>
              <a:t> </a:t>
            </a:r>
            <a:r>
              <a:rPr lang="de-DE" dirty="0" err="1" smtClean="0"/>
              <a:t>best</a:t>
            </a:r>
            <a:r>
              <a:rPr lang="de-DE" dirty="0" smtClean="0"/>
              <a:t> </a:t>
            </a:r>
            <a:r>
              <a:rPr lang="de-DE" dirty="0" err="1" smtClean="0"/>
              <a:t>used</a:t>
            </a:r>
            <a:r>
              <a:rPr lang="de-DE" dirty="0" smtClean="0"/>
              <a:t> </a:t>
            </a:r>
            <a:r>
              <a:rPr lang="de-DE" dirty="0" err="1" smtClean="0"/>
              <a:t>for</a:t>
            </a:r>
            <a:r>
              <a:rPr lang="de-DE" dirty="0" smtClean="0"/>
              <a:t> </a:t>
            </a:r>
            <a:r>
              <a:rPr lang="de-DE" dirty="0" err="1" smtClean="0"/>
              <a:t>the</a:t>
            </a:r>
            <a:r>
              <a:rPr lang="de-DE" dirty="0" smtClean="0"/>
              <a:t> </a:t>
            </a:r>
            <a:r>
              <a:rPr lang="de-DE" dirty="0" err="1" smtClean="0"/>
              <a:t>prediction</a:t>
            </a:r>
            <a:r>
              <a:rPr lang="de-DE" dirty="0" smtClean="0"/>
              <a:t> </a:t>
            </a:r>
            <a:r>
              <a:rPr lang="de-DE" dirty="0" err="1" smtClean="0"/>
              <a:t>of</a:t>
            </a:r>
            <a:r>
              <a:rPr lang="de-DE" dirty="0" smtClean="0"/>
              <a:t> </a:t>
            </a:r>
            <a:r>
              <a:rPr lang="de-DE" dirty="0" err="1" smtClean="0"/>
              <a:t>innovation</a:t>
            </a:r>
            <a:r>
              <a:rPr lang="de-DE" dirty="0" smtClean="0"/>
              <a:t> </a:t>
            </a:r>
            <a:r>
              <a:rPr lang="de-DE" dirty="0" err="1" smtClean="0"/>
              <a:t>and</a:t>
            </a:r>
            <a:r>
              <a:rPr lang="de-DE" dirty="0" smtClean="0"/>
              <a:t> </a:t>
            </a:r>
            <a:r>
              <a:rPr lang="de-DE" dirty="0" err="1" smtClean="0"/>
              <a:t>creativity</a:t>
            </a:r>
            <a:r>
              <a:rPr lang="de-DE" dirty="0" smtClean="0"/>
              <a:t>?</a:t>
            </a:r>
          </a:p>
          <a:p>
            <a:endParaRPr lang="de-DE" dirty="0" smtClean="0"/>
          </a:p>
          <a:p>
            <a:r>
              <a:rPr lang="de-DE" dirty="0" err="1" smtClean="0"/>
              <a:t>How</a:t>
            </a:r>
            <a:r>
              <a:rPr lang="de-DE" dirty="0" smtClean="0"/>
              <a:t> </a:t>
            </a:r>
            <a:r>
              <a:rPr lang="de-DE" dirty="0" err="1" smtClean="0"/>
              <a:t>to</a:t>
            </a:r>
            <a:r>
              <a:rPr lang="de-DE" dirty="0" smtClean="0"/>
              <a:t> </a:t>
            </a:r>
            <a:r>
              <a:rPr lang="de-DE" dirty="0" err="1" smtClean="0"/>
              <a:t>integrate</a:t>
            </a:r>
            <a:r>
              <a:rPr lang="de-DE" dirty="0" smtClean="0"/>
              <a:t>(</a:t>
            </a:r>
            <a:r>
              <a:rPr lang="de-DE" dirty="0" err="1" smtClean="0"/>
              <a:t>synthesize</a:t>
            </a:r>
            <a:r>
              <a:rPr lang="de-DE" dirty="0" smtClean="0"/>
              <a:t>) </a:t>
            </a:r>
            <a:r>
              <a:rPr lang="de-DE" dirty="0" err="1" smtClean="0"/>
              <a:t>the</a:t>
            </a:r>
            <a:r>
              <a:rPr lang="de-DE" dirty="0" smtClean="0"/>
              <a:t> </a:t>
            </a:r>
            <a:r>
              <a:rPr lang="de-DE" dirty="0" err="1" smtClean="0"/>
              <a:t>best</a:t>
            </a:r>
            <a:r>
              <a:rPr lang="de-DE" dirty="0" smtClean="0"/>
              <a:t> </a:t>
            </a:r>
            <a:r>
              <a:rPr lang="de-DE" dirty="0" err="1" smtClean="0"/>
              <a:t>suited</a:t>
            </a:r>
            <a:r>
              <a:rPr lang="de-DE" dirty="0" smtClean="0"/>
              <a:t> </a:t>
            </a:r>
            <a:r>
              <a:rPr lang="de-DE" dirty="0" err="1" smtClean="0"/>
              <a:t>theories</a:t>
            </a:r>
            <a:r>
              <a:rPr lang="de-DE" dirty="0" smtClean="0"/>
              <a:t> </a:t>
            </a:r>
            <a:r>
              <a:rPr lang="de-DE" dirty="0" err="1" smtClean="0"/>
              <a:t>to</a:t>
            </a:r>
            <a:r>
              <a:rPr lang="de-DE" dirty="0" smtClean="0"/>
              <a:t> </a:t>
            </a:r>
            <a:r>
              <a:rPr lang="de-DE" dirty="0" err="1" smtClean="0"/>
              <a:t>predict</a:t>
            </a:r>
            <a:r>
              <a:rPr lang="de-DE" dirty="0" smtClean="0"/>
              <a:t> </a:t>
            </a:r>
            <a:r>
              <a:rPr lang="de-DE" dirty="0" err="1" smtClean="0"/>
              <a:t>creative</a:t>
            </a:r>
            <a:r>
              <a:rPr lang="de-DE" dirty="0" smtClean="0"/>
              <a:t> </a:t>
            </a:r>
            <a:r>
              <a:rPr lang="de-DE" dirty="0" err="1" smtClean="0"/>
              <a:t>behavior</a:t>
            </a:r>
            <a:r>
              <a:rPr lang="de-DE" dirty="0" smtClean="0"/>
              <a:t>, </a:t>
            </a:r>
            <a:r>
              <a:rPr lang="de-DE" dirty="0" err="1" smtClean="0"/>
              <a:t>entrepreneurial</a:t>
            </a:r>
            <a:r>
              <a:rPr lang="de-DE" dirty="0" smtClean="0"/>
              <a:t> </a:t>
            </a:r>
            <a:r>
              <a:rPr lang="de-DE" dirty="0" err="1" smtClean="0"/>
              <a:t>intention</a:t>
            </a:r>
            <a:r>
              <a:rPr lang="de-DE" dirty="0" smtClean="0"/>
              <a:t> </a:t>
            </a:r>
            <a:r>
              <a:rPr lang="de-DE" dirty="0" err="1" smtClean="0"/>
              <a:t>and</a:t>
            </a:r>
            <a:r>
              <a:rPr lang="de-DE" dirty="0" smtClean="0"/>
              <a:t> </a:t>
            </a:r>
            <a:r>
              <a:rPr lang="de-DE" dirty="0" err="1" smtClean="0"/>
              <a:t>the</a:t>
            </a:r>
            <a:r>
              <a:rPr lang="de-DE" dirty="0" smtClean="0"/>
              <a:t> </a:t>
            </a:r>
            <a:r>
              <a:rPr lang="de-DE" dirty="0" err="1" smtClean="0"/>
              <a:t>start</a:t>
            </a:r>
            <a:r>
              <a:rPr lang="de-DE" dirty="0" smtClean="0"/>
              <a:t> </a:t>
            </a:r>
            <a:r>
              <a:rPr lang="de-DE" dirty="0" err="1" smtClean="0"/>
              <a:t>of</a:t>
            </a:r>
            <a:r>
              <a:rPr lang="de-DE" dirty="0" smtClean="0"/>
              <a:t> a </a:t>
            </a:r>
            <a:r>
              <a:rPr lang="de-DE" dirty="0" err="1" smtClean="0"/>
              <a:t>new</a:t>
            </a:r>
            <a:r>
              <a:rPr lang="de-DE" dirty="0" smtClean="0"/>
              <a:t> </a:t>
            </a:r>
            <a:r>
              <a:rPr lang="de-DE" dirty="0" err="1" smtClean="0"/>
              <a:t>business</a:t>
            </a:r>
            <a:r>
              <a:rPr lang="de-DE" dirty="0" smtClean="0"/>
              <a:t>?</a:t>
            </a:r>
            <a:endParaRPr lang="de-DE"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400" dirty="0" err="1" smtClean="0"/>
              <a:t>Diagram</a:t>
            </a:r>
            <a:r>
              <a:rPr lang="de-DE" sz="2400" dirty="0" smtClean="0"/>
              <a:t> </a:t>
            </a:r>
            <a:r>
              <a:rPr lang="de-DE" sz="2400" dirty="0" err="1" smtClean="0"/>
              <a:t>of</a:t>
            </a:r>
            <a:r>
              <a:rPr lang="de-DE" sz="2400" dirty="0" smtClean="0"/>
              <a:t> </a:t>
            </a:r>
            <a:r>
              <a:rPr lang="de-DE" sz="2400" dirty="0" err="1" smtClean="0"/>
              <a:t>Lin`s</a:t>
            </a:r>
            <a:r>
              <a:rPr lang="de-DE" sz="2400" dirty="0" smtClean="0"/>
              <a:t> </a:t>
            </a:r>
            <a:r>
              <a:rPr lang="de-DE" sz="2400" dirty="0" err="1" smtClean="0"/>
              <a:t>Social</a:t>
            </a:r>
            <a:r>
              <a:rPr lang="de-DE" sz="2400" dirty="0" smtClean="0"/>
              <a:t> Capital Model (Lin 2001a,p.21, </a:t>
            </a:r>
            <a:br>
              <a:rPr lang="de-DE" sz="2400" dirty="0" smtClean="0"/>
            </a:br>
            <a:r>
              <a:rPr lang="de-DE" sz="2400" dirty="0" err="1" smtClean="0"/>
              <a:t>Haeuberer</a:t>
            </a:r>
            <a:r>
              <a:rPr lang="de-DE" sz="2400" dirty="0" smtClean="0"/>
              <a:t> p.126)</a:t>
            </a:r>
            <a:endParaRPr lang="de-DE" sz="2400" dirty="0"/>
          </a:p>
        </p:txBody>
      </p:sp>
      <p:sp>
        <p:nvSpPr>
          <p:cNvPr id="5" name="Ellipse 4"/>
          <p:cNvSpPr/>
          <p:nvPr/>
        </p:nvSpPr>
        <p:spPr>
          <a:xfrm>
            <a:off x="971600" y="2708920"/>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smtClean="0">
                <a:solidFill>
                  <a:schemeClr val="tx1"/>
                </a:solidFill>
              </a:rPr>
              <a:t>Collective </a:t>
            </a:r>
            <a:r>
              <a:rPr lang="de-DE" sz="1000" dirty="0" err="1" smtClean="0">
                <a:solidFill>
                  <a:schemeClr val="tx1"/>
                </a:solidFill>
              </a:rPr>
              <a:t>assets</a:t>
            </a:r>
            <a:endParaRPr lang="de-DE" sz="1000" dirty="0">
              <a:solidFill>
                <a:schemeClr val="tx1"/>
              </a:solidFill>
            </a:endParaRPr>
          </a:p>
        </p:txBody>
      </p:sp>
      <p:sp>
        <p:nvSpPr>
          <p:cNvPr id="6" name="Ellipse 5"/>
          <p:cNvSpPr/>
          <p:nvPr/>
        </p:nvSpPr>
        <p:spPr>
          <a:xfrm>
            <a:off x="971600" y="3861048"/>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900" dirty="0" err="1" smtClean="0">
                <a:solidFill>
                  <a:schemeClr val="tx1"/>
                </a:solidFill>
              </a:rPr>
              <a:t>Structural</a:t>
            </a:r>
            <a:r>
              <a:rPr lang="de-DE" sz="900" dirty="0" smtClean="0">
                <a:solidFill>
                  <a:schemeClr val="tx1"/>
                </a:solidFill>
              </a:rPr>
              <a:t> </a:t>
            </a:r>
            <a:r>
              <a:rPr lang="de-DE" sz="900" dirty="0" err="1" smtClean="0">
                <a:solidFill>
                  <a:schemeClr val="tx1"/>
                </a:solidFill>
              </a:rPr>
              <a:t>and</a:t>
            </a:r>
            <a:r>
              <a:rPr lang="de-DE" sz="900" dirty="0" smtClean="0">
                <a:solidFill>
                  <a:schemeClr val="tx1"/>
                </a:solidFill>
              </a:rPr>
              <a:t> </a:t>
            </a:r>
            <a:r>
              <a:rPr lang="de-DE" sz="900" dirty="0" err="1" smtClean="0">
                <a:solidFill>
                  <a:schemeClr val="tx1"/>
                </a:solidFill>
              </a:rPr>
              <a:t>Positional</a:t>
            </a:r>
            <a:r>
              <a:rPr lang="de-DE" sz="900" dirty="0" smtClean="0">
                <a:solidFill>
                  <a:schemeClr val="tx1"/>
                </a:solidFill>
              </a:rPr>
              <a:t> </a:t>
            </a:r>
            <a:r>
              <a:rPr lang="de-DE" sz="900" dirty="0" err="1" smtClean="0">
                <a:solidFill>
                  <a:schemeClr val="tx1"/>
                </a:solidFill>
              </a:rPr>
              <a:t>Embeddedness</a:t>
            </a:r>
            <a:endParaRPr lang="de-DE" sz="900" dirty="0">
              <a:solidFill>
                <a:schemeClr val="tx1"/>
              </a:solidFill>
            </a:endParaRPr>
          </a:p>
        </p:txBody>
      </p:sp>
      <p:sp>
        <p:nvSpPr>
          <p:cNvPr id="7" name="Ellipse 6"/>
          <p:cNvSpPr/>
          <p:nvPr/>
        </p:nvSpPr>
        <p:spPr>
          <a:xfrm>
            <a:off x="2915816" y="3284984"/>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err="1" smtClean="0">
                <a:solidFill>
                  <a:schemeClr val="tx1"/>
                </a:solidFill>
              </a:rPr>
              <a:t>Accessibility</a:t>
            </a:r>
            <a:r>
              <a:rPr lang="de-DE" sz="1000" dirty="0" smtClean="0">
                <a:solidFill>
                  <a:schemeClr val="tx1"/>
                </a:solidFill>
              </a:rPr>
              <a:t> </a:t>
            </a:r>
            <a:r>
              <a:rPr lang="de-DE" sz="1000" dirty="0" err="1" smtClean="0">
                <a:solidFill>
                  <a:schemeClr val="tx1"/>
                </a:solidFill>
              </a:rPr>
              <a:t>of</a:t>
            </a:r>
            <a:r>
              <a:rPr lang="de-DE" sz="1000" dirty="0" smtClean="0">
                <a:solidFill>
                  <a:schemeClr val="tx1"/>
                </a:solidFill>
              </a:rPr>
              <a:t> </a:t>
            </a:r>
            <a:r>
              <a:rPr lang="de-DE" sz="1000" dirty="0" err="1" smtClean="0">
                <a:solidFill>
                  <a:schemeClr val="tx1"/>
                </a:solidFill>
              </a:rPr>
              <a:t>Ressources</a:t>
            </a:r>
            <a:endParaRPr lang="de-DE" sz="1000" dirty="0">
              <a:solidFill>
                <a:schemeClr val="tx1"/>
              </a:solidFill>
            </a:endParaRPr>
          </a:p>
        </p:txBody>
      </p:sp>
      <p:sp>
        <p:nvSpPr>
          <p:cNvPr id="8" name="Ellipse 7"/>
          <p:cNvSpPr/>
          <p:nvPr/>
        </p:nvSpPr>
        <p:spPr>
          <a:xfrm>
            <a:off x="6444208" y="2348880"/>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900" dirty="0" smtClean="0">
                <a:solidFill>
                  <a:schemeClr val="tx1"/>
                </a:solidFill>
              </a:rPr>
              <a:t>Instrumental Returns (</a:t>
            </a:r>
            <a:r>
              <a:rPr lang="de-DE" sz="900" dirty="0" err="1" smtClean="0">
                <a:solidFill>
                  <a:schemeClr val="tx1"/>
                </a:solidFill>
              </a:rPr>
              <a:t>wealt</a:t>
            </a:r>
            <a:r>
              <a:rPr lang="de-DE" sz="900" dirty="0" smtClean="0">
                <a:solidFill>
                  <a:schemeClr val="tx1"/>
                </a:solidFill>
              </a:rPr>
              <a:t>, power etc.)</a:t>
            </a:r>
            <a:endParaRPr lang="de-DE" sz="900" dirty="0">
              <a:solidFill>
                <a:schemeClr val="tx1"/>
              </a:solidFill>
            </a:endParaRPr>
          </a:p>
        </p:txBody>
      </p:sp>
      <p:sp>
        <p:nvSpPr>
          <p:cNvPr id="9" name="Ellipse 8"/>
          <p:cNvSpPr/>
          <p:nvPr/>
        </p:nvSpPr>
        <p:spPr>
          <a:xfrm>
            <a:off x="6444208" y="4221088"/>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900" dirty="0" smtClean="0">
                <a:solidFill>
                  <a:schemeClr val="tx1"/>
                </a:solidFill>
              </a:rPr>
              <a:t>Expressive Returns (Life </a:t>
            </a:r>
            <a:r>
              <a:rPr lang="de-DE" sz="900" dirty="0" err="1" smtClean="0">
                <a:solidFill>
                  <a:schemeClr val="tx1"/>
                </a:solidFill>
              </a:rPr>
              <a:t>Satisfaction</a:t>
            </a:r>
            <a:r>
              <a:rPr lang="de-DE" sz="900" dirty="0" smtClean="0">
                <a:solidFill>
                  <a:schemeClr val="tx1"/>
                </a:solidFill>
              </a:rPr>
              <a:t>) </a:t>
            </a:r>
          </a:p>
        </p:txBody>
      </p:sp>
      <p:sp>
        <p:nvSpPr>
          <p:cNvPr id="11" name="Ellipse 10"/>
          <p:cNvSpPr/>
          <p:nvPr/>
        </p:nvSpPr>
        <p:spPr>
          <a:xfrm>
            <a:off x="4860032" y="3284984"/>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err="1" smtClean="0">
                <a:solidFill>
                  <a:schemeClr val="tx1"/>
                </a:solidFill>
              </a:rPr>
              <a:t>Mobilization</a:t>
            </a:r>
            <a:r>
              <a:rPr lang="de-DE" sz="1000" dirty="0" smtClean="0">
                <a:solidFill>
                  <a:schemeClr val="tx1"/>
                </a:solidFill>
              </a:rPr>
              <a:t> </a:t>
            </a:r>
            <a:r>
              <a:rPr lang="de-DE" sz="1000" dirty="0" err="1" smtClean="0">
                <a:solidFill>
                  <a:schemeClr val="tx1"/>
                </a:solidFill>
              </a:rPr>
              <a:t>of</a:t>
            </a:r>
            <a:r>
              <a:rPr lang="de-DE" sz="1000" dirty="0" smtClean="0">
                <a:solidFill>
                  <a:schemeClr val="tx1"/>
                </a:solidFill>
              </a:rPr>
              <a:t> </a:t>
            </a:r>
            <a:r>
              <a:rPr lang="de-DE" sz="1000" dirty="0" err="1" smtClean="0">
                <a:solidFill>
                  <a:schemeClr val="tx1"/>
                </a:solidFill>
              </a:rPr>
              <a:t>Ressources</a:t>
            </a:r>
            <a:endParaRPr lang="de-DE" sz="1000" dirty="0">
              <a:solidFill>
                <a:schemeClr val="tx1"/>
              </a:solidFill>
            </a:endParaRPr>
          </a:p>
        </p:txBody>
      </p:sp>
      <p:cxnSp>
        <p:nvCxnSpPr>
          <p:cNvPr id="12" name="Gerade Verbindung mit Pfeil 11"/>
          <p:cNvCxnSpPr>
            <a:stCxn id="7" idx="6"/>
            <a:endCxn id="11" idx="2"/>
          </p:cNvCxnSpPr>
          <p:nvPr/>
        </p:nvCxnSpPr>
        <p:spPr>
          <a:xfrm>
            <a:off x="4211960" y="3573016"/>
            <a:ext cx="648072"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Gerade Verbindung mit Pfeil 14"/>
          <p:cNvCxnSpPr>
            <a:stCxn id="11" idx="7"/>
            <a:endCxn id="8" idx="3"/>
          </p:cNvCxnSpPr>
          <p:nvPr/>
        </p:nvCxnSpPr>
        <p:spPr>
          <a:xfrm flipV="1">
            <a:off x="5966360" y="2840581"/>
            <a:ext cx="667664" cy="52876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Gerade Verbindung mit Pfeil 17"/>
          <p:cNvCxnSpPr>
            <a:stCxn id="5" idx="6"/>
            <a:endCxn id="7" idx="1"/>
          </p:cNvCxnSpPr>
          <p:nvPr/>
        </p:nvCxnSpPr>
        <p:spPr>
          <a:xfrm>
            <a:off x="2267744" y="2996952"/>
            <a:ext cx="837888" cy="37239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Gerade Verbindung mit Pfeil 20"/>
          <p:cNvCxnSpPr>
            <a:stCxn id="6" idx="6"/>
            <a:endCxn id="7" idx="3"/>
          </p:cNvCxnSpPr>
          <p:nvPr/>
        </p:nvCxnSpPr>
        <p:spPr>
          <a:xfrm flipV="1">
            <a:off x="2267744" y="3776685"/>
            <a:ext cx="837888" cy="37239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Gerade Verbindung mit Pfeil 23"/>
          <p:cNvCxnSpPr>
            <a:stCxn id="7" idx="7"/>
            <a:endCxn id="8" idx="2"/>
          </p:cNvCxnSpPr>
          <p:nvPr/>
        </p:nvCxnSpPr>
        <p:spPr>
          <a:xfrm flipV="1">
            <a:off x="4022144" y="2636912"/>
            <a:ext cx="2422064" cy="73243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Gerade Verbindung mit Pfeil 26"/>
          <p:cNvCxnSpPr>
            <a:stCxn id="11" idx="5"/>
            <a:endCxn id="9" idx="1"/>
          </p:cNvCxnSpPr>
          <p:nvPr/>
        </p:nvCxnSpPr>
        <p:spPr>
          <a:xfrm>
            <a:off x="5966360" y="3776685"/>
            <a:ext cx="667664" cy="52876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Gerade Verbindung mit Pfeil 29"/>
          <p:cNvCxnSpPr>
            <a:stCxn id="7" idx="5"/>
            <a:endCxn id="9" idx="2"/>
          </p:cNvCxnSpPr>
          <p:nvPr/>
        </p:nvCxnSpPr>
        <p:spPr>
          <a:xfrm>
            <a:off x="4022144" y="3776685"/>
            <a:ext cx="2422064" cy="73243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Geschweifte Klammer rechts 37"/>
          <p:cNvSpPr/>
          <p:nvPr/>
        </p:nvSpPr>
        <p:spPr>
          <a:xfrm rot="5400000">
            <a:off x="6588224" y="4725144"/>
            <a:ext cx="1008112" cy="1440160"/>
          </a:xfrm>
          <a:prstGeom prst="rightBrace">
            <a:avLst>
              <a:gd name="adj1" fmla="val 56252"/>
              <a:gd name="adj2" fmla="val 496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39" name="Geschweifte Klammer rechts 38"/>
          <p:cNvSpPr/>
          <p:nvPr/>
        </p:nvSpPr>
        <p:spPr>
          <a:xfrm rot="5400000">
            <a:off x="1043608" y="4365104"/>
            <a:ext cx="1008112" cy="1440160"/>
          </a:xfrm>
          <a:prstGeom prst="rightBrace">
            <a:avLst>
              <a:gd name="adj1" fmla="val 56252"/>
              <a:gd name="adj2" fmla="val 496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40" name="Geschweifte Klammer rechts 39"/>
          <p:cNvSpPr/>
          <p:nvPr/>
        </p:nvSpPr>
        <p:spPr>
          <a:xfrm rot="5400000">
            <a:off x="4013938" y="3555014"/>
            <a:ext cx="1008112" cy="2772308"/>
          </a:xfrm>
          <a:prstGeom prst="rightBrace">
            <a:avLst>
              <a:gd name="adj1" fmla="val 56252"/>
              <a:gd name="adj2" fmla="val 496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41" name="Textfeld 40"/>
          <p:cNvSpPr txBox="1"/>
          <p:nvPr/>
        </p:nvSpPr>
        <p:spPr>
          <a:xfrm>
            <a:off x="971600" y="5661248"/>
            <a:ext cx="1120820" cy="369332"/>
          </a:xfrm>
          <a:prstGeom prst="rect">
            <a:avLst/>
          </a:prstGeom>
          <a:noFill/>
        </p:spPr>
        <p:txBody>
          <a:bodyPr wrap="none" rtlCol="0">
            <a:spAutoFit/>
          </a:bodyPr>
          <a:lstStyle/>
          <a:p>
            <a:r>
              <a:rPr lang="de-DE" dirty="0" err="1" smtClean="0"/>
              <a:t>Inequality</a:t>
            </a:r>
            <a:endParaRPr lang="de-DE" dirty="0"/>
          </a:p>
        </p:txBody>
      </p:sp>
      <p:sp>
        <p:nvSpPr>
          <p:cNvPr id="42" name="Textfeld 41"/>
          <p:cNvSpPr txBox="1"/>
          <p:nvPr/>
        </p:nvSpPr>
        <p:spPr>
          <a:xfrm>
            <a:off x="6660232" y="6021288"/>
            <a:ext cx="810991" cy="369332"/>
          </a:xfrm>
          <a:prstGeom prst="rect">
            <a:avLst/>
          </a:prstGeom>
          <a:noFill/>
        </p:spPr>
        <p:txBody>
          <a:bodyPr wrap="none" rtlCol="0">
            <a:spAutoFit/>
          </a:bodyPr>
          <a:lstStyle/>
          <a:p>
            <a:r>
              <a:rPr lang="de-DE" dirty="0" err="1" smtClean="0"/>
              <a:t>effects</a:t>
            </a:r>
            <a:endParaRPr lang="de-DE" dirty="0"/>
          </a:p>
        </p:txBody>
      </p:sp>
      <p:sp>
        <p:nvSpPr>
          <p:cNvPr id="43" name="Textfeld 42"/>
          <p:cNvSpPr txBox="1"/>
          <p:nvPr/>
        </p:nvSpPr>
        <p:spPr>
          <a:xfrm>
            <a:off x="3851920" y="5661248"/>
            <a:ext cx="1453475" cy="369332"/>
          </a:xfrm>
          <a:prstGeom prst="rect">
            <a:avLst/>
          </a:prstGeom>
          <a:noFill/>
        </p:spPr>
        <p:txBody>
          <a:bodyPr wrap="none" rtlCol="0">
            <a:spAutoFit/>
          </a:bodyPr>
          <a:lstStyle/>
          <a:p>
            <a:r>
              <a:rPr lang="de-DE" dirty="0" err="1" smtClean="0"/>
              <a:t>Capitalization</a:t>
            </a:r>
            <a:endParaRPr lang="de-DE"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395536" y="260648"/>
            <a:ext cx="8229600" cy="792088"/>
          </a:xfrm>
        </p:spPr>
        <p:txBody>
          <a:bodyPr>
            <a:noAutofit/>
          </a:bodyPr>
          <a:lstStyle/>
          <a:p>
            <a:r>
              <a:rPr lang="de-DE" sz="3600" dirty="0" smtClean="0"/>
              <a:t>Dual </a:t>
            </a:r>
            <a:r>
              <a:rPr lang="de-DE" sz="3600" dirty="0" err="1" smtClean="0"/>
              <a:t>pathway</a:t>
            </a:r>
            <a:r>
              <a:rPr lang="de-DE" sz="3600" dirty="0" smtClean="0"/>
              <a:t> </a:t>
            </a:r>
            <a:r>
              <a:rPr lang="de-DE" sz="3600" dirty="0" err="1" smtClean="0"/>
              <a:t>to</a:t>
            </a:r>
            <a:r>
              <a:rPr lang="de-DE" sz="3600" dirty="0" smtClean="0"/>
              <a:t> </a:t>
            </a:r>
            <a:r>
              <a:rPr lang="de-DE" sz="3600" dirty="0" err="1" smtClean="0"/>
              <a:t>creativity</a:t>
            </a:r>
            <a:r>
              <a:rPr lang="de-DE" sz="3600" dirty="0" smtClean="0"/>
              <a:t> model </a:t>
            </a:r>
            <a:r>
              <a:rPr lang="de-DE" sz="3600" dirty="0" err="1" smtClean="0"/>
              <a:t>as</a:t>
            </a:r>
            <a:r>
              <a:rPr lang="de-DE" sz="3600" dirty="0" smtClean="0"/>
              <a:t> a  latent variabel model </a:t>
            </a:r>
            <a:r>
              <a:rPr lang="de-DE" sz="1400" dirty="0" smtClean="0">
                <a:solidFill>
                  <a:prstClr val="black"/>
                </a:solidFill>
              </a:rPr>
              <a:t>C. </a:t>
            </a:r>
            <a:r>
              <a:rPr lang="de-DE" sz="1400" dirty="0" err="1" smtClean="0">
                <a:solidFill>
                  <a:prstClr val="black"/>
                </a:solidFill>
              </a:rPr>
              <a:t>DeDreu</a:t>
            </a:r>
            <a:r>
              <a:rPr lang="de-DE" sz="1400" dirty="0" smtClean="0">
                <a:solidFill>
                  <a:prstClr val="black"/>
                </a:solidFill>
              </a:rPr>
              <a:t> et. al. 2011 p.301</a:t>
            </a:r>
            <a:endParaRPr lang="de-DE" sz="3600" dirty="0"/>
          </a:p>
        </p:txBody>
      </p:sp>
      <p:sp>
        <p:nvSpPr>
          <p:cNvPr id="5" name="Ellipse 4"/>
          <p:cNvSpPr/>
          <p:nvPr/>
        </p:nvSpPr>
        <p:spPr>
          <a:xfrm>
            <a:off x="395536" y="1556792"/>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err="1" smtClean="0">
                <a:solidFill>
                  <a:schemeClr val="tx1"/>
                </a:solidFill>
              </a:rPr>
              <a:t>Many</a:t>
            </a:r>
            <a:r>
              <a:rPr lang="de-DE" sz="1000" dirty="0" smtClean="0">
                <a:solidFill>
                  <a:schemeClr val="tx1"/>
                </a:solidFill>
              </a:rPr>
              <a:t> </a:t>
            </a:r>
            <a:r>
              <a:rPr lang="de-DE" sz="1000" dirty="0" err="1" smtClean="0">
                <a:solidFill>
                  <a:schemeClr val="tx1"/>
                </a:solidFill>
              </a:rPr>
              <a:t>and</a:t>
            </a:r>
            <a:r>
              <a:rPr lang="de-DE" sz="1000" dirty="0" smtClean="0">
                <a:solidFill>
                  <a:schemeClr val="tx1"/>
                </a:solidFill>
              </a:rPr>
              <a:t> </a:t>
            </a:r>
            <a:r>
              <a:rPr lang="de-DE" sz="1000" dirty="0" err="1" smtClean="0">
                <a:solidFill>
                  <a:schemeClr val="tx1"/>
                </a:solidFill>
              </a:rPr>
              <a:t>broad</a:t>
            </a:r>
            <a:r>
              <a:rPr lang="de-DE" sz="1000" dirty="0" smtClean="0">
                <a:solidFill>
                  <a:schemeClr val="tx1"/>
                </a:solidFill>
              </a:rPr>
              <a:t> mental </a:t>
            </a:r>
            <a:r>
              <a:rPr lang="de-DE" sz="1000" dirty="0" err="1" smtClean="0">
                <a:solidFill>
                  <a:schemeClr val="tx1"/>
                </a:solidFill>
              </a:rPr>
              <a:t>categories</a:t>
            </a:r>
            <a:endParaRPr lang="de-DE" sz="1000" dirty="0">
              <a:solidFill>
                <a:schemeClr val="tx1"/>
              </a:solidFill>
            </a:endParaRPr>
          </a:p>
        </p:txBody>
      </p:sp>
      <p:sp>
        <p:nvSpPr>
          <p:cNvPr id="6" name="Ellipse 5"/>
          <p:cNvSpPr/>
          <p:nvPr/>
        </p:nvSpPr>
        <p:spPr>
          <a:xfrm>
            <a:off x="395536" y="2204864"/>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800" dirty="0" smtClean="0">
                <a:solidFill>
                  <a:schemeClr val="tx1"/>
                </a:solidFill>
              </a:rPr>
              <a:t>Loose, </a:t>
            </a:r>
            <a:r>
              <a:rPr lang="de-DE" sz="800" dirty="0" err="1" smtClean="0">
                <a:solidFill>
                  <a:schemeClr val="tx1"/>
                </a:solidFill>
              </a:rPr>
              <a:t>and</a:t>
            </a:r>
            <a:r>
              <a:rPr lang="de-DE" sz="800" dirty="0" smtClean="0">
                <a:solidFill>
                  <a:schemeClr val="tx1"/>
                </a:solidFill>
              </a:rPr>
              <a:t> global </a:t>
            </a:r>
            <a:r>
              <a:rPr lang="de-DE" sz="800" dirty="0" err="1" smtClean="0">
                <a:solidFill>
                  <a:schemeClr val="tx1"/>
                </a:solidFill>
              </a:rPr>
              <a:t>processing</a:t>
            </a:r>
            <a:r>
              <a:rPr lang="de-DE" sz="800" dirty="0" smtClean="0">
                <a:solidFill>
                  <a:schemeClr val="tx1"/>
                </a:solidFill>
              </a:rPr>
              <a:t> style</a:t>
            </a:r>
            <a:endParaRPr lang="de-DE" sz="800" dirty="0">
              <a:solidFill>
                <a:schemeClr val="tx1"/>
              </a:solidFill>
            </a:endParaRPr>
          </a:p>
        </p:txBody>
      </p:sp>
      <p:sp>
        <p:nvSpPr>
          <p:cNvPr id="7" name="Ellipse 6"/>
          <p:cNvSpPr/>
          <p:nvPr/>
        </p:nvSpPr>
        <p:spPr>
          <a:xfrm>
            <a:off x="395536" y="2852936"/>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smtClean="0">
                <a:solidFill>
                  <a:schemeClr val="tx1"/>
                </a:solidFill>
              </a:rPr>
              <a:t>Flat </a:t>
            </a:r>
            <a:r>
              <a:rPr lang="de-DE" sz="1000" dirty="0" err="1" smtClean="0">
                <a:solidFill>
                  <a:schemeClr val="tx1"/>
                </a:solidFill>
              </a:rPr>
              <a:t>associative</a:t>
            </a:r>
            <a:r>
              <a:rPr lang="de-DE" sz="1000" dirty="0" smtClean="0">
                <a:solidFill>
                  <a:schemeClr val="tx1"/>
                </a:solidFill>
              </a:rPr>
              <a:t> </a:t>
            </a:r>
            <a:r>
              <a:rPr lang="de-DE" sz="1000" dirty="0" err="1" smtClean="0">
                <a:solidFill>
                  <a:schemeClr val="tx1"/>
                </a:solidFill>
              </a:rPr>
              <a:t>hierarchies</a:t>
            </a:r>
            <a:endParaRPr lang="de-DE" sz="1000" dirty="0">
              <a:solidFill>
                <a:schemeClr val="tx1"/>
              </a:solidFill>
            </a:endParaRPr>
          </a:p>
        </p:txBody>
      </p:sp>
      <p:sp>
        <p:nvSpPr>
          <p:cNvPr id="8" name="Ellipse 7"/>
          <p:cNvSpPr/>
          <p:nvPr/>
        </p:nvSpPr>
        <p:spPr>
          <a:xfrm>
            <a:off x="1619672" y="3429000"/>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err="1" smtClean="0">
                <a:solidFill>
                  <a:schemeClr val="tx1"/>
                </a:solidFill>
              </a:rPr>
              <a:t>Trait</a:t>
            </a:r>
            <a:r>
              <a:rPr lang="de-DE" sz="1200" dirty="0" smtClean="0">
                <a:solidFill>
                  <a:schemeClr val="tx1"/>
                </a:solidFill>
              </a:rPr>
              <a:t> x State </a:t>
            </a:r>
            <a:endParaRPr lang="de-DE" sz="1200" dirty="0">
              <a:solidFill>
                <a:schemeClr val="tx1"/>
              </a:solidFill>
            </a:endParaRPr>
          </a:p>
        </p:txBody>
      </p:sp>
      <p:sp>
        <p:nvSpPr>
          <p:cNvPr id="9" name="Ellipse 8"/>
          <p:cNvSpPr/>
          <p:nvPr/>
        </p:nvSpPr>
        <p:spPr>
          <a:xfrm>
            <a:off x="395536" y="4077072"/>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smtClean="0">
                <a:solidFill>
                  <a:schemeClr val="tx1"/>
                </a:solidFill>
              </a:rPr>
              <a:t>Analytical </a:t>
            </a:r>
            <a:r>
              <a:rPr lang="de-DE" sz="1000" dirty="0" err="1" smtClean="0">
                <a:solidFill>
                  <a:schemeClr val="tx1"/>
                </a:solidFill>
              </a:rPr>
              <a:t>probing</a:t>
            </a:r>
            <a:r>
              <a:rPr lang="de-DE" sz="1000" dirty="0" smtClean="0">
                <a:solidFill>
                  <a:schemeClr val="tx1"/>
                </a:solidFill>
              </a:rPr>
              <a:t> </a:t>
            </a:r>
            <a:r>
              <a:rPr lang="de-DE" sz="1000" dirty="0" err="1" smtClean="0">
                <a:solidFill>
                  <a:schemeClr val="tx1"/>
                </a:solidFill>
              </a:rPr>
              <a:t>of</a:t>
            </a:r>
            <a:r>
              <a:rPr lang="de-DE" sz="1000" dirty="0" smtClean="0">
                <a:solidFill>
                  <a:schemeClr val="tx1"/>
                </a:solidFill>
              </a:rPr>
              <a:t> </a:t>
            </a:r>
            <a:r>
              <a:rPr lang="de-DE" sz="1000" dirty="0" err="1" smtClean="0">
                <a:solidFill>
                  <a:schemeClr val="tx1"/>
                </a:solidFill>
              </a:rPr>
              <a:t>possibilities</a:t>
            </a:r>
            <a:endParaRPr lang="de-DE" sz="1000" dirty="0">
              <a:solidFill>
                <a:schemeClr val="tx1"/>
              </a:solidFill>
            </a:endParaRPr>
          </a:p>
        </p:txBody>
      </p:sp>
      <p:sp>
        <p:nvSpPr>
          <p:cNvPr id="10" name="Ellipse 9"/>
          <p:cNvSpPr/>
          <p:nvPr/>
        </p:nvSpPr>
        <p:spPr>
          <a:xfrm>
            <a:off x="395536" y="4725144"/>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900" dirty="0" err="1" smtClean="0">
                <a:solidFill>
                  <a:schemeClr val="tx1"/>
                </a:solidFill>
              </a:rPr>
              <a:t>Effourful</a:t>
            </a:r>
            <a:r>
              <a:rPr lang="de-DE" sz="900" dirty="0" smtClean="0">
                <a:solidFill>
                  <a:schemeClr val="tx1"/>
                </a:solidFill>
              </a:rPr>
              <a:t>  </a:t>
            </a:r>
            <a:r>
              <a:rPr lang="de-DE" sz="900" dirty="0" err="1" smtClean="0">
                <a:solidFill>
                  <a:schemeClr val="tx1"/>
                </a:solidFill>
              </a:rPr>
              <a:t>search</a:t>
            </a:r>
            <a:r>
              <a:rPr lang="de-DE" sz="900" dirty="0" smtClean="0">
                <a:solidFill>
                  <a:schemeClr val="tx1"/>
                </a:solidFill>
              </a:rPr>
              <a:t> in </a:t>
            </a:r>
            <a:r>
              <a:rPr lang="de-DE" sz="900" dirty="0" err="1" smtClean="0">
                <a:solidFill>
                  <a:schemeClr val="tx1"/>
                </a:solidFill>
              </a:rPr>
              <a:t>Assoc</a:t>
            </a:r>
            <a:r>
              <a:rPr lang="de-DE" sz="900" dirty="0" smtClean="0">
                <a:solidFill>
                  <a:schemeClr val="tx1"/>
                </a:solidFill>
              </a:rPr>
              <a:t>, Memory </a:t>
            </a:r>
            <a:endParaRPr lang="de-DE" sz="900" dirty="0">
              <a:solidFill>
                <a:schemeClr val="tx1"/>
              </a:solidFill>
            </a:endParaRPr>
          </a:p>
        </p:txBody>
      </p:sp>
      <p:sp>
        <p:nvSpPr>
          <p:cNvPr id="11" name="Ellipse 10"/>
          <p:cNvSpPr/>
          <p:nvPr/>
        </p:nvSpPr>
        <p:spPr>
          <a:xfrm>
            <a:off x="395536" y="5373216"/>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smtClean="0">
                <a:solidFill>
                  <a:schemeClr val="tx1"/>
                </a:solidFill>
              </a:rPr>
              <a:t>Focus on </a:t>
            </a:r>
            <a:r>
              <a:rPr lang="de-DE" sz="1000" dirty="0" err="1" smtClean="0">
                <a:solidFill>
                  <a:schemeClr val="tx1"/>
                </a:solidFill>
              </a:rPr>
              <a:t>narrow</a:t>
            </a:r>
            <a:r>
              <a:rPr lang="de-DE" sz="1000" dirty="0" smtClean="0">
                <a:solidFill>
                  <a:schemeClr val="tx1"/>
                </a:solidFill>
              </a:rPr>
              <a:t> </a:t>
            </a:r>
            <a:r>
              <a:rPr lang="de-DE" sz="1000" dirty="0" err="1" smtClean="0">
                <a:solidFill>
                  <a:schemeClr val="tx1"/>
                </a:solidFill>
              </a:rPr>
              <a:t>set</a:t>
            </a:r>
            <a:r>
              <a:rPr lang="de-DE" sz="1000" dirty="0" smtClean="0">
                <a:solidFill>
                  <a:schemeClr val="tx1"/>
                </a:solidFill>
              </a:rPr>
              <a:t> </a:t>
            </a:r>
            <a:r>
              <a:rPr lang="de-DE" sz="1000" dirty="0" err="1" smtClean="0">
                <a:solidFill>
                  <a:schemeClr val="tx1"/>
                </a:solidFill>
              </a:rPr>
              <a:t>of</a:t>
            </a:r>
            <a:r>
              <a:rPr lang="de-DE" sz="1000" dirty="0" smtClean="0">
                <a:solidFill>
                  <a:schemeClr val="tx1"/>
                </a:solidFill>
              </a:rPr>
              <a:t> </a:t>
            </a:r>
            <a:r>
              <a:rPr lang="de-DE" sz="1000" dirty="0" err="1" smtClean="0">
                <a:solidFill>
                  <a:schemeClr val="tx1"/>
                </a:solidFill>
              </a:rPr>
              <a:t>categories</a:t>
            </a:r>
            <a:r>
              <a:rPr lang="de-DE" sz="1000" dirty="0" smtClean="0">
                <a:solidFill>
                  <a:schemeClr val="tx1"/>
                </a:solidFill>
              </a:rPr>
              <a:t> </a:t>
            </a:r>
            <a:endParaRPr lang="de-DE" sz="1000" dirty="0">
              <a:solidFill>
                <a:schemeClr val="tx1"/>
              </a:solidFill>
            </a:endParaRPr>
          </a:p>
        </p:txBody>
      </p:sp>
      <p:sp>
        <p:nvSpPr>
          <p:cNvPr id="12" name="Ellipse 11"/>
          <p:cNvSpPr/>
          <p:nvPr/>
        </p:nvSpPr>
        <p:spPr>
          <a:xfrm>
            <a:off x="3203848" y="3140968"/>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smtClean="0">
                <a:solidFill>
                  <a:schemeClr val="tx1"/>
                </a:solidFill>
              </a:rPr>
              <a:t>Motivation</a:t>
            </a:r>
            <a:endParaRPr lang="de-DE" sz="1200" dirty="0">
              <a:solidFill>
                <a:schemeClr val="tx1"/>
              </a:solidFill>
            </a:endParaRPr>
          </a:p>
        </p:txBody>
      </p:sp>
      <p:sp>
        <p:nvSpPr>
          <p:cNvPr id="13" name="Ellipse 12"/>
          <p:cNvSpPr/>
          <p:nvPr/>
        </p:nvSpPr>
        <p:spPr>
          <a:xfrm>
            <a:off x="4788024" y="2708920"/>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50" dirty="0" err="1" smtClean="0">
                <a:solidFill>
                  <a:schemeClr val="tx1"/>
                </a:solidFill>
              </a:rPr>
              <a:t>Inclusiveness</a:t>
            </a:r>
            <a:endParaRPr lang="de-DE" sz="1050" dirty="0">
              <a:solidFill>
                <a:schemeClr val="tx1"/>
              </a:solidFill>
            </a:endParaRPr>
          </a:p>
        </p:txBody>
      </p:sp>
      <p:sp>
        <p:nvSpPr>
          <p:cNvPr id="14" name="Ellipse 13"/>
          <p:cNvSpPr/>
          <p:nvPr/>
        </p:nvSpPr>
        <p:spPr>
          <a:xfrm>
            <a:off x="4788024" y="1988840"/>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err="1" smtClean="0">
                <a:solidFill>
                  <a:schemeClr val="tx1"/>
                </a:solidFill>
              </a:rPr>
              <a:t>Cognitive</a:t>
            </a:r>
            <a:r>
              <a:rPr lang="de-DE" sz="1200" dirty="0" smtClean="0">
                <a:solidFill>
                  <a:schemeClr val="tx1"/>
                </a:solidFill>
              </a:rPr>
              <a:t> </a:t>
            </a:r>
            <a:r>
              <a:rPr lang="de-DE" sz="1200" dirty="0" err="1" smtClean="0">
                <a:solidFill>
                  <a:schemeClr val="tx1"/>
                </a:solidFill>
              </a:rPr>
              <a:t>Flexibility</a:t>
            </a:r>
            <a:endParaRPr lang="de-DE" sz="1200" dirty="0">
              <a:solidFill>
                <a:schemeClr val="tx1"/>
              </a:solidFill>
            </a:endParaRPr>
          </a:p>
        </p:txBody>
      </p:sp>
      <p:sp>
        <p:nvSpPr>
          <p:cNvPr id="15" name="Ellipse 14"/>
          <p:cNvSpPr/>
          <p:nvPr/>
        </p:nvSpPr>
        <p:spPr>
          <a:xfrm>
            <a:off x="4788024" y="4221088"/>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err="1" smtClean="0">
                <a:solidFill>
                  <a:schemeClr val="tx1"/>
                </a:solidFill>
              </a:rPr>
              <a:t>Cognitive</a:t>
            </a:r>
            <a:r>
              <a:rPr lang="de-DE" sz="1200" dirty="0" smtClean="0">
                <a:solidFill>
                  <a:schemeClr val="tx1"/>
                </a:solidFill>
              </a:rPr>
              <a:t> </a:t>
            </a:r>
            <a:r>
              <a:rPr lang="de-DE" sz="1200" dirty="0" err="1" smtClean="0">
                <a:solidFill>
                  <a:schemeClr val="tx1"/>
                </a:solidFill>
              </a:rPr>
              <a:t>persistence</a:t>
            </a:r>
            <a:endParaRPr lang="de-DE" sz="1200" dirty="0">
              <a:solidFill>
                <a:schemeClr val="tx1"/>
              </a:solidFill>
            </a:endParaRPr>
          </a:p>
        </p:txBody>
      </p:sp>
      <p:sp>
        <p:nvSpPr>
          <p:cNvPr id="16" name="Ellipse 15"/>
          <p:cNvSpPr/>
          <p:nvPr/>
        </p:nvSpPr>
        <p:spPr>
          <a:xfrm>
            <a:off x="4788024" y="5013176"/>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50" dirty="0" err="1" smtClean="0">
                <a:solidFill>
                  <a:schemeClr val="tx1"/>
                </a:solidFill>
              </a:rPr>
              <a:t>Perseverance</a:t>
            </a:r>
            <a:endParaRPr lang="de-DE" sz="1050" dirty="0">
              <a:solidFill>
                <a:schemeClr val="tx1"/>
              </a:solidFill>
            </a:endParaRPr>
          </a:p>
        </p:txBody>
      </p:sp>
      <p:sp>
        <p:nvSpPr>
          <p:cNvPr id="17" name="Ellipse 16"/>
          <p:cNvSpPr/>
          <p:nvPr/>
        </p:nvSpPr>
        <p:spPr>
          <a:xfrm>
            <a:off x="6588224" y="3429000"/>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smtClean="0">
                <a:solidFill>
                  <a:schemeClr val="tx1"/>
                </a:solidFill>
              </a:rPr>
              <a:t>Creative </a:t>
            </a:r>
            <a:r>
              <a:rPr lang="de-DE" sz="1000" dirty="0" err="1" smtClean="0">
                <a:solidFill>
                  <a:schemeClr val="tx1"/>
                </a:solidFill>
              </a:rPr>
              <a:t>Fluency</a:t>
            </a:r>
            <a:r>
              <a:rPr lang="de-DE" sz="1000" dirty="0" smtClean="0">
                <a:solidFill>
                  <a:schemeClr val="tx1"/>
                </a:solidFill>
              </a:rPr>
              <a:t> </a:t>
            </a:r>
            <a:r>
              <a:rPr lang="de-DE" sz="1000" dirty="0" err="1" smtClean="0">
                <a:solidFill>
                  <a:schemeClr val="tx1"/>
                </a:solidFill>
              </a:rPr>
              <a:t>and</a:t>
            </a:r>
            <a:r>
              <a:rPr lang="de-DE" sz="1000" dirty="0" smtClean="0">
                <a:solidFill>
                  <a:schemeClr val="tx1"/>
                </a:solidFill>
              </a:rPr>
              <a:t> </a:t>
            </a:r>
            <a:r>
              <a:rPr lang="de-DE" sz="1000" dirty="0" err="1" smtClean="0">
                <a:solidFill>
                  <a:schemeClr val="tx1"/>
                </a:solidFill>
              </a:rPr>
              <a:t>Originality</a:t>
            </a:r>
            <a:endParaRPr lang="de-DE" sz="1000" dirty="0">
              <a:solidFill>
                <a:schemeClr val="tx1"/>
              </a:solidFill>
            </a:endParaRPr>
          </a:p>
        </p:txBody>
      </p:sp>
      <p:sp>
        <p:nvSpPr>
          <p:cNvPr id="18" name="Ellipse 17"/>
          <p:cNvSpPr/>
          <p:nvPr/>
        </p:nvSpPr>
        <p:spPr>
          <a:xfrm>
            <a:off x="7524328" y="4509120"/>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err="1" smtClean="0">
                <a:solidFill>
                  <a:schemeClr val="tx1"/>
                </a:solidFill>
              </a:rPr>
              <a:t>Uncommo</a:t>
            </a:r>
            <a:r>
              <a:rPr lang="de-DE" sz="1200" dirty="0" smtClean="0">
                <a:solidFill>
                  <a:schemeClr val="tx1"/>
                </a:solidFill>
              </a:rPr>
              <a:t>, </a:t>
            </a:r>
            <a:r>
              <a:rPr lang="de-DE" sz="1200" dirty="0" err="1" smtClean="0">
                <a:solidFill>
                  <a:schemeClr val="tx1"/>
                </a:solidFill>
              </a:rPr>
              <a:t>novel</a:t>
            </a:r>
            <a:endParaRPr lang="de-DE" sz="1200" dirty="0">
              <a:solidFill>
                <a:schemeClr val="tx1"/>
              </a:solidFill>
            </a:endParaRPr>
          </a:p>
        </p:txBody>
      </p:sp>
      <p:sp>
        <p:nvSpPr>
          <p:cNvPr id="19" name="Ellipse 18"/>
          <p:cNvSpPr/>
          <p:nvPr/>
        </p:nvSpPr>
        <p:spPr>
          <a:xfrm>
            <a:off x="7524328" y="2348880"/>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50" dirty="0" err="1" smtClean="0">
                <a:solidFill>
                  <a:schemeClr val="tx1"/>
                </a:solidFill>
              </a:rPr>
              <a:t>Many</a:t>
            </a:r>
            <a:r>
              <a:rPr lang="de-DE" sz="1050" dirty="0" smtClean="0">
                <a:solidFill>
                  <a:schemeClr val="tx1"/>
                </a:solidFill>
              </a:rPr>
              <a:t> </a:t>
            </a:r>
            <a:r>
              <a:rPr lang="de-DE" sz="1050" dirty="0" err="1" smtClean="0">
                <a:solidFill>
                  <a:schemeClr val="tx1"/>
                </a:solidFill>
              </a:rPr>
              <a:t>ideas</a:t>
            </a:r>
            <a:r>
              <a:rPr lang="de-DE" sz="1050" dirty="0" smtClean="0">
                <a:solidFill>
                  <a:schemeClr val="tx1"/>
                </a:solidFill>
              </a:rPr>
              <a:t>, </a:t>
            </a:r>
            <a:r>
              <a:rPr lang="de-DE" sz="1050" dirty="0" err="1" smtClean="0">
                <a:solidFill>
                  <a:schemeClr val="tx1"/>
                </a:solidFill>
              </a:rPr>
              <a:t>Insights</a:t>
            </a:r>
            <a:r>
              <a:rPr lang="de-DE" sz="1050" dirty="0" smtClean="0">
                <a:solidFill>
                  <a:schemeClr val="tx1"/>
                </a:solidFill>
              </a:rPr>
              <a:t>, </a:t>
            </a:r>
            <a:r>
              <a:rPr lang="de-DE" sz="1050" dirty="0" err="1" smtClean="0">
                <a:solidFill>
                  <a:schemeClr val="tx1"/>
                </a:solidFill>
              </a:rPr>
              <a:t>solutions</a:t>
            </a:r>
            <a:endParaRPr lang="de-DE" sz="1050" dirty="0">
              <a:solidFill>
                <a:schemeClr val="tx1"/>
              </a:solidFill>
            </a:endParaRPr>
          </a:p>
        </p:txBody>
      </p:sp>
      <p:cxnSp>
        <p:nvCxnSpPr>
          <p:cNvPr id="21" name="Gerade Verbindung mit Pfeil 20"/>
          <p:cNvCxnSpPr>
            <a:stCxn id="8" idx="6"/>
            <a:endCxn id="12" idx="2"/>
          </p:cNvCxnSpPr>
          <p:nvPr/>
        </p:nvCxnSpPr>
        <p:spPr>
          <a:xfrm flipV="1">
            <a:off x="2915816" y="3429000"/>
            <a:ext cx="288032" cy="28803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Gerade Verbindung mit Pfeil 22"/>
          <p:cNvCxnSpPr>
            <a:stCxn id="12" idx="7"/>
            <a:endCxn id="13" idx="3"/>
          </p:cNvCxnSpPr>
          <p:nvPr/>
        </p:nvCxnSpPr>
        <p:spPr>
          <a:xfrm flipV="1">
            <a:off x="4310176" y="3200621"/>
            <a:ext cx="667664" cy="2471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Gerade Verbindung mit Pfeil 25"/>
          <p:cNvCxnSpPr>
            <a:stCxn id="12" idx="7"/>
            <a:endCxn id="14" idx="3"/>
          </p:cNvCxnSpPr>
          <p:nvPr/>
        </p:nvCxnSpPr>
        <p:spPr>
          <a:xfrm flipV="1">
            <a:off x="4310176" y="2480541"/>
            <a:ext cx="667664" cy="74479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Gerade Verbindung mit Pfeil 30"/>
          <p:cNvCxnSpPr>
            <a:stCxn id="12" idx="6"/>
            <a:endCxn id="15" idx="1"/>
          </p:cNvCxnSpPr>
          <p:nvPr/>
        </p:nvCxnSpPr>
        <p:spPr>
          <a:xfrm>
            <a:off x="4499992" y="3429000"/>
            <a:ext cx="477848" cy="87645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Gerade Verbindung mit Pfeil 33"/>
          <p:cNvCxnSpPr>
            <a:stCxn id="12" idx="6"/>
            <a:endCxn id="16" idx="1"/>
          </p:cNvCxnSpPr>
          <p:nvPr/>
        </p:nvCxnSpPr>
        <p:spPr>
          <a:xfrm>
            <a:off x="4499992" y="3429000"/>
            <a:ext cx="477848" cy="1668539"/>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9" name="Gerade Verbindung mit Pfeil 38"/>
          <p:cNvCxnSpPr>
            <a:stCxn id="14" idx="6"/>
            <a:endCxn id="17" idx="1"/>
          </p:cNvCxnSpPr>
          <p:nvPr/>
        </p:nvCxnSpPr>
        <p:spPr>
          <a:xfrm>
            <a:off x="6084168" y="2276872"/>
            <a:ext cx="693872" cy="123649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2" name="Gerade Verbindung mit Pfeil 41"/>
          <p:cNvCxnSpPr>
            <a:stCxn id="13" idx="6"/>
            <a:endCxn id="17" idx="2"/>
          </p:cNvCxnSpPr>
          <p:nvPr/>
        </p:nvCxnSpPr>
        <p:spPr>
          <a:xfrm>
            <a:off x="6084168" y="2996952"/>
            <a:ext cx="504056" cy="72008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Gerade Verbindung mit Pfeil 44"/>
          <p:cNvCxnSpPr>
            <a:stCxn id="16" idx="6"/>
            <a:endCxn id="17" idx="3"/>
          </p:cNvCxnSpPr>
          <p:nvPr/>
        </p:nvCxnSpPr>
        <p:spPr>
          <a:xfrm flipV="1">
            <a:off x="6084168" y="3920701"/>
            <a:ext cx="693872" cy="138050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Gerade Verbindung mit Pfeil 47"/>
          <p:cNvCxnSpPr>
            <a:stCxn id="15" idx="6"/>
            <a:endCxn id="17" idx="2"/>
          </p:cNvCxnSpPr>
          <p:nvPr/>
        </p:nvCxnSpPr>
        <p:spPr>
          <a:xfrm flipV="1">
            <a:off x="6084168" y="3717032"/>
            <a:ext cx="504056" cy="7920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1" name="Gerade Verbindung mit Pfeil 50"/>
          <p:cNvCxnSpPr>
            <a:stCxn id="14" idx="2"/>
            <a:endCxn id="5" idx="6"/>
          </p:cNvCxnSpPr>
          <p:nvPr/>
        </p:nvCxnSpPr>
        <p:spPr>
          <a:xfrm flipH="1" flipV="1">
            <a:off x="1691680" y="1844824"/>
            <a:ext cx="3096344" cy="432048"/>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54" name="Gerade Verbindung mit Pfeil 53"/>
          <p:cNvCxnSpPr>
            <a:stCxn id="14" idx="2"/>
            <a:endCxn id="6" idx="6"/>
          </p:cNvCxnSpPr>
          <p:nvPr/>
        </p:nvCxnSpPr>
        <p:spPr>
          <a:xfrm flipH="1">
            <a:off x="1691680" y="2276872"/>
            <a:ext cx="3096344" cy="216024"/>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57" name="Gerade Verbindung mit Pfeil 56"/>
          <p:cNvCxnSpPr>
            <a:stCxn id="14" idx="2"/>
            <a:endCxn id="7" idx="6"/>
          </p:cNvCxnSpPr>
          <p:nvPr/>
        </p:nvCxnSpPr>
        <p:spPr>
          <a:xfrm flipH="1">
            <a:off x="1691680" y="2276872"/>
            <a:ext cx="3096344" cy="864096"/>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60" name="Gerade Verbindung mit Pfeil 59"/>
          <p:cNvCxnSpPr>
            <a:stCxn id="15" idx="2"/>
            <a:endCxn id="9" idx="6"/>
          </p:cNvCxnSpPr>
          <p:nvPr/>
        </p:nvCxnSpPr>
        <p:spPr>
          <a:xfrm flipH="1" flipV="1">
            <a:off x="1691680" y="4365104"/>
            <a:ext cx="3096344" cy="144016"/>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63" name="Gerade Verbindung mit Pfeil 62"/>
          <p:cNvCxnSpPr>
            <a:stCxn id="15" idx="2"/>
            <a:endCxn id="10" idx="6"/>
          </p:cNvCxnSpPr>
          <p:nvPr/>
        </p:nvCxnSpPr>
        <p:spPr>
          <a:xfrm flipH="1">
            <a:off x="1691680" y="4509120"/>
            <a:ext cx="3096344" cy="504056"/>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66" name="Gerade Verbindung mit Pfeil 65"/>
          <p:cNvCxnSpPr>
            <a:stCxn id="15" idx="2"/>
            <a:endCxn id="11" idx="6"/>
          </p:cNvCxnSpPr>
          <p:nvPr/>
        </p:nvCxnSpPr>
        <p:spPr>
          <a:xfrm flipH="1">
            <a:off x="1691680" y="4509120"/>
            <a:ext cx="3096344" cy="1152128"/>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69" name="Gerade Verbindung mit Pfeil 68"/>
          <p:cNvCxnSpPr>
            <a:stCxn id="13" idx="2"/>
            <a:endCxn id="5" idx="6"/>
          </p:cNvCxnSpPr>
          <p:nvPr/>
        </p:nvCxnSpPr>
        <p:spPr>
          <a:xfrm flipH="1" flipV="1">
            <a:off x="1691680" y="1844824"/>
            <a:ext cx="3096344" cy="1152128"/>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72" name="Gerade Verbindung mit Pfeil 71"/>
          <p:cNvCxnSpPr>
            <a:stCxn id="13" idx="2"/>
            <a:endCxn id="6" idx="6"/>
          </p:cNvCxnSpPr>
          <p:nvPr/>
        </p:nvCxnSpPr>
        <p:spPr>
          <a:xfrm flipH="1" flipV="1">
            <a:off x="1691680" y="2492896"/>
            <a:ext cx="3096344" cy="504056"/>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75" name="Gerade Verbindung mit Pfeil 74"/>
          <p:cNvCxnSpPr>
            <a:stCxn id="13" idx="2"/>
            <a:endCxn id="7" idx="6"/>
          </p:cNvCxnSpPr>
          <p:nvPr/>
        </p:nvCxnSpPr>
        <p:spPr>
          <a:xfrm flipH="1">
            <a:off x="1691680" y="2996952"/>
            <a:ext cx="3096344" cy="144016"/>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78" name="Gerade Verbindung mit Pfeil 77"/>
          <p:cNvCxnSpPr>
            <a:stCxn id="16" idx="2"/>
            <a:endCxn id="9" idx="6"/>
          </p:cNvCxnSpPr>
          <p:nvPr/>
        </p:nvCxnSpPr>
        <p:spPr>
          <a:xfrm flipH="1" flipV="1">
            <a:off x="1691680" y="4365104"/>
            <a:ext cx="3096344" cy="936104"/>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83" name="Gerade Verbindung mit Pfeil 82"/>
          <p:cNvCxnSpPr>
            <a:stCxn id="16" idx="2"/>
            <a:endCxn id="10" idx="6"/>
          </p:cNvCxnSpPr>
          <p:nvPr/>
        </p:nvCxnSpPr>
        <p:spPr>
          <a:xfrm flipH="1" flipV="1">
            <a:off x="1691680" y="5013176"/>
            <a:ext cx="3096344" cy="288032"/>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86" name="Gerade Verbindung mit Pfeil 85"/>
          <p:cNvCxnSpPr>
            <a:stCxn id="16" idx="2"/>
            <a:endCxn id="11" idx="6"/>
          </p:cNvCxnSpPr>
          <p:nvPr/>
        </p:nvCxnSpPr>
        <p:spPr>
          <a:xfrm flipH="1">
            <a:off x="1691680" y="5301208"/>
            <a:ext cx="3096344" cy="360040"/>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89" name="Gerade Verbindung mit Pfeil 88"/>
          <p:cNvCxnSpPr>
            <a:stCxn id="17" idx="7"/>
            <a:endCxn id="19" idx="4"/>
          </p:cNvCxnSpPr>
          <p:nvPr/>
        </p:nvCxnSpPr>
        <p:spPr>
          <a:xfrm flipV="1">
            <a:off x="7694552" y="2924944"/>
            <a:ext cx="477848" cy="588419"/>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92" name="Gerade Verbindung mit Pfeil 91"/>
          <p:cNvCxnSpPr>
            <a:stCxn id="17" idx="5"/>
            <a:endCxn id="18" idx="0"/>
          </p:cNvCxnSpPr>
          <p:nvPr/>
        </p:nvCxnSpPr>
        <p:spPr>
          <a:xfrm>
            <a:off x="7694552" y="3920701"/>
            <a:ext cx="477848" cy="588419"/>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100" name="Ellipse 99"/>
          <p:cNvSpPr/>
          <p:nvPr/>
        </p:nvSpPr>
        <p:spPr>
          <a:xfrm>
            <a:off x="3203848" y="3789040"/>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smtClean="0">
                <a:solidFill>
                  <a:schemeClr val="tx1"/>
                </a:solidFill>
              </a:rPr>
              <a:t>Working Memory </a:t>
            </a:r>
            <a:r>
              <a:rPr lang="de-DE" sz="1000" dirty="0" err="1" smtClean="0">
                <a:solidFill>
                  <a:schemeClr val="tx1"/>
                </a:solidFill>
              </a:rPr>
              <a:t>Capacity</a:t>
            </a:r>
            <a:endParaRPr lang="de-DE" sz="1000" dirty="0">
              <a:solidFill>
                <a:schemeClr val="tx1"/>
              </a:solidFill>
            </a:endParaRPr>
          </a:p>
        </p:txBody>
      </p:sp>
      <p:cxnSp>
        <p:nvCxnSpPr>
          <p:cNvPr id="101" name="Gerade Verbindung mit Pfeil 100"/>
          <p:cNvCxnSpPr>
            <a:stCxn id="100" idx="5"/>
            <a:endCxn id="15" idx="1"/>
          </p:cNvCxnSpPr>
          <p:nvPr/>
        </p:nvCxnSpPr>
        <p:spPr>
          <a:xfrm>
            <a:off x="4310176" y="4280741"/>
            <a:ext cx="667664" cy="2471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4" name="Gerade Verbindung mit Pfeil 103"/>
          <p:cNvCxnSpPr>
            <a:stCxn id="100" idx="5"/>
            <a:endCxn id="16" idx="1"/>
          </p:cNvCxnSpPr>
          <p:nvPr/>
        </p:nvCxnSpPr>
        <p:spPr>
          <a:xfrm>
            <a:off x="4310176" y="4280741"/>
            <a:ext cx="667664" cy="81679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8" name="Gerade Verbindung mit Pfeil 107"/>
          <p:cNvCxnSpPr>
            <a:stCxn id="100" idx="6"/>
            <a:endCxn id="13" idx="3"/>
          </p:cNvCxnSpPr>
          <p:nvPr/>
        </p:nvCxnSpPr>
        <p:spPr>
          <a:xfrm flipV="1">
            <a:off x="4499992" y="3200621"/>
            <a:ext cx="477848" cy="87645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1" name="Gerade Verbindung mit Pfeil 110"/>
          <p:cNvCxnSpPr>
            <a:stCxn id="100" idx="6"/>
            <a:endCxn id="14" idx="3"/>
          </p:cNvCxnSpPr>
          <p:nvPr/>
        </p:nvCxnSpPr>
        <p:spPr>
          <a:xfrm flipV="1">
            <a:off x="4499992" y="2480541"/>
            <a:ext cx="477848" cy="159653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9" name="Gerade Verbindung mit Pfeil 118"/>
          <p:cNvCxnSpPr>
            <a:stCxn id="8" idx="6"/>
            <a:endCxn id="100" idx="2"/>
          </p:cNvCxnSpPr>
          <p:nvPr/>
        </p:nvCxnSpPr>
        <p:spPr>
          <a:xfrm>
            <a:off x="2915816" y="3717032"/>
            <a:ext cx="288032" cy="3600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a:bodyPr>
          <a:lstStyle/>
          <a:p>
            <a:pPr marL="514350" indent="-514350">
              <a:buAutoNum type="arabicPeriod" startAt="3"/>
            </a:pPr>
            <a:r>
              <a:rPr lang="de-DE" dirty="0" smtClean="0"/>
              <a:t>State </a:t>
            </a:r>
            <a:r>
              <a:rPr lang="de-DE" dirty="0" err="1" smtClean="0"/>
              <a:t>of</a:t>
            </a:r>
            <a:r>
              <a:rPr lang="de-DE" dirty="0" smtClean="0"/>
              <a:t> </a:t>
            </a:r>
            <a:r>
              <a:rPr lang="de-DE" dirty="0" err="1" smtClean="0"/>
              <a:t>the</a:t>
            </a:r>
            <a:r>
              <a:rPr lang="de-DE" dirty="0" smtClean="0"/>
              <a:t> Art </a:t>
            </a:r>
            <a:r>
              <a:rPr lang="de-DE" dirty="0" err="1" smtClean="0"/>
              <a:t>and</a:t>
            </a:r>
            <a:r>
              <a:rPr lang="de-DE" dirty="0" smtClean="0"/>
              <a:t> Selected </a:t>
            </a:r>
            <a:r>
              <a:rPr lang="de-DE" dirty="0" err="1" smtClean="0"/>
              <a:t>Theories</a:t>
            </a:r>
            <a:r>
              <a:rPr lang="de-DE" dirty="0" smtClean="0"/>
              <a:t>:</a:t>
            </a:r>
          </a:p>
          <a:p>
            <a:pPr marL="514350" indent="-514350">
              <a:buNone/>
            </a:pPr>
            <a:r>
              <a:rPr lang="de-DE" dirty="0" smtClean="0"/>
              <a:t>	3.5. </a:t>
            </a:r>
            <a:r>
              <a:rPr lang="de-DE" dirty="0" err="1" smtClean="0"/>
              <a:t>Social-Structural</a:t>
            </a:r>
            <a:r>
              <a:rPr lang="de-DE" dirty="0" smtClean="0"/>
              <a:t> Approach</a:t>
            </a:r>
          </a:p>
          <a:p>
            <a:endParaRPr lang="de-DE"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en-US" sz="2800" dirty="0" smtClean="0"/>
              <a:t>Social location and value priorities. A European-wide comparison of the relation between social-structural variables and human values.</a:t>
            </a:r>
            <a:endParaRPr lang="de-DE" sz="2800" dirty="0"/>
          </a:p>
        </p:txBody>
      </p:sp>
      <p:sp>
        <p:nvSpPr>
          <p:cNvPr id="3" name="Inhaltsplatzhalter 2"/>
          <p:cNvSpPr>
            <a:spLocks noGrp="1"/>
          </p:cNvSpPr>
          <p:nvPr>
            <p:ph idx="1"/>
          </p:nvPr>
        </p:nvSpPr>
        <p:spPr>
          <a:xfrm>
            <a:off x="571472" y="2071678"/>
            <a:ext cx="8229600" cy="4525963"/>
          </a:xfrm>
        </p:spPr>
        <p:txBody>
          <a:bodyPr>
            <a:normAutofit fontScale="92500" lnSpcReduction="20000"/>
          </a:bodyPr>
          <a:lstStyle/>
          <a:p>
            <a:r>
              <a:rPr lang="en-US" sz="2600" dirty="0" smtClean="0"/>
              <a:t>In this contribution, we focus on one of these aspects of value theory that has remained relatively underexposed, namely the relation between individual social location and human values. </a:t>
            </a:r>
          </a:p>
          <a:p>
            <a:r>
              <a:rPr lang="en-US" sz="2600" dirty="0" smtClean="0"/>
              <a:t>Does one’s position in the social structure—indicated by socio-demographic variables such as age, gender, education and income—affect the values that one prioritizes? </a:t>
            </a:r>
          </a:p>
          <a:p>
            <a:r>
              <a:rPr lang="en-US" sz="2600" dirty="0" smtClean="0"/>
              <a:t> We pay special attention to the cross-cultural robustness of the relation between social location and values: Can similar patterns be detected in various European countries? </a:t>
            </a:r>
          </a:p>
          <a:p>
            <a:r>
              <a:rPr lang="en-US" sz="2600" dirty="0" smtClean="0"/>
              <a:t>Or do cross-national differences in the relation between structure and values depend on elements of the national context?</a:t>
            </a:r>
            <a:endParaRPr lang="de-DE" sz="2600" dirty="0" smtClean="0"/>
          </a:p>
          <a:p>
            <a:endParaRPr lang="de-DE" dirty="0"/>
          </a:p>
        </p:txBody>
      </p:sp>
      <p:sp>
        <p:nvSpPr>
          <p:cNvPr id="4" name="Untertitel 6"/>
          <p:cNvSpPr txBox="1">
            <a:spLocks/>
          </p:cNvSpPr>
          <p:nvPr/>
        </p:nvSpPr>
        <p:spPr>
          <a:xfrm>
            <a:off x="1285852" y="1500174"/>
            <a:ext cx="6400800" cy="471494"/>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tabLst/>
              <a:defRPr/>
            </a:pPr>
            <a:r>
              <a:rPr kumimoji="0" lang="de-DE" sz="1800" b="0" i="1" u="none" strike="noStrike" kern="1200" cap="none" spc="0" normalizeH="0" baseline="0" noProof="0" dirty="0" smtClean="0">
                <a:ln>
                  <a:noFill/>
                </a:ln>
                <a:solidFill>
                  <a:schemeClr val="tx1"/>
                </a:solidFill>
                <a:effectLst/>
                <a:uLnTx/>
                <a:uFillTx/>
                <a:latin typeface="+mn-lt"/>
                <a:ea typeface="+mn-ea"/>
                <a:cs typeface="+mn-cs"/>
              </a:rPr>
              <a:t>Bart </a:t>
            </a:r>
            <a:r>
              <a:rPr kumimoji="0" lang="de-DE" sz="1800" b="0" i="1" u="none" strike="noStrike" kern="1200" cap="none" spc="0" normalizeH="0" baseline="0" noProof="0" dirty="0" err="1" smtClean="0">
                <a:ln>
                  <a:noFill/>
                </a:ln>
                <a:solidFill>
                  <a:schemeClr val="tx1"/>
                </a:solidFill>
                <a:effectLst/>
                <a:uLnTx/>
                <a:uFillTx/>
                <a:latin typeface="+mn-lt"/>
                <a:ea typeface="+mn-ea"/>
                <a:cs typeface="+mn-cs"/>
              </a:rPr>
              <a:t>Meuleman</a:t>
            </a:r>
            <a:r>
              <a:rPr kumimoji="0" lang="de-DE" sz="1800" b="0" i="1" u="none" strike="noStrike" kern="1200" cap="none" spc="0" normalizeH="0" baseline="0" noProof="0" dirty="0" smtClean="0">
                <a:ln>
                  <a:noFill/>
                </a:ln>
                <a:solidFill>
                  <a:schemeClr val="tx1"/>
                </a:solidFill>
                <a:effectLst/>
                <a:uLnTx/>
                <a:uFillTx/>
                <a:latin typeface="+mn-lt"/>
                <a:ea typeface="+mn-ea"/>
                <a:cs typeface="+mn-cs"/>
              </a:rPr>
              <a:t>, </a:t>
            </a:r>
            <a:r>
              <a:rPr kumimoji="0" lang="de-DE" sz="1800" b="0" i="1" u="none" strike="noStrike" kern="1200" cap="none" spc="0" normalizeH="0" baseline="0" noProof="0" dirty="0" err="1" smtClean="0">
                <a:ln>
                  <a:noFill/>
                </a:ln>
                <a:solidFill>
                  <a:schemeClr val="tx1"/>
                </a:solidFill>
                <a:effectLst/>
                <a:uLnTx/>
                <a:uFillTx/>
                <a:latin typeface="+mn-lt"/>
                <a:ea typeface="+mn-ea"/>
                <a:cs typeface="+mn-cs"/>
              </a:rPr>
              <a:t>Eldad</a:t>
            </a:r>
            <a:r>
              <a:rPr kumimoji="0" lang="de-DE" sz="1800" b="0" i="1" u="none" strike="noStrike" kern="1200" cap="none" spc="0" normalizeH="0" baseline="0" noProof="0" dirty="0" smtClean="0">
                <a:ln>
                  <a:noFill/>
                </a:ln>
                <a:solidFill>
                  <a:schemeClr val="tx1"/>
                </a:solidFill>
                <a:effectLst/>
                <a:uLnTx/>
                <a:uFillTx/>
                <a:latin typeface="+mn-lt"/>
                <a:ea typeface="+mn-ea"/>
                <a:cs typeface="+mn-cs"/>
              </a:rPr>
              <a:t> </a:t>
            </a:r>
            <a:r>
              <a:rPr kumimoji="0" lang="de-DE" sz="1800" b="0" i="1" u="none" strike="noStrike" kern="1200" cap="none" spc="0" normalizeH="0" baseline="0" noProof="0" dirty="0" err="1" smtClean="0">
                <a:ln>
                  <a:noFill/>
                </a:ln>
                <a:solidFill>
                  <a:schemeClr val="tx1"/>
                </a:solidFill>
                <a:effectLst/>
                <a:uLnTx/>
                <a:uFillTx/>
                <a:latin typeface="+mn-lt"/>
                <a:ea typeface="+mn-ea"/>
                <a:cs typeface="+mn-cs"/>
              </a:rPr>
              <a:t>Davidov</a:t>
            </a:r>
            <a:r>
              <a:rPr kumimoji="0" lang="de-DE" sz="1800" b="0" i="1" u="none" strike="noStrike" kern="1200" cap="none" spc="0" normalizeH="0" baseline="0" noProof="0" dirty="0" smtClean="0">
                <a:ln>
                  <a:noFill/>
                </a:ln>
                <a:solidFill>
                  <a:schemeClr val="tx1"/>
                </a:solidFill>
                <a:effectLst/>
                <a:uLnTx/>
                <a:uFillTx/>
                <a:latin typeface="+mn-lt"/>
                <a:ea typeface="+mn-ea"/>
                <a:cs typeface="+mn-cs"/>
              </a:rPr>
              <a:t>, Peter Schmidt &amp; </a:t>
            </a:r>
            <a:r>
              <a:rPr kumimoji="0" lang="de-DE" sz="1800" b="0" i="1" u="none" strike="noStrike" kern="1200" cap="none" spc="0" normalizeH="0" baseline="0" noProof="0" dirty="0" err="1" smtClean="0">
                <a:ln>
                  <a:noFill/>
                </a:ln>
                <a:solidFill>
                  <a:schemeClr val="tx1"/>
                </a:solidFill>
                <a:effectLst/>
                <a:uLnTx/>
                <a:uFillTx/>
                <a:latin typeface="+mn-lt"/>
                <a:ea typeface="+mn-ea"/>
                <a:cs typeface="+mn-cs"/>
              </a:rPr>
              <a:t>Jaak</a:t>
            </a:r>
            <a:r>
              <a:rPr kumimoji="0" lang="de-DE" sz="1800" b="0" i="1" u="none" strike="noStrike" kern="1200" cap="none" spc="0" normalizeH="0" baseline="0" noProof="0" dirty="0" smtClean="0">
                <a:ln>
                  <a:noFill/>
                </a:ln>
                <a:solidFill>
                  <a:schemeClr val="tx1"/>
                </a:solidFill>
                <a:effectLst/>
                <a:uLnTx/>
                <a:uFillTx/>
                <a:latin typeface="+mn-lt"/>
                <a:ea typeface="+mn-ea"/>
                <a:cs typeface="+mn-cs"/>
              </a:rPr>
              <a:t> </a:t>
            </a:r>
            <a:r>
              <a:rPr kumimoji="0" lang="de-DE" sz="1800" b="0" i="1" u="none" strike="noStrike" kern="1200" cap="none" spc="0" normalizeH="0" baseline="0" noProof="0" dirty="0" err="1" smtClean="0">
                <a:ln>
                  <a:noFill/>
                </a:ln>
                <a:solidFill>
                  <a:schemeClr val="tx1"/>
                </a:solidFill>
                <a:effectLst/>
                <a:uLnTx/>
                <a:uFillTx/>
                <a:latin typeface="+mn-lt"/>
                <a:ea typeface="+mn-ea"/>
                <a:cs typeface="+mn-cs"/>
              </a:rPr>
              <a:t>Billiet</a:t>
            </a:r>
            <a:r>
              <a:rPr kumimoji="0" lang="de-DE" sz="1800" b="0" i="1" u="none" strike="noStrike" kern="1200" cap="none" spc="0" normalizeH="0" baseline="0" noProof="0" dirty="0" smtClean="0">
                <a:ln>
                  <a:noFill/>
                </a:ln>
                <a:solidFill>
                  <a:schemeClr val="tx1"/>
                </a:solidFill>
                <a:effectLst/>
                <a:uLnTx/>
                <a:uFillTx/>
                <a:latin typeface="+mn-lt"/>
                <a:ea typeface="+mn-ea"/>
                <a:cs typeface="+mn-cs"/>
              </a:rPr>
              <a:t> 2012</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graphicFrame>
        <p:nvGraphicFramePr>
          <p:cNvPr id="4" name="Inhaltsplatzhalter 3"/>
          <p:cNvGraphicFramePr>
            <a:graphicFrameLocks noGrp="1"/>
          </p:cNvGraphicFramePr>
          <p:nvPr>
            <p:ph idx="1"/>
          </p:nvPr>
        </p:nvGraphicFramePr>
        <p:xfrm>
          <a:off x="457200" y="1600200"/>
          <a:ext cx="8229600" cy="2397760"/>
        </p:xfrm>
        <a:graphic>
          <a:graphicData uri="http://schemas.openxmlformats.org/drawingml/2006/table">
            <a:tbl>
              <a:tblPr firstRow="1" bandRow="1">
                <a:tableStyleId>{5C22544A-7EE6-4342-B048-85BDC9FD1C3A}</a:tableStyleId>
              </a:tblPr>
              <a:tblGrid>
                <a:gridCol w="1371600"/>
                <a:gridCol w="1371600"/>
                <a:gridCol w="1371600"/>
                <a:gridCol w="1371600"/>
                <a:gridCol w="1371600"/>
                <a:gridCol w="1371600"/>
              </a:tblGrid>
              <a:tr h="370840">
                <a:tc>
                  <a:txBody>
                    <a:bodyPr/>
                    <a:lstStyle/>
                    <a:p>
                      <a:endParaRPr lang="de-DE" dirty="0"/>
                    </a:p>
                  </a:txBody>
                  <a:tcPr/>
                </a:tc>
                <a:tc>
                  <a:txBody>
                    <a:bodyPr/>
                    <a:lstStyle/>
                    <a:p>
                      <a:r>
                        <a:rPr lang="de-DE" dirty="0" smtClean="0"/>
                        <a:t>SEC</a:t>
                      </a:r>
                      <a:endParaRPr lang="de-DE" dirty="0"/>
                    </a:p>
                  </a:txBody>
                  <a:tcPr/>
                </a:tc>
                <a:tc>
                  <a:txBody>
                    <a:bodyPr/>
                    <a:lstStyle/>
                    <a:p>
                      <a:r>
                        <a:rPr lang="de-DE" dirty="0" smtClean="0"/>
                        <a:t>CO</a:t>
                      </a:r>
                      <a:endParaRPr lang="de-DE" dirty="0"/>
                    </a:p>
                  </a:txBody>
                  <a:tcPr/>
                </a:tc>
                <a:tc>
                  <a:txBody>
                    <a:bodyPr/>
                    <a:lstStyle/>
                    <a:p>
                      <a:r>
                        <a:rPr lang="de-DE" dirty="0" smtClean="0"/>
                        <a:t>TR</a:t>
                      </a:r>
                      <a:endParaRPr lang="de-DE" dirty="0"/>
                    </a:p>
                  </a:txBody>
                  <a:tcPr/>
                </a:tc>
                <a:tc>
                  <a:txBody>
                    <a:bodyPr/>
                    <a:lstStyle/>
                    <a:p>
                      <a:r>
                        <a:rPr lang="de-DE" dirty="0" smtClean="0"/>
                        <a:t>ST</a:t>
                      </a:r>
                      <a:endParaRPr lang="de-DE" dirty="0"/>
                    </a:p>
                  </a:txBody>
                  <a:tcPr/>
                </a:tc>
                <a:tc>
                  <a:txBody>
                    <a:bodyPr/>
                    <a:lstStyle/>
                    <a:p>
                      <a:r>
                        <a:rPr lang="de-DE" dirty="0" smtClean="0"/>
                        <a:t>SD</a:t>
                      </a:r>
                      <a:endParaRPr lang="de-DE" dirty="0"/>
                    </a:p>
                  </a:txBody>
                  <a:tcPr/>
                </a:tc>
              </a:tr>
              <a:tr h="370840">
                <a:tc>
                  <a:txBody>
                    <a:bodyPr/>
                    <a:lstStyle/>
                    <a:p>
                      <a:r>
                        <a:rPr lang="de-DE" dirty="0" smtClean="0"/>
                        <a:t>Gender (</a:t>
                      </a:r>
                      <a:r>
                        <a:rPr lang="de-DE" dirty="0" err="1" smtClean="0"/>
                        <a:t>Femal</a:t>
                      </a:r>
                      <a:r>
                        <a:rPr lang="de-DE" dirty="0" smtClean="0"/>
                        <a:t> vs. Mal)</a:t>
                      </a:r>
                    </a:p>
                  </a:txBody>
                  <a:tcPr/>
                </a:tc>
                <a:tc>
                  <a:txBody>
                    <a:bodyPr/>
                    <a:lstStyle/>
                    <a:p>
                      <a:pPr algn="ctr"/>
                      <a:r>
                        <a:rPr lang="de-DE" dirty="0" smtClean="0"/>
                        <a:t>0</a:t>
                      </a:r>
                      <a:endParaRPr lang="de-DE" dirty="0"/>
                    </a:p>
                  </a:txBody>
                  <a:tcPr anchor="ctr"/>
                </a:tc>
                <a:tc>
                  <a:txBody>
                    <a:bodyPr/>
                    <a:lstStyle/>
                    <a:p>
                      <a:pPr algn="ctr"/>
                      <a:r>
                        <a:rPr lang="de-DE" dirty="0" smtClean="0"/>
                        <a:t>0</a:t>
                      </a:r>
                      <a:endParaRPr lang="de-DE" dirty="0"/>
                    </a:p>
                  </a:txBody>
                  <a:tcPr anchor="ctr"/>
                </a:tc>
                <a:tc>
                  <a:txBody>
                    <a:bodyPr/>
                    <a:lstStyle/>
                    <a:p>
                      <a:pPr algn="ctr"/>
                      <a:r>
                        <a:rPr lang="de-DE" dirty="0" smtClean="0"/>
                        <a:t>0</a:t>
                      </a:r>
                      <a:endParaRPr lang="de-DE" dirty="0"/>
                    </a:p>
                  </a:txBody>
                  <a:tcPr anchor="ctr"/>
                </a:tc>
                <a:tc>
                  <a:txBody>
                    <a:bodyPr/>
                    <a:lstStyle/>
                    <a:p>
                      <a:pPr algn="ctr"/>
                      <a:r>
                        <a:rPr lang="de-DE" dirty="0" smtClean="0"/>
                        <a:t>-</a:t>
                      </a:r>
                      <a:endParaRPr lang="de-DE" dirty="0"/>
                    </a:p>
                  </a:txBody>
                  <a:tcPr anchor="ctr"/>
                </a:tc>
                <a:tc>
                  <a:txBody>
                    <a:bodyPr/>
                    <a:lstStyle/>
                    <a:p>
                      <a:pPr algn="ctr"/>
                      <a:r>
                        <a:rPr lang="de-DE" dirty="0" smtClean="0"/>
                        <a:t>-</a:t>
                      </a:r>
                      <a:endParaRPr lang="de-DE" dirty="0"/>
                    </a:p>
                  </a:txBody>
                  <a:tcPr anchor="ctr"/>
                </a:tc>
              </a:tr>
              <a:tr h="370840">
                <a:tc>
                  <a:txBody>
                    <a:bodyPr/>
                    <a:lstStyle/>
                    <a:p>
                      <a:r>
                        <a:rPr lang="de-DE" dirty="0" smtClean="0"/>
                        <a:t>Age</a:t>
                      </a:r>
                      <a:endParaRPr lang="de-DE" dirty="0"/>
                    </a:p>
                  </a:txBody>
                  <a:tcPr/>
                </a:tc>
                <a:tc>
                  <a:txBody>
                    <a:bodyPr/>
                    <a:lstStyle/>
                    <a:p>
                      <a:pPr algn="ctr"/>
                      <a:r>
                        <a:rPr lang="de-DE" dirty="0" smtClean="0"/>
                        <a:t>+</a:t>
                      </a:r>
                      <a:endParaRPr lang="de-DE" dirty="0"/>
                    </a:p>
                  </a:txBody>
                  <a:tcPr anchor="ctr"/>
                </a:tc>
                <a:tc>
                  <a:txBody>
                    <a:bodyPr/>
                    <a:lstStyle/>
                    <a:p>
                      <a:pPr algn="ctr"/>
                      <a:r>
                        <a:rPr lang="de-DE" dirty="0" smtClean="0"/>
                        <a:t>+</a:t>
                      </a:r>
                      <a:endParaRPr lang="de-DE" dirty="0"/>
                    </a:p>
                  </a:txBody>
                  <a:tcPr anchor="ctr"/>
                </a:tc>
                <a:tc>
                  <a:txBody>
                    <a:bodyPr/>
                    <a:lstStyle/>
                    <a:p>
                      <a:pPr algn="ctr"/>
                      <a:r>
                        <a:rPr lang="de-DE" dirty="0" smtClean="0"/>
                        <a:t>+</a:t>
                      </a:r>
                      <a:endParaRPr lang="de-DE" dirty="0"/>
                    </a:p>
                  </a:txBody>
                  <a:tcPr anchor="ctr"/>
                </a:tc>
                <a:tc>
                  <a:txBody>
                    <a:bodyPr/>
                    <a:lstStyle/>
                    <a:p>
                      <a:pPr algn="ctr"/>
                      <a:r>
                        <a:rPr lang="de-DE" dirty="0" smtClean="0"/>
                        <a:t>-</a:t>
                      </a:r>
                      <a:endParaRPr lang="de-DE" dirty="0"/>
                    </a:p>
                  </a:txBody>
                  <a:tcPr anchor="ctr"/>
                </a:tc>
                <a:tc>
                  <a:txBody>
                    <a:bodyPr/>
                    <a:lstStyle/>
                    <a:p>
                      <a:pPr algn="ctr"/>
                      <a:r>
                        <a:rPr lang="de-DE" dirty="0" smtClean="0"/>
                        <a:t>-</a:t>
                      </a:r>
                      <a:endParaRPr lang="de-DE" dirty="0"/>
                    </a:p>
                  </a:txBody>
                  <a:tcPr anchor="ctr"/>
                </a:tc>
              </a:tr>
              <a:tr h="370840">
                <a:tc>
                  <a:txBody>
                    <a:bodyPr/>
                    <a:lstStyle/>
                    <a:p>
                      <a:r>
                        <a:rPr lang="de-DE" dirty="0" smtClean="0"/>
                        <a:t>Income</a:t>
                      </a:r>
                      <a:endParaRPr lang="de-DE" dirty="0"/>
                    </a:p>
                  </a:txBody>
                  <a:tcPr/>
                </a:tc>
                <a:tc>
                  <a:txBody>
                    <a:bodyPr/>
                    <a:lstStyle/>
                    <a:p>
                      <a:pPr algn="ctr"/>
                      <a:r>
                        <a:rPr lang="de-DE" dirty="0" smtClean="0"/>
                        <a:t>-</a:t>
                      </a:r>
                      <a:endParaRPr lang="de-DE" dirty="0"/>
                    </a:p>
                  </a:txBody>
                  <a:tcPr anchor="ctr"/>
                </a:tc>
                <a:tc>
                  <a:txBody>
                    <a:bodyPr/>
                    <a:lstStyle/>
                    <a:p>
                      <a:pPr algn="ctr"/>
                      <a:r>
                        <a:rPr lang="de-DE" dirty="0" smtClean="0"/>
                        <a:t>-</a:t>
                      </a:r>
                      <a:endParaRPr lang="de-DE" dirty="0"/>
                    </a:p>
                  </a:txBody>
                  <a:tcPr anchor="ctr"/>
                </a:tc>
                <a:tc>
                  <a:txBody>
                    <a:bodyPr/>
                    <a:lstStyle/>
                    <a:p>
                      <a:pPr algn="ctr"/>
                      <a:r>
                        <a:rPr lang="de-DE" dirty="0" smtClean="0"/>
                        <a:t>-</a:t>
                      </a:r>
                      <a:endParaRPr lang="de-DE" dirty="0"/>
                    </a:p>
                  </a:txBody>
                  <a:tcPr anchor="ctr"/>
                </a:tc>
                <a:tc>
                  <a:txBody>
                    <a:bodyPr/>
                    <a:lstStyle/>
                    <a:p>
                      <a:pPr algn="ctr"/>
                      <a:r>
                        <a:rPr lang="de-DE" dirty="0" smtClean="0"/>
                        <a:t>+</a:t>
                      </a:r>
                      <a:endParaRPr lang="de-DE" dirty="0"/>
                    </a:p>
                  </a:txBody>
                  <a:tcPr anchor="ctr"/>
                </a:tc>
                <a:tc>
                  <a:txBody>
                    <a:bodyPr/>
                    <a:lstStyle/>
                    <a:p>
                      <a:pPr algn="ctr"/>
                      <a:r>
                        <a:rPr lang="de-DE" dirty="0" smtClean="0"/>
                        <a:t>+</a:t>
                      </a:r>
                      <a:endParaRPr lang="de-DE" dirty="0"/>
                    </a:p>
                  </a:txBody>
                  <a:tcPr anchor="ctr"/>
                </a:tc>
              </a:tr>
              <a:tr h="370840">
                <a:tc>
                  <a:txBody>
                    <a:bodyPr/>
                    <a:lstStyle/>
                    <a:p>
                      <a:r>
                        <a:rPr lang="de-DE" dirty="0" smtClean="0"/>
                        <a:t>Education</a:t>
                      </a:r>
                      <a:endParaRPr lang="de-DE" dirty="0"/>
                    </a:p>
                  </a:txBody>
                  <a:tcPr/>
                </a:tc>
                <a:tc>
                  <a:txBody>
                    <a:bodyPr/>
                    <a:lstStyle/>
                    <a:p>
                      <a:pPr algn="ctr"/>
                      <a:r>
                        <a:rPr lang="de-DE" dirty="0" smtClean="0"/>
                        <a:t>-</a:t>
                      </a:r>
                      <a:endParaRPr lang="de-DE" dirty="0"/>
                    </a:p>
                  </a:txBody>
                  <a:tcPr anchor="ctr"/>
                </a:tc>
                <a:tc>
                  <a:txBody>
                    <a:bodyPr/>
                    <a:lstStyle/>
                    <a:p>
                      <a:pPr algn="ctr"/>
                      <a:r>
                        <a:rPr lang="de-DE" dirty="0" smtClean="0"/>
                        <a:t>-</a:t>
                      </a:r>
                      <a:endParaRPr lang="de-DE" dirty="0"/>
                    </a:p>
                  </a:txBody>
                  <a:tcPr anchor="ctr"/>
                </a:tc>
                <a:tc>
                  <a:txBody>
                    <a:bodyPr/>
                    <a:lstStyle/>
                    <a:p>
                      <a:pPr algn="ctr"/>
                      <a:r>
                        <a:rPr lang="de-DE" dirty="0" smtClean="0"/>
                        <a:t>-</a:t>
                      </a:r>
                      <a:endParaRPr lang="de-DE" dirty="0"/>
                    </a:p>
                  </a:txBody>
                  <a:tcPr anchor="ctr"/>
                </a:tc>
                <a:tc>
                  <a:txBody>
                    <a:bodyPr/>
                    <a:lstStyle/>
                    <a:p>
                      <a:pPr algn="ctr"/>
                      <a:r>
                        <a:rPr lang="de-DE" dirty="0" smtClean="0"/>
                        <a:t>+</a:t>
                      </a:r>
                      <a:endParaRPr lang="de-DE" dirty="0"/>
                    </a:p>
                  </a:txBody>
                  <a:tcPr anchor="ctr"/>
                </a:tc>
                <a:tc>
                  <a:txBody>
                    <a:bodyPr/>
                    <a:lstStyle/>
                    <a:p>
                      <a:pPr algn="ctr"/>
                      <a:r>
                        <a:rPr lang="de-DE" dirty="0" smtClean="0"/>
                        <a:t>+</a:t>
                      </a:r>
                      <a:endParaRPr lang="de-DE" dirty="0"/>
                    </a:p>
                  </a:txBody>
                  <a:tcPr anchor="ctr"/>
                </a:tc>
              </a:tr>
            </a:tbl>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pic>
        <p:nvPicPr>
          <p:cNvPr id="3" name="Picture 2"/>
          <p:cNvPicPr>
            <a:picLocks noGrp="1" noChangeAspect="1" noChangeArrowheads="1"/>
          </p:cNvPicPr>
          <p:nvPr>
            <p:ph idx="1"/>
          </p:nvPr>
        </p:nvPicPr>
        <p:blipFill>
          <a:blip r:embed="rId2" cstate="print"/>
          <a:srcRect/>
          <a:stretch>
            <a:fillRect/>
          </a:stretch>
        </p:blipFill>
        <p:spPr bwMode="auto">
          <a:xfrm>
            <a:off x="3347864" y="1556792"/>
            <a:ext cx="2592288" cy="4874630"/>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2771800" y="1556791"/>
            <a:ext cx="576064" cy="4896545"/>
          </a:xfrm>
          <a:prstGeom prst="rect">
            <a:avLst/>
          </a:prstGeom>
          <a:noFill/>
          <a:ln w="9525">
            <a:noFill/>
            <a:miter lim="800000"/>
            <a:headEnd/>
            <a:tailEnd/>
          </a:ln>
        </p:spPr>
      </p:pic>
      <p:pic>
        <p:nvPicPr>
          <p:cNvPr id="1028" name="Picture 4"/>
          <p:cNvPicPr>
            <a:picLocks noChangeAspect="1" noChangeArrowheads="1"/>
          </p:cNvPicPr>
          <p:nvPr/>
        </p:nvPicPr>
        <p:blipFill>
          <a:blip r:embed="rId4" cstate="print"/>
          <a:srcRect/>
          <a:stretch>
            <a:fillRect/>
          </a:stretch>
        </p:blipFill>
        <p:spPr bwMode="auto">
          <a:xfrm>
            <a:off x="2771800" y="6525344"/>
            <a:ext cx="1981200" cy="171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pic>
        <p:nvPicPr>
          <p:cNvPr id="2050" name="Picture 2"/>
          <p:cNvPicPr>
            <a:picLocks noGrp="1" noChangeAspect="1" noChangeArrowheads="1"/>
          </p:cNvPicPr>
          <p:nvPr>
            <p:ph idx="1"/>
          </p:nvPr>
        </p:nvPicPr>
        <p:blipFill>
          <a:blip r:embed="rId2" cstate="print"/>
          <a:srcRect/>
          <a:stretch>
            <a:fillRect/>
          </a:stretch>
        </p:blipFill>
        <p:spPr bwMode="auto">
          <a:xfrm>
            <a:off x="3347864" y="1628800"/>
            <a:ext cx="2415591" cy="4565104"/>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a:stretch>
            <a:fillRect/>
          </a:stretch>
        </p:blipFill>
        <p:spPr bwMode="auto">
          <a:xfrm>
            <a:off x="2771800" y="1628800"/>
            <a:ext cx="581025" cy="4536504"/>
          </a:xfrm>
          <a:prstGeom prst="rect">
            <a:avLst/>
          </a:prstGeom>
          <a:noFill/>
          <a:ln w="9525">
            <a:noFill/>
            <a:miter lim="800000"/>
            <a:headEnd/>
            <a:tailEnd/>
          </a:ln>
        </p:spPr>
      </p:pic>
      <p:pic>
        <p:nvPicPr>
          <p:cNvPr id="2052" name="Picture 4"/>
          <p:cNvPicPr>
            <a:picLocks noChangeAspect="1" noChangeArrowheads="1"/>
          </p:cNvPicPr>
          <p:nvPr/>
        </p:nvPicPr>
        <p:blipFill>
          <a:blip r:embed="rId4" cstate="print"/>
          <a:srcRect/>
          <a:stretch>
            <a:fillRect/>
          </a:stretch>
        </p:blipFill>
        <p:spPr bwMode="auto">
          <a:xfrm>
            <a:off x="2771800" y="6237312"/>
            <a:ext cx="1981200" cy="171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err="1" smtClean="0"/>
              <a:t>demographic</a:t>
            </a:r>
            <a:r>
              <a:rPr lang="de-DE" dirty="0" smtClean="0"/>
              <a:t> </a:t>
            </a:r>
            <a:r>
              <a:rPr lang="de-DE" dirty="0" err="1" smtClean="0"/>
              <a:t>factors</a:t>
            </a:r>
            <a:r>
              <a:rPr lang="de-DE" dirty="0" smtClean="0"/>
              <a:t> </a:t>
            </a:r>
            <a:r>
              <a:rPr lang="de-DE" dirty="0" err="1" smtClean="0"/>
              <a:t>and</a:t>
            </a:r>
            <a:r>
              <a:rPr lang="de-DE" dirty="0" smtClean="0"/>
              <a:t> </a:t>
            </a:r>
            <a:r>
              <a:rPr lang="de-DE" dirty="0" err="1" smtClean="0"/>
              <a:t>values</a:t>
            </a:r>
            <a:r>
              <a:rPr lang="de-DE" dirty="0" smtClean="0"/>
              <a:t>: </a:t>
            </a:r>
            <a:r>
              <a:rPr lang="de-DE" dirty="0" err="1" smtClean="0"/>
              <a:t>conservation</a:t>
            </a:r>
            <a:r>
              <a:rPr lang="de-DE" dirty="0" smtClean="0"/>
              <a:t> </a:t>
            </a:r>
            <a:r>
              <a:rPr lang="de-DE" dirty="0" err="1" smtClean="0"/>
              <a:t>values</a:t>
            </a:r>
            <a:endParaRPr lang="de-DE" dirty="0"/>
          </a:p>
        </p:txBody>
      </p:sp>
      <p:sp>
        <p:nvSpPr>
          <p:cNvPr id="3" name="Inhaltsplatzhalter 2"/>
          <p:cNvSpPr>
            <a:spLocks noGrp="1"/>
          </p:cNvSpPr>
          <p:nvPr>
            <p:ph idx="1"/>
          </p:nvPr>
        </p:nvSpPr>
        <p:spPr/>
        <p:txBody>
          <a:bodyPr>
            <a:normAutofit fontScale="40000" lnSpcReduction="20000"/>
          </a:bodyPr>
          <a:lstStyle/>
          <a:p>
            <a:r>
              <a:rPr lang="de-DE" dirty="0" smtClean="0"/>
              <a:t>Schwartz et al.</a:t>
            </a:r>
            <a:r>
              <a:rPr lang="en-US" dirty="0" smtClean="0"/>
              <a:t> begin with the three conservation values, conformity, security, and tradition. </a:t>
            </a:r>
          </a:p>
          <a:p>
            <a:r>
              <a:rPr lang="en-US" dirty="0" smtClean="0"/>
              <a:t>The importance of these broad values is likely to increase as people grow older because they tend to become more embedded in social networks and more committed to habitual patterns (Glen, 1974). </a:t>
            </a:r>
          </a:p>
          <a:p>
            <a:r>
              <a:rPr lang="en-US" dirty="0" smtClean="0"/>
              <a:t>In the earlier Italian study, conformity values correlated .21 with age. </a:t>
            </a:r>
          </a:p>
          <a:p>
            <a:r>
              <a:rPr lang="de-DE" dirty="0" smtClean="0"/>
              <a:t>Schwartz et al.</a:t>
            </a:r>
            <a:r>
              <a:rPr lang="en-US" dirty="0" smtClean="0"/>
              <a:t> would expect conformity to rules, laws, and formal obligations to be more important for upholding the established institutions to which people become committed than avoiding upsetting others is.</a:t>
            </a:r>
          </a:p>
          <a:p>
            <a:r>
              <a:rPr lang="en-US" dirty="0" smtClean="0"/>
              <a:t>In line with this reasoning, in the current study, conformity-rules correlates with age significantly more positively than conformity-interpersonal does (</a:t>
            </a:r>
            <a:r>
              <a:rPr lang="en-US" i="1" dirty="0" smtClean="0"/>
              <a:t>r</a:t>
            </a:r>
            <a:r>
              <a:rPr lang="en-US" dirty="0" smtClean="0"/>
              <a:t> = .26 vs. .12, </a:t>
            </a:r>
            <a:r>
              <a:rPr lang="en-US" i="1" dirty="0" smtClean="0"/>
              <a:t>t </a:t>
            </a:r>
            <a:r>
              <a:rPr lang="en-US" dirty="0" smtClean="0"/>
              <a:t>= 2.24, </a:t>
            </a:r>
            <a:r>
              <a:rPr lang="en-US" i="1" dirty="0" smtClean="0"/>
              <a:t>p</a:t>
            </a:r>
            <a:r>
              <a:rPr lang="en-US" dirty="0" smtClean="0"/>
              <a:t>&lt;.05). </a:t>
            </a:r>
            <a:endParaRPr lang="de-DE" dirty="0" smtClean="0"/>
          </a:p>
          <a:p>
            <a:r>
              <a:rPr lang="en-US" dirty="0" smtClean="0"/>
              <a:t>In the earlier study, security correlated .25 with age, as expected. </a:t>
            </a:r>
          </a:p>
          <a:p>
            <a:r>
              <a:rPr lang="en-US" dirty="0" smtClean="0"/>
              <a:t>Both subtypes of security are likely to become more important as people age. </a:t>
            </a:r>
          </a:p>
          <a:p>
            <a:r>
              <a:rPr lang="en-US" dirty="0" smtClean="0"/>
              <a:t>Comparison of the correlations for the subtypes of security in the current study reveals, however, that societal security correlates more strongly with age than personal security does (</a:t>
            </a:r>
            <a:r>
              <a:rPr lang="en-US" i="1" dirty="0" smtClean="0"/>
              <a:t>r</a:t>
            </a:r>
            <a:r>
              <a:rPr lang="en-US" dirty="0" smtClean="0"/>
              <a:t> = .25 vs. .09, </a:t>
            </a:r>
            <a:r>
              <a:rPr lang="en-US" i="1" dirty="0" smtClean="0"/>
              <a:t>t </a:t>
            </a:r>
            <a:r>
              <a:rPr lang="en-US" dirty="0" smtClean="0"/>
              <a:t>= 2.67, </a:t>
            </a:r>
            <a:r>
              <a:rPr lang="en-US" i="1" dirty="0" smtClean="0"/>
              <a:t>p</a:t>
            </a:r>
            <a:r>
              <a:rPr lang="en-US" dirty="0" smtClean="0"/>
              <a:t>&lt;.01). </a:t>
            </a:r>
          </a:p>
          <a:p>
            <a:r>
              <a:rPr lang="en-US" dirty="0" smtClean="0"/>
              <a:t>Why might concern with security in the wider society be more closely linked to age than concern with security in one’s immediate environment? </a:t>
            </a:r>
          </a:p>
          <a:p>
            <a:r>
              <a:rPr lang="en-US" dirty="0" smtClean="0"/>
              <a:t>Perhaps because people become more embedded in the institutions of society and aware of their dependence upon them as they grow older.</a:t>
            </a:r>
            <a:endParaRPr lang="de-DE" dirty="0" smtClean="0"/>
          </a:p>
          <a:p>
            <a:r>
              <a:rPr lang="en-US" dirty="0" smtClean="0"/>
              <a:t>The refined theory splits the former broad tradition value into tradition and humility values. </a:t>
            </a:r>
          </a:p>
          <a:p>
            <a:r>
              <a:rPr lang="en-US" dirty="0" smtClean="0"/>
              <a:t>The broad tradition value correlated .25 with age in the earlier study. Findings of the current study suggest that this correlation largely reflects the greater concern of older people for maintaining and preserving cultural, family, or religious traditions. </a:t>
            </a:r>
          </a:p>
          <a:p>
            <a:r>
              <a:rPr lang="en-US" dirty="0" smtClean="0"/>
              <a:t>Here, the narrower tradition value correlates substantially more strongly with age than the humility value does (</a:t>
            </a:r>
            <a:r>
              <a:rPr lang="en-US" i="1" dirty="0" smtClean="0"/>
              <a:t>r</a:t>
            </a:r>
            <a:r>
              <a:rPr lang="en-US" dirty="0" smtClean="0"/>
              <a:t>=.26 vs. .02, </a:t>
            </a:r>
            <a:r>
              <a:rPr lang="en-US" i="1" dirty="0" smtClean="0"/>
              <a:t>t </a:t>
            </a:r>
            <a:r>
              <a:rPr lang="en-US" dirty="0" smtClean="0"/>
              <a:t>= 3.55, </a:t>
            </a:r>
            <a:r>
              <a:rPr lang="en-US" i="1" dirty="0" smtClean="0"/>
              <a:t>p</a:t>
            </a:r>
            <a:r>
              <a:rPr lang="en-US" dirty="0" smtClean="0"/>
              <a:t>&lt;.01). Indeed, humbly accepting one’s circumstances is virtually unrelated to age.</a:t>
            </a:r>
            <a:endParaRPr lang="de-DE" dirty="0" smtClean="0"/>
          </a:p>
          <a:p>
            <a:r>
              <a:rPr lang="en-US" dirty="0" smtClean="0"/>
              <a:t>All comparisons are for dependent correlations and significance levels are two-tailed unless noted.</a:t>
            </a:r>
            <a:endParaRPr lang="de-DE" dirty="0"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fontScale="70000" lnSpcReduction="20000"/>
          </a:bodyPr>
          <a:lstStyle/>
          <a:p>
            <a:r>
              <a:rPr lang="en-US" dirty="0" smtClean="0"/>
              <a:t>The broad self-direction value correlated .19 with education in the earlier study. </a:t>
            </a:r>
          </a:p>
          <a:p>
            <a:r>
              <a:rPr lang="en-US" dirty="0" smtClean="0"/>
              <a:t>Education likely enhances the ability and motivation to think and act independently, which, in turn, induces people to seek higher levels of education. </a:t>
            </a:r>
          </a:p>
          <a:p>
            <a:r>
              <a:rPr lang="en-US" dirty="0" smtClean="0"/>
              <a:t>The thought and action subtypes of self-direction may not contribute equally to this association, however, especially in a relatively well-educated sample like ours (84% with 13 or more years of education). </a:t>
            </a:r>
          </a:p>
          <a:p>
            <a:r>
              <a:rPr lang="en-US" dirty="0" smtClean="0"/>
              <a:t>The desire to cultivate one’s own ideas and abilities is more likely to motivate pursuit of higher education and to be enhanced by it than the desire to determine one’s own actions. </a:t>
            </a:r>
          </a:p>
          <a:p>
            <a:r>
              <a:rPr lang="en-US" dirty="0" smtClean="0"/>
              <a:t>Consistent with this reasoning, self-direction-thought correlated more highly with education than self-direction-action in the current sample (</a:t>
            </a:r>
            <a:r>
              <a:rPr lang="en-US" i="1" dirty="0" smtClean="0"/>
              <a:t>r</a:t>
            </a:r>
            <a:r>
              <a:rPr lang="en-US" dirty="0" smtClean="0"/>
              <a:t> = .22 vs. .12, </a:t>
            </a:r>
            <a:r>
              <a:rPr lang="en-US" i="1" dirty="0" smtClean="0"/>
              <a:t>t </a:t>
            </a:r>
            <a:r>
              <a:rPr lang="en-US" dirty="0" smtClean="0"/>
              <a:t>= 1.65, </a:t>
            </a:r>
            <a:r>
              <a:rPr lang="en-US" i="1" dirty="0" smtClean="0"/>
              <a:t>p</a:t>
            </a:r>
            <a:r>
              <a:rPr lang="en-US" dirty="0" smtClean="0"/>
              <a:t>&lt;.05, 1-tailed).</a:t>
            </a:r>
            <a:endParaRPr lang="de-DE"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fontScale="40000" lnSpcReduction="20000"/>
          </a:bodyPr>
          <a:lstStyle/>
          <a:p>
            <a:pPr>
              <a:buNone/>
            </a:pPr>
            <a:r>
              <a:rPr lang="en-US" b="1" i="1" dirty="0" smtClean="0"/>
              <a:t>Self-Direction-Thought and Self-Direction-Action</a:t>
            </a:r>
            <a:r>
              <a:rPr lang="en-US" i="1" dirty="0" smtClean="0"/>
              <a:t>. </a:t>
            </a:r>
          </a:p>
          <a:p>
            <a:r>
              <a:rPr lang="en-US" dirty="0" smtClean="0"/>
              <a:t>These two values differ in their emphases on freedom to cultivate one’s ideas and abilities vs. freedom to act as one wishes. In choosing a job, the opportunities for taking initiatives are likely to appeal to both types of self-direction and both are less likely to care about a high income. </a:t>
            </a:r>
          </a:p>
          <a:p>
            <a:r>
              <a:rPr lang="de-DE" dirty="0" smtClean="0"/>
              <a:t>Schwartz et al.</a:t>
            </a:r>
            <a:r>
              <a:rPr lang="en-US" dirty="0" smtClean="0"/>
              <a:t> would expect those motivated to cultivate their own ideas care more about opportunities for  initiative and less about income, however, than those motivated to act as they please. </a:t>
            </a:r>
          </a:p>
          <a:p>
            <a:r>
              <a:rPr lang="en-US" dirty="0" smtClean="0"/>
              <a:t>self-direction-thought predict an emphasis on initiative more than self-direction-action does. </a:t>
            </a:r>
          </a:p>
          <a:p>
            <a:r>
              <a:rPr lang="en-US" dirty="0" smtClean="0"/>
              <a:t>The correlation difference for the importance of a high income in a job favors self-direction-action.</a:t>
            </a:r>
            <a:endParaRPr lang="de-DE" dirty="0" smtClean="0"/>
          </a:p>
          <a:p>
            <a:pPr>
              <a:buNone/>
            </a:pPr>
            <a:endParaRPr lang="en-US" b="1" i="1" dirty="0" smtClean="0"/>
          </a:p>
          <a:p>
            <a:pPr>
              <a:buNone/>
            </a:pPr>
            <a:r>
              <a:rPr lang="en-US" b="1" i="1" dirty="0" smtClean="0"/>
              <a:t>Self-Direction-Action and Stimulation</a:t>
            </a:r>
            <a:r>
              <a:rPr lang="en-US" i="1" dirty="0" smtClean="0"/>
              <a:t>.</a:t>
            </a:r>
            <a:r>
              <a:rPr lang="en-US" dirty="0" smtClean="0"/>
              <a:t> </a:t>
            </a:r>
          </a:p>
          <a:p>
            <a:r>
              <a:rPr lang="en-US" dirty="0" smtClean="0"/>
              <a:t>Typically, people adapt their values to their life circumstances (Schwartz, 2006).</a:t>
            </a:r>
          </a:p>
          <a:p>
            <a:r>
              <a:rPr lang="en-US" dirty="0" smtClean="0"/>
              <a:t> Various factors likely to affect stimulation more than self-direction suggest that stimulation values should relate more negatively to age. </a:t>
            </a:r>
          </a:p>
          <a:p>
            <a:r>
              <a:rPr lang="en-US" dirty="0" smtClean="0"/>
              <a:t>Stimulation values emphasize the pursuit of pleasant excitement, novelty, and change. Physical aging leads to a gradual decline in strength, energy, and sharpness of the senses that make novelty and risk more threatening. </a:t>
            </a:r>
          </a:p>
          <a:p>
            <a:r>
              <a:rPr lang="en-US" dirty="0" smtClean="0"/>
              <a:t>As people move through life stages, exciting experimentation and adventures becomes less acceptable, exposure to novel challenges decreases, and social roles increasingly constrain opportunities for striking out in new directions and raise the costs of doing so. </a:t>
            </a:r>
          </a:p>
          <a:p>
            <a:r>
              <a:rPr lang="en-US" dirty="0" smtClean="0"/>
              <a:t> stimulation values correlate more negatively with age than self-direction-action values do, as expected. Stimulation values also correlate more positively with reporting that one’s daily life is filled with interesting things .</a:t>
            </a:r>
            <a:endParaRPr lang="de-DE"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liennummernplatzhalter 5"/>
          <p:cNvSpPr>
            <a:spLocks noGrp="1"/>
          </p:cNvSpPr>
          <p:nvPr>
            <p:ph type="sldNum" sz="quarter" idx="12"/>
          </p:nvPr>
        </p:nvSpPr>
        <p:spPr>
          <a:noFill/>
        </p:spPr>
        <p:txBody>
          <a:bodyPr/>
          <a:lstStyle/>
          <a:p>
            <a:fld id="{0BC66E84-F4EF-4939-96C2-E1464D01E83F}" type="slidenum">
              <a:rPr lang="de-DE" smtClean="0"/>
              <a:pPr/>
              <a:t>5</a:t>
            </a:fld>
            <a:endParaRPr lang="de-DE" smtClean="0"/>
          </a:p>
        </p:txBody>
      </p:sp>
      <p:sp>
        <p:nvSpPr>
          <p:cNvPr id="19459" name="Rectangle 2"/>
          <p:cNvSpPr>
            <a:spLocks noGrp="1" noChangeArrowheads="1"/>
          </p:cNvSpPr>
          <p:nvPr>
            <p:ph type="title"/>
          </p:nvPr>
        </p:nvSpPr>
        <p:spPr/>
        <p:txBody>
          <a:bodyPr/>
          <a:lstStyle/>
          <a:p>
            <a:pPr eaLnBrk="1" hangingPunct="1"/>
            <a:r>
              <a:rPr lang="en-US" smtClean="0"/>
              <a:t>SEM and Philosophy of Science</a:t>
            </a:r>
            <a:endParaRPr lang="de-DE" smtClean="0"/>
          </a:p>
        </p:txBody>
      </p:sp>
      <p:sp>
        <p:nvSpPr>
          <p:cNvPr id="19460" name="Rectangle 3"/>
          <p:cNvSpPr>
            <a:spLocks noGrp="1" noChangeArrowheads="1"/>
          </p:cNvSpPr>
          <p:nvPr>
            <p:ph type="body" idx="1"/>
          </p:nvPr>
        </p:nvSpPr>
        <p:spPr/>
        <p:txBody>
          <a:bodyPr/>
          <a:lstStyle/>
          <a:p>
            <a:pPr eaLnBrk="1" hangingPunct="1">
              <a:buFontTx/>
              <a:buNone/>
            </a:pPr>
            <a:r>
              <a:rPr lang="de-DE" smtClean="0"/>
              <a:t>Lakatos-Kuhn-Scheme:</a:t>
            </a:r>
          </a:p>
          <a:p>
            <a:pPr eaLnBrk="1" hangingPunct="1">
              <a:buFontTx/>
              <a:buNone/>
            </a:pPr>
            <a:endParaRPr lang="de-DE" smtClean="0"/>
          </a:p>
          <a:p>
            <a:pPr eaLnBrk="1" hangingPunct="1">
              <a:buFontTx/>
              <a:buChar char="-"/>
            </a:pPr>
            <a:r>
              <a:rPr lang="de-DE" smtClean="0"/>
              <a:t>metaphysical Assumptions</a:t>
            </a:r>
          </a:p>
          <a:p>
            <a:pPr eaLnBrk="1" hangingPunct="1">
              <a:buFontTx/>
              <a:buChar char="-"/>
            </a:pPr>
            <a:r>
              <a:rPr lang="de-DE" smtClean="0"/>
              <a:t>Propositions of Core Theory</a:t>
            </a:r>
          </a:p>
          <a:p>
            <a:pPr eaLnBrk="1" hangingPunct="1">
              <a:buFontTx/>
              <a:buChar char="-"/>
            </a:pPr>
            <a:r>
              <a:rPr lang="de-DE" smtClean="0"/>
              <a:t>Correspondence Rules</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lstStyle/>
          <a:p>
            <a:pPr>
              <a:buNone/>
            </a:pPr>
            <a:r>
              <a:rPr lang="de-DE" dirty="0" smtClean="0"/>
              <a:t>4.	Komparsin </a:t>
            </a:r>
            <a:r>
              <a:rPr lang="de-DE" dirty="0" err="1" smtClean="0"/>
              <a:t>and</a:t>
            </a:r>
            <a:r>
              <a:rPr lang="de-DE" dirty="0" smtClean="0"/>
              <a:t> </a:t>
            </a:r>
            <a:r>
              <a:rPr lang="de-DE" dirty="0" err="1" smtClean="0"/>
              <a:t>conclusions</a:t>
            </a:r>
            <a:endParaRPr lang="de-DE" dirty="0" smtClean="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graphicFrame>
        <p:nvGraphicFramePr>
          <p:cNvPr id="4" name="Inhaltsplatzhalter 3"/>
          <p:cNvGraphicFramePr>
            <a:graphicFrameLocks noGrp="1"/>
          </p:cNvGraphicFramePr>
          <p:nvPr>
            <p:ph idx="1"/>
          </p:nvPr>
        </p:nvGraphicFramePr>
        <p:xfrm>
          <a:off x="169454" y="1357298"/>
          <a:ext cx="8688826" cy="4805680"/>
        </p:xfrm>
        <a:graphic>
          <a:graphicData uri="http://schemas.openxmlformats.org/drawingml/2006/table">
            <a:tbl>
              <a:tblPr firstRow="1" bandRow="1">
                <a:tableStyleId>{69012ECD-51FC-41F1-AA8D-1B2483CD663E}</a:tableStyleId>
              </a:tblPr>
              <a:tblGrid>
                <a:gridCol w="1862384"/>
                <a:gridCol w="941705"/>
                <a:gridCol w="1063943"/>
                <a:gridCol w="738315"/>
                <a:gridCol w="906780"/>
                <a:gridCol w="1102003"/>
                <a:gridCol w="956032"/>
                <a:gridCol w="1117664"/>
              </a:tblGrid>
              <a:tr h="370840">
                <a:tc>
                  <a:txBody>
                    <a:bodyPr/>
                    <a:lstStyle/>
                    <a:p>
                      <a:endParaRPr lang="de-DE" dirty="0"/>
                    </a:p>
                  </a:txBody>
                  <a:tcPr/>
                </a:tc>
                <a:tc>
                  <a:txBody>
                    <a:bodyPr/>
                    <a:lstStyle/>
                    <a:p>
                      <a:pPr algn="ctr"/>
                      <a:r>
                        <a:rPr lang="de-DE" sz="1100" b="1" kern="1200" dirty="0" smtClean="0">
                          <a:solidFill>
                            <a:schemeClr val="bg1"/>
                          </a:solidFill>
                          <a:latin typeface="+mn-lt"/>
                          <a:ea typeface="+mn-ea"/>
                          <a:cs typeface="+mn-cs"/>
                        </a:rPr>
                        <a:t>Explicit</a:t>
                      </a:r>
                    </a:p>
                    <a:p>
                      <a:pPr algn="ctr"/>
                      <a:r>
                        <a:rPr lang="de-DE" sz="1100" b="1" kern="1200" dirty="0" err="1" smtClean="0">
                          <a:solidFill>
                            <a:schemeClr val="bg1"/>
                          </a:solidFill>
                          <a:latin typeface="+mn-lt"/>
                          <a:ea typeface="+mn-ea"/>
                          <a:cs typeface="+mn-cs"/>
                        </a:rPr>
                        <a:t>propositions</a:t>
                      </a:r>
                      <a:endParaRPr lang="de-DE" sz="1100" dirty="0"/>
                    </a:p>
                  </a:txBody>
                  <a:tcPr anchor="ctr"/>
                </a:tc>
                <a:tc>
                  <a:txBody>
                    <a:bodyPr/>
                    <a:lstStyle/>
                    <a:p>
                      <a:pPr algn="ctr"/>
                      <a:r>
                        <a:rPr lang="de-DE" sz="1100" b="1" kern="1200" dirty="0" smtClean="0">
                          <a:solidFill>
                            <a:schemeClr val="bg1"/>
                          </a:solidFill>
                          <a:latin typeface="+mn-lt"/>
                          <a:ea typeface="+mn-ea"/>
                          <a:cs typeface="+mn-cs"/>
                        </a:rPr>
                        <a:t>Measurement </a:t>
                      </a:r>
                    </a:p>
                    <a:p>
                      <a:pPr algn="ctr"/>
                      <a:r>
                        <a:rPr lang="de-DE" sz="1100" b="1" kern="1200" dirty="0" smtClean="0">
                          <a:solidFill>
                            <a:schemeClr val="bg1"/>
                          </a:solidFill>
                          <a:latin typeface="+mn-lt"/>
                          <a:ea typeface="+mn-ea"/>
                          <a:cs typeface="+mn-cs"/>
                        </a:rPr>
                        <a:t>Model</a:t>
                      </a:r>
                      <a:endParaRPr lang="de-DE" sz="1100" dirty="0"/>
                    </a:p>
                  </a:txBody>
                  <a:tcPr anchor="ctr"/>
                </a:tc>
                <a:tc>
                  <a:txBody>
                    <a:bodyPr/>
                    <a:lstStyle/>
                    <a:p>
                      <a:pPr algn="ctr"/>
                      <a:r>
                        <a:rPr lang="de-DE" sz="1100" b="1" kern="1200" dirty="0" smtClean="0">
                          <a:solidFill>
                            <a:schemeClr val="bg1"/>
                          </a:solidFill>
                          <a:latin typeface="+mn-lt"/>
                          <a:ea typeface="+mn-ea"/>
                          <a:cs typeface="+mn-cs"/>
                        </a:rPr>
                        <a:t>Time</a:t>
                      </a:r>
                      <a:endParaRPr lang="de-DE" sz="1100" dirty="0"/>
                    </a:p>
                  </a:txBody>
                  <a:tcPr anchor="ctr"/>
                </a:tc>
                <a:tc>
                  <a:txBody>
                    <a:bodyPr/>
                    <a:lstStyle/>
                    <a:p>
                      <a:pPr algn="ctr"/>
                      <a:r>
                        <a:rPr lang="de-DE" sz="1100" b="1" kern="1200" dirty="0" err="1" smtClean="0">
                          <a:solidFill>
                            <a:schemeClr val="bg1"/>
                          </a:solidFill>
                          <a:latin typeface="+mn-lt"/>
                          <a:ea typeface="+mn-ea"/>
                          <a:cs typeface="+mn-cs"/>
                        </a:rPr>
                        <a:t>level</a:t>
                      </a:r>
                      <a:r>
                        <a:rPr lang="de-DE" sz="1100" b="1" kern="1200" dirty="0" smtClean="0">
                          <a:solidFill>
                            <a:schemeClr val="bg1"/>
                          </a:solidFill>
                          <a:latin typeface="+mn-lt"/>
                          <a:ea typeface="+mn-ea"/>
                          <a:cs typeface="+mn-cs"/>
                        </a:rPr>
                        <a:t> </a:t>
                      </a:r>
                      <a:r>
                        <a:rPr lang="de-DE" sz="1100" b="1" kern="1200" dirty="0" err="1" smtClean="0">
                          <a:solidFill>
                            <a:schemeClr val="bg1"/>
                          </a:solidFill>
                          <a:latin typeface="+mn-lt"/>
                          <a:ea typeface="+mn-ea"/>
                          <a:cs typeface="+mn-cs"/>
                        </a:rPr>
                        <a:t>of</a:t>
                      </a:r>
                      <a:r>
                        <a:rPr lang="de-DE" sz="1100" b="1" kern="1200" dirty="0" smtClean="0">
                          <a:solidFill>
                            <a:schemeClr val="bg1"/>
                          </a:solidFill>
                          <a:latin typeface="+mn-lt"/>
                          <a:ea typeface="+mn-ea"/>
                          <a:cs typeface="+mn-cs"/>
                        </a:rPr>
                        <a:t> </a:t>
                      </a:r>
                      <a:r>
                        <a:rPr lang="de-DE" sz="1100" b="1" kern="1200" dirty="0" err="1" smtClean="0">
                          <a:solidFill>
                            <a:schemeClr val="bg1"/>
                          </a:solidFill>
                          <a:latin typeface="+mn-lt"/>
                          <a:ea typeface="+mn-ea"/>
                          <a:cs typeface="+mn-cs"/>
                        </a:rPr>
                        <a:t>unit</a:t>
                      </a:r>
                      <a:endParaRPr lang="de-DE" sz="1100" dirty="0"/>
                    </a:p>
                  </a:txBody>
                  <a:tcPr anchor="ctr"/>
                </a:tc>
                <a:tc>
                  <a:txBody>
                    <a:bodyPr/>
                    <a:lstStyle/>
                    <a:p>
                      <a:pPr algn="ctr"/>
                      <a:r>
                        <a:rPr lang="de-DE" sz="1100" b="1" kern="1200" dirty="0" err="1" smtClean="0">
                          <a:solidFill>
                            <a:schemeClr val="bg1"/>
                          </a:solidFill>
                          <a:latin typeface="+mn-lt"/>
                          <a:ea typeface="+mn-ea"/>
                          <a:cs typeface="+mn-cs"/>
                        </a:rPr>
                        <a:t>emp.evidence</a:t>
                      </a:r>
                      <a:endParaRPr lang="de-DE" sz="1100" dirty="0"/>
                    </a:p>
                  </a:txBody>
                  <a:tcPr anchor="ctr"/>
                </a:tc>
                <a:tc>
                  <a:txBody>
                    <a:bodyPr/>
                    <a:lstStyle/>
                    <a:p>
                      <a:pPr algn="ctr"/>
                      <a:r>
                        <a:rPr lang="de-DE" sz="1100" b="1" kern="1200" dirty="0" err="1" smtClean="0">
                          <a:solidFill>
                            <a:schemeClr val="bg1"/>
                          </a:solidFill>
                          <a:latin typeface="+mn-lt"/>
                          <a:ea typeface="+mn-ea"/>
                          <a:cs typeface="+mn-cs"/>
                        </a:rPr>
                        <a:t>cross-cultural</a:t>
                      </a:r>
                      <a:r>
                        <a:rPr lang="de-DE" sz="1100" b="1" kern="1200" dirty="0" smtClean="0">
                          <a:solidFill>
                            <a:schemeClr val="bg1"/>
                          </a:solidFill>
                          <a:latin typeface="+mn-lt"/>
                          <a:ea typeface="+mn-ea"/>
                          <a:cs typeface="+mn-cs"/>
                        </a:rPr>
                        <a:t> </a:t>
                      </a:r>
                    </a:p>
                    <a:p>
                      <a:pPr algn="ctr"/>
                      <a:r>
                        <a:rPr lang="de-DE" sz="1100" b="1" kern="1200" dirty="0" err="1" smtClean="0">
                          <a:solidFill>
                            <a:schemeClr val="bg1"/>
                          </a:solidFill>
                          <a:latin typeface="+mn-lt"/>
                          <a:ea typeface="+mn-ea"/>
                          <a:cs typeface="+mn-cs"/>
                        </a:rPr>
                        <a:t>test</a:t>
                      </a:r>
                      <a:endParaRPr lang="de-DE" sz="1100" dirty="0"/>
                    </a:p>
                  </a:txBody>
                  <a:tcPr anchor="ctr"/>
                </a:tc>
                <a:tc>
                  <a:txBody>
                    <a:bodyPr/>
                    <a:lstStyle/>
                    <a:p>
                      <a:pPr algn="ctr"/>
                      <a:r>
                        <a:rPr lang="de-DE" sz="1100" b="1" kern="1200" dirty="0" err="1" smtClean="0">
                          <a:solidFill>
                            <a:schemeClr val="bg1"/>
                          </a:solidFill>
                          <a:latin typeface="+mn-lt"/>
                          <a:ea typeface="+mn-ea"/>
                          <a:cs typeface="+mn-cs"/>
                        </a:rPr>
                        <a:t>mixed</a:t>
                      </a:r>
                      <a:r>
                        <a:rPr lang="de-DE" sz="1100" b="1" kern="1200" dirty="0" smtClean="0">
                          <a:solidFill>
                            <a:schemeClr val="bg1"/>
                          </a:solidFill>
                          <a:latin typeface="+mn-lt"/>
                          <a:ea typeface="+mn-ea"/>
                          <a:cs typeface="+mn-cs"/>
                        </a:rPr>
                        <a:t> </a:t>
                      </a:r>
                      <a:r>
                        <a:rPr lang="de-DE" sz="1100" b="1" kern="1200" dirty="0" err="1" smtClean="0">
                          <a:solidFill>
                            <a:schemeClr val="bg1"/>
                          </a:solidFill>
                          <a:latin typeface="+mn-lt"/>
                          <a:ea typeface="+mn-ea"/>
                          <a:cs typeface="+mn-cs"/>
                        </a:rPr>
                        <a:t>methods</a:t>
                      </a:r>
                      <a:endParaRPr lang="de-DE" sz="1100" b="1" kern="1200" dirty="0">
                        <a:solidFill>
                          <a:schemeClr val="bg1"/>
                        </a:solidFill>
                        <a:latin typeface="+mn-lt"/>
                        <a:ea typeface="+mn-ea"/>
                        <a:cs typeface="+mn-cs"/>
                      </a:endParaRPr>
                    </a:p>
                  </a:txBody>
                  <a:tcPr anchor="ctr"/>
                </a:tc>
              </a:tr>
              <a:tr h="370840">
                <a:tc>
                  <a:txBody>
                    <a:bodyPr/>
                    <a:lstStyle/>
                    <a:p>
                      <a:r>
                        <a:rPr lang="de-DE" sz="1800" kern="1200" dirty="0" err="1" smtClean="0"/>
                        <a:t>Reasoned</a:t>
                      </a:r>
                      <a:r>
                        <a:rPr lang="de-DE" sz="1800" kern="1200" dirty="0" smtClean="0"/>
                        <a:t> Action</a:t>
                      </a:r>
                    </a:p>
                  </a:txBody>
                  <a:tcPr/>
                </a:tc>
                <a:tc>
                  <a:txBody>
                    <a:bodyPr/>
                    <a:lstStyle/>
                    <a:p>
                      <a:pPr algn="ctr"/>
                      <a:r>
                        <a:rPr lang="de-DE" sz="1200" dirty="0" err="1" smtClean="0"/>
                        <a:t>given</a:t>
                      </a:r>
                      <a:endParaRPr lang="de-DE" sz="1200" dirty="0"/>
                    </a:p>
                  </a:txBody>
                  <a:tcPr anchor="ctr"/>
                </a:tc>
                <a:tc>
                  <a:txBody>
                    <a:bodyPr/>
                    <a:lstStyle/>
                    <a:p>
                      <a:pPr algn="ctr"/>
                      <a:r>
                        <a:rPr lang="de-DE" sz="1200" dirty="0" err="1" smtClean="0"/>
                        <a:t>fully</a:t>
                      </a:r>
                      <a:r>
                        <a:rPr lang="de-DE" sz="1200" dirty="0" smtClean="0"/>
                        <a:t> </a:t>
                      </a:r>
                      <a:r>
                        <a:rPr lang="de-DE" sz="1200" dirty="0" err="1" smtClean="0"/>
                        <a:t>given</a:t>
                      </a:r>
                      <a:endParaRPr lang="de-DE" sz="1200" dirty="0" smtClean="0"/>
                    </a:p>
                  </a:txBody>
                  <a:tcPr anchor="ctr"/>
                </a:tc>
                <a:tc>
                  <a:txBody>
                    <a:bodyPr/>
                    <a:lstStyle/>
                    <a:p>
                      <a:pPr algn="ctr"/>
                      <a:r>
                        <a:rPr lang="de-DE" sz="1200" dirty="0" err="1" smtClean="0"/>
                        <a:t>static</a:t>
                      </a:r>
                      <a:endParaRPr lang="de-DE" sz="1200" dirty="0" smtClean="0"/>
                    </a:p>
                  </a:txBody>
                  <a:tcPr anchor="ctr"/>
                </a:tc>
                <a:tc>
                  <a:txBody>
                    <a:bodyPr/>
                    <a:lstStyle/>
                    <a:p>
                      <a:pPr algn="ctr"/>
                      <a:r>
                        <a:rPr lang="de-DE" sz="1200" dirty="0" smtClean="0"/>
                        <a:t>individual</a:t>
                      </a:r>
                    </a:p>
                  </a:txBody>
                  <a:tcPr anchor="ctr"/>
                </a:tc>
                <a:tc>
                  <a:txBody>
                    <a:bodyPr/>
                    <a:lstStyle/>
                    <a:p>
                      <a:pPr algn="ctr"/>
                      <a:r>
                        <a:rPr lang="de-DE" sz="1200" dirty="0" err="1" smtClean="0"/>
                        <a:t>much</a:t>
                      </a:r>
                      <a:r>
                        <a:rPr lang="de-DE" sz="1200" dirty="0" smtClean="0"/>
                        <a:t> </a:t>
                      </a:r>
                      <a:r>
                        <a:rPr lang="de-DE" sz="1200" dirty="0" err="1" smtClean="0"/>
                        <a:t>evidence</a:t>
                      </a:r>
                      <a:endParaRPr lang="de-DE" sz="1200" dirty="0" smtClean="0"/>
                    </a:p>
                  </a:txBody>
                  <a:tcPr anchor="ctr"/>
                </a:tc>
                <a:tc>
                  <a:txBody>
                    <a:bodyPr/>
                    <a:lstStyle/>
                    <a:p>
                      <a:pPr algn="ctr"/>
                      <a:r>
                        <a:rPr lang="en-US" sz="1200" dirty="0" smtClean="0"/>
                        <a:t>some</a:t>
                      </a:r>
                    </a:p>
                  </a:txBody>
                  <a:tcPr anchor="ctr"/>
                </a:tc>
                <a:tc>
                  <a:txBody>
                    <a:bodyPr/>
                    <a:lstStyle/>
                    <a:p>
                      <a:pPr algn="ctr"/>
                      <a:r>
                        <a:rPr lang="de-DE" sz="1200" dirty="0" err="1" smtClean="0"/>
                        <a:t>some</a:t>
                      </a:r>
                      <a:endParaRPr lang="de-DE" sz="1200" dirty="0"/>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kern="1200" dirty="0" smtClean="0"/>
                        <a:t>Schwartz Values</a:t>
                      </a:r>
                      <a:endParaRPr lang="de-DE" sz="1800" b="1" kern="1200" dirty="0" smtClean="0">
                        <a:solidFill>
                          <a:schemeClr val="lt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200" kern="1200" dirty="0" smtClean="0">
                          <a:solidFill>
                            <a:schemeClr val="tx1"/>
                          </a:solidFill>
                          <a:latin typeface="+mn-lt"/>
                          <a:ea typeface="+mn-ea"/>
                          <a:cs typeface="+mn-cs"/>
                        </a:rPr>
                        <a:t>part. </a:t>
                      </a:r>
                      <a:r>
                        <a:rPr lang="de-DE" sz="1200" kern="1200" dirty="0" err="1" smtClean="0">
                          <a:solidFill>
                            <a:schemeClr val="tx1"/>
                          </a:solidFill>
                          <a:latin typeface="+mn-lt"/>
                          <a:ea typeface="+mn-ea"/>
                          <a:cs typeface="+mn-cs"/>
                        </a:rPr>
                        <a:t>given</a:t>
                      </a:r>
                      <a:endParaRPr lang="de-DE" sz="1200" kern="1200" dirty="0" smtClean="0">
                        <a:solidFill>
                          <a:schemeClr val="tx1"/>
                        </a:solidFill>
                        <a:latin typeface="+mn-lt"/>
                        <a:ea typeface="+mn-ea"/>
                        <a:cs typeface="+mn-cs"/>
                      </a:endParaRPr>
                    </a:p>
                    <a:p>
                      <a:pPr algn="ctr"/>
                      <a:endParaRPr lang="de-DE" sz="1200" dirty="0"/>
                    </a:p>
                  </a:txBody>
                  <a:tcPr anchor="ctr"/>
                </a:tc>
                <a:tc>
                  <a:txBody>
                    <a:bodyPr/>
                    <a:lstStyle/>
                    <a:p>
                      <a:pPr algn="ctr"/>
                      <a:r>
                        <a:rPr lang="de-DE" sz="1200" dirty="0" err="1" smtClean="0"/>
                        <a:t>fully</a:t>
                      </a:r>
                      <a:r>
                        <a:rPr lang="de-DE" sz="1200" dirty="0" smtClean="0"/>
                        <a:t> </a:t>
                      </a:r>
                      <a:r>
                        <a:rPr lang="de-DE" sz="1200" dirty="0" err="1" smtClean="0"/>
                        <a:t>given</a:t>
                      </a:r>
                      <a:endParaRPr lang="de-DE" sz="1200" dirty="0"/>
                    </a:p>
                  </a:txBody>
                  <a:tcPr anchor="ctr"/>
                </a:tc>
                <a:tc>
                  <a:txBody>
                    <a:bodyPr/>
                    <a:lstStyle/>
                    <a:p>
                      <a:pPr algn="ctr"/>
                      <a:r>
                        <a:rPr lang="de-DE" sz="1200" dirty="0" err="1" smtClean="0"/>
                        <a:t>static</a:t>
                      </a:r>
                      <a:endParaRPr lang="de-DE" sz="1200" dirty="0"/>
                    </a:p>
                  </a:txBody>
                  <a:tcPr anchor="ctr"/>
                </a:tc>
                <a:tc>
                  <a:txBody>
                    <a:bodyPr/>
                    <a:lstStyle/>
                    <a:p>
                      <a:pPr algn="ctr"/>
                      <a:r>
                        <a:rPr lang="de-DE" sz="1200" dirty="0" smtClean="0"/>
                        <a:t>individual, </a:t>
                      </a:r>
                      <a:r>
                        <a:rPr lang="de-DE" sz="1200" dirty="0" err="1" smtClean="0"/>
                        <a:t>group</a:t>
                      </a:r>
                      <a:r>
                        <a:rPr lang="de-DE" sz="1200" dirty="0" smtClean="0"/>
                        <a:t>, org.</a:t>
                      </a:r>
                      <a:r>
                        <a:rPr lang="de-DE" sz="1200" baseline="0" dirty="0" smtClean="0"/>
                        <a:t> </a:t>
                      </a:r>
                      <a:r>
                        <a:rPr lang="de-DE" sz="1200" dirty="0" err="1" smtClean="0"/>
                        <a:t>nation</a:t>
                      </a:r>
                      <a:endParaRPr lang="de-DE" sz="12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200" dirty="0" err="1" smtClean="0"/>
                        <a:t>much</a:t>
                      </a:r>
                      <a:r>
                        <a:rPr lang="de-DE" sz="1200" dirty="0" smtClean="0"/>
                        <a:t> </a:t>
                      </a:r>
                      <a:r>
                        <a:rPr lang="de-DE" sz="1200" dirty="0" err="1" smtClean="0"/>
                        <a:t>evidence</a:t>
                      </a:r>
                      <a:endParaRPr lang="de-DE" sz="12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200" dirty="0" err="1" smtClean="0"/>
                        <a:t>some</a:t>
                      </a:r>
                      <a:endParaRPr lang="de-DE" sz="12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200" dirty="0" err="1" smtClean="0"/>
                        <a:t>some</a:t>
                      </a:r>
                      <a:r>
                        <a:rPr lang="de-DE" sz="1200" dirty="0" smtClean="0"/>
                        <a:t> </a:t>
                      </a:r>
                      <a:r>
                        <a:rPr lang="de-DE" sz="1200" dirty="0" err="1" smtClean="0"/>
                        <a:t>for</a:t>
                      </a:r>
                      <a:r>
                        <a:rPr lang="de-DE" sz="1200" dirty="0" smtClean="0"/>
                        <a:t> </a:t>
                      </a:r>
                    </a:p>
                    <a:p>
                      <a:pPr marL="0" marR="0" indent="0" algn="ctr" defTabSz="914400" rtl="0" eaLnBrk="1" fontAlgn="auto" latinLnBrk="0" hangingPunct="1">
                        <a:lnSpc>
                          <a:spcPct val="100000"/>
                        </a:lnSpc>
                        <a:spcBef>
                          <a:spcPts val="0"/>
                        </a:spcBef>
                        <a:spcAft>
                          <a:spcPts val="0"/>
                        </a:spcAft>
                        <a:buClrTx/>
                        <a:buSzTx/>
                        <a:buFontTx/>
                        <a:buNone/>
                        <a:tabLst/>
                        <a:defRPr/>
                      </a:pPr>
                      <a:r>
                        <a:rPr lang="de-DE" sz="1200" dirty="0" err="1" smtClean="0"/>
                        <a:t>measurement</a:t>
                      </a:r>
                      <a:r>
                        <a:rPr lang="de-DE" sz="1200" dirty="0" smtClean="0"/>
                        <a:t> </a:t>
                      </a:r>
                    </a:p>
                    <a:p>
                      <a:pPr marL="0" marR="0" indent="0" algn="ctr" defTabSz="914400" rtl="0" eaLnBrk="1" fontAlgn="auto" latinLnBrk="0" hangingPunct="1">
                        <a:lnSpc>
                          <a:spcPct val="100000"/>
                        </a:lnSpc>
                        <a:spcBef>
                          <a:spcPts val="0"/>
                        </a:spcBef>
                        <a:spcAft>
                          <a:spcPts val="0"/>
                        </a:spcAft>
                        <a:buClrTx/>
                        <a:buSzTx/>
                        <a:buFontTx/>
                        <a:buNone/>
                        <a:tabLst/>
                        <a:defRPr/>
                      </a:pPr>
                      <a:r>
                        <a:rPr lang="de-DE" sz="1200" dirty="0" smtClean="0"/>
                        <a:t>model</a:t>
                      </a:r>
                      <a:endParaRPr lang="de-DE" sz="1200" dirty="0"/>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kern="1200" dirty="0" smtClean="0"/>
                        <a:t>Sternberg</a:t>
                      </a:r>
                      <a:endParaRPr lang="de-DE" sz="1800" b="1" kern="1200" dirty="0" smtClean="0">
                        <a:solidFill>
                          <a:schemeClr val="lt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200" kern="1200" dirty="0" smtClean="0">
                          <a:solidFill>
                            <a:schemeClr val="tx1"/>
                          </a:solidFill>
                          <a:latin typeface="+mn-lt"/>
                          <a:ea typeface="+mn-ea"/>
                          <a:cs typeface="+mn-cs"/>
                        </a:rPr>
                        <a:t>part. </a:t>
                      </a:r>
                      <a:r>
                        <a:rPr lang="de-DE" sz="1200" kern="1200" dirty="0" err="1" smtClean="0">
                          <a:solidFill>
                            <a:schemeClr val="tx1"/>
                          </a:solidFill>
                          <a:latin typeface="+mn-lt"/>
                          <a:ea typeface="+mn-ea"/>
                          <a:cs typeface="+mn-cs"/>
                        </a:rPr>
                        <a:t>given</a:t>
                      </a:r>
                      <a:endParaRPr lang="de-DE" sz="1200" kern="1200" dirty="0" smtClean="0">
                        <a:solidFill>
                          <a:schemeClr val="tx1"/>
                        </a:solidFill>
                        <a:latin typeface="+mn-lt"/>
                        <a:ea typeface="+mn-ea"/>
                        <a:cs typeface="+mn-cs"/>
                      </a:endParaRPr>
                    </a:p>
                  </a:txBody>
                  <a:tcPr anchor="ctr"/>
                </a:tc>
                <a:tc>
                  <a:txBody>
                    <a:bodyPr/>
                    <a:lstStyle/>
                    <a:p>
                      <a:pPr algn="ctr"/>
                      <a:r>
                        <a:rPr lang="de-DE" sz="1200" dirty="0" smtClean="0"/>
                        <a:t>part. </a:t>
                      </a:r>
                      <a:r>
                        <a:rPr lang="de-DE" sz="1200" dirty="0" err="1" smtClean="0"/>
                        <a:t>given</a:t>
                      </a:r>
                      <a:endParaRPr lang="de-DE" sz="1200" dirty="0"/>
                    </a:p>
                  </a:txBody>
                  <a:tcPr anchor="ctr"/>
                </a:tc>
                <a:tc>
                  <a:txBody>
                    <a:bodyPr/>
                    <a:lstStyle/>
                    <a:p>
                      <a:pPr algn="ctr"/>
                      <a:r>
                        <a:rPr lang="de-DE" sz="1200" dirty="0" err="1" smtClean="0"/>
                        <a:t>static</a:t>
                      </a:r>
                      <a:endParaRPr lang="de-DE" sz="12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200" dirty="0" smtClean="0"/>
                        <a:t>individual, </a:t>
                      </a:r>
                      <a:r>
                        <a:rPr lang="de-DE" sz="1200" dirty="0" err="1" smtClean="0"/>
                        <a:t>group</a:t>
                      </a:r>
                      <a:r>
                        <a:rPr lang="de-DE" sz="1200" dirty="0" smtClean="0"/>
                        <a:t>, org.</a:t>
                      </a:r>
                      <a:r>
                        <a:rPr lang="de-DE" sz="1200" baseline="0" dirty="0" smtClean="0"/>
                        <a:t> </a:t>
                      </a:r>
                      <a:r>
                        <a:rPr lang="de-DE" sz="1200" dirty="0" err="1" smtClean="0"/>
                        <a:t>nation</a:t>
                      </a:r>
                      <a:endParaRPr lang="de-DE" sz="12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200" dirty="0" smtClean="0"/>
                        <a:t>partial </a:t>
                      </a:r>
                      <a:r>
                        <a:rPr lang="de-DE" sz="1200" dirty="0" err="1" smtClean="0"/>
                        <a:t>evidence</a:t>
                      </a:r>
                      <a:endParaRPr lang="de-DE" sz="12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200" dirty="0" err="1" smtClean="0"/>
                        <a:t>unclear</a:t>
                      </a:r>
                      <a:endParaRPr lang="de-DE" sz="1200" dirty="0" smtClean="0"/>
                    </a:p>
                  </a:txBody>
                  <a:tcPr anchor="ctr"/>
                </a:tc>
                <a:tc>
                  <a:txBody>
                    <a:bodyPr/>
                    <a:lstStyle/>
                    <a:p>
                      <a:pPr algn="ctr"/>
                      <a:r>
                        <a:rPr lang="de-DE" sz="1200" dirty="0" err="1" smtClean="0"/>
                        <a:t>some</a:t>
                      </a:r>
                      <a:endParaRPr lang="de-DE" sz="1200" dirty="0"/>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err="1" smtClean="0"/>
                        <a:t>Social</a:t>
                      </a:r>
                      <a:r>
                        <a:rPr lang="de-DE" dirty="0" smtClean="0"/>
                        <a:t> Capital</a:t>
                      </a:r>
                      <a:endParaRPr lang="de-DE" sz="1800" b="0" kern="1200" dirty="0" smtClean="0">
                        <a:solidFill>
                          <a:schemeClr val="tx1"/>
                        </a:solidFill>
                        <a:latin typeface="+mn-lt"/>
                        <a:ea typeface="+mn-ea"/>
                        <a:cs typeface="+mn-cs"/>
                      </a:endParaRPr>
                    </a:p>
                  </a:txBody>
                  <a:tcPr/>
                </a:tc>
                <a:tc>
                  <a:txBody>
                    <a:bodyPr/>
                    <a:lstStyle/>
                    <a:p>
                      <a:pPr algn="ctr"/>
                      <a:r>
                        <a:rPr lang="de-DE" sz="1200" dirty="0" err="1" smtClean="0"/>
                        <a:t>given</a:t>
                      </a:r>
                      <a:endParaRPr lang="de-DE" sz="1200" dirty="0"/>
                    </a:p>
                  </a:txBody>
                  <a:tcPr anchor="ctr"/>
                </a:tc>
                <a:tc>
                  <a:txBody>
                    <a:bodyPr/>
                    <a:lstStyle/>
                    <a:p>
                      <a:pPr algn="ctr"/>
                      <a:r>
                        <a:rPr lang="de-DE" sz="1200" dirty="0" err="1" smtClean="0"/>
                        <a:t>given</a:t>
                      </a:r>
                      <a:endParaRPr lang="de-DE" sz="1200" dirty="0" smtClean="0"/>
                    </a:p>
                  </a:txBody>
                  <a:tcPr anchor="ctr"/>
                </a:tc>
                <a:tc>
                  <a:txBody>
                    <a:bodyPr/>
                    <a:lstStyle/>
                    <a:p>
                      <a:pPr algn="ctr"/>
                      <a:r>
                        <a:rPr lang="de-DE" sz="1200" dirty="0" err="1" smtClean="0"/>
                        <a:t>static</a:t>
                      </a:r>
                      <a:endParaRPr lang="de-DE" sz="12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200" dirty="0" smtClean="0"/>
                        <a:t>individual, </a:t>
                      </a:r>
                      <a:r>
                        <a:rPr lang="de-DE" sz="1200" dirty="0" err="1" smtClean="0"/>
                        <a:t>group</a:t>
                      </a:r>
                      <a:r>
                        <a:rPr lang="de-DE" sz="1200" dirty="0" smtClean="0"/>
                        <a:t>, org.</a:t>
                      </a:r>
                      <a:r>
                        <a:rPr lang="de-DE" sz="1200" baseline="0" dirty="0" smtClean="0"/>
                        <a:t> </a:t>
                      </a:r>
                      <a:r>
                        <a:rPr lang="de-DE" sz="1200" dirty="0" err="1" smtClean="0"/>
                        <a:t>nation</a:t>
                      </a:r>
                      <a:endParaRPr lang="de-DE" sz="12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200" dirty="0" smtClean="0"/>
                        <a:t>partial </a:t>
                      </a:r>
                      <a:r>
                        <a:rPr lang="de-DE" sz="1200" dirty="0" err="1" smtClean="0"/>
                        <a:t>evidence</a:t>
                      </a:r>
                      <a:endParaRPr lang="de-DE" sz="1200" dirty="0" smtClean="0"/>
                    </a:p>
                    <a:p>
                      <a:pPr algn="ctr"/>
                      <a:endParaRPr lang="de-DE" sz="12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200" dirty="0" err="1" smtClean="0"/>
                        <a:t>some</a:t>
                      </a:r>
                      <a:endParaRPr lang="de-DE" sz="1200" dirty="0" smtClean="0"/>
                    </a:p>
                  </a:txBody>
                  <a:tcPr anchor="ctr"/>
                </a:tc>
                <a:tc>
                  <a:txBody>
                    <a:bodyPr/>
                    <a:lstStyle/>
                    <a:p>
                      <a:pPr algn="ctr"/>
                      <a:r>
                        <a:rPr lang="de-DE" sz="1200" dirty="0" err="1" smtClean="0"/>
                        <a:t>no</a:t>
                      </a:r>
                      <a:endParaRPr lang="de-DE" sz="1200" dirty="0"/>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kern="1200" dirty="0" smtClean="0"/>
                        <a:t>DPCM Model</a:t>
                      </a:r>
                      <a:endParaRPr lang="de-DE" sz="1800" b="1" kern="1200" dirty="0" smtClean="0">
                        <a:solidFill>
                          <a:schemeClr val="lt1"/>
                        </a:solidFill>
                        <a:latin typeface="+mn-lt"/>
                        <a:ea typeface="+mn-ea"/>
                        <a:cs typeface="+mn-cs"/>
                      </a:endParaRPr>
                    </a:p>
                  </a:txBody>
                  <a:tcPr/>
                </a:tc>
                <a:tc>
                  <a:txBody>
                    <a:bodyPr/>
                    <a:lstStyle/>
                    <a:p>
                      <a:pPr algn="ctr"/>
                      <a:r>
                        <a:rPr lang="de-DE" sz="1200" dirty="0" err="1" smtClean="0"/>
                        <a:t>given</a:t>
                      </a:r>
                      <a:endParaRPr lang="de-DE" sz="1200" dirty="0"/>
                    </a:p>
                  </a:txBody>
                  <a:tcPr anchor="ctr"/>
                </a:tc>
                <a:tc>
                  <a:txBody>
                    <a:bodyPr/>
                    <a:lstStyle/>
                    <a:p>
                      <a:pPr algn="ctr"/>
                      <a:r>
                        <a:rPr lang="de-DE" sz="1200" dirty="0" smtClean="0"/>
                        <a:t>part. </a:t>
                      </a:r>
                      <a:r>
                        <a:rPr lang="de-DE" sz="1200" dirty="0" err="1" smtClean="0"/>
                        <a:t>given</a:t>
                      </a:r>
                      <a:endParaRPr lang="de-DE" sz="1200" dirty="0"/>
                    </a:p>
                  </a:txBody>
                  <a:tcPr anchor="ctr"/>
                </a:tc>
                <a:tc>
                  <a:txBody>
                    <a:bodyPr/>
                    <a:lstStyle/>
                    <a:p>
                      <a:pPr algn="ctr"/>
                      <a:r>
                        <a:rPr lang="de-DE" sz="1200" dirty="0" err="1" smtClean="0"/>
                        <a:t>static</a:t>
                      </a:r>
                      <a:endParaRPr lang="de-DE" sz="1200" dirty="0"/>
                    </a:p>
                  </a:txBody>
                  <a:tcPr anchor="ctr"/>
                </a:tc>
                <a:tc>
                  <a:txBody>
                    <a:bodyPr/>
                    <a:lstStyle/>
                    <a:p>
                      <a:pPr algn="ctr"/>
                      <a:r>
                        <a:rPr lang="de-DE" sz="1200" dirty="0" smtClean="0"/>
                        <a:t>individual</a:t>
                      </a:r>
                      <a:endParaRPr lang="de-DE" sz="1200" dirty="0"/>
                    </a:p>
                  </a:txBody>
                  <a:tcPr anchor="ctr"/>
                </a:tc>
                <a:tc>
                  <a:txBody>
                    <a:bodyPr/>
                    <a:lstStyle/>
                    <a:p>
                      <a:pPr algn="ctr"/>
                      <a:r>
                        <a:rPr lang="en-US" sz="1200" dirty="0" err="1" smtClean="0"/>
                        <a:t>measurment</a:t>
                      </a:r>
                      <a:r>
                        <a:rPr lang="en-US" sz="1200" dirty="0" smtClean="0"/>
                        <a:t> model less for the structural model</a:t>
                      </a:r>
                      <a:endParaRPr lang="de-DE" sz="12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200" dirty="0" err="1" smtClean="0"/>
                        <a:t>no</a:t>
                      </a:r>
                      <a:endParaRPr lang="de-DE" sz="1200" dirty="0" smtClean="0"/>
                    </a:p>
                  </a:txBody>
                  <a:tcPr anchor="ctr"/>
                </a:tc>
                <a:tc>
                  <a:txBody>
                    <a:bodyPr/>
                    <a:lstStyle/>
                    <a:p>
                      <a:pPr algn="ctr"/>
                      <a:r>
                        <a:rPr lang="de-DE" sz="1200" dirty="0" err="1" smtClean="0"/>
                        <a:t>no</a:t>
                      </a:r>
                      <a:endParaRPr lang="de-DE" sz="1200" dirty="0"/>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kern="1200" dirty="0" err="1" smtClean="0"/>
                        <a:t>Socio-Demographic</a:t>
                      </a:r>
                      <a:endParaRPr lang="de-DE" sz="1800" b="1" kern="1200" dirty="0" smtClean="0">
                        <a:solidFill>
                          <a:schemeClr val="lt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200" kern="1200" dirty="0" smtClean="0">
                          <a:solidFill>
                            <a:schemeClr val="tx1"/>
                          </a:solidFill>
                          <a:latin typeface="+mn-lt"/>
                          <a:ea typeface="+mn-ea"/>
                          <a:cs typeface="+mn-cs"/>
                        </a:rPr>
                        <a:t>part. </a:t>
                      </a:r>
                      <a:r>
                        <a:rPr lang="de-DE" sz="1200" kern="1200" dirty="0" err="1" smtClean="0">
                          <a:solidFill>
                            <a:schemeClr val="tx1"/>
                          </a:solidFill>
                          <a:latin typeface="+mn-lt"/>
                          <a:ea typeface="+mn-ea"/>
                          <a:cs typeface="+mn-cs"/>
                        </a:rPr>
                        <a:t>given</a:t>
                      </a:r>
                      <a:endParaRPr lang="de-DE" sz="1200" kern="1200" dirty="0" smtClean="0">
                        <a:solidFill>
                          <a:schemeClr val="tx1"/>
                        </a:solidFill>
                        <a:latin typeface="+mn-lt"/>
                        <a:ea typeface="+mn-ea"/>
                        <a:cs typeface="+mn-cs"/>
                      </a:endParaRPr>
                    </a:p>
                  </a:txBody>
                  <a:tcPr anchor="ctr"/>
                </a:tc>
                <a:tc>
                  <a:txBody>
                    <a:bodyPr/>
                    <a:lstStyle/>
                    <a:p>
                      <a:pPr algn="ctr"/>
                      <a:r>
                        <a:rPr lang="de-DE" sz="1200" dirty="0" err="1" smtClean="0"/>
                        <a:t>fully</a:t>
                      </a:r>
                      <a:r>
                        <a:rPr lang="de-DE" sz="1200" dirty="0" smtClean="0"/>
                        <a:t> </a:t>
                      </a:r>
                      <a:r>
                        <a:rPr lang="de-DE" sz="1200" dirty="0" err="1" smtClean="0"/>
                        <a:t>given</a:t>
                      </a:r>
                      <a:endParaRPr lang="de-DE" sz="1200" dirty="0"/>
                    </a:p>
                  </a:txBody>
                  <a:tcPr anchor="ctr"/>
                </a:tc>
                <a:tc>
                  <a:txBody>
                    <a:bodyPr/>
                    <a:lstStyle/>
                    <a:p>
                      <a:pPr algn="ctr"/>
                      <a:r>
                        <a:rPr lang="de-DE" sz="1200" dirty="0" err="1" smtClean="0"/>
                        <a:t>static</a:t>
                      </a:r>
                      <a:endParaRPr lang="de-DE" sz="1200" dirty="0"/>
                    </a:p>
                  </a:txBody>
                  <a:tcPr anchor="ctr"/>
                </a:tc>
                <a:tc>
                  <a:txBody>
                    <a:bodyPr/>
                    <a:lstStyle/>
                    <a:p>
                      <a:pPr algn="ctr"/>
                      <a:r>
                        <a:rPr lang="de-DE" sz="1200" dirty="0" smtClean="0"/>
                        <a:t>individual, </a:t>
                      </a:r>
                      <a:r>
                        <a:rPr lang="de-DE" sz="1200" dirty="0" err="1" smtClean="0"/>
                        <a:t>group</a:t>
                      </a:r>
                      <a:r>
                        <a:rPr lang="de-DE" sz="1200" dirty="0" smtClean="0"/>
                        <a:t>, org.</a:t>
                      </a:r>
                      <a:r>
                        <a:rPr lang="de-DE" sz="1200" baseline="0" dirty="0" smtClean="0"/>
                        <a:t> </a:t>
                      </a:r>
                      <a:r>
                        <a:rPr lang="de-DE" sz="1200" dirty="0" err="1" smtClean="0"/>
                        <a:t>nation</a:t>
                      </a:r>
                      <a:endParaRPr lang="de-DE" sz="12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200" dirty="0" smtClean="0"/>
                        <a:t>experimental </a:t>
                      </a:r>
                      <a:r>
                        <a:rPr lang="de-DE" sz="1200" dirty="0" err="1" smtClean="0"/>
                        <a:t>evidence</a:t>
                      </a:r>
                      <a:endParaRPr lang="de-DE" sz="12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200" dirty="0" err="1" smtClean="0"/>
                        <a:t>some</a:t>
                      </a:r>
                      <a:endParaRPr lang="de-DE" sz="1200" dirty="0" smtClean="0"/>
                    </a:p>
                  </a:txBody>
                  <a:tcPr anchor="ctr"/>
                </a:tc>
                <a:tc>
                  <a:txBody>
                    <a:bodyPr/>
                    <a:lstStyle/>
                    <a:p>
                      <a:pPr algn="ctr"/>
                      <a:r>
                        <a:rPr lang="de-DE" sz="1200" dirty="0" err="1" smtClean="0"/>
                        <a:t>no</a:t>
                      </a:r>
                      <a:endParaRPr lang="de-DE" sz="1200" dirty="0" smtClean="0"/>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kern="1200" dirty="0" err="1" smtClean="0"/>
                        <a:t>Generalized</a:t>
                      </a:r>
                      <a:r>
                        <a:rPr lang="de-DE" sz="1800" kern="1200" dirty="0" smtClean="0"/>
                        <a:t> V x E</a:t>
                      </a:r>
                      <a:endParaRPr lang="de-DE" sz="1800" b="1" kern="1200" dirty="0" smtClean="0">
                        <a:solidFill>
                          <a:schemeClr val="lt1"/>
                        </a:solidFill>
                        <a:latin typeface="+mn-lt"/>
                        <a:ea typeface="+mn-ea"/>
                        <a:cs typeface="+mn-cs"/>
                      </a:endParaRPr>
                    </a:p>
                  </a:txBody>
                  <a:tcPr/>
                </a:tc>
                <a:tc>
                  <a:txBody>
                    <a:bodyPr/>
                    <a:lstStyle/>
                    <a:p>
                      <a:pPr algn="ctr"/>
                      <a:r>
                        <a:rPr lang="de-DE" sz="1200" dirty="0" err="1" smtClean="0"/>
                        <a:t>given</a:t>
                      </a:r>
                      <a:endParaRPr lang="de-DE" sz="1200" dirty="0"/>
                    </a:p>
                  </a:txBody>
                  <a:tcPr anchor="ctr"/>
                </a:tc>
                <a:tc>
                  <a:txBody>
                    <a:bodyPr/>
                    <a:lstStyle/>
                    <a:p>
                      <a:pPr algn="ctr"/>
                      <a:r>
                        <a:rPr lang="de-DE" sz="1200" dirty="0" smtClean="0"/>
                        <a:t>not. </a:t>
                      </a:r>
                      <a:r>
                        <a:rPr lang="de-DE" sz="1200" dirty="0" err="1" smtClean="0"/>
                        <a:t>given</a:t>
                      </a:r>
                      <a:endParaRPr lang="de-DE" sz="1200" dirty="0"/>
                    </a:p>
                  </a:txBody>
                  <a:tcPr anchor="ctr"/>
                </a:tc>
                <a:tc>
                  <a:txBody>
                    <a:bodyPr/>
                    <a:lstStyle/>
                    <a:p>
                      <a:pPr algn="ctr"/>
                      <a:r>
                        <a:rPr lang="de-DE" sz="1200" dirty="0" err="1" smtClean="0"/>
                        <a:t>static</a:t>
                      </a:r>
                      <a:endParaRPr lang="de-DE" sz="1200" dirty="0"/>
                    </a:p>
                  </a:txBody>
                  <a:tcPr anchor="ctr"/>
                </a:tc>
                <a:tc>
                  <a:txBody>
                    <a:bodyPr/>
                    <a:lstStyle/>
                    <a:p>
                      <a:pPr algn="ctr"/>
                      <a:r>
                        <a:rPr lang="de-DE" sz="1200" dirty="0" smtClean="0"/>
                        <a:t>individual</a:t>
                      </a:r>
                      <a:endParaRPr lang="de-DE" sz="12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200" dirty="0" err="1" smtClean="0"/>
                        <a:t>No</a:t>
                      </a:r>
                      <a:endParaRPr lang="de-DE" sz="12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200" dirty="0" err="1" smtClean="0"/>
                        <a:t>no</a:t>
                      </a:r>
                      <a:endParaRPr lang="de-DE" sz="12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200" dirty="0" err="1" smtClean="0"/>
                        <a:t>no</a:t>
                      </a:r>
                      <a:endParaRPr lang="de-DE" sz="1200" dirty="0" smtClean="0"/>
                    </a:p>
                  </a:txBody>
                  <a:tcPr anchor="ctr"/>
                </a:tc>
              </a:tr>
            </a:tbl>
          </a:graphicData>
        </a:graphic>
      </p:graphicFrame>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260648"/>
            <a:ext cx="8229600" cy="1143000"/>
          </a:xfrm>
        </p:spPr>
        <p:txBody>
          <a:bodyPr>
            <a:normAutofit/>
          </a:bodyPr>
          <a:lstStyle/>
          <a:p>
            <a:r>
              <a:rPr lang="de-DE" sz="3200" dirty="0" smtClean="0"/>
              <a:t>Integrated Theorie </a:t>
            </a:r>
            <a:r>
              <a:rPr lang="de-DE" sz="3200" dirty="0" err="1" smtClean="0"/>
              <a:t>for</a:t>
            </a:r>
            <a:r>
              <a:rPr lang="de-DE" sz="3200" dirty="0" smtClean="0"/>
              <a:t> </a:t>
            </a:r>
            <a:r>
              <a:rPr lang="de-DE" sz="3200" dirty="0" err="1" smtClean="0"/>
              <a:t>survey</a:t>
            </a:r>
            <a:r>
              <a:rPr lang="de-DE" sz="3200" dirty="0" smtClean="0"/>
              <a:t> 2012</a:t>
            </a:r>
            <a:endParaRPr lang="de-DE" sz="3200" dirty="0"/>
          </a:p>
        </p:txBody>
      </p:sp>
      <p:sp>
        <p:nvSpPr>
          <p:cNvPr id="4" name="Abgerundetes Rechteck 3"/>
          <p:cNvSpPr/>
          <p:nvPr/>
        </p:nvSpPr>
        <p:spPr>
          <a:xfrm>
            <a:off x="323528" y="1772816"/>
            <a:ext cx="1872208" cy="4536504"/>
          </a:xfrm>
          <a:prstGeom prst="round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b="1" dirty="0" smtClean="0">
                <a:solidFill>
                  <a:schemeClr val="tx1"/>
                </a:solidFill>
              </a:rPr>
              <a:t>Latent </a:t>
            </a:r>
            <a:r>
              <a:rPr lang="de-DE" sz="1200" b="1" dirty="0" err="1" smtClean="0">
                <a:solidFill>
                  <a:schemeClr val="tx1"/>
                </a:solidFill>
              </a:rPr>
              <a:t>and</a:t>
            </a:r>
            <a:r>
              <a:rPr lang="de-DE" sz="1200" b="1" dirty="0" smtClean="0">
                <a:solidFill>
                  <a:schemeClr val="tx1"/>
                </a:solidFill>
              </a:rPr>
              <a:t> </a:t>
            </a:r>
            <a:r>
              <a:rPr lang="de-DE" sz="1200" b="1" dirty="0" err="1" smtClean="0">
                <a:solidFill>
                  <a:schemeClr val="tx1"/>
                </a:solidFill>
              </a:rPr>
              <a:t>observed</a:t>
            </a:r>
            <a:r>
              <a:rPr lang="de-DE" sz="1200" b="1" dirty="0" smtClean="0">
                <a:solidFill>
                  <a:schemeClr val="tx1"/>
                </a:solidFill>
              </a:rPr>
              <a:t> Background </a:t>
            </a:r>
            <a:r>
              <a:rPr lang="de-DE" sz="1200" b="1" dirty="0" err="1" smtClean="0">
                <a:solidFill>
                  <a:schemeClr val="tx1"/>
                </a:solidFill>
              </a:rPr>
              <a:t>factors</a:t>
            </a:r>
            <a:endParaRPr lang="de-DE" sz="1200" b="1" dirty="0" smtClean="0">
              <a:solidFill>
                <a:schemeClr val="tx1"/>
              </a:solidFill>
            </a:endParaRPr>
          </a:p>
          <a:p>
            <a:pPr algn="ctr"/>
            <a:endParaRPr lang="de-DE" sz="1200" b="1" dirty="0" smtClean="0">
              <a:solidFill>
                <a:schemeClr val="tx1"/>
              </a:solidFill>
            </a:endParaRPr>
          </a:p>
          <a:p>
            <a:r>
              <a:rPr lang="de-DE" sz="1200" b="1" dirty="0" smtClean="0">
                <a:solidFill>
                  <a:schemeClr val="tx1"/>
                </a:solidFill>
              </a:rPr>
              <a:t>Individual:</a:t>
            </a:r>
          </a:p>
          <a:p>
            <a:pPr algn="r"/>
            <a:r>
              <a:rPr lang="de-DE" sz="1200" dirty="0" smtClean="0">
                <a:solidFill>
                  <a:schemeClr val="tx1"/>
                </a:solidFill>
              </a:rPr>
              <a:t>11 </a:t>
            </a:r>
            <a:r>
              <a:rPr lang="de-DE" sz="1200" dirty="0" err="1" smtClean="0">
                <a:solidFill>
                  <a:schemeClr val="tx1"/>
                </a:solidFill>
              </a:rPr>
              <a:t>values</a:t>
            </a:r>
            <a:r>
              <a:rPr lang="de-DE" sz="1200" dirty="0" smtClean="0">
                <a:solidFill>
                  <a:schemeClr val="tx1"/>
                </a:solidFill>
              </a:rPr>
              <a:t>( Schwarz)</a:t>
            </a:r>
          </a:p>
          <a:p>
            <a:pPr algn="r"/>
            <a:r>
              <a:rPr lang="de-DE" sz="1200" dirty="0" smtClean="0">
                <a:solidFill>
                  <a:schemeClr val="tx1"/>
                </a:solidFill>
              </a:rPr>
              <a:t>General </a:t>
            </a:r>
            <a:r>
              <a:rPr lang="de-DE" sz="1200" dirty="0" err="1" smtClean="0">
                <a:solidFill>
                  <a:schemeClr val="tx1"/>
                </a:solidFill>
              </a:rPr>
              <a:t>attitudes</a:t>
            </a:r>
            <a:endParaRPr lang="de-DE" sz="1200" dirty="0" smtClean="0">
              <a:solidFill>
                <a:schemeClr val="tx1"/>
              </a:solidFill>
            </a:endParaRPr>
          </a:p>
          <a:p>
            <a:pPr algn="r"/>
            <a:r>
              <a:rPr lang="de-DE" sz="1200" dirty="0" err="1" smtClean="0">
                <a:solidFill>
                  <a:schemeClr val="tx1"/>
                </a:solidFill>
              </a:rPr>
              <a:t>Perceived</a:t>
            </a:r>
            <a:r>
              <a:rPr lang="de-DE" sz="1200" dirty="0" smtClean="0">
                <a:solidFill>
                  <a:schemeClr val="tx1"/>
                </a:solidFill>
              </a:rPr>
              <a:t> </a:t>
            </a:r>
            <a:r>
              <a:rPr lang="de-DE" sz="1200" dirty="0" err="1" smtClean="0">
                <a:solidFill>
                  <a:schemeClr val="tx1"/>
                </a:solidFill>
              </a:rPr>
              <a:t>risk</a:t>
            </a:r>
            <a:endParaRPr lang="de-DE" sz="1200" dirty="0" smtClean="0">
              <a:solidFill>
                <a:schemeClr val="tx1"/>
              </a:solidFill>
            </a:endParaRPr>
          </a:p>
          <a:p>
            <a:pPr algn="r"/>
            <a:r>
              <a:rPr lang="de-DE" sz="1200" dirty="0" err="1" smtClean="0">
                <a:solidFill>
                  <a:schemeClr val="tx1"/>
                </a:solidFill>
              </a:rPr>
              <a:t>Past</a:t>
            </a:r>
            <a:r>
              <a:rPr lang="de-DE" sz="1200" dirty="0" smtClean="0">
                <a:solidFill>
                  <a:schemeClr val="tx1"/>
                </a:solidFill>
              </a:rPr>
              <a:t> </a:t>
            </a:r>
            <a:r>
              <a:rPr lang="de-DE" sz="1200" dirty="0" err="1" smtClean="0">
                <a:solidFill>
                  <a:schemeClr val="tx1"/>
                </a:solidFill>
              </a:rPr>
              <a:t>behavior</a:t>
            </a:r>
            <a:endParaRPr lang="de-DE" sz="1200" dirty="0" smtClean="0">
              <a:solidFill>
                <a:schemeClr val="tx1"/>
              </a:solidFill>
            </a:endParaRPr>
          </a:p>
          <a:p>
            <a:pPr algn="r"/>
            <a:r>
              <a:rPr lang="de-DE" sz="1200" dirty="0" err="1" smtClean="0">
                <a:solidFill>
                  <a:schemeClr val="tx1"/>
                </a:solidFill>
              </a:rPr>
              <a:t>Intrinsic</a:t>
            </a:r>
            <a:r>
              <a:rPr lang="de-DE" sz="1200" dirty="0" smtClean="0">
                <a:solidFill>
                  <a:schemeClr val="tx1"/>
                </a:solidFill>
              </a:rPr>
              <a:t> </a:t>
            </a:r>
            <a:r>
              <a:rPr lang="de-DE" sz="1200" dirty="0" err="1" smtClean="0">
                <a:solidFill>
                  <a:schemeClr val="tx1"/>
                </a:solidFill>
              </a:rPr>
              <a:t>motivation</a:t>
            </a:r>
            <a:endParaRPr lang="de-DE" sz="1200" dirty="0" smtClean="0">
              <a:solidFill>
                <a:schemeClr val="tx1"/>
              </a:solidFill>
            </a:endParaRPr>
          </a:p>
          <a:p>
            <a:endParaRPr lang="de-DE" sz="1200" b="1" dirty="0" smtClean="0">
              <a:solidFill>
                <a:schemeClr val="tx1"/>
              </a:solidFill>
            </a:endParaRPr>
          </a:p>
          <a:p>
            <a:r>
              <a:rPr lang="de-DE" sz="1200" b="1" dirty="0" err="1" smtClean="0">
                <a:solidFill>
                  <a:schemeClr val="tx1"/>
                </a:solidFill>
              </a:rPr>
              <a:t>Social</a:t>
            </a:r>
            <a:r>
              <a:rPr lang="de-DE" sz="1200" b="1" dirty="0" smtClean="0">
                <a:solidFill>
                  <a:schemeClr val="tx1"/>
                </a:solidFill>
              </a:rPr>
              <a:t>:</a:t>
            </a:r>
          </a:p>
          <a:p>
            <a:pPr algn="r"/>
            <a:r>
              <a:rPr lang="de-DE" sz="1200" dirty="0" smtClean="0">
                <a:solidFill>
                  <a:schemeClr val="tx1"/>
                </a:solidFill>
              </a:rPr>
              <a:t>Education</a:t>
            </a:r>
          </a:p>
          <a:p>
            <a:pPr algn="r"/>
            <a:r>
              <a:rPr lang="de-DE" sz="1200" dirty="0" smtClean="0">
                <a:solidFill>
                  <a:schemeClr val="tx1"/>
                </a:solidFill>
              </a:rPr>
              <a:t>Age, </a:t>
            </a:r>
            <a:r>
              <a:rPr lang="de-DE" sz="1200" dirty="0" err="1" smtClean="0">
                <a:solidFill>
                  <a:schemeClr val="tx1"/>
                </a:solidFill>
              </a:rPr>
              <a:t>gender</a:t>
            </a:r>
            <a:endParaRPr lang="de-DE" sz="1200" dirty="0" smtClean="0">
              <a:solidFill>
                <a:schemeClr val="tx1"/>
              </a:solidFill>
            </a:endParaRPr>
          </a:p>
          <a:p>
            <a:pPr algn="r"/>
            <a:r>
              <a:rPr lang="de-DE" sz="1200" dirty="0" smtClean="0">
                <a:solidFill>
                  <a:schemeClr val="tx1"/>
                </a:solidFill>
              </a:rPr>
              <a:t>Income</a:t>
            </a:r>
          </a:p>
          <a:p>
            <a:pPr algn="r"/>
            <a:r>
              <a:rPr lang="de-DE" sz="1200" dirty="0" smtClean="0">
                <a:solidFill>
                  <a:schemeClr val="tx1"/>
                </a:solidFill>
              </a:rPr>
              <a:t>Religion</a:t>
            </a:r>
          </a:p>
          <a:p>
            <a:pPr algn="r"/>
            <a:r>
              <a:rPr lang="de-DE" sz="1200" dirty="0" err="1" smtClean="0">
                <a:solidFill>
                  <a:schemeClr val="tx1"/>
                </a:solidFill>
              </a:rPr>
              <a:t>Race</a:t>
            </a:r>
            <a:r>
              <a:rPr lang="de-DE" sz="1200" dirty="0" smtClean="0">
                <a:solidFill>
                  <a:schemeClr val="tx1"/>
                </a:solidFill>
              </a:rPr>
              <a:t>, </a:t>
            </a:r>
            <a:r>
              <a:rPr lang="de-DE" sz="1200" dirty="0" err="1" smtClean="0">
                <a:solidFill>
                  <a:schemeClr val="tx1"/>
                </a:solidFill>
              </a:rPr>
              <a:t>ethnicity</a:t>
            </a:r>
            <a:endParaRPr lang="de-DE" sz="1200" dirty="0" smtClean="0">
              <a:solidFill>
                <a:schemeClr val="tx1"/>
              </a:solidFill>
            </a:endParaRPr>
          </a:p>
          <a:p>
            <a:pPr algn="r"/>
            <a:r>
              <a:rPr lang="de-DE" sz="1200" dirty="0" smtClean="0">
                <a:solidFill>
                  <a:schemeClr val="tx1"/>
                </a:solidFill>
              </a:rPr>
              <a:t>Culture</a:t>
            </a:r>
          </a:p>
          <a:p>
            <a:pPr algn="r"/>
            <a:r>
              <a:rPr lang="de-DE" sz="1200" dirty="0" err="1" smtClean="0">
                <a:solidFill>
                  <a:schemeClr val="tx1"/>
                </a:solidFill>
              </a:rPr>
              <a:t>Occupation</a:t>
            </a:r>
            <a:r>
              <a:rPr lang="de-DE" sz="1200" dirty="0" smtClean="0">
                <a:solidFill>
                  <a:schemeClr val="tx1"/>
                </a:solidFill>
              </a:rPr>
              <a:t> resp. </a:t>
            </a:r>
            <a:r>
              <a:rPr lang="de-DE" sz="1200" dirty="0" err="1" smtClean="0">
                <a:solidFill>
                  <a:schemeClr val="tx1"/>
                </a:solidFill>
              </a:rPr>
              <a:t>Occupation</a:t>
            </a:r>
            <a:r>
              <a:rPr lang="de-DE" sz="1200" dirty="0" smtClean="0">
                <a:solidFill>
                  <a:schemeClr val="tx1"/>
                </a:solidFill>
              </a:rPr>
              <a:t> </a:t>
            </a:r>
            <a:r>
              <a:rPr lang="de-DE" sz="1200" dirty="0" err="1" smtClean="0">
                <a:solidFill>
                  <a:schemeClr val="tx1"/>
                </a:solidFill>
              </a:rPr>
              <a:t>parents</a:t>
            </a:r>
            <a:endParaRPr lang="de-DE" sz="1200" dirty="0" smtClean="0">
              <a:solidFill>
                <a:schemeClr val="tx1"/>
              </a:solidFill>
            </a:endParaRPr>
          </a:p>
          <a:p>
            <a:pPr algn="r"/>
            <a:r>
              <a:rPr lang="de-DE" sz="1200" dirty="0" smtClean="0">
                <a:solidFill>
                  <a:schemeClr val="tx1"/>
                </a:solidFill>
              </a:rPr>
              <a:t>Education </a:t>
            </a:r>
            <a:r>
              <a:rPr lang="de-DE" sz="1200" dirty="0" err="1" smtClean="0">
                <a:solidFill>
                  <a:schemeClr val="tx1"/>
                </a:solidFill>
              </a:rPr>
              <a:t>parents</a:t>
            </a:r>
            <a:r>
              <a:rPr lang="de-DE" sz="1200" dirty="0" smtClean="0">
                <a:solidFill>
                  <a:schemeClr val="tx1"/>
                </a:solidFill>
              </a:rPr>
              <a:t> </a:t>
            </a:r>
          </a:p>
          <a:p>
            <a:endParaRPr lang="de-DE" sz="1200" b="1" dirty="0" smtClean="0">
              <a:solidFill>
                <a:schemeClr val="tx1"/>
              </a:solidFill>
            </a:endParaRPr>
          </a:p>
          <a:p>
            <a:r>
              <a:rPr lang="de-DE" sz="1200" b="1" dirty="0" smtClean="0">
                <a:solidFill>
                  <a:schemeClr val="tx1"/>
                </a:solidFill>
              </a:rPr>
              <a:t>Information:</a:t>
            </a:r>
          </a:p>
          <a:p>
            <a:pPr algn="r"/>
            <a:r>
              <a:rPr lang="de-DE" sz="1200" dirty="0" smtClean="0">
                <a:solidFill>
                  <a:schemeClr val="tx1"/>
                </a:solidFill>
              </a:rPr>
              <a:t>Intervention</a:t>
            </a:r>
          </a:p>
        </p:txBody>
      </p:sp>
      <p:sp>
        <p:nvSpPr>
          <p:cNvPr id="7" name="Ellipse 6"/>
          <p:cNvSpPr/>
          <p:nvPr/>
        </p:nvSpPr>
        <p:spPr>
          <a:xfrm>
            <a:off x="4499992" y="2348880"/>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800" dirty="0" err="1" smtClean="0">
                <a:solidFill>
                  <a:schemeClr val="tx1"/>
                </a:solidFill>
              </a:rPr>
              <a:t>Experential</a:t>
            </a:r>
            <a:r>
              <a:rPr lang="de-DE" sz="800" dirty="0" smtClean="0">
                <a:solidFill>
                  <a:schemeClr val="tx1"/>
                </a:solidFill>
              </a:rPr>
              <a:t> </a:t>
            </a:r>
            <a:r>
              <a:rPr lang="de-DE" sz="800" dirty="0" err="1" smtClean="0">
                <a:solidFill>
                  <a:schemeClr val="tx1"/>
                </a:solidFill>
              </a:rPr>
              <a:t>Attitudes</a:t>
            </a:r>
            <a:r>
              <a:rPr lang="de-DE" sz="800" dirty="0" smtClean="0">
                <a:solidFill>
                  <a:schemeClr val="tx1"/>
                </a:solidFill>
              </a:rPr>
              <a:t> </a:t>
            </a:r>
            <a:r>
              <a:rPr lang="de-DE" sz="800" dirty="0" err="1" smtClean="0">
                <a:solidFill>
                  <a:schemeClr val="tx1"/>
                </a:solidFill>
              </a:rPr>
              <a:t>toward</a:t>
            </a:r>
            <a:r>
              <a:rPr lang="de-DE" sz="800" dirty="0" smtClean="0">
                <a:solidFill>
                  <a:schemeClr val="tx1"/>
                </a:solidFill>
              </a:rPr>
              <a:t> </a:t>
            </a:r>
            <a:r>
              <a:rPr lang="de-DE" sz="800" dirty="0" err="1" smtClean="0">
                <a:solidFill>
                  <a:schemeClr val="tx1"/>
                </a:solidFill>
              </a:rPr>
              <a:t>the</a:t>
            </a:r>
            <a:r>
              <a:rPr lang="de-DE" sz="800" dirty="0" smtClean="0">
                <a:solidFill>
                  <a:schemeClr val="tx1"/>
                </a:solidFill>
              </a:rPr>
              <a:t> </a:t>
            </a:r>
            <a:r>
              <a:rPr lang="de-DE" sz="800" dirty="0" err="1" smtClean="0">
                <a:solidFill>
                  <a:schemeClr val="tx1"/>
                </a:solidFill>
              </a:rPr>
              <a:t>behavior</a:t>
            </a:r>
            <a:endParaRPr lang="de-DE" sz="800" dirty="0">
              <a:solidFill>
                <a:schemeClr val="tx1"/>
              </a:solidFill>
            </a:endParaRPr>
          </a:p>
        </p:txBody>
      </p:sp>
      <p:sp>
        <p:nvSpPr>
          <p:cNvPr id="8" name="Ellipse 7"/>
          <p:cNvSpPr/>
          <p:nvPr/>
        </p:nvSpPr>
        <p:spPr>
          <a:xfrm>
            <a:off x="4499992" y="3284984"/>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err="1" smtClean="0">
                <a:solidFill>
                  <a:schemeClr val="tx1"/>
                </a:solidFill>
              </a:rPr>
              <a:t>Descriptive</a:t>
            </a:r>
            <a:r>
              <a:rPr lang="de-DE" sz="1000" dirty="0" smtClean="0">
                <a:solidFill>
                  <a:schemeClr val="tx1"/>
                </a:solidFill>
              </a:rPr>
              <a:t>  norm</a:t>
            </a:r>
            <a:endParaRPr lang="de-DE" sz="1000" dirty="0">
              <a:solidFill>
                <a:schemeClr val="tx1"/>
              </a:solidFill>
            </a:endParaRPr>
          </a:p>
        </p:txBody>
      </p:sp>
      <p:sp>
        <p:nvSpPr>
          <p:cNvPr id="9" name="Ellipse 8"/>
          <p:cNvSpPr/>
          <p:nvPr/>
        </p:nvSpPr>
        <p:spPr>
          <a:xfrm>
            <a:off x="4499992" y="5013176"/>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800" dirty="0" err="1" smtClean="0">
                <a:solidFill>
                  <a:schemeClr val="tx1"/>
                </a:solidFill>
              </a:rPr>
              <a:t>Perceived</a:t>
            </a:r>
            <a:r>
              <a:rPr lang="de-DE" sz="800" dirty="0" smtClean="0">
                <a:solidFill>
                  <a:schemeClr val="tx1"/>
                </a:solidFill>
              </a:rPr>
              <a:t> </a:t>
            </a:r>
            <a:r>
              <a:rPr lang="de-DE" sz="800" dirty="0" err="1" smtClean="0">
                <a:solidFill>
                  <a:schemeClr val="tx1"/>
                </a:solidFill>
              </a:rPr>
              <a:t>behavioral</a:t>
            </a:r>
            <a:r>
              <a:rPr lang="de-DE" sz="800" dirty="0" smtClean="0">
                <a:solidFill>
                  <a:schemeClr val="tx1"/>
                </a:solidFill>
              </a:rPr>
              <a:t> </a:t>
            </a:r>
            <a:r>
              <a:rPr lang="de-DE" sz="800" dirty="0" err="1" smtClean="0">
                <a:solidFill>
                  <a:schemeClr val="tx1"/>
                </a:solidFill>
              </a:rPr>
              <a:t>control</a:t>
            </a:r>
            <a:r>
              <a:rPr lang="de-DE" sz="800" dirty="0" smtClean="0">
                <a:solidFill>
                  <a:schemeClr val="tx1"/>
                </a:solidFill>
              </a:rPr>
              <a:t> </a:t>
            </a:r>
            <a:r>
              <a:rPr lang="de-DE" sz="800" dirty="0" err="1" smtClean="0">
                <a:solidFill>
                  <a:schemeClr val="tx1"/>
                </a:solidFill>
              </a:rPr>
              <a:t>Capacity</a:t>
            </a:r>
            <a:endParaRPr lang="de-DE" sz="800" dirty="0">
              <a:solidFill>
                <a:schemeClr val="tx1"/>
              </a:solidFill>
            </a:endParaRPr>
          </a:p>
        </p:txBody>
      </p:sp>
      <p:sp>
        <p:nvSpPr>
          <p:cNvPr id="10" name="Ellipse 9"/>
          <p:cNvSpPr/>
          <p:nvPr/>
        </p:nvSpPr>
        <p:spPr>
          <a:xfrm>
            <a:off x="6084168" y="3645024"/>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smtClean="0">
                <a:solidFill>
                  <a:schemeClr val="tx1"/>
                </a:solidFill>
              </a:rPr>
              <a:t>Intention</a:t>
            </a:r>
            <a:endParaRPr lang="de-DE" sz="1000" dirty="0">
              <a:solidFill>
                <a:schemeClr val="tx1"/>
              </a:solidFill>
            </a:endParaRPr>
          </a:p>
        </p:txBody>
      </p:sp>
      <p:sp>
        <p:nvSpPr>
          <p:cNvPr id="11" name="Ellipse 10"/>
          <p:cNvSpPr/>
          <p:nvPr/>
        </p:nvSpPr>
        <p:spPr>
          <a:xfrm>
            <a:off x="7668344" y="3645024"/>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err="1" smtClean="0">
                <a:solidFill>
                  <a:schemeClr val="tx1"/>
                </a:solidFill>
              </a:rPr>
              <a:t>Behavior</a:t>
            </a:r>
            <a:endParaRPr lang="de-DE" sz="1000" dirty="0">
              <a:solidFill>
                <a:schemeClr val="tx1"/>
              </a:solidFill>
            </a:endParaRPr>
          </a:p>
        </p:txBody>
      </p:sp>
      <p:sp>
        <p:nvSpPr>
          <p:cNvPr id="12" name="Ellipse 11"/>
          <p:cNvSpPr/>
          <p:nvPr/>
        </p:nvSpPr>
        <p:spPr>
          <a:xfrm>
            <a:off x="7164288" y="5229200"/>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600" dirty="0" err="1" smtClean="0">
                <a:solidFill>
                  <a:schemeClr val="tx1"/>
                </a:solidFill>
              </a:rPr>
              <a:t>Actual</a:t>
            </a:r>
            <a:r>
              <a:rPr lang="de-DE" sz="600" dirty="0" smtClean="0">
                <a:solidFill>
                  <a:schemeClr val="tx1"/>
                </a:solidFill>
              </a:rPr>
              <a:t> </a:t>
            </a:r>
            <a:r>
              <a:rPr lang="de-DE" sz="600" dirty="0" err="1" smtClean="0">
                <a:solidFill>
                  <a:schemeClr val="tx1"/>
                </a:solidFill>
              </a:rPr>
              <a:t>control</a:t>
            </a:r>
            <a:r>
              <a:rPr lang="de-DE" sz="600" dirty="0" smtClean="0">
                <a:solidFill>
                  <a:schemeClr val="tx1"/>
                </a:solidFill>
              </a:rPr>
              <a:t>:</a:t>
            </a:r>
          </a:p>
          <a:p>
            <a:pPr algn="ctr"/>
            <a:r>
              <a:rPr lang="de-DE" sz="600" dirty="0" smtClean="0">
                <a:solidFill>
                  <a:schemeClr val="tx1"/>
                </a:solidFill>
              </a:rPr>
              <a:t>Skills/</a:t>
            </a:r>
            <a:r>
              <a:rPr lang="de-DE" sz="600" dirty="0" err="1" smtClean="0">
                <a:solidFill>
                  <a:schemeClr val="tx1"/>
                </a:solidFill>
              </a:rPr>
              <a:t>abilities</a:t>
            </a:r>
            <a:r>
              <a:rPr lang="de-DE" sz="600" dirty="0" smtClean="0">
                <a:solidFill>
                  <a:schemeClr val="tx1"/>
                </a:solidFill>
              </a:rPr>
              <a:t> (</a:t>
            </a:r>
            <a:r>
              <a:rPr lang="de-DE" sz="600" dirty="0" err="1" smtClean="0">
                <a:solidFill>
                  <a:schemeClr val="tx1"/>
                </a:solidFill>
              </a:rPr>
              <a:t>Sternberg,DCPM</a:t>
            </a:r>
            <a:r>
              <a:rPr lang="de-DE" sz="600" dirty="0" smtClean="0">
                <a:solidFill>
                  <a:schemeClr val="tx1"/>
                </a:solidFill>
              </a:rPr>
              <a:t>)</a:t>
            </a:r>
          </a:p>
          <a:p>
            <a:pPr algn="ctr"/>
            <a:r>
              <a:rPr lang="de-DE" sz="600" dirty="0" err="1" smtClean="0">
                <a:solidFill>
                  <a:schemeClr val="tx1"/>
                </a:solidFill>
              </a:rPr>
              <a:t>Objeciv</a:t>
            </a:r>
            <a:r>
              <a:rPr lang="de-DE" sz="600" dirty="0" smtClean="0">
                <a:solidFill>
                  <a:schemeClr val="tx1"/>
                </a:solidFill>
              </a:rPr>
              <a:t>  </a:t>
            </a:r>
            <a:r>
              <a:rPr lang="de-DE" sz="600" dirty="0" err="1" smtClean="0">
                <a:solidFill>
                  <a:schemeClr val="tx1"/>
                </a:solidFill>
              </a:rPr>
              <a:t>social</a:t>
            </a:r>
            <a:r>
              <a:rPr lang="de-DE" sz="600" dirty="0" smtClean="0">
                <a:solidFill>
                  <a:schemeClr val="tx1"/>
                </a:solidFill>
              </a:rPr>
              <a:t> Capital (Nan, Lin)</a:t>
            </a:r>
            <a:endParaRPr lang="de-DE" sz="600" dirty="0">
              <a:solidFill>
                <a:schemeClr val="tx1"/>
              </a:solidFill>
            </a:endParaRPr>
          </a:p>
        </p:txBody>
      </p:sp>
      <p:cxnSp>
        <p:nvCxnSpPr>
          <p:cNvPr id="25" name="Gerade Verbindung mit Pfeil 24"/>
          <p:cNvCxnSpPr>
            <a:stCxn id="7" idx="6"/>
            <a:endCxn id="10" idx="1"/>
          </p:cNvCxnSpPr>
          <p:nvPr/>
        </p:nvCxnSpPr>
        <p:spPr>
          <a:xfrm>
            <a:off x="5796136" y="2636912"/>
            <a:ext cx="477848" cy="109247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Gerade Verbindung mit Pfeil 27"/>
          <p:cNvCxnSpPr>
            <a:stCxn id="8" idx="6"/>
            <a:endCxn id="10" idx="2"/>
          </p:cNvCxnSpPr>
          <p:nvPr/>
        </p:nvCxnSpPr>
        <p:spPr>
          <a:xfrm>
            <a:off x="5796136" y="3573016"/>
            <a:ext cx="288032" cy="3600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Gerade Verbindung mit Pfeil 30"/>
          <p:cNvCxnSpPr>
            <a:stCxn id="9" idx="6"/>
            <a:endCxn id="10" idx="3"/>
          </p:cNvCxnSpPr>
          <p:nvPr/>
        </p:nvCxnSpPr>
        <p:spPr>
          <a:xfrm flipV="1">
            <a:off x="5796136" y="4136725"/>
            <a:ext cx="477848" cy="116448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Gerade Verbindung mit Pfeil 33"/>
          <p:cNvCxnSpPr>
            <a:stCxn id="10" idx="6"/>
          </p:cNvCxnSpPr>
          <p:nvPr/>
        </p:nvCxnSpPr>
        <p:spPr>
          <a:xfrm>
            <a:off x="7380312" y="3933056"/>
            <a:ext cx="36004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9" name="Ellipse 38"/>
          <p:cNvSpPr/>
          <p:nvPr/>
        </p:nvSpPr>
        <p:spPr>
          <a:xfrm>
            <a:off x="4499992" y="4077072"/>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err="1" smtClean="0">
                <a:solidFill>
                  <a:schemeClr val="tx1"/>
                </a:solidFill>
              </a:rPr>
              <a:t>Injunctive</a:t>
            </a:r>
            <a:r>
              <a:rPr lang="de-DE" sz="1000" dirty="0" smtClean="0">
                <a:solidFill>
                  <a:schemeClr val="tx1"/>
                </a:solidFill>
              </a:rPr>
              <a:t> norm</a:t>
            </a:r>
            <a:endParaRPr lang="de-DE" sz="1000" dirty="0">
              <a:solidFill>
                <a:schemeClr val="tx1"/>
              </a:solidFill>
            </a:endParaRPr>
          </a:p>
        </p:txBody>
      </p:sp>
      <p:cxnSp>
        <p:nvCxnSpPr>
          <p:cNvPr id="40" name="Gerade Verbindung mit Pfeil 39"/>
          <p:cNvCxnSpPr>
            <a:stCxn id="39" idx="6"/>
            <a:endCxn id="10" idx="2"/>
          </p:cNvCxnSpPr>
          <p:nvPr/>
        </p:nvCxnSpPr>
        <p:spPr>
          <a:xfrm flipV="1">
            <a:off x="5796136" y="3933056"/>
            <a:ext cx="288032" cy="43204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Gerade Verbindung mit Pfeil 45"/>
          <p:cNvCxnSpPr>
            <a:stCxn id="12" idx="2"/>
            <a:endCxn id="9" idx="6"/>
          </p:cNvCxnSpPr>
          <p:nvPr/>
        </p:nvCxnSpPr>
        <p:spPr>
          <a:xfrm flipH="1" flipV="1">
            <a:off x="5796136" y="5301208"/>
            <a:ext cx="1368152" cy="216024"/>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49" name="Gerade Verbindung mit Pfeil 48"/>
          <p:cNvCxnSpPr>
            <a:stCxn id="9" idx="6"/>
          </p:cNvCxnSpPr>
          <p:nvPr/>
        </p:nvCxnSpPr>
        <p:spPr>
          <a:xfrm flipV="1">
            <a:off x="5796136" y="3933056"/>
            <a:ext cx="1728192" cy="1368152"/>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52" name="Gerade Verbindung mit Pfeil 51"/>
          <p:cNvCxnSpPr>
            <a:endCxn id="39" idx="2"/>
          </p:cNvCxnSpPr>
          <p:nvPr/>
        </p:nvCxnSpPr>
        <p:spPr>
          <a:xfrm>
            <a:off x="2195736" y="3933056"/>
            <a:ext cx="2304256" cy="432048"/>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56" name="Gerade Verbindung mit Pfeil 55"/>
          <p:cNvCxnSpPr>
            <a:endCxn id="29" idx="2"/>
          </p:cNvCxnSpPr>
          <p:nvPr/>
        </p:nvCxnSpPr>
        <p:spPr>
          <a:xfrm flipV="1">
            <a:off x="2195736" y="1859644"/>
            <a:ext cx="2304826" cy="2073412"/>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59" name="Gerade Verbindung mit Pfeil 58"/>
          <p:cNvCxnSpPr>
            <a:endCxn id="42" idx="2"/>
          </p:cNvCxnSpPr>
          <p:nvPr/>
        </p:nvCxnSpPr>
        <p:spPr>
          <a:xfrm>
            <a:off x="2195736" y="3933056"/>
            <a:ext cx="2304826" cy="2141430"/>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62" name="Gerade Verbindung mit Pfeil 61"/>
          <p:cNvCxnSpPr>
            <a:stCxn id="12" idx="0"/>
          </p:cNvCxnSpPr>
          <p:nvPr/>
        </p:nvCxnSpPr>
        <p:spPr>
          <a:xfrm flipH="1" flipV="1">
            <a:off x="7524328" y="3933056"/>
            <a:ext cx="288032" cy="129614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Ellipse 28"/>
          <p:cNvSpPr/>
          <p:nvPr/>
        </p:nvSpPr>
        <p:spPr>
          <a:xfrm>
            <a:off x="4500562" y="1571612"/>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800" dirty="0" smtClean="0">
                <a:solidFill>
                  <a:schemeClr val="tx1"/>
                </a:solidFill>
              </a:rPr>
              <a:t>Instrumental </a:t>
            </a:r>
            <a:r>
              <a:rPr lang="de-DE" sz="800" dirty="0" err="1" smtClean="0">
                <a:solidFill>
                  <a:schemeClr val="tx1"/>
                </a:solidFill>
              </a:rPr>
              <a:t>Attitudes</a:t>
            </a:r>
            <a:r>
              <a:rPr lang="de-DE" sz="800" dirty="0" smtClean="0">
                <a:solidFill>
                  <a:schemeClr val="tx1"/>
                </a:solidFill>
              </a:rPr>
              <a:t> </a:t>
            </a:r>
            <a:r>
              <a:rPr lang="de-DE" sz="800" dirty="0" err="1" smtClean="0">
                <a:solidFill>
                  <a:schemeClr val="tx1"/>
                </a:solidFill>
              </a:rPr>
              <a:t>toward</a:t>
            </a:r>
            <a:r>
              <a:rPr lang="de-DE" sz="800" dirty="0" smtClean="0">
                <a:solidFill>
                  <a:schemeClr val="tx1"/>
                </a:solidFill>
              </a:rPr>
              <a:t> </a:t>
            </a:r>
            <a:r>
              <a:rPr lang="de-DE" sz="800" dirty="0" err="1" smtClean="0">
                <a:solidFill>
                  <a:schemeClr val="tx1"/>
                </a:solidFill>
              </a:rPr>
              <a:t>the</a:t>
            </a:r>
            <a:r>
              <a:rPr lang="de-DE" sz="800" dirty="0" smtClean="0">
                <a:solidFill>
                  <a:schemeClr val="tx1"/>
                </a:solidFill>
              </a:rPr>
              <a:t> </a:t>
            </a:r>
            <a:r>
              <a:rPr lang="de-DE" sz="800" dirty="0" err="1" smtClean="0">
                <a:solidFill>
                  <a:schemeClr val="tx1"/>
                </a:solidFill>
              </a:rPr>
              <a:t>behavior</a:t>
            </a:r>
            <a:endParaRPr lang="de-DE" sz="800" dirty="0">
              <a:solidFill>
                <a:schemeClr val="tx1"/>
              </a:solidFill>
            </a:endParaRPr>
          </a:p>
        </p:txBody>
      </p:sp>
      <p:cxnSp>
        <p:nvCxnSpPr>
          <p:cNvPr id="37" name="Gerade Verbindung mit Pfeil 36"/>
          <p:cNvCxnSpPr>
            <a:stCxn id="29" idx="6"/>
            <a:endCxn id="10" idx="0"/>
          </p:cNvCxnSpPr>
          <p:nvPr/>
        </p:nvCxnSpPr>
        <p:spPr>
          <a:xfrm>
            <a:off x="5796706" y="1859644"/>
            <a:ext cx="935534" cy="178538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2" name="Ellipse 41"/>
          <p:cNvSpPr/>
          <p:nvPr/>
        </p:nvSpPr>
        <p:spPr>
          <a:xfrm>
            <a:off x="4500562" y="5786454"/>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800" dirty="0" err="1" smtClean="0">
                <a:solidFill>
                  <a:schemeClr val="tx1"/>
                </a:solidFill>
              </a:rPr>
              <a:t>Perceived</a:t>
            </a:r>
            <a:r>
              <a:rPr lang="de-DE" sz="800" dirty="0" smtClean="0">
                <a:solidFill>
                  <a:schemeClr val="tx1"/>
                </a:solidFill>
              </a:rPr>
              <a:t> </a:t>
            </a:r>
            <a:r>
              <a:rPr lang="de-DE" sz="800" dirty="0" err="1" smtClean="0">
                <a:solidFill>
                  <a:schemeClr val="tx1"/>
                </a:solidFill>
              </a:rPr>
              <a:t>behavioral</a:t>
            </a:r>
            <a:r>
              <a:rPr lang="de-DE" sz="800" dirty="0" smtClean="0">
                <a:solidFill>
                  <a:schemeClr val="tx1"/>
                </a:solidFill>
              </a:rPr>
              <a:t> </a:t>
            </a:r>
            <a:r>
              <a:rPr lang="de-DE" sz="800" dirty="0" err="1" smtClean="0">
                <a:solidFill>
                  <a:schemeClr val="tx1"/>
                </a:solidFill>
              </a:rPr>
              <a:t>control</a:t>
            </a:r>
            <a:r>
              <a:rPr lang="de-DE" sz="800" dirty="0" smtClean="0">
                <a:solidFill>
                  <a:schemeClr val="tx1"/>
                </a:solidFill>
              </a:rPr>
              <a:t> </a:t>
            </a:r>
            <a:r>
              <a:rPr lang="de-DE" sz="800" dirty="0" err="1" smtClean="0">
                <a:solidFill>
                  <a:schemeClr val="tx1"/>
                </a:solidFill>
              </a:rPr>
              <a:t>Autonomy</a:t>
            </a:r>
            <a:endParaRPr lang="de-DE" sz="800" dirty="0">
              <a:solidFill>
                <a:schemeClr val="tx1"/>
              </a:solidFill>
            </a:endParaRPr>
          </a:p>
        </p:txBody>
      </p:sp>
      <p:cxnSp>
        <p:nvCxnSpPr>
          <p:cNvPr id="48" name="Gerade Verbindung mit Pfeil 47"/>
          <p:cNvCxnSpPr>
            <a:stCxn id="42" idx="6"/>
            <a:endCxn id="10" idx="4"/>
          </p:cNvCxnSpPr>
          <p:nvPr/>
        </p:nvCxnSpPr>
        <p:spPr>
          <a:xfrm flipV="1">
            <a:off x="5796706" y="4221088"/>
            <a:ext cx="935534" cy="185339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3" name="Gerade Verbindung mit Pfeil 52"/>
          <p:cNvCxnSpPr>
            <a:stCxn id="12" idx="3"/>
            <a:endCxn id="42" idx="6"/>
          </p:cNvCxnSpPr>
          <p:nvPr/>
        </p:nvCxnSpPr>
        <p:spPr>
          <a:xfrm flipH="1">
            <a:off x="5796706" y="5720901"/>
            <a:ext cx="1557398" cy="353585"/>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57" name="Gerade Verbindung mit Pfeil 56"/>
          <p:cNvCxnSpPr>
            <a:stCxn id="42" idx="7"/>
          </p:cNvCxnSpPr>
          <p:nvPr/>
        </p:nvCxnSpPr>
        <p:spPr>
          <a:xfrm rot="5400000" flipH="1" flipV="1">
            <a:off x="5583049" y="3952908"/>
            <a:ext cx="1941751" cy="1894068"/>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50" name="Gerade Verbindung mit Pfeil 49"/>
          <p:cNvCxnSpPr>
            <a:endCxn id="7" idx="2"/>
          </p:cNvCxnSpPr>
          <p:nvPr/>
        </p:nvCxnSpPr>
        <p:spPr>
          <a:xfrm flipV="1">
            <a:off x="2195736" y="2636912"/>
            <a:ext cx="2304256" cy="1296144"/>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54" name="Gerade Verbindung mit Pfeil 53"/>
          <p:cNvCxnSpPr>
            <a:endCxn id="8" idx="2"/>
          </p:cNvCxnSpPr>
          <p:nvPr/>
        </p:nvCxnSpPr>
        <p:spPr>
          <a:xfrm flipV="1">
            <a:off x="2195736" y="3573016"/>
            <a:ext cx="2304256" cy="360040"/>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58" name="Gerade Verbindung mit Pfeil 57"/>
          <p:cNvCxnSpPr>
            <a:endCxn id="9" idx="2"/>
          </p:cNvCxnSpPr>
          <p:nvPr/>
        </p:nvCxnSpPr>
        <p:spPr>
          <a:xfrm>
            <a:off x="2195736" y="3933056"/>
            <a:ext cx="2304256" cy="1368152"/>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de-DE" b="1" dirty="0" err="1" smtClean="0"/>
              <a:t>Thank</a:t>
            </a:r>
            <a:r>
              <a:rPr lang="de-DE" b="1" dirty="0" smtClean="0"/>
              <a:t> </a:t>
            </a:r>
            <a:r>
              <a:rPr lang="de-DE" b="1" dirty="0" err="1" smtClean="0"/>
              <a:t>you</a:t>
            </a:r>
            <a:r>
              <a:rPr lang="de-DE" b="1" dirty="0" smtClean="0"/>
              <a:t> </a:t>
            </a:r>
            <a:r>
              <a:rPr lang="de-DE" b="1" dirty="0" err="1" smtClean="0"/>
              <a:t>for</a:t>
            </a:r>
            <a:r>
              <a:rPr lang="de-DE" b="1" dirty="0" smtClean="0"/>
              <a:t> </a:t>
            </a:r>
            <a:r>
              <a:rPr lang="de-DE" b="1" dirty="0" err="1" smtClean="0"/>
              <a:t>your</a:t>
            </a:r>
            <a:r>
              <a:rPr lang="de-DE" b="1" dirty="0" smtClean="0"/>
              <a:t> Attention!</a:t>
            </a:r>
            <a:endParaRPr lang="de-DE" b="1" dirty="0"/>
          </a:p>
        </p:txBody>
      </p:sp>
      <p:sp>
        <p:nvSpPr>
          <p:cNvPr id="6" name="Untertitel 5"/>
          <p:cNvSpPr>
            <a:spLocks noGrp="1"/>
          </p:cNvSpPr>
          <p:nvPr>
            <p:ph type="subTitle" idx="1"/>
          </p:nvPr>
        </p:nvSpPr>
        <p:spPr/>
        <p:txBody>
          <a:bodyPr/>
          <a:lstStyle/>
          <a:p>
            <a:endParaRPr lang="de-DE"/>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err="1" smtClean="0"/>
              <a:t>Some</a:t>
            </a:r>
            <a:r>
              <a:rPr lang="de-DE" dirty="0" smtClean="0"/>
              <a:t> Tools</a:t>
            </a:r>
            <a:endParaRPr lang="de-DE" dirty="0"/>
          </a:p>
        </p:txBody>
      </p:sp>
      <p:sp>
        <p:nvSpPr>
          <p:cNvPr id="3" name="Inhaltsplatzhalter 2"/>
          <p:cNvSpPr>
            <a:spLocks noGrp="1"/>
          </p:cNvSpPr>
          <p:nvPr>
            <p:ph idx="1"/>
          </p:nvPr>
        </p:nvSpPr>
        <p:spPr/>
        <p:txBody>
          <a:bodyPr/>
          <a:lstStyle/>
          <a:p>
            <a:pPr marL="514350" indent="-514350">
              <a:buAutoNum type="alphaLcParenR"/>
            </a:pPr>
            <a:r>
              <a:rPr lang="de-DE" dirty="0" err="1" smtClean="0"/>
              <a:t>Comparison</a:t>
            </a:r>
            <a:r>
              <a:rPr lang="de-DE" dirty="0" smtClean="0"/>
              <a:t> </a:t>
            </a:r>
            <a:r>
              <a:rPr lang="de-DE" dirty="0" err="1" smtClean="0"/>
              <a:t>of</a:t>
            </a:r>
            <a:r>
              <a:rPr lang="de-DE" dirty="0" smtClean="0"/>
              <a:t>  </a:t>
            </a:r>
            <a:r>
              <a:rPr lang="de-DE" dirty="0" err="1" smtClean="0"/>
              <a:t>Concepts</a:t>
            </a:r>
            <a:r>
              <a:rPr lang="de-DE" dirty="0" smtClean="0"/>
              <a:t>(</a:t>
            </a:r>
            <a:r>
              <a:rPr lang="de-DE" dirty="0" err="1" smtClean="0"/>
              <a:t>Constructs</a:t>
            </a:r>
            <a:r>
              <a:rPr lang="de-DE" dirty="0" smtClean="0"/>
              <a:t>)</a:t>
            </a:r>
          </a:p>
          <a:p>
            <a:pPr marL="514350" indent="-514350">
              <a:buAutoNum type="alphaLcParenR"/>
            </a:pPr>
            <a:r>
              <a:rPr lang="de-DE" dirty="0" err="1" smtClean="0"/>
              <a:t>Comparison</a:t>
            </a:r>
            <a:r>
              <a:rPr lang="de-DE" dirty="0" smtClean="0"/>
              <a:t> </a:t>
            </a:r>
            <a:r>
              <a:rPr lang="de-DE" dirty="0" err="1" smtClean="0"/>
              <a:t>of</a:t>
            </a:r>
            <a:r>
              <a:rPr lang="de-DE" dirty="0" smtClean="0"/>
              <a:t> </a:t>
            </a:r>
            <a:r>
              <a:rPr lang="de-DE" dirty="0" err="1" smtClean="0"/>
              <a:t>Theoretical</a:t>
            </a:r>
            <a:r>
              <a:rPr lang="de-DE" dirty="0" smtClean="0"/>
              <a:t> </a:t>
            </a:r>
            <a:r>
              <a:rPr lang="de-DE" dirty="0" err="1" smtClean="0"/>
              <a:t>Propositions</a:t>
            </a:r>
            <a:r>
              <a:rPr lang="de-DE" dirty="0" smtClean="0"/>
              <a:t>(Core </a:t>
            </a:r>
            <a:r>
              <a:rPr lang="de-DE" dirty="0" err="1" smtClean="0"/>
              <a:t>Theory</a:t>
            </a:r>
            <a:r>
              <a:rPr lang="de-DE" dirty="0" smtClean="0"/>
              <a:t>)</a:t>
            </a:r>
          </a:p>
          <a:p>
            <a:pPr marL="514350" indent="-514350">
              <a:buAutoNum type="alphaLcParenR"/>
            </a:pPr>
            <a:r>
              <a:rPr lang="de-DE" dirty="0" err="1" smtClean="0"/>
              <a:t>Comparison</a:t>
            </a:r>
            <a:r>
              <a:rPr lang="de-DE" dirty="0" smtClean="0"/>
              <a:t> </a:t>
            </a:r>
            <a:r>
              <a:rPr lang="de-DE" dirty="0" err="1" smtClean="0"/>
              <a:t>of</a:t>
            </a:r>
            <a:r>
              <a:rPr lang="de-DE" dirty="0" smtClean="0"/>
              <a:t> </a:t>
            </a:r>
            <a:r>
              <a:rPr lang="de-DE" dirty="0" err="1" smtClean="0"/>
              <a:t>Operationalization</a:t>
            </a:r>
            <a:r>
              <a:rPr lang="de-DE" dirty="0" smtClean="0"/>
              <a:t> (Measurement </a:t>
            </a:r>
            <a:r>
              <a:rPr lang="de-DE" dirty="0" err="1" smtClean="0"/>
              <a:t>Theory</a:t>
            </a:r>
            <a:r>
              <a:rPr lang="de-DE" dirty="0" smtClean="0"/>
              <a:t>)</a:t>
            </a:r>
          </a:p>
          <a:p>
            <a:pPr marL="514350" indent="-514350">
              <a:buAutoNum type="alphaLcParenR"/>
            </a:pPr>
            <a:r>
              <a:rPr lang="de-DE" dirty="0" err="1" smtClean="0"/>
              <a:t>Comparison</a:t>
            </a:r>
            <a:r>
              <a:rPr lang="de-DE" dirty="0" smtClean="0"/>
              <a:t>  </a:t>
            </a:r>
            <a:r>
              <a:rPr lang="de-DE" dirty="0" err="1" smtClean="0"/>
              <a:t>of</a:t>
            </a:r>
            <a:r>
              <a:rPr lang="de-DE" dirty="0" smtClean="0"/>
              <a:t>  </a:t>
            </a:r>
            <a:r>
              <a:rPr lang="de-DE" dirty="0" err="1" smtClean="0"/>
              <a:t>underlying</a:t>
            </a:r>
            <a:r>
              <a:rPr lang="de-DE" dirty="0" smtClean="0"/>
              <a:t>   </a:t>
            </a:r>
            <a:r>
              <a:rPr lang="de-DE" dirty="0" err="1" smtClean="0"/>
              <a:t>Mechanisms</a:t>
            </a:r>
            <a:endParaRPr lang="de-DE" dirty="0" smtClean="0"/>
          </a:p>
          <a:p>
            <a:endParaRPr lang="de-DE"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Foliennummernplatzhalter 5"/>
          <p:cNvSpPr>
            <a:spLocks noGrp="1"/>
          </p:cNvSpPr>
          <p:nvPr>
            <p:ph type="sldNum" sz="quarter" idx="12"/>
          </p:nvPr>
        </p:nvSpPr>
        <p:spPr>
          <a:noFill/>
        </p:spPr>
        <p:txBody>
          <a:bodyPr/>
          <a:lstStyle/>
          <a:p>
            <a:fld id="{7E62994C-622D-495D-B8EA-C118F0366D7F}" type="slidenum">
              <a:rPr lang="de-DE" smtClean="0"/>
              <a:pPr/>
              <a:t>7</a:t>
            </a:fld>
            <a:endParaRPr lang="de-DE" smtClean="0"/>
          </a:p>
        </p:txBody>
      </p:sp>
      <p:sp>
        <p:nvSpPr>
          <p:cNvPr id="10243" name="Rectangle 2"/>
          <p:cNvSpPr>
            <a:spLocks noGrp="1" noChangeArrowheads="1"/>
          </p:cNvSpPr>
          <p:nvPr>
            <p:ph type="title"/>
          </p:nvPr>
        </p:nvSpPr>
        <p:spPr/>
        <p:txBody>
          <a:bodyPr>
            <a:normAutofit fontScale="90000"/>
          </a:bodyPr>
          <a:lstStyle/>
          <a:p>
            <a:pPr eaLnBrk="1" hangingPunct="1"/>
            <a:r>
              <a:rPr lang="en-US" dirty="0" smtClean="0"/>
              <a:t> Structural Model and Measurement Model</a:t>
            </a:r>
            <a:endParaRPr lang="de-DE" dirty="0" smtClean="0"/>
          </a:p>
        </p:txBody>
      </p:sp>
      <p:sp>
        <p:nvSpPr>
          <p:cNvPr id="10244" name="Rectangle 3"/>
          <p:cNvSpPr>
            <a:spLocks noGrp="1" noChangeArrowheads="1"/>
          </p:cNvSpPr>
          <p:nvPr>
            <p:ph type="body" idx="1"/>
          </p:nvPr>
        </p:nvSpPr>
        <p:spPr/>
        <p:txBody>
          <a:bodyPr>
            <a:normAutofit fontScale="77500" lnSpcReduction="20000"/>
          </a:bodyPr>
          <a:lstStyle/>
          <a:p>
            <a:pPr eaLnBrk="1" hangingPunct="1"/>
            <a:endParaRPr lang="en-US" sz="2800" dirty="0" smtClean="0"/>
          </a:p>
          <a:p>
            <a:pPr eaLnBrk="1" hangingPunct="1"/>
            <a:endParaRPr lang="en-US" sz="2800" dirty="0" smtClean="0"/>
          </a:p>
          <a:p>
            <a:pPr eaLnBrk="1" hangingPunct="1"/>
            <a:endParaRPr lang="en-US" sz="2800" dirty="0" smtClean="0"/>
          </a:p>
          <a:p>
            <a:pPr eaLnBrk="1" hangingPunct="1">
              <a:buFontTx/>
              <a:buNone/>
            </a:pPr>
            <a:endParaRPr lang="en-US" sz="2800" dirty="0" smtClean="0"/>
          </a:p>
          <a:p>
            <a:pPr eaLnBrk="1" hangingPunct="1">
              <a:buFontTx/>
              <a:buNone/>
            </a:pPr>
            <a:endParaRPr lang="en-US" sz="2800" dirty="0" smtClean="0"/>
          </a:p>
          <a:p>
            <a:pPr eaLnBrk="1" hangingPunct="1">
              <a:buFontTx/>
              <a:buNone/>
            </a:pPr>
            <a:endParaRPr lang="en-US" sz="2800" dirty="0" smtClean="0"/>
          </a:p>
          <a:p>
            <a:pPr eaLnBrk="1" hangingPunct="1">
              <a:buFontTx/>
              <a:buNone/>
            </a:pPr>
            <a:endParaRPr lang="en-US" sz="2800" dirty="0" smtClean="0"/>
          </a:p>
          <a:p>
            <a:pPr eaLnBrk="1" hangingPunct="1"/>
            <a:r>
              <a:rPr lang="en-US" sz="2800" dirty="0" smtClean="0"/>
              <a:t>What are the causal relationships among the theoretical (latent) variables and those between latent and observed variables(items)? </a:t>
            </a:r>
          </a:p>
          <a:p>
            <a:pPr eaLnBrk="1" hangingPunct="1"/>
            <a:r>
              <a:rPr lang="en-US" sz="2800" dirty="0" smtClean="0"/>
              <a:t>How strong are these relationships?</a:t>
            </a:r>
          </a:p>
          <a:p>
            <a:pPr eaLnBrk="1" hangingPunct="1"/>
            <a:r>
              <a:rPr lang="en-US" sz="2800" dirty="0" smtClean="0"/>
              <a:t>How strong is the stochastic error (d3) and the measurement error(e1,e2,d1,d2)?</a:t>
            </a:r>
            <a:endParaRPr lang="de-DE" sz="2800" dirty="0" smtClean="0"/>
          </a:p>
        </p:txBody>
      </p:sp>
      <p:sp>
        <p:nvSpPr>
          <p:cNvPr id="10245" name="Oval 4"/>
          <p:cNvSpPr>
            <a:spLocks noChangeArrowheads="1"/>
          </p:cNvSpPr>
          <p:nvPr/>
        </p:nvSpPr>
        <p:spPr bwMode="auto">
          <a:xfrm>
            <a:off x="2427288" y="2895600"/>
            <a:ext cx="838200" cy="838200"/>
          </a:xfrm>
          <a:prstGeom prst="ellipse">
            <a:avLst/>
          </a:prstGeom>
          <a:solidFill>
            <a:schemeClr val="accent1"/>
          </a:solidFill>
          <a:ln w="9525">
            <a:solidFill>
              <a:schemeClr val="tx1"/>
            </a:solidFill>
            <a:round/>
            <a:headEnd/>
            <a:tailEnd/>
          </a:ln>
        </p:spPr>
        <p:txBody>
          <a:bodyPr wrap="none" anchor="ctr"/>
          <a:lstStyle/>
          <a:p>
            <a:pPr algn="ctr" rtl="1"/>
            <a:r>
              <a:rPr lang="en-US" sz="2400">
                <a:latin typeface="Times New Roman" pitchFamily="18" charset="0"/>
                <a:cs typeface="Times New Roman (Hebrew)" charset="-79"/>
              </a:rPr>
              <a:t>A</a:t>
            </a:r>
            <a:endParaRPr lang="de-DE" sz="2400">
              <a:latin typeface="Times New Roman" pitchFamily="18" charset="0"/>
              <a:cs typeface="Times New Roman (Hebrew)" charset="-79"/>
            </a:endParaRPr>
          </a:p>
        </p:txBody>
      </p:sp>
      <p:sp>
        <p:nvSpPr>
          <p:cNvPr id="10246" name="Oval 5"/>
          <p:cNvSpPr>
            <a:spLocks noChangeArrowheads="1"/>
          </p:cNvSpPr>
          <p:nvPr/>
        </p:nvSpPr>
        <p:spPr bwMode="auto">
          <a:xfrm>
            <a:off x="4713288" y="2819400"/>
            <a:ext cx="914400" cy="838200"/>
          </a:xfrm>
          <a:prstGeom prst="ellipse">
            <a:avLst/>
          </a:prstGeom>
          <a:solidFill>
            <a:schemeClr val="accent1"/>
          </a:solidFill>
          <a:ln w="9525">
            <a:solidFill>
              <a:schemeClr val="tx1"/>
            </a:solidFill>
            <a:round/>
            <a:headEnd/>
            <a:tailEnd/>
          </a:ln>
        </p:spPr>
        <p:txBody>
          <a:bodyPr wrap="none" anchor="ctr"/>
          <a:lstStyle/>
          <a:p>
            <a:pPr algn="ctr" rtl="1"/>
            <a:r>
              <a:rPr lang="en-US" sz="2400">
                <a:latin typeface="Times New Roman" pitchFamily="18" charset="0"/>
                <a:cs typeface="Times New Roman (Hebrew)" charset="-79"/>
              </a:rPr>
              <a:t>B</a:t>
            </a:r>
            <a:endParaRPr lang="de-DE" sz="2400">
              <a:latin typeface="Times New Roman" pitchFamily="18" charset="0"/>
              <a:cs typeface="Times New Roman (Hebrew)" charset="-79"/>
            </a:endParaRPr>
          </a:p>
        </p:txBody>
      </p:sp>
      <p:sp>
        <p:nvSpPr>
          <p:cNvPr id="10247" name="Line 6"/>
          <p:cNvSpPr>
            <a:spLocks noChangeShapeType="1"/>
          </p:cNvSpPr>
          <p:nvPr/>
        </p:nvSpPr>
        <p:spPr bwMode="auto">
          <a:xfrm>
            <a:off x="3265488" y="3276600"/>
            <a:ext cx="1450975" cy="7938"/>
          </a:xfrm>
          <a:prstGeom prst="line">
            <a:avLst/>
          </a:prstGeom>
          <a:noFill/>
          <a:ln w="9525">
            <a:solidFill>
              <a:schemeClr val="tx1"/>
            </a:solidFill>
            <a:round/>
            <a:headEnd/>
            <a:tailEnd type="triangle" w="med" len="med"/>
          </a:ln>
        </p:spPr>
        <p:txBody>
          <a:bodyPr/>
          <a:lstStyle/>
          <a:p>
            <a:endParaRPr lang="de-DE"/>
          </a:p>
        </p:txBody>
      </p:sp>
      <p:sp>
        <p:nvSpPr>
          <p:cNvPr id="10248" name="Rectangle 7"/>
          <p:cNvSpPr>
            <a:spLocks noChangeArrowheads="1"/>
          </p:cNvSpPr>
          <p:nvPr/>
        </p:nvSpPr>
        <p:spPr bwMode="auto">
          <a:xfrm>
            <a:off x="1589088" y="2667000"/>
            <a:ext cx="457200" cy="381000"/>
          </a:xfrm>
          <a:prstGeom prst="rect">
            <a:avLst/>
          </a:prstGeom>
          <a:solidFill>
            <a:schemeClr val="accent1"/>
          </a:solidFill>
          <a:ln w="9525">
            <a:solidFill>
              <a:schemeClr val="tx1"/>
            </a:solidFill>
            <a:miter lim="800000"/>
            <a:headEnd/>
            <a:tailEnd/>
          </a:ln>
        </p:spPr>
        <p:txBody>
          <a:bodyPr wrap="none" anchor="ctr"/>
          <a:lstStyle/>
          <a:p>
            <a:pPr algn="ctr" rtl="1"/>
            <a:r>
              <a:rPr lang="en-US" sz="2400">
                <a:latin typeface="Times New Roman" pitchFamily="18" charset="0"/>
                <a:cs typeface="Times New Roman (Hebrew)" charset="-79"/>
              </a:rPr>
              <a:t>x1</a:t>
            </a:r>
            <a:endParaRPr lang="de-DE" sz="2400">
              <a:latin typeface="Times New Roman" pitchFamily="18" charset="0"/>
              <a:cs typeface="Times New Roman (Hebrew)" charset="-79"/>
            </a:endParaRPr>
          </a:p>
        </p:txBody>
      </p:sp>
      <p:sp>
        <p:nvSpPr>
          <p:cNvPr id="10249" name="Rectangle 8"/>
          <p:cNvSpPr>
            <a:spLocks noChangeArrowheads="1"/>
          </p:cNvSpPr>
          <p:nvPr/>
        </p:nvSpPr>
        <p:spPr bwMode="auto">
          <a:xfrm>
            <a:off x="1589088" y="3429000"/>
            <a:ext cx="457200" cy="381000"/>
          </a:xfrm>
          <a:prstGeom prst="rect">
            <a:avLst/>
          </a:prstGeom>
          <a:solidFill>
            <a:schemeClr val="accent1"/>
          </a:solidFill>
          <a:ln w="9525">
            <a:solidFill>
              <a:schemeClr val="tx1"/>
            </a:solidFill>
            <a:miter lim="800000"/>
            <a:headEnd/>
            <a:tailEnd/>
          </a:ln>
        </p:spPr>
        <p:txBody>
          <a:bodyPr wrap="none" anchor="ctr"/>
          <a:lstStyle/>
          <a:p>
            <a:pPr algn="ctr" rtl="1"/>
            <a:r>
              <a:rPr lang="en-US" sz="2400">
                <a:latin typeface="Times New Roman" pitchFamily="18" charset="0"/>
                <a:cs typeface="Times New Roman (Hebrew)" charset="-79"/>
              </a:rPr>
              <a:t>x2</a:t>
            </a:r>
            <a:endParaRPr lang="de-DE" sz="2400">
              <a:latin typeface="Times New Roman" pitchFamily="18" charset="0"/>
              <a:cs typeface="Times New Roman (Hebrew)" charset="-79"/>
            </a:endParaRPr>
          </a:p>
        </p:txBody>
      </p:sp>
      <p:sp>
        <p:nvSpPr>
          <p:cNvPr id="10250" name="Rectangle 9"/>
          <p:cNvSpPr>
            <a:spLocks noChangeArrowheads="1"/>
          </p:cNvSpPr>
          <p:nvPr/>
        </p:nvSpPr>
        <p:spPr bwMode="auto">
          <a:xfrm>
            <a:off x="6313488" y="3581400"/>
            <a:ext cx="457200" cy="381000"/>
          </a:xfrm>
          <a:prstGeom prst="rect">
            <a:avLst/>
          </a:prstGeom>
          <a:solidFill>
            <a:schemeClr val="accent1"/>
          </a:solidFill>
          <a:ln w="9525">
            <a:solidFill>
              <a:schemeClr val="tx1"/>
            </a:solidFill>
            <a:miter lim="800000"/>
            <a:headEnd/>
            <a:tailEnd/>
          </a:ln>
        </p:spPr>
        <p:txBody>
          <a:bodyPr wrap="none" anchor="ctr"/>
          <a:lstStyle/>
          <a:p>
            <a:pPr algn="ctr" rtl="1"/>
            <a:r>
              <a:rPr lang="en-US" sz="2400">
                <a:latin typeface="Times New Roman" pitchFamily="18" charset="0"/>
                <a:cs typeface="Times New Roman (Hebrew)" charset="-79"/>
              </a:rPr>
              <a:t>y2</a:t>
            </a:r>
            <a:endParaRPr lang="de-DE" sz="2400">
              <a:latin typeface="Times New Roman" pitchFamily="18" charset="0"/>
              <a:cs typeface="Times New Roman (Hebrew)" charset="-79"/>
            </a:endParaRPr>
          </a:p>
        </p:txBody>
      </p:sp>
      <p:sp>
        <p:nvSpPr>
          <p:cNvPr id="10251" name="Rectangle 10"/>
          <p:cNvSpPr>
            <a:spLocks noChangeArrowheads="1"/>
          </p:cNvSpPr>
          <p:nvPr/>
        </p:nvSpPr>
        <p:spPr bwMode="auto">
          <a:xfrm>
            <a:off x="6313488" y="2895600"/>
            <a:ext cx="457200" cy="381000"/>
          </a:xfrm>
          <a:prstGeom prst="rect">
            <a:avLst/>
          </a:prstGeom>
          <a:solidFill>
            <a:schemeClr val="accent1"/>
          </a:solidFill>
          <a:ln w="9525">
            <a:solidFill>
              <a:schemeClr val="tx1"/>
            </a:solidFill>
            <a:miter lim="800000"/>
            <a:headEnd/>
            <a:tailEnd/>
          </a:ln>
        </p:spPr>
        <p:txBody>
          <a:bodyPr wrap="none" anchor="ctr"/>
          <a:lstStyle/>
          <a:p>
            <a:pPr algn="ctr" rtl="1"/>
            <a:r>
              <a:rPr lang="en-US" sz="2400">
                <a:latin typeface="Times New Roman" pitchFamily="18" charset="0"/>
                <a:cs typeface="Times New Roman (Hebrew)" charset="-79"/>
              </a:rPr>
              <a:t>y1</a:t>
            </a:r>
            <a:endParaRPr lang="de-DE" sz="2400">
              <a:latin typeface="Times New Roman" pitchFamily="18" charset="0"/>
              <a:cs typeface="Times New Roman (Hebrew)" charset="-79"/>
            </a:endParaRPr>
          </a:p>
        </p:txBody>
      </p:sp>
      <p:sp>
        <p:nvSpPr>
          <p:cNvPr id="10252" name="Oval 11"/>
          <p:cNvSpPr>
            <a:spLocks noChangeArrowheads="1"/>
          </p:cNvSpPr>
          <p:nvPr/>
        </p:nvSpPr>
        <p:spPr bwMode="auto">
          <a:xfrm>
            <a:off x="1055688" y="2590800"/>
            <a:ext cx="304800" cy="304800"/>
          </a:xfrm>
          <a:prstGeom prst="ellipse">
            <a:avLst/>
          </a:prstGeom>
          <a:solidFill>
            <a:srgbClr val="FF0066"/>
          </a:solidFill>
          <a:ln w="9525">
            <a:solidFill>
              <a:schemeClr val="tx1"/>
            </a:solidFill>
            <a:round/>
            <a:headEnd/>
            <a:tailEnd/>
          </a:ln>
        </p:spPr>
        <p:txBody>
          <a:bodyPr wrap="none" anchor="ctr"/>
          <a:lstStyle/>
          <a:p>
            <a:pPr algn="ctr" rtl="1"/>
            <a:r>
              <a:rPr lang="en-US" sz="2400">
                <a:latin typeface="Times New Roman" pitchFamily="18" charset="0"/>
                <a:cs typeface="Times New Roman (Hebrew)" charset="-79"/>
              </a:rPr>
              <a:t>e1</a:t>
            </a:r>
            <a:endParaRPr lang="de-DE" sz="2400">
              <a:latin typeface="Times New Roman" pitchFamily="18" charset="0"/>
              <a:cs typeface="Times New Roman (Hebrew)" charset="-79"/>
            </a:endParaRPr>
          </a:p>
        </p:txBody>
      </p:sp>
      <p:sp>
        <p:nvSpPr>
          <p:cNvPr id="10253" name="Oval 12"/>
          <p:cNvSpPr>
            <a:spLocks noChangeArrowheads="1"/>
          </p:cNvSpPr>
          <p:nvPr/>
        </p:nvSpPr>
        <p:spPr bwMode="auto">
          <a:xfrm>
            <a:off x="7075488" y="2819400"/>
            <a:ext cx="304800" cy="304800"/>
          </a:xfrm>
          <a:prstGeom prst="ellipse">
            <a:avLst/>
          </a:prstGeom>
          <a:solidFill>
            <a:srgbClr val="FF0066"/>
          </a:solidFill>
          <a:ln w="9525">
            <a:solidFill>
              <a:schemeClr val="tx1"/>
            </a:solidFill>
            <a:round/>
            <a:headEnd/>
            <a:tailEnd/>
          </a:ln>
        </p:spPr>
        <p:txBody>
          <a:bodyPr wrap="none" anchor="ctr"/>
          <a:lstStyle/>
          <a:p>
            <a:pPr algn="ctr" rtl="1"/>
            <a:r>
              <a:rPr lang="en-US" sz="2400">
                <a:latin typeface="Times New Roman" pitchFamily="18" charset="0"/>
                <a:cs typeface="Times New Roman (Hebrew)" charset="-79"/>
              </a:rPr>
              <a:t>d1</a:t>
            </a:r>
            <a:endParaRPr lang="de-DE" sz="2400">
              <a:latin typeface="Times New Roman" pitchFamily="18" charset="0"/>
              <a:cs typeface="Times New Roman (Hebrew)" charset="-79"/>
            </a:endParaRPr>
          </a:p>
        </p:txBody>
      </p:sp>
      <p:sp>
        <p:nvSpPr>
          <p:cNvPr id="10254" name="Oval 13"/>
          <p:cNvSpPr>
            <a:spLocks noChangeArrowheads="1"/>
          </p:cNvSpPr>
          <p:nvPr/>
        </p:nvSpPr>
        <p:spPr bwMode="auto">
          <a:xfrm>
            <a:off x="7075488" y="3657600"/>
            <a:ext cx="304800" cy="304800"/>
          </a:xfrm>
          <a:prstGeom prst="ellipse">
            <a:avLst/>
          </a:prstGeom>
          <a:solidFill>
            <a:srgbClr val="FF0066"/>
          </a:solidFill>
          <a:ln w="9525">
            <a:solidFill>
              <a:schemeClr val="tx1"/>
            </a:solidFill>
            <a:round/>
            <a:headEnd/>
            <a:tailEnd/>
          </a:ln>
        </p:spPr>
        <p:txBody>
          <a:bodyPr wrap="none" anchor="ctr"/>
          <a:lstStyle/>
          <a:p>
            <a:pPr algn="ctr" rtl="1"/>
            <a:r>
              <a:rPr lang="en-US" sz="2400">
                <a:latin typeface="Times New Roman" pitchFamily="18" charset="0"/>
                <a:cs typeface="Times New Roman (Hebrew)" charset="-79"/>
              </a:rPr>
              <a:t>d2</a:t>
            </a:r>
            <a:endParaRPr lang="de-DE" sz="2400">
              <a:latin typeface="Times New Roman" pitchFamily="18" charset="0"/>
              <a:cs typeface="Times New Roman (Hebrew)" charset="-79"/>
            </a:endParaRPr>
          </a:p>
        </p:txBody>
      </p:sp>
      <p:sp>
        <p:nvSpPr>
          <p:cNvPr id="10255" name="Oval 14"/>
          <p:cNvSpPr>
            <a:spLocks noChangeArrowheads="1"/>
          </p:cNvSpPr>
          <p:nvPr/>
        </p:nvSpPr>
        <p:spPr bwMode="auto">
          <a:xfrm>
            <a:off x="1055688" y="3505200"/>
            <a:ext cx="304800" cy="304800"/>
          </a:xfrm>
          <a:prstGeom prst="ellipse">
            <a:avLst/>
          </a:prstGeom>
          <a:solidFill>
            <a:srgbClr val="FF0066"/>
          </a:solidFill>
          <a:ln w="9525">
            <a:solidFill>
              <a:schemeClr val="tx1"/>
            </a:solidFill>
            <a:round/>
            <a:headEnd/>
            <a:tailEnd/>
          </a:ln>
        </p:spPr>
        <p:txBody>
          <a:bodyPr wrap="none" anchor="ctr"/>
          <a:lstStyle/>
          <a:p>
            <a:pPr algn="ctr" rtl="1"/>
            <a:r>
              <a:rPr lang="en-US" sz="2400">
                <a:latin typeface="Times New Roman" pitchFamily="18" charset="0"/>
                <a:cs typeface="Times New Roman (Hebrew)" charset="-79"/>
              </a:rPr>
              <a:t>e2</a:t>
            </a:r>
            <a:endParaRPr lang="de-DE" sz="2400">
              <a:latin typeface="Times New Roman" pitchFamily="18" charset="0"/>
              <a:cs typeface="Times New Roman (Hebrew)" charset="-79"/>
            </a:endParaRPr>
          </a:p>
        </p:txBody>
      </p:sp>
      <p:sp>
        <p:nvSpPr>
          <p:cNvPr id="10256" name="Line 15"/>
          <p:cNvSpPr>
            <a:spLocks noChangeShapeType="1"/>
          </p:cNvSpPr>
          <p:nvPr/>
        </p:nvSpPr>
        <p:spPr bwMode="auto">
          <a:xfrm>
            <a:off x="1360488" y="2819400"/>
            <a:ext cx="228600" cy="0"/>
          </a:xfrm>
          <a:prstGeom prst="line">
            <a:avLst/>
          </a:prstGeom>
          <a:noFill/>
          <a:ln w="9525">
            <a:solidFill>
              <a:schemeClr val="tx1"/>
            </a:solidFill>
            <a:round/>
            <a:headEnd/>
            <a:tailEnd type="triangle" w="med" len="med"/>
          </a:ln>
        </p:spPr>
        <p:txBody>
          <a:bodyPr/>
          <a:lstStyle/>
          <a:p>
            <a:endParaRPr lang="de-DE"/>
          </a:p>
        </p:txBody>
      </p:sp>
      <p:sp>
        <p:nvSpPr>
          <p:cNvPr id="10257" name="Line 16"/>
          <p:cNvSpPr>
            <a:spLocks noChangeShapeType="1"/>
          </p:cNvSpPr>
          <p:nvPr/>
        </p:nvSpPr>
        <p:spPr bwMode="auto">
          <a:xfrm>
            <a:off x="1360488" y="3657600"/>
            <a:ext cx="228600" cy="0"/>
          </a:xfrm>
          <a:prstGeom prst="line">
            <a:avLst/>
          </a:prstGeom>
          <a:noFill/>
          <a:ln w="9525">
            <a:solidFill>
              <a:schemeClr val="tx1"/>
            </a:solidFill>
            <a:round/>
            <a:headEnd/>
            <a:tailEnd type="triangle" w="med" len="med"/>
          </a:ln>
        </p:spPr>
        <p:txBody>
          <a:bodyPr/>
          <a:lstStyle/>
          <a:p>
            <a:endParaRPr lang="de-DE"/>
          </a:p>
        </p:txBody>
      </p:sp>
      <p:sp>
        <p:nvSpPr>
          <p:cNvPr id="10258" name="Line 17"/>
          <p:cNvSpPr>
            <a:spLocks noChangeShapeType="1"/>
          </p:cNvSpPr>
          <p:nvPr/>
        </p:nvSpPr>
        <p:spPr bwMode="auto">
          <a:xfrm flipH="1" flipV="1">
            <a:off x="2046288" y="2971800"/>
            <a:ext cx="457200" cy="76200"/>
          </a:xfrm>
          <a:prstGeom prst="line">
            <a:avLst/>
          </a:prstGeom>
          <a:noFill/>
          <a:ln w="9525">
            <a:solidFill>
              <a:schemeClr val="tx1"/>
            </a:solidFill>
            <a:round/>
            <a:headEnd/>
            <a:tailEnd type="triangle" w="med" len="med"/>
          </a:ln>
        </p:spPr>
        <p:txBody>
          <a:bodyPr/>
          <a:lstStyle/>
          <a:p>
            <a:endParaRPr lang="de-DE"/>
          </a:p>
        </p:txBody>
      </p:sp>
      <p:sp>
        <p:nvSpPr>
          <p:cNvPr id="10259" name="Line 18"/>
          <p:cNvSpPr>
            <a:spLocks noChangeShapeType="1"/>
          </p:cNvSpPr>
          <p:nvPr/>
        </p:nvSpPr>
        <p:spPr bwMode="auto">
          <a:xfrm flipH="1">
            <a:off x="2046288" y="3505200"/>
            <a:ext cx="457200" cy="76200"/>
          </a:xfrm>
          <a:prstGeom prst="line">
            <a:avLst/>
          </a:prstGeom>
          <a:noFill/>
          <a:ln w="9525">
            <a:solidFill>
              <a:schemeClr val="tx1"/>
            </a:solidFill>
            <a:round/>
            <a:headEnd/>
            <a:tailEnd type="triangle" w="med" len="med"/>
          </a:ln>
        </p:spPr>
        <p:txBody>
          <a:bodyPr/>
          <a:lstStyle/>
          <a:p>
            <a:endParaRPr lang="de-DE"/>
          </a:p>
        </p:txBody>
      </p:sp>
      <p:sp>
        <p:nvSpPr>
          <p:cNvPr id="10260" name="Line 19"/>
          <p:cNvSpPr>
            <a:spLocks noChangeShapeType="1"/>
          </p:cNvSpPr>
          <p:nvPr/>
        </p:nvSpPr>
        <p:spPr bwMode="auto">
          <a:xfrm flipV="1">
            <a:off x="5627688" y="3048000"/>
            <a:ext cx="685800" cy="76200"/>
          </a:xfrm>
          <a:prstGeom prst="line">
            <a:avLst/>
          </a:prstGeom>
          <a:noFill/>
          <a:ln w="9525">
            <a:solidFill>
              <a:schemeClr val="tx1"/>
            </a:solidFill>
            <a:round/>
            <a:headEnd/>
            <a:tailEnd type="triangle" w="med" len="med"/>
          </a:ln>
        </p:spPr>
        <p:txBody>
          <a:bodyPr/>
          <a:lstStyle/>
          <a:p>
            <a:endParaRPr lang="de-DE"/>
          </a:p>
        </p:txBody>
      </p:sp>
      <p:sp>
        <p:nvSpPr>
          <p:cNvPr id="10261" name="Line 20"/>
          <p:cNvSpPr>
            <a:spLocks noChangeShapeType="1"/>
          </p:cNvSpPr>
          <p:nvPr/>
        </p:nvSpPr>
        <p:spPr bwMode="auto">
          <a:xfrm>
            <a:off x="5551488" y="3429000"/>
            <a:ext cx="762000" cy="381000"/>
          </a:xfrm>
          <a:prstGeom prst="line">
            <a:avLst/>
          </a:prstGeom>
          <a:noFill/>
          <a:ln w="9525">
            <a:solidFill>
              <a:schemeClr val="tx1"/>
            </a:solidFill>
            <a:round/>
            <a:headEnd/>
            <a:tailEnd type="triangle" w="med" len="med"/>
          </a:ln>
        </p:spPr>
        <p:txBody>
          <a:bodyPr/>
          <a:lstStyle/>
          <a:p>
            <a:endParaRPr lang="de-DE"/>
          </a:p>
        </p:txBody>
      </p:sp>
      <p:sp>
        <p:nvSpPr>
          <p:cNvPr id="10262" name="Line 21"/>
          <p:cNvSpPr>
            <a:spLocks noChangeShapeType="1"/>
          </p:cNvSpPr>
          <p:nvPr/>
        </p:nvSpPr>
        <p:spPr bwMode="auto">
          <a:xfrm flipH="1">
            <a:off x="6770688" y="2971800"/>
            <a:ext cx="304800" cy="76200"/>
          </a:xfrm>
          <a:prstGeom prst="line">
            <a:avLst/>
          </a:prstGeom>
          <a:noFill/>
          <a:ln w="9525">
            <a:solidFill>
              <a:schemeClr val="tx1"/>
            </a:solidFill>
            <a:round/>
            <a:headEnd/>
            <a:tailEnd type="triangle" w="med" len="med"/>
          </a:ln>
        </p:spPr>
        <p:txBody>
          <a:bodyPr/>
          <a:lstStyle/>
          <a:p>
            <a:endParaRPr lang="de-DE"/>
          </a:p>
        </p:txBody>
      </p:sp>
      <p:sp>
        <p:nvSpPr>
          <p:cNvPr id="10263" name="Line 22"/>
          <p:cNvSpPr>
            <a:spLocks noChangeShapeType="1"/>
          </p:cNvSpPr>
          <p:nvPr/>
        </p:nvSpPr>
        <p:spPr bwMode="auto">
          <a:xfrm flipH="1">
            <a:off x="6770688" y="3810000"/>
            <a:ext cx="304800" cy="0"/>
          </a:xfrm>
          <a:prstGeom prst="line">
            <a:avLst/>
          </a:prstGeom>
          <a:noFill/>
          <a:ln w="9525">
            <a:solidFill>
              <a:schemeClr val="tx1"/>
            </a:solidFill>
            <a:round/>
            <a:headEnd/>
            <a:tailEnd type="triangle" w="med" len="med"/>
          </a:ln>
        </p:spPr>
        <p:txBody>
          <a:bodyPr/>
          <a:lstStyle/>
          <a:p>
            <a:endParaRPr lang="de-DE"/>
          </a:p>
        </p:txBody>
      </p:sp>
      <p:sp>
        <p:nvSpPr>
          <p:cNvPr id="10264" name="Oval 23"/>
          <p:cNvSpPr>
            <a:spLocks noChangeArrowheads="1"/>
          </p:cNvSpPr>
          <p:nvPr/>
        </p:nvSpPr>
        <p:spPr bwMode="auto">
          <a:xfrm>
            <a:off x="4865688" y="1752600"/>
            <a:ext cx="685800" cy="609600"/>
          </a:xfrm>
          <a:prstGeom prst="ellipse">
            <a:avLst/>
          </a:prstGeom>
          <a:solidFill>
            <a:srgbClr val="00FF00"/>
          </a:solidFill>
          <a:ln w="9525">
            <a:solidFill>
              <a:schemeClr val="tx1"/>
            </a:solidFill>
            <a:round/>
            <a:headEnd/>
            <a:tailEnd/>
          </a:ln>
        </p:spPr>
        <p:txBody>
          <a:bodyPr wrap="none" anchor="ctr"/>
          <a:lstStyle/>
          <a:p>
            <a:pPr algn="ctr" rtl="1"/>
            <a:r>
              <a:rPr lang="en-US" sz="2400">
                <a:latin typeface="Times New Roman" pitchFamily="18" charset="0"/>
                <a:cs typeface="Times New Roman (Hebrew)" charset="-79"/>
              </a:rPr>
              <a:t>d3</a:t>
            </a:r>
            <a:endParaRPr lang="de-DE" sz="2400">
              <a:latin typeface="Times New Roman" pitchFamily="18" charset="0"/>
              <a:cs typeface="Times New Roman (Hebrew)" charset="-79"/>
            </a:endParaRPr>
          </a:p>
        </p:txBody>
      </p:sp>
      <p:sp>
        <p:nvSpPr>
          <p:cNvPr id="10265" name="Line 24"/>
          <p:cNvSpPr>
            <a:spLocks noChangeShapeType="1"/>
          </p:cNvSpPr>
          <p:nvPr/>
        </p:nvSpPr>
        <p:spPr bwMode="auto">
          <a:xfrm>
            <a:off x="5170488" y="2362200"/>
            <a:ext cx="0" cy="457200"/>
          </a:xfrm>
          <a:prstGeom prst="line">
            <a:avLst/>
          </a:prstGeom>
          <a:noFill/>
          <a:ln w="9525">
            <a:solidFill>
              <a:schemeClr val="tx1"/>
            </a:solidFill>
            <a:round/>
            <a:headEnd/>
            <a:tailEnd type="triangle" w="med" len="med"/>
          </a:ln>
        </p:spPr>
        <p:txBody>
          <a:bodyPr/>
          <a:lstStyle/>
          <a:p>
            <a:endParaRPr lang="de-DE"/>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dirty="0"/>
          </a:p>
        </p:txBody>
      </p:sp>
      <p:sp>
        <p:nvSpPr>
          <p:cNvPr id="3" name="Inhaltsplatzhalter 2"/>
          <p:cNvSpPr>
            <a:spLocks noGrp="1"/>
          </p:cNvSpPr>
          <p:nvPr>
            <p:ph idx="1"/>
          </p:nvPr>
        </p:nvSpPr>
        <p:spPr/>
        <p:txBody>
          <a:bodyPr/>
          <a:lstStyle/>
          <a:p>
            <a:r>
              <a:rPr lang="de-DE" dirty="0" smtClean="0"/>
              <a:t>Moderation</a:t>
            </a:r>
          </a:p>
          <a:p>
            <a:r>
              <a:rPr lang="de-DE" dirty="0" err="1" smtClean="0"/>
              <a:t>Full</a:t>
            </a:r>
            <a:r>
              <a:rPr lang="de-DE" dirty="0" smtClean="0"/>
              <a:t> </a:t>
            </a:r>
            <a:r>
              <a:rPr lang="de-DE" dirty="0" err="1" smtClean="0"/>
              <a:t>or</a:t>
            </a:r>
            <a:r>
              <a:rPr lang="de-DE" dirty="0" smtClean="0"/>
              <a:t> partial </a:t>
            </a:r>
            <a:r>
              <a:rPr lang="de-DE" dirty="0" err="1" smtClean="0"/>
              <a:t>mediation</a:t>
            </a:r>
            <a:endParaRPr lang="de-DE" dirty="0" smtClean="0"/>
          </a:p>
          <a:p>
            <a:r>
              <a:rPr lang="de-DE" dirty="0" err="1" smtClean="0"/>
              <a:t>Soical</a:t>
            </a:r>
            <a:r>
              <a:rPr lang="de-DE" dirty="0" smtClean="0"/>
              <a:t> </a:t>
            </a:r>
            <a:r>
              <a:rPr lang="de-DE" dirty="0" err="1" smtClean="0"/>
              <a:t>mechanismus</a:t>
            </a:r>
            <a:r>
              <a:rPr lang="de-DE" dirty="0" smtClean="0"/>
              <a:t> </a:t>
            </a:r>
            <a:r>
              <a:rPr lang="de-DE" dirty="0" err="1" smtClean="0"/>
              <a:t>as</a:t>
            </a:r>
            <a:r>
              <a:rPr lang="de-DE" dirty="0" smtClean="0"/>
              <a:t> </a:t>
            </a:r>
            <a:r>
              <a:rPr lang="de-DE" dirty="0" err="1" smtClean="0"/>
              <a:t>mediation</a:t>
            </a:r>
            <a:r>
              <a:rPr lang="de-DE" dirty="0" smtClean="0"/>
              <a:t> (</a:t>
            </a:r>
            <a:r>
              <a:rPr lang="de-DE" dirty="0" err="1" smtClean="0"/>
              <a:t>Opp</a:t>
            </a:r>
            <a:r>
              <a:rPr lang="de-DE" dirty="0" smtClean="0"/>
              <a:t> 2010, </a:t>
            </a:r>
            <a:r>
              <a:rPr lang="de-DE" dirty="0" err="1" smtClean="0"/>
              <a:t>Hedström</a:t>
            </a:r>
            <a:r>
              <a:rPr lang="de-DE" dirty="0" smtClean="0"/>
              <a:t> 2010)</a:t>
            </a:r>
          </a:p>
          <a:p>
            <a:endParaRPr lang="de-DE"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lstStyle/>
          <a:p>
            <a:pPr marL="514350" indent="-514350">
              <a:buAutoNum type="arabicPeriod" startAt="3"/>
            </a:pPr>
            <a:r>
              <a:rPr lang="de-DE" dirty="0" smtClean="0"/>
              <a:t>State </a:t>
            </a:r>
            <a:r>
              <a:rPr lang="de-DE" dirty="0" err="1" smtClean="0"/>
              <a:t>of</a:t>
            </a:r>
            <a:r>
              <a:rPr lang="de-DE" dirty="0" smtClean="0"/>
              <a:t> </a:t>
            </a:r>
            <a:r>
              <a:rPr lang="de-DE" dirty="0" err="1" smtClean="0"/>
              <a:t>the</a:t>
            </a:r>
            <a:r>
              <a:rPr lang="de-DE" dirty="0" smtClean="0"/>
              <a:t> Art </a:t>
            </a:r>
            <a:r>
              <a:rPr lang="de-DE" dirty="0" err="1" smtClean="0"/>
              <a:t>and</a:t>
            </a:r>
            <a:r>
              <a:rPr lang="de-DE" dirty="0" smtClean="0"/>
              <a:t> Selected </a:t>
            </a:r>
            <a:r>
              <a:rPr lang="de-DE" dirty="0" err="1" smtClean="0"/>
              <a:t>Theories</a:t>
            </a:r>
            <a:r>
              <a:rPr lang="de-DE" dirty="0" smtClean="0"/>
              <a:t>:</a:t>
            </a:r>
          </a:p>
          <a:p>
            <a:pPr marL="514350" indent="-514350">
              <a:buNone/>
            </a:pPr>
            <a:r>
              <a:rPr lang="de-DE" dirty="0" smtClean="0"/>
              <a:t>	3.0  </a:t>
            </a:r>
            <a:r>
              <a:rPr lang="de-DE" dirty="0" err="1" smtClean="0"/>
              <a:t>Routinization</a:t>
            </a:r>
            <a:r>
              <a:rPr lang="de-DE" dirty="0" smtClean="0"/>
              <a:t> </a:t>
            </a:r>
            <a:r>
              <a:rPr lang="de-DE" dirty="0" err="1" smtClean="0"/>
              <a:t>of</a:t>
            </a:r>
            <a:r>
              <a:rPr lang="de-DE" dirty="0" smtClean="0"/>
              <a:t> Innovation Research</a:t>
            </a:r>
          </a:p>
        </p:txBody>
      </p:sp>
    </p:spTree>
  </p:cSld>
  <p:clrMapOvr>
    <a:masterClrMapping/>
  </p:clrMapOvr>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2322</TotalTime>
  <Words>3343</Words>
  <Application>Microsoft Office PowerPoint</Application>
  <PresentationFormat>Экран (4:3)</PresentationFormat>
  <Paragraphs>516</Paragraphs>
  <Slides>53</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53</vt:i4>
      </vt:variant>
    </vt:vector>
  </HeadingPairs>
  <TitlesOfParts>
    <vt:vector size="54" baseType="lpstr">
      <vt:lpstr>Larissa-Design</vt:lpstr>
      <vt:lpstr> AN INTEGRATED THEORY OF CREATIVITY AND INNOVATION FIRST STEPS  HSE spring conference   Peter Schmidt  (University of Giessen and Higher School of Economics(HSE))</vt:lpstr>
      <vt:lpstr>Table of Content</vt:lpstr>
      <vt:lpstr>1 .Introduction and Relevance</vt:lpstr>
      <vt:lpstr>Research  Questions</vt:lpstr>
      <vt:lpstr>SEM and Philosophy of Science</vt:lpstr>
      <vt:lpstr>Some Tools</vt:lpstr>
      <vt:lpstr> Structural Model and Measurement Model</vt:lpstr>
      <vt:lpstr>Презентация PowerPoint</vt:lpstr>
      <vt:lpstr>Презентация PowerPoint</vt:lpstr>
      <vt:lpstr>Anderson et. al. (2004) The routinization of innovation research: a constructively critical review of the state-of-the-science p. 150 -152</vt:lpstr>
      <vt:lpstr>Anderson et. al. (2004) The routinization of innovation research: a constructively critical review of the state-of-the-science p. 156</vt:lpstr>
      <vt:lpstr>FIVE PATHWAYS (Anderson et al. 2004)</vt:lpstr>
      <vt:lpstr>Theoretical background</vt:lpstr>
      <vt:lpstr>Theoretical background</vt:lpstr>
      <vt:lpstr>Презентация PowerPoint</vt:lpstr>
      <vt:lpstr>Schematic presentation of the reasoned action model as a latent variable model (Fishbein/Aizen 2011,p. 22) </vt:lpstr>
      <vt:lpstr>Application of TOPB to Entrepreneurship</vt:lpstr>
      <vt:lpstr>Application of TOPB to Entrepreneurship </vt:lpstr>
      <vt:lpstr>Application of TOPB to Entrepreneurship </vt:lpstr>
      <vt:lpstr>Steinmetz et. al. (2012)</vt:lpstr>
      <vt:lpstr>Steinmetz et. al. (2012)</vt:lpstr>
      <vt:lpstr>TOPB Application :  Explanation of Entrepreneurial Intention and Behavior</vt:lpstr>
      <vt:lpstr>TOPB Application: Extended Model of Entrepreneurial Intention and Behavior</vt:lpstr>
      <vt:lpstr>Презентация PowerPoint</vt:lpstr>
      <vt:lpstr>Schwartz et. al. (in press) Refining the theory of basic individual values</vt:lpstr>
      <vt:lpstr>How many values</vt:lpstr>
      <vt:lpstr>Item Wording PVQ5X Value Survey male Version</vt:lpstr>
      <vt:lpstr>Презентация PowerPoint</vt:lpstr>
      <vt:lpstr>Презентация PowerPoint</vt:lpstr>
      <vt:lpstr>Презентация PowerPoint</vt:lpstr>
      <vt:lpstr>Презентация PowerPoint</vt:lpstr>
      <vt:lpstr>PVQR Extended measurement model</vt:lpstr>
      <vt:lpstr>Values and Innovation: Original Model</vt:lpstr>
      <vt:lpstr>Refined Values and Creativity and Innovation</vt:lpstr>
      <vt:lpstr>Values and Innovation/creativity : Extended Model</vt:lpstr>
      <vt:lpstr>Презентация PowerPoint</vt:lpstr>
      <vt:lpstr>Investment Theory (Sternberg 2012)</vt:lpstr>
      <vt:lpstr>Презентация PowerPoint</vt:lpstr>
      <vt:lpstr>OBJECTIVE SOCIAL CAPITAL - Theorems of LIN (2001, p. 75- 76)</vt:lpstr>
      <vt:lpstr>Diagram of Lin`s Social Capital Model (Lin 2001a,p.21,  Haeuberer p.126)</vt:lpstr>
      <vt:lpstr>Dual pathway to creativity model as a  latent variabel model C. DeDreu et. al. 2011 p.301</vt:lpstr>
      <vt:lpstr>Презентация PowerPoint</vt:lpstr>
      <vt:lpstr>Social location and value priorities. A European-wide comparison of the relation between social-structural variables and human values.</vt:lpstr>
      <vt:lpstr>Презентация PowerPoint</vt:lpstr>
      <vt:lpstr>Презентация PowerPoint</vt:lpstr>
      <vt:lpstr>Презентация PowerPoint</vt:lpstr>
      <vt:lpstr>demographic factors and values: conservation values</vt:lpstr>
      <vt:lpstr>Презентация PowerPoint</vt:lpstr>
      <vt:lpstr>Презентация PowerPoint</vt:lpstr>
      <vt:lpstr>Презентация PowerPoint</vt:lpstr>
      <vt:lpstr>Презентация PowerPoint</vt:lpstr>
      <vt:lpstr>Integrated Theorie for survey 2012</vt:lpstr>
      <vt:lpstr>Thank you for your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INTEGRATED THEORY OF CREATIVITY AND INNOVATION FIRST STEPS    Peter Schmidt(University of Giessen and Higher School of Economics(HSE)</dc:title>
  <dc:creator>Peter</dc:creator>
  <cp:lastModifiedBy>HP</cp:lastModifiedBy>
  <cp:revision>45</cp:revision>
  <dcterms:created xsi:type="dcterms:W3CDTF">2012-03-26T06:32:43Z</dcterms:created>
  <dcterms:modified xsi:type="dcterms:W3CDTF">2012-04-04T08:59:06Z</dcterms:modified>
</cp:coreProperties>
</file>