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theme/themeOverride10.xml" ContentType="application/vnd.openxmlformats-officedocument.themeOverride+xml"/>
  <Override PartName="/ppt/notesSlides/notesSlide2.xml" ContentType="application/vnd.openxmlformats-officedocument.presentationml.notesSlide+xml"/>
  <Override PartName="/ppt/charts/chart11.xml" ContentType="application/vnd.openxmlformats-officedocument.drawingml.chart+xml"/>
  <Override PartName="/ppt/theme/themeOverride11.xml" ContentType="application/vnd.openxmlformats-officedocument.themeOverride+xml"/>
  <Override PartName="/ppt/notesSlides/notesSlide3.xml" ContentType="application/vnd.openxmlformats-officedocument.presentationml.notesSlide+xml"/>
  <Override PartName="/ppt/charts/chart12.xml" ContentType="application/vnd.openxmlformats-officedocument.drawingml.chart+xml"/>
  <Override PartName="/ppt/notesSlides/notesSlide4.xml" ContentType="application/vnd.openxmlformats-officedocument.presentationml.notesSlide+xml"/>
  <Override PartName="/ppt/charts/chart13.xml" ContentType="application/vnd.openxmlformats-officedocument.drawingml.chart+xml"/>
  <Override PartName="/ppt/notesSlides/notesSlide5.xml" ContentType="application/vnd.openxmlformats-officedocument.presentationml.notesSlide+xml"/>
  <Override PartName="/ppt/charts/chart14.xml" ContentType="application/vnd.openxmlformats-officedocument.drawingml.chart+xml"/>
  <Override PartName="/ppt/theme/themeOverride12.xml" ContentType="application/vnd.openxmlformats-officedocument.themeOverride+xml"/>
  <Override PartName="/ppt/notesSlides/notesSlide6.xml" ContentType="application/vnd.openxmlformats-officedocument.presentationml.notesSlide+xml"/>
  <Override PartName="/ppt/charts/chart15.xml" ContentType="application/vnd.openxmlformats-officedocument.drawingml.chart+xml"/>
  <Override PartName="/ppt/theme/themeOverride13.xml" ContentType="application/vnd.openxmlformats-officedocument.themeOverride+xml"/>
  <Override PartName="/ppt/notesSlides/notesSlide7.xml" ContentType="application/vnd.openxmlformats-officedocument.presentationml.notesSlide+xml"/>
  <Override PartName="/ppt/charts/chart16.xml" ContentType="application/vnd.openxmlformats-officedocument.drawingml.chart+xml"/>
  <Override PartName="/ppt/theme/themeOverride14.xml" ContentType="application/vnd.openxmlformats-officedocument.themeOverride+xml"/>
  <Override PartName="/ppt/charts/chart17.xml" ContentType="application/vnd.openxmlformats-officedocument.drawingml.chart+xml"/>
  <Override PartName="/ppt/theme/themeOverride15.xml" ContentType="application/vnd.openxmlformats-officedocument.themeOverride+xml"/>
  <Override PartName="/ppt/notesSlides/notesSlide8.xml" ContentType="application/vnd.openxmlformats-officedocument.presentationml.notesSlide+xml"/>
  <Override PartName="/ppt/charts/chart18.xml" ContentType="application/vnd.openxmlformats-officedocument.drawingml.chart+xml"/>
  <Override PartName="/ppt/theme/themeOverride16.xml" ContentType="application/vnd.openxmlformats-officedocument.themeOverride+xml"/>
  <Override PartName="/ppt/charts/chart19.xml" ContentType="application/vnd.openxmlformats-officedocument.drawingml.chart+xml"/>
  <Override PartName="/ppt/theme/themeOverride17.xml" ContentType="application/vnd.openxmlformats-officedocument.themeOverride+xml"/>
  <Override PartName="/ppt/notesSlides/notesSlide9.xml" ContentType="application/vnd.openxmlformats-officedocument.presentationml.notesSlide+xml"/>
  <Override PartName="/ppt/charts/chart20.xml" ContentType="application/vnd.openxmlformats-officedocument.drawingml.chart+xml"/>
  <Override PartName="/ppt/theme/themeOverride18.xml" ContentType="application/vnd.openxmlformats-officedocument.themeOverride+xml"/>
  <Override PartName="/ppt/charts/chart21.xml" ContentType="application/vnd.openxmlformats-officedocument.drawingml.chart+xml"/>
  <Override PartName="/ppt/theme/themeOverride19.xml" ContentType="application/vnd.openxmlformats-officedocument.themeOverride+xml"/>
  <Override PartName="/ppt/notesSlides/notesSlide10.xml" ContentType="application/vnd.openxmlformats-officedocument.presentationml.notesSlide+xml"/>
  <Override PartName="/ppt/charts/chart22.xml" ContentType="application/vnd.openxmlformats-officedocument.drawingml.chart+xml"/>
  <Override PartName="/ppt/theme/themeOverride20.xml" ContentType="application/vnd.openxmlformats-officedocument.themeOverride+xml"/>
  <Override PartName="/ppt/charts/chart23.xml" ContentType="application/vnd.openxmlformats-officedocument.drawingml.chart+xml"/>
  <Override PartName="/ppt/theme/themeOverride21.xml" ContentType="application/vnd.openxmlformats-officedocument.themeOverride+xml"/>
  <Override PartName="/ppt/notesSlides/notesSlide11.xml" ContentType="application/vnd.openxmlformats-officedocument.presentationml.notesSlide+xml"/>
  <Override PartName="/ppt/charts/chart24.xml" ContentType="application/vnd.openxmlformats-officedocument.drawingml.chart+xml"/>
  <Override PartName="/ppt/theme/themeOverride22.xml" ContentType="application/vnd.openxmlformats-officedocument.themeOverride+xml"/>
  <Override PartName="/ppt/charts/chart25.xml" ContentType="application/vnd.openxmlformats-officedocument.drawingml.chart+xml"/>
  <Override PartName="/ppt/theme/themeOverride23.xml" ContentType="application/vnd.openxmlformats-officedocument.themeOverr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1" r:id="rId1"/>
  </p:sldMasterIdLst>
  <p:notesMasterIdLst>
    <p:notesMasterId r:id="rId18"/>
  </p:notesMasterIdLst>
  <p:sldIdLst>
    <p:sldId id="256" r:id="rId2"/>
    <p:sldId id="288" r:id="rId3"/>
    <p:sldId id="289" r:id="rId4"/>
    <p:sldId id="292" r:id="rId5"/>
    <p:sldId id="291" r:id="rId6"/>
    <p:sldId id="276" r:id="rId7"/>
    <p:sldId id="277" r:id="rId8"/>
    <p:sldId id="278" r:id="rId9"/>
    <p:sldId id="279" r:id="rId10"/>
    <p:sldId id="290" r:id="rId11"/>
    <p:sldId id="280" r:id="rId12"/>
    <p:sldId id="281" r:id="rId13"/>
    <p:sldId id="283" r:id="rId14"/>
    <p:sldId id="284" r:id="rId15"/>
    <p:sldId id="285" r:id="rId16"/>
    <p:sldId id="286" r:id="rId17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5C5D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2" autoAdjust="0"/>
    <p:restoredTop sz="94660"/>
  </p:normalViewPr>
  <p:slideViewPr>
    <p:cSldViewPr>
      <p:cViewPr>
        <p:scale>
          <a:sx n="100" d="100"/>
          <a:sy n="100" d="100"/>
        </p:scale>
        <p:origin x="-1944" y="-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0.xlsx"/><Relationship Id="rId1" Type="http://schemas.openxmlformats.org/officeDocument/2006/relationships/themeOverride" Target="../theme/themeOverrid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.jpeg"/><Relationship Id="rId1" Type="http://schemas.openxmlformats.org/officeDocument/2006/relationships/themeOverride" Target="../theme/themeOverride11.xm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2.jpeg"/><Relationship Id="rId1" Type="http://schemas.openxmlformats.org/officeDocument/2006/relationships/themeOverride" Target="../theme/themeOverride12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image" Target="../media/image2.jpeg"/><Relationship Id="rId1" Type="http://schemas.openxmlformats.org/officeDocument/2006/relationships/themeOverride" Target="../theme/themeOverride13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6.bin"/><Relationship Id="rId1" Type="http://schemas.openxmlformats.org/officeDocument/2006/relationships/themeOverride" Target="../theme/themeOverride14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7.bin"/><Relationship Id="rId1" Type="http://schemas.openxmlformats.org/officeDocument/2006/relationships/themeOverride" Target="../theme/themeOverride15.xm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3.xlsx"/><Relationship Id="rId1" Type="http://schemas.openxmlformats.org/officeDocument/2006/relationships/themeOverride" Target="../theme/themeOverride16.xml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4.xlsx"/><Relationship Id="rId1" Type="http://schemas.openxmlformats.org/officeDocument/2006/relationships/themeOverride" Target="../theme/themeOverride17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2.xml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8.bin"/><Relationship Id="rId1" Type="http://schemas.openxmlformats.org/officeDocument/2006/relationships/themeOverride" Target="../theme/themeOverride18.xml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9.bin"/><Relationship Id="rId1" Type="http://schemas.openxmlformats.org/officeDocument/2006/relationships/themeOverride" Target="../theme/themeOverride19.xml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0.bin"/><Relationship Id="rId1" Type="http://schemas.openxmlformats.org/officeDocument/2006/relationships/themeOverride" Target="../theme/themeOverride20.xml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1.bin"/><Relationship Id="rId1" Type="http://schemas.openxmlformats.org/officeDocument/2006/relationships/themeOverride" Target="../theme/themeOverride21.xml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2.bin"/><Relationship Id="rId1" Type="http://schemas.openxmlformats.org/officeDocument/2006/relationships/themeOverride" Target="../theme/themeOverride22.xml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3.bin"/><Relationship Id="rId1" Type="http://schemas.openxmlformats.org/officeDocument/2006/relationships/themeOverride" Target="../theme/themeOverride23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4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5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6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openxmlformats.org/officeDocument/2006/relationships/image" Target="../media/image2.jpeg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openxmlformats.org/officeDocument/2006/relationships/image" Target="../media/image2.jpeg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9.xlsx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Лист4!$A$58</c:f>
              <c:strCache>
                <c:ptCount val="1"/>
                <c:pt idx="0">
                  <c:v>мужчины</c:v>
                </c:pt>
              </c:strCache>
            </c:strRef>
          </c:tx>
          <c:marker>
            <c:symbol val="none"/>
          </c:marker>
          <c:cat>
            <c:multiLvlStrRef>
              <c:f>Лист4!$B$56:$T$57</c:f>
              <c:multiLvlStrCache>
                <c:ptCount val="19"/>
                <c:lvl>
                  <c:pt idx="0">
                    <c:v>0</c:v>
                  </c:pt>
                  <c:pt idx="1">
                    <c:v>1-4</c:v>
                  </c:pt>
                  <c:pt idx="2">
                    <c:v>5-9</c:v>
                  </c:pt>
                  <c:pt idx="3">
                    <c:v>10-14</c:v>
                  </c:pt>
                  <c:pt idx="4">
                    <c:v>15-19</c:v>
                  </c:pt>
                  <c:pt idx="5">
                    <c:v>20-24</c:v>
                  </c:pt>
                  <c:pt idx="6">
                    <c:v>25-29</c:v>
                  </c:pt>
                  <c:pt idx="7">
                    <c:v>30-34</c:v>
                  </c:pt>
                  <c:pt idx="8">
                    <c:v>35-39</c:v>
                  </c:pt>
                  <c:pt idx="9">
                    <c:v>40-44</c:v>
                  </c:pt>
                  <c:pt idx="10">
                    <c:v>45-49</c:v>
                  </c:pt>
                  <c:pt idx="11">
                    <c:v>50-54</c:v>
                  </c:pt>
                  <c:pt idx="12">
                    <c:v>55-59</c:v>
                  </c:pt>
                  <c:pt idx="13">
                    <c:v>60-64</c:v>
                  </c:pt>
                  <c:pt idx="14">
                    <c:v>65-69</c:v>
                  </c:pt>
                  <c:pt idx="15">
                    <c:v>70-74</c:v>
                  </c:pt>
                  <c:pt idx="16">
                    <c:v>75-79</c:v>
                  </c:pt>
                  <c:pt idx="17">
                    <c:v>80-84</c:v>
                  </c:pt>
                  <c:pt idx="18">
                    <c:v>85+</c:v>
                  </c:pt>
                </c:lvl>
                <c:lvl>
                  <c:pt idx="0">
                    <c:v>Пешеход, пострадавший в результате транспортного несчастного случая</c:v>
                  </c:pt>
                </c:lvl>
              </c:multiLvlStrCache>
            </c:multiLvlStrRef>
          </c:cat>
          <c:val>
            <c:numRef>
              <c:f>Лист4!$B$58:$T$58</c:f>
              <c:numCache>
                <c:formatCode>General</c:formatCode>
                <c:ptCount val="19"/>
                <c:pt idx="0">
                  <c:v>0.33389925922254854</c:v>
                </c:pt>
                <c:pt idx="1">
                  <c:v>1.2474450125204717</c:v>
                </c:pt>
                <c:pt idx="2">
                  <c:v>2.4860560781548826</c:v>
                </c:pt>
                <c:pt idx="3">
                  <c:v>2.3164244802708169</c:v>
                </c:pt>
                <c:pt idx="4">
                  <c:v>5.6709034093948381</c:v>
                </c:pt>
                <c:pt idx="5">
                  <c:v>8.7219347796593745</c:v>
                </c:pt>
                <c:pt idx="6">
                  <c:v>9.5622490481640998</c:v>
                </c:pt>
                <c:pt idx="7">
                  <c:v>10.11131235460666</c:v>
                </c:pt>
                <c:pt idx="8">
                  <c:v>10.095803952793931</c:v>
                </c:pt>
                <c:pt idx="9">
                  <c:v>11.856626514288079</c:v>
                </c:pt>
                <c:pt idx="10">
                  <c:v>12.260389113831975</c:v>
                </c:pt>
                <c:pt idx="11">
                  <c:v>12.872856317523205</c:v>
                </c:pt>
                <c:pt idx="12">
                  <c:v>12.736765874312706</c:v>
                </c:pt>
                <c:pt idx="13">
                  <c:v>12.000717908212964</c:v>
                </c:pt>
                <c:pt idx="14">
                  <c:v>15.043432892336051</c:v>
                </c:pt>
                <c:pt idx="15">
                  <c:v>14.964673871825322</c:v>
                </c:pt>
                <c:pt idx="16">
                  <c:v>17.433434369660556</c:v>
                </c:pt>
                <c:pt idx="17">
                  <c:v>16.525501122208276</c:v>
                </c:pt>
                <c:pt idx="18">
                  <c:v>14.731363615317399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Лист4!$A$59</c:f>
              <c:strCache>
                <c:ptCount val="1"/>
                <c:pt idx="0">
                  <c:v>женщины</c:v>
                </c:pt>
              </c:strCache>
            </c:strRef>
          </c:tx>
          <c:marker>
            <c:symbol val="none"/>
          </c:marker>
          <c:cat>
            <c:multiLvlStrRef>
              <c:f>Лист4!$B$56:$T$57</c:f>
              <c:multiLvlStrCache>
                <c:ptCount val="19"/>
                <c:lvl>
                  <c:pt idx="0">
                    <c:v>0</c:v>
                  </c:pt>
                  <c:pt idx="1">
                    <c:v>1-4</c:v>
                  </c:pt>
                  <c:pt idx="2">
                    <c:v>5-9</c:v>
                  </c:pt>
                  <c:pt idx="3">
                    <c:v>10-14</c:v>
                  </c:pt>
                  <c:pt idx="4">
                    <c:v>15-19</c:v>
                  </c:pt>
                  <c:pt idx="5">
                    <c:v>20-24</c:v>
                  </c:pt>
                  <c:pt idx="6">
                    <c:v>25-29</c:v>
                  </c:pt>
                  <c:pt idx="7">
                    <c:v>30-34</c:v>
                  </c:pt>
                  <c:pt idx="8">
                    <c:v>35-39</c:v>
                  </c:pt>
                  <c:pt idx="9">
                    <c:v>40-44</c:v>
                  </c:pt>
                  <c:pt idx="10">
                    <c:v>45-49</c:v>
                  </c:pt>
                  <c:pt idx="11">
                    <c:v>50-54</c:v>
                  </c:pt>
                  <c:pt idx="12">
                    <c:v>55-59</c:v>
                  </c:pt>
                  <c:pt idx="13">
                    <c:v>60-64</c:v>
                  </c:pt>
                  <c:pt idx="14">
                    <c:v>65-69</c:v>
                  </c:pt>
                  <c:pt idx="15">
                    <c:v>70-74</c:v>
                  </c:pt>
                  <c:pt idx="16">
                    <c:v>75-79</c:v>
                  </c:pt>
                  <c:pt idx="17">
                    <c:v>80-84</c:v>
                  </c:pt>
                  <c:pt idx="18">
                    <c:v>85+</c:v>
                  </c:pt>
                </c:lvl>
                <c:lvl>
                  <c:pt idx="0">
                    <c:v>Пешеход, пострадавший в результате транспортного несчастного случая</c:v>
                  </c:pt>
                </c:lvl>
              </c:multiLvlStrCache>
            </c:multiLvlStrRef>
          </c:cat>
          <c:val>
            <c:numRef>
              <c:f>Лист4!$B$59:$T$59</c:f>
              <c:numCache>
                <c:formatCode>General</c:formatCode>
                <c:ptCount val="19"/>
                <c:pt idx="0">
                  <c:v>0.28508446874582755</c:v>
                </c:pt>
                <c:pt idx="1">
                  <c:v>0.94615907060611748</c:v>
                </c:pt>
                <c:pt idx="2">
                  <c:v>1.5415247657061129</c:v>
                </c:pt>
                <c:pt idx="3">
                  <c:v>1.7140429283614826</c:v>
                </c:pt>
                <c:pt idx="4">
                  <c:v>3.7671371444998178</c:v>
                </c:pt>
                <c:pt idx="5">
                  <c:v>3.2223164146033136</c:v>
                </c:pt>
                <c:pt idx="6">
                  <c:v>3.1752577448531194</c:v>
                </c:pt>
                <c:pt idx="7">
                  <c:v>3.1393776787367207</c:v>
                </c:pt>
                <c:pt idx="8">
                  <c:v>3.3801273345560361</c:v>
                </c:pt>
                <c:pt idx="9">
                  <c:v>3.6200622475581516</c:v>
                </c:pt>
                <c:pt idx="10">
                  <c:v>3.9258204098669136</c:v>
                </c:pt>
                <c:pt idx="11">
                  <c:v>4.3219911036927128</c:v>
                </c:pt>
                <c:pt idx="12">
                  <c:v>4.5940508212919893</c:v>
                </c:pt>
                <c:pt idx="13">
                  <c:v>5.1936625755515928</c:v>
                </c:pt>
                <c:pt idx="14">
                  <c:v>7.966913424817144</c:v>
                </c:pt>
                <c:pt idx="15">
                  <c:v>9.6711470123064078</c:v>
                </c:pt>
                <c:pt idx="16">
                  <c:v>12.018447428439544</c:v>
                </c:pt>
                <c:pt idx="17">
                  <c:v>10.315510959483237</c:v>
                </c:pt>
                <c:pt idx="18">
                  <c:v>7.621543737444016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8355072"/>
        <c:axId val="308357376"/>
      </c:lineChart>
      <c:catAx>
        <c:axId val="308355072"/>
        <c:scaling>
          <c:orientation val="minMax"/>
        </c:scaling>
        <c:delete val="0"/>
        <c:axPos val="b"/>
        <c:majorTickMark val="out"/>
        <c:minorTickMark val="none"/>
        <c:tickLblPos val="nextTo"/>
        <c:crossAx val="308357376"/>
        <c:crosses val="autoZero"/>
        <c:auto val="1"/>
        <c:lblAlgn val="ctr"/>
        <c:lblOffset val="100"/>
        <c:noMultiLvlLbl val="0"/>
      </c:catAx>
      <c:valAx>
        <c:axId val="3083573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08355072"/>
        <c:crosses val="autoZero"/>
        <c:crossBetween val="between"/>
      </c:valAx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9.422324722540408E-2"/>
          <c:y val="6.5124876333770884E-2"/>
          <c:w val="0.55579001758425306"/>
          <c:h val="0.74056187653052841"/>
        </c:manualLayout>
      </c:layout>
      <c:lineChart>
        <c:grouping val="standard"/>
        <c:varyColors val="0"/>
        <c:ser>
          <c:idx val="0"/>
          <c:order val="0"/>
          <c:tx>
            <c:strRef>
              <c:f>'Стандартизованные к-ты'!$W$143</c:f>
              <c:strCache>
                <c:ptCount val="1"/>
                <c:pt idx="0">
                  <c:v>60-74, Россия</c:v>
                </c:pt>
              </c:strCache>
            </c:strRef>
          </c:tx>
          <c:spPr>
            <a:ln>
              <a:solidFill>
                <a:srgbClr val="C00000"/>
              </a:solidFill>
              <a:prstDash val="dash"/>
            </a:ln>
          </c:spPr>
          <c:marker>
            <c:symbol val="none"/>
          </c:marker>
          <c:cat>
            <c:numRef>
              <c:f>'Стандартизованные к-ты'!$V$144:$V$198</c:f>
              <c:numCache>
                <c:formatCode>General</c:formatCode>
                <c:ptCount val="55"/>
                <c:pt idx="0">
                  <c:v>1956</c:v>
                </c:pt>
                <c:pt idx="1">
                  <c:v>1957</c:v>
                </c:pt>
                <c:pt idx="2">
                  <c:v>1958</c:v>
                </c:pt>
                <c:pt idx="3">
                  <c:v>1959</c:v>
                </c:pt>
                <c:pt idx="4">
                  <c:v>1960</c:v>
                </c:pt>
                <c:pt idx="5">
                  <c:v>1961</c:v>
                </c:pt>
                <c:pt idx="6">
                  <c:v>1962</c:v>
                </c:pt>
                <c:pt idx="7">
                  <c:v>1963</c:v>
                </c:pt>
                <c:pt idx="8">
                  <c:v>1964</c:v>
                </c:pt>
                <c:pt idx="9">
                  <c:v>1965</c:v>
                </c:pt>
                <c:pt idx="10">
                  <c:v>1966</c:v>
                </c:pt>
                <c:pt idx="11">
                  <c:v>1967</c:v>
                </c:pt>
                <c:pt idx="12">
                  <c:v>1968</c:v>
                </c:pt>
                <c:pt idx="13">
                  <c:v>1969</c:v>
                </c:pt>
                <c:pt idx="14">
                  <c:v>1970</c:v>
                </c:pt>
                <c:pt idx="15">
                  <c:v>1971</c:v>
                </c:pt>
                <c:pt idx="16">
                  <c:v>1972</c:v>
                </c:pt>
                <c:pt idx="17">
                  <c:v>1973</c:v>
                </c:pt>
                <c:pt idx="18">
                  <c:v>1974</c:v>
                </c:pt>
                <c:pt idx="19">
                  <c:v>1975</c:v>
                </c:pt>
                <c:pt idx="20">
                  <c:v>1976</c:v>
                </c:pt>
                <c:pt idx="21">
                  <c:v>1977</c:v>
                </c:pt>
                <c:pt idx="22">
                  <c:v>1978</c:v>
                </c:pt>
                <c:pt idx="23">
                  <c:v>1979</c:v>
                </c:pt>
                <c:pt idx="24">
                  <c:v>1980</c:v>
                </c:pt>
                <c:pt idx="25">
                  <c:v>1981</c:v>
                </c:pt>
                <c:pt idx="26">
                  <c:v>1982</c:v>
                </c:pt>
                <c:pt idx="27">
                  <c:v>1983</c:v>
                </c:pt>
                <c:pt idx="28">
                  <c:v>1984</c:v>
                </c:pt>
                <c:pt idx="29">
                  <c:v>1985</c:v>
                </c:pt>
                <c:pt idx="30">
                  <c:v>1986</c:v>
                </c:pt>
                <c:pt idx="31">
                  <c:v>1987</c:v>
                </c:pt>
                <c:pt idx="32">
                  <c:v>1988</c:v>
                </c:pt>
                <c:pt idx="33">
                  <c:v>1989</c:v>
                </c:pt>
                <c:pt idx="34">
                  <c:v>1990</c:v>
                </c:pt>
                <c:pt idx="35">
                  <c:v>1991</c:v>
                </c:pt>
                <c:pt idx="36">
                  <c:v>1992</c:v>
                </c:pt>
                <c:pt idx="37">
                  <c:v>1993</c:v>
                </c:pt>
                <c:pt idx="38">
                  <c:v>1994</c:v>
                </c:pt>
                <c:pt idx="39">
                  <c:v>1995</c:v>
                </c:pt>
                <c:pt idx="40">
                  <c:v>1996</c:v>
                </c:pt>
                <c:pt idx="41">
                  <c:v>1997</c:v>
                </c:pt>
                <c:pt idx="42">
                  <c:v>1998</c:v>
                </c:pt>
                <c:pt idx="43">
                  <c:v>1999</c:v>
                </c:pt>
                <c:pt idx="44">
                  <c:v>2000</c:v>
                </c:pt>
                <c:pt idx="45">
                  <c:v>2001</c:v>
                </c:pt>
                <c:pt idx="46">
                  <c:v>2002</c:v>
                </c:pt>
                <c:pt idx="47">
                  <c:v>2003</c:v>
                </c:pt>
                <c:pt idx="48">
                  <c:v>2004</c:v>
                </c:pt>
                <c:pt idx="49">
                  <c:v>2005</c:v>
                </c:pt>
                <c:pt idx="50">
                  <c:v>2006</c:v>
                </c:pt>
                <c:pt idx="51">
                  <c:v>2007</c:v>
                </c:pt>
                <c:pt idx="52">
                  <c:v>2008</c:v>
                </c:pt>
                <c:pt idx="53">
                  <c:v>2009</c:v>
                </c:pt>
                <c:pt idx="54">
                  <c:v>2010</c:v>
                </c:pt>
              </c:numCache>
            </c:numRef>
          </c:cat>
          <c:val>
            <c:numRef>
              <c:f>'Стандартизованные к-ты'!$W$144:$W$198</c:f>
              <c:numCache>
                <c:formatCode>General</c:formatCode>
                <c:ptCount val="55"/>
                <c:pt idx="0">
                  <c:v>0.94647610047614572</c:v>
                </c:pt>
                <c:pt idx="1">
                  <c:v>0.98452017217205701</c:v>
                </c:pt>
                <c:pt idx="2">
                  <c:v>0.86808700182019227</c:v>
                </c:pt>
                <c:pt idx="3">
                  <c:v>1.0184169013220099</c:v>
                </c:pt>
                <c:pt idx="4">
                  <c:v>0.95171368522189037</c:v>
                </c:pt>
                <c:pt idx="5">
                  <c:v>1.0016232763210886</c:v>
                </c:pt>
                <c:pt idx="6">
                  <c:v>1.1597039996054042</c:v>
                </c:pt>
                <c:pt idx="7">
                  <c:v>1.1615340009387229</c:v>
                </c:pt>
                <c:pt idx="8">
                  <c:v>1.1523449362298628</c:v>
                </c:pt>
                <c:pt idx="9">
                  <c:v>0.98740199817909891</c:v>
                </c:pt>
                <c:pt idx="10">
                  <c:v>2.1555367657043432</c:v>
                </c:pt>
                <c:pt idx="11">
                  <c:v>2.872090527454608</c:v>
                </c:pt>
                <c:pt idx="12">
                  <c:v>3.1683041055862691</c:v>
                </c:pt>
                <c:pt idx="13">
                  <c:v>3.3209585746975616</c:v>
                </c:pt>
                <c:pt idx="14">
                  <c:v>3.4402089186635534</c:v>
                </c:pt>
                <c:pt idx="15">
                  <c:v>3.4008821969624314</c:v>
                </c:pt>
                <c:pt idx="16">
                  <c:v>3.7469566554767848</c:v>
                </c:pt>
                <c:pt idx="17">
                  <c:v>3.7192830785364208</c:v>
                </c:pt>
                <c:pt idx="18">
                  <c:v>3.9170051965609067</c:v>
                </c:pt>
                <c:pt idx="19">
                  <c:v>4.0334667145638869</c:v>
                </c:pt>
                <c:pt idx="20">
                  <c:v>3.9819708778831266</c:v>
                </c:pt>
                <c:pt idx="21">
                  <c:v>3.8948511715125802</c:v>
                </c:pt>
                <c:pt idx="22">
                  <c:v>4.1914155913938211</c:v>
                </c:pt>
                <c:pt idx="23">
                  <c:v>3.8959382333874499</c:v>
                </c:pt>
                <c:pt idx="24">
                  <c:v>3.6794329365304557</c:v>
                </c:pt>
                <c:pt idx="25">
                  <c:v>4.2550745130675258</c:v>
                </c:pt>
                <c:pt idx="26">
                  <c:v>4.2347662761562139</c:v>
                </c:pt>
                <c:pt idx="27">
                  <c:v>4.0152703216371668</c:v>
                </c:pt>
                <c:pt idx="28">
                  <c:v>4.7444043079660787</c:v>
                </c:pt>
                <c:pt idx="29">
                  <c:v>4.9425372264457756</c:v>
                </c:pt>
                <c:pt idx="30">
                  <c:v>4.0900067072750117</c:v>
                </c:pt>
                <c:pt idx="31">
                  <c:v>4.4248847312259603</c:v>
                </c:pt>
                <c:pt idx="32">
                  <c:v>4.2183025733306714</c:v>
                </c:pt>
                <c:pt idx="33">
                  <c:v>4.0320422079071774</c:v>
                </c:pt>
                <c:pt idx="34">
                  <c:v>4.4971549080006366</c:v>
                </c:pt>
                <c:pt idx="35">
                  <c:v>3.5926523679723177</c:v>
                </c:pt>
                <c:pt idx="36">
                  <c:v>4.4435630495134637</c:v>
                </c:pt>
                <c:pt idx="37">
                  <c:v>4.7352987551376948</c:v>
                </c:pt>
                <c:pt idx="38">
                  <c:v>5.1569546030758175</c:v>
                </c:pt>
                <c:pt idx="39">
                  <c:v>4.4823992193184283</c:v>
                </c:pt>
                <c:pt idx="40">
                  <c:v>3.7500975236355112</c:v>
                </c:pt>
                <c:pt idx="41">
                  <c:v>3.9630588569960916</c:v>
                </c:pt>
                <c:pt idx="42">
                  <c:v>3.5013639287886624</c:v>
                </c:pt>
                <c:pt idx="43">
                  <c:v>4.839036644690502</c:v>
                </c:pt>
                <c:pt idx="44">
                  <c:v>5.9774851079971594</c:v>
                </c:pt>
                <c:pt idx="45">
                  <c:v>6.5693786536894709</c:v>
                </c:pt>
                <c:pt idx="46">
                  <c:v>7.0205723815441186</c:v>
                </c:pt>
                <c:pt idx="47">
                  <c:v>6.5687526771320277</c:v>
                </c:pt>
                <c:pt idx="48">
                  <c:v>5.8546648350230273</c:v>
                </c:pt>
                <c:pt idx="49">
                  <c:v>5.6885381539934503</c:v>
                </c:pt>
                <c:pt idx="50">
                  <c:v>5.4804744184332819</c:v>
                </c:pt>
                <c:pt idx="51">
                  <c:v>5.1309015986307349</c:v>
                </c:pt>
                <c:pt idx="52">
                  <c:v>5.2766857996832552</c:v>
                </c:pt>
                <c:pt idx="53">
                  <c:v>4.9180415893429013</c:v>
                </c:pt>
                <c:pt idx="54">
                  <c:v>4.6649216806565157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'Стандартизованные к-ты'!$X$143</c:f>
              <c:strCache>
                <c:ptCount val="1"/>
                <c:pt idx="0">
                  <c:v>75+, Россия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none"/>
          </c:marker>
          <c:cat>
            <c:numRef>
              <c:f>'Стандартизованные к-ты'!$V$144:$V$198</c:f>
              <c:numCache>
                <c:formatCode>General</c:formatCode>
                <c:ptCount val="55"/>
                <c:pt idx="0">
                  <c:v>1956</c:v>
                </c:pt>
                <c:pt idx="1">
                  <c:v>1957</c:v>
                </c:pt>
                <c:pt idx="2">
                  <c:v>1958</c:v>
                </c:pt>
                <c:pt idx="3">
                  <c:v>1959</c:v>
                </c:pt>
                <c:pt idx="4">
                  <c:v>1960</c:v>
                </c:pt>
                <c:pt idx="5">
                  <c:v>1961</c:v>
                </c:pt>
                <c:pt idx="6">
                  <c:v>1962</c:v>
                </c:pt>
                <c:pt idx="7">
                  <c:v>1963</c:v>
                </c:pt>
                <c:pt idx="8">
                  <c:v>1964</c:v>
                </c:pt>
                <c:pt idx="9">
                  <c:v>1965</c:v>
                </c:pt>
                <c:pt idx="10">
                  <c:v>1966</c:v>
                </c:pt>
                <c:pt idx="11">
                  <c:v>1967</c:v>
                </c:pt>
                <c:pt idx="12">
                  <c:v>1968</c:v>
                </c:pt>
                <c:pt idx="13">
                  <c:v>1969</c:v>
                </c:pt>
                <c:pt idx="14">
                  <c:v>1970</c:v>
                </c:pt>
                <c:pt idx="15">
                  <c:v>1971</c:v>
                </c:pt>
                <c:pt idx="16">
                  <c:v>1972</c:v>
                </c:pt>
                <c:pt idx="17">
                  <c:v>1973</c:v>
                </c:pt>
                <c:pt idx="18">
                  <c:v>1974</c:v>
                </c:pt>
                <c:pt idx="19">
                  <c:v>1975</c:v>
                </c:pt>
                <c:pt idx="20">
                  <c:v>1976</c:v>
                </c:pt>
                <c:pt idx="21">
                  <c:v>1977</c:v>
                </c:pt>
                <c:pt idx="22">
                  <c:v>1978</c:v>
                </c:pt>
                <c:pt idx="23">
                  <c:v>1979</c:v>
                </c:pt>
                <c:pt idx="24">
                  <c:v>1980</c:v>
                </c:pt>
                <c:pt idx="25">
                  <c:v>1981</c:v>
                </c:pt>
                <c:pt idx="26">
                  <c:v>1982</c:v>
                </c:pt>
                <c:pt idx="27">
                  <c:v>1983</c:v>
                </c:pt>
                <c:pt idx="28">
                  <c:v>1984</c:v>
                </c:pt>
                <c:pt idx="29">
                  <c:v>1985</c:v>
                </c:pt>
                <c:pt idx="30">
                  <c:v>1986</c:v>
                </c:pt>
                <c:pt idx="31">
                  <c:v>1987</c:v>
                </c:pt>
                <c:pt idx="32">
                  <c:v>1988</c:v>
                </c:pt>
                <c:pt idx="33">
                  <c:v>1989</c:v>
                </c:pt>
                <c:pt idx="34">
                  <c:v>1990</c:v>
                </c:pt>
                <c:pt idx="35">
                  <c:v>1991</c:v>
                </c:pt>
                <c:pt idx="36">
                  <c:v>1992</c:v>
                </c:pt>
                <c:pt idx="37">
                  <c:v>1993</c:v>
                </c:pt>
                <c:pt idx="38">
                  <c:v>1994</c:v>
                </c:pt>
                <c:pt idx="39">
                  <c:v>1995</c:v>
                </c:pt>
                <c:pt idx="40">
                  <c:v>1996</c:v>
                </c:pt>
                <c:pt idx="41">
                  <c:v>1997</c:v>
                </c:pt>
                <c:pt idx="42">
                  <c:v>1998</c:v>
                </c:pt>
                <c:pt idx="43">
                  <c:v>1999</c:v>
                </c:pt>
                <c:pt idx="44">
                  <c:v>2000</c:v>
                </c:pt>
                <c:pt idx="45">
                  <c:v>2001</c:v>
                </c:pt>
                <c:pt idx="46">
                  <c:v>2002</c:v>
                </c:pt>
                <c:pt idx="47">
                  <c:v>2003</c:v>
                </c:pt>
                <c:pt idx="48">
                  <c:v>2004</c:v>
                </c:pt>
                <c:pt idx="49">
                  <c:v>2005</c:v>
                </c:pt>
                <c:pt idx="50">
                  <c:v>2006</c:v>
                </c:pt>
                <c:pt idx="51">
                  <c:v>2007</c:v>
                </c:pt>
                <c:pt idx="52">
                  <c:v>2008</c:v>
                </c:pt>
                <c:pt idx="53">
                  <c:v>2009</c:v>
                </c:pt>
                <c:pt idx="54">
                  <c:v>2010</c:v>
                </c:pt>
              </c:numCache>
            </c:numRef>
          </c:cat>
          <c:val>
            <c:numRef>
              <c:f>'Стандартизованные к-ты'!$X$144:$X$198</c:f>
              <c:numCache>
                <c:formatCode>General</c:formatCode>
                <c:ptCount val="55"/>
                <c:pt idx="0">
                  <c:v>3.8317591112591227</c:v>
                </c:pt>
                <c:pt idx="1">
                  <c:v>4.1787176274985676</c:v>
                </c:pt>
                <c:pt idx="2">
                  <c:v>3.5637784272836006</c:v>
                </c:pt>
                <c:pt idx="3">
                  <c:v>4.3715020203347592</c:v>
                </c:pt>
                <c:pt idx="4">
                  <c:v>3.9291974943489572</c:v>
                </c:pt>
                <c:pt idx="5">
                  <c:v>4.2981256956440763</c:v>
                </c:pt>
                <c:pt idx="6">
                  <c:v>5.2819933725857249</c:v>
                </c:pt>
                <c:pt idx="7">
                  <c:v>4.0785739463657649</c:v>
                </c:pt>
                <c:pt idx="8">
                  <c:v>4.0222644471539244</c:v>
                </c:pt>
                <c:pt idx="9">
                  <c:v>6.8509437351881575</c:v>
                </c:pt>
                <c:pt idx="10">
                  <c:v>14.069310811043405</c:v>
                </c:pt>
                <c:pt idx="11">
                  <c:v>18.051679575552029</c:v>
                </c:pt>
                <c:pt idx="12">
                  <c:v>22.074608712146304</c:v>
                </c:pt>
                <c:pt idx="13">
                  <c:v>22.81711687662094</c:v>
                </c:pt>
                <c:pt idx="14">
                  <c:v>23.980006498273081</c:v>
                </c:pt>
                <c:pt idx="15">
                  <c:v>23.199771017963588</c:v>
                </c:pt>
                <c:pt idx="16">
                  <c:v>24.530932227630409</c:v>
                </c:pt>
                <c:pt idx="17">
                  <c:v>26.538103997487063</c:v>
                </c:pt>
                <c:pt idx="18">
                  <c:v>29.315425191439886</c:v>
                </c:pt>
                <c:pt idx="19">
                  <c:v>28.276748276361371</c:v>
                </c:pt>
                <c:pt idx="20">
                  <c:v>26.467202868154082</c:v>
                </c:pt>
                <c:pt idx="21">
                  <c:v>26.597824268018307</c:v>
                </c:pt>
                <c:pt idx="22">
                  <c:v>25.065727323015047</c:v>
                </c:pt>
                <c:pt idx="23">
                  <c:v>23.144639583864958</c:v>
                </c:pt>
                <c:pt idx="24">
                  <c:v>24.651603823685779</c:v>
                </c:pt>
                <c:pt idx="25">
                  <c:v>23.91187948237641</c:v>
                </c:pt>
                <c:pt idx="26">
                  <c:v>22.677516665370753</c:v>
                </c:pt>
                <c:pt idx="27">
                  <c:v>23.554628361050735</c:v>
                </c:pt>
                <c:pt idx="28">
                  <c:v>28.621814442034122</c:v>
                </c:pt>
                <c:pt idx="29">
                  <c:v>36.004729238950851</c:v>
                </c:pt>
                <c:pt idx="30">
                  <c:v>33.791471051944761</c:v>
                </c:pt>
                <c:pt idx="31">
                  <c:v>36.925758380382234</c:v>
                </c:pt>
                <c:pt idx="32">
                  <c:v>33.537120082436942</c:v>
                </c:pt>
                <c:pt idx="33">
                  <c:v>36.664085461571347</c:v>
                </c:pt>
                <c:pt idx="34">
                  <c:v>35.861868208403394</c:v>
                </c:pt>
                <c:pt idx="35">
                  <c:v>28.737717016693754</c:v>
                </c:pt>
                <c:pt idx="36">
                  <c:v>27.371551390482928</c:v>
                </c:pt>
                <c:pt idx="37">
                  <c:v>26.837758051360925</c:v>
                </c:pt>
                <c:pt idx="38">
                  <c:v>22.795771381902366</c:v>
                </c:pt>
                <c:pt idx="39">
                  <c:v>23.690362642610697</c:v>
                </c:pt>
                <c:pt idx="40">
                  <c:v>22.129959208798219</c:v>
                </c:pt>
                <c:pt idx="41">
                  <c:v>20.731684524032399</c:v>
                </c:pt>
                <c:pt idx="42">
                  <c:v>20.908100123816606</c:v>
                </c:pt>
                <c:pt idx="43">
                  <c:v>20.203698080511039</c:v>
                </c:pt>
                <c:pt idx="44">
                  <c:v>24.011831114271594</c:v>
                </c:pt>
                <c:pt idx="45">
                  <c:v>25.798987385333003</c:v>
                </c:pt>
                <c:pt idx="46">
                  <c:v>22.74392849488811</c:v>
                </c:pt>
                <c:pt idx="47">
                  <c:v>21.277727376251676</c:v>
                </c:pt>
                <c:pt idx="48">
                  <c:v>22.797045252592628</c:v>
                </c:pt>
                <c:pt idx="49">
                  <c:v>19.934140766183837</c:v>
                </c:pt>
                <c:pt idx="50">
                  <c:v>19.460173251549513</c:v>
                </c:pt>
                <c:pt idx="51">
                  <c:v>20.165812275420269</c:v>
                </c:pt>
                <c:pt idx="52">
                  <c:v>21.617114949350601</c:v>
                </c:pt>
                <c:pt idx="53">
                  <c:v>20.313090135013773</c:v>
                </c:pt>
                <c:pt idx="54">
                  <c:v>19.820998140589637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'Стандартизованные к-ты'!$Y$143</c:f>
              <c:strCache>
                <c:ptCount val="1"/>
                <c:pt idx="0">
                  <c:v>60-74 РФ(ВОЗ)</c:v>
                </c:pt>
              </c:strCache>
            </c:strRef>
          </c:tx>
          <c:spPr>
            <a:ln>
              <a:solidFill>
                <a:srgbClr val="FFC000"/>
              </a:solidFill>
              <a:prstDash val="dash"/>
            </a:ln>
          </c:spPr>
          <c:marker>
            <c:symbol val="none"/>
          </c:marker>
          <c:cat>
            <c:numRef>
              <c:f>'Стандартизованные к-ты'!$V$144:$V$198</c:f>
              <c:numCache>
                <c:formatCode>General</c:formatCode>
                <c:ptCount val="55"/>
                <c:pt idx="0">
                  <c:v>1956</c:v>
                </c:pt>
                <c:pt idx="1">
                  <c:v>1957</c:v>
                </c:pt>
                <c:pt idx="2">
                  <c:v>1958</c:v>
                </c:pt>
                <c:pt idx="3">
                  <c:v>1959</c:v>
                </c:pt>
                <c:pt idx="4">
                  <c:v>1960</c:v>
                </c:pt>
                <c:pt idx="5">
                  <c:v>1961</c:v>
                </c:pt>
                <c:pt idx="6">
                  <c:v>1962</c:v>
                </c:pt>
                <c:pt idx="7">
                  <c:v>1963</c:v>
                </c:pt>
                <c:pt idx="8">
                  <c:v>1964</c:v>
                </c:pt>
                <c:pt idx="9">
                  <c:v>1965</c:v>
                </c:pt>
                <c:pt idx="10">
                  <c:v>1966</c:v>
                </c:pt>
                <c:pt idx="11">
                  <c:v>1967</c:v>
                </c:pt>
                <c:pt idx="12">
                  <c:v>1968</c:v>
                </c:pt>
                <c:pt idx="13">
                  <c:v>1969</c:v>
                </c:pt>
                <c:pt idx="14">
                  <c:v>1970</c:v>
                </c:pt>
                <c:pt idx="15">
                  <c:v>1971</c:v>
                </c:pt>
                <c:pt idx="16">
                  <c:v>1972</c:v>
                </c:pt>
                <c:pt idx="17">
                  <c:v>1973</c:v>
                </c:pt>
                <c:pt idx="18">
                  <c:v>1974</c:v>
                </c:pt>
                <c:pt idx="19">
                  <c:v>1975</c:v>
                </c:pt>
                <c:pt idx="20">
                  <c:v>1976</c:v>
                </c:pt>
                <c:pt idx="21">
                  <c:v>1977</c:v>
                </c:pt>
                <c:pt idx="22">
                  <c:v>1978</c:v>
                </c:pt>
                <c:pt idx="23">
                  <c:v>1979</c:v>
                </c:pt>
                <c:pt idx="24">
                  <c:v>1980</c:v>
                </c:pt>
                <c:pt idx="25">
                  <c:v>1981</c:v>
                </c:pt>
                <c:pt idx="26">
                  <c:v>1982</c:v>
                </c:pt>
                <c:pt idx="27">
                  <c:v>1983</c:v>
                </c:pt>
                <c:pt idx="28">
                  <c:v>1984</c:v>
                </c:pt>
                <c:pt idx="29">
                  <c:v>1985</c:v>
                </c:pt>
                <c:pt idx="30">
                  <c:v>1986</c:v>
                </c:pt>
                <c:pt idx="31">
                  <c:v>1987</c:v>
                </c:pt>
                <c:pt idx="32">
                  <c:v>1988</c:v>
                </c:pt>
                <c:pt idx="33">
                  <c:v>1989</c:v>
                </c:pt>
                <c:pt idx="34">
                  <c:v>1990</c:v>
                </c:pt>
                <c:pt idx="35">
                  <c:v>1991</c:v>
                </c:pt>
                <c:pt idx="36">
                  <c:v>1992</c:v>
                </c:pt>
                <c:pt idx="37">
                  <c:v>1993</c:v>
                </c:pt>
                <c:pt idx="38">
                  <c:v>1994</c:v>
                </c:pt>
                <c:pt idx="39">
                  <c:v>1995</c:v>
                </c:pt>
                <c:pt idx="40">
                  <c:v>1996</c:v>
                </c:pt>
                <c:pt idx="41">
                  <c:v>1997</c:v>
                </c:pt>
                <c:pt idx="42">
                  <c:v>1998</c:v>
                </c:pt>
                <c:pt idx="43">
                  <c:v>1999</c:v>
                </c:pt>
                <c:pt idx="44">
                  <c:v>2000</c:v>
                </c:pt>
                <c:pt idx="45">
                  <c:v>2001</c:v>
                </c:pt>
                <c:pt idx="46">
                  <c:v>2002</c:v>
                </c:pt>
                <c:pt idx="47">
                  <c:v>2003</c:v>
                </c:pt>
                <c:pt idx="48">
                  <c:v>2004</c:v>
                </c:pt>
                <c:pt idx="49">
                  <c:v>2005</c:v>
                </c:pt>
                <c:pt idx="50">
                  <c:v>2006</c:v>
                </c:pt>
                <c:pt idx="51">
                  <c:v>2007</c:v>
                </c:pt>
                <c:pt idx="52">
                  <c:v>2008</c:v>
                </c:pt>
                <c:pt idx="53">
                  <c:v>2009</c:v>
                </c:pt>
                <c:pt idx="54">
                  <c:v>2010</c:v>
                </c:pt>
              </c:numCache>
            </c:numRef>
          </c:cat>
          <c:val>
            <c:numRef>
              <c:f>'Стандартизованные к-ты'!$Y$144:$Y$198</c:f>
              <c:numCache>
                <c:formatCode>@</c:formatCode>
                <c:ptCount val="55"/>
                <c:pt idx="24">
                  <c:v>3.63</c:v>
                </c:pt>
                <c:pt idx="25">
                  <c:v>4.0999999999999996</c:v>
                </c:pt>
                <c:pt idx="26">
                  <c:v>4.17</c:v>
                </c:pt>
                <c:pt idx="27">
                  <c:v>3.94</c:v>
                </c:pt>
                <c:pt idx="28">
                  <c:v>4.6399999999999997</c:v>
                </c:pt>
                <c:pt idx="29">
                  <c:v>4.9000000000000004</c:v>
                </c:pt>
                <c:pt idx="30">
                  <c:v>4.05</c:v>
                </c:pt>
                <c:pt idx="31">
                  <c:v>4.37</c:v>
                </c:pt>
                <c:pt idx="32">
                  <c:v>4.28</c:v>
                </c:pt>
                <c:pt idx="33">
                  <c:v>4.03</c:v>
                </c:pt>
                <c:pt idx="34">
                  <c:v>4.5</c:v>
                </c:pt>
                <c:pt idx="35">
                  <c:v>3.58</c:v>
                </c:pt>
                <c:pt idx="36">
                  <c:v>4.43</c:v>
                </c:pt>
                <c:pt idx="37">
                  <c:v>4.7</c:v>
                </c:pt>
                <c:pt idx="38">
                  <c:v>5.15</c:v>
                </c:pt>
                <c:pt idx="39">
                  <c:v>4.45</c:v>
                </c:pt>
                <c:pt idx="40">
                  <c:v>3.73</c:v>
                </c:pt>
                <c:pt idx="41">
                  <c:v>3.95</c:v>
                </c:pt>
                <c:pt idx="42">
                  <c:v>3.49</c:v>
                </c:pt>
                <c:pt idx="43">
                  <c:v>4.83</c:v>
                </c:pt>
                <c:pt idx="44">
                  <c:v>5.96</c:v>
                </c:pt>
                <c:pt idx="45">
                  <c:v>6.56</c:v>
                </c:pt>
                <c:pt idx="46">
                  <c:v>7.03</c:v>
                </c:pt>
                <c:pt idx="47">
                  <c:v>6.52</c:v>
                </c:pt>
                <c:pt idx="48">
                  <c:v>5.8</c:v>
                </c:pt>
                <c:pt idx="49">
                  <c:v>5.65</c:v>
                </c:pt>
                <c:pt idx="50">
                  <c:v>5.45</c:v>
                </c:pt>
                <c:pt idx="51">
                  <c:v>5.0999999999999996</c:v>
                </c:pt>
                <c:pt idx="52">
                  <c:v>5.25</c:v>
                </c:pt>
                <c:pt idx="53">
                  <c:v>4.91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'Стандартизованные к-ты'!$Z$143</c:f>
              <c:strCache>
                <c:ptCount val="1"/>
                <c:pt idx="0">
                  <c:v>75+ РФ(ВОЗ)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ymbol val="none"/>
          </c:marker>
          <c:cat>
            <c:numRef>
              <c:f>'Стандартизованные к-ты'!$V$144:$V$198</c:f>
              <c:numCache>
                <c:formatCode>General</c:formatCode>
                <c:ptCount val="55"/>
                <c:pt idx="0">
                  <c:v>1956</c:v>
                </c:pt>
                <c:pt idx="1">
                  <c:v>1957</c:v>
                </c:pt>
                <c:pt idx="2">
                  <c:v>1958</c:v>
                </c:pt>
                <c:pt idx="3">
                  <c:v>1959</c:v>
                </c:pt>
                <c:pt idx="4">
                  <c:v>1960</c:v>
                </c:pt>
                <c:pt idx="5">
                  <c:v>1961</c:v>
                </c:pt>
                <c:pt idx="6">
                  <c:v>1962</c:v>
                </c:pt>
                <c:pt idx="7">
                  <c:v>1963</c:v>
                </c:pt>
                <c:pt idx="8">
                  <c:v>1964</c:v>
                </c:pt>
                <c:pt idx="9">
                  <c:v>1965</c:v>
                </c:pt>
                <c:pt idx="10">
                  <c:v>1966</c:v>
                </c:pt>
                <c:pt idx="11">
                  <c:v>1967</c:v>
                </c:pt>
                <c:pt idx="12">
                  <c:v>1968</c:v>
                </c:pt>
                <c:pt idx="13">
                  <c:v>1969</c:v>
                </c:pt>
                <c:pt idx="14">
                  <c:v>1970</c:v>
                </c:pt>
                <c:pt idx="15">
                  <c:v>1971</c:v>
                </c:pt>
                <c:pt idx="16">
                  <c:v>1972</c:v>
                </c:pt>
                <c:pt idx="17">
                  <c:v>1973</c:v>
                </c:pt>
                <c:pt idx="18">
                  <c:v>1974</c:v>
                </c:pt>
                <c:pt idx="19">
                  <c:v>1975</c:v>
                </c:pt>
                <c:pt idx="20">
                  <c:v>1976</c:v>
                </c:pt>
                <c:pt idx="21">
                  <c:v>1977</c:v>
                </c:pt>
                <c:pt idx="22">
                  <c:v>1978</c:v>
                </c:pt>
                <c:pt idx="23">
                  <c:v>1979</c:v>
                </c:pt>
                <c:pt idx="24">
                  <c:v>1980</c:v>
                </c:pt>
                <c:pt idx="25">
                  <c:v>1981</c:v>
                </c:pt>
                <c:pt idx="26">
                  <c:v>1982</c:v>
                </c:pt>
                <c:pt idx="27">
                  <c:v>1983</c:v>
                </c:pt>
                <c:pt idx="28">
                  <c:v>1984</c:v>
                </c:pt>
                <c:pt idx="29">
                  <c:v>1985</c:v>
                </c:pt>
                <c:pt idx="30">
                  <c:v>1986</c:v>
                </c:pt>
                <c:pt idx="31">
                  <c:v>1987</c:v>
                </c:pt>
                <c:pt idx="32">
                  <c:v>1988</c:v>
                </c:pt>
                <c:pt idx="33">
                  <c:v>1989</c:v>
                </c:pt>
                <c:pt idx="34">
                  <c:v>1990</c:v>
                </c:pt>
                <c:pt idx="35">
                  <c:v>1991</c:v>
                </c:pt>
                <c:pt idx="36">
                  <c:v>1992</c:v>
                </c:pt>
                <c:pt idx="37">
                  <c:v>1993</c:v>
                </c:pt>
                <c:pt idx="38">
                  <c:v>1994</c:v>
                </c:pt>
                <c:pt idx="39">
                  <c:v>1995</c:v>
                </c:pt>
                <c:pt idx="40">
                  <c:v>1996</c:v>
                </c:pt>
                <c:pt idx="41">
                  <c:v>1997</c:v>
                </c:pt>
                <c:pt idx="42">
                  <c:v>1998</c:v>
                </c:pt>
                <c:pt idx="43">
                  <c:v>1999</c:v>
                </c:pt>
                <c:pt idx="44">
                  <c:v>2000</c:v>
                </c:pt>
                <c:pt idx="45">
                  <c:v>2001</c:v>
                </c:pt>
                <c:pt idx="46">
                  <c:v>2002</c:v>
                </c:pt>
                <c:pt idx="47">
                  <c:v>2003</c:v>
                </c:pt>
                <c:pt idx="48">
                  <c:v>2004</c:v>
                </c:pt>
                <c:pt idx="49">
                  <c:v>2005</c:v>
                </c:pt>
                <c:pt idx="50">
                  <c:v>2006</c:v>
                </c:pt>
                <c:pt idx="51">
                  <c:v>2007</c:v>
                </c:pt>
                <c:pt idx="52">
                  <c:v>2008</c:v>
                </c:pt>
                <c:pt idx="53">
                  <c:v>2009</c:v>
                </c:pt>
                <c:pt idx="54">
                  <c:v>2010</c:v>
                </c:pt>
              </c:numCache>
            </c:numRef>
          </c:cat>
          <c:val>
            <c:numRef>
              <c:f>'Стандартизованные к-ты'!$Z$144:$Z$198</c:f>
              <c:numCache>
                <c:formatCode>@</c:formatCode>
                <c:ptCount val="55"/>
                <c:pt idx="24">
                  <c:v>24.63</c:v>
                </c:pt>
                <c:pt idx="25">
                  <c:v>23.89</c:v>
                </c:pt>
                <c:pt idx="26">
                  <c:v>22.71</c:v>
                </c:pt>
                <c:pt idx="27">
                  <c:v>23.55</c:v>
                </c:pt>
                <c:pt idx="28">
                  <c:v>28.64</c:v>
                </c:pt>
                <c:pt idx="29">
                  <c:v>36.08</c:v>
                </c:pt>
                <c:pt idx="30">
                  <c:v>33.770000000000003</c:v>
                </c:pt>
                <c:pt idx="31">
                  <c:v>36.93</c:v>
                </c:pt>
                <c:pt idx="32">
                  <c:v>36.880000000000003</c:v>
                </c:pt>
                <c:pt idx="33">
                  <c:v>36.74</c:v>
                </c:pt>
                <c:pt idx="34">
                  <c:v>35.799999999999997</c:v>
                </c:pt>
                <c:pt idx="35">
                  <c:v>28.66</c:v>
                </c:pt>
                <c:pt idx="36">
                  <c:v>27.33</c:v>
                </c:pt>
                <c:pt idx="37">
                  <c:v>26.9</c:v>
                </c:pt>
                <c:pt idx="38">
                  <c:v>22.62</c:v>
                </c:pt>
                <c:pt idx="39">
                  <c:v>23.61</c:v>
                </c:pt>
                <c:pt idx="40">
                  <c:v>21.85</c:v>
                </c:pt>
                <c:pt idx="41">
                  <c:v>20.350000000000001</c:v>
                </c:pt>
                <c:pt idx="42">
                  <c:v>20.43</c:v>
                </c:pt>
                <c:pt idx="43">
                  <c:v>19.809999999999999</c:v>
                </c:pt>
                <c:pt idx="44">
                  <c:v>23.54</c:v>
                </c:pt>
                <c:pt idx="45">
                  <c:v>25.15</c:v>
                </c:pt>
                <c:pt idx="46">
                  <c:v>22.58</c:v>
                </c:pt>
                <c:pt idx="47">
                  <c:v>21.9</c:v>
                </c:pt>
                <c:pt idx="48">
                  <c:v>23.25</c:v>
                </c:pt>
                <c:pt idx="49">
                  <c:v>20.47</c:v>
                </c:pt>
                <c:pt idx="50">
                  <c:v>19.88</c:v>
                </c:pt>
                <c:pt idx="51">
                  <c:v>20.5</c:v>
                </c:pt>
                <c:pt idx="52">
                  <c:v>21.88</c:v>
                </c:pt>
                <c:pt idx="53">
                  <c:v>20.39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'Стандартизованные к-ты'!$AA$143</c:f>
              <c:strCache>
                <c:ptCount val="1"/>
                <c:pt idx="0">
                  <c:v>60-74 ЕС</c:v>
                </c:pt>
              </c:strCache>
            </c:strRef>
          </c:tx>
          <c:spPr>
            <a:ln>
              <a:solidFill>
                <a:srgbClr val="0070C0"/>
              </a:solidFill>
              <a:prstDash val="dash"/>
            </a:ln>
          </c:spPr>
          <c:marker>
            <c:symbol val="none"/>
          </c:marker>
          <c:cat>
            <c:numRef>
              <c:f>'Стандартизованные к-ты'!$V$144:$V$198</c:f>
              <c:numCache>
                <c:formatCode>General</c:formatCode>
                <c:ptCount val="55"/>
                <c:pt idx="0">
                  <c:v>1956</c:v>
                </c:pt>
                <c:pt idx="1">
                  <c:v>1957</c:v>
                </c:pt>
                <c:pt idx="2">
                  <c:v>1958</c:v>
                </c:pt>
                <c:pt idx="3">
                  <c:v>1959</c:v>
                </c:pt>
                <c:pt idx="4">
                  <c:v>1960</c:v>
                </c:pt>
                <c:pt idx="5">
                  <c:v>1961</c:v>
                </c:pt>
                <c:pt idx="6">
                  <c:v>1962</c:v>
                </c:pt>
                <c:pt idx="7">
                  <c:v>1963</c:v>
                </c:pt>
                <c:pt idx="8">
                  <c:v>1964</c:v>
                </c:pt>
                <c:pt idx="9">
                  <c:v>1965</c:v>
                </c:pt>
                <c:pt idx="10">
                  <c:v>1966</c:v>
                </c:pt>
                <c:pt idx="11">
                  <c:v>1967</c:v>
                </c:pt>
                <c:pt idx="12">
                  <c:v>1968</c:v>
                </c:pt>
                <c:pt idx="13">
                  <c:v>1969</c:v>
                </c:pt>
                <c:pt idx="14">
                  <c:v>1970</c:v>
                </c:pt>
                <c:pt idx="15">
                  <c:v>1971</c:v>
                </c:pt>
                <c:pt idx="16">
                  <c:v>1972</c:v>
                </c:pt>
                <c:pt idx="17">
                  <c:v>1973</c:v>
                </c:pt>
                <c:pt idx="18">
                  <c:v>1974</c:v>
                </c:pt>
                <c:pt idx="19">
                  <c:v>1975</c:v>
                </c:pt>
                <c:pt idx="20">
                  <c:v>1976</c:v>
                </c:pt>
                <c:pt idx="21">
                  <c:v>1977</c:v>
                </c:pt>
                <c:pt idx="22">
                  <c:v>1978</c:v>
                </c:pt>
                <c:pt idx="23">
                  <c:v>1979</c:v>
                </c:pt>
                <c:pt idx="24">
                  <c:v>1980</c:v>
                </c:pt>
                <c:pt idx="25">
                  <c:v>1981</c:v>
                </c:pt>
                <c:pt idx="26">
                  <c:v>1982</c:v>
                </c:pt>
                <c:pt idx="27">
                  <c:v>1983</c:v>
                </c:pt>
                <c:pt idx="28">
                  <c:v>1984</c:v>
                </c:pt>
                <c:pt idx="29">
                  <c:v>1985</c:v>
                </c:pt>
                <c:pt idx="30">
                  <c:v>1986</c:v>
                </c:pt>
                <c:pt idx="31">
                  <c:v>1987</c:v>
                </c:pt>
                <c:pt idx="32">
                  <c:v>1988</c:v>
                </c:pt>
                <c:pt idx="33">
                  <c:v>1989</c:v>
                </c:pt>
                <c:pt idx="34">
                  <c:v>1990</c:v>
                </c:pt>
                <c:pt idx="35">
                  <c:v>1991</c:v>
                </c:pt>
                <c:pt idx="36">
                  <c:v>1992</c:v>
                </c:pt>
                <c:pt idx="37">
                  <c:v>1993</c:v>
                </c:pt>
                <c:pt idx="38">
                  <c:v>1994</c:v>
                </c:pt>
                <c:pt idx="39">
                  <c:v>1995</c:v>
                </c:pt>
                <c:pt idx="40">
                  <c:v>1996</c:v>
                </c:pt>
                <c:pt idx="41">
                  <c:v>1997</c:v>
                </c:pt>
                <c:pt idx="42">
                  <c:v>1998</c:v>
                </c:pt>
                <c:pt idx="43">
                  <c:v>1999</c:v>
                </c:pt>
                <c:pt idx="44">
                  <c:v>2000</c:v>
                </c:pt>
                <c:pt idx="45">
                  <c:v>2001</c:v>
                </c:pt>
                <c:pt idx="46">
                  <c:v>2002</c:v>
                </c:pt>
                <c:pt idx="47">
                  <c:v>2003</c:v>
                </c:pt>
                <c:pt idx="48">
                  <c:v>2004</c:v>
                </c:pt>
                <c:pt idx="49">
                  <c:v>2005</c:v>
                </c:pt>
                <c:pt idx="50">
                  <c:v>2006</c:v>
                </c:pt>
                <c:pt idx="51">
                  <c:v>2007</c:v>
                </c:pt>
                <c:pt idx="52">
                  <c:v>2008</c:v>
                </c:pt>
                <c:pt idx="53">
                  <c:v>2009</c:v>
                </c:pt>
                <c:pt idx="54">
                  <c:v>2010</c:v>
                </c:pt>
              </c:numCache>
            </c:numRef>
          </c:cat>
          <c:val>
            <c:numRef>
              <c:f>'Стандартизованные к-ты'!$AA$144:$AA$198</c:f>
              <c:numCache>
                <c:formatCode>@</c:formatCode>
                <c:ptCount val="55"/>
                <c:pt idx="24">
                  <c:v>12.46</c:v>
                </c:pt>
                <c:pt idx="25">
                  <c:v>11.55</c:v>
                </c:pt>
                <c:pt idx="26">
                  <c:v>11.66</c:v>
                </c:pt>
                <c:pt idx="27">
                  <c:v>11.38</c:v>
                </c:pt>
                <c:pt idx="28">
                  <c:v>10.72</c:v>
                </c:pt>
                <c:pt idx="29">
                  <c:v>10.8</c:v>
                </c:pt>
                <c:pt idx="30">
                  <c:v>10.1</c:v>
                </c:pt>
                <c:pt idx="31">
                  <c:v>10.029999999999999</c:v>
                </c:pt>
                <c:pt idx="32">
                  <c:v>9.57</c:v>
                </c:pt>
                <c:pt idx="33">
                  <c:v>9.6</c:v>
                </c:pt>
                <c:pt idx="34">
                  <c:v>9.02</c:v>
                </c:pt>
                <c:pt idx="35">
                  <c:v>8.34</c:v>
                </c:pt>
                <c:pt idx="36">
                  <c:v>8.33</c:v>
                </c:pt>
                <c:pt idx="37">
                  <c:v>8.2100000000000009</c:v>
                </c:pt>
                <c:pt idx="38">
                  <c:v>8.17</c:v>
                </c:pt>
                <c:pt idx="39">
                  <c:v>7.78</c:v>
                </c:pt>
                <c:pt idx="40">
                  <c:v>7.83</c:v>
                </c:pt>
                <c:pt idx="41">
                  <c:v>7.27</c:v>
                </c:pt>
                <c:pt idx="42">
                  <c:v>6.9</c:v>
                </c:pt>
                <c:pt idx="43">
                  <c:v>6.38</c:v>
                </c:pt>
                <c:pt idx="44">
                  <c:v>6.08</c:v>
                </c:pt>
                <c:pt idx="45">
                  <c:v>5.91</c:v>
                </c:pt>
                <c:pt idx="46">
                  <c:v>5.8</c:v>
                </c:pt>
                <c:pt idx="47">
                  <c:v>5.17</c:v>
                </c:pt>
                <c:pt idx="48">
                  <c:v>5.0599999999999996</c:v>
                </c:pt>
                <c:pt idx="49">
                  <c:v>5.16</c:v>
                </c:pt>
                <c:pt idx="50">
                  <c:v>4.8600000000000003</c:v>
                </c:pt>
                <c:pt idx="51">
                  <c:v>0</c:v>
                </c:pt>
                <c:pt idx="52">
                  <c:v>4.8499999999999996</c:v>
                </c:pt>
                <c:pt idx="53">
                  <c:v>5.04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'Стандартизованные к-ты'!$AB$143</c:f>
              <c:strCache>
                <c:ptCount val="1"/>
                <c:pt idx="0">
                  <c:v>75+, ЕС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cat>
            <c:numRef>
              <c:f>'Стандартизованные к-ты'!$V$144:$V$198</c:f>
              <c:numCache>
                <c:formatCode>General</c:formatCode>
                <c:ptCount val="55"/>
                <c:pt idx="0">
                  <c:v>1956</c:v>
                </c:pt>
                <c:pt idx="1">
                  <c:v>1957</c:v>
                </c:pt>
                <c:pt idx="2">
                  <c:v>1958</c:v>
                </c:pt>
                <c:pt idx="3">
                  <c:v>1959</c:v>
                </c:pt>
                <c:pt idx="4">
                  <c:v>1960</c:v>
                </c:pt>
                <c:pt idx="5">
                  <c:v>1961</c:v>
                </c:pt>
                <c:pt idx="6">
                  <c:v>1962</c:v>
                </c:pt>
                <c:pt idx="7">
                  <c:v>1963</c:v>
                </c:pt>
                <c:pt idx="8">
                  <c:v>1964</c:v>
                </c:pt>
                <c:pt idx="9">
                  <c:v>1965</c:v>
                </c:pt>
                <c:pt idx="10">
                  <c:v>1966</c:v>
                </c:pt>
                <c:pt idx="11">
                  <c:v>1967</c:v>
                </c:pt>
                <c:pt idx="12">
                  <c:v>1968</c:v>
                </c:pt>
                <c:pt idx="13">
                  <c:v>1969</c:v>
                </c:pt>
                <c:pt idx="14">
                  <c:v>1970</c:v>
                </c:pt>
                <c:pt idx="15">
                  <c:v>1971</c:v>
                </c:pt>
                <c:pt idx="16">
                  <c:v>1972</c:v>
                </c:pt>
                <c:pt idx="17">
                  <c:v>1973</c:v>
                </c:pt>
                <c:pt idx="18">
                  <c:v>1974</c:v>
                </c:pt>
                <c:pt idx="19">
                  <c:v>1975</c:v>
                </c:pt>
                <c:pt idx="20">
                  <c:v>1976</c:v>
                </c:pt>
                <c:pt idx="21">
                  <c:v>1977</c:v>
                </c:pt>
                <c:pt idx="22">
                  <c:v>1978</c:v>
                </c:pt>
                <c:pt idx="23">
                  <c:v>1979</c:v>
                </c:pt>
                <c:pt idx="24">
                  <c:v>1980</c:v>
                </c:pt>
                <c:pt idx="25">
                  <c:v>1981</c:v>
                </c:pt>
                <c:pt idx="26">
                  <c:v>1982</c:v>
                </c:pt>
                <c:pt idx="27">
                  <c:v>1983</c:v>
                </c:pt>
                <c:pt idx="28">
                  <c:v>1984</c:v>
                </c:pt>
                <c:pt idx="29">
                  <c:v>1985</c:v>
                </c:pt>
                <c:pt idx="30">
                  <c:v>1986</c:v>
                </c:pt>
                <c:pt idx="31">
                  <c:v>1987</c:v>
                </c:pt>
                <c:pt idx="32">
                  <c:v>1988</c:v>
                </c:pt>
                <c:pt idx="33">
                  <c:v>1989</c:v>
                </c:pt>
                <c:pt idx="34">
                  <c:v>1990</c:v>
                </c:pt>
                <c:pt idx="35">
                  <c:v>1991</c:v>
                </c:pt>
                <c:pt idx="36">
                  <c:v>1992</c:v>
                </c:pt>
                <c:pt idx="37">
                  <c:v>1993</c:v>
                </c:pt>
                <c:pt idx="38">
                  <c:v>1994</c:v>
                </c:pt>
                <c:pt idx="39">
                  <c:v>1995</c:v>
                </c:pt>
                <c:pt idx="40">
                  <c:v>1996</c:v>
                </c:pt>
                <c:pt idx="41">
                  <c:v>1997</c:v>
                </c:pt>
                <c:pt idx="42">
                  <c:v>1998</c:v>
                </c:pt>
                <c:pt idx="43">
                  <c:v>1999</c:v>
                </c:pt>
                <c:pt idx="44">
                  <c:v>2000</c:v>
                </c:pt>
                <c:pt idx="45">
                  <c:v>2001</c:v>
                </c:pt>
                <c:pt idx="46">
                  <c:v>2002</c:v>
                </c:pt>
                <c:pt idx="47">
                  <c:v>2003</c:v>
                </c:pt>
                <c:pt idx="48">
                  <c:v>2004</c:v>
                </c:pt>
                <c:pt idx="49">
                  <c:v>2005</c:v>
                </c:pt>
                <c:pt idx="50">
                  <c:v>2006</c:v>
                </c:pt>
                <c:pt idx="51">
                  <c:v>2007</c:v>
                </c:pt>
                <c:pt idx="52">
                  <c:v>2008</c:v>
                </c:pt>
                <c:pt idx="53">
                  <c:v>2009</c:v>
                </c:pt>
                <c:pt idx="54">
                  <c:v>2010</c:v>
                </c:pt>
              </c:numCache>
            </c:numRef>
          </c:cat>
          <c:val>
            <c:numRef>
              <c:f>'Стандартизованные к-ты'!$AB$144:$AB$198</c:f>
              <c:numCache>
                <c:formatCode>@</c:formatCode>
                <c:ptCount val="55"/>
                <c:pt idx="24">
                  <c:v>215.56</c:v>
                </c:pt>
                <c:pt idx="25">
                  <c:v>207.97</c:v>
                </c:pt>
                <c:pt idx="26">
                  <c:v>206.23</c:v>
                </c:pt>
                <c:pt idx="27">
                  <c:v>210.08</c:v>
                </c:pt>
                <c:pt idx="28">
                  <c:v>196.74</c:v>
                </c:pt>
                <c:pt idx="29">
                  <c:v>187.27</c:v>
                </c:pt>
                <c:pt idx="30">
                  <c:v>185.2</c:v>
                </c:pt>
                <c:pt idx="31">
                  <c:v>168.81</c:v>
                </c:pt>
                <c:pt idx="32">
                  <c:v>170.52</c:v>
                </c:pt>
                <c:pt idx="33">
                  <c:v>165.08</c:v>
                </c:pt>
                <c:pt idx="34">
                  <c:v>162.58000000000001</c:v>
                </c:pt>
                <c:pt idx="35">
                  <c:v>160.32</c:v>
                </c:pt>
                <c:pt idx="36">
                  <c:v>146.01</c:v>
                </c:pt>
                <c:pt idx="37">
                  <c:v>142.97</c:v>
                </c:pt>
                <c:pt idx="38">
                  <c:v>130.11000000000001</c:v>
                </c:pt>
                <c:pt idx="39">
                  <c:v>128.06</c:v>
                </c:pt>
                <c:pt idx="40">
                  <c:v>123.76</c:v>
                </c:pt>
                <c:pt idx="41">
                  <c:v>117.29</c:v>
                </c:pt>
                <c:pt idx="42">
                  <c:v>108.07</c:v>
                </c:pt>
                <c:pt idx="43">
                  <c:v>108.34</c:v>
                </c:pt>
                <c:pt idx="44">
                  <c:v>83.14</c:v>
                </c:pt>
                <c:pt idx="45">
                  <c:v>80.33</c:v>
                </c:pt>
                <c:pt idx="46">
                  <c:v>80.709999999999994</c:v>
                </c:pt>
                <c:pt idx="47">
                  <c:v>61.86</c:v>
                </c:pt>
                <c:pt idx="48">
                  <c:v>60.14</c:v>
                </c:pt>
                <c:pt idx="49">
                  <c:v>59.55</c:v>
                </c:pt>
                <c:pt idx="50">
                  <c:v>55.88</c:v>
                </c:pt>
                <c:pt idx="51">
                  <c:v>52.45</c:v>
                </c:pt>
                <c:pt idx="52">
                  <c:v>53.95</c:v>
                </c:pt>
                <c:pt idx="53">
                  <c:v>53.97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2753280"/>
        <c:axId val="322879872"/>
      </c:lineChart>
      <c:catAx>
        <c:axId val="3227532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22879872"/>
        <c:crosses val="autoZero"/>
        <c:auto val="1"/>
        <c:lblAlgn val="ctr"/>
        <c:lblOffset val="100"/>
        <c:noMultiLvlLbl val="0"/>
      </c:catAx>
      <c:valAx>
        <c:axId val="3228798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22753280"/>
        <c:crosses val="autoZero"/>
        <c:crossBetween val="between"/>
      </c:valAx>
      <c:spPr>
        <a:solidFill>
          <a:sysClr val="window" lastClr="FFFFFF">
            <a:lumMod val="95000"/>
          </a:sysClr>
        </a:solidFill>
      </c:spPr>
    </c:plotArea>
    <c:legend>
      <c:legendPos val="r"/>
      <c:layout/>
      <c:overlay val="0"/>
    </c:legend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0494853225857209E-2"/>
          <c:y val="1.9122660187007388E-2"/>
          <c:w val="0.76144023440050501"/>
          <c:h val="0.84846336735680827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'[Диаграмма в Microsoft PowerPoint]Лист4'!$M$44</c:f>
              <c:strCache>
                <c:ptCount val="1"/>
                <c:pt idx="0">
                  <c:v>ДТП</c:v>
                </c:pt>
              </c:strCache>
            </c:strRef>
          </c:tx>
          <c:invertIfNegative val="0"/>
          <c:cat>
            <c:strRef>
              <c:f>'[Диаграмма в Microsoft PowerPoint]Лист4'!$N$43:$U$43</c:f>
              <c:strCache>
                <c:ptCount val="8"/>
                <c:pt idx="0">
                  <c:v>45-59 лет, РФ</c:v>
                </c:pt>
                <c:pt idx="1">
                  <c:v>45-59 лет, ЕС</c:v>
                </c:pt>
                <c:pt idx="3">
                  <c:v>60-75 лет, РФ</c:v>
                </c:pt>
                <c:pt idx="4">
                  <c:v>60-75 лет, ЕС</c:v>
                </c:pt>
                <c:pt idx="6">
                  <c:v>75+ лет, РФ</c:v>
                </c:pt>
                <c:pt idx="7">
                  <c:v>75+ лет, ЕС</c:v>
                </c:pt>
              </c:strCache>
            </c:strRef>
          </c:cat>
          <c:val>
            <c:numRef>
              <c:f>'[Диаграмма в Microsoft PowerPoint]Лист4'!$N$44:$U$44</c:f>
              <c:numCache>
                <c:formatCode>General</c:formatCode>
                <c:ptCount val="8"/>
                <c:pt idx="0">
                  <c:v>10.16</c:v>
                </c:pt>
                <c:pt idx="1">
                  <c:v>2.5</c:v>
                </c:pt>
                <c:pt idx="3">
                  <c:v>12.13</c:v>
                </c:pt>
                <c:pt idx="4">
                  <c:v>3.77</c:v>
                </c:pt>
                <c:pt idx="6">
                  <c:v>17.52</c:v>
                </c:pt>
                <c:pt idx="7">
                  <c:v>6.91</c:v>
                </c:pt>
              </c:numCache>
            </c:numRef>
          </c:val>
        </c:ser>
        <c:ser>
          <c:idx val="1"/>
          <c:order val="1"/>
          <c:tx>
            <c:strRef>
              <c:f>'[Диаграмма в Microsoft PowerPoint]Лист4'!$M$45</c:f>
              <c:strCache>
                <c:ptCount val="1"/>
                <c:pt idx="0">
                  <c:v>Падения</c:v>
                </c:pt>
              </c:strCache>
            </c:strRef>
          </c:tx>
          <c:invertIfNegative val="0"/>
          <c:cat>
            <c:strRef>
              <c:f>'[Диаграмма в Microsoft PowerPoint]Лист4'!$N$43:$U$43</c:f>
              <c:strCache>
                <c:ptCount val="8"/>
                <c:pt idx="0">
                  <c:v>45-59 лет, РФ</c:v>
                </c:pt>
                <c:pt idx="1">
                  <c:v>45-59 лет, ЕС</c:v>
                </c:pt>
                <c:pt idx="3">
                  <c:v>60-75 лет, РФ</c:v>
                </c:pt>
                <c:pt idx="4">
                  <c:v>60-75 лет, ЕС</c:v>
                </c:pt>
                <c:pt idx="6">
                  <c:v>75+ лет, РФ</c:v>
                </c:pt>
                <c:pt idx="7">
                  <c:v>75+ лет, ЕС</c:v>
                </c:pt>
              </c:strCache>
            </c:strRef>
          </c:cat>
          <c:val>
            <c:numRef>
              <c:f>'[Диаграмма в Microsoft PowerPoint]Лист4'!$N$45:$U$45</c:f>
              <c:numCache>
                <c:formatCode>General</c:formatCode>
                <c:ptCount val="8"/>
                <c:pt idx="0">
                  <c:v>3.18</c:v>
                </c:pt>
                <c:pt idx="1">
                  <c:v>1.36</c:v>
                </c:pt>
                <c:pt idx="3">
                  <c:v>4.91</c:v>
                </c:pt>
                <c:pt idx="4">
                  <c:v>4.97</c:v>
                </c:pt>
                <c:pt idx="6">
                  <c:v>20.39</c:v>
                </c:pt>
                <c:pt idx="7">
                  <c:v>55.26</c:v>
                </c:pt>
              </c:numCache>
            </c:numRef>
          </c:val>
        </c:ser>
        <c:ser>
          <c:idx val="2"/>
          <c:order val="2"/>
          <c:tx>
            <c:strRef>
              <c:f>'[Диаграмма в Microsoft PowerPoint]Лист4'!$M$46</c:f>
              <c:strCache>
                <c:ptCount val="1"/>
                <c:pt idx="0">
                  <c:v>Утопления</c:v>
                </c:pt>
              </c:strCache>
            </c:strRef>
          </c:tx>
          <c:invertIfNegative val="0"/>
          <c:cat>
            <c:strRef>
              <c:f>'[Диаграмма в Microsoft PowerPoint]Лист4'!$N$43:$U$43</c:f>
              <c:strCache>
                <c:ptCount val="8"/>
                <c:pt idx="0">
                  <c:v>45-59 лет, РФ</c:v>
                </c:pt>
                <c:pt idx="1">
                  <c:v>45-59 лет, ЕС</c:v>
                </c:pt>
                <c:pt idx="3">
                  <c:v>60-75 лет, РФ</c:v>
                </c:pt>
                <c:pt idx="4">
                  <c:v>60-75 лет, ЕС</c:v>
                </c:pt>
                <c:pt idx="6">
                  <c:v>75+ лет, РФ</c:v>
                </c:pt>
                <c:pt idx="7">
                  <c:v>75+ лет, ЕС</c:v>
                </c:pt>
              </c:strCache>
            </c:strRef>
          </c:cat>
          <c:val>
            <c:numRef>
              <c:f>'[Диаграмма в Microsoft PowerPoint]Лист4'!$N$46:$U$46</c:f>
              <c:numCache>
                <c:formatCode>General</c:formatCode>
                <c:ptCount val="8"/>
                <c:pt idx="0">
                  <c:v>1.96</c:v>
                </c:pt>
                <c:pt idx="1">
                  <c:v>0.46</c:v>
                </c:pt>
                <c:pt idx="3">
                  <c:v>1.92</c:v>
                </c:pt>
                <c:pt idx="4">
                  <c:v>0.77</c:v>
                </c:pt>
                <c:pt idx="6">
                  <c:v>3.1</c:v>
                </c:pt>
                <c:pt idx="7">
                  <c:v>1.18</c:v>
                </c:pt>
              </c:numCache>
            </c:numRef>
          </c:val>
        </c:ser>
        <c:ser>
          <c:idx val="3"/>
          <c:order val="3"/>
          <c:tx>
            <c:strRef>
              <c:f>'[Диаграмма в Microsoft PowerPoint]Лист4'!$M$47</c:f>
              <c:strCache>
                <c:ptCount val="1"/>
                <c:pt idx="0">
                  <c:v>Пожары</c:v>
                </c:pt>
              </c:strCache>
            </c:strRef>
          </c:tx>
          <c:invertIfNegative val="0"/>
          <c:cat>
            <c:strRef>
              <c:f>'[Диаграмма в Microsoft PowerPoint]Лист4'!$N$43:$U$43</c:f>
              <c:strCache>
                <c:ptCount val="8"/>
                <c:pt idx="0">
                  <c:v>45-59 лет, РФ</c:v>
                </c:pt>
                <c:pt idx="1">
                  <c:v>45-59 лет, ЕС</c:v>
                </c:pt>
                <c:pt idx="3">
                  <c:v>60-75 лет, РФ</c:v>
                </c:pt>
                <c:pt idx="4">
                  <c:v>60-75 лет, ЕС</c:v>
                </c:pt>
                <c:pt idx="6">
                  <c:v>75+ лет, РФ</c:v>
                </c:pt>
                <c:pt idx="7">
                  <c:v>75+ лет, ЕС</c:v>
                </c:pt>
              </c:strCache>
            </c:strRef>
          </c:cat>
          <c:val>
            <c:numRef>
              <c:f>'[Диаграмма в Microsoft PowerPoint]Лист4'!$N$47:$U$47</c:f>
              <c:numCache>
                <c:formatCode>General</c:formatCode>
                <c:ptCount val="8"/>
                <c:pt idx="0">
                  <c:v>3.86</c:v>
                </c:pt>
                <c:pt idx="1">
                  <c:v>0.37</c:v>
                </c:pt>
                <c:pt idx="3">
                  <c:v>5.6</c:v>
                </c:pt>
                <c:pt idx="4">
                  <c:v>0.56999999999999995</c:v>
                </c:pt>
                <c:pt idx="6">
                  <c:v>13.13</c:v>
                </c:pt>
                <c:pt idx="7">
                  <c:v>1.91</c:v>
                </c:pt>
              </c:numCache>
            </c:numRef>
          </c:val>
        </c:ser>
        <c:ser>
          <c:idx val="4"/>
          <c:order val="4"/>
          <c:tx>
            <c:strRef>
              <c:f>'[Диаграмма в Microsoft PowerPoint]Лист4'!$M$48</c:f>
              <c:strCache>
                <c:ptCount val="1"/>
                <c:pt idx="0">
                  <c:v>Отравления</c:v>
                </c:pt>
              </c:strCache>
            </c:strRef>
          </c:tx>
          <c:invertIfNegative val="0"/>
          <c:cat>
            <c:strRef>
              <c:f>'[Диаграмма в Microsoft PowerPoint]Лист4'!$N$43:$U$43</c:f>
              <c:strCache>
                <c:ptCount val="8"/>
                <c:pt idx="0">
                  <c:v>45-59 лет, РФ</c:v>
                </c:pt>
                <c:pt idx="1">
                  <c:v>45-59 лет, ЕС</c:v>
                </c:pt>
                <c:pt idx="3">
                  <c:v>60-75 лет, РФ</c:v>
                </c:pt>
                <c:pt idx="4">
                  <c:v>60-75 лет, ЕС</c:v>
                </c:pt>
                <c:pt idx="6">
                  <c:v>75+ лет, РФ</c:v>
                </c:pt>
                <c:pt idx="7">
                  <c:v>75+ лет, ЕС</c:v>
                </c:pt>
              </c:strCache>
            </c:strRef>
          </c:cat>
          <c:val>
            <c:numRef>
              <c:f>'[Диаграмма в Microsoft PowerPoint]Лист4'!$N$48:$U$48</c:f>
              <c:numCache>
                <c:formatCode>General</c:formatCode>
                <c:ptCount val="8"/>
                <c:pt idx="0">
                  <c:v>18.39</c:v>
                </c:pt>
                <c:pt idx="1">
                  <c:v>1.4</c:v>
                </c:pt>
                <c:pt idx="3">
                  <c:v>15.16</c:v>
                </c:pt>
                <c:pt idx="4">
                  <c:v>1.01</c:v>
                </c:pt>
                <c:pt idx="6">
                  <c:v>13.51</c:v>
                </c:pt>
                <c:pt idx="7">
                  <c:v>2.46</c:v>
                </c:pt>
              </c:numCache>
            </c:numRef>
          </c:val>
        </c:ser>
        <c:ser>
          <c:idx val="5"/>
          <c:order val="5"/>
          <c:tx>
            <c:strRef>
              <c:f>'[Диаграмма в Microsoft PowerPoint]Лист4'!$M$49</c:f>
              <c:strCache>
                <c:ptCount val="1"/>
                <c:pt idx="0">
                  <c:v>Суициды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cat>
            <c:strRef>
              <c:f>'[Диаграмма в Microsoft PowerPoint]Лист4'!$N$43:$U$43</c:f>
              <c:strCache>
                <c:ptCount val="8"/>
                <c:pt idx="0">
                  <c:v>45-59 лет, РФ</c:v>
                </c:pt>
                <c:pt idx="1">
                  <c:v>45-59 лет, ЕС</c:v>
                </c:pt>
                <c:pt idx="3">
                  <c:v>60-75 лет, РФ</c:v>
                </c:pt>
                <c:pt idx="4">
                  <c:v>60-75 лет, ЕС</c:v>
                </c:pt>
                <c:pt idx="6">
                  <c:v>75+ лет, РФ</c:v>
                </c:pt>
                <c:pt idx="7">
                  <c:v>75+ лет, ЕС</c:v>
                </c:pt>
              </c:strCache>
            </c:strRef>
          </c:cat>
          <c:val>
            <c:numRef>
              <c:f>'[Диаграмма в Microsoft PowerPoint]Лист4'!$N$49:$U$49</c:f>
              <c:numCache>
                <c:formatCode>@</c:formatCode>
                <c:ptCount val="8"/>
                <c:pt idx="0">
                  <c:v>8.35</c:v>
                </c:pt>
                <c:pt idx="1">
                  <c:v>7.65</c:v>
                </c:pt>
                <c:pt idx="3">
                  <c:v>9.85</c:v>
                </c:pt>
                <c:pt idx="4">
                  <c:v>7.1</c:v>
                </c:pt>
                <c:pt idx="6">
                  <c:v>20.73</c:v>
                </c:pt>
                <c:pt idx="7">
                  <c:v>8.07</c:v>
                </c:pt>
              </c:numCache>
            </c:numRef>
          </c:val>
        </c:ser>
        <c:ser>
          <c:idx val="6"/>
          <c:order val="6"/>
          <c:tx>
            <c:strRef>
              <c:f>'[Диаграмма в Microsoft PowerPoint]Лист4'!$M$50</c:f>
              <c:strCache>
                <c:ptCount val="1"/>
                <c:pt idx="0">
                  <c:v>Убийства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cat>
            <c:strRef>
              <c:f>'[Диаграмма в Microsoft PowerPoint]Лист4'!$N$43:$U$43</c:f>
              <c:strCache>
                <c:ptCount val="8"/>
                <c:pt idx="0">
                  <c:v>45-59 лет, РФ</c:v>
                </c:pt>
                <c:pt idx="1">
                  <c:v>45-59 лет, ЕС</c:v>
                </c:pt>
                <c:pt idx="3">
                  <c:v>60-75 лет, РФ</c:v>
                </c:pt>
                <c:pt idx="4">
                  <c:v>60-75 лет, ЕС</c:v>
                </c:pt>
                <c:pt idx="6">
                  <c:v>75+ лет, РФ</c:v>
                </c:pt>
                <c:pt idx="7">
                  <c:v>75+ лет, ЕС</c:v>
                </c:pt>
              </c:strCache>
            </c:strRef>
          </c:cat>
          <c:val>
            <c:numRef>
              <c:f>'[Диаграмма в Microsoft PowerPoint]Лист4'!$N$50:$U$50</c:f>
              <c:numCache>
                <c:formatCode>@</c:formatCode>
                <c:ptCount val="8"/>
                <c:pt idx="0">
                  <c:v>8.33</c:v>
                </c:pt>
                <c:pt idx="1">
                  <c:v>0.53</c:v>
                </c:pt>
                <c:pt idx="3">
                  <c:v>6.41</c:v>
                </c:pt>
                <c:pt idx="4">
                  <c:v>0.38</c:v>
                </c:pt>
                <c:pt idx="6" formatCode="General">
                  <c:v>11</c:v>
                </c:pt>
                <c:pt idx="7">
                  <c:v>0.57999999999999996</c:v>
                </c:pt>
              </c:numCache>
            </c:numRef>
          </c:val>
        </c:ser>
        <c:ser>
          <c:idx val="7"/>
          <c:order val="7"/>
          <c:tx>
            <c:strRef>
              <c:f>'[Диаграмма в Microsoft PowerPoint]Лист4'!$M$51</c:f>
              <c:strCache>
                <c:ptCount val="1"/>
                <c:pt idx="0">
                  <c:v>Другое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cat>
            <c:strRef>
              <c:f>'[Диаграмма в Microsoft PowerPoint]Лист4'!$N$43:$U$43</c:f>
              <c:strCache>
                <c:ptCount val="8"/>
                <c:pt idx="0">
                  <c:v>45-59 лет, РФ</c:v>
                </c:pt>
                <c:pt idx="1">
                  <c:v>45-59 лет, ЕС</c:v>
                </c:pt>
                <c:pt idx="3">
                  <c:v>60-75 лет, РФ</c:v>
                </c:pt>
                <c:pt idx="4">
                  <c:v>60-75 лет, ЕС</c:v>
                </c:pt>
                <c:pt idx="6">
                  <c:v>75+ лет, РФ</c:v>
                </c:pt>
                <c:pt idx="7">
                  <c:v>75+ лет, ЕС</c:v>
                </c:pt>
              </c:strCache>
            </c:strRef>
          </c:cat>
          <c:val>
            <c:numRef>
              <c:f>'[Диаграмма в Microsoft PowerPoint]Лист4'!$N$51:$U$51</c:f>
              <c:numCache>
                <c:formatCode>General</c:formatCode>
                <c:ptCount val="8"/>
                <c:pt idx="0">
                  <c:v>27.910000000000004</c:v>
                </c:pt>
                <c:pt idx="1">
                  <c:v>3.6500000000000012</c:v>
                </c:pt>
                <c:pt idx="3">
                  <c:v>30.179999999999996</c:v>
                </c:pt>
                <c:pt idx="4">
                  <c:v>8.01</c:v>
                </c:pt>
                <c:pt idx="6">
                  <c:v>51.539999999999978</c:v>
                </c:pt>
                <c:pt idx="7">
                  <c:v>89.370000000000019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14"/>
        <c:shape val="box"/>
        <c:axId val="243454720"/>
        <c:axId val="243457408"/>
        <c:axId val="0"/>
      </c:bar3DChart>
      <c:catAx>
        <c:axId val="243454720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ln w="9525"/>
          <a:effectLst>
            <a:outerShdw dir="5400000" sx="1000" sy="1000" algn="ctr" rotWithShape="0">
              <a:srgbClr val="000000">
                <a:alpha val="43137"/>
              </a:srgbClr>
            </a:outerShdw>
          </a:effectLst>
        </c:spPr>
        <c:crossAx val="243457408"/>
        <c:crosses val="autoZero"/>
        <c:auto val="1"/>
        <c:lblAlgn val="ctr"/>
        <c:lblOffset val="100"/>
        <c:noMultiLvlLbl val="0"/>
      </c:catAx>
      <c:valAx>
        <c:axId val="2434574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43454720"/>
        <c:crosses val="autoZero"/>
        <c:crossBetween val="between"/>
      </c:valAx>
      <c:spPr>
        <a:blipFill>
          <a:blip xmlns:r="http://schemas.openxmlformats.org/officeDocument/2006/relationships" r:embed="rId2"/>
          <a:tile tx="0" ty="0" sx="100000" sy="100000" flip="none" algn="tl"/>
        </a:blipFill>
        <a:effectLst>
          <a:outerShdw blurRad="825500" dir="5400000" algn="ctr" rotWithShape="0">
            <a:srgbClr val="000000">
              <a:alpha val="43137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c:spPr>
    </c:plotArea>
    <c:legend>
      <c:legendPos val="r"/>
      <c:layout>
        <c:manualLayout>
          <c:xMode val="edge"/>
          <c:yMode val="edge"/>
          <c:x val="0.82944086291496988"/>
          <c:y val="5.7889973009534891E-2"/>
          <c:w val="0.15059240723029421"/>
          <c:h val="0.45331230470716188"/>
        </c:manualLayout>
      </c:layout>
      <c:overlay val="0"/>
      <c:txPr>
        <a:bodyPr/>
        <a:lstStyle/>
        <a:p>
          <a:pPr>
            <a:defRPr sz="1400" b="1"/>
          </a:pPr>
          <a:endParaRPr lang="ru-RU"/>
        </a:p>
      </c:txPr>
    </c:legend>
    <c:plotVisOnly val="1"/>
    <c:dispBlanksAs val="gap"/>
    <c:showDLblsOverMax val="0"/>
  </c:chart>
  <c:spPr>
    <a:blipFill>
      <a:blip xmlns:r="http://schemas.openxmlformats.org/officeDocument/2006/relationships" r:embed="rId2"/>
      <a:tile tx="0" ty="0" sx="100000" sy="100000" flip="none" algn="tl"/>
    </a:blipFill>
  </c:sp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410322480757318"/>
          <c:y val="1.3617503010398059E-2"/>
          <c:w val="0.76157804459691247"/>
          <c:h val="0.91144658379890953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9999FF"/>
            </a:solidFill>
            <a:ln w="19715">
              <a:solidFill>
                <a:srgbClr val="000000"/>
              </a:solidFill>
              <a:prstDash val="solid"/>
            </a:ln>
          </c:spPr>
          <c:invertIfNegative val="0"/>
          <c:dPt>
            <c:idx val="8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715">
                <a:solidFill>
                  <a:srgbClr val="000000"/>
                </a:solidFill>
                <a:prstDash val="solid"/>
              </a:ln>
            </c:spPr>
          </c:dPt>
          <c:dPt>
            <c:idx val="28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715">
                <a:solidFill>
                  <a:schemeClr val="bg1"/>
                </a:solidFill>
                <a:prstDash val="solid"/>
              </a:ln>
            </c:spPr>
          </c:dPt>
          <c:dLbls>
            <c:dLbl>
              <c:idx val="8"/>
              <c:spPr/>
              <c:txPr>
                <a:bodyPr/>
                <a:lstStyle/>
                <a:p>
                  <a:pPr>
                    <a:defRPr sz="800" b="1" i="0" baseline="0"/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8"/>
              <c:spPr/>
              <c:txPr>
                <a:bodyPr/>
                <a:lstStyle/>
                <a:p>
                  <a:pPr>
                    <a:defRPr sz="800" b="1" i="0" baseline="0"/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800" baseline="0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Лист4!$N$2:$N$31</c:f>
              <c:strCache>
                <c:ptCount val="30"/>
                <c:pt idx="0">
                  <c:v>Greece</c:v>
                </c:pt>
                <c:pt idx="1">
                  <c:v>Georgia</c:v>
                </c:pt>
                <c:pt idx="2">
                  <c:v>United Kingdom</c:v>
                </c:pt>
                <c:pt idx="3">
                  <c:v>Montenegro</c:v>
                </c:pt>
                <c:pt idx="4">
                  <c:v>Ireland</c:v>
                </c:pt>
                <c:pt idx="5">
                  <c:v>Iceland</c:v>
                </c:pt>
                <c:pt idx="6">
                  <c:v>Kyrgyzstan</c:v>
                </c:pt>
                <c:pt idx="7">
                  <c:v>Romania</c:v>
                </c:pt>
                <c:pt idx="8">
                  <c:v>EU members before May 2004</c:v>
                </c:pt>
                <c:pt idx="9">
                  <c:v>Portugal</c:v>
                </c:pt>
                <c:pt idx="10">
                  <c:v>Netherlands</c:v>
                </c:pt>
                <c:pt idx="11">
                  <c:v>Slovakia</c:v>
                </c:pt>
                <c:pt idx="12">
                  <c:v>Serbia</c:v>
                </c:pt>
                <c:pt idx="13">
                  <c:v>Cyprus</c:v>
                </c:pt>
                <c:pt idx="14">
                  <c:v>Sweden</c:v>
                </c:pt>
                <c:pt idx="15">
                  <c:v>Poland</c:v>
                </c:pt>
                <c:pt idx="16">
                  <c:v>Ukraine</c:v>
                </c:pt>
                <c:pt idx="17">
                  <c:v>Armenia</c:v>
                </c:pt>
                <c:pt idx="18">
                  <c:v>Czech Republic</c:v>
                </c:pt>
                <c:pt idx="19">
                  <c:v>Norway</c:v>
                </c:pt>
                <c:pt idx="20">
                  <c:v>Latvia</c:v>
                </c:pt>
                <c:pt idx="21">
                  <c:v>Austria</c:v>
                </c:pt>
                <c:pt idx="22">
                  <c:v>Kazakhstan</c:v>
                </c:pt>
                <c:pt idx="23">
                  <c:v>Republic of Moldova</c:v>
                </c:pt>
                <c:pt idx="24">
                  <c:v>Finland</c:v>
                </c:pt>
                <c:pt idx="25">
                  <c:v>Lithuania</c:v>
                </c:pt>
                <c:pt idx="26">
                  <c:v>Hungary</c:v>
                </c:pt>
                <c:pt idx="27">
                  <c:v>Croatia</c:v>
                </c:pt>
                <c:pt idx="28">
                  <c:v>Russian Federation</c:v>
                </c:pt>
                <c:pt idx="29">
                  <c:v>Slovenia</c:v>
                </c:pt>
              </c:strCache>
            </c:strRef>
          </c:cat>
          <c:val>
            <c:numRef>
              <c:f>Лист4!$O$2:$O$31</c:f>
              <c:numCache>
                <c:formatCode>General</c:formatCode>
                <c:ptCount val="30"/>
                <c:pt idx="0">
                  <c:v>53.64</c:v>
                </c:pt>
                <c:pt idx="1">
                  <c:v>59.38</c:v>
                </c:pt>
                <c:pt idx="2">
                  <c:v>72.33</c:v>
                </c:pt>
                <c:pt idx="3">
                  <c:v>80.86</c:v>
                </c:pt>
                <c:pt idx="4">
                  <c:v>82.61</c:v>
                </c:pt>
                <c:pt idx="5">
                  <c:v>88.3</c:v>
                </c:pt>
                <c:pt idx="6">
                  <c:v>92.98</c:v>
                </c:pt>
                <c:pt idx="7">
                  <c:v>101.71</c:v>
                </c:pt>
                <c:pt idx="8">
                  <c:v>102.49</c:v>
                </c:pt>
                <c:pt idx="9">
                  <c:v>105.42</c:v>
                </c:pt>
                <c:pt idx="10">
                  <c:v>106.43</c:v>
                </c:pt>
                <c:pt idx="11">
                  <c:v>106.72</c:v>
                </c:pt>
                <c:pt idx="12">
                  <c:v>111.54</c:v>
                </c:pt>
                <c:pt idx="13">
                  <c:v>113.47</c:v>
                </c:pt>
                <c:pt idx="14">
                  <c:v>116.22</c:v>
                </c:pt>
                <c:pt idx="15">
                  <c:v>116.55</c:v>
                </c:pt>
                <c:pt idx="16">
                  <c:v>117.04</c:v>
                </c:pt>
                <c:pt idx="17">
                  <c:v>120.59</c:v>
                </c:pt>
                <c:pt idx="18">
                  <c:v>131.99</c:v>
                </c:pt>
                <c:pt idx="19">
                  <c:v>134.54</c:v>
                </c:pt>
                <c:pt idx="20">
                  <c:v>134.6</c:v>
                </c:pt>
                <c:pt idx="21">
                  <c:v>135.05000000000001</c:v>
                </c:pt>
                <c:pt idx="22">
                  <c:v>141.07</c:v>
                </c:pt>
                <c:pt idx="23">
                  <c:v>154.04</c:v>
                </c:pt>
                <c:pt idx="24">
                  <c:v>156.81</c:v>
                </c:pt>
                <c:pt idx="25">
                  <c:v>168.61</c:v>
                </c:pt>
                <c:pt idx="26">
                  <c:v>172.15</c:v>
                </c:pt>
                <c:pt idx="27">
                  <c:v>195.15</c:v>
                </c:pt>
                <c:pt idx="28">
                  <c:v>195.93</c:v>
                </c:pt>
                <c:pt idx="29">
                  <c:v>227.59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6"/>
        <c:axId val="40299136"/>
        <c:axId val="123355520"/>
      </c:barChart>
      <c:catAx>
        <c:axId val="402991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4929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23355520"/>
        <c:crosses val="autoZero"/>
        <c:auto val="1"/>
        <c:lblAlgn val="ctr"/>
        <c:lblOffset val="100"/>
        <c:noMultiLvlLbl val="0"/>
      </c:catAx>
      <c:valAx>
        <c:axId val="1233555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4929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4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40299136"/>
        <c:crosses val="autoZero"/>
        <c:crossBetween val="between"/>
      </c:valAx>
      <c:spPr>
        <a:pattFill prst="pct5">
          <a:fgClr>
            <a:schemeClr val="accent3">
              <a:lumMod val="40000"/>
              <a:lumOff val="60000"/>
            </a:schemeClr>
          </a:fgClr>
          <a:bgClr>
            <a:schemeClr val="tx1"/>
          </a:bgClr>
        </a:pattFill>
        <a:ln w="19715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pattFill prst="pct50">
      <a:fgClr>
        <a:schemeClr val="accent2">
          <a:lumMod val="40000"/>
          <a:lumOff val="60000"/>
        </a:schemeClr>
      </a:fgClr>
      <a:bgClr>
        <a:schemeClr val="tx1"/>
      </a:bgClr>
    </a:pattFill>
    <a:ln w="4929">
      <a:solidFill>
        <a:srgbClr val="000000"/>
      </a:solidFill>
      <a:prstDash val="solid"/>
    </a:ln>
  </c:spPr>
  <c:txPr>
    <a:bodyPr/>
    <a:lstStyle/>
    <a:p>
      <a:pPr>
        <a:defRPr sz="2870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777488017204438"/>
          <c:y val="7.0211775411197691E-2"/>
          <c:w val="0.8291060417890076"/>
          <c:h val="0.784135426751524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'EC males'!$F$36</c:f>
              <c:strCache>
                <c:ptCount val="1"/>
                <c:pt idx="0">
                  <c:v>РФ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 w="11294">
              <a:solidFill>
                <a:srgbClr val="000000"/>
              </a:solidFill>
              <a:prstDash val="solid"/>
            </a:ln>
          </c:spPr>
          <c:invertIfNegative val="0"/>
          <c:dLbls>
            <c:txPr>
              <a:bodyPr/>
              <a:lstStyle/>
              <a:p>
                <a:pPr>
                  <a:defRPr sz="1067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'EC males'!$E$37:$E$39</c:f>
              <c:strCache>
                <c:ptCount val="3"/>
                <c:pt idx="0">
                  <c:v>45-59</c:v>
                </c:pt>
                <c:pt idx="1">
                  <c:v>60-75</c:v>
                </c:pt>
                <c:pt idx="2">
                  <c:v>75+</c:v>
                </c:pt>
              </c:strCache>
            </c:strRef>
          </c:cat>
          <c:val>
            <c:numRef>
              <c:f>'EC males'!$F$37:$F$39</c:f>
              <c:numCache>
                <c:formatCode>General</c:formatCode>
                <c:ptCount val="3"/>
                <c:pt idx="0">
                  <c:v>390.56</c:v>
                </c:pt>
                <c:pt idx="1">
                  <c:v>340.15</c:v>
                </c:pt>
                <c:pt idx="2">
                  <c:v>559.79999999999995</c:v>
                </c:pt>
              </c:numCache>
            </c:numRef>
          </c:val>
        </c:ser>
        <c:ser>
          <c:idx val="1"/>
          <c:order val="1"/>
          <c:tx>
            <c:strRef>
              <c:f>'EC males'!$G$36</c:f>
              <c:strCache>
                <c:ptCount val="1"/>
                <c:pt idx="0">
                  <c:v>ЕС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 w="11294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2"/>
              <c:layout>
                <c:manualLayout>
                  <c:x val="2.8345064834065941E-2"/>
                  <c:y val="4.199268864306082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67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'EC males'!$E$37:$E$39</c:f>
              <c:strCache>
                <c:ptCount val="3"/>
                <c:pt idx="0">
                  <c:v>45-59</c:v>
                </c:pt>
                <c:pt idx="1">
                  <c:v>60-75</c:v>
                </c:pt>
                <c:pt idx="2">
                  <c:v>75+</c:v>
                </c:pt>
              </c:strCache>
            </c:strRef>
          </c:cat>
          <c:val>
            <c:numRef>
              <c:f>'EC males'!$G$37:$G$39</c:f>
              <c:numCache>
                <c:formatCode>General</c:formatCode>
                <c:ptCount val="3"/>
                <c:pt idx="0">
                  <c:v>55.2</c:v>
                </c:pt>
                <c:pt idx="1">
                  <c:v>65.400000000000006</c:v>
                </c:pt>
                <c:pt idx="2">
                  <c:v>248.16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7675392"/>
        <c:axId val="127812352"/>
      </c:barChart>
      <c:catAx>
        <c:axId val="1276753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2824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45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2781235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27812352"/>
        <c:scaling>
          <c:orientation val="minMax"/>
        </c:scaling>
        <c:delete val="0"/>
        <c:axPos val="l"/>
        <c:majorGridlines>
          <c:spPr>
            <a:ln w="2824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2824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89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27675392"/>
        <c:crosses val="autoZero"/>
        <c:crossBetween val="between"/>
      </c:valAx>
      <c:spPr>
        <a:noFill/>
        <a:ln w="11294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17769276481949192"/>
          <c:y val="9.5282853794219122E-2"/>
          <c:w val="0.16039271034516911"/>
          <c:h val="0.14029779296455869"/>
        </c:manualLayout>
      </c:layout>
      <c:overlay val="0"/>
      <c:spPr>
        <a:solidFill>
          <a:srgbClr val="FFFFFF"/>
        </a:solidFill>
        <a:ln w="2824">
          <a:solidFill>
            <a:srgbClr val="000000"/>
          </a:solidFill>
          <a:prstDash val="solid"/>
        </a:ln>
      </c:spPr>
      <c:txPr>
        <a:bodyPr/>
        <a:lstStyle/>
        <a:p>
          <a:pPr>
            <a:defRPr sz="1285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FFFFFF"/>
    </a:solidFill>
    <a:ln w="2824">
      <a:solidFill>
        <a:srgbClr val="000000"/>
      </a:solidFill>
      <a:prstDash val="solid"/>
    </a:ln>
  </c:spPr>
  <c:txPr>
    <a:bodyPr/>
    <a:lstStyle/>
    <a:p>
      <a:pPr>
        <a:defRPr sz="1401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7650198051366709E-2"/>
          <c:y val="1.9122660187007388E-2"/>
          <c:w val="0.74294985173442341"/>
          <c:h val="0.84846336735680827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'[Диаграмма в Microsoft PowerPoint]Лист4'!$M$44</c:f>
              <c:strCache>
                <c:ptCount val="1"/>
                <c:pt idx="0">
                  <c:v>ДТП</c:v>
                </c:pt>
              </c:strCache>
            </c:strRef>
          </c:tx>
          <c:invertIfNegative val="0"/>
          <c:cat>
            <c:strRef>
              <c:f>'[Диаграмма в Microsoft PowerPoint]Лист4'!$N$43:$U$43</c:f>
              <c:strCache>
                <c:ptCount val="8"/>
                <c:pt idx="0">
                  <c:v>45-59 лет, РФ</c:v>
                </c:pt>
                <c:pt idx="1">
                  <c:v>45-59 лет, ЕС</c:v>
                </c:pt>
                <c:pt idx="3">
                  <c:v>60-75 лет, РФ</c:v>
                </c:pt>
                <c:pt idx="4">
                  <c:v>60-75 лет, ЕС</c:v>
                </c:pt>
                <c:pt idx="6">
                  <c:v>75+ лет, РФ</c:v>
                </c:pt>
                <c:pt idx="7">
                  <c:v>75+ лет, ЕС</c:v>
                </c:pt>
              </c:strCache>
            </c:strRef>
          </c:cat>
          <c:val>
            <c:numRef>
              <c:f>'[Диаграмма в Microsoft PowerPoint]Лист4'!$N$44:$U$44</c:f>
              <c:numCache>
                <c:formatCode>General</c:formatCode>
                <c:ptCount val="8"/>
                <c:pt idx="0">
                  <c:v>35.03</c:v>
                </c:pt>
                <c:pt idx="1">
                  <c:v>9.9700000000000006</c:v>
                </c:pt>
                <c:pt idx="3">
                  <c:v>29.69</c:v>
                </c:pt>
                <c:pt idx="4">
                  <c:v>9.91</c:v>
                </c:pt>
                <c:pt idx="6">
                  <c:v>55.2</c:v>
                </c:pt>
                <c:pt idx="7">
                  <c:v>19.399999999999999</c:v>
                </c:pt>
              </c:numCache>
            </c:numRef>
          </c:val>
        </c:ser>
        <c:ser>
          <c:idx val="1"/>
          <c:order val="1"/>
          <c:tx>
            <c:strRef>
              <c:f>'[Диаграмма в Microsoft PowerPoint]Лист4'!$M$45</c:f>
              <c:strCache>
                <c:ptCount val="1"/>
                <c:pt idx="0">
                  <c:v>Падения</c:v>
                </c:pt>
              </c:strCache>
            </c:strRef>
          </c:tx>
          <c:invertIfNegative val="0"/>
          <c:cat>
            <c:strRef>
              <c:f>'[Диаграмма в Microsoft PowerPoint]Лист4'!$N$43:$U$43</c:f>
              <c:strCache>
                <c:ptCount val="8"/>
                <c:pt idx="0">
                  <c:v>45-59 лет, РФ</c:v>
                </c:pt>
                <c:pt idx="1">
                  <c:v>45-59 лет, ЕС</c:v>
                </c:pt>
                <c:pt idx="3">
                  <c:v>60-75 лет, РФ</c:v>
                </c:pt>
                <c:pt idx="4">
                  <c:v>60-75 лет, ЕС</c:v>
                </c:pt>
                <c:pt idx="6">
                  <c:v>75+ лет, РФ</c:v>
                </c:pt>
                <c:pt idx="7">
                  <c:v>75+ лет, ЕС</c:v>
                </c:pt>
              </c:strCache>
            </c:strRef>
          </c:cat>
          <c:val>
            <c:numRef>
              <c:f>'[Диаграмма в Microsoft PowerPoint]Лист4'!$N$45:$U$45</c:f>
              <c:numCache>
                <c:formatCode>General</c:formatCode>
                <c:ptCount val="8"/>
                <c:pt idx="0">
                  <c:v>17.38</c:v>
                </c:pt>
                <c:pt idx="1">
                  <c:v>5.3</c:v>
                </c:pt>
                <c:pt idx="3">
                  <c:v>22.61</c:v>
                </c:pt>
                <c:pt idx="4">
                  <c:v>11.77</c:v>
                </c:pt>
                <c:pt idx="6">
                  <c:v>39.159999999999997</c:v>
                </c:pt>
                <c:pt idx="7">
                  <c:v>73.19</c:v>
                </c:pt>
              </c:numCache>
            </c:numRef>
          </c:val>
        </c:ser>
        <c:ser>
          <c:idx val="2"/>
          <c:order val="2"/>
          <c:tx>
            <c:strRef>
              <c:f>'[Диаграмма в Microsoft PowerPoint]Лист4'!$M$46</c:f>
              <c:strCache>
                <c:ptCount val="1"/>
                <c:pt idx="0">
                  <c:v>Утопления</c:v>
                </c:pt>
              </c:strCache>
            </c:strRef>
          </c:tx>
          <c:invertIfNegative val="0"/>
          <c:cat>
            <c:strRef>
              <c:f>'[Диаграмма в Microsoft PowerPoint]Лист4'!$N$43:$U$43</c:f>
              <c:strCache>
                <c:ptCount val="8"/>
                <c:pt idx="0">
                  <c:v>45-59 лет, РФ</c:v>
                </c:pt>
                <c:pt idx="1">
                  <c:v>45-59 лет, ЕС</c:v>
                </c:pt>
                <c:pt idx="3">
                  <c:v>60-75 лет, РФ</c:v>
                </c:pt>
                <c:pt idx="4">
                  <c:v>60-75 лет, ЕС</c:v>
                </c:pt>
                <c:pt idx="6">
                  <c:v>75+ лет, РФ</c:v>
                </c:pt>
                <c:pt idx="7">
                  <c:v>75+ лет, ЕС</c:v>
                </c:pt>
              </c:strCache>
            </c:strRef>
          </c:cat>
          <c:val>
            <c:numRef>
              <c:f>'[Диаграмма в Microsoft PowerPoint]Лист4'!$N$46:$U$46</c:f>
              <c:numCache>
                <c:formatCode>General</c:formatCode>
                <c:ptCount val="8"/>
                <c:pt idx="0">
                  <c:v>17.18</c:v>
                </c:pt>
                <c:pt idx="1">
                  <c:v>1.52</c:v>
                </c:pt>
                <c:pt idx="3">
                  <c:v>13.19</c:v>
                </c:pt>
                <c:pt idx="4">
                  <c:v>2.2000000000000002</c:v>
                </c:pt>
                <c:pt idx="6">
                  <c:v>17.579999999999998</c:v>
                </c:pt>
                <c:pt idx="7">
                  <c:v>3.56</c:v>
                </c:pt>
              </c:numCache>
            </c:numRef>
          </c:val>
        </c:ser>
        <c:ser>
          <c:idx val="3"/>
          <c:order val="3"/>
          <c:tx>
            <c:strRef>
              <c:f>'[Диаграмма в Microsoft PowerPoint]Лист4'!$M$47</c:f>
              <c:strCache>
                <c:ptCount val="1"/>
                <c:pt idx="0">
                  <c:v>Пожары</c:v>
                </c:pt>
              </c:strCache>
            </c:strRef>
          </c:tx>
          <c:invertIfNegative val="0"/>
          <c:cat>
            <c:strRef>
              <c:f>'[Диаграмма в Microsoft PowerPoint]Лист4'!$N$43:$U$43</c:f>
              <c:strCache>
                <c:ptCount val="8"/>
                <c:pt idx="0">
                  <c:v>45-59 лет, РФ</c:v>
                </c:pt>
                <c:pt idx="1">
                  <c:v>45-59 лет, ЕС</c:v>
                </c:pt>
                <c:pt idx="3">
                  <c:v>60-75 лет, РФ</c:v>
                </c:pt>
                <c:pt idx="4">
                  <c:v>60-75 лет, ЕС</c:v>
                </c:pt>
                <c:pt idx="6">
                  <c:v>75+ лет, РФ</c:v>
                </c:pt>
                <c:pt idx="7">
                  <c:v>75+ лет, ЕС</c:v>
                </c:pt>
              </c:strCache>
            </c:strRef>
          </c:cat>
          <c:val>
            <c:numRef>
              <c:f>'[Диаграмма в Microsoft PowerPoint]Лист4'!$N$47:$U$47</c:f>
              <c:numCache>
                <c:formatCode>General</c:formatCode>
                <c:ptCount val="8"/>
                <c:pt idx="0">
                  <c:v>17.91</c:v>
                </c:pt>
                <c:pt idx="1">
                  <c:v>0.79</c:v>
                </c:pt>
                <c:pt idx="3">
                  <c:v>19.11</c:v>
                </c:pt>
                <c:pt idx="4">
                  <c:v>1.25</c:v>
                </c:pt>
                <c:pt idx="6">
                  <c:v>38.35</c:v>
                </c:pt>
                <c:pt idx="7">
                  <c:v>2.89</c:v>
                </c:pt>
              </c:numCache>
            </c:numRef>
          </c:val>
        </c:ser>
        <c:ser>
          <c:idx val="4"/>
          <c:order val="4"/>
          <c:tx>
            <c:strRef>
              <c:f>'[Диаграмма в Microsoft PowerPoint]Лист4'!$M$48</c:f>
              <c:strCache>
                <c:ptCount val="1"/>
                <c:pt idx="0">
                  <c:v>Отравления</c:v>
                </c:pt>
              </c:strCache>
            </c:strRef>
          </c:tx>
          <c:invertIfNegative val="0"/>
          <c:cat>
            <c:strRef>
              <c:f>'[Диаграмма в Microsoft PowerPoint]Лист4'!$N$43:$U$43</c:f>
              <c:strCache>
                <c:ptCount val="8"/>
                <c:pt idx="0">
                  <c:v>45-59 лет, РФ</c:v>
                </c:pt>
                <c:pt idx="1">
                  <c:v>45-59 лет, ЕС</c:v>
                </c:pt>
                <c:pt idx="3">
                  <c:v>60-75 лет, РФ</c:v>
                </c:pt>
                <c:pt idx="4">
                  <c:v>60-75 лет, ЕС</c:v>
                </c:pt>
                <c:pt idx="6">
                  <c:v>75+ лет, РФ</c:v>
                </c:pt>
                <c:pt idx="7">
                  <c:v>75+ лет, ЕС</c:v>
                </c:pt>
              </c:strCache>
            </c:strRef>
          </c:cat>
          <c:val>
            <c:numRef>
              <c:f>'[Диаграмма в Microsoft PowerPoint]Лист4'!$N$48:$U$48</c:f>
              <c:numCache>
                <c:formatCode>General</c:formatCode>
                <c:ptCount val="8"/>
                <c:pt idx="0">
                  <c:v>76.94</c:v>
                </c:pt>
                <c:pt idx="1">
                  <c:v>3.48</c:v>
                </c:pt>
                <c:pt idx="3">
                  <c:v>55.15</c:v>
                </c:pt>
                <c:pt idx="4">
                  <c:v>1.8</c:v>
                </c:pt>
                <c:pt idx="6">
                  <c:v>62.96</c:v>
                </c:pt>
                <c:pt idx="7">
                  <c:v>2.88</c:v>
                </c:pt>
              </c:numCache>
            </c:numRef>
          </c:val>
        </c:ser>
        <c:ser>
          <c:idx val="5"/>
          <c:order val="5"/>
          <c:tx>
            <c:strRef>
              <c:f>'[Диаграмма в Microsoft PowerPoint]Лист4'!$M$49</c:f>
              <c:strCache>
                <c:ptCount val="1"/>
                <c:pt idx="0">
                  <c:v>Суициды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cat>
            <c:strRef>
              <c:f>'[Диаграмма в Microsoft PowerPoint]Лист4'!$N$43:$U$43</c:f>
              <c:strCache>
                <c:ptCount val="8"/>
                <c:pt idx="0">
                  <c:v>45-59 лет, РФ</c:v>
                </c:pt>
                <c:pt idx="1">
                  <c:v>45-59 лет, ЕС</c:v>
                </c:pt>
                <c:pt idx="3">
                  <c:v>60-75 лет, РФ</c:v>
                </c:pt>
                <c:pt idx="4">
                  <c:v>60-75 лет, ЕС</c:v>
                </c:pt>
                <c:pt idx="6">
                  <c:v>75+ лет, РФ</c:v>
                </c:pt>
                <c:pt idx="7">
                  <c:v>75+ лет, ЕС</c:v>
                </c:pt>
              </c:strCache>
            </c:strRef>
          </c:cat>
          <c:val>
            <c:numRef>
              <c:f>'[Диаграмма в Microsoft PowerPoint]Лист4'!$N$49:$U$49</c:f>
              <c:numCache>
                <c:formatCode>General</c:formatCode>
                <c:ptCount val="8"/>
                <c:pt idx="0">
                  <c:v>58.01</c:v>
                </c:pt>
                <c:pt idx="1">
                  <c:v>22.52</c:v>
                </c:pt>
                <c:pt idx="3">
                  <c:v>51.78</c:v>
                </c:pt>
                <c:pt idx="4">
                  <c:v>20.49</c:v>
                </c:pt>
                <c:pt idx="6">
                  <c:v>90.99</c:v>
                </c:pt>
                <c:pt idx="7">
                  <c:v>38.380000000000003</c:v>
                </c:pt>
              </c:numCache>
            </c:numRef>
          </c:val>
        </c:ser>
        <c:ser>
          <c:idx val="6"/>
          <c:order val="6"/>
          <c:tx>
            <c:strRef>
              <c:f>'[Диаграмма в Microsoft PowerPoint]Лист4'!$M$50</c:f>
              <c:strCache>
                <c:ptCount val="1"/>
                <c:pt idx="0">
                  <c:v>Убийства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cat>
            <c:strRef>
              <c:f>'[Диаграмма в Microsoft PowerPoint]Лист4'!$N$43:$U$43</c:f>
              <c:strCache>
                <c:ptCount val="8"/>
                <c:pt idx="0">
                  <c:v>45-59 лет, РФ</c:v>
                </c:pt>
                <c:pt idx="1">
                  <c:v>45-59 лет, ЕС</c:v>
                </c:pt>
                <c:pt idx="3">
                  <c:v>60-75 лет, РФ</c:v>
                </c:pt>
                <c:pt idx="4">
                  <c:v>60-75 лет, ЕС</c:v>
                </c:pt>
                <c:pt idx="6">
                  <c:v>75+ лет, РФ</c:v>
                </c:pt>
                <c:pt idx="7">
                  <c:v>75+ лет, ЕС</c:v>
                </c:pt>
              </c:strCache>
            </c:strRef>
          </c:cat>
          <c:val>
            <c:numRef>
              <c:f>'[Диаграмма в Microsoft PowerPoint]Лист4'!$N$50:$U$50</c:f>
              <c:numCache>
                <c:formatCode>General</c:formatCode>
                <c:ptCount val="8"/>
                <c:pt idx="0">
                  <c:v>35.28</c:v>
                </c:pt>
                <c:pt idx="1">
                  <c:v>1.08</c:v>
                </c:pt>
                <c:pt idx="3">
                  <c:v>19.62</c:v>
                </c:pt>
                <c:pt idx="4">
                  <c:v>0.8</c:v>
                </c:pt>
                <c:pt idx="6">
                  <c:v>45.29</c:v>
                </c:pt>
                <c:pt idx="7">
                  <c:v>0.83</c:v>
                </c:pt>
              </c:numCache>
            </c:numRef>
          </c:val>
        </c:ser>
        <c:ser>
          <c:idx val="7"/>
          <c:order val="7"/>
          <c:tx>
            <c:strRef>
              <c:f>'[Диаграмма в Microsoft PowerPoint]Лист4'!$M$51</c:f>
              <c:strCache>
                <c:ptCount val="1"/>
                <c:pt idx="0">
                  <c:v>Другое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cat>
            <c:strRef>
              <c:f>'[Диаграмма в Microsoft PowerPoint]Лист4'!$N$43:$U$43</c:f>
              <c:strCache>
                <c:ptCount val="8"/>
                <c:pt idx="0">
                  <c:v>45-59 лет, РФ</c:v>
                </c:pt>
                <c:pt idx="1">
                  <c:v>45-59 лет, ЕС</c:v>
                </c:pt>
                <c:pt idx="3">
                  <c:v>60-75 лет, РФ</c:v>
                </c:pt>
                <c:pt idx="4">
                  <c:v>60-75 лет, ЕС</c:v>
                </c:pt>
                <c:pt idx="6">
                  <c:v>75+ лет, РФ</c:v>
                </c:pt>
                <c:pt idx="7">
                  <c:v>75+ лет, ЕС</c:v>
                </c:pt>
              </c:strCache>
            </c:strRef>
          </c:cat>
          <c:val>
            <c:numRef>
              <c:f>'[Диаграмма в Microsoft PowerPoint]Лист4'!$N$51:$U$51</c:f>
              <c:numCache>
                <c:formatCode>General</c:formatCode>
                <c:ptCount val="8"/>
                <c:pt idx="0">
                  <c:v>132.82999999999996</c:v>
                </c:pt>
                <c:pt idx="1">
                  <c:v>10.540000000000008</c:v>
                </c:pt>
                <c:pt idx="3">
                  <c:v>128.99999999999994</c:v>
                </c:pt>
                <c:pt idx="4">
                  <c:v>17.180000000000014</c:v>
                </c:pt>
                <c:pt idx="6">
                  <c:v>210.26999999999995</c:v>
                </c:pt>
                <c:pt idx="7">
                  <c:v>107.03000000000002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14"/>
        <c:shape val="box"/>
        <c:axId val="234343040"/>
        <c:axId val="234353024"/>
        <c:axId val="0"/>
      </c:bar3DChart>
      <c:catAx>
        <c:axId val="234343040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ln w="9525"/>
          <a:effectLst>
            <a:outerShdw dir="5400000" sx="1000" sy="1000" algn="ctr" rotWithShape="0">
              <a:srgbClr val="000000">
                <a:alpha val="43137"/>
              </a:srgbClr>
            </a:outerShdw>
          </a:effectLst>
        </c:spPr>
        <c:txPr>
          <a:bodyPr/>
          <a:lstStyle/>
          <a:p>
            <a:pPr>
              <a:defRPr sz="1200" baseline="0"/>
            </a:pPr>
            <a:endParaRPr lang="ru-RU"/>
          </a:p>
        </c:txPr>
        <c:crossAx val="234353024"/>
        <c:crosses val="autoZero"/>
        <c:auto val="1"/>
        <c:lblAlgn val="ctr"/>
        <c:lblOffset val="100"/>
        <c:noMultiLvlLbl val="0"/>
      </c:catAx>
      <c:valAx>
        <c:axId val="2343530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34343040"/>
        <c:crosses val="autoZero"/>
        <c:crossBetween val="between"/>
      </c:valAx>
      <c:spPr>
        <a:blipFill>
          <a:blip xmlns:r="http://schemas.openxmlformats.org/officeDocument/2006/relationships" r:embed="rId2"/>
          <a:tile tx="0" ty="0" sx="100000" sy="100000" flip="none" algn="tl"/>
        </a:blipFill>
        <a:ln>
          <a:bevel/>
        </a:ln>
        <a:effectLst>
          <a:outerShdw blurRad="825500" dir="5400000" algn="ctr" rotWithShape="0">
            <a:srgbClr val="000000">
              <a:alpha val="43137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c:spPr>
    </c:plotArea>
    <c:legend>
      <c:legendPos val="r"/>
      <c:layout>
        <c:manualLayout>
          <c:xMode val="edge"/>
          <c:yMode val="edge"/>
          <c:x val="0.82944087063992211"/>
          <c:y val="1.6391274567666297E-2"/>
          <c:w val="0.15059240723029421"/>
          <c:h val="0.45331230470716188"/>
        </c:manualLayout>
      </c:layout>
      <c:overlay val="0"/>
      <c:txPr>
        <a:bodyPr/>
        <a:lstStyle/>
        <a:p>
          <a:pPr>
            <a:defRPr sz="1400" b="1"/>
          </a:pPr>
          <a:endParaRPr lang="ru-RU"/>
        </a:p>
      </c:txPr>
    </c:legend>
    <c:plotVisOnly val="1"/>
    <c:dispBlanksAs val="gap"/>
    <c:showDLblsOverMax val="0"/>
  </c:chart>
  <c:spPr>
    <a:blipFill>
      <a:blip xmlns:r="http://schemas.openxmlformats.org/officeDocument/2006/relationships" r:embed="rId2"/>
      <a:tile tx="0" ty="0" sx="100000" sy="100000" flip="none" algn="tl"/>
    </a:blipFill>
  </c:sp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0494853225857209E-2"/>
          <c:y val="1.9122660187007388E-2"/>
          <c:w val="0.76144023440050501"/>
          <c:h val="0.84846336735680827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'[Диаграмма в Microsoft PowerPoint]Лист4'!$M$44</c:f>
              <c:strCache>
                <c:ptCount val="1"/>
                <c:pt idx="0">
                  <c:v>ДТП</c:v>
                </c:pt>
              </c:strCache>
            </c:strRef>
          </c:tx>
          <c:invertIfNegative val="0"/>
          <c:cat>
            <c:strRef>
              <c:f>'[Диаграмма в Microsoft PowerPoint]Лист4'!$N$43:$U$43</c:f>
              <c:strCache>
                <c:ptCount val="8"/>
                <c:pt idx="0">
                  <c:v>45-59 лет, РФ</c:v>
                </c:pt>
                <c:pt idx="1">
                  <c:v>45-59 лет, ЕС</c:v>
                </c:pt>
                <c:pt idx="3">
                  <c:v>60-75 лет, РФ</c:v>
                </c:pt>
                <c:pt idx="4">
                  <c:v>60-75 лет, ЕС</c:v>
                </c:pt>
                <c:pt idx="6">
                  <c:v>75+ лет, РФ</c:v>
                </c:pt>
                <c:pt idx="7">
                  <c:v>75+ лет, ЕС</c:v>
                </c:pt>
              </c:strCache>
            </c:strRef>
          </c:cat>
          <c:val>
            <c:numRef>
              <c:f>'[Диаграмма в Microsoft PowerPoint]Лист4'!$N$44:$U$44</c:f>
              <c:numCache>
                <c:formatCode>General</c:formatCode>
                <c:ptCount val="8"/>
                <c:pt idx="0">
                  <c:v>10.16</c:v>
                </c:pt>
                <c:pt idx="1">
                  <c:v>2.5</c:v>
                </c:pt>
                <c:pt idx="3">
                  <c:v>12.13</c:v>
                </c:pt>
                <c:pt idx="4">
                  <c:v>3.77</c:v>
                </c:pt>
                <c:pt idx="6">
                  <c:v>17.52</c:v>
                </c:pt>
                <c:pt idx="7">
                  <c:v>6.91</c:v>
                </c:pt>
              </c:numCache>
            </c:numRef>
          </c:val>
        </c:ser>
        <c:ser>
          <c:idx val="1"/>
          <c:order val="1"/>
          <c:tx>
            <c:strRef>
              <c:f>'[Диаграмма в Microsoft PowerPoint]Лист4'!$M$45</c:f>
              <c:strCache>
                <c:ptCount val="1"/>
                <c:pt idx="0">
                  <c:v>Падения</c:v>
                </c:pt>
              </c:strCache>
            </c:strRef>
          </c:tx>
          <c:invertIfNegative val="0"/>
          <c:cat>
            <c:strRef>
              <c:f>'[Диаграмма в Microsoft PowerPoint]Лист4'!$N$43:$U$43</c:f>
              <c:strCache>
                <c:ptCount val="8"/>
                <c:pt idx="0">
                  <c:v>45-59 лет, РФ</c:v>
                </c:pt>
                <c:pt idx="1">
                  <c:v>45-59 лет, ЕС</c:v>
                </c:pt>
                <c:pt idx="3">
                  <c:v>60-75 лет, РФ</c:v>
                </c:pt>
                <c:pt idx="4">
                  <c:v>60-75 лет, ЕС</c:v>
                </c:pt>
                <c:pt idx="6">
                  <c:v>75+ лет, РФ</c:v>
                </c:pt>
                <c:pt idx="7">
                  <c:v>75+ лет, ЕС</c:v>
                </c:pt>
              </c:strCache>
            </c:strRef>
          </c:cat>
          <c:val>
            <c:numRef>
              <c:f>'[Диаграмма в Microsoft PowerPoint]Лист4'!$N$45:$U$45</c:f>
              <c:numCache>
                <c:formatCode>General</c:formatCode>
                <c:ptCount val="8"/>
                <c:pt idx="0">
                  <c:v>3.18</c:v>
                </c:pt>
                <c:pt idx="1">
                  <c:v>1.36</c:v>
                </c:pt>
                <c:pt idx="3">
                  <c:v>4.91</c:v>
                </c:pt>
                <c:pt idx="4">
                  <c:v>4.97</c:v>
                </c:pt>
                <c:pt idx="6">
                  <c:v>20.39</c:v>
                </c:pt>
                <c:pt idx="7">
                  <c:v>55.26</c:v>
                </c:pt>
              </c:numCache>
            </c:numRef>
          </c:val>
        </c:ser>
        <c:ser>
          <c:idx val="2"/>
          <c:order val="2"/>
          <c:tx>
            <c:strRef>
              <c:f>'[Диаграмма в Microsoft PowerPoint]Лист4'!$M$46</c:f>
              <c:strCache>
                <c:ptCount val="1"/>
                <c:pt idx="0">
                  <c:v>Утопления</c:v>
                </c:pt>
              </c:strCache>
            </c:strRef>
          </c:tx>
          <c:invertIfNegative val="0"/>
          <c:cat>
            <c:strRef>
              <c:f>'[Диаграмма в Microsoft PowerPoint]Лист4'!$N$43:$U$43</c:f>
              <c:strCache>
                <c:ptCount val="8"/>
                <c:pt idx="0">
                  <c:v>45-59 лет, РФ</c:v>
                </c:pt>
                <c:pt idx="1">
                  <c:v>45-59 лет, ЕС</c:v>
                </c:pt>
                <c:pt idx="3">
                  <c:v>60-75 лет, РФ</c:v>
                </c:pt>
                <c:pt idx="4">
                  <c:v>60-75 лет, ЕС</c:v>
                </c:pt>
                <c:pt idx="6">
                  <c:v>75+ лет, РФ</c:v>
                </c:pt>
                <c:pt idx="7">
                  <c:v>75+ лет, ЕС</c:v>
                </c:pt>
              </c:strCache>
            </c:strRef>
          </c:cat>
          <c:val>
            <c:numRef>
              <c:f>'[Диаграмма в Microsoft PowerPoint]Лист4'!$N$46:$U$46</c:f>
              <c:numCache>
                <c:formatCode>General</c:formatCode>
                <c:ptCount val="8"/>
                <c:pt idx="0">
                  <c:v>1.96</c:v>
                </c:pt>
                <c:pt idx="1">
                  <c:v>0.46</c:v>
                </c:pt>
                <c:pt idx="3">
                  <c:v>1.92</c:v>
                </c:pt>
                <c:pt idx="4">
                  <c:v>0.77</c:v>
                </c:pt>
                <c:pt idx="6">
                  <c:v>3.1</c:v>
                </c:pt>
                <c:pt idx="7">
                  <c:v>1.18</c:v>
                </c:pt>
              </c:numCache>
            </c:numRef>
          </c:val>
        </c:ser>
        <c:ser>
          <c:idx val="3"/>
          <c:order val="3"/>
          <c:tx>
            <c:strRef>
              <c:f>'[Диаграмма в Microsoft PowerPoint]Лист4'!$M$47</c:f>
              <c:strCache>
                <c:ptCount val="1"/>
                <c:pt idx="0">
                  <c:v>Пожары</c:v>
                </c:pt>
              </c:strCache>
            </c:strRef>
          </c:tx>
          <c:invertIfNegative val="0"/>
          <c:cat>
            <c:strRef>
              <c:f>'[Диаграмма в Microsoft PowerPoint]Лист4'!$N$43:$U$43</c:f>
              <c:strCache>
                <c:ptCount val="8"/>
                <c:pt idx="0">
                  <c:v>45-59 лет, РФ</c:v>
                </c:pt>
                <c:pt idx="1">
                  <c:v>45-59 лет, ЕС</c:v>
                </c:pt>
                <c:pt idx="3">
                  <c:v>60-75 лет, РФ</c:v>
                </c:pt>
                <c:pt idx="4">
                  <c:v>60-75 лет, ЕС</c:v>
                </c:pt>
                <c:pt idx="6">
                  <c:v>75+ лет, РФ</c:v>
                </c:pt>
                <c:pt idx="7">
                  <c:v>75+ лет, ЕС</c:v>
                </c:pt>
              </c:strCache>
            </c:strRef>
          </c:cat>
          <c:val>
            <c:numRef>
              <c:f>'[Диаграмма в Microsoft PowerPoint]Лист4'!$N$47:$U$47</c:f>
              <c:numCache>
                <c:formatCode>General</c:formatCode>
                <c:ptCount val="8"/>
                <c:pt idx="0">
                  <c:v>3.86</c:v>
                </c:pt>
                <c:pt idx="1">
                  <c:v>0.37</c:v>
                </c:pt>
                <c:pt idx="3">
                  <c:v>5.6</c:v>
                </c:pt>
                <c:pt idx="4">
                  <c:v>0.56999999999999995</c:v>
                </c:pt>
                <c:pt idx="6">
                  <c:v>13.13</c:v>
                </c:pt>
                <c:pt idx="7">
                  <c:v>1.91</c:v>
                </c:pt>
              </c:numCache>
            </c:numRef>
          </c:val>
        </c:ser>
        <c:ser>
          <c:idx val="4"/>
          <c:order val="4"/>
          <c:tx>
            <c:strRef>
              <c:f>'[Диаграмма в Microsoft PowerPoint]Лист4'!$M$48</c:f>
              <c:strCache>
                <c:ptCount val="1"/>
                <c:pt idx="0">
                  <c:v>Отравления</c:v>
                </c:pt>
              </c:strCache>
            </c:strRef>
          </c:tx>
          <c:invertIfNegative val="0"/>
          <c:cat>
            <c:strRef>
              <c:f>'[Диаграмма в Microsoft PowerPoint]Лист4'!$N$43:$U$43</c:f>
              <c:strCache>
                <c:ptCount val="8"/>
                <c:pt idx="0">
                  <c:v>45-59 лет, РФ</c:v>
                </c:pt>
                <c:pt idx="1">
                  <c:v>45-59 лет, ЕС</c:v>
                </c:pt>
                <c:pt idx="3">
                  <c:v>60-75 лет, РФ</c:v>
                </c:pt>
                <c:pt idx="4">
                  <c:v>60-75 лет, ЕС</c:v>
                </c:pt>
                <c:pt idx="6">
                  <c:v>75+ лет, РФ</c:v>
                </c:pt>
                <c:pt idx="7">
                  <c:v>75+ лет, ЕС</c:v>
                </c:pt>
              </c:strCache>
            </c:strRef>
          </c:cat>
          <c:val>
            <c:numRef>
              <c:f>'[Диаграмма в Microsoft PowerPoint]Лист4'!$N$48:$U$48</c:f>
              <c:numCache>
                <c:formatCode>General</c:formatCode>
                <c:ptCount val="8"/>
                <c:pt idx="0">
                  <c:v>18.39</c:v>
                </c:pt>
                <c:pt idx="1">
                  <c:v>1.4</c:v>
                </c:pt>
                <c:pt idx="3">
                  <c:v>15.16</c:v>
                </c:pt>
                <c:pt idx="4">
                  <c:v>1.01</c:v>
                </c:pt>
                <c:pt idx="6">
                  <c:v>13.51</c:v>
                </c:pt>
                <c:pt idx="7">
                  <c:v>2.46</c:v>
                </c:pt>
              </c:numCache>
            </c:numRef>
          </c:val>
        </c:ser>
        <c:ser>
          <c:idx val="5"/>
          <c:order val="5"/>
          <c:tx>
            <c:strRef>
              <c:f>'[Диаграмма в Microsoft PowerPoint]Лист4'!$M$49</c:f>
              <c:strCache>
                <c:ptCount val="1"/>
                <c:pt idx="0">
                  <c:v>Суициды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cat>
            <c:strRef>
              <c:f>'[Диаграмма в Microsoft PowerPoint]Лист4'!$N$43:$U$43</c:f>
              <c:strCache>
                <c:ptCount val="8"/>
                <c:pt idx="0">
                  <c:v>45-59 лет, РФ</c:v>
                </c:pt>
                <c:pt idx="1">
                  <c:v>45-59 лет, ЕС</c:v>
                </c:pt>
                <c:pt idx="3">
                  <c:v>60-75 лет, РФ</c:v>
                </c:pt>
                <c:pt idx="4">
                  <c:v>60-75 лет, ЕС</c:v>
                </c:pt>
                <c:pt idx="6">
                  <c:v>75+ лет, РФ</c:v>
                </c:pt>
                <c:pt idx="7">
                  <c:v>75+ лет, ЕС</c:v>
                </c:pt>
              </c:strCache>
            </c:strRef>
          </c:cat>
          <c:val>
            <c:numRef>
              <c:f>'[Диаграмма в Microsoft PowerPoint]Лист4'!$N$49:$U$49</c:f>
              <c:numCache>
                <c:formatCode>@</c:formatCode>
                <c:ptCount val="8"/>
                <c:pt idx="0">
                  <c:v>8.35</c:v>
                </c:pt>
                <c:pt idx="1">
                  <c:v>7.65</c:v>
                </c:pt>
                <c:pt idx="3">
                  <c:v>9.85</c:v>
                </c:pt>
                <c:pt idx="4">
                  <c:v>7.1</c:v>
                </c:pt>
                <c:pt idx="6">
                  <c:v>20.73</c:v>
                </c:pt>
                <c:pt idx="7">
                  <c:v>8.07</c:v>
                </c:pt>
              </c:numCache>
            </c:numRef>
          </c:val>
        </c:ser>
        <c:ser>
          <c:idx val="6"/>
          <c:order val="6"/>
          <c:tx>
            <c:strRef>
              <c:f>'[Диаграмма в Microsoft PowerPoint]Лист4'!$M$50</c:f>
              <c:strCache>
                <c:ptCount val="1"/>
                <c:pt idx="0">
                  <c:v>Убийства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cat>
            <c:strRef>
              <c:f>'[Диаграмма в Microsoft PowerPoint]Лист4'!$N$43:$U$43</c:f>
              <c:strCache>
                <c:ptCount val="8"/>
                <c:pt idx="0">
                  <c:v>45-59 лет, РФ</c:v>
                </c:pt>
                <c:pt idx="1">
                  <c:v>45-59 лет, ЕС</c:v>
                </c:pt>
                <c:pt idx="3">
                  <c:v>60-75 лет, РФ</c:v>
                </c:pt>
                <c:pt idx="4">
                  <c:v>60-75 лет, ЕС</c:v>
                </c:pt>
                <c:pt idx="6">
                  <c:v>75+ лет, РФ</c:v>
                </c:pt>
                <c:pt idx="7">
                  <c:v>75+ лет, ЕС</c:v>
                </c:pt>
              </c:strCache>
            </c:strRef>
          </c:cat>
          <c:val>
            <c:numRef>
              <c:f>'[Диаграмма в Microsoft PowerPoint]Лист4'!$N$50:$U$50</c:f>
              <c:numCache>
                <c:formatCode>@</c:formatCode>
                <c:ptCount val="8"/>
                <c:pt idx="0">
                  <c:v>8.33</c:v>
                </c:pt>
                <c:pt idx="1">
                  <c:v>0.53</c:v>
                </c:pt>
                <c:pt idx="3">
                  <c:v>6.41</c:v>
                </c:pt>
                <c:pt idx="4">
                  <c:v>0.38</c:v>
                </c:pt>
                <c:pt idx="6" formatCode="General">
                  <c:v>11</c:v>
                </c:pt>
                <c:pt idx="7">
                  <c:v>0.57999999999999996</c:v>
                </c:pt>
              </c:numCache>
            </c:numRef>
          </c:val>
        </c:ser>
        <c:ser>
          <c:idx val="7"/>
          <c:order val="7"/>
          <c:tx>
            <c:strRef>
              <c:f>'[Диаграмма в Microsoft PowerPoint]Лист4'!$M$51</c:f>
              <c:strCache>
                <c:ptCount val="1"/>
                <c:pt idx="0">
                  <c:v>Другое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cat>
            <c:strRef>
              <c:f>'[Диаграмма в Microsoft PowerPoint]Лист4'!$N$43:$U$43</c:f>
              <c:strCache>
                <c:ptCount val="8"/>
                <c:pt idx="0">
                  <c:v>45-59 лет, РФ</c:v>
                </c:pt>
                <c:pt idx="1">
                  <c:v>45-59 лет, ЕС</c:v>
                </c:pt>
                <c:pt idx="3">
                  <c:v>60-75 лет, РФ</c:v>
                </c:pt>
                <c:pt idx="4">
                  <c:v>60-75 лет, ЕС</c:v>
                </c:pt>
                <c:pt idx="6">
                  <c:v>75+ лет, РФ</c:v>
                </c:pt>
                <c:pt idx="7">
                  <c:v>75+ лет, ЕС</c:v>
                </c:pt>
              </c:strCache>
            </c:strRef>
          </c:cat>
          <c:val>
            <c:numRef>
              <c:f>'[Диаграмма в Microsoft PowerPoint]Лист4'!$N$51:$U$51</c:f>
              <c:numCache>
                <c:formatCode>General</c:formatCode>
                <c:ptCount val="8"/>
                <c:pt idx="0">
                  <c:v>27.910000000000004</c:v>
                </c:pt>
                <c:pt idx="1">
                  <c:v>3.6500000000000012</c:v>
                </c:pt>
                <c:pt idx="3">
                  <c:v>30.179999999999996</c:v>
                </c:pt>
                <c:pt idx="4">
                  <c:v>8.01</c:v>
                </c:pt>
                <c:pt idx="6">
                  <c:v>51.539999999999978</c:v>
                </c:pt>
                <c:pt idx="7">
                  <c:v>89.370000000000019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14"/>
        <c:shape val="box"/>
        <c:axId val="237993344"/>
        <c:axId val="238007424"/>
        <c:axId val="0"/>
      </c:bar3DChart>
      <c:catAx>
        <c:axId val="237993344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ln w="9525"/>
          <a:effectLst>
            <a:outerShdw dir="5400000" sx="1000" sy="1000" algn="ctr" rotWithShape="0">
              <a:srgbClr val="000000">
                <a:alpha val="43137"/>
              </a:srgbClr>
            </a:outerShdw>
          </a:effectLst>
        </c:spPr>
        <c:crossAx val="238007424"/>
        <c:crosses val="autoZero"/>
        <c:auto val="1"/>
        <c:lblAlgn val="ctr"/>
        <c:lblOffset val="100"/>
        <c:noMultiLvlLbl val="0"/>
      </c:catAx>
      <c:valAx>
        <c:axId val="2380074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37993344"/>
        <c:crosses val="autoZero"/>
        <c:crossBetween val="between"/>
      </c:valAx>
      <c:spPr>
        <a:blipFill>
          <a:blip xmlns:r="http://schemas.openxmlformats.org/officeDocument/2006/relationships" r:embed="rId2"/>
          <a:tile tx="0" ty="0" sx="100000" sy="100000" flip="none" algn="tl"/>
        </a:blipFill>
        <a:effectLst>
          <a:outerShdw blurRad="825500" dir="5400000" algn="ctr" rotWithShape="0">
            <a:srgbClr val="000000">
              <a:alpha val="43137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c:spPr>
    </c:plotArea>
    <c:legend>
      <c:legendPos val="r"/>
      <c:layout>
        <c:manualLayout>
          <c:xMode val="edge"/>
          <c:yMode val="edge"/>
          <c:x val="0.82944086291496988"/>
          <c:y val="5.7889973009534891E-2"/>
          <c:w val="0.15059240723029421"/>
          <c:h val="0.45331230470716188"/>
        </c:manualLayout>
      </c:layout>
      <c:overlay val="0"/>
      <c:txPr>
        <a:bodyPr/>
        <a:lstStyle/>
        <a:p>
          <a:pPr>
            <a:defRPr sz="1400" b="1"/>
          </a:pPr>
          <a:endParaRPr lang="ru-RU"/>
        </a:p>
      </c:txPr>
    </c:legend>
    <c:plotVisOnly val="1"/>
    <c:dispBlanksAs val="gap"/>
    <c:showDLblsOverMax val="0"/>
  </c:chart>
  <c:spPr>
    <a:blipFill>
      <a:blip xmlns:r="http://schemas.openxmlformats.org/officeDocument/2006/relationships" r:embed="rId2"/>
      <a:tile tx="0" ty="0" sx="100000" sy="100000" flip="none" algn="tl"/>
    </a:blipFill>
  </c:sp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'[Диаграмма в Microsoft PowerPoint]SuicideMale'!$J$2</c:f>
              <c:strCache>
                <c:ptCount val="1"/>
                <c:pt idx="0">
                  <c:v>РФ, 60-75</c:v>
                </c:pt>
              </c:strCache>
            </c:strRef>
          </c:tx>
          <c:marker>
            <c:symbol val="none"/>
          </c:marker>
          <c:cat>
            <c:strRef>
              <c:f>'[Диаграмма в Microsoft PowerPoint]SuicideMale'!$I$3:$I$32</c:f>
              <c:strCache>
                <c:ptCount val="30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</c:strCache>
            </c:strRef>
          </c:cat>
          <c:val>
            <c:numRef>
              <c:f>'[Диаграмма в Microsoft PowerPoint]SuicideMale'!$J$3:$J$32</c:f>
              <c:numCache>
                <c:formatCode>@</c:formatCode>
                <c:ptCount val="30"/>
                <c:pt idx="0">
                  <c:v>79.61</c:v>
                </c:pt>
                <c:pt idx="1">
                  <c:v>82.49</c:v>
                </c:pt>
                <c:pt idx="2">
                  <c:v>81.17</c:v>
                </c:pt>
                <c:pt idx="5" formatCode="General">
                  <c:v>70</c:v>
                </c:pt>
                <c:pt idx="6">
                  <c:v>56.12</c:v>
                </c:pt>
                <c:pt idx="7">
                  <c:v>60.83</c:v>
                </c:pt>
                <c:pt idx="8">
                  <c:v>62.07</c:v>
                </c:pt>
                <c:pt idx="9">
                  <c:v>63.9</c:v>
                </c:pt>
                <c:pt idx="10">
                  <c:v>66.88</c:v>
                </c:pt>
                <c:pt idx="11">
                  <c:v>66.239999999999995</c:v>
                </c:pt>
                <c:pt idx="12">
                  <c:v>72.760000000000005</c:v>
                </c:pt>
                <c:pt idx="13">
                  <c:v>85.44</c:v>
                </c:pt>
                <c:pt idx="14" formatCode="General">
                  <c:v>95</c:v>
                </c:pt>
                <c:pt idx="15">
                  <c:v>90.7</c:v>
                </c:pt>
                <c:pt idx="16">
                  <c:v>88.77</c:v>
                </c:pt>
                <c:pt idx="17">
                  <c:v>90.4</c:v>
                </c:pt>
                <c:pt idx="18">
                  <c:v>83.07</c:v>
                </c:pt>
                <c:pt idx="19">
                  <c:v>96.38</c:v>
                </c:pt>
                <c:pt idx="20">
                  <c:v>91.98</c:v>
                </c:pt>
                <c:pt idx="21">
                  <c:v>90.88</c:v>
                </c:pt>
                <c:pt idx="22">
                  <c:v>89.41</c:v>
                </c:pt>
                <c:pt idx="23">
                  <c:v>83.07</c:v>
                </c:pt>
                <c:pt idx="24">
                  <c:v>77.77</c:v>
                </c:pt>
                <c:pt idx="25">
                  <c:v>70.260000000000005</c:v>
                </c:pt>
                <c:pt idx="26">
                  <c:v>65.010000000000005</c:v>
                </c:pt>
                <c:pt idx="27">
                  <c:v>59.21</c:v>
                </c:pt>
                <c:pt idx="28">
                  <c:v>55.91</c:v>
                </c:pt>
                <c:pt idx="29">
                  <c:v>51.78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'[Диаграмма в Microsoft PowerPoint]SuicideMale'!$K$2</c:f>
              <c:strCache>
                <c:ptCount val="1"/>
                <c:pt idx="0">
                  <c:v>ЕС, 60-75</c:v>
                </c:pt>
              </c:strCache>
            </c:strRef>
          </c:tx>
          <c:marker>
            <c:symbol val="none"/>
          </c:marker>
          <c:cat>
            <c:strRef>
              <c:f>'[Диаграмма в Microsoft PowerPoint]SuicideMale'!$I$3:$I$32</c:f>
              <c:strCache>
                <c:ptCount val="30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</c:strCache>
            </c:strRef>
          </c:cat>
          <c:val>
            <c:numRef>
              <c:f>'[Диаграмма в Microsoft PowerPoint]SuicideMale'!$K$3:$K$32</c:f>
              <c:numCache>
                <c:formatCode>@</c:formatCode>
                <c:ptCount val="30"/>
                <c:pt idx="0">
                  <c:v>30.75</c:v>
                </c:pt>
                <c:pt idx="1">
                  <c:v>30.05</c:v>
                </c:pt>
                <c:pt idx="2">
                  <c:v>30.99</c:v>
                </c:pt>
                <c:pt idx="3">
                  <c:v>32.39</c:v>
                </c:pt>
                <c:pt idx="4">
                  <c:v>32.26</c:v>
                </c:pt>
                <c:pt idx="5">
                  <c:v>32.57</c:v>
                </c:pt>
                <c:pt idx="6">
                  <c:v>32.51</c:v>
                </c:pt>
                <c:pt idx="7">
                  <c:v>31.24</c:v>
                </c:pt>
                <c:pt idx="8">
                  <c:v>29.96</c:v>
                </c:pt>
                <c:pt idx="9">
                  <c:v>29.36</c:v>
                </c:pt>
                <c:pt idx="10">
                  <c:v>28.14</c:v>
                </c:pt>
                <c:pt idx="11">
                  <c:v>28.66</c:v>
                </c:pt>
                <c:pt idx="12">
                  <c:v>27.68</c:v>
                </c:pt>
                <c:pt idx="13">
                  <c:v>27.24</c:v>
                </c:pt>
                <c:pt idx="14">
                  <c:v>26.96</c:v>
                </c:pt>
                <c:pt idx="15">
                  <c:v>26.65</c:v>
                </c:pt>
                <c:pt idx="16">
                  <c:v>24.94</c:v>
                </c:pt>
                <c:pt idx="17">
                  <c:v>24.32</c:v>
                </c:pt>
                <c:pt idx="18">
                  <c:v>24.54</c:v>
                </c:pt>
                <c:pt idx="19">
                  <c:v>23.69</c:v>
                </c:pt>
                <c:pt idx="20">
                  <c:v>23.68</c:v>
                </c:pt>
                <c:pt idx="21">
                  <c:v>22.64</c:v>
                </c:pt>
                <c:pt idx="22">
                  <c:v>23.29</c:v>
                </c:pt>
                <c:pt idx="23">
                  <c:v>22.46</c:v>
                </c:pt>
                <c:pt idx="24">
                  <c:v>22.32</c:v>
                </c:pt>
                <c:pt idx="25">
                  <c:v>21.64</c:v>
                </c:pt>
                <c:pt idx="26">
                  <c:v>21.57</c:v>
                </c:pt>
                <c:pt idx="27">
                  <c:v>19.78</c:v>
                </c:pt>
                <c:pt idx="28">
                  <c:v>20.39</c:v>
                </c:pt>
                <c:pt idx="29">
                  <c:v>20.49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'[Диаграмма в Microsoft PowerPoint]SuicideMale'!$N$2</c:f>
              <c:strCache>
                <c:ptCount val="1"/>
                <c:pt idx="0">
                  <c:v>РФ, 75+</c:v>
                </c:pt>
              </c:strCache>
            </c:strRef>
          </c:tx>
          <c:spPr>
            <a:ln cmpd="dbl">
              <a:solidFill>
                <a:schemeClr val="accent1"/>
              </a:solidFill>
            </a:ln>
          </c:spPr>
          <c:marker>
            <c:symbol val="plus"/>
            <c:size val="7"/>
            <c:spPr>
              <a:ln>
                <a:solidFill>
                  <a:srgbClr val="6585CF"/>
                </a:solidFill>
              </a:ln>
            </c:spPr>
          </c:marker>
          <c:cat>
            <c:strRef>
              <c:f>'[Диаграмма в Microsoft PowerPoint]SuicideMale'!$I$3:$I$32</c:f>
              <c:strCache>
                <c:ptCount val="30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</c:strCache>
            </c:strRef>
          </c:cat>
          <c:val>
            <c:numRef>
              <c:f>'[Диаграмма в Microsoft PowerPoint]SuicideMale'!$N$3:$N$32</c:f>
              <c:numCache>
                <c:formatCode>@</c:formatCode>
                <c:ptCount val="30"/>
                <c:pt idx="0">
                  <c:v>106.59</c:v>
                </c:pt>
                <c:pt idx="1">
                  <c:v>118.54</c:v>
                </c:pt>
                <c:pt idx="2">
                  <c:v>116.25</c:v>
                </c:pt>
                <c:pt idx="5">
                  <c:v>112.54</c:v>
                </c:pt>
                <c:pt idx="6">
                  <c:v>105.15</c:v>
                </c:pt>
                <c:pt idx="7">
                  <c:v>109.35</c:v>
                </c:pt>
                <c:pt idx="8">
                  <c:v>123.52</c:v>
                </c:pt>
                <c:pt idx="9">
                  <c:v>123.19</c:v>
                </c:pt>
                <c:pt idx="10">
                  <c:v>117.94</c:v>
                </c:pt>
                <c:pt idx="11">
                  <c:v>115.4</c:v>
                </c:pt>
                <c:pt idx="12">
                  <c:v>120.96</c:v>
                </c:pt>
                <c:pt idx="13">
                  <c:v>141.66</c:v>
                </c:pt>
                <c:pt idx="14">
                  <c:v>166.11</c:v>
                </c:pt>
                <c:pt idx="15">
                  <c:v>138.75</c:v>
                </c:pt>
                <c:pt idx="16">
                  <c:v>127.82</c:v>
                </c:pt>
                <c:pt idx="17">
                  <c:v>124.82</c:v>
                </c:pt>
                <c:pt idx="18">
                  <c:v>113.2</c:v>
                </c:pt>
                <c:pt idx="19">
                  <c:v>114.4</c:v>
                </c:pt>
                <c:pt idx="20">
                  <c:v>113.72</c:v>
                </c:pt>
                <c:pt idx="21">
                  <c:v>114.06</c:v>
                </c:pt>
                <c:pt idx="22">
                  <c:v>109.2</c:v>
                </c:pt>
                <c:pt idx="23">
                  <c:v>133.47999999999999</c:v>
                </c:pt>
                <c:pt idx="24">
                  <c:v>125.03</c:v>
                </c:pt>
                <c:pt idx="25">
                  <c:v>115.57</c:v>
                </c:pt>
                <c:pt idx="26">
                  <c:v>113.84</c:v>
                </c:pt>
                <c:pt idx="27">
                  <c:v>104.16</c:v>
                </c:pt>
                <c:pt idx="28">
                  <c:v>106.65</c:v>
                </c:pt>
                <c:pt idx="29">
                  <c:v>90.99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'[Диаграмма в Microsoft PowerPoint]SuicideMale'!$O$2</c:f>
              <c:strCache>
                <c:ptCount val="1"/>
                <c:pt idx="0">
                  <c:v>ЕС, 75+</c:v>
                </c:pt>
              </c:strCache>
            </c:strRef>
          </c:tx>
          <c:spPr>
            <a:ln cmpd="dbl">
              <a:solidFill>
                <a:schemeClr val="accent2"/>
              </a:solidFill>
            </a:ln>
          </c:spPr>
          <c:marker>
            <c:symbol val="x"/>
            <c:size val="5"/>
            <c:spPr>
              <a:ln>
                <a:solidFill>
                  <a:srgbClr val="C00000"/>
                </a:solidFill>
              </a:ln>
            </c:spPr>
          </c:marker>
          <c:cat>
            <c:strRef>
              <c:f>'[Диаграмма в Microsoft PowerPoint]SuicideMale'!$I$3:$I$32</c:f>
              <c:strCache>
                <c:ptCount val="30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</c:strCache>
            </c:strRef>
          </c:cat>
          <c:val>
            <c:numRef>
              <c:f>'[Диаграмма в Microsoft PowerPoint]SuicideMale'!$O$3:$O$32</c:f>
              <c:numCache>
                <c:formatCode>@</c:formatCode>
                <c:ptCount val="30"/>
                <c:pt idx="0">
                  <c:v>61.79</c:v>
                </c:pt>
                <c:pt idx="1">
                  <c:v>61.45</c:v>
                </c:pt>
                <c:pt idx="2">
                  <c:v>65.680000000000007</c:v>
                </c:pt>
                <c:pt idx="3">
                  <c:v>66.489999999999995</c:v>
                </c:pt>
                <c:pt idx="4">
                  <c:v>67.2</c:v>
                </c:pt>
                <c:pt idx="5">
                  <c:v>68.16</c:v>
                </c:pt>
                <c:pt idx="6">
                  <c:v>68.239999999999995</c:v>
                </c:pt>
                <c:pt idx="7">
                  <c:v>66.91</c:v>
                </c:pt>
                <c:pt idx="8">
                  <c:v>66.11</c:v>
                </c:pt>
                <c:pt idx="9" formatCode="General">
                  <c:v>64</c:v>
                </c:pt>
                <c:pt idx="10">
                  <c:v>65.430000000000007</c:v>
                </c:pt>
                <c:pt idx="11">
                  <c:v>61.45</c:v>
                </c:pt>
                <c:pt idx="12">
                  <c:v>59.68</c:v>
                </c:pt>
                <c:pt idx="13">
                  <c:v>58.9</c:v>
                </c:pt>
                <c:pt idx="14">
                  <c:v>55.67</c:v>
                </c:pt>
                <c:pt idx="15">
                  <c:v>55.34</c:v>
                </c:pt>
                <c:pt idx="16">
                  <c:v>52.36</c:v>
                </c:pt>
                <c:pt idx="17">
                  <c:v>53.4</c:v>
                </c:pt>
                <c:pt idx="18">
                  <c:v>51.35</c:v>
                </c:pt>
                <c:pt idx="19">
                  <c:v>47.13</c:v>
                </c:pt>
                <c:pt idx="20">
                  <c:v>48.57</c:v>
                </c:pt>
                <c:pt idx="21">
                  <c:v>46.22</c:v>
                </c:pt>
                <c:pt idx="22">
                  <c:v>45.76</c:v>
                </c:pt>
                <c:pt idx="23">
                  <c:v>46.58</c:v>
                </c:pt>
                <c:pt idx="24">
                  <c:v>44.29</c:v>
                </c:pt>
                <c:pt idx="25">
                  <c:v>43.41</c:v>
                </c:pt>
                <c:pt idx="26">
                  <c:v>40.53</c:v>
                </c:pt>
                <c:pt idx="27">
                  <c:v>39.44</c:v>
                </c:pt>
                <c:pt idx="28">
                  <c:v>38.6</c:v>
                </c:pt>
                <c:pt idx="29">
                  <c:v>38.380000000000003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8062208"/>
        <c:axId val="238076672"/>
      </c:lineChart>
      <c:catAx>
        <c:axId val="238062208"/>
        <c:scaling>
          <c:orientation val="minMax"/>
        </c:scaling>
        <c:delete val="0"/>
        <c:axPos val="b"/>
        <c:majorTickMark val="out"/>
        <c:minorTickMark val="none"/>
        <c:tickLblPos val="nextTo"/>
        <c:crossAx val="238076672"/>
        <c:crosses val="autoZero"/>
        <c:auto val="1"/>
        <c:lblAlgn val="ctr"/>
        <c:lblOffset val="100"/>
        <c:noMultiLvlLbl val="0"/>
      </c:catAx>
      <c:valAx>
        <c:axId val="238076672"/>
        <c:scaling>
          <c:orientation val="minMax"/>
        </c:scaling>
        <c:delete val="0"/>
        <c:axPos val="l"/>
        <c:majorGridlines/>
        <c:numFmt formatCode="@" sourceLinked="1"/>
        <c:majorTickMark val="out"/>
        <c:minorTickMark val="none"/>
        <c:tickLblPos val="nextTo"/>
        <c:crossAx val="238062208"/>
        <c:crosses val="autoZero"/>
        <c:crossBetween val="between"/>
      </c:valAx>
      <c:spPr>
        <a:solidFill>
          <a:schemeClr val="bg1"/>
        </a:solidFill>
      </c:spPr>
    </c:plotArea>
    <c:legend>
      <c:legendPos val="r"/>
      <c:layout/>
      <c:overlay val="0"/>
    </c:legend>
    <c:plotVisOnly val="1"/>
    <c:dispBlanksAs val="gap"/>
    <c:showDLblsOverMax val="0"/>
  </c:chart>
  <c:spPr>
    <a:pattFill prst="pct5">
      <a:fgClr>
        <a:schemeClr val="bg1">
          <a:lumMod val="75000"/>
        </a:schemeClr>
      </a:fgClr>
      <a:bgClr>
        <a:schemeClr val="bg1"/>
      </a:bgClr>
    </a:pattFill>
  </c:spPr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'[Диаграмма в Microsoft PowerPoint]SuicideFemale'!$J$2</c:f>
              <c:strCache>
                <c:ptCount val="1"/>
                <c:pt idx="0">
                  <c:v>РФ, 60-75</c:v>
                </c:pt>
              </c:strCache>
            </c:strRef>
          </c:tx>
          <c:marker>
            <c:symbol val="none"/>
          </c:marker>
          <c:cat>
            <c:strRef>
              <c:f>'[Диаграмма в Microsoft PowerPoint]SuicideFemale'!$I$3:$I$32</c:f>
              <c:strCache>
                <c:ptCount val="30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</c:strCache>
            </c:strRef>
          </c:cat>
          <c:val>
            <c:numRef>
              <c:f>'[Диаграмма в Microsoft PowerPoint]SuicideFemale'!$J$3:$J$32</c:f>
              <c:numCache>
                <c:formatCode>@</c:formatCode>
                <c:ptCount val="30"/>
                <c:pt idx="0">
                  <c:v>22.33</c:v>
                </c:pt>
                <c:pt idx="1">
                  <c:v>21.93</c:v>
                </c:pt>
                <c:pt idx="2">
                  <c:v>22.88</c:v>
                </c:pt>
                <c:pt idx="5">
                  <c:v>21.51</c:v>
                </c:pt>
                <c:pt idx="6">
                  <c:v>20.83</c:v>
                </c:pt>
                <c:pt idx="7">
                  <c:v>21.47</c:v>
                </c:pt>
                <c:pt idx="8">
                  <c:v>21.74</c:v>
                </c:pt>
                <c:pt idx="9">
                  <c:v>20.92</c:v>
                </c:pt>
                <c:pt idx="10">
                  <c:v>21.34</c:v>
                </c:pt>
                <c:pt idx="11">
                  <c:v>19.91</c:v>
                </c:pt>
                <c:pt idx="12">
                  <c:v>20.32</c:v>
                </c:pt>
                <c:pt idx="13">
                  <c:v>21.7</c:v>
                </c:pt>
                <c:pt idx="14">
                  <c:v>21.66</c:v>
                </c:pt>
                <c:pt idx="15">
                  <c:v>21.35</c:v>
                </c:pt>
                <c:pt idx="16">
                  <c:v>19.18</c:v>
                </c:pt>
                <c:pt idx="17">
                  <c:v>18.87</c:v>
                </c:pt>
                <c:pt idx="18">
                  <c:v>17.47</c:v>
                </c:pt>
                <c:pt idx="19">
                  <c:v>19.13</c:v>
                </c:pt>
                <c:pt idx="20">
                  <c:v>17.02</c:v>
                </c:pt>
                <c:pt idx="21">
                  <c:v>16.14</c:v>
                </c:pt>
                <c:pt idx="22">
                  <c:v>16.809999999999999</c:v>
                </c:pt>
                <c:pt idx="23">
                  <c:v>15.1</c:v>
                </c:pt>
                <c:pt idx="24">
                  <c:v>14.04</c:v>
                </c:pt>
                <c:pt idx="25">
                  <c:v>13.22</c:v>
                </c:pt>
                <c:pt idx="26">
                  <c:v>12.04</c:v>
                </c:pt>
                <c:pt idx="27">
                  <c:v>12.27</c:v>
                </c:pt>
                <c:pt idx="28">
                  <c:v>11.19</c:v>
                </c:pt>
                <c:pt idx="29">
                  <c:v>9.85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'[Диаграмма в Microsoft PowerPoint]SuicideFemale'!$K$2</c:f>
              <c:strCache>
                <c:ptCount val="1"/>
                <c:pt idx="0">
                  <c:v>ЕС, 60-75</c:v>
                </c:pt>
              </c:strCache>
            </c:strRef>
          </c:tx>
          <c:marker>
            <c:symbol val="none"/>
          </c:marker>
          <c:cat>
            <c:strRef>
              <c:f>'[Диаграмма в Microsoft PowerPoint]SuicideFemale'!$I$3:$I$32</c:f>
              <c:strCache>
                <c:ptCount val="30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</c:strCache>
            </c:strRef>
          </c:cat>
          <c:val>
            <c:numRef>
              <c:f>'[Диаграмма в Microsoft PowerPoint]SuicideFemale'!$K$3:$K$32</c:f>
              <c:numCache>
                <c:formatCode>@</c:formatCode>
                <c:ptCount val="30"/>
                <c:pt idx="0">
                  <c:v>14.11</c:v>
                </c:pt>
                <c:pt idx="1">
                  <c:v>14.33</c:v>
                </c:pt>
                <c:pt idx="2">
                  <c:v>14.33</c:v>
                </c:pt>
                <c:pt idx="3">
                  <c:v>14.72</c:v>
                </c:pt>
                <c:pt idx="4">
                  <c:v>14.7</c:v>
                </c:pt>
                <c:pt idx="5">
                  <c:v>15.32</c:v>
                </c:pt>
                <c:pt idx="6">
                  <c:v>14.41</c:v>
                </c:pt>
                <c:pt idx="7">
                  <c:v>13.78</c:v>
                </c:pt>
                <c:pt idx="8">
                  <c:v>13.44</c:v>
                </c:pt>
                <c:pt idx="9">
                  <c:v>12.92</c:v>
                </c:pt>
                <c:pt idx="10">
                  <c:v>12.28</c:v>
                </c:pt>
                <c:pt idx="11">
                  <c:v>12.09</c:v>
                </c:pt>
                <c:pt idx="12">
                  <c:v>11.44</c:v>
                </c:pt>
                <c:pt idx="13">
                  <c:v>10.87</c:v>
                </c:pt>
                <c:pt idx="14">
                  <c:v>10.34</c:v>
                </c:pt>
                <c:pt idx="15">
                  <c:v>10.28</c:v>
                </c:pt>
                <c:pt idx="16">
                  <c:v>9.77</c:v>
                </c:pt>
                <c:pt idx="17">
                  <c:v>9.24</c:v>
                </c:pt>
                <c:pt idx="18">
                  <c:v>8.7200000000000006</c:v>
                </c:pt>
                <c:pt idx="19">
                  <c:v>8.86</c:v>
                </c:pt>
                <c:pt idx="20">
                  <c:v>8.6</c:v>
                </c:pt>
                <c:pt idx="21">
                  <c:v>8.27</c:v>
                </c:pt>
                <c:pt idx="22">
                  <c:v>8.5500000000000007</c:v>
                </c:pt>
                <c:pt idx="23">
                  <c:v>7.88</c:v>
                </c:pt>
                <c:pt idx="24">
                  <c:v>8.06</c:v>
                </c:pt>
                <c:pt idx="25">
                  <c:v>8.24</c:v>
                </c:pt>
                <c:pt idx="26">
                  <c:v>7.51</c:v>
                </c:pt>
                <c:pt idx="27">
                  <c:v>7.25</c:v>
                </c:pt>
                <c:pt idx="28">
                  <c:v>7.01</c:v>
                </c:pt>
                <c:pt idx="29">
                  <c:v>7.1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'[Диаграмма в Microsoft PowerPoint]SuicideFemale'!$N$2</c:f>
              <c:strCache>
                <c:ptCount val="1"/>
                <c:pt idx="0">
                  <c:v>РФ, 75+</c:v>
                </c:pt>
              </c:strCache>
            </c:strRef>
          </c:tx>
          <c:spPr>
            <a:ln cmpd="dbl">
              <a:solidFill>
                <a:schemeClr val="accent1"/>
              </a:solidFill>
            </a:ln>
          </c:spPr>
          <c:marker>
            <c:symbol val="x"/>
            <c:size val="5"/>
            <c:spPr>
              <a:ln>
                <a:solidFill>
                  <a:srgbClr val="6585CF"/>
                </a:solidFill>
              </a:ln>
            </c:spPr>
          </c:marker>
          <c:cat>
            <c:strRef>
              <c:f>'[Диаграмма в Microsoft PowerPoint]SuicideFemale'!$I$3:$I$32</c:f>
              <c:strCache>
                <c:ptCount val="30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</c:strCache>
            </c:strRef>
          </c:cat>
          <c:val>
            <c:numRef>
              <c:f>'[Диаграмма в Microsoft PowerPoint]SuicideFemale'!$N$3:$N$32</c:f>
              <c:numCache>
                <c:formatCode>@</c:formatCode>
                <c:ptCount val="30"/>
                <c:pt idx="0">
                  <c:v>32.71</c:v>
                </c:pt>
                <c:pt idx="1">
                  <c:v>32.61</c:v>
                </c:pt>
                <c:pt idx="2">
                  <c:v>32.619999999999997</c:v>
                </c:pt>
                <c:pt idx="5">
                  <c:v>32.75</c:v>
                </c:pt>
                <c:pt idx="6">
                  <c:v>36.9</c:v>
                </c:pt>
                <c:pt idx="7">
                  <c:v>37.619999999999997</c:v>
                </c:pt>
                <c:pt idx="8">
                  <c:v>39.57</c:v>
                </c:pt>
                <c:pt idx="9">
                  <c:v>36.31</c:v>
                </c:pt>
                <c:pt idx="10">
                  <c:v>34.42</c:v>
                </c:pt>
                <c:pt idx="11">
                  <c:v>31.87</c:v>
                </c:pt>
                <c:pt idx="12">
                  <c:v>31.33</c:v>
                </c:pt>
                <c:pt idx="13">
                  <c:v>32.36</c:v>
                </c:pt>
                <c:pt idx="14">
                  <c:v>32.78</c:v>
                </c:pt>
                <c:pt idx="15">
                  <c:v>35.299999999999997</c:v>
                </c:pt>
                <c:pt idx="16">
                  <c:v>32.44</c:v>
                </c:pt>
                <c:pt idx="17">
                  <c:v>32.79</c:v>
                </c:pt>
                <c:pt idx="18">
                  <c:v>32.22</c:v>
                </c:pt>
                <c:pt idx="19">
                  <c:v>33.1</c:v>
                </c:pt>
                <c:pt idx="20">
                  <c:v>30.14</c:v>
                </c:pt>
                <c:pt idx="21">
                  <c:v>28.58</c:v>
                </c:pt>
                <c:pt idx="22">
                  <c:v>29.73</c:v>
                </c:pt>
                <c:pt idx="23">
                  <c:v>29.15</c:v>
                </c:pt>
                <c:pt idx="24">
                  <c:v>28.02</c:v>
                </c:pt>
                <c:pt idx="25">
                  <c:v>25.37</c:v>
                </c:pt>
                <c:pt idx="26">
                  <c:v>26.99</c:v>
                </c:pt>
                <c:pt idx="27">
                  <c:v>25.19</c:v>
                </c:pt>
                <c:pt idx="28">
                  <c:v>23.59</c:v>
                </c:pt>
                <c:pt idx="29">
                  <c:v>20.73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'[Диаграмма в Microsoft PowerPoint]SuicideFemale'!$O$2</c:f>
              <c:strCache>
                <c:ptCount val="1"/>
                <c:pt idx="0">
                  <c:v>ЕС, 75+</c:v>
                </c:pt>
              </c:strCache>
            </c:strRef>
          </c:tx>
          <c:spPr>
            <a:ln cmpd="dbl">
              <a:solidFill>
                <a:schemeClr val="accent2">
                  <a:lumMod val="75000"/>
                </a:schemeClr>
              </a:solidFill>
            </a:ln>
          </c:spPr>
          <c:marker>
            <c:symbol val="star"/>
            <c:size val="5"/>
            <c:spPr>
              <a:ln>
                <a:solidFill>
                  <a:srgbClr val="C00000"/>
                </a:solidFill>
              </a:ln>
            </c:spPr>
          </c:marker>
          <c:cat>
            <c:strRef>
              <c:f>'[Диаграмма в Microsoft PowerPoint]SuicideFemale'!$I$3:$I$32</c:f>
              <c:strCache>
                <c:ptCount val="30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</c:strCache>
            </c:strRef>
          </c:cat>
          <c:val>
            <c:numRef>
              <c:f>'[Диаграмма в Microsoft PowerPoint]SuicideFemale'!$O$3:$O$32</c:f>
              <c:numCache>
                <c:formatCode>@</c:formatCode>
                <c:ptCount val="30"/>
                <c:pt idx="0">
                  <c:v>19.38</c:v>
                </c:pt>
                <c:pt idx="1">
                  <c:v>18.91</c:v>
                </c:pt>
                <c:pt idx="2">
                  <c:v>19.66</c:v>
                </c:pt>
                <c:pt idx="3">
                  <c:v>20.04</c:v>
                </c:pt>
                <c:pt idx="4">
                  <c:v>19.95</c:v>
                </c:pt>
                <c:pt idx="5">
                  <c:v>19.97</c:v>
                </c:pt>
                <c:pt idx="6">
                  <c:v>19.72</c:v>
                </c:pt>
                <c:pt idx="7">
                  <c:v>19.53</c:v>
                </c:pt>
                <c:pt idx="8">
                  <c:v>18.79</c:v>
                </c:pt>
                <c:pt idx="9">
                  <c:v>18.28</c:v>
                </c:pt>
                <c:pt idx="10">
                  <c:v>18.39</c:v>
                </c:pt>
                <c:pt idx="11">
                  <c:v>17.559999999999999</c:v>
                </c:pt>
                <c:pt idx="12">
                  <c:v>16.95</c:v>
                </c:pt>
                <c:pt idx="13">
                  <c:v>15.73</c:v>
                </c:pt>
                <c:pt idx="14">
                  <c:v>14.52</c:v>
                </c:pt>
                <c:pt idx="15">
                  <c:v>14.89</c:v>
                </c:pt>
                <c:pt idx="16">
                  <c:v>13.72</c:v>
                </c:pt>
                <c:pt idx="17">
                  <c:v>12.85</c:v>
                </c:pt>
                <c:pt idx="18">
                  <c:v>11.76</c:v>
                </c:pt>
                <c:pt idx="19">
                  <c:v>11.96</c:v>
                </c:pt>
                <c:pt idx="20">
                  <c:v>11.49</c:v>
                </c:pt>
                <c:pt idx="21">
                  <c:v>11.31</c:v>
                </c:pt>
                <c:pt idx="22">
                  <c:v>11.07</c:v>
                </c:pt>
                <c:pt idx="23">
                  <c:v>10.87</c:v>
                </c:pt>
                <c:pt idx="24">
                  <c:v>10.53</c:v>
                </c:pt>
                <c:pt idx="25">
                  <c:v>9.76</c:v>
                </c:pt>
                <c:pt idx="26">
                  <c:v>8.89</c:v>
                </c:pt>
                <c:pt idx="27">
                  <c:v>8.64</c:v>
                </c:pt>
                <c:pt idx="28">
                  <c:v>8.4600000000000009</c:v>
                </c:pt>
                <c:pt idx="29">
                  <c:v>8.07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5963776"/>
        <c:axId val="265974144"/>
      </c:lineChart>
      <c:catAx>
        <c:axId val="265963776"/>
        <c:scaling>
          <c:orientation val="minMax"/>
        </c:scaling>
        <c:delete val="0"/>
        <c:axPos val="b"/>
        <c:majorTickMark val="out"/>
        <c:minorTickMark val="none"/>
        <c:tickLblPos val="nextTo"/>
        <c:crossAx val="265974144"/>
        <c:crosses val="autoZero"/>
        <c:auto val="1"/>
        <c:lblAlgn val="ctr"/>
        <c:lblOffset val="100"/>
        <c:noMultiLvlLbl val="0"/>
      </c:catAx>
      <c:valAx>
        <c:axId val="265974144"/>
        <c:scaling>
          <c:orientation val="minMax"/>
          <c:max val="45"/>
        </c:scaling>
        <c:delete val="0"/>
        <c:axPos val="l"/>
        <c:majorGridlines/>
        <c:numFmt formatCode="@" sourceLinked="1"/>
        <c:majorTickMark val="out"/>
        <c:minorTickMark val="none"/>
        <c:tickLblPos val="nextTo"/>
        <c:crossAx val="265963776"/>
        <c:crosses val="autoZero"/>
        <c:crossBetween val="between"/>
      </c:valAx>
      <c:spPr>
        <a:solidFill>
          <a:srgbClr val="FFFFFF"/>
        </a:solidFill>
      </c:spPr>
    </c:plotArea>
    <c:legend>
      <c:legendPos val="r"/>
      <c:layout/>
      <c:overlay val="0"/>
    </c:legend>
    <c:plotVisOnly val="1"/>
    <c:dispBlanksAs val="gap"/>
    <c:showDLblsOverMax val="0"/>
  </c:chart>
  <c:spPr>
    <a:pattFill prst="pct5">
      <a:fgClr>
        <a:schemeClr val="accent1"/>
      </a:fgClr>
      <a:bgClr>
        <a:schemeClr val="bg1"/>
      </a:bgClr>
    </a:pattFill>
  </c:spPr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7.1988407699037624E-2"/>
          <c:y val="5.1400554097404481E-2"/>
          <c:w val="0.64474759405074367"/>
          <c:h val="0.832619568387284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Лист1!$B$2</c:f>
              <c:strCache>
                <c:ptCount val="1"/>
                <c:pt idx="0">
                  <c:v>Великобритания</c:v>
                </c:pt>
              </c:strCache>
            </c:strRef>
          </c:tx>
          <c:spPr>
            <a:ln w="38100"/>
          </c:spPr>
          <c:marker>
            <c:symbol val="none"/>
          </c:marker>
          <c:cat>
            <c:strRef>
              <c:f>Лист1!$A$3:$A$8</c:f>
              <c:strCache>
                <c:ptCount val="6"/>
                <c:pt idx="0">
                  <c:v>60-64</c:v>
                </c:pt>
                <c:pt idx="1">
                  <c:v>65-69</c:v>
                </c:pt>
                <c:pt idx="2">
                  <c:v>70-74</c:v>
                </c:pt>
                <c:pt idx="3">
                  <c:v>75-79</c:v>
                </c:pt>
                <c:pt idx="4">
                  <c:v>80-84</c:v>
                </c:pt>
                <c:pt idx="5">
                  <c:v>85+</c:v>
                </c:pt>
              </c:strCache>
            </c:strRef>
          </c:cat>
          <c:val>
            <c:numRef>
              <c:f>Лист1!$B$3:$B$8</c:f>
              <c:numCache>
                <c:formatCode>General</c:formatCode>
                <c:ptCount val="6"/>
                <c:pt idx="0">
                  <c:v>1.0450999999999999</c:v>
                </c:pt>
                <c:pt idx="1">
                  <c:v>0.51300000000000001</c:v>
                </c:pt>
                <c:pt idx="2">
                  <c:v>0.34889999999999999</c:v>
                </c:pt>
                <c:pt idx="3">
                  <c:v>0</c:v>
                </c:pt>
                <c:pt idx="4">
                  <c:v>0</c:v>
                </c:pt>
                <c:pt idx="5">
                  <c:v>0.22770000000000001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Лист1!$C$2</c:f>
              <c:strCache>
                <c:ptCount val="1"/>
                <c:pt idx="0">
                  <c:v>Финляндия</c:v>
                </c:pt>
              </c:strCache>
            </c:strRef>
          </c:tx>
          <c:spPr>
            <a:ln w="38100">
              <a:solidFill>
                <a:sysClr val="windowText" lastClr="000000">
                  <a:lumMod val="75000"/>
                  <a:lumOff val="25000"/>
                </a:sysClr>
              </a:solidFill>
            </a:ln>
          </c:spPr>
          <c:marker>
            <c:symbol val="none"/>
          </c:marker>
          <c:cat>
            <c:strRef>
              <c:f>Лист1!$A$3:$A$8</c:f>
              <c:strCache>
                <c:ptCount val="6"/>
                <c:pt idx="0">
                  <c:v>60-64</c:v>
                </c:pt>
                <c:pt idx="1">
                  <c:v>65-69</c:v>
                </c:pt>
                <c:pt idx="2">
                  <c:v>70-74</c:v>
                </c:pt>
                <c:pt idx="3">
                  <c:v>75-79</c:v>
                </c:pt>
                <c:pt idx="4">
                  <c:v>80-84</c:v>
                </c:pt>
                <c:pt idx="5">
                  <c:v>85+</c:v>
                </c:pt>
              </c:strCache>
            </c:strRef>
          </c:cat>
          <c:val>
            <c:numRef>
              <c:f>Лист1!$C$3:$C$8</c:f>
              <c:numCache>
                <c:formatCode>General</c:formatCode>
                <c:ptCount val="6"/>
                <c:pt idx="0">
                  <c:v>31.653600000000001</c:v>
                </c:pt>
                <c:pt idx="1">
                  <c:v>22.215299999999999</c:v>
                </c:pt>
                <c:pt idx="2">
                  <c:v>14.0769</c:v>
                </c:pt>
                <c:pt idx="3">
                  <c:v>5.4081999999999999</c:v>
                </c:pt>
                <c:pt idx="4">
                  <c:v>4.1512000000000002</c:v>
                </c:pt>
                <c:pt idx="5">
                  <c:v>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Лист1!$D$2</c:f>
              <c:strCache>
                <c:ptCount val="1"/>
                <c:pt idx="0">
                  <c:v>Швеция</c:v>
                </c:pt>
              </c:strCache>
            </c:strRef>
          </c:tx>
          <c:spPr>
            <a:ln w="38100"/>
          </c:spPr>
          <c:marker>
            <c:symbol val="none"/>
          </c:marker>
          <c:cat>
            <c:strRef>
              <c:f>Лист1!$A$3:$A$8</c:f>
              <c:strCache>
                <c:ptCount val="6"/>
                <c:pt idx="0">
                  <c:v>60-64</c:v>
                </c:pt>
                <c:pt idx="1">
                  <c:v>65-69</c:v>
                </c:pt>
                <c:pt idx="2">
                  <c:v>70-74</c:v>
                </c:pt>
                <c:pt idx="3">
                  <c:v>75-79</c:v>
                </c:pt>
                <c:pt idx="4">
                  <c:v>80-84</c:v>
                </c:pt>
                <c:pt idx="5">
                  <c:v>85+</c:v>
                </c:pt>
              </c:strCache>
            </c:strRef>
          </c:cat>
          <c:val>
            <c:numRef>
              <c:f>Лист1!$D$3:$D$8</c:f>
              <c:numCache>
                <c:formatCode>General</c:formatCode>
                <c:ptCount val="6"/>
                <c:pt idx="0">
                  <c:v>4.7826000000000004</c:v>
                </c:pt>
                <c:pt idx="1">
                  <c:v>7.6916000000000002</c:v>
                </c:pt>
                <c:pt idx="2">
                  <c:v>1.1306</c:v>
                </c:pt>
                <c:pt idx="3">
                  <c:v>0</c:v>
                </c:pt>
                <c:pt idx="4">
                  <c:v>0</c:v>
                </c:pt>
                <c:pt idx="5">
                  <c:v>1.2294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Лист1!$E$2</c:f>
              <c:strCache>
                <c:ptCount val="1"/>
                <c:pt idx="0">
                  <c:v>РФ</c:v>
                </c:pt>
              </c:strCache>
            </c:strRef>
          </c:tx>
          <c:spPr>
            <a:ln w="38100">
              <a:solidFill>
                <a:srgbClr val="FF0000"/>
              </a:solidFill>
            </a:ln>
          </c:spPr>
          <c:marker>
            <c:symbol val="none"/>
          </c:marker>
          <c:cat>
            <c:strRef>
              <c:f>Лист1!$A$3:$A$8</c:f>
              <c:strCache>
                <c:ptCount val="6"/>
                <c:pt idx="0">
                  <c:v>60-64</c:v>
                </c:pt>
                <c:pt idx="1">
                  <c:v>65-69</c:v>
                </c:pt>
                <c:pt idx="2">
                  <c:v>70-74</c:v>
                </c:pt>
                <c:pt idx="3">
                  <c:v>75-79</c:v>
                </c:pt>
                <c:pt idx="4">
                  <c:v>80-84</c:v>
                </c:pt>
                <c:pt idx="5">
                  <c:v>85+</c:v>
                </c:pt>
              </c:strCache>
            </c:strRef>
          </c:cat>
          <c:val>
            <c:numRef>
              <c:f>Лист1!$E$3:$E$8</c:f>
              <c:numCache>
                <c:formatCode>General</c:formatCode>
                <c:ptCount val="6"/>
                <c:pt idx="0">
                  <c:v>44.086276390000002</c:v>
                </c:pt>
                <c:pt idx="1">
                  <c:v>28.50628</c:v>
                </c:pt>
                <c:pt idx="2">
                  <c:v>19.487462000000001</c:v>
                </c:pt>
                <c:pt idx="3">
                  <c:v>10.929309</c:v>
                </c:pt>
                <c:pt idx="4">
                  <c:v>4.1473243000000002</c:v>
                </c:pt>
                <c:pt idx="5">
                  <c:v>2.7830485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6104832"/>
        <c:axId val="266106368"/>
      </c:lineChart>
      <c:catAx>
        <c:axId val="266104832"/>
        <c:scaling>
          <c:orientation val="minMax"/>
        </c:scaling>
        <c:delete val="0"/>
        <c:axPos val="b"/>
        <c:majorTickMark val="out"/>
        <c:minorTickMark val="none"/>
        <c:tickLblPos val="nextTo"/>
        <c:crossAx val="266106368"/>
        <c:crosses val="autoZero"/>
        <c:auto val="1"/>
        <c:lblAlgn val="ctr"/>
        <c:lblOffset val="100"/>
        <c:noMultiLvlLbl val="0"/>
      </c:catAx>
      <c:valAx>
        <c:axId val="2661063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661048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1951377952755891"/>
          <c:y val="0.26750404016412149"/>
          <c:w val="0.28048622047244093"/>
          <c:h val="0.73249595983587856"/>
        </c:manualLayout>
      </c:layout>
      <c:overlay val="0"/>
    </c:legend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8.0188702229966657E-2"/>
          <c:y val="6.3068503052293334E-2"/>
          <c:w val="0.65688169150796105"/>
          <c:h val="0.794624134945001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Лист1!$P$2</c:f>
              <c:strCache>
                <c:ptCount val="1"/>
                <c:pt idx="0">
                  <c:v>Великобритания</c:v>
                </c:pt>
              </c:strCache>
            </c:strRef>
          </c:tx>
          <c:spPr>
            <a:ln w="38100"/>
          </c:spPr>
          <c:marker>
            <c:symbol val="none"/>
          </c:marker>
          <c:cat>
            <c:strRef>
              <c:f>Лист1!$O$3:$O$8</c:f>
              <c:strCache>
                <c:ptCount val="6"/>
                <c:pt idx="0">
                  <c:v>60-64</c:v>
                </c:pt>
                <c:pt idx="1">
                  <c:v>65-69</c:v>
                </c:pt>
                <c:pt idx="2">
                  <c:v>70-74</c:v>
                </c:pt>
                <c:pt idx="3">
                  <c:v>75-79</c:v>
                </c:pt>
                <c:pt idx="4">
                  <c:v>80-84</c:v>
                </c:pt>
                <c:pt idx="5">
                  <c:v>85+</c:v>
                </c:pt>
              </c:strCache>
            </c:strRef>
          </c:cat>
          <c:val>
            <c:numRef>
              <c:f>Лист1!$P$3:$P$8</c:f>
              <c:numCache>
                <c:formatCode>General</c:formatCode>
                <c:ptCount val="6"/>
                <c:pt idx="0">
                  <c:v>0.68379999999999996</c:v>
                </c:pt>
                <c:pt idx="1">
                  <c:v>6.7900000000000002E-2</c:v>
                </c:pt>
                <c:pt idx="2">
                  <c:v>7.7200000000000005E-2</c:v>
                </c:pt>
                <c:pt idx="3">
                  <c:v>0.1804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Лист1!$Q$2</c:f>
              <c:strCache>
                <c:ptCount val="1"/>
                <c:pt idx="0">
                  <c:v>Финляндия</c:v>
                </c:pt>
              </c:strCache>
            </c:strRef>
          </c:tx>
          <c:spPr>
            <a:ln w="38100">
              <a:solidFill>
                <a:schemeClr val="tx1">
                  <a:lumMod val="50000"/>
                  <a:lumOff val="50000"/>
                </a:schemeClr>
              </a:solidFill>
            </a:ln>
          </c:spPr>
          <c:marker>
            <c:symbol val="none"/>
          </c:marker>
          <c:cat>
            <c:strRef>
              <c:f>Лист1!$O$3:$O$8</c:f>
              <c:strCache>
                <c:ptCount val="6"/>
                <c:pt idx="0">
                  <c:v>60-64</c:v>
                </c:pt>
                <c:pt idx="1">
                  <c:v>65-69</c:v>
                </c:pt>
                <c:pt idx="2">
                  <c:v>70-74</c:v>
                </c:pt>
                <c:pt idx="3">
                  <c:v>75-79</c:v>
                </c:pt>
                <c:pt idx="4">
                  <c:v>80-84</c:v>
                </c:pt>
                <c:pt idx="5">
                  <c:v>85+</c:v>
                </c:pt>
              </c:strCache>
            </c:strRef>
          </c:cat>
          <c:val>
            <c:numRef>
              <c:f>Лист1!$Q$3:$Q$8</c:f>
              <c:numCache>
                <c:formatCode>General</c:formatCode>
                <c:ptCount val="6"/>
                <c:pt idx="0">
                  <c:v>7.6231999999999998</c:v>
                </c:pt>
                <c:pt idx="1">
                  <c:v>6.6539999999999999</c:v>
                </c:pt>
                <c:pt idx="2">
                  <c:v>3.2826</c:v>
                </c:pt>
                <c:pt idx="3">
                  <c:v>0</c:v>
                </c:pt>
                <c:pt idx="4">
                  <c:v>1.1299999999999999</c:v>
                </c:pt>
                <c:pt idx="5">
                  <c:v>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Лист1!$R$2</c:f>
              <c:strCache>
                <c:ptCount val="1"/>
                <c:pt idx="0">
                  <c:v>Швеция</c:v>
                </c:pt>
              </c:strCache>
            </c:strRef>
          </c:tx>
          <c:spPr>
            <a:ln w="38100"/>
          </c:spPr>
          <c:marker>
            <c:symbol val="none"/>
          </c:marker>
          <c:cat>
            <c:strRef>
              <c:f>Лист1!$O$3:$O$8</c:f>
              <c:strCache>
                <c:ptCount val="6"/>
                <c:pt idx="0">
                  <c:v>60-64</c:v>
                </c:pt>
                <c:pt idx="1">
                  <c:v>65-69</c:v>
                </c:pt>
                <c:pt idx="2">
                  <c:v>70-74</c:v>
                </c:pt>
                <c:pt idx="3">
                  <c:v>75-79</c:v>
                </c:pt>
                <c:pt idx="4">
                  <c:v>80-84</c:v>
                </c:pt>
                <c:pt idx="5">
                  <c:v>85+</c:v>
                </c:pt>
              </c:strCache>
            </c:strRef>
          </c:cat>
          <c:val>
            <c:numRef>
              <c:f>Лист1!$R$3:$R$8</c:f>
              <c:numCache>
                <c:formatCode>General</c:formatCode>
                <c:ptCount val="6"/>
                <c:pt idx="0">
                  <c:v>2.8660999999999999</c:v>
                </c:pt>
                <c:pt idx="1">
                  <c:v>1.5951</c:v>
                </c:pt>
                <c:pt idx="2">
                  <c:v>0.51290000000000002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Лист1!$S$2</c:f>
              <c:strCache>
                <c:ptCount val="1"/>
                <c:pt idx="0">
                  <c:v>РФ</c:v>
                </c:pt>
              </c:strCache>
            </c:strRef>
          </c:tx>
          <c:spPr>
            <a:ln w="38100">
              <a:solidFill>
                <a:srgbClr val="FF0000"/>
              </a:solidFill>
            </a:ln>
          </c:spPr>
          <c:marker>
            <c:symbol val="none"/>
          </c:marker>
          <c:cat>
            <c:strRef>
              <c:f>Лист1!$O$3:$O$8</c:f>
              <c:strCache>
                <c:ptCount val="6"/>
                <c:pt idx="0">
                  <c:v>60-64</c:v>
                </c:pt>
                <c:pt idx="1">
                  <c:v>65-69</c:v>
                </c:pt>
                <c:pt idx="2">
                  <c:v>70-74</c:v>
                </c:pt>
                <c:pt idx="3">
                  <c:v>75-79</c:v>
                </c:pt>
                <c:pt idx="4">
                  <c:v>80-84</c:v>
                </c:pt>
                <c:pt idx="5">
                  <c:v>85+</c:v>
                </c:pt>
              </c:strCache>
            </c:strRef>
          </c:cat>
          <c:val>
            <c:numRef>
              <c:f>Лист1!$S$3:$S$8</c:f>
              <c:numCache>
                <c:formatCode>General</c:formatCode>
                <c:ptCount val="6"/>
                <c:pt idx="0">
                  <c:v>11.568854999999999</c:v>
                </c:pt>
                <c:pt idx="1">
                  <c:v>8.4534567000000003</c:v>
                </c:pt>
                <c:pt idx="2">
                  <c:v>5.7799449999999997</c:v>
                </c:pt>
                <c:pt idx="3">
                  <c:v>2.4665148000000001</c:v>
                </c:pt>
                <c:pt idx="4">
                  <c:v>1.3466691</c:v>
                </c:pt>
                <c:pt idx="5">
                  <c:v>1.0437780000000001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6190208"/>
        <c:axId val="266196096"/>
      </c:lineChart>
      <c:catAx>
        <c:axId val="266190208"/>
        <c:scaling>
          <c:orientation val="minMax"/>
        </c:scaling>
        <c:delete val="0"/>
        <c:axPos val="b"/>
        <c:majorTickMark val="out"/>
        <c:minorTickMark val="none"/>
        <c:tickLblPos val="nextTo"/>
        <c:crossAx val="266196096"/>
        <c:crosses val="autoZero"/>
        <c:auto val="1"/>
        <c:lblAlgn val="ctr"/>
        <c:lblOffset val="100"/>
        <c:noMultiLvlLbl val="0"/>
      </c:catAx>
      <c:valAx>
        <c:axId val="2661960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661902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5563558240117568"/>
          <c:y val="0.22639124460570664"/>
          <c:w val="0.24436441759882432"/>
          <c:h val="0.63810643307497983"/>
        </c:manualLayout>
      </c:layout>
      <c:overlay val="0"/>
    </c:legend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Лист4!$A$63</c:f>
              <c:strCache>
                <c:ptCount val="1"/>
                <c:pt idx="0">
                  <c:v>мужчины</c:v>
                </c:pt>
              </c:strCache>
            </c:strRef>
          </c:tx>
          <c:marker>
            <c:symbol val="none"/>
          </c:marker>
          <c:cat>
            <c:multiLvlStrRef>
              <c:f>Лист4!$B$61:$T$62</c:f>
              <c:multiLvlStrCache>
                <c:ptCount val="19"/>
                <c:lvl>
                  <c:pt idx="0">
                    <c:v>0</c:v>
                  </c:pt>
                  <c:pt idx="1">
                    <c:v>1-4</c:v>
                  </c:pt>
                  <c:pt idx="2">
                    <c:v>5-9</c:v>
                  </c:pt>
                  <c:pt idx="3">
                    <c:v>10-14</c:v>
                  </c:pt>
                  <c:pt idx="4">
                    <c:v>15-19</c:v>
                  </c:pt>
                  <c:pt idx="5">
                    <c:v>20-24</c:v>
                  </c:pt>
                  <c:pt idx="6">
                    <c:v>25-29</c:v>
                  </c:pt>
                  <c:pt idx="7">
                    <c:v>30-34</c:v>
                  </c:pt>
                  <c:pt idx="8">
                    <c:v>35-39</c:v>
                  </c:pt>
                  <c:pt idx="9">
                    <c:v>40-44</c:v>
                  </c:pt>
                  <c:pt idx="10">
                    <c:v>45-49</c:v>
                  </c:pt>
                  <c:pt idx="11">
                    <c:v>50-54</c:v>
                  </c:pt>
                  <c:pt idx="12">
                    <c:v>55-59</c:v>
                  </c:pt>
                  <c:pt idx="13">
                    <c:v>60-64</c:v>
                  </c:pt>
                  <c:pt idx="14">
                    <c:v>65-69</c:v>
                  </c:pt>
                  <c:pt idx="15">
                    <c:v>70-74</c:v>
                  </c:pt>
                  <c:pt idx="16">
                    <c:v>75-79</c:v>
                  </c:pt>
                  <c:pt idx="17">
                    <c:v>80-84</c:v>
                  </c:pt>
                  <c:pt idx="18">
                    <c:v>85+</c:v>
                  </c:pt>
                </c:lvl>
                <c:lvl>
                  <c:pt idx="0">
                    <c:v>Случайные падения</c:v>
                  </c:pt>
                </c:lvl>
              </c:multiLvlStrCache>
            </c:multiLvlStrRef>
          </c:cat>
          <c:val>
            <c:numRef>
              <c:f>Лист4!$B$63:$T$63</c:f>
              <c:numCache>
                <c:formatCode>General</c:formatCode>
                <c:ptCount val="19"/>
                <c:pt idx="0">
                  <c:v>1.5986424492137106</c:v>
                </c:pt>
                <c:pt idx="1">
                  <c:v>2.0270356133715257</c:v>
                </c:pt>
                <c:pt idx="2">
                  <c:v>0.74742456096711396</c:v>
                </c:pt>
                <c:pt idx="3">
                  <c:v>0.94791232346191345</c:v>
                </c:pt>
                <c:pt idx="4">
                  <c:v>3.4776627230395714</c:v>
                </c:pt>
                <c:pt idx="5">
                  <c:v>6.5439688653745298</c:v>
                </c:pt>
                <c:pt idx="6">
                  <c:v>9.2954354970594899</c:v>
                </c:pt>
                <c:pt idx="7">
                  <c:v>12.011234623991621</c:v>
                </c:pt>
                <c:pt idx="8">
                  <c:v>12.821096180789775</c:v>
                </c:pt>
                <c:pt idx="9">
                  <c:v>15.589839225944976</c:v>
                </c:pt>
                <c:pt idx="10">
                  <c:v>17.701732708729466</c:v>
                </c:pt>
                <c:pt idx="11">
                  <c:v>20.303749261919105</c:v>
                </c:pt>
                <c:pt idx="12">
                  <c:v>21.579180277911327</c:v>
                </c:pt>
                <c:pt idx="13">
                  <c:v>23.060001800569033</c:v>
                </c:pt>
                <c:pt idx="14">
                  <c:v>22.910833901148351</c:v>
                </c:pt>
                <c:pt idx="15">
                  <c:v>22.880442894118914</c:v>
                </c:pt>
                <c:pt idx="16">
                  <c:v>25.035638297573232</c:v>
                </c:pt>
                <c:pt idx="17">
                  <c:v>29.715475504533348</c:v>
                </c:pt>
                <c:pt idx="18">
                  <c:v>50.03130517716437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Лист4!$A$64</c:f>
              <c:strCache>
                <c:ptCount val="1"/>
                <c:pt idx="0">
                  <c:v>женщины</c:v>
                </c:pt>
              </c:strCache>
            </c:strRef>
          </c:tx>
          <c:marker>
            <c:symbol val="none"/>
          </c:marker>
          <c:cat>
            <c:multiLvlStrRef>
              <c:f>Лист4!$B$61:$T$62</c:f>
              <c:multiLvlStrCache>
                <c:ptCount val="19"/>
                <c:lvl>
                  <c:pt idx="0">
                    <c:v>0</c:v>
                  </c:pt>
                  <c:pt idx="1">
                    <c:v>1-4</c:v>
                  </c:pt>
                  <c:pt idx="2">
                    <c:v>5-9</c:v>
                  </c:pt>
                  <c:pt idx="3">
                    <c:v>10-14</c:v>
                  </c:pt>
                  <c:pt idx="4">
                    <c:v>15-19</c:v>
                  </c:pt>
                  <c:pt idx="5">
                    <c:v>20-24</c:v>
                  </c:pt>
                  <c:pt idx="6">
                    <c:v>25-29</c:v>
                  </c:pt>
                  <c:pt idx="7">
                    <c:v>30-34</c:v>
                  </c:pt>
                  <c:pt idx="8">
                    <c:v>35-39</c:v>
                  </c:pt>
                  <c:pt idx="9">
                    <c:v>40-44</c:v>
                  </c:pt>
                  <c:pt idx="10">
                    <c:v>45-49</c:v>
                  </c:pt>
                  <c:pt idx="11">
                    <c:v>50-54</c:v>
                  </c:pt>
                  <c:pt idx="12">
                    <c:v>55-59</c:v>
                  </c:pt>
                  <c:pt idx="13">
                    <c:v>60-64</c:v>
                  </c:pt>
                  <c:pt idx="14">
                    <c:v>65-69</c:v>
                  </c:pt>
                  <c:pt idx="15">
                    <c:v>70-74</c:v>
                  </c:pt>
                  <c:pt idx="16">
                    <c:v>75-79</c:v>
                  </c:pt>
                  <c:pt idx="17">
                    <c:v>80-84</c:v>
                  </c:pt>
                  <c:pt idx="18">
                    <c:v>85+</c:v>
                  </c:pt>
                </c:lvl>
                <c:lvl>
                  <c:pt idx="0">
                    <c:v>Случайные падения</c:v>
                  </c:pt>
                </c:lvl>
              </c:multiLvlStrCache>
            </c:multiLvlStrRef>
          </c:cat>
          <c:val>
            <c:numRef>
              <c:f>Лист4!$B$64:$T$64</c:f>
              <c:numCache>
                <c:formatCode>General</c:formatCode>
                <c:ptCount val="19"/>
                <c:pt idx="0">
                  <c:v>1.0546242360585634</c:v>
                </c:pt>
                <c:pt idx="1">
                  <c:v>1.3608003612510846</c:v>
                </c:pt>
                <c:pt idx="2">
                  <c:v>0.50951274864194573</c:v>
                </c:pt>
                <c:pt idx="3">
                  <c:v>0.49506512909950035</c:v>
                </c:pt>
                <c:pt idx="4">
                  <c:v>1.3826970065862794</c:v>
                </c:pt>
                <c:pt idx="5">
                  <c:v>1.5812831747055649</c:v>
                </c:pt>
                <c:pt idx="6">
                  <c:v>1.8999493089123458</c:v>
                </c:pt>
                <c:pt idx="7">
                  <c:v>2.2762896230221612</c:v>
                </c:pt>
                <c:pt idx="8">
                  <c:v>2.2150261084001652</c:v>
                </c:pt>
                <c:pt idx="9">
                  <c:v>2.7235956257323171</c:v>
                </c:pt>
                <c:pt idx="10">
                  <c:v>2.8572998567516352</c:v>
                </c:pt>
                <c:pt idx="11">
                  <c:v>3.3890062489970512</c:v>
                </c:pt>
                <c:pt idx="12">
                  <c:v>3.7422934752629895</c:v>
                </c:pt>
                <c:pt idx="13">
                  <c:v>4.2158215597184219</c:v>
                </c:pt>
                <c:pt idx="14">
                  <c:v>5.2227715812775877</c:v>
                </c:pt>
                <c:pt idx="15">
                  <c:v>6.6806530794825409</c:v>
                </c:pt>
                <c:pt idx="16">
                  <c:v>11.21078554168014</c:v>
                </c:pt>
                <c:pt idx="17">
                  <c:v>19.927631085343243</c:v>
                </c:pt>
                <c:pt idx="18">
                  <c:v>38.647806642371556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3124096"/>
        <c:axId val="243453952"/>
      </c:lineChart>
      <c:catAx>
        <c:axId val="243124096"/>
        <c:scaling>
          <c:orientation val="minMax"/>
        </c:scaling>
        <c:delete val="0"/>
        <c:axPos val="b"/>
        <c:majorTickMark val="out"/>
        <c:minorTickMark val="none"/>
        <c:tickLblPos val="nextTo"/>
        <c:crossAx val="243453952"/>
        <c:crosses val="autoZero"/>
        <c:auto val="1"/>
        <c:lblAlgn val="ctr"/>
        <c:lblOffset val="100"/>
        <c:noMultiLvlLbl val="0"/>
      </c:catAx>
      <c:valAx>
        <c:axId val="2434539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43124096"/>
        <c:crosses val="autoZero"/>
        <c:crossBetween val="between"/>
      </c:valAx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0311223281270634"/>
          <c:y val="5.0733283440315476E-2"/>
          <c:w val="0.65318187916227333"/>
          <c:h val="0.79789369908753349"/>
        </c:manualLayout>
      </c:layout>
      <c:lineChart>
        <c:grouping val="standard"/>
        <c:varyColors val="0"/>
        <c:ser>
          <c:idx val="0"/>
          <c:order val="0"/>
          <c:tx>
            <c:strRef>
              <c:f>'[Диаграмма в Microsoft PowerPoint]fallsmales'!$J$2</c:f>
              <c:strCache>
                <c:ptCount val="1"/>
                <c:pt idx="0">
                  <c:v>РФ, 60-75</c:v>
                </c:pt>
              </c:strCache>
            </c:strRef>
          </c:tx>
          <c:spPr>
            <a:ln cmpd="sng">
              <a:solidFill>
                <a:srgbClr val="0070C0"/>
              </a:solidFill>
            </a:ln>
          </c:spPr>
          <c:marker>
            <c:symbol val="none"/>
          </c:marker>
          <c:cat>
            <c:numRef>
              <c:f>'[Диаграмма в Microsoft PowerPoint]fallsmales'!$I$3:$I$32</c:f>
              <c:numCache>
                <c:formatCode>General</c:formatCode>
                <c:ptCount val="30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</c:numCache>
            </c:numRef>
          </c:cat>
          <c:val>
            <c:numRef>
              <c:f>'[Диаграмма в Microsoft PowerPoint]fallsmales'!$J$3:$J$32</c:f>
              <c:numCache>
                <c:formatCode>General</c:formatCode>
                <c:ptCount val="30"/>
                <c:pt idx="0">
                  <c:v>12.34</c:v>
                </c:pt>
                <c:pt idx="1">
                  <c:v>12.74</c:v>
                </c:pt>
                <c:pt idx="2">
                  <c:v>12.75</c:v>
                </c:pt>
                <c:pt idx="3">
                  <c:v>12.7</c:v>
                </c:pt>
                <c:pt idx="4">
                  <c:v>13.22</c:v>
                </c:pt>
                <c:pt idx="5">
                  <c:v>11.15</c:v>
                </c:pt>
                <c:pt idx="6">
                  <c:v>8.61</c:v>
                </c:pt>
                <c:pt idx="7">
                  <c:v>8.42</c:v>
                </c:pt>
                <c:pt idx="8">
                  <c:v>9.14</c:v>
                </c:pt>
                <c:pt idx="9">
                  <c:v>9.2899999999999991</c:v>
                </c:pt>
                <c:pt idx="10">
                  <c:v>9.98</c:v>
                </c:pt>
                <c:pt idx="11">
                  <c:v>10.26</c:v>
                </c:pt>
                <c:pt idx="12">
                  <c:v>11.21</c:v>
                </c:pt>
                <c:pt idx="13">
                  <c:v>15.08</c:v>
                </c:pt>
                <c:pt idx="14">
                  <c:v>17.559999999999999</c:v>
                </c:pt>
                <c:pt idx="15">
                  <c:v>14.75</c:v>
                </c:pt>
                <c:pt idx="16">
                  <c:v>12.77</c:v>
                </c:pt>
                <c:pt idx="17">
                  <c:v>12.06</c:v>
                </c:pt>
                <c:pt idx="18">
                  <c:v>10.34</c:v>
                </c:pt>
                <c:pt idx="19">
                  <c:v>16.54</c:v>
                </c:pt>
                <c:pt idx="20">
                  <c:v>24.29</c:v>
                </c:pt>
                <c:pt idx="21">
                  <c:v>27.42</c:v>
                </c:pt>
                <c:pt idx="22">
                  <c:v>29.76</c:v>
                </c:pt>
                <c:pt idx="23">
                  <c:v>28.29</c:v>
                </c:pt>
                <c:pt idx="24">
                  <c:v>26.29</c:v>
                </c:pt>
                <c:pt idx="25">
                  <c:v>26.45</c:v>
                </c:pt>
                <c:pt idx="26">
                  <c:v>21.78</c:v>
                </c:pt>
                <c:pt idx="27">
                  <c:v>22.8</c:v>
                </c:pt>
                <c:pt idx="28">
                  <c:v>22.86</c:v>
                </c:pt>
                <c:pt idx="29">
                  <c:v>22.61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'[Диаграмма в Microsoft PowerPoint]fallsmales'!$K$2</c:f>
              <c:strCache>
                <c:ptCount val="1"/>
                <c:pt idx="0">
                  <c:v>ЕС, 60-75</c:v>
                </c:pt>
              </c:strCache>
            </c:strRef>
          </c:tx>
          <c:marker>
            <c:symbol val="none"/>
          </c:marker>
          <c:cat>
            <c:numRef>
              <c:f>'[Диаграмма в Microsoft PowerPoint]fallsmales'!$I$3:$I$32</c:f>
              <c:numCache>
                <c:formatCode>General</c:formatCode>
                <c:ptCount val="30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</c:numCache>
            </c:numRef>
          </c:cat>
          <c:val>
            <c:numRef>
              <c:f>'[Диаграмма в Microsoft PowerPoint]fallsmales'!$K$3:$K$32</c:f>
              <c:numCache>
                <c:formatCode>General</c:formatCode>
                <c:ptCount val="30"/>
                <c:pt idx="0">
                  <c:v>19.309999999999999</c:v>
                </c:pt>
                <c:pt idx="1">
                  <c:v>18.649999999999999</c:v>
                </c:pt>
                <c:pt idx="2">
                  <c:v>18.41</c:v>
                </c:pt>
                <c:pt idx="3">
                  <c:v>18.7</c:v>
                </c:pt>
                <c:pt idx="4">
                  <c:v>17.21</c:v>
                </c:pt>
                <c:pt idx="5">
                  <c:v>16.89</c:v>
                </c:pt>
                <c:pt idx="6">
                  <c:v>16.66</c:v>
                </c:pt>
                <c:pt idx="7">
                  <c:v>15.86</c:v>
                </c:pt>
                <c:pt idx="8">
                  <c:v>15.44</c:v>
                </c:pt>
                <c:pt idx="9">
                  <c:v>15.61</c:v>
                </c:pt>
                <c:pt idx="10">
                  <c:v>15.18</c:v>
                </c:pt>
                <c:pt idx="11">
                  <c:v>14.51</c:v>
                </c:pt>
                <c:pt idx="12">
                  <c:v>14.23</c:v>
                </c:pt>
                <c:pt idx="13">
                  <c:v>14.17</c:v>
                </c:pt>
                <c:pt idx="14">
                  <c:v>14.04</c:v>
                </c:pt>
                <c:pt idx="15">
                  <c:v>13.93</c:v>
                </c:pt>
                <c:pt idx="16">
                  <c:v>14.23</c:v>
                </c:pt>
                <c:pt idx="17">
                  <c:v>13.37</c:v>
                </c:pt>
                <c:pt idx="18">
                  <c:v>12.99</c:v>
                </c:pt>
                <c:pt idx="19">
                  <c:v>13.27</c:v>
                </c:pt>
                <c:pt idx="20">
                  <c:v>12.56</c:v>
                </c:pt>
                <c:pt idx="21">
                  <c:v>12.85</c:v>
                </c:pt>
                <c:pt idx="22">
                  <c:v>12.63</c:v>
                </c:pt>
                <c:pt idx="23">
                  <c:v>12.11</c:v>
                </c:pt>
                <c:pt idx="24">
                  <c:v>11.72</c:v>
                </c:pt>
                <c:pt idx="25">
                  <c:v>12.51</c:v>
                </c:pt>
                <c:pt idx="26">
                  <c:v>11.8</c:v>
                </c:pt>
                <c:pt idx="27">
                  <c:v>11.81</c:v>
                </c:pt>
                <c:pt idx="28">
                  <c:v>11.71</c:v>
                </c:pt>
                <c:pt idx="29">
                  <c:v>11.77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'[Диаграмма в Microsoft PowerPoint]fallsmales'!$N$2</c:f>
              <c:strCache>
                <c:ptCount val="1"/>
                <c:pt idx="0">
                  <c:v>РФ, 75+</c:v>
                </c:pt>
              </c:strCache>
            </c:strRef>
          </c:tx>
          <c:spPr>
            <a:ln cmpd="dbl">
              <a:solidFill>
                <a:schemeClr val="accent1">
                  <a:lumMod val="75000"/>
                </a:schemeClr>
              </a:solidFill>
            </a:ln>
          </c:spPr>
          <c:marker>
            <c:symbol val="none"/>
          </c:marker>
          <c:cat>
            <c:numRef>
              <c:f>'[Диаграмма в Microsoft PowerPoint]fallsmales'!$I$3:$I$32</c:f>
              <c:numCache>
                <c:formatCode>General</c:formatCode>
                <c:ptCount val="30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</c:numCache>
            </c:numRef>
          </c:cat>
          <c:val>
            <c:numRef>
              <c:f>'[Диаграмма в Microsoft PowerPoint]fallsmales'!$N$3:$N$32</c:f>
              <c:numCache>
                <c:formatCode>General</c:formatCode>
                <c:ptCount val="30"/>
                <c:pt idx="0">
                  <c:v>27.82</c:v>
                </c:pt>
                <c:pt idx="1">
                  <c:v>31.65</c:v>
                </c:pt>
                <c:pt idx="2">
                  <c:v>26.89</c:v>
                </c:pt>
                <c:pt idx="3">
                  <c:v>28.63</c:v>
                </c:pt>
                <c:pt idx="4">
                  <c:v>34.770000000000003</c:v>
                </c:pt>
                <c:pt idx="5">
                  <c:v>31.91</c:v>
                </c:pt>
                <c:pt idx="6">
                  <c:v>34.049999999999997</c:v>
                </c:pt>
                <c:pt idx="7">
                  <c:v>37.369999999999997</c:v>
                </c:pt>
                <c:pt idx="8">
                  <c:v>38.32</c:v>
                </c:pt>
                <c:pt idx="9">
                  <c:v>33.520000000000003</c:v>
                </c:pt>
                <c:pt idx="10">
                  <c:v>39.840000000000003</c:v>
                </c:pt>
                <c:pt idx="11">
                  <c:v>31.27</c:v>
                </c:pt>
                <c:pt idx="12">
                  <c:v>37.14</c:v>
                </c:pt>
                <c:pt idx="13">
                  <c:v>39.450000000000003</c:v>
                </c:pt>
                <c:pt idx="14">
                  <c:v>34.26</c:v>
                </c:pt>
                <c:pt idx="15">
                  <c:v>29.86</c:v>
                </c:pt>
                <c:pt idx="16">
                  <c:v>27.47</c:v>
                </c:pt>
                <c:pt idx="17">
                  <c:v>25.46</c:v>
                </c:pt>
                <c:pt idx="18">
                  <c:v>24.08</c:v>
                </c:pt>
                <c:pt idx="19">
                  <c:v>32.119999999999997</c:v>
                </c:pt>
                <c:pt idx="20">
                  <c:v>42.47</c:v>
                </c:pt>
                <c:pt idx="21">
                  <c:v>45.95</c:v>
                </c:pt>
                <c:pt idx="22">
                  <c:v>52.21</c:v>
                </c:pt>
                <c:pt idx="23">
                  <c:v>57.37</c:v>
                </c:pt>
                <c:pt idx="24">
                  <c:v>57.89</c:v>
                </c:pt>
                <c:pt idx="25">
                  <c:v>53.16</c:v>
                </c:pt>
                <c:pt idx="26">
                  <c:v>45.92</c:v>
                </c:pt>
                <c:pt idx="27">
                  <c:v>41.28</c:v>
                </c:pt>
                <c:pt idx="28">
                  <c:v>40.42</c:v>
                </c:pt>
                <c:pt idx="29">
                  <c:v>39.159999999999997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'[Диаграмма в Microsoft PowerPoint]fallsmales'!$O$2</c:f>
              <c:strCache>
                <c:ptCount val="1"/>
                <c:pt idx="0">
                  <c:v>ЕС, 75+</c:v>
                </c:pt>
              </c:strCache>
            </c:strRef>
          </c:tx>
          <c:spPr>
            <a:ln cmpd="dbl">
              <a:solidFill>
                <a:schemeClr val="accent2"/>
              </a:solidFill>
            </a:ln>
          </c:spPr>
          <c:marker>
            <c:symbol val="none"/>
          </c:marker>
          <c:cat>
            <c:numRef>
              <c:f>'[Диаграмма в Microsoft PowerPoint]fallsmales'!$I$3:$I$32</c:f>
              <c:numCache>
                <c:formatCode>General</c:formatCode>
                <c:ptCount val="30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</c:numCache>
            </c:numRef>
          </c:cat>
          <c:val>
            <c:numRef>
              <c:f>'[Диаграмма в Microsoft PowerPoint]fallsmales'!$O$3:$O$32</c:f>
              <c:numCache>
                <c:formatCode>General</c:formatCode>
                <c:ptCount val="30"/>
                <c:pt idx="0">
                  <c:v>179.03</c:v>
                </c:pt>
                <c:pt idx="1">
                  <c:v>176.14</c:v>
                </c:pt>
                <c:pt idx="2">
                  <c:v>175.76</c:v>
                </c:pt>
                <c:pt idx="3">
                  <c:v>176.04</c:v>
                </c:pt>
                <c:pt idx="4">
                  <c:v>163.30000000000001</c:v>
                </c:pt>
                <c:pt idx="5">
                  <c:v>159.99</c:v>
                </c:pt>
                <c:pt idx="6">
                  <c:v>159.37</c:v>
                </c:pt>
                <c:pt idx="7">
                  <c:v>144.72</c:v>
                </c:pt>
                <c:pt idx="8">
                  <c:v>145.29</c:v>
                </c:pt>
                <c:pt idx="9">
                  <c:v>146.28</c:v>
                </c:pt>
                <c:pt idx="10">
                  <c:v>145.12</c:v>
                </c:pt>
                <c:pt idx="11">
                  <c:v>141.13</c:v>
                </c:pt>
                <c:pt idx="12">
                  <c:v>133.04</c:v>
                </c:pt>
                <c:pt idx="13">
                  <c:v>134.19999999999999</c:v>
                </c:pt>
                <c:pt idx="14">
                  <c:v>124.15</c:v>
                </c:pt>
                <c:pt idx="15">
                  <c:v>123.93</c:v>
                </c:pt>
                <c:pt idx="16">
                  <c:v>121.49</c:v>
                </c:pt>
                <c:pt idx="17">
                  <c:v>114.68</c:v>
                </c:pt>
                <c:pt idx="18">
                  <c:v>111.07</c:v>
                </c:pt>
                <c:pt idx="19">
                  <c:v>109.59</c:v>
                </c:pt>
                <c:pt idx="20">
                  <c:v>90.72</c:v>
                </c:pt>
                <c:pt idx="21">
                  <c:v>89.04</c:v>
                </c:pt>
                <c:pt idx="22">
                  <c:v>91.62</c:v>
                </c:pt>
                <c:pt idx="23">
                  <c:v>75.319999999999993</c:v>
                </c:pt>
                <c:pt idx="24">
                  <c:v>74.430000000000007</c:v>
                </c:pt>
                <c:pt idx="25">
                  <c:v>74.040000000000006</c:v>
                </c:pt>
                <c:pt idx="26">
                  <c:v>71.06</c:v>
                </c:pt>
                <c:pt idx="27">
                  <c:v>69.92</c:v>
                </c:pt>
                <c:pt idx="28">
                  <c:v>71.77</c:v>
                </c:pt>
                <c:pt idx="29">
                  <c:v>73.19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6270592"/>
        <c:axId val="266272128"/>
      </c:lineChart>
      <c:catAx>
        <c:axId val="2662705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/>
            </a:pPr>
            <a:endParaRPr lang="ru-RU"/>
          </a:p>
        </c:txPr>
        <c:crossAx val="266272128"/>
        <c:crosses val="autoZero"/>
        <c:auto val="1"/>
        <c:lblAlgn val="ctr"/>
        <c:lblOffset val="100"/>
        <c:noMultiLvlLbl val="0"/>
      </c:catAx>
      <c:valAx>
        <c:axId val="266272128"/>
        <c:scaling>
          <c:orientation val="minMax"/>
          <c:max val="25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66270592"/>
        <c:crosses val="autoZero"/>
        <c:crossBetween val="between"/>
        <c:majorUnit val="50"/>
      </c:valAx>
      <c:spPr>
        <a:solidFill>
          <a:sysClr val="window" lastClr="FFFFFF"/>
        </a:solidFill>
      </c:spPr>
    </c:plotArea>
    <c:legend>
      <c:legendPos val="r"/>
      <c:layout>
        <c:manualLayout>
          <c:xMode val="edge"/>
          <c:yMode val="edge"/>
          <c:x val="0.76627727946370738"/>
          <c:y val="0.33016968423476584"/>
          <c:w val="0.23372272053629262"/>
          <c:h val="0.33052157393281711"/>
        </c:manualLayout>
      </c:layout>
      <c:overlay val="0"/>
    </c:legend>
    <c:plotVisOnly val="1"/>
    <c:dispBlanksAs val="gap"/>
    <c:showDLblsOverMax val="0"/>
  </c:chart>
  <c:spPr>
    <a:pattFill prst="pct5">
      <a:fgClr>
        <a:srgbClr val="C9C2D1"/>
      </a:fgClr>
      <a:bgClr>
        <a:sysClr val="window" lastClr="FFFFFF"/>
      </a:bgClr>
    </a:pattFill>
  </c:spPr>
  <c:externalData r:id="rId2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8.3433109914691023E-2"/>
          <c:y val="5.0375488563854494E-2"/>
          <c:w val="0.69427284108422083"/>
          <c:h val="0.79931904738086901"/>
        </c:manualLayout>
      </c:layout>
      <c:lineChart>
        <c:grouping val="standard"/>
        <c:varyColors val="0"/>
        <c:ser>
          <c:idx val="0"/>
          <c:order val="0"/>
          <c:tx>
            <c:strRef>
              <c:f>'[Диаграмма в Microsoft PowerPoint]fallsfemale'!$J$2</c:f>
              <c:strCache>
                <c:ptCount val="1"/>
                <c:pt idx="0">
                  <c:v>РФ, 60-75</c:v>
                </c:pt>
              </c:strCache>
            </c:strRef>
          </c:tx>
          <c:marker>
            <c:symbol val="none"/>
          </c:marker>
          <c:cat>
            <c:numRef>
              <c:f>'[Диаграмма в Microsoft PowerPoint]fallsfemale'!$I$3:$I$32</c:f>
              <c:numCache>
                <c:formatCode>General</c:formatCode>
                <c:ptCount val="30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</c:numCache>
            </c:numRef>
          </c:cat>
          <c:val>
            <c:numRef>
              <c:f>'[Диаграмма в Microsoft PowerPoint]fallsfemale'!$J$3:$J$32</c:f>
              <c:numCache>
                <c:formatCode>General</c:formatCode>
                <c:ptCount val="30"/>
                <c:pt idx="0">
                  <c:v>3.63</c:v>
                </c:pt>
                <c:pt idx="1">
                  <c:v>4.0999999999999996</c:v>
                </c:pt>
                <c:pt idx="2">
                  <c:v>4.17</c:v>
                </c:pt>
                <c:pt idx="3">
                  <c:v>3.94</c:v>
                </c:pt>
                <c:pt idx="4">
                  <c:v>4.6399999999999997</c:v>
                </c:pt>
                <c:pt idx="5">
                  <c:v>4.9000000000000004</c:v>
                </c:pt>
                <c:pt idx="6">
                  <c:v>4.05</c:v>
                </c:pt>
                <c:pt idx="7">
                  <c:v>4.37</c:v>
                </c:pt>
                <c:pt idx="8">
                  <c:v>4.28</c:v>
                </c:pt>
                <c:pt idx="9">
                  <c:v>4.03</c:v>
                </c:pt>
                <c:pt idx="10">
                  <c:v>4.5</c:v>
                </c:pt>
                <c:pt idx="11">
                  <c:v>3.58</c:v>
                </c:pt>
                <c:pt idx="12">
                  <c:v>4.43</c:v>
                </c:pt>
                <c:pt idx="13">
                  <c:v>4.7</c:v>
                </c:pt>
                <c:pt idx="14">
                  <c:v>5.15</c:v>
                </c:pt>
                <c:pt idx="15">
                  <c:v>4.45</c:v>
                </c:pt>
                <c:pt idx="16">
                  <c:v>3.73</c:v>
                </c:pt>
                <c:pt idx="17">
                  <c:v>3.95</c:v>
                </c:pt>
                <c:pt idx="18">
                  <c:v>3.49</c:v>
                </c:pt>
                <c:pt idx="19">
                  <c:v>4.83</c:v>
                </c:pt>
                <c:pt idx="20">
                  <c:v>5.96</c:v>
                </c:pt>
                <c:pt idx="21">
                  <c:v>6.56</c:v>
                </c:pt>
                <c:pt idx="22">
                  <c:v>7.03</c:v>
                </c:pt>
                <c:pt idx="23">
                  <c:v>6.52</c:v>
                </c:pt>
                <c:pt idx="24">
                  <c:v>5.8</c:v>
                </c:pt>
                <c:pt idx="25">
                  <c:v>5.65</c:v>
                </c:pt>
                <c:pt idx="26">
                  <c:v>5.45</c:v>
                </c:pt>
                <c:pt idx="27">
                  <c:v>5.0999999999999996</c:v>
                </c:pt>
                <c:pt idx="28">
                  <c:v>5.25</c:v>
                </c:pt>
                <c:pt idx="29">
                  <c:v>4.91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'[Диаграмма в Microsoft PowerPoint]fallsfemale'!$K$2</c:f>
              <c:strCache>
                <c:ptCount val="1"/>
                <c:pt idx="0">
                  <c:v>ЕС, 60-75</c:v>
                </c:pt>
              </c:strCache>
            </c:strRef>
          </c:tx>
          <c:marker>
            <c:symbol val="none"/>
          </c:marker>
          <c:cat>
            <c:numRef>
              <c:f>'[Диаграмма в Microsoft PowerPoint]fallsfemale'!$I$3:$I$32</c:f>
              <c:numCache>
                <c:formatCode>General</c:formatCode>
                <c:ptCount val="30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</c:numCache>
            </c:numRef>
          </c:cat>
          <c:val>
            <c:numRef>
              <c:f>'[Диаграмма в Microsoft PowerPoint]fallsfemale'!$K$3:$K$32</c:f>
              <c:numCache>
                <c:formatCode>General</c:formatCode>
                <c:ptCount val="30"/>
                <c:pt idx="0">
                  <c:v>12.46</c:v>
                </c:pt>
                <c:pt idx="1">
                  <c:v>11.55</c:v>
                </c:pt>
                <c:pt idx="2">
                  <c:v>11.66</c:v>
                </c:pt>
                <c:pt idx="3">
                  <c:v>11.38</c:v>
                </c:pt>
                <c:pt idx="4">
                  <c:v>10.72</c:v>
                </c:pt>
                <c:pt idx="5">
                  <c:v>10.8</c:v>
                </c:pt>
                <c:pt idx="6">
                  <c:v>10.1</c:v>
                </c:pt>
                <c:pt idx="7">
                  <c:v>10.029999999999999</c:v>
                </c:pt>
                <c:pt idx="8">
                  <c:v>9.57</c:v>
                </c:pt>
                <c:pt idx="9">
                  <c:v>9.6</c:v>
                </c:pt>
                <c:pt idx="10">
                  <c:v>9.02</c:v>
                </c:pt>
                <c:pt idx="11">
                  <c:v>8.34</c:v>
                </c:pt>
                <c:pt idx="12">
                  <c:v>8.33</c:v>
                </c:pt>
                <c:pt idx="13">
                  <c:v>8.2100000000000009</c:v>
                </c:pt>
                <c:pt idx="14">
                  <c:v>8.17</c:v>
                </c:pt>
                <c:pt idx="15">
                  <c:v>7.78</c:v>
                </c:pt>
                <c:pt idx="16">
                  <c:v>7.83</c:v>
                </c:pt>
                <c:pt idx="17">
                  <c:v>7.27</c:v>
                </c:pt>
                <c:pt idx="18">
                  <c:v>6.9</c:v>
                </c:pt>
                <c:pt idx="19">
                  <c:v>6.38</c:v>
                </c:pt>
                <c:pt idx="20">
                  <c:v>6.08</c:v>
                </c:pt>
                <c:pt idx="21">
                  <c:v>5.91</c:v>
                </c:pt>
                <c:pt idx="22">
                  <c:v>5.8</c:v>
                </c:pt>
                <c:pt idx="23">
                  <c:v>5.17</c:v>
                </c:pt>
                <c:pt idx="24">
                  <c:v>5.0599999999999996</c:v>
                </c:pt>
                <c:pt idx="25">
                  <c:v>5.16</c:v>
                </c:pt>
                <c:pt idx="26">
                  <c:v>4.92</c:v>
                </c:pt>
                <c:pt idx="27">
                  <c:v>5.14</c:v>
                </c:pt>
                <c:pt idx="28">
                  <c:v>4.8600000000000003</c:v>
                </c:pt>
                <c:pt idx="29">
                  <c:v>4.97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'[Диаграмма в Microsoft PowerPoint]fallsfemale'!$N$2</c:f>
              <c:strCache>
                <c:ptCount val="1"/>
                <c:pt idx="0">
                  <c:v>РФ, 75+</c:v>
                </c:pt>
              </c:strCache>
            </c:strRef>
          </c:tx>
          <c:spPr>
            <a:ln cmpd="dbl">
              <a:solidFill>
                <a:schemeClr val="accent1"/>
              </a:solidFill>
            </a:ln>
          </c:spPr>
          <c:marker>
            <c:symbol val="none"/>
          </c:marker>
          <c:cat>
            <c:numRef>
              <c:f>'[Диаграмма в Microsoft PowerPoint]fallsfemale'!$I$3:$I$32</c:f>
              <c:numCache>
                <c:formatCode>General</c:formatCode>
                <c:ptCount val="30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</c:numCache>
            </c:numRef>
          </c:cat>
          <c:val>
            <c:numRef>
              <c:f>'[Диаграмма в Microsoft PowerPoint]fallsfemale'!$N$3:$N$32</c:f>
              <c:numCache>
                <c:formatCode>General</c:formatCode>
                <c:ptCount val="30"/>
                <c:pt idx="0">
                  <c:v>24.63</c:v>
                </c:pt>
                <c:pt idx="1">
                  <c:v>23.89</c:v>
                </c:pt>
                <c:pt idx="2">
                  <c:v>22.71</c:v>
                </c:pt>
                <c:pt idx="3">
                  <c:v>23.55</c:v>
                </c:pt>
                <c:pt idx="4">
                  <c:v>28.64</c:v>
                </c:pt>
                <c:pt idx="5">
                  <c:v>36.08</c:v>
                </c:pt>
                <c:pt idx="6">
                  <c:v>33.770000000000003</c:v>
                </c:pt>
                <c:pt idx="7">
                  <c:v>36.93</c:v>
                </c:pt>
                <c:pt idx="8">
                  <c:v>36.880000000000003</c:v>
                </c:pt>
                <c:pt idx="9">
                  <c:v>36.74</c:v>
                </c:pt>
                <c:pt idx="10">
                  <c:v>35.799999999999997</c:v>
                </c:pt>
                <c:pt idx="11">
                  <c:v>28.66</c:v>
                </c:pt>
                <c:pt idx="12">
                  <c:v>27.33</c:v>
                </c:pt>
                <c:pt idx="13">
                  <c:v>26.9</c:v>
                </c:pt>
                <c:pt idx="14">
                  <c:v>22.62</c:v>
                </c:pt>
                <c:pt idx="15">
                  <c:v>23.61</c:v>
                </c:pt>
                <c:pt idx="16">
                  <c:v>21.85</c:v>
                </c:pt>
                <c:pt idx="17">
                  <c:v>20.350000000000001</c:v>
                </c:pt>
                <c:pt idx="18">
                  <c:v>20.43</c:v>
                </c:pt>
                <c:pt idx="19">
                  <c:v>19.809999999999999</c:v>
                </c:pt>
                <c:pt idx="20">
                  <c:v>23.54</c:v>
                </c:pt>
                <c:pt idx="21">
                  <c:v>25.15</c:v>
                </c:pt>
                <c:pt idx="22">
                  <c:v>22.58</c:v>
                </c:pt>
                <c:pt idx="23">
                  <c:v>21.9</c:v>
                </c:pt>
                <c:pt idx="24">
                  <c:v>23.25</c:v>
                </c:pt>
                <c:pt idx="25">
                  <c:v>20.47</c:v>
                </c:pt>
                <c:pt idx="26">
                  <c:v>19.88</c:v>
                </c:pt>
                <c:pt idx="27">
                  <c:v>20.5</c:v>
                </c:pt>
                <c:pt idx="28">
                  <c:v>21.88</c:v>
                </c:pt>
                <c:pt idx="29">
                  <c:v>20.39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'[Диаграмма в Microsoft PowerPoint]fallsfemale'!$O$2</c:f>
              <c:strCache>
                <c:ptCount val="1"/>
                <c:pt idx="0">
                  <c:v>ЕС, 75+</c:v>
                </c:pt>
              </c:strCache>
            </c:strRef>
          </c:tx>
          <c:spPr>
            <a:ln cmpd="dbl">
              <a:solidFill>
                <a:schemeClr val="accent2"/>
              </a:solidFill>
            </a:ln>
          </c:spPr>
          <c:marker>
            <c:symbol val="none"/>
          </c:marker>
          <c:cat>
            <c:numRef>
              <c:f>'[Диаграмма в Microsoft PowerPoint]fallsfemale'!$I$3:$I$32</c:f>
              <c:numCache>
                <c:formatCode>General</c:formatCode>
                <c:ptCount val="30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</c:numCache>
            </c:numRef>
          </c:cat>
          <c:val>
            <c:numRef>
              <c:f>'[Диаграмма в Microsoft PowerPoint]fallsfemale'!$O$3:$O$32</c:f>
              <c:numCache>
                <c:formatCode>General</c:formatCode>
                <c:ptCount val="30"/>
                <c:pt idx="0">
                  <c:v>215.56</c:v>
                </c:pt>
                <c:pt idx="1">
                  <c:v>207.97</c:v>
                </c:pt>
                <c:pt idx="2">
                  <c:v>206.23</c:v>
                </c:pt>
                <c:pt idx="3">
                  <c:v>210.08</c:v>
                </c:pt>
                <c:pt idx="4">
                  <c:v>196.74</c:v>
                </c:pt>
                <c:pt idx="5">
                  <c:v>187.27</c:v>
                </c:pt>
                <c:pt idx="6">
                  <c:v>185.2</c:v>
                </c:pt>
                <c:pt idx="7">
                  <c:v>168.81</c:v>
                </c:pt>
                <c:pt idx="8">
                  <c:v>170.52</c:v>
                </c:pt>
                <c:pt idx="9">
                  <c:v>165.08</c:v>
                </c:pt>
                <c:pt idx="10">
                  <c:v>162.58000000000001</c:v>
                </c:pt>
                <c:pt idx="11">
                  <c:v>160.32</c:v>
                </c:pt>
                <c:pt idx="12">
                  <c:v>146.01</c:v>
                </c:pt>
                <c:pt idx="13">
                  <c:v>142.97</c:v>
                </c:pt>
                <c:pt idx="14">
                  <c:v>130.11000000000001</c:v>
                </c:pt>
                <c:pt idx="15">
                  <c:v>128.06</c:v>
                </c:pt>
                <c:pt idx="16">
                  <c:v>123.76</c:v>
                </c:pt>
                <c:pt idx="17">
                  <c:v>117.29</c:v>
                </c:pt>
                <c:pt idx="18">
                  <c:v>108.07</c:v>
                </c:pt>
                <c:pt idx="19">
                  <c:v>108.34</c:v>
                </c:pt>
                <c:pt idx="20">
                  <c:v>83.14</c:v>
                </c:pt>
                <c:pt idx="21">
                  <c:v>80.33</c:v>
                </c:pt>
                <c:pt idx="22">
                  <c:v>80.709999999999994</c:v>
                </c:pt>
                <c:pt idx="23">
                  <c:v>61.86</c:v>
                </c:pt>
                <c:pt idx="24">
                  <c:v>60.14</c:v>
                </c:pt>
                <c:pt idx="25">
                  <c:v>59.55</c:v>
                </c:pt>
                <c:pt idx="26">
                  <c:v>56.1</c:v>
                </c:pt>
                <c:pt idx="27">
                  <c:v>54.41</c:v>
                </c:pt>
                <c:pt idx="28">
                  <c:v>55.28</c:v>
                </c:pt>
                <c:pt idx="29">
                  <c:v>55.26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9777280"/>
        <c:axId val="239778816"/>
      </c:lineChart>
      <c:catAx>
        <c:axId val="2397772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39778816"/>
        <c:crosses val="autoZero"/>
        <c:auto val="1"/>
        <c:lblAlgn val="ctr"/>
        <c:lblOffset val="100"/>
        <c:noMultiLvlLbl val="0"/>
      </c:catAx>
      <c:valAx>
        <c:axId val="2397788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39777280"/>
        <c:crosses val="autoZero"/>
        <c:crossBetween val="between"/>
      </c:valAx>
      <c:spPr>
        <a:solidFill>
          <a:sysClr val="window" lastClr="FFFFFF"/>
        </a:solidFill>
      </c:spPr>
    </c:plotArea>
    <c:legend>
      <c:legendPos val="r"/>
      <c:layout>
        <c:manualLayout>
          <c:xMode val="edge"/>
          <c:yMode val="edge"/>
          <c:x val="0.77449523499407413"/>
          <c:y val="0.33136740716393592"/>
          <c:w val="0.22550476500592592"/>
          <c:h val="0.32819058098906045"/>
        </c:manualLayout>
      </c:layout>
      <c:overlay val="0"/>
    </c:legend>
    <c:plotVisOnly val="1"/>
    <c:dispBlanksAs val="gap"/>
    <c:showDLblsOverMax val="0"/>
  </c:chart>
  <c:spPr>
    <a:pattFill prst="pct5">
      <a:fgClr>
        <a:schemeClr val="bg1">
          <a:lumMod val="85000"/>
        </a:schemeClr>
      </a:fgClr>
      <a:bgClr>
        <a:schemeClr val="bg1"/>
      </a:bgClr>
    </a:pattFill>
  </c:spPr>
  <c:externalData r:id="rId2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8.4848428753749816E-2"/>
          <c:y val="5.1400554097404488E-2"/>
          <c:w val="0.70214735787721072"/>
          <c:h val="0.79523549139690874"/>
        </c:manualLayout>
      </c:layout>
      <c:lineChart>
        <c:grouping val="standard"/>
        <c:varyColors val="0"/>
        <c:ser>
          <c:idx val="0"/>
          <c:order val="0"/>
          <c:tx>
            <c:strRef>
              <c:f>'[Диаграмма в Microsoft PowerPoint]TA males'!$J$2</c:f>
              <c:strCache>
                <c:ptCount val="1"/>
                <c:pt idx="0">
                  <c:v>РФ, 60-75</c:v>
                </c:pt>
              </c:strCache>
            </c:strRef>
          </c:tx>
          <c:marker>
            <c:symbol val="none"/>
          </c:marker>
          <c:cat>
            <c:numRef>
              <c:f>'[Диаграмма в Microsoft PowerPoint]TA males'!$I$3:$I$32</c:f>
              <c:numCache>
                <c:formatCode>General</c:formatCode>
                <c:ptCount val="30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</c:numCache>
            </c:numRef>
          </c:cat>
          <c:val>
            <c:numRef>
              <c:f>'[Диаграмма в Microsoft PowerPoint]TA males'!$J$3:$J$32</c:f>
              <c:numCache>
                <c:formatCode>General</c:formatCode>
                <c:ptCount val="30"/>
                <c:pt idx="0">
                  <c:v>44.4</c:v>
                </c:pt>
                <c:pt idx="1">
                  <c:v>46.33</c:v>
                </c:pt>
                <c:pt idx="2">
                  <c:v>41.36</c:v>
                </c:pt>
                <c:pt idx="3">
                  <c:v>40.270000000000003</c:v>
                </c:pt>
                <c:pt idx="4">
                  <c:v>38</c:v>
                </c:pt>
                <c:pt idx="5">
                  <c:v>32.590000000000003</c:v>
                </c:pt>
                <c:pt idx="6">
                  <c:v>30.24</c:v>
                </c:pt>
                <c:pt idx="7">
                  <c:v>28.48</c:v>
                </c:pt>
                <c:pt idx="8">
                  <c:v>34.799999999999997</c:v>
                </c:pt>
                <c:pt idx="9">
                  <c:v>40.520000000000003</c:v>
                </c:pt>
                <c:pt idx="10">
                  <c:v>44.66</c:v>
                </c:pt>
                <c:pt idx="11">
                  <c:v>48.74</c:v>
                </c:pt>
                <c:pt idx="12">
                  <c:v>45.47</c:v>
                </c:pt>
                <c:pt idx="13">
                  <c:v>44.2</c:v>
                </c:pt>
                <c:pt idx="14">
                  <c:v>41.39</c:v>
                </c:pt>
                <c:pt idx="15">
                  <c:v>37.74</c:v>
                </c:pt>
                <c:pt idx="16">
                  <c:v>33.549999999999997</c:v>
                </c:pt>
                <c:pt idx="17">
                  <c:v>31.25</c:v>
                </c:pt>
                <c:pt idx="18">
                  <c:v>31.78</c:v>
                </c:pt>
                <c:pt idx="19">
                  <c:v>39.51</c:v>
                </c:pt>
                <c:pt idx="20">
                  <c:v>42.45</c:v>
                </c:pt>
                <c:pt idx="21">
                  <c:v>43.71</c:v>
                </c:pt>
                <c:pt idx="22">
                  <c:v>45.99</c:v>
                </c:pt>
                <c:pt idx="23">
                  <c:v>43.77</c:v>
                </c:pt>
                <c:pt idx="24">
                  <c:v>43.12</c:v>
                </c:pt>
                <c:pt idx="25">
                  <c:v>40.619999999999997</c:v>
                </c:pt>
                <c:pt idx="26">
                  <c:v>37.270000000000003</c:v>
                </c:pt>
                <c:pt idx="27">
                  <c:v>37.630000000000003</c:v>
                </c:pt>
                <c:pt idx="28">
                  <c:v>33.83</c:v>
                </c:pt>
                <c:pt idx="29">
                  <c:v>29.69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'[Диаграмма в Microsoft PowerPoint]TA males'!$K$2</c:f>
              <c:strCache>
                <c:ptCount val="1"/>
                <c:pt idx="0">
                  <c:v>ЕС, 60-75</c:v>
                </c:pt>
              </c:strCache>
            </c:strRef>
          </c:tx>
          <c:marker>
            <c:symbol val="none"/>
          </c:marker>
          <c:cat>
            <c:numRef>
              <c:f>'[Диаграмма в Microsoft PowerPoint]TA males'!$I$3:$I$32</c:f>
              <c:numCache>
                <c:formatCode>General</c:formatCode>
                <c:ptCount val="30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</c:numCache>
            </c:numRef>
          </c:cat>
          <c:val>
            <c:numRef>
              <c:f>'[Диаграмма в Microsoft PowerPoint]TA males'!$K$3:$K$32</c:f>
              <c:numCache>
                <c:formatCode>General</c:formatCode>
                <c:ptCount val="30"/>
                <c:pt idx="0">
                  <c:v>31.61</c:v>
                </c:pt>
                <c:pt idx="1">
                  <c:v>29.6</c:v>
                </c:pt>
                <c:pt idx="2">
                  <c:v>28.85</c:v>
                </c:pt>
                <c:pt idx="3">
                  <c:v>28.33</c:v>
                </c:pt>
                <c:pt idx="4">
                  <c:v>26.9</c:v>
                </c:pt>
                <c:pt idx="5">
                  <c:v>25.63</c:v>
                </c:pt>
                <c:pt idx="6">
                  <c:v>27.02</c:v>
                </c:pt>
                <c:pt idx="7">
                  <c:v>25.33</c:v>
                </c:pt>
                <c:pt idx="8">
                  <c:v>25.41</c:v>
                </c:pt>
                <c:pt idx="9">
                  <c:v>25.65</c:v>
                </c:pt>
                <c:pt idx="10">
                  <c:v>25.12</c:v>
                </c:pt>
                <c:pt idx="11">
                  <c:v>23.69</c:v>
                </c:pt>
                <c:pt idx="12">
                  <c:v>22.71</c:v>
                </c:pt>
                <c:pt idx="13">
                  <c:v>20.9</c:v>
                </c:pt>
                <c:pt idx="14">
                  <c:v>20.88</c:v>
                </c:pt>
                <c:pt idx="15">
                  <c:v>20.329999999999998</c:v>
                </c:pt>
                <c:pt idx="16">
                  <c:v>18.829999999999998</c:v>
                </c:pt>
                <c:pt idx="17">
                  <c:v>18.79</c:v>
                </c:pt>
                <c:pt idx="18">
                  <c:v>18.68</c:v>
                </c:pt>
                <c:pt idx="19">
                  <c:v>17.79</c:v>
                </c:pt>
                <c:pt idx="20">
                  <c:v>16.73</c:v>
                </c:pt>
                <c:pt idx="21">
                  <c:v>15.75</c:v>
                </c:pt>
                <c:pt idx="22">
                  <c:v>15.49</c:v>
                </c:pt>
                <c:pt idx="23">
                  <c:v>14.6</c:v>
                </c:pt>
                <c:pt idx="24">
                  <c:v>12.98</c:v>
                </c:pt>
                <c:pt idx="25">
                  <c:v>12.58</c:v>
                </c:pt>
                <c:pt idx="26">
                  <c:v>11.47</c:v>
                </c:pt>
                <c:pt idx="27">
                  <c:v>10.91</c:v>
                </c:pt>
                <c:pt idx="28">
                  <c:v>10.19</c:v>
                </c:pt>
                <c:pt idx="29">
                  <c:v>9.91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'[Диаграмма в Microsoft PowerPoint]TA males'!$N$2</c:f>
              <c:strCache>
                <c:ptCount val="1"/>
                <c:pt idx="0">
                  <c:v>РФ, 75+</c:v>
                </c:pt>
              </c:strCache>
            </c:strRef>
          </c:tx>
          <c:spPr>
            <a:ln cmpd="dbl">
              <a:solidFill>
                <a:schemeClr val="accent1"/>
              </a:solidFill>
            </a:ln>
          </c:spPr>
          <c:marker>
            <c:symbol val="none"/>
          </c:marker>
          <c:cat>
            <c:numRef>
              <c:f>'[Диаграмма в Microsoft PowerPoint]TA males'!$I$3:$I$32</c:f>
              <c:numCache>
                <c:formatCode>General</c:formatCode>
                <c:ptCount val="30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</c:numCache>
            </c:numRef>
          </c:cat>
          <c:val>
            <c:numRef>
              <c:f>'[Диаграмма в Microsoft PowerPoint]TA males'!$N$3:$N$32</c:f>
              <c:numCache>
                <c:formatCode>General</c:formatCode>
                <c:ptCount val="30"/>
                <c:pt idx="0">
                  <c:v>76.67</c:v>
                </c:pt>
                <c:pt idx="1">
                  <c:v>75.62</c:v>
                </c:pt>
                <c:pt idx="2">
                  <c:v>78</c:v>
                </c:pt>
                <c:pt idx="3">
                  <c:v>78.7</c:v>
                </c:pt>
                <c:pt idx="4">
                  <c:v>69.11</c:v>
                </c:pt>
                <c:pt idx="5">
                  <c:v>58.82</c:v>
                </c:pt>
                <c:pt idx="6">
                  <c:v>55.41</c:v>
                </c:pt>
                <c:pt idx="7">
                  <c:v>54.45</c:v>
                </c:pt>
                <c:pt idx="8">
                  <c:v>71.31</c:v>
                </c:pt>
                <c:pt idx="9">
                  <c:v>79.23</c:v>
                </c:pt>
                <c:pt idx="10">
                  <c:v>89.19</c:v>
                </c:pt>
                <c:pt idx="11">
                  <c:v>101.73</c:v>
                </c:pt>
                <c:pt idx="12">
                  <c:v>110.95</c:v>
                </c:pt>
                <c:pt idx="13">
                  <c:v>130.12</c:v>
                </c:pt>
                <c:pt idx="14">
                  <c:v>122</c:v>
                </c:pt>
                <c:pt idx="15">
                  <c:v>100.87</c:v>
                </c:pt>
                <c:pt idx="16">
                  <c:v>73.319999999999993</c:v>
                </c:pt>
                <c:pt idx="17">
                  <c:v>60.4</c:v>
                </c:pt>
                <c:pt idx="18">
                  <c:v>62.45</c:v>
                </c:pt>
                <c:pt idx="19">
                  <c:v>71.25</c:v>
                </c:pt>
                <c:pt idx="20">
                  <c:v>80.41</c:v>
                </c:pt>
                <c:pt idx="21">
                  <c:v>95.22</c:v>
                </c:pt>
                <c:pt idx="22">
                  <c:v>98.72</c:v>
                </c:pt>
                <c:pt idx="23">
                  <c:v>147.1</c:v>
                </c:pt>
                <c:pt idx="24">
                  <c:v>121.67</c:v>
                </c:pt>
                <c:pt idx="25">
                  <c:v>119.42</c:v>
                </c:pt>
                <c:pt idx="26">
                  <c:v>101.96</c:v>
                </c:pt>
                <c:pt idx="27">
                  <c:v>94.94</c:v>
                </c:pt>
                <c:pt idx="28">
                  <c:v>77.42</c:v>
                </c:pt>
                <c:pt idx="29">
                  <c:v>55.2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'[Диаграмма в Microsoft PowerPoint]TA males'!$O$2</c:f>
              <c:strCache>
                <c:ptCount val="1"/>
                <c:pt idx="0">
                  <c:v>ЕС, 75+</c:v>
                </c:pt>
              </c:strCache>
            </c:strRef>
          </c:tx>
          <c:spPr>
            <a:ln cmpd="dbl">
              <a:solidFill>
                <a:schemeClr val="accent2">
                  <a:lumMod val="75000"/>
                </a:schemeClr>
              </a:solidFill>
            </a:ln>
          </c:spPr>
          <c:marker>
            <c:symbol val="none"/>
          </c:marker>
          <c:cat>
            <c:numRef>
              <c:f>'[Диаграмма в Microsoft PowerPoint]TA males'!$I$3:$I$32</c:f>
              <c:numCache>
                <c:formatCode>General</c:formatCode>
                <c:ptCount val="30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</c:numCache>
            </c:numRef>
          </c:cat>
          <c:val>
            <c:numRef>
              <c:f>'[Диаграмма в Microsoft PowerPoint]TA males'!$O$3:$O$32</c:f>
              <c:numCache>
                <c:formatCode>General</c:formatCode>
                <c:ptCount val="30"/>
                <c:pt idx="0">
                  <c:v>53.9</c:v>
                </c:pt>
                <c:pt idx="1">
                  <c:v>49.59</c:v>
                </c:pt>
                <c:pt idx="2">
                  <c:v>50.51</c:v>
                </c:pt>
                <c:pt idx="3">
                  <c:v>49.24</c:v>
                </c:pt>
                <c:pt idx="4">
                  <c:v>48.59</c:v>
                </c:pt>
                <c:pt idx="5">
                  <c:v>47.12</c:v>
                </c:pt>
                <c:pt idx="6">
                  <c:v>48.57</c:v>
                </c:pt>
                <c:pt idx="7">
                  <c:v>46.47</c:v>
                </c:pt>
                <c:pt idx="8">
                  <c:v>47.49</c:v>
                </c:pt>
                <c:pt idx="9">
                  <c:v>48.9</c:v>
                </c:pt>
                <c:pt idx="10">
                  <c:v>48.29</c:v>
                </c:pt>
                <c:pt idx="11">
                  <c:v>44.26</c:v>
                </c:pt>
                <c:pt idx="12">
                  <c:v>41.68</c:v>
                </c:pt>
                <c:pt idx="13">
                  <c:v>39.39</c:v>
                </c:pt>
                <c:pt idx="14">
                  <c:v>37.68</c:v>
                </c:pt>
                <c:pt idx="15">
                  <c:v>35.6</c:v>
                </c:pt>
                <c:pt idx="16">
                  <c:v>34.65</c:v>
                </c:pt>
                <c:pt idx="17">
                  <c:v>34.74</c:v>
                </c:pt>
                <c:pt idx="18">
                  <c:v>32.57</c:v>
                </c:pt>
                <c:pt idx="19">
                  <c:v>31.85</c:v>
                </c:pt>
                <c:pt idx="20">
                  <c:v>30.52</c:v>
                </c:pt>
                <c:pt idx="21">
                  <c:v>29.36</c:v>
                </c:pt>
                <c:pt idx="22">
                  <c:v>27.04</c:v>
                </c:pt>
                <c:pt idx="23">
                  <c:v>26.54</c:v>
                </c:pt>
                <c:pt idx="24">
                  <c:v>24.51</c:v>
                </c:pt>
                <c:pt idx="25">
                  <c:v>22.88</c:v>
                </c:pt>
                <c:pt idx="26">
                  <c:v>21.84</c:v>
                </c:pt>
                <c:pt idx="27">
                  <c:v>20.97</c:v>
                </c:pt>
                <c:pt idx="28">
                  <c:v>19.82</c:v>
                </c:pt>
                <c:pt idx="29">
                  <c:v>19.399999999999999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2416896"/>
        <c:axId val="142428032"/>
      </c:lineChart>
      <c:catAx>
        <c:axId val="1424168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42428032"/>
        <c:crosses val="autoZero"/>
        <c:auto val="1"/>
        <c:lblAlgn val="ctr"/>
        <c:lblOffset val="100"/>
        <c:noMultiLvlLbl val="0"/>
      </c:catAx>
      <c:valAx>
        <c:axId val="1424280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2416896"/>
        <c:crosses val="autoZero"/>
        <c:crossBetween val="between"/>
      </c:valAx>
      <c:spPr>
        <a:solidFill>
          <a:sysClr val="window" lastClr="FFFFFF"/>
        </a:solidFill>
      </c:spPr>
    </c:plotArea>
    <c:legend>
      <c:legendPos val="r"/>
      <c:layout/>
      <c:overlay val="0"/>
    </c:legend>
    <c:plotVisOnly val="1"/>
    <c:dispBlanksAs val="gap"/>
    <c:showDLblsOverMax val="0"/>
  </c:chart>
  <c:spPr>
    <a:pattFill prst="pct5">
      <a:fgClr>
        <a:schemeClr val="bg1">
          <a:lumMod val="85000"/>
        </a:schemeClr>
      </a:fgClr>
      <a:bgClr>
        <a:schemeClr val="bg1"/>
      </a:bgClr>
    </a:pattFill>
  </c:spPr>
  <c:externalData r:id="rId2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8.0188702229966657E-2"/>
          <c:y val="5.1377236563312438E-2"/>
          <c:w val="0.69320757732571625"/>
          <c:h val="0.79532838151247343"/>
        </c:manualLayout>
      </c:layout>
      <c:lineChart>
        <c:grouping val="standard"/>
        <c:varyColors val="0"/>
        <c:ser>
          <c:idx val="0"/>
          <c:order val="0"/>
          <c:tx>
            <c:strRef>
              <c:f>'[Диаграмма в Microsoft PowerPoint]TA females'!$J$2</c:f>
              <c:strCache>
                <c:ptCount val="1"/>
                <c:pt idx="0">
                  <c:v>РФ, 60-75</c:v>
                </c:pt>
              </c:strCache>
            </c:strRef>
          </c:tx>
          <c:marker>
            <c:symbol val="none"/>
          </c:marker>
          <c:cat>
            <c:numRef>
              <c:f>'[Диаграмма в Microsoft PowerPoint]TA females'!$I$3:$I$32</c:f>
              <c:numCache>
                <c:formatCode>General</c:formatCode>
                <c:ptCount val="30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</c:numCache>
            </c:numRef>
          </c:cat>
          <c:val>
            <c:numRef>
              <c:f>'[Диаграмма в Microsoft PowerPoint]TA females'!$J$3:$J$32</c:f>
              <c:numCache>
                <c:formatCode>General</c:formatCode>
                <c:ptCount val="30"/>
                <c:pt idx="0">
                  <c:v>15.88</c:v>
                </c:pt>
                <c:pt idx="1">
                  <c:v>16.72</c:v>
                </c:pt>
                <c:pt idx="2">
                  <c:v>15.75</c:v>
                </c:pt>
                <c:pt idx="3">
                  <c:v>15.02</c:v>
                </c:pt>
                <c:pt idx="4">
                  <c:v>14.22</c:v>
                </c:pt>
                <c:pt idx="5">
                  <c:v>14.27</c:v>
                </c:pt>
                <c:pt idx="6">
                  <c:v>13.74</c:v>
                </c:pt>
                <c:pt idx="7">
                  <c:v>12.7</c:v>
                </c:pt>
                <c:pt idx="8">
                  <c:v>14.12</c:v>
                </c:pt>
                <c:pt idx="9">
                  <c:v>16.61</c:v>
                </c:pt>
                <c:pt idx="10">
                  <c:v>17.559999999999999</c:v>
                </c:pt>
                <c:pt idx="11">
                  <c:v>19.07</c:v>
                </c:pt>
                <c:pt idx="12">
                  <c:v>17.7</c:v>
                </c:pt>
                <c:pt idx="13">
                  <c:v>17.54</c:v>
                </c:pt>
                <c:pt idx="14">
                  <c:v>15.96</c:v>
                </c:pt>
                <c:pt idx="15">
                  <c:v>14.82</c:v>
                </c:pt>
                <c:pt idx="16">
                  <c:v>13.56</c:v>
                </c:pt>
                <c:pt idx="17">
                  <c:v>12.66</c:v>
                </c:pt>
                <c:pt idx="18">
                  <c:v>13.35</c:v>
                </c:pt>
                <c:pt idx="19">
                  <c:v>15.32</c:v>
                </c:pt>
                <c:pt idx="20">
                  <c:v>16.600000000000001</c:v>
                </c:pt>
                <c:pt idx="21">
                  <c:v>17.28</c:v>
                </c:pt>
                <c:pt idx="22">
                  <c:v>17.079999999999998</c:v>
                </c:pt>
                <c:pt idx="23">
                  <c:v>18.54</c:v>
                </c:pt>
                <c:pt idx="24">
                  <c:v>17.510000000000002</c:v>
                </c:pt>
                <c:pt idx="25">
                  <c:v>16.84</c:v>
                </c:pt>
                <c:pt idx="26">
                  <c:v>15.41</c:v>
                </c:pt>
                <c:pt idx="27">
                  <c:v>14.94</c:v>
                </c:pt>
                <c:pt idx="28">
                  <c:v>13.52</c:v>
                </c:pt>
                <c:pt idx="29">
                  <c:v>12.13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'[Диаграмма в Microsoft PowerPoint]TA females'!$K$2</c:f>
              <c:strCache>
                <c:ptCount val="1"/>
                <c:pt idx="0">
                  <c:v>ЕС, 60-75</c:v>
                </c:pt>
              </c:strCache>
            </c:strRef>
          </c:tx>
          <c:marker>
            <c:symbol val="none"/>
          </c:marker>
          <c:cat>
            <c:numRef>
              <c:f>'[Диаграмма в Microsoft PowerPoint]TA females'!$I$3:$I$32</c:f>
              <c:numCache>
                <c:formatCode>General</c:formatCode>
                <c:ptCount val="30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</c:numCache>
            </c:numRef>
          </c:cat>
          <c:val>
            <c:numRef>
              <c:f>'[Диаграмма в Microsoft PowerPoint]TA females'!$K$3:$K$32</c:f>
              <c:numCache>
                <c:formatCode>General</c:formatCode>
                <c:ptCount val="30"/>
                <c:pt idx="0">
                  <c:v>12.31</c:v>
                </c:pt>
                <c:pt idx="1">
                  <c:v>11.37</c:v>
                </c:pt>
                <c:pt idx="2">
                  <c:v>11.34</c:v>
                </c:pt>
                <c:pt idx="3">
                  <c:v>11.66</c:v>
                </c:pt>
                <c:pt idx="4">
                  <c:v>10.86</c:v>
                </c:pt>
                <c:pt idx="5">
                  <c:v>10.72</c:v>
                </c:pt>
                <c:pt idx="6">
                  <c:v>10.73</c:v>
                </c:pt>
                <c:pt idx="7">
                  <c:v>10.7</c:v>
                </c:pt>
                <c:pt idx="8">
                  <c:v>10.4</c:v>
                </c:pt>
                <c:pt idx="9">
                  <c:v>10.45</c:v>
                </c:pt>
                <c:pt idx="10">
                  <c:v>10.24</c:v>
                </c:pt>
                <c:pt idx="11">
                  <c:v>9.4700000000000006</c:v>
                </c:pt>
                <c:pt idx="12">
                  <c:v>9.31</c:v>
                </c:pt>
                <c:pt idx="13">
                  <c:v>8.24</c:v>
                </c:pt>
                <c:pt idx="14">
                  <c:v>9.0500000000000007</c:v>
                </c:pt>
                <c:pt idx="15">
                  <c:v>8.02</c:v>
                </c:pt>
                <c:pt idx="16">
                  <c:v>7.47</c:v>
                </c:pt>
                <c:pt idx="17">
                  <c:v>7.52</c:v>
                </c:pt>
                <c:pt idx="18">
                  <c:v>7.45</c:v>
                </c:pt>
                <c:pt idx="19">
                  <c:v>6.92</c:v>
                </c:pt>
                <c:pt idx="20">
                  <c:v>6.58</c:v>
                </c:pt>
                <c:pt idx="21">
                  <c:v>6.18</c:v>
                </c:pt>
                <c:pt idx="22">
                  <c:v>6.28</c:v>
                </c:pt>
                <c:pt idx="23">
                  <c:v>5.66</c:v>
                </c:pt>
                <c:pt idx="24">
                  <c:v>5</c:v>
                </c:pt>
                <c:pt idx="25">
                  <c:v>4.71</c:v>
                </c:pt>
                <c:pt idx="26">
                  <c:v>4.4800000000000004</c:v>
                </c:pt>
                <c:pt idx="27">
                  <c:v>4.2300000000000004</c:v>
                </c:pt>
                <c:pt idx="28">
                  <c:v>3.95</c:v>
                </c:pt>
                <c:pt idx="29">
                  <c:v>3.77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'[Диаграмма в Microsoft PowerPoint]TA females'!$N$2</c:f>
              <c:strCache>
                <c:ptCount val="1"/>
                <c:pt idx="0">
                  <c:v>РФ, 75+</c:v>
                </c:pt>
              </c:strCache>
            </c:strRef>
          </c:tx>
          <c:spPr>
            <a:ln cmpd="dbl">
              <a:solidFill>
                <a:schemeClr val="accent1"/>
              </a:solidFill>
            </a:ln>
          </c:spPr>
          <c:marker>
            <c:symbol val="none"/>
          </c:marker>
          <c:cat>
            <c:numRef>
              <c:f>'[Диаграмма в Microsoft PowerPoint]TA females'!$I$3:$I$32</c:f>
              <c:numCache>
                <c:formatCode>General</c:formatCode>
                <c:ptCount val="30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</c:numCache>
            </c:numRef>
          </c:cat>
          <c:val>
            <c:numRef>
              <c:f>'[Диаграмма в Microsoft PowerPoint]TA females'!$N$3:$N$32</c:f>
              <c:numCache>
                <c:formatCode>General</c:formatCode>
                <c:ptCount val="30"/>
                <c:pt idx="0">
                  <c:v>28.51</c:v>
                </c:pt>
                <c:pt idx="1">
                  <c:v>29.68</c:v>
                </c:pt>
                <c:pt idx="2">
                  <c:v>29.01</c:v>
                </c:pt>
                <c:pt idx="3">
                  <c:v>25.96</c:v>
                </c:pt>
                <c:pt idx="4">
                  <c:v>22.9</c:v>
                </c:pt>
                <c:pt idx="5">
                  <c:v>23.29</c:v>
                </c:pt>
                <c:pt idx="6">
                  <c:v>23.44</c:v>
                </c:pt>
                <c:pt idx="7">
                  <c:v>23.66</c:v>
                </c:pt>
                <c:pt idx="8">
                  <c:v>26.48</c:v>
                </c:pt>
                <c:pt idx="9">
                  <c:v>28.96</c:v>
                </c:pt>
                <c:pt idx="10">
                  <c:v>29.06</c:v>
                </c:pt>
                <c:pt idx="11">
                  <c:v>31.34</c:v>
                </c:pt>
                <c:pt idx="12">
                  <c:v>30.7</c:v>
                </c:pt>
                <c:pt idx="13">
                  <c:v>28.93</c:v>
                </c:pt>
                <c:pt idx="14">
                  <c:v>27.49</c:v>
                </c:pt>
                <c:pt idx="15">
                  <c:v>25.1</c:v>
                </c:pt>
                <c:pt idx="16">
                  <c:v>22.97</c:v>
                </c:pt>
                <c:pt idx="17">
                  <c:v>21.62</c:v>
                </c:pt>
                <c:pt idx="18">
                  <c:v>22.69</c:v>
                </c:pt>
                <c:pt idx="19">
                  <c:v>23.84</c:v>
                </c:pt>
                <c:pt idx="20">
                  <c:v>25.26</c:v>
                </c:pt>
                <c:pt idx="21">
                  <c:v>26.33</c:v>
                </c:pt>
                <c:pt idx="22">
                  <c:v>26.77</c:v>
                </c:pt>
                <c:pt idx="23">
                  <c:v>28.72</c:v>
                </c:pt>
                <c:pt idx="24">
                  <c:v>29.65</c:v>
                </c:pt>
                <c:pt idx="25">
                  <c:v>27.38</c:v>
                </c:pt>
                <c:pt idx="26">
                  <c:v>25.51</c:v>
                </c:pt>
                <c:pt idx="27">
                  <c:v>23.59</c:v>
                </c:pt>
                <c:pt idx="28">
                  <c:v>22.77</c:v>
                </c:pt>
                <c:pt idx="29">
                  <c:v>17.52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'[Диаграмма в Microsoft PowerPoint]TA females'!$O$2</c:f>
              <c:strCache>
                <c:ptCount val="1"/>
                <c:pt idx="0">
                  <c:v>ЕС, 75+</c:v>
                </c:pt>
              </c:strCache>
            </c:strRef>
          </c:tx>
          <c:spPr>
            <a:ln cmpd="dbl">
              <a:solidFill>
                <a:schemeClr val="accent2">
                  <a:lumMod val="75000"/>
                </a:schemeClr>
              </a:solidFill>
            </a:ln>
          </c:spPr>
          <c:marker>
            <c:symbol val="none"/>
          </c:marker>
          <c:cat>
            <c:numRef>
              <c:f>'[Диаграмма в Microsoft PowerPoint]TA females'!$I$3:$I$32</c:f>
              <c:numCache>
                <c:formatCode>General</c:formatCode>
                <c:ptCount val="30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</c:numCache>
            </c:numRef>
          </c:cat>
          <c:val>
            <c:numRef>
              <c:f>'[Диаграмма в Microsoft PowerPoint]TA females'!$O$3:$O$32</c:f>
              <c:numCache>
                <c:formatCode>General</c:formatCode>
                <c:ptCount val="30"/>
                <c:pt idx="0">
                  <c:v>21.05</c:v>
                </c:pt>
                <c:pt idx="1">
                  <c:v>18.96</c:v>
                </c:pt>
                <c:pt idx="2">
                  <c:v>19.55</c:v>
                </c:pt>
                <c:pt idx="3">
                  <c:v>19.16</c:v>
                </c:pt>
                <c:pt idx="4">
                  <c:v>18.95</c:v>
                </c:pt>
                <c:pt idx="5">
                  <c:v>18.55</c:v>
                </c:pt>
                <c:pt idx="6">
                  <c:v>18.309999999999999</c:v>
                </c:pt>
                <c:pt idx="7">
                  <c:v>18.46</c:v>
                </c:pt>
                <c:pt idx="8">
                  <c:v>18.920000000000002</c:v>
                </c:pt>
                <c:pt idx="9">
                  <c:v>18.850000000000001</c:v>
                </c:pt>
                <c:pt idx="10">
                  <c:v>18.25</c:v>
                </c:pt>
                <c:pt idx="11">
                  <c:v>16.78</c:v>
                </c:pt>
                <c:pt idx="12">
                  <c:v>15.21</c:v>
                </c:pt>
                <c:pt idx="13">
                  <c:v>14.04</c:v>
                </c:pt>
                <c:pt idx="14">
                  <c:v>13.62</c:v>
                </c:pt>
                <c:pt idx="15">
                  <c:v>13.49</c:v>
                </c:pt>
                <c:pt idx="16">
                  <c:v>12.61</c:v>
                </c:pt>
                <c:pt idx="17">
                  <c:v>12.09</c:v>
                </c:pt>
                <c:pt idx="18">
                  <c:v>11.75</c:v>
                </c:pt>
                <c:pt idx="19">
                  <c:v>11.55</c:v>
                </c:pt>
                <c:pt idx="20">
                  <c:v>10.83</c:v>
                </c:pt>
                <c:pt idx="21">
                  <c:v>10.48</c:v>
                </c:pt>
                <c:pt idx="22">
                  <c:v>9.81</c:v>
                </c:pt>
                <c:pt idx="23">
                  <c:v>9.3800000000000008</c:v>
                </c:pt>
                <c:pt idx="24">
                  <c:v>8.75</c:v>
                </c:pt>
                <c:pt idx="25">
                  <c:v>8.11</c:v>
                </c:pt>
                <c:pt idx="26">
                  <c:v>7.76</c:v>
                </c:pt>
                <c:pt idx="27">
                  <c:v>7.83</c:v>
                </c:pt>
                <c:pt idx="28">
                  <c:v>7.36</c:v>
                </c:pt>
                <c:pt idx="29">
                  <c:v>6.91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0304768"/>
        <c:axId val="230323328"/>
      </c:lineChart>
      <c:catAx>
        <c:axId val="2303047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30323328"/>
        <c:crosses val="autoZero"/>
        <c:auto val="1"/>
        <c:lblAlgn val="ctr"/>
        <c:lblOffset val="100"/>
        <c:noMultiLvlLbl val="0"/>
      </c:catAx>
      <c:valAx>
        <c:axId val="2303233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30304768"/>
        <c:crosses val="autoZero"/>
        <c:crossBetween val="between"/>
      </c:valAx>
      <c:spPr>
        <a:solidFill>
          <a:sysClr val="window" lastClr="FFFFFF"/>
        </a:solidFill>
      </c:spPr>
    </c:plotArea>
    <c:legend>
      <c:legendPos val="r"/>
      <c:layout/>
      <c:overlay val="0"/>
    </c:legend>
    <c:plotVisOnly val="1"/>
    <c:dispBlanksAs val="gap"/>
    <c:showDLblsOverMax val="0"/>
  </c:chart>
  <c:spPr>
    <a:pattFill prst="pct5">
      <a:fgClr>
        <a:schemeClr val="bg1">
          <a:lumMod val="85000"/>
        </a:schemeClr>
      </a:fgClr>
      <a:bgClr>
        <a:schemeClr val="bg1"/>
      </a:bgClr>
    </a:pattFill>
  </c:spPr>
  <c:externalData r:id="rId2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6.6241731660027059E-2"/>
          <c:y val="5.0807448626650903E-2"/>
          <c:w val="0.71765363058833798"/>
          <c:h val="0.79759824705978588"/>
        </c:manualLayout>
      </c:layout>
      <c:lineChart>
        <c:grouping val="standard"/>
        <c:varyColors val="0"/>
        <c:ser>
          <c:idx val="0"/>
          <c:order val="0"/>
          <c:tx>
            <c:strRef>
              <c:f>'[Диаграмма в Microsoft PowerPoint]fire male'!$J$2</c:f>
              <c:strCache>
                <c:ptCount val="1"/>
                <c:pt idx="0">
                  <c:v>РФ, 60-75</c:v>
                </c:pt>
              </c:strCache>
            </c:strRef>
          </c:tx>
          <c:marker>
            <c:symbol val="none"/>
          </c:marker>
          <c:cat>
            <c:numRef>
              <c:f>'[Диаграмма в Microsoft PowerPoint]fire male'!$I$3:$I$32</c:f>
              <c:numCache>
                <c:formatCode>General</c:formatCode>
                <c:ptCount val="30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</c:numCache>
            </c:numRef>
          </c:cat>
          <c:val>
            <c:numRef>
              <c:f>'[Диаграмма в Microsoft PowerPoint]fire male'!$J$3:$J$32</c:f>
              <c:numCache>
                <c:formatCode>General</c:formatCode>
                <c:ptCount val="30"/>
                <c:pt idx="0">
                  <c:v>9.31</c:v>
                </c:pt>
                <c:pt idx="1">
                  <c:v>8.01</c:v>
                </c:pt>
                <c:pt idx="2">
                  <c:v>7.64</c:v>
                </c:pt>
                <c:pt idx="3">
                  <c:v>7.01</c:v>
                </c:pt>
                <c:pt idx="4">
                  <c:v>10.16</c:v>
                </c:pt>
                <c:pt idx="5">
                  <c:v>8.34</c:v>
                </c:pt>
                <c:pt idx="6">
                  <c:v>5.49</c:v>
                </c:pt>
                <c:pt idx="7">
                  <c:v>4.96</c:v>
                </c:pt>
                <c:pt idx="8">
                  <c:v>5.34</c:v>
                </c:pt>
                <c:pt idx="9">
                  <c:v>5.22</c:v>
                </c:pt>
                <c:pt idx="10">
                  <c:v>7.32</c:v>
                </c:pt>
                <c:pt idx="11">
                  <c:v>7.37</c:v>
                </c:pt>
                <c:pt idx="12">
                  <c:v>9.49</c:v>
                </c:pt>
                <c:pt idx="13">
                  <c:v>14.18</c:v>
                </c:pt>
                <c:pt idx="14">
                  <c:v>17.3</c:v>
                </c:pt>
                <c:pt idx="15">
                  <c:v>14.97</c:v>
                </c:pt>
                <c:pt idx="16">
                  <c:v>16.57</c:v>
                </c:pt>
                <c:pt idx="17">
                  <c:v>14.62</c:v>
                </c:pt>
                <c:pt idx="18">
                  <c:v>14.02</c:v>
                </c:pt>
                <c:pt idx="19">
                  <c:v>18.690000000000001</c:v>
                </c:pt>
                <c:pt idx="20">
                  <c:v>19.68</c:v>
                </c:pt>
                <c:pt idx="21">
                  <c:v>23.54</c:v>
                </c:pt>
                <c:pt idx="22">
                  <c:v>26.67</c:v>
                </c:pt>
                <c:pt idx="23">
                  <c:v>26.63</c:v>
                </c:pt>
                <c:pt idx="24">
                  <c:v>23.19</c:v>
                </c:pt>
                <c:pt idx="25">
                  <c:v>22.73</c:v>
                </c:pt>
                <c:pt idx="26">
                  <c:v>21.78</c:v>
                </c:pt>
                <c:pt idx="27">
                  <c:v>19.54</c:v>
                </c:pt>
                <c:pt idx="28">
                  <c:v>20.77</c:v>
                </c:pt>
                <c:pt idx="29">
                  <c:v>19.11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'[Диаграмма в Microsoft PowerPoint]fire male'!$K$2</c:f>
              <c:strCache>
                <c:ptCount val="1"/>
                <c:pt idx="0">
                  <c:v>ЕС, 60-75</c:v>
                </c:pt>
              </c:strCache>
            </c:strRef>
          </c:tx>
          <c:marker>
            <c:symbol val="none"/>
          </c:marker>
          <c:cat>
            <c:numRef>
              <c:f>'[Диаграмма в Microsoft PowerPoint]fire male'!$I$3:$I$32</c:f>
              <c:numCache>
                <c:formatCode>General</c:formatCode>
                <c:ptCount val="30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</c:numCache>
            </c:numRef>
          </c:cat>
          <c:val>
            <c:numRef>
              <c:f>'[Диаграмма в Microsoft PowerPoint]fire male'!$K$3:$K$32</c:f>
              <c:numCache>
                <c:formatCode>General</c:formatCode>
                <c:ptCount val="30"/>
                <c:pt idx="0">
                  <c:v>2.11</c:v>
                </c:pt>
                <c:pt idx="1">
                  <c:v>2.11</c:v>
                </c:pt>
                <c:pt idx="2">
                  <c:v>2</c:v>
                </c:pt>
                <c:pt idx="3">
                  <c:v>2.06</c:v>
                </c:pt>
                <c:pt idx="4">
                  <c:v>2.14</c:v>
                </c:pt>
                <c:pt idx="5">
                  <c:v>2.0499999999999998</c:v>
                </c:pt>
                <c:pt idx="6">
                  <c:v>1.94</c:v>
                </c:pt>
                <c:pt idx="7">
                  <c:v>1.71</c:v>
                </c:pt>
                <c:pt idx="8">
                  <c:v>1.52</c:v>
                </c:pt>
                <c:pt idx="9">
                  <c:v>1.77</c:v>
                </c:pt>
                <c:pt idx="10">
                  <c:v>1.65</c:v>
                </c:pt>
                <c:pt idx="11">
                  <c:v>1.74</c:v>
                </c:pt>
                <c:pt idx="12">
                  <c:v>1.57</c:v>
                </c:pt>
                <c:pt idx="13">
                  <c:v>1.55</c:v>
                </c:pt>
                <c:pt idx="14">
                  <c:v>1.28</c:v>
                </c:pt>
                <c:pt idx="15">
                  <c:v>1.41</c:v>
                </c:pt>
                <c:pt idx="16">
                  <c:v>1.45</c:v>
                </c:pt>
                <c:pt idx="17">
                  <c:v>1.35</c:v>
                </c:pt>
                <c:pt idx="18">
                  <c:v>1.3</c:v>
                </c:pt>
                <c:pt idx="19">
                  <c:v>1.37</c:v>
                </c:pt>
                <c:pt idx="20">
                  <c:v>1.18</c:v>
                </c:pt>
                <c:pt idx="21">
                  <c:v>1.23</c:v>
                </c:pt>
                <c:pt idx="22">
                  <c:v>1.25</c:v>
                </c:pt>
                <c:pt idx="23">
                  <c:v>1.18</c:v>
                </c:pt>
                <c:pt idx="24">
                  <c:v>1.1399999999999999</c:v>
                </c:pt>
                <c:pt idx="25">
                  <c:v>1.1599999999999999</c:v>
                </c:pt>
                <c:pt idx="26">
                  <c:v>1.1499999999999999</c:v>
                </c:pt>
                <c:pt idx="27">
                  <c:v>1.03</c:v>
                </c:pt>
                <c:pt idx="28">
                  <c:v>1.1100000000000001</c:v>
                </c:pt>
                <c:pt idx="29">
                  <c:v>1.25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'[Диаграмма в Microsoft PowerPoint]fire male'!$N$2</c:f>
              <c:strCache>
                <c:ptCount val="1"/>
                <c:pt idx="0">
                  <c:v>РФ, 75+</c:v>
                </c:pt>
              </c:strCache>
            </c:strRef>
          </c:tx>
          <c:spPr>
            <a:ln cmpd="dbl">
              <a:solidFill>
                <a:schemeClr val="accent1"/>
              </a:solidFill>
            </a:ln>
          </c:spPr>
          <c:marker>
            <c:symbol val="none"/>
          </c:marker>
          <c:cat>
            <c:numRef>
              <c:f>'[Диаграмма в Microsoft PowerPoint]fire male'!$I$3:$I$32</c:f>
              <c:numCache>
                <c:formatCode>General</c:formatCode>
                <c:ptCount val="30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</c:numCache>
            </c:numRef>
          </c:cat>
          <c:val>
            <c:numRef>
              <c:f>'[Диаграмма в Microsoft PowerPoint]fire male'!$N$3:$N$32</c:f>
              <c:numCache>
                <c:formatCode>General</c:formatCode>
                <c:ptCount val="30"/>
                <c:pt idx="0">
                  <c:v>17.09</c:v>
                </c:pt>
                <c:pt idx="1">
                  <c:v>18.53</c:v>
                </c:pt>
                <c:pt idx="2">
                  <c:v>14.96</c:v>
                </c:pt>
                <c:pt idx="3">
                  <c:v>16.5</c:v>
                </c:pt>
                <c:pt idx="4">
                  <c:v>16.489999999999998</c:v>
                </c:pt>
                <c:pt idx="5">
                  <c:v>18.21</c:v>
                </c:pt>
                <c:pt idx="6">
                  <c:v>13.47</c:v>
                </c:pt>
                <c:pt idx="7">
                  <c:v>14.66</c:v>
                </c:pt>
                <c:pt idx="8">
                  <c:v>14.56</c:v>
                </c:pt>
                <c:pt idx="9">
                  <c:v>13.55</c:v>
                </c:pt>
                <c:pt idx="10">
                  <c:v>17.399999999999999</c:v>
                </c:pt>
                <c:pt idx="11">
                  <c:v>16.920000000000002</c:v>
                </c:pt>
                <c:pt idx="12">
                  <c:v>20.77</c:v>
                </c:pt>
                <c:pt idx="13">
                  <c:v>31.51</c:v>
                </c:pt>
                <c:pt idx="14">
                  <c:v>32.83</c:v>
                </c:pt>
                <c:pt idx="15">
                  <c:v>33.08</c:v>
                </c:pt>
                <c:pt idx="16">
                  <c:v>29.81</c:v>
                </c:pt>
                <c:pt idx="17">
                  <c:v>23.38</c:v>
                </c:pt>
                <c:pt idx="18">
                  <c:v>25.01</c:v>
                </c:pt>
                <c:pt idx="19">
                  <c:v>29.96</c:v>
                </c:pt>
                <c:pt idx="20">
                  <c:v>34.119999999999997</c:v>
                </c:pt>
                <c:pt idx="21">
                  <c:v>35.89</c:v>
                </c:pt>
                <c:pt idx="22">
                  <c:v>41.14</c:v>
                </c:pt>
                <c:pt idx="23">
                  <c:v>57.06</c:v>
                </c:pt>
                <c:pt idx="24">
                  <c:v>45.73</c:v>
                </c:pt>
                <c:pt idx="25">
                  <c:v>54.03</c:v>
                </c:pt>
                <c:pt idx="26">
                  <c:v>57.16</c:v>
                </c:pt>
                <c:pt idx="27">
                  <c:v>41.23</c:v>
                </c:pt>
                <c:pt idx="28">
                  <c:v>36.159999999999997</c:v>
                </c:pt>
                <c:pt idx="29">
                  <c:v>38.35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'[Диаграмма в Microsoft PowerPoint]fire male'!$O$2</c:f>
              <c:strCache>
                <c:ptCount val="1"/>
                <c:pt idx="0">
                  <c:v>ЕС, 75+</c:v>
                </c:pt>
              </c:strCache>
            </c:strRef>
          </c:tx>
          <c:spPr>
            <a:ln cmpd="dbl">
              <a:solidFill>
                <a:schemeClr val="accent2">
                  <a:lumMod val="75000"/>
                </a:schemeClr>
              </a:solidFill>
            </a:ln>
          </c:spPr>
          <c:marker>
            <c:symbol val="none"/>
          </c:marker>
          <c:cat>
            <c:numRef>
              <c:f>'[Диаграмма в Microsoft PowerPoint]fire male'!$I$3:$I$32</c:f>
              <c:numCache>
                <c:formatCode>General</c:formatCode>
                <c:ptCount val="30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</c:numCache>
            </c:numRef>
          </c:cat>
          <c:val>
            <c:numRef>
              <c:f>'[Диаграмма в Microsoft PowerPoint]fire male'!$O$3:$O$32</c:f>
              <c:numCache>
                <c:formatCode>General</c:formatCode>
                <c:ptCount val="30"/>
                <c:pt idx="0">
                  <c:v>7.32</c:v>
                </c:pt>
                <c:pt idx="1">
                  <c:v>7.64</c:v>
                </c:pt>
                <c:pt idx="2">
                  <c:v>8.1199999999999992</c:v>
                </c:pt>
                <c:pt idx="3">
                  <c:v>7.78</c:v>
                </c:pt>
                <c:pt idx="4">
                  <c:v>7.97</c:v>
                </c:pt>
                <c:pt idx="5">
                  <c:v>8.31</c:v>
                </c:pt>
                <c:pt idx="6">
                  <c:v>7.68</c:v>
                </c:pt>
                <c:pt idx="7">
                  <c:v>6.52</c:v>
                </c:pt>
                <c:pt idx="8">
                  <c:v>6.06</c:v>
                </c:pt>
                <c:pt idx="9">
                  <c:v>5.99</c:v>
                </c:pt>
                <c:pt idx="10">
                  <c:v>5.61</c:v>
                </c:pt>
                <c:pt idx="11">
                  <c:v>5.8</c:v>
                </c:pt>
                <c:pt idx="12">
                  <c:v>5.41</c:v>
                </c:pt>
                <c:pt idx="13">
                  <c:v>5.59</c:v>
                </c:pt>
                <c:pt idx="14">
                  <c:v>5</c:v>
                </c:pt>
                <c:pt idx="15">
                  <c:v>4.8099999999999996</c:v>
                </c:pt>
                <c:pt idx="16">
                  <c:v>5.16</c:v>
                </c:pt>
                <c:pt idx="17">
                  <c:v>4.62</c:v>
                </c:pt>
                <c:pt idx="18">
                  <c:v>4.01</c:v>
                </c:pt>
                <c:pt idx="19">
                  <c:v>3.63</c:v>
                </c:pt>
                <c:pt idx="20">
                  <c:v>4.01</c:v>
                </c:pt>
                <c:pt idx="21">
                  <c:v>3.52</c:v>
                </c:pt>
                <c:pt idx="22">
                  <c:v>3.68</c:v>
                </c:pt>
                <c:pt idx="23">
                  <c:v>3.81</c:v>
                </c:pt>
                <c:pt idx="24">
                  <c:v>3.6</c:v>
                </c:pt>
                <c:pt idx="25">
                  <c:v>3.4</c:v>
                </c:pt>
                <c:pt idx="26">
                  <c:v>3.24</c:v>
                </c:pt>
                <c:pt idx="27">
                  <c:v>3.33</c:v>
                </c:pt>
                <c:pt idx="28">
                  <c:v>2.99</c:v>
                </c:pt>
                <c:pt idx="29">
                  <c:v>2.89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5673856"/>
        <c:axId val="235741184"/>
      </c:lineChart>
      <c:catAx>
        <c:axId val="2356738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35741184"/>
        <c:crosses val="autoZero"/>
        <c:auto val="1"/>
        <c:lblAlgn val="ctr"/>
        <c:lblOffset val="100"/>
        <c:noMultiLvlLbl val="0"/>
      </c:catAx>
      <c:valAx>
        <c:axId val="2357411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35673856"/>
        <c:crosses val="autoZero"/>
        <c:crossBetween val="between"/>
      </c:valAx>
      <c:spPr>
        <a:solidFill>
          <a:sysClr val="window" lastClr="FFFFFF"/>
        </a:solidFill>
      </c:spPr>
    </c:plotArea>
    <c:legend>
      <c:legendPos val="r"/>
      <c:layout>
        <c:manualLayout>
          <c:xMode val="edge"/>
          <c:yMode val="edge"/>
          <c:x val="0.77756123714939429"/>
          <c:y val="0.32992123515839988"/>
          <c:w val="0.22243876285060568"/>
          <c:h val="0.33100475169022453"/>
        </c:manualLayout>
      </c:layout>
      <c:overlay val="0"/>
    </c:legend>
    <c:plotVisOnly val="1"/>
    <c:dispBlanksAs val="gap"/>
    <c:showDLblsOverMax val="0"/>
  </c:chart>
  <c:spPr>
    <a:pattFill prst="pct5">
      <a:fgClr>
        <a:schemeClr val="bg1">
          <a:lumMod val="85000"/>
        </a:schemeClr>
      </a:fgClr>
      <a:bgClr>
        <a:schemeClr val="bg1"/>
      </a:bgClr>
    </a:pattFill>
  </c:spPr>
  <c:externalData r:id="rId2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6.2523890942437654E-2"/>
          <c:y val="5.0760916952357772E-2"/>
          <c:w val="0.73350042085719291"/>
          <c:h val="0.79778361540042775"/>
        </c:manualLayout>
      </c:layout>
      <c:lineChart>
        <c:grouping val="standard"/>
        <c:varyColors val="0"/>
        <c:ser>
          <c:idx val="0"/>
          <c:order val="0"/>
          <c:tx>
            <c:strRef>
              <c:f>'[Диаграмма в Microsoft PowerPoint]fire female'!$J$2</c:f>
              <c:strCache>
                <c:ptCount val="1"/>
                <c:pt idx="0">
                  <c:v>РФ, 60-75</c:v>
                </c:pt>
              </c:strCache>
            </c:strRef>
          </c:tx>
          <c:marker>
            <c:symbol val="none"/>
          </c:marker>
          <c:cat>
            <c:numRef>
              <c:f>'[Диаграмма в Microsoft PowerPoint]fire female'!$I$3:$I$32</c:f>
              <c:numCache>
                <c:formatCode>General</c:formatCode>
                <c:ptCount val="30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</c:numCache>
            </c:numRef>
          </c:cat>
          <c:val>
            <c:numRef>
              <c:f>'[Диаграмма в Microsoft PowerPoint]fire female'!$J$3:$J$32</c:f>
              <c:numCache>
                <c:formatCode>General</c:formatCode>
                <c:ptCount val="30"/>
                <c:pt idx="0">
                  <c:v>3.31</c:v>
                </c:pt>
                <c:pt idx="1">
                  <c:v>3.3</c:v>
                </c:pt>
                <c:pt idx="2">
                  <c:v>2.83</c:v>
                </c:pt>
                <c:pt idx="3">
                  <c:v>2.89</c:v>
                </c:pt>
                <c:pt idx="4">
                  <c:v>3.86</c:v>
                </c:pt>
                <c:pt idx="5">
                  <c:v>3.78</c:v>
                </c:pt>
                <c:pt idx="6">
                  <c:v>2.2200000000000002</c:v>
                </c:pt>
                <c:pt idx="7">
                  <c:v>2.62</c:v>
                </c:pt>
                <c:pt idx="8">
                  <c:v>2.97</c:v>
                </c:pt>
                <c:pt idx="9">
                  <c:v>2.76</c:v>
                </c:pt>
                <c:pt idx="10">
                  <c:v>3.08</c:v>
                </c:pt>
                <c:pt idx="11">
                  <c:v>3.4</c:v>
                </c:pt>
                <c:pt idx="12">
                  <c:v>4.34</c:v>
                </c:pt>
                <c:pt idx="13">
                  <c:v>5.59</c:v>
                </c:pt>
                <c:pt idx="14">
                  <c:v>6.1</c:v>
                </c:pt>
                <c:pt idx="15">
                  <c:v>5.24</c:v>
                </c:pt>
                <c:pt idx="16">
                  <c:v>5.82</c:v>
                </c:pt>
                <c:pt idx="17">
                  <c:v>4.91</c:v>
                </c:pt>
                <c:pt idx="18">
                  <c:v>4.91</c:v>
                </c:pt>
                <c:pt idx="19">
                  <c:v>5.97</c:v>
                </c:pt>
                <c:pt idx="20">
                  <c:v>6.34</c:v>
                </c:pt>
                <c:pt idx="21">
                  <c:v>7.03</c:v>
                </c:pt>
                <c:pt idx="22">
                  <c:v>7.86</c:v>
                </c:pt>
                <c:pt idx="23">
                  <c:v>7.66</c:v>
                </c:pt>
                <c:pt idx="24">
                  <c:v>7.62</c:v>
                </c:pt>
                <c:pt idx="25">
                  <c:v>7.14</c:v>
                </c:pt>
                <c:pt idx="26">
                  <c:v>6.58</c:v>
                </c:pt>
                <c:pt idx="27">
                  <c:v>5.82</c:v>
                </c:pt>
                <c:pt idx="28">
                  <c:v>5.39</c:v>
                </c:pt>
                <c:pt idx="29">
                  <c:v>5.6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'[Диаграмма в Microsoft PowerPoint]fire female'!$K$2</c:f>
              <c:strCache>
                <c:ptCount val="1"/>
                <c:pt idx="0">
                  <c:v>ЕС, 60-75</c:v>
                </c:pt>
              </c:strCache>
            </c:strRef>
          </c:tx>
          <c:marker>
            <c:symbol val="none"/>
          </c:marker>
          <c:cat>
            <c:numRef>
              <c:f>'[Диаграмма в Microsoft PowerPoint]fire female'!$I$3:$I$32</c:f>
              <c:numCache>
                <c:formatCode>General</c:formatCode>
                <c:ptCount val="30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</c:numCache>
            </c:numRef>
          </c:cat>
          <c:val>
            <c:numRef>
              <c:f>'[Диаграмма в Microsoft PowerPoint]fire female'!$K$3:$K$32</c:f>
              <c:numCache>
                <c:formatCode>General</c:formatCode>
                <c:ptCount val="30"/>
                <c:pt idx="0">
                  <c:v>1.4</c:v>
                </c:pt>
                <c:pt idx="1">
                  <c:v>1.41</c:v>
                </c:pt>
                <c:pt idx="2">
                  <c:v>1.21</c:v>
                </c:pt>
                <c:pt idx="3">
                  <c:v>1.39</c:v>
                </c:pt>
                <c:pt idx="4">
                  <c:v>1.22</c:v>
                </c:pt>
                <c:pt idx="5">
                  <c:v>1.28</c:v>
                </c:pt>
                <c:pt idx="6">
                  <c:v>1.17</c:v>
                </c:pt>
                <c:pt idx="7">
                  <c:v>1.17</c:v>
                </c:pt>
                <c:pt idx="8">
                  <c:v>1.02</c:v>
                </c:pt>
                <c:pt idx="9">
                  <c:v>1.03</c:v>
                </c:pt>
                <c:pt idx="10">
                  <c:v>0.97</c:v>
                </c:pt>
                <c:pt idx="11">
                  <c:v>1.05</c:v>
                </c:pt>
                <c:pt idx="12">
                  <c:v>0.9</c:v>
                </c:pt>
                <c:pt idx="13">
                  <c:v>0.78</c:v>
                </c:pt>
                <c:pt idx="14">
                  <c:v>0.86</c:v>
                </c:pt>
                <c:pt idx="15">
                  <c:v>0.71</c:v>
                </c:pt>
                <c:pt idx="16">
                  <c:v>0.84</c:v>
                </c:pt>
                <c:pt idx="17">
                  <c:v>0.7</c:v>
                </c:pt>
                <c:pt idx="18">
                  <c:v>0.7</c:v>
                </c:pt>
                <c:pt idx="19">
                  <c:v>0.56000000000000005</c:v>
                </c:pt>
                <c:pt idx="20">
                  <c:v>0.61</c:v>
                </c:pt>
                <c:pt idx="21">
                  <c:v>0.61</c:v>
                </c:pt>
                <c:pt idx="22">
                  <c:v>0.71</c:v>
                </c:pt>
                <c:pt idx="23">
                  <c:v>0.63</c:v>
                </c:pt>
                <c:pt idx="24">
                  <c:v>0.56999999999999995</c:v>
                </c:pt>
                <c:pt idx="25">
                  <c:v>0.55000000000000004</c:v>
                </c:pt>
                <c:pt idx="26">
                  <c:v>0.56000000000000005</c:v>
                </c:pt>
                <c:pt idx="27">
                  <c:v>0.5</c:v>
                </c:pt>
                <c:pt idx="28">
                  <c:v>0.62</c:v>
                </c:pt>
                <c:pt idx="29">
                  <c:v>0.56999999999999995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'[Диаграмма в Microsoft PowerPoint]fire female'!$N$2</c:f>
              <c:strCache>
                <c:ptCount val="1"/>
                <c:pt idx="0">
                  <c:v>РФ, 75+</c:v>
                </c:pt>
              </c:strCache>
            </c:strRef>
          </c:tx>
          <c:spPr>
            <a:ln cmpd="dbl">
              <a:solidFill>
                <a:schemeClr val="accent1"/>
              </a:solidFill>
            </a:ln>
          </c:spPr>
          <c:marker>
            <c:symbol val="none"/>
          </c:marker>
          <c:cat>
            <c:numRef>
              <c:f>'[Диаграмма в Microsoft PowerPoint]fire female'!$I$3:$I$32</c:f>
              <c:numCache>
                <c:formatCode>General</c:formatCode>
                <c:ptCount val="30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</c:numCache>
            </c:numRef>
          </c:cat>
          <c:val>
            <c:numRef>
              <c:f>'[Диаграмма в Microsoft PowerPoint]fire female'!$N$3:$N$32</c:f>
              <c:numCache>
                <c:formatCode>General</c:formatCode>
                <c:ptCount val="30"/>
                <c:pt idx="0">
                  <c:v>9.5299999999999994</c:v>
                </c:pt>
                <c:pt idx="1">
                  <c:v>9.23</c:v>
                </c:pt>
                <c:pt idx="2">
                  <c:v>8.6</c:v>
                </c:pt>
                <c:pt idx="3">
                  <c:v>9.24</c:v>
                </c:pt>
                <c:pt idx="4">
                  <c:v>10.3</c:v>
                </c:pt>
                <c:pt idx="5">
                  <c:v>11.56</c:v>
                </c:pt>
                <c:pt idx="6">
                  <c:v>8.9600000000000009</c:v>
                </c:pt>
                <c:pt idx="7">
                  <c:v>10.66</c:v>
                </c:pt>
                <c:pt idx="8">
                  <c:v>9.18</c:v>
                </c:pt>
                <c:pt idx="9">
                  <c:v>9.0500000000000007</c:v>
                </c:pt>
                <c:pt idx="10">
                  <c:v>10.6</c:v>
                </c:pt>
                <c:pt idx="11">
                  <c:v>10.63</c:v>
                </c:pt>
                <c:pt idx="12">
                  <c:v>12.99</c:v>
                </c:pt>
                <c:pt idx="13">
                  <c:v>14.91</c:v>
                </c:pt>
                <c:pt idx="14">
                  <c:v>15.71</c:v>
                </c:pt>
                <c:pt idx="15">
                  <c:v>13.2</c:v>
                </c:pt>
                <c:pt idx="16">
                  <c:v>14.85</c:v>
                </c:pt>
                <c:pt idx="17">
                  <c:v>13.02</c:v>
                </c:pt>
                <c:pt idx="18">
                  <c:v>13.37</c:v>
                </c:pt>
                <c:pt idx="19">
                  <c:v>15.67</c:v>
                </c:pt>
                <c:pt idx="20">
                  <c:v>14.1</c:v>
                </c:pt>
                <c:pt idx="21">
                  <c:v>15.46</c:v>
                </c:pt>
                <c:pt idx="22">
                  <c:v>16.440000000000001</c:v>
                </c:pt>
                <c:pt idx="23">
                  <c:v>17.059999999999999</c:v>
                </c:pt>
                <c:pt idx="24">
                  <c:v>16.07</c:v>
                </c:pt>
                <c:pt idx="25">
                  <c:v>16.190000000000001</c:v>
                </c:pt>
                <c:pt idx="26">
                  <c:v>16.559999999999999</c:v>
                </c:pt>
                <c:pt idx="27">
                  <c:v>14.38</c:v>
                </c:pt>
                <c:pt idx="28">
                  <c:v>13.69</c:v>
                </c:pt>
                <c:pt idx="29">
                  <c:v>13.13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'[Диаграмма в Microsoft PowerPoint]fire female'!$O$2</c:f>
              <c:strCache>
                <c:ptCount val="1"/>
                <c:pt idx="0">
                  <c:v>ЕС, 75+</c:v>
                </c:pt>
              </c:strCache>
            </c:strRef>
          </c:tx>
          <c:spPr>
            <a:ln cmpd="dbl">
              <a:solidFill>
                <a:schemeClr val="accent2">
                  <a:lumMod val="75000"/>
                </a:schemeClr>
              </a:solidFill>
            </a:ln>
          </c:spPr>
          <c:marker>
            <c:symbol val="none"/>
          </c:marker>
          <c:cat>
            <c:numRef>
              <c:f>'[Диаграмма в Microsoft PowerPoint]fire female'!$I$3:$I$32</c:f>
              <c:numCache>
                <c:formatCode>General</c:formatCode>
                <c:ptCount val="30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</c:numCache>
            </c:numRef>
          </c:cat>
          <c:val>
            <c:numRef>
              <c:f>'[Диаграмма в Microsoft PowerPoint]fire female'!$O$3:$O$32</c:f>
              <c:numCache>
                <c:formatCode>General</c:formatCode>
                <c:ptCount val="30"/>
                <c:pt idx="0">
                  <c:v>5.88</c:v>
                </c:pt>
                <c:pt idx="1">
                  <c:v>6.13</c:v>
                </c:pt>
                <c:pt idx="2">
                  <c:v>5.74</c:v>
                </c:pt>
                <c:pt idx="3">
                  <c:v>5.63</c:v>
                </c:pt>
                <c:pt idx="4">
                  <c:v>5.57</c:v>
                </c:pt>
                <c:pt idx="5">
                  <c:v>5.83</c:v>
                </c:pt>
                <c:pt idx="6">
                  <c:v>5.92</c:v>
                </c:pt>
                <c:pt idx="7">
                  <c:v>4.57</c:v>
                </c:pt>
                <c:pt idx="8">
                  <c:v>4.49</c:v>
                </c:pt>
                <c:pt idx="9">
                  <c:v>4.54</c:v>
                </c:pt>
                <c:pt idx="10">
                  <c:v>4.1399999999999997</c:v>
                </c:pt>
                <c:pt idx="11">
                  <c:v>4.41</c:v>
                </c:pt>
                <c:pt idx="12">
                  <c:v>3.54</c:v>
                </c:pt>
                <c:pt idx="13">
                  <c:v>3.98</c:v>
                </c:pt>
                <c:pt idx="14">
                  <c:v>3.56</c:v>
                </c:pt>
                <c:pt idx="15">
                  <c:v>3.45</c:v>
                </c:pt>
                <c:pt idx="16">
                  <c:v>3.58</c:v>
                </c:pt>
                <c:pt idx="17">
                  <c:v>3.18</c:v>
                </c:pt>
                <c:pt idx="18">
                  <c:v>2.95</c:v>
                </c:pt>
                <c:pt idx="19">
                  <c:v>2.87</c:v>
                </c:pt>
                <c:pt idx="20">
                  <c:v>2.58</c:v>
                </c:pt>
                <c:pt idx="21">
                  <c:v>2.52</c:v>
                </c:pt>
                <c:pt idx="22">
                  <c:v>2.52</c:v>
                </c:pt>
                <c:pt idx="23">
                  <c:v>2.36</c:v>
                </c:pt>
                <c:pt idx="24">
                  <c:v>2.29</c:v>
                </c:pt>
                <c:pt idx="25">
                  <c:v>2.19</c:v>
                </c:pt>
                <c:pt idx="26">
                  <c:v>1.99</c:v>
                </c:pt>
                <c:pt idx="27">
                  <c:v>1.98</c:v>
                </c:pt>
                <c:pt idx="28">
                  <c:v>1.96</c:v>
                </c:pt>
                <c:pt idx="29">
                  <c:v>1.91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6538496"/>
        <c:axId val="239436160"/>
      </c:lineChart>
      <c:catAx>
        <c:axId val="2365384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39436160"/>
        <c:crosses val="autoZero"/>
        <c:auto val="1"/>
        <c:lblAlgn val="ctr"/>
        <c:lblOffset val="100"/>
        <c:noMultiLvlLbl val="0"/>
      </c:catAx>
      <c:valAx>
        <c:axId val="2394361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36538496"/>
        <c:crosses val="autoZero"/>
        <c:crossBetween val="between"/>
      </c:valAx>
      <c:spPr>
        <a:solidFill>
          <a:sysClr val="window" lastClr="FFFFFF"/>
        </a:solidFill>
      </c:spPr>
    </c:plotArea>
    <c:legend>
      <c:legendPos val="r"/>
      <c:layout>
        <c:manualLayout>
          <c:xMode val="edge"/>
          <c:yMode val="edge"/>
          <c:x val="0.79602431179963051"/>
          <c:y val="0.33464901843819156"/>
          <c:w val="0.20098637816137191"/>
          <c:h val="0.33070160312222013"/>
        </c:manualLayout>
      </c:layout>
      <c:overlay val="0"/>
    </c:legend>
    <c:plotVisOnly val="1"/>
    <c:dispBlanksAs val="gap"/>
    <c:showDLblsOverMax val="0"/>
  </c:chart>
  <c:spPr>
    <a:pattFill prst="pct5">
      <a:fgClr>
        <a:schemeClr val="bg1">
          <a:lumMod val="85000"/>
        </a:schemeClr>
      </a:fgClr>
      <a:bgClr>
        <a:schemeClr val="bg1"/>
      </a:bgClr>
    </a:pattFill>
  </c:sp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Лист4!$A$70</c:f>
              <c:strCache>
                <c:ptCount val="1"/>
                <c:pt idx="0">
                  <c:v>мужчины</c:v>
                </c:pt>
              </c:strCache>
            </c:strRef>
          </c:tx>
          <c:marker>
            <c:symbol val="none"/>
          </c:marker>
          <c:cat>
            <c:multiLvlStrRef>
              <c:f>Лист4!$B$68:$T$69</c:f>
              <c:multiLvlStrCache>
                <c:ptCount val="19"/>
                <c:lvl>
                  <c:pt idx="0">
                    <c:v>0</c:v>
                  </c:pt>
                  <c:pt idx="1">
                    <c:v>1-4</c:v>
                  </c:pt>
                  <c:pt idx="2">
                    <c:v>5-9</c:v>
                  </c:pt>
                  <c:pt idx="3">
                    <c:v>10-14</c:v>
                  </c:pt>
                  <c:pt idx="4">
                    <c:v>15-19</c:v>
                  </c:pt>
                  <c:pt idx="5">
                    <c:v>20-24</c:v>
                  </c:pt>
                  <c:pt idx="6">
                    <c:v>25-29</c:v>
                  </c:pt>
                  <c:pt idx="7">
                    <c:v>30-34</c:v>
                  </c:pt>
                  <c:pt idx="8">
                    <c:v>35-39</c:v>
                  </c:pt>
                  <c:pt idx="9">
                    <c:v>40-44</c:v>
                  </c:pt>
                  <c:pt idx="10">
                    <c:v>45-49</c:v>
                  </c:pt>
                  <c:pt idx="11">
                    <c:v>50-54</c:v>
                  </c:pt>
                  <c:pt idx="12">
                    <c:v>55-59</c:v>
                  </c:pt>
                  <c:pt idx="13">
                    <c:v>60-64</c:v>
                  </c:pt>
                  <c:pt idx="14">
                    <c:v>65-69</c:v>
                  </c:pt>
                  <c:pt idx="15">
                    <c:v>70-74</c:v>
                  </c:pt>
                  <c:pt idx="16">
                    <c:v>75-79</c:v>
                  </c:pt>
                  <c:pt idx="17">
                    <c:v>80-84</c:v>
                  </c:pt>
                  <c:pt idx="18">
                    <c:v>85+</c:v>
                  </c:pt>
                </c:lvl>
                <c:lvl>
                  <c:pt idx="0">
                    <c:v>Самоубийства</c:v>
                  </c:pt>
                </c:lvl>
              </c:multiLvlStrCache>
            </c:multiLvlStrRef>
          </c:cat>
          <c:val>
            <c:numRef>
              <c:f>Лист4!$B$70:$T$70</c:f>
              <c:numCache>
                <c:formatCode>General</c:formatCode>
                <c:ptCount val="19"/>
                <c:pt idx="0">
                  <c:v>0</c:v>
                </c:pt>
                <c:pt idx="1">
                  <c:v>0</c:v>
                </c:pt>
                <c:pt idx="2">
                  <c:v>0.23309090578207209</c:v>
                </c:pt>
                <c:pt idx="3">
                  <c:v>4.5883953640607018</c:v>
                </c:pt>
                <c:pt idx="4">
                  <c:v>30.529996628528028</c:v>
                </c:pt>
                <c:pt idx="5">
                  <c:v>54.035406993201896</c:v>
                </c:pt>
                <c:pt idx="6">
                  <c:v>65.75546043891913</c:v>
                </c:pt>
                <c:pt idx="7">
                  <c:v>66.358413943649083</c:v>
                </c:pt>
                <c:pt idx="8">
                  <c:v>60.964177960091419</c:v>
                </c:pt>
                <c:pt idx="9">
                  <c:v>63.62411731075494</c:v>
                </c:pt>
                <c:pt idx="10">
                  <c:v>64.8791611943399</c:v>
                </c:pt>
                <c:pt idx="11">
                  <c:v>66.052862797933244</c:v>
                </c:pt>
                <c:pt idx="12">
                  <c:v>58.785946712545943</c:v>
                </c:pt>
                <c:pt idx="13">
                  <c:v>47.941759751348599</c:v>
                </c:pt>
                <c:pt idx="14">
                  <c:v>63.279456494467901</c:v>
                </c:pt>
                <c:pt idx="15">
                  <c:v>67.960179269442278</c:v>
                </c:pt>
                <c:pt idx="16">
                  <c:v>85.038980372706277</c:v>
                </c:pt>
                <c:pt idx="17">
                  <c:v>76.597071598751185</c:v>
                </c:pt>
                <c:pt idx="18">
                  <c:v>77.30826681023629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Лист4!$A$71</c:f>
              <c:strCache>
                <c:ptCount val="1"/>
                <c:pt idx="0">
                  <c:v>женщины</c:v>
                </c:pt>
              </c:strCache>
            </c:strRef>
          </c:tx>
          <c:marker>
            <c:symbol val="none"/>
          </c:marker>
          <c:cat>
            <c:multiLvlStrRef>
              <c:f>Лист4!$B$68:$T$69</c:f>
              <c:multiLvlStrCache>
                <c:ptCount val="19"/>
                <c:lvl>
                  <c:pt idx="0">
                    <c:v>0</c:v>
                  </c:pt>
                  <c:pt idx="1">
                    <c:v>1-4</c:v>
                  </c:pt>
                  <c:pt idx="2">
                    <c:v>5-9</c:v>
                  </c:pt>
                  <c:pt idx="3">
                    <c:v>10-14</c:v>
                  </c:pt>
                  <c:pt idx="4">
                    <c:v>15-19</c:v>
                  </c:pt>
                  <c:pt idx="5">
                    <c:v>20-24</c:v>
                  </c:pt>
                  <c:pt idx="6">
                    <c:v>25-29</c:v>
                  </c:pt>
                  <c:pt idx="7">
                    <c:v>30-34</c:v>
                  </c:pt>
                  <c:pt idx="8">
                    <c:v>35-39</c:v>
                  </c:pt>
                  <c:pt idx="9">
                    <c:v>40-44</c:v>
                  </c:pt>
                  <c:pt idx="10">
                    <c:v>45-49</c:v>
                  </c:pt>
                  <c:pt idx="11">
                    <c:v>50-54</c:v>
                  </c:pt>
                  <c:pt idx="12">
                    <c:v>55-59</c:v>
                  </c:pt>
                  <c:pt idx="13">
                    <c:v>60-64</c:v>
                  </c:pt>
                  <c:pt idx="14">
                    <c:v>65-69</c:v>
                  </c:pt>
                  <c:pt idx="15">
                    <c:v>70-74</c:v>
                  </c:pt>
                  <c:pt idx="16">
                    <c:v>75-79</c:v>
                  </c:pt>
                  <c:pt idx="17">
                    <c:v>80-84</c:v>
                  </c:pt>
                  <c:pt idx="18">
                    <c:v>85+</c:v>
                  </c:pt>
                </c:lvl>
                <c:lvl>
                  <c:pt idx="0">
                    <c:v>Самоубийства</c:v>
                  </c:pt>
                </c:lvl>
              </c:multiLvlStrCache>
            </c:multiLvlStrRef>
          </c:cat>
          <c:val>
            <c:numRef>
              <c:f>Лист4!$B$71:$T$71</c:f>
              <c:numCache>
                <c:formatCode>General</c:formatCode>
                <c:ptCount val="19"/>
                <c:pt idx="0">
                  <c:v>0</c:v>
                </c:pt>
                <c:pt idx="1">
                  <c:v>0</c:v>
                </c:pt>
                <c:pt idx="2">
                  <c:v>5.1875686787340433E-2</c:v>
                </c:pt>
                <c:pt idx="3">
                  <c:v>2.0861678553787826</c:v>
                </c:pt>
                <c:pt idx="4">
                  <c:v>7.9689443762459495</c:v>
                </c:pt>
                <c:pt idx="5">
                  <c:v>7.7829561513177223</c:v>
                </c:pt>
                <c:pt idx="6">
                  <c:v>8.4701065413711198</c:v>
                </c:pt>
                <c:pt idx="7">
                  <c:v>9.2418001941982286</c:v>
                </c:pt>
                <c:pt idx="8">
                  <c:v>9.2364287418480799</c:v>
                </c:pt>
                <c:pt idx="9">
                  <c:v>9.0348870612391039</c:v>
                </c:pt>
                <c:pt idx="10">
                  <c:v>9.454594847907881</c:v>
                </c:pt>
                <c:pt idx="11">
                  <c:v>9.1763190133831429</c:v>
                </c:pt>
                <c:pt idx="12">
                  <c:v>7.7713388568855875</c:v>
                </c:pt>
                <c:pt idx="13">
                  <c:v>9.3287248048162166</c:v>
                </c:pt>
                <c:pt idx="14">
                  <c:v>11.489345884243082</c:v>
                </c:pt>
                <c:pt idx="15">
                  <c:v>13.784206121171069</c:v>
                </c:pt>
                <c:pt idx="16">
                  <c:v>18.899911037297763</c:v>
                </c:pt>
                <c:pt idx="17">
                  <c:v>22.835670868008847</c:v>
                </c:pt>
                <c:pt idx="18">
                  <c:v>31.372797736731741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3990912"/>
        <c:axId val="359922688"/>
      </c:lineChart>
      <c:catAx>
        <c:axId val="243990912"/>
        <c:scaling>
          <c:orientation val="minMax"/>
        </c:scaling>
        <c:delete val="0"/>
        <c:axPos val="b"/>
        <c:majorTickMark val="out"/>
        <c:minorTickMark val="none"/>
        <c:tickLblPos val="nextTo"/>
        <c:crossAx val="359922688"/>
        <c:crosses val="autoZero"/>
        <c:auto val="1"/>
        <c:lblAlgn val="ctr"/>
        <c:lblOffset val="100"/>
        <c:noMultiLvlLbl val="0"/>
      </c:catAx>
      <c:valAx>
        <c:axId val="3599226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43990912"/>
        <c:crosses val="autoZero"/>
        <c:crossBetween val="between"/>
      </c:valAx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Лист4!$A$94</c:f>
              <c:strCache>
                <c:ptCount val="1"/>
                <c:pt idx="0">
                  <c:v>мужчины</c:v>
                </c:pt>
              </c:strCache>
            </c:strRef>
          </c:tx>
          <c:marker>
            <c:symbol val="none"/>
          </c:marker>
          <c:cat>
            <c:multiLvlStrRef>
              <c:f>Лист4!$B$92:$T$93</c:f>
              <c:multiLvlStrCache>
                <c:ptCount val="19"/>
                <c:lvl>
                  <c:pt idx="0">
                    <c:v>0</c:v>
                  </c:pt>
                  <c:pt idx="1">
                    <c:v>1-4</c:v>
                  </c:pt>
                  <c:pt idx="2">
                    <c:v>5-9</c:v>
                  </c:pt>
                  <c:pt idx="3">
                    <c:v>10-14</c:v>
                  </c:pt>
                  <c:pt idx="4">
                    <c:v>15-19</c:v>
                  </c:pt>
                  <c:pt idx="5">
                    <c:v>20-24</c:v>
                  </c:pt>
                  <c:pt idx="6">
                    <c:v>25-29</c:v>
                  </c:pt>
                  <c:pt idx="7">
                    <c:v>30-34</c:v>
                  </c:pt>
                  <c:pt idx="8">
                    <c:v>35-39</c:v>
                  </c:pt>
                  <c:pt idx="9">
                    <c:v>40-44</c:v>
                  </c:pt>
                  <c:pt idx="10">
                    <c:v>45-49</c:v>
                  </c:pt>
                  <c:pt idx="11">
                    <c:v>50-54</c:v>
                  </c:pt>
                  <c:pt idx="12">
                    <c:v>55-59</c:v>
                  </c:pt>
                  <c:pt idx="13">
                    <c:v>60-64</c:v>
                  </c:pt>
                  <c:pt idx="14">
                    <c:v>65-69</c:v>
                  </c:pt>
                  <c:pt idx="15">
                    <c:v>70-74</c:v>
                  </c:pt>
                  <c:pt idx="16">
                    <c:v>75-79</c:v>
                  </c:pt>
                  <c:pt idx="17">
                    <c:v>80-84</c:v>
                  </c:pt>
                  <c:pt idx="18">
                    <c:v>85+</c:v>
                  </c:pt>
                </c:lvl>
                <c:lvl>
                  <c:pt idx="0">
                    <c:v>Случайные несчастные случаи, вызванные возд-ем дыма, огня или пламени</c:v>
                  </c:pt>
                </c:lvl>
              </c:multiLvlStrCache>
            </c:multiLvlStrRef>
          </c:cat>
          <c:val>
            <c:numRef>
              <c:f>Лист4!$B$94:$T$94</c:f>
              <c:numCache>
                <c:formatCode>General</c:formatCode>
                <c:ptCount val="19"/>
                <c:pt idx="0">
                  <c:v>1.4183525760440825</c:v>
                </c:pt>
                <c:pt idx="1">
                  <c:v>4.2334959454337744</c:v>
                </c:pt>
                <c:pt idx="2">
                  <c:v>1.3995993723815452</c:v>
                </c:pt>
                <c:pt idx="3">
                  <c:v>0.79998488372597754</c:v>
                </c:pt>
                <c:pt idx="4">
                  <c:v>1.4865333160321004</c:v>
                </c:pt>
                <c:pt idx="5">
                  <c:v>3.2809601924902565</c:v>
                </c:pt>
                <c:pt idx="6">
                  <c:v>5.8035523816452059</c:v>
                </c:pt>
                <c:pt idx="7">
                  <c:v>9.1621127159893803</c:v>
                </c:pt>
                <c:pt idx="8">
                  <c:v>11.854316558196988</c:v>
                </c:pt>
                <c:pt idx="9">
                  <c:v>16.000280079551832</c:v>
                </c:pt>
                <c:pt idx="10">
                  <c:v>18.700963270936622</c:v>
                </c:pt>
                <c:pt idx="11">
                  <c:v>21.088968403179567</c:v>
                </c:pt>
                <c:pt idx="12">
                  <c:v>21.858267935319287</c:v>
                </c:pt>
                <c:pt idx="13">
                  <c:v>22.318452174291096</c:v>
                </c:pt>
                <c:pt idx="14">
                  <c:v>20.600768009543813</c:v>
                </c:pt>
                <c:pt idx="15">
                  <c:v>19.06019479976456</c:v>
                </c:pt>
                <c:pt idx="16">
                  <c:v>19.448738952585593</c:v>
                </c:pt>
                <c:pt idx="17">
                  <c:v>18.048712899613069</c:v>
                </c:pt>
                <c:pt idx="18">
                  <c:v>19.577024829517125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Лист4!$A$95</c:f>
              <c:strCache>
                <c:ptCount val="1"/>
                <c:pt idx="0">
                  <c:v>женщины</c:v>
                </c:pt>
              </c:strCache>
            </c:strRef>
          </c:tx>
          <c:marker>
            <c:symbol val="none"/>
          </c:marker>
          <c:cat>
            <c:multiLvlStrRef>
              <c:f>Лист4!$B$92:$T$93</c:f>
              <c:multiLvlStrCache>
                <c:ptCount val="19"/>
                <c:lvl>
                  <c:pt idx="0">
                    <c:v>0</c:v>
                  </c:pt>
                  <c:pt idx="1">
                    <c:v>1-4</c:v>
                  </c:pt>
                  <c:pt idx="2">
                    <c:v>5-9</c:v>
                  </c:pt>
                  <c:pt idx="3">
                    <c:v>10-14</c:v>
                  </c:pt>
                  <c:pt idx="4">
                    <c:v>15-19</c:v>
                  </c:pt>
                  <c:pt idx="5">
                    <c:v>20-24</c:v>
                  </c:pt>
                  <c:pt idx="6">
                    <c:v>25-29</c:v>
                  </c:pt>
                  <c:pt idx="7">
                    <c:v>30-34</c:v>
                  </c:pt>
                  <c:pt idx="8">
                    <c:v>35-39</c:v>
                  </c:pt>
                  <c:pt idx="9">
                    <c:v>40-44</c:v>
                  </c:pt>
                  <c:pt idx="10">
                    <c:v>45-49</c:v>
                  </c:pt>
                  <c:pt idx="11">
                    <c:v>50-54</c:v>
                  </c:pt>
                  <c:pt idx="12">
                    <c:v>55-59</c:v>
                  </c:pt>
                  <c:pt idx="13">
                    <c:v>60-64</c:v>
                  </c:pt>
                  <c:pt idx="14">
                    <c:v>65-69</c:v>
                  </c:pt>
                  <c:pt idx="15">
                    <c:v>70-74</c:v>
                  </c:pt>
                  <c:pt idx="16">
                    <c:v>75-79</c:v>
                  </c:pt>
                  <c:pt idx="17">
                    <c:v>80-84</c:v>
                  </c:pt>
                  <c:pt idx="18">
                    <c:v>85+</c:v>
                  </c:pt>
                </c:lvl>
                <c:lvl>
                  <c:pt idx="0">
                    <c:v>Случайные несчастные случаи, вызванные возд-ем дыма, огня или пламени</c:v>
                  </c:pt>
                </c:lvl>
              </c:multiLvlStrCache>
            </c:multiLvlStrRef>
          </c:cat>
          <c:val>
            <c:numRef>
              <c:f>Лист4!$B$95:$T$95</c:f>
              <c:numCache>
                <c:formatCode>General</c:formatCode>
                <c:ptCount val="19"/>
                <c:pt idx="0">
                  <c:v>1.6108790520566587</c:v>
                </c:pt>
                <c:pt idx="1">
                  <c:v>2.5577373060875521</c:v>
                </c:pt>
                <c:pt idx="2">
                  <c:v>1.0306580447391311</c:v>
                </c:pt>
                <c:pt idx="3">
                  <c:v>0.49585515295535193</c:v>
                </c:pt>
                <c:pt idx="4">
                  <c:v>0.75538389611815215</c:v>
                </c:pt>
                <c:pt idx="5">
                  <c:v>1.0350251652777296</c:v>
                </c:pt>
                <c:pt idx="6">
                  <c:v>1.7781009437615205</c:v>
                </c:pt>
                <c:pt idx="7">
                  <c:v>2.4517313319105334</c:v>
                </c:pt>
                <c:pt idx="8">
                  <c:v>2.8201163899569335</c:v>
                </c:pt>
                <c:pt idx="9">
                  <c:v>3.3389149894602199</c:v>
                </c:pt>
                <c:pt idx="10">
                  <c:v>3.8532226346869201</c:v>
                </c:pt>
                <c:pt idx="11">
                  <c:v>4.5843979683424783</c:v>
                </c:pt>
                <c:pt idx="12">
                  <c:v>5.541756459796189</c:v>
                </c:pt>
                <c:pt idx="13">
                  <c:v>5.4335163352252254</c:v>
                </c:pt>
                <c:pt idx="14">
                  <c:v>6.1606268513715152</c:v>
                </c:pt>
                <c:pt idx="15">
                  <c:v>6.9050512161305662</c:v>
                </c:pt>
                <c:pt idx="16">
                  <c:v>10.108472672180236</c:v>
                </c:pt>
                <c:pt idx="17">
                  <c:v>14.963097650691699</c:v>
                </c:pt>
                <c:pt idx="18">
                  <c:v>18.914025213455872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1845632"/>
        <c:axId val="272060416"/>
      </c:lineChart>
      <c:catAx>
        <c:axId val="271845632"/>
        <c:scaling>
          <c:orientation val="minMax"/>
        </c:scaling>
        <c:delete val="0"/>
        <c:axPos val="b"/>
        <c:majorTickMark val="out"/>
        <c:minorTickMark val="none"/>
        <c:tickLblPos val="nextTo"/>
        <c:crossAx val="272060416"/>
        <c:crosses val="autoZero"/>
        <c:auto val="1"/>
        <c:lblAlgn val="ctr"/>
        <c:lblOffset val="100"/>
        <c:noMultiLvlLbl val="0"/>
      </c:catAx>
      <c:valAx>
        <c:axId val="2720604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71845632"/>
        <c:crosses val="autoZero"/>
        <c:crossBetween val="between"/>
      </c:valAx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9.9914042739839878E-2"/>
          <c:y val="0.13280445691219495"/>
          <c:w val="0.87436352670771067"/>
          <c:h val="0.63569117320297741"/>
        </c:manualLayout>
      </c:layout>
      <c:lineChart>
        <c:grouping val="standard"/>
        <c:varyColors val="0"/>
        <c:ser>
          <c:idx val="0"/>
          <c:order val="0"/>
          <c:tx>
            <c:strRef>
              <c:f>Лист1!$A$44</c:f>
              <c:strCache>
                <c:ptCount val="1"/>
                <c:pt idx="0">
                  <c:v>Мужчины</c:v>
                </c:pt>
              </c:strCache>
            </c:strRef>
          </c:tx>
          <c:marker>
            <c:symbol val="none"/>
          </c:marker>
          <c:cat>
            <c:multiLvlStrRef>
              <c:f>Лист1!$B$42:$T$43</c:f>
              <c:multiLvlStrCache>
                <c:ptCount val="19"/>
                <c:lvl>
                  <c:pt idx="0">
                    <c:v>0</c:v>
                  </c:pt>
                  <c:pt idx="1">
                    <c:v>1-4</c:v>
                  </c:pt>
                  <c:pt idx="2">
                    <c:v>5-9</c:v>
                  </c:pt>
                  <c:pt idx="3">
                    <c:v>10-14</c:v>
                  </c:pt>
                  <c:pt idx="4">
                    <c:v>15-19</c:v>
                  </c:pt>
                  <c:pt idx="5">
                    <c:v>20-24</c:v>
                  </c:pt>
                  <c:pt idx="6">
                    <c:v>25-29</c:v>
                  </c:pt>
                  <c:pt idx="7">
                    <c:v>30-34</c:v>
                  </c:pt>
                  <c:pt idx="8">
                    <c:v>35-39</c:v>
                  </c:pt>
                  <c:pt idx="9">
                    <c:v>40-44</c:v>
                  </c:pt>
                  <c:pt idx="10">
                    <c:v>45-49</c:v>
                  </c:pt>
                  <c:pt idx="11">
                    <c:v>50-54</c:v>
                  </c:pt>
                  <c:pt idx="12">
                    <c:v>55-59</c:v>
                  </c:pt>
                  <c:pt idx="13">
                    <c:v>60-64</c:v>
                  </c:pt>
                  <c:pt idx="14">
                    <c:v>65-69</c:v>
                  </c:pt>
                  <c:pt idx="15">
                    <c:v>70-74</c:v>
                  </c:pt>
                  <c:pt idx="16">
                    <c:v>75-79</c:v>
                  </c:pt>
                  <c:pt idx="17">
                    <c:v>80-84</c:v>
                  </c:pt>
                  <c:pt idx="18">
                    <c:v>85+</c:v>
                  </c:pt>
                </c:lvl>
                <c:lvl>
                  <c:pt idx="0">
                    <c:v>Повозрастные коэффициенты смертности от внешних причин (2005-2010 год)</c:v>
                  </c:pt>
                </c:lvl>
              </c:multiLvlStrCache>
            </c:multiLvlStrRef>
          </c:cat>
          <c:val>
            <c:numRef>
              <c:f>Лист1!$B$44:$T$44</c:f>
              <c:numCache>
                <c:formatCode>0.00</c:formatCode>
                <c:ptCount val="19"/>
                <c:pt idx="0">
                  <c:v>68.038885199108577</c:v>
                </c:pt>
                <c:pt idx="1">
                  <c:v>28.418244311980178</c:v>
                </c:pt>
                <c:pt idx="2">
                  <c:v>22.789258286828893</c:v>
                </c:pt>
                <c:pt idx="3">
                  <c:v>29.912183550409431</c:v>
                </c:pt>
                <c:pt idx="4">
                  <c:v>116.31870460159081</c:v>
                </c:pt>
                <c:pt idx="5">
                  <c:v>233.81230033695036</c:v>
                </c:pt>
                <c:pt idx="6">
                  <c:v>332.05750762243423</c:v>
                </c:pt>
                <c:pt idx="7">
                  <c:v>380.60699268758901</c:v>
                </c:pt>
                <c:pt idx="8">
                  <c:v>380.2714785864847</c:v>
                </c:pt>
                <c:pt idx="9">
                  <c:v>426.2369386390327</c:v>
                </c:pt>
                <c:pt idx="10">
                  <c:v>455.64925476022194</c:v>
                </c:pt>
                <c:pt idx="11">
                  <c:v>480.87875276034777</c:v>
                </c:pt>
                <c:pt idx="12">
                  <c:v>453.96613191295927</c:v>
                </c:pt>
                <c:pt idx="13">
                  <c:v>411.15024775969329</c:v>
                </c:pt>
                <c:pt idx="14">
                  <c:v>379.42432934412483</c:v>
                </c:pt>
                <c:pt idx="15">
                  <c:v>327.79273775906307</c:v>
                </c:pt>
                <c:pt idx="16">
                  <c:v>325.28634481830767</c:v>
                </c:pt>
                <c:pt idx="17">
                  <c:v>287.84073606113219</c:v>
                </c:pt>
                <c:pt idx="18">
                  <c:v>298.64872917605709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Лист1!$A$45</c:f>
              <c:strCache>
                <c:ptCount val="1"/>
                <c:pt idx="0">
                  <c:v>Женщины</c:v>
                </c:pt>
              </c:strCache>
            </c:strRef>
          </c:tx>
          <c:marker>
            <c:symbol val="none"/>
          </c:marker>
          <c:cat>
            <c:multiLvlStrRef>
              <c:f>Лист1!$B$42:$T$43</c:f>
              <c:multiLvlStrCache>
                <c:ptCount val="19"/>
                <c:lvl>
                  <c:pt idx="0">
                    <c:v>0</c:v>
                  </c:pt>
                  <c:pt idx="1">
                    <c:v>1-4</c:v>
                  </c:pt>
                  <c:pt idx="2">
                    <c:v>5-9</c:v>
                  </c:pt>
                  <c:pt idx="3">
                    <c:v>10-14</c:v>
                  </c:pt>
                  <c:pt idx="4">
                    <c:v>15-19</c:v>
                  </c:pt>
                  <c:pt idx="5">
                    <c:v>20-24</c:v>
                  </c:pt>
                  <c:pt idx="6">
                    <c:v>25-29</c:v>
                  </c:pt>
                  <c:pt idx="7">
                    <c:v>30-34</c:v>
                  </c:pt>
                  <c:pt idx="8">
                    <c:v>35-39</c:v>
                  </c:pt>
                  <c:pt idx="9">
                    <c:v>40-44</c:v>
                  </c:pt>
                  <c:pt idx="10">
                    <c:v>45-49</c:v>
                  </c:pt>
                  <c:pt idx="11">
                    <c:v>50-54</c:v>
                  </c:pt>
                  <c:pt idx="12">
                    <c:v>55-59</c:v>
                  </c:pt>
                  <c:pt idx="13">
                    <c:v>60-64</c:v>
                  </c:pt>
                  <c:pt idx="14">
                    <c:v>65-69</c:v>
                  </c:pt>
                  <c:pt idx="15">
                    <c:v>70-74</c:v>
                  </c:pt>
                  <c:pt idx="16">
                    <c:v>75-79</c:v>
                  </c:pt>
                  <c:pt idx="17">
                    <c:v>80-84</c:v>
                  </c:pt>
                  <c:pt idx="18">
                    <c:v>85+</c:v>
                  </c:pt>
                </c:lvl>
                <c:lvl>
                  <c:pt idx="0">
                    <c:v>Повозрастные коэффициенты смертности от внешних причин (2005-2010 год)</c:v>
                  </c:pt>
                </c:lvl>
              </c:multiLvlStrCache>
            </c:multiLvlStrRef>
          </c:cat>
          <c:val>
            <c:numRef>
              <c:f>Лист1!$B$45:$T$45</c:f>
              <c:numCache>
                <c:formatCode>0.00</c:formatCode>
                <c:ptCount val="19"/>
                <c:pt idx="0">
                  <c:v>58.06915138071566</c:v>
                </c:pt>
                <c:pt idx="1">
                  <c:v>19.186157921470809</c:v>
                </c:pt>
                <c:pt idx="2">
                  <c:v>12.487937358419385</c:v>
                </c:pt>
                <c:pt idx="3">
                  <c:v>14.925202184747869</c:v>
                </c:pt>
                <c:pt idx="4">
                  <c:v>41.790313858691299</c:v>
                </c:pt>
                <c:pt idx="5">
                  <c:v>49.558808294916382</c:v>
                </c:pt>
                <c:pt idx="6">
                  <c:v>62.282029635661452</c:v>
                </c:pt>
                <c:pt idx="7">
                  <c:v>72.217100031936198</c:v>
                </c:pt>
                <c:pt idx="8">
                  <c:v>77.701710845968321</c:v>
                </c:pt>
                <c:pt idx="9">
                  <c:v>85.366167631785771</c:v>
                </c:pt>
                <c:pt idx="10">
                  <c:v>91.244498090011788</c:v>
                </c:pt>
                <c:pt idx="11">
                  <c:v>98.840406019821529</c:v>
                </c:pt>
                <c:pt idx="12">
                  <c:v>101.99085225275982</c:v>
                </c:pt>
                <c:pt idx="13">
                  <c:v>95.319290098864201</c:v>
                </c:pt>
                <c:pt idx="14">
                  <c:v>97.710591447518794</c:v>
                </c:pt>
                <c:pt idx="15">
                  <c:v>97.947814755411514</c:v>
                </c:pt>
                <c:pt idx="16">
                  <c:v>120.99582713573189</c:v>
                </c:pt>
                <c:pt idx="17">
                  <c:v>145.05445931058205</c:v>
                </c:pt>
                <c:pt idx="18">
                  <c:v>192.02426083054138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6589696"/>
        <c:axId val="273117568"/>
      </c:lineChart>
      <c:catAx>
        <c:axId val="246589696"/>
        <c:scaling>
          <c:orientation val="minMax"/>
        </c:scaling>
        <c:delete val="0"/>
        <c:axPos val="b"/>
        <c:majorTickMark val="out"/>
        <c:minorTickMark val="none"/>
        <c:tickLblPos val="nextTo"/>
        <c:crossAx val="273117568"/>
        <c:crosses val="autoZero"/>
        <c:auto val="1"/>
        <c:lblAlgn val="ctr"/>
        <c:lblOffset val="100"/>
        <c:noMultiLvlLbl val="0"/>
      </c:catAx>
      <c:valAx>
        <c:axId val="273117568"/>
        <c:scaling>
          <c:orientation val="minMax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246589696"/>
        <c:crosses val="autoZero"/>
        <c:crossBetween val="between"/>
      </c:valAx>
      <c:spPr>
        <a:solidFill>
          <a:srgbClr val="CEB966">
            <a:lumMod val="20000"/>
            <a:lumOff val="80000"/>
          </a:srgbClr>
        </a:solidFill>
      </c:spPr>
    </c:plotArea>
    <c:legend>
      <c:legendPos val="r"/>
      <c:layout>
        <c:manualLayout>
          <c:xMode val="edge"/>
          <c:yMode val="edge"/>
          <c:x val="5.3492433019707818E-2"/>
          <c:y val="3.9769818604033093E-2"/>
          <c:w val="0.89382583031899776"/>
          <c:h val="7.8037625449024164E-2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spPr>
    <a:solidFill>
      <a:srgbClr val="CEB966">
        <a:lumMod val="20000"/>
        <a:lumOff val="80000"/>
      </a:srgbClr>
    </a:solidFill>
  </c:sp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Лист4!$A$76</c:f>
              <c:strCache>
                <c:ptCount val="1"/>
                <c:pt idx="0">
                  <c:v>мужчины</c:v>
                </c:pt>
              </c:strCache>
            </c:strRef>
          </c:tx>
          <c:marker>
            <c:symbol val="none"/>
          </c:marker>
          <c:cat>
            <c:multiLvlStrRef>
              <c:f>Лист4!$B$74:$T$75</c:f>
              <c:multiLvlStrCache>
                <c:ptCount val="19"/>
                <c:lvl>
                  <c:pt idx="0">
                    <c:v>0</c:v>
                  </c:pt>
                  <c:pt idx="1">
                    <c:v>1-4</c:v>
                  </c:pt>
                  <c:pt idx="2">
                    <c:v>5-9</c:v>
                  </c:pt>
                  <c:pt idx="3">
                    <c:v>10-14</c:v>
                  </c:pt>
                  <c:pt idx="4">
                    <c:v>15-19</c:v>
                  </c:pt>
                  <c:pt idx="5">
                    <c:v>20-24</c:v>
                  </c:pt>
                  <c:pt idx="6">
                    <c:v>25-29</c:v>
                  </c:pt>
                  <c:pt idx="7">
                    <c:v>30-34</c:v>
                  </c:pt>
                  <c:pt idx="8">
                    <c:v>35-39</c:v>
                  </c:pt>
                  <c:pt idx="9">
                    <c:v>40-44</c:v>
                  </c:pt>
                  <c:pt idx="10">
                    <c:v>45-49</c:v>
                  </c:pt>
                  <c:pt idx="11">
                    <c:v>50-54</c:v>
                  </c:pt>
                  <c:pt idx="12">
                    <c:v>55-59</c:v>
                  </c:pt>
                  <c:pt idx="13">
                    <c:v>60-64</c:v>
                  </c:pt>
                  <c:pt idx="14">
                    <c:v>65-69</c:v>
                  </c:pt>
                  <c:pt idx="15">
                    <c:v>70-74</c:v>
                  </c:pt>
                  <c:pt idx="16">
                    <c:v>75-79</c:v>
                  </c:pt>
                  <c:pt idx="17">
                    <c:v>80-84</c:v>
                  </c:pt>
                  <c:pt idx="18">
                    <c:v>85+</c:v>
                  </c:pt>
                </c:lvl>
                <c:lvl>
                  <c:pt idx="0">
                    <c:v>Случайное удушение</c:v>
                  </c:pt>
                </c:lvl>
              </c:multiLvlStrCache>
            </c:multiLvlStrRef>
          </c:cat>
          <c:val>
            <c:numRef>
              <c:f>Лист4!$B$76:$T$76</c:f>
              <c:numCache>
                <c:formatCode>General</c:formatCode>
                <c:ptCount val="19"/>
                <c:pt idx="0">
                  <c:v>36.58073032985596</c:v>
                </c:pt>
                <c:pt idx="1">
                  <c:v>2.2420299427980117</c:v>
                </c:pt>
                <c:pt idx="2">
                  <c:v>0.79946973935566434</c:v>
                </c:pt>
                <c:pt idx="3">
                  <c:v>1.0552365823186811</c:v>
                </c:pt>
                <c:pt idx="4">
                  <c:v>1.2903064701400062</c:v>
                </c:pt>
                <c:pt idx="5">
                  <c:v>2.5952536093210341</c:v>
                </c:pt>
                <c:pt idx="6">
                  <c:v>5.0091119567263256</c:v>
                </c:pt>
                <c:pt idx="7">
                  <c:v>6.6252917571429553</c:v>
                </c:pt>
                <c:pt idx="8">
                  <c:v>8.1821247361635496</c:v>
                </c:pt>
                <c:pt idx="9">
                  <c:v>10.574664070146568</c:v>
                </c:pt>
                <c:pt idx="10">
                  <c:v>13.470638287802961</c:v>
                </c:pt>
                <c:pt idx="11">
                  <c:v>17.667531028756464</c:v>
                </c:pt>
                <c:pt idx="12">
                  <c:v>21.135670614420931</c:v>
                </c:pt>
                <c:pt idx="13">
                  <c:v>21.464473076391602</c:v>
                </c:pt>
                <c:pt idx="14">
                  <c:v>20.362156209985987</c:v>
                </c:pt>
                <c:pt idx="15">
                  <c:v>15.49218588000271</c:v>
                </c:pt>
                <c:pt idx="16">
                  <c:v>11.490548015690839</c:v>
                </c:pt>
                <c:pt idx="17">
                  <c:v>8.8221515979913274</c:v>
                </c:pt>
                <c:pt idx="18">
                  <c:v>7.5714504601450265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Лист4!$A$77</c:f>
              <c:strCache>
                <c:ptCount val="1"/>
                <c:pt idx="0">
                  <c:v>женщины</c:v>
                </c:pt>
              </c:strCache>
            </c:strRef>
          </c:tx>
          <c:marker>
            <c:symbol val="none"/>
          </c:marker>
          <c:cat>
            <c:multiLvlStrRef>
              <c:f>Лист4!$B$74:$T$75</c:f>
              <c:multiLvlStrCache>
                <c:ptCount val="19"/>
                <c:lvl>
                  <c:pt idx="0">
                    <c:v>0</c:v>
                  </c:pt>
                  <c:pt idx="1">
                    <c:v>1-4</c:v>
                  </c:pt>
                  <c:pt idx="2">
                    <c:v>5-9</c:v>
                  </c:pt>
                  <c:pt idx="3">
                    <c:v>10-14</c:v>
                  </c:pt>
                  <c:pt idx="4">
                    <c:v>15-19</c:v>
                  </c:pt>
                  <c:pt idx="5">
                    <c:v>20-24</c:v>
                  </c:pt>
                  <c:pt idx="6">
                    <c:v>25-29</c:v>
                  </c:pt>
                  <c:pt idx="7">
                    <c:v>30-34</c:v>
                  </c:pt>
                  <c:pt idx="8">
                    <c:v>35-39</c:v>
                  </c:pt>
                  <c:pt idx="9">
                    <c:v>40-44</c:v>
                  </c:pt>
                  <c:pt idx="10">
                    <c:v>45-49</c:v>
                  </c:pt>
                  <c:pt idx="11">
                    <c:v>50-54</c:v>
                  </c:pt>
                  <c:pt idx="12">
                    <c:v>55-59</c:v>
                  </c:pt>
                  <c:pt idx="13">
                    <c:v>60-64</c:v>
                  </c:pt>
                  <c:pt idx="14">
                    <c:v>65-69</c:v>
                  </c:pt>
                  <c:pt idx="15">
                    <c:v>70-74</c:v>
                  </c:pt>
                  <c:pt idx="16">
                    <c:v>75-79</c:v>
                  </c:pt>
                  <c:pt idx="17">
                    <c:v>80-84</c:v>
                  </c:pt>
                  <c:pt idx="18">
                    <c:v>85+</c:v>
                  </c:pt>
                </c:lvl>
                <c:lvl>
                  <c:pt idx="0">
                    <c:v>Случайное удушение</c:v>
                  </c:pt>
                </c:lvl>
              </c:multiLvlStrCache>
            </c:multiLvlStrRef>
          </c:cat>
          <c:val>
            <c:numRef>
              <c:f>Лист4!$B$77:$T$77</c:f>
              <c:numCache>
                <c:formatCode>General</c:formatCode>
                <c:ptCount val="19"/>
                <c:pt idx="0">
                  <c:v>30.752541095763608</c:v>
                </c:pt>
                <c:pt idx="1">
                  <c:v>1.4131913552079725</c:v>
                </c:pt>
                <c:pt idx="2">
                  <c:v>0.24432839862874026</c:v>
                </c:pt>
                <c:pt idx="3">
                  <c:v>0.31238169723925424</c:v>
                </c:pt>
                <c:pt idx="4">
                  <c:v>0.38347509468015673</c:v>
                </c:pt>
                <c:pt idx="5">
                  <c:v>0.51977333517414348</c:v>
                </c:pt>
                <c:pt idx="6">
                  <c:v>0.90931621174498178</c:v>
                </c:pt>
                <c:pt idx="7">
                  <c:v>1.0499836354860987</c:v>
                </c:pt>
                <c:pt idx="8">
                  <c:v>1.5465986339038462</c:v>
                </c:pt>
                <c:pt idx="9">
                  <c:v>1.99727534810313</c:v>
                </c:pt>
                <c:pt idx="10">
                  <c:v>2.5025383712264104</c:v>
                </c:pt>
                <c:pt idx="11">
                  <c:v>3.0335181604752299</c:v>
                </c:pt>
                <c:pt idx="12">
                  <c:v>3.9552874542344116</c:v>
                </c:pt>
                <c:pt idx="13">
                  <c:v>3.3649877144302689</c:v>
                </c:pt>
                <c:pt idx="14">
                  <c:v>3.4044389244904005</c:v>
                </c:pt>
                <c:pt idx="15">
                  <c:v>2.8864087462008552</c:v>
                </c:pt>
                <c:pt idx="16">
                  <c:v>2.6547088398926522</c:v>
                </c:pt>
                <c:pt idx="17">
                  <c:v>3.0386827863898289</c:v>
                </c:pt>
                <c:pt idx="18">
                  <c:v>4.527915460360683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4624768"/>
        <c:axId val="284700672"/>
      </c:lineChart>
      <c:catAx>
        <c:axId val="284624768"/>
        <c:scaling>
          <c:orientation val="minMax"/>
        </c:scaling>
        <c:delete val="0"/>
        <c:axPos val="b"/>
        <c:majorTickMark val="out"/>
        <c:minorTickMark val="none"/>
        <c:tickLblPos val="nextTo"/>
        <c:crossAx val="284700672"/>
        <c:crosses val="autoZero"/>
        <c:auto val="1"/>
        <c:lblAlgn val="ctr"/>
        <c:lblOffset val="100"/>
        <c:noMultiLvlLbl val="0"/>
      </c:catAx>
      <c:valAx>
        <c:axId val="2847006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84624768"/>
        <c:crosses val="autoZero"/>
        <c:crossBetween val="between"/>
      </c:valAx>
    </c:plotArea>
    <c:plotVisOnly val="1"/>
    <c:dispBlanksAs val="gap"/>
    <c:showDLblsOverMax val="0"/>
  </c:chart>
  <c:spPr>
    <a:solidFill>
      <a:srgbClr val="C9C2D1">
        <a:lumMod val="20000"/>
        <a:lumOff val="80000"/>
      </a:srgbClr>
    </a:solidFill>
  </c:sp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4386602763627362E-2"/>
          <c:y val="2.9095607952994724E-2"/>
          <c:w val="0.79833126465001159"/>
          <c:h val="0.76916290529605236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Лист2!$L$4</c:f>
              <c:strCache>
                <c:ptCount val="1"/>
                <c:pt idx="0">
                  <c:v>ТП</c:v>
                </c:pt>
              </c:strCache>
            </c:strRef>
          </c:tx>
          <c:invertIfNegative val="0"/>
          <c:cat>
            <c:strRef>
              <c:f>Лист2!$M$3:$W$3</c:f>
              <c:strCache>
                <c:ptCount val="11"/>
                <c:pt idx="0">
                  <c:v>45-59, РФ (РС)</c:v>
                </c:pt>
                <c:pt idx="1">
                  <c:v>45-59, РФ (ВОЗ)</c:v>
                </c:pt>
                <c:pt idx="2">
                  <c:v>45-59, ЕС(ВОЗ)</c:v>
                </c:pt>
                <c:pt idx="4">
                  <c:v>60-74, РФ (РС)</c:v>
                </c:pt>
                <c:pt idx="5">
                  <c:v>60-74, РФ (ВОЗ)</c:v>
                </c:pt>
                <c:pt idx="6">
                  <c:v>60-74, ЕС(ВОЗ)</c:v>
                </c:pt>
                <c:pt idx="8">
                  <c:v>75+, РФ (РС)</c:v>
                </c:pt>
                <c:pt idx="9">
                  <c:v>75+, РФ (ВОЗ)</c:v>
                </c:pt>
                <c:pt idx="10">
                  <c:v>75+, ЕС (ВОЗ)</c:v>
                </c:pt>
              </c:strCache>
            </c:strRef>
          </c:cat>
          <c:val>
            <c:numRef>
              <c:f>Лист2!$M$4:$W$4</c:f>
              <c:numCache>
                <c:formatCode>0.00</c:formatCode>
                <c:ptCount val="11"/>
                <c:pt idx="0">
                  <c:v>35.467688435584087</c:v>
                </c:pt>
                <c:pt idx="1">
                  <c:v>35.03</c:v>
                </c:pt>
                <c:pt idx="2">
                  <c:v>9.9700000000000006</c:v>
                </c:pt>
                <c:pt idx="4">
                  <c:v>30.144002228037689</c:v>
                </c:pt>
                <c:pt idx="5">
                  <c:v>29.69</c:v>
                </c:pt>
                <c:pt idx="6">
                  <c:v>9.91</c:v>
                </c:pt>
                <c:pt idx="8">
                  <c:v>29.285218645762974</c:v>
                </c:pt>
                <c:pt idx="9">
                  <c:v>55.2</c:v>
                </c:pt>
                <c:pt idx="10">
                  <c:v>19.399999999999999</c:v>
                </c:pt>
              </c:numCache>
            </c:numRef>
          </c:val>
        </c:ser>
        <c:ser>
          <c:idx val="1"/>
          <c:order val="1"/>
          <c:tx>
            <c:strRef>
              <c:f>Лист2!$L$5</c:f>
              <c:strCache>
                <c:ptCount val="1"/>
                <c:pt idx="0">
                  <c:v>Падения</c:v>
                </c:pt>
              </c:strCache>
            </c:strRef>
          </c:tx>
          <c:invertIfNegative val="0"/>
          <c:cat>
            <c:strRef>
              <c:f>Лист2!$M$3:$W$3</c:f>
              <c:strCache>
                <c:ptCount val="11"/>
                <c:pt idx="0">
                  <c:v>45-59, РФ (РС)</c:v>
                </c:pt>
                <c:pt idx="1">
                  <c:v>45-59, РФ (ВОЗ)</c:v>
                </c:pt>
                <c:pt idx="2">
                  <c:v>45-59, ЕС(ВОЗ)</c:v>
                </c:pt>
                <c:pt idx="4">
                  <c:v>60-74, РФ (РС)</c:v>
                </c:pt>
                <c:pt idx="5">
                  <c:v>60-74, РФ (ВОЗ)</c:v>
                </c:pt>
                <c:pt idx="6">
                  <c:v>60-74, ЕС(ВОЗ)</c:v>
                </c:pt>
                <c:pt idx="8">
                  <c:v>75+, РФ (РС)</c:v>
                </c:pt>
                <c:pt idx="9">
                  <c:v>75+, РФ (ВОЗ)</c:v>
                </c:pt>
                <c:pt idx="10">
                  <c:v>75+, ЕС (ВОЗ)</c:v>
                </c:pt>
              </c:strCache>
            </c:strRef>
          </c:cat>
          <c:val>
            <c:numRef>
              <c:f>Лист2!$M$5:$W$5</c:f>
              <c:numCache>
                <c:formatCode>0.00</c:formatCode>
                <c:ptCount val="11"/>
                <c:pt idx="0">
                  <c:v>17.502170134221032</c:v>
                </c:pt>
                <c:pt idx="1">
                  <c:v>17.38</c:v>
                </c:pt>
                <c:pt idx="2">
                  <c:v>5.3</c:v>
                </c:pt>
                <c:pt idx="4">
                  <c:v>22.769158487587795</c:v>
                </c:pt>
                <c:pt idx="5">
                  <c:v>22.61</c:v>
                </c:pt>
                <c:pt idx="6">
                  <c:v>11.77</c:v>
                </c:pt>
                <c:pt idx="8">
                  <c:v>33.779088070258723</c:v>
                </c:pt>
                <c:pt idx="9">
                  <c:v>39.159999999999997</c:v>
                </c:pt>
                <c:pt idx="10">
                  <c:v>73.19</c:v>
                </c:pt>
              </c:numCache>
            </c:numRef>
          </c:val>
        </c:ser>
        <c:ser>
          <c:idx val="2"/>
          <c:order val="2"/>
          <c:tx>
            <c:strRef>
              <c:f>Лист2!$L$6</c:f>
              <c:strCache>
                <c:ptCount val="1"/>
                <c:pt idx="0">
                  <c:v>Утопления</c:v>
                </c:pt>
              </c:strCache>
            </c:strRef>
          </c:tx>
          <c:invertIfNegative val="0"/>
          <c:cat>
            <c:strRef>
              <c:f>Лист2!$M$3:$W$3</c:f>
              <c:strCache>
                <c:ptCount val="11"/>
                <c:pt idx="0">
                  <c:v>45-59, РФ (РС)</c:v>
                </c:pt>
                <c:pt idx="1">
                  <c:v>45-59, РФ (ВОЗ)</c:v>
                </c:pt>
                <c:pt idx="2">
                  <c:v>45-59, ЕС(ВОЗ)</c:v>
                </c:pt>
                <c:pt idx="4">
                  <c:v>60-74, РФ (РС)</c:v>
                </c:pt>
                <c:pt idx="5">
                  <c:v>60-74, РФ (ВОЗ)</c:v>
                </c:pt>
                <c:pt idx="6">
                  <c:v>60-74, ЕС(ВОЗ)</c:v>
                </c:pt>
                <c:pt idx="8">
                  <c:v>75+, РФ (РС)</c:v>
                </c:pt>
                <c:pt idx="9">
                  <c:v>75+, РФ (ВОЗ)</c:v>
                </c:pt>
                <c:pt idx="10">
                  <c:v>75+, ЕС (ВОЗ)</c:v>
                </c:pt>
              </c:strCache>
            </c:strRef>
          </c:cat>
          <c:val>
            <c:numRef>
              <c:f>Лист2!$M$6:$W$6</c:f>
              <c:numCache>
                <c:formatCode>0.00</c:formatCode>
                <c:ptCount val="11"/>
                <c:pt idx="0">
                  <c:v>17.381357437988722</c:v>
                </c:pt>
                <c:pt idx="1">
                  <c:v>17.18</c:v>
                </c:pt>
                <c:pt idx="2">
                  <c:v>1.52</c:v>
                </c:pt>
                <c:pt idx="4">
                  <c:v>13.345611343762975</c:v>
                </c:pt>
                <c:pt idx="5">
                  <c:v>13.19</c:v>
                </c:pt>
                <c:pt idx="6">
                  <c:v>2.2000000000000002</c:v>
                </c:pt>
                <c:pt idx="8">
                  <c:v>7.1998296625341771</c:v>
                </c:pt>
                <c:pt idx="9">
                  <c:v>17.579999999999998</c:v>
                </c:pt>
                <c:pt idx="10">
                  <c:v>3.56</c:v>
                </c:pt>
              </c:numCache>
            </c:numRef>
          </c:val>
        </c:ser>
        <c:ser>
          <c:idx val="3"/>
          <c:order val="3"/>
          <c:tx>
            <c:strRef>
              <c:f>Лист2!$L$7</c:f>
              <c:strCache>
                <c:ptCount val="1"/>
                <c:pt idx="0">
                  <c:v>Пожары</c:v>
                </c:pt>
              </c:strCache>
            </c:strRef>
          </c:tx>
          <c:invertIfNegative val="0"/>
          <c:cat>
            <c:strRef>
              <c:f>Лист2!$M$3:$W$3</c:f>
              <c:strCache>
                <c:ptCount val="11"/>
                <c:pt idx="0">
                  <c:v>45-59, РФ (РС)</c:v>
                </c:pt>
                <c:pt idx="1">
                  <c:v>45-59, РФ (ВОЗ)</c:v>
                </c:pt>
                <c:pt idx="2">
                  <c:v>45-59, ЕС(ВОЗ)</c:v>
                </c:pt>
                <c:pt idx="4">
                  <c:v>60-74, РФ (РС)</c:v>
                </c:pt>
                <c:pt idx="5">
                  <c:v>60-74, РФ (ВОЗ)</c:v>
                </c:pt>
                <c:pt idx="6">
                  <c:v>60-74, ЕС(ВОЗ)</c:v>
                </c:pt>
                <c:pt idx="8">
                  <c:v>75+, РФ (РС)</c:v>
                </c:pt>
                <c:pt idx="9">
                  <c:v>75+, РФ (ВОЗ)</c:v>
                </c:pt>
                <c:pt idx="10">
                  <c:v>75+, ЕС (ВОЗ)</c:v>
                </c:pt>
              </c:strCache>
            </c:strRef>
          </c:cat>
          <c:val>
            <c:numRef>
              <c:f>Лист2!$M$7:$W$7</c:f>
              <c:numCache>
                <c:formatCode>0.00</c:formatCode>
                <c:ptCount val="11"/>
                <c:pt idx="0">
                  <c:v>18.382951270343472</c:v>
                </c:pt>
                <c:pt idx="1">
                  <c:v>17.91</c:v>
                </c:pt>
                <c:pt idx="2">
                  <c:v>0.79</c:v>
                </c:pt>
                <c:pt idx="4">
                  <c:v>19.608401584245186</c:v>
                </c:pt>
                <c:pt idx="5">
                  <c:v>19.11</c:v>
                </c:pt>
                <c:pt idx="6">
                  <c:v>1.25</c:v>
                </c:pt>
                <c:pt idx="8">
                  <c:v>20.149550676909989</c:v>
                </c:pt>
                <c:pt idx="9">
                  <c:v>38.35</c:v>
                </c:pt>
                <c:pt idx="10">
                  <c:v>2.89</c:v>
                </c:pt>
              </c:numCache>
            </c:numRef>
          </c:val>
        </c:ser>
        <c:ser>
          <c:idx val="4"/>
          <c:order val="4"/>
          <c:tx>
            <c:strRef>
              <c:f>Лист2!$L$8</c:f>
              <c:strCache>
                <c:ptCount val="1"/>
                <c:pt idx="0">
                  <c:v>Отравления</c:v>
                </c:pt>
              </c:strCache>
            </c:strRef>
          </c:tx>
          <c:invertIfNegative val="0"/>
          <c:cat>
            <c:strRef>
              <c:f>Лист2!$M$3:$W$3</c:f>
              <c:strCache>
                <c:ptCount val="11"/>
                <c:pt idx="0">
                  <c:v>45-59, РФ (РС)</c:v>
                </c:pt>
                <c:pt idx="1">
                  <c:v>45-59, РФ (ВОЗ)</c:v>
                </c:pt>
                <c:pt idx="2">
                  <c:v>45-59, ЕС(ВОЗ)</c:v>
                </c:pt>
                <c:pt idx="4">
                  <c:v>60-74, РФ (РС)</c:v>
                </c:pt>
                <c:pt idx="5">
                  <c:v>60-74, РФ (ВОЗ)</c:v>
                </c:pt>
                <c:pt idx="6">
                  <c:v>60-74, ЕС(ВОЗ)</c:v>
                </c:pt>
                <c:pt idx="8">
                  <c:v>75+, РФ (РС)</c:v>
                </c:pt>
                <c:pt idx="9">
                  <c:v>75+, РФ (ВОЗ)</c:v>
                </c:pt>
                <c:pt idx="10">
                  <c:v>75+, ЕС (ВОЗ)</c:v>
                </c:pt>
              </c:strCache>
            </c:strRef>
          </c:cat>
          <c:val>
            <c:numRef>
              <c:f>Лист2!$M$8:$W$8</c:f>
              <c:numCache>
                <c:formatCode>0.00</c:formatCode>
                <c:ptCount val="11"/>
                <c:pt idx="0">
                  <c:v>77.867293922088137</c:v>
                </c:pt>
                <c:pt idx="1">
                  <c:v>76.94</c:v>
                </c:pt>
                <c:pt idx="2">
                  <c:v>3.48</c:v>
                </c:pt>
                <c:pt idx="4">
                  <c:v>55.809235936865853</c:v>
                </c:pt>
                <c:pt idx="5">
                  <c:v>55.15</c:v>
                </c:pt>
                <c:pt idx="6">
                  <c:v>1.8</c:v>
                </c:pt>
                <c:pt idx="8">
                  <c:v>25.27007145510828</c:v>
                </c:pt>
                <c:pt idx="9">
                  <c:v>62.96</c:v>
                </c:pt>
                <c:pt idx="10">
                  <c:v>2.88</c:v>
                </c:pt>
              </c:numCache>
            </c:numRef>
          </c:val>
        </c:ser>
        <c:ser>
          <c:idx val="5"/>
          <c:order val="5"/>
          <c:tx>
            <c:strRef>
              <c:f>Лист2!$L$9</c:f>
              <c:strCache>
                <c:ptCount val="1"/>
                <c:pt idx="0">
                  <c:v>Суициды</c:v>
                </c:pt>
              </c:strCache>
            </c:strRef>
          </c:tx>
          <c:invertIfNegative val="0"/>
          <c:cat>
            <c:strRef>
              <c:f>Лист2!$M$3:$W$3</c:f>
              <c:strCache>
                <c:ptCount val="11"/>
                <c:pt idx="0">
                  <c:v>45-59, РФ (РС)</c:v>
                </c:pt>
                <c:pt idx="1">
                  <c:v>45-59, РФ (ВОЗ)</c:v>
                </c:pt>
                <c:pt idx="2">
                  <c:v>45-59, ЕС(ВОЗ)</c:v>
                </c:pt>
                <c:pt idx="4">
                  <c:v>60-74, РФ (РС)</c:v>
                </c:pt>
                <c:pt idx="5">
                  <c:v>60-74, РФ (ВОЗ)</c:v>
                </c:pt>
                <c:pt idx="6">
                  <c:v>60-74, ЕС(ВОЗ)</c:v>
                </c:pt>
                <c:pt idx="8">
                  <c:v>75+, РФ (РС)</c:v>
                </c:pt>
                <c:pt idx="9">
                  <c:v>75+, РФ (ВОЗ)</c:v>
                </c:pt>
                <c:pt idx="10">
                  <c:v>75+, ЕС (ВОЗ)</c:v>
                </c:pt>
              </c:strCache>
            </c:strRef>
          </c:cat>
          <c:val>
            <c:numRef>
              <c:f>Лист2!$M$9:$W$9</c:f>
              <c:numCache>
                <c:formatCode>0.00</c:formatCode>
                <c:ptCount val="11"/>
                <c:pt idx="0">
                  <c:v>58.287825376074565</c:v>
                </c:pt>
                <c:pt idx="1">
                  <c:v>58.01</c:v>
                </c:pt>
                <c:pt idx="2">
                  <c:v>22.52</c:v>
                </c:pt>
                <c:pt idx="4">
                  <c:v>52.023275158546234</c:v>
                </c:pt>
                <c:pt idx="5">
                  <c:v>51.78</c:v>
                </c:pt>
                <c:pt idx="6">
                  <c:v>20.49</c:v>
                </c:pt>
                <c:pt idx="8">
                  <c:v>75.045396910843039</c:v>
                </c:pt>
                <c:pt idx="9">
                  <c:v>90.99</c:v>
                </c:pt>
                <c:pt idx="10">
                  <c:v>38.380000000000003</c:v>
                </c:pt>
              </c:numCache>
            </c:numRef>
          </c:val>
        </c:ser>
        <c:ser>
          <c:idx val="6"/>
          <c:order val="6"/>
          <c:tx>
            <c:strRef>
              <c:f>Лист2!$L$10</c:f>
              <c:strCache>
                <c:ptCount val="1"/>
                <c:pt idx="0">
                  <c:v>Убийства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cat>
            <c:strRef>
              <c:f>Лист2!$M$3:$W$3</c:f>
              <c:strCache>
                <c:ptCount val="11"/>
                <c:pt idx="0">
                  <c:v>45-59, РФ (РС)</c:v>
                </c:pt>
                <c:pt idx="1">
                  <c:v>45-59, РФ (ВОЗ)</c:v>
                </c:pt>
                <c:pt idx="2">
                  <c:v>45-59, ЕС(ВОЗ)</c:v>
                </c:pt>
                <c:pt idx="4">
                  <c:v>60-74, РФ (РС)</c:v>
                </c:pt>
                <c:pt idx="5">
                  <c:v>60-74, РФ (ВОЗ)</c:v>
                </c:pt>
                <c:pt idx="6">
                  <c:v>60-74, ЕС(ВОЗ)</c:v>
                </c:pt>
                <c:pt idx="8">
                  <c:v>75+, РФ (РС)</c:v>
                </c:pt>
                <c:pt idx="9">
                  <c:v>75+, РФ (ВОЗ)</c:v>
                </c:pt>
                <c:pt idx="10">
                  <c:v>75+, ЕС (ВОЗ)</c:v>
                </c:pt>
              </c:strCache>
            </c:strRef>
          </c:cat>
          <c:val>
            <c:numRef>
              <c:f>Лист2!$M$10:$W$10</c:f>
              <c:numCache>
                <c:formatCode>0.00</c:formatCode>
                <c:ptCount val="11"/>
                <c:pt idx="0">
                  <c:v>35.921525528071712</c:v>
                </c:pt>
                <c:pt idx="1">
                  <c:v>35.28</c:v>
                </c:pt>
                <c:pt idx="2">
                  <c:v>1.08</c:v>
                </c:pt>
                <c:pt idx="4">
                  <c:v>19.979717693151063</c:v>
                </c:pt>
                <c:pt idx="5">
                  <c:v>19.62</c:v>
                </c:pt>
                <c:pt idx="6">
                  <c:v>0.8</c:v>
                </c:pt>
                <c:pt idx="8">
                  <c:v>13.818306244201164</c:v>
                </c:pt>
                <c:pt idx="9">
                  <c:v>45.29</c:v>
                </c:pt>
                <c:pt idx="10">
                  <c:v>0.83</c:v>
                </c:pt>
              </c:numCache>
            </c:numRef>
          </c:val>
        </c:ser>
        <c:ser>
          <c:idx val="7"/>
          <c:order val="7"/>
          <c:tx>
            <c:strRef>
              <c:f>Лист2!$L$11</c:f>
              <c:strCache>
                <c:ptCount val="1"/>
                <c:pt idx="0">
                  <c:v>Другое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</c:spPr>
          <c:invertIfNegative val="0"/>
          <c:cat>
            <c:strRef>
              <c:f>Лист2!$M$3:$W$3</c:f>
              <c:strCache>
                <c:ptCount val="11"/>
                <c:pt idx="0">
                  <c:v>45-59, РФ (РС)</c:v>
                </c:pt>
                <c:pt idx="1">
                  <c:v>45-59, РФ (ВОЗ)</c:v>
                </c:pt>
                <c:pt idx="2">
                  <c:v>45-59, ЕС(ВОЗ)</c:v>
                </c:pt>
                <c:pt idx="4">
                  <c:v>60-74, РФ (РС)</c:v>
                </c:pt>
                <c:pt idx="5">
                  <c:v>60-74, РФ (ВОЗ)</c:v>
                </c:pt>
                <c:pt idx="6">
                  <c:v>60-74, ЕС(ВОЗ)</c:v>
                </c:pt>
                <c:pt idx="8">
                  <c:v>75+, РФ (РС)</c:v>
                </c:pt>
                <c:pt idx="9">
                  <c:v>75+, РФ (ВОЗ)</c:v>
                </c:pt>
                <c:pt idx="10">
                  <c:v>75+, ЕС (ВОЗ)</c:v>
                </c:pt>
              </c:strCache>
            </c:strRef>
          </c:cat>
          <c:val>
            <c:numRef>
              <c:f>Лист2!$M$11:$W$11</c:f>
              <c:numCache>
                <c:formatCode>0.00</c:formatCode>
                <c:ptCount val="11"/>
                <c:pt idx="0">
                  <c:v>135.27333615837443</c:v>
                </c:pt>
                <c:pt idx="1">
                  <c:v>132.83000000000001</c:v>
                </c:pt>
                <c:pt idx="2">
                  <c:v>10.54</c:v>
                </c:pt>
                <c:pt idx="4">
                  <c:v>131.2629125518344</c:v>
                </c:pt>
                <c:pt idx="5">
                  <c:v>129</c:v>
                </c:pt>
                <c:pt idx="6">
                  <c:v>17.18</c:v>
                </c:pt>
                <c:pt idx="8">
                  <c:v>93.042227450714051</c:v>
                </c:pt>
                <c:pt idx="9">
                  <c:v>210.27</c:v>
                </c:pt>
                <c:pt idx="10">
                  <c:v>107.03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37900544"/>
        <c:axId val="281998464"/>
        <c:axId val="0"/>
      </c:bar3DChart>
      <c:catAx>
        <c:axId val="23790054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ru-RU"/>
          </a:p>
        </c:txPr>
        <c:crossAx val="281998464"/>
        <c:crosses val="autoZero"/>
        <c:auto val="1"/>
        <c:lblAlgn val="ctr"/>
        <c:lblOffset val="100"/>
        <c:noMultiLvlLbl val="0"/>
      </c:catAx>
      <c:valAx>
        <c:axId val="281998464"/>
        <c:scaling>
          <c:orientation val="minMax"/>
        </c:scaling>
        <c:delete val="0"/>
        <c:axPos val="l"/>
        <c:majorGridlines/>
        <c:numFmt formatCode="0" sourceLinked="0"/>
        <c:majorTickMark val="out"/>
        <c:minorTickMark val="none"/>
        <c:tickLblPos val="nextTo"/>
        <c:crossAx val="237900544"/>
        <c:crosses val="autoZero"/>
        <c:crossBetween val="between"/>
      </c:valAx>
      <c:spPr>
        <a:solidFill>
          <a:sysClr val="window" lastClr="FFFFFF">
            <a:alpha val="65000"/>
          </a:sysClr>
        </a:solidFill>
        <a:effectLst>
          <a:outerShdw blurRad="50800" dist="38100" dir="2700000" algn="tl" rotWithShape="0">
            <a:sysClr val="window" lastClr="FFFFFF">
              <a:alpha val="40000"/>
            </a:sysClr>
          </a:outerShdw>
        </a:effectLst>
        <a:scene3d>
          <a:camera prst="orthographicFront"/>
          <a:lightRig rig="threePt" dir="t"/>
        </a:scene3d>
        <a:sp3d prstMaterial="dkEdge">
          <a:bevelT prst="relaxedInset"/>
        </a:sp3d>
      </c:spPr>
    </c:plotArea>
    <c:legend>
      <c:legendPos val="r"/>
      <c:layout>
        <c:manualLayout>
          <c:xMode val="edge"/>
          <c:yMode val="edge"/>
          <c:x val="0.85994611709810009"/>
          <c:y val="0.29623236307076994"/>
          <c:w val="0.12270608365919269"/>
          <c:h val="0.68972606159625272"/>
        </c:manualLayout>
      </c:layout>
      <c:overlay val="0"/>
      <c:txPr>
        <a:bodyPr/>
        <a:lstStyle/>
        <a:p>
          <a:pPr>
            <a:defRPr sz="1200" b="1"/>
          </a:pPr>
          <a:endParaRPr lang="ru-RU"/>
        </a:p>
      </c:txPr>
    </c:legend>
    <c:plotVisOnly val="1"/>
    <c:dispBlanksAs val="gap"/>
    <c:showDLblsOverMax val="0"/>
  </c:chart>
  <c:spPr>
    <a:blipFill>
      <a:blip xmlns:r="http://schemas.openxmlformats.org/officeDocument/2006/relationships" r:embed="rId2"/>
      <a:tile tx="0" ty="0" sx="100000" sy="100000" flip="none" algn="tl"/>
    </a:blipFill>
  </c:sp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noFill/>
        <a:scene3d>
          <a:camera prst="orthographicFront"/>
          <a:lightRig rig="threePt" dir="t"/>
        </a:scene3d>
        <a:sp3d>
          <a:bevelT prst="relaxedInset"/>
        </a:sp3d>
      </c:spPr>
    </c:sideWall>
    <c:backWall>
      <c:thickness val="0"/>
      <c:spPr>
        <a:noFill/>
        <a:scene3d>
          <a:camera prst="orthographicFront"/>
          <a:lightRig rig="threePt" dir="t"/>
        </a:scene3d>
        <a:sp3d>
          <a:bevelT prst="relaxedInset"/>
        </a:sp3d>
      </c:spPr>
    </c:backWall>
    <c:plotArea>
      <c:layout>
        <c:manualLayout>
          <c:layoutTarget val="inner"/>
          <c:xMode val="edge"/>
          <c:yMode val="edge"/>
          <c:x val="5.4555186035795657E-2"/>
          <c:y val="5.1400554097404488E-2"/>
          <c:w val="0.79551224727307168"/>
          <c:h val="0.77611512102653835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Лист2!$L$20</c:f>
              <c:strCache>
                <c:ptCount val="1"/>
                <c:pt idx="0">
                  <c:v>ТП</c:v>
                </c:pt>
              </c:strCache>
            </c:strRef>
          </c:tx>
          <c:invertIfNegative val="0"/>
          <c:cat>
            <c:strRef>
              <c:f>Лист2!$M$19:$W$19</c:f>
              <c:strCache>
                <c:ptCount val="11"/>
                <c:pt idx="0">
                  <c:v>45-59, РФ (РС)</c:v>
                </c:pt>
                <c:pt idx="1">
                  <c:v>45-59, РФ (ВОЗ)</c:v>
                </c:pt>
                <c:pt idx="2">
                  <c:v>45-59, ЕС(ВОЗ)</c:v>
                </c:pt>
                <c:pt idx="4">
                  <c:v>60-74, РФ (РС)</c:v>
                </c:pt>
                <c:pt idx="5">
                  <c:v>60-74, РФ (ВОЗ)</c:v>
                </c:pt>
                <c:pt idx="6">
                  <c:v>60-74, ЕС(ВОЗ)</c:v>
                </c:pt>
                <c:pt idx="8">
                  <c:v>75+, РФ (РС)</c:v>
                </c:pt>
                <c:pt idx="9">
                  <c:v>75+, РФ (ВОЗ)</c:v>
                </c:pt>
                <c:pt idx="10">
                  <c:v>75+, ЕС (ВОЗ)</c:v>
                </c:pt>
              </c:strCache>
            </c:strRef>
          </c:cat>
          <c:val>
            <c:numRef>
              <c:f>Лист2!$M$20:$W$20</c:f>
              <c:numCache>
                <c:formatCode>0.00</c:formatCode>
                <c:ptCount val="11"/>
                <c:pt idx="0">
                  <c:v>10.283773498698563</c:v>
                </c:pt>
                <c:pt idx="1">
                  <c:v>10.16</c:v>
                </c:pt>
                <c:pt idx="2">
                  <c:v>2.5</c:v>
                </c:pt>
                <c:pt idx="4">
                  <c:v>12.325535354031381</c:v>
                </c:pt>
                <c:pt idx="5">
                  <c:v>12.13</c:v>
                </c:pt>
                <c:pt idx="6">
                  <c:v>3.77</c:v>
                </c:pt>
                <c:pt idx="8">
                  <c:v>15.317098775330916</c:v>
                </c:pt>
                <c:pt idx="9">
                  <c:v>17.52</c:v>
                </c:pt>
                <c:pt idx="10">
                  <c:v>6.91</c:v>
                </c:pt>
              </c:numCache>
            </c:numRef>
          </c:val>
        </c:ser>
        <c:ser>
          <c:idx val="1"/>
          <c:order val="1"/>
          <c:tx>
            <c:strRef>
              <c:f>Лист2!$L$21</c:f>
              <c:strCache>
                <c:ptCount val="1"/>
                <c:pt idx="0">
                  <c:v>Падения</c:v>
                </c:pt>
              </c:strCache>
            </c:strRef>
          </c:tx>
          <c:invertIfNegative val="0"/>
          <c:cat>
            <c:strRef>
              <c:f>Лист2!$M$19:$W$19</c:f>
              <c:strCache>
                <c:ptCount val="11"/>
                <c:pt idx="0">
                  <c:v>45-59, РФ (РС)</c:v>
                </c:pt>
                <c:pt idx="1">
                  <c:v>45-59, РФ (ВОЗ)</c:v>
                </c:pt>
                <c:pt idx="2">
                  <c:v>45-59, ЕС(ВОЗ)</c:v>
                </c:pt>
                <c:pt idx="4">
                  <c:v>60-74, РФ (РС)</c:v>
                </c:pt>
                <c:pt idx="5">
                  <c:v>60-74, РФ (ВОЗ)</c:v>
                </c:pt>
                <c:pt idx="6">
                  <c:v>60-74, ЕС(ВОЗ)</c:v>
                </c:pt>
                <c:pt idx="8">
                  <c:v>75+, РФ (РС)</c:v>
                </c:pt>
                <c:pt idx="9">
                  <c:v>75+, РФ (ВОЗ)</c:v>
                </c:pt>
                <c:pt idx="10">
                  <c:v>75+, ЕС (ВОЗ)</c:v>
                </c:pt>
              </c:strCache>
            </c:strRef>
          </c:cat>
          <c:val>
            <c:numRef>
              <c:f>Лист2!$M$21:$W$21</c:f>
              <c:numCache>
                <c:formatCode>0.00</c:formatCode>
                <c:ptCount val="11"/>
                <c:pt idx="0">
                  <c:v>3.1857707813757816</c:v>
                </c:pt>
                <c:pt idx="1">
                  <c:v>3.18</c:v>
                </c:pt>
                <c:pt idx="2">
                  <c:v>1.36</c:v>
                </c:pt>
                <c:pt idx="4">
                  <c:v>4.9180415893429013</c:v>
                </c:pt>
                <c:pt idx="5">
                  <c:v>4.91</c:v>
                </c:pt>
                <c:pt idx="6">
                  <c:v>4.97</c:v>
                </c:pt>
                <c:pt idx="8">
                  <c:v>20.313090135013773</c:v>
                </c:pt>
                <c:pt idx="9">
                  <c:v>20.39</c:v>
                </c:pt>
                <c:pt idx="10">
                  <c:v>55.26</c:v>
                </c:pt>
              </c:numCache>
            </c:numRef>
          </c:val>
        </c:ser>
        <c:ser>
          <c:idx val="2"/>
          <c:order val="2"/>
          <c:tx>
            <c:strRef>
              <c:f>Лист2!$L$22</c:f>
              <c:strCache>
                <c:ptCount val="1"/>
                <c:pt idx="0">
                  <c:v>Утопления</c:v>
                </c:pt>
              </c:strCache>
            </c:strRef>
          </c:tx>
          <c:invertIfNegative val="0"/>
          <c:cat>
            <c:strRef>
              <c:f>Лист2!$M$19:$W$19</c:f>
              <c:strCache>
                <c:ptCount val="11"/>
                <c:pt idx="0">
                  <c:v>45-59, РФ (РС)</c:v>
                </c:pt>
                <c:pt idx="1">
                  <c:v>45-59, РФ (ВОЗ)</c:v>
                </c:pt>
                <c:pt idx="2">
                  <c:v>45-59, ЕС(ВОЗ)</c:v>
                </c:pt>
                <c:pt idx="4">
                  <c:v>60-74, РФ (РС)</c:v>
                </c:pt>
                <c:pt idx="5">
                  <c:v>60-74, РФ (ВОЗ)</c:v>
                </c:pt>
                <c:pt idx="6">
                  <c:v>60-74, ЕС(ВОЗ)</c:v>
                </c:pt>
                <c:pt idx="8">
                  <c:v>75+, РФ (РС)</c:v>
                </c:pt>
                <c:pt idx="9">
                  <c:v>75+, РФ (ВОЗ)</c:v>
                </c:pt>
                <c:pt idx="10">
                  <c:v>75+, ЕС (ВОЗ)</c:v>
                </c:pt>
              </c:strCache>
            </c:strRef>
          </c:cat>
          <c:val>
            <c:numRef>
              <c:f>Лист2!$M$22:$W$22</c:f>
              <c:numCache>
                <c:formatCode>0.00</c:formatCode>
                <c:ptCount val="11"/>
                <c:pt idx="0">
                  <c:v>1.9917490772915045</c:v>
                </c:pt>
                <c:pt idx="1">
                  <c:v>1.96</c:v>
                </c:pt>
                <c:pt idx="2">
                  <c:v>0.46</c:v>
                </c:pt>
                <c:pt idx="4">
                  <c:v>1.94811842035827</c:v>
                </c:pt>
                <c:pt idx="5">
                  <c:v>1.92</c:v>
                </c:pt>
                <c:pt idx="6">
                  <c:v>0.77</c:v>
                </c:pt>
                <c:pt idx="8">
                  <c:v>2.553411437987716</c:v>
                </c:pt>
                <c:pt idx="9">
                  <c:v>3.1</c:v>
                </c:pt>
                <c:pt idx="10">
                  <c:v>1.18</c:v>
                </c:pt>
              </c:numCache>
            </c:numRef>
          </c:val>
        </c:ser>
        <c:ser>
          <c:idx val="3"/>
          <c:order val="3"/>
          <c:tx>
            <c:strRef>
              <c:f>Лист2!$L$23</c:f>
              <c:strCache>
                <c:ptCount val="1"/>
                <c:pt idx="0">
                  <c:v>Пожары</c:v>
                </c:pt>
              </c:strCache>
            </c:strRef>
          </c:tx>
          <c:invertIfNegative val="0"/>
          <c:cat>
            <c:strRef>
              <c:f>Лист2!$M$19:$W$19</c:f>
              <c:strCache>
                <c:ptCount val="11"/>
                <c:pt idx="0">
                  <c:v>45-59, РФ (РС)</c:v>
                </c:pt>
                <c:pt idx="1">
                  <c:v>45-59, РФ (ВОЗ)</c:v>
                </c:pt>
                <c:pt idx="2">
                  <c:v>45-59, ЕС(ВОЗ)</c:v>
                </c:pt>
                <c:pt idx="4">
                  <c:v>60-74, РФ (РС)</c:v>
                </c:pt>
                <c:pt idx="5">
                  <c:v>60-74, РФ (ВОЗ)</c:v>
                </c:pt>
                <c:pt idx="6">
                  <c:v>60-74, ЕС(ВОЗ)</c:v>
                </c:pt>
                <c:pt idx="8">
                  <c:v>75+, РФ (РС)</c:v>
                </c:pt>
                <c:pt idx="9">
                  <c:v>75+, РФ (ВОЗ)</c:v>
                </c:pt>
                <c:pt idx="10">
                  <c:v>75+, ЕС (ВОЗ)</c:v>
                </c:pt>
              </c:strCache>
            </c:strRef>
          </c:cat>
          <c:val>
            <c:numRef>
              <c:f>Лист2!$M$23:$W$23</c:f>
              <c:numCache>
                <c:formatCode>General</c:formatCode>
                <c:ptCount val="11"/>
                <c:pt idx="0" formatCode="0.00">
                  <c:v>3.9197845331004144</c:v>
                </c:pt>
                <c:pt idx="1">
                  <c:v>3.86</c:v>
                </c:pt>
                <c:pt idx="2" formatCode="0.00">
                  <c:v>0.37</c:v>
                </c:pt>
                <c:pt idx="4" formatCode="0.00">
                  <c:v>5.6845617423573715</c:v>
                </c:pt>
                <c:pt idx="5" formatCode="0.00">
                  <c:v>5.6</c:v>
                </c:pt>
                <c:pt idx="6" formatCode="0.00">
                  <c:v>0.56999999999999995</c:v>
                </c:pt>
                <c:pt idx="8" formatCode="0.00">
                  <c:v>12.302295077133561</c:v>
                </c:pt>
                <c:pt idx="9" formatCode="0.00">
                  <c:v>13.13</c:v>
                </c:pt>
                <c:pt idx="10" formatCode="0.00">
                  <c:v>0.91</c:v>
                </c:pt>
              </c:numCache>
            </c:numRef>
          </c:val>
        </c:ser>
        <c:ser>
          <c:idx val="4"/>
          <c:order val="4"/>
          <c:tx>
            <c:strRef>
              <c:f>Лист2!$L$24</c:f>
              <c:strCache>
                <c:ptCount val="1"/>
                <c:pt idx="0">
                  <c:v>Отравления</c:v>
                </c:pt>
              </c:strCache>
            </c:strRef>
          </c:tx>
          <c:invertIfNegative val="0"/>
          <c:cat>
            <c:strRef>
              <c:f>Лист2!$M$19:$W$19</c:f>
              <c:strCache>
                <c:ptCount val="11"/>
                <c:pt idx="0">
                  <c:v>45-59, РФ (РС)</c:v>
                </c:pt>
                <c:pt idx="1">
                  <c:v>45-59, РФ (ВОЗ)</c:v>
                </c:pt>
                <c:pt idx="2">
                  <c:v>45-59, ЕС(ВОЗ)</c:v>
                </c:pt>
                <c:pt idx="4">
                  <c:v>60-74, РФ (РС)</c:v>
                </c:pt>
                <c:pt idx="5">
                  <c:v>60-74, РФ (ВОЗ)</c:v>
                </c:pt>
                <c:pt idx="6">
                  <c:v>60-74, ЕС(ВОЗ)</c:v>
                </c:pt>
                <c:pt idx="8">
                  <c:v>75+, РФ (РС)</c:v>
                </c:pt>
                <c:pt idx="9">
                  <c:v>75+, РФ (ВОЗ)</c:v>
                </c:pt>
                <c:pt idx="10">
                  <c:v>75+, ЕС (ВОЗ)</c:v>
                </c:pt>
              </c:strCache>
            </c:strRef>
          </c:cat>
          <c:val>
            <c:numRef>
              <c:f>Лист2!$M$24:$W$24</c:f>
              <c:numCache>
                <c:formatCode>0.00</c:formatCode>
                <c:ptCount val="11"/>
                <c:pt idx="0">
                  <c:v>18.607372321937746</c:v>
                </c:pt>
                <c:pt idx="1">
                  <c:v>18.39</c:v>
                </c:pt>
                <c:pt idx="2">
                  <c:v>1.4</c:v>
                </c:pt>
                <c:pt idx="4">
                  <c:v>15.344556713245153</c:v>
                </c:pt>
                <c:pt idx="5">
                  <c:v>15.16</c:v>
                </c:pt>
                <c:pt idx="6">
                  <c:v>1.01</c:v>
                </c:pt>
                <c:pt idx="8">
                  <c:v>11.062477122681681</c:v>
                </c:pt>
                <c:pt idx="9">
                  <c:v>13.51</c:v>
                </c:pt>
                <c:pt idx="10">
                  <c:v>2.46</c:v>
                </c:pt>
              </c:numCache>
            </c:numRef>
          </c:val>
        </c:ser>
        <c:ser>
          <c:idx val="5"/>
          <c:order val="5"/>
          <c:tx>
            <c:strRef>
              <c:f>Лист2!$L$25</c:f>
              <c:strCache>
                <c:ptCount val="1"/>
                <c:pt idx="0">
                  <c:v>Суициды</c:v>
                </c:pt>
              </c:strCache>
            </c:strRef>
          </c:tx>
          <c:invertIfNegative val="0"/>
          <c:cat>
            <c:strRef>
              <c:f>Лист2!$M$19:$W$19</c:f>
              <c:strCache>
                <c:ptCount val="11"/>
                <c:pt idx="0">
                  <c:v>45-59, РФ (РС)</c:v>
                </c:pt>
                <c:pt idx="1">
                  <c:v>45-59, РФ (ВОЗ)</c:v>
                </c:pt>
                <c:pt idx="2">
                  <c:v>45-59, ЕС(ВОЗ)</c:v>
                </c:pt>
                <c:pt idx="4">
                  <c:v>60-74, РФ (РС)</c:v>
                </c:pt>
                <c:pt idx="5">
                  <c:v>60-74, РФ (ВОЗ)</c:v>
                </c:pt>
                <c:pt idx="6">
                  <c:v>60-74, ЕС(ВОЗ)</c:v>
                </c:pt>
                <c:pt idx="8">
                  <c:v>75+, РФ (РС)</c:v>
                </c:pt>
                <c:pt idx="9">
                  <c:v>75+, РФ (ВОЗ)</c:v>
                </c:pt>
                <c:pt idx="10">
                  <c:v>75+, ЕС (ВОЗ)</c:v>
                </c:pt>
              </c:strCache>
            </c:strRef>
          </c:cat>
          <c:val>
            <c:numRef>
              <c:f>Лист2!$M$25:$W$25</c:f>
              <c:numCache>
                <c:formatCode>0.00</c:formatCode>
                <c:ptCount val="11"/>
                <c:pt idx="0">
                  <c:v>8.3713314191755295</c:v>
                </c:pt>
                <c:pt idx="1">
                  <c:v>8.35</c:v>
                </c:pt>
                <c:pt idx="2">
                  <c:v>7.65</c:v>
                </c:pt>
                <c:pt idx="4">
                  <c:v>9.8758526116934284</c:v>
                </c:pt>
                <c:pt idx="5">
                  <c:v>9.85</c:v>
                </c:pt>
                <c:pt idx="6">
                  <c:v>7.1</c:v>
                </c:pt>
                <c:pt idx="8">
                  <c:v>20.420822070744844</c:v>
                </c:pt>
                <c:pt idx="9">
                  <c:v>20.73</c:v>
                </c:pt>
                <c:pt idx="10">
                  <c:v>8.07</c:v>
                </c:pt>
              </c:numCache>
            </c:numRef>
          </c:val>
        </c:ser>
        <c:ser>
          <c:idx val="6"/>
          <c:order val="6"/>
          <c:tx>
            <c:strRef>
              <c:f>Лист2!$L$26</c:f>
              <c:strCache>
                <c:ptCount val="1"/>
                <c:pt idx="0">
                  <c:v>Убийства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cat>
            <c:strRef>
              <c:f>Лист2!$M$19:$W$19</c:f>
              <c:strCache>
                <c:ptCount val="11"/>
                <c:pt idx="0">
                  <c:v>45-59, РФ (РС)</c:v>
                </c:pt>
                <c:pt idx="1">
                  <c:v>45-59, РФ (ВОЗ)</c:v>
                </c:pt>
                <c:pt idx="2">
                  <c:v>45-59, ЕС(ВОЗ)</c:v>
                </c:pt>
                <c:pt idx="4">
                  <c:v>60-74, РФ (РС)</c:v>
                </c:pt>
                <c:pt idx="5">
                  <c:v>60-74, РФ (ВОЗ)</c:v>
                </c:pt>
                <c:pt idx="6">
                  <c:v>60-74, ЕС(ВОЗ)</c:v>
                </c:pt>
                <c:pt idx="8">
                  <c:v>75+, РФ (РС)</c:v>
                </c:pt>
                <c:pt idx="9">
                  <c:v>75+, РФ (ВОЗ)</c:v>
                </c:pt>
                <c:pt idx="10">
                  <c:v>75+, ЕС (ВОЗ)</c:v>
                </c:pt>
              </c:strCache>
            </c:strRef>
          </c:cat>
          <c:val>
            <c:numRef>
              <c:f>Лист2!$M$26:$W$26</c:f>
              <c:numCache>
                <c:formatCode>0.00</c:formatCode>
                <c:ptCount val="11"/>
                <c:pt idx="0">
                  <c:v>8.4227551168922457</c:v>
                </c:pt>
                <c:pt idx="1">
                  <c:v>8.33</c:v>
                </c:pt>
                <c:pt idx="2">
                  <c:v>0.53</c:v>
                </c:pt>
                <c:pt idx="4">
                  <c:v>6.4783423470538377</c:v>
                </c:pt>
                <c:pt idx="5">
                  <c:v>6.41</c:v>
                </c:pt>
                <c:pt idx="6">
                  <c:v>0.38</c:v>
                </c:pt>
                <c:pt idx="8">
                  <c:v>9.6221634686903865</c:v>
                </c:pt>
                <c:pt idx="9">
                  <c:v>11</c:v>
                </c:pt>
                <c:pt idx="10">
                  <c:v>0.57999999999999996</c:v>
                </c:pt>
              </c:numCache>
            </c:numRef>
          </c:val>
        </c:ser>
        <c:ser>
          <c:idx val="7"/>
          <c:order val="7"/>
          <c:tx>
            <c:strRef>
              <c:f>Лист2!$L$27</c:f>
              <c:strCache>
                <c:ptCount val="1"/>
                <c:pt idx="0">
                  <c:v>Другое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</c:spPr>
          <c:invertIfNegative val="0"/>
          <c:cat>
            <c:strRef>
              <c:f>Лист2!$M$19:$W$19</c:f>
              <c:strCache>
                <c:ptCount val="11"/>
                <c:pt idx="0">
                  <c:v>45-59, РФ (РС)</c:v>
                </c:pt>
                <c:pt idx="1">
                  <c:v>45-59, РФ (ВОЗ)</c:v>
                </c:pt>
                <c:pt idx="2">
                  <c:v>45-59, ЕС(ВОЗ)</c:v>
                </c:pt>
                <c:pt idx="4">
                  <c:v>60-74, РФ (РС)</c:v>
                </c:pt>
                <c:pt idx="5">
                  <c:v>60-74, РФ (ВОЗ)</c:v>
                </c:pt>
                <c:pt idx="6">
                  <c:v>60-74, ЕС(ВОЗ)</c:v>
                </c:pt>
                <c:pt idx="8">
                  <c:v>75+, РФ (РС)</c:v>
                </c:pt>
                <c:pt idx="9">
                  <c:v>75+, РФ (ВОЗ)</c:v>
                </c:pt>
                <c:pt idx="10">
                  <c:v>75+, ЕС (ВОЗ)</c:v>
                </c:pt>
              </c:strCache>
            </c:strRef>
          </c:cat>
          <c:val>
            <c:numRef>
              <c:f>Лист2!$M$27:$W$27</c:f>
              <c:numCache>
                <c:formatCode>0.00</c:formatCode>
                <c:ptCount val="11"/>
                <c:pt idx="0">
                  <c:v>28.30123835479133</c:v>
                </c:pt>
                <c:pt idx="1">
                  <c:v>27.91</c:v>
                </c:pt>
                <c:pt idx="2">
                  <c:v>3.65</c:v>
                </c:pt>
                <c:pt idx="4">
                  <c:v>30.56233911559308</c:v>
                </c:pt>
                <c:pt idx="5">
                  <c:v>30.18</c:v>
                </c:pt>
                <c:pt idx="6">
                  <c:v>8.01</c:v>
                </c:pt>
                <c:pt idx="8">
                  <c:v>45.975339733605985</c:v>
                </c:pt>
                <c:pt idx="9">
                  <c:v>51.54</c:v>
                </c:pt>
                <c:pt idx="10">
                  <c:v>89.37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32926592"/>
        <c:axId val="232973824"/>
        <c:axId val="0"/>
      </c:bar3DChart>
      <c:catAx>
        <c:axId val="232926592"/>
        <c:scaling>
          <c:orientation val="minMax"/>
        </c:scaling>
        <c:delete val="0"/>
        <c:axPos val="b"/>
        <c:majorTickMark val="out"/>
        <c:minorTickMark val="none"/>
        <c:tickLblPos val="nextTo"/>
        <c:crossAx val="232973824"/>
        <c:crosses val="autoZero"/>
        <c:auto val="1"/>
        <c:lblAlgn val="ctr"/>
        <c:lblOffset val="100"/>
        <c:noMultiLvlLbl val="0"/>
      </c:catAx>
      <c:valAx>
        <c:axId val="232973824"/>
        <c:scaling>
          <c:orientation val="minMax"/>
          <c:max val="600"/>
        </c:scaling>
        <c:delete val="0"/>
        <c:axPos val="l"/>
        <c:majorGridlines/>
        <c:numFmt formatCode="0" sourceLinked="0"/>
        <c:majorTickMark val="out"/>
        <c:minorTickMark val="none"/>
        <c:tickLblPos val="nextTo"/>
        <c:crossAx val="232926592"/>
        <c:crosses val="autoZero"/>
        <c:crossBetween val="between"/>
      </c:valAx>
      <c:spPr>
        <a:solidFill>
          <a:sysClr val="window" lastClr="FFFFFF">
            <a:alpha val="64000"/>
          </a:sysClr>
        </a:solidFill>
        <a:scene3d>
          <a:camera prst="orthographicFront"/>
          <a:lightRig rig="threePt" dir="t"/>
        </a:scene3d>
        <a:sp3d>
          <a:bevelT prst="relaxedInset"/>
        </a:sp3d>
      </c:spPr>
    </c:plotArea>
    <c:plotVisOnly val="1"/>
    <c:dispBlanksAs val="gap"/>
    <c:showDLblsOverMax val="0"/>
  </c:chart>
  <c:spPr>
    <a:blipFill>
      <a:blip xmlns:r="http://schemas.openxmlformats.org/officeDocument/2006/relationships" r:embed="rId2"/>
      <a:tile tx="0" ty="0" sx="100000" sy="100000" flip="none" algn="tl"/>
    </a:blipFill>
  </c:sp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'Стандартизованные к-ты'!$W$81</c:f>
              <c:strCache>
                <c:ptCount val="1"/>
                <c:pt idx="0">
                  <c:v>60-74, Россия</c:v>
                </c:pt>
              </c:strCache>
            </c:strRef>
          </c:tx>
          <c:spPr>
            <a:ln>
              <a:solidFill>
                <a:srgbClr val="C00000"/>
              </a:solidFill>
              <a:prstDash val="dash"/>
            </a:ln>
          </c:spPr>
          <c:marker>
            <c:symbol val="none"/>
          </c:marker>
          <c:cat>
            <c:numRef>
              <c:f>'Стандартизованные к-ты'!$V$82:$V$136</c:f>
              <c:numCache>
                <c:formatCode>General</c:formatCode>
                <c:ptCount val="55"/>
                <c:pt idx="0">
                  <c:v>1956</c:v>
                </c:pt>
                <c:pt idx="1">
                  <c:v>1957</c:v>
                </c:pt>
                <c:pt idx="2">
                  <c:v>1958</c:v>
                </c:pt>
                <c:pt idx="3">
                  <c:v>1959</c:v>
                </c:pt>
                <c:pt idx="4">
                  <c:v>1960</c:v>
                </c:pt>
                <c:pt idx="5">
                  <c:v>1961</c:v>
                </c:pt>
                <c:pt idx="6">
                  <c:v>1962</c:v>
                </c:pt>
                <c:pt idx="7">
                  <c:v>1963</c:v>
                </c:pt>
                <c:pt idx="8">
                  <c:v>1964</c:v>
                </c:pt>
                <c:pt idx="9">
                  <c:v>1965</c:v>
                </c:pt>
                <c:pt idx="10">
                  <c:v>1966</c:v>
                </c:pt>
                <c:pt idx="11">
                  <c:v>1967</c:v>
                </c:pt>
                <c:pt idx="12">
                  <c:v>1968</c:v>
                </c:pt>
                <c:pt idx="13">
                  <c:v>1969</c:v>
                </c:pt>
                <c:pt idx="14">
                  <c:v>1970</c:v>
                </c:pt>
                <c:pt idx="15">
                  <c:v>1971</c:v>
                </c:pt>
                <c:pt idx="16">
                  <c:v>1972</c:v>
                </c:pt>
                <c:pt idx="17">
                  <c:v>1973</c:v>
                </c:pt>
                <c:pt idx="18">
                  <c:v>1974</c:v>
                </c:pt>
                <c:pt idx="19">
                  <c:v>1975</c:v>
                </c:pt>
                <c:pt idx="20">
                  <c:v>1976</c:v>
                </c:pt>
                <c:pt idx="21">
                  <c:v>1977</c:v>
                </c:pt>
                <c:pt idx="22">
                  <c:v>1978</c:v>
                </c:pt>
                <c:pt idx="23">
                  <c:v>1979</c:v>
                </c:pt>
                <c:pt idx="24">
                  <c:v>1980</c:v>
                </c:pt>
                <c:pt idx="25">
                  <c:v>1981</c:v>
                </c:pt>
                <c:pt idx="26">
                  <c:v>1982</c:v>
                </c:pt>
                <c:pt idx="27">
                  <c:v>1983</c:v>
                </c:pt>
                <c:pt idx="28">
                  <c:v>1984</c:v>
                </c:pt>
                <c:pt idx="29">
                  <c:v>1985</c:v>
                </c:pt>
                <c:pt idx="30">
                  <c:v>1986</c:v>
                </c:pt>
                <c:pt idx="31">
                  <c:v>1987</c:v>
                </c:pt>
                <c:pt idx="32">
                  <c:v>1988</c:v>
                </c:pt>
                <c:pt idx="33">
                  <c:v>1989</c:v>
                </c:pt>
                <c:pt idx="34">
                  <c:v>1990</c:v>
                </c:pt>
                <c:pt idx="35">
                  <c:v>1991</c:v>
                </c:pt>
                <c:pt idx="36">
                  <c:v>1992</c:v>
                </c:pt>
                <c:pt idx="37">
                  <c:v>1993</c:v>
                </c:pt>
                <c:pt idx="38">
                  <c:v>1994</c:v>
                </c:pt>
                <c:pt idx="39">
                  <c:v>1995</c:v>
                </c:pt>
                <c:pt idx="40">
                  <c:v>1996</c:v>
                </c:pt>
                <c:pt idx="41">
                  <c:v>1997</c:v>
                </c:pt>
                <c:pt idx="42">
                  <c:v>1998</c:v>
                </c:pt>
                <c:pt idx="43">
                  <c:v>1999</c:v>
                </c:pt>
                <c:pt idx="44">
                  <c:v>2000</c:v>
                </c:pt>
                <c:pt idx="45">
                  <c:v>2001</c:v>
                </c:pt>
                <c:pt idx="46">
                  <c:v>2002</c:v>
                </c:pt>
                <c:pt idx="47">
                  <c:v>2003</c:v>
                </c:pt>
                <c:pt idx="48">
                  <c:v>2004</c:v>
                </c:pt>
                <c:pt idx="49">
                  <c:v>2005</c:v>
                </c:pt>
                <c:pt idx="50">
                  <c:v>2006</c:v>
                </c:pt>
                <c:pt idx="51">
                  <c:v>2007</c:v>
                </c:pt>
                <c:pt idx="52">
                  <c:v>2008</c:v>
                </c:pt>
                <c:pt idx="53">
                  <c:v>2009</c:v>
                </c:pt>
                <c:pt idx="54">
                  <c:v>2010</c:v>
                </c:pt>
              </c:numCache>
            </c:numRef>
          </c:cat>
          <c:val>
            <c:numRef>
              <c:f>'Стандартизованные к-ты'!$W$82:$W$136</c:f>
              <c:numCache>
                <c:formatCode>General</c:formatCode>
                <c:ptCount val="55"/>
                <c:pt idx="0">
                  <c:v>2.5344903805291032</c:v>
                </c:pt>
                <c:pt idx="1">
                  <c:v>2.6184041298756195</c:v>
                </c:pt>
                <c:pt idx="2">
                  <c:v>2.2859439066677578</c:v>
                </c:pt>
                <c:pt idx="3">
                  <c:v>2.5653002927857047</c:v>
                </c:pt>
                <c:pt idx="4">
                  <c:v>2.054556439103127</c:v>
                </c:pt>
                <c:pt idx="5">
                  <c:v>2.3512884505449505</c:v>
                </c:pt>
                <c:pt idx="6">
                  <c:v>2.599112335281216</c:v>
                </c:pt>
                <c:pt idx="7">
                  <c:v>2.6600665411923661</c:v>
                </c:pt>
                <c:pt idx="8">
                  <c:v>2.6483837081928376</c:v>
                </c:pt>
                <c:pt idx="9">
                  <c:v>4.1593746946225671</c:v>
                </c:pt>
                <c:pt idx="10">
                  <c:v>6.4729398042857493</c:v>
                </c:pt>
                <c:pt idx="11">
                  <c:v>9.1883139314280768</c:v>
                </c:pt>
                <c:pt idx="12">
                  <c:v>9.8074358453549983</c:v>
                </c:pt>
                <c:pt idx="13">
                  <c:v>11.524844916342133</c:v>
                </c:pt>
                <c:pt idx="14">
                  <c:v>11.583827716539902</c:v>
                </c:pt>
                <c:pt idx="15">
                  <c:v>10.304579229028203</c:v>
                </c:pt>
                <c:pt idx="16">
                  <c:v>11.940125321834442</c:v>
                </c:pt>
                <c:pt idx="17">
                  <c:v>11.297167688616337</c:v>
                </c:pt>
                <c:pt idx="18">
                  <c:v>11.243531086127437</c:v>
                </c:pt>
                <c:pt idx="19">
                  <c:v>12.670724588059777</c:v>
                </c:pt>
                <c:pt idx="20">
                  <c:v>13.38275497423114</c:v>
                </c:pt>
                <c:pt idx="21">
                  <c:v>13.930284069899487</c:v>
                </c:pt>
                <c:pt idx="22">
                  <c:v>12.60240735073868</c:v>
                </c:pt>
                <c:pt idx="23">
                  <c:v>13.797858624507636</c:v>
                </c:pt>
                <c:pt idx="24">
                  <c:v>13.288125999488724</c:v>
                </c:pt>
                <c:pt idx="25">
                  <c:v>13.645036599264444</c:v>
                </c:pt>
                <c:pt idx="26">
                  <c:v>13.497841102456475</c:v>
                </c:pt>
                <c:pt idx="27">
                  <c:v>13.758941652479022</c:v>
                </c:pt>
                <c:pt idx="28">
                  <c:v>13.951154641653703</c:v>
                </c:pt>
                <c:pt idx="29">
                  <c:v>11.648903353689004</c:v>
                </c:pt>
                <c:pt idx="30">
                  <c:v>8.9224664617527285</c:v>
                </c:pt>
                <c:pt idx="31">
                  <c:v>8.9071410494100451</c:v>
                </c:pt>
                <c:pt idx="32">
                  <c:v>8.7880883251317687</c:v>
                </c:pt>
                <c:pt idx="33">
                  <c:v>9.3012754396404702</c:v>
                </c:pt>
                <c:pt idx="34">
                  <c:v>10.020566142787297</c:v>
                </c:pt>
                <c:pt idx="35">
                  <c:v>10.287402487397898</c:v>
                </c:pt>
                <c:pt idx="36">
                  <c:v>11.290509601910522</c:v>
                </c:pt>
                <c:pt idx="37">
                  <c:v>15.237846641598193</c:v>
                </c:pt>
                <c:pt idx="38">
                  <c:v>17.689017313099516</c:v>
                </c:pt>
                <c:pt idx="39">
                  <c:v>14.8488237378821</c:v>
                </c:pt>
                <c:pt idx="40">
                  <c:v>12.840565015958791</c:v>
                </c:pt>
                <c:pt idx="41">
                  <c:v>12.075924465008805</c:v>
                </c:pt>
                <c:pt idx="42">
                  <c:v>10.3248135005229</c:v>
                </c:pt>
                <c:pt idx="43">
                  <c:v>16.547074227460836</c:v>
                </c:pt>
                <c:pt idx="44">
                  <c:v>24.38534414623939</c:v>
                </c:pt>
                <c:pt idx="45">
                  <c:v>27.470991079725557</c:v>
                </c:pt>
                <c:pt idx="46">
                  <c:v>29.699739139840947</c:v>
                </c:pt>
                <c:pt idx="47">
                  <c:v>28.795638279833884</c:v>
                </c:pt>
                <c:pt idx="48">
                  <c:v>26.882435621834524</c:v>
                </c:pt>
                <c:pt idx="49">
                  <c:v>26.872632785080171</c:v>
                </c:pt>
                <c:pt idx="50">
                  <c:v>22.05708000950435</c:v>
                </c:pt>
                <c:pt idx="51">
                  <c:v>23.017636801522848</c:v>
                </c:pt>
                <c:pt idx="52">
                  <c:v>23.060906942050316</c:v>
                </c:pt>
                <c:pt idx="53">
                  <c:v>22.769158487587795</c:v>
                </c:pt>
                <c:pt idx="54">
                  <c:v>20.097225679215306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'Стандартизованные к-ты'!$X$81</c:f>
              <c:strCache>
                <c:ptCount val="1"/>
                <c:pt idx="0">
                  <c:v>75+, Россия</c:v>
                </c:pt>
              </c:strCache>
            </c:strRef>
          </c:tx>
          <c:spPr>
            <a:ln>
              <a:solidFill>
                <a:srgbClr val="C00000"/>
              </a:solidFill>
              <a:prstDash val="solid"/>
            </a:ln>
          </c:spPr>
          <c:marker>
            <c:symbol val="none"/>
          </c:marker>
          <c:cat>
            <c:numRef>
              <c:f>'Стандартизованные к-ты'!$V$82:$V$136</c:f>
              <c:numCache>
                <c:formatCode>General</c:formatCode>
                <c:ptCount val="55"/>
                <c:pt idx="0">
                  <c:v>1956</c:v>
                </c:pt>
                <c:pt idx="1">
                  <c:v>1957</c:v>
                </c:pt>
                <c:pt idx="2">
                  <c:v>1958</c:v>
                </c:pt>
                <c:pt idx="3">
                  <c:v>1959</c:v>
                </c:pt>
                <c:pt idx="4">
                  <c:v>1960</c:v>
                </c:pt>
                <c:pt idx="5">
                  <c:v>1961</c:v>
                </c:pt>
                <c:pt idx="6">
                  <c:v>1962</c:v>
                </c:pt>
                <c:pt idx="7">
                  <c:v>1963</c:v>
                </c:pt>
                <c:pt idx="8">
                  <c:v>1964</c:v>
                </c:pt>
                <c:pt idx="9">
                  <c:v>1965</c:v>
                </c:pt>
                <c:pt idx="10">
                  <c:v>1966</c:v>
                </c:pt>
                <c:pt idx="11">
                  <c:v>1967</c:v>
                </c:pt>
                <c:pt idx="12">
                  <c:v>1968</c:v>
                </c:pt>
                <c:pt idx="13">
                  <c:v>1969</c:v>
                </c:pt>
                <c:pt idx="14">
                  <c:v>1970</c:v>
                </c:pt>
                <c:pt idx="15">
                  <c:v>1971</c:v>
                </c:pt>
                <c:pt idx="16">
                  <c:v>1972</c:v>
                </c:pt>
                <c:pt idx="17">
                  <c:v>1973</c:v>
                </c:pt>
                <c:pt idx="18">
                  <c:v>1974</c:v>
                </c:pt>
                <c:pt idx="19">
                  <c:v>1975</c:v>
                </c:pt>
                <c:pt idx="20">
                  <c:v>1976</c:v>
                </c:pt>
                <c:pt idx="21">
                  <c:v>1977</c:v>
                </c:pt>
                <c:pt idx="22">
                  <c:v>1978</c:v>
                </c:pt>
                <c:pt idx="23">
                  <c:v>1979</c:v>
                </c:pt>
                <c:pt idx="24">
                  <c:v>1980</c:v>
                </c:pt>
                <c:pt idx="25">
                  <c:v>1981</c:v>
                </c:pt>
                <c:pt idx="26">
                  <c:v>1982</c:v>
                </c:pt>
                <c:pt idx="27">
                  <c:v>1983</c:v>
                </c:pt>
                <c:pt idx="28">
                  <c:v>1984</c:v>
                </c:pt>
                <c:pt idx="29">
                  <c:v>1985</c:v>
                </c:pt>
                <c:pt idx="30">
                  <c:v>1986</c:v>
                </c:pt>
                <c:pt idx="31">
                  <c:v>1987</c:v>
                </c:pt>
                <c:pt idx="32">
                  <c:v>1988</c:v>
                </c:pt>
                <c:pt idx="33">
                  <c:v>1989</c:v>
                </c:pt>
                <c:pt idx="34">
                  <c:v>1990</c:v>
                </c:pt>
                <c:pt idx="35">
                  <c:v>1991</c:v>
                </c:pt>
                <c:pt idx="36">
                  <c:v>1992</c:v>
                </c:pt>
                <c:pt idx="37">
                  <c:v>1993</c:v>
                </c:pt>
                <c:pt idx="38">
                  <c:v>1994</c:v>
                </c:pt>
                <c:pt idx="39">
                  <c:v>1995</c:v>
                </c:pt>
                <c:pt idx="40">
                  <c:v>1996</c:v>
                </c:pt>
                <c:pt idx="41">
                  <c:v>1997</c:v>
                </c:pt>
                <c:pt idx="42">
                  <c:v>1998</c:v>
                </c:pt>
                <c:pt idx="43">
                  <c:v>1999</c:v>
                </c:pt>
                <c:pt idx="44">
                  <c:v>2000</c:v>
                </c:pt>
                <c:pt idx="45">
                  <c:v>2001</c:v>
                </c:pt>
                <c:pt idx="46">
                  <c:v>2002</c:v>
                </c:pt>
                <c:pt idx="47">
                  <c:v>2003</c:v>
                </c:pt>
                <c:pt idx="48">
                  <c:v>2004</c:v>
                </c:pt>
                <c:pt idx="49">
                  <c:v>2005</c:v>
                </c:pt>
                <c:pt idx="50">
                  <c:v>2006</c:v>
                </c:pt>
                <c:pt idx="51">
                  <c:v>2007</c:v>
                </c:pt>
                <c:pt idx="52">
                  <c:v>2008</c:v>
                </c:pt>
                <c:pt idx="53">
                  <c:v>2009</c:v>
                </c:pt>
                <c:pt idx="54">
                  <c:v>2010</c:v>
                </c:pt>
              </c:numCache>
            </c:numRef>
          </c:cat>
          <c:val>
            <c:numRef>
              <c:f>'Стандартизованные к-ты'!$X$82:$X$136</c:f>
              <c:numCache>
                <c:formatCode>General</c:formatCode>
                <c:ptCount val="55"/>
                <c:pt idx="0">
                  <c:v>7.0453798428702292</c:v>
                </c:pt>
                <c:pt idx="1">
                  <c:v>7.5314782369702513</c:v>
                </c:pt>
                <c:pt idx="2">
                  <c:v>6.4333627617446982</c:v>
                </c:pt>
                <c:pt idx="3">
                  <c:v>7.4140630067706166</c:v>
                </c:pt>
                <c:pt idx="4">
                  <c:v>5.9622645751296446</c:v>
                </c:pt>
                <c:pt idx="5">
                  <c:v>6.3359346788459288</c:v>
                </c:pt>
                <c:pt idx="6">
                  <c:v>7.0564431173148972</c:v>
                </c:pt>
                <c:pt idx="7">
                  <c:v>4.4515774968174746</c:v>
                </c:pt>
                <c:pt idx="8">
                  <c:v>4.6514823839034056</c:v>
                </c:pt>
                <c:pt idx="9">
                  <c:v>9.6211862535257424</c:v>
                </c:pt>
                <c:pt idx="10">
                  <c:v>15.332335252520748</c:v>
                </c:pt>
                <c:pt idx="11">
                  <c:v>17.047687353524893</c:v>
                </c:pt>
                <c:pt idx="12">
                  <c:v>20.215325725900641</c:v>
                </c:pt>
                <c:pt idx="13">
                  <c:v>19.763889025447128</c:v>
                </c:pt>
                <c:pt idx="14">
                  <c:v>22.821324955697712</c:v>
                </c:pt>
                <c:pt idx="15">
                  <c:v>24.497915374588437</c:v>
                </c:pt>
                <c:pt idx="16">
                  <c:v>23.658913184661575</c:v>
                </c:pt>
                <c:pt idx="17">
                  <c:v>25.90577363509577</c:v>
                </c:pt>
                <c:pt idx="18">
                  <c:v>29.708476327094381</c:v>
                </c:pt>
                <c:pt idx="19">
                  <c:v>27.786332116756341</c:v>
                </c:pt>
                <c:pt idx="20">
                  <c:v>28.424363959886861</c:v>
                </c:pt>
                <c:pt idx="21">
                  <c:v>21.79990625066856</c:v>
                </c:pt>
                <c:pt idx="22">
                  <c:v>29.374197752771039</c:v>
                </c:pt>
                <c:pt idx="23">
                  <c:v>27.019669884884216</c:v>
                </c:pt>
                <c:pt idx="24">
                  <c:v>27.073773749911027</c:v>
                </c:pt>
                <c:pt idx="25">
                  <c:v>31.360875131505999</c:v>
                </c:pt>
                <c:pt idx="26">
                  <c:v>25.657627611396851</c:v>
                </c:pt>
                <c:pt idx="27">
                  <c:v>28.218327693398297</c:v>
                </c:pt>
                <c:pt idx="28">
                  <c:v>33.296134261153227</c:v>
                </c:pt>
                <c:pt idx="29">
                  <c:v>31.861613094813571</c:v>
                </c:pt>
                <c:pt idx="30">
                  <c:v>33.740185726728491</c:v>
                </c:pt>
                <c:pt idx="31">
                  <c:v>36.613806633664169</c:v>
                </c:pt>
                <c:pt idx="32">
                  <c:v>32.488154517951259</c:v>
                </c:pt>
                <c:pt idx="33">
                  <c:v>32.422898509597573</c:v>
                </c:pt>
                <c:pt idx="34">
                  <c:v>37.885815520462792</c:v>
                </c:pt>
                <c:pt idx="35">
                  <c:v>30.547255550705039</c:v>
                </c:pt>
                <c:pt idx="36">
                  <c:v>33.368689265538144</c:v>
                </c:pt>
                <c:pt idx="37">
                  <c:v>31.76389036973103</c:v>
                </c:pt>
                <c:pt idx="38">
                  <c:v>29.28466352829534</c:v>
                </c:pt>
                <c:pt idx="39">
                  <c:v>25.569340136941229</c:v>
                </c:pt>
                <c:pt idx="40">
                  <c:v>24.525325655742495</c:v>
                </c:pt>
                <c:pt idx="41">
                  <c:v>24.879458287579368</c:v>
                </c:pt>
                <c:pt idx="42">
                  <c:v>24.1140537728513</c:v>
                </c:pt>
                <c:pt idx="43">
                  <c:v>29.003848405320902</c:v>
                </c:pt>
                <c:pt idx="44">
                  <c:v>32.222023811538719</c:v>
                </c:pt>
                <c:pt idx="45">
                  <c:v>33.342815647503684</c:v>
                </c:pt>
                <c:pt idx="46">
                  <c:v>34.288352906614342</c:v>
                </c:pt>
                <c:pt idx="47">
                  <c:v>32.413516986598715</c:v>
                </c:pt>
                <c:pt idx="48">
                  <c:v>32.882604826308551</c:v>
                </c:pt>
                <c:pt idx="49">
                  <c:v>33.093566754115528</c:v>
                </c:pt>
                <c:pt idx="50">
                  <c:v>32.079169725986389</c:v>
                </c:pt>
                <c:pt idx="51">
                  <c:v>31.46800334918435</c:v>
                </c:pt>
                <c:pt idx="52">
                  <c:v>32.205931361924357</c:v>
                </c:pt>
                <c:pt idx="53">
                  <c:v>33.779088070258723</c:v>
                </c:pt>
                <c:pt idx="54">
                  <c:v>31.775161314564347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'Стандартизованные к-ты'!$Y$81</c:f>
              <c:strCache>
                <c:ptCount val="1"/>
                <c:pt idx="0">
                  <c:v>60-74 РФ(ВОЗ)</c:v>
                </c:pt>
              </c:strCache>
            </c:strRef>
          </c:tx>
          <c:spPr>
            <a:ln>
              <a:solidFill>
                <a:srgbClr val="FFC000"/>
              </a:solidFill>
              <a:prstDash val="dash"/>
            </a:ln>
          </c:spPr>
          <c:marker>
            <c:symbol val="none"/>
          </c:marker>
          <c:cat>
            <c:numRef>
              <c:f>'Стандартизованные к-ты'!$V$82:$V$136</c:f>
              <c:numCache>
                <c:formatCode>General</c:formatCode>
                <c:ptCount val="55"/>
                <c:pt idx="0">
                  <c:v>1956</c:v>
                </c:pt>
                <c:pt idx="1">
                  <c:v>1957</c:v>
                </c:pt>
                <c:pt idx="2">
                  <c:v>1958</c:v>
                </c:pt>
                <c:pt idx="3">
                  <c:v>1959</c:v>
                </c:pt>
                <c:pt idx="4">
                  <c:v>1960</c:v>
                </c:pt>
                <c:pt idx="5">
                  <c:v>1961</c:v>
                </c:pt>
                <c:pt idx="6">
                  <c:v>1962</c:v>
                </c:pt>
                <c:pt idx="7">
                  <c:v>1963</c:v>
                </c:pt>
                <c:pt idx="8">
                  <c:v>1964</c:v>
                </c:pt>
                <c:pt idx="9">
                  <c:v>1965</c:v>
                </c:pt>
                <c:pt idx="10">
                  <c:v>1966</c:v>
                </c:pt>
                <c:pt idx="11">
                  <c:v>1967</c:v>
                </c:pt>
                <c:pt idx="12">
                  <c:v>1968</c:v>
                </c:pt>
                <c:pt idx="13">
                  <c:v>1969</c:v>
                </c:pt>
                <c:pt idx="14">
                  <c:v>1970</c:v>
                </c:pt>
                <c:pt idx="15">
                  <c:v>1971</c:v>
                </c:pt>
                <c:pt idx="16">
                  <c:v>1972</c:v>
                </c:pt>
                <c:pt idx="17">
                  <c:v>1973</c:v>
                </c:pt>
                <c:pt idx="18">
                  <c:v>1974</c:v>
                </c:pt>
                <c:pt idx="19">
                  <c:v>1975</c:v>
                </c:pt>
                <c:pt idx="20">
                  <c:v>1976</c:v>
                </c:pt>
                <c:pt idx="21">
                  <c:v>1977</c:v>
                </c:pt>
                <c:pt idx="22">
                  <c:v>1978</c:v>
                </c:pt>
                <c:pt idx="23">
                  <c:v>1979</c:v>
                </c:pt>
                <c:pt idx="24">
                  <c:v>1980</c:v>
                </c:pt>
                <c:pt idx="25">
                  <c:v>1981</c:v>
                </c:pt>
                <c:pt idx="26">
                  <c:v>1982</c:v>
                </c:pt>
                <c:pt idx="27">
                  <c:v>1983</c:v>
                </c:pt>
                <c:pt idx="28">
                  <c:v>1984</c:v>
                </c:pt>
                <c:pt idx="29">
                  <c:v>1985</c:v>
                </c:pt>
                <c:pt idx="30">
                  <c:v>1986</c:v>
                </c:pt>
                <c:pt idx="31">
                  <c:v>1987</c:v>
                </c:pt>
                <c:pt idx="32">
                  <c:v>1988</c:v>
                </c:pt>
                <c:pt idx="33">
                  <c:v>1989</c:v>
                </c:pt>
                <c:pt idx="34">
                  <c:v>1990</c:v>
                </c:pt>
                <c:pt idx="35">
                  <c:v>1991</c:v>
                </c:pt>
                <c:pt idx="36">
                  <c:v>1992</c:v>
                </c:pt>
                <c:pt idx="37">
                  <c:v>1993</c:v>
                </c:pt>
                <c:pt idx="38">
                  <c:v>1994</c:v>
                </c:pt>
                <c:pt idx="39">
                  <c:v>1995</c:v>
                </c:pt>
                <c:pt idx="40">
                  <c:v>1996</c:v>
                </c:pt>
                <c:pt idx="41">
                  <c:v>1997</c:v>
                </c:pt>
                <c:pt idx="42">
                  <c:v>1998</c:v>
                </c:pt>
                <c:pt idx="43">
                  <c:v>1999</c:v>
                </c:pt>
                <c:pt idx="44">
                  <c:v>2000</c:v>
                </c:pt>
                <c:pt idx="45">
                  <c:v>2001</c:v>
                </c:pt>
                <c:pt idx="46">
                  <c:v>2002</c:v>
                </c:pt>
                <c:pt idx="47">
                  <c:v>2003</c:v>
                </c:pt>
                <c:pt idx="48">
                  <c:v>2004</c:v>
                </c:pt>
                <c:pt idx="49">
                  <c:v>2005</c:v>
                </c:pt>
                <c:pt idx="50">
                  <c:v>2006</c:v>
                </c:pt>
                <c:pt idx="51">
                  <c:v>2007</c:v>
                </c:pt>
                <c:pt idx="52">
                  <c:v>2008</c:v>
                </c:pt>
                <c:pt idx="53">
                  <c:v>2009</c:v>
                </c:pt>
                <c:pt idx="54">
                  <c:v>2010</c:v>
                </c:pt>
              </c:numCache>
            </c:numRef>
          </c:cat>
          <c:val>
            <c:numRef>
              <c:f>'Стандартизованные к-ты'!$Y$82:$Y$136</c:f>
              <c:numCache>
                <c:formatCode>@</c:formatCode>
                <c:ptCount val="55"/>
                <c:pt idx="24">
                  <c:v>12.34</c:v>
                </c:pt>
                <c:pt idx="25">
                  <c:v>12.74</c:v>
                </c:pt>
                <c:pt idx="26">
                  <c:v>12.75</c:v>
                </c:pt>
                <c:pt idx="27">
                  <c:v>12.7</c:v>
                </c:pt>
                <c:pt idx="28">
                  <c:v>13.22</c:v>
                </c:pt>
                <c:pt idx="29">
                  <c:v>11.15</c:v>
                </c:pt>
                <c:pt idx="30">
                  <c:v>8.61</c:v>
                </c:pt>
                <c:pt idx="31">
                  <c:v>8.42</c:v>
                </c:pt>
                <c:pt idx="32">
                  <c:v>9.14</c:v>
                </c:pt>
                <c:pt idx="33">
                  <c:v>9.2899999999999991</c:v>
                </c:pt>
                <c:pt idx="34">
                  <c:v>9.98</c:v>
                </c:pt>
                <c:pt idx="35">
                  <c:v>10.26</c:v>
                </c:pt>
                <c:pt idx="36">
                  <c:v>11.21</c:v>
                </c:pt>
                <c:pt idx="37">
                  <c:v>15.08</c:v>
                </c:pt>
                <c:pt idx="38">
                  <c:v>17.559999999999999</c:v>
                </c:pt>
                <c:pt idx="39">
                  <c:v>14.75</c:v>
                </c:pt>
                <c:pt idx="40">
                  <c:v>12.77</c:v>
                </c:pt>
                <c:pt idx="41">
                  <c:v>12.06</c:v>
                </c:pt>
                <c:pt idx="42">
                  <c:v>10.34</c:v>
                </c:pt>
                <c:pt idx="43">
                  <c:v>16.54</c:v>
                </c:pt>
                <c:pt idx="44">
                  <c:v>24.29</c:v>
                </c:pt>
                <c:pt idx="45">
                  <c:v>27.42</c:v>
                </c:pt>
                <c:pt idx="46">
                  <c:v>29.76</c:v>
                </c:pt>
                <c:pt idx="47">
                  <c:v>28.29</c:v>
                </c:pt>
                <c:pt idx="48">
                  <c:v>26.29</c:v>
                </c:pt>
                <c:pt idx="49">
                  <c:v>26.45</c:v>
                </c:pt>
                <c:pt idx="50">
                  <c:v>21.78</c:v>
                </c:pt>
                <c:pt idx="51">
                  <c:v>22.8</c:v>
                </c:pt>
                <c:pt idx="52">
                  <c:v>22.86</c:v>
                </c:pt>
                <c:pt idx="53">
                  <c:v>22.61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'Стандартизованные к-ты'!$Z$81</c:f>
              <c:strCache>
                <c:ptCount val="1"/>
                <c:pt idx="0">
                  <c:v>75+ РФ(ВОЗ)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ymbol val="none"/>
          </c:marker>
          <c:cat>
            <c:numRef>
              <c:f>'Стандартизованные к-ты'!$V$82:$V$136</c:f>
              <c:numCache>
                <c:formatCode>General</c:formatCode>
                <c:ptCount val="55"/>
                <c:pt idx="0">
                  <c:v>1956</c:v>
                </c:pt>
                <c:pt idx="1">
                  <c:v>1957</c:v>
                </c:pt>
                <c:pt idx="2">
                  <c:v>1958</c:v>
                </c:pt>
                <c:pt idx="3">
                  <c:v>1959</c:v>
                </c:pt>
                <c:pt idx="4">
                  <c:v>1960</c:v>
                </c:pt>
                <c:pt idx="5">
                  <c:v>1961</c:v>
                </c:pt>
                <c:pt idx="6">
                  <c:v>1962</c:v>
                </c:pt>
                <c:pt idx="7">
                  <c:v>1963</c:v>
                </c:pt>
                <c:pt idx="8">
                  <c:v>1964</c:v>
                </c:pt>
                <c:pt idx="9">
                  <c:v>1965</c:v>
                </c:pt>
                <c:pt idx="10">
                  <c:v>1966</c:v>
                </c:pt>
                <c:pt idx="11">
                  <c:v>1967</c:v>
                </c:pt>
                <c:pt idx="12">
                  <c:v>1968</c:v>
                </c:pt>
                <c:pt idx="13">
                  <c:v>1969</c:v>
                </c:pt>
                <c:pt idx="14">
                  <c:v>1970</c:v>
                </c:pt>
                <c:pt idx="15">
                  <c:v>1971</c:v>
                </c:pt>
                <c:pt idx="16">
                  <c:v>1972</c:v>
                </c:pt>
                <c:pt idx="17">
                  <c:v>1973</c:v>
                </c:pt>
                <c:pt idx="18">
                  <c:v>1974</c:v>
                </c:pt>
                <c:pt idx="19">
                  <c:v>1975</c:v>
                </c:pt>
                <c:pt idx="20">
                  <c:v>1976</c:v>
                </c:pt>
                <c:pt idx="21">
                  <c:v>1977</c:v>
                </c:pt>
                <c:pt idx="22">
                  <c:v>1978</c:v>
                </c:pt>
                <c:pt idx="23">
                  <c:v>1979</c:v>
                </c:pt>
                <c:pt idx="24">
                  <c:v>1980</c:v>
                </c:pt>
                <c:pt idx="25">
                  <c:v>1981</c:v>
                </c:pt>
                <c:pt idx="26">
                  <c:v>1982</c:v>
                </c:pt>
                <c:pt idx="27">
                  <c:v>1983</c:v>
                </c:pt>
                <c:pt idx="28">
                  <c:v>1984</c:v>
                </c:pt>
                <c:pt idx="29">
                  <c:v>1985</c:v>
                </c:pt>
                <c:pt idx="30">
                  <c:v>1986</c:v>
                </c:pt>
                <c:pt idx="31">
                  <c:v>1987</c:v>
                </c:pt>
                <c:pt idx="32">
                  <c:v>1988</c:v>
                </c:pt>
                <c:pt idx="33">
                  <c:v>1989</c:v>
                </c:pt>
                <c:pt idx="34">
                  <c:v>1990</c:v>
                </c:pt>
                <c:pt idx="35">
                  <c:v>1991</c:v>
                </c:pt>
                <c:pt idx="36">
                  <c:v>1992</c:v>
                </c:pt>
                <c:pt idx="37">
                  <c:v>1993</c:v>
                </c:pt>
                <c:pt idx="38">
                  <c:v>1994</c:v>
                </c:pt>
                <c:pt idx="39">
                  <c:v>1995</c:v>
                </c:pt>
                <c:pt idx="40">
                  <c:v>1996</c:v>
                </c:pt>
                <c:pt idx="41">
                  <c:v>1997</c:v>
                </c:pt>
                <c:pt idx="42">
                  <c:v>1998</c:v>
                </c:pt>
                <c:pt idx="43">
                  <c:v>1999</c:v>
                </c:pt>
                <c:pt idx="44">
                  <c:v>2000</c:v>
                </c:pt>
                <c:pt idx="45">
                  <c:v>2001</c:v>
                </c:pt>
                <c:pt idx="46">
                  <c:v>2002</c:v>
                </c:pt>
                <c:pt idx="47">
                  <c:v>2003</c:v>
                </c:pt>
                <c:pt idx="48">
                  <c:v>2004</c:v>
                </c:pt>
                <c:pt idx="49">
                  <c:v>2005</c:v>
                </c:pt>
                <c:pt idx="50">
                  <c:v>2006</c:v>
                </c:pt>
                <c:pt idx="51">
                  <c:v>2007</c:v>
                </c:pt>
                <c:pt idx="52">
                  <c:v>2008</c:v>
                </c:pt>
                <c:pt idx="53">
                  <c:v>2009</c:v>
                </c:pt>
                <c:pt idx="54">
                  <c:v>2010</c:v>
                </c:pt>
              </c:numCache>
            </c:numRef>
          </c:cat>
          <c:val>
            <c:numRef>
              <c:f>'Стандартизованные к-ты'!$Z$82:$Z$136</c:f>
              <c:numCache>
                <c:formatCode>@</c:formatCode>
                <c:ptCount val="55"/>
                <c:pt idx="24">
                  <c:v>27.82</c:v>
                </c:pt>
                <c:pt idx="25">
                  <c:v>31.65</c:v>
                </c:pt>
                <c:pt idx="26">
                  <c:v>26.89</c:v>
                </c:pt>
                <c:pt idx="27">
                  <c:v>28.63</c:v>
                </c:pt>
                <c:pt idx="28">
                  <c:v>34.770000000000003</c:v>
                </c:pt>
                <c:pt idx="29">
                  <c:v>31.91</c:v>
                </c:pt>
                <c:pt idx="30">
                  <c:v>34.049999999999997</c:v>
                </c:pt>
                <c:pt idx="31">
                  <c:v>37.369999999999997</c:v>
                </c:pt>
                <c:pt idx="32">
                  <c:v>38.32</c:v>
                </c:pt>
                <c:pt idx="33">
                  <c:v>33.520000000000003</c:v>
                </c:pt>
                <c:pt idx="34">
                  <c:v>39.840000000000003</c:v>
                </c:pt>
                <c:pt idx="35">
                  <c:v>31.27</c:v>
                </c:pt>
                <c:pt idx="36">
                  <c:v>37.14</c:v>
                </c:pt>
                <c:pt idx="37">
                  <c:v>39.450000000000003</c:v>
                </c:pt>
                <c:pt idx="38">
                  <c:v>34.26</c:v>
                </c:pt>
                <c:pt idx="39">
                  <c:v>29.86</c:v>
                </c:pt>
                <c:pt idx="40">
                  <c:v>27.47</c:v>
                </c:pt>
                <c:pt idx="41">
                  <c:v>25.46</c:v>
                </c:pt>
                <c:pt idx="42">
                  <c:v>24.08</c:v>
                </c:pt>
                <c:pt idx="43">
                  <c:v>32.119999999999997</c:v>
                </c:pt>
                <c:pt idx="44">
                  <c:v>42.47</c:v>
                </c:pt>
                <c:pt idx="45">
                  <c:v>45.95</c:v>
                </c:pt>
                <c:pt idx="46">
                  <c:v>52.21</c:v>
                </c:pt>
                <c:pt idx="47">
                  <c:v>57.37</c:v>
                </c:pt>
                <c:pt idx="48">
                  <c:v>57.89</c:v>
                </c:pt>
                <c:pt idx="49">
                  <c:v>53.16</c:v>
                </c:pt>
                <c:pt idx="50">
                  <c:v>45.92</c:v>
                </c:pt>
                <c:pt idx="51">
                  <c:v>41.28</c:v>
                </c:pt>
                <c:pt idx="52">
                  <c:v>40.42</c:v>
                </c:pt>
                <c:pt idx="53">
                  <c:v>39.159999999999997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'Стандартизованные к-ты'!$AA$81</c:f>
              <c:strCache>
                <c:ptCount val="1"/>
                <c:pt idx="0">
                  <c:v>60-74 ЕС</c:v>
                </c:pt>
              </c:strCache>
            </c:strRef>
          </c:tx>
          <c:spPr>
            <a:ln>
              <a:solidFill>
                <a:srgbClr val="6585CF"/>
              </a:solidFill>
              <a:prstDash val="dash"/>
            </a:ln>
          </c:spPr>
          <c:marker>
            <c:symbol val="none"/>
          </c:marker>
          <c:cat>
            <c:numRef>
              <c:f>'Стандартизованные к-ты'!$V$82:$V$136</c:f>
              <c:numCache>
                <c:formatCode>General</c:formatCode>
                <c:ptCount val="55"/>
                <c:pt idx="0">
                  <c:v>1956</c:v>
                </c:pt>
                <c:pt idx="1">
                  <c:v>1957</c:v>
                </c:pt>
                <c:pt idx="2">
                  <c:v>1958</c:v>
                </c:pt>
                <c:pt idx="3">
                  <c:v>1959</c:v>
                </c:pt>
                <c:pt idx="4">
                  <c:v>1960</c:v>
                </c:pt>
                <c:pt idx="5">
                  <c:v>1961</c:v>
                </c:pt>
                <c:pt idx="6">
                  <c:v>1962</c:v>
                </c:pt>
                <c:pt idx="7">
                  <c:v>1963</c:v>
                </c:pt>
                <c:pt idx="8">
                  <c:v>1964</c:v>
                </c:pt>
                <c:pt idx="9">
                  <c:v>1965</c:v>
                </c:pt>
                <c:pt idx="10">
                  <c:v>1966</c:v>
                </c:pt>
                <c:pt idx="11">
                  <c:v>1967</c:v>
                </c:pt>
                <c:pt idx="12">
                  <c:v>1968</c:v>
                </c:pt>
                <c:pt idx="13">
                  <c:v>1969</c:v>
                </c:pt>
                <c:pt idx="14">
                  <c:v>1970</c:v>
                </c:pt>
                <c:pt idx="15">
                  <c:v>1971</c:v>
                </c:pt>
                <c:pt idx="16">
                  <c:v>1972</c:v>
                </c:pt>
                <c:pt idx="17">
                  <c:v>1973</c:v>
                </c:pt>
                <c:pt idx="18">
                  <c:v>1974</c:v>
                </c:pt>
                <c:pt idx="19">
                  <c:v>1975</c:v>
                </c:pt>
                <c:pt idx="20">
                  <c:v>1976</c:v>
                </c:pt>
                <c:pt idx="21">
                  <c:v>1977</c:v>
                </c:pt>
                <c:pt idx="22">
                  <c:v>1978</c:v>
                </c:pt>
                <c:pt idx="23">
                  <c:v>1979</c:v>
                </c:pt>
                <c:pt idx="24">
                  <c:v>1980</c:v>
                </c:pt>
                <c:pt idx="25">
                  <c:v>1981</c:v>
                </c:pt>
                <c:pt idx="26">
                  <c:v>1982</c:v>
                </c:pt>
                <c:pt idx="27">
                  <c:v>1983</c:v>
                </c:pt>
                <c:pt idx="28">
                  <c:v>1984</c:v>
                </c:pt>
                <c:pt idx="29">
                  <c:v>1985</c:v>
                </c:pt>
                <c:pt idx="30">
                  <c:v>1986</c:v>
                </c:pt>
                <c:pt idx="31">
                  <c:v>1987</c:v>
                </c:pt>
                <c:pt idx="32">
                  <c:v>1988</c:v>
                </c:pt>
                <c:pt idx="33">
                  <c:v>1989</c:v>
                </c:pt>
                <c:pt idx="34">
                  <c:v>1990</c:v>
                </c:pt>
                <c:pt idx="35">
                  <c:v>1991</c:v>
                </c:pt>
                <c:pt idx="36">
                  <c:v>1992</c:v>
                </c:pt>
                <c:pt idx="37">
                  <c:v>1993</c:v>
                </c:pt>
                <c:pt idx="38">
                  <c:v>1994</c:v>
                </c:pt>
                <c:pt idx="39">
                  <c:v>1995</c:v>
                </c:pt>
                <c:pt idx="40">
                  <c:v>1996</c:v>
                </c:pt>
                <c:pt idx="41">
                  <c:v>1997</c:v>
                </c:pt>
                <c:pt idx="42">
                  <c:v>1998</c:v>
                </c:pt>
                <c:pt idx="43">
                  <c:v>1999</c:v>
                </c:pt>
                <c:pt idx="44">
                  <c:v>2000</c:v>
                </c:pt>
                <c:pt idx="45">
                  <c:v>2001</c:v>
                </c:pt>
                <c:pt idx="46">
                  <c:v>2002</c:v>
                </c:pt>
                <c:pt idx="47">
                  <c:v>2003</c:v>
                </c:pt>
                <c:pt idx="48">
                  <c:v>2004</c:v>
                </c:pt>
                <c:pt idx="49">
                  <c:v>2005</c:v>
                </c:pt>
                <c:pt idx="50">
                  <c:v>2006</c:v>
                </c:pt>
                <c:pt idx="51">
                  <c:v>2007</c:v>
                </c:pt>
                <c:pt idx="52">
                  <c:v>2008</c:v>
                </c:pt>
                <c:pt idx="53">
                  <c:v>2009</c:v>
                </c:pt>
                <c:pt idx="54">
                  <c:v>2010</c:v>
                </c:pt>
              </c:numCache>
            </c:numRef>
          </c:cat>
          <c:val>
            <c:numRef>
              <c:f>'Стандартизованные к-ты'!$AA$82:$AA$136</c:f>
              <c:numCache>
                <c:formatCode>@</c:formatCode>
                <c:ptCount val="55"/>
                <c:pt idx="24">
                  <c:v>19.309999999999999</c:v>
                </c:pt>
                <c:pt idx="25">
                  <c:v>18.649999999999999</c:v>
                </c:pt>
                <c:pt idx="26">
                  <c:v>18.41</c:v>
                </c:pt>
                <c:pt idx="27">
                  <c:v>18.7</c:v>
                </c:pt>
                <c:pt idx="28">
                  <c:v>17.21</c:v>
                </c:pt>
                <c:pt idx="29">
                  <c:v>16.89</c:v>
                </c:pt>
                <c:pt idx="30">
                  <c:v>16.66</c:v>
                </c:pt>
                <c:pt idx="31">
                  <c:v>15.86</c:v>
                </c:pt>
                <c:pt idx="32">
                  <c:v>15.44</c:v>
                </c:pt>
                <c:pt idx="33">
                  <c:v>15.61</c:v>
                </c:pt>
                <c:pt idx="34">
                  <c:v>15.18</c:v>
                </c:pt>
                <c:pt idx="35">
                  <c:v>14.51</c:v>
                </c:pt>
                <c:pt idx="36">
                  <c:v>14.23</c:v>
                </c:pt>
                <c:pt idx="37">
                  <c:v>14.17</c:v>
                </c:pt>
                <c:pt idx="38">
                  <c:v>14.04</c:v>
                </c:pt>
                <c:pt idx="39">
                  <c:v>13.93</c:v>
                </c:pt>
                <c:pt idx="40">
                  <c:v>14.23</c:v>
                </c:pt>
                <c:pt idx="41">
                  <c:v>13.37</c:v>
                </c:pt>
                <c:pt idx="42">
                  <c:v>12.99</c:v>
                </c:pt>
                <c:pt idx="43">
                  <c:v>13.27</c:v>
                </c:pt>
                <c:pt idx="44">
                  <c:v>12.56</c:v>
                </c:pt>
                <c:pt idx="45">
                  <c:v>12.85</c:v>
                </c:pt>
                <c:pt idx="46">
                  <c:v>12.63</c:v>
                </c:pt>
                <c:pt idx="47">
                  <c:v>12.11</c:v>
                </c:pt>
                <c:pt idx="48">
                  <c:v>11.72</c:v>
                </c:pt>
                <c:pt idx="49">
                  <c:v>12.51</c:v>
                </c:pt>
                <c:pt idx="50">
                  <c:v>11.75</c:v>
                </c:pt>
                <c:pt idx="51">
                  <c:v>11.3</c:v>
                </c:pt>
                <c:pt idx="52">
                  <c:v>11.35</c:v>
                </c:pt>
                <c:pt idx="53">
                  <c:v>11.49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'Стандартизованные к-ты'!$AB$81</c:f>
              <c:strCache>
                <c:ptCount val="1"/>
                <c:pt idx="0">
                  <c:v>75+, ЕС</c:v>
                </c:pt>
              </c:strCache>
            </c:strRef>
          </c:tx>
          <c:spPr>
            <a:ln>
              <a:solidFill>
                <a:srgbClr val="6585CF"/>
              </a:solidFill>
            </a:ln>
          </c:spPr>
          <c:marker>
            <c:symbol val="none"/>
          </c:marker>
          <c:cat>
            <c:numRef>
              <c:f>'Стандартизованные к-ты'!$V$82:$V$136</c:f>
              <c:numCache>
                <c:formatCode>General</c:formatCode>
                <c:ptCount val="55"/>
                <c:pt idx="0">
                  <c:v>1956</c:v>
                </c:pt>
                <c:pt idx="1">
                  <c:v>1957</c:v>
                </c:pt>
                <c:pt idx="2">
                  <c:v>1958</c:v>
                </c:pt>
                <c:pt idx="3">
                  <c:v>1959</c:v>
                </c:pt>
                <c:pt idx="4">
                  <c:v>1960</c:v>
                </c:pt>
                <c:pt idx="5">
                  <c:v>1961</c:v>
                </c:pt>
                <c:pt idx="6">
                  <c:v>1962</c:v>
                </c:pt>
                <c:pt idx="7">
                  <c:v>1963</c:v>
                </c:pt>
                <c:pt idx="8">
                  <c:v>1964</c:v>
                </c:pt>
                <c:pt idx="9">
                  <c:v>1965</c:v>
                </c:pt>
                <c:pt idx="10">
                  <c:v>1966</c:v>
                </c:pt>
                <c:pt idx="11">
                  <c:v>1967</c:v>
                </c:pt>
                <c:pt idx="12">
                  <c:v>1968</c:v>
                </c:pt>
                <c:pt idx="13">
                  <c:v>1969</c:v>
                </c:pt>
                <c:pt idx="14">
                  <c:v>1970</c:v>
                </c:pt>
                <c:pt idx="15">
                  <c:v>1971</c:v>
                </c:pt>
                <c:pt idx="16">
                  <c:v>1972</c:v>
                </c:pt>
                <c:pt idx="17">
                  <c:v>1973</c:v>
                </c:pt>
                <c:pt idx="18">
                  <c:v>1974</c:v>
                </c:pt>
                <c:pt idx="19">
                  <c:v>1975</c:v>
                </c:pt>
                <c:pt idx="20">
                  <c:v>1976</c:v>
                </c:pt>
                <c:pt idx="21">
                  <c:v>1977</c:v>
                </c:pt>
                <c:pt idx="22">
                  <c:v>1978</c:v>
                </c:pt>
                <c:pt idx="23">
                  <c:v>1979</c:v>
                </c:pt>
                <c:pt idx="24">
                  <c:v>1980</c:v>
                </c:pt>
                <c:pt idx="25">
                  <c:v>1981</c:v>
                </c:pt>
                <c:pt idx="26">
                  <c:v>1982</c:v>
                </c:pt>
                <c:pt idx="27">
                  <c:v>1983</c:v>
                </c:pt>
                <c:pt idx="28">
                  <c:v>1984</c:v>
                </c:pt>
                <c:pt idx="29">
                  <c:v>1985</c:v>
                </c:pt>
                <c:pt idx="30">
                  <c:v>1986</c:v>
                </c:pt>
                <c:pt idx="31">
                  <c:v>1987</c:v>
                </c:pt>
                <c:pt idx="32">
                  <c:v>1988</c:v>
                </c:pt>
                <c:pt idx="33">
                  <c:v>1989</c:v>
                </c:pt>
                <c:pt idx="34">
                  <c:v>1990</c:v>
                </c:pt>
                <c:pt idx="35">
                  <c:v>1991</c:v>
                </c:pt>
                <c:pt idx="36">
                  <c:v>1992</c:v>
                </c:pt>
                <c:pt idx="37">
                  <c:v>1993</c:v>
                </c:pt>
                <c:pt idx="38">
                  <c:v>1994</c:v>
                </c:pt>
                <c:pt idx="39">
                  <c:v>1995</c:v>
                </c:pt>
                <c:pt idx="40">
                  <c:v>1996</c:v>
                </c:pt>
                <c:pt idx="41">
                  <c:v>1997</c:v>
                </c:pt>
                <c:pt idx="42">
                  <c:v>1998</c:v>
                </c:pt>
                <c:pt idx="43">
                  <c:v>1999</c:v>
                </c:pt>
                <c:pt idx="44">
                  <c:v>2000</c:v>
                </c:pt>
                <c:pt idx="45">
                  <c:v>2001</c:v>
                </c:pt>
                <c:pt idx="46">
                  <c:v>2002</c:v>
                </c:pt>
                <c:pt idx="47">
                  <c:v>2003</c:v>
                </c:pt>
                <c:pt idx="48">
                  <c:v>2004</c:v>
                </c:pt>
                <c:pt idx="49">
                  <c:v>2005</c:v>
                </c:pt>
                <c:pt idx="50">
                  <c:v>2006</c:v>
                </c:pt>
                <c:pt idx="51">
                  <c:v>2007</c:v>
                </c:pt>
                <c:pt idx="52">
                  <c:v>2008</c:v>
                </c:pt>
                <c:pt idx="53">
                  <c:v>2009</c:v>
                </c:pt>
                <c:pt idx="54">
                  <c:v>2010</c:v>
                </c:pt>
              </c:numCache>
            </c:numRef>
          </c:cat>
          <c:val>
            <c:numRef>
              <c:f>'Стандартизованные к-ты'!$AB$82:$AB$136</c:f>
              <c:numCache>
                <c:formatCode>@</c:formatCode>
                <c:ptCount val="55"/>
                <c:pt idx="24">
                  <c:v>179.03</c:v>
                </c:pt>
                <c:pt idx="25">
                  <c:v>176.14</c:v>
                </c:pt>
                <c:pt idx="26">
                  <c:v>175.76</c:v>
                </c:pt>
                <c:pt idx="27">
                  <c:v>176.04</c:v>
                </c:pt>
                <c:pt idx="28">
                  <c:v>163.30000000000001</c:v>
                </c:pt>
                <c:pt idx="29">
                  <c:v>159.99</c:v>
                </c:pt>
                <c:pt idx="30">
                  <c:v>159.37</c:v>
                </c:pt>
                <c:pt idx="31">
                  <c:v>144.72</c:v>
                </c:pt>
                <c:pt idx="32">
                  <c:v>145.29</c:v>
                </c:pt>
                <c:pt idx="33">
                  <c:v>146.28</c:v>
                </c:pt>
                <c:pt idx="34">
                  <c:v>145.12</c:v>
                </c:pt>
                <c:pt idx="35">
                  <c:v>141.13</c:v>
                </c:pt>
                <c:pt idx="36">
                  <c:v>133.04</c:v>
                </c:pt>
                <c:pt idx="37">
                  <c:v>134.19999999999999</c:v>
                </c:pt>
                <c:pt idx="38">
                  <c:v>124.15</c:v>
                </c:pt>
                <c:pt idx="39">
                  <c:v>123.93</c:v>
                </c:pt>
                <c:pt idx="40">
                  <c:v>121.49</c:v>
                </c:pt>
                <c:pt idx="41">
                  <c:v>114.68</c:v>
                </c:pt>
                <c:pt idx="42">
                  <c:v>111.07</c:v>
                </c:pt>
                <c:pt idx="43">
                  <c:v>109.59</c:v>
                </c:pt>
                <c:pt idx="44">
                  <c:v>90.72</c:v>
                </c:pt>
                <c:pt idx="45">
                  <c:v>89.04</c:v>
                </c:pt>
                <c:pt idx="46">
                  <c:v>91.62</c:v>
                </c:pt>
                <c:pt idx="47">
                  <c:v>75.319999999999993</c:v>
                </c:pt>
                <c:pt idx="48">
                  <c:v>74.430000000000007</c:v>
                </c:pt>
                <c:pt idx="49">
                  <c:v>74.040000000000006</c:v>
                </c:pt>
                <c:pt idx="50">
                  <c:v>70.92</c:v>
                </c:pt>
                <c:pt idx="51">
                  <c:v>67.260000000000005</c:v>
                </c:pt>
                <c:pt idx="52">
                  <c:v>70.42</c:v>
                </c:pt>
                <c:pt idx="53">
                  <c:v>71.88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5734912"/>
        <c:axId val="125973248"/>
      </c:lineChart>
      <c:catAx>
        <c:axId val="1257349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25973248"/>
        <c:crosses val="autoZero"/>
        <c:auto val="1"/>
        <c:lblAlgn val="ctr"/>
        <c:lblOffset val="100"/>
        <c:noMultiLvlLbl val="0"/>
      </c:catAx>
      <c:valAx>
        <c:axId val="125973248"/>
        <c:scaling>
          <c:orientation val="minMax"/>
          <c:max val="25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5734912"/>
        <c:crosses val="autoZero"/>
        <c:crossBetween val="between"/>
        <c:majorUnit val="50"/>
      </c:valAx>
    </c:plotArea>
    <c:legend>
      <c:legendPos val="r"/>
      <c:layout/>
      <c:overlay val="0"/>
    </c:legend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image" Target="../media/image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5122A13-7727-4765-9727-6C6A0EA8FD45}" type="datetimeFigureOut">
              <a:rPr lang="ru-RU"/>
              <a:pPr>
                <a:defRPr/>
              </a:pPr>
              <a:t>15.05.2012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3CB602C-CE56-45DC-A943-FA296815E7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4676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883B0F0-2DB5-48CB-BF9B-8B960C4B22B4}" type="datetimeFigureOut">
              <a:rPr lang="ru-RU" smtClean="0"/>
              <a:pPr>
                <a:defRPr/>
              </a:pPr>
              <a:t>15.05.2012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99ACB-C4C8-4AE6-AB77-B054D2E7608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89C2B2-EADA-4EA0-A937-B746BB87E29D}" type="datetimeFigureOut">
              <a:rPr lang="ru-RU" smtClean="0"/>
              <a:pPr>
                <a:defRPr/>
              </a:pPr>
              <a:t>15.05.2012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8AD38-9504-47CC-9258-F0F0C10E9A4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BE76DF-DE7D-4F5A-B72C-DB5115E7003F}" type="datetimeFigureOut">
              <a:rPr lang="ru-RU" smtClean="0"/>
              <a:pPr>
                <a:defRPr/>
              </a:pPr>
              <a:t>15.05.2012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193E7-84BF-4224-96EF-6E0A1A3FC82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6BA333-0B38-4D8C-9980-28A7B753B7A7}" type="datetimeFigureOut">
              <a:rPr lang="ru-RU" smtClean="0"/>
              <a:pPr>
                <a:defRPr/>
              </a:pPr>
              <a:t>15.05.2012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019DB5-1A30-4774-98BA-C1C2D3B24B4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3BA776-E9F5-42B1-9BE8-37272A85F243}" type="datetimeFigureOut">
              <a:rPr lang="ru-RU" smtClean="0"/>
              <a:pPr>
                <a:defRPr/>
              </a:pPr>
              <a:t>15.05.2012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D34A1CFC-A49C-49B3-AE80-43541927C5D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BE688C-5357-48D4-B54D-0D24E488683A}" type="datetimeFigureOut">
              <a:rPr lang="ru-RU" smtClean="0"/>
              <a:pPr>
                <a:defRPr/>
              </a:pPr>
              <a:t>15.05.2012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288E98-5605-467F-9AF0-B19CDEBB018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5FCA14-8F22-4A0D-974F-261628D488F9}" type="datetimeFigureOut">
              <a:rPr lang="ru-RU" smtClean="0"/>
              <a:pPr>
                <a:defRPr/>
              </a:pPr>
              <a:t>15.05.2012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52C9CF-DE44-48B0-9623-BC085EC6A20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93763A6-C5B5-4EFB-BA54-E050E6BCD8C3}" type="datetimeFigureOut">
              <a:rPr lang="ru-RU" smtClean="0"/>
              <a:pPr>
                <a:defRPr/>
              </a:pPr>
              <a:t>15.05.2012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1B3F3F-53EC-4DDB-8B51-DB967D93316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FACF8F-FE9C-46A2-83F2-105358CAF818}" type="datetimeFigureOut">
              <a:rPr lang="ru-RU" smtClean="0"/>
              <a:pPr>
                <a:defRPr/>
              </a:pPr>
              <a:t>15.05.2012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31576E-5C08-471C-991B-1648687FD9B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F270161-E4AE-4100-9964-65C8C6A55812}" type="datetimeFigureOut">
              <a:rPr lang="ru-RU" smtClean="0"/>
              <a:pPr>
                <a:defRPr/>
              </a:pPr>
              <a:t>15.05.2012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221CE2-1D2B-4F39-AAD8-24C3A8C94DA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7AA489-0F8E-4F86-B5BA-8AC66CEFF2BA}" type="datetimeFigureOut">
              <a:rPr lang="ru-RU" smtClean="0"/>
              <a:pPr>
                <a:defRPr/>
              </a:pPr>
              <a:t>15.05.2012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97F721-3BCF-4C29-B438-7E46C50D194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D5D1EE0D-C022-454A-A1DB-4115880AF0B8}" type="datetimeFigureOut">
              <a:rPr lang="ru-RU" smtClean="0"/>
              <a:pPr>
                <a:defRPr/>
              </a:pPr>
              <a:t>15.05.2012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C182E40-6535-4A84-9464-D32366EACE1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chart" Target="../charts/chart6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oleObject" Target="../embeddings/_____Microsoft_Excel_97-20031.xls"/><Relationship Id="rId10" Type="http://schemas.openxmlformats.org/officeDocument/2006/relationships/image" Target="../media/image5.emf"/><Relationship Id="rId4" Type="http://schemas.openxmlformats.org/officeDocument/2006/relationships/chart" Target="../charts/chart13.xml"/><Relationship Id="rId9" Type="http://schemas.openxmlformats.org/officeDocument/2006/relationships/oleObject" Target="../embeddings/oleObject3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3"/>
          <p:cNvSpPr>
            <a:spLocks noGrp="1"/>
          </p:cNvSpPr>
          <p:nvPr>
            <p:ph type="title"/>
          </p:nvPr>
        </p:nvSpPr>
        <p:spPr bwMode="auto">
          <a:xfrm>
            <a:off x="685800" y="1052513"/>
            <a:ext cx="7772400" cy="254793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70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</a:rPr>
              <a:t>«Роль внешних причин в смертности пожилых в России»</a:t>
            </a:r>
          </a:p>
        </p:txBody>
      </p:sp>
      <p:sp>
        <p:nvSpPr>
          <p:cNvPr id="3075" name="Rectangle 4"/>
          <p:cNvSpPr>
            <a:spLocks noGrp="1"/>
          </p:cNvSpPr>
          <p:nvPr>
            <p:ph type="body" idx="1"/>
          </p:nvPr>
        </p:nvSpPr>
        <p:spPr>
          <a:xfrm>
            <a:off x="2743200" y="4508500"/>
            <a:ext cx="6400800" cy="2349500"/>
          </a:xfrm>
        </p:spPr>
        <p:txBody>
          <a:bodyPr/>
          <a:lstStyle/>
          <a:p>
            <a:pPr marL="136525" algn="r"/>
            <a:r>
              <a:rPr lang="ru-RU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Данилова Инна</a:t>
            </a:r>
          </a:p>
          <a:p>
            <a:pPr marL="136525" algn="r"/>
            <a:endParaRPr lang="en-US" b="1" dirty="0" smtClean="0">
              <a:solidFill>
                <a:schemeClr val="accent2">
                  <a:lumMod val="40000"/>
                  <a:lumOff val="60000"/>
                </a:schemeClr>
              </a:solidFill>
              <a:latin typeface="+mj-lt"/>
            </a:endParaRPr>
          </a:p>
          <a:p>
            <a:pPr marL="136525" algn="r"/>
            <a:r>
              <a:rPr lang="ru-RU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Руководитель: к.э.н. Харькова</a:t>
            </a:r>
          </a:p>
          <a:p>
            <a:pPr marL="136525" algn="r"/>
            <a:r>
              <a:rPr lang="ru-RU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Татьяна Леонидовна</a:t>
            </a:r>
            <a:endParaRPr lang="ru-RU" b="1" dirty="0" smtClean="0">
              <a:solidFill>
                <a:schemeClr val="accent2">
                  <a:lumMod val="40000"/>
                  <a:lumOff val="6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254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60648"/>
            <a:ext cx="7086600" cy="515144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Самоубийства в пожилом возрасте</a:t>
            </a:r>
            <a:endParaRPr lang="ru-RU" sz="2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195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3025"/>
            <a:endParaRPr lang="ru-RU" smtClean="0"/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0023168"/>
              </p:ext>
            </p:extLst>
          </p:nvPr>
        </p:nvGraphicFramePr>
        <p:xfrm>
          <a:off x="755576" y="1268760"/>
          <a:ext cx="3672408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197" name="TextBox 4"/>
          <p:cNvSpPr txBox="1">
            <a:spLocks noChangeArrowheads="1"/>
          </p:cNvSpPr>
          <p:nvPr/>
        </p:nvSpPr>
        <p:spPr bwMode="auto">
          <a:xfrm>
            <a:off x="1547813" y="836613"/>
            <a:ext cx="1997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/>
              <a:t>Мужчины</a:t>
            </a: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3562513"/>
              </p:ext>
            </p:extLst>
          </p:nvPr>
        </p:nvGraphicFramePr>
        <p:xfrm>
          <a:off x="5004048" y="1268760"/>
          <a:ext cx="3600400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199" name="TextBox 6"/>
          <p:cNvSpPr txBox="1">
            <a:spLocks noChangeArrowheads="1"/>
          </p:cNvSpPr>
          <p:nvPr/>
        </p:nvSpPr>
        <p:spPr bwMode="auto">
          <a:xfrm>
            <a:off x="5932488" y="857250"/>
            <a:ext cx="1998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/>
              <a:t>Женщины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1188" y="4149725"/>
            <a:ext cx="8064500" cy="2584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/>
              <a:t>Основная особенность суицидов в пожилом возрасте – доведение до конца:</a:t>
            </a:r>
          </a:p>
          <a:p>
            <a:pPr algn="ctr">
              <a:defRPr/>
            </a:pPr>
            <a:r>
              <a:rPr lang="ru-RU" b="1" dirty="0"/>
              <a:t>Причины (</a:t>
            </a:r>
            <a:r>
              <a:rPr lang="en-US" b="1" dirty="0"/>
              <a:t>Conwell Y.)</a:t>
            </a:r>
            <a:r>
              <a:rPr lang="ru-RU" b="1" dirty="0"/>
              <a:t>:</a:t>
            </a:r>
          </a:p>
          <a:p>
            <a:pPr marL="342900" indent="-342900">
              <a:buFontTx/>
              <a:buAutoNum type="arabicParenR"/>
              <a:defRPr/>
            </a:pPr>
            <a:r>
              <a:rPr lang="ru-RU" dirty="0"/>
              <a:t>Общее состояние организма с возрастом хуже</a:t>
            </a:r>
          </a:p>
          <a:p>
            <a:pPr marL="342900" indent="-342900">
              <a:buFontTx/>
              <a:buAutoNum type="arabicParenR"/>
              <a:defRPr/>
            </a:pPr>
            <a:r>
              <a:rPr lang="ru-RU" dirty="0"/>
              <a:t>Меньшее количество социальных связей</a:t>
            </a:r>
          </a:p>
          <a:p>
            <a:pPr marL="342900" indent="-342900">
              <a:buFontTx/>
              <a:buAutoNum type="arabicParenR"/>
              <a:defRPr/>
            </a:pPr>
            <a:r>
              <a:rPr lang="ru-RU" dirty="0"/>
              <a:t>Большая целенаправленность, меньшее влияние сиюминутных настроений</a:t>
            </a:r>
          </a:p>
          <a:p>
            <a:pPr>
              <a:defRPr/>
            </a:pPr>
            <a:endParaRPr lang="ru-RU" dirty="0"/>
          </a:p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568952" cy="72008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rgbClr val="92D050"/>
                </a:solidFill>
              </a:rPr>
              <a:t>Факторы суицидального поведения в пожилом возрасте:</a:t>
            </a:r>
            <a:endParaRPr lang="ru-RU" sz="2800" dirty="0">
              <a:solidFill>
                <a:srgbClr val="92D05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850" y="1125538"/>
            <a:ext cx="8362950" cy="5256212"/>
          </a:xfrm>
        </p:spPr>
        <p:txBody>
          <a:bodyPr>
            <a:normAutofit/>
          </a:bodyPr>
          <a:lstStyle/>
          <a:p>
            <a:pPr marL="530225" indent="-457200">
              <a:buFont typeface="Wingdings 2" pitchFamily="18" charset="2"/>
              <a:buAutoNum type="arabicPeriod"/>
            </a:pPr>
            <a:r>
              <a:rPr lang="ru-RU" dirty="0" smtClean="0"/>
              <a:t>Различного рода психические заболевания (в основном – депрессия);</a:t>
            </a:r>
          </a:p>
          <a:p>
            <a:pPr marL="530225" indent="-457200">
              <a:buFont typeface="Wingdings 2" pitchFamily="18" charset="2"/>
              <a:buAutoNum type="arabicPeriod"/>
            </a:pPr>
            <a:r>
              <a:rPr lang="ru-RU" dirty="0" smtClean="0"/>
              <a:t>Физическое нездоровье (влияние спорно);</a:t>
            </a:r>
          </a:p>
          <a:p>
            <a:pPr marL="530225" indent="-457200">
              <a:buFont typeface="Wingdings 2" pitchFamily="18" charset="2"/>
              <a:buAutoNum type="arabicPeriod"/>
            </a:pPr>
            <a:r>
              <a:rPr lang="ru-RU" dirty="0" smtClean="0"/>
              <a:t>Стрессовые ситуации;</a:t>
            </a:r>
          </a:p>
          <a:p>
            <a:pPr marL="530225" indent="-457200">
              <a:buFont typeface="Wingdings 2" pitchFamily="18" charset="2"/>
              <a:buAutoNum type="arabicPeriod"/>
            </a:pPr>
            <a:r>
              <a:rPr lang="ru-RU" dirty="0" smtClean="0"/>
              <a:t>Социальная изоляция, уменьшение социальной поддержки</a:t>
            </a:r>
          </a:p>
          <a:p>
            <a:pPr marL="530225" indent="-457200">
              <a:buFont typeface="Wingdings 2" pitchFamily="18" charset="2"/>
              <a:buAutoNum type="arabicPeriod"/>
            </a:pPr>
            <a:r>
              <a:rPr lang="ru-RU" dirty="0" smtClean="0"/>
              <a:t>Злоупотребление алкоголем.</a:t>
            </a:r>
          </a:p>
          <a:p>
            <a:pPr marL="530225" indent="-457200"/>
            <a:r>
              <a:rPr lang="ru-RU" sz="1600" dirty="0" smtClean="0">
                <a:latin typeface="Arial" charset="0"/>
              </a:rPr>
              <a:t>     - независимый фактор риска;</a:t>
            </a:r>
          </a:p>
          <a:p>
            <a:pPr marL="530225" indent="-457200"/>
            <a:r>
              <a:rPr lang="ru-RU" sz="1600" dirty="0" smtClean="0">
                <a:latin typeface="Arial" charset="0"/>
              </a:rPr>
              <a:t>     - фактор риска развития депрессии;</a:t>
            </a:r>
          </a:p>
          <a:p>
            <a:pPr marL="530225" indent="-457200"/>
            <a:r>
              <a:rPr lang="ru-RU" sz="1600" dirty="0" smtClean="0">
                <a:latin typeface="Arial" charset="0"/>
              </a:rPr>
              <a:t>     - фактор риска возникновения других причин, способствующих суицидальному поведению в пожилом возрасте</a:t>
            </a: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6263223"/>
              </p:ext>
            </p:extLst>
          </p:nvPr>
        </p:nvGraphicFramePr>
        <p:xfrm>
          <a:off x="395536" y="4638802"/>
          <a:ext cx="4032448" cy="22191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8438887"/>
              </p:ext>
            </p:extLst>
          </p:nvPr>
        </p:nvGraphicFramePr>
        <p:xfrm>
          <a:off x="4644008" y="4622304"/>
          <a:ext cx="4104456" cy="2235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83545" y="4095930"/>
            <a:ext cx="3863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к-т смертности от случайного отравления алкоголем (мужчины, 2009) </a:t>
            </a:r>
            <a:endParaRPr lang="ru-RU" sz="1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4008" y="4095930"/>
            <a:ext cx="3863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к-т смертности от случайного отравления алкоголем (женщины, 2009) </a:t>
            </a:r>
            <a:endParaRPr lang="ru-RU" sz="14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476" y="260648"/>
            <a:ext cx="7705948" cy="515144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rgbClr val="92D050"/>
                </a:solidFill>
              </a:rPr>
              <a:t>Падения в пожилом возрасте:</a:t>
            </a:r>
            <a:endParaRPr lang="ru-RU" sz="2800" dirty="0">
              <a:solidFill>
                <a:srgbClr val="92D050"/>
              </a:solidFill>
            </a:endParaRPr>
          </a:p>
        </p:txBody>
      </p:sp>
      <p:sp>
        <p:nvSpPr>
          <p:cNvPr id="1024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3025"/>
            <a:endParaRPr lang="ru-RU" smtClean="0"/>
          </a:p>
        </p:txBody>
      </p:sp>
      <p:sp>
        <p:nvSpPr>
          <p:cNvPr id="10244" name="TextBox 4"/>
          <p:cNvSpPr txBox="1">
            <a:spLocks noChangeArrowheads="1"/>
          </p:cNvSpPr>
          <p:nvPr/>
        </p:nvSpPr>
        <p:spPr bwMode="auto">
          <a:xfrm>
            <a:off x="1547813" y="836613"/>
            <a:ext cx="1997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/>
              <a:t>Мужчины</a:t>
            </a:r>
          </a:p>
        </p:txBody>
      </p:sp>
      <p:sp>
        <p:nvSpPr>
          <p:cNvPr id="10245" name="TextBox 6"/>
          <p:cNvSpPr txBox="1">
            <a:spLocks noChangeArrowheads="1"/>
          </p:cNvSpPr>
          <p:nvPr/>
        </p:nvSpPr>
        <p:spPr bwMode="auto">
          <a:xfrm>
            <a:off x="5932488" y="857250"/>
            <a:ext cx="1998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/>
              <a:t>Женщины</a:t>
            </a:r>
          </a:p>
        </p:txBody>
      </p:sp>
      <p:sp>
        <p:nvSpPr>
          <p:cNvPr id="10246" name="TextBox 7"/>
          <p:cNvSpPr txBox="1">
            <a:spLocks noChangeArrowheads="1"/>
          </p:cNvSpPr>
          <p:nvPr/>
        </p:nvSpPr>
        <p:spPr bwMode="auto">
          <a:xfrm>
            <a:off x="611188" y="4149725"/>
            <a:ext cx="8064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2000" b="1"/>
              <a:t>По данным ВОЗ у 30% лиц в возрасте 65 лет и старше хотя бы раз в год происходит падение</a:t>
            </a:r>
            <a:r>
              <a:rPr lang="ru-RU" sz="2000"/>
              <a:t>.</a:t>
            </a: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/>
        </p:nvGraphicFramePr>
        <p:xfrm>
          <a:off x="611560" y="1225784"/>
          <a:ext cx="3960440" cy="2779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/>
        </p:nvGraphicFramePr>
        <p:xfrm>
          <a:off x="4788024" y="1227296"/>
          <a:ext cx="3960440" cy="27777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82625" y="4857750"/>
            <a:ext cx="6554788" cy="131127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2000" b="1">
                <a:solidFill>
                  <a:srgbClr val="92D050"/>
                </a:solidFill>
              </a:rPr>
              <a:t>Факторы риска падений в пожилом возрасте:</a:t>
            </a:r>
          </a:p>
          <a:p>
            <a:pPr>
              <a:buFontTx/>
              <a:buAutoNum type="arabicPeriod"/>
            </a:pPr>
            <a:r>
              <a:rPr lang="ru-RU" sz="2000"/>
              <a:t>Причины, связанные с общим состоянием здоровья</a:t>
            </a:r>
          </a:p>
          <a:p>
            <a:pPr>
              <a:buFontTx/>
              <a:buAutoNum type="arabicPeriod"/>
            </a:pPr>
            <a:r>
              <a:rPr lang="ru-RU" sz="2000"/>
              <a:t>Внешние причины</a:t>
            </a:r>
          </a:p>
          <a:p>
            <a:pPr>
              <a:buFontTx/>
              <a:buAutoNum type="arabicPeriod"/>
            </a:pPr>
            <a:r>
              <a:rPr lang="ru-RU" sz="2000"/>
              <a:t>Поведенческие факторы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560840" cy="515144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dirty="0">
                <a:solidFill>
                  <a:srgbClr val="92D050"/>
                </a:solidFill>
              </a:rPr>
              <a:t>Дорожно-транспортные происшествия:</a:t>
            </a:r>
          </a:p>
        </p:txBody>
      </p:sp>
      <p:sp>
        <p:nvSpPr>
          <p:cNvPr id="11267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3025"/>
            <a:endParaRPr lang="ru-RU" smtClean="0"/>
          </a:p>
        </p:txBody>
      </p:sp>
      <p:sp>
        <p:nvSpPr>
          <p:cNvPr id="11268" name="TextBox 4"/>
          <p:cNvSpPr txBox="1">
            <a:spLocks noChangeArrowheads="1"/>
          </p:cNvSpPr>
          <p:nvPr/>
        </p:nvSpPr>
        <p:spPr bwMode="auto">
          <a:xfrm>
            <a:off x="1547813" y="836613"/>
            <a:ext cx="1997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>
                <a:solidFill>
                  <a:srgbClr val="FFFFFF"/>
                </a:solidFill>
              </a:rPr>
              <a:t>Мужчины</a:t>
            </a:r>
          </a:p>
        </p:txBody>
      </p:sp>
      <p:sp>
        <p:nvSpPr>
          <p:cNvPr id="11269" name="TextBox 6"/>
          <p:cNvSpPr txBox="1">
            <a:spLocks noChangeArrowheads="1"/>
          </p:cNvSpPr>
          <p:nvPr/>
        </p:nvSpPr>
        <p:spPr bwMode="auto">
          <a:xfrm>
            <a:off x="5651500" y="857250"/>
            <a:ext cx="19986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>
                <a:solidFill>
                  <a:srgbClr val="FFFFFF"/>
                </a:solidFill>
              </a:rPr>
              <a:t>Женщины</a:t>
            </a:r>
          </a:p>
        </p:txBody>
      </p:sp>
      <p:sp>
        <p:nvSpPr>
          <p:cNvPr id="11270" name="TextBox 7"/>
          <p:cNvSpPr txBox="1">
            <a:spLocks noChangeArrowheads="1"/>
          </p:cNvSpPr>
          <p:nvPr/>
        </p:nvSpPr>
        <p:spPr bwMode="auto">
          <a:xfrm>
            <a:off x="611188" y="4149725"/>
            <a:ext cx="8064500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2000" b="1">
                <a:solidFill>
                  <a:srgbClr val="FFFFFF"/>
                </a:solidFill>
              </a:rPr>
              <a:t>Основные меры, способствующие предотвращению ДТП с участием пожилых людей:</a:t>
            </a:r>
          </a:p>
          <a:p>
            <a:pPr>
              <a:buFontTx/>
              <a:buAutoNum type="arabicPeriod"/>
            </a:pPr>
            <a:r>
              <a:rPr lang="ru-RU" sz="2000">
                <a:solidFill>
                  <a:srgbClr val="FFFFFF"/>
                </a:solidFill>
              </a:rPr>
              <a:t>Ограничение скоростного режима;</a:t>
            </a:r>
          </a:p>
          <a:p>
            <a:pPr>
              <a:buFontTx/>
              <a:buAutoNum type="arabicPeriod"/>
            </a:pPr>
            <a:r>
              <a:rPr lang="ru-RU" sz="2000">
                <a:solidFill>
                  <a:srgbClr val="FFFFFF"/>
                </a:solidFill>
              </a:rPr>
              <a:t>Создание специальных, «медленных», пешеходных переходов</a:t>
            </a:r>
          </a:p>
          <a:p>
            <a:pPr>
              <a:buFontTx/>
              <a:buAutoNum type="arabicPeriod"/>
            </a:pPr>
            <a:r>
              <a:rPr lang="ru-RU" sz="2000">
                <a:solidFill>
                  <a:srgbClr val="FFFFFF"/>
                </a:solidFill>
              </a:rPr>
              <a:t>Снижение высоты бордюра на переходах;</a:t>
            </a:r>
          </a:p>
          <a:p>
            <a:pPr>
              <a:buFontTx/>
              <a:buAutoNum type="arabicPeriod"/>
            </a:pPr>
            <a:r>
              <a:rPr lang="ru-RU" sz="2000">
                <a:solidFill>
                  <a:srgbClr val="FFFFFF"/>
                </a:solidFill>
              </a:rPr>
              <a:t>Звуковые сигналы и пунктирные плитки для людей с ослабленным слухом и зрением возле переходов</a:t>
            </a:r>
          </a:p>
          <a:p>
            <a:pPr>
              <a:buFontTx/>
              <a:buAutoNum type="arabicPeriod"/>
            </a:pPr>
            <a:r>
              <a:rPr lang="ru-RU" sz="2000">
                <a:solidFill>
                  <a:srgbClr val="FFFFFF"/>
                </a:solidFill>
              </a:rPr>
              <a:t>Мед.комиссии для пожилых водителей.</a:t>
            </a:r>
          </a:p>
        </p:txBody>
      </p:sp>
      <p:graphicFrame>
        <p:nvGraphicFramePr>
          <p:cNvPr id="13" name="Диаграмма 12"/>
          <p:cNvGraphicFramePr>
            <a:graphicFrameLocks/>
          </p:cNvGraphicFramePr>
          <p:nvPr/>
        </p:nvGraphicFramePr>
        <p:xfrm>
          <a:off x="467544" y="1240513"/>
          <a:ext cx="388952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/>
        </p:nvGraphicFramePr>
        <p:xfrm>
          <a:off x="4644008" y="1252241"/>
          <a:ext cx="4104456" cy="2744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496944" cy="515144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rgbClr val="92D050"/>
                </a:solidFill>
              </a:rPr>
              <a:t>Повреждения, вызванные воздействием дыма, огня или пламени:</a:t>
            </a:r>
            <a:endParaRPr lang="ru-RU" sz="2800" dirty="0">
              <a:solidFill>
                <a:srgbClr val="92D050"/>
              </a:solidFill>
            </a:endParaRPr>
          </a:p>
        </p:txBody>
      </p:sp>
      <p:sp>
        <p:nvSpPr>
          <p:cNvPr id="12291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3025"/>
            <a:endParaRPr lang="ru-RU" smtClean="0"/>
          </a:p>
        </p:txBody>
      </p:sp>
      <p:sp>
        <p:nvSpPr>
          <p:cNvPr id="12292" name="TextBox 4"/>
          <p:cNvSpPr txBox="1">
            <a:spLocks noChangeArrowheads="1"/>
          </p:cNvSpPr>
          <p:nvPr/>
        </p:nvSpPr>
        <p:spPr bwMode="auto">
          <a:xfrm>
            <a:off x="1547813" y="836613"/>
            <a:ext cx="1997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>
                <a:solidFill>
                  <a:srgbClr val="FFFFFF"/>
                </a:solidFill>
              </a:rPr>
              <a:t>Мужчины</a:t>
            </a:r>
          </a:p>
        </p:txBody>
      </p:sp>
      <p:sp>
        <p:nvSpPr>
          <p:cNvPr id="12293" name="TextBox 6"/>
          <p:cNvSpPr txBox="1">
            <a:spLocks noChangeArrowheads="1"/>
          </p:cNvSpPr>
          <p:nvPr/>
        </p:nvSpPr>
        <p:spPr bwMode="auto">
          <a:xfrm>
            <a:off x="5651500" y="857250"/>
            <a:ext cx="19986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>
                <a:solidFill>
                  <a:srgbClr val="FFFFFF"/>
                </a:solidFill>
              </a:rPr>
              <a:t>Женщины</a:t>
            </a:r>
          </a:p>
        </p:txBody>
      </p:sp>
      <p:sp>
        <p:nvSpPr>
          <p:cNvPr id="12294" name="TextBox 7"/>
          <p:cNvSpPr txBox="1">
            <a:spLocks noChangeArrowheads="1"/>
          </p:cNvSpPr>
          <p:nvPr/>
        </p:nvSpPr>
        <p:spPr bwMode="auto">
          <a:xfrm>
            <a:off x="611188" y="4149725"/>
            <a:ext cx="80645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2000" b="1">
                <a:solidFill>
                  <a:srgbClr val="FFFFFF"/>
                </a:solidFill>
              </a:rPr>
              <a:t>Основные меры по предотвращению:</a:t>
            </a:r>
          </a:p>
          <a:p>
            <a:pPr>
              <a:buFontTx/>
              <a:buAutoNum type="arabicPeriod"/>
            </a:pPr>
            <a:r>
              <a:rPr lang="ru-RU" sz="2000">
                <a:solidFill>
                  <a:srgbClr val="FFFFFF"/>
                </a:solidFill>
              </a:rPr>
              <a:t>Установка дымоуловителей;</a:t>
            </a:r>
          </a:p>
          <a:p>
            <a:pPr>
              <a:buFontTx/>
              <a:buAutoNum type="arabicPeriod"/>
            </a:pPr>
            <a:r>
              <a:rPr lang="ru-RU" sz="2000">
                <a:solidFill>
                  <a:srgbClr val="FFFFFF"/>
                </a:solidFill>
              </a:rPr>
              <a:t>Использование электрических плит вместо газовых;</a:t>
            </a:r>
          </a:p>
          <a:p>
            <a:pPr>
              <a:buFontTx/>
              <a:buAutoNum type="arabicPeriod"/>
            </a:pPr>
            <a:r>
              <a:rPr lang="ru-RU" sz="2000">
                <a:solidFill>
                  <a:srgbClr val="FFFFFF"/>
                </a:solidFill>
              </a:rPr>
              <a:t>Уменьшение распространенности курения</a:t>
            </a: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/>
        </p:nvGraphicFramePr>
        <p:xfrm>
          <a:off x="323528" y="1224350"/>
          <a:ext cx="4010025" cy="27752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/>
        </p:nvGraphicFramePr>
        <p:xfrm>
          <a:off x="4644008" y="1227297"/>
          <a:ext cx="4248472" cy="27777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/>
          </p:cNvSpPr>
          <p:nvPr>
            <p:ph type="title"/>
          </p:nvPr>
        </p:nvSpPr>
        <p:spPr bwMode="auto">
          <a:xfrm>
            <a:off x="17894" y="0"/>
            <a:ext cx="9018601" cy="119675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ru-RU" sz="3700" dirty="0" smtClean="0">
                <a:ln>
                  <a:noFill/>
                </a:ln>
                <a:solidFill>
                  <a:srgbClr val="92D050"/>
                </a:solidFill>
                <a:effectLst/>
              </a:rPr>
              <a:t>Организация гериатрической службы в России</a:t>
            </a:r>
          </a:p>
        </p:txBody>
      </p:sp>
      <p:sp>
        <p:nvSpPr>
          <p:cNvPr id="27651" name="Rectangle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Wingdings 2" pitchFamily="18" charset="2"/>
              <a:buNone/>
            </a:pPr>
            <a:r>
              <a:rPr lang="ru-RU" sz="1400" i="1" smtClean="0"/>
              <a:t>В. Н. Шабалин</a:t>
            </a:r>
          </a:p>
          <a:p>
            <a:pPr>
              <a:buFont typeface="Wingdings 2" pitchFamily="18" charset="2"/>
              <a:buNone/>
            </a:pPr>
            <a:r>
              <a:rPr lang="ru-RU" sz="1400" smtClean="0"/>
              <a:t>«ОРГАНИЗАЦИЯ РАБОТЫ ГЕРИАТРИЧЕСКОЙ СЛУЖБЫ В УСЛОВИЯХ ПРОГРЕССИРУЮЩЕГО</a:t>
            </a:r>
          </a:p>
          <a:p>
            <a:pPr>
              <a:buFont typeface="Wingdings 2" pitchFamily="18" charset="2"/>
              <a:buNone/>
            </a:pPr>
            <a:r>
              <a:rPr lang="ru-RU" sz="1400" smtClean="0"/>
              <a:t>ДЕМОГРАФИЧЕСКОГО СТАРЕНИЯ НАСЕЛЕНИЯ РОССИЙСКОЙ ФЕДЕРАЦИИ» («Успехи геронтологии, №22, 2009)</a:t>
            </a:r>
          </a:p>
          <a:p>
            <a:pPr>
              <a:buFont typeface="Wingdings 2" pitchFamily="18" charset="2"/>
              <a:buNone/>
            </a:pPr>
            <a:endParaRPr lang="ru-RU" sz="1400" smtClean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Диаграмма 3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0529643"/>
              </p:ext>
            </p:extLst>
          </p:nvPr>
        </p:nvGraphicFramePr>
        <p:xfrm>
          <a:off x="3059832" y="4653136"/>
          <a:ext cx="2952328" cy="1946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0" name="Диаграмма 4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638246"/>
              </p:ext>
            </p:extLst>
          </p:nvPr>
        </p:nvGraphicFramePr>
        <p:xfrm>
          <a:off x="6084168" y="2348880"/>
          <a:ext cx="2880320" cy="1944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6" name="Диаграмма 5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697291"/>
              </p:ext>
            </p:extLst>
          </p:nvPr>
        </p:nvGraphicFramePr>
        <p:xfrm>
          <a:off x="6084168" y="260648"/>
          <a:ext cx="2915816" cy="1944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2" name="Диаграмма 6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8312075"/>
              </p:ext>
            </p:extLst>
          </p:nvPr>
        </p:nvGraphicFramePr>
        <p:xfrm>
          <a:off x="6084168" y="4653136"/>
          <a:ext cx="2952328" cy="1944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1" name="Диаграмма 7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6709842"/>
              </p:ext>
            </p:extLst>
          </p:nvPr>
        </p:nvGraphicFramePr>
        <p:xfrm>
          <a:off x="107504" y="260648"/>
          <a:ext cx="5832648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72" name="Диаграмма 7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0553052"/>
              </p:ext>
            </p:extLst>
          </p:nvPr>
        </p:nvGraphicFramePr>
        <p:xfrm>
          <a:off x="107504" y="4653136"/>
          <a:ext cx="2880320" cy="1944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cxnSp>
        <p:nvCxnSpPr>
          <p:cNvPr id="74" name="Прямая соединительная линия 73"/>
          <p:cNvCxnSpPr/>
          <p:nvPr/>
        </p:nvCxnSpPr>
        <p:spPr>
          <a:xfrm flipV="1">
            <a:off x="4283968" y="836712"/>
            <a:ext cx="0" cy="252028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/>
          <p:nvPr/>
        </p:nvCxnSpPr>
        <p:spPr>
          <a:xfrm flipV="1">
            <a:off x="8172400" y="404664"/>
            <a:ext cx="0" cy="108012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/>
          <p:nvPr/>
        </p:nvCxnSpPr>
        <p:spPr>
          <a:xfrm flipV="1">
            <a:off x="8100392" y="2492896"/>
            <a:ext cx="0" cy="115212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/>
          <p:nvPr/>
        </p:nvCxnSpPr>
        <p:spPr>
          <a:xfrm flipV="1">
            <a:off x="2123728" y="4797152"/>
            <a:ext cx="0" cy="108012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/>
          <p:nvPr/>
        </p:nvCxnSpPr>
        <p:spPr>
          <a:xfrm flipV="1">
            <a:off x="5148064" y="4797152"/>
            <a:ext cx="0" cy="93610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/>
          <p:cNvCxnSpPr/>
          <p:nvPr/>
        </p:nvCxnSpPr>
        <p:spPr>
          <a:xfrm flipV="1">
            <a:off x="8172400" y="4797152"/>
            <a:ext cx="0" cy="93610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7687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473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 smtClean="0"/>
              <a:t>Структура смертности от внешних причин в пожилых возрастах (2009 год)</a:t>
            </a:r>
            <a:endParaRPr lang="ru-RU" sz="2800" dirty="0"/>
          </a:p>
        </p:txBody>
      </p:sp>
      <p:graphicFrame>
        <p:nvGraphicFramePr>
          <p:cNvPr id="11" name="Объект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9815610"/>
              </p:ext>
            </p:extLst>
          </p:nvPr>
        </p:nvGraphicFramePr>
        <p:xfrm>
          <a:off x="107504" y="1052736"/>
          <a:ext cx="8784976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9608472"/>
              </p:ext>
            </p:extLst>
          </p:nvPr>
        </p:nvGraphicFramePr>
        <p:xfrm>
          <a:off x="107504" y="3933056"/>
          <a:ext cx="8784976" cy="29249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44356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856" y="44624"/>
            <a:ext cx="9001000" cy="2952328"/>
          </a:xfrm>
        </p:spPr>
        <p:txBody>
          <a:bodyPr>
            <a:normAutofit fontScale="92500"/>
          </a:bodyPr>
          <a:lstStyle/>
          <a:p>
            <a:pPr marL="137160" indent="0">
              <a:buNone/>
            </a:pPr>
            <a:r>
              <a:rPr lang="ru-RU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Почему в России так мало падений в пожилом возрасте?</a:t>
            </a:r>
          </a:p>
          <a:p>
            <a:pPr marL="457200" lvl="1" indent="0" algn="r">
              <a:buNone/>
            </a:pPr>
            <a:r>
              <a:rPr lang="ru-RU" sz="1600" i="1" dirty="0"/>
              <a:t>«Во Франции к падениям систематически относят смерти пожилых </a:t>
            </a:r>
            <a:r>
              <a:rPr lang="ru-RU" sz="1600" i="1" dirty="0" smtClean="0"/>
              <a:t>людей  </a:t>
            </a:r>
            <a:r>
              <a:rPr lang="ru-RU" sz="1600" i="1" dirty="0"/>
              <a:t>от перелома шейки бедра, а в России подобные смерти </a:t>
            </a:r>
            <a:r>
              <a:rPr lang="ru-RU" sz="1600" i="1" dirty="0" smtClean="0"/>
              <a:t>часто относятся </a:t>
            </a:r>
            <a:r>
              <a:rPr lang="ru-RU" sz="1600" i="1" dirty="0"/>
              <a:t>на </a:t>
            </a:r>
            <a:r>
              <a:rPr lang="ru-RU" sz="1600" i="1" dirty="0" smtClean="0"/>
              <a:t>счет  </a:t>
            </a:r>
            <a:r>
              <a:rPr lang="ru-RU" sz="1600" i="1" dirty="0"/>
              <a:t>сердечно-сосудистых заболеваний или болезней органов дыхания, </a:t>
            </a:r>
            <a:r>
              <a:rPr lang="ru-RU" sz="1600" i="1" dirty="0" smtClean="0"/>
              <a:t>которые  </a:t>
            </a:r>
            <a:r>
              <a:rPr lang="ru-RU" sz="1600" i="1" dirty="0"/>
              <a:t>осложняют такие переломы в старческих </a:t>
            </a:r>
            <a:r>
              <a:rPr lang="ru-RU" sz="1600" i="1" dirty="0" smtClean="0"/>
              <a:t>возрастах».</a:t>
            </a:r>
          </a:p>
          <a:p>
            <a:pPr marL="457200" lvl="1" indent="0" algn="r">
              <a:buNone/>
            </a:pPr>
            <a:r>
              <a:rPr lang="ru-RU" sz="1600" b="1" dirty="0"/>
              <a:t>Милле В., Школьников В.М., </a:t>
            </a:r>
            <a:r>
              <a:rPr lang="ru-RU" sz="1600" b="1" dirty="0" err="1"/>
              <a:t>Эртриш</a:t>
            </a:r>
            <a:r>
              <a:rPr lang="ru-RU" sz="1600" b="1" dirty="0"/>
              <a:t> В., </a:t>
            </a:r>
            <a:r>
              <a:rPr lang="ru-RU" sz="1600" b="1" dirty="0" err="1"/>
              <a:t>Валлен</a:t>
            </a:r>
            <a:r>
              <a:rPr lang="ru-RU" sz="1600" b="1" dirty="0"/>
              <a:t> Ж.</a:t>
            </a:r>
            <a:r>
              <a:rPr lang="ru-RU" sz="1600" dirty="0"/>
              <a:t> Современные тенденции смертности по причинам смерти в России 1965-1994. На русском и французском языках. Приложение на двух дискетах // </a:t>
            </a:r>
            <a:r>
              <a:rPr lang="ru-RU" sz="1600" dirty="0" err="1"/>
              <a:t>Paris</a:t>
            </a:r>
            <a:r>
              <a:rPr lang="ru-RU" sz="1600" dirty="0"/>
              <a:t>, INED, 1996: 140 с. </a:t>
            </a:r>
            <a:endParaRPr lang="ru-RU" sz="1600" dirty="0" smtClean="0"/>
          </a:p>
          <a:p>
            <a:pPr marL="457200" lvl="1" indent="0">
              <a:buNone/>
            </a:pPr>
            <a:endParaRPr lang="ru-RU" sz="1600" b="1" dirty="0" smtClean="0"/>
          </a:p>
          <a:p>
            <a:pPr marL="457200" lvl="1" indent="0">
              <a:buNone/>
            </a:pPr>
            <a:r>
              <a:rPr lang="ru-RU" sz="1600" b="1" dirty="0" smtClean="0"/>
              <a:t>Руководство ЦНИИНОЗ по кодированию причин смерти:</a:t>
            </a:r>
          </a:p>
          <a:p>
            <a:pPr marL="457200" lvl="1" indent="0" algn="r">
              <a:buNone/>
            </a:pPr>
            <a:endParaRPr lang="ru-RU" sz="1600" dirty="0"/>
          </a:p>
          <a:p>
            <a:pPr marL="457200" lvl="1" indent="0" algn="r">
              <a:buNone/>
            </a:pPr>
            <a:endParaRPr lang="ru-RU" sz="16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97013" y="2601778"/>
            <a:ext cx="42484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ru-RU" sz="1200" b="1" dirty="0"/>
              <a:t>НЕПРАВИЛЬНО:</a:t>
            </a:r>
          </a:p>
          <a:p>
            <a:pPr lvl="1"/>
            <a:r>
              <a:rPr lang="ru-RU" sz="1200" dirty="0"/>
              <a:t>а) Терминальная гипостатическая пневмония</a:t>
            </a:r>
          </a:p>
          <a:p>
            <a:pPr lvl="1"/>
            <a:r>
              <a:rPr lang="ru-RU" sz="1200" dirty="0"/>
              <a:t>б) Перелом шейки левого бедра (вставлен стержень) </a:t>
            </a:r>
            <a:r>
              <a:rPr lang="en-US" sz="1200" dirty="0"/>
              <a:t>S72.0</a:t>
            </a:r>
          </a:p>
          <a:p>
            <a:pPr lvl="1"/>
            <a:r>
              <a:rPr lang="ru-RU" sz="1200" dirty="0"/>
              <a:t>г) Споткнулась дома при уборке квартиры </a:t>
            </a:r>
            <a:r>
              <a:rPr lang="en-US" sz="1200" dirty="0"/>
              <a:t>W01</a:t>
            </a:r>
          </a:p>
          <a:p>
            <a:pPr lvl="1"/>
            <a:r>
              <a:rPr lang="en-US" sz="1200" dirty="0"/>
              <a:t>II. </a:t>
            </a:r>
            <a:r>
              <a:rPr lang="ru-RU" sz="1200" dirty="0"/>
              <a:t>Остеопороз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366817" y="2593022"/>
            <a:ext cx="4050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ПРАВИЛЬНО:</a:t>
            </a:r>
          </a:p>
          <a:p>
            <a:r>
              <a:rPr lang="ru-RU" sz="1200" dirty="0" smtClean="0"/>
              <a:t>а) Гипостатическая пневмония</a:t>
            </a:r>
          </a:p>
          <a:p>
            <a:r>
              <a:rPr lang="ru-RU" sz="1200" dirty="0" smtClean="0"/>
              <a:t>б) Остеопороз с патологическим переломом шейки бедра М80.0</a:t>
            </a:r>
            <a:endParaRPr lang="ru-RU" sz="1200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688356" y="4077196"/>
            <a:ext cx="7705948" cy="515144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rgbClr val="92D050"/>
                </a:solidFill>
              </a:rPr>
              <a:t>Динамика падений 1956-2010</a:t>
            </a:r>
            <a:endParaRPr lang="ru-RU" sz="2800" dirty="0">
              <a:solidFill>
                <a:srgbClr val="92D05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2593022"/>
            <a:ext cx="8136904" cy="134003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4345485" y="2601778"/>
            <a:ext cx="0" cy="133127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0454391"/>
              </p:ext>
            </p:extLst>
          </p:nvPr>
        </p:nvGraphicFramePr>
        <p:xfrm>
          <a:off x="323528" y="4581128"/>
          <a:ext cx="4043289" cy="22048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926553"/>
              </p:ext>
            </p:extLst>
          </p:nvPr>
        </p:nvGraphicFramePr>
        <p:xfrm>
          <a:off x="4608004" y="4581128"/>
          <a:ext cx="4176464" cy="2165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37595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171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3025"/>
            <a:endParaRPr lang="ru-RU" smtClean="0"/>
          </a:p>
        </p:txBody>
      </p:sp>
      <p:graphicFrame>
        <p:nvGraphicFramePr>
          <p:cNvPr id="4" name="Диаграмма 3"/>
          <p:cNvGraphicFramePr>
            <a:graphicFrameLocks/>
          </p:cNvGraphicFramePr>
          <p:nvPr/>
        </p:nvGraphicFramePr>
        <p:xfrm>
          <a:off x="107504" y="620688"/>
          <a:ext cx="8928991" cy="6120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173" name="TextBox 4"/>
          <p:cNvSpPr txBox="1">
            <a:spLocks noChangeArrowheads="1"/>
          </p:cNvSpPr>
          <p:nvPr/>
        </p:nvSpPr>
        <p:spPr bwMode="auto">
          <a:xfrm>
            <a:off x="3059113" y="0"/>
            <a:ext cx="30432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40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ЖЕНЩИНЫ</a:t>
            </a:r>
          </a:p>
        </p:txBody>
      </p:sp>
    </p:spTree>
    <p:extLst>
      <p:ext uri="{BB962C8B-B14F-4D97-AF65-F5344CB8AC3E}">
        <p14:creationId xmlns:p14="http://schemas.microsoft.com/office/powerpoint/2010/main" val="117935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/>
          </p:cNvSpPr>
          <p:nvPr>
            <p:ph type="title"/>
          </p:nvPr>
        </p:nvSpPr>
        <p:spPr bwMode="auto">
          <a:xfrm>
            <a:off x="539552" y="33958"/>
            <a:ext cx="8229600" cy="79208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dirty="0" smtClean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Стандартизованный коэффициент смертности от внешних причин в возрасте 65+ лет</a:t>
            </a:r>
          </a:p>
        </p:txBody>
      </p:sp>
      <p:graphicFrame>
        <p:nvGraphicFramePr>
          <p:cNvPr id="2" name="Object 3"/>
          <p:cNvGraphicFramePr>
            <a:graphicFrameLocks noGrp="1" noChangeAspect="1"/>
          </p:cNvGraphicFramePr>
          <p:nvPr>
            <p:ph idx="4294967295"/>
          </p:nvPr>
        </p:nvGraphicFramePr>
        <p:xfrm>
          <a:off x="0" y="981075"/>
          <a:ext cx="9042400" cy="5826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7086600" cy="72008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5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Изменение повозрастных коэффициентов смертности от внешних причин (2009 год)</a:t>
            </a:r>
            <a:endParaRPr lang="ru-RU" sz="25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123" name="Текст 2"/>
          <p:cNvSpPr>
            <a:spLocks noGrp="1"/>
          </p:cNvSpPr>
          <p:nvPr>
            <p:ph type="body" idx="1"/>
          </p:nvPr>
        </p:nvSpPr>
        <p:spPr>
          <a:xfrm>
            <a:off x="179388" y="1341438"/>
            <a:ext cx="8507412" cy="5183187"/>
          </a:xfrm>
        </p:spPr>
        <p:txBody>
          <a:bodyPr/>
          <a:lstStyle/>
          <a:p>
            <a:pPr marL="73025"/>
            <a:r>
              <a:rPr lang="ru-RU" smtClean="0"/>
              <a:t>	</a:t>
            </a:r>
          </a:p>
        </p:txBody>
      </p:sp>
      <p:graphicFrame>
        <p:nvGraphicFramePr>
          <p:cNvPr id="3" name="Диаграмма 3"/>
          <p:cNvGraphicFramePr>
            <a:graphicFrameLocks/>
          </p:cNvGraphicFramePr>
          <p:nvPr/>
        </p:nvGraphicFramePr>
        <p:xfrm>
          <a:off x="301625" y="4127500"/>
          <a:ext cx="4032250" cy="2679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125" name="Диаграмма 4"/>
          <p:cNvGraphicFramePr>
            <a:graphicFrameLocks/>
          </p:cNvGraphicFramePr>
          <p:nvPr/>
        </p:nvGraphicFramePr>
        <p:xfrm>
          <a:off x="4427538" y="4076700"/>
          <a:ext cx="4349750" cy="278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3" r:id="rId5" imgW="4346825" imgH="3127519" progId="Excel.Chart.8">
                  <p:embed/>
                </p:oleObj>
              </mc:Choice>
              <mc:Fallback>
                <p:oleObj r:id="rId5" imgW="4346825" imgH="3127519" progId="Excel.Chart.8">
                  <p:embed/>
                  <p:pic>
                    <p:nvPicPr>
                      <p:cNvPr id="0" name="Диаграмма 4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538" y="4076700"/>
                        <a:ext cx="4349750" cy="2781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6" name="TextBox 5"/>
          <p:cNvSpPr txBox="1">
            <a:spLocks noChangeArrowheads="1"/>
          </p:cNvSpPr>
          <p:nvPr/>
        </p:nvSpPr>
        <p:spPr bwMode="auto">
          <a:xfrm>
            <a:off x="395288" y="1052513"/>
            <a:ext cx="11795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/>
              <a:t>Мужчины</a:t>
            </a:r>
          </a:p>
        </p:txBody>
      </p:sp>
      <p:sp>
        <p:nvSpPr>
          <p:cNvPr id="5127" name="TextBox 6"/>
          <p:cNvSpPr txBox="1">
            <a:spLocks noChangeArrowheads="1"/>
          </p:cNvSpPr>
          <p:nvPr/>
        </p:nvSpPr>
        <p:spPr bwMode="auto">
          <a:xfrm>
            <a:off x="4427538" y="981075"/>
            <a:ext cx="12557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/>
              <a:t>Женщины</a:t>
            </a:r>
          </a:p>
        </p:txBody>
      </p:sp>
      <p:graphicFrame>
        <p:nvGraphicFramePr>
          <p:cNvPr id="5121" name="Object 1"/>
          <p:cNvGraphicFramePr>
            <a:graphicFrameLocks noChangeAspect="1"/>
          </p:cNvGraphicFramePr>
          <p:nvPr/>
        </p:nvGraphicFramePr>
        <p:xfrm>
          <a:off x="250825" y="1484313"/>
          <a:ext cx="4105275" cy="2579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" name="Диаграмма" r:id="rId7" imgW="5181600" imgH="3257550" progId="Excel.Chart.8">
                  <p:embed/>
                </p:oleObj>
              </mc:Choice>
              <mc:Fallback>
                <p:oleObj name="Диаграмма" r:id="rId7" imgW="5181600" imgH="3257550" progId="Excel.Chart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484313"/>
                        <a:ext cx="4105275" cy="2579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4427538" y="1484313"/>
          <a:ext cx="4321175" cy="2597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5" name="Диаграмма" r:id="rId9" imgW="4753051" imgH="2809824" progId="Excel.Chart.8">
                  <p:embed/>
                </p:oleObj>
              </mc:Choice>
              <mc:Fallback>
                <p:oleObj name="Диаграмма" r:id="rId9" imgW="4753051" imgH="2809824" progId="Excel.Char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538" y="1484313"/>
                        <a:ext cx="4321175" cy="2597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5" y="609600"/>
            <a:ext cx="8435975" cy="32512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147" name="Текст 2"/>
          <p:cNvSpPr>
            <a:spLocks noGrp="1"/>
          </p:cNvSpPr>
          <p:nvPr>
            <p:ph type="body" idx="1"/>
          </p:nvPr>
        </p:nvSpPr>
        <p:spPr>
          <a:xfrm>
            <a:off x="250825" y="2508250"/>
            <a:ext cx="8435975" cy="3873500"/>
          </a:xfrm>
        </p:spPr>
        <p:txBody>
          <a:bodyPr/>
          <a:lstStyle/>
          <a:p>
            <a:pPr marL="73025"/>
            <a:endParaRPr lang="ru-RU" smtClean="0"/>
          </a:p>
        </p:txBody>
      </p:sp>
      <p:graphicFrame>
        <p:nvGraphicFramePr>
          <p:cNvPr id="5" name="Диаграмма 4"/>
          <p:cNvGraphicFramePr>
            <a:graphicFrameLocks/>
          </p:cNvGraphicFramePr>
          <p:nvPr/>
        </p:nvGraphicFramePr>
        <p:xfrm>
          <a:off x="107504" y="620688"/>
          <a:ext cx="8928992" cy="6120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149" name="TextBox 5"/>
          <p:cNvSpPr txBox="1">
            <a:spLocks noChangeArrowheads="1"/>
          </p:cNvSpPr>
          <p:nvPr/>
        </p:nvSpPr>
        <p:spPr bwMode="auto">
          <a:xfrm>
            <a:off x="3059113" y="0"/>
            <a:ext cx="2946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40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МУЖЧИНЫ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171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3025"/>
            <a:endParaRPr lang="ru-RU" smtClean="0"/>
          </a:p>
        </p:txBody>
      </p:sp>
      <p:graphicFrame>
        <p:nvGraphicFramePr>
          <p:cNvPr id="4" name="Диаграмма 3"/>
          <p:cNvGraphicFramePr>
            <a:graphicFrameLocks/>
          </p:cNvGraphicFramePr>
          <p:nvPr/>
        </p:nvGraphicFramePr>
        <p:xfrm>
          <a:off x="107504" y="620688"/>
          <a:ext cx="8928991" cy="6120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173" name="TextBox 4"/>
          <p:cNvSpPr txBox="1">
            <a:spLocks noChangeArrowheads="1"/>
          </p:cNvSpPr>
          <p:nvPr/>
        </p:nvSpPr>
        <p:spPr bwMode="auto">
          <a:xfrm>
            <a:off x="3059113" y="0"/>
            <a:ext cx="30432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40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ЖЕНЩИНЫ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3464</TotalTime>
  <Words>491</Words>
  <Application>Microsoft Office PowerPoint</Application>
  <PresentationFormat>Экран (4:3)</PresentationFormat>
  <Paragraphs>78</Paragraphs>
  <Slides>16</Slides>
  <Notes>12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19" baseType="lpstr">
      <vt:lpstr>Апекс</vt:lpstr>
      <vt:lpstr>Диаграмма Microsoft Excel</vt:lpstr>
      <vt:lpstr>Диаграмма</vt:lpstr>
      <vt:lpstr>«Роль внешних причин в смертности пожилых в России»</vt:lpstr>
      <vt:lpstr>Презентация PowerPoint</vt:lpstr>
      <vt:lpstr>Структура смертности от внешних причин в пожилых возрастах (2009 год)</vt:lpstr>
      <vt:lpstr>Динамика падений 1956-2010</vt:lpstr>
      <vt:lpstr>Презентация PowerPoint</vt:lpstr>
      <vt:lpstr>Стандартизованный коэффициент смертности от внешних причин в возрасте 65+ лет</vt:lpstr>
      <vt:lpstr>Изменение повозрастных коэффициентов смертности от внешних причин (2009 год)</vt:lpstr>
      <vt:lpstr>Презентация PowerPoint</vt:lpstr>
      <vt:lpstr>Презентация PowerPoint</vt:lpstr>
      <vt:lpstr>Презентация PowerPoint</vt:lpstr>
      <vt:lpstr>Самоубийства в пожилом возрасте</vt:lpstr>
      <vt:lpstr>Факторы суицидального поведения в пожилом возрасте:</vt:lpstr>
      <vt:lpstr>Падения в пожилом возрасте:</vt:lpstr>
      <vt:lpstr>Дорожно-транспортные происшествия:</vt:lpstr>
      <vt:lpstr>Повреждения, вызванные воздействием дыма, огня или пламени:</vt:lpstr>
      <vt:lpstr>Организация гериатрической службы в России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Доверие как фактор поведения потребителей на рынке платных медицинских услуг.</dc:title>
  <dc:creator>Inna Danilova</dc:creator>
  <cp:lastModifiedBy>Inna Danilova</cp:lastModifiedBy>
  <cp:revision>63</cp:revision>
  <dcterms:modified xsi:type="dcterms:W3CDTF">2012-05-15T15:28:04Z</dcterms:modified>
</cp:coreProperties>
</file>