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9" r:id="rId3"/>
    <p:sldId id="258" r:id="rId4"/>
    <p:sldId id="292" r:id="rId5"/>
    <p:sldId id="291" r:id="rId6"/>
    <p:sldId id="289" r:id="rId7"/>
    <p:sldId id="273" r:id="rId8"/>
    <p:sldId id="274" r:id="rId9"/>
    <p:sldId id="275" r:id="rId10"/>
    <p:sldId id="266" r:id="rId11"/>
    <p:sldId id="277" r:id="rId12"/>
    <p:sldId id="269" r:id="rId13"/>
    <p:sldId id="282" r:id="rId14"/>
    <p:sldId id="270" r:id="rId15"/>
    <p:sldId id="267" r:id="rId16"/>
    <p:sldId id="262" r:id="rId17"/>
    <p:sldId id="263" r:id="rId18"/>
    <p:sldId id="265" r:id="rId19"/>
    <p:sldId id="264" r:id="rId20"/>
    <p:sldId id="276" r:id="rId21"/>
    <p:sldId id="261" r:id="rId22"/>
    <p:sldId id="283" r:id="rId23"/>
    <p:sldId id="279" r:id="rId24"/>
    <p:sldId id="280" r:id="rId25"/>
    <p:sldId id="281" r:id="rId26"/>
    <p:sldId id="278" r:id="rId27"/>
    <p:sldId id="284" r:id="rId28"/>
    <p:sldId id="285" r:id="rId29"/>
    <p:sldId id="286" r:id="rId30"/>
    <p:sldId id="287" r:id="rId31"/>
    <p:sldId id="288" r:id="rId32"/>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F63652-0750-42E1-93D1-2BF26D9750AF}" type="datetimeFigureOut">
              <a:rPr lang="ko-KR" altLang="en-US" smtClean="0"/>
              <a:pPr/>
              <a:t>2012-11-16</a:t>
            </a:fld>
            <a:endParaRPr lang="ko-KR" altLang="en-US"/>
          </a:p>
        </p:txBody>
      </p:sp>
      <p:sp>
        <p:nvSpPr>
          <p:cNvPr id="4" name="슬라이드 이미지 개체 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8C0E96-6A3B-49A0-9B07-F74EF30B79F4}"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A53FE9FD-4CD9-4B34-89BF-F32609187DA4}" type="slidenum">
              <a:rPr lang="ko-KR" altLang="en-US" smtClean="0"/>
              <a:pPr/>
              <a:t>3</a:t>
            </a:fld>
            <a:endParaRPr lang="ko-KR"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1C9310E7-7087-4816-9355-8BF8D1F91B90}" type="datetimeFigureOut">
              <a:rPr lang="ko-KR" altLang="en-US" smtClean="0"/>
              <a:pPr/>
              <a:t>2012-11-16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E3E1A86-FB61-46AD-BD48-758E455B26D7}"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1C9310E7-7087-4816-9355-8BF8D1F91B90}" type="datetimeFigureOut">
              <a:rPr lang="ko-KR" altLang="en-US" smtClean="0"/>
              <a:pPr/>
              <a:t>2012-11-16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E3E1A86-FB61-46AD-BD48-758E455B26D7}"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1C9310E7-7087-4816-9355-8BF8D1F91B90}" type="datetimeFigureOut">
              <a:rPr lang="ko-KR" altLang="en-US" smtClean="0"/>
              <a:pPr/>
              <a:t>2012-11-16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E3E1A86-FB61-46AD-BD48-758E455B26D7}"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1C9310E7-7087-4816-9355-8BF8D1F91B90}" type="datetimeFigureOut">
              <a:rPr lang="ko-KR" altLang="en-US" smtClean="0"/>
              <a:pPr/>
              <a:t>2012-11-16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E3E1A86-FB61-46AD-BD48-758E455B26D7}"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1C9310E7-7087-4816-9355-8BF8D1F91B90}" type="datetimeFigureOut">
              <a:rPr lang="ko-KR" altLang="en-US" smtClean="0"/>
              <a:pPr/>
              <a:t>2012-11-16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E3E1A86-FB61-46AD-BD48-758E455B26D7}" type="slidenum">
              <a:rPr lang="ko-KR" altLang="en-US" smtClean="0"/>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1C9310E7-7087-4816-9355-8BF8D1F91B90}" type="datetimeFigureOut">
              <a:rPr lang="ko-KR" altLang="en-US" smtClean="0"/>
              <a:pPr/>
              <a:t>2012-11-16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2E3E1A86-FB61-46AD-BD48-758E455B26D7}"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1C9310E7-7087-4816-9355-8BF8D1F91B90}" type="datetimeFigureOut">
              <a:rPr lang="ko-KR" altLang="en-US" smtClean="0"/>
              <a:pPr/>
              <a:t>2012-11-16</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2E3E1A86-FB61-46AD-BD48-758E455B26D7}" type="slidenum">
              <a:rPr lang="ko-KR" altLang="en-US" smtClean="0"/>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1C9310E7-7087-4816-9355-8BF8D1F91B90}" type="datetimeFigureOut">
              <a:rPr lang="ko-KR" altLang="en-US" smtClean="0"/>
              <a:pPr/>
              <a:t>2012-11-16</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2E3E1A86-FB61-46AD-BD48-758E455B26D7}"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1C9310E7-7087-4816-9355-8BF8D1F91B90}" type="datetimeFigureOut">
              <a:rPr lang="ko-KR" altLang="en-US" smtClean="0"/>
              <a:pPr/>
              <a:t>2012-11-16</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2E3E1A86-FB61-46AD-BD48-758E455B26D7}"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1C9310E7-7087-4816-9355-8BF8D1F91B90}" type="datetimeFigureOut">
              <a:rPr lang="ko-KR" altLang="en-US" smtClean="0"/>
              <a:pPr/>
              <a:t>2012-11-16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2E3E1A86-FB61-46AD-BD48-758E455B26D7}"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1C9310E7-7087-4816-9355-8BF8D1F91B90}" type="datetimeFigureOut">
              <a:rPr lang="ko-KR" altLang="en-US" smtClean="0"/>
              <a:pPr/>
              <a:t>2012-11-16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2E3E1A86-FB61-46AD-BD48-758E455B26D7}"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9310E7-7087-4816-9355-8BF8D1F91B90}" type="datetimeFigureOut">
              <a:rPr lang="ko-KR" altLang="en-US" smtClean="0"/>
              <a:pPr/>
              <a:t>2012-11-16</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3E1A86-FB61-46AD-BD48-758E455B26D7}"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South Korea’s </a:t>
            </a:r>
            <a:r>
              <a:rPr lang="en-US" altLang="ko-KR" smtClean="0"/>
              <a:t>Export-led Growth</a:t>
            </a:r>
            <a:endParaRPr lang="ko-KR" altLang="en-US"/>
          </a:p>
        </p:txBody>
      </p:sp>
      <p:sp>
        <p:nvSpPr>
          <p:cNvPr id="3" name="부제목 2"/>
          <p:cNvSpPr>
            <a:spLocks noGrp="1"/>
          </p:cNvSpPr>
          <p:nvPr>
            <p:ph type="subTitle" idx="1"/>
          </p:nvPr>
        </p:nvSpPr>
        <p:spPr/>
        <p:txBody>
          <a:bodyPr/>
          <a:lstStyle/>
          <a:p>
            <a:endParaRPr lang="ko-KR"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Capital Policy</a:t>
            </a:r>
            <a:endParaRPr lang="ko-KR" altLang="en-US" dirty="0"/>
          </a:p>
        </p:txBody>
      </p:sp>
      <p:sp>
        <p:nvSpPr>
          <p:cNvPr id="3" name="내용 개체 틀 2"/>
          <p:cNvSpPr>
            <a:spLocks noGrp="1"/>
          </p:cNvSpPr>
          <p:nvPr>
            <p:ph idx="1"/>
          </p:nvPr>
        </p:nvSpPr>
        <p:spPr/>
        <p:txBody>
          <a:bodyPr/>
          <a:lstStyle/>
          <a:p>
            <a:pPr marL="514350" indent="-514350">
              <a:buAutoNum type="arabicPeriod"/>
            </a:pPr>
            <a:r>
              <a:rPr lang="en-US" altLang="ko-KR" dirty="0" smtClean="0"/>
              <a:t>Domestic Capital</a:t>
            </a:r>
          </a:p>
          <a:p>
            <a:pPr marL="514350" indent="-514350">
              <a:buAutoNum type="arabicPeriod"/>
            </a:pPr>
            <a:endParaRPr lang="en-US" altLang="ko-KR" dirty="0" smtClean="0"/>
          </a:p>
          <a:p>
            <a:pPr marL="514350" indent="-514350">
              <a:buAutoNum type="arabicPeriod"/>
            </a:pPr>
            <a:r>
              <a:rPr lang="en-US" altLang="ko-KR" dirty="0" smtClean="0"/>
              <a:t>Foreign Capital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 Domestic Capital</a:t>
            </a:r>
            <a:endParaRPr lang="ko-KR" altLang="en-US" dirty="0"/>
          </a:p>
        </p:txBody>
      </p:sp>
      <p:sp>
        <p:nvSpPr>
          <p:cNvPr id="3" name="내용 개체 틀 2"/>
          <p:cNvSpPr>
            <a:spLocks noGrp="1"/>
          </p:cNvSpPr>
          <p:nvPr>
            <p:ph idx="1"/>
          </p:nvPr>
        </p:nvSpPr>
        <p:spPr/>
        <p:txBody>
          <a:bodyPr/>
          <a:lstStyle/>
          <a:p>
            <a:pPr>
              <a:buNone/>
            </a:pPr>
            <a:r>
              <a:rPr lang="en-US" altLang="ko-KR" dirty="0" smtClean="0"/>
              <a:t>1.1 High Deposit Rate, Low Loan Rate</a:t>
            </a:r>
          </a:p>
          <a:p>
            <a:endParaRPr lang="en-US" altLang="ko-KR" dirty="0" smtClean="0"/>
          </a:p>
          <a:p>
            <a:pPr>
              <a:buNone/>
            </a:pPr>
            <a:r>
              <a:rPr lang="en-US" altLang="ko-KR" dirty="0" smtClean="0"/>
              <a:t>1.2 Development Inflation and Forced Saving</a:t>
            </a:r>
            <a:endParaRPr lang="ko-KR"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67544" y="260648"/>
            <a:ext cx="8229600" cy="1143000"/>
          </a:xfrm>
        </p:spPr>
        <p:txBody>
          <a:bodyPr>
            <a:normAutofit fontScale="90000"/>
          </a:bodyPr>
          <a:lstStyle/>
          <a:p>
            <a:r>
              <a:rPr lang="en-US" altLang="ko-KR" dirty="0" smtClean="0"/>
              <a:t>1.1 High Deposit Rate, Low Loan Rate</a:t>
            </a:r>
            <a:endParaRPr lang="ko-KR" altLang="en-US" dirty="0"/>
          </a:p>
        </p:txBody>
      </p:sp>
      <p:sp>
        <p:nvSpPr>
          <p:cNvPr id="3" name="내용 개체 틀 2"/>
          <p:cNvSpPr>
            <a:spLocks noGrp="1"/>
          </p:cNvSpPr>
          <p:nvPr>
            <p:ph idx="1"/>
          </p:nvPr>
        </p:nvSpPr>
        <p:spPr/>
        <p:txBody>
          <a:bodyPr>
            <a:normAutofit/>
          </a:bodyPr>
          <a:lstStyle/>
          <a:p>
            <a:r>
              <a:rPr lang="en-US" altLang="ko-KR" dirty="0" smtClean="0"/>
              <a:t>Interest rates were desired to set high for deposits to mobilize domestic capital on one hand, and </a:t>
            </a:r>
          </a:p>
          <a:p>
            <a:r>
              <a:rPr lang="en-US" altLang="ko-KR" dirty="0" smtClean="0"/>
              <a:t>low for loans to encourage industrial activities on the other.</a:t>
            </a:r>
          </a:p>
          <a:p>
            <a:r>
              <a:rPr lang="en-US" altLang="ko-KR" dirty="0" smtClean="0"/>
              <a:t>But interest rates of this kind </a:t>
            </a:r>
            <a:r>
              <a:rPr lang="en-US" altLang="ko-KR" dirty="0" smtClean="0"/>
              <a:t>impose loss </a:t>
            </a:r>
            <a:r>
              <a:rPr lang="en-US" altLang="ko-KR" dirty="0" smtClean="0"/>
              <a:t>on </a:t>
            </a:r>
            <a:r>
              <a:rPr lang="en-US" altLang="ko-KR" dirty="0" smtClean="0"/>
              <a:t>commercial </a:t>
            </a:r>
            <a:r>
              <a:rPr lang="en-US" altLang="ko-KR" dirty="0" smtClean="0"/>
              <a:t>banking </a:t>
            </a:r>
            <a:r>
              <a:rPr lang="en-US" altLang="ko-KR" dirty="0" smtClean="0"/>
              <a:t>and </a:t>
            </a:r>
            <a:r>
              <a:rPr lang="en-US" altLang="ko-KR" dirty="0" smtClean="0"/>
              <a:t>many </a:t>
            </a:r>
            <a:r>
              <a:rPr lang="en-US" altLang="ko-KR" dirty="0" smtClean="0"/>
              <a:t>occasions.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continued</a:t>
            </a:r>
            <a:endParaRPr lang="ko-KR" altLang="en-US" dirty="0"/>
          </a:p>
        </p:txBody>
      </p:sp>
      <p:sp>
        <p:nvSpPr>
          <p:cNvPr id="3" name="내용 개체 틀 2"/>
          <p:cNvSpPr>
            <a:spLocks noGrp="1"/>
          </p:cNvSpPr>
          <p:nvPr>
            <p:ph idx="1"/>
          </p:nvPr>
        </p:nvSpPr>
        <p:spPr/>
        <p:txBody>
          <a:bodyPr/>
          <a:lstStyle/>
          <a:p>
            <a:r>
              <a:rPr lang="en-US" altLang="ko-KR" dirty="0" smtClean="0"/>
              <a:t>Military government forced major stock-holders of commercial banks to donate their shares, after the </a:t>
            </a:r>
            <a:r>
              <a:rPr lang="en-US" altLang="ko-KR" i="1" dirty="0" smtClean="0"/>
              <a:t>coup </a:t>
            </a:r>
            <a:r>
              <a:rPr lang="en-US" altLang="ko-KR" i="1" dirty="0" err="1" smtClean="0"/>
              <a:t>d’etat</a:t>
            </a:r>
            <a:r>
              <a:rPr lang="en-US" altLang="ko-KR" dirty="0" smtClean="0"/>
              <a:t> in 1961, for pardoning their “illicit fortune making” to take over the control of all commercial banks, and</a:t>
            </a:r>
          </a:p>
          <a:p>
            <a:r>
              <a:rPr lang="en-US" altLang="ko-KR" dirty="0" smtClean="0"/>
              <a:t>enforced the upside down structure of interest rates. </a:t>
            </a:r>
          </a:p>
          <a:p>
            <a:endParaRPr lang="ko-KR"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1.2 Development Inflation and </a:t>
            </a:r>
            <a:br>
              <a:rPr lang="en-US" altLang="ko-KR" dirty="0" smtClean="0"/>
            </a:br>
            <a:r>
              <a:rPr lang="en-US" altLang="ko-KR" dirty="0" smtClean="0"/>
              <a:t>Forced Saving</a:t>
            </a:r>
            <a:endParaRPr lang="ko-KR" altLang="en-US" dirty="0"/>
          </a:p>
        </p:txBody>
      </p:sp>
      <p:sp>
        <p:nvSpPr>
          <p:cNvPr id="3" name="내용 개체 틀 2"/>
          <p:cNvSpPr>
            <a:spLocks noGrp="1"/>
          </p:cNvSpPr>
          <p:nvPr>
            <p:ph idx="1"/>
          </p:nvPr>
        </p:nvSpPr>
        <p:spPr/>
        <p:txBody>
          <a:bodyPr/>
          <a:lstStyle/>
          <a:p>
            <a:r>
              <a:rPr lang="en-US" altLang="ko-KR" dirty="0" smtClean="0"/>
              <a:t>Poor Koreans were unable to generate enough savings to meet everlasting excess demand for cheap bank loans.</a:t>
            </a:r>
          </a:p>
          <a:p>
            <a:r>
              <a:rPr lang="en-US" altLang="ko-KR" dirty="0" smtClean="0"/>
              <a:t>Chronic savings-investment gap as well as the loss of commercial banks was covered by increasing money supply.</a:t>
            </a:r>
          </a:p>
          <a:p>
            <a:r>
              <a:rPr lang="en-US" altLang="ko-KR" dirty="0" smtClean="0"/>
              <a:t>Forced saving by </a:t>
            </a:r>
            <a:r>
              <a:rPr lang="en-US" altLang="ko-KR" i="1" dirty="0" smtClean="0"/>
              <a:t>Development Inflation</a:t>
            </a:r>
            <a:endParaRPr lang="en-US" altLang="ko-KR"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2. Foreign Capital</a:t>
            </a:r>
            <a:endParaRPr lang="ko-KR" altLang="en-US" dirty="0"/>
          </a:p>
        </p:txBody>
      </p:sp>
      <p:sp>
        <p:nvSpPr>
          <p:cNvPr id="3" name="내용 개체 틀 2"/>
          <p:cNvSpPr>
            <a:spLocks noGrp="1"/>
          </p:cNvSpPr>
          <p:nvPr>
            <p:ph idx="1"/>
          </p:nvPr>
        </p:nvSpPr>
        <p:spPr/>
        <p:txBody>
          <a:bodyPr/>
          <a:lstStyle/>
          <a:p>
            <a:pPr>
              <a:buNone/>
            </a:pPr>
            <a:r>
              <a:rPr lang="en-US" altLang="ko-KR" dirty="0" smtClean="0"/>
              <a:t>2.1 No FDI!</a:t>
            </a:r>
          </a:p>
          <a:p>
            <a:pPr>
              <a:buNone/>
            </a:pPr>
            <a:r>
              <a:rPr lang="en-US" altLang="ko-KR" dirty="0" smtClean="0"/>
              <a:t>2.2 Foreign Loan Was Not easy!</a:t>
            </a:r>
          </a:p>
          <a:p>
            <a:pPr>
              <a:buNone/>
            </a:pPr>
            <a:r>
              <a:rPr lang="en-US" altLang="ko-KR" dirty="0" smtClean="0"/>
              <a:t>2.3 How To Break Through?</a:t>
            </a:r>
          </a:p>
          <a:p>
            <a:pPr>
              <a:buNone/>
            </a:pPr>
            <a:r>
              <a:rPr lang="en-US" altLang="ko-KR" dirty="0" smtClean="0"/>
              <a:t>2.4 Deferring Foreign Exchanges Gap </a:t>
            </a:r>
          </a:p>
          <a:p>
            <a:endParaRPr lang="ko-KR"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p:txBody>
          <a:bodyPr>
            <a:normAutofit/>
          </a:bodyPr>
          <a:lstStyle/>
          <a:p>
            <a:pPr eaLnBrk="1" hangingPunct="1"/>
            <a:r>
              <a:rPr lang="en-US" altLang="ko-KR" dirty="0" smtClean="0"/>
              <a:t>Widespread misgivings : “Foreign capital is the vanguard of hostile invasion!” </a:t>
            </a:r>
          </a:p>
          <a:p>
            <a:r>
              <a:rPr lang="en-US" altLang="ko-KR" dirty="0" smtClean="0"/>
              <a:t>The idea of inviting FDI was rejected in favor of fostering indigenous firms. </a:t>
            </a:r>
          </a:p>
          <a:p>
            <a:r>
              <a:rPr lang="en-US" altLang="ko-KR" dirty="0" smtClean="0"/>
              <a:t>As for foreign capital, Koreans’ </a:t>
            </a:r>
            <a:r>
              <a:rPr lang="en-US" altLang="ko-KR" dirty="0" smtClean="0">
                <a:solidFill>
                  <a:srgbClr val="FF0000"/>
                </a:solidFill>
              </a:rPr>
              <a:t>borrowing</a:t>
            </a:r>
            <a:r>
              <a:rPr lang="en-US" altLang="ko-KR" dirty="0" smtClean="0"/>
              <a:t> was preferred to foreign-owned firms.</a:t>
            </a:r>
          </a:p>
        </p:txBody>
      </p:sp>
      <p:sp>
        <p:nvSpPr>
          <p:cNvPr id="12291" name="Rectangle 4"/>
          <p:cNvSpPr>
            <a:spLocks noGrp="1" noChangeArrowheads="1"/>
          </p:cNvSpPr>
          <p:nvPr>
            <p:ph type="title"/>
          </p:nvPr>
        </p:nvSpPr>
        <p:spPr/>
        <p:txBody>
          <a:bodyPr/>
          <a:lstStyle/>
          <a:p>
            <a:pPr eaLnBrk="1" hangingPunct="1"/>
            <a:r>
              <a:rPr lang="en-US" altLang="ko-KR" dirty="0" smtClean="0"/>
              <a:t>2.1 No FDI!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2.2 Foreign Loan Was Not Easy!</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Global investors rated South Korea as ‘non-investable’ </a:t>
            </a:r>
            <a:r>
              <a:rPr lang="en-US" altLang="ko-KR" dirty="0" smtClean="0"/>
              <a:t>in 1960s under </a:t>
            </a:r>
            <a:r>
              <a:rPr lang="en-US" altLang="ko-KR" dirty="0" smtClean="0"/>
              <a:t>still hostile inter-Korean confrontation.</a:t>
            </a:r>
          </a:p>
          <a:p>
            <a:r>
              <a:rPr lang="en-US" altLang="ko-KR" dirty="0" smtClean="0"/>
              <a:t>No Korean entrepreneur had been able to draw any foreign loan on his own.</a:t>
            </a:r>
          </a:p>
          <a:p>
            <a:pPr>
              <a:buNone/>
            </a:pPr>
            <a:r>
              <a:rPr lang="en-US" altLang="ko-KR" dirty="0" smtClean="0"/>
              <a:t>   </a:t>
            </a:r>
            <a:r>
              <a:rPr lang="en-US" altLang="ko-KR" i="1" dirty="0" smtClean="0"/>
              <a:t>Samsung Electronics was able to borrow on its own </a:t>
            </a:r>
            <a:r>
              <a:rPr lang="en-US" altLang="ko-KR" i="1" dirty="0" smtClean="0"/>
              <a:t>in international financial market for </a:t>
            </a:r>
            <a:r>
              <a:rPr lang="en-US" altLang="ko-KR" i="1" dirty="0" smtClean="0"/>
              <a:t>the first time as a Korean firm only in early 1980s. </a:t>
            </a:r>
            <a:endParaRPr lang="en-US" altLang="ko-KR"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2.3 How to Break Through? </a:t>
            </a:r>
            <a:endParaRPr lang="ko-KR" altLang="en-US" dirty="0"/>
          </a:p>
        </p:txBody>
      </p:sp>
      <p:sp>
        <p:nvSpPr>
          <p:cNvPr id="3" name="내용 개체 틀 2"/>
          <p:cNvSpPr>
            <a:spLocks noGrp="1"/>
          </p:cNvSpPr>
          <p:nvPr>
            <p:ph idx="1"/>
          </p:nvPr>
        </p:nvSpPr>
        <p:spPr/>
        <p:txBody>
          <a:bodyPr>
            <a:normAutofit fontScale="92500"/>
          </a:bodyPr>
          <a:lstStyle/>
          <a:p>
            <a:r>
              <a:rPr lang="en-US" altLang="ko-KR" dirty="0" smtClean="0">
                <a:solidFill>
                  <a:srgbClr val="FF0000"/>
                </a:solidFill>
              </a:rPr>
              <a:t>Sovereign debt guarantee </a:t>
            </a:r>
            <a:r>
              <a:rPr lang="en-US" altLang="ko-KR" dirty="0" smtClean="0"/>
              <a:t>: the Korean government selected promising industrial projects and let government-held commercial banks guarantee the repayment of principal and interest of the loan. </a:t>
            </a:r>
          </a:p>
          <a:p>
            <a:r>
              <a:rPr lang="en-US" altLang="ko-KR" dirty="0" smtClean="0"/>
              <a:t>But massive inflow of loans from Japan actually took place after </a:t>
            </a:r>
            <a:r>
              <a:rPr lang="en-US" altLang="ko-KR" dirty="0" smtClean="0">
                <a:solidFill>
                  <a:srgbClr val="FF0000"/>
                </a:solidFill>
              </a:rPr>
              <a:t>normalization of Korea-Japan relation</a:t>
            </a:r>
            <a:r>
              <a:rPr lang="en-US" altLang="ko-KR" dirty="0" smtClean="0"/>
              <a:t>, and this facilitated loans from other countries.</a:t>
            </a:r>
            <a:endParaRPr lang="ko-KR" altLang="en-US" dirty="0" smtClean="0"/>
          </a:p>
          <a:p>
            <a:endParaRPr lang="ko-KR"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2.4 Deferring Foreign Exchanges Gap</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Foreign lenders are only concerned with safe repayment of interest and principal for their loan.</a:t>
            </a:r>
          </a:p>
          <a:p>
            <a:r>
              <a:rPr lang="en-US" altLang="ko-KR" dirty="0" smtClean="0"/>
              <a:t>Repayment must be made not in Korean currency but in foreign exchanges.</a:t>
            </a:r>
          </a:p>
          <a:p>
            <a:r>
              <a:rPr lang="en-US" altLang="ko-KR" dirty="0" smtClean="0"/>
              <a:t>Foreign loan does not solves </a:t>
            </a:r>
            <a:r>
              <a:rPr lang="en-US" altLang="ko-KR" dirty="0" smtClean="0">
                <a:solidFill>
                  <a:srgbClr val="FF0000"/>
                </a:solidFill>
              </a:rPr>
              <a:t>foreign exchanges gap</a:t>
            </a:r>
            <a:r>
              <a:rPr lang="en-US" altLang="ko-KR" dirty="0" smtClean="0"/>
              <a:t> but only defers it from the time of importing foreign machinery-equipment to repaying the loan.  </a:t>
            </a:r>
            <a:endParaRPr lang="ko-KR"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ko-KR" smtClean="0"/>
              <a:t>The Korean Economy in 1961 </a:t>
            </a:r>
          </a:p>
        </p:txBody>
      </p:sp>
      <p:sp>
        <p:nvSpPr>
          <p:cNvPr id="10243" name="Rectangle 3"/>
          <p:cNvSpPr>
            <a:spLocks noGrp="1" noChangeArrowheads="1"/>
          </p:cNvSpPr>
          <p:nvPr>
            <p:ph type="body" idx="1"/>
          </p:nvPr>
        </p:nvSpPr>
        <p:spPr/>
        <p:txBody>
          <a:bodyPr>
            <a:normAutofit lnSpcReduction="10000"/>
          </a:bodyPr>
          <a:lstStyle/>
          <a:p>
            <a:pPr eaLnBrk="1" hangingPunct="1"/>
            <a:r>
              <a:rPr lang="en-US" altLang="ko-KR" dirty="0" smtClean="0"/>
              <a:t>Per capita GDP (or GNP) US$ 82.-</a:t>
            </a:r>
          </a:p>
          <a:p>
            <a:pPr eaLnBrk="1" hangingPunct="1"/>
            <a:r>
              <a:rPr lang="en-US" altLang="ko-KR" dirty="0" smtClean="0"/>
              <a:t>Industry structure :</a:t>
            </a:r>
          </a:p>
          <a:p>
            <a:pPr eaLnBrk="1" hangingPunct="1">
              <a:buFontTx/>
              <a:buNone/>
            </a:pPr>
            <a:r>
              <a:rPr lang="en-US" altLang="ko-KR" dirty="0" smtClean="0"/>
              <a:t>  -Agriculture 40%</a:t>
            </a:r>
          </a:p>
          <a:p>
            <a:pPr eaLnBrk="1" hangingPunct="1">
              <a:buFontTx/>
              <a:buNone/>
            </a:pPr>
            <a:r>
              <a:rPr lang="en-US" altLang="ko-KR" dirty="0" smtClean="0"/>
              <a:t>  -Manufacturing/Mining 15%</a:t>
            </a:r>
          </a:p>
          <a:p>
            <a:pPr eaLnBrk="1" hangingPunct="1"/>
            <a:r>
              <a:rPr lang="en-US" altLang="ko-KR" dirty="0" smtClean="0"/>
              <a:t>Cement, Plate glass, Fertilizers, </a:t>
            </a:r>
          </a:p>
          <a:p>
            <a:pPr eaLnBrk="1" hangingPunct="1"/>
            <a:r>
              <a:rPr lang="en-US" altLang="ko-KR" dirty="0" smtClean="0"/>
              <a:t>Light industries processing US aid materials (cotton, wheat, sugarcane syrup)</a:t>
            </a:r>
          </a:p>
          <a:p>
            <a:pPr eaLnBrk="1" hangingPunct="1"/>
            <a:r>
              <a:rPr lang="en-US" altLang="ko-KR" dirty="0" smtClean="0"/>
              <a:t>Illiteracy rate 28% (mostly elders)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&lt;3&gt;Provision of Materials and Parts-Components</a:t>
            </a:r>
          </a:p>
        </p:txBody>
      </p:sp>
      <p:sp>
        <p:nvSpPr>
          <p:cNvPr id="3" name="내용 개체 틀 2"/>
          <p:cNvSpPr>
            <a:spLocks noGrp="1"/>
          </p:cNvSpPr>
          <p:nvPr>
            <p:ph idx="1"/>
          </p:nvPr>
        </p:nvSpPr>
        <p:spPr/>
        <p:txBody>
          <a:bodyPr/>
          <a:lstStyle/>
          <a:p>
            <a:r>
              <a:rPr lang="en-US" altLang="ko-KR" dirty="0" smtClean="0"/>
              <a:t>All the materials and parts-components were to be imported from abroad, in fact mainly from Japan.</a:t>
            </a:r>
          </a:p>
          <a:p>
            <a:pPr>
              <a:buNone/>
            </a:pPr>
            <a:r>
              <a:rPr lang="en-US" altLang="ko-KR" i="1" dirty="0" smtClean="0"/>
              <a:t>The more South Korea exported to the USA, the more South Korea had to import from Japan.</a:t>
            </a:r>
          </a:p>
          <a:p>
            <a:r>
              <a:rPr lang="en-US" altLang="ko-KR" dirty="0" smtClean="0"/>
              <a:t>South Korean government began to encourage their localization later. </a:t>
            </a:r>
            <a:endParaRPr lang="ko-KR"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 &lt;4&gt;Marketing of Industrial Products</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Domestic market of South Korea was thin and small then, and did not have purchasing power sufficient enough to buy up what was produced.</a:t>
            </a:r>
          </a:p>
          <a:p>
            <a:r>
              <a:rPr lang="en-US" altLang="ko-KR" dirty="0" smtClean="0"/>
              <a:t>Import substituting industrialization limits the market for industrial </a:t>
            </a:r>
            <a:r>
              <a:rPr lang="en-US" altLang="ko-KR" dirty="0" smtClean="0"/>
              <a:t>products, and hence </a:t>
            </a:r>
            <a:r>
              <a:rPr lang="en-US" altLang="ko-KR" dirty="0" smtClean="0"/>
              <a:t>jobs created, by domestic market.</a:t>
            </a:r>
            <a:endParaRPr lang="en-US" altLang="ko-KR" dirty="0" smtClean="0"/>
          </a:p>
          <a:p>
            <a:r>
              <a:rPr lang="en-US" altLang="ko-KR" dirty="0" smtClean="0"/>
              <a:t>Had to aim at world market.</a:t>
            </a:r>
            <a:endParaRPr lang="ko-KR"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Nature of Early Stage Catch-Up</a:t>
            </a:r>
            <a:endParaRPr lang="ko-KR" altLang="en-US" dirty="0"/>
          </a:p>
        </p:txBody>
      </p:sp>
      <p:sp>
        <p:nvSpPr>
          <p:cNvPr id="3" name="내용 개체 틀 2"/>
          <p:cNvSpPr>
            <a:spLocks noGrp="1"/>
          </p:cNvSpPr>
          <p:nvPr>
            <p:ph idx="1"/>
          </p:nvPr>
        </p:nvSpPr>
        <p:spPr/>
        <p:txBody>
          <a:bodyPr>
            <a:normAutofit fontScale="92500"/>
          </a:bodyPr>
          <a:lstStyle/>
          <a:p>
            <a:r>
              <a:rPr lang="en-US" altLang="ko-KR" dirty="0" smtClean="0"/>
              <a:t>Countries commanding the on-going industrial process is outsourcing simple labor intensive segment to </a:t>
            </a:r>
            <a:r>
              <a:rPr lang="en-US" altLang="ko-KR" dirty="0" smtClean="0"/>
              <a:t>LD </a:t>
            </a:r>
            <a:r>
              <a:rPr lang="en-US" altLang="ko-KR" dirty="0" smtClean="0"/>
              <a:t>economies.</a:t>
            </a:r>
          </a:p>
          <a:p>
            <a:r>
              <a:rPr lang="en-US" altLang="ko-KR" dirty="0" smtClean="0"/>
              <a:t>This segment is connected with upstream of parts-components and material, and downstream of marketing.</a:t>
            </a:r>
          </a:p>
          <a:p>
            <a:r>
              <a:rPr lang="en-US" altLang="ko-KR" dirty="0" smtClean="0"/>
              <a:t>This outsourcing is the only accessible chance for developing economies to start </a:t>
            </a:r>
            <a:r>
              <a:rPr lang="en-US" altLang="ko-KR" dirty="0" smtClean="0"/>
              <a:t>catch-up by export promotion.</a:t>
            </a:r>
            <a:endParaRPr lang="en-US" altLang="ko-KR" dirty="0" smtClean="0"/>
          </a:p>
          <a:p>
            <a:endParaRPr lang="ko-KR"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Need for Foreign Exchanges</a:t>
            </a:r>
            <a:endParaRPr lang="ko-KR" altLang="en-US" dirty="0"/>
          </a:p>
        </p:txBody>
      </p:sp>
      <p:sp>
        <p:nvSpPr>
          <p:cNvPr id="3" name="내용 개체 틀 2"/>
          <p:cNvSpPr>
            <a:spLocks noGrp="1"/>
          </p:cNvSpPr>
          <p:nvPr>
            <p:ph idx="1"/>
          </p:nvPr>
        </p:nvSpPr>
        <p:spPr/>
        <p:txBody>
          <a:bodyPr/>
          <a:lstStyle/>
          <a:p>
            <a:r>
              <a:rPr lang="en-US" altLang="ko-KR" dirty="0" smtClean="0"/>
              <a:t>Foreign exchanges are essential for attaining equipment-machinery, technology licensing, parts-components, and material.</a:t>
            </a:r>
          </a:p>
          <a:p>
            <a:r>
              <a:rPr lang="en-US" altLang="ko-KR" dirty="0" smtClean="0"/>
              <a:t>When traditional export cannot provide sufficient amount of foreign exchanges, then it is inevitable to try to export the industrial products as new export items.</a:t>
            </a:r>
            <a:endParaRPr lang="ko-KR"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Dollar Earnings?</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In 1960 South Korea exported US$32.83 million and imported US$343.53 million with trade deficit of US$310.07 million.  </a:t>
            </a:r>
          </a:p>
          <a:p>
            <a:r>
              <a:rPr lang="en-US" altLang="ko-KR" dirty="0" smtClean="0"/>
              <a:t>The deficit was covered mainly by the US economic aid of US$245 million. Still short!</a:t>
            </a:r>
            <a:endParaRPr lang="ko-KR" altLang="ko-KR" dirty="0" smtClean="0"/>
          </a:p>
          <a:p>
            <a:r>
              <a:rPr lang="en-US" altLang="ko-KR" dirty="0" smtClean="0"/>
              <a:t>The Korean government lent the Korean currency to the US troops in Korea for their local spending, and the Americans paid back the loan in US dollars. This sum amounted to 62.6 million dollars in 1960.</a:t>
            </a:r>
            <a:endParaRPr lang="ko-KR" altLang="ko-K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Export</a:t>
            </a:r>
            <a:endParaRPr lang="ko-KR" altLang="en-US" dirty="0"/>
          </a:p>
        </p:txBody>
      </p:sp>
      <p:sp>
        <p:nvSpPr>
          <p:cNvPr id="3" name="내용 개체 틀 2"/>
          <p:cNvSpPr>
            <a:spLocks noGrp="1"/>
          </p:cNvSpPr>
          <p:nvPr>
            <p:ph idx="1"/>
          </p:nvPr>
        </p:nvSpPr>
        <p:spPr/>
        <p:txBody>
          <a:bodyPr>
            <a:normAutofit fontScale="92500"/>
          </a:bodyPr>
          <a:lstStyle/>
          <a:p>
            <a:r>
              <a:rPr lang="en-US" altLang="ko-KR" dirty="0" smtClean="0"/>
              <a:t>Agro-fishery-mining products such as rice, squid, iron ore, and tungsten were the major export items until 1962, accounting for more than 80% of the total export.</a:t>
            </a:r>
          </a:p>
          <a:p>
            <a:r>
              <a:rPr lang="en-US" altLang="ko-KR" dirty="0" smtClean="0"/>
              <a:t>South Korea might then have had comparative advantage in agro-fishery-mining, but </a:t>
            </a:r>
            <a:r>
              <a:rPr lang="en-US" altLang="ko-KR" dirty="0" smtClean="0"/>
              <a:t>its </a:t>
            </a:r>
            <a:r>
              <a:rPr lang="en-US" altLang="ko-KR" dirty="0" smtClean="0"/>
              <a:t>production capacity could not generate </a:t>
            </a:r>
            <a:r>
              <a:rPr lang="en-US" altLang="ko-KR" dirty="0" smtClean="0"/>
              <a:t>enough foreign </a:t>
            </a:r>
            <a:r>
              <a:rPr lang="en-US" altLang="ko-KR" dirty="0" smtClean="0"/>
              <a:t>exchanges needed for early stage industrialization.  </a:t>
            </a:r>
            <a:endParaRPr lang="ko-KR"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Export-led Growth 1</a:t>
            </a:r>
            <a:endParaRPr lang="ko-KR" altLang="en-US" dirty="0"/>
          </a:p>
        </p:txBody>
      </p:sp>
      <p:sp>
        <p:nvSpPr>
          <p:cNvPr id="3" name="내용 개체 틀 2"/>
          <p:cNvSpPr>
            <a:spLocks noGrp="1"/>
          </p:cNvSpPr>
          <p:nvPr>
            <p:ph idx="1"/>
          </p:nvPr>
        </p:nvSpPr>
        <p:spPr/>
        <p:txBody>
          <a:bodyPr>
            <a:normAutofit fontScale="92500"/>
          </a:bodyPr>
          <a:lstStyle/>
          <a:p>
            <a:r>
              <a:rPr lang="en-US" altLang="ko-KR" dirty="0" smtClean="0"/>
              <a:t>Exporting manufactured goods became an imperative for South Korean industrialization.</a:t>
            </a:r>
          </a:p>
          <a:p>
            <a:r>
              <a:rPr lang="en-US" altLang="ko-KR" dirty="0" smtClean="0"/>
              <a:t>Production of plywood, garments, wigs, shoes,… to sell to foreign markets became the core of new industrial activities.</a:t>
            </a:r>
          </a:p>
          <a:p>
            <a:r>
              <a:rPr lang="en-US" altLang="ko-KR" dirty="0" smtClean="0"/>
              <a:t>Expansion of export led both economic growth and growth of import in parts-components and materials. </a:t>
            </a:r>
            <a:endParaRPr lang="ko-KR"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Localization: Equipment-Machinery, Parts-Components, and Materials</a:t>
            </a:r>
            <a:endParaRPr lang="ko-KR" altLang="en-US" dirty="0"/>
          </a:p>
        </p:txBody>
      </p:sp>
      <p:sp>
        <p:nvSpPr>
          <p:cNvPr id="3" name="내용 개체 틀 2"/>
          <p:cNvSpPr>
            <a:spLocks noGrp="1"/>
          </p:cNvSpPr>
          <p:nvPr>
            <p:ph idx="1"/>
          </p:nvPr>
        </p:nvSpPr>
        <p:spPr/>
        <p:txBody>
          <a:bodyPr/>
          <a:lstStyle/>
          <a:p>
            <a:r>
              <a:rPr lang="en-US" altLang="ko-KR" dirty="0" smtClean="0"/>
              <a:t>Expanded export augmented demand for equipment-machinery, parts-components, and materials.</a:t>
            </a:r>
          </a:p>
          <a:p>
            <a:r>
              <a:rPr lang="en-US" altLang="ko-KR" dirty="0" smtClean="0"/>
              <a:t>Their localization called forth development of heavy and chemical industry, the task of which was basically import substitution.</a:t>
            </a:r>
          </a:p>
          <a:p>
            <a:endParaRPr lang="ko-KR"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Heavy and Chemical Industry</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Heavy and chemical industry is highly capital-intensive, and its average cost declines as production scale expands due to increasing returns to scale.</a:t>
            </a:r>
          </a:p>
          <a:p>
            <a:r>
              <a:rPr lang="en-US" altLang="ko-KR" dirty="0" smtClean="0"/>
              <a:t>Localization demand was certainly non-negligible, but was not big enough to absorb scale economies to a full extent.</a:t>
            </a:r>
          </a:p>
          <a:p>
            <a:r>
              <a:rPr lang="en-US" altLang="ko-KR" dirty="0" smtClean="0"/>
              <a:t>HCI production had to aim at export from the beginning. </a:t>
            </a:r>
            <a:endParaRPr lang="ko-KR"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Technological Up-Grading</a:t>
            </a:r>
            <a:endParaRPr lang="ko-KR" altLang="en-US" dirty="0"/>
          </a:p>
        </p:txBody>
      </p:sp>
      <p:sp>
        <p:nvSpPr>
          <p:cNvPr id="3" name="내용 개체 틀 2"/>
          <p:cNvSpPr>
            <a:spLocks noGrp="1"/>
          </p:cNvSpPr>
          <p:nvPr>
            <p:ph idx="1"/>
          </p:nvPr>
        </p:nvSpPr>
        <p:spPr/>
        <p:txBody>
          <a:bodyPr/>
          <a:lstStyle/>
          <a:p>
            <a:r>
              <a:rPr lang="en-US" altLang="ko-KR" dirty="0" smtClean="0"/>
              <a:t>HCI is by no means simple labor intensive, and requires advanced know-how on technology.</a:t>
            </a:r>
          </a:p>
          <a:p>
            <a:r>
              <a:rPr lang="en-US" altLang="ko-KR" dirty="0" smtClean="0"/>
              <a:t>Partners of industrialized economies will not transfer technology of high level.</a:t>
            </a:r>
          </a:p>
          <a:p>
            <a:r>
              <a:rPr lang="en-US" altLang="ko-KR" dirty="0" smtClean="0"/>
              <a:t>Reverse engineering : recruit cooperative expertise and mobilize them with extensive support.  </a:t>
            </a:r>
            <a:endParaRPr lang="ko-KR"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p:txBody>
          <a:bodyPr/>
          <a:lstStyle/>
          <a:p>
            <a:r>
              <a:rPr lang="en-US" altLang="ko-KR" smtClean="0"/>
              <a:t>Absolute Poverty!</a:t>
            </a:r>
          </a:p>
        </p:txBody>
      </p:sp>
      <p:sp>
        <p:nvSpPr>
          <p:cNvPr id="11267" name="내용 개체 틀 2"/>
          <p:cNvSpPr>
            <a:spLocks noGrp="1"/>
          </p:cNvSpPr>
          <p:nvPr>
            <p:ph idx="1"/>
          </p:nvPr>
        </p:nvSpPr>
        <p:spPr/>
        <p:txBody>
          <a:bodyPr>
            <a:normAutofit lnSpcReduction="10000"/>
          </a:bodyPr>
          <a:lstStyle/>
          <a:p>
            <a:r>
              <a:rPr lang="en-US" altLang="ko-KR" dirty="0" smtClean="0"/>
              <a:t>Two round annual cultivation – rice (summer) and barley (winter)</a:t>
            </a:r>
          </a:p>
          <a:p>
            <a:r>
              <a:rPr lang="en-US" altLang="ko-KR" dirty="0" smtClean="0"/>
              <a:t>Chronic shortage of food grain : The stock of rice used to be exhausted one month ahead of barley crops. “Grass roots-Pine tree skins”</a:t>
            </a:r>
          </a:p>
          <a:p>
            <a:r>
              <a:rPr lang="en-US" altLang="ko-KR" dirty="0" smtClean="0"/>
              <a:t>“Spring starvation” or “barley hill” came every year in May throughout the entire history of Korea.</a:t>
            </a:r>
            <a:endParaRPr lang="ko-KR" alt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R&amp;D</a:t>
            </a:r>
            <a:endParaRPr lang="ko-KR" altLang="en-US" dirty="0"/>
          </a:p>
        </p:txBody>
      </p:sp>
      <p:sp>
        <p:nvSpPr>
          <p:cNvPr id="3" name="내용 개체 틀 2"/>
          <p:cNvSpPr>
            <a:spLocks noGrp="1"/>
          </p:cNvSpPr>
          <p:nvPr>
            <p:ph idx="1"/>
          </p:nvPr>
        </p:nvSpPr>
        <p:spPr/>
        <p:txBody>
          <a:bodyPr/>
          <a:lstStyle/>
          <a:p>
            <a:r>
              <a:rPr lang="en-US" altLang="ko-KR" dirty="0" smtClean="0"/>
              <a:t>Steel : POSCO’ </a:t>
            </a:r>
            <a:r>
              <a:rPr lang="en-US" altLang="ko-KR" i="1" dirty="0" err="1" smtClean="0"/>
              <a:t>finex</a:t>
            </a:r>
            <a:r>
              <a:rPr lang="en-US" altLang="ko-KR" dirty="0" smtClean="0"/>
              <a:t> method</a:t>
            </a:r>
          </a:p>
          <a:p>
            <a:r>
              <a:rPr lang="en-US" altLang="ko-KR" dirty="0" smtClean="0"/>
              <a:t>Shipbuilding : ‘Hyundai Heavy Industry’s </a:t>
            </a:r>
            <a:r>
              <a:rPr lang="en-US" altLang="ko-KR" i="1" dirty="0" smtClean="0"/>
              <a:t>LNG tankers</a:t>
            </a:r>
            <a:r>
              <a:rPr lang="en-US" altLang="ko-KR" dirty="0" smtClean="0"/>
              <a:t>.</a:t>
            </a:r>
          </a:p>
          <a:p>
            <a:r>
              <a:rPr lang="en-US" altLang="ko-KR" dirty="0" smtClean="0"/>
              <a:t>CDMA : ETRI</a:t>
            </a:r>
          </a:p>
          <a:p>
            <a:r>
              <a:rPr lang="en-US" altLang="ko-KR" dirty="0" smtClean="0"/>
              <a:t>Passenger Cars : </a:t>
            </a:r>
            <a:r>
              <a:rPr lang="en-US" altLang="ko-KR" i="1" dirty="0" smtClean="0"/>
              <a:t>Pony</a:t>
            </a:r>
            <a:r>
              <a:rPr lang="en-US" altLang="ko-KR" dirty="0" smtClean="0"/>
              <a:t> Design at Torino</a:t>
            </a:r>
          </a:p>
          <a:p>
            <a:r>
              <a:rPr lang="en-US" altLang="ko-KR" dirty="0" smtClean="0"/>
              <a:t>Semi-conductors : Samsung’s Palo Alto Lab. </a:t>
            </a:r>
            <a:endParaRPr lang="ko-KR"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Export-led Growth 2</a:t>
            </a:r>
            <a:endParaRPr lang="ko-KR" altLang="en-US" dirty="0"/>
          </a:p>
        </p:txBody>
      </p:sp>
      <p:sp>
        <p:nvSpPr>
          <p:cNvPr id="3" name="내용 개체 틀 2"/>
          <p:cNvSpPr>
            <a:spLocks noGrp="1"/>
          </p:cNvSpPr>
          <p:nvPr>
            <p:ph idx="1"/>
          </p:nvPr>
        </p:nvSpPr>
        <p:spPr/>
        <p:txBody>
          <a:bodyPr/>
          <a:lstStyle/>
          <a:p>
            <a:r>
              <a:rPr lang="en-US" altLang="ko-KR" dirty="0" smtClean="0"/>
              <a:t>The entire global market is the market for the South Korean HCI</a:t>
            </a:r>
          </a:p>
          <a:p>
            <a:r>
              <a:rPr lang="en-US" altLang="ko-KR" dirty="0" smtClean="0"/>
              <a:t>Failure in HCI export means failure both in business and nation economy of South Korea.</a:t>
            </a:r>
          </a:p>
          <a:p>
            <a:r>
              <a:rPr lang="en-US" altLang="ko-KR" dirty="0" smtClean="0"/>
              <a:t>Under current trend of globalization, any economic growth will depend more and more upon export and trade.  </a:t>
            </a:r>
            <a:endParaRPr lang="ko-KR"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Competing for Jobs in Manufacturing </a:t>
            </a:r>
            <a:endParaRPr lang="ko-KR" altLang="en-US" dirty="0"/>
          </a:p>
        </p:txBody>
      </p:sp>
      <p:sp>
        <p:nvSpPr>
          <p:cNvPr id="3" name="내용 개체 틀 2"/>
          <p:cNvSpPr>
            <a:spLocks noGrp="1"/>
          </p:cNvSpPr>
          <p:nvPr>
            <p:ph idx="1"/>
          </p:nvPr>
        </p:nvSpPr>
        <p:spPr/>
        <p:txBody>
          <a:bodyPr/>
          <a:lstStyle/>
          <a:p>
            <a:r>
              <a:rPr lang="en-US" altLang="ko-KR" dirty="0" smtClean="0"/>
              <a:t>Jobs in manufacturing industry had been occupied exclusively by workers of industrialized economies.</a:t>
            </a:r>
          </a:p>
          <a:p>
            <a:r>
              <a:rPr lang="en-US" altLang="ko-KR" dirty="0" smtClean="0"/>
              <a:t>Undertaking industrialization by developing economies takes jobs away from </a:t>
            </a:r>
            <a:r>
              <a:rPr lang="en-US" altLang="ko-KR" dirty="0" smtClean="0"/>
              <a:t>workers of industrialized </a:t>
            </a:r>
            <a:r>
              <a:rPr lang="en-US" altLang="ko-KR" dirty="0" smtClean="0"/>
              <a:t>economies, either indirectly by </a:t>
            </a:r>
            <a:r>
              <a:rPr lang="en-US" altLang="ko-KR" i="1" dirty="0" smtClean="0"/>
              <a:t>import substitution</a:t>
            </a:r>
            <a:r>
              <a:rPr lang="en-US" altLang="ko-KR" dirty="0" smtClean="0"/>
              <a:t> or directly by </a:t>
            </a:r>
            <a:r>
              <a:rPr lang="en-US" altLang="ko-KR" i="1" dirty="0" smtClean="0"/>
              <a:t>export promotion.</a:t>
            </a:r>
            <a:endParaRPr lang="ko-KR"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Stages of Manufacturing Activity</a:t>
            </a:r>
            <a:endParaRPr lang="ko-KR" altLang="en-US" dirty="0"/>
          </a:p>
        </p:txBody>
      </p:sp>
      <p:sp>
        <p:nvSpPr>
          <p:cNvPr id="3" name="내용 개체 틀 2"/>
          <p:cNvSpPr>
            <a:spLocks noGrp="1"/>
          </p:cNvSpPr>
          <p:nvPr>
            <p:ph idx="1"/>
          </p:nvPr>
        </p:nvSpPr>
        <p:spPr/>
        <p:txBody>
          <a:bodyPr/>
          <a:lstStyle/>
          <a:p>
            <a:pPr>
              <a:buNone/>
            </a:pPr>
            <a:r>
              <a:rPr lang="en-US" altLang="ko-KR" dirty="0" smtClean="0"/>
              <a:t> Primary   Materials  Part &amp;        Assembly</a:t>
            </a:r>
          </a:p>
          <a:p>
            <a:pPr>
              <a:buNone/>
            </a:pPr>
            <a:r>
              <a:rPr lang="en-US" altLang="ko-KR" dirty="0" smtClean="0"/>
              <a:t>Resources              Components</a:t>
            </a:r>
          </a:p>
          <a:p>
            <a:pPr>
              <a:buNone/>
            </a:pPr>
            <a:endParaRPr lang="en-US" altLang="ko-KR" dirty="0" smtClean="0"/>
          </a:p>
          <a:p>
            <a:pPr>
              <a:buNone/>
            </a:pPr>
            <a:endParaRPr lang="en-US" altLang="ko-KR" dirty="0" smtClean="0"/>
          </a:p>
          <a:p>
            <a:pPr>
              <a:buFont typeface="Arial" charset="0"/>
              <a:buChar char="•"/>
            </a:pPr>
            <a:r>
              <a:rPr lang="en-US" altLang="ko-KR" dirty="0" smtClean="0"/>
              <a:t>Technologically accessible : </a:t>
            </a:r>
          </a:p>
          <a:p>
            <a:pPr>
              <a:buFont typeface="Arial" charset="0"/>
              <a:buChar char="•"/>
            </a:pPr>
            <a:r>
              <a:rPr lang="en-US" altLang="ko-KR" dirty="0" smtClean="0"/>
              <a:t>Techno. </a:t>
            </a:r>
            <a:r>
              <a:rPr lang="en-US" altLang="ko-KR" dirty="0" smtClean="0"/>
              <a:t>n</a:t>
            </a:r>
            <a:r>
              <a:rPr lang="en-US" altLang="ko-KR" dirty="0" smtClean="0"/>
              <a:t>ot accessible :                </a:t>
            </a:r>
            <a:endParaRPr lang="en-US" altLang="ko-KR" dirty="0" smtClean="0"/>
          </a:p>
        </p:txBody>
      </p:sp>
      <p:sp>
        <p:nvSpPr>
          <p:cNvPr id="4" name="직사각형 3"/>
          <p:cNvSpPr/>
          <p:nvPr/>
        </p:nvSpPr>
        <p:spPr>
          <a:xfrm>
            <a:off x="1043608" y="3068960"/>
            <a:ext cx="1584176" cy="86409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직사각형 4"/>
          <p:cNvSpPr/>
          <p:nvPr/>
        </p:nvSpPr>
        <p:spPr>
          <a:xfrm>
            <a:off x="2627784" y="3068960"/>
            <a:ext cx="1584176" cy="86409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직사각형 5"/>
          <p:cNvSpPr/>
          <p:nvPr/>
        </p:nvSpPr>
        <p:spPr>
          <a:xfrm>
            <a:off x="4211960" y="3068960"/>
            <a:ext cx="230425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직사각형 6"/>
          <p:cNvSpPr/>
          <p:nvPr/>
        </p:nvSpPr>
        <p:spPr>
          <a:xfrm>
            <a:off x="4211960" y="3645024"/>
            <a:ext cx="2304256" cy="28803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직사각형 7"/>
          <p:cNvSpPr/>
          <p:nvPr/>
        </p:nvSpPr>
        <p:spPr>
          <a:xfrm>
            <a:off x="6516216" y="3068960"/>
            <a:ext cx="2304256" cy="288032"/>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직사각형 8"/>
          <p:cNvSpPr/>
          <p:nvPr/>
        </p:nvSpPr>
        <p:spPr>
          <a:xfrm>
            <a:off x="6516216" y="3356992"/>
            <a:ext cx="2304256" cy="57606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직사각형 11"/>
          <p:cNvSpPr/>
          <p:nvPr/>
        </p:nvSpPr>
        <p:spPr>
          <a:xfrm>
            <a:off x="6372200" y="4725144"/>
            <a:ext cx="864096"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직사각형 12"/>
          <p:cNvSpPr/>
          <p:nvPr/>
        </p:nvSpPr>
        <p:spPr>
          <a:xfrm>
            <a:off x="7380312" y="4725144"/>
            <a:ext cx="864096" cy="216024"/>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직사각형 13"/>
          <p:cNvSpPr/>
          <p:nvPr/>
        </p:nvSpPr>
        <p:spPr>
          <a:xfrm>
            <a:off x="7092280" y="4149080"/>
            <a:ext cx="864096" cy="21602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직사각형 14"/>
          <p:cNvSpPr/>
          <p:nvPr/>
        </p:nvSpPr>
        <p:spPr>
          <a:xfrm>
            <a:off x="6084168" y="4149080"/>
            <a:ext cx="864096" cy="21602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직사각형 15"/>
          <p:cNvSpPr/>
          <p:nvPr/>
        </p:nvSpPr>
        <p:spPr>
          <a:xfrm>
            <a:off x="5364088" y="4725144"/>
            <a:ext cx="864096" cy="21602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Industrial Activities and Catch-Up</a:t>
            </a:r>
            <a:endParaRPr lang="ko-KR" altLang="en-US" dirty="0"/>
          </a:p>
        </p:txBody>
      </p:sp>
      <p:sp>
        <p:nvSpPr>
          <p:cNvPr id="3" name="내용 개체 틀 2"/>
          <p:cNvSpPr>
            <a:spLocks noGrp="1"/>
          </p:cNvSpPr>
          <p:nvPr>
            <p:ph idx="1"/>
          </p:nvPr>
        </p:nvSpPr>
        <p:spPr/>
        <p:txBody>
          <a:bodyPr/>
          <a:lstStyle/>
          <a:p>
            <a:r>
              <a:rPr lang="en-US" altLang="ko-KR" dirty="0" smtClean="0"/>
              <a:t>Pre-Industrial </a:t>
            </a:r>
            <a:r>
              <a:rPr lang="en-US" altLang="ko-KR" dirty="0" smtClean="0"/>
              <a:t>economies (may) provide raw materials and buy industrial products.</a:t>
            </a:r>
          </a:p>
          <a:p>
            <a:r>
              <a:rPr lang="en-US" altLang="ko-KR" dirty="0" smtClean="0"/>
              <a:t>Catch-up begins with joining </a:t>
            </a:r>
            <a:r>
              <a:rPr lang="en-US" altLang="ko-KR" dirty="0" smtClean="0"/>
              <a:t>in either accessible assembly         or P&amp;C       or both.     </a:t>
            </a:r>
            <a:endParaRPr lang="ko-KR" altLang="en-US" dirty="0"/>
          </a:p>
        </p:txBody>
      </p:sp>
      <p:sp>
        <p:nvSpPr>
          <p:cNvPr id="4" name="직사각형 3"/>
          <p:cNvSpPr/>
          <p:nvPr/>
        </p:nvSpPr>
        <p:spPr>
          <a:xfrm>
            <a:off x="4644008" y="3356992"/>
            <a:ext cx="864096" cy="21602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직사각형 4"/>
          <p:cNvSpPr/>
          <p:nvPr/>
        </p:nvSpPr>
        <p:spPr>
          <a:xfrm>
            <a:off x="7164288" y="3356992"/>
            <a:ext cx="864096" cy="21602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The First Stage of Industrialization</a:t>
            </a:r>
            <a:endParaRPr lang="ko-KR" altLang="en-US" dirty="0"/>
          </a:p>
        </p:txBody>
      </p:sp>
      <p:sp>
        <p:nvSpPr>
          <p:cNvPr id="3" name="내용 개체 틀 2"/>
          <p:cNvSpPr>
            <a:spLocks noGrp="1"/>
          </p:cNvSpPr>
          <p:nvPr>
            <p:ph idx="1"/>
          </p:nvPr>
        </p:nvSpPr>
        <p:spPr/>
        <p:txBody>
          <a:bodyPr>
            <a:normAutofit fontScale="92500" lnSpcReduction="20000"/>
          </a:bodyPr>
          <a:lstStyle/>
          <a:p>
            <a:pPr>
              <a:buNone/>
            </a:pPr>
            <a:r>
              <a:rPr lang="en-US" altLang="ko-KR" dirty="0" smtClean="0"/>
              <a:t>&lt;1&gt;Technologically Accessible Manufacturing</a:t>
            </a:r>
          </a:p>
          <a:p>
            <a:pPr>
              <a:buNone/>
            </a:pPr>
            <a:r>
              <a:rPr lang="en-US" altLang="ko-KR" dirty="0" smtClean="0"/>
              <a:t>&lt;2&gt;Factories, Machinery-Equipments, and Technology</a:t>
            </a:r>
          </a:p>
          <a:p>
            <a:pPr>
              <a:buNone/>
            </a:pPr>
            <a:r>
              <a:rPr lang="en-US" altLang="ko-KR" dirty="0" smtClean="0"/>
              <a:t>&lt;3&gt;Provision of Materials and Parts-Components</a:t>
            </a:r>
          </a:p>
          <a:p>
            <a:pPr>
              <a:buNone/>
            </a:pPr>
            <a:r>
              <a:rPr lang="en-US" altLang="ko-KR" dirty="0" smtClean="0"/>
              <a:t>&lt;4&gt;Marketing of Industrial Products</a:t>
            </a:r>
          </a:p>
          <a:p>
            <a:pPr>
              <a:buNone/>
            </a:pPr>
            <a:r>
              <a:rPr lang="en-US" altLang="ko-KR" i="1" dirty="0" smtClean="0"/>
              <a:t>“Begin with affordable technology. Build factory, get machinery/equipment and materials/ parts/components. Operate factory to produce. Sell the products.”</a:t>
            </a:r>
          </a:p>
          <a:p>
            <a:endParaRPr lang="en-US" altLang="ko-KR" dirty="0" smtClean="0"/>
          </a:p>
          <a:p>
            <a:endParaRPr lang="ko-KR"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&lt;1&gt;Technologically Accessible Manufacturing</a:t>
            </a:r>
            <a:endParaRPr lang="ko-KR" altLang="en-US" dirty="0"/>
          </a:p>
        </p:txBody>
      </p:sp>
      <p:sp>
        <p:nvSpPr>
          <p:cNvPr id="3" name="내용 개체 틀 2"/>
          <p:cNvSpPr>
            <a:spLocks noGrp="1"/>
          </p:cNvSpPr>
          <p:nvPr>
            <p:ph idx="1"/>
          </p:nvPr>
        </p:nvSpPr>
        <p:spPr/>
        <p:txBody>
          <a:bodyPr>
            <a:normAutofit fontScale="92500"/>
          </a:bodyPr>
          <a:lstStyle/>
          <a:p>
            <a:r>
              <a:rPr lang="en-US" altLang="ko-KR" dirty="0" smtClean="0"/>
              <a:t>Unskilled workforce could not afford high value-added manufacturing which are either capital intensive or high-tech intensive or both.</a:t>
            </a:r>
          </a:p>
          <a:p>
            <a:r>
              <a:rPr lang="en-US" altLang="ko-KR" dirty="0" smtClean="0"/>
              <a:t>South Korea started with low value-added manufacturing of simple labor-intensive goods such as plywood, garments and wigs, since they were the only accessible industrial activities for her workforce. </a:t>
            </a:r>
            <a:endParaRPr lang="ko-KR"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&lt;2&gt;Factories, Machinery-Equipments, and Technology</a:t>
            </a:r>
          </a:p>
        </p:txBody>
      </p:sp>
      <p:sp>
        <p:nvSpPr>
          <p:cNvPr id="3" name="내용 개체 틀 2"/>
          <p:cNvSpPr>
            <a:spLocks noGrp="1"/>
          </p:cNvSpPr>
          <p:nvPr>
            <p:ph idx="1"/>
          </p:nvPr>
        </p:nvSpPr>
        <p:spPr/>
        <p:txBody>
          <a:bodyPr/>
          <a:lstStyle/>
          <a:p>
            <a:r>
              <a:rPr lang="en-US" altLang="ko-KR" dirty="0" smtClean="0">
                <a:solidFill>
                  <a:srgbClr val="FF0000"/>
                </a:solidFill>
              </a:rPr>
              <a:t>Capital</a:t>
            </a:r>
            <a:r>
              <a:rPr lang="en-US" altLang="ko-KR" dirty="0" smtClean="0"/>
              <a:t> was needed for investment in building factories and acquiring machinery-equipment.</a:t>
            </a:r>
          </a:p>
          <a:p>
            <a:r>
              <a:rPr lang="en-US" altLang="ko-KR" dirty="0" smtClean="0"/>
              <a:t>Domestic capital for factory site and construction works.</a:t>
            </a:r>
          </a:p>
          <a:p>
            <a:r>
              <a:rPr lang="en-US" altLang="ko-KR" dirty="0" smtClean="0"/>
              <a:t>Foreign capital for importing machinery and equipment, and licensing foreign technology.</a:t>
            </a:r>
            <a:endParaRPr lang="ko-KR" altLang="en-US" dirty="0"/>
          </a:p>
        </p:txBody>
      </p:sp>
    </p:spTree>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4531</TotalTime>
  <Words>1418</Words>
  <Application>Microsoft Office PowerPoint</Application>
  <PresentationFormat>화면 슬라이드 쇼(4:3)</PresentationFormat>
  <Paragraphs>126</Paragraphs>
  <Slides>31</Slides>
  <Notes>1</Notes>
  <HiddenSlides>0</HiddenSlides>
  <MMClips>0</MMClips>
  <ScaleCrop>false</ScaleCrop>
  <HeadingPairs>
    <vt:vector size="4" baseType="variant">
      <vt:variant>
        <vt:lpstr>테마</vt:lpstr>
      </vt:variant>
      <vt:variant>
        <vt:i4>1</vt:i4>
      </vt:variant>
      <vt:variant>
        <vt:lpstr>슬라이드 제목</vt:lpstr>
      </vt:variant>
      <vt:variant>
        <vt:i4>31</vt:i4>
      </vt:variant>
    </vt:vector>
  </HeadingPairs>
  <TitlesOfParts>
    <vt:vector size="32" baseType="lpstr">
      <vt:lpstr>Office 테마</vt:lpstr>
      <vt:lpstr>South Korea’s Export-led Growth</vt:lpstr>
      <vt:lpstr>The Korean Economy in 1961 </vt:lpstr>
      <vt:lpstr>Absolute Poverty!</vt:lpstr>
      <vt:lpstr>Competing for Jobs in Manufacturing </vt:lpstr>
      <vt:lpstr>Stages of Manufacturing Activity</vt:lpstr>
      <vt:lpstr>Industrial Activities and Catch-Up</vt:lpstr>
      <vt:lpstr>The First Stage of Industrialization</vt:lpstr>
      <vt:lpstr>&lt;1&gt;Technologically Accessible Manufacturing</vt:lpstr>
      <vt:lpstr>&lt;2&gt;Factories, Machinery-Equipments, and Technology</vt:lpstr>
      <vt:lpstr>Capital Policy</vt:lpstr>
      <vt:lpstr>1. Domestic Capital</vt:lpstr>
      <vt:lpstr>1.1 High Deposit Rate, Low Loan Rate</vt:lpstr>
      <vt:lpstr>continued</vt:lpstr>
      <vt:lpstr>1.2 Development Inflation and  Forced Saving</vt:lpstr>
      <vt:lpstr>2. Foreign Capital</vt:lpstr>
      <vt:lpstr>2.1 No FDI!</vt:lpstr>
      <vt:lpstr>2.2 Foreign Loan Was Not Easy!</vt:lpstr>
      <vt:lpstr>2.3 How to Break Through? </vt:lpstr>
      <vt:lpstr>2.4 Deferring Foreign Exchanges Gap</vt:lpstr>
      <vt:lpstr>&lt;3&gt;Provision of Materials and Parts-Components</vt:lpstr>
      <vt:lpstr> &lt;4&gt;Marketing of Industrial Products</vt:lpstr>
      <vt:lpstr>Nature of Early Stage Catch-Up</vt:lpstr>
      <vt:lpstr>Need for Foreign Exchanges</vt:lpstr>
      <vt:lpstr>Dollar Earnings?</vt:lpstr>
      <vt:lpstr>Export</vt:lpstr>
      <vt:lpstr>Export-led Growth 1</vt:lpstr>
      <vt:lpstr>Localization: Equipment-Machinery, Parts-Components, and Materials</vt:lpstr>
      <vt:lpstr>Heavy and Chemical Industry</vt:lpstr>
      <vt:lpstr>Technological Up-Grading</vt:lpstr>
      <vt:lpstr>R&amp;D</vt:lpstr>
      <vt:lpstr>Export-led Growth 2</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South Korea’s Export-led Growth</dc:title>
  <dc:creator>이승훈</dc:creator>
  <cp:lastModifiedBy>이승훈</cp:lastModifiedBy>
  <cp:revision>93</cp:revision>
  <dcterms:created xsi:type="dcterms:W3CDTF">2012-02-18T18:22:48Z</dcterms:created>
  <dcterms:modified xsi:type="dcterms:W3CDTF">2012-11-16T09:20:17Z</dcterms:modified>
</cp:coreProperties>
</file>