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2" r:id="rId6"/>
    <p:sldId id="263" r:id="rId7"/>
    <p:sldId id="264" r:id="rId8"/>
    <p:sldId id="265" r:id="rId9"/>
    <p:sldId id="267" r:id="rId10"/>
    <p:sldId id="272" r:id="rId11"/>
    <p:sldId id="269" r:id="rId12"/>
    <p:sldId id="270" r:id="rId13"/>
    <p:sldId id="276" r:id="rId14"/>
    <p:sldId id="275" r:id="rId15"/>
    <p:sldId id="273" r:id="rId16"/>
    <p:sldId id="277" r:id="rId17"/>
    <p:sldId id="274"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A78323-B051-4232-8D83-F0580E4AF4A4}" type="datetimeFigureOut">
              <a:rPr lang="en-US" smtClean="0"/>
              <a:pPr/>
              <a:t>4/3/2013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1B0F52-05EC-43F9-95CD-90B4AD0E2C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CA08B8-B3AB-451E-888B-ED221FB22841}" type="datetime1">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D31A2-F243-4F2D-934E-EEB5D7CB94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54D11-3FB8-411B-9EDF-BDB6946BDAEE}" type="datetime1">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D31A2-F243-4F2D-934E-EEB5D7CB94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EFF63-F7C7-4C90-A02A-60E883006449}" type="datetime1">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D31A2-F243-4F2D-934E-EEB5D7CB94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6A3F26-25B3-43DA-93BC-E2111616F768}" type="datetime1">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D31A2-F243-4F2D-934E-EEB5D7CB94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73826-3D2A-4BBE-9B2C-CE2CDD12C3FA}" type="datetime1">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D31A2-F243-4F2D-934E-EEB5D7CB94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7268E1-D913-4455-9F44-9D341B4D376C}" type="datetime1">
              <a:rPr lang="en-US" smtClean="0"/>
              <a:pPr/>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D31A2-F243-4F2D-934E-EEB5D7CB94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9059A9-75D8-4942-B921-05D33D2DC57B}" type="datetime1">
              <a:rPr lang="en-US" smtClean="0"/>
              <a:pPr/>
              <a:t>4/3/2013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2D31A2-F243-4F2D-934E-EEB5D7CB94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4C8C1E-8ABE-419B-BFA5-830848BD7DA7}" type="datetime1">
              <a:rPr lang="en-US" smtClean="0"/>
              <a:pPr/>
              <a:t>4/3/2013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2D31A2-F243-4F2D-934E-EEB5D7CB94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4CEA5-5DF8-43F9-B98C-4E041662617B}" type="datetime1">
              <a:rPr lang="en-US" smtClean="0"/>
              <a:pPr/>
              <a:t>4/3/2013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2D31A2-F243-4F2D-934E-EEB5D7CB94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3090D-BA70-45BA-AE59-E8F6DA2D609B}" type="datetime1">
              <a:rPr lang="en-US" smtClean="0"/>
              <a:pPr/>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D31A2-F243-4F2D-934E-EEB5D7CB94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A480E-44B1-4717-9C7B-57FABF10255B}" type="datetime1">
              <a:rPr lang="en-US" smtClean="0"/>
              <a:pPr/>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D31A2-F243-4F2D-934E-EEB5D7CB94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C7C982-9EBD-4F06-B4BA-B401773E2DA0}" type="datetime1">
              <a:rPr lang="en-US" smtClean="0"/>
              <a:pPr/>
              <a:t>4/3/2013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D31A2-F243-4F2D-934E-EEB5D7CB94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3124199"/>
          </a:xfrm>
        </p:spPr>
        <p:txBody>
          <a:bodyPr>
            <a:normAutofit/>
          </a:bodyPr>
          <a:lstStyle/>
          <a:p>
            <a:r>
              <a:rPr lang="en-US" b="1" dirty="0"/>
              <a:t>Green National Accounting System in India: </a:t>
            </a:r>
            <a:r>
              <a:rPr lang="en-US" dirty="0"/>
              <a:t/>
            </a:r>
            <a:br>
              <a:rPr lang="en-US" dirty="0"/>
            </a:br>
            <a:r>
              <a:rPr lang="en-US" b="1" dirty="0"/>
              <a:t>Conceptual Issues and Measurement Problems</a:t>
            </a:r>
            <a:endParaRPr lang="en-US" dirty="0"/>
          </a:p>
        </p:txBody>
      </p:sp>
      <p:sp>
        <p:nvSpPr>
          <p:cNvPr id="3" name="Subtitle 2"/>
          <p:cNvSpPr>
            <a:spLocks noGrp="1"/>
          </p:cNvSpPr>
          <p:nvPr>
            <p:ph type="subTitle" idx="1"/>
          </p:nvPr>
        </p:nvSpPr>
        <p:spPr>
          <a:xfrm>
            <a:off x="1371600" y="4038600"/>
            <a:ext cx="6324600" cy="1676400"/>
          </a:xfrm>
        </p:spPr>
        <p:txBody>
          <a:bodyPr>
            <a:normAutofit fontScale="85000" lnSpcReduction="20000"/>
          </a:bodyPr>
          <a:lstStyle/>
          <a:p>
            <a:r>
              <a:rPr lang="en-US" b="1" dirty="0" smtClean="0">
                <a:solidFill>
                  <a:schemeClr val="tx1"/>
                </a:solidFill>
              </a:rPr>
              <a:t>S. Suresh Kumar</a:t>
            </a:r>
          </a:p>
          <a:p>
            <a:r>
              <a:rPr lang="en-US" b="1" dirty="0" smtClean="0">
                <a:solidFill>
                  <a:schemeClr val="tx1"/>
                </a:solidFill>
              </a:rPr>
              <a:t>Member, Indian Statistical Service</a:t>
            </a:r>
          </a:p>
          <a:p>
            <a:r>
              <a:rPr lang="en-US" b="1" dirty="0" smtClean="0">
                <a:solidFill>
                  <a:schemeClr val="tx1"/>
                </a:solidFill>
              </a:rPr>
              <a:t>Government </a:t>
            </a:r>
            <a:r>
              <a:rPr lang="en-US" b="1" dirty="0" smtClean="0">
                <a:solidFill>
                  <a:schemeClr val="tx1"/>
                </a:solidFill>
              </a:rPr>
              <a:t>of India</a:t>
            </a:r>
          </a:p>
          <a:p>
            <a:r>
              <a:rPr lang="en-US" b="1" dirty="0" smtClean="0">
                <a:solidFill>
                  <a:schemeClr val="tx1"/>
                </a:solidFill>
              </a:rPr>
              <a:t>New Delhi</a:t>
            </a:r>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FB2D31A2-F243-4F2D-934E-EEB5D7CB945E}"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5" name="Oval 4"/>
          <p:cNvSpPr/>
          <p:nvPr/>
        </p:nvSpPr>
        <p:spPr>
          <a:xfrm>
            <a:off x="1524000" y="1143000"/>
            <a:ext cx="5181600" cy="426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Proposed Methodology</a:t>
            </a:r>
            <a:endParaRPr lang="en-US" dirty="0"/>
          </a:p>
        </p:txBody>
      </p:sp>
      <p:sp>
        <p:nvSpPr>
          <p:cNvPr id="8" name="Oval 7"/>
          <p:cNvSpPr/>
          <p:nvPr/>
        </p:nvSpPr>
        <p:spPr>
          <a:xfrm>
            <a:off x="2438400" y="1447800"/>
            <a:ext cx="3657600" cy="289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t>SEEA</a:t>
            </a:r>
            <a:endParaRPr lang="en-US" sz="2000" dirty="0"/>
          </a:p>
        </p:txBody>
      </p:sp>
      <p:sp>
        <p:nvSpPr>
          <p:cNvPr id="9" name="Oval 8"/>
          <p:cNvSpPr/>
          <p:nvPr/>
        </p:nvSpPr>
        <p:spPr>
          <a:xfrm>
            <a:off x="3733800" y="2133600"/>
            <a:ext cx="21336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SNA</a:t>
            </a:r>
            <a:endParaRPr lang="en-US" dirty="0"/>
          </a:p>
        </p:txBody>
      </p:sp>
      <p:sp>
        <p:nvSpPr>
          <p:cNvPr id="10" name="Slide Number Placeholder 9"/>
          <p:cNvSpPr>
            <a:spLocks noGrp="1"/>
          </p:cNvSpPr>
          <p:nvPr>
            <p:ph type="sldNum" sz="quarter" idx="12"/>
          </p:nvPr>
        </p:nvSpPr>
        <p:spPr/>
        <p:txBody>
          <a:bodyPr/>
          <a:lstStyle/>
          <a:p>
            <a:fld id="{FB2D31A2-F243-4F2D-934E-EEB5D7CB945E}"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Challenges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Economic &amp; Political </a:t>
            </a:r>
          </a:p>
          <a:p>
            <a:pPr lvl="1"/>
            <a:r>
              <a:rPr lang="en-US" dirty="0" smtClean="0"/>
              <a:t>Large geographical area - 4 geographical regions (Mountainous region, Plains, Desert areas, Southern peninsular), - 4 climatic zones (Alpine Zone, Sub-tropical, Tropical, and Arid) with high degree of biodiversity.</a:t>
            </a:r>
          </a:p>
          <a:p>
            <a:pPr lvl="2"/>
            <a:r>
              <a:rPr lang="en-US" dirty="0" smtClean="0"/>
              <a:t>Wood content of forest varies as per types  of vegetation</a:t>
            </a:r>
          </a:p>
          <a:p>
            <a:pPr lvl="2"/>
            <a:r>
              <a:rPr lang="en-US" dirty="0" smtClean="0"/>
              <a:t>Segregation of data – According to region-wise  </a:t>
            </a:r>
          </a:p>
          <a:p>
            <a:pPr lvl="1"/>
            <a:r>
              <a:rPr lang="en-US" dirty="0" smtClean="0"/>
              <a:t>Conflict on the ownership of resources (forest dwellers vs. non-forest dwellers,  upper riparian  vs. lower riparian) </a:t>
            </a:r>
          </a:p>
        </p:txBody>
      </p:sp>
      <p:sp>
        <p:nvSpPr>
          <p:cNvPr id="4" name="Slide Number Placeholder 3"/>
          <p:cNvSpPr>
            <a:spLocks noGrp="1"/>
          </p:cNvSpPr>
          <p:nvPr>
            <p:ph type="sldNum" sz="quarter" idx="12"/>
          </p:nvPr>
        </p:nvSpPr>
        <p:spPr/>
        <p:txBody>
          <a:bodyPr/>
          <a:lstStyle/>
          <a:p>
            <a:fld id="{FB2D31A2-F243-4F2D-934E-EEB5D7CB945E}"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Challenges…</a:t>
            </a:r>
            <a:endParaRPr lang="en-US" dirty="0"/>
          </a:p>
        </p:txBody>
      </p:sp>
      <p:sp>
        <p:nvSpPr>
          <p:cNvPr id="3" name="Content Placeholder 2"/>
          <p:cNvSpPr>
            <a:spLocks noGrp="1"/>
          </p:cNvSpPr>
          <p:nvPr>
            <p:ph idx="1"/>
          </p:nvPr>
        </p:nvSpPr>
        <p:spPr/>
        <p:txBody>
          <a:bodyPr>
            <a:normAutofit/>
          </a:bodyPr>
          <a:lstStyle/>
          <a:p>
            <a:r>
              <a:rPr lang="en-US" dirty="0" smtClean="0"/>
              <a:t>Data Related (existing)</a:t>
            </a:r>
          </a:p>
          <a:p>
            <a:pPr lvl="1"/>
            <a:r>
              <a:rPr lang="en-US" dirty="0" smtClean="0"/>
              <a:t>Different organizations having different mandates involved in data collection. </a:t>
            </a:r>
          </a:p>
          <a:p>
            <a:pPr lvl="1"/>
            <a:r>
              <a:rPr lang="en-US" dirty="0" smtClean="0"/>
              <a:t>Varying levels of specialization and technical capabilities.</a:t>
            </a:r>
          </a:p>
          <a:p>
            <a:pPr lvl="1"/>
            <a:r>
              <a:rPr lang="en-US" dirty="0" smtClean="0"/>
              <a:t>specific purposes with specific set of indictors at specific time intervals.</a:t>
            </a:r>
          </a:p>
          <a:p>
            <a:pPr lvl="1"/>
            <a:r>
              <a:rPr lang="en-US" dirty="0" smtClean="0"/>
              <a:t>data dissemination policies may vary from organizations to organizations</a:t>
            </a:r>
          </a:p>
          <a:p>
            <a:endParaRPr lang="en-US" dirty="0"/>
          </a:p>
        </p:txBody>
      </p:sp>
      <p:sp>
        <p:nvSpPr>
          <p:cNvPr id="4" name="Slide Number Placeholder 3"/>
          <p:cNvSpPr>
            <a:spLocks noGrp="1"/>
          </p:cNvSpPr>
          <p:nvPr>
            <p:ph type="sldNum" sz="quarter" idx="12"/>
          </p:nvPr>
        </p:nvSpPr>
        <p:spPr/>
        <p:txBody>
          <a:bodyPr/>
          <a:lstStyle/>
          <a:p>
            <a:fld id="{FB2D31A2-F243-4F2D-934E-EEB5D7CB945E}"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Challenges…</a:t>
            </a:r>
            <a:endParaRPr lang="en-US" dirty="0"/>
          </a:p>
        </p:txBody>
      </p:sp>
      <p:sp>
        <p:nvSpPr>
          <p:cNvPr id="3" name="Content Placeholder 2"/>
          <p:cNvSpPr>
            <a:spLocks noGrp="1"/>
          </p:cNvSpPr>
          <p:nvPr>
            <p:ph idx="1"/>
          </p:nvPr>
        </p:nvSpPr>
        <p:spPr/>
        <p:txBody>
          <a:bodyPr>
            <a:normAutofit/>
          </a:bodyPr>
          <a:lstStyle/>
          <a:p>
            <a:r>
              <a:rPr lang="en-US" dirty="0" smtClean="0"/>
              <a:t>A Solution to this Problem –</a:t>
            </a:r>
          </a:p>
          <a:p>
            <a:pPr lvl="1"/>
            <a:r>
              <a:rPr lang="en-US" dirty="0" smtClean="0"/>
              <a:t>Establishing correlation between the existing databases of heterogeneous entity and linking them together and building up a database for the use of national accounting purposes </a:t>
            </a:r>
          </a:p>
          <a:p>
            <a:pPr lvl="1"/>
            <a:r>
              <a:rPr lang="en-US" dirty="0" smtClean="0"/>
              <a:t>Mechanisms need to be developed for the dissemination of necessary data on agreed principles</a:t>
            </a:r>
          </a:p>
          <a:p>
            <a:endParaRPr lang="en-US" dirty="0"/>
          </a:p>
        </p:txBody>
      </p:sp>
      <p:sp>
        <p:nvSpPr>
          <p:cNvPr id="4" name="Slide Number Placeholder 3"/>
          <p:cNvSpPr>
            <a:spLocks noGrp="1"/>
          </p:cNvSpPr>
          <p:nvPr>
            <p:ph type="sldNum" sz="quarter" idx="12"/>
          </p:nvPr>
        </p:nvSpPr>
        <p:spPr/>
        <p:txBody>
          <a:bodyPr/>
          <a:lstStyle/>
          <a:p>
            <a:fld id="{FB2D31A2-F243-4F2D-934E-EEB5D7CB945E}"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Challenges…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Future Data Requirements </a:t>
            </a:r>
          </a:p>
          <a:p>
            <a:endParaRPr lang="en-US" dirty="0" smtClean="0"/>
          </a:p>
          <a:p>
            <a:pPr algn="ctr">
              <a:buNone/>
            </a:pPr>
            <a:r>
              <a:rPr lang="en-US" b="1" dirty="0" smtClean="0"/>
              <a:t>Sustainability Can be defined as </a:t>
            </a:r>
          </a:p>
          <a:p>
            <a:pPr algn="ctr">
              <a:buNone/>
            </a:pPr>
            <a:r>
              <a:rPr lang="en-US" b="1" dirty="0" smtClean="0"/>
              <a:t>Final Stock – Consumption + Conservation + Augmentation &gt;= Initial Stock</a:t>
            </a:r>
          </a:p>
          <a:p>
            <a:endParaRPr lang="en-US" dirty="0" smtClean="0"/>
          </a:p>
          <a:p>
            <a:r>
              <a:rPr lang="en-US" dirty="0" smtClean="0"/>
              <a:t>Selection of Indicators</a:t>
            </a:r>
          </a:p>
          <a:p>
            <a:pPr lvl="1"/>
            <a:r>
              <a:rPr lang="en-US" dirty="0" smtClean="0"/>
              <a:t>Existing system supports the methodology based on the System of National Accounts (SNA). </a:t>
            </a:r>
          </a:p>
          <a:p>
            <a:pPr lvl="1"/>
            <a:r>
              <a:rPr lang="en-US" dirty="0" smtClean="0"/>
              <a:t>Human welfare indicators are qualitative in nature and falls beyond the ambit of a market economy. </a:t>
            </a:r>
          </a:p>
          <a:p>
            <a:pPr lvl="1"/>
            <a:r>
              <a:rPr lang="en-US" dirty="0" smtClean="0"/>
              <a:t>The environmental services are a complex set of interactions between the biotic and </a:t>
            </a:r>
            <a:r>
              <a:rPr lang="en-US" dirty="0" err="1" smtClean="0"/>
              <a:t>abiotic</a:t>
            </a:r>
            <a:r>
              <a:rPr lang="en-US" dirty="0" smtClean="0"/>
              <a:t> elements. </a:t>
            </a:r>
          </a:p>
        </p:txBody>
      </p:sp>
      <p:sp>
        <p:nvSpPr>
          <p:cNvPr id="4" name="Slide Number Placeholder 3"/>
          <p:cNvSpPr>
            <a:spLocks noGrp="1"/>
          </p:cNvSpPr>
          <p:nvPr>
            <p:ph type="sldNum" sz="quarter" idx="12"/>
          </p:nvPr>
        </p:nvSpPr>
        <p:spPr/>
        <p:txBody>
          <a:bodyPr/>
          <a:lstStyle/>
          <a:p>
            <a:fld id="{FB2D31A2-F243-4F2D-934E-EEB5D7CB945E}"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Challenges…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are the specific indicators for which estimations / predictions are required and how will it be integrated with the overall system?</a:t>
            </a:r>
          </a:p>
          <a:p>
            <a:pPr lvl="1"/>
            <a:r>
              <a:rPr lang="en-US" dirty="0" smtClean="0"/>
              <a:t>Existing Land-Use data not sufficient</a:t>
            </a:r>
          </a:p>
          <a:p>
            <a:pPr lvl="2"/>
            <a:r>
              <a:rPr lang="en-US" dirty="0" smtClean="0"/>
              <a:t>Depletion of Land / Forest quality</a:t>
            </a:r>
          </a:p>
          <a:p>
            <a:pPr lvl="1"/>
            <a:r>
              <a:rPr lang="en-US" dirty="0" smtClean="0"/>
              <a:t>Water Supply and Demand Analysis</a:t>
            </a:r>
          </a:p>
          <a:p>
            <a:pPr lvl="2"/>
            <a:r>
              <a:rPr lang="en-US" dirty="0" smtClean="0"/>
              <a:t>Water use according to Industry, urban, rural &amp; Agriculture – Total demand</a:t>
            </a:r>
          </a:p>
          <a:p>
            <a:pPr lvl="2"/>
            <a:r>
              <a:rPr lang="en-US" dirty="0" smtClean="0"/>
              <a:t>Quantification of Water resources – Both surface and Ground  water</a:t>
            </a:r>
          </a:p>
          <a:p>
            <a:pPr lvl="2"/>
            <a:r>
              <a:rPr lang="en-US" dirty="0" smtClean="0"/>
              <a:t>Augmentation of water resources</a:t>
            </a:r>
          </a:p>
          <a:p>
            <a:pPr>
              <a:buNone/>
            </a:pPr>
            <a:r>
              <a:rPr lang="en-US" dirty="0" smtClean="0"/>
              <a:t>	- Oil, Natural Gas &amp; Mineral resources</a:t>
            </a:r>
          </a:p>
          <a:p>
            <a:pPr lvl="2"/>
            <a:r>
              <a:rPr lang="en-US" dirty="0" smtClean="0"/>
              <a:t>Quantification of resources</a:t>
            </a:r>
          </a:p>
          <a:p>
            <a:pPr lvl="2"/>
            <a:r>
              <a:rPr lang="en-US" dirty="0" smtClean="0"/>
              <a:t>Rate of extraction		</a:t>
            </a:r>
          </a:p>
        </p:txBody>
      </p:sp>
      <p:sp>
        <p:nvSpPr>
          <p:cNvPr id="5" name="Slide Number Placeholder 4"/>
          <p:cNvSpPr>
            <a:spLocks noGrp="1"/>
          </p:cNvSpPr>
          <p:nvPr>
            <p:ph type="sldNum" sz="quarter" idx="12"/>
          </p:nvPr>
        </p:nvSpPr>
        <p:spPr/>
        <p:txBody>
          <a:bodyPr/>
          <a:lstStyle/>
          <a:p>
            <a:fld id="{FB2D31A2-F243-4F2D-934E-EEB5D7CB945E}"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Challenges…</a:t>
            </a:r>
            <a:endParaRPr lang="en-US" dirty="0"/>
          </a:p>
        </p:txBody>
      </p:sp>
      <p:sp>
        <p:nvSpPr>
          <p:cNvPr id="3" name="Content Placeholder 2"/>
          <p:cNvSpPr>
            <a:spLocks noGrp="1"/>
          </p:cNvSpPr>
          <p:nvPr>
            <p:ph idx="1"/>
          </p:nvPr>
        </p:nvSpPr>
        <p:spPr/>
        <p:txBody>
          <a:bodyPr/>
          <a:lstStyle/>
          <a:p>
            <a:r>
              <a:rPr lang="en-US" dirty="0" smtClean="0"/>
              <a:t>Measurement issues</a:t>
            </a:r>
          </a:p>
          <a:p>
            <a:pPr lvl="1"/>
            <a:r>
              <a:rPr lang="en-US" dirty="0" smtClean="0"/>
              <a:t>Efforts should be made to identify data gaps at country level and address </a:t>
            </a:r>
            <a:r>
              <a:rPr lang="en-US" dirty="0" smtClean="0"/>
              <a:t>it</a:t>
            </a:r>
            <a:endParaRPr lang="en-US" dirty="0" smtClean="0"/>
          </a:p>
          <a:p>
            <a:pPr lvl="1"/>
            <a:r>
              <a:rPr lang="en-US" dirty="0" smtClean="0"/>
              <a:t>Data </a:t>
            </a:r>
            <a:r>
              <a:rPr lang="en-US" dirty="0" smtClean="0"/>
              <a:t>on some indicators are already available. They are to be organized in time series manner </a:t>
            </a:r>
          </a:p>
          <a:p>
            <a:pPr lvl="1"/>
            <a:r>
              <a:rPr lang="en-US" dirty="0" smtClean="0"/>
              <a:t>Studies may be conducted to work out ratios</a:t>
            </a:r>
          </a:p>
          <a:p>
            <a:pPr lvl="1"/>
            <a:r>
              <a:rPr lang="en-US" dirty="0" smtClean="0"/>
              <a:t>Some </a:t>
            </a:r>
            <a:r>
              <a:rPr lang="en-US" dirty="0" smtClean="0"/>
              <a:t>of the indicators may be interpolated and extrapolated with base year value</a:t>
            </a:r>
          </a:p>
          <a:p>
            <a:pPr lvl="1">
              <a:buNone/>
            </a:pPr>
            <a:endParaRPr lang="en-US" dirty="0" smtClean="0"/>
          </a:p>
        </p:txBody>
      </p:sp>
      <p:sp>
        <p:nvSpPr>
          <p:cNvPr id="4" name="Slide Number Placeholder 3"/>
          <p:cNvSpPr>
            <a:spLocks noGrp="1"/>
          </p:cNvSpPr>
          <p:nvPr>
            <p:ph type="sldNum" sz="quarter" idx="12"/>
          </p:nvPr>
        </p:nvSpPr>
        <p:spPr/>
        <p:txBody>
          <a:bodyPr/>
          <a:lstStyle/>
          <a:p>
            <a:fld id="{FB2D31A2-F243-4F2D-934E-EEB5D7CB945E}"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Issues in focus</a:t>
            </a:r>
            <a:endParaRPr lang="en-US" dirty="0"/>
          </a:p>
        </p:txBody>
      </p:sp>
      <p:sp>
        <p:nvSpPr>
          <p:cNvPr id="3" name="Content Placeholder 2"/>
          <p:cNvSpPr>
            <a:spLocks noGrp="1"/>
          </p:cNvSpPr>
          <p:nvPr>
            <p:ph idx="1"/>
          </p:nvPr>
        </p:nvSpPr>
        <p:spPr/>
        <p:txBody>
          <a:bodyPr>
            <a:normAutofit fontScale="77500" lnSpcReduction="20000"/>
          </a:bodyPr>
          <a:lstStyle/>
          <a:p>
            <a:pPr>
              <a:defRPr/>
            </a:pPr>
            <a:r>
              <a:rPr lang="en-US" dirty="0" smtClean="0"/>
              <a:t>Implementation plan</a:t>
            </a:r>
          </a:p>
          <a:p>
            <a:pPr>
              <a:defRPr/>
            </a:pPr>
            <a:r>
              <a:rPr lang="en-US" dirty="0" smtClean="0"/>
              <a:t>Data augmentation – The </a:t>
            </a:r>
            <a:r>
              <a:rPr lang="en-US" dirty="0" err="1" smtClean="0"/>
              <a:t>govt</a:t>
            </a:r>
            <a:r>
              <a:rPr lang="en-US" dirty="0" smtClean="0"/>
              <a:t> agencies producing all relevant data needs to be identified.</a:t>
            </a:r>
          </a:p>
          <a:p>
            <a:pPr>
              <a:defRPr/>
            </a:pPr>
            <a:r>
              <a:rPr lang="en-US" dirty="0" smtClean="0"/>
              <a:t>Standardization of concepts and definitions, guidelines for the data collection and methods are to be formulated. </a:t>
            </a:r>
          </a:p>
          <a:p>
            <a:pPr>
              <a:defRPr/>
            </a:pPr>
            <a:r>
              <a:rPr lang="en-US" dirty="0" smtClean="0"/>
              <a:t>Capacity augmentation in terms of training and creation of manpower. Establishment of new institutions and refurbishment of the existing ones. </a:t>
            </a:r>
          </a:p>
          <a:p>
            <a:pPr>
              <a:defRPr/>
            </a:pPr>
            <a:r>
              <a:rPr lang="en-US" dirty="0" smtClean="0"/>
              <a:t>Collaborative mechanisms need to be initiated within the country and with international agencies. </a:t>
            </a:r>
          </a:p>
          <a:p>
            <a:pPr>
              <a:defRPr/>
            </a:pPr>
            <a:r>
              <a:rPr lang="en-US" dirty="0" smtClean="0"/>
              <a:t>Establishment of a mechanism for national level coordination.</a:t>
            </a:r>
          </a:p>
          <a:p>
            <a:endParaRPr lang="en-US" dirty="0"/>
          </a:p>
        </p:txBody>
      </p:sp>
      <p:sp>
        <p:nvSpPr>
          <p:cNvPr id="4" name="Slide Number Placeholder 3"/>
          <p:cNvSpPr>
            <a:spLocks noGrp="1"/>
          </p:cNvSpPr>
          <p:nvPr>
            <p:ph type="sldNum" sz="quarter" idx="12"/>
          </p:nvPr>
        </p:nvSpPr>
        <p:spPr/>
        <p:txBody>
          <a:bodyPr/>
          <a:lstStyle/>
          <a:p>
            <a:fld id="{FB2D31A2-F243-4F2D-934E-EEB5D7CB945E}"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sz="3600" dirty="0" smtClean="0">
              <a:latin typeface="Forte" pitchFamily="66" charset="0"/>
            </a:endParaRPr>
          </a:p>
          <a:p>
            <a:pPr algn="ctr">
              <a:buNone/>
            </a:pPr>
            <a:r>
              <a:rPr lang="en-US" sz="3600" dirty="0" smtClean="0">
                <a:latin typeface="Forte" pitchFamily="66" charset="0"/>
              </a:rPr>
              <a:t>Thank You</a:t>
            </a:r>
          </a:p>
          <a:p>
            <a:pPr algn="ctr">
              <a:buNone/>
            </a:pPr>
            <a:r>
              <a:rPr lang="en-US" sz="3600" dirty="0" smtClean="0">
                <a:latin typeface="Forte" pitchFamily="66" charset="0"/>
              </a:rPr>
              <a:t>For Your</a:t>
            </a:r>
          </a:p>
          <a:p>
            <a:pPr algn="ctr">
              <a:buNone/>
            </a:pPr>
            <a:r>
              <a:rPr lang="en-US" sz="3600" dirty="0" smtClean="0">
                <a:latin typeface="Forte" pitchFamily="66" charset="0"/>
              </a:rPr>
              <a:t>Kind Attention</a:t>
            </a:r>
          </a:p>
          <a:p>
            <a:pPr>
              <a:buNone/>
            </a:pPr>
            <a:endParaRPr lang="en-US" dirty="0" smtClean="0"/>
          </a:p>
          <a:p>
            <a:pPr>
              <a:buNone/>
            </a:pPr>
            <a:endParaRPr lang="en-US" dirty="0" smtClean="0"/>
          </a:p>
          <a:p>
            <a:pPr algn="ctr">
              <a:buNone/>
            </a:pPr>
            <a:r>
              <a:rPr lang="en-US" b="1" dirty="0" smtClean="0"/>
              <a:t>E-Mail:    sureshkumarji@gmail.com</a:t>
            </a:r>
            <a:endParaRPr lang="en-US" b="1" dirty="0"/>
          </a:p>
        </p:txBody>
      </p:sp>
      <p:sp>
        <p:nvSpPr>
          <p:cNvPr id="4" name="Slide Number Placeholder 3"/>
          <p:cNvSpPr>
            <a:spLocks noGrp="1"/>
          </p:cNvSpPr>
          <p:nvPr>
            <p:ph type="sldNum" sz="quarter" idx="12"/>
          </p:nvPr>
        </p:nvSpPr>
        <p:spPr/>
        <p:txBody>
          <a:bodyPr/>
          <a:lstStyle/>
          <a:p>
            <a:fld id="{FB2D31A2-F243-4F2D-934E-EEB5D7CB945E}" type="slidenum">
              <a:rPr lang="en-US" smtClean="0"/>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447800"/>
            <a:ext cx="8229600" cy="4419600"/>
          </a:xfrm>
        </p:spPr>
        <p:txBody>
          <a:bodyPr>
            <a:normAutofit fontScale="70000" lnSpcReduction="20000"/>
          </a:bodyPr>
          <a:lstStyle/>
          <a:p>
            <a:pPr>
              <a:defRPr/>
            </a:pPr>
            <a:r>
              <a:rPr lang="en-US" dirty="0"/>
              <a:t>India’s population is growing at an annual growth rate of 1.9%. </a:t>
            </a:r>
          </a:p>
          <a:p>
            <a:pPr lvl="1">
              <a:defRPr/>
            </a:pPr>
            <a:r>
              <a:rPr lang="en-US" dirty="0"/>
              <a:t>Size of population  - 0.33 Billion (1951 Census)</a:t>
            </a:r>
          </a:p>
          <a:p>
            <a:pPr lvl="1">
              <a:defRPr/>
            </a:pPr>
            <a:r>
              <a:rPr lang="en-US" dirty="0"/>
              <a:t>Increased to 1.21 Billion (2011).  </a:t>
            </a:r>
          </a:p>
          <a:p>
            <a:pPr>
              <a:defRPr/>
            </a:pPr>
            <a:r>
              <a:rPr lang="en-US" dirty="0"/>
              <a:t>Annual GDP growth rate </a:t>
            </a:r>
          </a:p>
          <a:p>
            <a:pPr lvl="1">
              <a:defRPr/>
            </a:pPr>
            <a:r>
              <a:rPr lang="en-US" dirty="0" smtClean="0"/>
              <a:t>3.5 - 4</a:t>
            </a:r>
            <a:r>
              <a:rPr lang="en-US" dirty="0"/>
              <a:t>%  - in the pre-liberalization period </a:t>
            </a:r>
            <a:r>
              <a:rPr lang="en-US" dirty="0" smtClean="0"/>
              <a:t>(Hindu Growth Rate ) </a:t>
            </a:r>
            <a:endParaRPr lang="en-US" dirty="0"/>
          </a:p>
          <a:p>
            <a:pPr lvl="1">
              <a:defRPr/>
            </a:pPr>
            <a:r>
              <a:rPr lang="en-US" dirty="0"/>
              <a:t>7.3% during 2003-2010 and </a:t>
            </a:r>
          </a:p>
          <a:p>
            <a:pPr lvl="1">
              <a:defRPr/>
            </a:pPr>
            <a:r>
              <a:rPr lang="en-US" dirty="0"/>
              <a:t>6.3% in 2011-12.  </a:t>
            </a:r>
          </a:p>
          <a:p>
            <a:pPr>
              <a:defRPr/>
            </a:pPr>
            <a:r>
              <a:rPr lang="en-US" dirty="0" smtClean="0"/>
              <a:t>Liberalization of Indian Economy (1991 onwards)</a:t>
            </a:r>
          </a:p>
          <a:p>
            <a:pPr>
              <a:defRPr/>
            </a:pPr>
            <a:r>
              <a:rPr lang="en-US" dirty="0" smtClean="0"/>
              <a:t>More </a:t>
            </a:r>
            <a:r>
              <a:rPr lang="en-US" dirty="0"/>
              <a:t>development demands more land use changes like deforestation, conversion of agricultural land into non-agricultural use etc. </a:t>
            </a:r>
          </a:p>
          <a:p>
            <a:pPr>
              <a:defRPr/>
            </a:pPr>
            <a:r>
              <a:rPr lang="en-US" dirty="0"/>
              <a:t>About 52% of the population is </a:t>
            </a:r>
            <a:r>
              <a:rPr lang="en-US" dirty="0" smtClean="0"/>
              <a:t>depends on </a:t>
            </a:r>
            <a:r>
              <a:rPr lang="en-US" dirty="0"/>
              <a:t>agriculture as small farmers and agricultural laborers. </a:t>
            </a:r>
          </a:p>
        </p:txBody>
      </p:sp>
      <p:sp>
        <p:nvSpPr>
          <p:cNvPr id="4" name="Slide Number Placeholder 3"/>
          <p:cNvSpPr>
            <a:spLocks noGrp="1"/>
          </p:cNvSpPr>
          <p:nvPr>
            <p:ph type="sldNum" sz="quarter" idx="12"/>
          </p:nvPr>
        </p:nvSpPr>
        <p:spPr/>
        <p:txBody>
          <a:bodyPr/>
          <a:lstStyle/>
          <a:p>
            <a:fld id="{FB2D31A2-F243-4F2D-934E-EEB5D7CB945E}"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pPr>
              <a:defRPr/>
            </a:pPr>
            <a:r>
              <a:rPr lang="en-US" dirty="0"/>
              <a:t>‘Poverty is the worst polluter’ – Late Mrs. </a:t>
            </a:r>
            <a:r>
              <a:rPr lang="en-US" dirty="0" err="1"/>
              <a:t>Indira</a:t>
            </a:r>
            <a:r>
              <a:rPr lang="en-US" dirty="0"/>
              <a:t> Gandhi, in 1972 in the world conference on ‘Human development’</a:t>
            </a:r>
          </a:p>
          <a:p>
            <a:pPr>
              <a:defRPr/>
            </a:pPr>
            <a:r>
              <a:rPr lang="en-US" dirty="0"/>
              <a:t>A host of legislations had been followed the Stockholm </a:t>
            </a:r>
            <a:r>
              <a:rPr lang="en-US" dirty="0" smtClean="0"/>
              <a:t>conference</a:t>
            </a:r>
            <a:endParaRPr lang="en-US" dirty="0"/>
          </a:p>
          <a:p>
            <a:pPr>
              <a:defRPr/>
            </a:pPr>
            <a:r>
              <a:rPr lang="en-US" dirty="0" smtClean="0"/>
              <a:t>Created Central </a:t>
            </a:r>
            <a:r>
              <a:rPr lang="en-US" dirty="0"/>
              <a:t>Pollution Control Board (CPCB) </a:t>
            </a:r>
            <a:r>
              <a:rPr lang="en-US" dirty="0" smtClean="0"/>
              <a:t>in </a:t>
            </a:r>
            <a:r>
              <a:rPr lang="en-US" dirty="0"/>
              <a:t>1974 </a:t>
            </a:r>
            <a:endParaRPr lang="en-US" dirty="0" smtClean="0"/>
          </a:p>
          <a:p>
            <a:pPr>
              <a:defRPr/>
            </a:pPr>
            <a:r>
              <a:rPr lang="en-US" dirty="0" smtClean="0"/>
              <a:t> </a:t>
            </a:r>
            <a:r>
              <a:rPr lang="en-US" dirty="0"/>
              <a:t>Annual ‘Compendium of Environment Statistics’ since </a:t>
            </a:r>
            <a:r>
              <a:rPr lang="en-US" dirty="0" smtClean="0"/>
              <a:t>1997 in line </a:t>
            </a:r>
            <a:r>
              <a:rPr lang="en-US" dirty="0"/>
              <a:t>Framework for the Development of Environment Statistics (FDES) by </a:t>
            </a:r>
            <a:r>
              <a:rPr lang="en-US" dirty="0" smtClean="0"/>
              <a:t>UNSD</a:t>
            </a:r>
          </a:p>
          <a:p>
            <a:pPr>
              <a:defRPr/>
            </a:pPr>
            <a:r>
              <a:rPr lang="en-US" dirty="0" smtClean="0"/>
              <a:t>8 </a:t>
            </a:r>
            <a:r>
              <a:rPr lang="en-US" dirty="0"/>
              <a:t>studies on NRA for selected sectors during the period </a:t>
            </a:r>
            <a:r>
              <a:rPr lang="en-US" dirty="0" smtClean="0"/>
              <a:t>2002-2008</a:t>
            </a:r>
            <a:r>
              <a:rPr lang="en-US" dirty="0"/>
              <a:t> </a:t>
            </a:r>
            <a:r>
              <a:rPr lang="en-US" dirty="0" smtClean="0"/>
              <a:t>(Mining</a:t>
            </a:r>
            <a:r>
              <a:rPr lang="en-US" dirty="0"/>
              <a:t>, Air, Water, Land, and </a:t>
            </a:r>
            <a:r>
              <a:rPr lang="en-US" dirty="0" smtClean="0"/>
              <a:t>Forest).</a:t>
            </a:r>
          </a:p>
          <a:p>
            <a:pPr>
              <a:defRPr/>
            </a:pPr>
            <a:r>
              <a:rPr lang="en-US" dirty="0" smtClean="0"/>
              <a:t>Constituted a Technical Advisory Committee in 2010 to monitor the ‘Synthesis’ project . Report submitted in 2012</a:t>
            </a:r>
          </a:p>
        </p:txBody>
      </p:sp>
      <p:sp>
        <p:nvSpPr>
          <p:cNvPr id="4" name="Slide Number Placeholder 3"/>
          <p:cNvSpPr>
            <a:spLocks noGrp="1"/>
          </p:cNvSpPr>
          <p:nvPr>
            <p:ph type="sldNum" sz="quarter" idx="12"/>
          </p:nvPr>
        </p:nvSpPr>
        <p:spPr/>
        <p:txBody>
          <a:bodyPr/>
          <a:lstStyle/>
          <a:p>
            <a:fld id="{FB2D31A2-F243-4F2D-934E-EEB5D7CB945E}"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pPr>
              <a:defRPr/>
            </a:pPr>
            <a:r>
              <a:rPr lang="en-US" dirty="0" smtClean="0"/>
              <a:t>Conflict between local communities who depend on natural resources for their livelihood and government policies </a:t>
            </a:r>
          </a:p>
          <a:p>
            <a:pPr>
              <a:defRPr/>
            </a:pPr>
            <a:r>
              <a:rPr lang="en-US" dirty="0" smtClean="0"/>
              <a:t>Dr</a:t>
            </a:r>
            <a:r>
              <a:rPr lang="en-US" dirty="0"/>
              <a:t>. </a:t>
            </a:r>
            <a:r>
              <a:rPr lang="en-US" dirty="0" err="1"/>
              <a:t>Jairam</a:t>
            </a:r>
            <a:r>
              <a:rPr lang="en-US" dirty="0"/>
              <a:t> </a:t>
            </a:r>
            <a:r>
              <a:rPr lang="en-US" dirty="0" err="1"/>
              <a:t>Ramesh</a:t>
            </a:r>
            <a:r>
              <a:rPr lang="en-US" dirty="0"/>
              <a:t>, </a:t>
            </a:r>
            <a:r>
              <a:rPr lang="en-US" dirty="0" smtClean="0"/>
              <a:t>the then </a:t>
            </a:r>
            <a:r>
              <a:rPr lang="en-US" dirty="0" err="1" smtClean="0"/>
              <a:t>Hon’ble</a:t>
            </a:r>
            <a:r>
              <a:rPr lang="en-US" dirty="0" smtClean="0"/>
              <a:t> </a:t>
            </a:r>
            <a:r>
              <a:rPr lang="en-US" dirty="0"/>
              <a:t>Minister of State for Environment and Forest felt that India needs Green National Accounts (GNA) that can influence the policy decisions of the government with respect to environment and its protection. </a:t>
            </a:r>
          </a:p>
          <a:p>
            <a:pPr>
              <a:defRPr/>
            </a:pPr>
            <a:r>
              <a:rPr lang="en-US" dirty="0"/>
              <a:t>He observed in one of his speeches that </a:t>
            </a:r>
            <a:r>
              <a:rPr lang="en-US" b="1" i="1" dirty="0"/>
              <a:t>‘If you can’t measure something, you can’t monitor it and manage it’</a:t>
            </a:r>
            <a:r>
              <a:rPr lang="en-US" dirty="0"/>
              <a:t>. </a:t>
            </a:r>
          </a:p>
          <a:p>
            <a:pPr>
              <a:defRPr/>
            </a:pPr>
            <a:r>
              <a:rPr lang="en-US" dirty="0"/>
              <a:t> Constituted an ‘Expert Group’ under the chairmanship of Sir. </a:t>
            </a:r>
            <a:r>
              <a:rPr lang="en-US" dirty="0" err="1"/>
              <a:t>Partha</a:t>
            </a:r>
            <a:r>
              <a:rPr lang="en-US" dirty="0"/>
              <a:t> </a:t>
            </a:r>
            <a:r>
              <a:rPr lang="en-US" dirty="0" err="1"/>
              <a:t>Dasgupta</a:t>
            </a:r>
            <a:r>
              <a:rPr lang="en-US" dirty="0"/>
              <a:t>, Professor-Emeritus, Cambridge University, UK under the administrative control of Ministry of Statistics &amp; </a:t>
            </a:r>
            <a:r>
              <a:rPr lang="en-US" dirty="0" err="1"/>
              <a:t>Programme</a:t>
            </a:r>
            <a:r>
              <a:rPr lang="en-US" dirty="0"/>
              <a:t> Implementation.  Central Statistics Office (CSO) comes under this Ministry</a:t>
            </a:r>
            <a:r>
              <a:rPr lang="en-US" dirty="0" smtClean="0"/>
              <a:t>.</a:t>
            </a:r>
            <a:endParaRPr lang="en-US" dirty="0"/>
          </a:p>
        </p:txBody>
      </p:sp>
      <p:sp>
        <p:nvSpPr>
          <p:cNvPr id="4" name="Slide Number Placeholder 3"/>
          <p:cNvSpPr>
            <a:spLocks noGrp="1"/>
          </p:cNvSpPr>
          <p:nvPr>
            <p:ph type="sldNum" sz="quarter" idx="12"/>
          </p:nvPr>
        </p:nvSpPr>
        <p:spPr/>
        <p:txBody>
          <a:bodyPr/>
          <a:lstStyle/>
          <a:p>
            <a:fld id="{FB2D31A2-F243-4F2D-934E-EEB5D7CB945E}"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 Overview of Existing Accounting Systems</a:t>
            </a:r>
            <a:br>
              <a:rPr lang="en-US" sz="3200" dirty="0" smtClean="0"/>
            </a:br>
            <a:r>
              <a:rPr lang="en-US" sz="3200" dirty="0" smtClean="0"/>
              <a:t>(System of National Accounts - SNA)</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A framework for the formulation of a set of accounting procedures that the national governments use to compile routinely to track the activities of their economies. </a:t>
            </a:r>
          </a:p>
          <a:p>
            <a:r>
              <a:rPr lang="en-US" dirty="0" smtClean="0"/>
              <a:t>A powerful tool to calculate major economic indicators like Gross Domestic Product (GDP), Gross National Product (GNP), saving rates, trade balance etc. </a:t>
            </a:r>
          </a:p>
          <a:p>
            <a:r>
              <a:rPr lang="en-US" dirty="0" smtClean="0"/>
              <a:t>First published in 1953 and latest in the series is the SNA 2008. </a:t>
            </a:r>
          </a:p>
          <a:p>
            <a:r>
              <a:rPr lang="en-US" dirty="0" smtClean="0"/>
              <a:t>The basic idea was to supply a reliable database to assess the impact of public policy on the economy.  </a:t>
            </a:r>
          </a:p>
          <a:p>
            <a:r>
              <a:rPr lang="en-US" dirty="0" smtClean="0"/>
              <a:t>Environmental concerns do not appear to have been adequately addressed in the SNA primarily on account of the fact that environmental activities fall outside the domain of the conventional definition of </a:t>
            </a:r>
            <a:r>
              <a:rPr lang="en-US" i="1" dirty="0" smtClean="0"/>
              <a:t>economic activity</a:t>
            </a:r>
            <a:r>
              <a:rPr lang="en-US" dirty="0" smtClean="0"/>
              <a:t>.</a:t>
            </a:r>
            <a:endParaRPr lang="en-US" dirty="0"/>
          </a:p>
        </p:txBody>
      </p:sp>
      <p:sp>
        <p:nvSpPr>
          <p:cNvPr id="4" name="Slide Number Placeholder 3"/>
          <p:cNvSpPr>
            <a:spLocks noGrp="1"/>
          </p:cNvSpPr>
          <p:nvPr>
            <p:ph type="sldNum" sz="quarter" idx="12"/>
          </p:nvPr>
        </p:nvSpPr>
        <p:spPr/>
        <p:txBody>
          <a:bodyPr/>
          <a:lstStyle/>
          <a:p>
            <a:fld id="{FB2D31A2-F243-4F2D-934E-EEB5D7CB945E}"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An Overview of Existing Accounting Systems</a:t>
            </a:r>
            <a:br>
              <a:rPr lang="en-US" sz="2800" dirty="0" smtClean="0"/>
            </a:br>
            <a:r>
              <a:rPr lang="en-US" sz="2800" dirty="0" smtClean="0"/>
              <a:t>(System of Environmental-Economic Accounting - SEEA)</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t>United Nations Statistical Commission (UNSC) established an informal group of statisticians, called ‘</a:t>
            </a:r>
            <a:r>
              <a:rPr lang="en-US" i="1" dirty="0" smtClean="0"/>
              <a:t>London Group on Resource Accounting</a:t>
            </a:r>
            <a:r>
              <a:rPr lang="en-US" dirty="0" smtClean="0"/>
              <a:t>’ in 1993.</a:t>
            </a:r>
          </a:p>
          <a:p>
            <a:r>
              <a:rPr lang="en-US" dirty="0" smtClean="0"/>
              <a:t>The </a:t>
            </a:r>
            <a:r>
              <a:rPr lang="en-US" dirty="0" smtClean="0"/>
              <a:t>objective:- </a:t>
            </a:r>
            <a:r>
              <a:rPr lang="en-US" dirty="0" smtClean="0"/>
              <a:t>to evolve the best practice in theory and practice of environmental accounting confining to the framework of SNA and to supply a forum for sharing national and international developments in environmental accounting. </a:t>
            </a:r>
          </a:p>
          <a:p>
            <a:r>
              <a:rPr lang="en-US" dirty="0" smtClean="0"/>
              <a:t>Broadened the conventional and rather rigid definition of assets adopted and followed under the SNA and developed an alternative system of national accounting incorporating all natural resource assets like land, soil, water, air etc., which form part of the environmental functions like waste absorption, ecological functions like habitat, flood and climate control, other non-economic amenities like wild biota, subsoil assets, land, water, air etc.</a:t>
            </a:r>
          </a:p>
        </p:txBody>
      </p:sp>
      <p:sp>
        <p:nvSpPr>
          <p:cNvPr id="4" name="Slide Number Placeholder 3"/>
          <p:cNvSpPr>
            <a:spLocks noGrp="1"/>
          </p:cNvSpPr>
          <p:nvPr>
            <p:ph type="sldNum" sz="quarter" idx="12"/>
          </p:nvPr>
        </p:nvSpPr>
        <p:spPr/>
        <p:txBody>
          <a:bodyPr/>
          <a:lstStyle/>
          <a:p>
            <a:fld id="{FB2D31A2-F243-4F2D-934E-EEB5D7CB945E}"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An Overview of Existing Accounting Systems</a:t>
            </a:r>
            <a:br>
              <a:rPr lang="en-US" sz="2800" dirty="0" smtClean="0"/>
            </a:br>
            <a:r>
              <a:rPr lang="en-US" sz="2800" dirty="0" smtClean="0"/>
              <a:t>(System of Environmental-Economic Accounting - SEEA)</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t>Developed as a Satellite Accounting System of SNA</a:t>
            </a:r>
          </a:p>
          <a:p>
            <a:r>
              <a:rPr lang="en-US" dirty="0" smtClean="0"/>
              <a:t>‘The Handbook of National Accounting:  Integrated Environmental and Economic Accounting’ (SEEA) published in 2003, has evolved certain monetary evaluation techniques to value the non-market functions of the natural resources. </a:t>
            </a:r>
          </a:p>
          <a:p>
            <a:r>
              <a:rPr lang="en-US" dirty="0" smtClean="0"/>
              <a:t>The environmental assets identified by the SEEA are </a:t>
            </a:r>
          </a:p>
          <a:p>
            <a:pPr lvl="1"/>
            <a:r>
              <a:rPr lang="en-US" dirty="0" smtClean="0"/>
              <a:t>(a) natural resources;  (b) mineral and energy resources; (c) soil resources;  (d) water resources; (e) biological resources; (f) land and associated surface water; and (g) ecosystems. </a:t>
            </a:r>
          </a:p>
          <a:p>
            <a:r>
              <a:rPr lang="en-US" dirty="0" smtClean="0"/>
              <a:t>These categories were useful to assess the impact on sustainability of natural resources and development. </a:t>
            </a:r>
          </a:p>
          <a:p>
            <a:r>
              <a:rPr lang="en-US" dirty="0" smtClean="0"/>
              <a:t>As the economic development and growth gather momentum, it should ensure ecological welfare by maintaining key environmental functions. </a:t>
            </a:r>
          </a:p>
        </p:txBody>
      </p:sp>
      <p:sp>
        <p:nvSpPr>
          <p:cNvPr id="4" name="Slide Number Placeholder 3"/>
          <p:cNvSpPr>
            <a:spLocks noGrp="1"/>
          </p:cNvSpPr>
          <p:nvPr>
            <p:ph type="sldNum" sz="quarter" idx="12"/>
          </p:nvPr>
        </p:nvSpPr>
        <p:spPr/>
        <p:txBody>
          <a:bodyPr/>
          <a:lstStyle/>
          <a:p>
            <a:fld id="{FB2D31A2-F243-4F2D-934E-EEB5D7CB945E}"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An Overview of Existing Accounting Systems</a:t>
            </a:r>
            <a:br>
              <a:rPr lang="en-US" sz="2800" dirty="0" smtClean="0"/>
            </a:br>
            <a:r>
              <a:rPr lang="en-US" sz="2800" dirty="0" smtClean="0"/>
              <a:t>(System of Environmental-Economic Accounting - SEEA)</a:t>
            </a:r>
            <a:endParaRPr lang="en-US" sz="2800" dirty="0"/>
          </a:p>
        </p:txBody>
      </p:sp>
      <p:sp>
        <p:nvSpPr>
          <p:cNvPr id="3" name="Content Placeholder 2"/>
          <p:cNvSpPr>
            <a:spLocks noGrp="1"/>
          </p:cNvSpPr>
          <p:nvPr>
            <p:ph idx="1"/>
          </p:nvPr>
        </p:nvSpPr>
        <p:spPr/>
        <p:txBody>
          <a:bodyPr>
            <a:normAutofit fontScale="62500" lnSpcReduction="20000"/>
          </a:bodyPr>
          <a:lstStyle/>
          <a:p>
            <a:r>
              <a:rPr lang="en-US" dirty="0" smtClean="0"/>
              <a:t>In 2012, the SEEA Central Framework (SEEA CF) adopted as an international statistical standard for environmental–economic accounting. </a:t>
            </a:r>
          </a:p>
          <a:p>
            <a:r>
              <a:rPr lang="en-US" dirty="0" smtClean="0"/>
              <a:t>Multipurpose conceptual framework for understanding the interactions between the economy and the environment, and for describing stocks and changes in stocks of environmental assets, built on agreed concepts, definitions, classifications, and accounting rules. </a:t>
            </a:r>
          </a:p>
          <a:p>
            <a:r>
              <a:rPr lang="en-US" dirty="0" smtClean="0"/>
              <a:t>Significant change between the SEEA-2003 and SEEA CF in terms of the treatment of environmental economic activities. The SEEA CF recognizes only two economic activities as environmental: </a:t>
            </a:r>
          </a:p>
          <a:p>
            <a:pPr lvl="1"/>
            <a:r>
              <a:rPr lang="en-US" dirty="0" smtClean="0"/>
              <a:t>‘environmental protection’ and ‘resource management’  </a:t>
            </a:r>
          </a:p>
          <a:p>
            <a:r>
              <a:rPr lang="en-US" dirty="0" smtClean="0"/>
              <a:t>The structure and details of discussion on measurement of environmental assets has been streamlined in a number of areas in SEEA CF when compared to SEEA-2003. </a:t>
            </a:r>
          </a:p>
          <a:p>
            <a:r>
              <a:rPr lang="en-US" dirty="0" smtClean="0"/>
              <a:t>Discussion on the application of the Net Present Value approach to the valuation of natural resources and the associated choice of discount rate has been developed. </a:t>
            </a:r>
          </a:p>
          <a:p>
            <a:endParaRPr lang="en-US" dirty="0"/>
          </a:p>
        </p:txBody>
      </p:sp>
      <p:sp>
        <p:nvSpPr>
          <p:cNvPr id="4" name="Slide Number Placeholder 3"/>
          <p:cNvSpPr>
            <a:spLocks noGrp="1"/>
          </p:cNvSpPr>
          <p:nvPr>
            <p:ph type="sldNum" sz="quarter" idx="12"/>
          </p:nvPr>
        </p:nvSpPr>
        <p:spPr/>
        <p:txBody>
          <a:bodyPr/>
          <a:lstStyle/>
          <a:p>
            <a:fld id="{FB2D31A2-F243-4F2D-934E-EEB5D7CB945E}"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Interim Report of the Expert Group On Green National Accounts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Framework concludes that the objective of economic evaluation should be a comprehensive notion of wealth. Wealth means the social value of an economy’s entire stock of capital assets. </a:t>
            </a:r>
          </a:p>
          <a:p>
            <a:pPr>
              <a:buNone/>
            </a:pPr>
            <a:r>
              <a:rPr lang="en-US" dirty="0" smtClean="0"/>
              <a:t>To estimate wealth, an economy’s productive base to be listed:</a:t>
            </a:r>
          </a:p>
          <a:p>
            <a:r>
              <a:rPr lang="en-US" dirty="0" smtClean="0"/>
              <a:t>Reproducible capital (roads, buildings, ports, machinery, equipment) or ‘manufactured capital’. Market prices are typically used to measure investments in reproducible capital. </a:t>
            </a:r>
          </a:p>
          <a:p>
            <a:pPr lvl="0"/>
            <a:r>
              <a:rPr lang="en-US" dirty="0" smtClean="0"/>
              <a:t>Human </a:t>
            </a:r>
            <a:r>
              <a:rPr lang="en-US" dirty="0" smtClean="0"/>
              <a:t>capital: </a:t>
            </a:r>
            <a:r>
              <a:rPr lang="en-US" dirty="0" smtClean="0"/>
              <a:t>People themselves are assets to nations. </a:t>
            </a:r>
          </a:p>
          <a:p>
            <a:pPr lvl="1"/>
            <a:r>
              <a:rPr lang="en-US" dirty="0" smtClean="0"/>
              <a:t>Population (Size and demographic profile):</a:t>
            </a:r>
          </a:p>
          <a:p>
            <a:pPr lvl="1"/>
            <a:r>
              <a:rPr lang="en-US" dirty="0" smtClean="0"/>
              <a:t>Education: Education involves costs and should be seen as investment in people. Total benefits of education are the sum of private and external benefits. </a:t>
            </a:r>
          </a:p>
          <a:p>
            <a:pPr lvl="1"/>
            <a:r>
              <a:rPr lang="en-US" dirty="0" smtClean="0"/>
              <a:t>Health: Good health enhances a person’s well-being and enhances productivity. </a:t>
            </a:r>
          </a:p>
          <a:p>
            <a:pPr lvl="0"/>
            <a:r>
              <a:rPr lang="en-US" dirty="0" smtClean="0"/>
              <a:t>Natural capital (local ecosystems, biomes, sub-soil resources)</a:t>
            </a:r>
          </a:p>
        </p:txBody>
      </p:sp>
      <p:sp>
        <p:nvSpPr>
          <p:cNvPr id="4" name="Slide Number Placeholder 3"/>
          <p:cNvSpPr>
            <a:spLocks noGrp="1"/>
          </p:cNvSpPr>
          <p:nvPr>
            <p:ph type="sldNum" sz="quarter" idx="12"/>
          </p:nvPr>
        </p:nvSpPr>
        <p:spPr/>
        <p:txBody>
          <a:bodyPr/>
          <a:lstStyle/>
          <a:p>
            <a:fld id="{FB2D31A2-F243-4F2D-934E-EEB5D7CB945E}"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1458</Words>
  <Application>Microsoft Office PowerPoint</Application>
  <PresentationFormat>On-screen Show (4:3)</PresentationFormat>
  <Paragraphs>149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Green National Accounting System in India:  Conceptual Issues and Measurement Problems</vt:lpstr>
      <vt:lpstr>Introduction</vt:lpstr>
      <vt:lpstr>Introduction…</vt:lpstr>
      <vt:lpstr>Introduction…</vt:lpstr>
      <vt:lpstr>An Overview of Existing Accounting Systems (System of National Accounts - SNA)</vt:lpstr>
      <vt:lpstr>An Overview of Existing Accounting Systems (System of Environmental-Economic Accounting - SEEA)</vt:lpstr>
      <vt:lpstr>An Overview of Existing Accounting Systems (System of Environmental-Economic Accounting - SEEA)</vt:lpstr>
      <vt:lpstr>An Overview of Existing Accounting Systems (System of Environmental-Economic Accounting - SEEA)</vt:lpstr>
      <vt:lpstr>Interim Report of the Expert Group On Green National Accounts</vt:lpstr>
      <vt:lpstr>Slide 10</vt:lpstr>
      <vt:lpstr>Major Challenges </vt:lpstr>
      <vt:lpstr>Major Challenges…</vt:lpstr>
      <vt:lpstr>Major Challenges…</vt:lpstr>
      <vt:lpstr>Major Challenges…</vt:lpstr>
      <vt:lpstr>Major Challenges…</vt:lpstr>
      <vt:lpstr>Major Challenges…</vt:lpstr>
      <vt:lpstr>Issues in focus</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National Accounting System in India:  Conceptual Issues and Measurement Problems</dc:title>
  <dc:creator>suresh</dc:creator>
  <cp:lastModifiedBy>suresh</cp:lastModifiedBy>
  <cp:revision>13</cp:revision>
  <dcterms:created xsi:type="dcterms:W3CDTF">2013-03-29T12:55:28Z</dcterms:created>
  <dcterms:modified xsi:type="dcterms:W3CDTF">2013-04-03T04:54:25Z</dcterms:modified>
</cp:coreProperties>
</file>