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2" r:id="rId4"/>
    <p:sldId id="278" r:id="rId5"/>
    <p:sldId id="277" r:id="rId6"/>
    <p:sldId id="283" r:id="rId7"/>
    <p:sldId id="276" r:id="rId8"/>
    <p:sldId id="284" r:id="rId9"/>
    <p:sldId id="275" r:id="rId10"/>
    <p:sldId id="288" r:id="rId11"/>
    <p:sldId id="265" r:id="rId12"/>
    <p:sldId id="289" r:id="rId13"/>
    <p:sldId id="259" r:id="rId14"/>
    <p:sldId id="279" r:id="rId15"/>
    <p:sldId id="269" r:id="rId16"/>
    <p:sldId id="274" r:id="rId17"/>
    <p:sldId id="280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4C142-741A-4BBE-8389-BE043D3812C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80AA-88E1-4308-BAA1-FE5F0470D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58200" cy="2907754"/>
          </a:xfrm>
        </p:spPr>
        <p:txBody>
          <a:bodyPr/>
          <a:lstStyle/>
          <a:p>
            <a:r>
              <a:rPr lang="ru-RU" b="1" dirty="0" err="1"/>
              <a:t>Reinterpreting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Public</a:t>
            </a:r>
            <a:r>
              <a:rPr lang="ru-RU" b="1" dirty="0"/>
              <a:t> </a:t>
            </a:r>
            <a:r>
              <a:rPr lang="ru-RU" b="1" dirty="0" err="1"/>
              <a:t>Space</a:t>
            </a:r>
            <a:r>
              <a:rPr lang="ru-RU" b="1" dirty="0"/>
              <a:t>: </a:t>
            </a:r>
            <a:r>
              <a:rPr lang="ru-RU" b="1" dirty="0" err="1"/>
              <a:t>Creativity</a:t>
            </a:r>
            <a:r>
              <a:rPr lang="ru-RU" b="1" dirty="0"/>
              <a:t>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City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772400" cy="2281808"/>
          </a:xfrm>
        </p:spPr>
        <p:txBody>
          <a:bodyPr>
            <a:normAutofit fontScale="85000" lnSpcReduction="20000"/>
          </a:bodyPr>
          <a:lstStyle/>
          <a:p>
            <a:r>
              <a:rPr lang="en-US" sz="4600" dirty="0" smtClean="0"/>
              <a:t>Anna </a:t>
            </a:r>
            <a:r>
              <a:rPr lang="en-US" sz="4600" dirty="0" err="1" smtClean="0"/>
              <a:t>Zhelnina</a:t>
            </a:r>
            <a:endParaRPr lang="en-US" sz="4600" dirty="0" smtClean="0"/>
          </a:p>
          <a:p>
            <a:endParaRPr lang="en-US" dirty="0" smtClean="0"/>
          </a:p>
          <a:p>
            <a:r>
              <a:rPr lang="en-US" dirty="0" smtClean="0"/>
              <a:t>National Research University – Higher School of Economics in St. Petersburg</a:t>
            </a:r>
          </a:p>
          <a:p>
            <a:r>
              <a:rPr lang="en-US" dirty="0" smtClean="0"/>
              <a:t>Research Group “Creative City”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Исправляй</a:t>
            </a:r>
            <a:r>
              <a:rPr lang="en-US" dirty="0" smtClean="0"/>
              <a:t>!</a:t>
            </a:r>
            <a:r>
              <a:rPr lang="ru-RU" dirty="0" err="1" smtClean="0"/>
              <a:t>Угарай</a:t>
            </a:r>
            <a:r>
              <a:rPr lang="en-US" dirty="0" smtClean="0"/>
              <a:t>!</a:t>
            </a:r>
            <a:r>
              <a:rPr lang="ru-RU" dirty="0" smtClean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Modify!HaveFun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saint-petersburg.ru/i2/imgweb/800/14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836363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“Voice of the streets” scandal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AutoShape 2" descr="http://vchera.com/uploads/12/11/19/d_4sCyTX7gHiA%5b1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://vchera.com/uploads/12/11/19/d_4sCyTX7gHiA%5b1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vchera.com/uploads/12/11/19/d_4sCyTX7gHiA%5b1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://vchera.com/uploads/12/11/19/d_4sCyTX7gHiA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169"/>
            <a:ext cx="9182482" cy="6093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means Sober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bms.24open.ru/images/38a373dfbd980a1d339852df3f9986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616624" cy="5297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en-US" dirty="0" smtClean="0"/>
              <a:t>DIY urban action marathon</a:t>
            </a:r>
            <a:endParaRPr lang="ru-RU" dirty="0"/>
          </a:p>
        </p:txBody>
      </p:sp>
      <p:sp>
        <p:nvSpPr>
          <p:cNvPr id="1026" name="AutoShape 2" descr="http://delaisam.org/wp-content/uploads/2013/02/x_7830f64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delaisam.org/wp-content/uploads/2013/02/x_7830f64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urbanurban.ru/wp-content/uploads/2012/04/DSC3820-620x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13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10415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11960"/>
                <a:gridCol w="4932040"/>
              </a:tblGrid>
              <a:tr h="429033">
                <a:tc>
                  <a:txBody>
                    <a:bodyPr/>
                    <a:lstStyle/>
                    <a:p>
                      <a:r>
                        <a:rPr lang="en-US" dirty="0" smtClean="0"/>
                        <a:t>“Snail”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“Frame”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220975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 knew I had to choose a different way, not fighting for the system.</a:t>
                      </a:r>
                      <a:r>
                        <a:rPr lang="en-US" sz="2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Not changing the system, </a:t>
                      </a:r>
                      <a:r>
                        <a:rPr lang="en-US" sz="2400" b="1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but making my own system</a:t>
                      </a:r>
                      <a:r>
                        <a:rPr lang="ru-RU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n-US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Well, at least a small one, where I</a:t>
                      </a:r>
                      <a:r>
                        <a:rPr lang="en-US" sz="2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can do my work in peace and comfort</a:t>
                      </a:r>
                      <a:r>
                        <a:rPr lang="ru-RU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endParaRPr lang="en-US" sz="2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I’m not interested </a:t>
                      </a:r>
                      <a:r>
                        <a:rPr lang="en-US" sz="24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non-expert opinions</a:t>
                      </a:r>
                      <a:r>
                        <a:rPr lang="en-US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It can really disturb you sometimes, unsettle you …</a:t>
                      </a:r>
                    </a:p>
                    <a:p>
                      <a:endParaRPr lang="en-US" sz="2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One can work for commerce.</a:t>
                      </a:r>
                      <a:r>
                        <a:rPr lang="en-US" sz="2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Or to become famous. Of simply to change the place so much, so that </a:t>
                      </a:r>
                      <a:r>
                        <a:rPr lang="en-US" sz="2400" b="1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people would say ‘thank you</a:t>
                      </a:r>
                      <a:r>
                        <a:rPr lang="en-US" sz="2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’ and think you are a hero.</a:t>
                      </a:r>
                      <a:endParaRPr lang="ru-RU" sz="24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Today </a:t>
                      </a:r>
                      <a:r>
                        <a:rPr lang="en-US" sz="24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you need to be out</a:t>
                      </a:r>
                      <a:r>
                        <a:rPr lang="en-US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 the streets, do it all with your own hands and put it in the street immediately. Galleries and institutions are outdated</a:t>
                      </a:r>
                      <a:r>
                        <a:rPr lang="ru-RU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 they</a:t>
                      </a:r>
                      <a:r>
                        <a:rPr lang="en-US" sz="2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sz="2400" i="1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other artists - AZ</a:t>
                      </a:r>
                      <a:r>
                        <a:rPr lang="en-US" sz="2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] have their space and position. We’re kind of together, but everyone on her own. I can see when I loose compared to them, </a:t>
                      </a:r>
                      <a:r>
                        <a:rPr lang="en-US" sz="2400" b="1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but altogether we win in the end</a:t>
                      </a:r>
                      <a:r>
                        <a:rPr lang="en-US" sz="2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 like </a:t>
                      </a:r>
                      <a:r>
                        <a:rPr lang="en-US" sz="24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 take</a:t>
                      </a:r>
                      <a:r>
                        <a:rPr lang="en-US" sz="2400" b="1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over new spaces, where new people are</a:t>
                      </a:r>
                      <a:r>
                        <a:rPr lang="en-US" sz="2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the new contemporary people, who live their lives in these spaces. And they live, and they feel all this drive. </a:t>
                      </a:r>
                      <a:endParaRPr lang="en-US" sz="2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C66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changes, new visions of the ‘good urban space’, voice</a:t>
            </a:r>
            <a:r>
              <a:rPr lang="en-US" dirty="0" smtClean="0"/>
              <a:t>/</a:t>
            </a:r>
            <a:r>
              <a:rPr lang="en-US" dirty="0" smtClean="0"/>
              <a:t> lifestyle/ values of a milieu / social group/ individual</a:t>
            </a:r>
            <a:endParaRPr lang="ru-RU" dirty="0" smtClean="0"/>
          </a:p>
          <a:p>
            <a:r>
              <a:rPr lang="en-US" dirty="0" smtClean="0"/>
              <a:t>Networked creativity (legitimization and support) – potential for collective action?</a:t>
            </a:r>
          </a:p>
          <a:p>
            <a:r>
              <a:rPr lang="en-US" dirty="0" smtClean="0"/>
              <a:t>DIY as a new form of contentious politics? [Douglas 2011]</a:t>
            </a:r>
          </a:p>
          <a:p>
            <a:r>
              <a:rPr lang="en-US" dirty="0" smtClean="0"/>
              <a:t>Creativity as ‘weapon of the weak’?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 descr="646b. Харм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3648532" cy="2794620"/>
          </a:xfrm>
          <a:prstGeom prst="rect">
            <a:avLst/>
          </a:prstGeom>
          <a:noFill/>
        </p:spPr>
      </p:pic>
      <p:pic>
        <p:nvPicPr>
          <p:cNvPr id="37892" name="Picture 4" descr="647. Харм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2457450" cy="3381375"/>
          </a:xfrm>
          <a:prstGeom prst="rect">
            <a:avLst/>
          </a:prstGeom>
          <a:noFill/>
        </p:spPr>
      </p:pic>
      <p:pic>
        <p:nvPicPr>
          <p:cNvPr id="37893" name="Picture 5" descr="648. Хармство: Анджей Иконников-Галиц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66975" cy="3381375"/>
          </a:xfrm>
          <a:prstGeom prst="rect">
            <a:avLst/>
          </a:prstGeom>
          <a:noFill/>
        </p:spPr>
      </p:pic>
      <p:pic>
        <p:nvPicPr>
          <p:cNvPr id="37894" name="Picture 6" descr="649. Хармство: Вася в тёмных очках с аккордеон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0"/>
            <a:ext cx="2105025" cy="3381375"/>
          </a:xfrm>
          <a:prstGeom prst="rect">
            <a:avLst/>
          </a:prstGeom>
          <a:noFill/>
        </p:spPr>
      </p:pic>
      <p:pic>
        <p:nvPicPr>
          <p:cNvPr id="37890" name="Picture 2" descr="646a. Хармств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-3268663"/>
            <a:ext cx="2562225" cy="1714500"/>
          </a:xfrm>
          <a:prstGeom prst="rect">
            <a:avLst/>
          </a:prstGeom>
          <a:noFill/>
        </p:spPr>
      </p:pic>
      <p:pic>
        <p:nvPicPr>
          <p:cNvPr id="37896" name="Picture 8" descr="646. &amp;KHcy;&amp;acy;&amp;rcy;&amp;mcy;&amp;scy;&amp;tcy;&amp;vcy;&amp;ocy;: &amp;Acy;. &amp;Kcy;&amp;ocy;&amp;vcy;&amp;acy;&amp;lcy;&amp;iocy;&amp;vcy; &amp;icy; &amp;Scy;. &amp;Vcy;&amp;acy;&amp;scy;&amp;icy;&amp;lcy;&amp;softcy;&amp;iecy;&amp;v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645024"/>
            <a:ext cx="370807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sphotos-a.ak.fbcdn.net/hphotos-ak-prn1/550782_10151612743388574_28664557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67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sphotos-a.ak.fbcdn.net/hphotos-ak-prn1/60974_10151564941298574_8495321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7056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 smtClean="0"/>
              <a:t>Bottom-up transformation of urban space by the means of art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24536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New actors – new visions of comfortable urban space</a:t>
            </a:r>
            <a:r>
              <a:rPr lang="en-US" dirty="0"/>
              <a:t>s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Graffiti, guerilla gardening, do-it-yourself </a:t>
            </a:r>
            <a:r>
              <a:rPr lang="en-US" dirty="0" smtClean="0"/>
              <a:t>modifications: from “pure resistance and contestation” to “public place beautification” [Visconti et al. 2010]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Role of the social and political context of transformation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Dynamic, networked character of initiatives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cs10019.userapi.com/u64868689/-14/x_13f9449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l"/>
            <a:r>
              <a:rPr lang="en-US" b="1" i="1" dirty="0" smtClean="0"/>
              <a:t>Research Group “Creative City”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Mapping initiatives in St Petersburg</a:t>
            </a:r>
          </a:p>
          <a:p>
            <a:endParaRPr lang="en-US" dirty="0" smtClean="0"/>
          </a:p>
          <a:p>
            <a:r>
              <a:rPr lang="en-US" dirty="0" smtClean="0"/>
              <a:t>Studying the professional biographies and networks of activists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What are the different ways to (creatively) claim the right to the city?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Creativity as a resource of counter-public(s)?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Analytical frameworks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Right to the city (Lefebvre, Harvey)</a:t>
            </a:r>
          </a:p>
          <a:p>
            <a:r>
              <a:rPr lang="en-US" sz="4000" dirty="0" smtClean="0"/>
              <a:t>City within a city, politicization (Kurt </a:t>
            </a:r>
            <a:r>
              <a:rPr lang="en-US" sz="4000" dirty="0" err="1" smtClean="0"/>
              <a:t>Iveson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Counter-publics (Nancy Fraser)</a:t>
            </a:r>
          </a:p>
          <a:p>
            <a:r>
              <a:rPr lang="en-US" sz="4000" dirty="0" smtClean="0"/>
              <a:t>Networked creativity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8772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‘insurgent’, ‘do-it-yourself’ (DIY), ‘guerrilla’, ‘everyday’, ‘participatory’ and/or ‘grassroots’ urbanism </a:t>
            </a:r>
            <a:r>
              <a:rPr lang="en-US" dirty="0" smtClean="0"/>
              <a:t> (</a:t>
            </a:r>
            <a:r>
              <a:rPr lang="en-US" dirty="0" err="1" smtClean="0"/>
              <a:t>Iveson</a:t>
            </a:r>
            <a:r>
              <a:rPr lang="en-US" dirty="0" smtClean="0"/>
              <a:t> 2009)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right to the city is, therefore, far more than a right of individual access to the </a:t>
            </a:r>
            <a:r>
              <a:rPr lang="en-US" dirty="0" smtClean="0"/>
              <a:t>resources that </a:t>
            </a:r>
            <a:r>
              <a:rPr lang="en-US" dirty="0" smtClean="0"/>
              <a:t>the city embodies: it is a right to change ourselves by changing the city more after our heart’s </a:t>
            </a:r>
            <a:r>
              <a:rPr lang="en-US" dirty="0" smtClean="0"/>
              <a:t>desire [Harvey 2003: 931].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“there </a:t>
            </a:r>
            <a:r>
              <a:rPr lang="en-US" dirty="0" smtClean="0"/>
              <a:t>are holes and chasms. These voids are not there due to chance. They are the places of the possible</a:t>
            </a:r>
            <a:r>
              <a:rPr lang="en-US" dirty="0" smtClean="0"/>
              <a:t>.” [Lefebvre</a:t>
            </a:r>
            <a:r>
              <a:rPr lang="en-US" dirty="0" smtClean="0"/>
              <a:t>, 1996: </a:t>
            </a:r>
            <a:r>
              <a:rPr lang="en-US" dirty="0" smtClean="0"/>
              <a:t>156].</a:t>
            </a:r>
          </a:p>
          <a:p>
            <a:r>
              <a:rPr lang="en-US" dirty="0" smtClean="0"/>
              <a:t>Cities as totalizing projects, but not </a:t>
            </a:r>
            <a:r>
              <a:rPr lang="en-US" dirty="0" err="1" smtClean="0"/>
              <a:t>totalizations</a:t>
            </a:r>
            <a:r>
              <a:rPr lang="en-US" dirty="0" smtClean="0"/>
              <a:t> [</a:t>
            </a:r>
            <a:r>
              <a:rPr lang="en-US" dirty="0" err="1" smtClean="0"/>
              <a:t>Amin</a:t>
            </a:r>
            <a:r>
              <a:rPr lang="en-US" dirty="0" smtClean="0"/>
              <a:t>, Thrift]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Creativity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actions </a:t>
            </a:r>
            <a:r>
              <a:rPr lang="en-US" dirty="0" smtClean="0"/>
              <a:t>emerging between the cracks of formal </a:t>
            </a:r>
            <a:r>
              <a:rPr lang="en-US" dirty="0" smtClean="0"/>
              <a:t>urbanism [</a:t>
            </a:r>
            <a:r>
              <a:rPr lang="en-US" dirty="0" err="1" smtClean="0"/>
              <a:t>Iveson</a:t>
            </a:r>
            <a:r>
              <a:rPr lang="en-US" dirty="0" smtClean="0"/>
              <a:t> 2013: 943]</a:t>
            </a:r>
          </a:p>
          <a:p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 smtClean="0"/>
              <a:t>propose alternative lifestyles, reinvent our daily lives, and reoccupy urban space with new uses</a:t>
            </a:r>
            <a:r>
              <a:rPr lang="en-US" dirty="0" smtClean="0"/>
              <a:t>’ [</a:t>
            </a:r>
            <a:r>
              <a:rPr lang="en-US" dirty="0" err="1" smtClean="0"/>
              <a:t>Zardini</a:t>
            </a:r>
            <a:r>
              <a:rPr lang="en-US" dirty="0" smtClean="0"/>
              <a:t> 2008: 16]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Filling the urban </a:t>
            </a:r>
            <a:r>
              <a:rPr lang="en-US" dirty="0" smtClean="0"/>
              <a:t>gaps with </a:t>
            </a:r>
            <a:r>
              <a:rPr lang="en-US" dirty="0" smtClean="0"/>
              <a:t>creativity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Street-artists (ad-busters)</a:t>
            </a:r>
            <a:endParaRPr lang="en-US" dirty="0" smtClean="0"/>
          </a:p>
          <a:p>
            <a:r>
              <a:rPr lang="en-US" dirty="0" smtClean="0"/>
              <a:t>Public art festival </a:t>
            </a:r>
          </a:p>
          <a:p>
            <a:r>
              <a:rPr lang="en-US" dirty="0" smtClean="0"/>
              <a:t>“Urban activists” aiming to change the environment [e.g. DIY urban festival]</a:t>
            </a:r>
            <a:endParaRPr lang="ru-RU" dirty="0" smtClean="0"/>
          </a:p>
          <a:p>
            <a:r>
              <a:rPr lang="en-US" dirty="0" smtClean="0"/>
              <a:t>Educational loft focusing on urban </a:t>
            </a:r>
            <a:r>
              <a:rPr lang="en-US" dirty="0" smtClean="0"/>
              <a:t>issues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“building </a:t>
            </a:r>
            <a:r>
              <a:rPr lang="en-US" dirty="0" smtClean="0"/>
              <a:t>a politics to connect the practices is a matter of both appropriation and political </a:t>
            </a:r>
            <a:r>
              <a:rPr lang="en-US" dirty="0" err="1" smtClean="0"/>
              <a:t>subjectivization</a:t>
            </a:r>
            <a:r>
              <a:rPr lang="en-US" dirty="0" smtClean="0"/>
              <a:t>, in which practitioners make themselves parties to a disagreement over the forms of authority that produce urban </a:t>
            </a:r>
            <a:r>
              <a:rPr lang="en-US" dirty="0" smtClean="0"/>
              <a:t>space” [</a:t>
            </a:r>
            <a:r>
              <a:rPr lang="en-US" dirty="0" err="1" smtClean="0"/>
              <a:t>Iveson</a:t>
            </a:r>
            <a:r>
              <a:rPr lang="en-US" dirty="0" smtClean="0"/>
              <a:t> 2013: 943]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енький">
      <a:dk1>
        <a:srgbClr val="FFFFFF"/>
      </a:dk1>
      <a:lt1>
        <a:srgbClr val="EDEDED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694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Reinterpreting the Public Space: Creativity in the City</vt:lpstr>
      <vt:lpstr>Bottom-up transformation of urban space by the means of art</vt:lpstr>
      <vt:lpstr>Research Group “Creative City”</vt:lpstr>
      <vt:lpstr>Analytical frameworks</vt:lpstr>
      <vt:lpstr>Слайд 5</vt:lpstr>
      <vt:lpstr> </vt:lpstr>
      <vt:lpstr>Urban Creativity</vt:lpstr>
      <vt:lpstr>Filling the urban gaps with creativity</vt:lpstr>
      <vt:lpstr>Слайд 9</vt:lpstr>
      <vt:lpstr>Исправляй!Угарай! / Modify!HaveFun </vt:lpstr>
      <vt:lpstr>“Voice of the streets” scandal </vt:lpstr>
      <vt:lpstr>Russian means Sober</vt:lpstr>
      <vt:lpstr>DIY urban action marathon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Anna</cp:lastModifiedBy>
  <cp:revision>29</cp:revision>
  <dcterms:created xsi:type="dcterms:W3CDTF">2013-06-07T04:49:44Z</dcterms:created>
  <dcterms:modified xsi:type="dcterms:W3CDTF">2013-06-08T05:33:19Z</dcterms:modified>
</cp:coreProperties>
</file>