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7" r:id="rId2"/>
    <p:sldId id="286" r:id="rId3"/>
    <p:sldId id="287" r:id="rId4"/>
    <p:sldId id="288" r:id="rId5"/>
    <p:sldId id="290" r:id="rId6"/>
    <p:sldId id="289" r:id="rId7"/>
    <p:sldId id="291" r:id="rId8"/>
    <p:sldId id="292" r:id="rId9"/>
    <p:sldId id="293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DCF5"/>
    <a:srgbClr val="A4D1F5"/>
    <a:srgbClr val="7DCDF5"/>
    <a:srgbClr val="F0F57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87043" autoAdjust="0"/>
  </p:normalViewPr>
  <p:slideViewPr>
    <p:cSldViewPr>
      <p:cViewPr>
        <p:scale>
          <a:sx n="62" d="100"/>
          <a:sy n="62" d="100"/>
        </p:scale>
        <p:origin x="-15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4A6A77C6-F47B-4B8D-9E3F-FB42D20E5B0D}" type="datetimeFigureOut">
              <a:rPr lang="ru-RU"/>
              <a:pPr/>
              <a:t>10.10.2013</a:t>
            </a:fld>
            <a:endParaRPr lang="ru-RU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64EA20C9-F2E8-45D6-9B40-9DF21FBC56B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129519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A20C9-F2E8-45D6-9B40-9DF21FBC56BE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9983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A20C9-F2E8-45D6-9B40-9DF21FBC56BE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99836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A20C9-F2E8-45D6-9B40-9DF21FBC56BE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99836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A20C9-F2E8-45D6-9B40-9DF21FBC56BE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99836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A20C9-F2E8-45D6-9B40-9DF21FBC56BE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99836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A20C9-F2E8-45D6-9B40-9DF21FBC56BE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99836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A20C9-F2E8-45D6-9B40-9DF21FBC56BE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99836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A20C9-F2E8-45D6-9B40-9DF21FBC56BE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9983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CDF7E-6E2A-4B83-AE06-96FB21323B50}" type="datetimeFigureOut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FA104-9157-4164-B8A4-04C5020870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4C7A7-6E0D-441B-B7F0-1E72DA2F40FD}" type="datetimeFigureOut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DECF6-4AE2-4C8F-8D98-3554E1A198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534BD-ACCD-42DB-B785-0DFEEF93402B}" type="datetimeFigureOut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03EEE-8356-4AAE-B959-9C228B4FAE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96033-77BF-4D3C-A0AB-1DAF7AC30C1A}" type="datetimeFigureOut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EF21E-A0A2-417D-A034-C6A6646330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C3929-B072-4678-8109-6E080492498A}" type="datetimeFigureOut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57C41-FE41-411D-B86F-93A1887413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87922-F56D-4065-8595-1DC98C27EFAE}" type="datetimeFigureOut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9F42F-6957-474E-B380-1FA2F6FA09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78194-887B-4B66-89F6-283ACD90EA00}" type="datetimeFigureOut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ADE4F-47F4-4AB8-9F88-4069D0A34E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26414-4A27-448C-BFDD-B4514C681655}" type="datetimeFigureOut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34300-4BE1-41A1-8AEA-EE9ECEC705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BA82A-BAC2-4DF4-AA45-3A674F92B97E}" type="datetimeFigureOut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4DDD4-0488-4CB5-8026-DBB7B93D74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215A4-2E85-4E66-811F-2A36B57BD403}" type="datetimeFigureOut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190F3-468D-4541-96B4-B5B46CDA5D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BE4EF-FD84-400B-A003-7590D8225352}" type="datetimeFigureOut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124A0-B140-4CF6-B058-A2B1EB78D3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574583D-B2F8-49B9-91CF-BF5A7CC2E078}" type="datetimeFigureOut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3D420CF-685C-475C-962E-35F5D5AB1E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med"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3586484" y="2708920"/>
            <a:ext cx="5539532" cy="4149080"/>
          </a:xfrm>
        </p:spPr>
        <p:txBody>
          <a:bodyPr rtlCol="0"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b="1" dirty="0" smtClean="0"/>
              <a:t>How </a:t>
            </a:r>
            <a:r>
              <a:rPr lang="en-US" sz="3600" b="1" dirty="0" smtClean="0"/>
              <a:t>much does Relational Capital matter during the Crisis</a:t>
            </a:r>
            <a:r>
              <a:rPr lang="en-US" sz="3600" b="1" dirty="0" smtClean="0"/>
              <a:t>?</a:t>
            </a:r>
            <a:br>
              <a:rPr lang="en-US" sz="3600" b="1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en-US" sz="3600" dirty="0" smtClean="0"/>
              <a:t>E. Kuminova</a:t>
            </a:r>
            <a:br>
              <a:rPr lang="en-US" sz="3600" dirty="0" smtClean="0"/>
            </a:br>
            <a:r>
              <a:rPr lang="en-US" sz="3600" dirty="0" smtClean="0"/>
              <a:t>A.Bykova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en-US" sz="3600" dirty="0" smtClean="0"/>
              <a:t>The </a:t>
            </a:r>
            <a:r>
              <a:rPr lang="en-US" sz="3600" dirty="0"/>
              <a:t>Changing Role of Intangibles over the Crisis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pic>
        <p:nvPicPr>
          <p:cNvPr id="13314" name="Изображение 3" descr="1917498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31963"/>
            <a:ext cx="3419475" cy="512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7" descr="logo_perm_horizontal_blu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189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US" dirty="0" smtClean="0"/>
              <a:t>Motivation for the Paper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 lvl="0"/>
            <a:r>
              <a:rPr kumimoji="1" lang="fi-FI" dirty="0" smtClean="0"/>
              <a:t>Strong and close relationships are considered as one of the most promising areas within the modern firm theory </a:t>
            </a:r>
            <a:endParaRPr kumimoji="1" lang="fi-FI" dirty="0" smtClean="0"/>
          </a:p>
          <a:p>
            <a:r>
              <a:rPr kumimoji="1" lang="fi-FI" dirty="0" smtClean="0"/>
              <a:t> </a:t>
            </a:r>
            <a:r>
              <a:rPr lang="en-US" dirty="0" smtClean="0"/>
              <a:t>Focus on investigation of </a:t>
            </a:r>
            <a:r>
              <a:rPr lang="en-US" b="1" dirty="0" smtClean="0"/>
              <a:t>particular</a:t>
            </a:r>
            <a:r>
              <a:rPr lang="en-US" dirty="0" smtClean="0"/>
              <a:t> IC component: t</a:t>
            </a:r>
            <a:r>
              <a:rPr kumimoji="1" lang="en-GB" dirty="0" smtClean="0"/>
              <a:t>he transformation of relational capital resources into company </a:t>
            </a:r>
            <a:r>
              <a:rPr kumimoji="1" lang="en-GB" dirty="0" smtClean="0"/>
              <a:t>value</a:t>
            </a:r>
            <a:endParaRPr lang="ru-RU" dirty="0" smtClean="0"/>
          </a:p>
        </p:txBody>
      </p:sp>
      <p:pic>
        <p:nvPicPr>
          <p:cNvPr id="4" name="Изображение 3" descr="vshe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50018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259632" y="5013176"/>
            <a:ext cx="7560840" cy="83099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kumimoji="1" lang="fi-FI" sz="2400" b="1" dirty="0" smtClean="0"/>
              <a:t> Does </a:t>
            </a:r>
            <a:r>
              <a:rPr kumimoji="1" lang="fi-FI" sz="2400" b="1" dirty="0" smtClean="0"/>
              <a:t>relational capital become more relevant for the process of value creation during the crisis? </a:t>
            </a:r>
            <a:endParaRPr kumimoji="1" lang="fi-FI" sz="2400" b="1" dirty="0"/>
          </a:p>
        </p:txBody>
      </p:sp>
      <p:pic>
        <p:nvPicPr>
          <p:cNvPr id="39938" name="Picture 2" descr="http://www.finestspb.ru/upload/vopros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653136"/>
            <a:ext cx="1280692" cy="19168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5879794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US" dirty="0" smtClean="0"/>
              <a:t>Motivation for the Paper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3456384"/>
          </a:xfrm>
        </p:spPr>
        <p:txBody>
          <a:bodyPr/>
          <a:lstStyle/>
          <a:p>
            <a:pPr lvl="0"/>
            <a:r>
              <a:rPr kumimoji="1" lang="fi-FI" sz="2400" dirty="0" smtClean="0"/>
              <a:t>Evidenence during the crisis: Dependence on the foreign capital led to the bancruptsy (at least decline of financial results)</a:t>
            </a:r>
          </a:p>
          <a:p>
            <a:pPr lvl="0"/>
            <a:r>
              <a:rPr kumimoji="1" lang="fi-FI" sz="2400" dirty="0" smtClean="0"/>
              <a:t>Contradictory facts about business associations (BA): </a:t>
            </a:r>
          </a:p>
          <a:p>
            <a:pPr lvl="1"/>
            <a:r>
              <a:rPr lang="en-US" sz="2400" i="1" dirty="0" smtClean="0"/>
              <a:t>the negative </a:t>
            </a:r>
            <a:r>
              <a:rPr lang="en-US" sz="2400" i="1" dirty="0" smtClean="0"/>
              <a:t>effect </a:t>
            </a:r>
            <a:r>
              <a:rPr lang="en-US" sz="2400" i="1" dirty="0" smtClean="0"/>
              <a:t>for companies </a:t>
            </a:r>
            <a:r>
              <a:rPr lang="en-US" sz="2400" i="1" dirty="0" smtClean="0"/>
              <a:t>who are in the </a:t>
            </a:r>
            <a:r>
              <a:rPr lang="en-US" sz="2400" i="1" dirty="0" smtClean="0"/>
              <a:t>strong dependence on their </a:t>
            </a:r>
            <a:r>
              <a:rPr lang="en-US" sz="2400" i="1" dirty="0" smtClean="0"/>
              <a:t>partners</a:t>
            </a:r>
          </a:p>
          <a:p>
            <a:pPr lvl="1"/>
            <a:r>
              <a:rPr lang="en-US" sz="2400" i="1" dirty="0" smtClean="0"/>
              <a:t>the </a:t>
            </a:r>
            <a:r>
              <a:rPr lang="en-US" sz="2400" i="1" dirty="0" smtClean="0"/>
              <a:t>minimization of </a:t>
            </a:r>
            <a:r>
              <a:rPr lang="en-US" sz="2400" i="1" dirty="0" smtClean="0"/>
              <a:t>and </a:t>
            </a:r>
            <a:r>
              <a:rPr lang="en-US" sz="2400" i="1" dirty="0" smtClean="0"/>
              <a:t>transaction costs and uncertainty caused by market failure</a:t>
            </a:r>
            <a:endParaRPr kumimoji="1" lang="fi-FI" sz="2400" i="1" dirty="0" smtClean="0"/>
          </a:p>
        </p:txBody>
      </p:sp>
      <p:pic>
        <p:nvPicPr>
          <p:cNvPr id="4" name="Изображение 3" descr="vshe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50018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http://www.finestspb.ru/upload/vopros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4437112"/>
            <a:ext cx="1280692" cy="2204864"/>
          </a:xfrm>
          <a:prstGeom prst="rect">
            <a:avLst/>
          </a:prstGeom>
          <a:noFill/>
        </p:spPr>
      </p:pic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1547664" y="4591000"/>
            <a:ext cx="7200800" cy="70788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1" dirty="0" smtClean="0"/>
              <a:t>Foreign capital employed </a:t>
            </a:r>
            <a:r>
              <a:rPr kumimoji="1" lang="en-US" sz="2000" b="1" dirty="0" smtClean="0"/>
              <a:t>has </a:t>
            </a:r>
            <a:r>
              <a:rPr kumimoji="1" lang="en-US" sz="2000" b="1" dirty="0" smtClean="0"/>
              <a:t>the negative impact on the value creation during the global economic </a:t>
            </a:r>
            <a:r>
              <a:rPr kumimoji="1" lang="en-US" sz="2000" b="1" dirty="0" smtClean="0"/>
              <a:t>crisis</a:t>
            </a:r>
            <a:endParaRPr kumimoji="1" lang="en-US" sz="2000" b="1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1907704" y="5661248"/>
            <a:ext cx="6984776" cy="70788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kumimoji="1" lang="en-US" sz="2000" b="1" dirty="0" smtClean="0"/>
              <a:t>Participation in </a:t>
            </a:r>
            <a:r>
              <a:rPr kumimoji="1" lang="en-US" sz="2000" b="1" dirty="0" smtClean="0"/>
              <a:t>BA positively </a:t>
            </a:r>
            <a:r>
              <a:rPr kumimoji="1" lang="en-US" sz="2000" b="1" dirty="0" smtClean="0"/>
              <a:t>correlates with the value creation in terms of the strong financial </a:t>
            </a:r>
            <a:r>
              <a:rPr kumimoji="1" lang="en-US" sz="2000" b="1" dirty="0" smtClean="0"/>
              <a:t>constraints</a:t>
            </a:r>
            <a:endParaRPr kumimoji="1" lang="ru-RU" sz="20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5879794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8013576" cy="1143000"/>
          </a:xfrm>
        </p:spPr>
        <p:txBody>
          <a:bodyPr/>
          <a:lstStyle/>
          <a:p>
            <a:r>
              <a:rPr lang="en-US" sz="3600" dirty="0" smtClean="0"/>
              <a:t>R</a:t>
            </a:r>
            <a:r>
              <a:rPr lang="en-US" sz="3600" dirty="0" smtClean="0"/>
              <a:t>C Definition: </a:t>
            </a:r>
            <a:br>
              <a:rPr lang="en-US" sz="3600" dirty="0" smtClean="0"/>
            </a:br>
            <a:r>
              <a:rPr lang="en-US" sz="3600" dirty="0" smtClean="0"/>
              <a:t>several directions to the analysis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 lvl="0"/>
            <a:r>
              <a:rPr lang="fi-FI" dirty="0" smtClean="0"/>
              <a:t>RC as potential source for company’s financial </a:t>
            </a:r>
            <a:r>
              <a:rPr lang="fi-FI" dirty="0" smtClean="0"/>
              <a:t>prosperity: market, power, and </a:t>
            </a:r>
            <a:r>
              <a:rPr lang="fi-FI" dirty="0" smtClean="0"/>
              <a:t>cooperation links</a:t>
            </a:r>
            <a:endParaRPr kumimoji="1" lang="fi-FI" dirty="0" smtClean="0"/>
          </a:p>
          <a:p>
            <a:r>
              <a:rPr kumimoji="1" lang="fi-FI" dirty="0" smtClean="0"/>
              <a:t> </a:t>
            </a:r>
            <a:r>
              <a:rPr lang="en-GB" dirty="0" smtClean="0"/>
              <a:t>Internal </a:t>
            </a:r>
            <a:r>
              <a:rPr lang="en-GB" dirty="0" smtClean="0"/>
              <a:t>features and structure of </a:t>
            </a:r>
            <a:r>
              <a:rPr lang="en-GB" dirty="0" smtClean="0"/>
              <a:t>RC or social capital</a:t>
            </a:r>
          </a:p>
          <a:p>
            <a:r>
              <a:rPr lang="fi-FI" dirty="0" smtClean="0"/>
              <a:t>RC includes </a:t>
            </a:r>
            <a:r>
              <a:rPr lang="fi-FI" dirty="0" smtClean="0"/>
              <a:t>both the internal and the external dimensions </a:t>
            </a:r>
            <a:endParaRPr lang="ru-RU" dirty="0" smtClean="0"/>
          </a:p>
        </p:txBody>
      </p:sp>
      <p:pic>
        <p:nvPicPr>
          <p:cNvPr id="4" name="Изображение 3" descr="vshe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50018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5879794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US" dirty="0" smtClean="0"/>
              <a:t>Research Framework: </a:t>
            </a:r>
            <a:br>
              <a:rPr lang="en-US" dirty="0" smtClean="0"/>
            </a:br>
            <a:r>
              <a:rPr lang="en-US" dirty="0" smtClean="0"/>
              <a:t>using HT-specification</a:t>
            </a:r>
            <a:endParaRPr lang="ru-RU" dirty="0"/>
          </a:p>
        </p:txBody>
      </p:sp>
      <p:pic>
        <p:nvPicPr>
          <p:cNvPr id="4" name="Изображение 3" descr="vshe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50018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323528" y="1484785"/>
            <a:ext cx="8136903" cy="4896544"/>
            <a:chOff x="2214" y="7794"/>
            <a:chExt cx="8820" cy="6105"/>
          </a:xfrm>
        </p:grpSpPr>
        <p:sp>
          <p:nvSpPr>
            <p:cNvPr id="6" name="AutoShape 28"/>
            <p:cNvSpPr>
              <a:spLocks noChangeArrowheads="1"/>
            </p:cNvSpPr>
            <p:nvPr/>
          </p:nvSpPr>
          <p:spPr bwMode="auto">
            <a:xfrm>
              <a:off x="5094" y="7794"/>
              <a:ext cx="2895" cy="85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Market value added</a:t>
              </a: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29"/>
            <p:cNvSpPr>
              <a:spLocks noChangeArrowheads="1"/>
            </p:cNvSpPr>
            <p:nvPr/>
          </p:nvSpPr>
          <p:spPr bwMode="auto">
            <a:xfrm>
              <a:off x="2214" y="8874"/>
              <a:ext cx="2700" cy="10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-52"/>
                  <a:cs typeface="Arial" pitchFamily="34" charset="0"/>
                </a:rPr>
                <a:t>Time-varying exogenous indicators</a:t>
              </a: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30"/>
            <p:cNvSpPr>
              <a:spLocks noChangeArrowheads="1"/>
            </p:cNvSpPr>
            <p:nvPr/>
          </p:nvSpPr>
          <p:spPr bwMode="auto">
            <a:xfrm>
              <a:off x="5274" y="8874"/>
              <a:ext cx="2700" cy="10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-52"/>
                  <a:cs typeface="Arial" pitchFamily="34" charset="0"/>
                </a:rPr>
                <a:t>Time-varying exogenous indicators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31"/>
            <p:cNvSpPr>
              <a:spLocks noChangeArrowheads="1"/>
            </p:cNvSpPr>
            <p:nvPr/>
          </p:nvSpPr>
          <p:spPr bwMode="auto">
            <a:xfrm>
              <a:off x="8334" y="8874"/>
              <a:ext cx="2700" cy="10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-52"/>
                  <a:cs typeface="Arial" pitchFamily="34" charset="0"/>
                </a:rPr>
                <a:t>Time-invariant endogenous indicators</a:t>
              </a: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34"/>
            <p:cNvSpPr>
              <a:spLocks noChangeArrowheads="1"/>
            </p:cNvSpPr>
            <p:nvPr/>
          </p:nvSpPr>
          <p:spPr bwMode="auto">
            <a:xfrm>
              <a:off x="2394" y="9954"/>
              <a:ext cx="2385" cy="4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Brand Power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36"/>
            <p:cNvSpPr>
              <a:spLocks noChangeArrowheads="1"/>
            </p:cNvSpPr>
            <p:nvPr/>
          </p:nvSpPr>
          <p:spPr bwMode="auto">
            <a:xfrm>
              <a:off x="8536" y="10757"/>
              <a:ext cx="2385" cy="4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Top-universities</a:t>
              </a: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37"/>
            <p:cNvSpPr>
              <a:spLocks noChangeArrowheads="1"/>
            </p:cNvSpPr>
            <p:nvPr/>
          </p:nvSpPr>
          <p:spPr bwMode="auto">
            <a:xfrm>
              <a:off x="8514" y="9954"/>
              <a:ext cx="2442" cy="62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Location in agglomeration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39"/>
            <p:cNvSpPr>
              <a:spLocks noChangeArrowheads="1"/>
            </p:cNvSpPr>
            <p:nvPr/>
          </p:nvSpPr>
          <p:spPr bwMode="auto">
            <a:xfrm>
              <a:off x="5454" y="10494"/>
              <a:ext cx="2385" cy="4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Foreign capital</a:t>
              </a: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40"/>
            <p:cNvSpPr>
              <a:spLocks noChangeArrowheads="1"/>
            </p:cNvSpPr>
            <p:nvPr/>
          </p:nvSpPr>
          <p:spPr bwMode="auto">
            <a:xfrm>
              <a:off x="5454" y="9954"/>
              <a:ext cx="2385" cy="4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Business Associations</a:t>
              </a: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" name="Group 47"/>
            <p:cNvGrpSpPr>
              <a:grpSpLocks/>
            </p:cNvGrpSpPr>
            <p:nvPr/>
          </p:nvGrpSpPr>
          <p:grpSpPr bwMode="auto">
            <a:xfrm>
              <a:off x="2214" y="11041"/>
              <a:ext cx="6090" cy="2858"/>
              <a:chOff x="2214" y="11941"/>
              <a:chExt cx="6090" cy="2865"/>
            </a:xfrm>
          </p:grpSpPr>
          <p:sp>
            <p:nvSpPr>
              <p:cNvPr id="16" name="Rectangle 32"/>
              <p:cNvSpPr>
                <a:spLocks noChangeArrowheads="1"/>
              </p:cNvSpPr>
              <p:nvPr/>
            </p:nvSpPr>
            <p:spPr bwMode="auto">
              <a:xfrm>
                <a:off x="2394" y="12654"/>
                <a:ext cx="2385" cy="46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Time period</a:t>
                </a:r>
                <a:endPara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Rectangle 33"/>
              <p:cNvSpPr>
                <a:spLocks noChangeArrowheads="1"/>
              </p:cNvSpPr>
              <p:nvPr/>
            </p:nvSpPr>
            <p:spPr bwMode="auto">
              <a:xfrm>
                <a:off x="2394" y="12114"/>
                <a:ext cx="2385" cy="46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Company age</a:t>
                </a: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Rectangle 35"/>
              <p:cNvSpPr>
                <a:spLocks noChangeArrowheads="1"/>
              </p:cNvSpPr>
              <p:nvPr/>
            </p:nvSpPr>
            <p:spPr bwMode="auto">
              <a:xfrm>
                <a:off x="2394" y="13194"/>
                <a:ext cx="2385" cy="46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Number of employees</a:t>
                </a:r>
                <a:endPara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" name="Rectangle 38"/>
              <p:cNvSpPr>
                <a:spLocks noChangeArrowheads="1"/>
              </p:cNvSpPr>
              <p:nvPr/>
            </p:nvSpPr>
            <p:spPr bwMode="auto">
              <a:xfrm>
                <a:off x="5454" y="12114"/>
                <a:ext cx="2385" cy="46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EVA </a:t>
                </a: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2394" y="14274"/>
                <a:ext cx="2385" cy="46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Industry </a:t>
                </a:r>
                <a:endPara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Rectangle 42"/>
              <p:cNvSpPr>
                <a:spLocks noChangeArrowheads="1"/>
              </p:cNvSpPr>
              <p:nvPr/>
            </p:nvSpPr>
            <p:spPr bwMode="auto">
              <a:xfrm>
                <a:off x="2394" y="13731"/>
                <a:ext cx="2385" cy="46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Real GDP growth rate</a:t>
                </a:r>
                <a:endPara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" name="Rectangle 43"/>
              <p:cNvSpPr>
                <a:spLocks noChangeArrowheads="1"/>
              </p:cNvSpPr>
              <p:nvPr/>
            </p:nvSpPr>
            <p:spPr bwMode="auto">
              <a:xfrm>
                <a:off x="2214" y="11941"/>
                <a:ext cx="6090" cy="2865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Control parameters</a:t>
                </a:r>
                <a:endPara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5879794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GB" sz="3600" dirty="0" smtClean="0"/>
              <a:t>The analytical model for hypotheses</a:t>
            </a:r>
            <a:endParaRPr lang="ru-RU" sz="3600" dirty="0"/>
          </a:p>
        </p:txBody>
      </p:sp>
      <p:pic>
        <p:nvPicPr>
          <p:cNvPr id="4" name="Изображение 3" descr="vshe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50018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1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80" name="Picture 2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2492896"/>
            <a:ext cx="9324528" cy="1080120"/>
          </a:xfrm>
          <a:prstGeom prst="rect">
            <a:avLst/>
          </a:prstGeom>
          <a:noFill/>
        </p:spPr>
      </p:pic>
      <p:sp>
        <p:nvSpPr>
          <p:cNvPr id="40982" name="Rectangle 22"/>
          <p:cNvSpPr>
            <a:spLocks noChangeArrowheads="1"/>
          </p:cNvSpPr>
          <p:nvPr/>
        </p:nvSpPr>
        <p:spPr bwMode="auto">
          <a:xfrm>
            <a:off x="251520" y="3645024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where: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00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Tvexogenous</a:t>
            </a:r>
            <a:r>
              <a:rPr kumimoji="0" lang="en-GB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are time-varying exogenous variables;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00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Tvendogenous</a:t>
            </a:r>
            <a:r>
              <a:rPr kumimoji="0" lang="en-GB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are time-varying endogenous variables;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00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Tiexogenous</a:t>
            </a:r>
            <a:r>
              <a:rPr kumimoji="0" lang="en-GB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are time-invariant exogenous variables;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00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ε</a:t>
            </a:r>
            <a:r>
              <a:rPr kumimoji="0" lang="en-GB" sz="200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it</a:t>
            </a:r>
            <a:r>
              <a:rPr kumimoji="0" lang="en-GB" sz="200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 a vector of errors;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 is a time period (for panel data)</a:t>
            </a:r>
            <a:endParaRPr kumimoji="0" lang="en-GB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2"/>
          <p:cNvSpPr>
            <a:spLocks noChangeArrowheads="1"/>
          </p:cNvSpPr>
          <p:nvPr/>
        </p:nvSpPr>
        <p:spPr bwMode="auto">
          <a:xfrm>
            <a:off x="395536" y="6023565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NB! + Bootstrap</a:t>
            </a:r>
            <a:r>
              <a:rPr kumimoji="0" lang="en-GB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method (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2000 replications )</a:t>
            </a:r>
            <a:endParaRPr lang="en-GB" sz="20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79794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GB" sz="3600" dirty="0" smtClean="0"/>
              <a:t>Estimation Results</a:t>
            </a:r>
            <a:endParaRPr lang="ru-RU" sz="3600" dirty="0"/>
          </a:p>
        </p:txBody>
      </p:sp>
      <p:pic>
        <p:nvPicPr>
          <p:cNvPr id="4" name="Изображение 3" descr="vshe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50018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1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83568" y="980725"/>
          <a:ext cx="7848872" cy="5212080"/>
        </p:xfrm>
        <a:graphic>
          <a:graphicData uri="http://schemas.openxmlformats.org/drawingml/2006/table">
            <a:tbl>
              <a:tblPr/>
              <a:tblGrid>
                <a:gridCol w="3910308"/>
                <a:gridCol w="3938564"/>
              </a:tblGrid>
              <a:tr h="2597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</a:rPr>
                        <a:t>Independent variables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31617" marR="3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Model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1617" marR="3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638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Time varying exogenous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1617" marR="3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27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Real GDP growth rate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1617" marR="3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3948.75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(3.02)***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1617" marR="3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Year 2008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1617" marR="3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-797.31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(-6.62)***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1617" marR="3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Company age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1617" marR="3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-3.16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(-0.64)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1617" marR="3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Number of employees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1617" marR="3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0.03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(2.13)**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1617" marR="3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Brand power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1617" marR="3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5311.25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(3.85)***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1617" marR="3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38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Time varying endogenous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1617" marR="3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27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Business associations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31617" marR="3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895.50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(1.69)*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1617" marR="3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Foreign capital 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1617" marR="3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380.97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(1.73)*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1617" marR="3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EVA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1617" marR="3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0.87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(3.62)***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31617" marR="3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879794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GB" sz="3600" dirty="0" smtClean="0"/>
              <a:t>Estimation Results</a:t>
            </a:r>
            <a:endParaRPr lang="ru-RU" sz="3600" dirty="0"/>
          </a:p>
        </p:txBody>
      </p:sp>
      <p:pic>
        <p:nvPicPr>
          <p:cNvPr id="4" name="Изображение 3" descr="vshe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50018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1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83568" y="980725"/>
          <a:ext cx="7848872" cy="5486400"/>
        </p:xfrm>
        <a:graphic>
          <a:graphicData uri="http://schemas.openxmlformats.org/drawingml/2006/table">
            <a:tbl>
              <a:tblPr/>
              <a:tblGrid>
                <a:gridCol w="3910308"/>
                <a:gridCol w="3938564"/>
              </a:tblGrid>
              <a:tr h="2597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</a:rPr>
                        <a:t>Independent variables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31617" marR="3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Model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1617" marR="3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886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Time invariant exogenous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31617" marR="3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27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Location in agglomeration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1617" marR="3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288.51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(0.97)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1617" marR="3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Top-universities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1617" marR="3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688.64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(2.54)**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1617" marR="3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38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Industry Dummy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1617" marR="3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27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Manufacturing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1617" marR="3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851.27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(2.22)**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1617" marR="3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Energy &amp; Chemical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31617" marR="3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5738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(2.84)***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31617" marR="3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Constant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31617" marR="3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-509.99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(2.54)**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1617" marR="3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3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Sigma_u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1617" marR="3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6244.86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1617" marR="3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3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Sigma_e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1617" marR="3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3282.89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1617" marR="3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68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Rho (fraction of variance due to u_i)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1617" marR="3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0.78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1617" marR="3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3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Wald chi2 (18)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1617" marR="3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125.56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1617" marR="3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3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P&gt; Wald chi2 (18)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1617" marR="3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0.00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1617" marR="3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Number of observations (number of groups)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1617" marR="3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6854 (988)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31617" marR="31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879794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8013576" cy="1143000"/>
          </a:xfrm>
        </p:spPr>
        <p:txBody>
          <a:bodyPr/>
          <a:lstStyle/>
          <a:p>
            <a:r>
              <a:rPr lang="en-US" sz="3600" dirty="0" smtClean="0"/>
              <a:t>Empirical evidence: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 lvl="0"/>
            <a:r>
              <a:rPr kumimoji="1" lang="en-US" dirty="0" smtClean="0"/>
              <a:t>The positive impact of all relational capital inputs, excluding agglomeration effect</a:t>
            </a:r>
          </a:p>
          <a:p>
            <a:pPr lvl="0"/>
            <a:r>
              <a:rPr kumimoji="1" lang="en-US" dirty="0" smtClean="0"/>
              <a:t>Foreign capital employed is </a:t>
            </a:r>
            <a:r>
              <a:rPr kumimoji="1" lang="en-US" b="1" i="1" dirty="0" smtClean="0"/>
              <a:t>even more </a:t>
            </a:r>
            <a:r>
              <a:rPr kumimoji="1" lang="en-US" dirty="0" smtClean="0"/>
              <a:t>important for company value during the </a:t>
            </a:r>
            <a:r>
              <a:rPr kumimoji="1" lang="en-US" smtClean="0"/>
              <a:t>crisis </a:t>
            </a:r>
            <a:r>
              <a:rPr kumimoji="1" lang="en-US" smtClean="0"/>
              <a:t>period</a:t>
            </a:r>
            <a:endParaRPr kumimoji="1" lang="en-US" dirty="0" smtClean="0"/>
          </a:p>
        </p:txBody>
      </p:sp>
      <p:pic>
        <p:nvPicPr>
          <p:cNvPr id="4" name="Изображение 3" descr="vshe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50018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5879794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1681</TotalTime>
  <Words>460</Words>
  <Application>Microsoft Office PowerPoint</Application>
  <PresentationFormat>Экран (4:3)</PresentationFormat>
  <Paragraphs>120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How much does Relational Capital matter during the Crisis?  E. Kuminova A.Bykova  The Changing Role of Intangibles over the Crisis  </vt:lpstr>
      <vt:lpstr>Motivation for the Paper</vt:lpstr>
      <vt:lpstr>Motivation for the Paper 2</vt:lpstr>
      <vt:lpstr>RC Definition:  several directions to the analysis</vt:lpstr>
      <vt:lpstr>Research Framework:  using HT-specification</vt:lpstr>
      <vt:lpstr>The analytical model for hypotheses</vt:lpstr>
      <vt:lpstr>Estimation Results</vt:lpstr>
      <vt:lpstr>Estimation Results</vt:lpstr>
      <vt:lpstr>Empirical evidence: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Принципы формирования выборки: ошибки предыдущего проекта</dc:title>
  <dc:creator>Bykovaaa</dc:creator>
  <cp:lastModifiedBy>Anna Bykova</cp:lastModifiedBy>
  <cp:revision>63</cp:revision>
  <dcterms:created xsi:type="dcterms:W3CDTF">2012-12-25T17:27:43Z</dcterms:created>
  <dcterms:modified xsi:type="dcterms:W3CDTF">2013-10-10T04:58:33Z</dcterms:modified>
</cp:coreProperties>
</file>