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414" r:id="rId2"/>
    <p:sldId id="374" r:id="rId3"/>
    <p:sldId id="340" r:id="rId4"/>
    <p:sldId id="268" r:id="rId5"/>
    <p:sldId id="363" r:id="rId6"/>
    <p:sldId id="362" r:id="rId7"/>
    <p:sldId id="423" r:id="rId8"/>
    <p:sldId id="353" r:id="rId9"/>
    <p:sldId id="421" r:id="rId10"/>
    <p:sldId id="422" r:id="rId11"/>
    <p:sldId id="429" r:id="rId12"/>
    <p:sldId id="413" r:id="rId13"/>
    <p:sldId id="426" r:id="rId14"/>
    <p:sldId id="399" r:id="rId15"/>
    <p:sldId id="367" r:id="rId16"/>
    <p:sldId id="415" r:id="rId17"/>
    <p:sldId id="416" r:id="rId18"/>
    <p:sldId id="417" r:id="rId19"/>
    <p:sldId id="427" r:id="rId20"/>
    <p:sldId id="282" r:id="rId21"/>
    <p:sldId id="397" r:id="rId2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00CC"/>
    <a:srgbClr val="009900"/>
    <a:srgbClr val="FF0000"/>
    <a:srgbClr val="00CC00"/>
    <a:srgbClr val="FFFF2D"/>
    <a:srgbClr val="FF33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2" autoAdjust="0"/>
    <p:restoredTop sz="94728" autoAdjust="0"/>
  </p:normalViewPr>
  <p:slideViewPr>
    <p:cSldViewPr>
      <p:cViewPr>
        <p:scale>
          <a:sx n="50" d="100"/>
          <a:sy n="50" d="100"/>
        </p:scale>
        <p:origin x="-242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62"/>
    </p:cViewPr>
  </p:sorterViewPr>
  <p:notesViewPr>
    <p:cSldViewPr>
      <p:cViewPr>
        <p:scale>
          <a:sx n="90" d="100"/>
          <a:sy n="90" d="100"/>
        </p:scale>
        <p:origin x="-1860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D9A8226-B467-4D48-B329-32D3B967A6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83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A8226-B467-4D48-B329-32D3B967A63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DCF68-3DC3-45A5-B0E4-4B2B57D680EC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2950"/>
            <a:ext cx="4962525" cy="372268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59425-81A3-4D8F-8E4A-D966EC6130C9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Arrows point in direction of increasing orientation.</a:t>
            </a:r>
          </a:p>
          <a:p>
            <a:r>
              <a:rPr lang="en-US" sz="1600" dirty="0"/>
              <a:t>  Embeddedness from lower left to upper right. </a:t>
            </a:r>
          </a:p>
          <a:p>
            <a:r>
              <a:rPr lang="en-US" sz="1600" dirty="0"/>
              <a:t>Diagonals to line indicate level: </a:t>
            </a:r>
          </a:p>
          <a:p>
            <a:r>
              <a:rPr lang="en-US" sz="1600" dirty="0"/>
              <a:t>   Yemen very high, Germany very low on Embeddedness.</a:t>
            </a:r>
          </a:p>
          <a:p>
            <a:r>
              <a:rPr lang="en-US" sz="1600" dirty="0"/>
              <a:t>China very high on hierarchy &amp; mastery and embeddedness, low on harmony, </a:t>
            </a:r>
            <a:r>
              <a:rPr lang="en-US" sz="1600" dirty="0" err="1"/>
              <a:t>egal</a:t>
            </a:r>
            <a:r>
              <a:rPr lang="en-US" sz="1600" dirty="0"/>
              <a:t>, int. </a:t>
            </a:r>
            <a:r>
              <a:rPr lang="en-US" sz="1600" dirty="0" err="1"/>
              <a:t>aut</a:t>
            </a:r>
            <a:r>
              <a:rPr lang="en-US" sz="1600" dirty="0"/>
              <a:t>.</a:t>
            </a:r>
          </a:p>
          <a:p>
            <a:r>
              <a:rPr lang="en-US" sz="1600" dirty="0"/>
              <a:t>Italy opposite pattern</a:t>
            </a:r>
          </a:p>
          <a:p>
            <a:r>
              <a:rPr lang="en-US" sz="1600" dirty="0"/>
              <a:t>Can compare any countries with any others on each of 7 orientations</a:t>
            </a:r>
          </a:p>
          <a:p>
            <a:r>
              <a:rPr lang="en-US" sz="1600" dirty="0" err="1"/>
              <a:t>IsraelJ</a:t>
            </a:r>
            <a:r>
              <a:rPr lang="en-US" sz="1600" dirty="0"/>
              <a:t> close to USA &amp; </a:t>
            </a:r>
            <a:r>
              <a:rPr lang="en-US" sz="1600" dirty="0" err="1"/>
              <a:t>IsraelA</a:t>
            </a:r>
            <a:r>
              <a:rPr lang="en-US" sz="1600" dirty="0"/>
              <a:t>, mod to Netherlands &amp; Brazil, distant from Sweden &amp; Egypt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77AC1-D7ED-405B-B933-E4387453B08F}" type="slidenum">
              <a:rPr lang="en-US"/>
              <a:pPr/>
              <a:t>12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444" y="4714184"/>
            <a:ext cx="5851980" cy="5019269"/>
          </a:xfrm>
        </p:spPr>
        <p:txBody>
          <a:bodyPr/>
          <a:lstStyle/>
          <a:p>
            <a:pPr marL="228600" indent="-228600"/>
            <a:r>
              <a:rPr lang="en-US" altLang="ja-JP" sz="1400" b="0" dirty="0" smtClean="0"/>
              <a:t>Countries located on map based</a:t>
            </a:r>
            <a:r>
              <a:rPr lang="en-US" altLang="ja-JP" sz="1400" b="0" baseline="0" dirty="0" smtClean="0"/>
              <a:t> on their summed distances on the 7 cultural values </a:t>
            </a:r>
          </a:p>
          <a:p>
            <a:pPr marL="228600" indent="-228600"/>
            <a:r>
              <a:rPr lang="en-US" altLang="ja-JP" sz="1400" b="0" baseline="0" dirty="0" smtClean="0"/>
              <a:t>Yields a 2-dimensional MDS in which eight distinct cultural regions can be identified.</a:t>
            </a:r>
          </a:p>
          <a:p>
            <a:pPr marL="228600" indent="-228600"/>
            <a:r>
              <a:rPr lang="en-US" altLang="ja-JP" sz="1400" b="0" baseline="0" dirty="0" smtClean="0"/>
              <a:t>These regions share much with the Inglehart regions despite different methods and theory</a:t>
            </a:r>
          </a:p>
          <a:p>
            <a:pPr marL="228600" indent="-228600"/>
            <a:r>
              <a:rPr lang="en-US" altLang="ja-JP" sz="1400" b="0" baseline="0" dirty="0" smtClean="0"/>
              <a:t>The cultural values are shown as vectors in the MDS space</a:t>
            </a:r>
          </a:p>
          <a:p>
            <a:pPr marL="228600" indent="-228600"/>
            <a:r>
              <a:rPr lang="en-US" altLang="ja-JP" sz="1400" b="0" baseline="0" dirty="0" smtClean="0"/>
              <a:t>Each cultural region can be characterized by the values most and least strongly emphasized there. E.g.,</a:t>
            </a:r>
          </a:p>
          <a:p>
            <a:pPr marL="228600" indent="-228600"/>
            <a:r>
              <a:rPr lang="en-US" altLang="ja-JP" sz="1400" b="0" baseline="0" dirty="0" smtClean="0"/>
              <a:t>	</a:t>
            </a:r>
            <a:r>
              <a:rPr lang="en-US" altLang="ja-JP" sz="1400" b="0" baseline="0" dirty="0" err="1" smtClean="0"/>
              <a:t>WEurope</a:t>
            </a:r>
            <a:r>
              <a:rPr lang="en-US" altLang="ja-JP" sz="1400" b="0" baseline="0" dirty="0" smtClean="0"/>
              <a:t> high </a:t>
            </a:r>
            <a:r>
              <a:rPr lang="en-US" altLang="ja-JP" sz="1400" b="0" baseline="0" dirty="0" err="1" smtClean="0"/>
              <a:t>egal</a:t>
            </a:r>
            <a:r>
              <a:rPr lang="en-US" altLang="ja-JP" sz="1400" b="0" baseline="0" dirty="0" smtClean="0"/>
              <a:t> &amp; </a:t>
            </a:r>
            <a:r>
              <a:rPr lang="en-US" altLang="ja-JP" sz="1400" b="0" baseline="0" dirty="0" err="1" smtClean="0"/>
              <a:t>int</a:t>
            </a:r>
            <a:r>
              <a:rPr lang="en-US" altLang="ja-JP" sz="1400" b="0" baseline="0" dirty="0" smtClean="0"/>
              <a:t> </a:t>
            </a:r>
            <a:r>
              <a:rPr lang="en-US" altLang="ja-JP" sz="1400" b="0" baseline="0" dirty="0" err="1" smtClean="0"/>
              <a:t>aut</a:t>
            </a:r>
            <a:r>
              <a:rPr lang="en-US" altLang="ja-JP" sz="1400" b="0" baseline="0" dirty="0" smtClean="0"/>
              <a:t>, low </a:t>
            </a:r>
            <a:r>
              <a:rPr lang="en-US" altLang="ja-JP" sz="1400" b="0" baseline="0" dirty="0" err="1" smtClean="0"/>
              <a:t>hier</a:t>
            </a:r>
            <a:r>
              <a:rPr lang="en-US" altLang="ja-JP" sz="1400" b="0" baseline="0" dirty="0" smtClean="0"/>
              <a:t> &amp; embed</a:t>
            </a:r>
          </a:p>
          <a:p>
            <a:pPr marL="228600" indent="-228600"/>
            <a:r>
              <a:rPr lang="en-US" altLang="ja-JP" sz="1600" b="0" baseline="0" dirty="0" smtClean="0"/>
              <a:t>	</a:t>
            </a:r>
            <a:r>
              <a:rPr lang="en-US" altLang="ja-JP" sz="1400" b="0" baseline="0" dirty="0" smtClean="0"/>
              <a:t>Russia </a:t>
            </a:r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high </a:t>
            </a:r>
            <a:r>
              <a:rPr lang="en-US" sz="14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hier</a:t>
            </a:r>
            <a:r>
              <a:rPr lang="en-US" sz="1400" dirty="0" smtClean="0"/>
              <a:t>, low harmony &amp; egalitarianism.</a:t>
            </a:r>
            <a:endParaRPr lang="en-US" altLang="ja-JP" sz="1600" b="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9730" y="4573194"/>
            <a:ext cx="6138215" cy="5081940"/>
          </a:xfrm>
        </p:spPr>
        <p:txBody>
          <a:bodyPr>
            <a:normAutofit lnSpcReduction="10000"/>
          </a:bodyPr>
          <a:lstStyle/>
          <a:p>
            <a:r>
              <a:rPr lang="en-US" baseline="0" dirty="0" smtClean="0"/>
              <a:t>Coefficient of alienation .14</a:t>
            </a:r>
          </a:p>
          <a:p>
            <a:pPr>
              <a:spcBef>
                <a:spcPts val="600"/>
              </a:spcBef>
            </a:pPr>
            <a:r>
              <a:rPr lang="en-US" sz="1400" dirty="0" smtClean="0"/>
              <a:t>EMB: Armenia 2, Georgia 3, Bosnia 1, Cyprus 4, Macedonia 6, Slovakia 10, Poland 8, Bulgaria 7, Estonia 12, Ukraine 5, Russia 11</a:t>
            </a:r>
          </a:p>
          <a:p>
            <a:pPr>
              <a:spcBef>
                <a:spcPts val="1200"/>
              </a:spcBef>
            </a:pPr>
            <a:r>
              <a:rPr lang="en-US" sz="1400" dirty="0" smtClean="0"/>
              <a:t>INTAUT: </a:t>
            </a:r>
            <a:r>
              <a:rPr lang="en-US" sz="1400" dirty="0" err="1" smtClean="0"/>
              <a:t>WGermany</a:t>
            </a:r>
            <a:r>
              <a:rPr lang="en-US" sz="1400" dirty="0" smtClean="0"/>
              <a:t> 3,Sweden 2, </a:t>
            </a:r>
            <a:r>
              <a:rPr lang="en-US" sz="1400" dirty="0" err="1" smtClean="0"/>
              <a:t>EGermany</a:t>
            </a:r>
            <a:r>
              <a:rPr lang="en-US" sz="1400" dirty="0" smtClean="0"/>
              <a:t> 13, France 1, Denmark 11, Austria 7, </a:t>
            </a:r>
            <a:r>
              <a:rPr lang="en-US" sz="1400" dirty="0" err="1" smtClean="0"/>
              <a:t>Switz</a:t>
            </a:r>
            <a:r>
              <a:rPr lang="en-US" sz="1400" dirty="0" smtClean="0"/>
              <a:t> 10, Spain 4, Netherlands 9, Belgium 15, Finland 5, Norway 14, Italy 6</a:t>
            </a:r>
          </a:p>
          <a:p>
            <a:pPr>
              <a:spcBef>
                <a:spcPts val="1200"/>
              </a:spcBef>
            </a:pPr>
            <a:r>
              <a:rPr lang="en-US" sz="1400" dirty="0" smtClean="0"/>
              <a:t> </a:t>
            </a:r>
            <a:r>
              <a:rPr lang="en-US" sz="1400" dirty="0" err="1" smtClean="0"/>
              <a:t>AFFAUT:France</a:t>
            </a:r>
            <a:r>
              <a:rPr lang="en-US" sz="1400" dirty="0" smtClean="0"/>
              <a:t> 1, </a:t>
            </a:r>
            <a:r>
              <a:rPr lang="en-US" sz="1400" dirty="0" err="1" smtClean="0"/>
              <a:t>Switz</a:t>
            </a:r>
            <a:r>
              <a:rPr lang="en-US" sz="1400" dirty="0" smtClean="0"/>
              <a:t> 2, </a:t>
            </a:r>
            <a:r>
              <a:rPr lang="en-US" sz="1400" dirty="0" err="1" smtClean="0"/>
              <a:t>Egermany</a:t>
            </a:r>
            <a:r>
              <a:rPr lang="en-US" sz="1400" dirty="0" smtClean="0"/>
              <a:t> 5, UK 6, Netherlands 8, Ireland 11, </a:t>
            </a:r>
            <a:r>
              <a:rPr lang="en-US" sz="1400" dirty="0" err="1" smtClean="0"/>
              <a:t>Wgermany</a:t>
            </a:r>
            <a:r>
              <a:rPr lang="en-US" sz="1400" dirty="0" smtClean="0"/>
              <a:t> 9, Austria 4, Denmark 3, Greece 14, Sweden 7</a:t>
            </a:r>
          </a:p>
          <a:p>
            <a:pPr>
              <a:spcBef>
                <a:spcPts val="1200"/>
              </a:spcBef>
            </a:pPr>
            <a:r>
              <a:rPr lang="en-US" sz="1400" dirty="0" smtClean="0"/>
              <a:t> HEIR: Macedonia 1, Croatia 7, Ukraine 4, UK 9, Russia 2, Bulgaria 3, Ireland 13 </a:t>
            </a:r>
          </a:p>
          <a:p>
            <a:pPr>
              <a:spcBef>
                <a:spcPts val="1200"/>
              </a:spcBef>
            </a:pPr>
            <a:r>
              <a:rPr lang="en-US" sz="1400" dirty="0" smtClean="0"/>
              <a:t> EGAL: </a:t>
            </a:r>
            <a:r>
              <a:rPr lang="en-US" sz="1400" dirty="0" err="1" smtClean="0"/>
              <a:t>WGermany</a:t>
            </a:r>
            <a:r>
              <a:rPr lang="en-US" sz="1400" dirty="0" smtClean="0"/>
              <a:t> 6, Sweden 14, </a:t>
            </a:r>
            <a:r>
              <a:rPr lang="en-US" sz="1400" dirty="0" err="1" smtClean="0"/>
              <a:t>EGermany</a:t>
            </a:r>
            <a:r>
              <a:rPr lang="en-US" sz="1400" dirty="0" smtClean="0"/>
              <a:t> 11,Spain 2, Denmark 10, Austria 16, France 8, </a:t>
            </a:r>
            <a:r>
              <a:rPr lang="en-US" sz="1400" dirty="0" err="1" smtClean="0"/>
              <a:t>Switz</a:t>
            </a:r>
            <a:r>
              <a:rPr lang="en-US" sz="1400" dirty="0" smtClean="0"/>
              <a:t> 7, Finland 15, Belgium 4, Italy 1, Norway 5, Netherlands 9</a:t>
            </a:r>
          </a:p>
          <a:p>
            <a:pPr>
              <a:spcBef>
                <a:spcPts val="1200"/>
              </a:spcBef>
            </a:pPr>
            <a:r>
              <a:rPr lang="en-US" sz="1400" dirty="0" smtClean="0"/>
              <a:t> MAST: UK 9, Croatia 2, Ireland 6, Ukraine 12, </a:t>
            </a:r>
            <a:r>
              <a:rPr lang="en-US" sz="1400" b="1" i="1" dirty="0" smtClean="0">
                <a:solidFill>
                  <a:srgbClr val="FF0000"/>
                </a:solidFill>
              </a:rPr>
              <a:t>France 32,</a:t>
            </a:r>
            <a:r>
              <a:rPr lang="en-US" sz="1400" b="1" i="1" dirty="0" smtClean="0"/>
              <a:t> </a:t>
            </a:r>
            <a:r>
              <a:rPr lang="en-US" sz="1400" dirty="0" smtClean="0"/>
              <a:t>Russia 14 , Romania 4, Bulgaria 8, Greece 1, Macedonia 10  </a:t>
            </a:r>
            <a:r>
              <a:rPr lang="en-US" sz="1400" b="1" i="1" dirty="0" smtClean="0">
                <a:solidFill>
                  <a:srgbClr val="FF0000"/>
                </a:solidFill>
              </a:rPr>
              <a:t>(France here because 1 on AA)</a:t>
            </a:r>
          </a:p>
          <a:p>
            <a:pPr>
              <a:spcBef>
                <a:spcPts val="1200"/>
              </a:spcBef>
            </a:pPr>
            <a:r>
              <a:rPr lang="en-US" sz="1400" dirty="0" smtClean="0"/>
              <a:t> HAR: Italy 1,Slovenia 7, Finland 12, Spain 4, Norway 9,WGermany 2,Slovakia 3,Sweden 7, Belgium 12</a:t>
            </a:r>
          </a:p>
          <a:p>
            <a:pPr algn="ctr">
              <a:spcBef>
                <a:spcPts val="1200"/>
              </a:spcBef>
            </a:pPr>
            <a:r>
              <a:rPr lang="en-US" sz="1400" dirty="0" smtClean="0"/>
              <a:t> </a:t>
            </a:r>
            <a:r>
              <a:rPr lang="en-US" sz="1400" i="1" dirty="0" smtClean="0"/>
              <a:t>Countries ordered by position in </a:t>
            </a:r>
            <a:r>
              <a:rPr lang="en-US" sz="1400" i="1" dirty="0" err="1" smtClean="0"/>
              <a:t>ppt</a:t>
            </a:r>
            <a:r>
              <a:rPr lang="en-US" sz="1400" i="1" dirty="0" smtClean="0"/>
              <a:t>, numbered by order in data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A8226-B467-4D48-B329-32D3B967A63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2163D-3531-46FB-A410-457DABE06A0E}" type="slidenum">
              <a:rPr lang="en-US"/>
              <a:pPr/>
              <a:t>14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24" y="4715907"/>
            <a:ext cx="6160436" cy="4467701"/>
          </a:xfrm>
        </p:spPr>
        <p:txBody>
          <a:bodyPr/>
          <a:lstStyle/>
          <a:p>
            <a:r>
              <a:rPr lang="en-US" sz="1400" dirty="0" smtClean="0"/>
              <a:t>Sources</a:t>
            </a:r>
          </a:p>
          <a:p>
            <a:r>
              <a:rPr lang="en-US" sz="1400" b="1" dirty="0" smtClean="0"/>
              <a:t>Public Health Expenditures: </a:t>
            </a:r>
            <a:r>
              <a:rPr lang="en-US" dirty="0" smtClean="0"/>
              <a:t>World Health Organization &amp; World Bank (World development report)</a:t>
            </a:r>
            <a:r>
              <a:rPr lang="en-US" sz="1400" dirty="0" smtClean="0"/>
              <a:t>: Greater where AUT/EGA?HAR</a:t>
            </a:r>
          </a:p>
          <a:p>
            <a:r>
              <a:rPr lang="en-US" sz="1400" b="1" dirty="0" smtClean="0"/>
              <a:t>Military Expenditures</a:t>
            </a:r>
            <a:r>
              <a:rPr lang="en-US" sz="1400" dirty="0" smtClean="0"/>
              <a:t>: </a:t>
            </a:r>
            <a:r>
              <a:rPr lang="en-US" dirty="0" smtClean="0"/>
              <a:t>CIA World </a:t>
            </a:r>
            <a:r>
              <a:rPr lang="en-US" dirty="0" err="1" smtClean="0"/>
              <a:t>Factbook</a:t>
            </a:r>
            <a:r>
              <a:rPr lang="en-US" sz="1400" dirty="0" smtClean="0"/>
              <a:t>: Greater where EMB/MAST</a:t>
            </a:r>
          </a:p>
          <a:p>
            <a:r>
              <a:rPr lang="en-US" sz="1400" b="1" dirty="0" smtClean="0"/>
              <a:t>Income Inequality (</a:t>
            </a:r>
            <a:r>
              <a:rPr lang="en-US" sz="1400" b="1" dirty="0" err="1" smtClean="0"/>
              <a:t>Gini</a:t>
            </a:r>
            <a:r>
              <a:rPr lang="en-US" sz="1400" b="1" dirty="0" smtClean="0"/>
              <a:t>):</a:t>
            </a:r>
            <a:r>
              <a:rPr lang="en-US" sz="1400" dirty="0" smtClean="0"/>
              <a:t> </a:t>
            </a:r>
            <a:r>
              <a:rPr lang="en-US" dirty="0" smtClean="0"/>
              <a:t>UN Development Report 2009 latest figure avail</a:t>
            </a:r>
            <a:r>
              <a:rPr lang="en-US" sz="1400" dirty="0" smtClean="0"/>
              <a:t>. Greater MAST</a:t>
            </a:r>
          </a:p>
          <a:p>
            <a:pPr lvl="0"/>
            <a:r>
              <a:rPr lang="en-US" sz="1400" b="1" dirty="0" smtClean="0"/>
              <a:t>Tax Burden:</a:t>
            </a:r>
            <a:r>
              <a:rPr lang="en-US" sz="1400" dirty="0" smtClean="0"/>
              <a:t> </a:t>
            </a:r>
            <a:r>
              <a:rPr lang="en-US" dirty="0" smtClean="0"/>
              <a:t>The Heritage Foundation: </a:t>
            </a:r>
            <a:r>
              <a:rPr lang="en-US" sz="1400" dirty="0" smtClean="0"/>
              <a:t>Wealthy taxed more where EMB/HIER, where AUT/EGA  individual freedom allows wealthy to keep more </a:t>
            </a:r>
          </a:p>
          <a:p>
            <a:pPr lvl="0"/>
            <a:r>
              <a:rPr lang="en-US" sz="1400" dirty="0" smtClean="0"/>
              <a:t>         </a:t>
            </a:r>
            <a:r>
              <a:rPr lang="en-US" dirty="0" smtClean="0"/>
              <a:t>Fiscal Freedom= Equally weighted top </a:t>
            </a:r>
            <a:r>
              <a:rPr lang="en-US" dirty="0"/>
              <a:t>tax rate on individual income</a:t>
            </a:r>
            <a:r>
              <a:rPr lang="en-US" dirty="0" smtClean="0"/>
              <a:t>, on </a:t>
            </a:r>
            <a:r>
              <a:rPr lang="en-US" dirty="0"/>
              <a:t>corporate </a:t>
            </a:r>
            <a:r>
              <a:rPr lang="en-US" dirty="0" smtClean="0"/>
              <a:t>	income</a:t>
            </a:r>
            <a:r>
              <a:rPr lang="en-US" dirty="0"/>
              <a:t>, </a:t>
            </a:r>
            <a:r>
              <a:rPr lang="en-US" dirty="0" smtClean="0"/>
              <a:t>and total </a:t>
            </a:r>
            <a:r>
              <a:rPr lang="en-US" dirty="0"/>
              <a:t>tax revenue as a percentage of GDP</a:t>
            </a:r>
            <a:r>
              <a:rPr lang="en-US" dirty="0" smtClean="0"/>
              <a:t>. Interpret as extent    	to which country taxes the wealthy rather than the less wealthy highly </a:t>
            </a:r>
          </a:p>
          <a:p>
            <a:r>
              <a:rPr lang="en-US" sz="1400" b="1" dirty="0" smtClean="0"/>
              <a:t>Democracy:</a:t>
            </a:r>
            <a:r>
              <a:rPr lang="en-US" dirty="0" smtClean="0"/>
              <a:t> Freedom House Index combining political rights &amp; civil liberties </a:t>
            </a:r>
            <a:r>
              <a:rPr lang="en-US" sz="1400" dirty="0" smtClean="0"/>
              <a:t>Greater AUT</a:t>
            </a:r>
            <a:endParaRPr lang="en-US" dirty="0" smtClean="0"/>
          </a:p>
          <a:p>
            <a:r>
              <a:rPr lang="en-US" sz="1400" b="1" dirty="0" smtClean="0"/>
              <a:t>Corruption </a:t>
            </a:r>
            <a:r>
              <a:rPr lang="en-US" sz="1400" b="1" dirty="0"/>
              <a:t>level</a:t>
            </a:r>
            <a:r>
              <a:rPr lang="en-US" sz="1400" dirty="0"/>
              <a:t>: </a:t>
            </a:r>
            <a:r>
              <a:rPr lang="en-US" dirty="0"/>
              <a:t>Transparency International </a:t>
            </a:r>
            <a:r>
              <a:rPr lang="en-US" dirty="0" smtClean="0"/>
              <a:t>Index of Perceived Public-Sector Corruption—reversed so that higher score means greater corruption </a:t>
            </a:r>
            <a:r>
              <a:rPr lang="en-US" sz="1400" dirty="0" smtClean="0"/>
              <a:t>Greater EMB</a:t>
            </a:r>
          </a:p>
          <a:p>
            <a:pPr>
              <a:spcBef>
                <a:spcPts val="1200"/>
              </a:spcBef>
            </a:pPr>
            <a:r>
              <a:rPr lang="en-US" sz="1400" b="1" dirty="0" err="1" smtClean="0"/>
              <a:t>GDPpc</a:t>
            </a:r>
            <a:r>
              <a:rPr lang="en-US" sz="1400" b="1" dirty="0" smtClean="0"/>
              <a:t>,</a:t>
            </a:r>
            <a:r>
              <a:rPr lang="en-US" sz="1400" dirty="0" smtClean="0"/>
              <a:t> 2004 World Development Index, constant US dollars</a:t>
            </a:r>
            <a:endParaRPr lang="en-US" sz="14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4E0E6-27DB-47C9-B127-CBF3C73EA67C}" type="slidenum">
              <a:rPr lang="en-US"/>
              <a:pPr/>
              <a:t>15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252" y="4640066"/>
            <a:ext cx="6065980" cy="4467701"/>
          </a:xfrm>
        </p:spPr>
        <p:txBody>
          <a:bodyPr/>
          <a:lstStyle/>
          <a:p>
            <a:r>
              <a:rPr lang="en-US" altLang="zh-CN" sz="1400" b="1" dirty="0"/>
              <a:t>Value Dimensions: </a:t>
            </a:r>
            <a:r>
              <a:rPr lang="en-US" altLang="zh-CN" sz="1400" dirty="0"/>
              <a:t>First pole minus the second</a:t>
            </a:r>
          </a:p>
          <a:p>
            <a:r>
              <a:rPr lang="en-US" altLang="zh-CN" sz="1400" b="1" dirty="0" smtClean="0"/>
              <a:t>Democracy </a:t>
            </a:r>
            <a:r>
              <a:rPr lang="en-US" altLang="zh-CN" sz="1400" b="1" dirty="0"/>
              <a:t>Freedom House </a:t>
            </a:r>
            <a:r>
              <a:rPr lang="en-US" altLang="zh-CN" sz="1400" dirty="0"/>
              <a:t>index of political rights and civil liberties</a:t>
            </a:r>
          </a:p>
          <a:p>
            <a:r>
              <a:rPr lang="en-US" altLang="zh-CN" sz="1400" b="1" dirty="0" smtClean="0"/>
              <a:t>GNP </a:t>
            </a:r>
            <a:r>
              <a:rPr lang="en-US" altLang="zh-CN" sz="1400" b="1" dirty="0"/>
              <a:t>per capita</a:t>
            </a:r>
            <a:r>
              <a:rPr lang="en-US" altLang="zh-CN" sz="1400" dirty="0"/>
              <a:t> from World </a:t>
            </a:r>
            <a:r>
              <a:rPr lang="en-US" altLang="zh-CN" sz="1400" dirty="0" smtClean="0"/>
              <a:t>Development Index</a:t>
            </a:r>
            <a:endParaRPr lang="en-US" altLang="zh-CN" sz="1400" dirty="0"/>
          </a:p>
          <a:p>
            <a:endParaRPr lang="en-US" altLang="zh-CN" sz="1400" dirty="0"/>
          </a:p>
          <a:p>
            <a:r>
              <a:rPr lang="en-US" altLang="zh-CN" sz="1400" dirty="0"/>
              <a:t>Maroon numbers are </a:t>
            </a:r>
            <a:r>
              <a:rPr lang="en-US" altLang="zh-CN" sz="1400" dirty="0" smtClean="0"/>
              <a:t>+betas</a:t>
            </a:r>
            <a:r>
              <a:rPr lang="en-US" altLang="zh-CN" sz="1400" dirty="0"/>
              <a:t>, </a:t>
            </a:r>
            <a:r>
              <a:rPr lang="en-US" altLang="zh-CN" sz="1400" dirty="0" smtClean="0"/>
              <a:t>blue are –betas. </a:t>
            </a:r>
            <a:endParaRPr lang="en-US" altLang="zh-CN" sz="1400" dirty="0"/>
          </a:p>
          <a:p>
            <a:endParaRPr lang="en-US" altLang="zh-CN" sz="1400" dirty="0"/>
          </a:p>
          <a:p>
            <a:r>
              <a:rPr lang="en-US" altLang="zh-CN" sz="1400" dirty="0"/>
              <a:t>All correlations of cultural orientations with democracy and development indicators p&lt;.01</a:t>
            </a:r>
          </a:p>
          <a:p>
            <a:r>
              <a:rPr lang="en-US" altLang="zh-CN" sz="1400" dirty="0"/>
              <a:t>Betas from cultural orientations indicate prediction of change because predicting </a:t>
            </a:r>
            <a:r>
              <a:rPr lang="en-US" altLang="zh-CN" sz="1400" dirty="0" err="1" smtClean="0"/>
              <a:t>democ</a:t>
            </a:r>
            <a:r>
              <a:rPr lang="en-US" altLang="zh-CN" sz="1400" dirty="0" smtClean="0"/>
              <a:t> with </a:t>
            </a:r>
            <a:r>
              <a:rPr lang="en-US" altLang="zh-CN" sz="1400" dirty="0"/>
              <a:t>earlier measures of </a:t>
            </a:r>
            <a:r>
              <a:rPr lang="en-US" altLang="zh-CN" sz="1400" dirty="0" smtClean="0"/>
              <a:t>same</a:t>
            </a:r>
          </a:p>
          <a:p>
            <a:endParaRPr lang="en-US" sz="1400" dirty="0">
              <a:ea typeface="宋体" pitchFamily="2" charset="-122"/>
            </a:endParaRPr>
          </a:p>
          <a:p>
            <a:r>
              <a:rPr lang="en-US" sz="1400" dirty="0" smtClean="0">
                <a:ea typeface="宋体" pitchFamily="2" charset="-122"/>
              </a:rPr>
              <a:t>Religion correlations: Moslem –.33, </a:t>
            </a:r>
            <a:r>
              <a:rPr lang="en-US" sz="1400" dirty="0" err="1" smtClean="0">
                <a:ea typeface="宋体" pitchFamily="2" charset="-122"/>
              </a:rPr>
              <a:t>RoCath</a:t>
            </a:r>
            <a:r>
              <a:rPr lang="en-US" sz="1400" dirty="0" smtClean="0">
                <a:ea typeface="宋体" pitchFamily="2" charset="-122"/>
              </a:rPr>
              <a:t> .34, neither adds.</a:t>
            </a:r>
            <a:endParaRPr lang="en-US" sz="1400" dirty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3854" y="4715907"/>
            <a:ext cx="5781342" cy="478285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14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Cultural Values Affect Change in Public Health Expenditures</a:t>
            </a:r>
          </a:p>
          <a:p>
            <a:endParaRPr lang="en-US" altLang="zh-CN" sz="1000" b="1" dirty="0" smtClean="0"/>
          </a:p>
          <a:p>
            <a:r>
              <a:rPr lang="en-US" altLang="zh-CN" sz="1400" b="1" dirty="0" smtClean="0"/>
              <a:t>Value Dimensions: </a:t>
            </a:r>
            <a:r>
              <a:rPr lang="en-US" altLang="zh-CN" sz="1400" dirty="0" smtClean="0"/>
              <a:t>First pole minus the second</a:t>
            </a:r>
          </a:p>
          <a:p>
            <a:r>
              <a:rPr lang="en-US" altLang="zh-CN" sz="1400" dirty="0" smtClean="0"/>
              <a:t>Maroon numbers are +betas, blue are –betas</a:t>
            </a:r>
            <a:endParaRPr lang="en-US" sz="1400" dirty="0" smtClean="0"/>
          </a:p>
          <a:p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Societal values that emphasize cultivating the capacities and aspirations of individuals (</a:t>
            </a:r>
            <a:r>
              <a:rPr lang="en-US" sz="14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Aut</a:t>
            </a:r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) promote public investment in the health of the individual; </a:t>
            </a:r>
          </a:p>
          <a:p>
            <a:r>
              <a:rPr lang="en-US" sz="1400" dirty="0" smtClean="0"/>
              <a:t>S</a:t>
            </a:r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ocietal values that emphasize preserving the bonds of individuals with their families and other collectives (</a:t>
            </a:r>
            <a:r>
              <a:rPr lang="en-US" sz="14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Emb</a:t>
            </a:r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) constrain investment in the public health system that serves individuals, perhaps expecting the collectives to provide some of the health care.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 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Inglehart 2 dimensions do not add significantly to </a:t>
            </a:r>
            <a:r>
              <a:rPr lang="en-US" sz="14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AutEmb</a:t>
            </a:r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(N=47).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Hofstede’s </a:t>
            </a:r>
            <a:r>
              <a:rPr lang="en-US" sz="14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ind</a:t>
            </a:r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/</a:t>
            </a:r>
            <a:r>
              <a:rPr lang="en-US" sz="14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col</a:t>
            </a:r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and uncertainty avoidance (both positive) add to </a:t>
            </a:r>
            <a:r>
              <a:rPr lang="en-US" sz="14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AutEmb</a:t>
            </a:r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as predictors, with an N=53. 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Explanation for I/C is the same, UA may reflect investing in coping with threats to health.</a:t>
            </a:r>
          </a:p>
          <a:p>
            <a:pPr>
              <a:spcBef>
                <a:spcPts val="1200"/>
              </a:spcBef>
            </a:pPr>
            <a:r>
              <a:rPr lang="en-US" sz="1400" dirty="0" smtClean="0"/>
              <a:t>Religion does not add (Eastern correlates -.43)</a:t>
            </a:r>
            <a:r>
              <a:rPr lang="en-US" dirty="0" smtClean="0"/>
              <a:t>         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A8226-B467-4D48-B329-32D3B967A63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4834" y="4653853"/>
            <a:ext cx="5948007" cy="446770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1400" b="1" dirty="0" smtClean="0"/>
              <a:t>Cultural Values Affect Change in Military Expenditures</a:t>
            </a:r>
          </a:p>
          <a:p>
            <a:pPr algn="ctr"/>
            <a:endParaRPr lang="en-US" sz="1300" b="1" dirty="0" smtClean="0"/>
          </a:p>
          <a:p>
            <a:r>
              <a:rPr lang="en-US" sz="1400" dirty="0" smtClean="0"/>
              <a:t>Greater </a:t>
            </a:r>
            <a:r>
              <a:rPr lang="en-US" sz="1400" dirty="0" err="1" smtClean="0"/>
              <a:t>Emb</a:t>
            </a:r>
            <a:r>
              <a:rPr lang="en-US" sz="1400" dirty="0" smtClean="0"/>
              <a:t> &amp; </a:t>
            </a:r>
            <a:r>
              <a:rPr lang="en-US" sz="1400" dirty="0"/>
              <a:t>less </a:t>
            </a:r>
            <a:r>
              <a:rPr lang="en-US" sz="1400" dirty="0" err="1" smtClean="0"/>
              <a:t>Aut</a:t>
            </a:r>
            <a:r>
              <a:rPr lang="en-US" sz="1400" dirty="0" smtClean="0"/>
              <a:t> &amp; greater Mast &amp; </a:t>
            </a:r>
            <a:r>
              <a:rPr lang="en-US" sz="1400" dirty="0"/>
              <a:t>less </a:t>
            </a:r>
            <a:r>
              <a:rPr lang="en-US" sz="1400" dirty="0" smtClean="0"/>
              <a:t>Harm, </a:t>
            </a:r>
            <a:r>
              <a:rPr lang="en-US" sz="1400" dirty="0"/>
              <a:t>greater both </a:t>
            </a:r>
            <a:r>
              <a:rPr lang="en-US" sz="1400" dirty="0" smtClean="0"/>
              <a:t>military </a:t>
            </a:r>
            <a:r>
              <a:rPr lang="en-US" sz="1400" dirty="0"/>
              <a:t>expenditures as </a:t>
            </a:r>
            <a:r>
              <a:rPr lang="en-US" sz="1400" dirty="0" smtClean="0"/>
              <a:t>% GDP </a:t>
            </a:r>
            <a:r>
              <a:rPr lang="en-US" sz="1400" dirty="0"/>
              <a:t>and </a:t>
            </a:r>
            <a:r>
              <a:rPr lang="en-US" sz="1400" dirty="0" smtClean="0"/>
              <a:t>1992-2006 increase in expenditures </a:t>
            </a:r>
          </a:p>
          <a:p>
            <a:r>
              <a:rPr lang="en-US" sz="1400" dirty="0" smtClean="0"/>
              <a:t>Increase greater </a:t>
            </a:r>
            <a:r>
              <a:rPr lang="en-US" sz="1400" dirty="0"/>
              <a:t>in MENA and West Europe. </a:t>
            </a:r>
            <a:r>
              <a:rPr lang="en-US" sz="1400" dirty="0" smtClean="0"/>
              <a:t>[Spending higher </a:t>
            </a:r>
            <a:r>
              <a:rPr lang="en-US" sz="1400" dirty="0"/>
              <a:t>in MENA than </a:t>
            </a:r>
            <a:r>
              <a:rPr lang="en-US" sz="1400" dirty="0" smtClean="0"/>
              <a:t>elsewhere, </a:t>
            </a:r>
            <a:r>
              <a:rPr lang="en-US" sz="1400" dirty="0" err="1" smtClean="0"/>
              <a:t>WEurope</a:t>
            </a:r>
            <a:r>
              <a:rPr lang="en-US" sz="1400" dirty="0" smtClean="0"/>
              <a:t> average.]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Societal values that emphasize assertive control over others and the environment </a:t>
            </a:r>
            <a:r>
              <a:rPr lang="en-US" sz="1400" dirty="0" smtClean="0"/>
              <a:t>&amp; those </a:t>
            </a:r>
            <a:r>
              <a:rPr lang="en-US" sz="1400" dirty="0"/>
              <a:t>that emphasize preserving </a:t>
            </a:r>
            <a:r>
              <a:rPr lang="en-US" sz="1400" dirty="0" smtClean="0"/>
              <a:t>ingroup </a:t>
            </a:r>
            <a:r>
              <a:rPr lang="en-US" sz="1400" dirty="0"/>
              <a:t>regardless of free individual self-development </a:t>
            </a:r>
            <a:r>
              <a:rPr lang="en-US" sz="1400" dirty="0" smtClean="0"/>
              <a:t>more </a:t>
            </a:r>
            <a:r>
              <a:rPr lang="en-US" sz="1400" dirty="0"/>
              <a:t>conducive </a:t>
            </a:r>
            <a:r>
              <a:rPr lang="en-US" sz="1400" dirty="0" smtClean="0"/>
              <a:t>to military investment.</a:t>
            </a:r>
          </a:p>
          <a:p>
            <a:r>
              <a:rPr lang="en-US" sz="1400" dirty="0"/>
              <a:t>S</a:t>
            </a:r>
            <a:r>
              <a:rPr lang="en-US" sz="1400" dirty="0" smtClean="0"/>
              <a:t>ocietal </a:t>
            </a:r>
            <a:r>
              <a:rPr lang="en-US" sz="1400" dirty="0"/>
              <a:t>values that emphasize fitting into and accepting the current situation and </a:t>
            </a:r>
            <a:r>
              <a:rPr lang="en-US" sz="1400" dirty="0" smtClean="0"/>
              <a:t>relationships constrain military investment</a:t>
            </a:r>
          </a:p>
          <a:p>
            <a:endParaRPr lang="en-US" sz="1400" dirty="0"/>
          </a:p>
          <a:p>
            <a:r>
              <a:rPr lang="en-US" dirty="0" smtClean="0"/>
              <a:t>[MENA and </a:t>
            </a:r>
            <a:r>
              <a:rPr lang="en-US" dirty="0" err="1" smtClean="0"/>
              <a:t>harmast</a:t>
            </a:r>
            <a:r>
              <a:rPr lang="en-US" dirty="0" smtClean="0"/>
              <a:t> also predict milspend99log, but nothing else predicts when 99 is included as a predictor of 06 because there was so little change from 99 to 06 (r=.76]</a:t>
            </a:r>
          </a:p>
          <a:p>
            <a:r>
              <a:rPr lang="en-US" dirty="0" err="1" smtClean="0"/>
              <a:t>GDPpc</a:t>
            </a:r>
            <a:r>
              <a:rPr lang="en-US" dirty="0" smtClean="0"/>
              <a:t> is unrelated to %military expenditures.</a:t>
            </a:r>
          </a:p>
          <a:p>
            <a:endParaRPr lang="en-US" dirty="0" smtClean="0"/>
          </a:p>
          <a:p>
            <a:r>
              <a:rPr lang="en-US" dirty="0" smtClean="0"/>
              <a:t>Muslim &amp; </a:t>
            </a:r>
            <a:r>
              <a:rPr lang="en-US" dirty="0" err="1" smtClean="0"/>
              <a:t>RCath</a:t>
            </a:r>
            <a:r>
              <a:rPr lang="en-US" dirty="0" smtClean="0"/>
              <a:t> can substitute for MENA and </a:t>
            </a:r>
            <a:r>
              <a:rPr lang="en-US" dirty="0" err="1" smtClean="0"/>
              <a:t>Weur</a:t>
            </a:r>
            <a:endParaRPr lang="en-US" dirty="0" smtClean="0"/>
          </a:p>
          <a:p>
            <a:r>
              <a:rPr lang="en-US" dirty="0" smtClean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A8226-B467-4D48-B329-32D3B967A63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1400" dirty="0" err="1" smtClean="0"/>
              <a:t>Aut</a:t>
            </a:r>
            <a:r>
              <a:rPr lang="en-US" sz="1400" dirty="0" smtClean="0"/>
              <a:t> &amp; </a:t>
            </a:r>
            <a:r>
              <a:rPr lang="en-US" sz="1400" dirty="0" err="1" smtClean="0"/>
              <a:t>Egal</a:t>
            </a:r>
            <a:r>
              <a:rPr lang="en-US" sz="1400" dirty="0" smtClean="0"/>
              <a:t> militate against increased inequality; </a:t>
            </a:r>
            <a:r>
              <a:rPr lang="en-US" sz="1400" dirty="0" err="1" smtClean="0"/>
              <a:t>Hier</a:t>
            </a:r>
            <a:r>
              <a:rPr lang="en-US" sz="1400" dirty="0" smtClean="0"/>
              <a:t> &amp; Embed promote increased inequality</a:t>
            </a:r>
          </a:p>
          <a:p>
            <a:pPr>
              <a:spcBef>
                <a:spcPts val="1800"/>
              </a:spcBef>
            </a:pPr>
            <a:r>
              <a:rPr lang="en-US" sz="1400" dirty="0" smtClean="0"/>
              <a:t>Cultural emphases on the importance of the person as a morally equal, voluntary actor with the right to develop his/her unique capacities constrain inequality.</a:t>
            </a:r>
          </a:p>
          <a:p>
            <a:pPr>
              <a:spcBef>
                <a:spcPts val="1800"/>
              </a:spcBef>
            </a:pPr>
            <a:r>
              <a:rPr lang="en-US" sz="1400" dirty="0" smtClean="0"/>
              <a:t>Cultural emphases on persons as role players expected to identify with interests of their family and work group and accept the resources appropriate to their hierarchical position foster inequality.</a:t>
            </a:r>
          </a:p>
          <a:p>
            <a:pPr>
              <a:spcBef>
                <a:spcPts val="1800"/>
              </a:spcBef>
            </a:pPr>
            <a:r>
              <a:rPr lang="en-US" sz="1400" dirty="0" smtClean="0"/>
              <a:t>Higher GDPpc90 predicts less increase in inequality (direct path beta=-.38 w Gini07), but this is mediated by values.</a:t>
            </a:r>
          </a:p>
          <a:p>
            <a:pPr>
              <a:spcBef>
                <a:spcPts val="1800"/>
              </a:spcBef>
            </a:pPr>
            <a:r>
              <a:rPr lang="en-US" sz="1400" dirty="0" smtClean="0"/>
              <a:t>RC apparently predicts increasing inequality, but this is largely offset by its indirect effects that decrease inequality through cultural </a:t>
            </a:r>
            <a:r>
              <a:rPr lang="en-US" sz="1400" dirty="0" err="1" smtClean="0"/>
              <a:t>Aut</a:t>
            </a:r>
            <a:r>
              <a:rPr lang="en-US" sz="1400" dirty="0" smtClean="0"/>
              <a:t> &amp; </a:t>
            </a:r>
            <a:r>
              <a:rPr lang="en-US" sz="1400" dirty="0" err="1" smtClean="0"/>
              <a:t>Egal</a:t>
            </a:r>
            <a:r>
              <a:rPr lang="en-US" sz="1400" dirty="0" smtClean="0"/>
              <a:t>.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A8226-B467-4D48-B329-32D3B967A63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A8226-B467-4D48-B329-32D3B967A63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85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5A4AF-5FDD-44BC-AA41-94D4792C8F3E}" type="slidenum">
              <a:rPr lang="en-US"/>
              <a:pPr/>
              <a:t>2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0CED4-8853-4A57-9FDB-5BC6530E7E60}" type="slidenum">
              <a:rPr lang="en-US"/>
              <a:pPr/>
              <a:t>20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9EEFD-22E1-4039-8786-DEE796A005C3}" type="slidenum">
              <a:rPr lang="en-US"/>
              <a:pPr/>
              <a:t>21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AF77E-35B8-4432-9E6D-FEFA215195A8}" type="slidenum">
              <a:rPr lang="en-US"/>
              <a:pPr/>
              <a:t>3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BF71D-120D-4244-9115-267EFEDEC503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1550" y="898525"/>
            <a:ext cx="4960938" cy="3722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62" y="4729696"/>
            <a:ext cx="5567170" cy="4467701"/>
          </a:xfrm>
        </p:spPr>
        <p:txBody>
          <a:bodyPr/>
          <a:lstStyle/>
          <a:p>
            <a:r>
              <a:rPr lang="en-US" sz="1600" dirty="0"/>
              <a:t>Structure reflects oppositions &amp; shared assumptions of orientations</a:t>
            </a:r>
          </a:p>
          <a:p>
            <a:r>
              <a:rPr lang="en-US" sz="1600" dirty="0" err="1"/>
              <a:t>Emb</a:t>
            </a:r>
            <a:r>
              <a:rPr lang="en-US" sz="1600" dirty="0"/>
              <a:t>: Yemen, Senegal</a:t>
            </a:r>
          </a:p>
          <a:p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Aut</a:t>
            </a:r>
            <a:r>
              <a:rPr lang="en-US" sz="1600" dirty="0"/>
              <a:t>: France</a:t>
            </a:r>
          </a:p>
          <a:p>
            <a:r>
              <a:rPr lang="en-US" sz="1600" dirty="0" err="1"/>
              <a:t>Aff</a:t>
            </a:r>
            <a:r>
              <a:rPr lang="en-US" sz="1600" dirty="0"/>
              <a:t> </a:t>
            </a:r>
            <a:r>
              <a:rPr lang="en-US" sz="1600" dirty="0" err="1"/>
              <a:t>Aut</a:t>
            </a:r>
            <a:r>
              <a:rPr lang="en-US" sz="1600" dirty="0"/>
              <a:t>: New </a:t>
            </a:r>
            <a:r>
              <a:rPr lang="en-US" sz="1600" dirty="0" smtClean="0"/>
              <a:t>Zealand</a:t>
            </a:r>
          </a:p>
          <a:p>
            <a:endParaRPr lang="en-US" sz="1600" dirty="0"/>
          </a:p>
          <a:p>
            <a:r>
              <a:rPr lang="en-US" sz="1600" dirty="0" smtClean="0"/>
              <a:t>Measured by importance of a priori selected values as guiding principles in life</a:t>
            </a:r>
            <a:endParaRPr lang="en-US" sz="16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7CD92-1600-41CF-85BE-833F29FDBFB7}" type="slidenum">
              <a:rPr lang="en-US"/>
              <a:pPr/>
              <a:t>5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1550" y="898525"/>
            <a:ext cx="4960938" cy="3722688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62" y="4729696"/>
            <a:ext cx="5567170" cy="4467701"/>
          </a:xfrm>
        </p:spPr>
        <p:txBody>
          <a:bodyPr/>
          <a:lstStyle/>
          <a:p>
            <a:r>
              <a:rPr lang="en-US" sz="1600" dirty="0" err="1" smtClean="0"/>
              <a:t>Hier</a:t>
            </a:r>
            <a:r>
              <a:rPr lang="en-US" sz="1600" dirty="0"/>
              <a:t>: China, Iran</a:t>
            </a:r>
          </a:p>
          <a:p>
            <a:r>
              <a:rPr lang="en-US" sz="1600" dirty="0" err="1"/>
              <a:t>Egal</a:t>
            </a:r>
            <a:r>
              <a:rPr lang="en-US" sz="1600" dirty="0"/>
              <a:t>: Spain, Norway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88318-8D52-4C5C-873B-41F77426A6F1}" type="slidenum">
              <a:rPr lang="en-US"/>
              <a:pPr/>
              <a:t>6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1550" y="898525"/>
            <a:ext cx="4960938" cy="3722688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62" y="4729696"/>
            <a:ext cx="5567170" cy="4467701"/>
          </a:xfrm>
        </p:spPr>
        <p:txBody>
          <a:bodyPr/>
          <a:lstStyle/>
          <a:p>
            <a:r>
              <a:rPr lang="en-US" sz="1600" dirty="0" smtClean="0"/>
              <a:t>Harm</a:t>
            </a:r>
            <a:r>
              <a:rPr lang="en-US" sz="1600" dirty="0"/>
              <a:t>: Sweden</a:t>
            </a:r>
          </a:p>
          <a:p>
            <a:r>
              <a:rPr lang="en-US" sz="1600" dirty="0"/>
              <a:t>Mast: China</a:t>
            </a:r>
          </a:p>
          <a:p>
            <a:endParaRPr lang="en-US" sz="1600" dirty="0"/>
          </a:p>
          <a:p>
            <a:r>
              <a:rPr lang="en-US" sz="1600" dirty="0" err="1"/>
              <a:t>Egal</a:t>
            </a:r>
            <a:r>
              <a:rPr lang="en-US" sz="1600" dirty="0"/>
              <a:t> &amp; </a:t>
            </a:r>
            <a:r>
              <a:rPr lang="en-US" sz="1600" dirty="0" err="1"/>
              <a:t>Aut</a:t>
            </a:r>
            <a:r>
              <a:rPr lang="en-US" sz="1600" dirty="0"/>
              <a:t>: individual as key actor</a:t>
            </a:r>
          </a:p>
          <a:p>
            <a:r>
              <a:rPr lang="en-US" sz="1600" dirty="0" err="1"/>
              <a:t>Hier</a:t>
            </a:r>
            <a:r>
              <a:rPr lang="en-US" sz="1600" dirty="0"/>
              <a:t> &amp; </a:t>
            </a:r>
            <a:r>
              <a:rPr lang="en-US" sz="1600" dirty="0" err="1"/>
              <a:t>Emb</a:t>
            </a:r>
            <a:r>
              <a:rPr lang="en-US" sz="1600" dirty="0"/>
              <a:t>: group as key actor</a:t>
            </a:r>
          </a:p>
          <a:p>
            <a:endParaRPr lang="en-US" sz="1600" dirty="0"/>
          </a:p>
          <a:p>
            <a:r>
              <a:rPr lang="en-US" sz="1600" dirty="0"/>
              <a:t>Mastery (assertiveness) serves either group (</a:t>
            </a:r>
            <a:r>
              <a:rPr lang="en-US" sz="1600" dirty="0" err="1"/>
              <a:t>Hier</a:t>
            </a:r>
            <a:r>
              <a:rPr lang="en-US" sz="1600" dirty="0"/>
              <a:t>) or  individual (</a:t>
            </a:r>
            <a:r>
              <a:rPr lang="en-US" sz="1600" dirty="0" err="1"/>
              <a:t>Aut</a:t>
            </a:r>
            <a:r>
              <a:rPr lang="en-US" sz="1600" dirty="0"/>
              <a:t>)</a:t>
            </a:r>
          </a:p>
          <a:p>
            <a:endParaRPr lang="en-US" sz="1600" dirty="0"/>
          </a:p>
          <a:p>
            <a:r>
              <a:rPr lang="en-US" sz="1600" dirty="0"/>
              <a:t>Harm shares cooperative emphasis with </a:t>
            </a:r>
            <a:r>
              <a:rPr lang="en-US" sz="1600" dirty="0" err="1"/>
              <a:t>Egal</a:t>
            </a:r>
            <a:r>
              <a:rPr lang="en-US" sz="1600" dirty="0"/>
              <a:t> (voluntary) &amp; </a:t>
            </a:r>
            <a:r>
              <a:rPr lang="en-US" sz="1600" dirty="0" err="1"/>
              <a:t>Emb</a:t>
            </a:r>
            <a:r>
              <a:rPr lang="en-US" sz="1600" dirty="0"/>
              <a:t> (</a:t>
            </a:r>
            <a:r>
              <a:rPr lang="en-US" sz="1600" dirty="0" err="1"/>
              <a:t>identif</a:t>
            </a:r>
            <a:r>
              <a:rPr lang="en-US" sz="1600" dirty="0"/>
              <a:t>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00ABF-5BA4-470B-8238-00BDB9546987}" type="slidenum">
              <a:rPr lang="en-US"/>
              <a:pPr/>
              <a:t>7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/>
              <a:t>Cultural orientations are implicit, not known</a:t>
            </a:r>
          </a:p>
          <a:p>
            <a:r>
              <a:rPr lang="en-US" sz="1400"/>
              <a:t>But individual differences do </a:t>
            </a:r>
            <a:r>
              <a:rPr lang="en-US" sz="1400">
                <a:solidFill>
                  <a:srgbClr val="FF5050"/>
                </a:solidFill>
              </a:rPr>
              <a:t>not</a:t>
            </a:r>
            <a:r>
              <a:rPr lang="en-US" sz="1400"/>
              <a:t> affect average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F9ABE-FB79-4D11-9E31-B971FAB67D87}" type="slidenum">
              <a:rPr lang="en-US"/>
              <a:pPr/>
              <a:t>8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Thanks to ~ 200 people who gathered data used in </a:t>
            </a:r>
            <a:r>
              <a:rPr lang="en-US" sz="1600" dirty="0" smtClean="0"/>
              <a:t>analyses</a:t>
            </a:r>
          </a:p>
          <a:p>
            <a:endParaRPr lang="en-US" sz="1600" dirty="0" smtClean="0"/>
          </a:p>
          <a:p>
            <a:r>
              <a:rPr lang="en-US" sz="1600" dirty="0" smtClean="0"/>
              <a:t>Evidence from comparisons over 10 years suggest extremely little change in relative positions of countries</a:t>
            </a:r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EF99E9-6BF0-4E0A-ACF3-F16D28B05383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600" dirty="0" smtClean="0">
                <a:latin typeface="Arial" pitchFamily="34" charset="0"/>
                <a:cs typeface="Arial" pitchFamily="34" charset="0"/>
              </a:rPr>
              <a:t>Values as ‘guiding principles’</a:t>
            </a:r>
          </a:p>
          <a:p>
            <a:pPr eaLnBrk="1" hangingPunct="1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600" dirty="0" smtClean="0">
                <a:latin typeface="Arial" pitchFamily="34" charset="0"/>
                <a:cs typeface="Arial" pitchFamily="34" charset="0"/>
              </a:rPr>
              <a:t>Scale skewed to stretch upper part because values usually viewed as important to some degree—maps the psychological scale</a:t>
            </a:r>
          </a:p>
          <a:p>
            <a:pPr eaLnBrk="1" hangingPunct="1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Center on own mean of 57, eliminate individual scale location effect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en-US" sz="1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Center country scores on mean of 7 orientations, eliminate mean country differences </a:t>
            </a:r>
          </a:p>
          <a:p>
            <a:pPr eaLnBrk="1" hangingPunct="1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88610-01F9-4767-BA16-4EB9A07A03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81B1B-1E2F-4986-AF35-D0AB37D76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FC2BA-D5CF-4111-88FD-C69902BD26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1962F9-6FC9-4D01-8909-9EBDE6A4E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5F917E-0742-49AC-A237-47716B597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2F03E-4D4E-4AEB-8843-F13829E51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2180B-FFA7-48AD-9520-9665F97C1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A2E88-56C7-4F7F-BFC5-5F49C40DF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D42D7-12E9-4759-BBE6-9977ADD1D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0FF92-3F69-4E3A-B52F-ECE6AADD4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3BAA2-B532-4F08-9ACA-78A538E2D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51E-5277-479D-8A1F-A2AA2483B4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F1E16-E70F-432A-BECB-BED16529B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361A0FC-339B-4289-A7F1-65F8AF63FC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6" y="332656"/>
            <a:ext cx="8892480" cy="19240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66"/>
                </a:solidFill>
              </a:rPr>
              <a:t>Cultural values as constraints and facilitators of socio-economic  </a:t>
            </a:r>
            <a:r>
              <a:rPr lang="en-US" dirty="0">
                <a:solidFill>
                  <a:srgbClr val="CC0066"/>
                </a:solidFill>
              </a:rPr>
              <a:t>change</a:t>
            </a:r>
            <a:br>
              <a:rPr lang="en-US" dirty="0">
                <a:solidFill>
                  <a:srgbClr val="CC0066"/>
                </a:solidFill>
              </a:rPr>
            </a:b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48880"/>
            <a:ext cx="9144000" cy="359472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Shalom H. Schwartz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Hebrew University of Jerusalem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Higher </a:t>
            </a:r>
            <a:r>
              <a:rPr lang="en-US" dirty="0">
                <a:solidFill>
                  <a:schemeClr val="tx1"/>
                </a:solidFill>
              </a:rPr>
              <a:t>School of </a:t>
            </a:r>
            <a:r>
              <a:rPr lang="en-US" dirty="0" smtClean="0">
                <a:solidFill>
                  <a:schemeClr val="tx1"/>
                </a:solidFill>
              </a:rPr>
              <a:t>Economics, Moscow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October 10, 2013</a:t>
            </a:r>
          </a:p>
          <a:p>
            <a:endParaRPr lang="en-US" sz="2800" dirty="0" smtClean="0"/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CC0066"/>
                </a:solidFill>
              </a:rPr>
              <a:t>Mapping National Cultures</a:t>
            </a:r>
          </a:p>
        </p:txBody>
      </p:sp>
      <p:sp>
        <p:nvSpPr>
          <p:cNvPr id="218156" name="Rectangle 44"/>
          <p:cNvSpPr>
            <a:spLocks noGrp="1" noChangeArrowheads="1"/>
          </p:cNvSpPr>
          <p:nvPr>
            <p:ph sz="quarter" idx="4294967295"/>
          </p:nvPr>
        </p:nvSpPr>
        <p:spPr>
          <a:xfrm>
            <a:off x="144463" y="836613"/>
            <a:ext cx="8459787" cy="1655762"/>
          </a:xfrm>
        </p:spPr>
        <p:txBody>
          <a:bodyPr/>
          <a:lstStyle/>
          <a:p>
            <a:pPr eaLnBrk="1" hangingPunct="1">
              <a:buClr>
                <a:srgbClr val="009900"/>
              </a:buClr>
              <a:buFont typeface="Wingdings" pitchFamily="2" charset="2"/>
              <a:buChar char="Ø"/>
            </a:pPr>
            <a:r>
              <a:rPr lang="en-US" sz="2800" smtClean="0"/>
              <a:t>Compute cultural distances between all pairs of cultural groups</a:t>
            </a:r>
          </a:p>
          <a:p>
            <a:pPr lvl="1" eaLnBrk="1" hangingPunct="1">
              <a:buClr>
                <a:srgbClr val="009900"/>
              </a:buClr>
              <a:buFont typeface="Wingdings" pitchFamily="2" charset="2"/>
              <a:buChar char="Ø"/>
            </a:pPr>
            <a:r>
              <a:rPr lang="en-US" sz="2400" smtClean="0"/>
              <a:t>Sum absolute distances on each of 7 orientations</a:t>
            </a:r>
            <a:endParaRPr lang="en-US" sz="2000" smtClean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-36512" y="3784600"/>
            <a:ext cx="9433048" cy="2668588"/>
          </a:xfrm>
        </p:spPr>
        <p:txBody>
          <a:bodyPr/>
          <a:lstStyle/>
          <a:p>
            <a:pPr lvl="1" eaLnBrk="1" hangingPunct="1">
              <a:buClr>
                <a:srgbClr val="009900"/>
              </a:buClr>
              <a:buFont typeface="Wingdings" pitchFamily="2" charset="2"/>
              <a:buChar char="Ø"/>
            </a:pPr>
            <a:r>
              <a:rPr lang="en-US" sz="2400" dirty="0" smtClean="0"/>
              <a:t>Russia &amp; Sweden: Sum of distances = 4.4</a:t>
            </a:r>
          </a:p>
          <a:p>
            <a:pPr lvl="1" eaLnBrk="1" hangingPunct="1">
              <a:buClr>
                <a:srgbClr val="009900"/>
              </a:buClr>
              <a:buFont typeface="Wingdings" pitchFamily="2" charset="2"/>
              <a:buChar char="Ø"/>
            </a:pPr>
            <a:r>
              <a:rPr lang="en-US" sz="2400" dirty="0" smtClean="0"/>
              <a:t>Russia: Poland  0.8; USA 1.6; </a:t>
            </a:r>
            <a:r>
              <a:rPr lang="en-US" sz="2400" dirty="0" err="1" smtClean="0"/>
              <a:t>Gt</a:t>
            </a:r>
            <a:r>
              <a:rPr lang="en-US" sz="2400" dirty="0" smtClean="0"/>
              <a:t> Britain 2.5; France 3.8</a:t>
            </a:r>
          </a:p>
          <a:p>
            <a:pPr lvl="1" eaLnBrk="1" hangingPunct="1">
              <a:buClr>
                <a:srgbClr val="009900"/>
              </a:buClr>
              <a:buFont typeface="Wingdings" pitchFamily="2" charset="2"/>
              <a:buChar char="Ø"/>
            </a:pPr>
            <a:r>
              <a:rPr lang="en-US" sz="2400" dirty="0" smtClean="0"/>
              <a:t>Create 77 x 77 matrix with cultural distances in cells</a:t>
            </a:r>
          </a:p>
          <a:p>
            <a:pPr lvl="1" eaLnBrk="1" hangingPunct="1">
              <a:buClr>
                <a:srgbClr val="009900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 algn="ctr" eaLnBrk="1" hangingPunct="1">
              <a:buClr>
                <a:srgbClr val="009900"/>
              </a:buClr>
              <a:buFont typeface="Wingdings" pitchFamily="2" charset="2"/>
              <a:buChar char="Ø"/>
            </a:pPr>
            <a:r>
              <a:rPr lang="en-US" sz="2800" dirty="0" smtClean="0"/>
              <a:t>Map countries by distances in 2 dimensional space</a:t>
            </a:r>
          </a:p>
          <a:p>
            <a:pPr eaLnBrk="1" hangingPunct="1"/>
            <a:endParaRPr lang="en-US" sz="2800" dirty="0" smtClean="0"/>
          </a:p>
        </p:txBody>
      </p:sp>
      <p:graphicFrame>
        <p:nvGraphicFramePr>
          <p:cNvPr id="218371" name="Group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73550"/>
              </p:ext>
            </p:extLst>
          </p:nvPr>
        </p:nvGraphicFramePr>
        <p:xfrm>
          <a:off x="827583" y="3330575"/>
          <a:ext cx="7632850" cy="365760"/>
        </p:xfrm>
        <a:graphic>
          <a:graphicData uri="http://schemas.openxmlformats.org/drawingml/2006/table">
            <a:tbl>
              <a:tblPr/>
              <a:tblGrid>
                <a:gridCol w="1512169"/>
                <a:gridCol w="720080"/>
                <a:gridCol w="864096"/>
                <a:gridCol w="864096"/>
                <a:gridCol w="936104"/>
                <a:gridCol w="936104"/>
                <a:gridCol w="864096"/>
                <a:gridCol w="93610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Intntl</a:t>
                      </a: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. Mean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4.3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3.8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2.3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4.3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4.7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985087"/>
              </p:ext>
            </p:extLst>
          </p:nvPr>
        </p:nvGraphicFramePr>
        <p:xfrm>
          <a:off x="723508" y="2143904"/>
          <a:ext cx="7698824" cy="1197848"/>
        </p:xfrm>
        <a:graphic>
          <a:graphicData uri="http://schemas.openxmlformats.org/drawingml/2006/table">
            <a:tbl>
              <a:tblPr/>
              <a:tblGrid>
                <a:gridCol w="1616244"/>
                <a:gridCol w="743074"/>
                <a:gridCol w="834875"/>
                <a:gridCol w="900927"/>
                <a:gridCol w="900927"/>
                <a:gridCol w="940677"/>
                <a:gridCol w="861175"/>
                <a:gridCol w="900925"/>
              </a:tblGrid>
              <a:tr h="299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MS Mincho"/>
                        </a:rPr>
                        <a:t> Orientation</a:t>
                      </a:r>
                      <a:endParaRPr lang="en-US" sz="1000" dirty="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Har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Emb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Hier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Mas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AfAu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InAu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Ega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MS Mincho"/>
                        </a:rPr>
                        <a:t> Russia</a:t>
                      </a:r>
                      <a:endParaRPr lang="en-US" sz="1000" dirty="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3.9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3.8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2.7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4.0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3.5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4.3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4.4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MS Mincho"/>
                        </a:rPr>
                        <a:t> Sweden</a:t>
                      </a:r>
                      <a:endParaRPr lang="en-US" sz="1000" dirty="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4.5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3.1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1.8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3.8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4.2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5.1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MS Mincho"/>
                        </a:rPr>
                        <a:t>4.9</a:t>
                      </a:r>
                      <a:endParaRPr lang="en-US" sz="100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MS Mincho"/>
                        </a:rPr>
                        <a:t> </a:t>
                      </a:r>
                      <a:r>
                        <a:rPr lang="en-US" sz="1800" b="1" dirty="0" smtClean="0">
                          <a:latin typeface="Arial"/>
                          <a:ea typeface="MS Mincho"/>
                        </a:rPr>
                        <a:t>Abs Distance</a:t>
                      </a:r>
                      <a:endParaRPr lang="en-US" sz="1000" dirty="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MS Mincho"/>
                        </a:rPr>
                        <a:t>.6</a:t>
                      </a:r>
                      <a:endParaRPr lang="en-US" sz="1000" dirty="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MS Mincho"/>
                        </a:rPr>
                        <a:t>.7</a:t>
                      </a:r>
                      <a:endParaRPr lang="en-US" sz="1000" dirty="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MS Mincho"/>
                        </a:rPr>
                        <a:t>.9</a:t>
                      </a:r>
                      <a:endParaRPr lang="en-US" sz="1000" dirty="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MS Mincho"/>
                        </a:rPr>
                        <a:t>.2</a:t>
                      </a:r>
                      <a:endParaRPr lang="en-US" sz="1000" dirty="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MS Mincho"/>
                        </a:rPr>
                        <a:t>.7</a:t>
                      </a:r>
                      <a:endParaRPr lang="en-US" sz="1000" dirty="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MS Mincho"/>
                        </a:rPr>
                        <a:t>.8</a:t>
                      </a:r>
                      <a:endParaRPr lang="en-US" sz="1000" dirty="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MS Mincho"/>
                        </a:rPr>
                        <a:t>.5</a:t>
                      </a:r>
                      <a:endParaRPr lang="en-US" sz="1000" dirty="0">
                        <a:latin typeface="Times New Roman"/>
                        <a:ea typeface="MS Mincho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850" name="Object 2"/>
          <p:cNvGraphicFramePr>
            <a:graphicFrameLocks noChangeAspect="1"/>
          </p:cNvGraphicFramePr>
          <p:nvPr/>
        </p:nvGraphicFramePr>
        <p:xfrm>
          <a:off x="-258763" y="142852"/>
          <a:ext cx="9448801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97" name="Document" r:id="rId5" imgW="10507742" imgH="7436958" progId="Word.Document.8">
                  <p:embed/>
                </p:oleObj>
              </mc:Choice>
              <mc:Fallback>
                <p:oleObj name="Document" r:id="rId5" imgW="10507742" imgH="743695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8763" y="142852"/>
                        <a:ext cx="9448801" cy="647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52" name="Line 4"/>
          <p:cNvSpPr>
            <a:spLocks noChangeShapeType="1"/>
          </p:cNvSpPr>
          <p:nvPr/>
        </p:nvSpPr>
        <p:spPr bwMode="auto">
          <a:xfrm rot="21360000">
            <a:off x="7646988" y="1485900"/>
            <a:ext cx="228600" cy="395288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6853" name="Line 5"/>
          <p:cNvSpPr>
            <a:spLocks noChangeShapeType="1"/>
          </p:cNvSpPr>
          <p:nvPr/>
        </p:nvSpPr>
        <p:spPr bwMode="auto">
          <a:xfrm>
            <a:off x="1221532" y="4235946"/>
            <a:ext cx="768399" cy="1201242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6854" name="Line 6"/>
          <p:cNvSpPr>
            <a:spLocks noChangeShapeType="1"/>
          </p:cNvSpPr>
          <p:nvPr/>
        </p:nvSpPr>
        <p:spPr bwMode="auto">
          <a:xfrm flipH="1" flipV="1">
            <a:off x="5568950" y="3271838"/>
            <a:ext cx="503238" cy="75565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7532688" y="5522913"/>
            <a:ext cx="547687" cy="274637"/>
          </a:xfrm>
          <a:prstGeom prst="rect">
            <a:avLst/>
          </a:prstGeom>
          <a:solidFill>
            <a:srgbClr val="FFFF2D">
              <a:alpha val="4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1792288" y="2565400"/>
            <a:ext cx="547687" cy="274638"/>
          </a:xfrm>
          <a:prstGeom prst="rect">
            <a:avLst/>
          </a:prstGeom>
          <a:solidFill>
            <a:srgbClr val="FFFF2D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857" name="Text Box 9"/>
          <p:cNvSpPr txBox="1">
            <a:spLocks noChangeArrowheads="1"/>
          </p:cNvSpPr>
          <p:nvPr/>
        </p:nvSpPr>
        <p:spPr bwMode="auto">
          <a:xfrm>
            <a:off x="2843213" y="6086475"/>
            <a:ext cx="3673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Coefficient of Alienation .116</a:t>
            </a:r>
          </a:p>
        </p:txBody>
      </p:sp>
    </p:spTree>
    <p:extLst>
      <p:ext uri="{BB962C8B-B14F-4D97-AF65-F5344CB8AC3E}">
        <p14:creationId xmlns:p14="http://schemas.microsoft.com/office/powerpoint/2010/main" val="124320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-171450"/>
            <a:ext cx="8229600" cy="863600"/>
          </a:xfrm>
        </p:spPr>
        <p:txBody>
          <a:bodyPr/>
          <a:lstStyle/>
          <a:p>
            <a:r>
              <a:rPr lang="en-US" sz="3600">
                <a:solidFill>
                  <a:srgbClr val="CC3399"/>
                </a:solidFill>
              </a:rPr>
              <a:t>Cultural Map of World Regions</a:t>
            </a:r>
          </a:p>
        </p:txBody>
      </p:sp>
      <p:sp>
        <p:nvSpPr>
          <p:cNvPr id="393219" name="Text Box 3"/>
          <p:cNvSpPr txBox="1">
            <a:spLocks noChangeArrowheads="1"/>
          </p:cNvSpPr>
          <p:nvPr/>
        </p:nvSpPr>
        <p:spPr bwMode="auto">
          <a:xfrm>
            <a:off x="5076825" y="6148388"/>
            <a:ext cx="1943100" cy="711200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charset="0"/>
              </a:rPr>
              <a:t>MASTERY </a:t>
            </a:r>
            <a:r>
              <a:rPr lang="en-US" sz="1600" b="1">
                <a:latin typeface="Arial" charset="0"/>
              </a:rPr>
              <a:t>ambition, change</a:t>
            </a:r>
          </a:p>
        </p:txBody>
      </p:sp>
      <p:sp>
        <p:nvSpPr>
          <p:cNvPr id="393220" name="Oval 4"/>
          <p:cNvSpPr>
            <a:spLocks noChangeArrowheads="1"/>
          </p:cNvSpPr>
          <p:nvPr/>
        </p:nvSpPr>
        <p:spPr bwMode="auto">
          <a:xfrm rot="-187023">
            <a:off x="468313" y="1700213"/>
            <a:ext cx="2447925" cy="3943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221" name="Text Box 5"/>
          <p:cNvSpPr txBox="1">
            <a:spLocks noChangeArrowheads="1"/>
          </p:cNvSpPr>
          <p:nvPr/>
        </p:nvSpPr>
        <p:spPr bwMode="auto">
          <a:xfrm>
            <a:off x="1042988" y="2852738"/>
            <a:ext cx="1368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West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Europe</a:t>
            </a:r>
          </a:p>
        </p:txBody>
      </p:sp>
      <p:sp>
        <p:nvSpPr>
          <p:cNvPr id="393222" name="Text Box 6"/>
          <p:cNvSpPr txBox="1">
            <a:spLocks noChangeArrowheads="1"/>
          </p:cNvSpPr>
          <p:nvPr/>
        </p:nvSpPr>
        <p:spPr bwMode="auto">
          <a:xfrm>
            <a:off x="0" y="4508500"/>
            <a:ext cx="2771775" cy="801688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charset="0"/>
              </a:rPr>
              <a:t>INTELLECTUAL </a:t>
            </a:r>
            <a:r>
              <a:rPr lang="en-US" sz="2200" b="1">
                <a:solidFill>
                  <a:srgbClr val="CC0066"/>
                </a:solidFill>
                <a:latin typeface="Arial" charset="0"/>
              </a:rPr>
              <a:t>AUTONOMY</a:t>
            </a:r>
            <a:r>
              <a:rPr lang="en-US" sz="1600" b="1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1600" b="1">
                <a:latin typeface="Arial" charset="0"/>
              </a:rPr>
              <a:t>curiosity</a:t>
            </a:r>
            <a:endParaRPr lang="en-US" sz="2400" b="1">
              <a:latin typeface="Arial" charset="0"/>
            </a:endParaRPr>
          </a:p>
        </p:txBody>
      </p:sp>
      <p:sp>
        <p:nvSpPr>
          <p:cNvPr id="393223" name="Text Box 7"/>
          <p:cNvSpPr txBox="1">
            <a:spLocks noChangeArrowheads="1"/>
          </p:cNvSpPr>
          <p:nvPr/>
        </p:nvSpPr>
        <p:spPr bwMode="auto">
          <a:xfrm>
            <a:off x="0" y="2225675"/>
            <a:ext cx="2916238" cy="711200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C0066"/>
                </a:solidFill>
                <a:latin typeface="Arial" charset="0"/>
              </a:rPr>
              <a:t>EGALITARIANISM</a:t>
            </a:r>
            <a:r>
              <a:rPr lang="en-US" sz="1600" b="1" dirty="0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1600" b="1" dirty="0">
                <a:latin typeface="Arial" charset="0"/>
              </a:rPr>
              <a:t>justice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393224" name="Oval 8"/>
          <p:cNvSpPr>
            <a:spLocks noChangeArrowheads="1"/>
          </p:cNvSpPr>
          <p:nvPr/>
        </p:nvSpPr>
        <p:spPr bwMode="auto">
          <a:xfrm rot="446268">
            <a:off x="2638425" y="4945063"/>
            <a:ext cx="3384550" cy="1220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225" name="Text Box 9"/>
          <p:cNvSpPr txBox="1">
            <a:spLocks noChangeArrowheads="1"/>
          </p:cNvSpPr>
          <p:nvPr/>
        </p:nvSpPr>
        <p:spPr bwMode="auto">
          <a:xfrm>
            <a:off x="3563938" y="5127625"/>
            <a:ext cx="1655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English Speaking</a:t>
            </a:r>
          </a:p>
        </p:txBody>
      </p:sp>
      <p:sp>
        <p:nvSpPr>
          <p:cNvPr id="393226" name="Text Box 10"/>
          <p:cNvSpPr txBox="1">
            <a:spLocks noChangeArrowheads="1"/>
          </p:cNvSpPr>
          <p:nvPr/>
        </p:nvSpPr>
        <p:spPr bwMode="auto">
          <a:xfrm>
            <a:off x="1835150" y="5805488"/>
            <a:ext cx="2016125" cy="1046162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charset="0"/>
              </a:rPr>
              <a:t>AFFECTIVE </a:t>
            </a:r>
            <a:r>
              <a:rPr lang="en-US" sz="2200" b="1">
                <a:solidFill>
                  <a:srgbClr val="CC0066"/>
                </a:solidFill>
                <a:latin typeface="Arial" charset="0"/>
              </a:rPr>
              <a:t>AUTONOMY</a:t>
            </a:r>
            <a:r>
              <a:rPr lang="en-US" sz="1600" b="1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1600" b="1">
                <a:latin typeface="Arial" charset="0"/>
              </a:rPr>
              <a:t>pleasure</a:t>
            </a:r>
            <a:endParaRPr lang="en-US" sz="2200" b="1">
              <a:latin typeface="Arial" charset="0"/>
            </a:endParaRPr>
          </a:p>
        </p:txBody>
      </p:sp>
      <p:sp>
        <p:nvSpPr>
          <p:cNvPr id="393227" name="Text Box 11"/>
          <p:cNvSpPr txBox="1">
            <a:spLocks noChangeArrowheads="1"/>
          </p:cNvSpPr>
          <p:nvPr/>
        </p:nvSpPr>
        <p:spPr bwMode="auto">
          <a:xfrm>
            <a:off x="1331913" y="1052513"/>
            <a:ext cx="2160587" cy="711200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charset="0"/>
              </a:rPr>
              <a:t>HARMONY</a:t>
            </a:r>
            <a:r>
              <a:rPr lang="en-US" sz="1600" b="1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1600" b="1">
                <a:latin typeface="Arial" charset="0"/>
              </a:rPr>
              <a:t>fitting in, no change</a:t>
            </a:r>
            <a:endParaRPr lang="en-US" sz="2400" b="1">
              <a:latin typeface="Arial" charset="0"/>
            </a:endParaRPr>
          </a:p>
        </p:txBody>
      </p:sp>
      <p:sp>
        <p:nvSpPr>
          <p:cNvPr id="393228" name="Oval 12"/>
          <p:cNvSpPr>
            <a:spLocks noChangeArrowheads="1"/>
          </p:cNvSpPr>
          <p:nvPr/>
        </p:nvSpPr>
        <p:spPr bwMode="auto">
          <a:xfrm rot="2785060">
            <a:off x="5868988" y="5086350"/>
            <a:ext cx="2808288" cy="136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229" name="Text Box 13"/>
          <p:cNvSpPr txBox="1">
            <a:spLocks noChangeArrowheads="1"/>
          </p:cNvSpPr>
          <p:nvPr/>
        </p:nvSpPr>
        <p:spPr bwMode="auto">
          <a:xfrm rot="-45963699">
            <a:off x="6657181" y="4895057"/>
            <a:ext cx="5810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latin typeface="Arial" charset="0"/>
              </a:rPr>
              <a:t>Confucian</a:t>
            </a:r>
          </a:p>
        </p:txBody>
      </p:sp>
      <p:sp>
        <p:nvSpPr>
          <p:cNvPr id="393230" name="Text Box 14"/>
          <p:cNvSpPr txBox="1">
            <a:spLocks noChangeArrowheads="1"/>
          </p:cNvSpPr>
          <p:nvPr/>
        </p:nvSpPr>
        <p:spPr bwMode="auto">
          <a:xfrm>
            <a:off x="7164388" y="5229225"/>
            <a:ext cx="2087562" cy="711200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charset="0"/>
              </a:rPr>
              <a:t>HIERARCHY</a:t>
            </a:r>
            <a:r>
              <a:rPr lang="en-US" sz="1600" b="1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1600" b="1">
                <a:latin typeface="Arial" charset="0"/>
              </a:rPr>
              <a:t>authority</a:t>
            </a:r>
            <a:endParaRPr lang="en-US" sz="2400" b="1">
              <a:latin typeface="Arial" charset="0"/>
            </a:endParaRPr>
          </a:p>
        </p:txBody>
      </p:sp>
      <p:sp>
        <p:nvSpPr>
          <p:cNvPr id="393231" name="Oval 15"/>
          <p:cNvSpPr>
            <a:spLocks noChangeArrowheads="1"/>
          </p:cNvSpPr>
          <p:nvPr/>
        </p:nvSpPr>
        <p:spPr bwMode="auto">
          <a:xfrm>
            <a:off x="7559675" y="692150"/>
            <a:ext cx="1584325" cy="4606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232" name="Text Box 16"/>
          <p:cNvSpPr txBox="1">
            <a:spLocks noChangeArrowheads="1"/>
          </p:cNvSpPr>
          <p:nvPr/>
        </p:nvSpPr>
        <p:spPr bwMode="auto">
          <a:xfrm>
            <a:off x="7740650" y="1644650"/>
            <a:ext cx="14033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Muslim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Middle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East &amp;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Sub-Saharan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Africa</a:t>
            </a:r>
          </a:p>
        </p:txBody>
      </p:sp>
      <p:sp>
        <p:nvSpPr>
          <p:cNvPr id="393233" name="Oval 17"/>
          <p:cNvSpPr>
            <a:spLocks noChangeArrowheads="1"/>
          </p:cNvSpPr>
          <p:nvPr/>
        </p:nvSpPr>
        <p:spPr bwMode="auto">
          <a:xfrm>
            <a:off x="3563938" y="3213100"/>
            <a:ext cx="19446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234" name="Text Box 18"/>
          <p:cNvSpPr txBox="1">
            <a:spLocks noChangeArrowheads="1"/>
          </p:cNvSpPr>
          <p:nvPr/>
        </p:nvSpPr>
        <p:spPr bwMode="auto">
          <a:xfrm>
            <a:off x="3708400" y="3470275"/>
            <a:ext cx="1584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Latin America</a:t>
            </a:r>
            <a:endParaRPr lang="en-US" sz="2400" b="1"/>
          </a:p>
        </p:txBody>
      </p:sp>
      <p:sp>
        <p:nvSpPr>
          <p:cNvPr id="393235" name="Oval 19"/>
          <p:cNvSpPr>
            <a:spLocks noChangeArrowheads="1"/>
          </p:cNvSpPr>
          <p:nvPr/>
        </p:nvSpPr>
        <p:spPr bwMode="auto">
          <a:xfrm rot="659321">
            <a:off x="6513513" y="1743075"/>
            <a:ext cx="1260475" cy="295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236" name="Text Box 20"/>
          <p:cNvSpPr txBox="1">
            <a:spLocks noChangeArrowheads="1"/>
          </p:cNvSpPr>
          <p:nvPr/>
        </p:nvSpPr>
        <p:spPr bwMode="auto">
          <a:xfrm>
            <a:off x="6473825" y="2492375"/>
            <a:ext cx="12239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South &amp; South East Asia</a:t>
            </a:r>
          </a:p>
        </p:txBody>
      </p:sp>
      <p:sp>
        <p:nvSpPr>
          <p:cNvPr id="393237" name="Text Box 21"/>
          <p:cNvSpPr txBox="1">
            <a:spLocks noChangeArrowheads="1"/>
          </p:cNvSpPr>
          <p:nvPr/>
        </p:nvSpPr>
        <p:spPr bwMode="auto">
          <a:xfrm>
            <a:off x="6373813" y="908050"/>
            <a:ext cx="2735262" cy="711200"/>
          </a:xfrm>
          <a:prstGeom prst="rect">
            <a:avLst/>
          </a:prstGeom>
          <a:solidFill>
            <a:srgbClr val="00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66"/>
                </a:solidFill>
                <a:latin typeface="Arial" charset="0"/>
              </a:rPr>
              <a:t>EMBEDDEDNESS</a:t>
            </a:r>
            <a:r>
              <a:rPr lang="en-US" sz="1600" b="1">
                <a:solidFill>
                  <a:srgbClr val="CC0066"/>
                </a:solidFill>
                <a:latin typeface="Arial" charset="0"/>
              </a:rPr>
              <a:t> </a:t>
            </a:r>
            <a:r>
              <a:rPr lang="en-US" sz="1600" b="1">
                <a:latin typeface="Arial" charset="0"/>
              </a:rPr>
              <a:t>order, obedience</a:t>
            </a:r>
            <a:endParaRPr lang="en-US" sz="2400" b="1">
              <a:latin typeface="Arial" charset="0"/>
            </a:endParaRPr>
          </a:p>
        </p:txBody>
      </p:sp>
      <p:sp>
        <p:nvSpPr>
          <p:cNvPr id="393238" name="Oval 22"/>
          <p:cNvSpPr>
            <a:spLocks noChangeArrowheads="1"/>
          </p:cNvSpPr>
          <p:nvPr/>
        </p:nvSpPr>
        <p:spPr bwMode="auto">
          <a:xfrm>
            <a:off x="3203575" y="1484313"/>
            <a:ext cx="2879725" cy="1657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239" name="Text Box 23"/>
          <p:cNvSpPr txBox="1">
            <a:spLocks noChangeArrowheads="1"/>
          </p:cNvSpPr>
          <p:nvPr/>
        </p:nvSpPr>
        <p:spPr bwMode="auto">
          <a:xfrm>
            <a:off x="3419475" y="1773238"/>
            <a:ext cx="2305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East-Central &amp; Baltic Europe </a:t>
            </a:r>
            <a:r>
              <a:rPr lang="en-US" sz="1600" b="1">
                <a:latin typeface="Arial" charset="0"/>
              </a:rPr>
              <a:t>Prot/Cath</a:t>
            </a:r>
            <a:endParaRPr lang="en-US" sz="2400" b="1">
              <a:latin typeface="Arial" charset="0"/>
            </a:endParaRPr>
          </a:p>
        </p:txBody>
      </p:sp>
      <p:sp>
        <p:nvSpPr>
          <p:cNvPr id="393240" name="Oval 24"/>
          <p:cNvSpPr>
            <a:spLocks noChangeArrowheads="1"/>
          </p:cNvSpPr>
          <p:nvPr/>
        </p:nvSpPr>
        <p:spPr bwMode="auto">
          <a:xfrm rot="-356614">
            <a:off x="5511800" y="2311400"/>
            <a:ext cx="863600" cy="2447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3241" name="Text Box 25"/>
          <p:cNvSpPr txBox="1">
            <a:spLocks noChangeArrowheads="1"/>
          </p:cNvSpPr>
          <p:nvPr/>
        </p:nvSpPr>
        <p:spPr bwMode="auto">
          <a:xfrm rot="20695722">
            <a:off x="5540375" y="2588260"/>
            <a:ext cx="830263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East Europe</a:t>
            </a:r>
            <a:endParaRPr lang="en-US" sz="1600" b="1" dirty="0">
              <a:latin typeface="Arial" charset="0"/>
            </a:endParaRPr>
          </a:p>
          <a:p>
            <a:pPr algn="ctr">
              <a:spcBef>
                <a:spcPct val="15000"/>
              </a:spcBef>
            </a:pPr>
            <a:r>
              <a:rPr lang="en-US" sz="1600" b="1" dirty="0">
                <a:latin typeface="Arial" charset="0"/>
              </a:rPr>
              <a:t>Orthodox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393242" name="Line 26"/>
          <p:cNvSpPr>
            <a:spLocks noChangeShapeType="1"/>
          </p:cNvSpPr>
          <p:nvPr/>
        </p:nvSpPr>
        <p:spPr bwMode="auto">
          <a:xfrm flipV="1">
            <a:off x="5076825" y="1628775"/>
            <a:ext cx="2374900" cy="2232025"/>
          </a:xfrm>
          <a:prstGeom prst="line">
            <a:avLst/>
          </a:prstGeom>
          <a:noFill/>
          <a:ln w="57150">
            <a:solidFill>
              <a:srgbClr val="009900">
                <a:alpha val="70000"/>
              </a:srgb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3243" name="Line 27"/>
          <p:cNvSpPr>
            <a:spLocks noChangeShapeType="1"/>
          </p:cNvSpPr>
          <p:nvPr/>
        </p:nvSpPr>
        <p:spPr bwMode="auto">
          <a:xfrm>
            <a:off x="5076825" y="3860800"/>
            <a:ext cx="2087563" cy="1368425"/>
          </a:xfrm>
          <a:prstGeom prst="line">
            <a:avLst/>
          </a:prstGeom>
          <a:noFill/>
          <a:ln w="57150">
            <a:solidFill>
              <a:srgbClr val="009900">
                <a:alpha val="70000"/>
              </a:srgb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3244" name="Line 28"/>
          <p:cNvSpPr>
            <a:spLocks noChangeShapeType="1"/>
          </p:cNvSpPr>
          <p:nvPr/>
        </p:nvSpPr>
        <p:spPr bwMode="auto">
          <a:xfrm>
            <a:off x="5076825" y="3860800"/>
            <a:ext cx="1008063" cy="2266950"/>
          </a:xfrm>
          <a:prstGeom prst="line">
            <a:avLst/>
          </a:prstGeom>
          <a:noFill/>
          <a:ln w="57150">
            <a:solidFill>
              <a:srgbClr val="009900">
                <a:alpha val="70000"/>
              </a:srgb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3245" name="Line 29"/>
          <p:cNvSpPr>
            <a:spLocks noChangeShapeType="1"/>
          </p:cNvSpPr>
          <p:nvPr/>
        </p:nvSpPr>
        <p:spPr bwMode="auto">
          <a:xfrm flipH="1" flipV="1">
            <a:off x="3492500" y="1557338"/>
            <a:ext cx="1584325" cy="2303462"/>
          </a:xfrm>
          <a:prstGeom prst="line">
            <a:avLst/>
          </a:prstGeom>
          <a:noFill/>
          <a:ln w="57150">
            <a:solidFill>
              <a:srgbClr val="009900">
                <a:alpha val="70000"/>
              </a:srgb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3246" name="Line 30"/>
          <p:cNvSpPr>
            <a:spLocks noChangeShapeType="1"/>
          </p:cNvSpPr>
          <p:nvPr/>
        </p:nvSpPr>
        <p:spPr bwMode="auto">
          <a:xfrm flipH="1">
            <a:off x="3203575" y="3860800"/>
            <a:ext cx="1873250" cy="1944688"/>
          </a:xfrm>
          <a:prstGeom prst="line">
            <a:avLst/>
          </a:prstGeom>
          <a:noFill/>
          <a:ln w="57150">
            <a:solidFill>
              <a:srgbClr val="009900">
                <a:alpha val="70000"/>
              </a:srgb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3247" name="Line 31"/>
          <p:cNvSpPr>
            <a:spLocks noChangeShapeType="1"/>
          </p:cNvSpPr>
          <p:nvPr/>
        </p:nvSpPr>
        <p:spPr bwMode="auto">
          <a:xfrm flipH="1">
            <a:off x="2771775" y="3860800"/>
            <a:ext cx="2305050" cy="1008063"/>
          </a:xfrm>
          <a:prstGeom prst="line">
            <a:avLst/>
          </a:prstGeom>
          <a:noFill/>
          <a:ln w="57150">
            <a:solidFill>
              <a:srgbClr val="009900">
                <a:alpha val="70000"/>
              </a:srgb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3248" name="Line 32"/>
          <p:cNvSpPr>
            <a:spLocks noChangeShapeType="1"/>
          </p:cNvSpPr>
          <p:nvPr/>
        </p:nvSpPr>
        <p:spPr bwMode="auto">
          <a:xfrm flipH="1" flipV="1">
            <a:off x="2916238" y="2636838"/>
            <a:ext cx="2160587" cy="1223962"/>
          </a:xfrm>
          <a:prstGeom prst="line">
            <a:avLst/>
          </a:prstGeom>
          <a:noFill/>
          <a:ln w="57150">
            <a:solidFill>
              <a:srgbClr val="009900">
                <a:alpha val="69000"/>
              </a:srgb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6072198" y="4357694"/>
            <a:ext cx="142876" cy="146304"/>
          </a:xfrm>
          <a:prstGeom prst="star5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7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864096"/>
            <a:ext cx="9649072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16200000" flipH="1">
            <a:off x="3167844" y="4905164"/>
            <a:ext cx="2880320" cy="504056"/>
          </a:xfrm>
          <a:prstGeom prst="line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355976" y="1196752"/>
            <a:ext cx="3600400" cy="2520280"/>
          </a:xfrm>
          <a:prstGeom prst="line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2267744" y="1628800"/>
            <a:ext cx="2592288" cy="1584176"/>
          </a:xfrm>
          <a:prstGeom prst="line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0" y="3140968"/>
            <a:ext cx="4355976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0" y="3717032"/>
            <a:ext cx="4355976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907704" y="4149080"/>
            <a:ext cx="2880320" cy="2016224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4139952" y="3933056"/>
            <a:ext cx="288032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36704" y="790992"/>
            <a:ext cx="2843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EMBEDDEDNESS</a:t>
            </a:r>
            <a:r>
              <a:rPr lang="en-US" sz="1600" i="1" dirty="0" smtClean="0">
                <a:latin typeface="+mn-lt"/>
              </a:rPr>
              <a:t>(.97)</a:t>
            </a:r>
            <a:endParaRPr lang="en-US" sz="1600" i="1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80112" y="6485274"/>
            <a:ext cx="241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HIERARCHY</a:t>
            </a:r>
            <a:r>
              <a:rPr lang="en-US" sz="1600" i="1" dirty="0" smtClean="0">
                <a:latin typeface="+mn-lt"/>
              </a:rPr>
              <a:t>(.80)</a:t>
            </a:r>
            <a:endParaRPr lang="en-US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21440" y="6499056"/>
            <a:ext cx="2051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MASTERY</a:t>
            </a:r>
            <a:r>
              <a:rPr lang="en-US" sz="1600" i="1" dirty="0" smtClean="0">
                <a:latin typeface="+mn-lt"/>
              </a:rPr>
              <a:t>(.77)</a:t>
            </a:r>
            <a:endParaRPr lang="en-US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99592" y="6283032"/>
            <a:ext cx="2123728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AFFECTIVE</a:t>
            </a:r>
          </a:p>
          <a:p>
            <a:pPr algn="ctr">
              <a:lnSpc>
                <a:spcPts val="2000"/>
              </a:lnSpc>
            </a:pP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AUTONOMY</a:t>
            </a:r>
            <a:r>
              <a:rPr lang="en-US" sz="1600" i="1" dirty="0" smtClean="0">
                <a:latin typeface="+mn-lt"/>
              </a:rPr>
              <a:t>(.89)</a:t>
            </a:r>
            <a:endParaRPr lang="en-US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72008" y="4401026"/>
            <a:ext cx="2123728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INTELLECTUAL</a:t>
            </a:r>
          </a:p>
          <a:p>
            <a:pPr algn="ctr">
              <a:lnSpc>
                <a:spcPts val="2000"/>
              </a:lnSpc>
            </a:pP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AUTONOMY</a:t>
            </a:r>
            <a:r>
              <a:rPr lang="en-US" sz="1600" i="1" dirty="0" smtClean="0">
                <a:latin typeface="+mn-lt"/>
              </a:rPr>
              <a:t>(.90)</a:t>
            </a:r>
            <a:endParaRPr lang="en-US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180528" y="2668850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EGALITARIANISM</a:t>
            </a:r>
            <a:r>
              <a:rPr lang="en-US" sz="1600" i="1" dirty="0" smtClean="0">
                <a:latin typeface="+mn-lt"/>
              </a:rPr>
              <a:t>(.80)</a:t>
            </a:r>
            <a:endParaRPr lang="en-US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19672" y="775752"/>
            <a:ext cx="241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HARMONY</a:t>
            </a:r>
            <a:r>
              <a:rPr lang="en-US" sz="1600" i="1" dirty="0" smtClean="0">
                <a:latin typeface="+mn-lt"/>
              </a:rPr>
              <a:t>(.81)</a:t>
            </a:r>
            <a:endParaRPr lang="en-US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28384" y="2519184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ARMENIA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69128" y="1609055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GEORGIA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32848" y="2076088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CYPRUS </a:t>
            </a:r>
            <a:r>
              <a:rPr lang="en-US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gk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8224" y="2905199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POLAND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9016" y="3579559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SERBIA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96336" y="4011607"/>
            <a:ext cx="1619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MACEDONIA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906464" y="4432607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BULGARIA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36296" y="4777407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RUSSIA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04856" y="5152687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UKRAINE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18704" y="5955823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CROATIA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24128" y="4725144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ROMANIA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60232" y="1196752"/>
            <a:ext cx="1259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BOSNIA-</a:t>
            </a:r>
          </a:p>
          <a:p>
            <a:pPr algn="ctr">
              <a:lnSpc>
                <a:spcPts val="1200"/>
              </a:lnSpc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HERZEG.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30472" y="2488391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LATVIA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8064" y="2041103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ESTONIA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03064" y="132133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SLOVENIA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14448" y="1670015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CZECHIA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12568" y="1196752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SLOVAKIA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51920" y="2132543"/>
            <a:ext cx="1259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HUNGARY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460416" y="131448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ITALY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30856" y="200408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FINLAND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2304" y="233364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SPAIN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3728" y="227687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NORWAY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78928" y="301219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BELGIUM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0" y="303848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WGERMANY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8680" y="331127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SWEDEN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59632" y="371703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DENMARK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31640" y="403135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AUSTRIA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496" y="409231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EGERMANY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6056" y="561552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FRANCE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418888" y="511147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NETHERLANDS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56560" y="446340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PORTUGAL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64272" y="486916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SWITZERLAND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18304" y="516824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GREECE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33408" y="601024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IRELAND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40536" y="632456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GT BRITAIN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18864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CC0066"/>
                </a:solidFill>
                <a:latin typeface="+mj-lt"/>
                <a:cs typeface="+mj-cs"/>
              </a:rPr>
              <a:t>35 European countries mapped on 7 cultural values</a:t>
            </a:r>
            <a:endParaRPr lang="en-US" sz="3000" dirty="0"/>
          </a:p>
        </p:txBody>
      </p:sp>
      <p:cxnSp>
        <p:nvCxnSpPr>
          <p:cNvPr id="70" name="Straight Connector 69"/>
          <p:cNvCxnSpPr/>
          <p:nvPr/>
        </p:nvCxnSpPr>
        <p:spPr>
          <a:xfrm rot="16200000" flipV="1">
            <a:off x="4256583" y="1637927"/>
            <a:ext cx="5400600" cy="4374233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 flipV="1">
            <a:off x="3563888" y="3861046"/>
            <a:ext cx="5580112" cy="266429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414958" y="3471292"/>
            <a:ext cx="5328592" cy="72008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0" y="4149080"/>
            <a:ext cx="9144000" cy="1368152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0" y="1052736"/>
            <a:ext cx="6444208" cy="331236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 flipV="1">
            <a:off x="71501" y="3176972"/>
            <a:ext cx="5472609" cy="1224137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>
            <a:off x="0" y="2636912"/>
            <a:ext cx="6588224" cy="3888432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sz="4000" dirty="0">
                <a:solidFill>
                  <a:srgbClr val="CC0066"/>
                </a:solidFill>
              </a:rPr>
              <a:t>Cultural Orientations Correlates </a:t>
            </a:r>
            <a:r>
              <a:rPr lang="en-US" sz="3600" dirty="0">
                <a:solidFill>
                  <a:srgbClr val="CC0066"/>
                </a:solidFill>
              </a:rPr>
              <a:t>(Controlled for </a:t>
            </a:r>
            <a:r>
              <a:rPr lang="en-US" sz="3600" dirty="0" smtClean="0">
                <a:solidFill>
                  <a:srgbClr val="CC0066"/>
                </a:solidFill>
              </a:rPr>
              <a:t>Country </a:t>
            </a:r>
            <a:r>
              <a:rPr lang="en-US" sz="3600" dirty="0" err="1" smtClean="0">
                <a:solidFill>
                  <a:srgbClr val="CC0066"/>
                </a:solidFill>
              </a:rPr>
              <a:t>GDPpc</a:t>
            </a:r>
            <a:r>
              <a:rPr lang="en-US" sz="3600" dirty="0" smtClean="0">
                <a:solidFill>
                  <a:srgbClr val="CC0066"/>
                </a:solidFill>
              </a:rPr>
              <a:t>)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graphicFrame>
        <p:nvGraphicFramePr>
          <p:cNvPr id="33997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58775" y="1144588"/>
          <a:ext cx="8394700" cy="568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75" name="Document" r:id="rId5" imgW="6484851" imgH="4389430" progId="Word.Document.8">
                  <p:embed/>
                </p:oleObj>
              </mc:Choice>
              <mc:Fallback>
                <p:oleObj name="Document" r:id="rId5" imgW="6484851" imgH="4389430" progId="Word.Document.8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1144588"/>
                        <a:ext cx="8394700" cy="568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214282" y="3357562"/>
            <a:ext cx="208756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Arial" charset="0"/>
              </a:rPr>
              <a:t>GDPpc</a:t>
            </a:r>
            <a:r>
              <a:rPr lang="en-US" b="1" dirty="0" smtClean="0">
                <a:latin typeface="Arial" charset="0"/>
              </a:rPr>
              <a:t> 1985</a:t>
            </a:r>
            <a:endParaRPr lang="en-US" b="1" dirty="0">
              <a:latin typeface="Arial" charset="0"/>
            </a:endParaRPr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3635375" y="1700213"/>
            <a:ext cx="20875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Democracy 1995</a:t>
            </a:r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3635375" y="2997200"/>
            <a:ext cx="1944688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Values 1995 </a:t>
            </a:r>
            <a:r>
              <a:rPr lang="en-US" b="1" i="1">
                <a:latin typeface="Arial" charset="0"/>
              </a:rPr>
              <a:t>Autonomy </a:t>
            </a:r>
            <a:r>
              <a:rPr lang="en-US" b="1">
                <a:latin typeface="Arial" charset="0"/>
              </a:rPr>
              <a:t>vs. Embeddedness</a:t>
            </a:r>
          </a:p>
        </p:txBody>
      </p:sp>
      <p:sp>
        <p:nvSpPr>
          <p:cNvPr id="260111" name="Line 15"/>
          <p:cNvSpPr>
            <a:spLocks noChangeShapeType="1"/>
          </p:cNvSpPr>
          <p:nvPr/>
        </p:nvSpPr>
        <p:spPr bwMode="auto">
          <a:xfrm>
            <a:off x="2285984" y="3571876"/>
            <a:ext cx="1349391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 flipV="1">
            <a:off x="2285984" y="1857364"/>
            <a:ext cx="1357322" cy="171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15" name="Text Box 19"/>
          <p:cNvSpPr txBox="1">
            <a:spLocks noChangeArrowheads="1"/>
          </p:cNvSpPr>
          <p:nvPr/>
        </p:nvSpPr>
        <p:spPr bwMode="auto">
          <a:xfrm>
            <a:off x="6643702" y="2571744"/>
            <a:ext cx="20875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Democracy </a:t>
            </a:r>
            <a:r>
              <a:rPr lang="en-US" b="1" dirty="0" smtClean="0">
                <a:latin typeface="Arial" charset="0"/>
              </a:rPr>
              <a:t>2009</a:t>
            </a:r>
            <a:endParaRPr lang="en-US" b="1" dirty="0">
              <a:latin typeface="Arial" charset="0"/>
            </a:endParaRPr>
          </a:p>
        </p:txBody>
      </p:sp>
      <p:sp>
        <p:nvSpPr>
          <p:cNvPr id="260116" name="Text Box 20"/>
          <p:cNvSpPr txBox="1">
            <a:spLocks noChangeArrowheads="1"/>
          </p:cNvSpPr>
          <p:nvPr/>
        </p:nvSpPr>
        <p:spPr bwMode="auto">
          <a:xfrm>
            <a:off x="107950" y="1539875"/>
            <a:ext cx="20875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</a:rPr>
              <a:t>Democracy 1985</a:t>
            </a:r>
          </a:p>
        </p:txBody>
      </p:sp>
      <p:sp>
        <p:nvSpPr>
          <p:cNvPr id="260120" name="Line 24"/>
          <p:cNvSpPr>
            <a:spLocks noChangeShapeType="1"/>
          </p:cNvSpPr>
          <p:nvPr/>
        </p:nvSpPr>
        <p:spPr bwMode="auto">
          <a:xfrm flipV="1">
            <a:off x="5572132" y="2786056"/>
            <a:ext cx="1071570" cy="64294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21" name="Line 25"/>
          <p:cNvSpPr>
            <a:spLocks noChangeShapeType="1"/>
          </p:cNvSpPr>
          <p:nvPr/>
        </p:nvSpPr>
        <p:spPr bwMode="auto">
          <a:xfrm>
            <a:off x="5724525" y="1916112"/>
            <a:ext cx="919177" cy="727069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24" name="Line 28"/>
          <p:cNvSpPr>
            <a:spLocks noChangeShapeType="1"/>
          </p:cNvSpPr>
          <p:nvPr/>
        </p:nvSpPr>
        <p:spPr bwMode="auto">
          <a:xfrm>
            <a:off x="2195513" y="1773238"/>
            <a:ext cx="1439862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128" name="Text Box 32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CC0066"/>
                </a:solidFill>
                <a:latin typeface="Arial" charset="0"/>
              </a:rPr>
              <a:t>Cultural Orientations Predict Change in Democracy </a:t>
            </a:r>
            <a:r>
              <a:rPr lang="en-US" sz="3200" b="1" dirty="0" smtClean="0">
                <a:solidFill>
                  <a:srgbClr val="CC0066"/>
                </a:solidFill>
                <a:latin typeface="Arial" charset="0"/>
              </a:rPr>
              <a:t>across Countries </a:t>
            </a:r>
            <a:endParaRPr lang="en-US" sz="2800" b="1" dirty="0">
              <a:solidFill>
                <a:srgbClr val="CC0066"/>
              </a:solidFill>
              <a:latin typeface="Arial" charset="0"/>
            </a:endParaRPr>
          </a:p>
        </p:txBody>
      </p:sp>
      <p:sp>
        <p:nvSpPr>
          <p:cNvPr id="260131" name="Text Box 35"/>
          <p:cNvSpPr txBox="1">
            <a:spLocks noChangeArrowheads="1"/>
          </p:cNvSpPr>
          <p:nvPr/>
        </p:nvSpPr>
        <p:spPr bwMode="auto">
          <a:xfrm>
            <a:off x="7429520" y="1857364"/>
            <a:ext cx="891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R</a:t>
            </a:r>
            <a:r>
              <a:rPr lang="en-US" b="1" baseline="30000" dirty="0">
                <a:latin typeface="Arial" charset="0"/>
              </a:rPr>
              <a:t>2</a:t>
            </a:r>
            <a:r>
              <a:rPr lang="en-US" b="1" dirty="0" smtClean="0">
                <a:latin typeface="Arial" charset="0"/>
              </a:rPr>
              <a:t>=.57</a:t>
            </a:r>
            <a:endParaRPr lang="en-US" b="1" dirty="0">
              <a:latin typeface="Arial" charset="0"/>
            </a:endParaRPr>
          </a:p>
        </p:txBody>
      </p:sp>
      <p:sp>
        <p:nvSpPr>
          <p:cNvPr id="260135" name="Text Box 39"/>
          <p:cNvSpPr txBox="1">
            <a:spLocks noChangeArrowheads="1"/>
          </p:cNvSpPr>
          <p:nvPr/>
        </p:nvSpPr>
        <p:spPr bwMode="auto">
          <a:xfrm>
            <a:off x="3136896" y="2214554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CC0066"/>
                </a:solidFill>
                <a:latin typeface="Arial" charset="0"/>
              </a:rPr>
              <a:t>.43</a:t>
            </a:r>
            <a:endParaRPr lang="en-US" b="1" dirty="0">
              <a:solidFill>
                <a:srgbClr val="CC0066"/>
              </a:solidFill>
              <a:latin typeface="Arial" charset="0"/>
            </a:endParaRPr>
          </a:p>
        </p:txBody>
      </p:sp>
      <p:sp>
        <p:nvSpPr>
          <p:cNvPr id="260136" name="Text Box 40"/>
          <p:cNvSpPr txBox="1">
            <a:spLocks noChangeArrowheads="1"/>
          </p:cNvSpPr>
          <p:nvPr/>
        </p:nvSpPr>
        <p:spPr bwMode="auto">
          <a:xfrm>
            <a:off x="2714612" y="352139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C0066"/>
                </a:solidFill>
                <a:latin typeface="Arial" charset="0"/>
              </a:rPr>
              <a:t>.78</a:t>
            </a:r>
          </a:p>
        </p:txBody>
      </p:sp>
      <p:sp>
        <p:nvSpPr>
          <p:cNvPr id="260138" name="Text Box 42"/>
          <p:cNvSpPr txBox="1">
            <a:spLocks noChangeArrowheads="1"/>
          </p:cNvSpPr>
          <p:nvPr/>
        </p:nvSpPr>
        <p:spPr bwMode="auto">
          <a:xfrm>
            <a:off x="6137291" y="1990717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CC0066"/>
                </a:solidFill>
                <a:latin typeface="Arial" charset="0"/>
              </a:rPr>
              <a:t>.50</a:t>
            </a:r>
            <a:endParaRPr lang="en-US" b="1" dirty="0">
              <a:solidFill>
                <a:srgbClr val="CC0066"/>
              </a:solidFill>
              <a:latin typeface="Arial" charset="0"/>
            </a:endParaRP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2708268" y="1419214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CC0066"/>
                </a:solidFill>
                <a:latin typeface="Arial" charset="0"/>
              </a:rPr>
              <a:t>.29</a:t>
            </a:r>
            <a:endParaRPr lang="en-US" b="1" dirty="0">
              <a:solidFill>
                <a:srgbClr val="CC0066"/>
              </a:solidFill>
              <a:latin typeface="Arial" charset="0"/>
            </a:endParaRP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6143636" y="2945129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CC0066"/>
                </a:solidFill>
                <a:latin typeface="Arial" charset="0"/>
              </a:rPr>
              <a:t>.32</a:t>
            </a:r>
            <a:endParaRPr lang="en-US" b="1" dirty="0">
              <a:solidFill>
                <a:srgbClr val="CC0066"/>
              </a:solidFill>
              <a:latin typeface="Arial" charset="0"/>
            </a:endParaRPr>
          </a:p>
        </p:txBody>
      </p:sp>
      <p:sp>
        <p:nvSpPr>
          <p:cNvPr id="48" name="Arc 47"/>
          <p:cNvSpPr/>
          <p:nvPr/>
        </p:nvSpPr>
        <p:spPr>
          <a:xfrm rot="16200000" flipH="1">
            <a:off x="4089555" y="2227413"/>
            <a:ext cx="857733" cy="607223"/>
          </a:xfrm>
          <a:prstGeom prst="arc">
            <a:avLst>
              <a:gd name="adj1" fmla="val 10562511"/>
              <a:gd name="adj2" fmla="val 0"/>
            </a:avLst>
          </a:prstGeom>
          <a:ln w="15875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Box 42"/>
          <p:cNvSpPr txBox="1">
            <a:spLocks noChangeArrowheads="1"/>
          </p:cNvSpPr>
          <p:nvPr/>
        </p:nvSpPr>
        <p:spPr bwMode="auto">
          <a:xfrm>
            <a:off x="4143372" y="2276469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.71</a:t>
            </a:r>
            <a:endParaRPr lang="en-US" b="1" dirty="0"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00100" y="4857760"/>
            <a:ext cx="73581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latin typeface="+mn-lt"/>
              </a:rPr>
              <a:t>GDPpc</a:t>
            </a:r>
            <a:r>
              <a:rPr lang="en-US" b="1" dirty="0" smtClean="0">
                <a:latin typeface="+mn-lt"/>
              </a:rPr>
              <a:t> (85, 95, or 00) does not add to prediction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+mn-lt"/>
              </a:rPr>
              <a:t>4 Hofstede dimensions do not enter (N=67)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+mn-lt"/>
              </a:rPr>
              <a:t>2 Inglehart dimensions (1999) do not enter (N=57)</a:t>
            </a:r>
            <a:endParaRPr lang="en-US" b="1" dirty="0">
              <a:latin typeface="+mn-lt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16200000" flipH="1">
            <a:off x="7646716" y="2343144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79" name="Text Box 15"/>
          <p:cNvSpPr txBox="1">
            <a:spLocks noChangeArrowheads="1"/>
          </p:cNvSpPr>
          <p:nvPr/>
        </p:nvSpPr>
        <p:spPr bwMode="auto">
          <a:xfrm>
            <a:off x="571472" y="1357298"/>
            <a:ext cx="1214446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GDPpc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1990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78" name="Text Box 14"/>
          <p:cNvSpPr txBox="1">
            <a:spLocks noChangeArrowheads="1"/>
          </p:cNvSpPr>
          <p:nvPr/>
        </p:nvSpPr>
        <p:spPr bwMode="auto">
          <a:xfrm>
            <a:off x="571472" y="3511296"/>
            <a:ext cx="1737360" cy="10058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Public Health Expenditure %GDP 1990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77" name="Text Box 13"/>
          <p:cNvSpPr txBox="1">
            <a:spLocks noChangeArrowheads="1"/>
          </p:cNvSpPr>
          <p:nvPr/>
        </p:nvSpPr>
        <p:spPr bwMode="auto">
          <a:xfrm>
            <a:off x="2428860" y="1785926"/>
            <a:ext cx="1857388" cy="10001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Autonomy vs. Embeddedness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1995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76" name="Text Box 12"/>
          <p:cNvSpPr txBox="1">
            <a:spLocks noChangeArrowheads="1"/>
          </p:cNvSpPr>
          <p:nvPr/>
        </p:nvSpPr>
        <p:spPr bwMode="auto">
          <a:xfrm>
            <a:off x="3857620" y="3508380"/>
            <a:ext cx="1737360" cy="10058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Public Health Expenditure %GDP  2000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75" name="Text Box 11"/>
          <p:cNvSpPr txBox="1">
            <a:spLocks noChangeArrowheads="1"/>
          </p:cNvSpPr>
          <p:nvPr/>
        </p:nvSpPr>
        <p:spPr bwMode="auto">
          <a:xfrm>
            <a:off x="6737372" y="2151058"/>
            <a:ext cx="1620842" cy="1063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Public Health Expenditure %GDP  2005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74" name="AutoShape 10"/>
          <p:cNvSpPr>
            <a:spLocks noChangeShapeType="1"/>
          </p:cNvSpPr>
          <p:nvPr/>
        </p:nvSpPr>
        <p:spPr bwMode="auto">
          <a:xfrm flipV="1">
            <a:off x="2281234" y="3954784"/>
            <a:ext cx="1576386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95273" name="AutoShape 9"/>
          <p:cNvSpPr>
            <a:spLocks noChangeShapeType="1"/>
          </p:cNvSpPr>
          <p:nvPr/>
        </p:nvSpPr>
        <p:spPr bwMode="auto">
          <a:xfrm flipV="1">
            <a:off x="5587372" y="2770818"/>
            <a:ext cx="1143008" cy="107157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95272" name="AutoShape 8"/>
          <p:cNvSpPr>
            <a:spLocks noChangeShapeType="1"/>
          </p:cNvSpPr>
          <p:nvPr/>
        </p:nvSpPr>
        <p:spPr bwMode="auto">
          <a:xfrm>
            <a:off x="4286248" y="2285992"/>
            <a:ext cx="2468880" cy="327345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95271" name="AutoShape 7"/>
          <p:cNvSpPr>
            <a:spLocks noChangeShapeType="1"/>
          </p:cNvSpPr>
          <p:nvPr/>
        </p:nvSpPr>
        <p:spPr bwMode="auto">
          <a:xfrm>
            <a:off x="1785918" y="1785926"/>
            <a:ext cx="642942" cy="500066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95270" name="AutoShape 6"/>
          <p:cNvSpPr>
            <a:spLocks noChangeShapeType="1"/>
          </p:cNvSpPr>
          <p:nvPr/>
        </p:nvSpPr>
        <p:spPr bwMode="auto">
          <a:xfrm>
            <a:off x="3500430" y="2786058"/>
            <a:ext cx="714380" cy="71438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95269" name="Text Box 5"/>
          <p:cNvSpPr txBox="1">
            <a:spLocks noChangeArrowheads="1"/>
          </p:cNvSpPr>
          <p:nvPr/>
        </p:nvSpPr>
        <p:spPr bwMode="auto">
          <a:xfrm>
            <a:off x="1759246" y="1995478"/>
            <a:ext cx="682625" cy="304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.75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68" name="Text Box 4"/>
          <p:cNvSpPr txBox="1">
            <a:spLocks noChangeArrowheads="1"/>
          </p:cNvSpPr>
          <p:nvPr/>
        </p:nvSpPr>
        <p:spPr bwMode="auto">
          <a:xfrm>
            <a:off x="2746367" y="3929066"/>
            <a:ext cx="682625" cy="304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.57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6000760" y="3286124"/>
            <a:ext cx="682625" cy="304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.80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66" name="Text Box 2"/>
          <p:cNvSpPr txBox="1">
            <a:spLocks noChangeArrowheads="1"/>
          </p:cNvSpPr>
          <p:nvPr/>
        </p:nvSpPr>
        <p:spPr bwMode="auto">
          <a:xfrm>
            <a:off x="5000628" y="2071678"/>
            <a:ext cx="682625" cy="304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.19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65" name="Text Box 1"/>
          <p:cNvSpPr txBox="1">
            <a:spLocks noChangeArrowheads="1"/>
          </p:cNvSpPr>
          <p:nvPr/>
        </p:nvSpPr>
        <p:spPr bwMode="auto">
          <a:xfrm>
            <a:off x="3362316" y="2964176"/>
            <a:ext cx="682625" cy="304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.35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80" name="AutoShape 16"/>
          <p:cNvSpPr>
            <a:spLocks noChangeShapeType="1"/>
          </p:cNvSpPr>
          <p:nvPr/>
        </p:nvSpPr>
        <p:spPr bwMode="auto">
          <a:xfrm>
            <a:off x="7500958" y="1612570"/>
            <a:ext cx="0" cy="54864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95281" name="Rectangle 17"/>
          <p:cNvSpPr>
            <a:spLocks noChangeArrowheads="1"/>
          </p:cNvSpPr>
          <p:nvPr/>
        </p:nvSpPr>
        <p:spPr bwMode="auto">
          <a:xfrm>
            <a:off x="0" y="484561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82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5292" name="Rectangle 28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8200" algn="l"/>
              </a:tabLst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82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82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5620" y="1260142"/>
            <a:ext cx="1541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Adj. 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=.92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20101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C0066"/>
                </a:solidFill>
                <a:latin typeface="+mj-lt"/>
              </a:rPr>
              <a:t>Change in Public Health Expenditures</a:t>
            </a:r>
            <a:endParaRPr lang="en-US" b="1" dirty="0">
              <a:solidFill>
                <a:srgbClr val="CC0066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2910" y="5357826"/>
            <a:ext cx="76438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N=68 countries</a:t>
            </a:r>
          </a:p>
          <a:p>
            <a:r>
              <a:rPr lang="en-US" sz="2000" dirty="0" smtClean="0">
                <a:latin typeface="+mn-lt"/>
              </a:rPr>
              <a:t>Inglehart dimensions do not enter</a:t>
            </a:r>
          </a:p>
          <a:p>
            <a:r>
              <a:rPr lang="en-US" sz="2000" dirty="0" smtClean="0">
                <a:latin typeface="+mn-lt"/>
              </a:rPr>
              <a:t>Hofstede </a:t>
            </a:r>
            <a:r>
              <a:rPr lang="en-US" sz="2000" dirty="0" err="1" smtClean="0">
                <a:latin typeface="+mn-lt"/>
              </a:rPr>
              <a:t>Ind</a:t>
            </a:r>
            <a:r>
              <a:rPr lang="en-US" sz="2000" dirty="0" smtClean="0">
                <a:latin typeface="+mn-lt"/>
              </a:rPr>
              <a:t>/Col and </a:t>
            </a:r>
            <a:r>
              <a:rPr lang="en-US" sz="2000" dirty="0" err="1" smtClean="0">
                <a:latin typeface="+mn-lt"/>
              </a:rPr>
              <a:t>UncAvoid</a:t>
            </a:r>
            <a:r>
              <a:rPr lang="en-US" sz="2000" dirty="0" smtClean="0">
                <a:latin typeface="+mn-lt"/>
              </a:rPr>
              <a:t> add with N= 53, </a:t>
            </a:r>
            <a:r>
              <a:rPr lang="en-US" sz="2000" dirty="0" err="1" smtClean="0">
                <a:latin typeface="+mn-lt"/>
              </a:rPr>
              <a:t>AutEmb</a:t>
            </a:r>
            <a:r>
              <a:rPr lang="en-US" sz="2000" dirty="0" smtClean="0">
                <a:latin typeface="+mn-lt"/>
              </a:rPr>
              <a:t> remains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55776" y="537321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All betas p&lt;.01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67" name="Text Box 19"/>
          <p:cNvSpPr txBox="1">
            <a:spLocks noChangeArrowheads="1"/>
          </p:cNvSpPr>
          <p:nvPr/>
        </p:nvSpPr>
        <p:spPr bwMode="auto">
          <a:xfrm>
            <a:off x="642910" y="2071678"/>
            <a:ext cx="1212851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Western Europe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66" name="Text Box 18"/>
          <p:cNvSpPr txBox="1">
            <a:spLocks noChangeArrowheads="1"/>
          </p:cNvSpPr>
          <p:nvPr/>
        </p:nvSpPr>
        <p:spPr bwMode="auto">
          <a:xfrm>
            <a:off x="571472" y="3929066"/>
            <a:ext cx="1500197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Middle East North Africa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72" name="Text Box 24"/>
          <p:cNvSpPr txBox="1">
            <a:spLocks noChangeArrowheads="1"/>
          </p:cNvSpPr>
          <p:nvPr/>
        </p:nvSpPr>
        <p:spPr bwMode="auto">
          <a:xfrm>
            <a:off x="2214546" y="1142984"/>
            <a:ext cx="1571636" cy="7858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Log Military Expenditures %GDP 1992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65" name="Text Box 17"/>
          <p:cNvSpPr txBox="1">
            <a:spLocks noChangeArrowheads="1"/>
          </p:cNvSpPr>
          <p:nvPr/>
        </p:nvSpPr>
        <p:spPr bwMode="auto">
          <a:xfrm>
            <a:off x="6929454" y="2500627"/>
            <a:ext cx="1571636" cy="8569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Log Military Expenditures %GDP 2006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64" name="Text Box 16"/>
          <p:cNvSpPr txBox="1">
            <a:spLocks noChangeArrowheads="1"/>
          </p:cNvSpPr>
          <p:nvPr/>
        </p:nvSpPr>
        <p:spPr bwMode="auto">
          <a:xfrm>
            <a:off x="3714744" y="2643182"/>
            <a:ext cx="1500198" cy="8229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Harmony vs. Mastery 1995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63" name="Text Box 15"/>
          <p:cNvSpPr txBox="1">
            <a:spLocks noChangeArrowheads="1"/>
          </p:cNvSpPr>
          <p:nvPr/>
        </p:nvSpPr>
        <p:spPr bwMode="auto">
          <a:xfrm>
            <a:off x="3786182" y="3965582"/>
            <a:ext cx="1714513" cy="8207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Autonomy vs. Embeddedness 1995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62" name="AutoShape 14"/>
          <p:cNvSpPr>
            <a:spLocks noChangeShapeType="1"/>
          </p:cNvSpPr>
          <p:nvPr/>
        </p:nvSpPr>
        <p:spPr bwMode="auto">
          <a:xfrm>
            <a:off x="5214942" y="2964175"/>
            <a:ext cx="1714512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11661" name="AutoShape 13"/>
          <p:cNvSpPr>
            <a:spLocks noChangeShapeType="1"/>
          </p:cNvSpPr>
          <p:nvPr/>
        </p:nvSpPr>
        <p:spPr bwMode="auto">
          <a:xfrm flipV="1">
            <a:off x="5500694" y="3214686"/>
            <a:ext cx="1428760" cy="1071569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11668" name="AutoShape 20"/>
          <p:cNvSpPr>
            <a:spLocks noChangeShapeType="1"/>
          </p:cNvSpPr>
          <p:nvPr/>
        </p:nvSpPr>
        <p:spPr bwMode="auto">
          <a:xfrm>
            <a:off x="3786182" y="1500174"/>
            <a:ext cx="3143272" cy="107157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11660" name="AutoShape 12"/>
          <p:cNvSpPr>
            <a:spLocks noChangeShapeType="1"/>
          </p:cNvSpPr>
          <p:nvPr/>
        </p:nvSpPr>
        <p:spPr bwMode="auto">
          <a:xfrm>
            <a:off x="1857356" y="2214554"/>
            <a:ext cx="5072098" cy="500066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11659" name="AutoShape 11"/>
          <p:cNvSpPr>
            <a:spLocks noChangeShapeType="1"/>
          </p:cNvSpPr>
          <p:nvPr/>
        </p:nvSpPr>
        <p:spPr bwMode="auto">
          <a:xfrm flipV="1">
            <a:off x="2071670" y="3175002"/>
            <a:ext cx="4898732" cy="1014097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11658" name="AutoShape 10"/>
          <p:cNvSpPr>
            <a:spLocks noChangeShapeType="1"/>
          </p:cNvSpPr>
          <p:nvPr/>
        </p:nvSpPr>
        <p:spPr bwMode="auto">
          <a:xfrm>
            <a:off x="2071670" y="4214818"/>
            <a:ext cx="1691640" cy="142876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lg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11657" name="AutoShape 9"/>
          <p:cNvSpPr>
            <a:spLocks noChangeShapeType="1"/>
          </p:cNvSpPr>
          <p:nvPr/>
        </p:nvSpPr>
        <p:spPr bwMode="auto">
          <a:xfrm>
            <a:off x="1857356" y="2357430"/>
            <a:ext cx="1857388" cy="71438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11669" name="Text Box 21"/>
          <p:cNvSpPr txBox="1">
            <a:spLocks noChangeArrowheads="1"/>
          </p:cNvSpPr>
          <p:nvPr/>
        </p:nvSpPr>
        <p:spPr bwMode="auto">
          <a:xfrm>
            <a:off x="5087947" y="1541132"/>
            <a:ext cx="769937" cy="50006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55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56" name="Text Box 8"/>
          <p:cNvSpPr txBox="1">
            <a:spLocks noChangeArrowheads="1"/>
          </p:cNvSpPr>
          <p:nvPr/>
        </p:nvSpPr>
        <p:spPr bwMode="auto">
          <a:xfrm>
            <a:off x="6088078" y="3643314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-.23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55" name="Text Box 7"/>
          <p:cNvSpPr txBox="1">
            <a:spLocks noChangeArrowheads="1"/>
          </p:cNvSpPr>
          <p:nvPr/>
        </p:nvSpPr>
        <p:spPr bwMode="auto">
          <a:xfrm>
            <a:off x="5159385" y="3384552"/>
            <a:ext cx="769937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</a:t>
            </a:r>
            <a:r>
              <a:rPr lang="en-US" b="1" dirty="0" smtClean="0">
                <a:solidFill>
                  <a:srgbClr val="CC0066"/>
                </a:solidFill>
                <a:latin typeface="Times New Roman" pitchFamily="18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8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54" name="Text Box 6"/>
          <p:cNvSpPr txBox="1">
            <a:spLocks noChangeArrowheads="1"/>
          </p:cNvSpPr>
          <p:nvPr/>
        </p:nvSpPr>
        <p:spPr bwMode="auto">
          <a:xfrm>
            <a:off x="4572000" y="2027230"/>
            <a:ext cx="769937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.27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5802326" y="2874008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.20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2730493" y="2654932"/>
            <a:ext cx="769937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.43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2444740" y="4216090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Arial" pitchFamily="34" charset="0"/>
              </a:rPr>
              <a:t>-.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29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50" name="AutoShape 2"/>
          <p:cNvSpPr>
            <a:spLocks noChangeShapeType="1"/>
          </p:cNvSpPr>
          <p:nvPr/>
        </p:nvSpPr>
        <p:spPr bwMode="auto">
          <a:xfrm>
            <a:off x="1857356" y="2571744"/>
            <a:ext cx="1928826" cy="1714512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11649" name="Text Box 1"/>
          <p:cNvSpPr txBox="1">
            <a:spLocks noChangeArrowheads="1"/>
          </p:cNvSpPr>
          <p:nvPr/>
        </p:nvSpPr>
        <p:spPr bwMode="auto">
          <a:xfrm>
            <a:off x="2357422" y="3143248"/>
            <a:ext cx="769937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.59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71" name="Text Box 23"/>
          <p:cNvSpPr txBox="1">
            <a:spLocks noChangeArrowheads="1"/>
          </p:cNvSpPr>
          <p:nvPr/>
        </p:nvSpPr>
        <p:spPr bwMode="auto">
          <a:xfrm>
            <a:off x="6914214" y="1517657"/>
            <a:ext cx="1500198" cy="41114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Adj. R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=.62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70" name="AutoShape 22"/>
          <p:cNvSpPr>
            <a:spLocks noChangeShapeType="1"/>
          </p:cNvSpPr>
          <p:nvPr/>
        </p:nvSpPr>
        <p:spPr bwMode="auto">
          <a:xfrm>
            <a:off x="7643833" y="1785926"/>
            <a:ext cx="0" cy="71438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1167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77" name="Rectangle 2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3738" algn="l"/>
              </a:tabLst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3738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3738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7159" y="250486"/>
            <a:ext cx="88582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CC0066"/>
                </a:solidFill>
                <a:latin typeface="+mj-lt"/>
              </a:rPr>
              <a:t>Change in </a:t>
            </a:r>
            <a:r>
              <a:rPr lang="en-US" sz="3200" b="1" dirty="0" smtClean="0">
                <a:solidFill>
                  <a:srgbClr val="CC0066"/>
                </a:solidFill>
                <a:latin typeface="+mj-lt"/>
              </a:rPr>
              <a:t>Military Expenditures</a:t>
            </a:r>
            <a:endParaRPr lang="en-US" sz="3200" b="1" dirty="0">
              <a:solidFill>
                <a:srgbClr val="CC0066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2910" y="5357826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N=70 countries</a:t>
            </a:r>
          </a:p>
          <a:p>
            <a:r>
              <a:rPr lang="en-US" sz="2000" dirty="0" smtClean="0">
                <a:latin typeface="+mn-lt"/>
              </a:rPr>
              <a:t>Inglehart and Hofstede dimensions do not 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159" y="250486"/>
            <a:ext cx="88582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CC0066"/>
                </a:solidFill>
                <a:latin typeface="+mj-lt"/>
              </a:rPr>
              <a:t>Change </a:t>
            </a:r>
            <a:r>
              <a:rPr lang="en-US" sz="3200" b="1" dirty="0" smtClean="0">
                <a:solidFill>
                  <a:srgbClr val="CC0066"/>
                </a:solidFill>
                <a:latin typeface="+mj-lt"/>
              </a:rPr>
              <a:t>in Income Inequality (</a:t>
            </a:r>
            <a:r>
              <a:rPr lang="en-US" sz="3200" b="1" dirty="0" err="1" smtClean="0">
                <a:solidFill>
                  <a:srgbClr val="CC0066"/>
                </a:solidFill>
                <a:latin typeface="+mj-lt"/>
              </a:rPr>
              <a:t>Gini</a:t>
            </a:r>
            <a:r>
              <a:rPr lang="en-US" sz="3200" b="1" dirty="0" smtClean="0">
                <a:solidFill>
                  <a:srgbClr val="CC0066"/>
                </a:solidFill>
                <a:latin typeface="+mj-lt"/>
              </a:rPr>
              <a:t>)</a:t>
            </a:r>
            <a:endParaRPr lang="en-US" sz="3200" b="1" dirty="0">
              <a:solidFill>
                <a:srgbClr val="CC0066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643050"/>
            <a:ext cx="1285884" cy="707886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1989 closest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00892" y="2285992"/>
            <a:ext cx="1214446" cy="70788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2007 closest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2714620"/>
            <a:ext cx="1285884" cy="707886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Roman Catholic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4266254"/>
            <a:ext cx="1285884" cy="707886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GDPpc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1990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286248" y="3000372"/>
            <a:ext cx="1714513" cy="8207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Autonomy vs. Embeddedness 1995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214810" y="4214818"/>
            <a:ext cx="1857388" cy="8207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ts val="2000"/>
              </a:lnSpc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Egalitarianism vs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 Hierarchy 1995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>
            <a:off x="3357554" y="1996993"/>
            <a:ext cx="3643338" cy="50331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4" idx="1"/>
          </p:cNvCxnSpPr>
          <p:nvPr/>
        </p:nvCxnSpPr>
        <p:spPr>
          <a:xfrm flipV="1">
            <a:off x="2428860" y="2639935"/>
            <a:ext cx="4572032" cy="28899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28860" y="3214686"/>
            <a:ext cx="1785950" cy="114300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8" idx="1"/>
          </p:cNvCxnSpPr>
          <p:nvPr/>
        </p:nvCxnSpPr>
        <p:spPr>
          <a:xfrm>
            <a:off x="3500430" y="4620197"/>
            <a:ext cx="714380" cy="499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28860" y="3071810"/>
            <a:ext cx="1857388" cy="21431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0"/>
          </p:cNvCxnSpPr>
          <p:nvPr/>
        </p:nvCxnSpPr>
        <p:spPr>
          <a:xfrm rot="5400000" flipH="1" flipV="1">
            <a:off x="3188960" y="3168966"/>
            <a:ext cx="765816" cy="142876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3"/>
          </p:cNvCxnSpPr>
          <p:nvPr/>
        </p:nvCxnSpPr>
        <p:spPr>
          <a:xfrm flipV="1">
            <a:off x="6000761" y="2786058"/>
            <a:ext cx="1000131" cy="62468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8" idx="3"/>
          </p:cNvCxnSpPr>
          <p:nvPr/>
        </p:nvCxnSpPr>
        <p:spPr>
          <a:xfrm flipV="1">
            <a:off x="6072198" y="3000372"/>
            <a:ext cx="928694" cy="162481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6643702" y="3857628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-.19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6088078" y="3143248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-.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Arial" pitchFamily="34" charset="0"/>
              </a:rPr>
              <a:t>31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5087946" y="1857364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.59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4500562" y="2425378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.24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3214678" y="2843528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.30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3587748" y="4572008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.50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3571868" y="4071942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.33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3714744" y="3639824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.74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Arc 44"/>
          <p:cNvSpPr/>
          <p:nvPr/>
        </p:nvSpPr>
        <p:spPr>
          <a:xfrm rot="16200000" flipH="1">
            <a:off x="4929191" y="3857630"/>
            <a:ext cx="357189" cy="357192"/>
          </a:xfrm>
          <a:prstGeom prst="arc">
            <a:avLst>
              <a:gd name="adj1" fmla="val 9818331"/>
              <a:gd name="adj2" fmla="val 69"/>
            </a:avLst>
          </a:prstGeom>
          <a:ln w="15875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4929190" y="3831910"/>
            <a:ext cx="769938" cy="330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58</a:t>
            </a:r>
            <a:endParaRPr kumimoji="0" lang="en-US" sz="32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2910" y="5357826"/>
            <a:ext cx="7643866" cy="1015663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N=59 countries</a:t>
            </a:r>
          </a:p>
          <a:p>
            <a:r>
              <a:rPr lang="en-US" sz="2000" dirty="0" smtClean="0">
                <a:latin typeface="+mn-lt"/>
              </a:rPr>
              <a:t>Hofstede dimensions do not enter</a:t>
            </a:r>
          </a:p>
          <a:p>
            <a:r>
              <a:rPr lang="en-US" sz="2000" dirty="0" smtClean="0">
                <a:latin typeface="+mn-lt"/>
              </a:rPr>
              <a:t>Inglehart </a:t>
            </a:r>
            <a:r>
              <a:rPr lang="en-US" sz="2000" dirty="0" err="1" smtClean="0">
                <a:latin typeface="+mn-lt"/>
              </a:rPr>
              <a:t>Trad</a:t>
            </a:r>
            <a:r>
              <a:rPr lang="en-US" sz="2000" dirty="0" smtClean="0">
                <a:latin typeface="+mn-lt"/>
              </a:rPr>
              <a:t>/</a:t>
            </a:r>
            <a:r>
              <a:rPr lang="en-US" sz="2000" dirty="0" err="1" smtClean="0">
                <a:latin typeface="+mn-lt"/>
              </a:rPr>
              <a:t>SecRat</a:t>
            </a:r>
            <a:r>
              <a:rPr lang="en-US" sz="2000" dirty="0" smtClean="0">
                <a:latin typeface="+mn-lt"/>
              </a:rPr>
              <a:t> &amp; </a:t>
            </a:r>
            <a:r>
              <a:rPr lang="en-US" sz="2000" dirty="0" err="1" smtClean="0">
                <a:latin typeface="+mn-lt"/>
              </a:rPr>
              <a:t>Surv</a:t>
            </a:r>
            <a:r>
              <a:rPr lang="en-US" sz="2000" dirty="0" smtClean="0">
                <a:latin typeface="+mn-lt"/>
              </a:rPr>
              <a:t>/</a:t>
            </a:r>
            <a:r>
              <a:rPr lang="en-US" sz="2000" dirty="0" err="1" smtClean="0">
                <a:latin typeface="+mn-lt"/>
              </a:rPr>
              <a:t>SExpr</a:t>
            </a:r>
            <a:r>
              <a:rPr lang="en-US" sz="2000" dirty="0" smtClean="0">
                <a:latin typeface="+mn-lt"/>
              </a:rPr>
              <a:t> show similar effects (N=51)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45620" y="1385816"/>
            <a:ext cx="1541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Adj. 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=.67</a:t>
            </a:r>
            <a:endParaRPr lang="en-US" sz="2000" dirty="0"/>
          </a:p>
        </p:txBody>
      </p:sp>
      <p:cxnSp>
        <p:nvCxnSpPr>
          <p:cNvPr id="50" name="Straight Arrow Connector 49"/>
          <p:cNvCxnSpPr>
            <a:stCxn id="48" idx="2"/>
            <a:endCxn id="4" idx="0"/>
          </p:cNvCxnSpPr>
          <p:nvPr/>
        </p:nvCxnSpPr>
        <p:spPr>
          <a:xfrm rot="16200000" flipH="1">
            <a:off x="7241878" y="2011671"/>
            <a:ext cx="5486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C0066"/>
                </a:solidFill>
              </a:rPr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41379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1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600" dirty="0" smtClean="0"/>
              <a:t>7 cultural value orientations capture significant aspects of societal cultures</a:t>
            </a:r>
          </a:p>
          <a:p>
            <a:pPr>
              <a:spcBef>
                <a:spcPts val="900"/>
              </a:spcBef>
              <a:spcAft>
                <a:spcPts val="1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600" dirty="0" smtClean="0"/>
              <a:t>Countries across the world form broad cultural regions that vary in meaningful ways on these orientations</a:t>
            </a:r>
          </a:p>
          <a:p>
            <a:pPr>
              <a:spcBef>
                <a:spcPts val="900"/>
              </a:spcBef>
              <a:spcAft>
                <a:spcPts val="1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600" dirty="0" smtClean="0"/>
              <a:t>Analyses of European countries reveal four distinct cultural regions: Anglo, West, East Central and East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457200" y="44450"/>
            <a:ext cx="82296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CC0066"/>
                </a:solidFill>
                <a:latin typeface="Arial" charset="0"/>
              </a:rPr>
              <a:t>Overview</a:t>
            </a:r>
            <a:endParaRPr lang="en-US" sz="4000" b="1" dirty="0">
              <a:solidFill>
                <a:srgbClr val="CC0066"/>
              </a:solidFill>
              <a:latin typeface="Arial" charset="0"/>
            </a:endParaRP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133350" y="981075"/>
            <a:ext cx="8831263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5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</a:rPr>
              <a:t>Three </a:t>
            </a:r>
            <a:r>
              <a:rPr lang="en-US" sz="2800" dirty="0">
                <a:latin typeface="Arial" charset="0"/>
              </a:rPr>
              <a:t>dimensions </a:t>
            </a:r>
            <a:r>
              <a:rPr lang="en-US" sz="2800" dirty="0" smtClean="0">
                <a:latin typeface="Arial" charset="0"/>
              </a:rPr>
              <a:t>for measuring societal culture</a:t>
            </a:r>
            <a:endParaRPr lang="en-US" sz="28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</a:rPr>
              <a:t>Mapping </a:t>
            </a:r>
            <a:r>
              <a:rPr lang="en-US" sz="2800" dirty="0">
                <a:latin typeface="Arial" charset="0"/>
              </a:rPr>
              <a:t>of </a:t>
            </a:r>
            <a:r>
              <a:rPr lang="en-US" sz="2800" dirty="0" smtClean="0">
                <a:latin typeface="Arial" charset="0"/>
              </a:rPr>
              <a:t>world cultures &amp; of Europe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</a:rPr>
              <a:t>National culture as constraint &amp; influence on socio-economic change [empirical evidence]</a:t>
            </a:r>
          </a:p>
          <a:p>
            <a:pPr marL="800100" lvl="1" indent="-342900">
              <a:spcBef>
                <a:spcPct val="20000"/>
              </a:spcBef>
              <a:spcAft>
                <a:spcPct val="25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</a:rPr>
              <a:t>Health Expenditures</a:t>
            </a:r>
          </a:p>
          <a:p>
            <a:pPr marL="800100" lvl="1" indent="-342900">
              <a:spcBef>
                <a:spcPct val="20000"/>
              </a:spcBef>
              <a:spcAft>
                <a:spcPct val="25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</a:rPr>
              <a:t>Military expenditures</a:t>
            </a:r>
          </a:p>
          <a:p>
            <a:pPr marL="800100" lvl="1" indent="-342900">
              <a:spcBef>
                <a:spcPct val="20000"/>
              </a:spcBef>
              <a:spcAft>
                <a:spcPct val="25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</a:rPr>
              <a:t>Democracy</a:t>
            </a:r>
          </a:p>
          <a:p>
            <a:pPr marL="800100" lvl="1" indent="-342900">
              <a:spcBef>
                <a:spcPct val="20000"/>
              </a:spcBef>
              <a:spcAft>
                <a:spcPct val="25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</a:rPr>
              <a:t>Income inequality</a:t>
            </a:r>
          </a:p>
          <a:p>
            <a:pPr marL="800100" lvl="1" indent="-342900">
              <a:spcBef>
                <a:spcPct val="20000"/>
              </a:spcBef>
              <a:spcAft>
                <a:spcPct val="25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</a:rPr>
              <a:t>Tax burden</a:t>
            </a:r>
          </a:p>
          <a:p>
            <a:pPr marL="800100" lvl="1" indent="-342900">
              <a:spcBef>
                <a:spcPct val="20000"/>
              </a:spcBef>
              <a:spcAft>
                <a:spcPct val="25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</a:rPr>
              <a:t>Corruption</a:t>
            </a:r>
          </a:p>
          <a:p>
            <a:pPr marL="800100" lvl="1" indent="-342900">
              <a:spcBef>
                <a:spcPct val="20000"/>
              </a:spcBef>
              <a:spcAft>
                <a:spcPct val="25000"/>
              </a:spcAft>
              <a:buClr>
                <a:srgbClr val="00CC00"/>
              </a:buClr>
              <a:buFont typeface="Wingdings" pitchFamily="2" charset="2"/>
              <a:buChar char="Ø"/>
            </a:pPr>
            <a:endParaRPr lang="en-US" sz="2400" dirty="0" smtClean="0">
              <a:latin typeface="Arial" charset="0"/>
            </a:endParaRPr>
          </a:p>
          <a:p>
            <a:pPr marL="800100" lvl="1" indent="-342900">
              <a:spcBef>
                <a:spcPct val="20000"/>
              </a:spcBef>
              <a:spcAft>
                <a:spcPct val="25000"/>
              </a:spcAft>
              <a:buClr>
                <a:srgbClr val="00CC00"/>
              </a:buClr>
              <a:buFont typeface="Wingdings" pitchFamily="2" charset="2"/>
              <a:buChar char="Ø"/>
            </a:pPr>
            <a:endParaRPr lang="en-US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865188"/>
          </a:xfrm>
        </p:spPr>
        <p:txBody>
          <a:bodyPr/>
          <a:lstStyle/>
          <a:p>
            <a:r>
              <a:rPr lang="en-US" sz="4000" b="1" dirty="0">
                <a:solidFill>
                  <a:srgbClr val="CC0066"/>
                </a:solidFill>
              </a:rPr>
              <a:t>Conclusions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8680"/>
            <a:ext cx="8712200" cy="5878535"/>
          </a:xfrm>
        </p:spPr>
        <p:txBody>
          <a:bodyPr/>
          <a:lstStyle/>
          <a:p>
            <a:pPr>
              <a:spcBef>
                <a:spcPct val="30000"/>
              </a:spcBef>
              <a:spcAft>
                <a:spcPts val="6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600" dirty="0" smtClean="0"/>
              <a:t>Consistent contrast of opposing orientations yields 3 cultural dimensions: </a:t>
            </a:r>
            <a:r>
              <a:rPr lang="en-US" sz="2600" dirty="0" err="1" smtClean="0"/>
              <a:t>Aut</a:t>
            </a:r>
            <a:r>
              <a:rPr lang="en-US" sz="2600" dirty="0" smtClean="0"/>
              <a:t>/</a:t>
            </a:r>
            <a:r>
              <a:rPr lang="en-US" sz="2600" dirty="0" err="1" smtClean="0"/>
              <a:t>Emb</a:t>
            </a:r>
            <a:r>
              <a:rPr lang="en-US" sz="2600" dirty="0" smtClean="0"/>
              <a:t>, </a:t>
            </a:r>
            <a:r>
              <a:rPr lang="en-US" sz="2600" dirty="0" err="1" smtClean="0"/>
              <a:t>Egal</a:t>
            </a:r>
            <a:r>
              <a:rPr lang="en-US" sz="2600" dirty="0" smtClean="0"/>
              <a:t>/</a:t>
            </a:r>
            <a:r>
              <a:rPr lang="en-US" sz="2600" dirty="0" err="1" smtClean="0"/>
              <a:t>Hier</a:t>
            </a:r>
            <a:r>
              <a:rPr lang="en-US" sz="2600" dirty="0" smtClean="0"/>
              <a:t>, </a:t>
            </a:r>
            <a:r>
              <a:rPr lang="en-US" sz="2600" dirty="0" err="1" smtClean="0"/>
              <a:t>Har</a:t>
            </a:r>
            <a:r>
              <a:rPr lang="en-US" sz="2600" dirty="0" smtClean="0"/>
              <a:t>/Mast</a:t>
            </a:r>
          </a:p>
          <a:p>
            <a:pPr>
              <a:spcBef>
                <a:spcPct val="30000"/>
              </a:spcBef>
              <a:spcAft>
                <a:spcPts val="6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600" dirty="0" smtClean="0"/>
              <a:t>National differences on 3 dimensions correlate with &amp; predict later levels of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00CC00"/>
              </a:buClr>
              <a:buNone/>
            </a:pPr>
            <a:r>
              <a:rPr lang="en-US" sz="2200" dirty="0" smtClean="0"/>
              <a:t>public health expenditures      	level of democracy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00CC00"/>
              </a:buClr>
              <a:buNone/>
            </a:pPr>
            <a:r>
              <a:rPr lang="en-US" sz="2200" dirty="0" smtClean="0"/>
              <a:t>military expenditures	 	corruption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00CC00"/>
              </a:buClr>
              <a:buNone/>
            </a:pPr>
            <a:r>
              <a:rPr lang="en-US" sz="2200" dirty="0" smtClean="0"/>
              <a:t>income inequality 			 tax burden on the wealthy</a:t>
            </a:r>
            <a:endParaRPr lang="en-US" sz="2200" dirty="0"/>
          </a:p>
          <a:p>
            <a:pPr>
              <a:spcBef>
                <a:spcPts val="900"/>
              </a:spcBef>
              <a:spcAft>
                <a:spcPts val="10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600" dirty="0" smtClean="0"/>
              <a:t>Cultural differences on 3 dimensions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200" dirty="0" smtClean="0"/>
              <a:t>constrain or facilitate temporal change in societal variables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0CC00"/>
              </a:buClr>
              <a:buFont typeface="Wingdings" pitchFamily="2" charset="2"/>
              <a:buChar char="Ø"/>
            </a:pPr>
            <a:r>
              <a:rPr lang="en-US" sz="2200" dirty="0" smtClean="0"/>
              <a:t>mediate effects of religion and </a:t>
            </a:r>
            <a:r>
              <a:rPr lang="en-US" sz="2200" dirty="0" err="1" smtClean="0"/>
              <a:t>GDPpc</a:t>
            </a:r>
            <a:r>
              <a:rPr lang="en-US" sz="2200" dirty="0" smtClean="0"/>
              <a:t> on change</a:t>
            </a: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Clr>
                <a:srgbClr val="00CC00"/>
              </a:buClr>
              <a:buNone/>
            </a:pPr>
            <a:r>
              <a:rPr lang="en-US" sz="2800" b="1" dirty="0" smtClean="0">
                <a:solidFill>
                  <a:srgbClr val="CC0066"/>
                </a:solidFill>
              </a:rPr>
              <a:t>Consider adding cultural value orientations to your toolbox</a:t>
            </a:r>
            <a:endParaRPr lang="en-US" b="1" dirty="0" smtClean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250825" y="1112366"/>
            <a:ext cx="8569325" cy="483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  <a:spcBef>
                <a:spcPts val="2400"/>
              </a:spcBef>
              <a:buClr>
                <a:srgbClr val="00CC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altLang="ja-JP" sz="2000" dirty="0">
                <a:latin typeface="Arial" charset="0"/>
                <a:ea typeface="ＭＳ Ｐゴシック" pitchFamily="34" charset="-128"/>
              </a:rPr>
              <a:t>Schwartz, S. H. (2006). A theory of cultural value orientations: Explication and applications. </a:t>
            </a:r>
            <a:r>
              <a:rPr lang="en-US" altLang="ja-JP" sz="2000" i="1" dirty="0">
                <a:latin typeface="Arial" charset="0"/>
                <a:ea typeface="ＭＳ Ｐゴシック" pitchFamily="34" charset="-128"/>
              </a:rPr>
              <a:t>Comparative Sociology, 5, </a:t>
            </a:r>
            <a:r>
              <a:rPr lang="en-US" altLang="ja-JP" sz="2000" dirty="0">
                <a:latin typeface="Arial" charset="0"/>
                <a:ea typeface="ＭＳ Ｐゴシック" pitchFamily="34" charset="-128"/>
              </a:rPr>
              <a:t>137-182</a:t>
            </a:r>
            <a:r>
              <a:rPr lang="en-US" altLang="ja-JP" sz="2000" i="1" dirty="0">
                <a:latin typeface="Arial" charset="0"/>
                <a:ea typeface="ＭＳ Ｐゴシック" pitchFamily="34" charset="-128"/>
              </a:rPr>
              <a:t>. </a:t>
            </a:r>
            <a:r>
              <a:rPr lang="en-US" altLang="zh-CN" dirty="0">
                <a:latin typeface="Arial" charset="0"/>
                <a:ea typeface="宋体" pitchFamily="2" charset="-122"/>
              </a:rPr>
              <a:t>Also in Y. </a:t>
            </a:r>
            <a:r>
              <a:rPr lang="en-US" altLang="zh-CN" dirty="0" err="1">
                <a:latin typeface="Arial" charset="0"/>
                <a:ea typeface="宋体" pitchFamily="2" charset="-122"/>
              </a:rPr>
              <a:t>Esmer</a:t>
            </a:r>
            <a:r>
              <a:rPr lang="en-US" altLang="zh-CN" dirty="0">
                <a:latin typeface="Arial" charset="0"/>
                <a:ea typeface="宋体" pitchFamily="2" charset="-122"/>
              </a:rPr>
              <a:t> &amp; T. </a:t>
            </a:r>
            <a:r>
              <a:rPr lang="en-US" altLang="zh-CN" dirty="0" err="1">
                <a:latin typeface="Arial" charset="0"/>
                <a:ea typeface="宋体" pitchFamily="2" charset="-122"/>
              </a:rPr>
              <a:t>Pettersson</a:t>
            </a:r>
            <a:r>
              <a:rPr lang="en-US" altLang="zh-CN" dirty="0">
                <a:latin typeface="Arial" charset="0"/>
                <a:ea typeface="宋体" pitchFamily="2" charset="-122"/>
              </a:rPr>
              <a:t> (Eds.) (2007).</a:t>
            </a:r>
            <a:r>
              <a:rPr lang="en-US" altLang="zh-CN" i="1" dirty="0">
                <a:latin typeface="Arial" charset="0"/>
                <a:ea typeface="宋体" pitchFamily="2" charset="-122"/>
              </a:rPr>
              <a:t> Measuring and mapping cultures: 25 years of comparative value surveys </a:t>
            </a:r>
            <a:r>
              <a:rPr lang="en-US" altLang="zh-CN" dirty="0">
                <a:latin typeface="Arial" charset="0"/>
                <a:ea typeface="宋体" pitchFamily="2" charset="-122"/>
              </a:rPr>
              <a:t>(pp. 33-78). Leiden, The Netherlands: Brill.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ja-JP" dirty="0">
                <a:latin typeface="Arial" charset="0"/>
                <a:ea typeface="ＭＳ Ｐゴシック" pitchFamily="34" charset="-128"/>
              </a:rPr>
              <a:t> </a:t>
            </a:r>
          </a:p>
          <a:p>
            <a:pPr>
              <a:lnSpc>
                <a:spcPct val="110000"/>
              </a:lnSpc>
              <a:spcBef>
                <a:spcPts val="2400"/>
              </a:spcBef>
              <a:buClr>
                <a:srgbClr val="00CC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altLang="zh-CN" sz="2000" dirty="0" smtClean="0">
                <a:latin typeface="Arial" charset="0"/>
                <a:ea typeface="宋体" pitchFamily="2" charset="-122"/>
              </a:rPr>
              <a:t>S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. H. (2009). Culture matters: National value cultures, sources and consequences. In C.-Y. Chiu, Y.Y. Hong, S. </a:t>
            </a:r>
            <a:r>
              <a:rPr lang="en-US" altLang="zh-CN" sz="2000" dirty="0" err="1">
                <a:latin typeface="Arial" charset="0"/>
                <a:ea typeface="宋体" pitchFamily="2" charset="-122"/>
              </a:rPr>
              <a:t>Shavitt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&amp; R. S. </a:t>
            </a:r>
            <a:r>
              <a:rPr lang="en-US" altLang="zh-CN" sz="2000" dirty="0" err="1">
                <a:latin typeface="Arial" charset="0"/>
                <a:ea typeface="宋体" pitchFamily="2" charset="-122"/>
              </a:rPr>
              <a:t>Wyer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, Jr. (Eds.),</a:t>
            </a:r>
            <a:r>
              <a:rPr lang="en-US" altLang="zh-CN" sz="2000" i="1" dirty="0">
                <a:latin typeface="Arial" charset="0"/>
                <a:ea typeface="宋体" pitchFamily="2" charset="-122"/>
              </a:rPr>
              <a:t> Understanding culture: Theory, research and application </a:t>
            </a:r>
            <a:r>
              <a:rPr lang="en-US" altLang="zh-CN" dirty="0">
                <a:latin typeface="Arial" charset="0"/>
                <a:ea typeface="宋体" pitchFamily="2" charset="-122"/>
              </a:rPr>
              <a:t>(pp. 127-150)</a:t>
            </a:r>
            <a:r>
              <a:rPr lang="en-US" altLang="zh-CN" i="1" dirty="0">
                <a:latin typeface="Arial" charset="0"/>
                <a:ea typeface="宋体" pitchFamily="2" charset="-122"/>
              </a:rPr>
              <a:t>.</a:t>
            </a:r>
            <a:r>
              <a:rPr lang="en-US" altLang="zh-CN" sz="2000" i="1" dirty="0">
                <a:latin typeface="Arial" charset="0"/>
                <a:ea typeface="宋体" pitchFamily="2" charset="-122"/>
              </a:rPr>
              <a:t> </a:t>
            </a:r>
            <a:r>
              <a:rPr lang="en-US" altLang="zh-CN" sz="2000" dirty="0">
                <a:latin typeface="Arial" charset="0"/>
                <a:ea typeface="宋体" pitchFamily="2" charset="-122"/>
              </a:rPr>
              <a:t>New York: Psychology Press. </a:t>
            </a:r>
          </a:p>
          <a:p>
            <a:pPr>
              <a:lnSpc>
                <a:spcPct val="110000"/>
              </a:lnSpc>
              <a:spcBef>
                <a:spcPts val="2400"/>
              </a:spcBef>
              <a:buClr>
                <a:srgbClr val="00CC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latin typeface="+mn-lt"/>
                <a:cs typeface="+mn-cs"/>
              </a:rPr>
              <a:t>Schwartz, S. H. (2011). Values: Individual and cultural. In S. M. </a:t>
            </a:r>
            <a:r>
              <a:rPr lang="en-US" sz="2000" dirty="0" err="1" smtClean="0">
                <a:latin typeface="+mn-lt"/>
                <a:cs typeface="+mn-cs"/>
              </a:rPr>
              <a:t>Breugelmans</a:t>
            </a:r>
            <a:r>
              <a:rPr lang="en-US" sz="2000" dirty="0" smtClean="0">
                <a:latin typeface="+mn-lt"/>
                <a:cs typeface="+mn-cs"/>
              </a:rPr>
              <a:t>, A. </a:t>
            </a:r>
            <a:r>
              <a:rPr lang="en-US" sz="2000" dirty="0" err="1" smtClean="0">
                <a:latin typeface="+mn-lt"/>
                <a:cs typeface="+mn-cs"/>
              </a:rPr>
              <a:t>Chasiotis</a:t>
            </a:r>
            <a:r>
              <a:rPr lang="en-US" sz="2000" dirty="0" smtClean="0">
                <a:latin typeface="+mn-lt"/>
                <a:cs typeface="+mn-cs"/>
              </a:rPr>
              <a:t>, &amp; F. J. R. van de </a:t>
            </a:r>
            <a:r>
              <a:rPr lang="en-US" sz="2000" dirty="0" err="1" smtClean="0">
                <a:latin typeface="+mn-lt"/>
                <a:cs typeface="+mn-cs"/>
              </a:rPr>
              <a:t>Vijver</a:t>
            </a:r>
            <a:r>
              <a:rPr lang="en-US" sz="2000" dirty="0" smtClean="0">
                <a:latin typeface="+mn-lt"/>
                <a:cs typeface="+mn-cs"/>
              </a:rPr>
              <a:t> (Eds.), </a:t>
            </a:r>
            <a:r>
              <a:rPr lang="en-US" sz="2000" i="1" dirty="0" smtClean="0">
                <a:latin typeface="+mn-lt"/>
                <a:cs typeface="+mn-cs"/>
              </a:rPr>
              <a:t>Fundamental questions in cross-cultural psychology</a:t>
            </a:r>
            <a:r>
              <a:rPr lang="en-US" sz="2000" dirty="0" smtClean="0">
                <a:latin typeface="+mn-lt"/>
                <a:cs typeface="+mn-cs"/>
              </a:rPr>
              <a:t> (pp. 463-493)</a:t>
            </a:r>
            <a:r>
              <a:rPr lang="en-US" sz="2000" i="1" dirty="0" smtClean="0">
                <a:latin typeface="+mn-lt"/>
                <a:cs typeface="+mn-cs"/>
              </a:rPr>
              <a:t>.</a:t>
            </a:r>
            <a:r>
              <a:rPr lang="en-US" sz="2000" dirty="0" smtClean="0">
                <a:latin typeface="+mn-lt"/>
                <a:cs typeface="+mn-cs"/>
              </a:rPr>
              <a:t> Cambridge: Cambridge University Press. </a:t>
            </a:r>
            <a:endParaRPr lang="en-US" altLang="ja-JP" sz="2000" dirty="0"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50900"/>
          </a:xfrm>
        </p:spPr>
        <p:txBody>
          <a:bodyPr/>
          <a:lstStyle/>
          <a:p>
            <a:r>
              <a:rPr lang="en-US" sz="3600">
                <a:solidFill>
                  <a:srgbClr val="CC0066"/>
                </a:solidFill>
              </a:rPr>
              <a:t>Some 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141288" y="1052513"/>
            <a:ext cx="8820150" cy="442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6" rIns="91433" bIns="45716">
            <a:spAutoFit/>
          </a:bodyPr>
          <a:lstStyle/>
          <a:p>
            <a:pPr>
              <a:spcAft>
                <a:spcPct val="20000"/>
              </a:spcAft>
              <a:buClr>
                <a:srgbClr val="009900"/>
              </a:buClr>
              <a:buFont typeface="Wingdings" pitchFamily="2" charset="2"/>
              <a:buChar char="Ø"/>
            </a:pPr>
            <a:r>
              <a:rPr lang="en-US" sz="3200" dirty="0">
                <a:latin typeface="Arial" charset="0"/>
              </a:rPr>
              <a:t>All societies confront basic problems in regulating human activity</a:t>
            </a:r>
          </a:p>
          <a:p>
            <a:pPr>
              <a:spcBef>
                <a:spcPct val="70000"/>
              </a:spcBef>
              <a:spcAft>
                <a:spcPct val="20000"/>
              </a:spcAft>
              <a:buClr>
                <a:srgbClr val="009900"/>
              </a:buClr>
              <a:buFont typeface="Wingdings" pitchFamily="2" charset="2"/>
              <a:buChar char="Ø"/>
            </a:pPr>
            <a:r>
              <a:rPr lang="en-US" sz="3200" dirty="0">
                <a:latin typeface="Arial" charset="0"/>
              </a:rPr>
              <a:t>Societal responses to basic problems emphasize certain values and sacrifice </a:t>
            </a:r>
            <a:r>
              <a:rPr lang="en-US" sz="3200" dirty="0" smtClean="0">
                <a:latin typeface="Arial" charset="0"/>
              </a:rPr>
              <a:t>others</a:t>
            </a:r>
          </a:p>
          <a:p>
            <a:pPr>
              <a:spcBef>
                <a:spcPct val="70000"/>
              </a:spcBef>
              <a:spcAft>
                <a:spcPct val="20000"/>
              </a:spcAft>
              <a:buClr>
                <a:srgbClr val="0099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charset="0"/>
              </a:rPr>
              <a:t>Derive 3 bipolar cultural value dimensions/ orientations from societal responses to 3 problems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171450"/>
            <a:ext cx="9144000" cy="1143000"/>
          </a:xfrm>
        </p:spPr>
        <p:txBody>
          <a:bodyPr/>
          <a:lstStyle/>
          <a:p>
            <a:r>
              <a:rPr lang="en-US" sz="3600" b="1">
                <a:solidFill>
                  <a:srgbClr val="CC0066"/>
                </a:solidFill>
              </a:rPr>
              <a:t>Evolution of Cultural Value Emphases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254125" y="679450"/>
          <a:ext cx="6740525" cy="617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Document" r:id="rId5" imgW="9613085" imgH="8431173" progId="Word.Document.8">
                  <p:embed/>
                </p:oleObj>
              </mc:Choice>
              <mc:Fallback>
                <p:oleObj name="Document" r:id="rId5" imgW="9613085" imgH="8431173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679450"/>
                        <a:ext cx="6740525" cy="617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117475"/>
            <a:ext cx="9144000" cy="719138"/>
          </a:xfrm>
        </p:spPr>
        <p:txBody>
          <a:bodyPr/>
          <a:lstStyle/>
          <a:p>
            <a:r>
              <a:rPr lang="en-US" sz="2600" b="1">
                <a:solidFill>
                  <a:srgbClr val="CC0066"/>
                </a:solidFill>
              </a:rPr>
              <a:t>CULTURAL DIMENSIONS: PROTOTYPICAL STRUCTURE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V="1">
            <a:off x="4572000" y="701675"/>
            <a:ext cx="576263" cy="308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2743200" y="3789363"/>
            <a:ext cx="1828800" cy="2468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 flipV="1">
            <a:off x="1235075" y="3716338"/>
            <a:ext cx="3336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4587875" y="3789363"/>
            <a:ext cx="1279525" cy="275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4594225" y="3789363"/>
            <a:ext cx="32178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4613275" y="2682875"/>
            <a:ext cx="3198813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 flipV="1">
            <a:off x="2024063" y="1773238"/>
            <a:ext cx="2592387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700338" y="836613"/>
            <a:ext cx="3024187" cy="701675"/>
          </a:xfrm>
          <a:prstGeom prst="rect">
            <a:avLst/>
          </a:prstGeom>
          <a:solidFill>
            <a:srgbClr val="FFFF2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CC"/>
                </a:solidFill>
                <a:latin typeface="Arial" charset="0"/>
              </a:rPr>
              <a:t>Ideal Individual / Group Relationship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6372225" y="981075"/>
            <a:ext cx="2771775" cy="701675"/>
          </a:xfrm>
          <a:prstGeom prst="rect">
            <a:avLst/>
          </a:prstGeom>
          <a:solidFill>
            <a:srgbClr val="FFFF2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CC00"/>
                </a:solidFill>
                <a:latin typeface="Arial" charset="0"/>
              </a:rPr>
              <a:t>People:</a:t>
            </a:r>
            <a:r>
              <a:rPr lang="en-US" sz="2000" i="1">
                <a:solidFill>
                  <a:srgbClr val="00CC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CC00"/>
                </a:solidFill>
                <a:latin typeface="Arial" charset="0"/>
              </a:rPr>
              <a:t>role players embedded in groups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474788" y="5391150"/>
            <a:ext cx="1944687" cy="701675"/>
          </a:xfrm>
          <a:prstGeom prst="rect">
            <a:avLst/>
          </a:prstGeom>
          <a:solidFill>
            <a:srgbClr val="FFFF2D"/>
          </a:solidFill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CC00"/>
                </a:solidFill>
                <a:latin typeface="Arial" charset="0"/>
              </a:rPr>
              <a:t>Individuals inde-pendent 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3" grpId="0" animBg="1"/>
      <p:bldP spid="23574" grpId="0" animBg="1"/>
      <p:bldP spid="235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786" name="Object 2"/>
          <p:cNvGraphicFramePr>
            <a:graphicFrameLocks noChangeAspect="1"/>
          </p:cNvGraphicFramePr>
          <p:nvPr/>
        </p:nvGraphicFramePr>
        <p:xfrm>
          <a:off x="1254125" y="679450"/>
          <a:ext cx="6740525" cy="617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0" name="Document" r:id="rId5" imgW="9613085" imgH="8431173" progId="Word.Document.8">
                  <p:embed/>
                </p:oleObj>
              </mc:Choice>
              <mc:Fallback>
                <p:oleObj name="Document" r:id="rId5" imgW="9613085" imgH="8431173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679450"/>
                        <a:ext cx="6740525" cy="617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7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7475"/>
            <a:ext cx="9144000" cy="719138"/>
          </a:xfrm>
        </p:spPr>
        <p:txBody>
          <a:bodyPr/>
          <a:lstStyle/>
          <a:p>
            <a:r>
              <a:rPr lang="en-US" sz="2600" b="1">
                <a:solidFill>
                  <a:srgbClr val="CC0066"/>
                </a:solidFill>
              </a:rPr>
              <a:t>CULTURAL DIMENSIONS: PROTOTYPICAL STRUCTURE</a:t>
            </a:r>
          </a:p>
        </p:txBody>
      </p:sp>
      <p:sp>
        <p:nvSpPr>
          <p:cNvPr id="246788" name="Line 4"/>
          <p:cNvSpPr>
            <a:spLocks noChangeShapeType="1"/>
          </p:cNvSpPr>
          <p:nvPr/>
        </p:nvSpPr>
        <p:spPr bwMode="auto">
          <a:xfrm flipV="1">
            <a:off x="4572000" y="701675"/>
            <a:ext cx="576263" cy="308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89" name="Line 5"/>
          <p:cNvSpPr>
            <a:spLocks noChangeShapeType="1"/>
          </p:cNvSpPr>
          <p:nvPr/>
        </p:nvSpPr>
        <p:spPr bwMode="auto">
          <a:xfrm flipH="1">
            <a:off x="2743200" y="3789363"/>
            <a:ext cx="1828800" cy="2468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0" name="Line 6"/>
          <p:cNvSpPr>
            <a:spLocks noChangeShapeType="1"/>
          </p:cNvSpPr>
          <p:nvPr/>
        </p:nvSpPr>
        <p:spPr bwMode="auto">
          <a:xfrm flipH="1" flipV="1">
            <a:off x="1235075" y="3716338"/>
            <a:ext cx="3336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1" name="Line 7"/>
          <p:cNvSpPr>
            <a:spLocks noChangeShapeType="1"/>
          </p:cNvSpPr>
          <p:nvPr/>
        </p:nvSpPr>
        <p:spPr bwMode="auto">
          <a:xfrm>
            <a:off x="4587875" y="3789363"/>
            <a:ext cx="1279525" cy="275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2" name="Line 8"/>
          <p:cNvSpPr>
            <a:spLocks noChangeShapeType="1"/>
          </p:cNvSpPr>
          <p:nvPr/>
        </p:nvSpPr>
        <p:spPr bwMode="auto">
          <a:xfrm>
            <a:off x="4594225" y="3789363"/>
            <a:ext cx="32178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3" name="Line 9"/>
          <p:cNvSpPr>
            <a:spLocks noChangeShapeType="1"/>
          </p:cNvSpPr>
          <p:nvPr/>
        </p:nvSpPr>
        <p:spPr bwMode="auto">
          <a:xfrm flipV="1">
            <a:off x="4613275" y="2682875"/>
            <a:ext cx="3198813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4" name="Line 10"/>
          <p:cNvSpPr>
            <a:spLocks noChangeShapeType="1"/>
          </p:cNvSpPr>
          <p:nvPr/>
        </p:nvSpPr>
        <p:spPr bwMode="auto">
          <a:xfrm flipH="1" flipV="1">
            <a:off x="2024063" y="1773238"/>
            <a:ext cx="2592387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5" name="Text Box 11"/>
          <p:cNvSpPr txBox="1">
            <a:spLocks noChangeArrowheads="1"/>
          </p:cNvSpPr>
          <p:nvPr/>
        </p:nvSpPr>
        <p:spPr bwMode="auto">
          <a:xfrm>
            <a:off x="3635375" y="836613"/>
            <a:ext cx="2449513" cy="1219200"/>
          </a:xfrm>
          <a:prstGeom prst="rect">
            <a:avLst/>
          </a:prstGeom>
          <a:solidFill>
            <a:srgbClr val="FFFF2D"/>
          </a:solidFill>
          <a:ln w="9525">
            <a:noFill/>
            <a:miter lim="800000"/>
            <a:headEnd/>
            <a:tailEnd/>
          </a:ln>
          <a:effectLst/>
        </p:spPr>
        <p:txBody>
          <a:bodyPr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Arial" charset="0"/>
              </a:rPr>
              <a:t>Ideal way to elicit productive, cooperative, activity in society</a:t>
            </a:r>
          </a:p>
        </p:txBody>
      </p:sp>
      <p:sp>
        <p:nvSpPr>
          <p:cNvPr id="246797" name="Text Box 13"/>
          <p:cNvSpPr txBox="1">
            <a:spLocks noChangeArrowheads="1"/>
          </p:cNvSpPr>
          <p:nvPr/>
        </p:nvSpPr>
        <p:spPr bwMode="auto">
          <a:xfrm>
            <a:off x="6659563" y="2443163"/>
            <a:ext cx="2484437" cy="914400"/>
          </a:xfrm>
          <a:prstGeom prst="rect">
            <a:avLst/>
          </a:prstGeom>
          <a:solidFill>
            <a:srgbClr val="FFFF2D"/>
          </a:solidFill>
          <a:ln w="9525">
            <a:noFill/>
            <a:miter lim="800000"/>
            <a:headEnd/>
            <a:tailEnd/>
          </a:ln>
          <a:effectLst/>
        </p:spPr>
        <p:txBody>
          <a:bodyPr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CC00"/>
                </a:solidFill>
                <a:latin typeface="Arial" charset="0"/>
              </a:rPr>
              <a:t>Hierarchical alloca-tion roles/resources legitimate/desirable</a:t>
            </a:r>
          </a:p>
        </p:txBody>
      </p:sp>
      <p:sp>
        <p:nvSpPr>
          <p:cNvPr id="246798" name="Text Box 14"/>
          <p:cNvSpPr txBox="1">
            <a:spLocks noChangeArrowheads="1"/>
          </p:cNvSpPr>
          <p:nvPr/>
        </p:nvSpPr>
        <p:spPr bwMode="auto">
          <a:xfrm>
            <a:off x="468313" y="213360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6799" name="Text Box 15"/>
          <p:cNvSpPr txBox="1">
            <a:spLocks noChangeArrowheads="1"/>
          </p:cNvSpPr>
          <p:nvPr/>
        </p:nvSpPr>
        <p:spPr bwMode="auto">
          <a:xfrm>
            <a:off x="71438" y="3573463"/>
            <a:ext cx="3708400" cy="914400"/>
          </a:xfrm>
          <a:prstGeom prst="rect">
            <a:avLst/>
          </a:prstGeom>
          <a:solidFill>
            <a:srgbClr val="FFFF2D"/>
          </a:solidFill>
          <a:ln w="9525">
            <a:noFill/>
            <a:miter lim="800000"/>
            <a:headEnd/>
            <a:tailEnd/>
          </a:ln>
          <a:effectLst/>
        </p:spPr>
        <p:txBody>
          <a:bodyPr tIns="0" rIns="0" bIns="0">
            <a:spAutoFit/>
          </a:bodyPr>
          <a:lstStyle/>
          <a:p>
            <a:r>
              <a:rPr lang="en-US" sz="2000">
                <a:solidFill>
                  <a:srgbClr val="00CC00"/>
                </a:solidFill>
                <a:latin typeface="Arial" charset="0"/>
              </a:rPr>
              <a:t>Socialize: Others morally equal </a:t>
            </a:r>
          </a:p>
          <a:p>
            <a:pPr lvl="1"/>
            <a:r>
              <a:rPr lang="en-US" sz="2000">
                <a:solidFill>
                  <a:srgbClr val="00CC00"/>
                </a:solidFill>
                <a:latin typeface="Arial" charset="0"/>
              </a:rPr>
              <a:t>transcend selfish interests</a:t>
            </a:r>
          </a:p>
          <a:p>
            <a:pPr lvl="1"/>
            <a:r>
              <a:rPr lang="en-US" sz="2000">
                <a:solidFill>
                  <a:srgbClr val="00CC00"/>
                </a:solidFill>
                <a:latin typeface="Arial" charset="0"/>
              </a:rPr>
              <a:t>cooperate voluntarily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6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6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95" grpId="0" animBg="1"/>
      <p:bldP spid="246797" grpId="0" animBg="1"/>
      <p:bldP spid="2467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38" name="Object 2"/>
          <p:cNvGraphicFramePr>
            <a:graphicFrameLocks noChangeAspect="1"/>
          </p:cNvGraphicFramePr>
          <p:nvPr/>
        </p:nvGraphicFramePr>
        <p:xfrm>
          <a:off x="1254125" y="679450"/>
          <a:ext cx="6740525" cy="617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2" name="Document" r:id="rId5" imgW="9613085" imgH="8431173" progId="Word.Document.8">
                  <p:embed/>
                </p:oleObj>
              </mc:Choice>
              <mc:Fallback>
                <p:oleObj name="Document" r:id="rId5" imgW="9613085" imgH="8431173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679450"/>
                        <a:ext cx="6740525" cy="617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7475"/>
            <a:ext cx="9144000" cy="719138"/>
          </a:xfrm>
        </p:spPr>
        <p:txBody>
          <a:bodyPr/>
          <a:lstStyle/>
          <a:p>
            <a:r>
              <a:rPr lang="en-US" sz="2600" b="1">
                <a:solidFill>
                  <a:srgbClr val="CC0066"/>
                </a:solidFill>
              </a:rPr>
              <a:t>CULTURAL DIMENSIONS: PROTOTYPICAL STRUCTURE</a:t>
            </a:r>
          </a:p>
        </p:txBody>
      </p:sp>
      <p:sp>
        <p:nvSpPr>
          <p:cNvPr id="244740" name="Line 4"/>
          <p:cNvSpPr>
            <a:spLocks noChangeShapeType="1"/>
          </p:cNvSpPr>
          <p:nvPr/>
        </p:nvSpPr>
        <p:spPr bwMode="auto">
          <a:xfrm flipV="1">
            <a:off x="4572000" y="701675"/>
            <a:ext cx="576263" cy="308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4741" name="Line 5"/>
          <p:cNvSpPr>
            <a:spLocks noChangeShapeType="1"/>
          </p:cNvSpPr>
          <p:nvPr/>
        </p:nvSpPr>
        <p:spPr bwMode="auto">
          <a:xfrm flipH="1">
            <a:off x="2743200" y="3789363"/>
            <a:ext cx="1828800" cy="2468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4742" name="Line 6"/>
          <p:cNvSpPr>
            <a:spLocks noChangeShapeType="1"/>
          </p:cNvSpPr>
          <p:nvPr/>
        </p:nvSpPr>
        <p:spPr bwMode="auto">
          <a:xfrm flipH="1" flipV="1">
            <a:off x="1235075" y="3716338"/>
            <a:ext cx="3336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>
            <a:off x="4587875" y="3789363"/>
            <a:ext cx="1279525" cy="275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4744" name="Line 8"/>
          <p:cNvSpPr>
            <a:spLocks noChangeShapeType="1"/>
          </p:cNvSpPr>
          <p:nvPr/>
        </p:nvSpPr>
        <p:spPr bwMode="auto">
          <a:xfrm>
            <a:off x="4594225" y="3789363"/>
            <a:ext cx="32178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4745" name="Line 9"/>
          <p:cNvSpPr>
            <a:spLocks noChangeShapeType="1"/>
          </p:cNvSpPr>
          <p:nvPr/>
        </p:nvSpPr>
        <p:spPr bwMode="auto">
          <a:xfrm flipV="1">
            <a:off x="4613275" y="2682875"/>
            <a:ext cx="3198813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 flipH="1" flipV="1">
            <a:off x="2024063" y="1773238"/>
            <a:ext cx="2592387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3729038" y="765175"/>
            <a:ext cx="2520950" cy="1006475"/>
          </a:xfrm>
          <a:prstGeom prst="rect">
            <a:avLst/>
          </a:prstGeom>
          <a:solidFill>
            <a:srgbClr val="FFFF2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spcAft>
                <a:spcPct val="35000"/>
              </a:spcAft>
            </a:pPr>
            <a:r>
              <a:rPr lang="en-US" sz="2000" b="1">
                <a:solidFill>
                  <a:srgbClr val="0000CC"/>
                </a:solidFill>
                <a:latin typeface="Arial" charset="0"/>
              </a:rPr>
              <a:t>Regulate use of human and natural resources</a:t>
            </a:r>
          </a:p>
        </p:txBody>
      </p:sp>
      <p:sp>
        <p:nvSpPr>
          <p:cNvPr id="244751" name="Text Box 15"/>
          <p:cNvSpPr txBox="1">
            <a:spLocks noChangeArrowheads="1"/>
          </p:cNvSpPr>
          <p:nvPr/>
        </p:nvSpPr>
        <p:spPr bwMode="auto">
          <a:xfrm>
            <a:off x="323850" y="1700213"/>
            <a:ext cx="2160588" cy="914400"/>
          </a:xfrm>
          <a:prstGeom prst="rect">
            <a:avLst/>
          </a:prstGeom>
          <a:solidFill>
            <a:srgbClr val="FFFF2D"/>
          </a:solidFill>
          <a:ln w="9525">
            <a:noFill/>
            <a:miter lim="800000"/>
            <a:headEnd/>
            <a:tailEnd/>
          </a:ln>
          <a:effectLst/>
        </p:spPr>
        <p:txBody>
          <a:bodyPr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CC00"/>
                </a:solidFill>
                <a:latin typeface="Arial" charset="0"/>
              </a:rPr>
              <a:t>fit harmoniously, avoid change &amp; self-assertion</a:t>
            </a:r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6156325" y="5627688"/>
            <a:ext cx="2951163" cy="609600"/>
          </a:xfrm>
          <a:prstGeom prst="rect">
            <a:avLst/>
          </a:prstGeom>
          <a:solidFill>
            <a:srgbClr val="FFFF2D"/>
          </a:solidFill>
          <a:ln w="9525">
            <a:noFill/>
            <a:miter lim="800000"/>
            <a:headEnd/>
            <a:tailEnd/>
          </a:ln>
          <a:effectLst/>
        </p:spPr>
        <p:txBody>
          <a:bodyPr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CC00"/>
                </a:solidFill>
                <a:latin typeface="Arial" charset="0"/>
              </a:rPr>
              <a:t>master, control, change through assertive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50" grpId="0" animBg="1"/>
      <p:bldP spid="244751" grpId="0" animBg="1"/>
      <p:bldP spid="2447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922338"/>
          </a:xfrm>
        </p:spPr>
        <p:txBody>
          <a:bodyPr/>
          <a:lstStyle/>
          <a:p>
            <a:r>
              <a:rPr lang="en-US" sz="3800" b="1">
                <a:solidFill>
                  <a:srgbClr val="CC0066"/>
                </a:solidFill>
              </a:rPr>
              <a:t>Measuring Cultural Value Orientations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908050"/>
            <a:ext cx="8893175" cy="5949950"/>
          </a:xfrm>
        </p:spPr>
        <p:txBody>
          <a:bodyPr/>
          <a:lstStyle/>
          <a:p>
            <a:pPr>
              <a:spcBef>
                <a:spcPct val="4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/>
              <a:t>Cultural value orientations shape daily contingencies to which individuals adapt</a:t>
            </a:r>
          </a:p>
          <a:p>
            <a:pPr lvl="1">
              <a:spcBef>
                <a:spcPct val="4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/>
              <a:t>Define what viewed as more or less legitimate</a:t>
            </a:r>
          </a:p>
          <a:p>
            <a:pPr lvl="1">
              <a:spcBef>
                <a:spcPct val="4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/>
              <a:t>Define what expected, encouraged or discouraged</a:t>
            </a:r>
          </a:p>
          <a:p>
            <a:pPr>
              <a:spcBef>
                <a:spcPct val="4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/>
              <a:t>Individuals in a society exposed to ‘press’</a:t>
            </a:r>
          </a:p>
          <a:p>
            <a:pPr lvl="1">
              <a:spcBef>
                <a:spcPct val="4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/>
              <a:t>share many value-relevant experiences </a:t>
            </a:r>
          </a:p>
          <a:p>
            <a:pPr lvl="1">
              <a:spcBef>
                <a:spcPct val="4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/>
              <a:t>socialized to take for granted shared social values</a:t>
            </a:r>
          </a:p>
          <a:p>
            <a:pPr algn="ctr">
              <a:spcBef>
                <a:spcPct val="40000"/>
              </a:spcBef>
              <a:buClr>
                <a:srgbClr val="009900"/>
              </a:buClr>
              <a:buFont typeface="Wingdings" pitchFamily="2" charset="2"/>
              <a:buNone/>
            </a:pPr>
            <a:r>
              <a:rPr lang="en-US" sz="3600" i="1">
                <a:solidFill>
                  <a:srgbClr val="009900"/>
                </a:solidFill>
              </a:rPr>
              <a:t>Average of value priorities of all individuals</a:t>
            </a:r>
            <a:r>
              <a:rPr lang="en-US" sz="3600" i="1"/>
              <a:t> </a:t>
            </a: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 sz="2800" i="1"/>
              <a:t>Unique individual differences don’t affect average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762001"/>
          </a:xfrm>
        </p:spPr>
        <p:txBody>
          <a:bodyPr/>
          <a:lstStyle/>
          <a:p>
            <a:r>
              <a:rPr lang="en-US" sz="4000" b="1">
                <a:solidFill>
                  <a:srgbClr val="CC0066"/>
                </a:solidFill>
              </a:rPr>
              <a:t>Data and Sources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820150" cy="4823866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 dirty="0"/>
              <a:t>77 cultural groups, 74 countries, N=55,022</a:t>
            </a: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 dirty="0"/>
              <a:t>Dominant cultural group: average of teachers &amp; students in most </a:t>
            </a:r>
            <a:endParaRPr lang="en-US" dirty="0" smtClean="0"/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 dirty="0" smtClean="0"/>
              <a:t>Data gathered between 1988-2010, most 1990-1998, median 1995</a:t>
            </a:r>
            <a:endParaRPr lang="en-US" dirty="0"/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 dirty="0">
                <a:solidFill>
                  <a:srgbClr val="009900"/>
                </a:solidFill>
              </a:rPr>
              <a:t>46 value items</a:t>
            </a:r>
            <a:r>
              <a:rPr lang="en-US" dirty="0"/>
              <a:t> with near equivalent meaning in within-country analyses, based on </a:t>
            </a:r>
            <a:r>
              <a:rPr lang="en-US" dirty="0" smtClean="0"/>
              <a:t>within sample MDS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26988"/>
            <a:ext cx="7772400" cy="785813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CC0066"/>
                </a:solidFill>
              </a:rPr>
              <a:t>Measurement: SVS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" y="765175"/>
            <a:ext cx="8963025" cy="55975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sz="2400" dirty="0" smtClean="0"/>
              <a:t>"What values are important to ME as guiding principles in MY life, and what values are less important to me?"</a:t>
            </a:r>
          </a:p>
          <a:p>
            <a:pPr marL="609600" indent="-609600" algn="ctr"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400" dirty="0" smtClean="0"/>
              <a:t>AS A GUIDING PRINCIPLE IN MY LIFE, this value is: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opposed                                                                                                                of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to my               not                                                                     very            supreme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values          important                 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importance</a:t>
            </a:r>
          </a:p>
          <a:p>
            <a:pPr marL="609600" indent="-609600" eaLnBrk="1" hangingPunct="1">
              <a:lnSpc>
                <a:spcPct val="95000"/>
              </a:lnSpc>
              <a:spcBef>
                <a:spcPts val="600"/>
              </a:spcBef>
              <a:buFontTx/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-1                     0           1           2           3           4           5           6                    7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en-US" sz="2200" dirty="0" smtClean="0"/>
              <a:t>Before you begin, choose one that is most important to you ….one 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that is most opposed to your values…. </a:t>
            </a:r>
            <a:r>
              <a:rPr lang="en-US" sz="2200" dirty="0" smtClean="0">
                <a:solidFill>
                  <a:srgbClr val="009900"/>
                </a:solidFill>
              </a:rPr>
              <a:t>[self-anchoring]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2400" dirty="0" smtClean="0"/>
              <a:t>1 </a:t>
            </a:r>
            <a:r>
              <a:rPr lang="en-US" sz="2400" u="sng" dirty="0" smtClean="0"/>
              <a:t>        </a:t>
            </a:r>
            <a:r>
              <a:rPr lang="en-US" sz="2400" dirty="0" smtClean="0"/>
              <a:t>EQUALITY (equal opportunity for all)                              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400" dirty="0" smtClean="0"/>
              <a:t>2 </a:t>
            </a:r>
            <a:r>
              <a:rPr lang="en-US" sz="2400" u="sng" dirty="0" smtClean="0"/>
              <a:t>        </a:t>
            </a:r>
            <a:r>
              <a:rPr lang="en-US" sz="2400" dirty="0" smtClean="0"/>
              <a:t>INNER HARMONY (at peace with myself)                              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400" dirty="0" smtClean="0"/>
              <a:t>                                                                            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sz="2400" dirty="0" smtClean="0"/>
              <a:t>3 ____SOCIAL POWER (control over others, dominance)          </a:t>
            </a:r>
            <a:r>
              <a:rPr lang="en-US" sz="1900" dirty="0" smtClean="0"/>
              <a:t>         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 smtClean="0"/>
              <a:t>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2065</Words>
  <Application>Microsoft Office PowerPoint</Application>
  <PresentationFormat>Экран (4:3)</PresentationFormat>
  <Paragraphs>402</Paragraphs>
  <Slides>21</Slides>
  <Notes>21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Default Design</vt:lpstr>
      <vt:lpstr>Document</vt:lpstr>
      <vt:lpstr>Cultural values as constraints and facilitators of socio-economic  change </vt:lpstr>
      <vt:lpstr>Презентация PowerPoint</vt:lpstr>
      <vt:lpstr>Evolution of Cultural Value Emphases</vt:lpstr>
      <vt:lpstr>CULTURAL DIMENSIONS: PROTOTYPICAL STRUCTURE</vt:lpstr>
      <vt:lpstr>CULTURAL DIMENSIONS: PROTOTYPICAL STRUCTURE</vt:lpstr>
      <vt:lpstr>CULTURAL DIMENSIONS: PROTOTYPICAL STRUCTURE</vt:lpstr>
      <vt:lpstr>Measuring Cultural Value Orientations</vt:lpstr>
      <vt:lpstr>Data and Sources</vt:lpstr>
      <vt:lpstr>Measurement: SVS</vt:lpstr>
      <vt:lpstr>Mapping National Cultures</vt:lpstr>
      <vt:lpstr>Презентация PowerPoint</vt:lpstr>
      <vt:lpstr>Cultural Map of World Regions</vt:lpstr>
      <vt:lpstr>Презентация PowerPoint</vt:lpstr>
      <vt:lpstr>Cultural Orientations Correlates (Controlled for Country GDPpc) </vt:lpstr>
      <vt:lpstr>Презентация PowerPoint</vt:lpstr>
      <vt:lpstr>Презентация PowerPoint</vt:lpstr>
      <vt:lpstr>Презентация PowerPoint</vt:lpstr>
      <vt:lpstr>Презентация PowerPoint</vt:lpstr>
      <vt:lpstr>Conclusions</vt:lpstr>
      <vt:lpstr>Conclusions</vt:lpstr>
      <vt:lpstr>Some References</vt:lpstr>
    </vt:vector>
  </TitlesOfParts>
  <Company>Hebrew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Shalom Schwartz</dc:creator>
  <cp:lastModifiedBy>user</cp:lastModifiedBy>
  <cp:revision>216</cp:revision>
  <cp:lastPrinted>2011-09-07T12:52:42Z</cp:lastPrinted>
  <dcterms:created xsi:type="dcterms:W3CDTF">2003-11-20T10:02:33Z</dcterms:created>
  <dcterms:modified xsi:type="dcterms:W3CDTF">2013-10-15T15:25:06Z</dcterms:modified>
</cp:coreProperties>
</file>