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315" r:id="rId3"/>
    <p:sldId id="318" r:id="rId4"/>
    <p:sldId id="316" r:id="rId5"/>
    <p:sldId id="297" r:id="rId6"/>
    <p:sldId id="298" r:id="rId7"/>
    <p:sldId id="311" r:id="rId8"/>
    <p:sldId id="312" r:id="rId9"/>
    <p:sldId id="309" r:id="rId10"/>
    <p:sldId id="317" r:id="rId11"/>
    <p:sldId id="319" r:id="rId12"/>
    <p:sldId id="29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9B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064" y="-3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EE2E9D-50DA-3F4A-BABC-97B21F8993FC}" type="datetimeFigureOut">
              <a:rPr lang="ru-RU"/>
              <a:pPr/>
              <a:t>04.12.13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4DA159-E87C-B54C-80D2-8DFA9DF6C0E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472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>
              <a:latin typeface="Calibri" charset="0"/>
              <a:cs typeface="Arial" charset="0"/>
            </a:endParaRPr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fld id="{00F9D3A4-C10D-574D-8D5E-7576AC1B585E}" type="slidenum">
              <a:rPr lang="ru-RU"/>
              <a:pPr eaLnBrk="1" hangingPunct="1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www.putneyschool.org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A159-E87C-B54C-80D2-8DFA9DF6C0E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594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http://</a:t>
            </a:r>
            <a:r>
              <a:rPr lang="pl-PL" dirty="0" err="1" smtClean="0"/>
              <a:t>www.eng.nus.edu.sg</a:t>
            </a:r>
            <a:r>
              <a:rPr lang="pl-PL" dirty="0" smtClean="0"/>
              <a:t>/</a:t>
            </a:r>
            <a:r>
              <a:rPr lang="pl-PL" dirty="0" err="1" smtClean="0"/>
              <a:t>undergrad</a:t>
            </a:r>
            <a:r>
              <a:rPr lang="pl-PL" dirty="0" smtClean="0"/>
              <a:t>/</a:t>
            </a:r>
            <a:r>
              <a:rPr lang="pl-PL" dirty="0" err="1" smtClean="0"/>
              <a:t>epmc</a:t>
            </a:r>
            <a:r>
              <a:rPr lang="pl-PL" dirty="0" smtClean="0"/>
              <a:t>/</a:t>
            </a:r>
            <a:r>
              <a:rPr lang="pl-PL" dirty="0" err="1" smtClean="0"/>
              <a:t>iw.html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A159-E87C-B54C-80D2-8DFA9DF6C0E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183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www.law.harvard.edu</a:t>
            </a:r>
            <a:r>
              <a:rPr lang="en-US" dirty="0" smtClean="0"/>
              <a:t>/academics/clinical/clinics/</a:t>
            </a:r>
            <a:r>
              <a:rPr lang="en-US" dirty="0" err="1" smtClean="0"/>
              <a:t>independent.html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A159-E87C-B54C-80D2-8DFA9DF6C0E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736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http://</a:t>
            </a:r>
            <a:r>
              <a:rPr lang="de-DE" dirty="0" err="1" smtClean="0"/>
              <a:t>krieger.jhu.edu</a:t>
            </a:r>
            <a:r>
              <a:rPr lang="de-DE" dirty="0" smtClean="0"/>
              <a:t>/</a:t>
            </a:r>
            <a:r>
              <a:rPr lang="de-DE" dirty="0" err="1" smtClean="0"/>
              <a:t>publichealth</a:t>
            </a:r>
            <a:r>
              <a:rPr lang="de-DE" dirty="0" smtClean="0"/>
              <a:t>/</a:t>
            </a:r>
            <a:r>
              <a:rPr lang="de-DE" dirty="0" err="1" smtClean="0"/>
              <a:t>academics</a:t>
            </a:r>
            <a:r>
              <a:rPr lang="de-DE" dirty="0" smtClean="0"/>
              <a:t>/</a:t>
            </a:r>
            <a:r>
              <a:rPr lang="de-DE" dirty="0" err="1" smtClean="0"/>
              <a:t>guide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A159-E87C-B54C-80D2-8DFA9DF6C0E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747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http://</a:t>
            </a:r>
            <a:r>
              <a:rPr lang="de-DE" dirty="0" err="1" smtClean="0"/>
              <a:t>www.middlebury.edu</a:t>
            </a:r>
            <a:r>
              <a:rPr lang="de-DE" dirty="0" smtClean="0"/>
              <a:t>/</a:t>
            </a:r>
            <a:r>
              <a:rPr lang="de-DE" dirty="0" err="1" smtClean="0"/>
              <a:t>academics</a:t>
            </a:r>
            <a:r>
              <a:rPr lang="de-DE" dirty="0" smtClean="0"/>
              <a:t>/</a:t>
            </a:r>
            <a:r>
              <a:rPr lang="de-DE" dirty="0" err="1" smtClean="0"/>
              <a:t>music</a:t>
            </a:r>
            <a:r>
              <a:rPr lang="de-DE" dirty="0" smtClean="0"/>
              <a:t>/</a:t>
            </a:r>
            <a:r>
              <a:rPr lang="de-DE" dirty="0" err="1" smtClean="0"/>
              <a:t>currentstudentinfo</a:t>
            </a:r>
            <a:r>
              <a:rPr lang="de-DE" dirty="0" smtClean="0"/>
              <a:t>/</a:t>
            </a:r>
            <a:r>
              <a:rPr lang="de-DE" dirty="0" err="1" smtClean="0"/>
              <a:t>IndependentWork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A159-E87C-B54C-80D2-8DFA9DF6C0E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95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73CF1-9D63-2A4C-84A8-381D96A5F3AC}" type="datetimeFigureOut">
              <a:rPr lang="ru-RU"/>
              <a:pPr/>
              <a:t>04.12.13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69D03-622C-694B-9799-F1B5E2523DE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10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738BB9-3C03-E749-97D8-61E67631D847}" type="datetimeFigureOut">
              <a:rPr lang="ru-RU"/>
              <a:pPr/>
              <a:t>04.12.13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168CB-E29B-CE4E-AEDB-52ED9FC5393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6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ABE548-514D-E749-A79A-5980765FABBA}" type="datetimeFigureOut">
              <a:rPr lang="ru-RU"/>
              <a:pPr/>
              <a:t>04.12.13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5E7B4-8E65-DD40-842D-2147FA7255E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83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1E8A32-D98B-4F45-8D41-55A890810504}" type="datetimeFigureOut">
              <a:rPr lang="ru-RU"/>
              <a:pPr/>
              <a:t>04.12.13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022F0-A912-CC48-A07D-AB3E58D7FA4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34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B76E05-6000-504A-805A-540A70E33BDA}" type="datetimeFigureOut">
              <a:rPr lang="ru-RU"/>
              <a:pPr/>
              <a:t>04.12.13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515A7-9648-FA4C-B413-C5AAF45CC22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84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A10E01-35E4-6F42-89E2-24E39ED45C6A}" type="datetimeFigureOut">
              <a:rPr lang="ru-RU"/>
              <a:pPr/>
              <a:t>04.12.13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7AB67-DAAB-CE43-A13E-08DD812C34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67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83E57-47E9-FF43-BC90-4D88D03F12D2}" type="datetimeFigureOut">
              <a:rPr lang="ru-RU"/>
              <a:pPr/>
              <a:t>04.12.13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3A8BC-5F6A-F84F-B5AD-48DC46AF62D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6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A4A296-1018-3949-BBC2-ABF5CFE1CE45}" type="datetimeFigureOut">
              <a:rPr lang="ru-RU"/>
              <a:pPr/>
              <a:t>04.12.13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EA699-99DE-DB4C-B597-C36C39291A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73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FB8056-353D-324D-8F63-305A958D82E6}" type="datetimeFigureOut">
              <a:rPr lang="ru-RU"/>
              <a:pPr/>
              <a:t>04.12.13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D8A82-0027-EA41-955B-1FCAF52DF05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54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19FCB7-FA97-6940-91EB-76C5DB3FEA07}" type="datetimeFigureOut">
              <a:rPr lang="ru-RU"/>
              <a:pPr/>
              <a:t>04.12.13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C5C96-47C6-9A47-B2D3-198FE08D3D5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51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D2E24A-AA02-B741-95DA-2329221E70AA}" type="datetimeFigureOut">
              <a:rPr lang="ru-RU"/>
              <a:pPr/>
              <a:t>04.12.13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78724-0B85-E442-BD2D-12B5F965E47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59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79DC28B5-E35A-7141-A11E-B8B099E8733D}" type="datetimeFigureOut">
              <a:rPr lang="ru-RU"/>
              <a:pPr/>
              <a:t>04.12.13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C6C6C1C-F47F-B541-88BC-3670A98D7F2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2"/>
          <p:cNvSpPr>
            <a:spLocks noChangeArrowheads="1"/>
          </p:cNvSpPr>
          <p:nvPr/>
        </p:nvSpPr>
        <p:spPr bwMode="auto">
          <a:xfrm>
            <a:off x="971600" y="1988840"/>
            <a:ext cx="7304088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chemeClr val="tx2">
                    <a:lumMod val="75000"/>
                  </a:schemeClr>
                </a:solidFill>
              </a:rPr>
              <a:t>Международный опыт в организации самостоятельной работы студентов</a:t>
            </a:r>
            <a:endParaRPr lang="ru-RU" sz="4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5229200"/>
            <a:ext cx="374441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Zinaida</a:t>
            </a:r>
            <a:r>
              <a:rPr lang="en-US" sz="2400" dirty="0" smtClean="0"/>
              <a:t> </a:t>
            </a:r>
            <a:r>
              <a:rPr lang="en-US" sz="2400" dirty="0" err="1" smtClean="0"/>
              <a:t>Pogosova</a:t>
            </a:r>
            <a:endParaRPr lang="en-US" sz="2400" dirty="0" smtClean="0"/>
          </a:p>
          <a:p>
            <a:r>
              <a:rPr lang="en-US" sz="2400" dirty="0" smtClean="0"/>
              <a:t>PhD in Law </a:t>
            </a:r>
            <a:endParaRPr lang="ru-RU" sz="2400" dirty="0" smtClean="0"/>
          </a:p>
          <a:p>
            <a:r>
              <a:rPr lang="en-US" sz="2400" dirty="0" err="1" smtClean="0"/>
              <a:t>zpogosova@hse.ru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1331640" y="17468"/>
            <a:ext cx="71287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Методическая среда 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4 декабря 2013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03648" y="3959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Independent Work Definition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При работе самостоятельно, студенты имеют возможность укрепить навыки и синтезировать новые </a:t>
            </a:r>
            <a:r>
              <a:rPr lang="ru-RU" dirty="0" smtClean="0"/>
              <a:t>знания, выполнив </a:t>
            </a:r>
            <a:r>
              <a:rPr lang="ru-RU" dirty="0"/>
              <a:t>задачу самостоятельно с минимальным </a:t>
            </a:r>
            <a:r>
              <a:rPr lang="ru-RU" dirty="0" smtClean="0"/>
              <a:t>руководством преподавателя или поддержкой </a:t>
            </a:r>
            <a:r>
              <a:rPr lang="ru-RU" dirty="0"/>
              <a:t>со стороны </a:t>
            </a:r>
            <a:r>
              <a:rPr lang="ru-RU" dirty="0" smtClean="0"/>
              <a:t>коллег по учебе.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28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31640" y="0"/>
            <a:ext cx="8229600" cy="114300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FFFFF"/>
                </a:solidFill>
              </a:rPr>
              <a:t>Выводы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461" y="1268760"/>
            <a:ext cx="8229600" cy="4525963"/>
          </a:xfrm>
        </p:spPr>
        <p:txBody>
          <a:bodyPr/>
          <a:lstStyle/>
          <a:p>
            <a:r>
              <a:rPr lang="ru-RU" sz="2800" dirty="0" smtClean="0"/>
              <a:t>П</a:t>
            </a:r>
            <a:r>
              <a:rPr lang="ru-RU" sz="2800" dirty="0" smtClean="0"/>
              <a:t>ринцип организации самостоятельной работы </a:t>
            </a:r>
            <a:r>
              <a:rPr lang="ru-RU" sz="2800" dirty="0" smtClean="0"/>
              <a:t>–</a:t>
            </a:r>
            <a:r>
              <a:rPr lang="ru-RU" sz="2800" dirty="0" smtClean="0"/>
              <a:t> инициатива студентов</a:t>
            </a:r>
          </a:p>
          <a:p>
            <a:r>
              <a:rPr lang="ru-RU" sz="2800" dirty="0" smtClean="0"/>
              <a:t>П</a:t>
            </a:r>
            <a:r>
              <a:rPr lang="ru-RU" sz="2800" dirty="0" smtClean="0"/>
              <a:t>реобладание исследовательской составляющей</a:t>
            </a:r>
          </a:p>
          <a:p>
            <a:r>
              <a:rPr lang="ru-RU" sz="2800" dirty="0" smtClean="0"/>
              <a:t>В</a:t>
            </a:r>
            <a:r>
              <a:rPr lang="ru-RU" sz="2800" dirty="0" smtClean="0"/>
              <a:t>ключение студентов в реальные рабочие условия</a:t>
            </a:r>
          </a:p>
          <a:p>
            <a:r>
              <a:rPr lang="ru-RU" sz="2800" dirty="0" smtClean="0"/>
              <a:t>У</a:t>
            </a:r>
            <a:r>
              <a:rPr lang="ru-RU" sz="2800" dirty="0" smtClean="0"/>
              <a:t>силение индивидуальной проектной работы в рамках кампуса либо на рабочем месте, или в формате зарубежной стажировки</a:t>
            </a:r>
          </a:p>
          <a:p>
            <a:r>
              <a:rPr lang="ru-RU" sz="2800" dirty="0" smtClean="0"/>
              <a:t>О</a:t>
            </a:r>
            <a:r>
              <a:rPr lang="ru-RU" sz="2800" dirty="0" smtClean="0"/>
              <a:t>ценивание студентов через письменные работы или презентации результатов проектной работы, опора на внешних экспертов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36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113" y="2765425"/>
            <a:ext cx="7704137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17375E"/>
                </a:solidFill>
                <a:latin typeface="Calibri" charset="0"/>
              </a:rPr>
              <a:t>Спасибо за внимание!</a:t>
            </a:r>
            <a:endParaRPr lang="ru-RU" sz="6000">
              <a:latin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5373216"/>
            <a:ext cx="284119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Зинаида Погосова</a:t>
            </a:r>
          </a:p>
          <a:p>
            <a:r>
              <a:rPr lang="en-US" sz="2400" dirty="0" err="1"/>
              <a:t>zpogosova@hse.ru</a:t>
            </a:r>
            <a:endParaRPr lang="ru-RU" sz="2400" dirty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13010"/>
            <a:ext cx="648072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Методическая среда </a:t>
            </a:r>
          </a:p>
          <a:p>
            <a:r>
              <a:rPr lang="ru-RU" sz="2800" dirty="0">
                <a:solidFill>
                  <a:schemeClr val="bg1"/>
                </a:solidFill>
              </a:rPr>
              <a:t>4 декабря 2013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03648" y="17468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Princeton University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898522" y="284140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8760"/>
            <a:ext cx="9144000" cy="5317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706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31640" y="3959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Guides to Independent </a:t>
            </a:r>
            <a:r>
              <a:rPr lang="en-US" dirty="0" smtClean="0">
                <a:solidFill>
                  <a:srgbClr val="FFFFFF"/>
                </a:solidFill>
              </a:rPr>
              <a:t>Work</a:t>
            </a:r>
            <a:r>
              <a:rPr lang="ru-RU" dirty="0" smtClean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Princeton University</a:t>
            </a:r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199" y="1628800"/>
            <a:ext cx="5287114" cy="4259064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2348880"/>
            <a:ext cx="5817168" cy="404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212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31640" y="17468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Princeton University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исьменные работы, ВКР, независимые проекты</a:t>
            </a:r>
            <a:endParaRPr lang="en-US" dirty="0" smtClean="0"/>
          </a:p>
          <a:p>
            <a:r>
              <a:rPr lang="ru-RU" dirty="0" smtClean="0"/>
              <a:t>Т</a:t>
            </a:r>
            <a:r>
              <a:rPr lang="ru-RU" dirty="0" smtClean="0"/>
              <a:t>ребования к письменным работам, исследовательский процесс, цели СР, информация о руководителе, ресурсы кампуса, расписание подачи заявок, стандарты оценивания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357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31640" y="0"/>
            <a:ext cx="8676456" cy="1331640"/>
          </a:xfrm>
        </p:spPr>
        <p:txBody>
          <a:bodyPr/>
          <a:lstStyle/>
          <a:p>
            <a:pPr algn="l"/>
            <a:r>
              <a:rPr lang="en-US" sz="4000" dirty="0">
                <a:solidFill>
                  <a:srgbClr val="FFFFFF"/>
                </a:solidFill>
              </a:rPr>
              <a:t>The Putney School</a:t>
            </a:r>
            <a:endParaRPr lang="ru-RU" sz="3900" dirty="0">
              <a:solidFill>
                <a:srgbClr val="FFFF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ru-RU" dirty="0"/>
              <a:t>б</a:t>
            </a:r>
            <a:r>
              <a:rPr lang="ru-RU" dirty="0" smtClean="0"/>
              <a:t>лок, связанный с работой в реальной среде </a:t>
            </a:r>
          </a:p>
          <a:p>
            <a:pPr>
              <a:buFont typeface="Arial"/>
              <a:buChar char="•"/>
            </a:pPr>
            <a:r>
              <a:rPr lang="ru-RU" dirty="0" smtClean="0"/>
              <a:t>2-х месячный независимый проект, обычно междисциплинарный (форма отчетности </a:t>
            </a:r>
            <a:r>
              <a:rPr lang="ru-RU" dirty="0" smtClean="0"/>
              <a:t>–</a:t>
            </a:r>
            <a:r>
              <a:rPr lang="ru-RU" dirty="0" smtClean="0"/>
              <a:t> итоговая презентация в конце семестра с участием внешних экспертов)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702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03648" y="0"/>
            <a:ext cx="8244408" cy="1143000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chemeClr val="bg1"/>
                </a:solidFill>
              </a:rPr>
              <a:t>National University of Singapore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44939" y="1484784"/>
            <a:ext cx="8676456" cy="46805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EG2606A/B - Independent Work </a:t>
            </a:r>
            <a:r>
              <a:rPr lang="en-US" b="1" dirty="0" err="1"/>
              <a:t>Programme</a:t>
            </a:r>
            <a:r>
              <a:rPr lang="en-US" b="1" dirty="0"/>
              <a:t> </a:t>
            </a:r>
            <a:endParaRPr lang="ru-RU" b="1" dirty="0" smtClean="0"/>
          </a:p>
          <a:p>
            <a:pPr marL="0" indent="0">
              <a:buNone/>
            </a:pPr>
            <a:endParaRPr lang="ru-RU" b="1" dirty="0" smtClean="0"/>
          </a:p>
          <a:p>
            <a:r>
              <a:rPr lang="ru-RU" dirty="0"/>
              <a:t>Цель – развитие </a:t>
            </a:r>
            <a:r>
              <a:rPr lang="ru-RU" dirty="0" smtClean="0"/>
              <a:t>навыков </a:t>
            </a:r>
            <a:r>
              <a:rPr lang="ru-RU" dirty="0"/>
              <a:t>самостоятельного обучения, критического мышления, навыков самостоятельного исследования</a:t>
            </a:r>
          </a:p>
          <a:p>
            <a:r>
              <a:rPr lang="ru-RU" dirty="0" smtClean="0"/>
              <a:t>С</a:t>
            </a:r>
            <a:r>
              <a:rPr lang="ru-RU" dirty="0" smtClean="0"/>
              <a:t>туденты инициируют проекты индивидуальные или групповые (не более 4х студентов)</a:t>
            </a:r>
            <a:r>
              <a:rPr lang="en-US" dirty="0"/>
              <a:t> </a:t>
            </a:r>
            <a:endParaRPr lang="ru-RU" dirty="0" smtClean="0"/>
          </a:p>
          <a:p>
            <a:r>
              <a:rPr lang="ru-RU" dirty="0" smtClean="0"/>
              <a:t>О</a:t>
            </a:r>
            <a:r>
              <a:rPr lang="ru-RU" dirty="0" smtClean="0"/>
              <a:t>ценивание </a:t>
            </a:r>
            <a:r>
              <a:rPr lang="ru-RU" dirty="0" smtClean="0"/>
              <a:t>–</a:t>
            </a:r>
            <a:r>
              <a:rPr lang="ru-RU" dirty="0" smtClean="0"/>
              <a:t> отчет 5/10 страниц; для групповых проектов </a:t>
            </a:r>
            <a:r>
              <a:rPr lang="ru-RU" dirty="0" smtClean="0"/>
              <a:t>–</a:t>
            </a:r>
            <a:r>
              <a:rPr lang="ru-RU" dirty="0" smtClean="0"/>
              <a:t> каждый студент пишет личный отчет</a:t>
            </a:r>
          </a:p>
          <a:p>
            <a:endParaRPr lang="ru-RU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702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03648" y="0"/>
            <a:ext cx="8100392" cy="1143000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rgbClr val="FFFFFF"/>
                </a:solidFill>
              </a:rPr>
              <a:t>Harvard Law School</a:t>
            </a:r>
            <a:endParaRPr lang="ru-RU" sz="3600" dirty="0">
              <a:solidFill>
                <a:srgbClr val="FFFF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340768"/>
            <a:ext cx="9144000" cy="573325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Independent Clinical Work </a:t>
            </a:r>
            <a:r>
              <a:rPr lang="en-US" sz="2400" b="1" dirty="0" smtClean="0"/>
              <a:t>Program</a:t>
            </a:r>
            <a:endParaRPr lang="ru-RU" sz="2400" b="1" dirty="0" smtClean="0"/>
          </a:p>
          <a:p>
            <a:pPr marL="0" indent="0">
              <a:buNone/>
            </a:pPr>
            <a:endParaRPr lang="en-US" sz="2400" b="1" dirty="0" smtClean="0"/>
          </a:p>
          <a:p>
            <a:r>
              <a:rPr lang="ru-RU" sz="2400" dirty="0" smtClean="0"/>
              <a:t>С</a:t>
            </a:r>
            <a:r>
              <a:rPr lang="ru-RU" sz="2400" dirty="0" smtClean="0"/>
              <a:t>туденты включаются в дизайн программы обучения</a:t>
            </a:r>
            <a:endParaRPr lang="en-US" sz="2400" dirty="0" smtClean="0"/>
          </a:p>
          <a:p>
            <a:r>
              <a:rPr lang="ru-RU" sz="2400" dirty="0" smtClean="0"/>
              <a:t>Н</a:t>
            </a:r>
            <a:r>
              <a:rPr lang="ru-RU" sz="2400" dirty="0" smtClean="0"/>
              <a:t>еобходимо соответствие </a:t>
            </a:r>
            <a:r>
              <a:rPr lang="ru-RU" sz="2400" dirty="0" err="1" smtClean="0"/>
              <a:t>пререквизитам</a:t>
            </a:r>
            <a:r>
              <a:rPr lang="ru-RU" sz="2400" dirty="0" smtClean="0"/>
              <a:t> (</a:t>
            </a:r>
            <a:r>
              <a:rPr lang="en-US" sz="2400" dirty="0" smtClean="0"/>
              <a:t>clinical course</a:t>
            </a:r>
            <a:r>
              <a:rPr lang="ru-RU" sz="2400" dirty="0" smtClean="0"/>
              <a:t>)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ru-RU" sz="2400" dirty="0" smtClean="0"/>
              <a:t>Курс равен 2 кредитам; в течении осеннего и весеннего семестра </a:t>
            </a:r>
            <a:r>
              <a:rPr lang="ru-RU" sz="2400" dirty="0" smtClean="0"/>
              <a:t>–</a:t>
            </a:r>
            <a:r>
              <a:rPr lang="ru-RU" sz="2400" dirty="0" smtClean="0"/>
              <a:t> 10 часов в неделю; зимний семестр </a:t>
            </a:r>
            <a:r>
              <a:rPr lang="ru-RU" sz="2400" dirty="0" smtClean="0"/>
              <a:t>–</a:t>
            </a:r>
            <a:r>
              <a:rPr lang="ru-RU" sz="2400" dirty="0" smtClean="0"/>
              <a:t> полный рабочий день (40 часов/неделя)</a:t>
            </a:r>
            <a:r>
              <a:rPr lang="en-US" sz="2400" dirty="0"/>
              <a:t> </a:t>
            </a:r>
            <a:endParaRPr lang="ru-RU" sz="2400" dirty="0" smtClean="0"/>
          </a:p>
          <a:p>
            <a:r>
              <a:rPr lang="ru-RU" sz="2400" dirty="0" smtClean="0"/>
              <a:t>З</a:t>
            </a:r>
            <a:r>
              <a:rPr lang="ru-RU" sz="2400" dirty="0" smtClean="0"/>
              <a:t>акрепление контролирующего юриста</a:t>
            </a:r>
          </a:p>
          <a:p>
            <a:r>
              <a:rPr lang="ru-RU" sz="2400" dirty="0" smtClean="0"/>
              <a:t>В</a:t>
            </a:r>
            <a:r>
              <a:rPr lang="ru-RU" sz="2400" dirty="0" smtClean="0"/>
              <a:t>ыбор попечителя из ППС</a:t>
            </a:r>
            <a:endParaRPr lang="en-US" sz="2400" dirty="0" smtClean="0"/>
          </a:p>
          <a:p>
            <a:r>
              <a:rPr lang="ru-RU" sz="2400" dirty="0" smtClean="0"/>
              <a:t>Отчетность студента</a:t>
            </a:r>
            <a:r>
              <a:rPr lang="en-US" sz="2400" dirty="0" smtClean="0"/>
              <a:t>: </a:t>
            </a:r>
            <a:r>
              <a:rPr lang="ru-RU" sz="2400" dirty="0" smtClean="0"/>
              <a:t>недельный промежуточный отчет, итоговый отчет, оценка места работы</a:t>
            </a:r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023591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31640" y="22062"/>
            <a:ext cx="8229600" cy="1143000"/>
          </a:xfrm>
        </p:spPr>
        <p:txBody>
          <a:bodyPr/>
          <a:lstStyle/>
          <a:p>
            <a:pPr algn="l"/>
            <a:r>
              <a:rPr lang="en-US" sz="4000" dirty="0">
                <a:solidFill>
                  <a:srgbClr val="FFFFFF"/>
                </a:solidFill>
              </a:rPr>
              <a:t>Johns Hopkins University</a:t>
            </a:r>
            <a:endParaRPr lang="ru-RU" sz="4000" dirty="0">
              <a:solidFill>
                <a:srgbClr val="FFFF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Public Health Undergraduate Guide to Independent Academic Work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3 кредита </a:t>
            </a:r>
            <a:r>
              <a:rPr lang="ru-RU" dirty="0" smtClean="0"/>
              <a:t>–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исследование</a:t>
            </a:r>
          </a:p>
          <a:p>
            <a:r>
              <a:rPr lang="ru-RU" dirty="0" smtClean="0"/>
              <a:t>самостоятельное изучение </a:t>
            </a:r>
          </a:p>
          <a:p>
            <a:r>
              <a:rPr lang="ru-RU" dirty="0" smtClean="0"/>
              <a:t>практика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299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31640" y="27020"/>
            <a:ext cx="8244408" cy="1143000"/>
          </a:xfrm>
        </p:spPr>
        <p:txBody>
          <a:bodyPr/>
          <a:lstStyle/>
          <a:p>
            <a:pPr algn="l"/>
            <a:r>
              <a:rPr lang="ru-RU" sz="3600" dirty="0" err="1">
                <a:solidFill>
                  <a:srgbClr val="FFFFFF"/>
                </a:solidFill>
              </a:rPr>
              <a:t>Middlebury</a:t>
            </a:r>
            <a:r>
              <a:rPr lang="ru-RU" sz="3600" dirty="0">
                <a:solidFill>
                  <a:srgbClr val="FFFFFF"/>
                </a:solidFill>
              </a:rPr>
              <a:t> </a:t>
            </a:r>
            <a:r>
              <a:rPr lang="ru-RU" sz="3600" dirty="0" err="1">
                <a:solidFill>
                  <a:srgbClr val="FFFFFF"/>
                </a:solidFill>
              </a:rPr>
              <a:t>College</a:t>
            </a:r>
            <a:endParaRPr lang="ru-RU" sz="3600" dirty="0">
              <a:solidFill>
                <a:srgbClr val="FFFFFF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5536" y="1556792"/>
            <a:ext cx="8136904" cy="460851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Music Independent </a:t>
            </a:r>
            <a:r>
              <a:rPr lang="en-US" b="1" dirty="0" smtClean="0"/>
              <a:t>Work</a:t>
            </a:r>
            <a:endParaRPr lang="ru-RU" b="1" dirty="0" smtClean="0"/>
          </a:p>
          <a:p>
            <a:r>
              <a:rPr lang="ru-RU" dirty="0" smtClean="0"/>
              <a:t>П</a:t>
            </a:r>
            <a:r>
              <a:rPr lang="ru-RU" dirty="0" smtClean="0"/>
              <a:t>исьменная работа</a:t>
            </a:r>
            <a:r>
              <a:rPr lang="en-US" dirty="0"/>
              <a:t>		</a:t>
            </a:r>
          </a:p>
          <a:p>
            <a:r>
              <a:rPr lang="ru-RU" dirty="0" smtClean="0"/>
              <a:t>П</a:t>
            </a:r>
            <a:r>
              <a:rPr lang="ru-RU" dirty="0" smtClean="0"/>
              <a:t>редставление на концерте и эссе</a:t>
            </a:r>
            <a:endParaRPr lang="en-US" dirty="0"/>
          </a:p>
          <a:p>
            <a:r>
              <a:rPr lang="ru-RU" dirty="0" smtClean="0"/>
              <a:t>К</a:t>
            </a:r>
            <a:r>
              <a:rPr lang="ru-RU" dirty="0" smtClean="0"/>
              <a:t>омпозиция и эссе</a:t>
            </a:r>
            <a:endParaRPr lang="en-US" dirty="0"/>
          </a:p>
          <a:p>
            <a:r>
              <a:rPr lang="ru-RU" dirty="0" smtClean="0"/>
              <a:t>К</a:t>
            </a:r>
            <a:r>
              <a:rPr lang="ru-RU" dirty="0" smtClean="0"/>
              <a:t>омпозиция, представление и эссе </a:t>
            </a:r>
          </a:p>
          <a:p>
            <a:r>
              <a:rPr lang="ru-RU" dirty="0" smtClean="0"/>
              <a:t>Р</a:t>
            </a:r>
            <a:r>
              <a:rPr lang="ru-RU" dirty="0" smtClean="0"/>
              <a:t>едактирование музыкального произведения из манускрипта и пояснительное эссе </a:t>
            </a:r>
            <a:r>
              <a:rPr lang="en-US" dirty="0"/>
              <a:t>			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6804248" y="5661248"/>
            <a:ext cx="2454424" cy="34949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917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</TotalTime>
  <Words>330</Words>
  <Application>Microsoft Macintosh PowerPoint</Application>
  <PresentationFormat>Экран (4:3)</PresentationFormat>
  <Paragraphs>66</Paragraphs>
  <Slides>12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Princeton University</vt:lpstr>
      <vt:lpstr>Guides to Independent Work Princeton University</vt:lpstr>
      <vt:lpstr>Princeton University</vt:lpstr>
      <vt:lpstr>The Putney School</vt:lpstr>
      <vt:lpstr>National University of Singapore</vt:lpstr>
      <vt:lpstr>Harvard Law School</vt:lpstr>
      <vt:lpstr>Johns Hopkins University</vt:lpstr>
      <vt:lpstr>Middlebury College</vt:lpstr>
      <vt:lpstr>Independent Work Definition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Понятие, задачи и система уголовного права. Наука уголовного права.</dc:title>
  <dc:creator>Студент НИУ ВШЭ</dc:creator>
  <cp:lastModifiedBy>Зина Погосова</cp:lastModifiedBy>
  <cp:revision>170</cp:revision>
  <dcterms:created xsi:type="dcterms:W3CDTF">2012-10-19T16:51:59Z</dcterms:created>
  <dcterms:modified xsi:type="dcterms:W3CDTF">2013-12-04T09:51:27Z</dcterms:modified>
</cp:coreProperties>
</file>