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Лист1!$E$4:$E$17</c:f>
              <c:strCache>
                <c:ptCount val="14"/>
                <c:pt idx="0">
                  <c:v>Португалия</c:v>
                </c:pt>
                <c:pt idx="1">
                  <c:v>Греция</c:v>
                </c:pt>
                <c:pt idx="2">
                  <c:v>Италия</c:v>
                </c:pt>
                <c:pt idx="3">
                  <c:v>Испания</c:v>
                </c:pt>
                <c:pt idx="4">
                  <c:v>Австрия</c:v>
                </c:pt>
                <c:pt idx="5">
                  <c:v>Бельгия</c:v>
                </c:pt>
                <c:pt idx="6">
                  <c:v>Франция</c:v>
                </c:pt>
                <c:pt idx="7">
                  <c:v>Германия</c:v>
                </c:pt>
                <c:pt idx="8">
                  <c:v>Ирландия</c:v>
                </c:pt>
                <c:pt idx="9">
                  <c:v>Дания</c:v>
                </c:pt>
                <c:pt idx="10">
                  <c:v>Финляндия</c:v>
                </c:pt>
                <c:pt idx="11">
                  <c:v>Швеция</c:v>
                </c:pt>
                <c:pt idx="12">
                  <c:v>Великобритания</c:v>
                </c:pt>
                <c:pt idx="13">
                  <c:v>Нидерланды</c:v>
                </c:pt>
              </c:strCache>
            </c:strRef>
          </c:cat>
          <c:val>
            <c:numRef>
              <c:f>Лист1!$F$4:$F$17</c:f>
              <c:numCache>
                <c:formatCode>General</c:formatCode>
                <c:ptCount val="14"/>
                <c:pt idx="0">
                  <c:v>47.9</c:v>
                </c:pt>
                <c:pt idx="1">
                  <c:v>52.7</c:v>
                </c:pt>
                <c:pt idx="2">
                  <c:v>53.3</c:v>
                </c:pt>
                <c:pt idx="3">
                  <c:v>53.5</c:v>
                </c:pt>
                <c:pt idx="4">
                  <c:v>56.9</c:v>
                </c:pt>
                <c:pt idx="5">
                  <c:v>57.3</c:v>
                </c:pt>
                <c:pt idx="6">
                  <c:v>57.6</c:v>
                </c:pt>
                <c:pt idx="7">
                  <c:v>61.8</c:v>
                </c:pt>
                <c:pt idx="8">
                  <c:v>62.5</c:v>
                </c:pt>
                <c:pt idx="9">
                  <c:v>65.2</c:v>
                </c:pt>
                <c:pt idx="10">
                  <c:v>68.5</c:v>
                </c:pt>
                <c:pt idx="11">
                  <c:v>69</c:v>
                </c:pt>
                <c:pt idx="12">
                  <c:v>77.400000000000006</c:v>
                </c:pt>
                <c:pt idx="13">
                  <c:v>81.900000000000006</c:v>
                </c:pt>
              </c:numCache>
            </c:numRef>
          </c:val>
        </c:ser>
        <c:dLbls/>
        <c:axId val="88878080"/>
        <c:axId val="88924928"/>
      </c:barChart>
      <c:catAx>
        <c:axId val="88878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8924928"/>
        <c:crosses val="autoZero"/>
        <c:auto val="1"/>
        <c:lblAlgn val="ctr"/>
        <c:lblOffset val="100"/>
      </c:catAx>
      <c:valAx>
        <c:axId val="88924928"/>
        <c:scaling>
          <c:orientation val="minMax"/>
        </c:scaling>
        <c:axPos val="l"/>
        <c:majorGridlines/>
        <c:numFmt formatCode="General" sourceLinked="1"/>
        <c:tickLblPos val="nextTo"/>
        <c:crossAx val="88878080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89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039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319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16AD-F1BC-4F04-8529-4DD88C8C607F}" type="datetime1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B232-D08E-4B1C-B060-BF665F591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85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3121-441B-48E1-AEB6-A073EE8DCC92}" type="datetime1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BAA4C-C003-478B-AA31-04154CCE2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00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59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28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750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90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05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12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86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3628-5D11-47B7-AA20-2A44B0D0274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A7BE-8209-4BA0-AF3B-827C863E92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07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ГИБКОСТЬ  ЗАНЯТОСТИ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(материалы к заседанию НУГ)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ru-RU" sz="2400" b="1" dirty="0" smtClean="0"/>
              <a:t>Варшавская Е.Я.,</a:t>
            </a:r>
          </a:p>
          <a:p>
            <a:pPr marL="0" indent="0" algn="r">
              <a:buNone/>
            </a:pPr>
            <a:r>
              <a:rPr lang="ru-RU" sz="2400" b="1" dirty="0" smtClean="0"/>
              <a:t>профессор кафедры УЧР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226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E4B13-DA59-42F4-9776-ADAC22D6486A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037" name="Rectangle 4"/>
          <p:cNvSpPr>
            <a:spLocks noGrp="1"/>
          </p:cNvSpPr>
          <p:nvPr>
            <p:ph type="title"/>
          </p:nvPr>
        </p:nvSpPr>
        <p:spPr bwMode="auto">
          <a:xfrm>
            <a:off x="468313" y="188913"/>
            <a:ext cx="7920037" cy="561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000" b="1" cap="none" smtClean="0">
                <a:solidFill>
                  <a:schemeClr val="tx1"/>
                </a:solidFill>
                <a:latin typeface="Arial" pitchFamily="34" charset="0"/>
              </a:rPr>
              <a:t>Структурные элементы гибкости рынка труда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57200" y="981075"/>
            <a:ext cx="7859713" cy="5492750"/>
            <a:chOff x="1557" y="-949"/>
            <a:chExt cx="9719" cy="1800"/>
          </a:xfrm>
        </p:grpSpPr>
        <p:cxnSp>
          <p:nvCxnSpPr>
            <p:cNvPr id="10244" name="_s10244"/>
            <p:cNvCxnSpPr>
              <a:cxnSpLocks noChangeShapeType="1"/>
              <a:stCxn id="9" idx="0"/>
              <a:endCxn id="3" idx="2"/>
            </p:cNvCxnSpPr>
            <p:nvPr/>
          </p:nvCxnSpPr>
          <p:spPr bwMode="auto">
            <a:xfrm rot="5400000" flipH="1">
              <a:off x="8220" y="-2190"/>
              <a:ext cx="286" cy="3668"/>
            </a:xfrm>
            <a:prstGeom prst="bentConnector3">
              <a:avLst>
                <a:gd name="adj1" fmla="val 1428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245" name="_s10245"/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6960" y="-930"/>
              <a:ext cx="286" cy="1148"/>
            </a:xfrm>
            <a:prstGeom prst="bentConnector3">
              <a:avLst>
                <a:gd name="adj1" fmla="val 1428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246" name="_s10246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16200000">
              <a:off x="5700" y="-1042"/>
              <a:ext cx="286" cy="1372"/>
            </a:xfrm>
            <a:prstGeom prst="bentConnector3">
              <a:avLst>
                <a:gd name="adj1" fmla="val 1428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247" name="_s10247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>
              <a:off x="4440" y="-2302"/>
              <a:ext cx="286" cy="3892"/>
            </a:xfrm>
            <a:prstGeom prst="bentConnector3">
              <a:avLst>
                <a:gd name="adj1" fmla="val 1428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" name="_s10248"/>
            <p:cNvSpPr>
              <a:spLocks noChangeArrowheads="1"/>
            </p:cNvSpPr>
            <p:nvPr/>
          </p:nvSpPr>
          <p:spPr bwMode="auto">
            <a:xfrm>
              <a:off x="3575" y="-949"/>
              <a:ext cx="5908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Гибкость рынка труда</a:t>
              </a: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- 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его способность реагировать на изменения во внешней среде путем корректировки объема и структуры спроса и предложения труда, обеспечивающая эффективное функционирование фирмы и полное использование трудового потенциала работника</a:t>
              </a:r>
            </a:p>
          </p:txBody>
        </p:sp>
        <p:sp>
          <p:nvSpPr>
            <p:cNvPr id="6" name="_s10249"/>
            <p:cNvSpPr>
              <a:spLocks noChangeArrowheads="1"/>
            </p:cNvSpPr>
            <p:nvPr/>
          </p:nvSpPr>
          <p:spPr bwMode="auto">
            <a:xfrm>
              <a:off x="1557" y="-213"/>
              <a:ext cx="2160" cy="106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Гибкость занятости</a:t>
              </a: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-</a:t>
              </a: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способность организационных форм занятости, методов организации производства и труда обеспечивать меняющийся спрос работодателя на труд, а также изменяющееся предложение труда со стороны работников.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_s10250"/>
            <p:cNvSpPr>
              <a:spLocks noChangeArrowheads="1"/>
            </p:cNvSpPr>
            <p:nvPr/>
          </p:nvSpPr>
          <p:spPr bwMode="auto">
            <a:xfrm>
              <a:off x="4077" y="-213"/>
              <a:ext cx="2160" cy="106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Гибкость заработной платы</a:t>
              </a: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–</a:t>
              </a: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её зависимость от результатов производственной и финансовой деятельности предприятия, а также от личного вклада и профессионально-квалификационных характеристик работника.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_s10251"/>
            <p:cNvSpPr>
              <a:spLocks noChangeArrowheads="1"/>
            </p:cNvSpPr>
            <p:nvPr/>
          </p:nvSpPr>
          <p:spPr bwMode="auto">
            <a:xfrm>
              <a:off x="6597" y="-213"/>
              <a:ext cx="2160" cy="106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Гибкость рабочей силы</a:t>
              </a: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- </a:t>
              </a: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способность работника приспосабливаться к меняющимся условиям рынка труда и занятости (условиям найма и увольнения, конъюнктуре рынка труда, размеру оплаты труда,  меж- и внутриотраслевым, территориальным различиям и т.п.).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_s10252"/>
            <p:cNvSpPr>
              <a:spLocks noChangeArrowheads="1"/>
            </p:cNvSpPr>
            <p:nvPr/>
          </p:nvSpPr>
          <p:spPr bwMode="auto">
            <a:xfrm>
              <a:off x="9117" y="-213"/>
              <a:ext cx="2159" cy="106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Гибкость институтов рынка труда</a:t>
              </a: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- </a:t>
              </a: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способность институциональной структуры рынка труда создавать условия для своевременной адаптации количественных и качественных параметров спроса и предложения труда.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5E9FB04-F5FB-4D38-9910-A53A7CA19C86}" type="slidenum">
              <a:rPr lang="ru-RU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9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DDC78-7FDC-45EB-86EF-7FA6C6242EB6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5362" name="Rectangle 4"/>
          <p:cNvSpPr>
            <a:spLocks noGrp="1"/>
          </p:cNvSpPr>
          <p:nvPr>
            <p:ph type="title"/>
          </p:nvPr>
        </p:nvSpPr>
        <p:spPr bwMode="auto">
          <a:xfrm>
            <a:off x="4859338" y="333375"/>
            <a:ext cx="3529012" cy="10080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1800" b="1" cap="none" dirty="0" smtClean="0">
                <a:solidFill>
                  <a:schemeClr val="tx1"/>
                </a:solidFill>
                <a:latin typeface="Arial" charset="0"/>
              </a:rPr>
              <a:t>Взаимосвязь отдельных видов гибкости занятости</a:t>
            </a:r>
          </a:p>
        </p:txBody>
      </p:sp>
      <p:sp>
        <p:nvSpPr>
          <p:cNvPr id="15363" name="Rectangle 5"/>
          <p:cNvSpPr>
            <a:spLocks noGrp="1"/>
          </p:cNvSpPr>
          <p:nvPr>
            <p:ph sz="half" idx="1"/>
          </p:nvPr>
        </p:nvSpPr>
        <p:spPr>
          <a:xfrm>
            <a:off x="468313" y="692150"/>
            <a:ext cx="3816350" cy="5781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2000" dirty="0" smtClean="0"/>
              <a:t>         </a:t>
            </a:r>
            <a:endParaRPr lang="ru-RU" altLang="ru-RU" sz="2000" dirty="0" smtClean="0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900113" y="692150"/>
            <a:ext cx="3024187" cy="6492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Виды гибкости занятости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468313" y="1773238"/>
            <a:ext cx="1366837" cy="11509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По характеру </a:t>
            </a:r>
          </a:p>
          <a:p>
            <a:pPr algn="ctr" eaLnBrk="1" hangingPunct="1"/>
            <a:r>
              <a:rPr lang="ru-RU" altLang="ru-RU" sz="1600"/>
              <a:t>параметров</a:t>
            </a:r>
          </a:p>
          <a:p>
            <a:pPr algn="ctr" eaLnBrk="1" hangingPunct="1"/>
            <a:r>
              <a:rPr lang="ru-RU" altLang="ru-RU" sz="1600"/>
              <a:t>занятости</a:t>
            </a: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68313" y="3284538"/>
            <a:ext cx="1439862" cy="10810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По месту </a:t>
            </a:r>
          </a:p>
          <a:p>
            <a:pPr algn="ctr" eaLnBrk="1" hangingPunct="1"/>
            <a:r>
              <a:rPr lang="ru-RU" altLang="ru-RU" sz="1600"/>
              <a:t>изменений</a:t>
            </a: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484173" y="4859346"/>
            <a:ext cx="1655763" cy="15128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По содержа-</a:t>
            </a:r>
          </a:p>
          <a:p>
            <a:pPr algn="ctr" eaLnBrk="1" hangingPunct="1"/>
            <a:r>
              <a:rPr lang="ru-RU" altLang="ru-RU" sz="1600"/>
              <a:t>тельным</a:t>
            </a:r>
          </a:p>
          <a:p>
            <a:pPr algn="ctr" eaLnBrk="1" hangingPunct="1"/>
            <a:r>
              <a:rPr lang="ru-RU" altLang="ru-RU" sz="1600"/>
              <a:t>характеристикам</a:t>
            </a:r>
          </a:p>
          <a:p>
            <a:pPr algn="ctr" eaLnBrk="1" hangingPunct="1"/>
            <a:r>
              <a:rPr lang="ru-RU" altLang="ru-RU" sz="1600"/>
              <a:t>занятости</a:t>
            </a: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2411413" y="1773238"/>
            <a:ext cx="1873250" cy="11509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количественная</a:t>
            </a:r>
          </a:p>
          <a:p>
            <a:pPr algn="ctr" eaLnBrk="1" hangingPunct="1"/>
            <a:endParaRPr lang="ru-RU" altLang="ru-RU" sz="1600"/>
          </a:p>
          <a:p>
            <a:pPr algn="ctr" eaLnBrk="1" hangingPunct="1"/>
            <a:r>
              <a:rPr lang="ru-RU" altLang="ru-RU" sz="1600"/>
              <a:t>качественная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2411413" y="3284538"/>
            <a:ext cx="1873250" cy="10080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внешняя</a:t>
            </a:r>
          </a:p>
          <a:p>
            <a:pPr algn="ctr" eaLnBrk="1" hangingPunct="1"/>
            <a:endParaRPr lang="ru-RU" altLang="ru-RU" sz="1600"/>
          </a:p>
          <a:p>
            <a:pPr algn="ctr" eaLnBrk="1" hangingPunct="1"/>
            <a:r>
              <a:rPr lang="ru-RU" altLang="ru-RU" sz="1600"/>
              <a:t>внутренняя</a:t>
            </a:r>
          </a:p>
        </p:txBody>
      </p:sp>
      <p:sp>
        <p:nvSpPr>
          <p:cNvPr id="15370" name="Line 14"/>
          <p:cNvSpPr>
            <a:spLocks noChangeShapeType="1"/>
          </p:cNvSpPr>
          <p:nvPr/>
        </p:nvSpPr>
        <p:spPr bwMode="auto">
          <a:xfrm>
            <a:off x="2411413" y="23495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21"/>
          <p:cNvSpPr>
            <a:spLocks noChangeShapeType="1"/>
          </p:cNvSpPr>
          <p:nvPr/>
        </p:nvSpPr>
        <p:spPr bwMode="auto">
          <a:xfrm>
            <a:off x="2411413" y="37893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Rectangle 22"/>
          <p:cNvSpPr>
            <a:spLocks noChangeArrowheads="1"/>
          </p:cNvSpPr>
          <p:nvPr/>
        </p:nvSpPr>
        <p:spPr bwMode="auto">
          <a:xfrm>
            <a:off x="2500298" y="4643446"/>
            <a:ext cx="1871663" cy="18716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численная</a:t>
            </a:r>
          </a:p>
          <a:p>
            <a:pPr algn="ctr" eaLnBrk="1" hangingPunct="1"/>
            <a:endParaRPr lang="ru-RU" altLang="ru-RU" sz="1600"/>
          </a:p>
          <a:p>
            <a:pPr algn="ctr" eaLnBrk="1" hangingPunct="1"/>
            <a:r>
              <a:rPr lang="ru-RU" altLang="ru-RU" sz="1600"/>
              <a:t>временная</a:t>
            </a:r>
          </a:p>
          <a:p>
            <a:pPr algn="ctr" eaLnBrk="1" hangingPunct="1"/>
            <a:endParaRPr lang="ru-RU" altLang="ru-RU" sz="1600"/>
          </a:p>
          <a:p>
            <a:pPr algn="ctr" eaLnBrk="1" hangingPunct="1"/>
            <a:r>
              <a:rPr lang="ru-RU" altLang="ru-RU" sz="1600"/>
              <a:t>функциональная</a:t>
            </a:r>
          </a:p>
          <a:p>
            <a:pPr algn="ctr" eaLnBrk="1" hangingPunct="1"/>
            <a:endParaRPr lang="ru-RU" altLang="ru-RU" sz="1600"/>
          </a:p>
          <a:p>
            <a:pPr algn="ctr" eaLnBrk="1" hangingPunct="1"/>
            <a:r>
              <a:rPr lang="ru-RU" altLang="ru-RU" sz="1600"/>
              <a:t>пространственная</a:t>
            </a:r>
          </a:p>
        </p:txBody>
      </p:sp>
      <p:graphicFrame>
        <p:nvGraphicFramePr>
          <p:cNvPr id="103485" name="Group 61"/>
          <p:cNvGraphicFramePr>
            <a:graphicFrameLocks noGrp="1"/>
          </p:cNvGraphicFramePr>
          <p:nvPr>
            <p:ph sz="half" idx="2"/>
          </p:nvPr>
        </p:nvGraphicFramePr>
        <p:xfrm>
          <a:off x="4787900" y="1628775"/>
          <a:ext cx="3744913" cy="4176714"/>
        </p:xfrm>
        <a:graphic>
          <a:graphicData uri="http://schemas.openxmlformats.org/drawingml/2006/table">
            <a:tbl>
              <a:tblPr/>
              <a:tblGrid>
                <a:gridCol w="1247775"/>
                <a:gridCol w="1249363"/>
                <a:gridCol w="1247775"/>
              </a:tblGrid>
              <a:tr h="139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гибкости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занятости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Количест-венная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Качест-венная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Внешняя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Гибкость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числен-ности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50000">
                          <a:schemeClr val="bg2"/>
                        </a:gs>
                        <a:gs pos="100000">
                          <a:srgbClr val="FF99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Гибкость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рабочего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00"/>
                        </a:gs>
                        <a:gs pos="50000">
                          <a:schemeClr val="bg2"/>
                        </a:gs>
                        <a:gs pos="100000">
                          <a:srgbClr val="FF0000"/>
                        </a:gs>
                      </a:gsLst>
                      <a:lin ang="5400000" scaled="1"/>
                    </a:gradFill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Внутрен-няя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Гибкость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рабочего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50000">
                          <a:srgbClr val="CC66FF"/>
                        </a:gs>
                        <a:gs pos="100000">
                          <a:srgbClr val="FF99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Гибкость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органи-зации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00"/>
                        </a:gs>
                        <a:gs pos="50000">
                          <a:srgbClr val="CC66FF"/>
                        </a:gs>
                        <a:gs pos="100000">
                          <a:srgbClr val="FF00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5391" name="Line 23"/>
          <p:cNvSpPr>
            <a:spLocks noChangeShapeType="1"/>
          </p:cNvSpPr>
          <p:nvPr/>
        </p:nvSpPr>
        <p:spPr bwMode="auto">
          <a:xfrm>
            <a:off x="2555875" y="5589588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2" name="Line 24"/>
          <p:cNvSpPr>
            <a:spLocks noChangeShapeType="1"/>
          </p:cNvSpPr>
          <p:nvPr/>
        </p:nvSpPr>
        <p:spPr bwMode="auto">
          <a:xfrm>
            <a:off x="2555875" y="5084763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3" name="Line 25"/>
          <p:cNvSpPr>
            <a:spLocks noChangeShapeType="1"/>
          </p:cNvSpPr>
          <p:nvPr/>
        </p:nvSpPr>
        <p:spPr bwMode="auto">
          <a:xfrm>
            <a:off x="2555875" y="6092825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4" name="Line 26"/>
          <p:cNvSpPr>
            <a:spLocks noChangeShapeType="1"/>
          </p:cNvSpPr>
          <p:nvPr/>
        </p:nvSpPr>
        <p:spPr bwMode="auto">
          <a:xfrm>
            <a:off x="1835150" y="20605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5" name="Line 27"/>
          <p:cNvSpPr>
            <a:spLocks noChangeShapeType="1"/>
          </p:cNvSpPr>
          <p:nvPr/>
        </p:nvSpPr>
        <p:spPr bwMode="auto">
          <a:xfrm>
            <a:off x="1835150" y="26368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6" name="Line 28"/>
          <p:cNvSpPr>
            <a:spLocks noChangeShapeType="1"/>
          </p:cNvSpPr>
          <p:nvPr/>
        </p:nvSpPr>
        <p:spPr bwMode="auto">
          <a:xfrm>
            <a:off x="1908175" y="35734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7" name="Line 29"/>
          <p:cNvSpPr>
            <a:spLocks noChangeShapeType="1"/>
          </p:cNvSpPr>
          <p:nvPr/>
        </p:nvSpPr>
        <p:spPr bwMode="auto">
          <a:xfrm>
            <a:off x="1908175" y="40767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8" name="Line 30"/>
          <p:cNvSpPr>
            <a:spLocks noChangeShapeType="1"/>
          </p:cNvSpPr>
          <p:nvPr/>
        </p:nvSpPr>
        <p:spPr bwMode="auto">
          <a:xfrm>
            <a:off x="2139936" y="4932371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9" name="Line 31"/>
          <p:cNvSpPr>
            <a:spLocks noChangeShapeType="1"/>
          </p:cNvSpPr>
          <p:nvPr/>
        </p:nvSpPr>
        <p:spPr bwMode="auto">
          <a:xfrm>
            <a:off x="2139936" y="5364171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0" name="Line 32"/>
          <p:cNvSpPr>
            <a:spLocks noChangeShapeType="1"/>
          </p:cNvSpPr>
          <p:nvPr/>
        </p:nvSpPr>
        <p:spPr bwMode="auto">
          <a:xfrm>
            <a:off x="2139936" y="5795971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1" name="Line 33"/>
          <p:cNvSpPr>
            <a:spLocks noChangeShapeType="1"/>
          </p:cNvSpPr>
          <p:nvPr/>
        </p:nvSpPr>
        <p:spPr bwMode="auto">
          <a:xfrm>
            <a:off x="2139936" y="6227771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Номер слайда 41"/>
          <p:cNvSpPr txBox="1">
            <a:spLocks noGrp="1"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D250126-EBAD-4D15-8E45-EBFF7D0B8901}" type="slidenum">
              <a:rPr lang="ru-RU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2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95D34-8E5F-452D-A38B-767730AD6589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260350"/>
            <a:ext cx="7859712" cy="12969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altLang="ru-RU" sz="1800" b="1" cap="none" smtClean="0">
                <a:solidFill>
                  <a:schemeClr val="tx1"/>
                </a:solidFill>
                <a:latin typeface="Arial" charset="0"/>
              </a:rPr>
              <a:t>Механизм гибкости занятости</a:t>
            </a:r>
            <a:r>
              <a:rPr lang="ru-RU" altLang="ru-RU" sz="1400" b="1" cap="none" smtClean="0">
                <a:solidFill>
                  <a:schemeClr val="tx1"/>
                </a:solidFill>
                <a:latin typeface="Arial" charset="0"/>
              </a:rPr>
              <a:t> –</a:t>
            </a:r>
            <a:r>
              <a:rPr lang="ru-RU" altLang="ru-RU" sz="1400" cap="none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altLang="ru-RU" sz="1600" cap="none" smtClean="0">
                <a:solidFill>
                  <a:schemeClr val="tx1"/>
                </a:solidFill>
                <a:latin typeface="Arial" charset="0"/>
              </a:rPr>
              <a:t>способ изменения параметров занятости (объема и структуры спроса и предложения труда) в ответ на действие внешних факторов (технико-технологических, экономических, социальных и пр.)</a:t>
            </a:r>
            <a:br>
              <a:rPr lang="ru-RU" altLang="ru-RU" sz="1600" cap="none" smtClean="0">
                <a:solidFill>
                  <a:schemeClr val="tx1"/>
                </a:solidFill>
                <a:latin typeface="Arial" charset="0"/>
              </a:rPr>
            </a:br>
            <a:r>
              <a:rPr lang="ru-RU" altLang="ru-RU" sz="1600" cap="none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altLang="ru-RU" sz="1600" cap="none" smtClean="0">
                <a:solidFill>
                  <a:schemeClr val="tx1"/>
                </a:solidFill>
                <a:latin typeface="Arial" charset="0"/>
              </a:rPr>
            </a:br>
            <a:r>
              <a:rPr lang="ru-RU" altLang="ru-RU" sz="1800" b="1" cap="none" smtClean="0">
                <a:solidFill>
                  <a:schemeClr val="tx1"/>
                </a:solidFill>
                <a:latin typeface="Arial" charset="0"/>
              </a:rPr>
              <a:t>Классификация механизмов гибкости занятости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700213"/>
            <a:ext cx="7643813" cy="4773612"/>
          </a:xfrm>
        </p:spPr>
        <p:txBody>
          <a:bodyPr/>
          <a:lstStyle/>
          <a:p>
            <a:r>
              <a:rPr lang="en-US" altLang="ru-RU" dirty="0" smtClean="0"/>
              <a:t>          </a:t>
            </a:r>
            <a:endParaRPr lang="ru-RU" altLang="ru-RU" dirty="0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68313" y="1700213"/>
            <a:ext cx="2590800" cy="12969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По видам </a:t>
            </a:r>
          </a:p>
          <a:p>
            <a:pPr algn="ctr"/>
            <a:r>
              <a:rPr lang="ru-RU" altLang="ru-RU" b="1"/>
              <a:t>гибкости занятости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68313" y="3213100"/>
            <a:ext cx="2590800" cy="7207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По реактивности </a:t>
            </a:r>
          </a:p>
          <a:p>
            <a:pPr algn="ctr"/>
            <a:r>
              <a:rPr lang="ru-RU" altLang="ru-RU" b="1"/>
              <a:t>действия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851275" y="1700213"/>
            <a:ext cx="4465638" cy="12747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25000"/>
              </a:lnSpc>
            </a:pPr>
            <a:r>
              <a:rPr lang="ru-RU" altLang="ru-RU" sz="1600"/>
              <a:t>механизмы гибкости численности</a:t>
            </a:r>
          </a:p>
          <a:p>
            <a:pPr algn="ctr">
              <a:lnSpc>
                <a:spcPct val="125000"/>
              </a:lnSpc>
            </a:pPr>
            <a:r>
              <a:rPr lang="ru-RU" altLang="ru-RU" sz="1600"/>
              <a:t>механизмы гибкости рабочего времени</a:t>
            </a:r>
          </a:p>
          <a:p>
            <a:pPr algn="ctr">
              <a:lnSpc>
                <a:spcPct val="125000"/>
              </a:lnSpc>
            </a:pPr>
            <a:r>
              <a:rPr lang="ru-RU" altLang="ru-RU" sz="1600"/>
              <a:t>механизмы гибкости организации труда</a:t>
            </a:r>
          </a:p>
          <a:p>
            <a:pPr algn="ctr">
              <a:lnSpc>
                <a:spcPct val="125000"/>
              </a:lnSpc>
            </a:pPr>
            <a:r>
              <a:rPr lang="ru-RU" altLang="ru-RU" sz="1600"/>
              <a:t>механизмы гибкости рабочего времени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851275" y="2349500"/>
            <a:ext cx="4465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3851275" y="2060575"/>
            <a:ext cx="4465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3851275" y="2636838"/>
            <a:ext cx="4465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851275" y="3213100"/>
            <a:ext cx="4033838" cy="720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ru-RU" altLang="ru-RU" sz="1600"/>
              <a:t>оперативные</a:t>
            </a:r>
          </a:p>
          <a:p>
            <a:pPr algn="ctr">
              <a:lnSpc>
                <a:spcPct val="120000"/>
              </a:lnSpc>
            </a:pPr>
            <a:r>
              <a:rPr lang="ru-RU" altLang="ru-RU" sz="1600"/>
              <a:t>долговременные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468313" y="4365625"/>
            <a:ext cx="2590800" cy="863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По субъектам </a:t>
            </a:r>
          </a:p>
          <a:p>
            <a:pPr algn="ctr"/>
            <a:r>
              <a:rPr lang="ru-RU" altLang="ru-RU" b="1"/>
              <a:t>рынка труда</a:t>
            </a:r>
            <a:r>
              <a:rPr lang="ru-RU" altLang="ru-RU"/>
              <a:t> 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3851275" y="3573463"/>
            <a:ext cx="403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851275" y="4221163"/>
            <a:ext cx="4537075" cy="1130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ru-RU" altLang="ru-RU" sz="1600" dirty="0"/>
              <a:t>ориентированные на интересы работодателя</a:t>
            </a:r>
          </a:p>
          <a:p>
            <a:pPr algn="ctr">
              <a:lnSpc>
                <a:spcPct val="130000"/>
              </a:lnSpc>
            </a:pPr>
            <a:r>
              <a:rPr lang="ru-RU" altLang="ru-RU" sz="1600" dirty="0"/>
              <a:t>ориентированные на интересы работника</a:t>
            </a:r>
          </a:p>
          <a:p>
            <a:pPr algn="ctr">
              <a:lnSpc>
                <a:spcPct val="130000"/>
              </a:lnSpc>
            </a:pPr>
            <a:r>
              <a:rPr lang="ru-RU" altLang="ru-RU" sz="1600" dirty="0"/>
              <a:t>компромиссные</a:t>
            </a: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68313" y="5516563"/>
            <a:ext cx="2590800" cy="9366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По легитимности</a:t>
            </a:r>
          </a:p>
          <a:p>
            <a:pPr algn="ctr"/>
            <a:r>
              <a:rPr lang="ru-RU" altLang="ru-RU" b="1"/>
              <a:t>действия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924300" y="5589588"/>
            <a:ext cx="3960813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40000"/>
              </a:lnSpc>
            </a:pPr>
            <a:r>
              <a:rPr lang="ru-RU" altLang="ru-RU" sz="1600"/>
              <a:t>формальные </a:t>
            </a:r>
          </a:p>
          <a:p>
            <a:pPr algn="ctr">
              <a:lnSpc>
                <a:spcPct val="140000"/>
              </a:lnSpc>
            </a:pPr>
            <a:r>
              <a:rPr lang="ru-RU" altLang="ru-RU" sz="1600"/>
              <a:t>неформальные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851275" y="4652963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3851275" y="5013325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3924300" y="6021388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059113" y="18446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3059113" y="22050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3059113" y="24923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3059113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3059113" y="33575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3059113" y="37893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3059113" y="44370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3059113" y="47974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3059113" y="51577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3059113" y="580548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3059113" y="623728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5757182"/>
              </p:ext>
            </p:extLst>
          </p:nvPr>
        </p:nvGraphicFramePr>
        <p:xfrm>
          <a:off x="428596" y="214290"/>
          <a:ext cx="8268548" cy="61503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36371"/>
                <a:gridCol w="6532177"/>
              </a:tblGrid>
              <a:tr h="31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Основные </a:t>
                      </a:r>
                      <a:r>
                        <a:rPr lang="ru-RU" sz="2000" dirty="0" smtClean="0">
                          <a:effectLst/>
                        </a:rPr>
                        <a:t>механизмы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1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Механизмы гибкости численности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Увольнение работников по инициативе администрации по экономическим причинам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Работа по срочному трудовому договору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Работа по договорам на выполнение определенного объема работ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Неоформленная занятость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Заемный труд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5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Механизмы гибкости рабочего времени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Сжатая рабочая неделя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Гибкий рабочий график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Суммированный учет рабочего времени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Сверхурочная работа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Работа по графикам неполного рабочего времени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Отпуск по инициативе администрации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Псевдо отпуска по собственному желанию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68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Механизмы гибкости организации труда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Временный перевод на другую работу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Перемещение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Совмещение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Выполнение трудовых функций, не оговоренных в контракте или должностной инструкции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8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Механизмы гибкости рабочего места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Домашняя работа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Телезанятость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Мобильная занятость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237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A0A5F-5368-4D77-982B-BC59D113000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99332" name="Rectangle 4"/>
          <p:cNvSpPr>
            <a:spLocks noGrp="1"/>
          </p:cNvSpPr>
          <p:nvPr>
            <p:ph type="title"/>
          </p:nvPr>
        </p:nvSpPr>
        <p:spPr bwMode="auto">
          <a:xfrm>
            <a:off x="323850" y="-315913"/>
            <a:ext cx="7467600" cy="1301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endParaRPr lang="ru-RU" sz="2600" cap="none" smtClean="0"/>
          </a:p>
        </p:txBody>
      </p:sp>
      <p:sp>
        <p:nvSpPr>
          <p:cNvPr id="3080" name="Rectangle 5"/>
          <p:cNvSpPr>
            <a:spLocks noGrp="1"/>
          </p:cNvSpPr>
          <p:nvPr>
            <p:ph type="body" sz="half" idx="1"/>
          </p:nvPr>
        </p:nvSpPr>
        <p:spPr>
          <a:xfrm>
            <a:off x="395288" y="188913"/>
            <a:ext cx="4681537" cy="648017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400" b="1" smtClean="0">
                <a:latin typeface="Arial" charset="0"/>
              </a:rPr>
              <a:t>Показатели для оценки уровня гибкости занятости: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1. доля работников, имеющих неполную занятость;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2. доля занятых, работающих по гибким графикам;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3. доля занятых, работающих 45 и более часов в неделю;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4. доля временных работников;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5. доля заемных (агентских) работников;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6. доля телеработников;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7. доля мобильных работников;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8. уровень автономности работ;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9. доля занятых, работающих в составе автономных бригад;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10. доля работников, охваченных ротацией работ.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  <a:p>
            <a:pPr marL="0" indent="0" algn="ctr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400" b="1" smtClean="0">
                <a:latin typeface="Arial" charset="0"/>
              </a:rPr>
              <a:t>Показатели для оценки уровня гибкости занятости, ориентированной преимущественно на интересы работников</a:t>
            </a:r>
            <a:r>
              <a:rPr lang="ru-RU" altLang="ru-RU" sz="1400" smtClean="0">
                <a:latin typeface="Arial" charset="0"/>
              </a:rPr>
              <a:t>: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1. доля работников, имеющих добровольную неполную занятость;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2. доля занятых, работающих по гибким графикам;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3. доля телеработников;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4. уровень автономности работ;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5. обучение работников за счет работодателей;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6. уровень защищенности занятости.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  <a:p>
            <a:pPr marL="0" indent="0" algn="ctr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400" b="1" smtClean="0">
                <a:latin typeface="Arial" charset="0"/>
              </a:rPr>
              <a:t>Показатели для оценки уровня гибкости занятости, ориентированной преимущественно на интересы работодателей: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1. доля работников, имеющих неполную занятость;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2. доля занятых, работающих 45 и более часов в неделю;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3. доля временных работников;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4. доля занятых, работающих в составе автономных бригад;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5. доля работников, охваченных ротацией работ; </a:t>
            </a:r>
          </a:p>
          <a:p>
            <a:pPr marL="0" indent="0" eaLnBrk="1" hangingPunct="1">
              <a:lnSpc>
                <a:spcPct val="7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6. доля мобильных работников.</a:t>
            </a:r>
          </a:p>
        </p:txBody>
      </p:sp>
      <p:sp>
        <p:nvSpPr>
          <p:cNvPr id="3081" name="Rectangle 6"/>
          <p:cNvSpPr>
            <a:spLocks noGrp="1"/>
          </p:cNvSpPr>
          <p:nvPr>
            <p:ph type="body" sz="half" idx="2"/>
          </p:nvPr>
        </p:nvSpPr>
        <p:spPr>
          <a:xfrm>
            <a:off x="5508625" y="260350"/>
            <a:ext cx="2951163" cy="62134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b="1" smtClean="0">
                <a:latin typeface="Arial" charset="0"/>
              </a:rPr>
              <a:t>Алгоритм расчета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200" smtClean="0">
                <a:latin typeface="Arial" charset="0"/>
              </a:rPr>
              <a:t>1</a:t>
            </a:r>
            <a:r>
              <a:rPr lang="ru-RU" altLang="ru-RU" sz="1200" smtClean="0">
                <a:latin typeface="Arial" charset="0"/>
              </a:rPr>
              <a:t>. Наибольшему значению каждого показателя присваивается значение 100.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2. Остальные значения всех показателей пересчитываются по формуле: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где  </a:t>
            </a:r>
            <a:r>
              <a:rPr lang="en-US" altLang="ru-RU" sz="1200" smtClean="0">
                <a:latin typeface="Arial" charset="0"/>
              </a:rPr>
              <a:t>       </a:t>
            </a:r>
            <a:r>
              <a:rPr lang="ru-RU" altLang="ru-RU" sz="1200" smtClean="0">
                <a:latin typeface="Arial" charset="0"/>
              </a:rPr>
              <a:t>- стандартизированное        значение </a:t>
            </a:r>
            <a:r>
              <a:rPr lang="en-US" altLang="ru-RU" sz="1200" i="1" smtClean="0">
                <a:latin typeface="Arial" charset="0"/>
              </a:rPr>
              <a:t>i</a:t>
            </a:r>
            <a:r>
              <a:rPr lang="ru-RU" altLang="ru-RU" sz="1200" i="1" smtClean="0">
                <a:latin typeface="Arial" charset="0"/>
              </a:rPr>
              <a:t>-</a:t>
            </a:r>
            <a:r>
              <a:rPr lang="ru-RU" altLang="ru-RU" sz="1200" smtClean="0">
                <a:latin typeface="Arial" charset="0"/>
              </a:rPr>
              <a:t>го показателя,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      </a:t>
            </a:r>
            <a:r>
              <a:rPr lang="en-US" altLang="ru-RU" sz="1200" smtClean="0">
                <a:latin typeface="Arial" charset="0"/>
              </a:rPr>
              <a:t>          </a:t>
            </a:r>
            <a:r>
              <a:rPr lang="ru-RU" altLang="ru-RU" sz="1200" smtClean="0">
                <a:latin typeface="Arial" charset="0"/>
              </a:rPr>
              <a:t>- абсолютное значение </a:t>
            </a:r>
            <a:r>
              <a:rPr lang="en-US" altLang="ru-RU" sz="1200" i="1" smtClean="0">
                <a:latin typeface="Arial" charset="0"/>
              </a:rPr>
              <a:t>i</a:t>
            </a:r>
            <a:r>
              <a:rPr lang="ru-RU" altLang="ru-RU" sz="1200" i="1" smtClean="0">
                <a:latin typeface="Arial" charset="0"/>
              </a:rPr>
              <a:t>-</a:t>
            </a:r>
            <a:r>
              <a:rPr lang="ru-RU" altLang="ru-RU" sz="1200" smtClean="0">
                <a:latin typeface="Arial" charset="0"/>
              </a:rPr>
              <a:t>го показателя,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      </a:t>
            </a:r>
            <a:r>
              <a:rPr lang="en-US" altLang="ru-RU" sz="1200" smtClean="0">
                <a:latin typeface="Arial" charset="0"/>
              </a:rPr>
              <a:t>          </a:t>
            </a:r>
            <a:r>
              <a:rPr lang="ru-RU" altLang="ru-RU" sz="1200" smtClean="0">
                <a:latin typeface="Arial" charset="0"/>
              </a:rPr>
              <a:t> - максимальное значение </a:t>
            </a:r>
            <a:r>
              <a:rPr lang="en-US" altLang="ru-RU" sz="1200" i="1" smtClean="0">
                <a:latin typeface="Arial" charset="0"/>
              </a:rPr>
              <a:t>i</a:t>
            </a:r>
            <a:r>
              <a:rPr lang="ru-RU" altLang="ru-RU" sz="1200" i="1" smtClean="0">
                <a:latin typeface="Arial" charset="0"/>
              </a:rPr>
              <a:t>-</a:t>
            </a:r>
            <a:r>
              <a:rPr lang="ru-RU" altLang="ru-RU" sz="1200" smtClean="0">
                <a:latin typeface="Arial" charset="0"/>
              </a:rPr>
              <a:t>го показателя.</a:t>
            </a:r>
            <a:endParaRPr lang="en-US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200" smtClean="0">
                <a:latin typeface="Arial" charset="0"/>
              </a:rPr>
              <a:t>3. Уровень гибкости занятости рассчитывается как среднее арифметическое стандартизирован-ных показателей по формуле: </a:t>
            </a:r>
            <a:endParaRPr lang="en-US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ru-RU" sz="12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>
              <a:latin typeface="Arial" charset="0"/>
            </a:endParaRPr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5867400" y="1989138"/>
          <a:ext cx="2017713" cy="576262"/>
        </p:xfrm>
        <a:graphic>
          <a:graphicData uri="http://schemas.openxmlformats.org/presentationml/2006/ole">
            <p:oleObj spid="_x0000_s5146" name="Формула" r:id="rId3" imgW="939392" imgH="431613" progId="Equation.3">
              <p:embed/>
            </p:oleObj>
          </a:graphicData>
        </a:graphic>
      </p:graphicFrame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5" name="Object 21"/>
          <p:cNvGraphicFramePr>
            <a:graphicFrameLocks noChangeAspect="1"/>
          </p:cNvGraphicFramePr>
          <p:nvPr/>
        </p:nvGraphicFramePr>
        <p:xfrm>
          <a:off x="5867400" y="2636838"/>
          <a:ext cx="288925" cy="285750"/>
        </p:xfrm>
        <a:graphic>
          <a:graphicData uri="http://schemas.openxmlformats.org/presentationml/2006/ole">
            <p:oleObj spid="_x0000_s5147" name="Формула" r:id="rId4" imgW="152334" imgH="228501" progId="Equation.3">
              <p:embed/>
            </p:oleObj>
          </a:graphicData>
        </a:graphic>
      </p:graphicFrame>
      <p:sp>
        <p:nvSpPr>
          <p:cNvPr id="308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6" name="Object 23"/>
          <p:cNvGraphicFramePr>
            <a:graphicFrameLocks noChangeAspect="1"/>
          </p:cNvGraphicFramePr>
          <p:nvPr/>
        </p:nvGraphicFramePr>
        <p:xfrm>
          <a:off x="5867400" y="2997200"/>
          <a:ext cx="295275" cy="361950"/>
        </p:xfrm>
        <a:graphic>
          <a:graphicData uri="http://schemas.openxmlformats.org/presentationml/2006/ole">
            <p:oleObj spid="_x0000_s5148" name="Формула" r:id="rId5" imgW="177646" imgH="279158" progId="Equation.3">
              <p:embed/>
            </p:oleObj>
          </a:graphicData>
        </a:graphic>
      </p:graphicFrame>
      <p:sp>
        <p:nvSpPr>
          <p:cNvPr id="308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7" name="Object 25"/>
          <p:cNvGraphicFramePr>
            <a:graphicFrameLocks noChangeAspect="1"/>
          </p:cNvGraphicFramePr>
          <p:nvPr/>
        </p:nvGraphicFramePr>
        <p:xfrm>
          <a:off x="5867400" y="3429000"/>
          <a:ext cx="447675" cy="304800"/>
        </p:xfrm>
        <a:graphic>
          <a:graphicData uri="http://schemas.openxmlformats.org/presentationml/2006/ole">
            <p:oleObj spid="_x0000_s5149" name="Формула" r:id="rId6" imgW="304668" imgH="228501" progId="Equation.3">
              <p:embed/>
            </p:oleObj>
          </a:graphicData>
        </a:graphic>
      </p:graphicFrame>
      <p:sp>
        <p:nvSpPr>
          <p:cNvPr id="308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8" name="Object 29"/>
          <p:cNvGraphicFramePr>
            <a:graphicFrameLocks noChangeAspect="1"/>
          </p:cNvGraphicFramePr>
          <p:nvPr/>
        </p:nvGraphicFramePr>
        <p:xfrm>
          <a:off x="6011863" y="4797425"/>
          <a:ext cx="1655762" cy="647700"/>
        </p:xfrm>
        <a:graphic>
          <a:graphicData uri="http://schemas.openxmlformats.org/presentationml/2006/ole">
            <p:oleObj spid="_x0000_s5150" name="Формула" r:id="rId7" imgW="647419" imgH="495085" progId="Equation.3">
              <p:embed/>
            </p:oleObj>
          </a:graphicData>
        </a:graphic>
      </p:graphicFrame>
      <p:sp>
        <p:nvSpPr>
          <p:cNvPr id="18" name="Номер слайда 17"/>
          <p:cNvSpPr txBox="1">
            <a:spLocks noGrp="1"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4A20C90-1AAE-43D1-9BA9-3592F572E574}" type="slidenum">
              <a:rPr lang="ru-RU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6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Уровень гибкости занятости в странах ЕС</a:t>
            </a:r>
            <a:endParaRPr lang="ru-RU" sz="2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758586"/>
              </p:ext>
            </p:extLst>
          </p:nvPr>
        </p:nvGraphicFramePr>
        <p:xfrm>
          <a:off x="395536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3298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F1FC5-E6C7-429C-86EA-1AA6F56ECC7C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9458" name="Rectangle 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6334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1800" b="1" cap="none" smtClean="0">
                <a:solidFill>
                  <a:schemeClr val="tx1"/>
                </a:solidFill>
                <a:latin typeface="Arial" charset="0"/>
              </a:rPr>
              <a:t>Уровень гибкости занятости в странах ЕС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1404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423A9C1-FFD2-4FD5-A711-9052D633D665}" type="slidenum">
              <a:rPr lang="ru-RU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738187"/>
            <a:ext cx="76327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470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Специфика России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1. Российскими предприятиями используются главным образом </a:t>
            </a:r>
            <a:r>
              <a:rPr lang="ru-RU" sz="2000" dirty="0">
                <a:solidFill>
                  <a:srgbClr val="C00000"/>
                </a:solidFill>
              </a:rPr>
              <a:t>наиболее оперативные механизмы гибкости занятости</a:t>
            </a:r>
            <a:r>
              <a:rPr lang="ru-RU" sz="2000" dirty="0"/>
              <a:t>, такие как перевод работников на неполную рабочую неделю, административные отпуска, сверхурочная работа, неоформленная занятость. Иначе говоря, работодатели рассматривают гибкость занятости главным образом в качестве меры краткосрочной адаптации фирмы к колебаниям рыночной конъюнктуры. </a:t>
            </a:r>
          </a:p>
          <a:p>
            <a:pPr marL="0" indent="0" algn="just">
              <a:buNone/>
            </a:pPr>
            <a:r>
              <a:rPr lang="ru-RU" sz="2000" dirty="0"/>
              <a:t>2. </a:t>
            </a:r>
            <a:r>
              <a:rPr lang="ru-RU" sz="2000" dirty="0">
                <a:solidFill>
                  <a:srgbClr val="C00000"/>
                </a:solidFill>
              </a:rPr>
              <a:t>Основная часть применяемых механизмов ориентирована на удовлетворение интересов работодателей</a:t>
            </a:r>
            <a:r>
              <a:rPr lang="ru-RU" sz="2000" dirty="0"/>
              <a:t>. Крайне слабое, практически минимальное распространение получили механизмы, нацеленные на удовлетворение интересов работников, такие как добровольная неполная занятость, гибкий график работы, </a:t>
            </a:r>
            <a:r>
              <a:rPr lang="ru-RU" sz="2000" dirty="0" err="1" smtClean="0"/>
              <a:t>дистанц</a:t>
            </a:r>
            <a:r>
              <a:rPr lang="ru-RU" sz="2000" dirty="0" smtClean="0"/>
              <a:t>. занятость</a:t>
            </a:r>
            <a:r>
              <a:rPr lang="ru-RU" sz="2000" dirty="0"/>
              <a:t>.   </a:t>
            </a:r>
          </a:p>
          <a:p>
            <a:pPr marL="0" indent="0" algn="just">
              <a:buNone/>
            </a:pPr>
            <a:r>
              <a:rPr lang="ru-RU" sz="2000" dirty="0"/>
              <a:t>3. Гибкость занятости обеспечивается в российской экономике преимущественно действием </a:t>
            </a:r>
            <a:r>
              <a:rPr lang="ru-RU" sz="2000" dirty="0">
                <a:solidFill>
                  <a:srgbClr val="C00000"/>
                </a:solidFill>
              </a:rPr>
              <a:t>механизмов неформального характера</a:t>
            </a:r>
            <a:r>
              <a:rPr lang="ru-RU" sz="2000" dirty="0"/>
              <a:t>. </a:t>
            </a:r>
          </a:p>
          <a:p>
            <a:pPr marL="0" indent="0" algn="just">
              <a:buNone/>
            </a:pPr>
            <a:r>
              <a:rPr lang="ru-RU" sz="2000" dirty="0"/>
              <a:t>4. Отмечается </a:t>
            </a:r>
            <a:r>
              <a:rPr lang="ru-RU" sz="2000" dirty="0">
                <a:solidFill>
                  <a:srgbClr val="C00000"/>
                </a:solidFill>
              </a:rPr>
              <a:t>цикличность</a:t>
            </a:r>
            <a:r>
              <a:rPr lang="ru-RU" sz="2000" dirty="0"/>
              <a:t> в использовании основных механизмов гибкости занятости: рост – в кризисный период, снижение – в период оживления экономики.  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862725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810</Words>
  <Application>Microsoft Office PowerPoint</Application>
  <PresentationFormat>Экран (4:3)</PresentationFormat>
  <Paragraphs>169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           </vt:lpstr>
      <vt:lpstr>Структурные элементы гибкости рынка труда</vt:lpstr>
      <vt:lpstr>Взаимосвязь отдельных видов гибкости занятости</vt:lpstr>
      <vt:lpstr>Механизм гибкости занятости – способ изменения параметров занятости (объема и структуры спроса и предложения труда) в ответ на действие внешних факторов (технико-технологических, экономических, социальных и пр.)  Классификация механизмов гибкости занятости</vt:lpstr>
      <vt:lpstr>             </vt:lpstr>
      <vt:lpstr>Слайд 6</vt:lpstr>
      <vt:lpstr>Уровень гибкости занятости в странах ЕС</vt:lpstr>
      <vt:lpstr>Уровень гибкости занятости в странах ЕС</vt:lpstr>
      <vt:lpstr>Специфика России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Структурные элементы гибкости рынка труда</dc:title>
  <dc:creator>Елена</dc:creator>
  <cp:lastModifiedBy>Sanya</cp:lastModifiedBy>
  <cp:revision>8</cp:revision>
  <dcterms:created xsi:type="dcterms:W3CDTF">2014-03-13T07:24:36Z</dcterms:created>
  <dcterms:modified xsi:type="dcterms:W3CDTF">2014-03-19T05:33:17Z</dcterms:modified>
</cp:coreProperties>
</file>