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9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663B-B32F-4BEE-8764-ABE80937AA82}" type="datetimeFigureOut">
              <a:rPr lang="ru-RU" smtClean="0"/>
              <a:t>19.03.14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E927C71-7367-4E80-9DBC-4F34CEE2485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663B-B32F-4BEE-8764-ABE80937AA82}" type="datetimeFigureOut">
              <a:rPr lang="ru-RU" smtClean="0"/>
              <a:t>19.03.14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27C71-7367-4E80-9DBC-4F34CEE248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663B-B32F-4BEE-8764-ABE80937AA82}" type="datetimeFigureOut">
              <a:rPr lang="ru-RU" smtClean="0"/>
              <a:t>19.03.14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27C71-7367-4E80-9DBC-4F34CEE248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663B-B32F-4BEE-8764-ABE80937AA82}" type="datetimeFigureOut">
              <a:rPr lang="ru-RU" smtClean="0"/>
              <a:t>19.03.14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27C71-7367-4E80-9DBC-4F34CEE2485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663B-B32F-4BEE-8764-ABE80937AA82}" type="datetimeFigureOut">
              <a:rPr lang="ru-RU" smtClean="0"/>
              <a:t>19.03.14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E927C71-7367-4E80-9DBC-4F34CEE2485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663B-B32F-4BEE-8764-ABE80937AA82}" type="datetimeFigureOut">
              <a:rPr lang="ru-RU" smtClean="0"/>
              <a:t>19.03.14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27C71-7367-4E80-9DBC-4F34CEE2485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663B-B32F-4BEE-8764-ABE80937AA82}" type="datetimeFigureOut">
              <a:rPr lang="ru-RU" smtClean="0"/>
              <a:t>19.03.14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27C71-7367-4E80-9DBC-4F34CEE2485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663B-B32F-4BEE-8764-ABE80937AA82}" type="datetimeFigureOut">
              <a:rPr lang="ru-RU" smtClean="0"/>
              <a:t>19.03.14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27C71-7367-4E80-9DBC-4F34CEE248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663B-B32F-4BEE-8764-ABE80937AA82}" type="datetimeFigureOut">
              <a:rPr lang="ru-RU" smtClean="0"/>
              <a:t>19.03.14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27C71-7367-4E80-9DBC-4F34CEE248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663B-B32F-4BEE-8764-ABE80937AA82}" type="datetimeFigureOut">
              <a:rPr lang="ru-RU" smtClean="0"/>
              <a:t>19.03.14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27C71-7367-4E80-9DBC-4F34CEE2485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663B-B32F-4BEE-8764-ABE80937AA82}" type="datetimeFigureOut">
              <a:rPr lang="ru-RU" smtClean="0"/>
              <a:t>19.03.14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E927C71-7367-4E80-9DBC-4F34CEE2485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05D663B-B32F-4BEE-8764-ABE80937AA82}" type="datetimeFigureOut">
              <a:rPr lang="ru-RU" smtClean="0"/>
              <a:t>19.03.14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E927C71-7367-4E80-9DBC-4F34CEE2485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Выполнила студентка группы 625,</a:t>
            </a:r>
          </a:p>
          <a:p>
            <a:r>
              <a:rPr lang="ru-RU" dirty="0" smtClean="0"/>
              <a:t>Наталья Оцабрик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Научные интерпретации основных форм гибкой занятости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20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288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Исследование использования удалённого рабочего </a:t>
            </a:r>
            <a:r>
              <a:rPr lang="ru-RU" sz="3600" dirty="0" smtClean="0"/>
              <a:t>места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dirty="0" smtClean="0"/>
              <a:t>(</a:t>
            </a:r>
            <a:r>
              <a:rPr lang="en-US" sz="3100" dirty="0" smtClean="0"/>
              <a:t>Laurent </a:t>
            </a:r>
            <a:r>
              <a:rPr lang="en-US" sz="3100" dirty="0" err="1" smtClean="0"/>
              <a:t>Taskin</a:t>
            </a:r>
            <a:r>
              <a:rPr lang="en-US" sz="3100" dirty="0" smtClean="0"/>
              <a:t>, Flore </a:t>
            </a:r>
            <a:r>
              <a:rPr lang="en-US" sz="3100" dirty="0" err="1" smtClean="0"/>
              <a:t>Bridoux</a:t>
            </a:r>
            <a:r>
              <a:rPr lang="en-US" sz="3100" dirty="0" smtClean="0"/>
              <a:t>, 2010)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8229600" cy="51857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 smtClean="0">
                <a:cs typeface="Times New Roman" panose="02020603050405020304" pitchFamily="18" charset="0"/>
              </a:rPr>
              <a:t>Преимущества:</a:t>
            </a:r>
          </a:p>
          <a:p>
            <a:r>
              <a:rPr lang="ru-RU" sz="2800" dirty="0" smtClean="0">
                <a:cs typeface="Times New Roman" panose="02020603050405020304" pitchFamily="18" charset="0"/>
              </a:rPr>
              <a:t>частичное </a:t>
            </a:r>
            <a:r>
              <a:rPr lang="ru-RU" sz="2800" dirty="0">
                <a:cs typeface="Times New Roman" panose="02020603050405020304" pitchFamily="18" charset="0"/>
              </a:rPr>
              <a:t>решение </a:t>
            </a:r>
            <a:r>
              <a:rPr lang="ru-RU" sz="2800" dirty="0" smtClean="0">
                <a:cs typeface="Times New Roman" panose="02020603050405020304" pitchFamily="18" charset="0"/>
              </a:rPr>
              <a:t>транспортных проблем </a:t>
            </a:r>
          </a:p>
          <a:p>
            <a:r>
              <a:rPr lang="ru-RU" sz="2800" dirty="0" smtClean="0">
                <a:cs typeface="Times New Roman" panose="02020603050405020304" pitchFamily="18" charset="0"/>
              </a:rPr>
              <a:t>новые </a:t>
            </a:r>
            <a:r>
              <a:rPr lang="ru-RU" sz="2800" dirty="0">
                <a:cs typeface="Times New Roman" panose="02020603050405020304" pitchFamily="18" charset="0"/>
              </a:rPr>
              <a:t>возможности для работы </a:t>
            </a:r>
            <a:r>
              <a:rPr lang="ru-RU" sz="2800" dirty="0" smtClean="0">
                <a:cs typeface="Times New Roman" panose="02020603050405020304" pitchFamily="18" charset="0"/>
              </a:rPr>
              <a:t>и занятости</a:t>
            </a:r>
            <a:endParaRPr lang="ru-RU" sz="2800" dirty="0">
              <a:cs typeface="Times New Roman" panose="02020603050405020304" pitchFamily="18" charset="0"/>
            </a:endParaRPr>
          </a:p>
          <a:p>
            <a:r>
              <a:rPr lang="ru-RU" sz="2800" dirty="0" smtClean="0">
                <a:cs typeface="Times New Roman" panose="02020603050405020304" pitchFamily="18" charset="0"/>
              </a:rPr>
              <a:t>доступ </a:t>
            </a:r>
            <a:r>
              <a:rPr lang="ru-RU" sz="2800" dirty="0">
                <a:cs typeface="Times New Roman" panose="02020603050405020304" pitchFamily="18" charset="0"/>
              </a:rPr>
              <a:t>к работе людей </a:t>
            </a:r>
            <a:r>
              <a:rPr lang="ru-RU" sz="2800" dirty="0" smtClean="0">
                <a:cs typeface="Times New Roman" panose="02020603050405020304" pitchFamily="18" charset="0"/>
              </a:rPr>
              <a:t>с ограниченными</a:t>
            </a:r>
            <a:r>
              <a:rPr lang="ru-RU" sz="2800" dirty="0">
                <a:cs typeface="Times New Roman" panose="02020603050405020304" pitchFamily="18" charset="0"/>
              </a:rPr>
              <a:t>, в силу здоровья </a:t>
            </a:r>
            <a:r>
              <a:rPr lang="ru-RU" sz="2800" dirty="0" smtClean="0">
                <a:cs typeface="Times New Roman" panose="02020603050405020304" pitchFamily="18" charset="0"/>
              </a:rPr>
              <a:t>или </a:t>
            </a:r>
            <a:r>
              <a:rPr lang="en-US" sz="2800" dirty="0" err="1" smtClean="0">
                <a:cs typeface="Times New Roman" panose="02020603050405020304" pitchFamily="18" charset="0"/>
              </a:rPr>
              <a:t>жизненных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обстоятельств</a:t>
            </a:r>
            <a:r>
              <a:rPr lang="en-US" sz="2800" dirty="0" smtClean="0">
                <a:cs typeface="Times New Roman" panose="02020603050405020304" pitchFamily="18" charset="0"/>
              </a:rPr>
              <a:t>,</a:t>
            </a:r>
            <a:r>
              <a:rPr lang="ru-RU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возможностями</a:t>
            </a:r>
            <a:endParaRPr lang="ru-RU" sz="28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cs typeface="Times New Roman" panose="02020603050405020304" pitchFamily="18" charset="0"/>
              </a:rPr>
              <a:t>Недостатки:</a:t>
            </a:r>
          </a:p>
          <a:p>
            <a:r>
              <a:rPr lang="ru-RU" sz="2800" dirty="0" smtClean="0">
                <a:cs typeface="Times New Roman" panose="02020603050405020304" pitchFamily="18" charset="0"/>
              </a:rPr>
              <a:t>ослабление коллективистских ценностей</a:t>
            </a:r>
            <a:endParaRPr lang="ru-RU" sz="2800" dirty="0">
              <a:cs typeface="Times New Roman" panose="02020603050405020304" pitchFamily="18" charset="0"/>
            </a:endParaRPr>
          </a:p>
          <a:p>
            <a:r>
              <a:rPr lang="ru-RU" sz="2800" dirty="0" smtClean="0">
                <a:cs typeface="Times New Roman" panose="02020603050405020304" pitchFamily="18" charset="0"/>
              </a:rPr>
              <a:t>рост </a:t>
            </a:r>
            <a:r>
              <a:rPr lang="ru-RU" sz="2800" dirty="0">
                <a:cs typeface="Times New Roman" panose="02020603050405020304" pitchFamily="18" charset="0"/>
              </a:rPr>
              <a:t>замкнутости местных </a:t>
            </a:r>
            <a:r>
              <a:rPr lang="ru-RU" sz="2800" dirty="0" smtClean="0">
                <a:cs typeface="Times New Roman" panose="02020603050405020304" pitchFamily="18" charset="0"/>
              </a:rPr>
              <a:t>сообществ</a:t>
            </a:r>
            <a:endParaRPr lang="ru-RU" sz="2800" dirty="0">
              <a:cs typeface="Times New Roman" panose="02020603050405020304" pitchFamily="18" charset="0"/>
            </a:endParaRPr>
          </a:p>
          <a:p>
            <a:r>
              <a:rPr lang="ru-RU" sz="2800" dirty="0" smtClean="0">
                <a:cs typeface="Times New Roman" panose="02020603050405020304" pitchFamily="18" charset="0"/>
              </a:rPr>
              <a:t> </a:t>
            </a:r>
            <a:r>
              <a:rPr lang="ru-RU" sz="2800" dirty="0">
                <a:cs typeface="Times New Roman" panose="02020603050405020304" pitchFamily="18" charset="0"/>
              </a:rPr>
              <a:t>утрата социальных навыков и </a:t>
            </a:r>
            <a:r>
              <a:rPr lang="ru-RU" sz="2800" dirty="0" smtClean="0">
                <a:cs typeface="Times New Roman" panose="02020603050405020304" pitchFamily="18" charset="0"/>
              </a:rPr>
              <a:t>навыков делового </a:t>
            </a:r>
            <a:r>
              <a:rPr lang="ru-RU" sz="2800" dirty="0">
                <a:cs typeface="Times New Roman" panose="02020603050405020304" pitchFamily="18" charset="0"/>
              </a:rPr>
              <a:t>общения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08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Дискуссионные вопросы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Компенсируют ли преимущества от использования гибких форм занятости возможные недостатки?</a:t>
            </a:r>
          </a:p>
          <a:p>
            <a:r>
              <a:rPr lang="ru-RU" dirty="0" smtClean="0"/>
              <a:t>Способна ли служба УЧР устранить негативные последствия использования гибких форм занятости?</a:t>
            </a:r>
          </a:p>
          <a:p>
            <a:r>
              <a:rPr lang="ru-RU" dirty="0" smtClean="0"/>
              <a:t>Гибкая занятость для сотрудников – вынужденность или привилегия?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198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52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Гибкость занятости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 Х</a:t>
            </a:r>
            <a:r>
              <a:rPr lang="ru-RU" dirty="0" smtClean="0"/>
              <a:t>арактеризует способность организации и сотрудников адаптироваться к изменениям условий внутренней и внешней среды</a:t>
            </a:r>
          </a:p>
          <a:p>
            <a:r>
              <a:rPr lang="ru-RU" dirty="0" smtClean="0"/>
              <a:t>По характеру параметров:</a:t>
            </a:r>
          </a:p>
          <a:p>
            <a:pPr marL="0" indent="0">
              <a:buNone/>
            </a:pPr>
            <a:r>
              <a:rPr lang="ru-RU" dirty="0" smtClean="0"/>
              <a:t>    Количественная и качественная</a:t>
            </a:r>
          </a:p>
          <a:p>
            <a:r>
              <a:rPr lang="ru-RU" dirty="0" smtClean="0"/>
              <a:t>По месту изменений:</a:t>
            </a:r>
          </a:p>
          <a:p>
            <a:pPr marL="0" indent="0">
              <a:buNone/>
            </a:pPr>
            <a:r>
              <a:rPr lang="ru-RU" dirty="0" smtClean="0"/>
              <a:t>    Внешняя и внутренняя</a:t>
            </a:r>
          </a:p>
          <a:p>
            <a:r>
              <a:rPr lang="ru-RU" dirty="0" smtClean="0"/>
              <a:t>По содержанию:</a:t>
            </a:r>
          </a:p>
          <a:p>
            <a:pPr marL="0" indent="0">
              <a:buNone/>
            </a:pPr>
            <a:r>
              <a:rPr lang="ru-RU" dirty="0" smtClean="0"/>
              <a:t>   Численности работников, рабочего времени,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организации труда, рабочего места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355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dirty="0" smtClean="0"/>
              <a:t>Ориентация форм гибкой занятости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sz="quarter" idx="1"/>
          </p:nvPr>
        </p:nvPicPr>
        <p:blipFill rotWithShape="1">
          <a:blip r:embed="rId2"/>
          <a:srcRect l="7934" t="25914" r="5334" b="13852"/>
          <a:stretch/>
        </p:blipFill>
        <p:spPr bwMode="auto">
          <a:xfrm>
            <a:off x="179512" y="1484784"/>
            <a:ext cx="8784975" cy="51125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3578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формы гибкой занятости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1268760"/>
            <a:ext cx="8147248" cy="540060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Работа по выходным</a:t>
            </a:r>
          </a:p>
          <a:p>
            <a:r>
              <a:rPr lang="ru-RU" dirty="0" smtClean="0"/>
              <a:t>Посменная работа</a:t>
            </a:r>
          </a:p>
          <a:p>
            <a:r>
              <a:rPr lang="ru-RU" dirty="0" smtClean="0"/>
              <a:t>Сверхурочная работа</a:t>
            </a:r>
          </a:p>
          <a:p>
            <a:r>
              <a:rPr lang="ru-RU" dirty="0" smtClean="0"/>
              <a:t>Частичная занятость</a:t>
            </a:r>
          </a:p>
          <a:p>
            <a:r>
              <a:rPr lang="ru-RU" dirty="0" smtClean="0"/>
              <a:t>Гибкий график</a:t>
            </a:r>
          </a:p>
          <a:p>
            <a:r>
              <a:rPr lang="ru-RU" dirty="0" smtClean="0"/>
              <a:t>Временная занятость</a:t>
            </a:r>
          </a:p>
          <a:p>
            <a:r>
              <a:rPr lang="ru-RU" dirty="0"/>
              <a:t>Удалённое рабочее место</a:t>
            </a:r>
          </a:p>
          <a:p>
            <a:r>
              <a:rPr lang="ru-RU" dirty="0"/>
              <a:t>Сокращённая рабочая неделя</a:t>
            </a:r>
          </a:p>
          <a:p>
            <a:r>
              <a:rPr lang="ru-RU" dirty="0"/>
              <a:t>Разделение рабочих мест</a:t>
            </a:r>
          </a:p>
          <a:p>
            <a:r>
              <a:rPr lang="ru-RU" dirty="0"/>
              <a:t>Надомная работа</a:t>
            </a:r>
          </a:p>
          <a:p>
            <a:r>
              <a:rPr lang="ru-RU" dirty="0"/>
              <a:t>Контракт с определённым объёмом годовой нагрузки</a:t>
            </a:r>
          </a:p>
          <a:p>
            <a:r>
              <a:rPr lang="ru-RU" dirty="0"/>
              <a:t>Работа по срочному трудовому договору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204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Преимущества наличия гибких форм занятости в компании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8291264" cy="4968552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Устанавливается баланс </a:t>
            </a:r>
            <a:r>
              <a:rPr lang="ru-RU" dirty="0"/>
              <a:t>личной жизни и работы </a:t>
            </a:r>
            <a:r>
              <a:rPr lang="ru-RU" dirty="0" smtClean="0"/>
              <a:t>сотрудников, который является </a:t>
            </a:r>
            <a:r>
              <a:rPr lang="ru-RU" dirty="0"/>
              <a:t>важной составляющей </a:t>
            </a:r>
            <a:r>
              <a:rPr lang="ru-RU" dirty="0" smtClean="0"/>
              <a:t>удовлетворённости </a:t>
            </a:r>
            <a:r>
              <a:rPr lang="ru-RU" dirty="0"/>
              <a:t>трудом и планирования карьеры сотрудников</a:t>
            </a:r>
          </a:p>
          <a:p>
            <a:pPr lvl="0"/>
            <a:r>
              <a:rPr lang="ru-RU" dirty="0" smtClean="0"/>
              <a:t>Самая распространённая форма– гибкий график работы– легко применима </a:t>
            </a:r>
            <a:r>
              <a:rPr lang="ru-RU" dirty="0"/>
              <a:t>на практике, </a:t>
            </a:r>
            <a:r>
              <a:rPr lang="ru-RU" dirty="0" smtClean="0"/>
              <a:t>без особых финансовых затрат</a:t>
            </a:r>
          </a:p>
          <a:p>
            <a:pPr lvl="0"/>
            <a:r>
              <a:rPr lang="ru-RU" dirty="0" smtClean="0"/>
              <a:t>Учитываются индивидуальные </a:t>
            </a:r>
            <a:r>
              <a:rPr lang="ru-RU" dirty="0"/>
              <a:t>потребности сотрудников</a:t>
            </a:r>
            <a:r>
              <a:rPr lang="ru-RU" dirty="0" smtClean="0"/>
              <a:t>, что приводит к снижению уровня </a:t>
            </a:r>
            <a:r>
              <a:rPr lang="ru-RU" dirty="0"/>
              <a:t>стресса и усталости</a:t>
            </a:r>
          </a:p>
          <a:p>
            <a:pPr lvl="0"/>
            <a:r>
              <a:rPr lang="ru-RU" dirty="0" smtClean="0"/>
              <a:t>Повышается уровень </a:t>
            </a:r>
            <a:r>
              <a:rPr lang="ru-RU" dirty="0" err="1" smtClean="0"/>
              <a:t>вовлечённости</a:t>
            </a:r>
            <a:r>
              <a:rPr lang="ru-RU" dirty="0"/>
              <a:t>, </a:t>
            </a:r>
            <a:r>
              <a:rPr lang="ru-RU" dirty="0" smtClean="0"/>
              <a:t>доверия к компании, </a:t>
            </a:r>
            <a:r>
              <a:rPr lang="ru-RU" dirty="0"/>
              <a:t>работа в своём </a:t>
            </a:r>
            <a:r>
              <a:rPr lang="ru-RU" dirty="0" smtClean="0"/>
              <a:t>собственном ритме повышает производительность труда</a:t>
            </a:r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041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Недостатки наличия гибких форм занятости в компании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r>
              <a:rPr lang="ru-RU" dirty="0" smtClean="0"/>
              <a:t>Снижение уровня социальной защищённости сотрудников</a:t>
            </a:r>
          </a:p>
          <a:p>
            <a:r>
              <a:rPr lang="ru-RU" dirty="0" smtClean="0"/>
              <a:t>В случае, если гибкая форма выбрана вынужденно, возможно снижение качества работы сотрудника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Десоциализация</a:t>
            </a:r>
            <a:r>
              <a:rPr lang="ru-RU" dirty="0" smtClean="0"/>
              <a:t>» сотрудников, снижение активности участия в деятельности трудового коллектива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289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 что необходимо обратить внимание службе УЧР?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Система коммуникаций между постоянными сотрудниками и сотрудниками с гибкой занятостью</a:t>
            </a:r>
          </a:p>
          <a:p>
            <a:r>
              <a:rPr lang="ru-RU" dirty="0" smtClean="0"/>
              <a:t>Поддержка формальных и неформальных отношений</a:t>
            </a:r>
          </a:p>
          <a:p>
            <a:r>
              <a:rPr lang="ru-RU" dirty="0" smtClean="0"/>
              <a:t>Чёткая координация работы сотрудников</a:t>
            </a:r>
          </a:p>
          <a:p>
            <a:r>
              <a:rPr lang="ru-RU" dirty="0" smtClean="0"/>
              <a:t>Внедрение в стратегию УЧР принципов ориентации на индивидуальные потребности </a:t>
            </a:r>
          </a:p>
          <a:p>
            <a:r>
              <a:rPr lang="ru-RU" dirty="0" smtClean="0"/>
              <a:t>При выборе формы гибкой занятости необходимо учитывать возрастную категорию и стадию жизни сотрудника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11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6421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Исследование использования гибкого графика (</a:t>
            </a:r>
            <a:r>
              <a:rPr lang="en-US" dirty="0" smtClean="0"/>
              <a:t>flexi-time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sz="3100" dirty="0" smtClean="0"/>
              <a:t>(</a:t>
            </a:r>
            <a:r>
              <a:rPr lang="en-US" sz="3100" dirty="0" err="1" smtClean="0"/>
              <a:t>Heejung</a:t>
            </a:r>
            <a:r>
              <a:rPr lang="en-US" sz="3100" dirty="0" smtClean="0"/>
              <a:t> Chung, Kea </a:t>
            </a:r>
            <a:r>
              <a:rPr lang="en-US" sz="3100" dirty="0" err="1" smtClean="0"/>
              <a:t>Tijdens</a:t>
            </a:r>
            <a:r>
              <a:rPr lang="en-US" sz="3100" dirty="0" smtClean="0"/>
              <a:t>, 2012)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1988840"/>
            <a:ext cx="7772400" cy="4608512"/>
          </a:xfrm>
        </p:spPr>
        <p:txBody>
          <a:bodyPr>
            <a:normAutofit/>
          </a:bodyPr>
          <a:lstStyle/>
          <a:p>
            <a:r>
              <a:rPr lang="ru-RU" dirty="0" smtClean="0"/>
              <a:t>Преимущества: </a:t>
            </a:r>
          </a:p>
          <a:p>
            <a:pPr marL="0" indent="0">
              <a:buNone/>
            </a:pPr>
            <a:r>
              <a:rPr lang="ru-RU" dirty="0" smtClean="0"/>
              <a:t>Снижение частоты опозданий, абсентеизма, отпусков по болезни, уровня текучести, повышение уровня производительности, эффективности коммуникаций</a:t>
            </a:r>
          </a:p>
          <a:p>
            <a:r>
              <a:rPr lang="ru-RU" dirty="0" smtClean="0"/>
              <a:t>Недостатки:</a:t>
            </a:r>
          </a:p>
          <a:p>
            <a:pPr marL="0" indent="0">
              <a:buNone/>
            </a:pPr>
            <a:r>
              <a:rPr lang="ru-RU" dirty="0" smtClean="0"/>
              <a:t>Возможное увеличение затрат на </a:t>
            </a:r>
            <a:r>
              <a:rPr lang="ru-RU" dirty="0" err="1" smtClean="0"/>
              <a:t>найм</a:t>
            </a:r>
            <a:r>
              <a:rPr lang="ru-RU" dirty="0" smtClean="0"/>
              <a:t> большего количества сотрудников, работу </a:t>
            </a:r>
            <a:r>
              <a:rPr lang="ru-RU" dirty="0" err="1" smtClean="0"/>
              <a:t>супервизеров</a:t>
            </a:r>
            <a:r>
              <a:rPr lang="ru-RU" dirty="0" smtClean="0"/>
              <a:t>, оплату сверхурочной работы, трудности ведения учёта работы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384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6421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Исследование использования временной </a:t>
            </a:r>
            <a:r>
              <a:rPr lang="ru-RU" dirty="0" smtClean="0"/>
              <a:t>занятости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sz="3100" dirty="0" smtClean="0"/>
              <a:t>Claudia Bernhard-</a:t>
            </a:r>
            <a:r>
              <a:rPr lang="en-US" sz="3100" dirty="0" err="1" smtClean="0"/>
              <a:t>Oettel</a:t>
            </a:r>
            <a:r>
              <a:rPr lang="en-US" sz="3100" dirty="0" smtClean="0"/>
              <a:t>, Thomas </a:t>
            </a:r>
            <a:r>
              <a:rPr lang="en-US" sz="3100" dirty="0" err="1" smtClean="0"/>
              <a:t>Rigotti</a:t>
            </a:r>
            <a:r>
              <a:rPr lang="en-US" sz="3100" dirty="0" smtClean="0"/>
              <a:t>, 2012</a:t>
            </a:r>
            <a:r>
              <a:rPr lang="en-US" sz="3600" dirty="0" smtClean="0"/>
              <a:t>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1988840"/>
            <a:ext cx="7772400" cy="4536504"/>
          </a:xfrm>
        </p:spPr>
        <p:txBody>
          <a:bodyPr>
            <a:normAutofit/>
          </a:bodyPr>
          <a:lstStyle/>
          <a:p>
            <a:r>
              <a:rPr lang="ru-RU" dirty="0" smtClean="0"/>
              <a:t>Снижение уровня защищённости негативно влияет на удовлетворённость трудом и </a:t>
            </a:r>
            <a:r>
              <a:rPr lang="ru-RU" dirty="0" err="1" smtClean="0"/>
              <a:t>вовлечённость</a:t>
            </a:r>
            <a:r>
              <a:rPr lang="ru-RU" dirty="0" smtClean="0"/>
              <a:t> в тех случаях, когда готовность работать временно изначально низкая</a:t>
            </a:r>
          </a:p>
          <a:p>
            <a:r>
              <a:rPr lang="ru-RU" dirty="0" smtClean="0"/>
              <a:t>Высокие ожидания о последующем продлении договора усиливают негативный эффект незащищённости на благополучие</a:t>
            </a:r>
          </a:p>
          <a:p>
            <a:r>
              <a:rPr lang="ru-RU" dirty="0" smtClean="0"/>
              <a:t>Наиболее высокий уровень удовлетворённости у сотрудников, работающих по договору с определённым сроком окончания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816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2990</TotalTime>
  <Words>449</Words>
  <Application>Microsoft Office PowerPoint</Application>
  <PresentationFormat>Экран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Справедливость</vt:lpstr>
      <vt:lpstr>Научные интерпретации основных форм гибкой занятости</vt:lpstr>
      <vt:lpstr>Гибкость занятости</vt:lpstr>
      <vt:lpstr>Ориентация форм гибкой занятости</vt:lpstr>
      <vt:lpstr>Основные формы гибкой занятости</vt:lpstr>
      <vt:lpstr>Преимущества наличия гибких форм занятости в компании</vt:lpstr>
      <vt:lpstr>Недостатки наличия гибких форм занятости в компании</vt:lpstr>
      <vt:lpstr>На что необходимо обратить внимание службе УЧР?</vt:lpstr>
      <vt:lpstr>Исследование использования гибкого графика (flexi-time)  (Heejung Chung, Kea Tijdens, 2012)</vt:lpstr>
      <vt:lpstr>Исследование использования временной занятости  (Claudia Bernhard-Oettel, Thomas Rigotti, 2012)</vt:lpstr>
      <vt:lpstr>Исследование использования удалённого рабочего места  (Laurent Taskin, Flore Bridoux, 2010)</vt:lpstr>
      <vt:lpstr>Дискуссионные вопросы</vt:lpstr>
      <vt:lpstr>Спасибо за внимание!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21</cp:revision>
  <dcterms:created xsi:type="dcterms:W3CDTF">2014-03-09T08:52:59Z</dcterms:created>
  <dcterms:modified xsi:type="dcterms:W3CDTF">2014-03-19T08:21:58Z</dcterms:modified>
</cp:coreProperties>
</file>