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73" r:id="rId2"/>
    <p:sldId id="261" r:id="rId3"/>
    <p:sldId id="258" r:id="rId4"/>
    <p:sldId id="263" r:id="rId5"/>
    <p:sldId id="271" r:id="rId6"/>
    <p:sldId id="264" r:id="rId7"/>
    <p:sldId id="265" r:id="rId8"/>
    <p:sldId id="266" r:id="rId9"/>
    <p:sldId id="270" r:id="rId10"/>
    <p:sldId id="274" r:id="rId11"/>
    <p:sldId id="272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105" d="100"/>
          <a:sy n="105" d="100"/>
        </p:scale>
        <p:origin x="-102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27CE-1933-4553-8AC8-8985EEF9F2CF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0340964-F07D-4EFE-9CF8-152800444E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27CE-1933-4553-8AC8-8985EEF9F2CF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0964-F07D-4EFE-9CF8-152800444E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27CE-1933-4553-8AC8-8985EEF9F2CF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0964-F07D-4EFE-9CF8-152800444E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27CE-1933-4553-8AC8-8985EEF9F2CF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0964-F07D-4EFE-9CF8-152800444E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27CE-1933-4553-8AC8-8985EEF9F2CF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0340964-F07D-4EFE-9CF8-152800444E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27CE-1933-4553-8AC8-8985EEF9F2CF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0964-F07D-4EFE-9CF8-152800444E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27CE-1933-4553-8AC8-8985EEF9F2CF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0964-F07D-4EFE-9CF8-152800444E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27CE-1933-4553-8AC8-8985EEF9F2CF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0964-F07D-4EFE-9CF8-152800444E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27CE-1933-4553-8AC8-8985EEF9F2CF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0964-F07D-4EFE-9CF8-152800444E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27CE-1933-4553-8AC8-8985EEF9F2CF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40964-F07D-4EFE-9CF8-152800444E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27CE-1933-4553-8AC8-8985EEF9F2CF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0340964-F07D-4EFE-9CF8-152800444E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0227CE-1933-4553-8AC8-8985EEF9F2CF}" type="datetimeFigureOut">
              <a:rPr lang="ru-RU" smtClean="0"/>
              <a:pPr/>
              <a:t>21.04.2014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0340964-F07D-4EFE-9CF8-152800444E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arketing.bersin.com/rs/bersin/images" TargetMode="External"/><Relationship Id="rId2" Type="http://schemas.openxmlformats.org/officeDocument/2006/relationships/hyperlink" Target="http://www.shl.ru/images/storie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ublications.hse.ru/view/69603197" TargetMode="External"/><Relationship Id="rId4" Type="http://schemas.openxmlformats.org/officeDocument/2006/relationships/hyperlink" Target="http://www.hse.ru/en/org/persons/6131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645024"/>
            <a:ext cx="7920880" cy="1080120"/>
          </a:xfrm>
        </p:spPr>
        <p:txBody>
          <a:bodyPr>
            <a:normAutofit fontScale="70000" lnSpcReduction="20000"/>
          </a:bodyPr>
          <a:lstStyle/>
          <a:p>
            <a:r>
              <a:rPr lang="ru-RU" sz="23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Решетникова Кира Викторовна </a:t>
            </a:r>
          </a:p>
          <a:p>
            <a:endParaRPr lang="ru-RU" sz="1900" i="1" dirty="0" smtClean="0">
              <a:solidFill>
                <a:schemeClr val="tx1"/>
              </a:solidFill>
            </a:endParaRPr>
          </a:p>
          <a:p>
            <a:r>
              <a:rPr lang="ru-RU" sz="1900" i="1" dirty="0" smtClean="0">
                <a:solidFill>
                  <a:schemeClr val="tx1"/>
                </a:solidFill>
              </a:rPr>
              <a:t>доцент кафедры управления человеческими ресурсами факультета менеджмента</a:t>
            </a:r>
          </a:p>
          <a:p>
            <a:r>
              <a:rPr lang="ru-RU" sz="1900" i="1" dirty="0" smtClean="0">
                <a:solidFill>
                  <a:schemeClr val="tx1"/>
                </a:solidFill>
              </a:rPr>
              <a:t> НИУ «Высшая школа экономики»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368152"/>
          </a:xfrm>
        </p:spPr>
        <p:txBody>
          <a:bodyPr>
            <a:noAutofit/>
          </a:bodyPr>
          <a:lstStyle/>
          <a:p>
            <a:r>
              <a:rPr lang="en-US" sz="3200" dirty="0" smtClean="0"/>
              <a:t>E </a:t>
            </a:r>
            <a:r>
              <a:rPr lang="ru-RU" sz="3200" dirty="0" smtClean="0"/>
              <a:t>–</a:t>
            </a:r>
            <a:r>
              <a:rPr lang="ru-RU" sz="3200" dirty="0" err="1" smtClean="0"/>
              <a:t>recruitment</a:t>
            </a:r>
            <a:r>
              <a:rPr lang="ru-RU" sz="3200" dirty="0" smtClean="0"/>
              <a:t>:</a:t>
            </a:r>
            <a:br>
              <a:rPr lang="ru-RU" sz="3200" dirty="0" smtClean="0"/>
            </a:br>
            <a:r>
              <a:rPr lang="ru-RU" sz="3200" dirty="0" smtClean="0"/>
              <a:t> практики использования IT-технологий в подборе персонала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5013176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Семинар НУГ сравнительных исследований практик УЧР</a:t>
            </a:r>
          </a:p>
          <a:p>
            <a:pPr algn="ctr"/>
            <a:r>
              <a:rPr lang="ru-RU" dirty="0" smtClean="0"/>
              <a:t>24 апреля 2014 г.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Ограничения </a:t>
            </a:r>
            <a:r>
              <a:rPr lang="ru-RU" b="1" i="1" dirty="0" smtClean="0"/>
              <a:t>практик </a:t>
            </a:r>
            <a:r>
              <a:rPr lang="en-US" b="1" i="1" dirty="0" smtClean="0"/>
              <a:t>e</a:t>
            </a:r>
            <a:r>
              <a:rPr lang="ru-RU" b="1" i="1" dirty="0" smtClean="0"/>
              <a:t>–</a:t>
            </a:r>
            <a:r>
              <a:rPr lang="ru-RU" b="1" i="1" dirty="0" err="1" smtClean="0"/>
              <a:t>recruitment</a:t>
            </a:r>
            <a:r>
              <a:rPr lang="ru-RU" b="1" i="1" dirty="0" smtClean="0"/>
              <a:t> </a:t>
            </a:r>
            <a:endParaRPr lang="ru-RU" b="1" i="1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ru-RU" dirty="0" smtClean="0"/>
              <a:t>1.    Отсутствие партнерских отношений работодателя и кандидата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2.     Ограничение перечня категорий персонала, для  привлечения которых могут использоваться новые методы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3.       Технические  и финансовые ограничения  компаний по работе с информационными системами, автоматизирующими работу с персоналом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3.     Степень развития институциональной среды, регулирующей процессы поиска, привлечения и отбора персонала</a:t>
            </a:r>
          </a:p>
          <a:p>
            <a:pPr marL="514350" indent="-514350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/>
              <a:t>Возможные направления исследований</a:t>
            </a:r>
            <a:endParaRPr lang="ru-RU" sz="2800" b="1" i="1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Какова распространенность методов </a:t>
            </a:r>
          </a:p>
          <a:p>
            <a:pPr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e-recruitment</a:t>
            </a:r>
            <a:r>
              <a:rPr lang="ru-RU" dirty="0" smtClean="0"/>
              <a:t> в различных типах компаний?</a:t>
            </a:r>
          </a:p>
          <a:p>
            <a:pPr algn="just">
              <a:buNone/>
            </a:pPr>
            <a:r>
              <a:rPr lang="ru-RU" dirty="0" smtClean="0"/>
              <a:t> </a:t>
            </a:r>
          </a:p>
          <a:p>
            <a:pPr algn="just">
              <a:buNone/>
            </a:pPr>
            <a:r>
              <a:rPr lang="ru-RU" dirty="0" smtClean="0"/>
              <a:t>Какие факторы (внутренние и внешние) влияют на выбор  практик в компаниях?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Является ли использование этих практик  свидетельством развития партнерских отношений между работником и работодателем?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Спасибо за внимание!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Цель исследования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2852936"/>
            <a:ext cx="8503920" cy="3246112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выявить основные тенденции использования новых </a:t>
            </a:r>
            <a:r>
              <a:rPr lang="ru-RU" dirty="0"/>
              <a:t>методов подбора персонала в современных </a:t>
            </a:r>
            <a:r>
              <a:rPr lang="ru-RU" dirty="0" smtClean="0"/>
              <a:t>компаниях</a:t>
            </a:r>
          </a:p>
          <a:p>
            <a:pPr algn="just">
              <a:buNone/>
            </a:pPr>
            <a:endParaRPr lang="ru-RU" dirty="0"/>
          </a:p>
          <a:p>
            <a:pPr algn="just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9"/>
            <a:ext cx="8229600" cy="648072"/>
          </a:xfrm>
        </p:spPr>
        <p:txBody>
          <a:bodyPr>
            <a:noAutofit/>
          </a:bodyPr>
          <a:lstStyle/>
          <a:p>
            <a:r>
              <a:rPr lang="ru-RU" sz="4000" dirty="0" smtClean="0">
                <a:cs typeface="Times New Roman" pitchFamily="18" charset="0"/>
              </a:rPr>
              <a:t/>
            </a:r>
            <a:br>
              <a:rPr lang="ru-RU" sz="4000" dirty="0" smtClean="0">
                <a:cs typeface="Times New Roman" pitchFamily="18" charset="0"/>
              </a:rPr>
            </a:br>
            <a:r>
              <a:rPr lang="ru-RU" sz="4000" dirty="0" smtClean="0">
                <a:cs typeface="Times New Roman" pitchFamily="18" charset="0"/>
              </a:rPr>
              <a:t/>
            </a:r>
            <a:br>
              <a:rPr lang="ru-RU" sz="4000" dirty="0" smtClean="0">
                <a:cs typeface="Times New Roman" pitchFamily="18" charset="0"/>
              </a:rPr>
            </a:br>
            <a:r>
              <a:rPr lang="ru-RU" sz="4000" dirty="0" smtClean="0">
                <a:cs typeface="Times New Roman" pitchFamily="18" charset="0"/>
              </a:rPr>
              <a:t/>
            </a:r>
            <a:br>
              <a:rPr lang="ru-RU" sz="4000" dirty="0" smtClean="0">
                <a:cs typeface="Times New Roman" pitchFamily="18" charset="0"/>
              </a:rPr>
            </a:br>
            <a:r>
              <a:rPr lang="ru-RU" sz="4000" dirty="0" smtClean="0">
                <a:cs typeface="Times New Roman" pitchFamily="18" charset="0"/>
              </a:rPr>
              <a:t/>
            </a:r>
            <a:br>
              <a:rPr lang="ru-RU" sz="4000" dirty="0" smtClean="0">
                <a:cs typeface="Times New Roman" pitchFamily="18" charset="0"/>
              </a:rPr>
            </a:br>
            <a:r>
              <a:rPr lang="ru-RU" sz="4000" dirty="0" smtClean="0">
                <a:cs typeface="Times New Roman" pitchFamily="18" charset="0"/>
              </a:rPr>
              <a:t/>
            </a:r>
            <a:br>
              <a:rPr lang="ru-RU" sz="4000" dirty="0" smtClean="0">
                <a:cs typeface="Times New Roman" pitchFamily="18" charset="0"/>
              </a:rPr>
            </a:br>
            <a:r>
              <a:rPr lang="ru-RU" sz="4000" dirty="0" smtClean="0">
                <a:cs typeface="Times New Roman" pitchFamily="18" charset="0"/>
              </a:rPr>
              <a:t/>
            </a:r>
            <a:br>
              <a:rPr lang="ru-RU" sz="4000" dirty="0" smtClean="0">
                <a:cs typeface="Times New Roman" pitchFamily="18" charset="0"/>
              </a:rPr>
            </a:br>
            <a:r>
              <a:rPr lang="ru-RU" sz="4000" dirty="0" smtClean="0">
                <a:cs typeface="Times New Roman" pitchFamily="18" charset="0"/>
              </a:rPr>
              <a:t/>
            </a:r>
            <a:br>
              <a:rPr lang="ru-RU" sz="4000" dirty="0" smtClean="0">
                <a:cs typeface="Times New Roman" pitchFamily="18" charset="0"/>
              </a:rPr>
            </a:br>
            <a:r>
              <a:rPr lang="ru-RU" sz="4000" dirty="0" smtClean="0">
                <a:cs typeface="Times New Roman" pitchFamily="18" charset="0"/>
              </a:rPr>
              <a:t/>
            </a:r>
            <a:br>
              <a:rPr lang="ru-RU" sz="4000" dirty="0" smtClean="0">
                <a:cs typeface="Times New Roman" pitchFamily="18" charset="0"/>
              </a:rPr>
            </a:br>
            <a:r>
              <a:rPr lang="ru-RU" sz="4000" dirty="0" smtClean="0">
                <a:cs typeface="Times New Roman" pitchFamily="18" charset="0"/>
              </a:rPr>
              <a:t/>
            </a:r>
            <a:br>
              <a:rPr lang="ru-RU" sz="4000" dirty="0" smtClean="0">
                <a:cs typeface="Times New Roman" pitchFamily="18" charset="0"/>
              </a:rPr>
            </a:br>
            <a:r>
              <a:rPr lang="ru-RU" sz="4000" dirty="0" smtClean="0">
                <a:cs typeface="Times New Roman" pitchFamily="18" charset="0"/>
              </a:rPr>
              <a:t/>
            </a:r>
            <a:br>
              <a:rPr lang="ru-RU" sz="4000" dirty="0" smtClean="0">
                <a:cs typeface="Times New Roman" pitchFamily="18" charset="0"/>
              </a:rPr>
            </a:br>
            <a:r>
              <a:rPr lang="ru-RU" sz="4000" dirty="0" smtClean="0">
                <a:cs typeface="Times New Roman" pitchFamily="18" charset="0"/>
              </a:rPr>
              <a:t/>
            </a:r>
            <a:br>
              <a:rPr lang="ru-RU" sz="4000" dirty="0" smtClean="0">
                <a:cs typeface="Times New Roman" pitchFamily="18" charset="0"/>
              </a:rPr>
            </a:br>
            <a:r>
              <a:rPr lang="ru-RU" sz="4000" dirty="0" smtClean="0">
                <a:cs typeface="Times New Roman" pitchFamily="18" charset="0"/>
              </a:rPr>
              <a:t/>
            </a:r>
            <a:br>
              <a:rPr lang="ru-RU" sz="4000" dirty="0" smtClean="0">
                <a:cs typeface="Times New Roman" pitchFamily="18" charset="0"/>
              </a:rPr>
            </a:br>
            <a:r>
              <a:rPr lang="ru-RU" sz="4000" dirty="0" smtClean="0">
                <a:cs typeface="Times New Roman" pitchFamily="18" charset="0"/>
              </a:rPr>
              <a:t/>
            </a:r>
            <a:br>
              <a:rPr lang="ru-RU" sz="4000" dirty="0" smtClean="0">
                <a:cs typeface="Times New Roman" pitchFamily="18" charset="0"/>
              </a:rPr>
            </a:br>
            <a:r>
              <a:rPr lang="ru-RU" sz="32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8229600" cy="468052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ru-RU" dirty="0" smtClean="0"/>
              <a:t>1. Отчеты  с результатами зарубежных исследований:</a:t>
            </a:r>
          </a:p>
          <a:p>
            <a:pPr marL="514350" indent="-514350" algn="just">
              <a:buNone/>
            </a:pPr>
            <a:r>
              <a:rPr lang="ru-RU" dirty="0"/>
              <a:t>	</a:t>
            </a:r>
            <a:r>
              <a:rPr lang="ru-RU" dirty="0" smtClean="0"/>
              <a:t> </a:t>
            </a:r>
            <a:r>
              <a:rPr lang="ru-RU" dirty="0" err="1" smtClean="0"/>
              <a:t>Феллоуб</a:t>
            </a:r>
            <a:r>
              <a:rPr lang="ru-RU" dirty="0" smtClean="0"/>
              <a:t> </a:t>
            </a:r>
            <a:r>
              <a:rPr lang="ru-RU" dirty="0"/>
              <a:t>С., </a:t>
            </a:r>
            <a:r>
              <a:rPr lang="ru-RU" dirty="0" err="1"/>
              <a:t>Кантровиц</a:t>
            </a:r>
            <a:r>
              <a:rPr lang="ru-RU" dirty="0"/>
              <a:t> Т</a:t>
            </a:r>
            <a:r>
              <a:rPr lang="ru-RU" dirty="0" smtClean="0"/>
              <a:t>. Отчет </a:t>
            </a:r>
            <a:r>
              <a:rPr lang="ru-RU" dirty="0"/>
              <a:t>о глобальных тенденциях в оценке </a:t>
            </a:r>
            <a:r>
              <a:rPr lang="ru-RU" dirty="0" smtClean="0"/>
              <a:t> за 2011, 2012, 2013 гг. -</a:t>
            </a:r>
            <a:r>
              <a:rPr lang="en-US" dirty="0" smtClean="0"/>
              <a:t>SHL</a:t>
            </a:r>
            <a:r>
              <a:rPr lang="ru-RU" dirty="0"/>
              <a:t>, 2013. </a:t>
            </a:r>
            <a:r>
              <a:rPr lang="ru-RU" dirty="0" smtClean="0"/>
              <a:t> </a:t>
            </a:r>
            <a:r>
              <a:rPr lang="en-US" u="sng" dirty="0">
                <a:hlinkClick r:id="rId2"/>
              </a:rPr>
              <a:t>http</a:t>
            </a:r>
            <a:r>
              <a:rPr lang="ru-RU" u="sng" dirty="0">
                <a:hlinkClick r:id="rId2"/>
              </a:rPr>
              <a:t>://</a:t>
            </a:r>
            <a:r>
              <a:rPr lang="en-US" u="sng" dirty="0">
                <a:hlinkClick r:id="rId2"/>
              </a:rPr>
              <a:t>www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shl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ru</a:t>
            </a:r>
            <a:r>
              <a:rPr lang="ru-RU" u="sng" dirty="0">
                <a:hlinkClick r:id="rId2"/>
              </a:rPr>
              <a:t>/</a:t>
            </a:r>
            <a:r>
              <a:rPr lang="en-US" u="sng" dirty="0">
                <a:hlinkClick r:id="rId2"/>
              </a:rPr>
              <a:t>images</a:t>
            </a:r>
            <a:r>
              <a:rPr lang="ru-RU" u="sng" dirty="0">
                <a:hlinkClick r:id="rId2"/>
              </a:rPr>
              <a:t>/</a:t>
            </a:r>
            <a:r>
              <a:rPr lang="en-US" u="sng" dirty="0">
                <a:hlinkClick r:id="rId2"/>
              </a:rPr>
              <a:t>stories</a:t>
            </a:r>
            <a:r>
              <a:rPr lang="ru-RU" u="sng" dirty="0" smtClean="0">
                <a:hlinkClick r:id="rId2"/>
              </a:rPr>
              <a:t>/</a:t>
            </a:r>
            <a:endParaRPr lang="ru-RU" u="sng" dirty="0" smtClean="0"/>
          </a:p>
          <a:p>
            <a:pPr algn="just">
              <a:buNone/>
            </a:pPr>
            <a:r>
              <a:rPr lang="ru-RU" dirty="0" smtClean="0"/>
              <a:t>	    </a:t>
            </a:r>
            <a:r>
              <a:rPr lang="en-US" dirty="0" err="1" smtClean="0"/>
              <a:t>Bersin</a:t>
            </a:r>
            <a:r>
              <a:rPr lang="en-US" dirty="0"/>
              <a:t>, J. </a:t>
            </a:r>
            <a:r>
              <a:rPr lang="ru-RU" dirty="0" smtClean="0"/>
              <a:t> </a:t>
            </a:r>
            <a:r>
              <a:rPr lang="en-US" dirty="0" smtClean="0"/>
              <a:t>Strategic </a:t>
            </a:r>
            <a:r>
              <a:rPr lang="en-US" dirty="0"/>
              <a:t>Human Resources and </a:t>
            </a:r>
            <a:r>
              <a:rPr lang="ru-RU" dirty="0" smtClean="0"/>
              <a:t>  </a:t>
            </a:r>
            <a:r>
              <a:rPr lang="en-US" dirty="0" smtClean="0"/>
              <a:t>Talent </a:t>
            </a:r>
            <a:r>
              <a:rPr lang="ru-RU" dirty="0" smtClean="0"/>
              <a:t>     </a:t>
            </a:r>
            <a:r>
              <a:rPr lang="en-US" dirty="0" smtClean="0"/>
              <a:t>Management</a:t>
            </a:r>
            <a:r>
              <a:rPr lang="en-US" dirty="0"/>
              <a:t>: </a:t>
            </a:r>
            <a:r>
              <a:rPr lang="ru-RU" dirty="0" smtClean="0"/>
              <a:t>     </a:t>
            </a:r>
            <a:r>
              <a:rPr lang="en-US" dirty="0" smtClean="0"/>
              <a:t>Predictions </a:t>
            </a:r>
            <a:r>
              <a:rPr lang="en-US" dirty="0"/>
              <a:t>for 2012. </a:t>
            </a:r>
            <a:r>
              <a:rPr lang="en-US" dirty="0" err="1"/>
              <a:t>Bersin</a:t>
            </a:r>
            <a:r>
              <a:rPr lang="en-US" dirty="0"/>
              <a:t> &amp; Associates. Retrieved January 11, </a:t>
            </a:r>
            <a:r>
              <a:rPr lang="en-US" dirty="0" smtClean="0"/>
              <a:t>2012</a:t>
            </a:r>
            <a:r>
              <a:rPr lang="ru-RU" dirty="0" smtClean="0"/>
              <a:t> </a:t>
            </a:r>
            <a:r>
              <a:rPr lang="en-US" u="sng" dirty="0" smtClean="0">
                <a:hlinkClick r:id="rId3"/>
              </a:rPr>
              <a:t>http</a:t>
            </a:r>
            <a:r>
              <a:rPr lang="en-US" u="sng" dirty="0">
                <a:hlinkClick r:id="rId3"/>
              </a:rPr>
              <a:t>://</a:t>
            </a:r>
            <a:r>
              <a:rPr lang="en-US" u="sng" dirty="0" smtClean="0">
                <a:hlinkClick r:id="rId3"/>
              </a:rPr>
              <a:t>marketing.bersin.com/rs/bersin/images</a:t>
            </a:r>
            <a:r>
              <a:rPr lang="ru-RU" u="sng" dirty="0" smtClean="0"/>
              <a:t> </a:t>
            </a:r>
          </a:p>
          <a:p>
            <a:pPr>
              <a:buNone/>
            </a:pPr>
            <a:endParaRPr lang="ru-RU" u="sng" dirty="0" smtClean="0"/>
          </a:p>
          <a:p>
            <a:pPr>
              <a:buNone/>
            </a:pPr>
            <a:r>
              <a:rPr lang="ru-RU" dirty="0" smtClean="0"/>
              <a:t>2. Публикации отечественных исследователей </a:t>
            </a:r>
          </a:p>
          <a:p>
            <a:pPr algn="just">
              <a:buNone/>
            </a:pPr>
            <a:r>
              <a:rPr lang="ru-RU" dirty="0" smtClean="0"/>
              <a:t>     </a:t>
            </a:r>
            <a:r>
              <a:rPr lang="en-US" dirty="0" err="1" smtClean="0"/>
              <a:t>Gurkov</a:t>
            </a:r>
            <a:r>
              <a:rPr lang="en-US" dirty="0" smtClean="0"/>
              <a:t> I. B., </a:t>
            </a:r>
            <a:r>
              <a:rPr lang="en-US" dirty="0" err="1" smtClean="0">
                <a:hlinkClick r:id="rId4"/>
              </a:rPr>
              <a:t>Zelenova</a:t>
            </a:r>
            <a:r>
              <a:rPr lang="en-US" dirty="0" smtClean="0">
                <a:hlinkClick r:id="rId4"/>
              </a:rPr>
              <a:t> O.</a:t>
            </a:r>
            <a:r>
              <a:rPr lang="en-US" dirty="0" smtClean="0"/>
              <a:t>, </a:t>
            </a:r>
            <a:r>
              <a:rPr lang="en-US" dirty="0" err="1" smtClean="0"/>
              <a:t>Saidov</a:t>
            </a:r>
            <a:r>
              <a:rPr lang="en-US" dirty="0" smtClean="0"/>
              <a:t> Z. </a:t>
            </a:r>
            <a:r>
              <a:rPr lang="en-US" i="1" dirty="0" smtClean="0">
                <a:hlinkClick r:id="rId5"/>
              </a:rPr>
              <a:t>Mutation of HRM practices in Russia: an application of CRANET methodology</a:t>
            </a:r>
            <a:r>
              <a:rPr lang="en-US" dirty="0" smtClean="0"/>
              <a:t> // International Journal of Human Resource Management. 2012. Vol. 23. No. 7. P. 1289-1302. 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3. Поисковое исследование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b="1" i="1" dirty="0" smtClean="0"/>
              <a:t>Дизайн исследования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i="1" dirty="0" smtClean="0"/>
              <a:t>Цель поискового исследования:</a:t>
            </a:r>
          </a:p>
          <a:p>
            <a:pPr algn="just">
              <a:buNone/>
            </a:pPr>
            <a:r>
              <a:rPr lang="ru-RU" dirty="0" smtClean="0"/>
              <a:t>      выявить практики и формы использования                      </a:t>
            </a:r>
            <a:r>
              <a:rPr lang="en-US" dirty="0" smtClean="0"/>
              <a:t> </a:t>
            </a:r>
            <a:r>
              <a:rPr lang="ru-RU" dirty="0" err="1" smtClean="0"/>
              <a:t>e-recruitment</a:t>
            </a:r>
            <a:r>
              <a:rPr lang="ru-RU" dirty="0" smtClean="0"/>
              <a:t>  в современных российских организациях</a:t>
            </a:r>
            <a:endParaRPr lang="en-US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i="1" dirty="0" smtClean="0"/>
              <a:t>Метод сбора данных:</a:t>
            </a:r>
          </a:p>
          <a:p>
            <a:pPr>
              <a:buNone/>
            </a:pPr>
            <a:r>
              <a:rPr lang="ru-RU" b="1" i="1" dirty="0"/>
              <a:t>	</a:t>
            </a:r>
            <a:r>
              <a:rPr lang="ru-RU" b="1" i="1" dirty="0" smtClean="0"/>
              <a:t>-  </a:t>
            </a:r>
            <a:r>
              <a:rPr lang="ru-RU" dirty="0" smtClean="0"/>
              <a:t>анализ сайтов компаний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- анализ активности компаний в сетях</a:t>
            </a:r>
          </a:p>
          <a:p>
            <a:pPr algn="just">
              <a:buNone/>
            </a:pPr>
            <a:r>
              <a:rPr lang="ru-RU" dirty="0" smtClean="0"/>
              <a:t>   - анализ публикаций практиков в бизнес-    изданиях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/>
              <a:t>Отбор эмпирических объектов исследования</a:t>
            </a:r>
            <a:endParaRPr lang="ru-RU" sz="32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772816"/>
            <a:ext cx="8503920" cy="4326232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/>
              <a:t>   </a:t>
            </a:r>
            <a:r>
              <a:rPr lang="ru-RU" b="1" i="1" dirty="0" smtClean="0"/>
              <a:t>Рейтинг работодателей России  2012</a:t>
            </a:r>
          </a:p>
          <a:p>
            <a:pPr algn="ctr">
              <a:buNone/>
            </a:pPr>
            <a:r>
              <a:rPr lang="ru-RU" dirty="0" smtClean="0"/>
              <a:t>	проект, организованный компанией </a:t>
            </a:r>
            <a:r>
              <a:rPr lang="ru-RU" dirty="0" err="1" smtClean="0"/>
              <a:t>HeadHunter</a:t>
            </a:r>
            <a:r>
              <a:rPr lang="ru-RU" dirty="0" smtClean="0"/>
              <a:t>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1      </a:t>
            </a:r>
            <a:r>
              <a:rPr lang="ru-RU" dirty="0" err="1" smtClean="0"/>
              <a:t>Google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      МТС</a:t>
            </a:r>
          </a:p>
          <a:p>
            <a:pPr marL="514350" indent="-514350">
              <a:buNone/>
            </a:pPr>
            <a:r>
              <a:rPr lang="ru-RU" dirty="0" smtClean="0"/>
              <a:t>3      </a:t>
            </a:r>
            <a:r>
              <a:rPr lang="ru-RU" dirty="0" err="1" smtClean="0"/>
              <a:t>Microsoft</a:t>
            </a: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4      АФК «Система»</a:t>
            </a:r>
          </a:p>
          <a:p>
            <a:pPr>
              <a:buNone/>
            </a:pPr>
            <a:r>
              <a:rPr lang="ru-RU" dirty="0" smtClean="0"/>
              <a:t>5      Банк </a:t>
            </a:r>
            <a:r>
              <a:rPr lang="ru-RU" dirty="0" err="1" smtClean="0"/>
              <a:t>Хоум</a:t>
            </a:r>
            <a:r>
              <a:rPr lang="ru-RU" dirty="0" smtClean="0"/>
              <a:t> Кредит </a:t>
            </a:r>
          </a:p>
          <a:p>
            <a:pPr marL="514350" indent="-514350">
              <a:buNone/>
            </a:pPr>
            <a:r>
              <a:rPr lang="ru-RU" dirty="0" smtClean="0"/>
              <a:t>6      ОАО «Газпром нефть»</a:t>
            </a:r>
          </a:p>
          <a:p>
            <a:pPr marL="514350" indent="-514350">
              <a:buNone/>
            </a:pPr>
            <a:r>
              <a:rPr lang="ru-RU" dirty="0" smtClean="0"/>
              <a:t>7      Центр речевых технологий</a:t>
            </a:r>
          </a:p>
          <a:p>
            <a:pPr marL="514350" indent="-514350">
              <a:buNone/>
            </a:pPr>
            <a:r>
              <a:rPr lang="ru-RU" dirty="0" smtClean="0"/>
              <a:t>8      </a:t>
            </a:r>
            <a:r>
              <a:rPr lang="ru-RU" dirty="0" err="1" smtClean="0"/>
              <a:t>Coca-Cola</a:t>
            </a:r>
            <a:r>
              <a:rPr lang="ru-RU" dirty="0" smtClean="0"/>
              <a:t> </a:t>
            </a:r>
            <a:r>
              <a:rPr lang="ru-RU" dirty="0" err="1" smtClean="0"/>
              <a:t>Hellenic</a:t>
            </a: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9      Кофейная Кантата </a:t>
            </a:r>
          </a:p>
          <a:p>
            <a:pPr marL="514350" indent="-514350">
              <a:buNone/>
            </a:pPr>
            <a:r>
              <a:rPr lang="ru-RU" dirty="0" smtClean="0"/>
              <a:t>10     </a:t>
            </a:r>
            <a:r>
              <a:rPr lang="ru-RU" dirty="0" err="1" smtClean="0"/>
              <a:t>PepsiCo</a:t>
            </a:r>
            <a:r>
              <a:rPr lang="ru-RU" dirty="0" smtClean="0"/>
              <a:t> </a:t>
            </a:r>
          </a:p>
          <a:p>
            <a:pPr marL="514350" indent="-514350">
              <a:buAutoNum type="arabicPlain" startAt="10"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Ключевые индикаторы</a:t>
            </a:r>
            <a:endParaRPr lang="ru-RU" b="1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4038600" cy="5040560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endParaRPr lang="ru-RU" sz="2900" b="1" dirty="0" smtClean="0"/>
          </a:p>
          <a:p>
            <a:pPr algn="ctr">
              <a:buNone/>
            </a:pPr>
            <a:r>
              <a:rPr lang="ru-RU" sz="3500" b="1" dirty="0" smtClean="0"/>
              <a:t>Работа с сетевыми ресурсами</a:t>
            </a:r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ru-RU" sz="4000" dirty="0" smtClean="0"/>
              <a:t>- работа с социальными сетями (</a:t>
            </a:r>
            <a:r>
              <a:rPr lang="ru-RU" sz="4000" dirty="0" err="1" smtClean="0"/>
              <a:t>Вконтакте</a:t>
            </a:r>
            <a:r>
              <a:rPr lang="ru-RU" sz="4000" dirty="0" smtClean="0"/>
              <a:t>, </a:t>
            </a:r>
            <a:r>
              <a:rPr lang="ru-RU" sz="4000" dirty="0" err="1" smtClean="0"/>
              <a:t>Фейсбук</a:t>
            </a:r>
            <a:r>
              <a:rPr lang="ru-RU" sz="4000" dirty="0" smtClean="0"/>
              <a:t>, </a:t>
            </a:r>
            <a:r>
              <a:rPr lang="ru-RU" sz="4000" dirty="0" err="1" smtClean="0"/>
              <a:t>Twitter</a:t>
            </a:r>
            <a:r>
              <a:rPr lang="ru-RU" sz="4000" dirty="0" smtClean="0"/>
              <a:t>): наличие групп  компании в социальных сетях;  сообщения о вакансиях  и процедурах отбора; обсуждение процедуры и результатов отбора в социальных сетях.</a:t>
            </a:r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-  работа с профессиональными сетями:</a:t>
            </a:r>
          </a:p>
          <a:p>
            <a:pPr>
              <a:buNone/>
            </a:pPr>
            <a:r>
              <a:rPr lang="ru-RU" sz="4000" dirty="0" smtClean="0"/>
              <a:t>	 сообщения о вакансиях  и процедурах отбора; </a:t>
            </a:r>
          </a:p>
          <a:p>
            <a:pPr>
              <a:buNone/>
            </a:pPr>
            <a:r>
              <a:rPr lang="ru-RU" sz="4000" dirty="0" smtClean="0"/>
              <a:t>	публикационная активность hr-менеджеров в компании в сети; </a:t>
            </a:r>
          </a:p>
          <a:p>
            <a:pPr>
              <a:buNone/>
            </a:pPr>
            <a:r>
              <a:rPr lang="ru-RU" sz="4000" dirty="0" smtClean="0"/>
              <a:t>	 участие в профессиональных  обсуждениях на форумах в  профессиональных сетях;</a:t>
            </a:r>
          </a:p>
          <a:p>
            <a:pPr>
              <a:buNone/>
            </a:pPr>
            <a:r>
              <a:rPr lang="ru-RU" sz="4000" dirty="0" smtClean="0"/>
              <a:t>	просьбы о рекомендациях для кандидатов</a:t>
            </a:r>
          </a:p>
          <a:p>
            <a:pPr>
              <a:buNone/>
            </a:pPr>
            <a:r>
              <a:rPr lang="ru-RU" sz="4000" dirty="0" smtClean="0"/>
              <a:t>	</a:t>
            </a:r>
          </a:p>
          <a:p>
            <a:pPr algn="just">
              <a:buNone/>
            </a:pP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648200" y="1412776"/>
            <a:ext cx="4038600" cy="4896544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endParaRPr lang="ru-RU" sz="3600" b="1" dirty="0" smtClean="0"/>
          </a:p>
          <a:p>
            <a:pPr algn="ctr">
              <a:buNone/>
            </a:pPr>
            <a:r>
              <a:rPr lang="ru-RU" sz="3600" b="1" dirty="0" smtClean="0"/>
              <a:t>Работа с сайтом компании</a:t>
            </a:r>
          </a:p>
          <a:p>
            <a:pPr algn="ctr">
              <a:buNone/>
            </a:pPr>
            <a:endParaRPr lang="ru-RU" sz="1800" dirty="0" smtClean="0"/>
          </a:p>
          <a:p>
            <a:pPr algn="just">
              <a:buNone/>
            </a:pPr>
            <a:r>
              <a:rPr lang="ru-RU" sz="1800" dirty="0" smtClean="0"/>
              <a:t>-</a:t>
            </a:r>
            <a:r>
              <a:rPr lang="ru-RU" sz="4000" dirty="0" smtClean="0"/>
              <a:t>информация о вакансиях (описание вакансий: требований, условий работы)</a:t>
            </a:r>
          </a:p>
          <a:p>
            <a:pPr algn="just">
              <a:buNone/>
            </a:pPr>
            <a:endParaRPr lang="ru-RU" sz="4000" dirty="0" smtClean="0"/>
          </a:p>
          <a:p>
            <a:pPr algn="just">
              <a:buNone/>
            </a:pPr>
            <a:r>
              <a:rPr lang="ru-RU" sz="4000" dirty="0" smtClean="0"/>
              <a:t>-информация о процедурах отбора</a:t>
            </a:r>
          </a:p>
          <a:p>
            <a:pPr algn="just">
              <a:buNone/>
            </a:pPr>
            <a:endParaRPr lang="ru-RU" sz="4000" dirty="0" smtClean="0"/>
          </a:p>
          <a:p>
            <a:pPr algn="just">
              <a:buNone/>
            </a:pPr>
            <a:r>
              <a:rPr lang="ru-RU" sz="4000" dirty="0" smtClean="0"/>
              <a:t>-форма предоставления информации (текстовая, </a:t>
            </a:r>
            <a:r>
              <a:rPr lang="ru-RU" sz="4000" dirty="0" err="1" smtClean="0"/>
              <a:t>видеообращения</a:t>
            </a:r>
            <a:r>
              <a:rPr lang="ru-RU" sz="4000" dirty="0" smtClean="0"/>
              <a:t>)</a:t>
            </a:r>
          </a:p>
          <a:p>
            <a:pPr algn="just">
              <a:buNone/>
            </a:pPr>
            <a:endParaRPr lang="ru-RU" sz="4000" dirty="0" smtClean="0"/>
          </a:p>
          <a:p>
            <a:pPr algn="just">
              <a:buNone/>
            </a:pPr>
            <a:r>
              <a:rPr lang="ru-RU" sz="4000" dirty="0" smtClean="0"/>
              <a:t>-степень интерактивности:  возможность задать вопрос, написать комментарии,   заполнение форм на сайте, возможность отправки </a:t>
            </a:r>
            <a:r>
              <a:rPr lang="ru-RU" sz="4000" dirty="0" err="1" smtClean="0"/>
              <a:t>резюме,видеофайлов</a:t>
            </a:r>
            <a:r>
              <a:rPr lang="ru-RU" sz="4000" dirty="0" smtClean="0"/>
              <a:t>, возможность  пройти тестирование на сайте, наличие обратной связи по процедуре отбора</a:t>
            </a:r>
          </a:p>
          <a:p>
            <a:pPr algn="just">
              <a:buNone/>
            </a:pPr>
            <a:endParaRPr lang="ru-RU" sz="4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i="1" dirty="0"/>
              <a:t/>
            </a:r>
            <a:br>
              <a:rPr lang="ru-RU" i="1" dirty="0"/>
            </a:br>
            <a:r>
              <a:rPr lang="ru-RU" sz="3600" b="1" i="1" dirty="0" smtClean="0"/>
              <a:t>Практики</a:t>
            </a:r>
            <a:r>
              <a:rPr lang="ru-RU" sz="3600" i="1" dirty="0" smtClean="0"/>
              <a:t> </a:t>
            </a:r>
            <a:r>
              <a:rPr lang="ru-RU" sz="3600" b="1" i="1" dirty="0" smtClean="0"/>
              <a:t>работы </a:t>
            </a:r>
            <a:r>
              <a:rPr lang="ru-RU" sz="3600" b="1" i="1" dirty="0" smtClean="0"/>
              <a:t>с сетевыми ресурсами</a:t>
            </a:r>
            <a:endParaRPr lang="ru-RU" sz="36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4038600" cy="4680519"/>
          </a:xfrm>
        </p:spPr>
        <p:txBody>
          <a:bodyPr>
            <a:normAutofit fontScale="92500"/>
          </a:bodyPr>
          <a:lstStyle/>
          <a:p>
            <a:pPr marL="514350" indent="-514350" algn="ctr">
              <a:buNone/>
            </a:pPr>
            <a:r>
              <a:rPr lang="ru-RU" b="1" i="1" dirty="0" smtClean="0"/>
              <a:t>Социальные сети</a:t>
            </a:r>
          </a:p>
          <a:p>
            <a:pPr marL="514350" indent="-514350" algn="ctr">
              <a:buNone/>
            </a:pPr>
            <a:endParaRPr lang="ru-RU" dirty="0" smtClean="0"/>
          </a:p>
          <a:p>
            <a:pPr marL="514350" indent="-514350" algn="ctr">
              <a:buNone/>
            </a:pPr>
            <a:endParaRPr lang="ru-RU" dirty="0"/>
          </a:p>
          <a:p>
            <a:pPr marL="514350" indent="-514350" algn="just">
              <a:buNone/>
            </a:pPr>
            <a:r>
              <a:rPr lang="ru-RU" dirty="0" smtClean="0"/>
              <a:t>1. Страницы компаний в сетях</a:t>
            </a:r>
          </a:p>
          <a:p>
            <a:pPr marL="514350" indent="-514350" algn="just">
              <a:buNone/>
            </a:pPr>
            <a:r>
              <a:rPr lang="ru-RU" dirty="0" smtClean="0"/>
              <a:t>2.  Размещение объявлений о вакансиях</a:t>
            </a:r>
          </a:p>
          <a:p>
            <a:pPr marL="514350" indent="-514350" algn="just">
              <a:buNone/>
            </a:pPr>
            <a:r>
              <a:rPr lang="ru-RU" dirty="0" smtClean="0"/>
              <a:t>3.  Сбор данных о кандидатах</a:t>
            </a:r>
          </a:p>
          <a:p>
            <a:pPr marL="514350" indent="-514350" algn="just">
              <a:buNone/>
            </a:pPr>
            <a:r>
              <a:rPr lang="ru-RU" dirty="0" smtClean="0"/>
              <a:t>	</a:t>
            </a:r>
          </a:p>
          <a:p>
            <a:pPr marL="514350" indent="-514350" algn="just">
              <a:buNone/>
            </a:pPr>
            <a:r>
              <a:rPr lang="ru-RU" dirty="0"/>
              <a:t>	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412776"/>
            <a:ext cx="4038600" cy="468051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i="1" dirty="0" smtClean="0"/>
              <a:t>Профессиональные сети</a:t>
            </a:r>
          </a:p>
          <a:p>
            <a:pPr>
              <a:buNone/>
            </a:pPr>
            <a:endParaRPr lang="ru-RU" dirty="0"/>
          </a:p>
          <a:p>
            <a:pPr marL="514350" indent="-514350">
              <a:buNone/>
            </a:pPr>
            <a:r>
              <a:rPr lang="ru-RU" dirty="0" smtClean="0"/>
              <a:t>1.    Анализ профилей пользователей</a:t>
            </a:r>
          </a:p>
          <a:p>
            <a:pPr marL="514350" indent="-514350">
              <a:buNone/>
            </a:pPr>
            <a:r>
              <a:rPr lang="ru-RU" dirty="0" smtClean="0"/>
              <a:t>2.   Оценка компетенций кандидатов </a:t>
            </a:r>
          </a:p>
          <a:p>
            <a:pPr>
              <a:buNone/>
            </a:pPr>
            <a:r>
              <a:rPr lang="ru-RU" dirty="0" smtClean="0"/>
              <a:t>3.   Возможности развития (обучение и карьера)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88640"/>
            <a:ext cx="8534400" cy="798912"/>
          </a:xfrm>
        </p:spPr>
        <p:txBody>
          <a:bodyPr>
            <a:noAutofit/>
          </a:bodyPr>
          <a:lstStyle/>
          <a:p>
            <a:r>
              <a:rPr lang="ru-RU" sz="3200" b="1" i="1" dirty="0" smtClean="0"/>
              <a:t>Практики работы с сайтом организации</a:t>
            </a:r>
            <a:endParaRPr lang="ru-RU" sz="3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ru-RU" dirty="0" smtClean="0"/>
              <a:t>1.   Подбор персонала:</a:t>
            </a:r>
          </a:p>
          <a:p>
            <a:pPr marL="514350" indent="-514350">
              <a:buNone/>
            </a:pPr>
            <a:r>
              <a:rPr lang="ru-RU" dirty="0"/>
              <a:t>	</a:t>
            </a:r>
            <a:r>
              <a:rPr lang="ru-RU" dirty="0" smtClean="0"/>
              <a:t>- сервисы поиска вакансий по заданным критериям;</a:t>
            </a:r>
          </a:p>
          <a:p>
            <a:pPr marL="514350" indent="-514350">
              <a:buNone/>
            </a:pPr>
            <a:r>
              <a:rPr lang="ru-RU" dirty="0"/>
              <a:t>	</a:t>
            </a:r>
            <a:r>
              <a:rPr lang="ru-RU" dirty="0" smtClean="0"/>
              <a:t>-</a:t>
            </a:r>
            <a:r>
              <a:rPr lang="ru-RU" dirty="0" err="1" smtClean="0"/>
              <a:t>видеообъявления</a:t>
            </a:r>
            <a:r>
              <a:rPr lang="ru-RU" dirty="0" smtClean="0"/>
              <a:t>;</a:t>
            </a:r>
          </a:p>
          <a:p>
            <a:pPr marL="514350" indent="-514350">
              <a:buNone/>
            </a:pPr>
            <a:r>
              <a:rPr lang="ru-RU" dirty="0"/>
              <a:t>	</a:t>
            </a:r>
            <a:r>
              <a:rPr lang="ru-RU" dirty="0" smtClean="0"/>
              <a:t>- возможности подачи резюме в </a:t>
            </a:r>
            <a:r>
              <a:rPr lang="ru-RU" dirty="0" err="1" smtClean="0"/>
              <a:t>он-лайн</a:t>
            </a:r>
            <a:r>
              <a:rPr lang="ru-RU" dirty="0" smtClean="0"/>
              <a:t>   режиме</a:t>
            </a:r>
          </a:p>
          <a:p>
            <a:pPr marL="514350" indent="-514350">
              <a:buNone/>
            </a:pPr>
            <a:r>
              <a:rPr lang="ru-RU" dirty="0" smtClean="0"/>
              <a:t>2. Отбор кандидатов</a:t>
            </a:r>
          </a:p>
          <a:p>
            <a:pPr marL="514350" indent="-514350">
              <a:buNone/>
            </a:pPr>
            <a:r>
              <a:rPr lang="ru-RU" dirty="0"/>
              <a:t>	</a:t>
            </a:r>
            <a:r>
              <a:rPr lang="ru-RU" dirty="0" smtClean="0"/>
              <a:t>- сервисы, позволяющие обеспечивать обратную связь на каждом этапе отбора;</a:t>
            </a:r>
          </a:p>
          <a:p>
            <a:pPr marL="514350" indent="-514350">
              <a:buNone/>
            </a:pPr>
            <a:r>
              <a:rPr lang="ru-RU" dirty="0"/>
              <a:t>	</a:t>
            </a:r>
            <a:r>
              <a:rPr lang="ru-RU" dirty="0" smtClean="0"/>
              <a:t>- организация собеседований (например, собеседования по </a:t>
            </a:r>
            <a:r>
              <a:rPr lang="en-US" dirty="0" smtClean="0"/>
              <a:t>Skype</a:t>
            </a:r>
            <a:r>
              <a:rPr lang="ru-RU" dirty="0" smtClean="0"/>
              <a:t>);</a:t>
            </a:r>
          </a:p>
          <a:p>
            <a:pPr marL="514350" indent="-514350">
              <a:buNone/>
            </a:pPr>
            <a:r>
              <a:rPr lang="ru-RU" dirty="0"/>
              <a:t>	</a:t>
            </a:r>
            <a:r>
              <a:rPr lang="ru-RU" dirty="0" smtClean="0"/>
              <a:t>-</a:t>
            </a:r>
            <a:r>
              <a:rPr lang="ru-RU" dirty="0" err="1" smtClean="0"/>
              <a:t>он-лайн</a:t>
            </a:r>
            <a:r>
              <a:rPr lang="ru-RU" dirty="0" smtClean="0"/>
              <a:t> тестирование кандидатов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>
            <a:normAutofit/>
          </a:bodyPr>
          <a:lstStyle/>
          <a:p>
            <a:r>
              <a:rPr lang="ru-RU" sz="3200" b="1" i="1" dirty="0" smtClean="0"/>
              <a:t>Возможности </a:t>
            </a:r>
            <a:r>
              <a:rPr lang="ru-RU" sz="3200" b="1" i="1" dirty="0" smtClean="0"/>
              <a:t>практик </a:t>
            </a:r>
            <a:r>
              <a:rPr lang="en-US" sz="3200" b="1" i="1" dirty="0" smtClean="0"/>
              <a:t>e</a:t>
            </a:r>
            <a:r>
              <a:rPr lang="ru-RU" sz="3200" b="1" i="1" dirty="0" smtClean="0"/>
              <a:t>–</a:t>
            </a:r>
            <a:r>
              <a:rPr lang="ru-RU" sz="3200" b="1" i="1" dirty="0" err="1" smtClean="0"/>
              <a:t>recruitment</a:t>
            </a:r>
            <a:r>
              <a:rPr lang="ru-RU" sz="3200" b="1" i="1" dirty="0" smtClean="0"/>
              <a:t> </a:t>
            </a:r>
            <a:endParaRPr lang="ru-RU" sz="3200" b="1" i="1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ru-RU" dirty="0" smtClean="0"/>
              <a:t>1.         Оперативность распространения информации </a:t>
            </a:r>
            <a:r>
              <a:rPr lang="ru-RU" dirty="0"/>
              <a:t>о поиске </a:t>
            </a:r>
            <a:r>
              <a:rPr lang="ru-RU" dirty="0" smtClean="0"/>
              <a:t>специалиста, расширение поля поиска 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2.          Сбор  дополнительной информации о кандидате (в том числе – неформальной),  возможности проверки информации</a:t>
            </a:r>
          </a:p>
          <a:p>
            <a:pPr marL="514350" indent="-514350">
              <a:buAutoNum type="arabicPeriod" startAt="2"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3.          Преимущества </a:t>
            </a:r>
            <a:r>
              <a:rPr lang="ru-RU" dirty="0"/>
              <a:t>технологии </a:t>
            </a:r>
            <a:r>
              <a:rPr lang="en-US" dirty="0" smtClean="0"/>
              <a:t>executive search</a:t>
            </a:r>
            <a:r>
              <a:rPr lang="ru-RU" dirty="0" smtClean="0"/>
              <a:t> и  </a:t>
            </a:r>
            <a:r>
              <a:rPr lang="ru-RU" dirty="0" err="1" smtClean="0"/>
              <a:t>хедхантинга</a:t>
            </a:r>
            <a:r>
              <a:rPr lang="ru-RU" dirty="0" smtClean="0"/>
              <a:t> без дополнительных затрат</a:t>
            </a:r>
          </a:p>
          <a:p>
            <a:pPr marL="514350" indent="-514350">
              <a:buAutoNum type="arabicPeriod" startAt="3"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4.         Привлечение кандидатов, работающих удаленно, сотрудников из различных регионов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5.         Повышение мобильности сотрудников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6.         Сокращение затрат на отборочные процедуры</a:t>
            </a:r>
          </a:p>
          <a:p>
            <a:pPr marL="514350" indent="-514350">
              <a:buAutoNum type="arabicPeriod" startAt="6"/>
            </a:pPr>
            <a:endParaRPr lang="ru-RU" dirty="0" smtClean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294967295"/>
          </p:nvPr>
        </p:nvSpPr>
        <p:spPr>
          <a:xfrm>
            <a:off x="5105400" y="1557338"/>
            <a:ext cx="4038600" cy="456882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dirty="0" smtClean="0"/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309</TotalTime>
  <Words>384</Words>
  <Application>Microsoft Office PowerPoint</Application>
  <PresentationFormat>Экран (4:3)</PresentationFormat>
  <Paragraphs>116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Справедливость</vt:lpstr>
      <vt:lpstr>E –recruitment:  практики использования IT-технологий в подборе персонала</vt:lpstr>
      <vt:lpstr>Цель исследования</vt:lpstr>
      <vt:lpstr>              Источники</vt:lpstr>
      <vt:lpstr>Дизайн исследования</vt:lpstr>
      <vt:lpstr>Отбор эмпирических объектов исследования</vt:lpstr>
      <vt:lpstr>Ключевые индикаторы</vt:lpstr>
      <vt:lpstr>   Практики работы с сетевыми ресурсами</vt:lpstr>
      <vt:lpstr>Практики работы с сайтом организации</vt:lpstr>
      <vt:lpstr>Возможности практик e–recruitment </vt:lpstr>
      <vt:lpstr>Ограничения практик e–recruitment </vt:lpstr>
      <vt:lpstr>Возможные направления исследований</vt:lpstr>
      <vt:lpstr>Спасибо за внимание!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управленческих технологий  в России на рубеже ХIХ – ХХ вв.: институциональные механизмы распространения знаний</dc:title>
  <dc:creator>Кирилл</dc:creator>
  <cp:lastModifiedBy>Кирилл</cp:lastModifiedBy>
  <cp:revision>44</cp:revision>
  <dcterms:created xsi:type="dcterms:W3CDTF">2012-11-26T10:42:21Z</dcterms:created>
  <dcterms:modified xsi:type="dcterms:W3CDTF">2014-04-21T08:20:42Z</dcterms:modified>
</cp:coreProperties>
</file>