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62" r:id="rId6"/>
    <p:sldId id="263" r:id="rId7"/>
    <p:sldId id="264" r:id="rId8"/>
    <p:sldId id="271" r:id="rId9"/>
    <p:sldId id="267" r:id="rId10"/>
    <p:sldId id="25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ADC482-2ADF-4396-B2F4-CF0A91A84212}" type="datetimeFigureOut">
              <a:rPr lang="ru-RU" smtClean="0"/>
              <a:t>27.02.2014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F89EF-DC66-4FE0-B993-2D64140CA8A7}" type="slidenum">
              <a:rPr lang="ru-RU" smtClean="0"/>
              <a:t>‹#›</a:t>
            </a:fld>
            <a:endParaRPr lang="ru-RU"/>
          </a:p>
        </p:txBody>
      </p:sp>
    </p:spTree>
    <p:extLst>
      <p:ext uri="{BB962C8B-B14F-4D97-AF65-F5344CB8AC3E}">
        <p14:creationId xmlns:p14="http://schemas.microsoft.com/office/powerpoint/2010/main" val="3437424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Рассказать</a:t>
            </a:r>
            <a:r>
              <a:rPr lang="ru-RU" baseline="0" dirty="0" smtClean="0"/>
              <a:t> о структуре конференции, моя роль, мой уровень</a:t>
            </a:r>
            <a:r>
              <a:rPr lang="fr-CA" baseline="0" dirty="0" smtClean="0"/>
              <a:t>, </a:t>
            </a:r>
            <a:r>
              <a:rPr lang="ru-RU" baseline="0" dirty="0" smtClean="0"/>
              <a:t>ну и что это скорее мой субъективный взгляд</a:t>
            </a:r>
            <a:r>
              <a:rPr lang="en-US" baseline="0" dirty="0" smtClean="0"/>
              <a:t> + </a:t>
            </a:r>
            <a:r>
              <a:rPr lang="ru-RU" baseline="0" dirty="0" smtClean="0"/>
              <a:t>компиляция информации</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2</a:t>
            </a:fld>
            <a:endParaRPr lang="ru-RU"/>
          </a:p>
        </p:txBody>
      </p:sp>
    </p:spTree>
    <p:extLst>
      <p:ext uri="{BB962C8B-B14F-4D97-AF65-F5344CB8AC3E}">
        <p14:creationId xmlns:p14="http://schemas.microsoft.com/office/powerpoint/2010/main" val="3417427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Было</a:t>
            </a:r>
            <a:r>
              <a:rPr lang="ru-RU" baseline="0" dirty="0" smtClean="0"/>
              <a:t> немного и о языке тоже, хотя конференция действительно не профильная</a:t>
            </a:r>
            <a:r>
              <a:rPr lang="ru-RU" baseline="0" dirty="0" smtClean="0"/>
              <a:t>.</a:t>
            </a:r>
            <a:endParaRPr lang="en-US" baseline="0" dirty="0" smtClean="0"/>
          </a:p>
          <a:p>
            <a:r>
              <a:rPr lang="en-US" dirty="0" smtClean="0"/>
              <a:t>The CNP approach, as its name implies, embraces both cognition and the brain by linking the two via associations of neural damage and residual patterns of spared and impaired cognitive abilities.</a:t>
            </a:r>
            <a:r>
              <a:rPr lang="en-US" baseline="0" dirty="0" smtClean="0"/>
              <a:t> one can broadly define the CNP approach with three key features: its domain of study (inner workings of cognition), sources of data (people with developmental or acquired </a:t>
            </a:r>
            <a:r>
              <a:rPr lang="en-US" baseline="0" dirty="0" err="1" smtClean="0"/>
              <a:t>disor</a:t>
            </a:r>
            <a:r>
              <a:rPr lang="en-US" baseline="0" dirty="0" smtClean="0"/>
              <a:t>- </a:t>
            </a:r>
            <a:r>
              <a:rPr lang="en-US" baseline="0" dirty="0" err="1" smtClean="0"/>
              <a:t>ders</a:t>
            </a:r>
            <a:r>
              <a:rPr lang="en-US" baseline="0" dirty="0" smtClean="0"/>
              <a:t> of cognition), and methodology (systematic implementation of quantitative case study methods).</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3</a:t>
            </a:fld>
            <a:endParaRPr lang="ru-RU"/>
          </a:p>
        </p:txBody>
      </p:sp>
    </p:spTree>
    <p:extLst>
      <p:ext uri="{BB962C8B-B14F-4D97-AF65-F5344CB8AC3E}">
        <p14:creationId xmlns:p14="http://schemas.microsoft.com/office/powerpoint/2010/main" val="106870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Снижение</a:t>
            </a:r>
            <a:r>
              <a:rPr lang="ru-RU" baseline="0" dirty="0" smtClean="0"/>
              <a:t> цитируемости </a:t>
            </a:r>
            <a:r>
              <a:rPr lang="ru-RU" baseline="0" dirty="0" err="1" smtClean="0"/>
              <a:t>когнитивно</a:t>
            </a:r>
            <a:r>
              <a:rPr lang="ru-RU" baseline="0" dirty="0" smtClean="0"/>
              <a:t>-нейропсихологических журналов по сравнению с 80-90 годами</a:t>
            </a:r>
          </a:p>
          <a:p>
            <a:r>
              <a:rPr lang="ru-RU" baseline="0" dirty="0" smtClean="0"/>
              <a:t>В ЧАСТНОСТИ</a:t>
            </a:r>
            <a:endParaRPr lang="en-US" dirty="0" smtClean="0"/>
          </a:p>
          <a:p>
            <a:r>
              <a:rPr lang="ru-RU" dirty="0" smtClean="0"/>
              <a:t>Какое</a:t>
            </a:r>
            <a:r>
              <a:rPr lang="ru-RU" baseline="0" dirty="0" smtClean="0"/>
              <a:t> количество паттернов может быть? </a:t>
            </a:r>
          </a:p>
          <a:p>
            <a:r>
              <a:rPr lang="ru-RU" baseline="0" dirty="0" smtClean="0"/>
              <a:t>Индивид. различия как панацея – «защитный пояс» </a:t>
            </a:r>
            <a:r>
              <a:rPr lang="ru-RU" baseline="0" dirty="0" err="1" smtClean="0"/>
              <a:t>Лакатоса</a:t>
            </a:r>
            <a:endParaRPr lang="ru-RU" baseline="0" dirty="0" smtClean="0"/>
          </a:p>
          <a:p>
            <a:r>
              <a:rPr lang="ru-RU" baseline="0" dirty="0" smtClean="0"/>
              <a:t>Надежда все же есть, но относиться внимательнее, осознавать эти вопросы</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4</a:t>
            </a:fld>
            <a:endParaRPr lang="ru-RU"/>
          </a:p>
        </p:txBody>
      </p:sp>
    </p:spTree>
    <p:extLst>
      <p:ext uri="{BB962C8B-B14F-4D97-AF65-F5344CB8AC3E}">
        <p14:creationId xmlns:p14="http://schemas.microsoft.com/office/powerpoint/2010/main" val="507558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Мои</a:t>
            </a:r>
            <a:r>
              <a:rPr lang="ru-RU" baseline="0" dirty="0" smtClean="0"/>
              <a:t> впечатления от «</a:t>
            </a:r>
            <a:r>
              <a:rPr lang="ru-RU" baseline="0" dirty="0" err="1" smtClean="0"/>
              <a:t>медикализации</a:t>
            </a:r>
            <a:r>
              <a:rPr lang="ru-RU" baseline="0" dirty="0" smtClean="0"/>
              <a:t>». Физиология, </a:t>
            </a:r>
            <a:r>
              <a:rPr lang="ru-RU" baseline="0" dirty="0" err="1" smtClean="0"/>
              <a:t>манипулятивные</a:t>
            </a:r>
            <a:r>
              <a:rPr lang="ru-RU" baseline="0" dirty="0" smtClean="0"/>
              <a:t> методы. </a:t>
            </a:r>
            <a:r>
              <a:rPr lang="ru-RU" dirty="0" smtClean="0"/>
              <a:t>Должна подчеркнуть, что здесь я тоже новичок, и в чем-то на том же уровне, что и остальные</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5</a:t>
            </a:fld>
            <a:endParaRPr lang="ru-RU"/>
          </a:p>
        </p:txBody>
      </p:sp>
    </p:spTree>
    <p:extLst>
      <p:ext uri="{BB962C8B-B14F-4D97-AF65-F5344CB8AC3E}">
        <p14:creationId xmlns:p14="http://schemas.microsoft.com/office/powerpoint/2010/main" val="1927636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Про</a:t>
            </a:r>
            <a:r>
              <a:rPr lang="ru-RU" baseline="0" dirty="0" smtClean="0"/>
              <a:t> автора: </a:t>
            </a:r>
            <a:r>
              <a:rPr lang="fr-CA" dirty="0" smtClean="0"/>
              <a:t>Jenny Crinion: language therapist</a:t>
            </a:r>
            <a:r>
              <a:rPr lang="ru-RU" dirty="0" smtClean="0"/>
              <a:t> </a:t>
            </a:r>
            <a:r>
              <a:rPr lang="en-US" sz="1200" b="0" i="0" kern="1200" dirty="0" smtClean="0">
                <a:solidFill>
                  <a:schemeClr val="tx1"/>
                </a:solidFill>
                <a:effectLst/>
                <a:latin typeface="+mn-lt"/>
                <a:ea typeface="+mn-ea"/>
                <a:cs typeface="+mn-cs"/>
              </a:rPr>
              <a:t>neuroscientist and speech and language therapist my current research aims to understand why only some patients recover from anomia (word finding problems) following aphasic stroke, and for those who don’t, how the treatment of anomia might be more effective.</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Воздействие</a:t>
            </a:r>
            <a:r>
              <a:rPr lang="ru-RU" sz="1200" b="0" i="0" kern="1200" baseline="0" dirty="0" smtClean="0">
                <a:solidFill>
                  <a:schemeClr val="tx1"/>
                </a:solidFill>
                <a:effectLst/>
                <a:latin typeface="+mn-lt"/>
                <a:ea typeface="+mn-ea"/>
                <a:cs typeface="+mn-cs"/>
              </a:rPr>
              <a:t> на мембраны нервны клеток, увеличивая или уменьшая способность клеток возбуждаться</a:t>
            </a:r>
            <a:endParaRPr lang="ru-RU" dirty="0" smtClean="0"/>
          </a:p>
          <a:p>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6</a:t>
            </a:fld>
            <a:endParaRPr lang="ru-RU"/>
          </a:p>
        </p:txBody>
      </p:sp>
    </p:spTree>
    <p:extLst>
      <p:ext uri="{BB962C8B-B14F-4D97-AF65-F5344CB8AC3E}">
        <p14:creationId xmlns:p14="http://schemas.microsoft.com/office/powerpoint/2010/main" val="3061295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fr-CA" dirty="0" smtClean="0"/>
              <a:t>1.</a:t>
            </a:r>
            <a:r>
              <a:rPr lang="fr-CA" baseline="0" dirty="0" smtClean="0"/>
              <a:t> </a:t>
            </a:r>
            <a:r>
              <a:rPr lang="ru-RU" baseline="0" dirty="0" smtClean="0"/>
              <a:t>Рассказать про контралатеральную и </a:t>
            </a:r>
            <a:r>
              <a:rPr lang="ru-RU" baseline="0" dirty="0" err="1" smtClean="0"/>
              <a:t>перилизионную</a:t>
            </a:r>
            <a:r>
              <a:rPr lang="ru-RU" baseline="0" dirty="0" smtClean="0"/>
              <a:t> активность.  2. Рассказать про свидетельство о моторной реабилитации.</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7</a:t>
            </a:fld>
            <a:endParaRPr lang="ru-RU"/>
          </a:p>
        </p:txBody>
      </p:sp>
    </p:spTree>
    <p:extLst>
      <p:ext uri="{BB962C8B-B14F-4D97-AF65-F5344CB8AC3E}">
        <p14:creationId xmlns:p14="http://schemas.microsoft.com/office/powerpoint/2010/main" val="2510086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Точно</a:t>
            </a:r>
            <a:r>
              <a:rPr lang="ru-RU" baseline="0" dirty="0" smtClean="0"/>
              <a:t> не помню, какая генерализация – другие </a:t>
            </a:r>
            <a:r>
              <a:rPr lang="ru-RU" baseline="0" dirty="0" err="1" smtClean="0"/>
              <a:t>айтемы</a:t>
            </a:r>
            <a:r>
              <a:rPr lang="ru-RU" baseline="0" dirty="0" smtClean="0"/>
              <a:t> или </a:t>
            </a:r>
            <a:r>
              <a:rPr lang="fr-CA" baseline="0" dirty="0" smtClean="0"/>
              <a:t>same-different items.</a:t>
            </a:r>
            <a:endParaRPr lang="ru-RU" baseline="0" dirty="0" smtClean="0"/>
          </a:p>
          <a:p>
            <a:r>
              <a:rPr lang="ru-RU" baseline="0" dirty="0" smtClean="0"/>
              <a:t>Проблемы: </a:t>
            </a:r>
            <a:r>
              <a:rPr lang="ru-RU" baseline="0" dirty="0" err="1" smtClean="0"/>
              <a:t>эпилепт</a:t>
            </a:r>
            <a:r>
              <a:rPr lang="ru-RU" baseline="0" dirty="0" smtClean="0"/>
              <a:t>., не совсем понятен механизм, насколько длителен эффект (может быть, я просто не запомнила детали дизайна?)</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8</a:t>
            </a:fld>
            <a:endParaRPr lang="ru-RU"/>
          </a:p>
        </p:txBody>
      </p:sp>
    </p:spTree>
    <p:extLst>
      <p:ext uri="{BB962C8B-B14F-4D97-AF65-F5344CB8AC3E}">
        <p14:creationId xmlns:p14="http://schemas.microsoft.com/office/powerpoint/2010/main" val="571839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fr-CA" dirty="0" smtClean="0"/>
              <a:t>Hugues Duffau:</a:t>
            </a:r>
            <a:r>
              <a:rPr lang="fr-CA" baseline="0" dirty="0" smtClean="0"/>
              <a:t> neurosurgeon. </a:t>
            </a:r>
            <a:r>
              <a:rPr lang="ru-RU" baseline="0" smtClean="0"/>
              <a:t>РИСУНОК ! Просто </a:t>
            </a:r>
            <a:r>
              <a:rPr lang="ru-RU" baseline="0" dirty="0" smtClean="0"/>
              <a:t>потому, что для меня это было поразительно</a:t>
            </a:r>
            <a:r>
              <a:rPr lang="fr-CA" baseline="0" dirty="0" smtClean="0"/>
              <a:t>. </a:t>
            </a:r>
            <a:r>
              <a:rPr lang="ru-RU" baseline="0" dirty="0" err="1" smtClean="0"/>
              <a:t>Ходотопия</a:t>
            </a:r>
            <a:r>
              <a:rPr lang="ru-RU" baseline="0" dirty="0" smtClean="0"/>
              <a:t> – из нейрохирургии, но очень применимо!</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9</a:t>
            </a:fld>
            <a:endParaRPr lang="ru-RU"/>
          </a:p>
        </p:txBody>
      </p:sp>
    </p:spTree>
    <p:extLst>
      <p:ext uri="{BB962C8B-B14F-4D97-AF65-F5344CB8AC3E}">
        <p14:creationId xmlns:p14="http://schemas.microsoft.com/office/powerpoint/2010/main" val="3006425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Пара слов про город</a:t>
            </a:r>
            <a:endParaRPr lang="ru-RU" dirty="0"/>
          </a:p>
        </p:txBody>
      </p:sp>
      <p:sp>
        <p:nvSpPr>
          <p:cNvPr id="4" name="Номер слайда 3"/>
          <p:cNvSpPr>
            <a:spLocks noGrp="1"/>
          </p:cNvSpPr>
          <p:nvPr>
            <p:ph type="sldNum" sz="quarter" idx="10"/>
          </p:nvPr>
        </p:nvSpPr>
        <p:spPr/>
        <p:txBody>
          <a:bodyPr/>
          <a:lstStyle/>
          <a:p>
            <a:fld id="{1A2F89EF-DC66-4FE0-B993-2D64140CA8A7}" type="slidenum">
              <a:rPr lang="ru-RU" smtClean="0"/>
              <a:t>10</a:t>
            </a:fld>
            <a:endParaRPr lang="ru-RU"/>
          </a:p>
        </p:txBody>
      </p:sp>
    </p:spTree>
    <p:extLst>
      <p:ext uri="{BB962C8B-B14F-4D97-AF65-F5344CB8AC3E}">
        <p14:creationId xmlns:p14="http://schemas.microsoft.com/office/powerpoint/2010/main" val="48234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858911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68638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210833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155635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348595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C6A8B0F-470C-4C3B-A2F6-D9A689783CFC}" type="datetimeFigureOut">
              <a:rPr lang="ru-RU" smtClean="0"/>
              <a:t>27.02.2014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106664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C6A8B0F-470C-4C3B-A2F6-D9A689783CFC}" type="datetimeFigureOut">
              <a:rPr lang="ru-RU" smtClean="0"/>
              <a:t>27.02.2014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180387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C6A8B0F-470C-4C3B-A2F6-D9A689783CFC}" type="datetimeFigureOut">
              <a:rPr lang="ru-RU" smtClean="0"/>
              <a:t>27.02.2014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3356151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C6A8B0F-470C-4C3B-A2F6-D9A689783CFC}" type="datetimeFigureOut">
              <a:rPr lang="ru-RU" smtClean="0"/>
              <a:t>27.02.2014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354834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C6A8B0F-470C-4C3B-A2F6-D9A689783CFC}" type="datetimeFigureOut">
              <a:rPr lang="ru-RU" smtClean="0"/>
              <a:t>27.02.2014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2929196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C6A8B0F-470C-4C3B-A2F6-D9A689783CFC}" type="datetimeFigureOut">
              <a:rPr lang="ru-RU" smtClean="0"/>
              <a:t>27.02.2014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936F400-4D2C-4E1E-AD97-99EBC081B8EE}" type="slidenum">
              <a:rPr lang="ru-RU" smtClean="0"/>
              <a:t>‹#›</a:t>
            </a:fld>
            <a:endParaRPr lang="ru-RU"/>
          </a:p>
        </p:txBody>
      </p:sp>
    </p:spTree>
    <p:extLst>
      <p:ext uri="{BB962C8B-B14F-4D97-AF65-F5344CB8AC3E}">
        <p14:creationId xmlns:p14="http://schemas.microsoft.com/office/powerpoint/2010/main" val="376053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A8B0F-470C-4C3B-A2F6-D9A689783CFC}" type="datetimeFigureOut">
              <a:rPr lang="ru-RU" smtClean="0"/>
              <a:t>27.02.2014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36F400-4D2C-4E1E-AD97-99EBC081B8EE}" type="slidenum">
              <a:rPr lang="ru-RU" smtClean="0"/>
              <a:t>‹#›</a:t>
            </a:fld>
            <a:endParaRPr lang="ru-RU"/>
          </a:p>
        </p:txBody>
      </p:sp>
    </p:spTree>
    <p:extLst>
      <p:ext uri="{BB962C8B-B14F-4D97-AF65-F5344CB8AC3E}">
        <p14:creationId xmlns:p14="http://schemas.microsoft.com/office/powerpoint/2010/main" val="788942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a:t>The 32nd European Workshop on Cognitive </a:t>
            </a:r>
            <a:r>
              <a:rPr lang="en-US" dirty="0" smtClean="0"/>
              <a:t>Neuropsychology</a:t>
            </a:r>
            <a:br>
              <a:rPr lang="en-US" dirty="0" smtClean="0"/>
            </a:br>
            <a:r>
              <a:rPr lang="en-US" dirty="0" smtClean="0"/>
              <a:t>(</a:t>
            </a:r>
            <a:r>
              <a:rPr lang="en-US" dirty="0" err="1" smtClean="0"/>
              <a:t>Bressanone</a:t>
            </a:r>
            <a:r>
              <a:rPr lang="en-US" dirty="0" smtClean="0"/>
              <a:t>, Italy, </a:t>
            </a:r>
            <a:r>
              <a:rPr lang="en-US" dirty="0"/>
              <a:t>January </a:t>
            </a:r>
            <a:r>
              <a:rPr lang="en-US" dirty="0" smtClean="0"/>
              <a:t>26-31)</a:t>
            </a:r>
            <a:endParaRPr lang="ru-RU" dirty="0"/>
          </a:p>
        </p:txBody>
      </p:sp>
      <p:sp>
        <p:nvSpPr>
          <p:cNvPr id="3" name="Подзаголовок 2"/>
          <p:cNvSpPr>
            <a:spLocks noGrp="1"/>
          </p:cNvSpPr>
          <p:nvPr>
            <p:ph type="subTitle" idx="1"/>
          </p:nvPr>
        </p:nvSpPr>
        <p:spPr>
          <a:xfrm>
            <a:off x="4283968" y="5733256"/>
            <a:ext cx="4424536" cy="697632"/>
          </a:xfrm>
        </p:spPr>
        <p:txBody>
          <a:bodyPr/>
          <a:lstStyle/>
          <a:p>
            <a:r>
              <a:rPr lang="fr-CA" dirty="0" smtClean="0"/>
              <a:t>HSE, Yulia Akinina, 2014</a:t>
            </a:r>
            <a:endParaRPr lang="ru-RU" dirty="0"/>
          </a:p>
        </p:txBody>
      </p:sp>
    </p:spTree>
    <p:extLst>
      <p:ext uri="{BB962C8B-B14F-4D97-AF65-F5344CB8AC3E}">
        <p14:creationId xmlns:p14="http://schemas.microsoft.com/office/powerpoint/2010/main" val="1051515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Фотки города или академии</a:t>
            </a:r>
            <a:endParaRPr lang="ru-RU" dirty="0"/>
          </a:p>
        </p:txBody>
      </p:sp>
      <p:pic>
        <p:nvPicPr>
          <p:cNvPr id="1026" name="Picture 2" descr="C:\Users\Yulia\Desktop\800px-Bressanone,_duomo,_chiostro_22_elefan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457200" y="3933056"/>
            <a:ext cx="8229600" cy="1143000"/>
          </a:xfrm>
        </p:spPr>
        <p:txBody>
          <a:bodyPr>
            <a:normAutofit/>
          </a:bodyPr>
          <a:lstStyle/>
          <a:p>
            <a:r>
              <a:rPr lang="fr-CA" sz="5400" b="1" dirty="0" smtClean="0">
                <a:solidFill>
                  <a:schemeClr val="tx1">
                    <a:lumMod val="95000"/>
                    <a:lumOff val="5000"/>
                  </a:schemeClr>
                </a:solidFill>
                <a:latin typeface="Old English Text MT" panose="03040902040508030806" pitchFamily="66" charset="0"/>
                <a:ea typeface="MS Gothic" panose="020B0609070205080204" pitchFamily="49" charset="-128"/>
              </a:rPr>
              <a:t>THANK YOU!</a:t>
            </a:r>
            <a:endParaRPr lang="ru-RU" sz="5400" b="1" dirty="0">
              <a:solidFill>
                <a:schemeClr val="tx1">
                  <a:lumMod val="95000"/>
                  <a:lumOff val="5000"/>
                </a:schemeClr>
              </a:solidFill>
              <a:latin typeface="MS Gothic" panose="020B0609070205080204" pitchFamily="49" charset="-128"/>
              <a:ea typeface="MS Gothic" panose="020B0609070205080204" pitchFamily="49" charset="-128"/>
            </a:endParaRPr>
          </a:p>
        </p:txBody>
      </p:sp>
      <p:sp>
        <p:nvSpPr>
          <p:cNvPr id="4" name="Прямоугольник 3"/>
          <p:cNvSpPr/>
          <p:nvPr/>
        </p:nvSpPr>
        <p:spPr>
          <a:xfrm>
            <a:off x="107504" y="6206113"/>
            <a:ext cx="7416824" cy="646331"/>
          </a:xfrm>
          <a:prstGeom prst="rect">
            <a:avLst/>
          </a:prstGeom>
        </p:spPr>
        <p:txBody>
          <a:bodyPr wrap="square">
            <a:spAutoFit/>
          </a:bodyPr>
          <a:lstStyle/>
          <a:p>
            <a:r>
              <a:rPr lang="en-US" dirty="0" smtClean="0"/>
              <a:t>http://commons.wikimedia.org/wiki/File:Bressanone,_duomo,_chiostro_22_elefante.JPG#filelinks</a:t>
            </a:r>
            <a:endParaRPr lang="ru-RU" dirty="0"/>
          </a:p>
        </p:txBody>
      </p:sp>
    </p:spTree>
    <p:extLst>
      <p:ext uri="{BB962C8B-B14F-4D97-AF65-F5344CB8AC3E}">
        <p14:creationId xmlns:p14="http://schemas.microsoft.com/office/powerpoint/2010/main" val="2226171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European Workshop on Cognitive Neuropsychology</a:t>
            </a:r>
            <a:endParaRPr lang="ru-RU" dirty="0"/>
          </a:p>
        </p:txBody>
      </p:sp>
      <p:sp>
        <p:nvSpPr>
          <p:cNvPr id="3" name="Объект 2"/>
          <p:cNvSpPr>
            <a:spLocks noGrp="1"/>
          </p:cNvSpPr>
          <p:nvPr>
            <p:ph idx="1"/>
          </p:nvPr>
        </p:nvSpPr>
        <p:spPr/>
        <p:txBody>
          <a:bodyPr/>
          <a:lstStyle/>
          <a:p>
            <a:r>
              <a:rPr lang="fr-CA" dirty="0" smtClean="0"/>
              <a:t>Plenary sessions &amp; </a:t>
            </a:r>
            <a:r>
              <a:rPr lang="fr-CA" dirty="0" smtClean="0"/>
              <a:t>posters;</a:t>
            </a:r>
            <a:endParaRPr lang="ru-RU" dirty="0" smtClean="0"/>
          </a:p>
          <a:p>
            <a:r>
              <a:rPr lang="fr-CA" dirty="0" smtClean="0"/>
              <a:t>Plenary sessions:</a:t>
            </a:r>
          </a:p>
          <a:p>
            <a:pPr lvl="1"/>
            <a:r>
              <a:rPr lang="fr-CA" dirty="0" smtClean="0"/>
              <a:t>Topographical orientation and environmental memory;</a:t>
            </a:r>
          </a:p>
          <a:p>
            <a:pPr lvl="1"/>
            <a:r>
              <a:rPr lang="fr-CA" dirty="0" smtClean="0"/>
              <a:t>Inhibition and facilitation in recovery and rehabilitation;</a:t>
            </a:r>
          </a:p>
          <a:p>
            <a:pPr lvl="1"/>
            <a:r>
              <a:rPr lang="fr-CA" dirty="0" smtClean="0"/>
              <a:t>Cognitive neurosurgery: new perspectives for anatomo-functional </a:t>
            </a:r>
            <a:r>
              <a:rPr lang="fr-CA" dirty="0" smtClean="0"/>
              <a:t>correlations;</a:t>
            </a:r>
          </a:p>
          <a:p>
            <a:pPr lvl="1"/>
            <a:r>
              <a:rPr lang="fr-CA" dirty="0" smtClean="0"/>
              <a:t>Neuropsychology of motion perception.</a:t>
            </a:r>
            <a:endParaRPr lang="fr-CA" dirty="0" smtClean="0"/>
          </a:p>
          <a:p>
            <a:pPr lvl="1"/>
            <a:endParaRPr lang="fr-CA" dirty="0" smtClean="0"/>
          </a:p>
        </p:txBody>
      </p:sp>
    </p:spTree>
    <p:extLst>
      <p:ext uri="{BB962C8B-B14F-4D97-AF65-F5344CB8AC3E}">
        <p14:creationId xmlns:p14="http://schemas.microsoft.com/office/powerpoint/2010/main" val="2107127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European Workshop on Cognitive Neuropsychology</a:t>
            </a:r>
            <a:endParaRPr lang="ru-RU" dirty="0"/>
          </a:p>
        </p:txBody>
      </p:sp>
      <p:sp>
        <p:nvSpPr>
          <p:cNvPr id="3" name="Объект 2"/>
          <p:cNvSpPr>
            <a:spLocks noGrp="1"/>
          </p:cNvSpPr>
          <p:nvPr>
            <p:ph idx="1"/>
          </p:nvPr>
        </p:nvSpPr>
        <p:spPr/>
        <p:txBody>
          <a:bodyPr/>
          <a:lstStyle/>
          <a:p>
            <a:r>
              <a:rPr lang="fr-CA" sz="2800" dirty="0" smtClean="0"/>
              <a:t>Cognitive neuropsychology vs Neurolinguistics </a:t>
            </a:r>
            <a:r>
              <a:rPr lang="en-US" sz="2800" dirty="0" smtClean="0"/>
              <a:t>??</a:t>
            </a:r>
          </a:p>
          <a:p>
            <a:r>
              <a:rPr lang="ru-RU" sz="2800" dirty="0" smtClean="0"/>
              <a:t>«</a:t>
            </a:r>
            <a:r>
              <a:rPr lang="en-US" sz="2800" dirty="0"/>
              <a:t>The CNP approach, as its name implies, embraces both cognition and the brain by linking the two via associations of neural damage and residual patterns of spared and impaired cognitive </a:t>
            </a:r>
            <a:r>
              <a:rPr lang="en-US" sz="2800" dirty="0" smtClean="0"/>
              <a:t>abilities</a:t>
            </a:r>
            <a:r>
              <a:rPr lang="ru-RU" sz="2800" dirty="0" smtClean="0"/>
              <a:t>»</a:t>
            </a:r>
            <a:endParaRPr lang="ru-RU" sz="2800" dirty="0" smtClean="0"/>
          </a:p>
          <a:p>
            <a:r>
              <a:rPr lang="en-US" dirty="0" err="1" smtClean="0">
                <a:effectLst/>
              </a:rPr>
              <a:t>Laine</a:t>
            </a:r>
            <a:r>
              <a:rPr lang="en-US" dirty="0" smtClean="0">
                <a:effectLst/>
              </a:rPr>
              <a:t>, M., &amp; Martin, N. (2012). Cognitive Neuropsychology Has Been, Is, And Will Be Significant To </a:t>
            </a:r>
            <a:r>
              <a:rPr lang="en-US" dirty="0" err="1" smtClean="0">
                <a:effectLst/>
              </a:rPr>
              <a:t>Aphasiology</a:t>
            </a:r>
            <a:r>
              <a:rPr lang="en-US" dirty="0" smtClean="0">
                <a:effectLst/>
              </a:rPr>
              <a:t>. </a:t>
            </a:r>
            <a:r>
              <a:rPr lang="en-US" i="1" dirty="0" err="1" smtClean="0">
                <a:effectLst/>
              </a:rPr>
              <a:t>Aphasiology</a:t>
            </a:r>
            <a:r>
              <a:rPr lang="en-US" dirty="0" smtClean="0">
                <a:effectLst/>
              </a:rPr>
              <a:t>, </a:t>
            </a:r>
            <a:endParaRPr lang="ru-RU" dirty="0"/>
          </a:p>
        </p:txBody>
      </p:sp>
    </p:spTree>
    <p:extLst>
      <p:ext uri="{BB962C8B-B14F-4D97-AF65-F5344CB8AC3E}">
        <p14:creationId xmlns:p14="http://schemas.microsoft.com/office/powerpoint/2010/main" val="1459832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European Workshop on Cognitive Neuropsychology</a:t>
            </a:r>
            <a:endParaRPr lang="ru-RU" dirty="0"/>
          </a:p>
        </p:txBody>
      </p:sp>
      <p:sp>
        <p:nvSpPr>
          <p:cNvPr id="3" name="Объект 2"/>
          <p:cNvSpPr>
            <a:spLocks noGrp="1"/>
          </p:cNvSpPr>
          <p:nvPr>
            <p:ph idx="1"/>
          </p:nvPr>
        </p:nvSpPr>
        <p:spPr/>
        <p:txBody>
          <a:bodyPr>
            <a:normAutofit lnSpcReduction="10000"/>
          </a:bodyPr>
          <a:lstStyle/>
          <a:p>
            <a:r>
              <a:rPr lang="fr-CA" dirty="0" smtClean="0"/>
              <a:t>Tim Shallice: « The cognitive neuropsychology research paradigm: dodo or phoenix? »</a:t>
            </a:r>
          </a:p>
          <a:p>
            <a:pPr lvl="1"/>
            <a:r>
              <a:rPr lang="fr-CA" dirty="0" smtClean="0"/>
              <a:t>Single-case studies;</a:t>
            </a:r>
          </a:p>
          <a:p>
            <a:pPr lvl="1"/>
            <a:r>
              <a:rPr lang="fr-CA" dirty="0" smtClean="0"/>
              <a:t>Individual differences;</a:t>
            </a:r>
            <a:endParaRPr lang="ru-RU" dirty="0" smtClean="0"/>
          </a:p>
          <a:p>
            <a:pPr lvl="1"/>
            <a:r>
              <a:rPr lang="fr-CA" dirty="0" smtClean="0"/>
              <a:t>Premorbidity at one end of the continuum;</a:t>
            </a:r>
          </a:p>
          <a:p>
            <a:pPr lvl="1"/>
            <a:r>
              <a:rPr lang="fr-CA" dirty="0" smtClean="0"/>
              <a:t>Problems of falsifiability</a:t>
            </a:r>
          </a:p>
          <a:p>
            <a:pPr lvl="2"/>
            <a:r>
              <a:rPr lang="fr-CA" dirty="0" smtClean="0"/>
              <a:t>The lack of falsifying power is compensated by the number of findings that could be explained by the same set of assumptions;</a:t>
            </a:r>
          </a:p>
          <a:p>
            <a:pPr lvl="1"/>
            <a:r>
              <a:rPr lang="fr-CA" dirty="0" smtClean="0"/>
              <a:t>Medicalization of the domain.</a:t>
            </a:r>
          </a:p>
          <a:p>
            <a:pPr lvl="1"/>
            <a:endParaRPr lang="ru-RU" dirty="0"/>
          </a:p>
        </p:txBody>
      </p:sp>
    </p:spTree>
    <p:extLst>
      <p:ext uri="{BB962C8B-B14F-4D97-AF65-F5344CB8AC3E}">
        <p14:creationId xmlns:p14="http://schemas.microsoft.com/office/powerpoint/2010/main" val="18821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European Workshop on Cognitive Neuropsychology</a:t>
            </a:r>
            <a:endParaRPr lang="ru-RU" dirty="0"/>
          </a:p>
        </p:txBody>
      </p:sp>
      <p:sp>
        <p:nvSpPr>
          <p:cNvPr id="3" name="Объект 2"/>
          <p:cNvSpPr>
            <a:spLocks noGrp="1"/>
          </p:cNvSpPr>
          <p:nvPr>
            <p:ph idx="1"/>
          </p:nvPr>
        </p:nvSpPr>
        <p:spPr/>
        <p:txBody>
          <a:bodyPr/>
          <a:lstStyle/>
          <a:p>
            <a:r>
              <a:rPr lang="en-US" dirty="0" smtClean="0"/>
              <a:t>Jenny </a:t>
            </a:r>
            <a:r>
              <a:rPr lang="en-US" dirty="0" err="1" smtClean="0"/>
              <a:t>Crinion</a:t>
            </a:r>
            <a:r>
              <a:rPr lang="en-US" dirty="0" smtClean="0"/>
              <a:t>: </a:t>
            </a:r>
            <a:r>
              <a:rPr lang="ru-RU" dirty="0" smtClean="0"/>
              <a:t>«</a:t>
            </a:r>
            <a:r>
              <a:rPr lang="en-US" dirty="0" smtClean="0"/>
              <a:t>Facilitating speech production by modifying inhibitory brain connections</a:t>
            </a:r>
            <a:r>
              <a:rPr lang="ru-RU" dirty="0" smtClean="0"/>
              <a:t>»;</a:t>
            </a:r>
            <a:endParaRPr lang="en-US" dirty="0" smtClean="0"/>
          </a:p>
          <a:p>
            <a:r>
              <a:rPr lang="en-US" dirty="0" smtClean="0"/>
              <a:t>Paolo Bartolomeo, </a:t>
            </a:r>
            <a:r>
              <a:rPr lang="en-US" dirty="0" err="1" smtClean="0"/>
              <a:t>Hugues</a:t>
            </a:r>
            <a:r>
              <a:rPr lang="en-US" dirty="0" smtClean="0"/>
              <a:t> </a:t>
            </a:r>
            <a:r>
              <a:rPr lang="en-US" dirty="0" err="1" smtClean="0"/>
              <a:t>Duffau</a:t>
            </a:r>
            <a:r>
              <a:rPr lang="en-US" dirty="0" smtClean="0"/>
              <a:t>: </a:t>
            </a:r>
            <a:r>
              <a:rPr lang="fr-CA" dirty="0" smtClean="0"/>
              <a:t>«</a:t>
            </a:r>
            <a:r>
              <a:rPr lang="en-US" dirty="0" smtClean="0"/>
              <a:t>Intra-operative mapping of cognitive functions: methodological considerations</a:t>
            </a:r>
            <a:r>
              <a:rPr lang="ru-RU" dirty="0" smtClean="0"/>
              <a:t>».</a:t>
            </a:r>
            <a:endParaRPr lang="ru-RU" dirty="0"/>
          </a:p>
        </p:txBody>
      </p:sp>
    </p:spTree>
    <p:extLst>
      <p:ext uri="{BB962C8B-B14F-4D97-AF65-F5344CB8AC3E}">
        <p14:creationId xmlns:p14="http://schemas.microsoft.com/office/powerpoint/2010/main" val="1435982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Facilitating speech production by modifying inhibitory brain connections</a:t>
            </a:r>
            <a:endParaRPr lang="ru-RU" dirty="0"/>
          </a:p>
        </p:txBody>
      </p:sp>
      <p:sp>
        <p:nvSpPr>
          <p:cNvPr id="3" name="Объект 2"/>
          <p:cNvSpPr>
            <a:spLocks noGrp="1"/>
          </p:cNvSpPr>
          <p:nvPr>
            <p:ph idx="1"/>
          </p:nvPr>
        </p:nvSpPr>
        <p:spPr/>
        <p:txBody>
          <a:bodyPr/>
          <a:lstStyle/>
          <a:p>
            <a:r>
              <a:rPr lang="fr-CA" dirty="0" smtClean="0"/>
              <a:t>Basics:</a:t>
            </a:r>
          </a:p>
          <a:p>
            <a:pPr lvl="1"/>
            <a:r>
              <a:rPr lang="fr-CA" dirty="0" smtClean="0"/>
              <a:t>Inhibitory vs excitatory brain </a:t>
            </a:r>
            <a:r>
              <a:rPr lang="fr-CA" dirty="0" smtClean="0"/>
              <a:t>activity</a:t>
            </a:r>
            <a:r>
              <a:rPr lang="fr-CA" dirty="0" smtClean="0"/>
              <a:t>;</a:t>
            </a:r>
            <a:endParaRPr lang="fr-CA" dirty="0" smtClean="0"/>
          </a:p>
          <a:p>
            <a:pPr lvl="1"/>
            <a:r>
              <a:rPr lang="fr-CA" dirty="0" smtClean="0"/>
              <a:t>Inhibitory vs excitatory </a:t>
            </a:r>
            <a:r>
              <a:rPr lang="fr-CA" dirty="0" smtClean="0"/>
              <a:t>stimulation: </a:t>
            </a:r>
            <a:r>
              <a:rPr lang="fr-CA" b="1" dirty="0" smtClean="0"/>
              <a:t>tDCS</a:t>
            </a:r>
            <a:r>
              <a:rPr lang="fr-CA" b="1" dirty="0" smtClean="0"/>
              <a:t>.</a:t>
            </a:r>
            <a:endParaRPr lang="ru-RU" b="1" dirty="0" smtClean="0"/>
          </a:p>
          <a:p>
            <a:r>
              <a:rPr lang="en-US" dirty="0" smtClean="0">
                <a:effectLst/>
              </a:rPr>
              <a:t>Gottfried, S., Vijay, R., &amp; Dinesh, N. (2008). </a:t>
            </a:r>
            <a:r>
              <a:rPr lang="en-US" dirty="0" err="1" smtClean="0">
                <a:effectLst/>
              </a:rPr>
              <a:t>Transcranial</a:t>
            </a:r>
            <a:r>
              <a:rPr lang="en-US" dirty="0" smtClean="0">
                <a:effectLst/>
              </a:rPr>
              <a:t> Direct Current Stimulation in Stroke Recovery. </a:t>
            </a:r>
            <a:r>
              <a:rPr lang="en-US" i="1" dirty="0" smtClean="0">
                <a:effectLst/>
              </a:rPr>
              <a:t>Archives of Neurology</a:t>
            </a:r>
            <a:r>
              <a:rPr lang="en-US" dirty="0" smtClean="0">
                <a:effectLst/>
              </a:rPr>
              <a:t>, </a:t>
            </a:r>
            <a:r>
              <a:rPr lang="en-US" i="1" dirty="0" smtClean="0">
                <a:effectLst/>
              </a:rPr>
              <a:t>65</a:t>
            </a:r>
            <a:r>
              <a:rPr lang="en-US" dirty="0" smtClean="0">
                <a:effectLst/>
              </a:rPr>
              <a:t>(12), 1571–1576. </a:t>
            </a:r>
            <a:endParaRPr lang="en-US" dirty="0">
              <a:effectLst/>
            </a:endParaRPr>
          </a:p>
        </p:txBody>
      </p:sp>
    </p:spTree>
    <p:extLst>
      <p:ext uri="{BB962C8B-B14F-4D97-AF65-F5344CB8AC3E}">
        <p14:creationId xmlns:p14="http://schemas.microsoft.com/office/powerpoint/2010/main" val="3042527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Facilitating speech production by modifying inhibitory brain connections</a:t>
            </a:r>
            <a:endParaRPr lang="ru-RU" dirty="0"/>
          </a:p>
        </p:txBody>
      </p:sp>
      <p:sp>
        <p:nvSpPr>
          <p:cNvPr id="3" name="Объект 2"/>
          <p:cNvSpPr>
            <a:spLocks noGrp="1"/>
          </p:cNvSpPr>
          <p:nvPr>
            <p:ph idx="1"/>
          </p:nvPr>
        </p:nvSpPr>
        <p:spPr/>
        <p:txBody>
          <a:bodyPr>
            <a:normAutofit/>
          </a:bodyPr>
          <a:lstStyle/>
          <a:p>
            <a:r>
              <a:rPr lang="fr-CA" dirty="0" smtClean="0"/>
              <a:t>Suppress contralateral</a:t>
            </a:r>
            <a:r>
              <a:rPr lang="ru-RU" dirty="0" smtClean="0"/>
              <a:t> </a:t>
            </a:r>
            <a:r>
              <a:rPr lang="fr-CA" dirty="0" smtClean="0"/>
              <a:t>activity or stimulate perilesional activity?</a:t>
            </a:r>
          </a:p>
          <a:p>
            <a:r>
              <a:rPr lang="fr-CA" dirty="0" smtClean="0"/>
              <a:t>Evidence from motor rehabilitation;</a:t>
            </a:r>
          </a:p>
          <a:p>
            <a:r>
              <a:rPr lang="fr-CA" dirty="0" smtClean="0"/>
              <a:t>Not so evident in cognitive rehabilitation: suppression of contralateral activity </a:t>
            </a:r>
            <a:r>
              <a:rPr lang="fr-CA" dirty="0" smtClean="0"/>
              <a:t>is not </a:t>
            </a:r>
            <a:r>
              <a:rPr lang="fr-CA" dirty="0" smtClean="0"/>
              <a:t>always beneficial.</a:t>
            </a:r>
            <a:endParaRPr lang="ru-RU" dirty="0" smtClean="0"/>
          </a:p>
        </p:txBody>
      </p:sp>
    </p:spTree>
    <p:extLst>
      <p:ext uri="{BB962C8B-B14F-4D97-AF65-F5344CB8AC3E}">
        <p14:creationId xmlns:p14="http://schemas.microsoft.com/office/powerpoint/2010/main" val="2495159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Facilitating speech production by modifying inhibitory brain connections</a:t>
            </a:r>
            <a:endParaRPr lang="ru-RU" dirty="0"/>
          </a:p>
        </p:txBody>
      </p:sp>
      <p:sp>
        <p:nvSpPr>
          <p:cNvPr id="3" name="Объект 2"/>
          <p:cNvSpPr>
            <a:spLocks noGrp="1"/>
          </p:cNvSpPr>
          <p:nvPr>
            <p:ph idx="1"/>
          </p:nvPr>
        </p:nvSpPr>
        <p:spPr/>
        <p:txBody>
          <a:bodyPr/>
          <a:lstStyle/>
          <a:p>
            <a:r>
              <a:rPr lang="fr-CA" dirty="0" smtClean="0"/>
              <a:t>a-tDCS (excitatory) on perilesional areas + speech therapy;</a:t>
            </a:r>
          </a:p>
          <a:p>
            <a:r>
              <a:rPr lang="fr-CA" dirty="0" smtClean="0"/>
              <a:t>Control group: speech therapy + sham tDCS.</a:t>
            </a:r>
          </a:p>
          <a:p>
            <a:r>
              <a:rPr lang="fr-CA" dirty="0" smtClean="0"/>
              <a:t>RESULTS: the first group is much better:</a:t>
            </a:r>
          </a:p>
          <a:p>
            <a:pPr lvl="1"/>
            <a:r>
              <a:rPr lang="fr-CA" dirty="0" smtClean="0"/>
              <a:t>Time;</a:t>
            </a:r>
          </a:p>
          <a:p>
            <a:pPr lvl="1"/>
            <a:r>
              <a:rPr lang="fr-CA" dirty="0" smtClean="0"/>
              <a:t>Efficiency;</a:t>
            </a:r>
          </a:p>
          <a:p>
            <a:pPr lvl="1"/>
            <a:r>
              <a:rPr lang="fr-CA" dirty="0" smtClean="0"/>
              <a:t>Generalization;</a:t>
            </a:r>
          </a:p>
          <a:p>
            <a:pPr lvl="1"/>
            <a:r>
              <a:rPr lang="fr-CA" dirty="0" smtClean="0"/>
              <a:t>In some patients – improved everyday language.</a:t>
            </a:r>
          </a:p>
          <a:p>
            <a:endParaRPr lang="fr-CA" dirty="0" smtClean="0"/>
          </a:p>
          <a:p>
            <a:pPr marL="400050" lvl="1" indent="0">
              <a:buNone/>
            </a:pPr>
            <a:endParaRPr lang="ru-RU" dirty="0"/>
          </a:p>
        </p:txBody>
      </p:sp>
    </p:spTree>
    <p:extLst>
      <p:ext uri="{BB962C8B-B14F-4D97-AF65-F5344CB8AC3E}">
        <p14:creationId xmlns:p14="http://schemas.microsoft.com/office/powerpoint/2010/main" val="1409746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1498178"/>
          </a:xfrm>
        </p:spPr>
        <p:txBody>
          <a:bodyPr>
            <a:normAutofit fontScale="90000"/>
          </a:bodyPr>
          <a:lstStyle/>
          <a:p>
            <a:r>
              <a:rPr lang="fr-CA" dirty="0" smtClean="0"/>
              <a:t>Intra-operative mapping of cognitive functions:methodological considerations</a:t>
            </a:r>
            <a:endParaRPr lang="ru-RU" dirty="0"/>
          </a:p>
        </p:txBody>
      </p:sp>
      <p:sp>
        <p:nvSpPr>
          <p:cNvPr id="3" name="Объект 2"/>
          <p:cNvSpPr>
            <a:spLocks noGrp="1"/>
          </p:cNvSpPr>
          <p:nvPr>
            <p:ph idx="1"/>
          </p:nvPr>
        </p:nvSpPr>
        <p:spPr>
          <a:xfrm>
            <a:off x="457200" y="1916832"/>
            <a:ext cx="8229600" cy="4209331"/>
          </a:xfrm>
        </p:spPr>
        <p:txBody>
          <a:bodyPr>
            <a:normAutofit lnSpcReduction="10000"/>
          </a:bodyPr>
          <a:lstStyle/>
          <a:p>
            <a:r>
              <a:rPr lang="fr-CA" dirty="0" smtClean="0"/>
              <a:t>Method: electrical stimulation of the brain during awake neurosurgery</a:t>
            </a:r>
            <a:r>
              <a:rPr lang="ru-RU" dirty="0" smtClean="0"/>
              <a:t> </a:t>
            </a:r>
            <a:r>
              <a:rPr lang="fr-CA" dirty="0" smtClean="0"/>
              <a:t>due to gliomas;</a:t>
            </a:r>
            <a:endParaRPr lang="ru-RU" dirty="0" smtClean="0"/>
          </a:p>
          <a:p>
            <a:r>
              <a:rPr lang="fr-CA" dirty="0" smtClean="0"/>
              <a:t>Stimulation of white matter;</a:t>
            </a:r>
          </a:p>
          <a:p>
            <a:r>
              <a:rPr lang="fr-CA" dirty="0" smtClean="0"/>
              <a:t>Profit:</a:t>
            </a:r>
          </a:p>
          <a:p>
            <a:pPr lvl="1"/>
            <a:r>
              <a:rPr lang="fr-CA" dirty="0" smtClean="0"/>
              <a:t>For patients: prolonged life + quality of life;</a:t>
            </a:r>
          </a:p>
          <a:p>
            <a:pPr lvl="1"/>
            <a:r>
              <a:rPr lang="fr-CA" dirty="0" smtClean="0"/>
              <a:t>Reveals </a:t>
            </a:r>
            <a:r>
              <a:rPr lang="fr-CA" dirty="0" smtClean="0"/>
              <a:t>crucial curcuits for a </a:t>
            </a:r>
            <a:r>
              <a:rPr lang="fr-CA" dirty="0" smtClean="0"/>
              <a:t>function.</a:t>
            </a:r>
            <a:endParaRPr lang="ru-RU" dirty="0" smtClean="0"/>
          </a:p>
          <a:p>
            <a:r>
              <a:rPr lang="fr-CA" dirty="0" smtClean="0"/>
              <a:t>«  Brain hodotopy » : topology + hodology (the study of interconnections of brain cells)</a:t>
            </a:r>
            <a:endParaRPr lang="ru-RU" dirty="0"/>
          </a:p>
        </p:txBody>
      </p:sp>
    </p:spTree>
    <p:extLst>
      <p:ext uri="{BB962C8B-B14F-4D97-AF65-F5344CB8AC3E}">
        <p14:creationId xmlns:p14="http://schemas.microsoft.com/office/powerpoint/2010/main" val="2795654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TotalTime>
  <Words>716</Words>
  <Application>Microsoft Office PowerPoint</Application>
  <PresentationFormat>Экран (4:3)</PresentationFormat>
  <Paragraphs>76</Paragraphs>
  <Slides>10</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The 32nd European Workshop on Cognitive Neuropsychology (Bressanone, Italy, January 26-31)</vt:lpstr>
      <vt:lpstr>European Workshop on Cognitive Neuropsychology</vt:lpstr>
      <vt:lpstr>European Workshop on Cognitive Neuropsychology</vt:lpstr>
      <vt:lpstr>European Workshop on Cognitive Neuropsychology</vt:lpstr>
      <vt:lpstr>European Workshop on Cognitive Neuropsychology</vt:lpstr>
      <vt:lpstr>Facilitating speech production by modifying inhibitory brain connections</vt:lpstr>
      <vt:lpstr>Facilitating speech production by modifying inhibitory brain connections</vt:lpstr>
      <vt:lpstr>Facilitating speech production by modifying inhibitory brain connections</vt:lpstr>
      <vt:lpstr>Intra-operative mapping of cognitive functions:methodological considerations</vt:lpstr>
      <vt:lpstr>THANK YOU!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32nd European Workshop on Cognitive Neuropsychology</dc:title>
  <dc:creator>Yulia</dc:creator>
  <cp:lastModifiedBy>Yulia</cp:lastModifiedBy>
  <cp:revision>49</cp:revision>
  <dcterms:created xsi:type="dcterms:W3CDTF">2014-02-26T23:41:43Z</dcterms:created>
  <dcterms:modified xsi:type="dcterms:W3CDTF">2014-02-27T13:52:20Z</dcterms:modified>
</cp:coreProperties>
</file>