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5" r:id="rId9"/>
    <p:sldId id="277" r:id="rId10"/>
    <p:sldId id="276" r:id="rId11"/>
    <p:sldId id="278" r:id="rId12"/>
    <p:sldId id="279" r:id="rId13"/>
    <p:sldId id="273" r:id="rId14"/>
    <p:sldId id="274" r:id="rId15"/>
    <p:sldId id="280" r:id="rId16"/>
    <p:sldId id="282" r:id="rId17"/>
    <p:sldId id="28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7C3095-A815-49CE-994D-CD243D313B62}" type="datetimeFigureOut">
              <a:rPr lang="ru-RU" smtClean="0"/>
              <a:t>31.10.2014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B3FD58C-D603-4054-8EA7-CF13AB7C80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295400" y="5013176"/>
            <a:ext cx="6400800" cy="93610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Рощин С.Ю.            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31 октября 2014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Развитие академического </a:t>
            </a:r>
            <a:r>
              <a:rPr lang="ru-RU" dirty="0" smtClean="0">
                <a:solidFill>
                  <a:schemeClr val="tx1"/>
                </a:solidFill>
              </a:rPr>
              <a:t>рынка труда: </a:t>
            </a:r>
            <a:r>
              <a:rPr lang="ru-RU" dirty="0" smtClean="0">
                <a:solidFill>
                  <a:schemeClr val="tx1"/>
                </a:solidFill>
              </a:rPr>
              <a:t>задачи и возможности российских университетов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094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конкурентное предложение по контракту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2132856"/>
            <a:ext cx="7772400" cy="439248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Жилье и социальная инфраструктура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Рынок жилья и рынок арендного жилья имеют часто высокие цены, в недостаточной степени сформированы в сегменте качественного </a:t>
            </a:r>
            <a:r>
              <a:rPr lang="ru-RU" dirty="0" smtClean="0"/>
              <a:t>«эконом класса».</a:t>
            </a:r>
          </a:p>
          <a:p>
            <a:pPr marL="0" indent="0">
              <a:buNone/>
            </a:pPr>
            <a:r>
              <a:rPr lang="ru-RU" dirty="0" smtClean="0"/>
              <a:t>Заработная плата должна позволять решать проблему жилья или должно быть предложение арендного университетского жилья. </a:t>
            </a:r>
          </a:p>
        </p:txBody>
      </p:sp>
    </p:spTree>
    <p:extLst>
      <p:ext uri="{BB962C8B-B14F-4D97-AF65-F5344CB8AC3E}">
        <p14:creationId xmlns:p14="http://schemas.microsoft.com/office/powerpoint/2010/main" val="41345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70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конкурентное предложение по контракту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2204864"/>
            <a:ext cx="7772400" cy="40324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Заработная плата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Заработная плата не бывает без обязательств. Обязательная часть контракта – четкие обязательства по </a:t>
            </a:r>
            <a:r>
              <a:rPr lang="ru-RU" dirty="0" smtClean="0"/>
              <a:t>работе  результатам. </a:t>
            </a:r>
          </a:p>
          <a:p>
            <a:pPr marL="0" indent="0">
              <a:buNone/>
            </a:pPr>
            <a:r>
              <a:rPr lang="ru-RU" dirty="0" smtClean="0"/>
              <a:t>Если контракт не содержит стимулирующие выплаты, то он не интересен молодым исследователям.</a:t>
            </a:r>
          </a:p>
          <a:p>
            <a:pPr marL="0" indent="0">
              <a:buNone/>
            </a:pPr>
            <a:r>
              <a:rPr lang="ru-RU" dirty="0" smtClean="0"/>
              <a:t>Заработная плата должна быть конкурентной на региональном рынке труда, и быть сопоставимой с заработной платой по альтернативным предложениям</a:t>
            </a:r>
          </a:p>
        </p:txBody>
      </p:sp>
    </p:spTree>
    <p:extLst>
      <p:ext uri="{BB962C8B-B14F-4D97-AF65-F5344CB8AC3E}">
        <p14:creationId xmlns:p14="http://schemas.microsoft.com/office/powerpoint/2010/main" val="2673263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конкурентное предложение по контракту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Заработная плата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Кроме заработной платы </a:t>
            </a:r>
            <a:r>
              <a:rPr lang="ru-RU" dirty="0" smtClean="0"/>
              <a:t>должны быть ресурсы на академическое развитие</a:t>
            </a:r>
          </a:p>
          <a:p>
            <a:pPr marL="0" indent="0">
              <a:buNone/>
            </a:pPr>
            <a:r>
              <a:rPr lang="ru-RU" dirty="0" smtClean="0"/>
              <a:t>Ресурсы на академическую мобильность (стажировки, конференции)</a:t>
            </a:r>
          </a:p>
        </p:txBody>
      </p:sp>
    </p:spTree>
    <p:extLst>
      <p:ext uri="{BB962C8B-B14F-4D97-AF65-F5344CB8AC3E}">
        <p14:creationId xmlns:p14="http://schemas.microsoft.com/office/powerpoint/2010/main" val="3997578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ограничения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Ресурсы университета для эффективного контрактного предложения</a:t>
            </a:r>
          </a:p>
          <a:p>
            <a:r>
              <a:rPr lang="ru-RU" dirty="0" smtClean="0"/>
              <a:t>Конфликт по контрактам между уже работающими сотрудниками, и вновь нанимаемыми сотрудниками</a:t>
            </a:r>
          </a:p>
          <a:p>
            <a:r>
              <a:rPr lang="ru-RU" dirty="0" smtClean="0"/>
              <a:t>Ограничения по рынку жилья</a:t>
            </a:r>
          </a:p>
          <a:p>
            <a:r>
              <a:rPr lang="ru-RU" dirty="0" smtClean="0"/>
              <a:t>Обратная сторона политики найма – это политика увольнения</a:t>
            </a:r>
          </a:p>
          <a:p>
            <a:r>
              <a:rPr lang="ru-RU" dirty="0" smtClean="0"/>
              <a:t>Отсутствие стратегий развития у российских университетов</a:t>
            </a:r>
          </a:p>
        </p:txBody>
      </p:sp>
    </p:spTree>
    <p:extLst>
      <p:ext uri="{BB962C8B-B14F-4D97-AF65-F5344CB8AC3E}">
        <p14:creationId xmlns:p14="http://schemas.microsoft.com/office/powerpoint/2010/main" val="2866126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Академический рынок: что </a:t>
            </a:r>
            <a:r>
              <a:rPr lang="ru-RU" smtClean="0"/>
              <a:t>можно сделать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Создание академического рынка труда как реальных практик российских университетов </a:t>
            </a:r>
          </a:p>
          <a:p>
            <a:r>
              <a:rPr lang="ru-RU" dirty="0" smtClean="0"/>
              <a:t>Создание </a:t>
            </a:r>
            <a:r>
              <a:rPr lang="ru-RU" dirty="0" smtClean="0"/>
              <a:t>инфраструктуры академического рынка труда</a:t>
            </a:r>
          </a:p>
          <a:p>
            <a:r>
              <a:rPr lang="ru-RU" dirty="0" smtClean="0"/>
              <a:t>Начать с академического рынка труда «свежих» кандидатов</a:t>
            </a:r>
            <a:r>
              <a:rPr lang="ru-RU" dirty="0" smtClean="0"/>
              <a:t> наук</a:t>
            </a:r>
          </a:p>
        </p:txBody>
      </p:sp>
    </p:spTree>
    <p:extLst>
      <p:ext uri="{BB962C8B-B14F-4D97-AF65-F5344CB8AC3E}">
        <p14:creationId xmlns:p14="http://schemas.microsoft.com/office/powerpoint/2010/main" val="18572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Академический рынок: что </a:t>
            </a:r>
            <a:r>
              <a:rPr lang="ru-RU" smtClean="0"/>
              <a:t>можно сделать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Когда –   ноябрь – февраль (проблема – когда и с чем «свежие» кандидаты наук выходят на рынок, синхронизировать с конкурсными процедурами университетов по времени, с графиками образовательного процесса) </a:t>
            </a:r>
          </a:p>
          <a:p>
            <a:r>
              <a:rPr lang="ru-RU" dirty="0" smtClean="0"/>
              <a:t>Что – </a:t>
            </a:r>
            <a:r>
              <a:rPr lang="ru-RU" dirty="0" smtClean="0"/>
              <a:t>виртуальный ресурс для формирования заявок на </a:t>
            </a:r>
            <a:r>
              <a:rPr lang="ru-RU" dirty="0" err="1" smtClean="0"/>
              <a:t>найм</a:t>
            </a:r>
            <a:r>
              <a:rPr lang="ru-RU" dirty="0" smtClean="0"/>
              <a:t> и предложений кандидатов</a:t>
            </a:r>
          </a:p>
          <a:p>
            <a:r>
              <a:rPr lang="ru-RU" dirty="0" smtClean="0"/>
              <a:t>Что – «контрактная ярмарка»</a:t>
            </a:r>
          </a:p>
          <a:p>
            <a:r>
              <a:rPr lang="ru-RU" dirty="0" smtClean="0"/>
              <a:t>Обмен опытом по формированию кадровых политик и контрактов</a:t>
            </a:r>
          </a:p>
        </p:txBody>
      </p:sp>
    </p:spTree>
    <p:extLst>
      <p:ext uri="{BB962C8B-B14F-4D97-AF65-F5344CB8AC3E}">
        <p14:creationId xmlns:p14="http://schemas.microsoft.com/office/powerpoint/2010/main" val="2819432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Академический рынок: что </a:t>
            </a:r>
            <a:r>
              <a:rPr lang="ru-RU" smtClean="0"/>
              <a:t>можно сделать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Где - Один из ведущих университетов может выступить инициатором создания виртуального ресурса</a:t>
            </a:r>
          </a:p>
          <a:p>
            <a:r>
              <a:rPr lang="ru-RU" dirty="0" smtClean="0"/>
              <a:t>Где – выбрать регион или регионы для проведения «контрактной ярмарки», возможна специализация регионов по исследовательским и образовательным направлениям</a:t>
            </a:r>
          </a:p>
          <a:p>
            <a:r>
              <a:rPr lang="ru-RU" dirty="0" smtClean="0"/>
              <a:t>Когда – провести первые «контрактные ярмарки» в ноябре 2015 –феврале 2016 года</a:t>
            </a:r>
          </a:p>
          <a:p>
            <a:endParaRPr lang="ru-RU" dirty="0" smtClean="0"/>
          </a:p>
          <a:p>
            <a:r>
              <a:rPr lang="ru-RU" dirty="0" smtClean="0"/>
              <a:t>Условие – «достаточное» число университетов, которое готово сделать эффективные контрактные предложения для найма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4256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08920"/>
            <a:ext cx="7772400" cy="864096"/>
          </a:xfrm>
        </p:spPr>
        <p:txBody>
          <a:bodyPr/>
          <a:lstStyle/>
          <a:p>
            <a:pPr algn="ctr"/>
            <a:r>
              <a:rPr lang="ru-RU" dirty="0" smtClean="0"/>
              <a:t>Спасибо!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77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Академический рынок </a:t>
            </a:r>
            <a:r>
              <a:rPr lang="ru-RU" dirty="0" smtClean="0"/>
              <a:t>труда – </a:t>
            </a:r>
            <a:r>
              <a:rPr lang="ru-RU" dirty="0" smtClean="0"/>
              <a:t>что это такое?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Найм</a:t>
            </a:r>
            <a:r>
              <a:rPr lang="ru-RU" dirty="0" smtClean="0"/>
              <a:t> сотрудников, исследователей и преподавателей на внешнем рынке</a:t>
            </a:r>
          </a:p>
          <a:p>
            <a:r>
              <a:rPr lang="ru-RU" dirty="0" smtClean="0"/>
              <a:t>Выделяются два сегмента:</a:t>
            </a:r>
          </a:p>
          <a:p>
            <a:pPr>
              <a:buFontTx/>
              <a:buChar char="-"/>
            </a:pPr>
            <a:r>
              <a:rPr lang="ru-RU" dirty="0" smtClean="0"/>
              <a:t>Молодые сотрудники, «свежие» кандидаты наук</a:t>
            </a:r>
          </a:p>
          <a:p>
            <a:pPr>
              <a:buFontTx/>
              <a:buChar char="-"/>
            </a:pPr>
            <a:r>
              <a:rPr lang="ru-RU" dirty="0" smtClean="0"/>
              <a:t>«Старшие» сотрудники, имеющие академический опыт</a:t>
            </a:r>
          </a:p>
          <a:p>
            <a:r>
              <a:rPr lang="ru-RU" dirty="0" smtClean="0"/>
              <a:t>Российский </a:t>
            </a:r>
            <a:r>
              <a:rPr lang="ru-RU" dirty="0" smtClean="0"/>
              <a:t>рынок (</a:t>
            </a:r>
            <a:r>
              <a:rPr lang="ru-RU" dirty="0" smtClean="0"/>
              <a:t>российские сотрудники)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38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Академический рынок </a:t>
            </a:r>
            <a:r>
              <a:rPr lang="ru-RU" dirty="0" smtClean="0"/>
              <a:t>труда – </a:t>
            </a:r>
            <a:r>
              <a:rPr lang="ru-RU" dirty="0" smtClean="0"/>
              <a:t>зачем это нужно?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Кадровое развитие (в ряде секторов «возрастные провалы»)</a:t>
            </a:r>
          </a:p>
          <a:p>
            <a:r>
              <a:rPr lang="ru-RU" dirty="0" smtClean="0"/>
              <a:t>Развитие новых направлений исследований и образования</a:t>
            </a:r>
          </a:p>
          <a:p>
            <a:r>
              <a:rPr lang="ru-RU" dirty="0" smtClean="0"/>
              <a:t>Конкуренция за лучшие кадры</a:t>
            </a:r>
          </a:p>
          <a:p>
            <a:r>
              <a:rPr lang="ru-RU" dirty="0" smtClean="0"/>
              <a:t>Формирование перспективы и рынка труда для «своих» аспирантов и молодых исследователей (всех выпускников аспирантуры к себе нанять невозможно)</a:t>
            </a:r>
          </a:p>
        </p:txBody>
      </p:sp>
    </p:spTree>
    <p:extLst>
      <p:ext uri="{BB962C8B-B14F-4D97-AF65-F5344CB8AC3E}">
        <p14:creationId xmlns:p14="http://schemas.microsoft.com/office/powerpoint/2010/main" val="1439426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две ловушки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 США университеты «боятся» брать своих выпускников (</a:t>
            </a:r>
            <a:r>
              <a:rPr lang="ru-RU" dirty="0" smtClean="0"/>
              <a:t>инбридинг</a:t>
            </a:r>
            <a:r>
              <a:rPr lang="ru-RU" dirty="0" smtClean="0"/>
              <a:t>). Риск «герметизации» в академическом развитии</a:t>
            </a:r>
          </a:p>
          <a:p>
            <a:endParaRPr lang="ru-RU" dirty="0" smtClean="0"/>
          </a:p>
          <a:p>
            <a:r>
              <a:rPr lang="ru-RU" dirty="0" smtClean="0"/>
              <a:t>В России университеты «боятся» брать не своих выпускников. Риск «не </a:t>
            </a:r>
            <a:r>
              <a:rPr lang="ru-RU" dirty="0" smtClean="0"/>
              <a:t>соответствия</a:t>
            </a:r>
            <a:r>
              <a:rPr lang="ru-RU" dirty="0" smtClean="0"/>
              <a:t>» научной школе и корпоративной культуре</a:t>
            </a:r>
          </a:p>
        </p:txBody>
      </p:sp>
    </p:spTree>
    <p:extLst>
      <p:ext uri="{BB962C8B-B14F-4D97-AF65-F5344CB8AC3E}">
        <p14:creationId xmlns:p14="http://schemas.microsoft.com/office/powerpoint/2010/main" val="375993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9888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соотношение внутреннего и внешнего рынка труда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844824"/>
            <a:ext cx="7772400" cy="4464496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Внутренние рынки труда всегда ограничены</a:t>
            </a:r>
          </a:p>
          <a:p>
            <a:pPr>
              <a:buFontTx/>
              <a:buChar char="-"/>
            </a:pPr>
            <a:r>
              <a:rPr lang="ru-RU" dirty="0" smtClean="0"/>
              <a:t>Плюсы: возможности </a:t>
            </a:r>
            <a:r>
              <a:rPr lang="ru-RU" dirty="0" err="1" smtClean="0"/>
              <a:t>предконтрактного</a:t>
            </a:r>
            <a:r>
              <a:rPr lang="ru-RU" dirty="0" smtClean="0"/>
              <a:t> измерения, соответствие корпоративной культуре и научной школе</a:t>
            </a:r>
          </a:p>
          <a:p>
            <a:pPr>
              <a:buFontTx/>
              <a:buChar char="-"/>
            </a:pPr>
            <a:r>
              <a:rPr lang="ru-RU" dirty="0" smtClean="0"/>
              <a:t>Минусы: риск приоритета лояльности перед качеством, риск ограниченного выбора и проигрыш по качеству</a:t>
            </a:r>
            <a:endParaRPr lang="ru-RU" dirty="0"/>
          </a:p>
          <a:p>
            <a:r>
              <a:rPr lang="ru-RU" dirty="0" smtClean="0"/>
              <a:t>Внешние рынки труда - всегда есть проблема ненулевых издержек на мобильность</a:t>
            </a:r>
          </a:p>
          <a:p>
            <a:pPr>
              <a:buFontTx/>
              <a:buChar char="-"/>
            </a:pPr>
            <a:r>
              <a:rPr lang="ru-RU" dirty="0" smtClean="0"/>
              <a:t>Плюсы: широкий выбор, выигрыш по качеству, конкурентные стимулы для коллег на внутреннем рынке</a:t>
            </a:r>
          </a:p>
          <a:p>
            <a:pPr>
              <a:buFontTx/>
              <a:buChar char="-"/>
            </a:pPr>
            <a:r>
              <a:rPr lang="ru-RU" dirty="0" smtClean="0"/>
              <a:t>Минусы:  издержки на отбор, ресурсы на «конкурентные» условия по контракту</a:t>
            </a:r>
          </a:p>
          <a:p>
            <a:pPr>
              <a:buFontTx/>
              <a:buChar char="-"/>
            </a:pPr>
            <a:endParaRPr lang="ru-RU" dirty="0" smtClean="0"/>
          </a:p>
          <a:p>
            <a:r>
              <a:rPr lang="ru-RU" dirty="0" smtClean="0"/>
              <a:t>В России внешнего академического рынка труда практически нет</a:t>
            </a:r>
          </a:p>
        </p:txBody>
      </p:sp>
    </p:spTree>
    <p:extLst>
      <p:ext uri="{BB962C8B-B14F-4D97-AF65-F5344CB8AC3E}">
        <p14:creationId xmlns:p14="http://schemas.microsoft.com/office/powerpoint/2010/main" val="4005561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судьба аспиранта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условиях отсутствия внешнего академического рынка аспирант рассчитывает только на внутренний рынок</a:t>
            </a:r>
          </a:p>
          <a:p>
            <a:r>
              <a:rPr lang="ru-RU" dirty="0" smtClean="0"/>
              <a:t>Внутренний рынок </a:t>
            </a:r>
            <a:r>
              <a:rPr lang="ru-RU" dirty="0" smtClean="0"/>
              <a:t>всегда </a:t>
            </a:r>
            <a:r>
              <a:rPr lang="ru-RU" dirty="0" smtClean="0"/>
              <a:t>ограничен</a:t>
            </a:r>
          </a:p>
          <a:p>
            <a:r>
              <a:rPr lang="ru-RU" dirty="0" smtClean="0"/>
              <a:t>Вынужден инвестировать в лояльность, а не только в академические достижения</a:t>
            </a:r>
          </a:p>
          <a:p>
            <a:r>
              <a:rPr lang="ru-RU" dirty="0" smtClean="0"/>
              <a:t>Если не взяли к «себе», то перспектива выход с академического рынка</a:t>
            </a:r>
          </a:p>
          <a:p>
            <a:r>
              <a:rPr lang="ru-RU" dirty="0" smtClean="0"/>
              <a:t>«Сильные» университеты имеют свою достаточно большую аспирантуру</a:t>
            </a:r>
          </a:p>
          <a:p>
            <a:r>
              <a:rPr lang="ru-RU" dirty="0" smtClean="0"/>
              <a:t>Там, где сильные университеты, на региональном рынке есть одновременно и спрос, и перепроизводство 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176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конкурентное предложение по контракту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0309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Заработная плата</a:t>
            </a:r>
          </a:p>
          <a:p>
            <a:r>
              <a:rPr lang="ru-RU" dirty="0" smtClean="0"/>
              <a:t>Академическая среда</a:t>
            </a:r>
          </a:p>
          <a:p>
            <a:r>
              <a:rPr lang="ru-RU" dirty="0" smtClean="0"/>
              <a:t>Карьерные перспективы</a:t>
            </a:r>
          </a:p>
          <a:p>
            <a:r>
              <a:rPr lang="ru-RU" dirty="0" smtClean="0"/>
              <a:t>Жилье и социальная инфраструктура</a:t>
            </a:r>
          </a:p>
          <a:p>
            <a:r>
              <a:rPr lang="ru-RU" dirty="0" smtClean="0"/>
              <a:t>Работа для членов семьи</a:t>
            </a:r>
          </a:p>
          <a:p>
            <a:endParaRPr lang="ru-RU" dirty="0"/>
          </a:p>
          <a:p>
            <a:r>
              <a:rPr lang="ru-RU" dirty="0" smtClean="0"/>
              <a:t>И опять – Заработная плата</a:t>
            </a:r>
          </a:p>
        </p:txBody>
      </p:sp>
    </p:spTree>
    <p:extLst>
      <p:ext uri="{BB962C8B-B14F-4D97-AF65-F5344CB8AC3E}">
        <p14:creationId xmlns:p14="http://schemas.microsoft.com/office/powerpoint/2010/main" val="992112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конкурентное предложение по контракту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536504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Академическая среда</a:t>
            </a:r>
          </a:p>
          <a:p>
            <a:r>
              <a:rPr lang="ru-RU" dirty="0" smtClean="0"/>
              <a:t>Карьерные перспективы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«Свежий» кандидат наук попадает на низшие позиции, с наименьшей заработной платой, с большой нагрузкой, со слабыми перспективами роста при наличии старших коллег и при слабой кадровой динамике. Если нет четкой взаимосвязи академических достижений с заработной платой и карьерным продвижением, то контрактное предложение не перспективно</a:t>
            </a:r>
          </a:p>
        </p:txBody>
      </p:sp>
    </p:spTree>
    <p:extLst>
      <p:ext uri="{BB962C8B-B14F-4D97-AF65-F5344CB8AC3E}">
        <p14:creationId xmlns:p14="http://schemas.microsoft.com/office/powerpoint/2010/main" val="33993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70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Академический </a:t>
            </a:r>
            <a:r>
              <a:rPr lang="ru-RU" dirty="0" smtClean="0"/>
              <a:t>рынок труда: </a:t>
            </a:r>
            <a:r>
              <a:rPr lang="ru-RU" dirty="0" smtClean="0"/>
              <a:t>конкурентное предложение по контракту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536504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Академическая среда</a:t>
            </a:r>
          </a:p>
          <a:p>
            <a:r>
              <a:rPr lang="ru-RU" dirty="0" smtClean="0"/>
              <a:t>Карьерные перспективы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Для «свежего» кандидата наук важно иметь сильную академическую среду для карьерного развития. Нельзя нанять одного перспективного молодого сотрудника в подразделение с неперспективными коллегами. </a:t>
            </a:r>
          </a:p>
          <a:p>
            <a:pPr marL="0" indent="0">
              <a:buNone/>
            </a:pPr>
            <a:r>
              <a:rPr lang="ru-RU" dirty="0" smtClean="0"/>
              <a:t>Это не </a:t>
            </a:r>
            <a:r>
              <a:rPr lang="ru-RU" dirty="0" smtClean="0"/>
              <a:t>меняет ситуацию, не создает исследовательских прорывов для университета. Такой контракт не привлекателен для исследователя.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Проблема найма команд</a:t>
            </a:r>
          </a:p>
        </p:txBody>
      </p:sp>
    </p:spTree>
    <p:extLst>
      <p:ext uri="{BB962C8B-B14F-4D97-AF65-F5344CB8AC3E}">
        <p14:creationId xmlns:p14="http://schemas.microsoft.com/office/powerpoint/2010/main" val="17170853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590</TotalTime>
  <Words>814</Words>
  <Application>Microsoft Office PowerPoint</Application>
  <PresentationFormat>Экран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Развитие академического рынка труда: задачи и возможности российских университетов</vt:lpstr>
      <vt:lpstr>Академический рынок труда – что это такое?</vt:lpstr>
      <vt:lpstr>Академический рынок труда – зачем это нужно?</vt:lpstr>
      <vt:lpstr>Академический рынок труда: две ловушки</vt:lpstr>
      <vt:lpstr>Академический рынок труда: соотношение внутреннего и внешнего рынка труда</vt:lpstr>
      <vt:lpstr>Академический рынок труда: судьба аспиранта</vt:lpstr>
      <vt:lpstr>Академический рынок труда: конкурентное предложение по контракту</vt:lpstr>
      <vt:lpstr>Академический рынок труда: конкурентное предложение по контракту</vt:lpstr>
      <vt:lpstr>Академический рынок труда: конкурентное предложение по контракту</vt:lpstr>
      <vt:lpstr>Академический рынок труда: конкурентное предложение по контракту</vt:lpstr>
      <vt:lpstr>Академический рынок труда: конкурентное предложение по контракту</vt:lpstr>
      <vt:lpstr>Академический рынок труда: конкурентное предложение по контракту</vt:lpstr>
      <vt:lpstr>Академический рынок труда: ограничения</vt:lpstr>
      <vt:lpstr>Академический рынок: что можно сделать</vt:lpstr>
      <vt:lpstr>Академический рынок: что можно сделать</vt:lpstr>
      <vt:lpstr>Академический рынок: что можно сделать</vt:lpstr>
      <vt:lpstr>Спасибо!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программы НИУ ВШЭ</dc:title>
  <dc:creator>Анна Коровко</dc:creator>
  <cp:lastModifiedBy>user</cp:lastModifiedBy>
  <cp:revision>51</cp:revision>
  <dcterms:created xsi:type="dcterms:W3CDTF">2014-09-04T09:55:04Z</dcterms:created>
  <dcterms:modified xsi:type="dcterms:W3CDTF">2014-10-31T06:41:19Z</dcterms:modified>
</cp:coreProperties>
</file>