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8" r:id="rId4"/>
    <p:sldId id="274" r:id="rId5"/>
    <p:sldId id="266" r:id="rId6"/>
    <p:sldId id="257" r:id="rId7"/>
    <p:sldId id="259" r:id="rId8"/>
    <p:sldId id="276" r:id="rId9"/>
    <p:sldId id="271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FA21-EEC6-46FF-885C-5081F28A2326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350E-BDC8-4B84-B441-007C8EA7E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970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FA21-EEC6-46FF-885C-5081F28A2326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350E-BDC8-4B84-B441-007C8EA7E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154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FA21-EEC6-46FF-885C-5081F28A2326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350E-BDC8-4B84-B441-007C8EA7E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8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FA21-EEC6-46FF-885C-5081F28A2326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350E-BDC8-4B84-B441-007C8EA7E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36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FA21-EEC6-46FF-885C-5081F28A2326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350E-BDC8-4B84-B441-007C8EA7E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520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FA21-EEC6-46FF-885C-5081F28A2326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350E-BDC8-4B84-B441-007C8EA7E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07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FA21-EEC6-46FF-885C-5081F28A2326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350E-BDC8-4B84-B441-007C8EA7E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580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FA21-EEC6-46FF-885C-5081F28A2326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350E-BDC8-4B84-B441-007C8EA7E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499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FA21-EEC6-46FF-885C-5081F28A2326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350E-BDC8-4B84-B441-007C8EA7E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034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FA21-EEC6-46FF-885C-5081F28A2326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350E-BDC8-4B84-B441-007C8EA7E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271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FA21-EEC6-46FF-885C-5081F28A2326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350E-BDC8-4B84-B441-007C8EA7E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906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BFA21-EEC6-46FF-885C-5081F28A2326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2350E-BDC8-4B84-B441-007C8EA7E2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369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2259682"/>
          </a:xfrm>
        </p:spPr>
        <p:txBody>
          <a:bodyPr>
            <a:normAutofit/>
          </a:bodyPr>
          <a:lstStyle/>
          <a:p>
            <a:r>
              <a:rPr lang="ru-RU" sz="3200" b="1" dirty="0"/>
              <a:t>Срочные трудовые договоры, создание рабочих мест и занятость: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ru-RU" sz="3200" b="1" dirty="0" smtClean="0"/>
              <a:t>результаты </a:t>
            </a:r>
            <a:r>
              <a:rPr lang="ru-RU" sz="3200" b="1" dirty="0"/>
              <a:t>исследования российских предприятий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4725144"/>
            <a:ext cx="6400800" cy="1752600"/>
          </a:xfrm>
        </p:spPr>
        <p:txBody>
          <a:bodyPr>
            <a:normAutofit/>
          </a:bodyPr>
          <a:lstStyle/>
          <a:p>
            <a:r>
              <a:rPr lang="en-GB" sz="2400" i="1" dirty="0">
                <a:solidFill>
                  <a:schemeClr val="tx1"/>
                </a:solidFill>
              </a:rPr>
              <a:t>Larisa </a:t>
            </a:r>
            <a:r>
              <a:rPr lang="en-GB" sz="2400" i="1" dirty="0" err="1">
                <a:solidFill>
                  <a:schemeClr val="tx1"/>
                </a:solidFill>
              </a:rPr>
              <a:t>Smirnykh</a:t>
            </a:r>
            <a:r>
              <a:rPr lang="en-GB" sz="2400" i="1" dirty="0">
                <a:solidFill>
                  <a:schemeClr val="tx1"/>
                </a:solidFill>
              </a:rPr>
              <a:t> </a:t>
            </a:r>
            <a:r>
              <a:rPr lang="en-GB" sz="2400" i="1" dirty="0" smtClean="0">
                <a:solidFill>
                  <a:schemeClr val="tx1"/>
                </a:solidFill>
              </a:rPr>
              <a:t>(NRU HSE)</a:t>
            </a:r>
          </a:p>
          <a:p>
            <a:r>
              <a:rPr lang="en-GB" sz="2400" i="1" dirty="0" smtClean="0">
                <a:solidFill>
                  <a:schemeClr val="tx1"/>
                </a:solidFill>
              </a:rPr>
              <a:t> </a:t>
            </a:r>
            <a:r>
              <a:rPr lang="en-GB" sz="2400" i="1" dirty="0">
                <a:solidFill>
                  <a:schemeClr val="tx1"/>
                </a:solidFill>
              </a:rPr>
              <a:t>Andreas </a:t>
            </a:r>
            <a:r>
              <a:rPr lang="en-GB" sz="2400" i="1" dirty="0" err="1" smtClean="0">
                <a:solidFill>
                  <a:schemeClr val="tx1"/>
                </a:solidFill>
              </a:rPr>
              <a:t>Wörgötter</a:t>
            </a:r>
            <a:r>
              <a:rPr lang="en-GB" sz="2400" i="1" dirty="0" smtClean="0">
                <a:solidFill>
                  <a:schemeClr val="tx1"/>
                </a:solidFill>
              </a:rPr>
              <a:t> (OECD) </a:t>
            </a:r>
          </a:p>
          <a:p>
            <a:endParaRPr lang="ru-RU" sz="2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842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996952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9141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Мотивация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Что известно:</a:t>
            </a:r>
          </a:p>
          <a:p>
            <a:r>
              <a:rPr lang="ru-RU" dirty="0" smtClean="0"/>
              <a:t>Средние и крупные предприятия </a:t>
            </a:r>
            <a:r>
              <a:rPr lang="en-US" dirty="0" smtClean="0"/>
              <a:t>[</a:t>
            </a:r>
            <a:r>
              <a:rPr lang="ru-RU" dirty="0" err="1" smtClean="0"/>
              <a:t>Гимпельсон</a:t>
            </a:r>
            <a:r>
              <a:rPr lang="ru-RU" dirty="0" smtClean="0"/>
              <a:t>, </a:t>
            </a:r>
            <a:r>
              <a:rPr lang="ru-RU" dirty="0" err="1" smtClean="0"/>
              <a:t>Капелюшников</a:t>
            </a:r>
            <a:r>
              <a:rPr lang="ru-RU" dirty="0" smtClean="0"/>
              <a:t>, Рыжикова, 2012</a:t>
            </a:r>
            <a:r>
              <a:rPr lang="en-US" dirty="0" smtClean="0"/>
              <a:t>]</a:t>
            </a:r>
            <a:r>
              <a:rPr lang="ru-RU" dirty="0" smtClean="0"/>
              <a:t>: </a:t>
            </a:r>
          </a:p>
          <a:p>
            <a:pPr lvl="1"/>
            <a:r>
              <a:rPr lang="ru-RU" dirty="0" smtClean="0"/>
              <a:t>оборот </a:t>
            </a:r>
            <a:r>
              <a:rPr lang="ru-RU" dirty="0"/>
              <a:t>рабочей </a:t>
            </a:r>
            <a:r>
              <a:rPr lang="ru-RU" dirty="0" smtClean="0"/>
              <a:t>силы</a:t>
            </a:r>
            <a:r>
              <a:rPr lang="en-US" dirty="0" smtClean="0"/>
              <a:t> - </a:t>
            </a:r>
            <a:r>
              <a:rPr lang="ru-RU" dirty="0" smtClean="0"/>
              <a:t>55-63%</a:t>
            </a:r>
          </a:p>
          <a:p>
            <a:pPr lvl="1"/>
            <a:r>
              <a:rPr lang="ru-RU" dirty="0" smtClean="0"/>
              <a:t>оборот </a:t>
            </a:r>
            <a:r>
              <a:rPr lang="ru-RU" dirty="0"/>
              <a:t>рабочих </a:t>
            </a:r>
            <a:r>
              <a:rPr lang="ru-RU" dirty="0" smtClean="0"/>
              <a:t>мест - 18-23% (США -18%; Европа-  10%)</a:t>
            </a:r>
          </a:p>
          <a:p>
            <a:r>
              <a:rPr lang="ru-RU" dirty="0" smtClean="0"/>
              <a:t>Переброска </a:t>
            </a:r>
            <a:r>
              <a:rPr lang="ru-RU" dirty="0"/>
              <a:t>рабочих мест с предприятий с сокращающейся занятостью на предприятия с расширяющейся занятостью имеет характер «созидательного разрушения» </a:t>
            </a:r>
            <a:r>
              <a:rPr lang="ru-RU" dirty="0" smtClean="0"/>
              <a:t>[</a:t>
            </a:r>
            <a:r>
              <a:rPr lang="en-US" dirty="0" smtClean="0"/>
              <a:t>Brown, Earle, 2003</a:t>
            </a:r>
            <a:r>
              <a:rPr lang="ru-RU" dirty="0" smtClean="0"/>
              <a:t>]</a:t>
            </a:r>
          </a:p>
          <a:p>
            <a:r>
              <a:rPr lang="ru-RU" dirty="0" smtClean="0"/>
              <a:t>Что не известно: роль срочных трудовых договоров для рынка труда:</a:t>
            </a:r>
          </a:p>
          <a:p>
            <a:pPr lvl="1"/>
            <a:r>
              <a:rPr lang="ru-RU" dirty="0" smtClean="0"/>
              <a:t>повышение гибкости?</a:t>
            </a:r>
          </a:p>
          <a:p>
            <a:pPr lvl="1"/>
            <a:r>
              <a:rPr lang="ru-RU" dirty="0"/>
              <a:t>«созидательное» </a:t>
            </a:r>
            <a:r>
              <a:rPr lang="ru-RU" dirty="0" smtClean="0"/>
              <a:t>разрушение?</a:t>
            </a:r>
          </a:p>
        </p:txBody>
      </p:sp>
    </p:spTree>
    <p:extLst>
      <p:ext uri="{BB962C8B-B14F-4D97-AF65-F5344CB8AC3E}">
        <p14:creationId xmlns:p14="http://schemas.microsoft.com/office/powerpoint/2010/main" val="2961715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Почему предприятия используют срочные трудовые договоры</a:t>
            </a:r>
            <a:r>
              <a:rPr lang="en-US" sz="3200" dirty="0" smtClean="0"/>
              <a:t>? 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поиск наилучшего соответствия между работниками и рабочими местами</a:t>
            </a:r>
          </a:p>
          <a:p>
            <a:r>
              <a:rPr lang="ru-RU" dirty="0" smtClean="0"/>
              <a:t>повышение гибкости относительно колебания спроса и бизнес циклов</a:t>
            </a:r>
          </a:p>
          <a:p>
            <a:r>
              <a:rPr lang="ru-RU" dirty="0" smtClean="0"/>
              <a:t>снижение издержек защиты занятости (снижение жёсткости трудового законодательства)</a:t>
            </a:r>
          </a:p>
          <a:p>
            <a:r>
              <a:rPr lang="ru-RU" dirty="0" smtClean="0"/>
              <a:t>создание буфера для защиты человеческого капитала и занятости на постоянных рабочих местах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7778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Срочные трудовые договоры</a:t>
            </a:r>
            <a:endParaRPr lang="ru-RU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051050"/>
            <a:ext cx="6480720" cy="4114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1114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Обзор литературы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000" dirty="0" smtClean="0"/>
              <a:t>Теория </a:t>
            </a:r>
            <a:r>
              <a:rPr lang="ru-RU" sz="2000" dirty="0" err="1" smtClean="0"/>
              <a:t>метчинга</a:t>
            </a:r>
            <a:r>
              <a:rPr lang="ru-RU" sz="2000" dirty="0" smtClean="0"/>
              <a:t> </a:t>
            </a:r>
            <a:r>
              <a:rPr lang="ru-RU" sz="2000" dirty="0"/>
              <a:t>[</a:t>
            </a:r>
            <a:r>
              <a:rPr lang="ru-RU" sz="2000" dirty="0" err="1"/>
              <a:t>Jovanovic</a:t>
            </a:r>
            <a:r>
              <a:rPr lang="ru-RU" sz="2000" dirty="0"/>
              <a:t>, 1979</a:t>
            </a:r>
            <a:r>
              <a:rPr lang="ru-RU" sz="2000" dirty="0" smtClean="0"/>
              <a:t>]: инвестиции</a:t>
            </a:r>
            <a:r>
              <a:rPr lang="ru-RU" sz="2000" dirty="0"/>
              <a:t>, в достижение наилучшего соответствия между работниками и рабочими </a:t>
            </a:r>
            <a:r>
              <a:rPr lang="ru-RU" sz="2000" dirty="0" smtClean="0"/>
              <a:t>местами; </a:t>
            </a:r>
            <a:r>
              <a:rPr lang="ru-RU" sz="2000" dirty="0"/>
              <a:t>отбор </a:t>
            </a:r>
            <a:r>
              <a:rPr lang="ru-RU" sz="2000" dirty="0" smtClean="0"/>
              <a:t>на </a:t>
            </a:r>
            <a:r>
              <a:rPr lang="ru-RU" sz="2000" dirty="0"/>
              <a:t>рабочие </a:t>
            </a:r>
            <a:r>
              <a:rPr lang="ru-RU" sz="2000" dirty="0" smtClean="0"/>
              <a:t>места и рост производительности </a:t>
            </a:r>
            <a:r>
              <a:rPr lang="ru-RU" sz="2000" dirty="0"/>
              <a:t>[</a:t>
            </a:r>
            <a:r>
              <a:rPr lang="ru-RU" sz="2000" dirty="0" err="1"/>
              <a:t>Booth</a:t>
            </a:r>
            <a:r>
              <a:rPr lang="ru-RU" sz="2000" dirty="0"/>
              <a:t> </a:t>
            </a:r>
            <a:r>
              <a:rPr lang="ru-RU" sz="2000" dirty="0" err="1"/>
              <a:t>et</a:t>
            </a:r>
            <a:r>
              <a:rPr lang="ru-RU" sz="2000" dirty="0"/>
              <a:t> </a:t>
            </a:r>
            <a:r>
              <a:rPr lang="ru-RU" sz="2000" dirty="0" err="1"/>
              <a:t>al</a:t>
            </a:r>
            <a:r>
              <a:rPr lang="ru-RU" sz="2000" dirty="0"/>
              <a:t>., 2002; </a:t>
            </a:r>
            <a:r>
              <a:rPr lang="ru-RU" sz="2000" dirty="0" err="1"/>
              <a:t>Ichino</a:t>
            </a:r>
            <a:r>
              <a:rPr lang="ru-RU" sz="2000" dirty="0"/>
              <a:t> </a:t>
            </a:r>
            <a:r>
              <a:rPr lang="ru-RU" sz="2000" dirty="0" err="1"/>
              <a:t>et</a:t>
            </a:r>
            <a:r>
              <a:rPr lang="ru-RU" sz="2000" dirty="0"/>
              <a:t> </a:t>
            </a:r>
            <a:r>
              <a:rPr lang="ru-RU" sz="2000" dirty="0" err="1"/>
              <a:t>al</a:t>
            </a:r>
            <a:r>
              <a:rPr lang="ru-RU" sz="2000" dirty="0"/>
              <a:t>., 2008</a:t>
            </a:r>
            <a:r>
              <a:rPr lang="ru-RU" sz="2000" dirty="0" smtClean="0"/>
              <a:t>]</a:t>
            </a:r>
          </a:p>
          <a:p>
            <a:r>
              <a:rPr lang="ru-RU" sz="2000" dirty="0" smtClean="0"/>
              <a:t>Теория двухуровневого </a:t>
            </a:r>
            <a:r>
              <a:rPr lang="ru-RU" sz="2000" dirty="0"/>
              <a:t>рынка </a:t>
            </a:r>
            <a:r>
              <a:rPr lang="ru-RU" sz="2000" dirty="0" smtClean="0"/>
              <a:t>труда </a:t>
            </a:r>
            <a:r>
              <a:rPr lang="en-GB" sz="2000" dirty="0"/>
              <a:t>[Saint-Paul, 1996</a:t>
            </a:r>
            <a:r>
              <a:rPr lang="en-GB" sz="2000" dirty="0" smtClean="0"/>
              <a:t>]</a:t>
            </a:r>
            <a:r>
              <a:rPr lang="ru-RU" sz="2000" dirty="0" smtClean="0"/>
              <a:t>: </a:t>
            </a:r>
          </a:p>
          <a:p>
            <a:pPr lvl="1"/>
            <a:r>
              <a:rPr lang="ru-RU" sz="1800" dirty="0"/>
              <a:t>Снижение уровня защиты занятости и рост оборота рабочей силы </a:t>
            </a:r>
            <a:r>
              <a:rPr lang="ru-RU" sz="1800" dirty="0" smtClean="0"/>
              <a:t>[</a:t>
            </a:r>
            <a:r>
              <a:rPr lang="ru-RU" sz="1800" dirty="0" err="1" smtClean="0"/>
              <a:t>Boeri</a:t>
            </a:r>
            <a:r>
              <a:rPr lang="ru-RU" sz="1800" dirty="0"/>
              <a:t>, </a:t>
            </a:r>
            <a:r>
              <a:rPr lang="ru-RU" sz="1800" dirty="0" err="1"/>
              <a:t>Jimeno</a:t>
            </a:r>
            <a:r>
              <a:rPr lang="ru-RU" sz="1800" dirty="0"/>
              <a:t>, 2005; </a:t>
            </a:r>
            <a:r>
              <a:rPr lang="en-GB" sz="1800" dirty="0" err="1" smtClean="0"/>
              <a:t>Boeri</a:t>
            </a:r>
            <a:r>
              <a:rPr lang="en-GB" sz="1800" dirty="0" smtClean="0"/>
              <a:t>, 2010; </a:t>
            </a:r>
            <a:r>
              <a:rPr lang="ru-RU" sz="1800" dirty="0" err="1" smtClean="0"/>
              <a:t>Schivardi</a:t>
            </a:r>
            <a:r>
              <a:rPr lang="ru-RU" sz="1800" dirty="0"/>
              <a:t>, </a:t>
            </a:r>
            <a:r>
              <a:rPr lang="ru-RU" sz="1800" dirty="0" err="1"/>
              <a:t>Torrini</a:t>
            </a:r>
            <a:r>
              <a:rPr lang="ru-RU" sz="1800" dirty="0"/>
              <a:t>, 2008; </a:t>
            </a:r>
            <a:r>
              <a:rPr lang="ru-RU" sz="1800" dirty="0" err="1"/>
              <a:t>Kugler</a:t>
            </a:r>
            <a:r>
              <a:rPr lang="ru-RU" sz="1800" dirty="0"/>
              <a:t>, </a:t>
            </a:r>
            <a:r>
              <a:rPr lang="ru-RU" sz="1800" dirty="0" err="1"/>
              <a:t>Pica</a:t>
            </a:r>
            <a:r>
              <a:rPr lang="ru-RU" sz="1800" dirty="0"/>
              <a:t>, 2008; </a:t>
            </a:r>
            <a:r>
              <a:rPr lang="ru-RU" sz="1800" dirty="0" err="1"/>
              <a:t>Bauer</a:t>
            </a:r>
            <a:r>
              <a:rPr lang="ru-RU" sz="1800" dirty="0"/>
              <a:t>. et.al., 2007</a:t>
            </a:r>
            <a:r>
              <a:rPr lang="ru-RU" sz="1800" dirty="0" smtClean="0"/>
              <a:t>; </a:t>
            </a:r>
            <a:r>
              <a:rPr lang="ru-RU" sz="1800" dirty="0" err="1"/>
              <a:t>Martins</a:t>
            </a:r>
            <a:r>
              <a:rPr lang="ru-RU" sz="1800" dirty="0"/>
              <a:t>, 2007; </a:t>
            </a:r>
            <a:r>
              <a:rPr lang="ru-RU" sz="1800" dirty="0" err="1"/>
              <a:t>Venn</a:t>
            </a:r>
            <a:r>
              <a:rPr lang="ru-RU" sz="1800" dirty="0"/>
              <a:t>, 2009]</a:t>
            </a:r>
          </a:p>
          <a:p>
            <a:pPr lvl="1"/>
            <a:r>
              <a:rPr lang="ru-RU" sz="1800" dirty="0" smtClean="0"/>
              <a:t>Волатильность </a:t>
            </a:r>
            <a:r>
              <a:rPr lang="ru-RU" sz="1800" dirty="0"/>
              <a:t>занятости в сегменте со срочными трудовыми договорами увеличивается, а выгоды от двойственности получают работники на постоянных рабочих местах, для которых волатильность занятости снижается [</a:t>
            </a:r>
            <a:r>
              <a:rPr lang="en-US" sz="1800" dirty="0" err="1"/>
              <a:t>Jahn</a:t>
            </a:r>
            <a:r>
              <a:rPr lang="ru-RU" sz="1800" dirty="0"/>
              <a:t>, </a:t>
            </a:r>
            <a:r>
              <a:rPr lang="en-US" sz="1800" dirty="0"/>
              <a:t>Weber</a:t>
            </a:r>
            <a:r>
              <a:rPr lang="ru-RU" sz="1800" dirty="0"/>
              <a:t>, 2014</a:t>
            </a:r>
            <a:r>
              <a:rPr lang="ru-RU" sz="1800" dirty="0" smtClean="0"/>
              <a:t>]</a:t>
            </a:r>
          </a:p>
          <a:p>
            <a:pPr lvl="1"/>
            <a:r>
              <a:rPr lang="en-US" sz="1800" dirty="0"/>
              <a:t>C</a:t>
            </a:r>
            <a:r>
              <a:rPr lang="ru-RU" sz="1800" dirty="0" err="1" smtClean="0"/>
              <a:t>окращение</a:t>
            </a:r>
            <a:r>
              <a:rPr lang="ru-RU" sz="1800" dirty="0" smtClean="0"/>
              <a:t> </a:t>
            </a:r>
            <a:r>
              <a:rPr lang="ru-RU" sz="1800" dirty="0"/>
              <a:t>постоянных рабочих мест с бессрочными трудовыми договорами [</a:t>
            </a:r>
            <a:r>
              <a:rPr lang="ru-RU" sz="1800" dirty="0" err="1"/>
              <a:t>Boeri</a:t>
            </a:r>
            <a:r>
              <a:rPr lang="ru-RU" sz="1800" dirty="0"/>
              <a:t>, 2010; </a:t>
            </a:r>
            <a:r>
              <a:rPr lang="ru-RU" sz="1800" dirty="0" err="1" smtClean="0"/>
              <a:t>Bentolila</a:t>
            </a:r>
            <a:r>
              <a:rPr lang="en-US" sz="1800" dirty="0" smtClean="0"/>
              <a:t> et.al.,</a:t>
            </a:r>
            <a:r>
              <a:rPr lang="ru-RU" sz="1800" dirty="0" smtClean="0"/>
              <a:t> </a:t>
            </a:r>
            <a:r>
              <a:rPr lang="ru-RU" sz="1800" dirty="0"/>
              <a:t>2010</a:t>
            </a:r>
            <a:r>
              <a:rPr lang="ru-RU" sz="1800" dirty="0" smtClean="0"/>
              <a:t>]</a:t>
            </a:r>
          </a:p>
          <a:p>
            <a:pPr lvl="1"/>
            <a:r>
              <a:rPr lang="ru-RU" sz="1800" dirty="0"/>
              <a:t>З</a:t>
            </a:r>
            <a:r>
              <a:rPr lang="ru-RU" sz="1800" dirty="0" smtClean="0"/>
              <a:t>ащита постоянных рабочих мест </a:t>
            </a:r>
            <a:r>
              <a:rPr lang="ru-RU" sz="1800" dirty="0"/>
              <a:t>и </a:t>
            </a:r>
            <a:r>
              <a:rPr lang="ru-RU" sz="1800" dirty="0" smtClean="0"/>
              <a:t>накоплений человеческого </a:t>
            </a:r>
            <a:r>
              <a:rPr lang="ru-RU" sz="1800" dirty="0"/>
              <a:t>капитала </a:t>
            </a:r>
            <a:r>
              <a:rPr lang="ru-RU" sz="1800" dirty="0" smtClean="0"/>
              <a:t> и сброс </a:t>
            </a:r>
            <a:r>
              <a:rPr lang="ru-RU" sz="1800" dirty="0"/>
              <a:t>«</a:t>
            </a:r>
            <a:r>
              <a:rPr lang="ru-RU" sz="1800" dirty="0" smtClean="0"/>
              <a:t>излишков </a:t>
            </a:r>
            <a:r>
              <a:rPr lang="ru-RU" sz="1800" dirty="0"/>
              <a:t>рабочей силы </a:t>
            </a:r>
            <a:r>
              <a:rPr lang="ru-RU" sz="1800" dirty="0" smtClean="0"/>
              <a:t> в периоды спада [</a:t>
            </a:r>
            <a:r>
              <a:rPr lang="en-US" sz="1800" dirty="0" err="1"/>
              <a:t>Goux</a:t>
            </a:r>
            <a:r>
              <a:rPr lang="en-US" sz="1800" dirty="0"/>
              <a:t> et</a:t>
            </a:r>
            <a:r>
              <a:rPr lang="ru-RU" sz="1800" dirty="0"/>
              <a:t>.</a:t>
            </a:r>
            <a:r>
              <a:rPr lang="en-US" sz="1800" dirty="0"/>
              <a:t>al</a:t>
            </a:r>
            <a:r>
              <a:rPr lang="ru-RU" sz="1800" dirty="0"/>
              <a:t>., 2001; </a:t>
            </a:r>
            <a:r>
              <a:rPr lang="ru-RU" sz="1800" dirty="0" err="1"/>
              <a:t>Bryson</a:t>
            </a:r>
            <a:r>
              <a:rPr lang="ru-RU" sz="1800" dirty="0"/>
              <a:t>, 2013; </a:t>
            </a:r>
            <a:r>
              <a:rPr lang="ru-RU" sz="1800" dirty="0" err="1" smtClean="0"/>
              <a:t>Hirsch</a:t>
            </a:r>
            <a:r>
              <a:rPr lang="en-US" sz="1800" dirty="0"/>
              <a:t>,</a:t>
            </a:r>
            <a:r>
              <a:rPr lang="ru-RU" sz="1800" dirty="0" smtClean="0"/>
              <a:t> </a:t>
            </a:r>
            <a:r>
              <a:rPr lang="ru-RU" sz="1800" dirty="0" err="1"/>
              <a:t>Mueller</a:t>
            </a:r>
            <a:r>
              <a:rPr lang="ru-RU" sz="1800" dirty="0"/>
              <a:t>, 2012</a:t>
            </a:r>
            <a:r>
              <a:rPr lang="ru-RU" sz="1800" dirty="0" smtClean="0"/>
              <a:t>]</a:t>
            </a:r>
          </a:p>
          <a:p>
            <a:pPr lvl="1"/>
            <a:endParaRPr lang="ru-RU" sz="16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48448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Fixed-term contracts and labor market flows</a:t>
            </a:r>
            <a:endParaRPr lang="ru-RU" sz="32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905463"/>
              </p:ext>
            </p:extLst>
          </p:nvPr>
        </p:nvGraphicFramePr>
        <p:xfrm>
          <a:off x="523933" y="1268770"/>
          <a:ext cx="8096134" cy="56328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216466"/>
                <a:gridCol w="969917"/>
                <a:gridCol w="969917"/>
                <a:gridCol w="969917"/>
                <a:gridCol w="969917"/>
              </a:tblGrid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noProof="0" dirty="0" smtClean="0">
                          <a:solidFill>
                            <a:schemeClr val="tx1"/>
                          </a:solidFill>
                          <a:effectLst/>
                        </a:rPr>
                        <a:t>2009</a:t>
                      </a:r>
                      <a:endParaRPr lang="en-US" sz="11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noProof="0" dirty="0" smtClean="0">
                          <a:solidFill>
                            <a:schemeClr val="tx1"/>
                          </a:solidFill>
                          <a:effectLst/>
                        </a:rPr>
                        <a:t>2010</a:t>
                      </a:r>
                      <a:endParaRPr lang="en-US" sz="11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noProof="0" dirty="0" smtClean="0">
                          <a:solidFill>
                            <a:schemeClr val="tx1"/>
                          </a:solidFill>
                          <a:effectLst/>
                        </a:rPr>
                        <a:t>2011</a:t>
                      </a:r>
                      <a:endParaRPr lang="en-US" sz="11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noProof="0" dirty="0" smtClean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en-US" sz="11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Variable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Mean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Mean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Mean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Mean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Hires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Number of firms with hires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42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81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81,2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69,6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Average hires per firm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8,2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14,7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13,5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12,3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Separations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Number of firms with separations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48,1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74,6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83,5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70,5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Average separations per  firm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11,6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12,2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12,9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12,3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noProof="0" dirty="0" smtClean="0">
                          <a:solidFill>
                            <a:schemeClr val="tx1"/>
                          </a:solidFill>
                          <a:effectLst/>
                        </a:rPr>
                        <a:t>(Average hires - Average separations) </a:t>
                      </a:r>
                      <a:endParaRPr lang="en-US" sz="1400" b="1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-3,4</a:t>
                      </a:r>
                      <a:endParaRPr lang="en-US" sz="1400" b="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2,5</a:t>
                      </a:r>
                      <a:endParaRPr lang="en-US" sz="1400" b="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0,6</a:t>
                      </a:r>
                      <a:endParaRPr lang="en-US" sz="1400" b="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1400" b="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Labor turnover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18,5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27,1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26,7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24,4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Job creation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Number of firms with job creation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14,6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35,7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42,7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32,4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Average job creation per firm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4,6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6,5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10,9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7,8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Job destruction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Number of firms with job destruction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37,1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25,8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27,9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Average job destruction per firm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13,2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6,6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4,2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7,5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(Average job creation - Average job destruction) 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-8,6</a:t>
                      </a:r>
                      <a:endParaRPr lang="en-US" sz="1400" b="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-0,1</a:t>
                      </a:r>
                      <a:endParaRPr lang="en-US" sz="1400" b="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6,7</a:t>
                      </a:r>
                      <a:endParaRPr lang="en-US" sz="1400" b="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0,3</a:t>
                      </a:r>
                      <a:endParaRPr lang="en-US" sz="1400" b="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Job turnover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17,7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13,1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15,1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15,3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Churning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0,8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11,6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9,1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Fixed-term contracts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Number of firms with fixed-term contracts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20,5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38,4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32,1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30,5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Average fixed-term contracts per firm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5,1</a:t>
                      </a:r>
                      <a:endParaRPr lang="en-US" sz="1400" b="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5,3</a:t>
                      </a:r>
                      <a:endParaRPr lang="en-US" sz="1400" b="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6,1</a:t>
                      </a:r>
                      <a:endParaRPr lang="en-US" sz="1400" b="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noProof="0" dirty="0" smtClean="0">
                          <a:solidFill>
                            <a:schemeClr val="tx1"/>
                          </a:solidFill>
                          <a:effectLst/>
                        </a:rPr>
                        <a:t>5,6</a:t>
                      </a:r>
                      <a:endParaRPr lang="en-US" sz="1400" b="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  <a:tr h="234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1019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978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1459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3456</a:t>
                      </a:r>
                      <a:endParaRPr lang="en-US" sz="1400" noProof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468" marR="6746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660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4584700" cy="275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573016"/>
            <a:ext cx="4578350" cy="275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2589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786269"/>
              </p:ext>
            </p:extLst>
          </p:nvPr>
        </p:nvGraphicFramePr>
        <p:xfrm>
          <a:off x="457200" y="548678"/>
          <a:ext cx="8229600" cy="6015291"/>
        </p:xfrm>
        <a:graphic>
          <a:graphicData uri="http://schemas.openxmlformats.org/drawingml/2006/table">
            <a:tbl>
              <a:tblPr firstRow="1" firstCol="1" bandRow="1"/>
              <a:tblGrid>
                <a:gridCol w="2898465"/>
                <a:gridCol w="1464869"/>
                <a:gridCol w="1341425"/>
                <a:gridCol w="1275588"/>
                <a:gridCol w="93980"/>
                <a:gridCol w="1155273"/>
              </a:tblGrid>
              <a:tr h="368435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Найм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Увольнения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168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Коэф.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Робастная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стандартная ошибка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Коэф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Робастная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стандартная ошибка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4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Срочные трудовые договоры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1,67***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0,40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1,12***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0,30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435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8435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Оборот рабочей силы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Оборот рабочих мест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79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Коэф.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Робастная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стандартная ошибка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Коэф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Робастная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стандартная ошибка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84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Срочные трудовые договоры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2,80***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0,66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-1,06**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0,47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8435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8435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«Холостой» оборот рабочей силы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84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2SLS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GMM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79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Коэф.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Робастная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стандартная ошибка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Коэф.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Робастная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стандартная ошибка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84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Срочные трудовые договоры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3,85***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0,94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3,76***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0,92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4314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Выводы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увеличивают </a:t>
            </a:r>
            <a:r>
              <a:rPr lang="ru-RU" sz="2400" dirty="0"/>
              <a:t>движение рабочей силы, </a:t>
            </a:r>
            <a:r>
              <a:rPr lang="ru-RU" sz="2400" dirty="0" smtClean="0"/>
              <a:t>«холостой» оборот рабочей силы → делают </a:t>
            </a:r>
            <a:r>
              <a:rPr lang="ru-RU" sz="2400" dirty="0"/>
              <a:t>российский рынок труда более гибким и </a:t>
            </a:r>
            <a:r>
              <a:rPr lang="ru-RU" sz="2400" dirty="0" smtClean="0"/>
              <a:t>динамичным</a:t>
            </a:r>
          </a:p>
          <a:p>
            <a:r>
              <a:rPr lang="ru-RU" sz="2400" dirty="0" smtClean="0"/>
              <a:t>снижают создание и уменьшают движение </a:t>
            </a:r>
            <a:r>
              <a:rPr lang="ru-RU" sz="2400" dirty="0"/>
              <a:t>рабочих </a:t>
            </a:r>
            <a:r>
              <a:rPr lang="ru-RU" sz="2400" dirty="0" smtClean="0"/>
              <a:t>мест</a:t>
            </a:r>
            <a:endParaRPr lang="ru-RU" sz="2400" dirty="0"/>
          </a:p>
          <a:p>
            <a:r>
              <a:rPr lang="ru-RU" sz="2400" dirty="0" smtClean="0"/>
              <a:t>гибкость осуществляется</a:t>
            </a:r>
          </a:p>
          <a:p>
            <a:pPr lvl="1"/>
            <a:r>
              <a:rPr lang="ru-RU" sz="2000" dirty="0" smtClean="0"/>
              <a:t>за счёт ухудшения </a:t>
            </a:r>
            <a:r>
              <a:rPr lang="ru-RU" sz="2000" dirty="0"/>
              <a:t>условий занятости </a:t>
            </a:r>
            <a:r>
              <a:rPr lang="ru-RU" sz="2000" dirty="0" smtClean="0"/>
              <a:t>отдельных </a:t>
            </a:r>
            <a:r>
              <a:rPr lang="ru-RU" sz="2000" dirty="0"/>
              <a:t>групп </a:t>
            </a:r>
            <a:r>
              <a:rPr lang="ru-RU" sz="2000" dirty="0" smtClean="0"/>
              <a:t>работников</a:t>
            </a:r>
          </a:p>
          <a:p>
            <a:pPr lvl="1"/>
            <a:r>
              <a:rPr lang="ru-RU" sz="2000" dirty="0" smtClean="0"/>
              <a:t>на фоне сокращения создания рабочих мест </a:t>
            </a:r>
          </a:p>
          <a:p>
            <a:pPr lvl="1"/>
            <a:r>
              <a:rPr lang="ru-RU" sz="2000" dirty="0" smtClean="0"/>
              <a:t>при уменьшении процессов переброски ресурсов с менее производительных предприятий на более производительные предприятия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636137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639</Words>
  <Application>Microsoft Office PowerPoint</Application>
  <PresentationFormat>Экран (4:3)</PresentationFormat>
  <Paragraphs>194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Срочные трудовые договоры, создание рабочих мест и занятость:  результаты исследования российских предприятий</vt:lpstr>
      <vt:lpstr>Мотивация</vt:lpstr>
      <vt:lpstr>Почему предприятия используют срочные трудовые договоры?  </vt:lpstr>
      <vt:lpstr>Срочные трудовые договоры</vt:lpstr>
      <vt:lpstr>Обзор литературы</vt:lpstr>
      <vt:lpstr>Fixed-term contracts and labor market flows</vt:lpstr>
      <vt:lpstr>Презентация PowerPoint</vt:lpstr>
      <vt:lpstr>Презентация PowerPoint</vt:lpstr>
      <vt:lpstr>Выводы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Селиванова Мария Олеговна</cp:lastModifiedBy>
  <cp:revision>37</cp:revision>
  <dcterms:created xsi:type="dcterms:W3CDTF">2014-09-28T14:18:16Z</dcterms:created>
  <dcterms:modified xsi:type="dcterms:W3CDTF">2014-11-28T14:48:13Z</dcterms:modified>
</cp:coreProperties>
</file>