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9" r:id="rId3"/>
    <p:sldId id="276" r:id="rId4"/>
    <p:sldId id="275" r:id="rId5"/>
    <p:sldId id="262" r:id="rId6"/>
    <p:sldId id="261" r:id="rId7"/>
    <p:sldId id="265" r:id="rId8"/>
    <p:sldId id="271" r:id="rId9"/>
    <p:sldId id="269" r:id="rId10"/>
    <p:sldId id="280" r:id="rId11"/>
    <p:sldId id="277" r:id="rId12"/>
    <p:sldId id="270" r:id="rId13"/>
    <p:sldId id="272" r:id="rId14"/>
    <p:sldId id="278" r:id="rId15"/>
    <p:sldId id="274" r:id="rId16"/>
    <p:sldId id="281" r:id="rId17"/>
    <p:sldId id="273" r:id="rId18"/>
    <p:sldId id="263" r:id="rId19"/>
    <p:sldId id="279" r:id="rId20"/>
    <p:sldId id="266" r:id="rId21"/>
    <p:sldId id="267" r:id="rId22"/>
    <p:sldId id="268" r:id="rId23"/>
    <p:sldId id="258" r:id="rId2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386F"/>
    <a:srgbClr val="003F82"/>
    <a:srgbClr val="1C2A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5142" autoAdjust="0"/>
    <p:restoredTop sz="50458" autoAdjust="0"/>
  </p:normalViewPr>
  <p:slideViewPr>
    <p:cSldViewPr snapToGrid="0" snapToObjects="1">
      <p:cViewPr>
        <p:scale>
          <a:sx n="104" d="100"/>
          <a:sy n="104" d="100"/>
        </p:scale>
        <p:origin x="-1788" y="-3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4789F9-10F6-4E89-8228-A41A2643267D}" type="datetimeFigureOut">
              <a:rPr lang="ru-RU" smtClean="0"/>
              <a:t>13.12.2014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B47444-86E8-475D-8067-EF5DE3F721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4637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47444-86E8-475D-8067-EF5DE3F721A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4351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47444-86E8-475D-8067-EF5DE3F721A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249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47444-86E8-475D-8067-EF5DE3F721A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65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47444-86E8-475D-8067-EF5DE3F721A0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9921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47444-86E8-475D-8067-EF5DE3F721A0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65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B43D1-82CB-47B9-95F7-D33685BDFA51}" type="datetime1">
              <a:rPr lang="en-US"/>
              <a:pPr>
                <a:defRPr/>
              </a:pPr>
              <a:t>12/13/2014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57FFD-70CD-4C5C-8117-5884EA760D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801E5-81BD-44E5-8E20-462C2C5FEFE5}" type="datetime1">
              <a:rPr lang="en-US"/>
              <a:pPr>
                <a:defRPr/>
              </a:pPr>
              <a:t>12/13/2014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BE88E-3ED5-4852-8D89-B50379241A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E6D683-A615-41BD-A4D8-17705CB114A0}" type="datetime1">
              <a:rPr lang="en-US"/>
              <a:pPr>
                <a:defRPr/>
              </a:pPr>
              <a:t>12/13/2014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4C045-341C-4E2D-AF88-1D9C503885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7838C-AED8-4BA5-8652-AEE276FCC083}" type="datetime1">
              <a:rPr lang="en-US"/>
              <a:pPr>
                <a:defRPr/>
              </a:pPr>
              <a:t>12/13/2014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65F501-F5CC-4E12-934E-78BB5E4DA2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F4A4C-A39D-40F9-985D-C7DCB93C0DB5}" type="datetime1">
              <a:rPr lang="en-US"/>
              <a:pPr>
                <a:defRPr/>
              </a:pPr>
              <a:t>12/13/2014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318A3-27E7-4D27-924C-4173717FF2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A3BEA-EE38-406D-A93D-A1B7A0C50F31}" type="datetime1">
              <a:rPr lang="en-US"/>
              <a:pPr>
                <a:defRPr/>
              </a:pPr>
              <a:t>12/13/2014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1699C-A097-4533-BEFF-B1452833F2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8AF676-6045-4445-B3A3-69CE264AAD80}" type="datetime1">
              <a:rPr lang="en-US"/>
              <a:pPr>
                <a:defRPr/>
              </a:pPr>
              <a:t>12/13/2014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8C458-4B9D-4501-AB19-9D129E2810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E988B-86FF-4F79-A487-7C318366F71F}" type="datetime1">
              <a:rPr lang="en-US"/>
              <a:pPr>
                <a:defRPr/>
              </a:pPr>
              <a:t>12/13/2014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1CD07-29D6-4A4D-ADEA-1E0E2DFE29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E96C13-5674-4527-A7EC-B9690D91A02D}" type="datetime1">
              <a:rPr lang="en-US"/>
              <a:pPr>
                <a:defRPr/>
              </a:pPr>
              <a:t>12/13/2014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36B3D-EFD3-47A2-82AF-07B5235D98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9FD65-7BC8-484C-874A-A3895B64CC55}" type="datetime1">
              <a:rPr lang="en-US"/>
              <a:pPr>
                <a:defRPr/>
              </a:pPr>
              <a:t>12/13/2014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45757-2996-489D-9DE7-5C2053F788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B2E26-330E-4C2F-B5E7-B7743EB347D8}" type="datetime1">
              <a:rPr lang="en-US"/>
              <a:pPr>
                <a:defRPr/>
              </a:pPr>
              <a:t>12/13/2014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0040B-1B69-4DF3-82DE-71CA80F2D8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9FBE2B9D-1697-4090-97E9-0A438BE077E8}" type="datetime1">
              <a:rPr lang="en-US"/>
              <a:pPr>
                <a:defRPr/>
              </a:pPr>
              <a:t>12/13/2014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B1F37826-9FC6-4A47-B435-94C6280B7F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13" Type="http://schemas.openxmlformats.org/officeDocument/2006/relationships/image" Target="../media/image99.png"/><Relationship Id="rId3" Type="http://schemas.openxmlformats.org/officeDocument/2006/relationships/image" Target="../media/image89.gif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17" Type="http://schemas.openxmlformats.org/officeDocument/2006/relationships/image" Target="../media/image103.png"/><Relationship Id="rId2" Type="http://schemas.openxmlformats.org/officeDocument/2006/relationships/image" Target="../media/image2.jpeg"/><Relationship Id="rId16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11" Type="http://schemas.openxmlformats.org/officeDocument/2006/relationships/image" Target="../media/image97.jpeg"/><Relationship Id="rId5" Type="http://schemas.openxmlformats.org/officeDocument/2006/relationships/image" Target="../media/image91.jpeg"/><Relationship Id="rId15" Type="http://schemas.openxmlformats.org/officeDocument/2006/relationships/image" Target="../media/image101.png"/><Relationship Id="rId10" Type="http://schemas.openxmlformats.org/officeDocument/2006/relationships/image" Target="../media/image96.jpeg"/><Relationship Id="rId4" Type="http://schemas.openxmlformats.org/officeDocument/2006/relationships/image" Target="../media/image90.jpeg"/><Relationship Id="rId9" Type="http://schemas.openxmlformats.org/officeDocument/2006/relationships/image" Target="../media/image95.png"/><Relationship Id="rId14" Type="http://schemas.openxmlformats.org/officeDocument/2006/relationships/image" Target="../media/image10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png"/><Relationship Id="rId3" Type="http://schemas.openxmlformats.org/officeDocument/2006/relationships/image" Target="../media/image2.jpeg"/><Relationship Id="rId7" Type="http://schemas.openxmlformats.org/officeDocument/2006/relationships/image" Target="../media/image107.png"/><Relationship Id="rId12" Type="http://schemas.openxmlformats.org/officeDocument/2006/relationships/image" Target="../media/image112.jpeg"/><Relationship Id="rId17" Type="http://schemas.openxmlformats.org/officeDocument/2006/relationships/image" Target="../media/image1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11" Type="http://schemas.openxmlformats.org/officeDocument/2006/relationships/image" Target="../media/image111.jpeg"/><Relationship Id="rId5" Type="http://schemas.openxmlformats.org/officeDocument/2006/relationships/image" Target="../media/image105.jpeg"/><Relationship Id="rId15" Type="http://schemas.openxmlformats.org/officeDocument/2006/relationships/image" Target="../media/image115.png"/><Relationship Id="rId10" Type="http://schemas.openxmlformats.org/officeDocument/2006/relationships/image" Target="../media/image110.jpeg"/><Relationship Id="rId4" Type="http://schemas.openxmlformats.org/officeDocument/2006/relationships/image" Target="../media/image104.jpeg"/><Relationship Id="rId9" Type="http://schemas.openxmlformats.org/officeDocument/2006/relationships/image" Target="../media/image109.jpeg"/><Relationship Id="rId14" Type="http://schemas.openxmlformats.org/officeDocument/2006/relationships/image" Target="../media/image1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28.png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12" Type="http://schemas.openxmlformats.org/officeDocument/2006/relationships/image" Target="../media/image1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11" Type="http://schemas.openxmlformats.org/officeDocument/2006/relationships/image" Target="../media/image126.png"/><Relationship Id="rId5" Type="http://schemas.openxmlformats.org/officeDocument/2006/relationships/image" Target="../media/image120.png"/><Relationship Id="rId10" Type="http://schemas.openxmlformats.org/officeDocument/2006/relationships/image" Target="../media/image125.png"/><Relationship Id="rId4" Type="http://schemas.openxmlformats.org/officeDocument/2006/relationships/image" Target="../media/image119.jpeg"/><Relationship Id="rId9" Type="http://schemas.openxmlformats.org/officeDocument/2006/relationships/image" Target="../media/image1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29.png"/><Relationship Id="rId7" Type="http://schemas.openxmlformats.org/officeDocument/2006/relationships/image" Target="../media/image1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11" Type="http://schemas.openxmlformats.org/officeDocument/2006/relationships/image" Target="../media/image137.png"/><Relationship Id="rId5" Type="http://schemas.openxmlformats.org/officeDocument/2006/relationships/image" Target="../media/image131.png"/><Relationship Id="rId10" Type="http://schemas.openxmlformats.org/officeDocument/2006/relationships/image" Target="../media/image136.png"/><Relationship Id="rId4" Type="http://schemas.openxmlformats.org/officeDocument/2006/relationships/image" Target="../media/image130.png"/><Relationship Id="rId9" Type="http://schemas.openxmlformats.org/officeDocument/2006/relationships/image" Target="../media/image1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image" Target="../media/image148.png"/><Relationship Id="rId3" Type="http://schemas.openxmlformats.org/officeDocument/2006/relationships/image" Target="../media/image138.png"/><Relationship Id="rId7" Type="http://schemas.openxmlformats.org/officeDocument/2006/relationships/image" Target="../media/image142.jpeg"/><Relationship Id="rId12" Type="http://schemas.openxmlformats.org/officeDocument/2006/relationships/image" Target="../media/image14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11" Type="http://schemas.openxmlformats.org/officeDocument/2006/relationships/image" Target="../media/image146.png"/><Relationship Id="rId5" Type="http://schemas.openxmlformats.org/officeDocument/2006/relationships/image" Target="../media/image140.png"/><Relationship Id="rId10" Type="http://schemas.openxmlformats.org/officeDocument/2006/relationships/image" Target="../media/image145.png"/><Relationship Id="rId4" Type="http://schemas.openxmlformats.org/officeDocument/2006/relationships/image" Target="../media/image139.png"/><Relationship Id="rId9" Type="http://schemas.openxmlformats.org/officeDocument/2006/relationships/image" Target="../media/image144.png"/><Relationship Id="rId14" Type="http://schemas.openxmlformats.org/officeDocument/2006/relationships/image" Target="../media/image1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tvkultura.ru/video/show/brand_id/20918/episode_id/976455" TargetMode="External"/><Relationship Id="rId13" Type="http://schemas.openxmlformats.org/officeDocument/2006/relationships/hyperlink" Target="http://tvkultura.ru/video/show/brand_id/20918/episode_id/637417" TargetMode="External"/><Relationship Id="rId18" Type="http://schemas.openxmlformats.org/officeDocument/2006/relationships/image" Target="../media/image157.png"/><Relationship Id="rId26" Type="http://schemas.openxmlformats.org/officeDocument/2006/relationships/hyperlink" Target="http://postnauka.ru/video/34941" TargetMode="External"/><Relationship Id="rId39" Type="http://schemas.openxmlformats.org/officeDocument/2006/relationships/image" Target="../media/image168.png"/><Relationship Id="rId3" Type="http://schemas.openxmlformats.org/officeDocument/2006/relationships/image" Target="../media/image2.jpeg"/><Relationship Id="rId21" Type="http://schemas.openxmlformats.org/officeDocument/2006/relationships/image" Target="../media/image160.png"/><Relationship Id="rId34" Type="http://schemas.openxmlformats.org/officeDocument/2006/relationships/hyperlink" Target="http://www.hse.ru/news/communication/121258679.html" TargetMode="External"/><Relationship Id="rId7" Type="http://schemas.openxmlformats.org/officeDocument/2006/relationships/hyperlink" Target="http://tvkultura.ru/video/show/brand_id/20898/episode_id/155916" TargetMode="External"/><Relationship Id="rId12" Type="http://schemas.openxmlformats.org/officeDocument/2006/relationships/hyperlink" Target="http://tvkultura.ru/video/show/brand_id/20898/episode_id/685158" TargetMode="External"/><Relationship Id="rId17" Type="http://schemas.openxmlformats.org/officeDocument/2006/relationships/image" Target="../media/image156.png"/><Relationship Id="rId25" Type="http://schemas.openxmlformats.org/officeDocument/2006/relationships/image" Target="../media/image164.png"/><Relationship Id="rId33" Type="http://schemas.openxmlformats.org/officeDocument/2006/relationships/hyperlink" Target="http://www.hse.ru/news/communication/118035591.html" TargetMode="External"/><Relationship Id="rId38" Type="http://schemas.openxmlformats.org/officeDocument/2006/relationships/image" Target="../media/image16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5.png"/><Relationship Id="rId20" Type="http://schemas.openxmlformats.org/officeDocument/2006/relationships/image" Target="../media/image159.png"/><Relationship Id="rId29" Type="http://schemas.openxmlformats.org/officeDocument/2006/relationships/hyperlink" Target="http://postnauka.ru/talks/33392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png"/><Relationship Id="rId11" Type="http://schemas.openxmlformats.org/officeDocument/2006/relationships/hyperlink" Target="http://tvkultura.ru/video/show/brand_id/20898/episode_id/156431" TargetMode="External"/><Relationship Id="rId24" Type="http://schemas.openxmlformats.org/officeDocument/2006/relationships/image" Target="../media/image163.png"/><Relationship Id="rId32" Type="http://schemas.openxmlformats.org/officeDocument/2006/relationships/hyperlink" Target="http://www.hse.ru/news/avant/90154332.html" TargetMode="External"/><Relationship Id="rId37" Type="http://schemas.openxmlformats.org/officeDocument/2006/relationships/image" Target="../media/image166.png"/><Relationship Id="rId5" Type="http://schemas.openxmlformats.org/officeDocument/2006/relationships/image" Target="../media/image151.png"/><Relationship Id="rId15" Type="http://schemas.openxmlformats.org/officeDocument/2006/relationships/image" Target="../media/image154.png"/><Relationship Id="rId23" Type="http://schemas.openxmlformats.org/officeDocument/2006/relationships/image" Target="../media/image162.png"/><Relationship Id="rId28" Type="http://schemas.openxmlformats.org/officeDocument/2006/relationships/hyperlink" Target="http://postnauka.ru/video/32906" TargetMode="External"/><Relationship Id="rId36" Type="http://schemas.openxmlformats.org/officeDocument/2006/relationships/image" Target="../media/image165.png"/><Relationship Id="rId10" Type="http://schemas.openxmlformats.org/officeDocument/2006/relationships/hyperlink" Target="http://tvkultura.ru/video/show/brand_id/20918/episode_id/971861" TargetMode="External"/><Relationship Id="rId19" Type="http://schemas.openxmlformats.org/officeDocument/2006/relationships/image" Target="../media/image158.png"/><Relationship Id="rId31" Type="http://schemas.openxmlformats.org/officeDocument/2006/relationships/hyperlink" Target="http://phil.hse.ru/news/98773614.htm" TargetMode="External"/><Relationship Id="rId4" Type="http://schemas.openxmlformats.org/officeDocument/2006/relationships/image" Target="../media/image150.png"/><Relationship Id="rId9" Type="http://schemas.openxmlformats.org/officeDocument/2006/relationships/hyperlink" Target="http://tvkultura.ru/video/show/brand_id/20898/episode_id/155040" TargetMode="External"/><Relationship Id="rId14" Type="http://schemas.openxmlformats.org/officeDocument/2006/relationships/image" Target="../media/image153.png"/><Relationship Id="rId22" Type="http://schemas.openxmlformats.org/officeDocument/2006/relationships/image" Target="../media/image161.png"/><Relationship Id="rId27" Type="http://schemas.openxmlformats.org/officeDocument/2006/relationships/hyperlink" Target="http://postnauka.ru/video/32671" TargetMode="External"/><Relationship Id="rId30" Type="http://schemas.openxmlformats.org/officeDocument/2006/relationships/hyperlink" Target="http://postnauka.ru/video/30265" TargetMode="External"/><Relationship Id="rId35" Type="http://schemas.openxmlformats.org/officeDocument/2006/relationships/hyperlink" Target="http://www.hse.ru/video/137854836.html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13" Type="http://schemas.openxmlformats.org/officeDocument/2006/relationships/image" Target="../media/image178.png"/><Relationship Id="rId18" Type="http://schemas.openxmlformats.org/officeDocument/2006/relationships/image" Target="../media/image183.png"/><Relationship Id="rId26" Type="http://schemas.openxmlformats.org/officeDocument/2006/relationships/image" Target="../media/image191.png"/><Relationship Id="rId39" Type="http://schemas.openxmlformats.org/officeDocument/2006/relationships/image" Target="../media/image204.png"/><Relationship Id="rId3" Type="http://schemas.openxmlformats.org/officeDocument/2006/relationships/image" Target="../media/image2.jpeg"/><Relationship Id="rId21" Type="http://schemas.openxmlformats.org/officeDocument/2006/relationships/image" Target="../media/image186.png"/><Relationship Id="rId34" Type="http://schemas.openxmlformats.org/officeDocument/2006/relationships/image" Target="../media/image199.png"/><Relationship Id="rId7" Type="http://schemas.openxmlformats.org/officeDocument/2006/relationships/image" Target="../media/image172.png"/><Relationship Id="rId12" Type="http://schemas.openxmlformats.org/officeDocument/2006/relationships/image" Target="../media/image177.png"/><Relationship Id="rId17" Type="http://schemas.openxmlformats.org/officeDocument/2006/relationships/image" Target="../media/image182.png"/><Relationship Id="rId25" Type="http://schemas.openxmlformats.org/officeDocument/2006/relationships/image" Target="../media/image190.jpeg"/><Relationship Id="rId33" Type="http://schemas.openxmlformats.org/officeDocument/2006/relationships/image" Target="../media/image198.png"/><Relationship Id="rId38" Type="http://schemas.openxmlformats.org/officeDocument/2006/relationships/image" Target="../media/image20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81.png"/><Relationship Id="rId20" Type="http://schemas.openxmlformats.org/officeDocument/2006/relationships/image" Target="../media/image185.png"/><Relationship Id="rId29" Type="http://schemas.openxmlformats.org/officeDocument/2006/relationships/image" Target="../media/image194.png"/><Relationship Id="rId41" Type="http://schemas.openxmlformats.org/officeDocument/2006/relationships/image" Target="../media/image2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png"/><Relationship Id="rId11" Type="http://schemas.openxmlformats.org/officeDocument/2006/relationships/image" Target="../media/image176.jpeg"/><Relationship Id="rId24" Type="http://schemas.openxmlformats.org/officeDocument/2006/relationships/image" Target="../media/image189.jpeg"/><Relationship Id="rId32" Type="http://schemas.openxmlformats.org/officeDocument/2006/relationships/image" Target="../media/image197.png"/><Relationship Id="rId37" Type="http://schemas.openxmlformats.org/officeDocument/2006/relationships/image" Target="../media/image202.png"/><Relationship Id="rId40" Type="http://schemas.openxmlformats.org/officeDocument/2006/relationships/image" Target="../media/image205.png"/><Relationship Id="rId5" Type="http://schemas.openxmlformats.org/officeDocument/2006/relationships/image" Target="../media/image170.jpeg"/><Relationship Id="rId15" Type="http://schemas.openxmlformats.org/officeDocument/2006/relationships/image" Target="../media/image180.jpeg"/><Relationship Id="rId23" Type="http://schemas.openxmlformats.org/officeDocument/2006/relationships/image" Target="../media/image188.png"/><Relationship Id="rId28" Type="http://schemas.openxmlformats.org/officeDocument/2006/relationships/image" Target="../media/image193.png"/><Relationship Id="rId36" Type="http://schemas.openxmlformats.org/officeDocument/2006/relationships/image" Target="../media/image201.png"/><Relationship Id="rId10" Type="http://schemas.openxmlformats.org/officeDocument/2006/relationships/image" Target="../media/image175.png"/><Relationship Id="rId19" Type="http://schemas.openxmlformats.org/officeDocument/2006/relationships/image" Target="../media/image184.png"/><Relationship Id="rId31" Type="http://schemas.openxmlformats.org/officeDocument/2006/relationships/image" Target="../media/image196.png"/><Relationship Id="rId4" Type="http://schemas.openxmlformats.org/officeDocument/2006/relationships/image" Target="../media/image169.jpeg"/><Relationship Id="rId9" Type="http://schemas.openxmlformats.org/officeDocument/2006/relationships/image" Target="../media/image174.png"/><Relationship Id="rId14" Type="http://schemas.openxmlformats.org/officeDocument/2006/relationships/image" Target="../media/image179.png"/><Relationship Id="rId22" Type="http://schemas.openxmlformats.org/officeDocument/2006/relationships/image" Target="../media/image187.jpeg"/><Relationship Id="rId27" Type="http://schemas.openxmlformats.org/officeDocument/2006/relationships/image" Target="../media/image192.png"/><Relationship Id="rId30" Type="http://schemas.openxmlformats.org/officeDocument/2006/relationships/image" Target="../media/image195.png"/><Relationship Id="rId35" Type="http://schemas.openxmlformats.org/officeDocument/2006/relationships/image" Target="../media/image20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phil.hse.ru/autobio/" TargetMode="External"/><Relationship Id="rId13" Type="http://schemas.openxmlformats.org/officeDocument/2006/relationships/hyperlink" Target="http://phil.hse.ru/plc/" TargetMode="External"/><Relationship Id="rId18" Type="http://schemas.openxmlformats.org/officeDocument/2006/relationships/image" Target="../media/image212.png"/><Relationship Id="rId26" Type="http://schemas.openxmlformats.org/officeDocument/2006/relationships/image" Target="../media/image220.png"/><Relationship Id="rId3" Type="http://schemas.openxmlformats.org/officeDocument/2006/relationships/image" Target="../media/image207.png"/><Relationship Id="rId21" Type="http://schemas.openxmlformats.org/officeDocument/2006/relationships/image" Target="../media/image215.png"/><Relationship Id="rId7" Type="http://schemas.openxmlformats.org/officeDocument/2006/relationships/hyperlink" Target="http://igiti.hse.ru/sophist" TargetMode="External"/><Relationship Id="rId12" Type="http://schemas.openxmlformats.org/officeDocument/2006/relationships/hyperlink" Target="http://www.hse.ru/org/hse/seminaria/igiti" TargetMode="External"/><Relationship Id="rId17" Type="http://schemas.openxmlformats.org/officeDocument/2006/relationships/image" Target="../media/image211.png"/><Relationship Id="rId25" Type="http://schemas.openxmlformats.org/officeDocument/2006/relationships/image" Target="../media/image219.png"/><Relationship Id="rId2" Type="http://schemas.openxmlformats.org/officeDocument/2006/relationships/image" Target="../media/image2.jpeg"/><Relationship Id="rId16" Type="http://schemas.openxmlformats.org/officeDocument/2006/relationships/image" Target="../media/image210.png"/><Relationship Id="rId20" Type="http://schemas.openxmlformats.org/officeDocument/2006/relationships/image" Target="../media/image21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hil.hse.ru/mph/" TargetMode="External"/><Relationship Id="rId11" Type="http://schemas.openxmlformats.org/officeDocument/2006/relationships/hyperlink" Target="http://phil.hse.ru/gk/" TargetMode="External"/><Relationship Id="rId24" Type="http://schemas.openxmlformats.org/officeDocument/2006/relationships/image" Target="../media/image218.png"/><Relationship Id="rId5" Type="http://schemas.openxmlformats.org/officeDocument/2006/relationships/hyperlink" Target="http://www.cfs.hse.ru/" TargetMode="External"/><Relationship Id="rId15" Type="http://schemas.openxmlformats.org/officeDocument/2006/relationships/image" Target="../media/image209.png"/><Relationship Id="rId23" Type="http://schemas.openxmlformats.org/officeDocument/2006/relationships/image" Target="../media/image217.png"/><Relationship Id="rId28" Type="http://schemas.openxmlformats.org/officeDocument/2006/relationships/image" Target="../media/image222.png"/><Relationship Id="rId10" Type="http://schemas.openxmlformats.org/officeDocument/2006/relationships/hyperlink" Target="http://phil.hse.ru/form_phil/" TargetMode="External"/><Relationship Id="rId19" Type="http://schemas.openxmlformats.org/officeDocument/2006/relationships/image" Target="../media/image213.png"/><Relationship Id="rId4" Type="http://schemas.openxmlformats.org/officeDocument/2006/relationships/hyperlink" Target="http://www.hse.ru/org/hse/cfi/phil/" TargetMode="External"/><Relationship Id="rId9" Type="http://schemas.openxmlformats.org/officeDocument/2006/relationships/hyperlink" Target="http://phil.hse.ru/lfk/" TargetMode="External"/><Relationship Id="rId14" Type="http://schemas.openxmlformats.org/officeDocument/2006/relationships/image" Target="../media/image208.png"/><Relationship Id="rId22" Type="http://schemas.openxmlformats.org/officeDocument/2006/relationships/image" Target="../media/image216.png"/><Relationship Id="rId27" Type="http://schemas.openxmlformats.org/officeDocument/2006/relationships/image" Target="../media/image2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png"/><Relationship Id="rId3" Type="http://schemas.openxmlformats.org/officeDocument/2006/relationships/image" Target="../media/image223.png"/><Relationship Id="rId7" Type="http://schemas.openxmlformats.org/officeDocument/2006/relationships/image" Target="../media/image2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6.png"/><Relationship Id="rId5" Type="http://schemas.openxmlformats.org/officeDocument/2006/relationships/image" Target="../media/image225.png"/><Relationship Id="rId10" Type="http://schemas.openxmlformats.org/officeDocument/2006/relationships/image" Target="../media/image230.png"/><Relationship Id="rId4" Type="http://schemas.openxmlformats.org/officeDocument/2006/relationships/image" Target="../media/image224.png"/><Relationship Id="rId9" Type="http://schemas.openxmlformats.org/officeDocument/2006/relationships/image" Target="../media/image2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hyperlink" Target="https://www.coursera.org/course/philculture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2.jpe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3.png"/><Relationship Id="rId3" Type="http://schemas.openxmlformats.org/officeDocument/2006/relationships/hyperlink" Target="http://phil.hse.ru/syp/about" TargetMode="External"/><Relationship Id="rId7" Type="http://schemas.openxmlformats.org/officeDocument/2006/relationships/image" Target="../media/image2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1.png"/><Relationship Id="rId5" Type="http://schemas.openxmlformats.org/officeDocument/2006/relationships/hyperlink" Target="http://www.vm.ru/news/2014/06/10/programma-monitor-soobshchestva-v-seti-252444.html" TargetMode="External"/><Relationship Id="rId4" Type="http://schemas.openxmlformats.org/officeDocument/2006/relationships/hyperlink" Target="http://phil.hse.ru/news/103252943.html" TargetMode="External"/><Relationship Id="rId9" Type="http://schemas.openxmlformats.org/officeDocument/2006/relationships/image" Target="../media/image2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png"/><Relationship Id="rId3" Type="http://schemas.openxmlformats.org/officeDocument/2006/relationships/image" Target="../media/image236.png"/><Relationship Id="rId7" Type="http://schemas.openxmlformats.org/officeDocument/2006/relationships/hyperlink" Target="http://www.hse.ru/olymp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olymp.hse.ru/stupeni" TargetMode="External"/><Relationship Id="rId5" Type="http://schemas.openxmlformats.org/officeDocument/2006/relationships/hyperlink" Target="http://olymp.hse.ru/junior/2015/phil" TargetMode="External"/><Relationship Id="rId4" Type="http://schemas.openxmlformats.org/officeDocument/2006/relationships/hyperlink" Target="http://olymp.hse.ru/mmo/" TargetMode="External"/><Relationship Id="rId9" Type="http://schemas.openxmlformats.org/officeDocument/2006/relationships/image" Target="../media/image23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jpe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image" Target="../media/image2.jpe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12" Type="http://schemas.openxmlformats.org/officeDocument/2006/relationships/image" Target="../media/image75.png"/><Relationship Id="rId2" Type="http://schemas.openxmlformats.org/officeDocument/2006/relationships/image" Target="../media/image2.jpeg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jpeg"/><Relationship Id="rId15" Type="http://schemas.openxmlformats.org/officeDocument/2006/relationships/image" Target="../media/image78.png"/><Relationship Id="rId10" Type="http://schemas.openxmlformats.org/officeDocument/2006/relationships/image" Target="../media/image73.png"/><Relationship Id="rId4" Type="http://schemas.openxmlformats.org/officeDocument/2006/relationships/image" Target="../media/image67.jpeg"/><Relationship Id="rId9" Type="http://schemas.openxmlformats.org/officeDocument/2006/relationships/image" Target="../media/image72.png"/><Relationship Id="rId14" Type="http://schemas.openxmlformats.org/officeDocument/2006/relationships/image" Target="../media/image7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206625"/>
          </a:xfrm>
        </p:spPr>
        <p:txBody>
          <a:bodyPr/>
          <a:lstStyle/>
          <a:p>
            <a:pPr eaLnBrk="1" hangingPunct="1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Факультет гуманитарных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наук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ШКОЛА ФИЛОСОФИИ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1371600" y="4468813"/>
            <a:ext cx="6400800" cy="908050"/>
          </a:xfrm>
        </p:spPr>
        <p:txBody>
          <a:bodyPr/>
          <a:lstStyle/>
          <a:p>
            <a:pPr lvl="0" eaLnBrk="1" hangingPunct="1"/>
            <a:r>
              <a:rPr lang="ru-RU" sz="1600" dirty="0" smtClean="0">
                <a:solidFill>
                  <a:srgbClr val="000066"/>
                </a:solidFill>
                <a:latin typeface="Myriad Pro"/>
                <a:ea typeface="ＭＳ Ｐゴシック"/>
                <a:cs typeface="ＭＳ Ｐゴシック"/>
              </a:rPr>
              <a:t> </a:t>
            </a:r>
          </a:p>
          <a:p>
            <a:pPr lvl="0" eaLnBrk="1" hangingPunct="1"/>
            <a:endParaRPr lang="ru-RU" sz="1600" dirty="0">
              <a:solidFill>
                <a:srgbClr val="000066"/>
              </a:solidFill>
              <a:latin typeface="Myriad Pro"/>
              <a:ea typeface="ＭＳ Ｐゴシック"/>
              <a:cs typeface="ＭＳ Ｐゴシック"/>
            </a:endParaRPr>
          </a:p>
          <a:p>
            <a:pPr lvl="0" eaLnBrk="1" hangingPunct="1"/>
            <a:endParaRPr lang="ru-RU" sz="1600" dirty="0" smtClean="0">
              <a:solidFill>
                <a:srgbClr val="000066"/>
              </a:solidFill>
              <a:latin typeface="Myriad Pro"/>
              <a:ea typeface="ＭＳ Ｐゴシック"/>
              <a:cs typeface="ＭＳ Ｐゴシック"/>
            </a:endParaRPr>
          </a:p>
          <a:p>
            <a:pPr lvl="0" eaLnBrk="1" hangingPunct="1"/>
            <a:endParaRPr lang="ru-RU" sz="1600" dirty="0">
              <a:solidFill>
                <a:srgbClr val="000066"/>
              </a:solidFill>
              <a:latin typeface="Myriad Pro"/>
              <a:ea typeface="ＭＳ Ｐゴシック"/>
              <a:cs typeface="ＭＳ Ｐゴシック"/>
            </a:endParaRPr>
          </a:p>
          <a:p>
            <a:pPr lvl="0" eaLnBrk="1" hangingPunct="1"/>
            <a:r>
              <a:rPr lang="ru-RU" sz="1600" dirty="0" smtClean="0">
                <a:solidFill>
                  <a:srgbClr val="000066"/>
                </a:solidFill>
                <a:latin typeface="Myriad Pro"/>
                <a:ea typeface="ＭＳ Ｐゴシック"/>
                <a:cs typeface="ＭＳ Ｐゴシック"/>
              </a:rPr>
              <a:t>                                                               </a:t>
            </a:r>
            <a:r>
              <a:rPr lang="ru-RU" sz="1400" dirty="0" smtClean="0">
                <a:solidFill>
                  <a:srgbClr val="0070C0"/>
                </a:solidFill>
                <a:latin typeface="Myriad Pro"/>
                <a:ea typeface="ＭＳ Ｐゴシック"/>
                <a:cs typeface="ＭＳ Ｐゴシック"/>
              </a:rPr>
              <a:t>Автор </a:t>
            </a:r>
            <a:r>
              <a:rPr lang="ru-RU" sz="1400" dirty="0">
                <a:solidFill>
                  <a:srgbClr val="0070C0"/>
                </a:solidFill>
                <a:latin typeface="Myriad Pro"/>
                <a:ea typeface="ＭＳ Ｐゴシック"/>
                <a:cs typeface="ＭＳ Ｐゴシック"/>
              </a:rPr>
              <a:t>:</a:t>
            </a:r>
            <a:r>
              <a:rPr lang="es-ES" sz="1400" dirty="0" smtClean="0">
                <a:solidFill>
                  <a:srgbClr val="0070C0"/>
                </a:solidFill>
                <a:latin typeface="Myriad Pro"/>
                <a:ea typeface="ＭＳ Ｐゴシック"/>
                <a:cs typeface="ＭＳ Ｐゴシック"/>
              </a:rPr>
              <a:t> </a:t>
            </a:r>
            <a:r>
              <a:rPr lang="ru-RU" sz="1400" dirty="0" smtClean="0">
                <a:solidFill>
                  <a:srgbClr val="0070C0"/>
                </a:solidFill>
                <a:latin typeface="Myriad Pro"/>
                <a:ea typeface="ＭＳ Ｐゴシック"/>
                <a:cs typeface="ＭＳ Ｐゴシック"/>
              </a:rPr>
              <a:t>Е.Г. Драгалина-Черная</a:t>
            </a:r>
          </a:p>
          <a:p>
            <a:pPr lvl="0" eaLnBrk="1" hangingPunct="1"/>
            <a:endParaRPr kumimoji="1" lang="ru-RU" sz="1400" dirty="0">
              <a:solidFill>
                <a:srgbClr val="000066"/>
              </a:solidFill>
              <a:latin typeface="Myriad Pro"/>
              <a:ea typeface="ＭＳ Ｐゴシック"/>
              <a:cs typeface="ＭＳ Ｐゴシック"/>
            </a:endParaRPr>
          </a:p>
          <a:p>
            <a:pPr eaLnBrk="1" hangingPunct="1"/>
            <a:r>
              <a:rPr lang="ru-RU" sz="2000" dirty="0" smtClean="0">
                <a:solidFill>
                  <a:srgbClr val="000066"/>
                </a:solidFill>
                <a:latin typeface="Myriad Pro"/>
                <a:ea typeface="ＭＳ Ｐゴシック"/>
                <a:cs typeface="ＭＳ Ｐゴシック"/>
              </a:rPr>
              <a:t> </a:t>
            </a:r>
            <a:endParaRPr kumimoji="1" lang="ru-RU" sz="1400" dirty="0" smtClean="0">
              <a:solidFill>
                <a:srgbClr val="000066"/>
              </a:solidFill>
              <a:latin typeface="Myriad Pro"/>
              <a:ea typeface="ＭＳ Ｐゴシック"/>
              <a:cs typeface="ＭＳ Ｐゴシック"/>
            </a:endParaRPr>
          </a:p>
        </p:txBody>
      </p:sp>
      <p:sp>
        <p:nvSpPr>
          <p:cNvPr id="13316" name="Subtitle 2"/>
          <p:cNvSpPr txBox="1">
            <a:spLocks/>
          </p:cNvSpPr>
          <p:nvPr/>
        </p:nvSpPr>
        <p:spPr bwMode="auto">
          <a:xfrm>
            <a:off x="1371600" y="6467475"/>
            <a:ext cx="64008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ru-RU" sz="800" dirty="0">
                <a:solidFill>
                  <a:schemeClr val="bg1"/>
                </a:solidFill>
              </a:rPr>
              <a:t>Высшая школа экономики, Москва, </a:t>
            </a:r>
            <a:r>
              <a:rPr lang="ru-RU" sz="800" dirty="0" smtClean="0">
                <a:solidFill>
                  <a:schemeClr val="bg1"/>
                </a:solidFill>
              </a:rPr>
              <a:t>201</a:t>
            </a:r>
            <a:r>
              <a:rPr lang="ru-RU" sz="800" dirty="0">
                <a:solidFill>
                  <a:schemeClr val="bg1"/>
                </a:solidFill>
              </a:rPr>
              <a:t>4</a:t>
            </a:r>
          </a:p>
          <a:p>
            <a:pPr algn="ctr">
              <a:spcBef>
                <a:spcPct val="20000"/>
              </a:spcBef>
            </a:pPr>
            <a:r>
              <a:rPr lang="en-US" sz="800" dirty="0">
                <a:solidFill>
                  <a:schemeClr val="bg1"/>
                </a:solidFill>
              </a:rPr>
              <a:t>www.hse.ru</a:t>
            </a:r>
            <a:r>
              <a:rPr lang="ru-RU" sz="800" dirty="0">
                <a:solidFill>
                  <a:schemeClr val="bg1"/>
                </a:solidFill>
              </a:rPr>
              <a:t> </a:t>
            </a:r>
            <a:endParaRPr kumimoji="1" lang="ru-RU" sz="800" dirty="0">
              <a:solidFill>
                <a:schemeClr val="bg1"/>
              </a:solidFill>
              <a:latin typeface="Myriad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392" y="1284965"/>
            <a:ext cx="2424099" cy="3298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 dirty="0">
                <a:solidFill>
                  <a:schemeClr val="bg1"/>
                </a:solidFill>
              </a:rPr>
              <a:t>Высшая школа экономики, Москва, </a:t>
            </a:r>
            <a:r>
              <a:rPr lang="ru-RU" sz="800" dirty="0" smtClean="0">
                <a:solidFill>
                  <a:schemeClr val="bg1"/>
                </a:solidFill>
              </a:rPr>
              <a:t>201</a:t>
            </a:r>
            <a:r>
              <a:rPr lang="ru-RU" sz="800" dirty="0">
                <a:solidFill>
                  <a:schemeClr val="bg1"/>
                </a:solidFill>
              </a:rPr>
              <a:t>4</a:t>
            </a:r>
            <a:endParaRPr kumimoji="1" lang="ru-RU" sz="800" dirty="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26701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1600" dirty="0" smtClean="0">
                <a:solidFill>
                  <a:schemeClr val="bg1"/>
                </a:solidFill>
              </a:rPr>
              <a:t>КТО У НАС РАБОТАЕТ? </a:t>
            </a:r>
            <a:endParaRPr lang="en-US" sz="1600" dirty="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FF"/>
                </a:solidFill>
                <a:latin typeface="Myriad Pro"/>
              </a:rPr>
              <a:t>фото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FF"/>
                </a:solidFill>
                <a:latin typeface="Myriad Pro"/>
              </a:rPr>
              <a:t>фото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346" name="Rectangle 12"/>
          <p:cNvSpPr>
            <a:spLocks noChangeArrowheads="1"/>
          </p:cNvSpPr>
          <p:nvPr/>
        </p:nvSpPr>
        <p:spPr bwMode="auto">
          <a:xfrm>
            <a:off x="109728" y="1483149"/>
            <a:ext cx="4234942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Ординарный профессор</a:t>
            </a:r>
          </a:p>
          <a:p>
            <a:r>
              <a:rPr lang="ru-RU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Александр Львович Доброхотов </a:t>
            </a:r>
          </a:p>
          <a:p>
            <a:r>
              <a:rPr lang="ru-RU" sz="1200" u="sng" dirty="0" smtClean="0">
                <a:latin typeface="Times New Roman"/>
                <a:ea typeface="Times New Roman"/>
                <a:cs typeface="Times New Roman"/>
              </a:rPr>
              <a:t> </a:t>
            </a:r>
            <a:endParaRPr lang="ru-RU" sz="1000" u="sng" dirty="0" smtClean="0">
              <a:solidFill>
                <a:prstClr val="black"/>
              </a:solidFill>
            </a:endParaRPr>
          </a:p>
          <a:p>
            <a:pPr indent="457200" algn="just">
              <a:spcAft>
                <a:spcPts val="0"/>
              </a:spcAft>
            </a:pPr>
            <a:r>
              <a:rPr lang="ru-RU" sz="1000" dirty="0" smtClean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ru-RU" sz="1200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  <a:tabLst>
                <a:tab pos="723900" algn="l"/>
              </a:tabLst>
            </a:pPr>
            <a:endParaRPr lang="ru-RU" sz="1000" dirty="0">
              <a:solidFill>
                <a:srgbClr val="003F82"/>
              </a:solidFill>
              <a:latin typeface="NTHarmonica"/>
              <a:ea typeface="Times New Roman"/>
              <a:cs typeface="Times New Roman"/>
            </a:endParaRPr>
          </a:p>
          <a:p>
            <a:pPr lvl="0"/>
            <a:r>
              <a:rPr lang="ru-RU" sz="1000" u="sng" dirty="0" smtClean="0">
                <a:solidFill>
                  <a:prstClr val="black"/>
                </a:solidFill>
              </a:rPr>
              <a:t> </a:t>
            </a:r>
            <a:endParaRPr lang="ru-RU" sz="1000" u="sng" dirty="0">
              <a:solidFill>
                <a:prstClr val="black"/>
              </a:solidFill>
            </a:endParaRPr>
          </a:p>
          <a:p>
            <a:endParaRPr lang="ru-RU" sz="100" dirty="0"/>
          </a:p>
          <a:p>
            <a:endParaRPr lang="ru-RU" sz="800" dirty="0">
              <a:latin typeface="NTHarmonica"/>
              <a:ea typeface="Times New Roman"/>
              <a:cs typeface="Times New Roman"/>
            </a:endParaRPr>
          </a:p>
          <a:p>
            <a:endParaRPr lang="ru-RU" sz="100" dirty="0">
              <a:solidFill>
                <a:srgbClr val="003F82"/>
              </a:solidFill>
              <a:latin typeface="Myriad Pro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300914" y="4583817"/>
            <a:ext cx="1843086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  <a:p>
            <a:endParaRPr lang="ru-RU" dirty="0"/>
          </a:p>
          <a:p>
            <a:r>
              <a:rPr lang="ru-RU" sz="1100" dirty="0" smtClean="0"/>
              <a:t> </a:t>
            </a:r>
            <a:endParaRPr lang="ru-RU" sz="1100" dirty="0"/>
          </a:p>
          <a:p>
            <a:r>
              <a:rPr lang="ru-RU" sz="1100" u="sng" dirty="0" smtClean="0"/>
              <a:t>  </a:t>
            </a:r>
          </a:p>
          <a:p>
            <a:r>
              <a:rPr lang="ru-RU" sz="1100" u="sng" dirty="0" smtClean="0"/>
              <a:t> </a:t>
            </a:r>
            <a:endParaRPr lang="ru-RU" sz="1100" u="sng" dirty="0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128" y="2061790"/>
            <a:ext cx="2314828" cy="3771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008" y="2440781"/>
            <a:ext cx="2440954" cy="384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547" y="4169460"/>
            <a:ext cx="1603848" cy="2245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9" y="2349531"/>
            <a:ext cx="1848279" cy="2234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" y="3843937"/>
            <a:ext cx="1920239" cy="2637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832" y="2493160"/>
            <a:ext cx="1584943" cy="2519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395" y="4190416"/>
            <a:ext cx="1727135" cy="2224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237" y="3700684"/>
            <a:ext cx="1866892" cy="2713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792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0" name="Picture 18" descr="http://www.hse.ru/pubs/share/book/cover/thumb/82222804x1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837" y="2119885"/>
            <a:ext cx="1428750" cy="224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http://www.hse.ru/pubs/share/book/cover/thumb/81055278x1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420" y="2777187"/>
            <a:ext cx="1134983" cy="1764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&amp;Kcy;&amp;rcy;&amp;ocy;&amp;kcy;&amp;ocy;&amp;dcy;&amp;icy;&amp;lcy; - &amp;Scy;&amp;kcy;&amp;acy;&amp;chcy;&amp;acy;&amp;tcy;&amp;softcy; &amp;kcy;&amp;ncy;&amp;icy;&amp;gcy;&amp;ucy; &amp;bcy;&amp;iecy;&amp;scy;&amp;pcy;&amp;lcy;&amp;acy;&amp;tcy;&amp;ncy;&amp;ocy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961" y="1284309"/>
            <a:ext cx="1709229" cy="231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://www.hse.ru/pubs/share/book/cover/thumb/51991769x15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484" y="2934789"/>
            <a:ext cx="1428750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712" y="1585834"/>
            <a:ext cx="1890522" cy="156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4" descr="http://www.hse.ru/pubs/share/book/cover/thumb/69712433x15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672" y="3381374"/>
            <a:ext cx="1245839" cy="1597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299" y="2119885"/>
            <a:ext cx="142875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 descr="http://www.hse.ru/pubs/lib/data/access/ram/ticket/85/14179528080073d600b54e2a1371f598807952b64c/%D0%9A%D0%B0%D0%BD%D1%82%D0%BE%D1%80_%D0%BA%D0%BB%D0%B0%D1%81%D1%81%D0%B8%D0%BA%D0%B0_%D0%BE%D0%B1%D0%BB%D0%BE%D0%B6%D0%BA%D0%B0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462" y="4365194"/>
            <a:ext cx="3377915" cy="206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&amp;Ncy;&amp;ocy;&amp;vcy;&amp;ocy;&amp;scy;&amp;tcy;&amp;icy; : &amp;Ncy;&amp;ocy;&amp;vcy;&amp;acy;&amp;yacy; &amp;kcy;&amp;ncy;&amp;icy;&amp;gcy;&amp;acy; &amp;Vcy;.&amp;Kcy;. &amp;Kcy;&amp;acy;&amp;ncy;&amp;tcy;&amp;ocy;&amp;rcy;&amp;acy; - &amp;Fcy;&amp;acy;&amp;kcy;&amp;ucy;&amp;lcy;&amp;softcy;&amp;tcy;&amp;iecy;&amp;tcy; &amp;fcy;&amp;icy;&amp;lcy;&amp;ocy;&amp;scy;&amp;ocy;&amp;fcy;&amp;icy;&amp;icy; : &amp;Ncy;&amp;acy;&amp;tscy;&amp;icy;&amp;ocy;&amp;ncy;&amp;acy;&amp;lcy;&amp;softcy;&amp;ncy;&amp;ycy;&amp;jcy; &amp;icy;&amp;scy;&amp;scy;&amp;lcy;&amp;iecy;&amp;dcy;&amp;ocy;&amp;vcy;&amp;acy;&amp;tcy;&amp;iecy;&amp;lcy;&amp;softcy;&amp;scy;&amp;kcy;&amp;icy;&amp;jcy; &amp;ucy;&amp;ncy;&amp;icy;&amp;vcy;&amp;iecy;&amp;rcy;&amp;scy;&amp;icy;&amp;tcy;&amp;iecy;&amp;tcy; &quot;&amp;Vcy;&amp;ycy;&amp;scy;&amp;shcy;&amp;acy;&amp;yacy; &amp;shcy;&amp;kcy;&amp;ocy;&amp;lcy;&amp;acy; &amp;ecy;&amp;kcy;&amp;ocy;&amp;ncy;&amp;ocy;&amp;mcy;&amp;icy;&amp;kcy;&amp;icy;&quot;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2" y="4632325"/>
            <a:ext cx="1385489" cy="178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591" y="4506078"/>
            <a:ext cx="1436751" cy="1927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Subtitle 2"/>
          <p:cNvSpPr txBox="1">
            <a:spLocks/>
          </p:cNvSpPr>
          <p:nvPr/>
        </p:nvSpPr>
        <p:spPr bwMode="auto">
          <a:xfrm>
            <a:off x="220201" y="6187694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 dirty="0">
                <a:solidFill>
                  <a:schemeClr val="bg1"/>
                </a:solidFill>
              </a:rPr>
              <a:t>Высшая школа экономики, Москва, </a:t>
            </a:r>
            <a:r>
              <a:rPr lang="ru-RU" sz="800" dirty="0" smtClean="0">
                <a:solidFill>
                  <a:schemeClr val="bg1"/>
                </a:solidFill>
              </a:rPr>
              <a:t>201</a:t>
            </a:r>
            <a:r>
              <a:rPr lang="ru-RU" sz="800" dirty="0">
                <a:solidFill>
                  <a:schemeClr val="bg1"/>
                </a:solidFill>
              </a:rPr>
              <a:t>4</a:t>
            </a:r>
            <a:endParaRPr kumimoji="1" lang="ru-RU" sz="800" dirty="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26701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1600" dirty="0" smtClean="0">
                <a:solidFill>
                  <a:schemeClr val="bg1"/>
                </a:solidFill>
              </a:rPr>
              <a:t>КТО У НАС РАБОТАЕТ? </a:t>
            </a:r>
            <a:endParaRPr lang="en-US" sz="1600" dirty="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FF"/>
                </a:solidFill>
                <a:latin typeface="Myriad Pro"/>
              </a:rPr>
              <a:t>фото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6" name="Rectangle 12"/>
          <p:cNvSpPr>
            <a:spLocks noChangeArrowheads="1"/>
          </p:cNvSpPr>
          <p:nvPr/>
        </p:nvSpPr>
        <p:spPr bwMode="auto">
          <a:xfrm>
            <a:off x="109728" y="1483149"/>
            <a:ext cx="6501384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Ординарный профессор</a:t>
            </a:r>
            <a:endParaRPr lang="ru-RU" sz="1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Владимир Карлович Кантор</a:t>
            </a:r>
          </a:p>
          <a:p>
            <a:pPr indent="457200" algn="just">
              <a:spcAft>
                <a:spcPts val="0"/>
              </a:spcAft>
            </a:pPr>
            <a:r>
              <a:rPr lang="ru-RU" sz="1000" dirty="0" smtClean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ru-RU" sz="900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sz="8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 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  <a:tabLst>
                <a:tab pos="723900" algn="l"/>
              </a:tabLst>
            </a:pPr>
            <a:endParaRPr lang="ru-RU" sz="800" dirty="0">
              <a:latin typeface="NTHarmonica"/>
              <a:ea typeface="Times New Roman"/>
              <a:cs typeface="Times New Roman"/>
            </a:endParaRPr>
          </a:p>
          <a:p>
            <a:pPr lvl="0"/>
            <a:r>
              <a:rPr lang="ru-RU" sz="1000" u="sng" dirty="0" smtClean="0">
                <a:solidFill>
                  <a:prstClr val="black"/>
                </a:solidFill>
              </a:rPr>
              <a:t> </a:t>
            </a:r>
            <a:endParaRPr lang="ru-RU" sz="1000" u="sng" dirty="0">
              <a:solidFill>
                <a:prstClr val="black"/>
              </a:solidFill>
            </a:endParaRPr>
          </a:p>
          <a:p>
            <a:endParaRPr lang="ru-RU" sz="1000" dirty="0"/>
          </a:p>
          <a:p>
            <a:endParaRPr lang="ru-RU" sz="1000" dirty="0">
              <a:latin typeface="NTHarmonica"/>
              <a:ea typeface="Times New Roman"/>
              <a:cs typeface="Times New Roman"/>
            </a:endParaRPr>
          </a:p>
          <a:p>
            <a:endParaRPr lang="ru-RU" sz="1200" dirty="0">
              <a:solidFill>
                <a:srgbClr val="003F82"/>
              </a:solidFill>
              <a:latin typeface="Myriad Pro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551" y="1585834"/>
            <a:ext cx="2347787" cy="3698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429563" y="5153204"/>
            <a:ext cx="161277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u="sng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ru-RU" sz="1200" u="sng" dirty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 lvl="0"/>
            <a:r>
              <a:rPr lang="ru-RU" sz="1000" i="1" dirty="0" smtClean="0">
                <a:solidFill>
                  <a:prstClr val="black"/>
                </a:solidFill>
              </a:rPr>
              <a:t>Лауреат </a:t>
            </a:r>
            <a:r>
              <a:rPr lang="ru-RU" sz="1000" i="1" dirty="0">
                <a:solidFill>
                  <a:prstClr val="black"/>
                </a:solidFill>
              </a:rPr>
              <a:t>премии "Золотая Вышка – </a:t>
            </a:r>
            <a:r>
              <a:rPr lang="ru-RU" sz="1000" i="1" dirty="0" smtClean="0">
                <a:solidFill>
                  <a:prstClr val="black"/>
                </a:solidFill>
              </a:rPr>
              <a:t>2009, 2013 </a:t>
            </a:r>
            <a:r>
              <a:rPr lang="ru-RU" sz="1000" i="1" dirty="0">
                <a:solidFill>
                  <a:prstClr val="black"/>
                </a:solidFill>
              </a:rPr>
              <a:t>в номинации  Достижения в науке </a:t>
            </a:r>
            <a:endParaRPr lang="ru-RU" sz="1000" i="1" dirty="0" smtClean="0">
              <a:solidFill>
                <a:prstClr val="black"/>
              </a:solidFill>
            </a:endParaRPr>
          </a:p>
          <a:p>
            <a:pPr lvl="0"/>
            <a:r>
              <a:rPr lang="ru-RU" sz="1000" i="1" dirty="0">
                <a:solidFill>
                  <a:prstClr val="black"/>
                </a:solidFill>
              </a:rPr>
              <a:t>Член Союза российских писателей </a:t>
            </a:r>
          </a:p>
          <a:p>
            <a:pPr lvl="0"/>
            <a:r>
              <a:rPr lang="ru-RU" sz="1000" i="1" dirty="0">
                <a:solidFill>
                  <a:prstClr val="black"/>
                </a:solidFill>
              </a:rPr>
              <a:t>Член Союза журналистов </a:t>
            </a:r>
          </a:p>
          <a:p>
            <a:pPr lvl="0"/>
            <a:endParaRPr lang="ru-RU" sz="1000" u="sng" dirty="0">
              <a:solidFill>
                <a:prstClr val="black"/>
              </a:solidFill>
            </a:endParaRPr>
          </a:p>
          <a:p>
            <a:pPr lvl="0"/>
            <a:r>
              <a:rPr lang="ru-RU" sz="1000" u="sng" dirty="0" smtClean="0">
                <a:solidFill>
                  <a:prstClr val="black"/>
                </a:solidFill>
              </a:rPr>
              <a:t> </a:t>
            </a:r>
            <a:endParaRPr lang="ru-RU" sz="1000" u="sng" dirty="0">
              <a:solidFill>
                <a:prstClr val="black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" y="2119885"/>
            <a:ext cx="1673796" cy="2512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Picture 2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217" y="3133814"/>
            <a:ext cx="142875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2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342" y="4632325"/>
            <a:ext cx="1377626" cy="1801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342" y="5361394"/>
            <a:ext cx="1006221" cy="1253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615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www.hse.ru/pubs/share/book/cover/thumb/75880789x1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984" y="4562124"/>
            <a:ext cx="1322864" cy="185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hse.ru/pubs/share/book/cover/thumb/82221507x1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509" y="1498338"/>
            <a:ext cx="2784032" cy="3493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00" y="4066350"/>
            <a:ext cx="14287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198" y="2194559"/>
            <a:ext cx="1621918" cy="1956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 dirty="0">
                <a:solidFill>
                  <a:schemeClr val="bg1"/>
                </a:solidFill>
              </a:rPr>
              <a:t>Высшая школа экономики, Москва, </a:t>
            </a:r>
            <a:r>
              <a:rPr lang="ru-RU" sz="800" dirty="0" smtClean="0">
                <a:solidFill>
                  <a:schemeClr val="bg1"/>
                </a:solidFill>
              </a:rPr>
              <a:t>201</a:t>
            </a:r>
            <a:r>
              <a:rPr lang="ru-RU" sz="800" dirty="0">
                <a:solidFill>
                  <a:schemeClr val="bg1"/>
                </a:solidFill>
              </a:rPr>
              <a:t>4</a:t>
            </a:r>
            <a:endParaRPr kumimoji="1" lang="ru-RU" sz="800" dirty="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26701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1600" dirty="0" smtClean="0">
                <a:solidFill>
                  <a:schemeClr val="bg1"/>
                </a:solidFill>
              </a:rPr>
              <a:t>КТО У НАС РАБОТАЕТ? </a:t>
            </a:r>
            <a:endParaRPr lang="en-US" sz="1600" dirty="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770688" y="1698624"/>
            <a:ext cx="1871662" cy="1484313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FF"/>
                </a:solidFill>
                <a:latin typeface="Myriad Pro"/>
              </a:rPr>
              <a:t>фото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346" name="Rectangle 12"/>
          <p:cNvSpPr>
            <a:spLocks noChangeArrowheads="1"/>
          </p:cNvSpPr>
          <p:nvPr/>
        </p:nvSpPr>
        <p:spPr bwMode="auto">
          <a:xfrm>
            <a:off x="0" y="1248362"/>
            <a:ext cx="8851392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16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Ординарный профессор</a:t>
            </a:r>
          </a:p>
          <a:p>
            <a:r>
              <a:rPr lang="ru-RU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Татьяна Юрьевна Сидорина</a:t>
            </a:r>
            <a:endParaRPr lang="ru-RU" sz="800" dirty="0" smtClean="0">
              <a:solidFill>
                <a:srgbClr val="0070C0"/>
              </a:solidFill>
              <a:latin typeface="NTHarmonica"/>
              <a:ea typeface="Times New Roman"/>
              <a:cs typeface="Times New Roman"/>
            </a:endParaRPr>
          </a:p>
          <a:p>
            <a:pPr lvl="0"/>
            <a:r>
              <a:rPr lang="ru-RU" sz="1000" u="sng" dirty="0" smtClean="0">
                <a:solidFill>
                  <a:prstClr val="black"/>
                </a:solidFill>
              </a:rPr>
              <a:t> </a:t>
            </a:r>
            <a:endParaRPr lang="ru-RU" sz="1000" u="sng" dirty="0">
              <a:solidFill>
                <a:prstClr val="black"/>
              </a:solidFill>
            </a:endParaRPr>
          </a:p>
          <a:p>
            <a:endParaRPr lang="ru-RU" sz="1000" dirty="0"/>
          </a:p>
          <a:p>
            <a:endParaRPr lang="ru-RU" sz="1000" dirty="0">
              <a:latin typeface="NTHarmonica"/>
              <a:ea typeface="Times New Roman"/>
              <a:cs typeface="Times New Roman"/>
            </a:endParaRPr>
          </a:p>
          <a:p>
            <a:endParaRPr lang="ru-RU" sz="1000" dirty="0">
              <a:solidFill>
                <a:srgbClr val="003F82"/>
              </a:solidFill>
              <a:latin typeface="Myriad Pro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00" y="2203544"/>
            <a:ext cx="1610487" cy="2205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http://www.hse.ru/pubs/share/book/cover/thumb/71143870x15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306" y="2203544"/>
            <a:ext cx="1453261" cy="173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http://www.hse.ru/pubs/share/book/cover/thumb/95286912x15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214" y="4066349"/>
            <a:ext cx="1879092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http://www.hse.ru/pubs/share/book/cover/thumb/54926358x15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889" y="4429647"/>
            <a:ext cx="1428750" cy="1921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www.hse.ru/pubs/share/book/cover/thumb/96917219x15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306" y="3967163"/>
            <a:ext cx="1879219" cy="228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288" y="4151313"/>
            <a:ext cx="1280033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860" y="4668454"/>
            <a:ext cx="1028700" cy="1683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26" y="1374208"/>
            <a:ext cx="1185798" cy="165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" name="Picture 20" descr="http://www.hse.ru/pubs/share/book/cover/thumb/54926569x15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019" y="2258630"/>
            <a:ext cx="1317245" cy="21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536" y="1374208"/>
            <a:ext cx="2478024" cy="334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336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200977"/>
            <a:ext cx="1409539" cy="2182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http://sociologica.hse.ru/data/2014/08/31/1313732312/%28200x0x1234%29Cover_13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931" y="2200977"/>
            <a:ext cx="1427163" cy="239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0" y="2204885"/>
            <a:ext cx="1832006" cy="2690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894" y="4825748"/>
            <a:ext cx="1138936" cy="1573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849" y="4068752"/>
            <a:ext cx="1781256" cy="2281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 dirty="0">
                <a:solidFill>
                  <a:schemeClr val="bg1"/>
                </a:solidFill>
              </a:rPr>
              <a:t>Высшая школа экономики, Москва, </a:t>
            </a:r>
            <a:r>
              <a:rPr lang="ru-RU" sz="800" dirty="0" smtClean="0">
                <a:solidFill>
                  <a:schemeClr val="bg1"/>
                </a:solidFill>
              </a:rPr>
              <a:t>201</a:t>
            </a:r>
            <a:r>
              <a:rPr lang="ru-RU" sz="800" dirty="0">
                <a:solidFill>
                  <a:schemeClr val="bg1"/>
                </a:solidFill>
              </a:rPr>
              <a:t>4</a:t>
            </a:r>
            <a:endParaRPr kumimoji="1" lang="ru-RU" sz="800" dirty="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26701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1600" dirty="0" smtClean="0">
                <a:solidFill>
                  <a:schemeClr val="bg1"/>
                </a:solidFill>
              </a:rPr>
              <a:t>КТО У НАС РАБОТАЕТ? </a:t>
            </a:r>
            <a:endParaRPr lang="en-US" sz="1600" dirty="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FF"/>
                </a:solidFill>
                <a:latin typeface="Myriad Pro"/>
              </a:rPr>
              <a:t>фото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7332346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FF"/>
                </a:solidFill>
                <a:latin typeface="Myriad Pro"/>
              </a:rPr>
              <a:t>фото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346" name="Rectangle 12"/>
          <p:cNvSpPr>
            <a:spLocks noChangeArrowheads="1"/>
          </p:cNvSpPr>
          <p:nvPr/>
        </p:nvSpPr>
        <p:spPr bwMode="auto">
          <a:xfrm>
            <a:off x="109728" y="1483149"/>
            <a:ext cx="885139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Ординарный профессор</a:t>
            </a:r>
          </a:p>
          <a:p>
            <a:r>
              <a:rPr lang="ru-RU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Александр </a:t>
            </a:r>
            <a:r>
              <a:rPr lang="ru-RU" sz="20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Фридрихович</a:t>
            </a:r>
            <a:r>
              <a:rPr lang="ru-RU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Филиппов</a:t>
            </a:r>
            <a:endParaRPr lang="ru-RU" sz="900" dirty="0">
              <a:solidFill>
                <a:srgbClr val="0070C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sz="8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 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  <a:tabLst>
                <a:tab pos="723900" algn="l"/>
              </a:tabLst>
            </a:pPr>
            <a:endParaRPr lang="ru-RU" sz="800" dirty="0">
              <a:latin typeface="NTHarmonica"/>
              <a:ea typeface="Times New Roman"/>
              <a:cs typeface="Times New Roman"/>
            </a:endParaRPr>
          </a:p>
          <a:p>
            <a:pPr lvl="0"/>
            <a:r>
              <a:rPr lang="ru-RU" sz="1000" u="sng" dirty="0" smtClean="0">
                <a:solidFill>
                  <a:prstClr val="black"/>
                </a:solidFill>
              </a:rPr>
              <a:t> </a:t>
            </a:r>
            <a:endParaRPr lang="ru-RU" sz="1000" u="sng" dirty="0">
              <a:solidFill>
                <a:prstClr val="black"/>
              </a:solidFill>
            </a:endParaRPr>
          </a:p>
          <a:p>
            <a:endParaRPr lang="ru-RU" sz="800" dirty="0"/>
          </a:p>
          <a:p>
            <a:endParaRPr lang="ru-RU" sz="1000" dirty="0">
              <a:latin typeface="NTHarmonica"/>
              <a:ea typeface="Times New Roman"/>
              <a:cs typeface="Times New Roman"/>
            </a:endParaRPr>
          </a:p>
          <a:p>
            <a:endParaRPr lang="ru-RU" sz="1000" dirty="0">
              <a:solidFill>
                <a:srgbClr val="003F82"/>
              </a:solidFill>
              <a:latin typeface="Myriad Pro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129" y="4383792"/>
            <a:ext cx="1518602" cy="1991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390" y="2221813"/>
            <a:ext cx="1247569" cy="188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802" y="4841748"/>
            <a:ext cx="1120583" cy="158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176" y="4383791"/>
            <a:ext cx="1427163" cy="1991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0" y="3899488"/>
            <a:ext cx="1713133" cy="244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83487" y="3244334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3F82"/>
                </a:solidFill>
                <a:latin typeface="Myriad Pro"/>
              </a:rPr>
              <a:t>–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383487" y="3244334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– 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7523385" y="4675539"/>
            <a:ext cx="1437735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u="sng" dirty="0"/>
          </a:p>
          <a:p>
            <a:r>
              <a:rPr lang="ru-RU" sz="1100" i="1" dirty="0" smtClean="0"/>
              <a:t>Руководитель Центра Фундаментальной  социологии</a:t>
            </a:r>
          </a:p>
          <a:p>
            <a:r>
              <a:rPr lang="ru-RU" sz="1100" i="1" dirty="0" smtClean="0"/>
              <a:t>Главный редактор журнала «Социологическое обозрение»</a:t>
            </a:r>
            <a:endParaRPr lang="ru-RU" sz="1100" i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895" y="1319325"/>
            <a:ext cx="3714824" cy="3356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532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232" y="2714634"/>
            <a:ext cx="2231358" cy="1745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633" y="2714634"/>
            <a:ext cx="1401314" cy="2132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119" y="2706697"/>
            <a:ext cx="1556610" cy="2398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6" name="Rectangle 12"/>
          <p:cNvSpPr>
            <a:spLocks noChangeArrowheads="1"/>
          </p:cNvSpPr>
          <p:nvPr/>
        </p:nvSpPr>
        <p:spPr bwMode="auto">
          <a:xfrm>
            <a:off x="109728" y="1483149"/>
            <a:ext cx="8851392" cy="196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Академический руководитель образовательной </a:t>
            </a:r>
          </a:p>
          <a:p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программы «Философия»</a:t>
            </a:r>
          </a:p>
          <a:p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рофессор</a:t>
            </a:r>
          </a:p>
          <a:p>
            <a:r>
              <a:rPr lang="ru-RU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Елена Григорьевна Драгалина-Черная</a:t>
            </a:r>
            <a:endParaRPr lang="ru-RU" sz="900" dirty="0">
              <a:solidFill>
                <a:srgbClr val="0070C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sz="8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 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  <a:tabLst>
                <a:tab pos="723900" algn="l"/>
              </a:tabLst>
            </a:pPr>
            <a:endParaRPr lang="ru-RU" sz="800" dirty="0">
              <a:latin typeface="NTHarmonica"/>
              <a:ea typeface="Times New Roman"/>
              <a:cs typeface="Times New Roman"/>
            </a:endParaRPr>
          </a:p>
          <a:p>
            <a:pPr lvl="0"/>
            <a:r>
              <a:rPr lang="ru-RU" sz="1000" u="sng" dirty="0" smtClean="0">
                <a:solidFill>
                  <a:prstClr val="black"/>
                </a:solidFill>
              </a:rPr>
              <a:t> </a:t>
            </a:r>
            <a:endParaRPr lang="ru-RU" sz="1000" u="sng" dirty="0">
              <a:solidFill>
                <a:prstClr val="black"/>
              </a:solidFill>
            </a:endParaRPr>
          </a:p>
          <a:p>
            <a:endParaRPr lang="ru-RU" sz="800" dirty="0"/>
          </a:p>
          <a:p>
            <a:endParaRPr lang="ru-RU" sz="1000" dirty="0">
              <a:latin typeface="NTHarmonica"/>
              <a:ea typeface="Times New Roman"/>
              <a:cs typeface="Times New Roman"/>
            </a:endParaRPr>
          </a:p>
          <a:p>
            <a:endParaRPr lang="ru-RU" sz="1000" dirty="0">
              <a:solidFill>
                <a:srgbClr val="003F82"/>
              </a:solidFill>
              <a:latin typeface="Myriad Pro"/>
            </a:endParaRPr>
          </a:p>
        </p:txBody>
      </p:sp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 dirty="0">
                <a:solidFill>
                  <a:schemeClr val="bg1"/>
                </a:solidFill>
              </a:rPr>
              <a:t>Высшая школа экономики, Москва, </a:t>
            </a:r>
            <a:r>
              <a:rPr lang="ru-RU" sz="800" dirty="0" smtClean="0">
                <a:solidFill>
                  <a:schemeClr val="bg1"/>
                </a:solidFill>
              </a:rPr>
              <a:t>201</a:t>
            </a:r>
            <a:r>
              <a:rPr lang="ru-RU" sz="800" dirty="0">
                <a:solidFill>
                  <a:schemeClr val="bg1"/>
                </a:solidFill>
              </a:rPr>
              <a:t>4</a:t>
            </a:r>
            <a:endParaRPr kumimoji="1" lang="ru-RU" sz="800" dirty="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26701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1600" dirty="0" smtClean="0">
                <a:solidFill>
                  <a:schemeClr val="bg1"/>
                </a:solidFill>
              </a:rPr>
              <a:t>КТО У НАС РАБОТАЕТ? </a:t>
            </a:r>
            <a:endParaRPr lang="en-US" sz="1600" dirty="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FF"/>
                </a:solidFill>
                <a:latin typeface="Myriad Pro"/>
              </a:rPr>
              <a:t>фото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7332346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FF"/>
                </a:solidFill>
                <a:latin typeface="Myriad Pro"/>
              </a:rPr>
              <a:t>фото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42960" y="3241761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– 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6464808" y="5376684"/>
            <a:ext cx="21802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smtClean="0"/>
              <a:t>Руководитель Лаборатории исследования философии Центра фундаментальных исследований НИУ ВШЭ</a:t>
            </a:r>
            <a:endParaRPr lang="ru-RU" sz="1200" i="1" dirty="0"/>
          </a:p>
          <a:p>
            <a:r>
              <a:rPr lang="ru-RU" sz="1200" u="sng" dirty="0" smtClean="0"/>
              <a:t> </a:t>
            </a:r>
            <a:endParaRPr lang="ru-RU" sz="1100" u="sng" dirty="0"/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233" y="4335463"/>
            <a:ext cx="1392753" cy="2164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744" y="1390766"/>
            <a:ext cx="3118104" cy="3817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986" y="4794085"/>
            <a:ext cx="1256097" cy="1705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349" y="4763846"/>
            <a:ext cx="1201883" cy="1708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61" y="2714634"/>
            <a:ext cx="1381188" cy="18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" y="4268580"/>
            <a:ext cx="1436052" cy="2203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992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082" y="3363340"/>
            <a:ext cx="12192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816" y="4234877"/>
            <a:ext cx="1428750" cy="2007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 dirty="0">
                <a:solidFill>
                  <a:schemeClr val="bg1"/>
                </a:solidFill>
              </a:rPr>
              <a:t>Высшая школа экономики, Москва, </a:t>
            </a:r>
            <a:r>
              <a:rPr lang="ru-RU" sz="800" dirty="0" smtClean="0">
                <a:solidFill>
                  <a:schemeClr val="bg1"/>
                </a:solidFill>
              </a:rPr>
              <a:t>201</a:t>
            </a:r>
            <a:r>
              <a:rPr lang="ru-RU" sz="800" dirty="0">
                <a:solidFill>
                  <a:schemeClr val="bg1"/>
                </a:solidFill>
              </a:rPr>
              <a:t>4</a:t>
            </a:r>
            <a:endParaRPr kumimoji="1" lang="ru-RU" sz="800" dirty="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26701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1600" dirty="0" smtClean="0">
                <a:solidFill>
                  <a:schemeClr val="bg1"/>
                </a:solidFill>
              </a:rPr>
              <a:t>КТО У НАС РАБОТАЕТ? </a:t>
            </a:r>
            <a:endParaRPr lang="en-US" sz="1600" dirty="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FF"/>
                </a:solidFill>
                <a:latin typeface="Myriad Pro"/>
              </a:rPr>
              <a:t>фото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346" name="Rectangle 12"/>
          <p:cNvSpPr>
            <a:spLocks noChangeArrowheads="1"/>
          </p:cNvSpPr>
          <p:nvPr/>
        </p:nvSpPr>
        <p:spPr bwMode="auto">
          <a:xfrm>
            <a:off x="109728" y="1521772"/>
            <a:ext cx="58887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Иностранные специалисты</a:t>
            </a:r>
            <a:endParaRPr lang="ru-RU" b="1" dirty="0">
              <a:solidFill>
                <a:srgbClr val="003F82"/>
              </a:solidFill>
              <a:latin typeface="Myriad Pro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97" y="4166396"/>
            <a:ext cx="1630679" cy="188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120" y="2071913"/>
            <a:ext cx="1565339" cy="1798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&amp;Mcy;&amp;ocy;&amp;rcy;&amp;ocy; &amp;Ncy;&amp;acy;&amp;dcy;&amp;yacy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97" y="2071913"/>
            <a:ext cx="1630679" cy="183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119" y="4166396"/>
            <a:ext cx="1759423" cy="1880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408" y="1947196"/>
            <a:ext cx="1337310" cy="1907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47776" y="5482456"/>
            <a:ext cx="14521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Хаас Эндрю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811459" y="3197876"/>
            <a:ext cx="145218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/>
              <a:t>Хессбрюгген</a:t>
            </a:r>
            <a:r>
              <a:rPr lang="ru-RU" sz="1400" dirty="0"/>
              <a:t>-Вальтер </a:t>
            </a:r>
            <a:r>
              <a:rPr lang="ru-RU" sz="1400" dirty="0" err="1"/>
              <a:t>Штефан</a:t>
            </a:r>
            <a:endParaRPr lang="ru-RU" sz="1400" dirty="0"/>
          </a:p>
        </p:txBody>
      </p:sp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506" y="4552625"/>
            <a:ext cx="14287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384" y="1442175"/>
            <a:ext cx="1170432" cy="173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005543" y="5374734"/>
            <a:ext cx="12039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/>
              <a:t>Шанг</a:t>
            </a:r>
            <a:r>
              <a:rPr lang="ru-RU" sz="1400" dirty="0"/>
              <a:t> </a:t>
            </a:r>
            <a:r>
              <a:rPr lang="ru-RU" sz="1400" dirty="0" err="1"/>
              <a:t>Фабьен</a:t>
            </a:r>
            <a:r>
              <a:rPr lang="ru-RU" sz="1400" dirty="0"/>
              <a:t> </a:t>
            </a:r>
          </a:p>
        </p:txBody>
      </p:sp>
      <p:pic>
        <p:nvPicPr>
          <p:cNvPr id="7182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618" y="1521771"/>
            <a:ext cx="1047750" cy="1657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345" y="2483212"/>
            <a:ext cx="866775" cy="133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185" y="3346415"/>
            <a:ext cx="1249363" cy="41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007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07" y="4808742"/>
            <a:ext cx="1582356" cy="865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442" y="3967163"/>
            <a:ext cx="1670068" cy="1368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 dirty="0">
                <a:solidFill>
                  <a:schemeClr val="bg1"/>
                </a:solidFill>
              </a:rPr>
              <a:t>Высшая школа экономики, Москва, </a:t>
            </a:r>
            <a:r>
              <a:rPr lang="ru-RU" sz="800" dirty="0" smtClean="0">
                <a:solidFill>
                  <a:schemeClr val="bg1"/>
                </a:solidFill>
              </a:rPr>
              <a:t>201</a:t>
            </a:r>
            <a:r>
              <a:rPr lang="ru-RU" sz="800" dirty="0">
                <a:solidFill>
                  <a:schemeClr val="bg1"/>
                </a:solidFill>
              </a:rPr>
              <a:t>4</a:t>
            </a:r>
            <a:endParaRPr kumimoji="1" lang="ru-RU" sz="800" dirty="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26701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1600" dirty="0">
                <a:solidFill>
                  <a:schemeClr val="bg1"/>
                </a:solidFill>
              </a:rPr>
              <a:t>КТО У НАС РАБОТАЕТ?</a:t>
            </a:r>
            <a:endParaRPr lang="en-US" sz="1600" dirty="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600" y="5687250"/>
            <a:ext cx="1134237" cy="113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3736" y="1345431"/>
            <a:ext cx="598932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ru-RU" b="1" dirty="0" smtClean="0">
              <a:solidFill>
                <a:srgbClr val="003F82"/>
              </a:solidFill>
              <a:latin typeface="Myriad Pro"/>
            </a:endParaRPr>
          </a:p>
          <a:p>
            <a:pPr lvl="0" algn="just"/>
            <a:r>
              <a:rPr lang="ru-RU" b="1" dirty="0" smtClean="0">
                <a:solidFill>
                  <a:srgbClr val="003F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/>
              </a:rPr>
              <a:t>      НАШИ ЗВЕЗДЫ В МЕДИАПРОСТРАНСТВЕ</a:t>
            </a:r>
          </a:p>
          <a:p>
            <a:pPr lvl="0" algn="just"/>
            <a:endParaRPr lang="ru-RU" sz="800" b="1" dirty="0" smtClean="0">
              <a:solidFill>
                <a:srgbClr val="003F8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/>
              <a:hlinkClick r:id="rId7"/>
            </a:endParaRPr>
          </a:p>
          <a:p>
            <a:pPr lvl="0" algn="just"/>
            <a:endParaRPr lang="ru-RU" sz="800" b="1" dirty="0">
              <a:solidFill>
                <a:srgbClr val="003F8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/>
              <a:hlinkClick r:id="rId7"/>
            </a:endParaRPr>
          </a:p>
          <a:p>
            <a:pPr lvl="0" algn="just"/>
            <a:endParaRPr lang="ru-RU" sz="800" b="1" dirty="0" smtClean="0">
              <a:solidFill>
                <a:srgbClr val="003F8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/>
              <a:hlinkClick r:id="rId7"/>
            </a:endParaRPr>
          </a:p>
          <a:p>
            <a:pPr lvl="0" algn="just"/>
            <a:endParaRPr lang="ru-RU" sz="800" b="1" dirty="0">
              <a:solidFill>
                <a:srgbClr val="003F8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/>
              <a:hlinkClick r:id="rId7"/>
            </a:endParaRPr>
          </a:p>
          <a:p>
            <a:pPr lvl="0" algn="just"/>
            <a:endParaRPr lang="ru-RU" sz="800" b="1" dirty="0" smtClean="0">
              <a:solidFill>
                <a:srgbClr val="003F8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/>
              <a:hlinkClick r:id="rId7"/>
            </a:endParaRPr>
          </a:p>
          <a:p>
            <a:pPr lvl="0" algn="just"/>
            <a:endParaRPr lang="ru-RU" sz="800" b="1" dirty="0">
              <a:solidFill>
                <a:srgbClr val="003F8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/>
              <a:hlinkClick r:id="rId7"/>
            </a:endParaRPr>
          </a:p>
          <a:p>
            <a:pPr lvl="0" algn="just"/>
            <a:endParaRPr lang="ru-RU" sz="800" b="1" dirty="0" smtClean="0">
              <a:solidFill>
                <a:srgbClr val="003F8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/>
              <a:hlinkClick r:id="rId7"/>
            </a:endParaRPr>
          </a:p>
          <a:p>
            <a:pPr lvl="0" algn="just"/>
            <a:endParaRPr lang="ru-RU" sz="800" b="1" dirty="0">
              <a:solidFill>
                <a:srgbClr val="003F8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/>
              <a:hlinkClick r:id="rId7"/>
            </a:endParaRPr>
          </a:p>
          <a:p>
            <a:pPr lvl="0" algn="just"/>
            <a:endParaRPr lang="ru-RU" sz="800" b="1" dirty="0" smtClean="0">
              <a:solidFill>
                <a:srgbClr val="003F8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/>
              <a:hlinkClick r:id="rId7"/>
            </a:endParaRPr>
          </a:p>
          <a:p>
            <a:pPr lvl="0" algn="just"/>
            <a:endParaRPr lang="ru-RU" sz="800" b="1" dirty="0">
              <a:solidFill>
                <a:srgbClr val="003F8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/>
              <a:hlinkClick r:id="rId7"/>
            </a:endParaRPr>
          </a:p>
          <a:p>
            <a:pPr lvl="0" algn="just"/>
            <a:endParaRPr lang="ru-RU" sz="800" b="1" dirty="0" smtClean="0">
              <a:solidFill>
                <a:srgbClr val="003F8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/>
              <a:hlinkClick r:id="rId7"/>
            </a:endParaRPr>
          </a:p>
          <a:p>
            <a:pPr lvl="0" algn="just"/>
            <a:endParaRPr lang="ru-RU" sz="800" b="1" dirty="0" smtClean="0">
              <a:solidFill>
                <a:srgbClr val="003F8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/>
              <a:hlinkClick r:id="rId7"/>
            </a:endParaRPr>
          </a:p>
          <a:p>
            <a:pPr lvl="0" algn="just"/>
            <a:endParaRPr lang="es-ES" sz="800" b="1" dirty="0" smtClean="0">
              <a:solidFill>
                <a:srgbClr val="003F8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/>
              <a:hlinkClick r:id="rId7"/>
            </a:endParaRPr>
          </a:p>
          <a:p>
            <a:pPr lvl="0" algn="just"/>
            <a:endParaRPr lang="es-ES" sz="800" b="1" dirty="0">
              <a:solidFill>
                <a:srgbClr val="003F8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/>
              <a:hlinkClick r:id="rId7"/>
            </a:endParaRPr>
          </a:p>
          <a:p>
            <a:pPr lvl="0" algn="just"/>
            <a:endParaRPr lang="es-ES" sz="800" b="1" dirty="0" smtClean="0">
              <a:solidFill>
                <a:srgbClr val="003F8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/>
              <a:hlinkClick r:id="rId7"/>
            </a:endParaRPr>
          </a:p>
          <a:p>
            <a:pPr lvl="0" algn="just"/>
            <a:r>
              <a:rPr lang="es-ES" sz="800" b="1" dirty="0" smtClean="0">
                <a:solidFill>
                  <a:srgbClr val="003F82"/>
                </a:solidFill>
                <a:latin typeface="Myriad Pro"/>
                <a:hlinkClick r:id="rId7"/>
              </a:rPr>
              <a:t>http</a:t>
            </a:r>
            <a:r>
              <a:rPr lang="es-ES" sz="800" b="1" dirty="0">
                <a:solidFill>
                  <a:srgbClr val="003F82"/>
                </a:solidFill>
                <a:latin typeface="Myriad Pro"/>
                <a:hlinkClick r:id="rId7"/>
              </a:rPr>
              <a:t>://</a:t>
            </a:r>
            <a:r>
              <a:rPr lang="es-ES" sz="800" b="1" dirty="0" smtClean="0">
                <a:solidFill>
                  <a:srgbClr val="003F82"/>
                </a:solidFill>
                <a:latin typeface="Myriad Pro"/>
                <a:hlinkClick r:id="rId7"/>
              </a:rPr>
              <a:t>tvkultura.ru/video/show/brand_id/20898/episode_id/155916</a:t>
            </a:r>
            <a:r>
              <a:rPr lang="ru-RU" sz="800" b="1" dirty="0" smtClean="0">
                <a:solidFill>
                  <a:srgbClr val="003F82"/>
                </a:solidFill>
                <a:latin typeface="Myriad Pro"/>
              </a:rPr>
              <a:t> </a:t>
            </a:r>
          </a:p>
          <a:p>
            <a:pPr lvl="0" algn="just"/>
            <a:r>
              <a:rPr lang="es-ES" sz="800" b="1" dirty="0">
                <a:solidFill>
                  <a:srgbClr val="003F82"/>
                </a:solidFill>
                <a:latin typeface="Myriad Pro"/>
                <a:hlinkClick r:id="rId8"/>
              </a:rPr>
              <a:t>http://</a:t>
            </a:r>
            <a:r>
              <a:rPr lang="es-ES" sz="800" b="1" dirty="0" smtClean="0">
                <a:solidFill>
                  <a:srgbClr val="003F82"/>
                </a:solidFill>
                <a:latin typeface="Myriad Pro"/>
                <a:hlinkClick r:id="rId8"/>
              </a:rPr>
              <a:t>tvkultura.ru/video/show/brand_id/20918/episode_id/976455</a:t>
            </a:r>
            <a:endParaRPr lang="ru-RU" sz="800" b="1" dirty="0" smtClean="0">
              <a:solidFill>
                <a:srgbClr val="003F82"/>
              </a:solidFill>
              <a:latin typeface="Myriad Pro"/>
            </a:endParaRPr>
          </a:p>
          <a:p>
            <a:pPr lvl="0" algn="just"/>
            <a:r>
              <a:rPr lang="es-ES" sz="800" b="1" dirty="0">
                <a:solidFill>
                  <a:srgbClr val="003F82"/>
                </a:solidFill>
                <a:latin typeface="Myriad Pro"/>
                <a:hlinkClick r:id="rId9"/>
              </a:rPr>
              <a:t>http://</a:t>
            </a:r>
            <a:r>
              <a:rPr lang="es-ES" sz="800" b="1" dirty="0" smtClean="0">
                <a:solidFill>
                  <a:srgbClr val="003F82"/>
                </a:solidFill>
                <a:latin typeface="Myriad Pro"/>
                <a:hlinkClick r:id="rId9"/>
              </a:rPr>
              <a:t>tvkultura.ru/video/show/brand_id/20898/episode_id/155040</a:t>
            </a:r>
            <a:r>
              <a:rPr lang="ru-RU" sz="800" b="1" dirty="0" smtClean="0">
                <a:solidFill>
                  <a:srgbClr val="003F82"/>
                </a:solidFill>
                <a:latin typeface="Myriad Pro"/>
              </a:rPr>
              <a:t> </a:t>
            </a:r>
          </a:p>
          <a:p>
            <a:pPr lvl="0" algn="just"/>
            <a:r>
              <a:rPr lang="es-ES" sz="800" b="1" dirty="0" smtClean="0">
                <a:solidFill>
                  <a:srgbClr val="003F82"/>
                </a:solidFill>
                <a:latin typeface="Myriad Pro"/>
                <a:hlinkClick r:id="rId10"/>
              </a:rPr>
              <a:t>http</a:t>
            </a:r>
            <a:r>
              <a:rPr lang="es-ES" sz="800" b="1" dirty="0">
                <a:solidFill>
                  <a:srgbClr val="003F82"/>
                </a:solidFill>
                <a:latin typeface="Myriad Pro"/>
                <a:hlinkClick r:id="rId10"/>
              </a:rPr>
              <a:t>://</a:t>
            </a:r>
            <a:r>
              <a:rPr lang="es-ES" sz="800" b="1" dirty="0" smtClean="0">
                <a:solidFill>
                  <a:srgbClr val="003F82"/>
                </a:solidFill>
                <a:latin typeface="Myriad Pro"/>
                <a:hlinkClick r:id="rId10"/>
              </a:rPr>
              <a:t>tvkultura.ru/video/show/brand_id/20918/episode_id/971861</a:t>
            </a:r>
            <a:endParaRPr lang="ru-RU" sz="800" b="1" dirty="0" smtClean="0">
              <a:solidFill>
                <a:srgbClr val="003F82"/>
              </a:solidFill>
              <a:latin typeface="Myriad Pro"/>
            </a:endParaRPr>
          </a:p>
          <a:p>
            <a:pPr lvl="0" algn="just"/>
            <a:r>
              <a:rPr lang="es-ES" sz="800" b="1" dirty="0">
                <a:solidFill>
                  <a:srgbClr val="003F82"/>
                </a:solidFill>
                <a:latin typeface="Myriad Pro"/>
                <a:hlinkClick r:id="rId11"/>
              </a:rPr>
              <a:t>http://</a:t>
            </a:r>
            <a:r>
              <a:rPr lang="es-ES" sz="800" b="1" dirty="0" smtClean="0">
                <a:solidFill>
                  <a:srgbClr val="003F82"/>
                </a:solidFill>
                <a:latin typeface="Myriad Pro"/>
                <a:hlinkClick r:id="rId11"/>
              </a:rPr>
              <a:t>tvkultura.ru/video/show/brand_id/20898/episode_id/156431</a:t>
            </a:r>
            <a:r>
              <a:rPr lang="ru-RU" sz="800" b="1" dirty="0" smtClean="0">
                <a:solidFill>
                  <a:srgbClr val="003F82"/>
                </a:solidFill>
                <a:latin typeface="Myriad Pro"/>
              </a:rPr>
              <a:t> </a:t>
            </a:r>
          </a:p>
          <a:p>
            <a:pPr lvl="0" algn="just"/>
            <a:r>
              <a:rPr lang="es-ES" sz="800" b="1" dirty="0">
                <a:solidFill>
                  <a:srgbClr val="003F82"/>
                </a:solidFill>
                <a:latin typeface="Myriad Pro"/>
                <a:hlinkClick r:id="rId12"/>
              </a:rPr>
              <a:t>http://</a:t>
            </a:r>
            <a:r>
              <a:rPr lang="es-ES" sz="800" b="1" dirty="0" smtClean="0">
                <a:solidFill>
                  <a:srgbClr val="003F82"/>
                </a:solidFill>
                <a:latin typeface="Myriad Pro"/>
                <a:hlinkClick r:id="rId12"/>
              </a:rPr>
              <a:t>tvkultura.ru/video/show/brand_id/20898/episode_id/685158</a:t>
            </a:r>
            <a:r>
              <a:rPr lang="ru-RU" sz="800" b="1" dirty="0" smtClean="0">
                <a:solidFill>
                  <a:srgbClr val="003F82"/>
                </a:solidFill>
                <a:latin typeface="Myriad Pro"/>
              </a:rPr>
              <a:t> </a:t>
            </a:r>
          </a:p>
          <a:p>
            <a:pPr lvl="0" algn="just"/>
            <a:r>
              <a:rPr lang="es-ES" sz="800" b="1" dirty="0">
                <a:solidFill>
                  <a:srgbClr val="003F82"/>
                </a:solidFill>
                <a:latin typeface="Myriad Pro"/>
                <a:hlinkClick r:id="rId13"/>
              </a:rPr>
              <a:t>http://</a:t>
            </a:r>
            <a:r>
              <a:rPr lang="es-ES" sz="800" b="1" dirty="0" smtClean="0">
                <a:solidFill>
                  <a:srgbClr val="003F82"/>
                </a:solidFill>
                <a:latin typeface="Myriad Pro"/>
                <a:hlinkClick r:id="rId13"/>
              </a:rPr>
              <a:t>tvkultura.ru/video/show/brand_id/20918/episode_id/637417</a:t>
            </a:r>
            <a:r>
              <a:rPr lang="ru-RU" sz="800" b="1" dirty="0" smtClean="0">
                <a:solidFill>
                  <a:srgbClr val="003F82"/>
                </a:solidFill>
                <a:latin typeface="Myriad Pro"/>
              </a:rPr>
              <a:t> </a:t>
            </a:r>
          </a:p>
          <a:p>
            <a:pPr lvl="0" algn="just"/>
            <a:endParaRPr lang="ru-RU" sz="800" b="1" dirty="0" smtClean="0">
              <a:solidFill>
                <a:srgbClr val="003F8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/>
            </a:endParaRPr>
          </a:p>
          <a:p>
            <a:pPr lvl="0" algn="just"/>
            <a:endParaRPr lang="ru-RU" b="1" dirty="0" smtClean="0">
              <a:solidFill>
                <a:srgbClr val="003F8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/>
            </a:endParaRPr>
          </a:p>
          <a:p>
            <a:pPr lvl="0" algn="just"/>
            <a:r>
              <a:rPr lang="ru-RU" b="1" dirty="0" smtClean="0">
                <a:solidFill>
                  <a:srgbClr val="003F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/>
              </a:rPr>
              <a:t>  </a:t>
            </a:r>
          </a:p>
          <a:p>
            <a:pPr lvl="0"/>
            <a:r>
              <a:rPr lang="ru-RU" b="1" dirty="0" smtClean="0">
                <a:solidFill>
                  <a:srgbClr val="003F82"/>
                </a:solidFill>
                <a:latin typeface="Myriad Pro"/>
              </a:rPr>
              <a:t> </a:t>
            </a:r>
          </a:p>
          <a:p>
            <a:pPr lvl="0"/>
            <a:endParaRPr lang="ru-RU" sz="1600" b="1" dirty="0" smtClean="0">
              <a:solidFill>
                <a:srgbClr val="003F82"/>
              </a:solidFill>
              <a:latin typeface="Myriad Pro"/>
            </a:endParaRPr>
          </a:p>
          <a:p>
            <a:pPr lvl="0"/>
            <a:endParaRPr lang="ru-RU" sz="1600" b="1" dirty="0">
              <a:solidFill>
                <a:srgbClr val="003F82"/>
              </a:solidFill>
              <a:latin typeface="Myriad Pro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631" y="2238666"/>
            <a:ext cx="1393430" cy="1045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444" y="5194253"/>
            <a:ext cx="1136005" cy="11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261" y="1447937"/>
            <a:ext cx="1120525" cy="1109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326" y="3525723"/>
            <a:ext cx="1110285" cy="111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000" y="3752644"/>
            <a:ext cx="1165638" cy="116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665" y="4703733"/>
            <a:ext cx="2774396" cy="579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551" y="1412693"/>
            <a:ext cx="917183" cy="1144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766" y="2573443"/>
            <a:ext cx="1092676" cy="1092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103" y="4902666"/>
            <a:ext cx="993282" cy="678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404" y="2489162"/>
            <a:ext cx="1569276" cy="117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1" y="2038707"/>
            <a:ext cx="1643634" cy="144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6" y="2108530"/>
            <a:ext cx="1255014" cy="1255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313356" y="5364559"/>
            <a:ext cx="20779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800" dirty="0">
                <a:hlinkClick r:id="rId26"/>
              </a:rPr>
              <a:t>http://</a:t>
            </a:r>
            <a:r>
              <a:rPr lang="es-ES" sz="800" dirty="0" smtClean="0">
                <a:hlinkClick r:id="rId26"/>
              </a:rPr>
              <a:t>postnauka.ru/video/34941</a:t>
            </a:r>
            <a:endParaRPr lang="es-ES" sz="800" dirty="0" smtClean="0"/>
          </a:p>
          <a:p>
            <a:r>
              <a:rPr lang="es-ES" sz="800" dirty="0" smtClean="0">
                <a:hlinkClick r:id="rId27"/>
              </a:rPr>
              <a:t>http</a:t>
            </a:r>
            <a:r>
              <a:rPr lang="es-ES" sz="800" dirty="0">
                <a:hlinkClick r:id="rId27"/>
              </a:rPr>
              <a:t>://</a:t>
            </a:r>
            <a:r>
              <a:rPr lang="es-ES" sz="800" dirty="0" smtClean="0">
                <a:hlinkClick r:id="rId27"/>
              </a:rPr>
              <a:t>postnauka.ru/video/32671</a:t>
            </a:r>
            <a:endParaRPr lang="es-ES" sz="800" dirty="0" smtClean="0"/>
          </a:p>
          <a:p>
            <a:r>
              <a:rPr lang="es-ES" sz="800" dirty="0" smtClean="0">
                <a:hlinkClick r:id="rId28"/>
              </a:rPr>
              <a:t>http</a:t>
            </a:r>
            <a:r>
              <a:rPr lang="es-ES" sz="800" dirty="0">
                <a:hlinkClick r:id="rId28"/>
              </a:rPr>
              <a:t>://</a:t>
            </a:r>
            <a:r>
              <a:rPr lang="es-ES" sz="800" dirty="0" smtClean="0">
                <a:hlinkClick r:id="rId28"/>
              </a:rPr>
              <a:t>postnauka.ru/video/32906</a:t>
            </a:r>
            <a:r>
              <a:rPr lang="es-ES" sz="800" dirty="0" smtClean="0"/>
              <a:t> </a:t>
            </a:r>
          </a:p>
          <a:p>
            <a:r>
              <a:rPr lang="es-ES" sz="800" dirty="0">
                <a:hlinkClick r:id="rId29"/>
              </a:rPr>
              <a:t>http://</a:t>
            </a:r>
            <a:r>
              <a:rPr lang="es-ES" sz="800" dirty="0" smtClean="0">
                <a:hlinkClick r:id="rId29"/>
              </a:rPr>
              <a:t>postnauka.ru/talks/33392</a:t>
            </a:r>
            <a:endParaRPr lang="es-ES" sz="800" dirty="0" smtClean="0"/>
          </a:p>
          <a:p>
            <a:r>
              <a:rPr lang="es-ES" sz="800" dirty="0">
                <a:hlinkClick r:id="rId30"/>
              </a:rPr>
              <a:t>http://</a:t>
            </a:r>
            <a:r>
              <a:rPr lang="es-ES" sz="800" dirty="0" smtClean="0">
                <a:hlinkClick r:id="rId30"/>
              </a:rPr>
              <a:t>postnauka.ru/video/30265</a:t>
            </a:r>
            <a:endParaRPr lang="es-ES" sz="800" dirty="0" smtClean="0"/>
          </a:p>
          <a:p>
            <a:endParaRPr lang="es-ES" sz="800" dirty="0"/>
          </a:p>
          <a:p>
            <a:endParaRPr lang="ru-RU" sz="8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5496" y="5708541"/>
            <a:ext cx="27719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800" dirty="0">
                <a:hlinkClick r:id="rId31"/>
              </a:rPr>
              <a:t>http://</a:t>
            </a:r>
            <a:r>
              <a:rPr lang="es-ES" sz="800" dirty="0" smtClean="0">
                <a:hlinkClick r:id="rId31"/>
              </a:rPr>
              <a:t>phil.hse.ru/news/98773614.htm</a:t>
            </a:r>
            <a:endParaRPr lang="es-ES" sz="800" dirty="0" smtClean="0"/>
          </a:p>
          <a:p>
            <a:r>
              <a:rPr lang="es-ES" sz="800" dirty="0">
                <a:hlinkClick r:id="rId32"/>
              </a:rPr>
              <a:t>http://</a:t>
            </a:r>
            <a:r>
              <a:rPr lang="es-ES" sz="800" dirty="0" smtClean="0">
                <a:hlinkClick r:id="rId32"/>
              </a:rPr>
              <a:t>www.hse.ru/news/avant/90154332.html</a:t>
            </a:r>
            <a:r>
              <a:rPr lang="es-ES" sz="800" dirty="0" smtClean="0"/>
              <a:t>  </a:t>
            </a:r>
            <a:endParaRPr lang="ru-RU" sz="800" dirty="0" smtClean="0"/>
          </a:p>
          <a:p>
            <a:r>
              <a:rPr lang="es-ES" sz="800" dirty="0">
                <a:hlinkClick r:id="rId33"/>
              </a:rPr>
              <a:t>http://</a:t>
            </a:r>
            <a:r>
              <a:rPr lang="es-ES" sz="800" dirty="0" smtClean="0">
                <a:hlinkClick r:id="rId33"/>
              </a:rPr>
              <a:t>www.hse.ru/news/communication/118035591.html</a:t>
            </a:r>
            <a:r>
              <a:rPr lang="ru-RU" sz="800" dirty="0" smtClean="0"/>
              <a:t> </a:t>
            </a:r>
          </a:p>
          <a:p>
            <a:r>
              <a:rPr lang="es-ES" sz="800" dirty="0" smtClean="0">
                <a:hlinkClick r:id="rId34"/>
              </a:rPr>
              <a:t>http</a:t>
            </a:r>
            <a:r>
              <a:rPr lang="es-ES" sz="800" dirty="0">
                <a:hlinkClick r:id="rId34"/>
              </a:rPr>
              <a:t>://</a:t>
            </a:r>
            <a:r>
              <a:rPr lang="es-ES" sz="800" dirty="0" smtClean="0">
                <a:hlinkClick r:id="rId34"/>
              </a:rPr>
              <a:t>www.hse.ru/news/communication/121258679.html</a:t>
            </a:r>
            <a:r>
              <a:rPr lang="ru-RU" sz="800" dirty="0" smtClean="0"/>
              <a:t> </a:t>
            </a:r>
          </a:p>
          <a:p>
            <a:r>
              <a:rPr lang="es-ES" sz="800" dirty="0" smtClean="0">
                <a:hlinkClick r:id="rId35"/>
              </a:rPr>
              <a:t>http</a:t>
            </a:r>
            <a:r>
              <a:rPr lang="es-ES" sz="800" dirty="0">
                <a:hlinkClick r:id="rId35"/>
              </a:rPr>
              <a:t>://</a:t>
            </a:r>
            <a:r>
              <a:rPr lang="es-ES" sz="800" dirty="0" smtClean="0">
                <a:hlinkClick r:id="rId35"/>
              </a:rPr>
              <a:t>www.hse.ru/video/137854836.html</a:t>
            </a:r>
            <a:r>
              <a:rPr lang="ru-RU" sz="800" dirty="0" smtClean="0"/>
              <a:t> </a:t>
            </a:r>
            <a:endParaRPr lang="ru-RU" sz="800" dirty="0"/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683" y="2682196"/>
            <a:ext cx="1249679" cy="937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108" y="5330053"/>
            <a:ext cx="1026927" cy="10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495" y="3746087"/>
            <a:ext cx="1122613" cy="889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707" y="1345431"/>
            <a:ext cx="74295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44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99" name="Picture 55" descr="http://www.hse.ru/pubs/share/book/cover/thumb/79818928x1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758" y="1290547"/>
            <a:ext cx="1428750" cy="216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9" name="Picture 15" descr="http://www.hse.ru/pubs/share/book/cover/thumb/111997846x1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96" y="1734140"/>
            <a:ext cx="1166727" cy="152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04" name="Picture 6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344" y="2683846"/>
            <a:ext cx="1807698" cy="1654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87" name="Picture 4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47" y="3938696"/>
            <a:ext cx="2135152" cy="1358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92" name="Picture 4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964" y="3888685"/>
            <a:ext cx="822162" cy="1129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5" name="Picture 3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426" y="2571709"/>
            <a:ext cx="1416282" cy="141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00" name="Picture 5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689" y="1254178"/>
            <a:ext cx="1203756" cy="1473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13" descr="http://www.hse.ru/pubs/share/book/cover/thumb/82220227x15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040" y="1290547"/>
            <a:ext cx="1984744" cy="1393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148" y="2662362"/>
            <a:ext cx="884387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90" name="Picture 4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043" y="2627201"/>
            <a:ext cx="1722301" cy="1333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94" name="Picture 5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175" y="1734140"/>
            <a:ext cx="1428750" cy="2054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 descr="http://www.hse.ru/pubs/share/book/cover/thumb/80940461x15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08" y="4822335"/>
            <a:ext cx="984804" cy="1542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95" name="Picture 5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390" y="2591370"/>
            <a:ext cx="1188720" cy="1510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2" name="Picture 2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054" y="3888685"/>
            <a:ext cx="887756" cy="161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3" name="Picture 29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213" y="5031004"/>
            <a:ext cx="1428750" cy="1346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05" name="Picture 6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792" y="3737989"/>
            <a:ext cx="1114856" cy="2314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82" name="Picture 38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516" y="5120378"/>
            <a:ext cx="1428750" cy="1315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88" name="Picture 44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84" y="2776309"/>
            <a:ext cx="1787078" cy="1194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1" name="Picture 27" descr="http://www.hse.ru/pubs/share/book/cover/thumb/75672531x150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387" y="3875249"/>
            <a:ext cx="1871266" cy="118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9" name="Picture 25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517" y="5237438"/>
            <a:ext cx="1725374" cy="1237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6" name="Picture 22" descr="http://www.hse.ru/pubs/lib/data/access/ram/ticket/78/141795856594766e9e2bb20beec38e0e01b5ec1ab8/gaspar%20mamard%20copy.jp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663" y="5080854"/>
            <a:ext cx="1886541" cy="135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3" name="Picture 19" descr="http://www.hse.ru/pubs/share/book/cover/thumb/60515287x150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234" y="3932982"/>
            <a:ext cx="910313" cy="155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 dirty="0">
                <a:solidFill>
                  <a:schemeClr val="bg1"/>
                </a:solidFill>
              </a:rPr>
              <a:t>Высшая школа экономики, Москва, </a:t>
            </a:r>
            <a:r>
              <a:rPr lang="ru-RU" sz="800" dirty="0" smtClean="0">
                <a:solidFill>
                  <a:schemeClr val="bg1"/>
                </a:solidFill>
              </a:rPr>
              <a:t>201</a:t>
            </a:r>
            <a:r>
              <a:rPr lang="ru-RU" sz="800" dirty="0">
                <a:solidFill>
                  <a:schemeClr val="bg1"/>
                </a:solidFill>
              </a:rPr>
              <a:t>4</a:t>
            </a:r>
            <a:endParaRPr kumimoji="1" lang="ru-RU" sz="800" dirty="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26701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1600" dirty="0" smtClean="0">
                <a:solidFill>
                  <a:schemeClr val="bg1"/>
                </a:solidFill>
              </a:rPr>
              <a:t>КТО У НАС РАБОТАЕТ? </a:t>
            </a:r>
            <a:endParaRPr lang="en-US" sz="1600" dirty="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14346" name="Rectangle 12"/>
          <p:cNvSpPr>
            <a:spLocks noChangeArrowheads="1"/>
          </p:cNvSpPr>
          <p:nvPr/>
        </p:nvSpPr>
        <p:spPr bwMode="auto">
          <a:xfrm>
            <a:off x="266827" y="1355614"/>
            <a:ext cx="819696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ТАКЖЕ…</a:t>
            </a:r>
            <a:endParaRPr lang="ru-RU" sz="1000" b="1" dirty="0">
              <a:solidFill>
                <a:srgbClr val="003F82"/>
              </a:solidFill>
              <a:latin typeface="Myriad Pro"/>
            </a:endParaRPr>
          </a:p>
        </p:txBody>
      </p:sp>
      <p:pic>
        <p:nvPicPr>
          <p:cNvPr id="6167" name="Picture 23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213" y="5065963"/>
            <a:ext cx="719159" cy="1241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7" name="Picture 33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934" y="1249192"/>
            <a:ext cx="1387341" cy="1478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36" descr="http://www.hse.ru/pubs/share/book/cover/thumb/76225645x15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84" name="Picture 40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942" y="1212197"/>
            <a:ext cx="967992" cy="154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97" name="Picture 53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96" y="2777929"/>
            <a:ext cx="1215945" cy="1528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4" name="Picture 30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" y="3970893"/>
            <a:ext cx="1211803" cy="1418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06" name="Picture 62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4" y="2591371"/>
            <a:ext cx="984804" cy="1347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08" name="Picture 64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36" y="4895202"/>
            <a:ext cx="1016275" cy="15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4" name="Picture 20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597" y="3970893"/>
            <a:ext cx="629662" cy="111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91" name="Picture 47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688" y="3708048"/>
            <a:ext cx="979999" cy="1373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594" y="5073767"/>
            <a:ext cx="910312" cy="133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040" y="1254178"/>
            <a:ext cx="872841" cy="1408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344" y="2727201"/>
            <a:ext cx="903849" cy="1310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112" y="5286661"/>
            <a:ext cx="713232" cy="1139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93" name="Picture 49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047" y="3788369"/>
            <a:ext cx="1046008" cy="150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96" name="Picture 52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344" y="4945697"/>
            <a:ext cx="1057590" cy="1545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234" y="4885967"/>
            <a:ext cx="917887" cy="1473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431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099" y="4123532"/>
            <a:ext cx="1328209" cy="996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 dirty="0">
                <a:solidFill>
                  <a:schemeClr val="bg1"/>
                </a:solidFill>
              </a:rPr>
              <a:t>Высшая школа экономики, Москва, </a:t>
            </a:r>
            <a:r>
              <a:rPr lang="ru-RU" sz="800" dirty="0" smtClean="0">
                <a:solidFill>
                  <a:schemeClr val="bg1"/>
                </a:solidFill>
              </a:rPr>
              <a:t>201</a:t>
            </a:r>
            <a:r>
              <a:rPr lang="ru-RU" sz="800" dirty="0">
                <a:solidFill>
                  <a:schemeClr val="bg1"/>
                </a:solidFill>
              </a:rPr>
              <a:t>4</a:t>
            </a:r>
            <a:endParaRPr kumimoji="1" lang="ru-RU" sz="800" dirty="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26701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1600" dirty="0" smtClean="0">
                <a:solidFill>
                  <a:schemeClr val="bg1"/>
                </a:solidFill>
              </a:rPr>
              <a:t>КАКИЕ ВОЗМОЖНОСТИ У СТУДЕНТОВ?</a:t>
            </a:r>
            <a:endParaRPr lang="en-US" sz="1600" dirty="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6770688" y="5119688"/>
            <a:ext cx="1871662" cy="1484312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FF"/>
                </a:solidFill>
                <a:latin typeface="Myriad Pro"/>
              </a:rPr>
              <a:t>фото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FF"/>
                </a:solidFill>
                <a:latin typeface="Myriad Pro"/>
              </a:rPr>
              <a:t>фото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346" name="Rectangle 12"/>
          <p:cNvSpPr>
            <a:spLocks noChangeArrowheads="1"/>
          </p:cNvSpPr>
          <p:nvPr/>
        </p:nvSpPr>
        <p:spPr bwMode="auto">
          <a:xfrm>
            <a:off x="222251" y="1479550"/>
            <a:ext cx="5858510" cy="464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1200" dirty="0">
              <a:solidFill>
                <a:srgbClr val="003F82"/>
              </a:solidFill>
              <a:latin typeface="Myriad Pro"/>
            </a:endParaRPr>
          </a:p>
          <a:p>
            <a:pPr lvl="0"/>
            <a:r>
              <a:rPr lang="ru-RU" sz="1400" b="1" dirty="0" smtClean="0">
                <a:solidFill>
                  <a:schemeClr val="tx2"/>
                </a:solidFill>
              </a:rPr>
              <a:t>Участие  в проектах </a:t>
            </a:r>
            <a:r>
              <a:rPr lang="ru-RU" sz="1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Центра фундаментальной социологии</a:t>
            </a:r>
          </a:p>
          <a:p>
            <a:pPr lvl="0"/>
            <a:r>
              <a:rPr lang="ru-RU" sz="1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Лаборатории исследования философии  </a:t>
            </a:r>
            <a:r>
              <a:rPr lang="ru-RU" sz="1400" b="1" dirty="0" smtClean="0">
                <a:solidFill>
                  <a:schemeClr val="tx2"/>
                </a:solidFill>
              </a:rPr>
              <a:t>Центра фундаментальных исследований НИУ ВШЭ </a:t>
            </a:r>
            <a:r>
              <a:rPr lang="es-ES" sz="1400" b="1" dirty="0" smtClean="0">
                <a:solidFill>
                  <a:schemeClr val="tx2"/>
                </a:solidFill>
                <a:hlinkClick r:id="rId4"/>
              </a:rPr>
              <a:t>http</a:t>
            </a:r>
            <a:r>
              <a:rPr lang="es-ES" sz="1400" b="1" dirty="0">
                <a:solidFill>
                  <a:schemeClr val="tx2"/>
                </a:solidFill>
                <a:hlinkClick r:id="rId4"/>
              </a:rPr>
              <a:t>://www.hse.ru/org/hse/cfi/phil</a:t>
            </a:r>
            <a:r>
              <a:rPr lang="es-ES" sz="1400" b="1" dirty="0" smtClean="0">
                <a:solidFill>
                  <a:schemeClr val="tx2"/>
                </a:solidFill>
                <a:hlinkClick r:id="rId4"/>
              </a:rPr>
              <a:t>/</a:t>
            </a:r>
            <a:r>
              <a:rPr lang="ru-RU" sz="1400" b="1" dirty="0" smtClean="0">
                <a:solidFill>
                  <a:schemeClr val="tx2"/>
                </a:solidFill>
              </a:rPr>
              <a:t> </a:t>
            </a:r>
            <a:r>
              <a:rPr lang="es-ES" sz="1400" b="1" dirty="0">
                <a:solidFill>
                  <a:schemeClr val="tx2"/>
                </a:solidFill>
                <a:hlinkClick r:id="rId5"/>
              </a:rPr>
              <a:t>http://www.cfs.hse.ru</a:t>
            </a:r>
            <a:r>
              <a:rPr lang="es-ES" sz="1400" b="1" dirty="0" smtClean="0">
                <a:solidFill>
                  <a:schemeClr val="tx2"/>
                </a:solidFill>
                <a:hlinkClick r:id="rId5"/>
              </a:rPr>
              <a:t>/</a:t>
            </a:r>
            <a:r>
              <a:rPr lang="ru-RU" sz="1400" b="1" dirty="0" smtClean="0">
                <a:solidFill>
                  <a:schemeClr val="tx2"/>
                </a:solidFill>
              </a:rPr>
              <a:t> </a:t>
            </a:r>
          </a:p>
          <a:p>
            <a:pPr lvl="0"/>
            <a:endParaRPr lang="ru-RU" sz="1400" b="1" dirty="0" smtClean="0">
              <a:solidFill>
                <a:schemeClr val="tx2"/>
              </a:solidFill>
            </a:endParaRPr>
          </a:p>
          <a:p>
            <a:pPr lvl="0"/>
            <a:r>
              <a:rPr lang="ru-RU" sz="1400" b="1" dirty="0" smtClean="0">
                <a:solidFill>
                  <a:schemeClr val="tx2"/>
                </a:solidFill>
              </a:rPr>
              <a:t>Участие в проектах научно-учебных групп </a:t>
            </a:r>
          </a:p>
          <a:p>
            <a:pPr lvl="0"/>
            <a:r>
              <a:rPr lang="ru-RU" sz="1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«Современная метафизика» </a:t>
            </a:r>
            <a:r>
              <a:rPr lang="es-ES" sz="1400" b="1" dirty="0" smtClean="0">
                <a:solidFill>
                  <a:schemeClr val="tx2"/>
                </a:solidFill>
                <a:hlinkClick r:id="rId6"/>
              </a:rPr>
              <a:t>http</a:t>
            </a:r>
            <a:r>
              <a:rPr lang="es-ES" sz="1400" b="1" dirty="0">
                <a:solidFill>
                  <a:schemeClr val="tx2"/>
                </a:solidFill>
                <a:hlinkClick r:id="rId6"/>
              </a:rPr>
              <a:t>://phil.hse.ru/mph</a:t>
            </a:r>
            <a:r>
              <a:rPr lang="es-ES" sz="1400" b="1" dirty="0" smtClean="0">
                <a:solidFill>
                  <a:schemeClr val="tx2"/>
                </a:solidFill>
                <a:hlinkClick r:id="rId6"/>
              </a:rPr>
              <a:t>/</a:t>
            </a:r>
            <a:r>
              <a:rPr lang="ru-RU" sz="1400" b="1" dirty="0" smtClean="0">
                <a:solidFill>
                  <a:schemeClr val="tx2"/>
                </a:solidFill>
              </a:rPr>
              <a:t> </a:t>
            </a:r>
          </a:p>
          <a:p>
            <a:pPr lvl="0"/>
            <a:r>
              <a:rPr lang="ru-RU" sz="1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«Языки интеллектуальной культуры»   </a:t>
            </a:r>
            <a:r>
              <a:rPr lang="es-ES" sz="1400" b="1" dirty="0" smtClean="0">
                <a:solidFill>
                  <a:schemeClr val="tx2"/>
                </a:solidFill>
                <a:hlinkClick r:id="rId7"/>
              </a:rPr>
              <a:t>http</a:t>
            </a:r>
            <a:r>
              <a:rPr lang="es-ES" sz="1400" b="1" dirty="0">
                <a:solidFill>
                  <a:schemeClr val="tx2"/>
                </a:solidFill>
                <a:hlinkClick r:id="rId7"/>
              </a:rPr>
              <a:t>://</a:t>
            </a:r>
            <a:r>
              <a:rPr lang="es-ES" sz="1400" b="1" dirty="0" smtClean="0">
                <a:solidFill>
                  <a:schemeClr val="tx2"/>
                </a:solidFill>
                <a:hlinkClick r:id="rId7"/>
              </a:rPr>
              <a:t>igiti.hse.ru/sophist</a:t>
            </a:r>
            <a:endParaRPr lang="ru-RU" sz="1400" b="1" dirty="0" smtClean="0">
              <a:solidFill>
                <a:schemeClr val="tx2"/>
              </a:solidFill>
            </a:endParaRPr>
          </a:p>
          <a:p>
            <a:pPr lvl="0"/>
            <a:r>
              <a:rPr lang="ru-RU" sz="1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«Междисциплинарные исследования автобиографии»  </a:t>
            </a:r>
            <a:r>
              <a:rPr lang="es-ES" sz="1400" b="1" dirty="0">
                <a:solidFill>
                  <a:schemeClr val="tx2"/>
                </a:solidFill>
                <a:hlinkClick r:id="rId8"/>
              </a:rPr>
              <a:t>http://phil.hse.ru/autobio</a:t>
            </a:r>
            <a:r>
              <a:rPr lang="es-ES" sz="1400" b="1" dirty="0" smtClean="0">
                <a:solidFill>
                  <a:schemeClr val="tx2"/>
                </a:solidFill>
                <a:hlinkClick r:id="rId8"/>
              </a:rPr>
              <a:t>/</a:t>
            </a:r>
            <a:r>
              <a:rPr lang="ru-RU" sz="1400" b="1" dirty="0" smtClean="0">
                <a:solidFill>
                  <a:schemeClr val="tx2"/>
                </a:solidFill>
              </a:rPr>
              <a:t> </a:t>
            </a:r>
          </a:p>
          <a:p>
            <a:pPr lvl="0"/>
            <a:endParaRPr lang="ru-RU" sz="1400" b="1" dirty="0" smtClean="0">
              <a:solidFill>
                <a:schemeClr val="tx2"/>
              </a:solidFill>
            </a:endParaRPr>
          </a:p>
          <a:p>
            <a:pPr lvl="0"/>
            <a:r>
              <a:rPr lang="ru-RU" sz="1400" b="1" dirty="0" smtClean="0">
                <a:solidFill>
                  <a:schemeClr val="tx2"/>
                </a:solidFill>
              </a:rPr>
              <a:t>Участие в регулярных семинарах  </a:t>
            </a:r>
          </a:p>
          <a:p>
            <a:pPr lvl="0"/>
            <a:r>
              <a:rPr lang="ru-RU" sz="1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«Логико-философский клуб»</a:t>
            </a:r>
            <a:r>
              <a:rPr lang="ru-RU" sz="1400" b="1" dirty="0" smtClean="0">
                <a:solidFill>
                  <a:schemeClr val="tx2"/>
                </a:solidFill>
              </a:rPr>
              <a:t> </a:t>
            </a:r>
            <a:r>
              <a:rPr lang="es-ES" sz="1400" b="1" dirty="0">
                <a:solidFill>
                  <a:schemeClr val="tx2"/>
                </a:solidFill>
                <a:hlinkClick r:id="rId9"/>
              </a:rPr>
              <a:t>http://phil.hse.ru/lfk</a:t>
            </a:r>
            <a:r>
              <a:rPr lang="es-ES" sz="1400" b="1" dirty="0" smtClean="0">
                <a:solidFill>
                  <a:schemeClr val="tx2"/>
                </a:solidFill>
                <a:hlinkClick r:id="rId9"/>
              </a:rPr>
              <a:t>/</a:t>
            </a:r>
            <a:r>
              <a:rPr lang="ru-RU" sz="1400" b="1" dirty="0" smtClean="0">
                <a:solidFill>
                  <a:schemeClr val="tx2"/>
                </a:solidFill>
              </a:rPr>
              <a:t> </a:t>
            </a:r>
          </a:p>
          <a:p>
            <a:pPr lvl="0"/>
            <a:r>
              <a:rPr lang="ru-RU" sz="1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«Формальная философия»</a:t>
            </a:r>
            <a:r>
              <a:rPr lang="es-ES" sz="1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1400" b="1" dirty="0">
                <a:solidFill>
                  <a:schemeClr val="tx2"/>
                </a:solidFill>
                <a:hlinkClick r:id="rId10"/>
              </a:rPr>
              <a:t>http://phil.hse.ru/form_phil</a:t>
            </a:r>
            <a:r>
              <a:rPr lang="es-ES" sz="1400" b="1" dirty="0" smtClean="0">
                <a:solidFill>
                  <a:schemeClr val="tx2"/>
                </a:solidFill>
                <a:hlinkClick r:id="rId10"/>
              </a:rPr>
              <a:t>/</a:t>
            </a:r>
            <a:r>
              <a:rPr lang="ru-RU" sz="1400" b="1" dirty="0" smtClean="0">
                <a:solidFill>
                  <a:schemeClr val="tx2"/>
                </a:solidFill>
              </a:rPr>
              <a:t> </a:t>
            </a:r>
          </a:p>
          <a:p>
            <a:pPr lvl="0"/>
            <a:r>
              <a:rPr lang="ru-RU" sz="1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«Герменевтический кружок» </a:t>
            </a:r>
            <a:r>
              <a:rPr lang="es-ES" sz="1400" b="1" dirty="0">
                <a:solidFill>
                  <a:schemeClr val="tx2"/>
                </a:solidFill>
                <a:hlinkClick r:id="rId11"/>
              </a:rPr>
              <a:t>http://phil.hse.ru/gk</a:t>
            </a:r>
            <a:r>
              <a:rPr lang="es-ES" sz="1400" b="1" dirty="0" smtClean="0">
                <a:solidFill>
                  <a:schemeClr val="tx2"/>
                </a:solidFill>
                <a:hlinkClick r:id="rId11"/>
              </a:rPr>
              <a:t>/</a:t>
            </a:r>
            <a:r>
              <a:rPr lang="ru-RU" sz="1400" b="1" dirty="0" smtClean="0">
                <a:solidFill>
                  <a:schemeClr val="tx2"/>
                </a:solidFill>
              </a:rPr>
              <a:t> </a:t>
            </a:r>
          </a:p>
          <a:p>
            <a:pPr lvl="0"/>
            <a:r>
              <a:rPr lang="ru-RU" sz="1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«Институт гуманитарных историко-теоретических исследований (ИГИТИ</a:t>
            </a:r>
            <a:r>
              <a:rPr lang="ru-RU" sz="1400" b="1" dirty="0" smtClean="0">
                <a:solidFill>
                  <a:schemeClr val="tx2"/>
                </a:solidFill>
              </a:rPr>
              <a:t>)» </a:t>
            </a:r>
            <a:r>
              <a:rPr lang="es-ES" sz="1400" b="1" dirty="0">
                <a:solidFill>
                  <a:schemeClr val="tx2"/>
                </a:solidFill>
                <a:hlinkClick r:id="rId12"/>
              </a:rPr>
              <a:t>http://</a:t>
            </a:r>
            <a:r>
              <a:rPr lang="es-ES" sz="1400" b="1" dirty="0" smtClean="0">
                <a:solidFill>
                  <a:schemeClr val="tx2"/>
                </a:solidFill>
                <a:hlinkClick r:id="rId12"/>
              </a:rPr>
              <a:t>www.hse.ru/org/hse/seminaria/igiti</a:t>
            </a:r>
            <a:r>
              <a:rPr lang="ru-RU" sz="1400" b="1" dirty="0" smtClean="0">
                <a:solidFill>
                  <a:schemeClr val="tx2"/>
                </a:solidFill>
              </a:rPr>
              <a:t> </a:t>
            </a:r>
          </a:p>
          <a:p>
            <a:pPr lvl="0"/>
            <a:endParaRPr lang="ru-RU" sz="1400" b="1" dirty="0">
              <a:solidFill>
                <a:schemeClr val="tx2"/>
              </a:solidFill>
            </a:endParaRPr>
          </a:p>
          <a:p>
            <a:pPr lvl="0"/>
            <a:r>
              <a:rPr lang="ru-RU" sz="1400" b="1" dirty="0" smtClean="0">
                <a:solidFill>
                  <a:schemeClr val="tx2"/>
                </a:solidFill>
              </a:rPr>
              <a:t>Участие в  </a:t>
            </a:r>
            <a:r>
              <a:rPr lang="ru-RU" sz="1400" b="1" dirty="0">
                <a:solidFill>
                  <a:schemeClr val="tx2"/>
                </a:solidFill>
              </a:rPr>
              <a:t>ежегодной студенческой конференции </a:t>
            </a:r>
            <a:endParaRPr lang="ru-RU" sz="1400" b="1" dirty="0" smtClean="0">
              <a:solidFill>
                <a:schemeClr val="tx2"/>
              </a:solidFill>
            </a:endParaRPr>
          </a:p>
          <a:p>
            <a:pPr lvl="0"/>
            <a:r>
              <a:rPr lang="ru-RU" sz="1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1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Философия. Язык. Культура</a:t>
            </a:r>
            <a:r>
              <a:rPr lang="ru-RU" sz="1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r>
              <a:rPr lang="es-ES" sz="1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1400" b="1" dirty="0">
                <a:solidFill>
                  <a:schemeClr val="tx2"/>
                </a:solidFill>
                <a:hlinkClick r:id="rId13"/>
              </a:rPr>
              <a:t>http://phil.hse.ru/plc</a:t>
            </a:r>
            <a:r>
              <a:rPr lang="es-ES" sz="1600" b="1" dirty="0" smtClean="0">
                <a:solidFill>
                  <a:schemeClr val="tx2"/>
                </a:solidFill>
                <a:hlinkClick r:id="rId13"/>
              </a:rPr>
              <a:t>/</a:t>
            </a:r>
            <a:r>
              <a:rPr lang="ru-RU" sz="1600" b="1" dirty="0" smtClean="0">
                <a:solidFill>
                  <a:schemeClr val="tx2"/>
                </a:solidFill>
              </a:rPr>
              <a:t> </a:t>
            </a:r>
            <a:endParaRPr lang="ru-RU" sz="1200" b="1" dirty="0">
              <a:solidFill>
                <a:schemeClr val="tx2"/>
              </a:solidFill>
              <a:latin typeface="Myriad Pro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74" y="1379189"/>
            <a:ext cx="908050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204" y="1340630"/>
            <a:ext cx="987553" cy="99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3568" y="1379189"/>
            <a:ext cx="817563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688" y="2374013"/>
            <a:ext cx="1147144" cy="1031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016" y="4905122"/>
            <a:ext cx="2146236" cy="163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521" y="3543450"/>
            <a:ext cx="1155191" cy="105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Picture 2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473" y="4752817"/>
            <a:ext cx="1300087" cy="838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656" y="3988859"/>
            <a:ext cx="1373707" cy="91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399" y="3421927"/>
            <a:ext cx="1263015" cy="888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560" y="5713242"/>
            <a:ext cx="1024128" cy="683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023" y="1965977"/>
            <a:ext cx="9334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118" y="2196420"/>
            <a:ext cx="846061" cy="1209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768" y="5454860"/>
            <a:ext cx="1256856" cy="813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2" name="Picture 24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600" y="2504745"/>
            <a:ext cx="1143011" cy="901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71656" y="3415588"/>
            <a:ext cx="1377176" cy="77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436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268" y="2945051"/>
            <a:ext cx="1177285" cy="1918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 dirty="0">
                <a:solidFill>
                  <a:schemeClr val="bg1"/>
                </a:solidFill>
              </a:rPr>
              <a:t>Высшая школа экономики, Москва, </a:t>
            </a:r>
            <a:r>
              <a:rPr lang="ru-RU" sz="800" dirty="0" smtClean="0">
                <a:solidFill>
                  <a:schemeClr val="bg1"/>
                </a:solidFill>
              </a:rPr>
              <a:t>201</a:t>
            </a:r>
            <a:r>
              <a:rPr lang="ru-RU" sz="800" dirty="0">
                <a:solidFill>
                  <a:schemeClr val="bg1"/>
                </a:solidFill>
              </a:rPr>
              <a:t>4</a:t>
            </a:r>
            <a:endParaRPr kumimoji="1" lang="ru-RU" sz="800" dirty="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26701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1600" dirty="0" smtClean="0">
                <a:solidFill>
                  <a:schemeClr val="bg1"/>
                </a:solidFill>
              </a:rPr>
              <a:t>КАКИЕ ВОЗМОЖНОСТИ У СТУДЕНТОВ?</a:t>
            </a:r>
            <a:endParaRPr lang="en-US" sz="1600" dirty="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FF"/>
                </a:solidFill>
                <a:latin typeface="Myriad Pro"/>
              </a:rPr>
              <a:t>фото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6" name="Rectangle 12"/>
          <p:cNvSpPr>
            <a:spLocks noChangeArrowheads="1"/>
          </p:cNvSpPr>
          <p:nvPr/>
        </p:nvSpPr>
        <p:spPr bwMode="auto">
          <a:xfrm>
            <a:off x="222250" y="1479550"/>
            <a:ext cx="61198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/>
            <a:r>
              <a:rPr lang="ru-RU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200" dirty="0">
              <a:solidFill>
                <a:srgbClr val="003F82"/>
              </a:solidFill>
              <a:latin typeface="Myriad Pro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805" y="1553032"/>
            <a:ext cx="967451" cy="1269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566" y="2942059"/>
            <a:ext cx="2333701" cy="151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5449" y="1518796"/>
            <a:ext cx="5362118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16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tx2"/>
                </a:solidFill>
              </a:rPr>
              <a:t>Публикация </a:t>
            </a:r>
            <a:r>
              <a:rPr lang="ru-RU" sz="1600" b="1" dirty="0">
                <a:solidFill>
                  <a:schemeClr val="tx2"/>
                </a:solidFill>
              </a:rPr>
              <a:t>в студенческом Альманахе </a:t>
            </a:r>
            <a:r>
              <a:rPr lang="ru-RU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«Философические письма»</a:t>
            </a:r>
            <a:r>
              <a:rPr lang="ru-RU" sz="1600" b="1" dirty="0">
                <a:solidFill>
                  <a:schemeClr val="tx2"/>
                </a:solidFill>
              </a:rPr>
              <a:t>, </a:t>
            </a:r>
            <a:r>
              <a:rPr lang="ru-RU" sz="1600" b="1" dirty="0" smtClean="0">
                <a:solidFill>
                  <a:schemeClr val="tx2"/>
                </a:solidFill>
              </a:rPr>
              <a:t>в </a:t>
            </a:r>
            <a:r>
              <a:rPr lang="ru-RU" sz="1600" b="1" dirty="0">
                <a:solidFill>
                  <a:schemeClr val="tx2"/>
                </a:solidFill>
              </a:rPr>
              <a:t>сборниках </a:t>
            </a:r>
            <a:r>
              <a:rPr lang="ru-RU" sz="1600" b="1" dirty="0" smtClean="0">
                <a:solidFill>
                  <a:schemeClr val="tx2"/>
                </a:solidFill>
              </a:rPr>
              <a:t>научных трудов.</a:t>
            </a:r>
            <a:endParaRPr lang="ru-RU" sz="1600" b="1" dirty="0">
              <a:solidFill>
                <a:schemeClr val="tx2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2"/>
                </a:solidFill>
              </a:rPr>
              <a:t>Победа в номинации </a:t>
            </a:r>
            <a:r>
              <a:rPr lang="ru-RU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«Серебряный птенец» </a:t>
            </a:r>
            <a:r>
              <a:rPr lang="ru-RU" sz="1600" b="1" dirty="0">
                <a:solidFill>
                  <a:schemeClr val="tx2"/>
                </a:solidFill>
              </a:rPr>
              <a:t>ежегодной премии НИУ ВШЭ «Золотая Вышка» </a:t>
            </a:r>
            <a:r>
              <a:rPr lang="ru-RU" sz="1600" b="1" dirty="0" smtClean="0">
                <a:solidFill>
                  <a:schemeClr val="tx2"/>
                </a:solidFill>
              </a:rPr>
              <a:t>(повышенная </a:t>
            </a:r>
            <a:r>
              <a:rPr lang="ru-RU" sz="1600" b="1" dirty="0">
                <a:solidFill>
                  <a:schemeClr val="tx2"/>
                </a:solidFill>
              </a:rPr>
              <a:t>стипендия на весь период обучения</a:t>
            </a:r>
            <a:r>
              <a:rPr lang="ru-RU" sz="1600" b="1" dirty="0" smtClean="0">
                <a:solidFill>
                  <a:schemeClr val="tx2"/>
                </a:solidFill>
              </a:rPr>
              <a:t>).</a:t>
            </a:r>
            <a:endParaRPr lang="ru-RU" sz="1600" b="1" dirty="0">
              <a:solidFill>
                <a:schemeClr val="tx2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2"/>
                </a:solidFill>
              </a:rPr>
              <a:t>Победа в ежегодном </a:t>
            </a:r>
            <a:r>
              <a:rPr lang="ru-RU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конкурсе научно-исследовательских работ </a:t>
            </a:r>
            <a:r>
              <a:rPr lang="ru-RU" sz="1600" b="1" dirty="0" smtClean="0">
                <a:solidFill>
                  <a:schemeClr val="tx2"/>
                </a:solidFill>
              </a:rPr>
              <a:t>(денежная </a:t>
            </a:r>
            <a:r>
              <a:rPr lang="ru-RU" sz="1600" b="1" dirty="0">
                <a:solidFill>
                  <a:schemeClr val="tx2"/>
                </a:solidFill>
              </a:rPr>
              <a:t>премия, поездка в зарубежный </a:t>
            </a:r>
            <a:r>
              <a:rPr lang="ru-RU" sz="1600" b="1" dirty="0" smtClean="0">
                <a:solidFill>
                  <a:schemeClr val="tx2"/>
                </a:solidFill>
              </a:rPr>
              <a:t>вуз-партнер Вышки</a:t>
            </a:r>
            <a:r>
              <a:rPr lang="ru-RU" sz="1600" b="1" dirty="0" smtClean="0">
                <a:solidFill>
                  <a:schemeClr val="tx2"/>
                </a:solidFill>
              </a:rPr>
              <a:t>).</a:t>
            </a:r>
            <a:endParaRPr lang="en-US" sz="1600" b="1" dirty="0" smtClean="0">
              <a:solidFill>
                <a:schemeClr val="tx2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tx2"/>
                </a:solidFill>
              </a:rPr>
              <a:t>Работа </a:t>
            </a:r>
            <a:r>
              <a:rPr lang="ru-RU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учебным ассистентом </a:t>
            </a:r>
            <a:r>
              <a:rPr lang="ru-RU" sz="1600" b="1" dirty="0" smtClean="0">
                <a:solidFill>
                  <a:schemeClr val="tx2"/>
                </a:solidFill>
              </a:rPr>
              <a:t>профессора.</a:t>
            </a:r>
            <a:endParaRPr lang="ru-RU" sz="1600" b="1" dirty="0" smtClean="0">
              <a:solidFill>
                <a:schemeClr val="tx2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Стажировка </a:t>
            </a:r>
            <a:r>
              <a:rPr lang="ru-RU" sz="1600" b="1" dirty="0" smtClean="0">
                <a:solidFill>
                  <a:schemeClr val="tx2"/>
                </a:solidFill>
              </a:rPr>
              <a:t>в вузах-партнерах Школы философии: </a:t>
            </a:r>
            <a:r>
              <a:rPr lang="es-ES" sz="1600" b="1" dirty="0">
                <a:solidFill>
                  <a:schemeClr val="tx2"/>
                </a:solidFill>
              </a:rPr>
              <a:t>Université Paris-Sorbonne (Paris </a:t>
            </a:r>
            <a:r>
              <a:rPr lang="es-ES" sz="1600" b="1" dirty="0" smtClean="0">
                <a:solidFill>
                  <a:schemeClr val="tx2"/>
                </a:solidFill>
              </a:rPr>
              <a:t>IV)</a:t>
            </a:r>
            <a:r>
              <a:rPr lang="ru-RU" sz="1600" b="1" dirty="0" smtClean="0">
                <a:solidFill>
                  <a:schemeClr val="tx2"/>
                </a:solidFill>
              </a:rPr>
              <a:t>, </a:t>
            </a:r>
            <a:r>
              <a:rPr lang="es-ES" sz="1600" b="1" dirty="0" smtClean="0">
                <a:solidFill>
                  <a:schemeClr val="tx2"/>
                </a:solidFill>
              </a:rPr>
              <a:t>Université </a:t>
            </a:r>
            <a:r>
              <a:rPr lang="es-ES" sz="1600" b="1" dirty="0">
                <a:solidFill>
                  <a:schemeClr val="tx2"/>
                </a:solidFill>
              </a:rPr>
              <a:t>de Caen </a:t>
            </a:r>
            <a:r>
              <a:rPr lang="es-ES" sz="1600" b="1" dirty="0" smtClean="0">
                <a:solidFill>
                  <a:schemeClr val="tx2"/>
                </a:solidFill>
              </a:rPr>
              <a:t>Basse-Normandie</a:t>
            </a:r>
            <a:r>
              <a:rPr lang="ru-RU" sz="1600" b="1" dirty="0" smtClean="0">
                <a:solidFill>
                  <a:schemeClr val="tx2"/>
                </a:solidFill>
              </a:rPr>
              <a:t>, </a:t>
            </a:r>
            <a:r>
              <a:rPr lang="es-ES" sz="1600" b="1" dirty="0">
                <a:solidFill>
                  <a:schemeClr val="tx2"/>
                </a:solidFill>
              </a:rPr>
              <a:t>Université de Reims </a:t>
            </a:r>
            <a:r>
              <a:rPr lang="es-ES" sz="1600" b="1" dirty="0" smtClean="0">
                <a:solidFill>
                  <a:schemeClr val="tx2"/>
                </a:solidFill>
              </a:rPr>
              <a:t>Champagne-Ardenne</a:t>
            </a:r>
            <a:r>
              <a:rPr lang="ru-RU" sz="1600" b="1" dirty="0" smtClean="0">
                <a:solidFill>
                  <a:schemeClr val="tx2"/>
                </a:solidFill>
              </a:rPr>
              <a:t>, </a:t>
            </a:r>
            <a:r>
              <a:rPr lang="es-ES" sz="1600" b="1" dirty="0" smtClean="0">
                <a:solidFill>
                  <a:schemeClr val="tx2"/>
                </a:solidFill>
              </a:rPr>
              <a:t>Universite </a:t>
            </a:r>
            <a:r>
              <a:rPr lang="es-ES" sz="1600" b="1" dirty="0">
                <a:solidFill>
                  <a:schemeClr val="tx2"/>
                </a:solidFill>
              </a:rPr>
              <a:t>Laval (Canada, Quebec</a:t>
            </a:r>
            <a:r>
              <a:rPr lang="es-ES" sz="1600" b="1" dirty="0" smtClean="0">
                <a:solidFill>
                  <a:schemeClr val="tx2"/>
                </a:solidFill>
              </a:rPr>
              <a:t>)</a:t>
            </a:r>
            <a:r>
              <a:rPr lang="ru-RU" sz="1600" b="1" dirty="0" smtClean="0">
                <a:solidFill>
                  <a:schemeClr val="tx2"/>
                </a:solidFill>
              </a:rPr>
              <a:t>, </a:t>
            </a:r>
            <a:r>
              <a:rPr lang="es-ES" sz="1600" b="1" dirty="0">
                <a:solidFill>
                  <a:schemeClr val="tx2"/>
                </a:solidFill>
              </a:rPr>
              <a:t>George Mason University (USA</a:t>
            </a:r>
            <a:r>
              <a:rPr lang="es-ES" sz="1600" b="1" dirty="0" smtClean="0">
                <a:solidFill>
                  <a:schemeClr val="tx2"/>
                </a:solidFill>
              </a:rPr>
              <a:t>)</a:t>
            </a:r>
            <a:r>
              <a:rPr lang="ru-RU" sz="1600" b="1" dirty="0" smtClean="0">
                <a:solidFill>
                  <a:schemeClr val="tx2"/>
                </a:solidFill>
              </a:rPr>
              <a:t>, </a:t>
            </a:r>
            <a:r>
              <a:rPr lang="es-ES" sz="1600" b="1" dirty="0">
                <a:solidFill>
                  <a:schemeClr val="tx2"/>
                </a:solidFill>
              </a:rPr>
              <a:t>Radboud Universiteit </a:t>
            </a:r>
            <a:r>
              <a:rPr lang="es-ES" sz="1600" b="1" dirty="0" smtClean="0">
                <a:solidFill>
                  <a:schemeClr val="tx2"/>
                </a:solidFill>
              </a:rPr>
              <a:t>Nijmegen</a:t>
            </a:r>
            <a:r>
              <a:rPr lang="ru-RU" sz="1600" b="1" dirty="0" smtClean="0">
                <a:solidFill>
                  <a:schemeClr val="tx2"/>
                </a:solidFill>
              </a:rPr>
              <a:t> </a:t>
            </a:r>
            <a:r>
              <a:rPr lang="en-US" sz="1600" b="1" dirty="0" smtClean="0">
                <a:solidFill>
                  <a:schemeClr val="tx2"/>
                </a:solidFill>
              </a:rPr>
              <a:t>(Netherlands)</a:t>
            </a:r>
            <a:r>
              <a:rPr lang="ru-RU" sz="1600" b="1" dirty="0" smtClean="0">
                <a:solidFill>
                  <a:schemeClr val="tx2"/>
                </a:solidFill>
              </a:rPr>
              <a:t>, Шанхайский университет.</a:t>
            </a:r>
            <a:endParaRPr lang="es-ES" sz="1600" b="1" dirty="0">
              <a:solidFill>
                <a:schemeClr val="tx2"/>
              </a:solidFill>
            </a:endParaRPr>
          </a:p>
          <a:p>
            <a:pPr lvl="0"/>
            <a:endParaRPr lang="en-US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402" y="1581130"/>
            <a:ext cx="1374152" cy="1241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141" y="1553032"/>
            <a:ext cx="1393665" cy="1280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240" y="4458000"/>
            <a:ext cx="1770022" cy="1904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567" y="4380507"/>
            <a:ext cx="1783346" cy="2034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531" y="4458000"/>
            <a:ext cx="1874024" cy="195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598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 dirty="0">
                <a:solidFill>
                  <a:schemeClr val="bg1"/>
                </a:solidFill>
              </a:rPr>
              <a:t>Высшая школа экономики, Москва, </a:t>
            </a:r>
            <a:r>
              <a:rPr lang="ru-RU" sz="800" dirty="0" smtClean="0">
                <a:solidFill>
                  <a:schemeClr val="bg1"/>
                </a:solidFill>
              </a:rPr>
              <a:t>201</a:t>
            </a:r>
            <a:r>
              <a:rPr lang="ru-RU" sz="800" dirty="0">
                <a:solidFill>
                  <a:schemeClr val="bg1"/>
                </a:solidFill>
              </a:rPr>
              <a:t>4</a:t>
            </a:r>
            <a:endParaRPr kumimoji="1" lang="ru-RU" sz="800" dirty="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2905506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1600" dirty="0" smtClean="0">
                <a:solidFill>
                  <a:schemeClr val="bg1"/>
                </a:solidFill>
                <a:latin typeface="Myriad Pro"/>
              </a:rPr>
              <a:t>ПОЧЕМУ НУЖНО ПОСТУПАТЬ В НИУ ВШЭ?</a:t>
            </a:r>
            <a:endParaRPr lang="en-US" sz="1600" dirty="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  <a:latin typeface="Myriad Pro"/>
              </a:rPr>
              <a:t>фото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FF"/>
                </a:solidFill>
                <a:latin typeface="Myriad Pro"/>
              </a:rPr>
              <a:t>фото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346" name="Rectangle 12"/>
          <p:cNvSpPr>
            <a:spLocks noChangeArrowheads="1"/>
          </p:cNvSpPr>
          <p:nvPr/>
        </p:nvSpPr>
        <p:spPr bwMode="auto">
          <a:xfrm>
            <a:off x="94233" y="1261872"/>
            <a:ext cx="6119813" cy="5570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3F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/>
              </a:rPr>
              <a:t>Преимущества </a:t>
            </a:r>
          </a:p>
          <a:p>
            <a:pPr algn="ctr"/>
            <a:r>
              <a:rPr lang="ru-RU" sz="1600" b="1" dirty="0" smtClean="0">
                <a:solidFill>
                  <a:srgbClr val="003F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/>
              </a:rPr>
              <a:t>НАЦИОНАЛЬНОГО ИССЛЕДОВАТЕЛЬСКОГО УНИВЕРСИТЕТ</a:t>
            </a:r>
            <a:r>
              <a:rPr lang="ru-RU" sz="1600" b="1" dirty="0">
                <a:solidFill>
                  <a:srgbClr val="003F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/>
              </a:rPr>
              <a:t>А</a:t>
            </a:r>
            <a:r>
              <a:rPr lang="ru-RU" sz="1600" b="1" dirty="0" smtClean="0">
                <a:solidFill>
                  <a:srgbClr val="003F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/>
              </a:rPr>
              <a:t> </a:t>
            </a:r>
            <a:endParaRPr lang="ru-RU" sz="1600" b="1" dirty="0" smtClean="0">
              <a:solidFill>
                <a:srgbClr val="003F82"/>
              </a:solidFill>
              <a:latin typeface="Myriad Pro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3F82"/>
                </a:solidFill>
                <a:latin typeface="Myriad Pro"/>
              </a:rPr>
              <a:t>поддержка научных исследований: финансирование проектов научно-учебных групп и лабораторий с участием студентов;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3F82"/>
                </a:solidFill>
                <a:latin typeface="Myriad Pro"/>
              </a:rPr>
              <a:t>уникальные информационные ресурсы:  партнерство с </a:t>
            </a:r>
            <a:r>
              <a:rPr lang="ru-RU" b="1" dirty="0">
                <a:solidFill>
                  <a:srgbClr val="003F82"/>
                </a:solidFill>
                <a:latin typeface="Myriad Pro"/>
              </a:rPr>
              <a:t>образовательной </a:t>
            </a:r>
            <a:r>
              <a:rPr lang="ru-RU" b="1" dirty="0" smtClean="0">
                <a:solidFill>
                  <a:srgbClr val="003F82"/>
                </a:solidFill>
                <a:latin typeface="Myriad Pro"/>
              </a:rPr>
              <a:t>онлайн-платформой </a:t>
            </a:r>
            <a:r>
              <a:rPr lang="ru-RU" b="1" i="1" dirty="0" err="1" smtClean="0">
                <a:solidFill>
                  <a:srgbClr val="003F82"/>
                </a:solidFill>
                <a:latin typeface="Myriad Pro"/>
              </a:rPr>
              <a:t>Coursera</a:t>
            </a:r>
            <a:r>
              <a:rPr lang="ru-RU" b="1" i="1" dirty="0" smtClean="0">
                <a:solidFill>
                  <a:srgbClr val="003F82"/>
                </a:solidFill>
                <a:latin typeface="Myriad Pro"/>
              </a:rPr>
              <a:t>*</a:t>
            </a:r>
            <a:r>
              <a:rPr lang="ru-RU" b="1" dirty="0" smtClean="0">
                <a:solidFill>
                  <a:srgbClr val="003F82"/>
                </a:solidFill>
                <a:latin typeface="Myriad Pro"/>
              </a:rPr>
              <a:t>, онлайн доступ к ресурсам библиотеки НИУ ВШЭ (более 18 тысяч зарубежных, 2000 отечественных полнотекстовых </a:t>
            </a:r>
            <a:r>
              <a:rPr lang="ru-RU" b="1" dirty="0">
                <a:solidFill>
                  <a:srgbClr val="003F82"/>
                </a:solidFill>
                <a:latin typeface="Myriad Pro"/>
              </a:rPr>
              <a:t>периодических и серийных </a:t>
            </a:r>
            <a:r>
              <a:rPr lang="ru-RU" b="1" dirty="0" smtClean="0">
                <a:solidFill>
                  <a:srgbClr val="003F82"/>
                </a:solidFill>
                <a:latin typeface="Myriad Pro"/>
              </a:rPr>
              <a:t>изданий);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3F82"/>
                </a:solidFill>
                <a:latin typeface="Myriad Pro"/>
              </a:rPr>
              <a:t>интеграция в мировое научное сообщество: лекции зарубежных ученых,  программа финансирования зарубежных  стажировок студентов. </a:t>
            </a:r>
            <a:endParaRPr lang="en-US" sz="1600" b="1" dirty="0" smtClean="0">
              <a:solidFill>
                <a:srgbClr val="003F82"/>
              </a:solidFill>
              <a:latin typeface="Myriad Pro"/>
            </a:endParaRPr>
          </a:p>
          <a:p>
            <a:pPr algn="just"/>
            <a:r>
              <a:rPr lang="ru-RU" sz="1200" b="1" dirty="0" smtClean="0">
                <a:solidFill>
                  <a:srgbClr val="003F82"/>
                </a:solidFill>
                <a:latin typeface="Myriad Pro"/>
              </a:rPr>
              <a:t>*Запишитесь на курс </a:t>
            </a:r>
            <a:r>
              <a:rPr lang="ru-RU" sz="1200" b="1" dirty="0">
                <a:solidFill>
                  <a:srgbClr val="003F82"/>
                </a:solidFill>
                <a:latin typeface="Myriad Pro"/>
              </a:rPr>
              <a:t>А. Л. Доброхотова «Философия культуры» </a:t>
            </a:r>
            <a:r>
              <a:rPr lang="ru-RU" sz="1200" b="1" dirty="0">
                <a:solidFill>
                  <a:srgbClr val="003F82"/>
                </a:solidFill>
                <a:latin typeface="Myriad Pro"/>
                <a:hlinkClick r:id="rId3"/>
              </a:rPr>
              <a:t>https://</a:t>
            </a:r>
            <a:r>
              <a:rPr lang="ru-RU" sz="1200" b="1" u="sng" dirty="0" smtClean="0">
                <a:solidFill>
                  <a:srgbClr val="003F82"/>
                </a:solidFill>
                <a:latin typeface="Myriad Pro"/>
                <a:hlinkClick r:id="rId3"/>
              </a:rPr>
              <a:t>www.coursera.org/course/philculture</a:t>
            </a:r>
            <a:r>
              <a:rPr lang="ru-RU" sz="1200" b="1" dirty="0" smtClean="0">
                <a:solidFill>
                  <a:srgbClr val="003F82"/>
                </a:solidFill>
                <a:latin typeface="Myriad Pro"/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600" b="1" dirty="0" smtClean="0">
              <a:solidFill>
                <a:srgbClr val="003F82"/>
              </a:solidFill>
              <a:latin typeface="Myriad Pro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600" b="1" dirty="0">
              <a:solidFill>
                <a:srgbClr val="003F82"/>
              </a:solidFill>
              <a:latin typeface="Myriad Pro"/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777" y="4001326"/>
            <a:ext cx="828832" cy="73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523" y="2950252"/>
            <a:ext cx="1265803" cy="84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276" y="2906998"/>
            <a:ext cx="1761273" cy="102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308" y="5776119"/>
            <a:ext cx="996007" cy="845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8" name="Picture 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391" y="4920281"/>
            <a:ext cx="778073" cy="134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193" y="5705857"/>
            <a:ext cx="1116928" cy="917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256" y="4799310"/>
            <a:ext cx="1372070" cy="1107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249" y="4051459"/>
            <a:ext cx="768408" cy="869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453" y="3675000"/>
            <a:ext cx="584326" cy="58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601" y="5705857"/>
            <a:ext cx="1033790" cy="915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1" name="Picture 1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601" y="4833924"/>
            <a:ext cx="1033790" cy="1041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Я\Pictures\Ддброхотов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778" y="1386362"/>
            <a:ext cx="2703352" cy="1731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929" y="3894482"/>
            <a:ext cx="779121" cy="102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118" y="3584049"/>
            <a:ext cx="889674" cy="430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 dirty="0">
                <a:solidFill>
                  <a:schemeClr val="bg1"/>
                </a:solidFill>
              </a:rPr>
              <a:t>Высшая школа экономики, Москва, </a:t>
            </a:r>
            <a:r>
              <a:rPr lang="ru-RU" sz="800" dirty="0" smtClean="0">
                <a:solidFill>
                  <a:schemeClr val="bg1"/>
                </a:solidFill>
              </a:rPr>
              <a:t>201</a:t>
            </a:r>
            <a:r>
              <a:rPr lang="ru-RU" sz="800" dirty="0">
                <a:solidFill>
                  <a:schemeClr val="bg1"/>
                </a:solidFill>
              </a:rPr>
              <a:t>4</a:t>
            </a:r>
            <a:endParaRPr kumimoji="1" lang="ru-RU" sz="800" dirty="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26701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1600" dirty="0" smtClean="0">
                <a:solidFill>
                  <a:schemeClr val="bg1"/>
                </a:solidFill>
              </a:rPr>
              <a:t>ЧТО КРОМЕ УЧЕБЫ?</a:t>
            </a:r>
            <a:endParaRPr lang="en-US" sz="1600" dirty="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FF"/>
                </a:solidFill>
                <a:latin typeface="Myriad Pro"/>
              </a:rPr>
              <a:t>фото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FF"/>
                </a:solidFill>
                <a:latin typeface="Myriad Pro"/>
              </a:rPr>
              <a:t>фото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FF"/>
                </a:solidFill>
                <a:latin typeface="Myriad Pro"/>
              </a:rPr>
              <a:t>фото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346" name="Rectangle 12"/>
          <p:cNvSpPr>
            <a:spLocks noChangeArrowheads="1"/>
          </p:cNvSpPr>
          <p:nvPr/>
        </p:nvSpPr>
        <p:spPr bwMode="auto">
          <a:xfrm>
            <a:off x="222250" y="1479550"/>
            <a:ext cx="6119813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3F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/>
              </a:rPr>
              <a:t>НАШИ СТУДЕНТЫ </a:t>
            </a:r>
          </a:p>
          <a:p>
            <a:endParaRPr lang="ru-RU" sz="1200" dirty="0" smtClean="0">
              <a:solidFill>
                <a:srgbClr val="003F82"/>
              </a:solidFill>
              <a:latin typeface="Myriad Pro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Учат</a:t>
            </a:r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студенты-философы преподают в школе «Осмысленный мир», созданной студентами- бывшими школьниками, для школьников-будущих студентов </a:t>
            </a:r>
            <a:r>
              <a:rPr lang="es-E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</a:t>
            </a:r>
            <a:r>
              <a:rPr lang="es-ES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phil.hse.ru/syp/about</a:t>
            </a:r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Узнайте ответ на вопрос «Зачем  учиться философии?» в программе  «Классный час Свободы» с участием преподавателей школы </a:t>
            </a:r>
            <a:r>
              <a:rPr lang="es-ES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</a:t>
            </a:r>
            <a:r>
              <a:rPr lang="es-E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://phil.hse.ru/news/103252943.html</a:t>
            </a:r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Проводят театральные эксперименты</a:t>
            </a:r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репортаж о </a:t>
            </a:r>
            <a:r>
              <a:rPr lang="ru-RU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перформансе</a:t>
            </a:r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«Асинхронный </a:t>
            </a:r>
            <a:r>
              <a:rPr lang="ru-R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двигатель с короткозамкнутым </a:t>
            </a:r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ротором» </a:t>
            </a:r>
            <a:r>
              <a:rPr lang="ru-R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можно посмотреть в программе "Монитор" по </a:t>
            </a:r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ссылке </a:t>
            </a:r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</a:t>
            </a:r>
            <a:r>
              <a:rPr lang="ru-R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://www.vm.ru/news/2014/06/10/programma-monitor-soobshchestva-v-seti-252444.html</a:t>
            </a:r>
            <a:r>
              <a:rPr lang="ru-R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ru-RU" sz="1600" b="1" dirty="0">
              <a:solidFill>
                <a:schemeClr val="tx2"/>
              </a:solidFill>
              <a:latin typeface="Myriad Pro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555" y="3183446"/>
            <a:ext cx="2097549" cy="1583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688" y="1332324"/>
            <a:ext cx="2062416" cy="171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688" y="4807598"/>
            <a:ext cx="2062416" cy="1525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604" y="4029294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582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456" y="2163932"/>
            <a:ext cx="3054477" cy="3779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 dirty="0">
                <a:solidFill>
                  <a:schemeClr val="bg1"/>
                </a:solidFill>
              </a:rPr>
              <a:t>Высшая школа экономики, Москва, </a:t>
            </a:r>
            <a:r>
              <a:rPr lang="ru-RU" sz="800" dirty="0" smtClean="0">
                <a:solidFill>
                  <a:schemeClr val="bg1"/>
                </a:solidFill>
              </a:rPr>
              <a:t>201</a:t>
            </a:r>
            <a:r>
              <a:rPr lang="ru-RU" sz="800" dirty="0">
                <a:solidFill>
                  <a:schemeClr val="bg1"/>
                </a:solidFill>
              </a:rPr>
              <a:t>4</a:t>
            </a:r>
            <a:endParaRPr kumimoji="1" lang="ru-RU" sz="800" dirty="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26701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1600" dirty="0" smtClean="0">
                <a:solidFill>
                  <a:schemeClr val="bg1"/>
                </a:solidFill>
              </a:rPr>
              <a:t>КАКИЕ ВОЗМОЖНОСТИ У ВЫПУСКНИКОВ?</a:t>
            </a:r>
            <a:r>
              <a:rPr lang="ru-RU" sz="1600" dirty="0" smtClean="0"/>
              <a:t> </a:t>
            </a:r>
            <a:endParaRPr lang="en-US" sz="1600" dirty="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7612" y="1509799"/>
            <a:ext cx="4928616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AutoNum type="arabicPeriod"/>
            </a:pPr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Научная и преподавательская работа.</a:t>
            </a:r>
          </a:p>
          <a:p>
            <a:pPr lvl="0" algn="just"/>
            <a:endParaRPr lang="ru-RU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Продолжение образования в Вышке, других ведущих отечественных и зарубежных научно - образовательных центрах.</a:t>
            </a:r>
          </a:p>
          <a:p>
            <a:pPr lvl="0" algn="just"/>
            <a:endParaRPr lang="ru-RU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Аналитическая, редакторская, переводческая работа в средствах массовой информации, издательских и культурных организациях.</a:t>
            </a:r>
          </a:p>
          <a:p>
            <a:pPr lvl="0" algn="just"/>
            <a:endParaRPr lang="ru-RU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Политическая аналитика, реклама, </a:t>
            </a:r>
            <a:r>
              <a:rPr lang="en-US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</a:t>
            </a:r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lvl="0" algn="just"/>
            <a:r>
              <a:rPr lang="ru-R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арт-проектов</a:t>
            </a:r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 algn="just"/>
            <a:r>
              <a:rPr lang="ru-RU" b="1" dirty="0" smtClean="0">
                <a:solidFill>
                  <a:schemeClr val="tx2"/>
                </a:solidFill>
                <a:latin typeface="Myriad Pro"/>
              </a:rPr>
              <a:t>--------------------------------------------------------------</a:t>
            </a:r>
          </a:p>
          <a:p>
            <a:pPr lvl="0"/>
            <a:r>
              <a:rPr lang="en-US" sz="1400" b="1" dirty="0" smtClean="0">
                <a:solidFill>
                  <a:schemeClr val="tx2"/>
                </a:solidFill>
                <a:latin typeface="Myriad Pro"/>
              </a:rPr>
              <a:t>P</a:t>
            </a:r>
            <a:r>
              <a:rPr lang="ru-RU" sz="1400" b="1" dirty="0" smtClean="0">
                <a:solidFill>
                  <a:schemeClr val="tx2"/>
                </a:solidFill>
                <a:latin typeface="Myriad Pro"/>
              </a:rPr>
              <a:t>.</a:t>
            </a:r>
            <a:r>
              <a:rPr lang="en-US" sz="1400" b="1" dirty="0" smtClean="0">
                <a:solidFill>
                  <a:schemeClr val="tx2"/>
                </a:solidFill>
                <a:latin typeface="Myriad Pro"/>
              </a:rPr>
              <a:t>S</a:t>
            </a:r>
            <a:r>
              <a:rPr lang="ru-RU" sz="1400" b="1" dirty="0" smtClean="0">
                <a:solidFill>
                  <a:schemeClr val="tx2"/>
                </a:solidFill>
                <a:latin typeface="Myriad Pro"/>
              </a:rPr>
              <a:t>.</a:t>
            </a:r>
            <a:r>
              <a:rPr lang="en-US" sz="1400" b="1" dirty="0" smtClean="0">
                <a:solidFill>
                  <a:schemeClr val="tx2"/>
                </a:solidFill>
                <a:latin typeface="Myriad Pro"/>
              </a:rPr>
              <a:t> </a:t>
            </a:r>
            <a:r>
              <a:rPr lang="ru-RU" sz="1400" b="1" dirty="0" smtClean="0">
                <a:solidFill>
                  <a:schemeClr val="tx2"/>
                </a:solidFill>
                <a:latin typeface="Myriad Pro"/>
              </a:rPr>
              <a:t> Фундаментальное философское образование не устаревает.</a:t>
            </a:r>
          </a:p>
          <a:p>
            <a:pPr marL="342900" lvl="0" indent="-342900">
              <a:buAutoNum type="arabicPeriod"/>
            </a:pPr>
            <a:endParaRPr lang="ru-RU" sz="1600" b="1" dirty="0" smtClean="0">
              <a:solidFill>
                <a:schemeClr val="tx2"/>
              </a:solidFill>
              <a:latin typeface="Myriad Pro"/>
            </a:endParaRPr>
          </a:p>
          <a:p>
            <a:pPr lvl="0"/>
            <a:endParaRPr lang="ru-RU" sz="1600" b="1" dirty="0">
              <a:solidFill>
                <a:srgbClr val="0070C0"/>
              </a:solidFill>
              <a:latin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49584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 dirty="0">
                <a:solidFill>
                  <a:schemeClr val="bg1"/>
                </a:solidFill>
              </a:rPr>
              <a:t>Высшая школа экономики, Москва, </a:t>
            </a:r>
            <a:r>
              <a:rPr lang="ru-RU" sz="800" dirty="0" smtClean="0">
                <a:solidFill>
                  <a:schemeClr val="bg1"/>
                </a:solidFill>
              </a:rPr>
              <a:t>201</a:t>
            </a:r>
            <a:r>
              <a:rPr lang="ru-RU" sz="800" dirty="0">
                <a:solidFill>
                  <a:schemeClr val="bg1"/>
                </a:solidFill>
              </a:rPr>
              <a:t>4</a:t>
            </a:r>
            <a:endParaRPr kumimoji="1" lang="ru-RU" sz="800" dirty="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26701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1600" dirty="0" smtClean="0">
                <a:solidFill>
                  <a:schemeClr val="bg1"/>
                </a:solidFill>
              </a:rPr>
              <a:t>КАК К НАМ ПОСТУПИТЬ?</a:t>
            </a:r>
            <a:endParaRPr lang="en-US" sz="1600" dirty="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FF"/>
                </a:solidFill>
                <a:latin typeface="Myriad Pro"/>
              </a:rPr>
              <a:t>фото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119" y="1652236"/>
            <a:ext cx="1554481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7472" y="1652236"/>
            <a:ext cx="5513832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3F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/>
              </a:rPr>
              <a:t>ВСТУПИТЕЛЬНЫЕ ИСПЫТАНИЯ В 2015 ГОДУ</a:t>
            </a:r>
          </a:p>
          <a:p>
            <a:pPr algn="ctr"/>
            <a:endParaRPr lang="ru-RU" sz="1600" b="1" dirty="0">
              <a:solidFill>
                <a:srgbClr val="003F8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/>
            </a:endParaRPr>
          </a:p>
          <a:p>
            <a:r>
              <a:rPr lang="ru-RU" sz="1600" b="1" dirty="0">
                <a:solidFill>
                  <a:srgbClr val="003F82"/>
                </a:solidFill>
                <a:latin typeface="Myriad Pro"/>
              </a:rPr>
              <a:t>    </a:t>
            </a:r>
            <a:r>
              <a:rPr lang="ru-RU" sz="1600" b="1" dirty="0">
                <a:solidFill>
                  <a:schemeClr val="tx2"/>
                </a:solidFill>
                <a:latin typeface="Myriad Pro"/>
              </a:rPr>
              <a:t>Обществознание (минимальный балл: 60 )</a:t>
            </a:r>
          </a:p>
          <a:p>
            <a:r>
              <a:rPr lang="ru-RU" sz="1600" b="1" dirty="0">
                <a:solidFill>
                  <a:schemeClr val="tx2"/>
                </a:solidFill>
                <a:latin typeface="Myriad Pro"/>
              </a:rPr>
              <a:t>    История (минимальный балл: 55 )</a:t>
            </a:r>
          </a:p>
          <a:p>
            <a:r>
              <a:rPr lang="ru-RU" sz="1600" b="1" dirty="0">
                <a:solidFill>
                  <a:schemeClr val="tx2"/>
                </a:solidFill>
                <a:latin typeface="Myriad Pro"/>
              </a:rPr>
              <a:t>    Иностранный язык (минимальный балл: 50 )</a:t>
            </a:r>
          </a:p>
          <a:p>
            <a:r>
              <a:rPr lang="ru-RU" sz="1600" b="1" dirty="0">
                <a:solidFill>
                  <a:schemeClr val="tx2"/>
                </a:solidFill>
                <a:latin typeface="Myriad Pro"/>
              </a:rPr>
              <a:t>    Русский язык (минимальный балл: </a:t>
            </a:r>
            <a:r>
              <a:rPr lang="ru-RU" sz="1600" b="1" dirty="0" smtClean="0">
                <a:solidFill>
                  <a:schemeClr val="tx2"/>
                </a:solidFill>
                <a:latin typeface="Myriad Pro"/>
              </a:rPr>
              <a:t>60) </a:t>
            </a:r>
          </a:p>
          <a:p>
            <a:endParaRPr lang="ru-RU" sz="1600" b="1" dirty="0">
              <a:solidFill>
                <a:schemeClr val="tx2"/>
              </a:solidFill>
              <a:latin typeface="Myriad Pro"/>
            </a:endParaRPr>
          </a:p>
          <a:p>
            <a:pPr algn="ctr"/>
            <a:r>
              <a:rPr lang="ru-RU" sz="1600" b="1" dirty="0" smtClean="0">
                <a:solidFill>
                  <a:schemeClr val="tx2"/>
                </a:solidFill>
                <a:latin typeface="Myriad Pro"/>
              </a:rPr>
              <a:t>Олимпиада «Высшая проба» </a:t>
            </a:r>
            <a:r>
              <a:rPr lang="es-ES" sz="1600" b="1" dirty="0" smtClean="0">
                <a:solidFill>
                  <a:schemeClr val="tx2"/>
                </a:solidFill>
                <a:latin typeface="Myriad Pro"/>
                <a:hlinkClick r:id="rId4"/>
              </a:rPr>
              <a:t>http</a:t>
            </a:r>
            <a:r>
              <a:rPr lang="es-ES" sz="1600" b="1" dirty="0">
                <a:solidFill>
                  <a:schemeClr val="tx2"/>
                </a:solidFill>
                <a:latin typeface="Myriad Pro"/>
                <a:hlinkClick r:id="rId4"/>
              </a:rPr>
              <a:t>://olymp.hse.ru/mmo</a:t>
            </a:r>
            <a:r>
              <a:rPr lang="es-ES" sz="1600" b="1" dirty="0" smtClean="0">
                <a:solidFill>
                  <a:schemeClr val="tx2"/>
                </a:solidFill>
                <a:latin typeface="Myriad Pro"/>
                <a:hlinkClick r:id="rId4"/>
              </a:rPr>
              <a:t>/</a:t>
            </a:r>
            <a:endParaRPr lang="ru-RU" sz="1600" b="1" dirty="0" smtClean="0">
              <a:solidFill>
                <a:schemeClr val="tx2"/>
              </a:solidFill>
              <a:latin typeface="Myriad Pro"/>
            </a:endParaRPr>
          </a:p>
          <a:p>
            <a:pPr algn="ctr"/>
            <a:endParaRPr lang="ru-RU" sz="1600" b="1" dirty="0" smtClean="0">
              <a:solidFill>
                <a:schemeClr val="tx2"/>
              </a:solidFill>
              <a:latin typeface="Myriad Pro"/>
            </a:endParaRPr>
          </a:p>
          <a:p>
            <a:pPr algn="ctr"/>
            <a:r>
              <a:rPr lang="ru-RU" sz="1600" b="1" dirty="0" smtClean="0">
                <a:solidFill>
                  <a:schemeClr val="tx2"/>
                </a:solidFill>
                <a:latin typeface="Myriad Pro"/>
              </a:rPr>
              <a:t>«Юный философ»</a:t>
            </a:r>
            <a:endParaRPr lang="ru-RU" sz="1600" b="1" dirty="0">
              <a:solidFill>
                <a:schemeClr val="tx2"/>
              </a:solidFill>
              <a:latin typeface="Myriad Pro"/>
            </a:endParaRPr>
          </a:p>
          <a:p>
            <a:pPr algn="ctr"/>
            <a:r>
              <a:rPr lang="ru-RU" sz="1600" b="1" dirty="0" smtClean="0">
                <a:solidFill>
                  <a:schemeClr val="tx2"/>
                </a:solidFill>
                <a:latin typeface="Myriad Pro"/>
              </a:rPr>
              <a:t> </a:t>
            </a:r>
            <a:r>
              <a:rPr lang="es-ES" sz="1600" b="1" dirty="0">
                <a:solidFill>
                  <a:schemeClr val="tx2"/>
                </a:solidFill>
                <a:latin typeface="Myriad Pro"/>
                <a:hlinkClick r:id="rId5"/>
              </a:rPr>
              <a:t>http://</a:t>
            </a:r>
            <a:r>
              <a:rPr lang="es-ES" sz="1600" b="1" dirty="0" smtClean="0">
                <a:solidFill>
                  <a:schemeClr val="tx2"/>
                </a:solidFill>
                <a:latin typeface="Myriad Pro"/>
                <a:hlinkClick r:id="rId5"/>
              </a:rPr>
              <a:t>olymp.hse.ru/junior/2015/phil</a:t>
            </a:r>
            <a:r>
              <a:rPr lang="ru-RU" sz="1600" b="1" dirty="0" smtClean="0">
                <a:solidFill>
                  <a:schemeClr val="tx2"/>
                </a:solidFill>
                <a:latin typeface="Myriad Pro"/>
              </a:rPr>
              <a:t> </a:t>
            </a:r>
          </a:p>
          <a:p>
            <a:pPr algn="ctr"/>
            <a:endParaRPr lang="ru-RU" sz="1600" b="1" dirty="0">
              <a:solidFill>
                <a:schemeClr val="tx2"/>
              </a:solidFill>
              <a:latin typeface="Myriad Pro"/>
            </a:endParaRPr>
          </a:p>
          <a:p>
            <a:pPr algn="ctr"/>
            <a:r>
              <a:rPr lang="ru-RU" sz="1600" b="1" dirty="0" smtClean="0">
                <a:solidFill>
                  <a:schemeClr val="tx2"/>
                </a:solidFill>
                <a:latin typeface="Myriad Pro"/>
              </a:rPr>
              <a:t>Олимпиада «Ступени»</a:t>
            </a:r>
          </a:p>
          <a:p>
            <a:pPr algn="ctr"/>
            <a:r>
              <a:rPr lang="es-ES" sz="1600" b="1" dirty="0">
                <a:solidFill>
                  <a:schemeClr val="tx2"/>
                </a:solidFill>
                <a:latin typeface="Myriad Pro"/>
                <a:hlinkClick r:id="rId6"/>
              </a:rPr>
              <a:t>http://</a:t>
            </a:r>
            <a:r>
              <a:rPr lang="es-ES" sz="1600" b="1" dirty="0" smtClean="0">
                <a:solidFill>
                  <a:schemeClr val="tx2"/>
                </a:solidFill>
                <a:latin typeface="Myriad Pro"/>
                <a:hlinkClick r:id="rId6"/>
              </a:rPr>
              <a:t>olymp.hse.ru/stupeni</a:t>
            </a:r>
            <a:r>
              <a:rPr lang="ru-RU" sz="1600" b="1" dirty="0" smtClean="0">
                <a:solidFill>
                  <a:schemeClr val="tx2"/>
                </a:solidFill>
                <a:latin typeface="Myriad Pro"/>
              </a:rPr>
              <a:t> </a:t>
            </a:r>
            <a:endParaRPr lang="en-US" sz="1600" b="1" dirty="0" smtClean="0">
              <a:solidFill>
                <a:schemeClr val="tx2"/>
              </a:solidFill>
              <a:latin typeface="Myriad Pro"/>
            </a:endParaRPr>
          </a:p>
          <a:p>
            <a:pPr algn="ctr"/>
            <a:endParaRPr lang="ru-RU" sz="1600" b="1" dirty="0">
              <a:solidFill>
                <a:schemeClr val="tx2"/>
              </a:solidFill>
              <a:latin typeface="Myriad Pro"/>
            </a:endParaRPr>
          </a:p>
          <a:p>
            <a:endParaRPr lang="ru-RU" sz="1600" b="1" dirty="0">
              <a:solidFill>
                <a:schemeClr val="tx2"/>
              </a:solidFill>
              <a:latin typeface="Myriad Pro"/>
            </a:endParaRPr>
          </a:p>
          <a:p>
            <a:r>
              <a:rPr lang="en-US" b="1" dirty="0">
                <a:solidFill>
                  <a:schemeClr val="tx2"/>
                </a:solidFill>
              </a:rPr>
              <a:t>                     </a:t>
            </a:r>
            <a:r>
              <a:rPr lang="en-US" b="1" dirty="0">
                <a:solidFill>
                  <a:schemeClr val="tx2"/>
                </a:solidFill>
                <a:hlinkClick r:id="rId7"/>
              </a:rPr>
              <a:t>http://www.hse.ru/olymp</a:t>
            </a:r>
            <a:r>
              <a:rPr lang="en-US" b="1" dirty="0" smtClean="0">
                <a:solidFill>
                  <a:schemeClr val="tx2"/>
                </a:solidFill>
                <a:hlinkClick r:id="rId7"/>
              </a:rPr>
              <a:t>/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endParaRPr lang="ru-RU" b="1" dirty="0">
              <a:solidFill>
                <a:schemeClr val="tx2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337370"/>
            <a:ext cx="4019550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35" y="5258958"/>
            <a:ext cx="1034321" cy="1034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302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ubtitle 2"/>
          <p:cNvSpPr>
            <a:spLocks noGrp="1"/>
          </p:cNvSpPr>
          <p:nvPr>
            <p:ph type="subTitle" idx="1"/>
          </p:nvPr>
        </p:nvSpPr>
        <p:spPr>
          <a:xfrm>
            <a:off x="1371600" y="4468813"/>
            <a:ext cx="6400800" cy="908050"/>
          </a:xfrm>
        </p:spPr>
        <p:txBody>
          <a:bodyPr/>
          <a:lstStyle/>
          <a:p>
            <a:r>
              <a:rPr lang="ru-RU" sz="1200" smtClean="0">
                <a:solidFill>
                  <a:srgbClr val="003F82"/>
                </a:solidFill>
                <a:latin typeface="Myriad Pro"/>
                <a:ea typeface="ＭＳ Ｐゴシック"/>
                <a:cs typeface="ＭＳ Ｐゴシック"/>
              </a:rPr>
              <a:t>101000, Россия, Москва, Мясницкая ул., д. 20</a:t>
            </a:r>
          </a:p>
          <a:p>
            <a:r>
              <a:rPr lang="ru-RU" sz="1200" smtClean="0">
                <a:solidFill>
                  <a:srgbClr val="003F82"/>
                </a:solidFill>
                <a:latin typeface="Myriad Pro"/>
                <a:ea typeface="ＭＳ Ｐゴシック"/>
                <a:cs typeface="ＭＳ Ｐゴシック"/>
              </a:rPr>
              <a:t>Тел.: (495) 621-7983, факс: (495) 628-7931</a:t>
            </a:r>
            <a:endParaRPr lang="en-US" sz="1200" smtClean="0">
              <a:solidFill>
                <a:srgbClr val="003F82"/>
              </a:solidFill>
              <a:latin typeface="Myriad Pro"/>
              <a:ea typeface="ＭＳ Ｐゴシック"/>
              <a:cs typeface="ＭＳ Ｐゴシック"/>
            </a:endParaRPr>
          </a:p>
          <a:p>
            <a:r>
              <a:rPr lang="en-US" sz="1200" smtClean="0">
                <a:solidFill>
                  <a:srgbClr val="003F82"/>
                </a:solidFill>
                <a:latin typeface="Myriad Pro"/>
                <a:ea typeface="ＭＳ Ｐゴシック"/>
                <a:cs typeface="ＭＳ Ｐゴシック"/>
              </a:rPr>
              <a:t>www.hse.ru</a:t>
            </a:r>
            <a:endParaRPr lang="ru-RU" sz="1200" smtClean="0">
              <a:solidFill>
                <a:srgbClr val="003F82"/>
              </a:solidFill>
              <a:latin typeface="Myriad Pro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 dirty="0">
                <a:solidFill>
                  <a:schemeClr val="bg1"/>
                </a:solidFill>
              </a:rPr>
              <a:t>Высшая школа экономики, Москва, </a:t>
            </a:r>
            <a:r>
              <a:rPr lang="ru-RU" sz="800" dirty="0" smtClean="0">
                <a:solidFill>
                  <a:schemeClr val="bg1"/>
                </a:solidFill>
              </a:rPr>
              <a:t>201</a:t>
            </a:r>
            <a:r>
              <a:rPr lang="ru-RU" sz="800" dirty="0">
                <a:solidFill>
                  <a:schemeClr val="bg1"/>
                </a:solidFill>
              </a:rPr>
              <a:t>4</a:t>
            </a:r>
            <a:endParaRPr kumimoji="1" lang="ru-RU" sz="800" dirty="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2905506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1600" dirty="0" smtClean="0">
                <a:solidFill>
                  <a:schemeClr val="bg1"/>
                </a:solidFill>
                <a:latin typeface="Myriad Pro"/>
              </a:rPr>
              <a:t>ПОЧЕМУ НУЖНО ПОСТУПАТЬ В НИУ ВШЭ?</a:t>
            </a:r>
            <a:endParaRPr lang="en-US" sz="1600" dirty="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FF"/>
                </a:solidFill>
                <a:latin typeface="Myriad Pro"/>
              </a:rPr>
              <a:t>фото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6" name="Rectangle 12"/>
          <p:cNvSpPr>
            <a:spLocks noChangeArrowheads="1"/>
          </p:cNvSpPr>
          <p:nvPr/>
        </p:nvSpPr>
        <p:spPr bwMode="auto">
          <a:xfrm>
            <a:off x="222250" y="1479550"/>
            <a:ext cx="6119813" cy="529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600" b="1" dirty="0" smtClean="0">
              <a:solidFill>
                <a:srgbClr val="003F8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/>
            </a:endParaRPr>
          </a:p>
          <a:p>
            <a:pPr algn="ctr"/>
            <a:r>
              <a:rPr lang="ru-RU" sz="1600" b="1" dirty="0" smtClean="0">
                <a:solidFill>
                  <a:srgbClr val="003F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/>
              </a:rPr>
              <a:t>Преимущества </a:t>
            </a:r>
          </a:p>
          <a:p>
            <a:pPr algn="ctr"/>
            <a:r>
              <a:rPr lang="ru-RU" sz="1600" b="1" dirty="0" smtClean="0">
                <a:solidFill>
                  <a:srgbClr val="003F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/>
              </a:rPr>
              <a:t>ВЫСШЕЙ ШКОЛЫ ЭКОНОМИКИ</a:t>
            </a:r>
          </a:p>
          <a:p>
            <a:pPr algn="ctr"/>
            <a:endParaRPr lang="ru-RU" sz="1600" b="1" dirty="0" smtClean="0">
              <a:solidFill>
                <a:srgbClr val="003F82"/>
              </a:solidFill>
              <a:latin typeface="Myriad Pro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3F82"/>
                </a:solidFill>
                <a:latin typeface="Myriad Pro"/>
              </a:rPr>
              <a:t>о</a:t>
            </a:r>
            <a:r>
              <a:rPr lang="ru-RU" b="1" dirty="0" smtClean="0">
                <a:solidFill>
                  <a:srgbClr val="003F82"/>
                </a:solidFill>
                <a:latin typeface="Myriad Pro"/>
              </a:rPr>
              <a:t>бщение  с профессионалами в Вашей научной области;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3F82"/>
                </a:solidFill>
                <a:latin typeface="Myriad Pro"/>
              </a:rPr>
              <a:t>дополнительное образование  </a:t>
            </a:r>
            <a:r>
              <a:rPr lang="ru-RU" b="1" dirty="0">
                <a:solidFill>
                  <a:srgbClr val="003F82"/>
                </a:solidFill>
                <a:latin typeface="Myriad Pro"/>
              </a:rPr>
              <a:t>по </a:t>
            </a:r>
            <a:r>
              <a:rPr lang="ru-RU" b="1" dirty="0" smtClean="0">
                <a:solidFill>
                  <a:srgbClr val="003F82"/>
                </a:solidFill>
                <a:latin typeface="Myriad Pro"/>
              </a:rPr>
              <a:t>любому читаемому в НИУ ВШЭ </a:t>
            </a:r>
            <a:r>
              <a:rPr lang="ru-RU" b="1" dirty="0" err="1" smtClean="0">
                <a:solidFill>
                  <a:srgbClr val="003F82"/>
                </a:solidFill>
                <a:latin typeface="Myriad Pro"/>
              </a:rPr>
              <a:t>майнору</a:t>
            </a:r>
            <a:r>
              <a:rPr lang="ru-RU" b="1" dirty="0" smtClean="0">
                <a:solidFill>
                  <a:srgbClr val="003F82"/>
                </a:solidFill>
                <a:latin typeface="Myriad Pro"/>
              </a:rPr>
              <a:t>, включая </a:t>
            </a:r>
            <a:r>
              <a:rPr lang="ru-RU" b="1" dirty="0" err="1" smtClean="0">
                <a:solidFill>
                  <a:srgbClr val="003F82"/>
                </a:solidFill>
                <a:latin typeface="Myriad Pro"/>
              </a:rPr>
              <a:t>майноры</a:t>
            </a:r>
            <a:r>
              <a:rPr lang="ru-RU" b="1" dirty="0" smtClean="0">
                <a:solidFill>
                  <a:srgbClr val="003F82"/>
                </a:solidFill>
                <a:latin typeface="Myriad Pro"/>
              </a:rPr>
              <a:t> экономической специализации;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3F82"/>
                </a:solidFill>
                <a:latin typeface="Myriad Pro"/>
              </a:rPr>
              <a:t>доступ ко всем</a:t>
            </a:r>
            <a:r>
              <a:rPr lang="ru-RU" b="1" dirty="0">
                <a:solidFill>
                  <a:srgbClr val="003F82"/>
                </a:solidFill>
                <a:latin typeface="Myriad Pro"/>
              </a:rPr>
              <a:t> </a:t>
            </a:r>
            <a:r>
              <a:rPr lang="ru-RU" b="1" dirty="0" smtClean="0">
                <a:solidFill>
                  <a:srgbClr val="003F82"/>
                </a:solidFill>
                <a:latin typeface="Myriad Pro"/>
              </a:rPr>
              <a:t> проектам и программам НИУ ВШЭ;</a:t>
            </a:r>
            <a:endParaRPr lang="ru-RU" b="1" dirty="0">
              <a:solidFill>
                <a:srgbClr val="003F82"/>
              </a:solidFill>
              <a:latin typeface="Myriad Pro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3F82"/>
                </a:solidFill>
                <a:latin typeface="Myriad Pro"/>
              </a:rPr>
              <a:t>бюджетная магистратура и академическая </a:t>
            </a:r>
            <a:r>
              <a:rPr lang="ru-RU" b="1" dirty="0" smtClean="0">
                <a:solidFill>
                  <a:srgbClr val="003F82"/>
                </a:solidFill>
                <a:latin typeface="Myriad Pro"/>
              </a:rPr>
              <a:t>аспирантура;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3F82"/>
                </a:solidFill>
                <a:latin typeface="Myriad Pro"/>
              </a:rPr>
              <a:t> преподаватели</a:t>
            </a:r>
            <a:r>
              <a:rPr lang="ru-RU" b="1" dirty="0">
                <a:solidFill>
                  <a:srgbClr val="003F82"/>
                </a:solidFill>
                <a:latin typeface="Myriad Pro"/>
              </a:rPr>
              <a:t>, рекрутированные на международном рынке </a:t>
            </a:r>
            <a:r>
              <a:rPr lang="ru-RU" b="1" dirty="0" smtClean="0">
                <a:solidFill>
                  <a:srgbClr val="003F82"/>
                </a:solidFill>
                <a:latin typeface="Myriad Pro"/>
              </a:rPr>
              <a:t>труда</a:t>
            </a:r>
            <a:r>
              <a:rPr lang="ru-RU" b="1" dirty="0">
                <a:solidFill>
                  <a:srgbClr val="003F82"/>
                </a:solidFill>
                <a:latin typeface="Myriad Pro"/>
              </a:rPr>
              <a:t>.</a:t>
            </a:r>
          </a:p>
          <a:p>
            <a:pPr algn="just"/>
            <a:endParaRPr lang="ru-RU" sz="1600" b="1" dirty="0">
              <a:solidFill>
                <a:srgbClr val="003F82"/>
              </a:solidFill>
              <a:latin typeface="Myriad Pro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600" b="1" dirty="0">
              <a:solidFill>
                <a:srgbClr val="003F82"/>
              </a:solidFill>
              <a:latin typeface="Myriad Pro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600" b="1" dirty="0" smtClean="0">
              <a:solidFill>
                <a:srgbClr val="003F82"/>
              </a:solidFill>
              <a:latin typeface="Myriad Pro"/>
            </a:endParaRPr>
          </a:p>
          <a:p>
            <a:pPr algn="just"/>
            <a:endParaRPr lang="ru-RU" sz="1600" b="1" dirty="0" smtClean="0">
              <a:solidFill>
                <a:srgbClr val="003F82"/>
              </a:solidFill>
              <a:latin typeface="Myriad Pro"/>
            </a:endParaRPr>
          </a:p>
          <a:p>
            <a:pPr algn="just"/>
            <a:endParaRPr lang="ru-RU" sz="1200" dirty="0">
              <a:solidFill>
                <a:srgbClr val="003F82"/>
              </a:solidFill>
              <a:latin typeface="Myriad Pro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689" y="4695062"/>
            <a:ext cx="2450591" cy="155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287835"/>
            <a:ext cx="2130552" cy="1375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688" y="1550193"/>
            <a:ext cx="2494787" cy="162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088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 dirty="0">
                <a:solidFill>
                  <a:schemeClr val="bg1"/>
                </a:solidFill>
              </a:rPr>
              <a:t>Высшая школа экономики, Москва, </a:t>
            </a:r>
            <a:r>
              <a:rPr lang="ru-RU" sz="800" dirty="0" smtClean="0">
                <a:solidFill>
                  <a:schemeClr val="bg1"/>
                </a:solidFill>
              </a:rPr>
              <a:t>201</a:t>
            </a:r>
            <a:r>
              <a:rPr lang="ru-RU" sz="800" dirty="0">
                <a:solidFill>
                  <a:schemeClr val="bg1"/>
                </a:solidFill>
              </a:rPr>
              <a:t>4</a:t>
            </a:r>
            <a:endParaRPr kumimoji="1" lang="ru-RU" sz="800" dirty="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2905506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1600" dirty="0" smtClean="0">
                <a:solidFill>
                  <a:schemeClr val="bg1"/>
                </a:solidFill>
                <a:latin typeface="Myriad Pro"/>
              </a:rPr>
              <a:t>ПОЧЕМУ НУЖНО ПОСТУПАТЬ В НИУ ВШЭ?</a:t>
            </a:r>
            <a:endParaRPr lang="en-US" sz="1600" dirty="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FF"/>
                </a:solidFill>
                <a:latin typeface="Myriad Pro"/>
              </a:rPr>
              <a:t>фото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346" name="Rectangle 12"/>
          <p:cNvSpPr>
            <a:spLocks noChangeArrowheads="1"/>
          </p:cNvSpPr>
          <p:nvPr/>
        </p:nvSpPr>
        <p:spPr bwMode="auto">
          <a:xfrm>
            <a:off x="130809" y="1152109"/>
            <a:ext cx="6119813" cy="513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dirty="0">
                <a:solidFill>
                  <a:srgbClr val="003F82"/>
                </a:solidFill>
              </a:rPr>
              <a:t/>
            </a:r>
            <a:br>
              <a:rPr lang="ru-RU" sz="2000" dirty="0">
                <a:solidFill>
                  <a:srgbClr val="003F82"/>
                </a:solidFill>
              </a:rPr>
            </a:br>
            <a:r>
              <a:rPr lang="ru-RU" sz="1600" b="1" dirty="0" smtClean="0">
                <a:solidFill>
                  <a:srgbClr val="003F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/>
              </a:rPr>
              <a:t>Преимущества  </a:t>
            </a:r>
          </a:p>
          <a:p>
            <a:pPr algn="ctr"/>
            <a:r>
              <a:rPr lang="ru-RU" sz="1600" b="1" dirty="0" smtClean="0">
                <a:solidFill>
                  <a:srgbClr val="003F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/>
              </a:rPr>
              <a:t>ФАКУЛЬТЕТА  ГУМАНИТАРНЫХ НАУК</a:t>
            </a:r>
          </a:p>
          <a:p>
            <a:pPr algn="ctr"/>
            <a:r>
              <a:rPr lang="ru-RU" b="1" dirty="0" smtClean="0">
                <a:solidFill>
                  <a:srgbClr val="003F82"/>
                </a:solidFill>
                <a:latin typeface="Myriad Pro"/>
              </a:rPr>
              <a:t> </a:t>
            </a:r>
          </a:p>
          <a:p>
            <a:pPr algn="ctr"/>
            <a:endParaRPr lang="ru-RU" b="1" dirty="0" smtClean="0">
              <a:solidFill>
                <a:srgbClr val="003F82"/>
              </a:solidFill>
              <a:latin typeface="Myriad Pro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3F82"/>
                </a:solidFill>
                <a:latin typeface="Myriad Pro"/>
              </a:rPr>
              <a:t>о</a:t>
            </a:r>
            <a:r>
              <a:rPr lang="ru-RU" b="1" dirty="0" smtClean="0">
                <a:solidFill>
                  <a:srgbClr val="003F82"/>
                </a:solidFill>
                <a:latin typeface="Myriad Pro"/>
              </a:rPr>
              <a:t>тсутствие междисциплинарных барьеров, выбор дисциплин различных образовательных программ и междисциплинарных учебных курсов;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3F82"/>
                </a:solidFill>
                <a:latin typeface="Myriad Pro"/>
              </a:rPr>
              <a:t> совместные академические, научно-исследовательские и </a:t>
            </a:r>
            <a:r>
              <a:rPr lang="ru-RU" b="1" dirty="0" err="1" smtClean="0">
                <a:solidFill>
                  <a:srgbClr val="003F82"/>
                </a:solidFill>
                <a:latin typeface="Myriad Pro"/>
              </a:rPr>
              <a:t>внеучебные</a:t>
            </a:r>
            <a:r>
              <a:rPr lang="ru-RU" b="1" dirty="0" smtClean="0">
                <a:solidFill>
                  <a:srgbClr val="003F82"/>
                </a:solidFill>
                <a:latin typeface="Myriad Pro"/>
              </a:rPr>
              <a:t> проекты смежных образовательных программ;</a:t>
            </a:r>
            <a:endParaRPr lang="ru-RU" b="1" dirty="0">
              <a:solidFill>
                <a:srgbClr val="003F82"/>
              </a:solidFill>
              <a:latin typeface="Myriad Pro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3F82"/>
                </a:solidFill>
                <a:latin typeface="Myriad Pro"/>
              </a:rPr>
              <a:t>академическая </a:t>
            </a:r>
            <a:r>
              <a:rPr lang="ru-RU" b="1" dirty="0">
                <a:solidFill>
                  <a:srgbClr val="003F82"/>
                </a:solidFill>
                <a:latin typeface="Myriad Pro"/>
              </a:rPr>
              <a:t>мобильность, </a:t>
            </a:r>
            <a:r>
              <a:rPr lang="ru-RU" b="1" dirty="0" smtClean="0">
                <a:solidFill>
                  <a:srgbClr val="003F82"/>
                </a:solidFill>
                <a:latin typeface="Myriad Pro"/>
              </a:rPr>
              <a:t>возможность сравнения и оперативной смены образовательной программы. </a:t>
            </a:r>
            <a:endParaRPr lang="ru-RU" b="1" dirty="0">
              <a:solidFill>
                <a:srgbClr val="003F82"/>
              </a:solidFill>
              <a:latin typeface="Myriad Pro"/>
            </a:endParaRPr>
          </a:p>
          <a:p>
            <a:endParaRPr lang="ru-RU" sz="1600" b="1" dirty="0" smtClean="0">
              <a:solidFill>
                <a:srgbClr val="003F82"/>
              </a:solidFill>
              <a:latin typeface="Myriad Pro"/>
            </a:endParaRPr>
          </a:p>
          <a:p>
            <a:endParaRPr lang="ru-RU" sz="1600" b="1" dirty="0">
              <a:solidFill>
                <a:srgbClr val="003F82"/>
              </a:solidFill>
              <a:latin typeface="Myriad Pro"/>
            </a:endParaRPr>
          </a:p>
          <a:p>
            <a:endParaRPr lang="ru-RU" sz="1600" b="1" dirty="0" smtClean="0">
              <a:solidFill>
                <a:srgbClr val="003F82"/>
              </a:solidFill>
              <a:latin typeface="Myriad Pro"/>
            </a:endParaRPr>
          </a:p>
          <a:p>
            <a:endParaRPr lang="ru-RU" sz="1200" dirty="0">
              <a:solidFill>
                <a:srgbClr val="003F82"/>
              </a:solidFill>
              <a:latin typeface="Myriad Pro"/>
            </a:endParaRPr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261" y="3810445"/>
            <a:ext cx="2200275" cy="156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289" y="4986450"/>
            <a:ext cx="969406" cy="120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600" y="4986450"/>
            <a:ext cx="1068518" cy="1068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289" y="3312106"/>
            <a:ext cx="1023356" cy="1141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441" y="3312106"/>
            <a:ext cx="1077677" cy="1077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448" y="5919725"/>
            <a:ext cx="1905986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1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629" y="1417000"/>
            <a:ext cx="2687254" cy="1677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480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 dirty="0">
                <a:solidFill>
                  <a:schemeClr val="bg1"/>
                </a:solidFill>
              </a:rPr>
              <a:t>Высшая школа экономики, Москва, </a:t>
            </a:r>
            <a:r>
              <a:rPr lang="ru-RU" sz="800" dirty="0" smtClean="0">
                <a:solidFill>
                  <a:schemeClr val="bg1"/>
                </a:solidFill>
              </a:rPr>
              <a:t>201</a:t>
            </a:r>
            <a:r>
              <a:rPr lang="ru-RU" sz="800" dirty="0">
                <a:solidFill>
                  <a:schemeClr val="bg1"/>
                </a:solidFill>
              </a:rPr>
              <a:t>4</a:t>
            </a:r>
            <a:endParaRPr kumimoji="1" lang="ru-RU" sz="800" dirty="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26701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1600" dirty="0" smtClean="0">
                <a:solidFill>
                  <a:schemeClr val="bg1"/>
                </a:solidFill>
                <a:latin typeface="Myriad Pro"/>
              </a:rPr>
              <a:t>КТО МЫ?</a:t>
            </a:r>
            <a:endParaRPr lang="en-US" sz="1600" dirty="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6" name="Rectangle 12"/>
          <p:cNvSpPr>
            <a:spLocks noChangeArrowheads="1"/>
          </p:cNvSpPr>
          <p:nvPr/>
        </p:nvSpPr>
        <p:spPr bwMode="auto">
          <a:xfrm>
            <a:off x="222251" y="1479550"/>
            <a:ext cx="5373878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3F82"/>
                </a:solidFill>
              </a:rPr>
              <a:t> </a:t>
            </a:r>
            <a:r>
              <a:rPr lang="ru-RU" sz="1600" b="1" dirty="0" smtClean="0">
                <a:solidFill>
                  <a:srgbClr val="003F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Образовательная программа ФИЛОСОФИЯ</a:t>
            </a:r>
          </a:p>
          <a:p>
            <a:pPr algn="ctr"/>
            <a:endParaRPr lang="ru-RU" sz="1600" b="1" dirty="0" smtClean="0">
              <a:solidFill>
                <a:srgbClr val="003F8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1600" b="1" dirty="0" smtClean="0">
                <a:solidFill>
                  <a:srgbClr val="003F82"/>
                </a:solidFill>
                <a:latin typeface="Myriad Pro"/>
              </a:rPr>
              <a:t>Подготовка профессиональных философов в Вышке началась в 2004 году. </a:t>
            </a:r>
            <a:r>
              <a:rPr lang="ru-RU" sz="1600" b="1" dirty="0">
                <a:solidFill>
                  <a:srgbClr val="003F82"/>
                </a:solidFill>
                <a:latin typeface="Myriad Pro"/>
              </a:rPr>
              <a:t> А</a:t>
            </a:r>
            <a:r>
              <a:rPr lang="ru-RU" sz="1600" b="1" dirty="0" smtClean="0">
                <a:solidFill>
                  <a:srgbClr val="003F82"/>
                </a:solidFill>
                <a:latin typeface="Myriad Pro"/>
              </a:rPr>
              <a:t>ктуальна ли сейчас философия? Этот вопрос не праздный. Он провоцируется призванием философии служить не пользе, а благу. И все же философия не «бесполезна», поскольку «увеличивает наше знание того, чем вещи могут быть».  Именно это знание особо ценно в динамичном мире.  Философский характер имеют фундаментальные проблемы искусственного </a:t>
            </a:r>
            <a:r>
              <a:rPr lang="ru-RU" sz="1600" b="1" dirty="0">
                <a:solidFill>
                  <a:srgbClr val="003F82"/>
                </a:solidFill>
                <a:latin typeface="Myriad Pro"/>
              </a:rPr>
              <a:t>интеллекта</a:t>
            </a:r>
            <a:r>
              <a:rPr lang="ru-RU" sz="1600" b="1" dirty="0" smtClean="0">
                <a:solidFill>
                  <a:srgbClr val="003F82"/>
                </a:solidFill>
                <a:latin typeface="Myriad Pro"/>
              </a:rPr>
              <a:t>, виртуалистики, медиа,  межконфессиональной и межкультурной коммуникации, биоэтики. Философские факультеты существуют во всех крупных университетах мира, и конкурс на них стабилен. </a:t>
            </a:r>
          </a:p>
          <a:p>
            <a:pPr algn="just"/>
            <a:r>
              <a:rPr lang="ru-RU" sz="1600" b="1" dirty="0" smtClean="0">
                <a:solidFill>
                  <a:srgbClr val="003F82"/>
                </a:solidFill>
                <a:latin typeface="Myriad Pro"/>
              </a:rPr>
              <a:t> </a:t>
            </a:r>
          </a:p>
          <a:p>
            <a:pPr algn="just"/>
            <a:r>
              <a:rPr lang="ru-RU" sz="1600" b="1" dirty="0" smtClean="0">
                <a:solidFill>
                  <a:srgbClr val="003F82"/>
                </a:solidFill>
                <a:latin typeface="Myriad Pro"/>
              </a:rPr>
              <a:t> </a:t>
            </a:r>
            <a:endParaRPr lang="ru-RU" sz="1200" dirty="0">
              <a:solidFill>
                <a:srgbClr val="003F82"/>
              </a:solidFill>
              <a:latin typeface="Myriad Pro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592" y="3648456"/>
            <a:ext cx="3134836" cy="2537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288" y="1335088"/>
            <a:ext cx="3281139" cy="2377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212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637" y="2401694"/>
            <a:ext cx="693727" cy="82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 dirty="0">
                <a:solidFill>
                  <a:schemeClr val="bg1"/>
                </a:solidFill>
              </a:rPr>
              <a:t>Высшая школа экономики, Москва, </a:t>
            </a:r>
            <a:r>
              <a:rPr lang="ru-RU" sz="800" dirty="0" smtClean="0">
                <a:solidFill>
                  <a:schemeClr val="bg1"/>
                </a:solidFill>
              </a:rPr>
              <a:t>201</a:t>
            </a:r>
            <a:r>
              <a:rPr lang="ru-RU" sz="800" dirty="0">
                <a:solidFill>
                  <a:schemeClr val="bg1"/>
                </a:solidFill>
              </a:rPr>
              <a:t>4</a:t>
            </a:r>
            <a:endParaRPr kumimoji="1" lang="ru-RU" sz="800" dirty="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26701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1600" dirty="0" smtClean="0">
                <a:solidFill>
                  <a:schemeClr val="bg1"/>
                </a:solidFill>
                <a:latin typeface="Myriad Pro"/>
              </a:rPr>
              <a:t>ЧЕМУ МЫ УЧИМ? </a:t>
            </a:r>
            <a:endParaRPr lang="en-US" sz="1600" dirty="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FF"/>
                </a:solidFill>
                <a:latin typeface="Myriad Pro"/>
              </a:rPr>
              <a:t>фото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346" name="Rectangle 12"/>
          <p:cNvSpPr>
            <a:spLocks noChangeArrowheads="1"/>
          </p:cNvSpPr>
          <p:nvPr/>
        </p:nvSpPr>
        <p:spPr bwMode="auto">
          <a:xfrm>
            <a:off x="222250" y="1293358"/>
            <a:ext cx="5909038" cy="538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1600" b="1" dirty="0" smtClean="0">
              <a:solidFill>
                <a:srgbClr val="003F8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/>
            </a:endParaRPr>
          </a:p>
          <a:p>
            <a:r>
              <a:rPr lang="ru-RU" sz="1600" b="1" dirty="0" smtClean="0">
                <a:solidFill>
                  <a:srgbClr val="003F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/>
              </a:rPr>
              <a:t>Философ </a:t>
            </a:r>
            <a:r>
              <a:rPr lang="ru-RU" sz="1600" b="1" dirty="0">
                <a:solidFill>
                  <a:srgbClr val="003F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/>
              </a:rPr>
              <a:t>– </a:t>
            </a:r>
            <a:r>
              <a:rPr lang="ru-RU" sz="1600" b="1" dirty="0" smtClean="0">
                <a:solidFill>
                  <a:srgbClr val="003F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/>
              </a:rPr>
              <a:t>профессиональный эрудит</a:t>
            </a:r>
            <a:r>
              <a:rPr lang="ru-RU" sz="1600" b="1" dirty="0" smtClean="0">
                <a:solidFill>
                  <a:srgbClr val="003F82"/>
                </a:solidFill>
                <a:latin typeface="Myriad Pro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3F82"/>
                </a:solidFill>
                <a:latin typeface="Myriad Pro"/>
              </a:rPr>
              <a:t>и</a:t>
            </a:r>
            <a:r>
              <a:rPr lang="ru-RU" sz="1600" b="1" dirty="0" smtClean="0">
                <a:solidFill>
                  <a:srgbClr val="003F82"/>
                </a:solidFill>
                <a:latin typeface="Myriad Pro"/>
              </a:rPr>
              <a:t>стория западной и восточной философии, история русской философии, история религии, онтология, этика, эстетика, социальная философия, всемирная история, мировая художественная культура, история политических и правовых учений, концепции </a:t>
            </a:r>
            <a:r>
              <a:rPr lang="ru-RU" sz="1600" b="1" dirty="0">
                <a:solidFill>
                  <a:srgbClr val="003F82"/>
                </a:solidFill>
                <a:latin typeface="Myriad Pro"/>
              </a:rPr>
              <a:t>современного </a:t>
            </a:r>
            <a:r>
              <a:rPr lang="ru-RU" sz="1600" b="1" dirty="0" smtClean="0">
                <a:solidFill>
                  <a:srgbClr val="003F82"/>
                </a:solidFill>
                <a:latin typeface="Myriad Pro"/>
              </a:rPr>
              <a:t>естествознания, философия науки, философия техники.</a:t>
            </a:r>
          </a:p>
          <a:p>
            <a:pPr lvl="0" algn="just"/>
            <a:r>
              <a:rPr lang="ru-RU" sz="1600" b="1" dirty="0" smtClean="0">
                <a:solidFill>
                  <a:srgbClr val="003F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/>
              </a:rPr>
              <a:t>Философ </a:t>
            </a:r>
            <a:r>
              <a:rPr lang="ru-RU" sz="1600" b="1" dirty="0">
                <a:solidFill>
                  <a:srgbClr val="003F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/>
              </a:rPr>
              <a:t>– профессиональный </a:t>
            </a:r>
            <a:r>
              <a:rPr lang="ru-RU" sz="1600" b="1" dirty="0" smtClean="0">
                <a:solidFill>
                  <a:srgbClr val="003F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/>
              </a:rPr>
              <a:t>аналитик и спорщик.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3F82"/>
                </a:solidFill>
                <a:latin typeface="Myriad Pro"/>
              </a:rPr>
              <a:t>д</a:t>
            </a:r>
            <a:r>
              <a:rPr lang="ru-RU" sz="1600" b="1" dirty="0" smtClean="0">
                <a:solidFill>
                  <a:srgbClr val="003F82"/>
                </a:solidFill>
                <a:latin typeface="Myriad Pro"/>
              </a:rPr>
              <a:t>исциплины </a:t>
            </a:r>
            <a:r>
              <a:rPr lang="ru-RU" sz="1600" b="1" dirty="0">
                <a:solidFill>
                  <a:srgbClr val="003F82"/>
                </a:solidFill>
                <a:latin typeface="Myriad Pro"/>
              </a:rPr>
              <a:t>когнитивного цикла, математика,  </a:t>
            </a:r>
            <a:r>
              <a:rPr lang="ru-RU" sz="1600" b="1" dirty="0" smtClean="0">
                <a:solidFill>
                  <a:srgbClr val="003F82"/>
                </a:solidFill>
                <a:latin typeface="Myriad Pro"/>
              </a:rPr>
              <a:t>логика, эпистемология, методология науки, философия языка и сознания</a:t>
            </a:r>
            <a:r>
              <a:rPr lang="ru-RU" sz="1600" b="1" dirty="0">
                <a:solidFill>
                  <a:srgbClr val="003F82"/>
                </a:solidFill>
                <a:latin typeface="Myriad Pro"/>
              </a:rPr>
              <a:t>, </a:t>
            </a:r>
            <a:r>
              <a:rPr lang="ru-RU" sz="1600" b="1" dirty="0" smtClean="0">
                <a:solidFill>
                  <a:srgbClr val="003F82"/>
                </a:solidFill>
                <a:latin typeface="Myriad Pro"/>
              </a:rPr>
              <a:t>теория аргументации, риторика.</a:t>
            </a:r>
          </a:p>
          <a:p>
            <a:pPr lvl="0" algn="just"/>
            <a:r>
              <a:rPr lang="ru-RU" sz="1600" b="1" dirty="0" smtClean="0">
                <a:solidFill>
                  <a:srgbClr val="003F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/>
              </a:rPr>
              <a:t>Философ  </a:t>
            </a:r>
            <a:r>
              <a:rPr lang="ru-RU" sz="1600" b="1" dirty="0">
                <a:solidFill>
                  <a:srgbClr val="003F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/>
              </a:rPr>
              <a:t>–  профессиональный читатель и писатель</a:t>
            </a:r>
            <a:r>
              <a:rPr lang="ru-RU" sz="1600" b="1" dirty="0">
                <a:solidFill>
                  <a:srgbClr val="003F82"/>
                </a:solidFill>
                <a:latin typeface="Myriad Pro"/>
              </a:rPr>
              <a:t>. 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3F82"/>
                </a:solidFill>
                <a:latin typeface="Myriad Pro"/>
              </a:rPr>
              <a:t>а</a:t>
            </a:r>
            <a:r>
              <a:rPr lang="ru-RU" sz="1600" b="1" dirty="0" smtClean="0">
                <a:solidFill>
                  <a:srgbClr val="003F82"/>
                </a:solidFill>
                <a:latin typeface="Myriad Pro"/>
              </a:rPr>
              <a:t>нглийский</a:t>
            </a:r>
            <a:r>
              <a:rPr lang="ru-RU" sz="1600" b="1" dirty="0">
                <a:solidFill>
                  <a:srgbClr val="003F82"/>
                </a:solidFill>
                <a:latin typeface="Myriad Pro"/>
              </a:rPr>
              <a:t>, немецкий, французский, древнегреческий, </a:t>
            </a:r>
            <a:r>
              <a:rPr lang="ru-RU" sz="1600" b="1" dirty="0" smtClean="0">
                <a:solidFill>
                  <a:srgbClr val="003F82"/>
                </a:solidFill>
                <a:latin typeface="Myriad Pro"/>
              </a:rPr>
              <a:t> </a:t>
            </a:r>
            <a:r>
              <a:rPr lang="ru-RU" sz="1600" b="1" dirty="0">
                <a:solidFill>
                  <a:srgbClr val="003F82"/>
                </a:solidFill>
                <a:latin typeface="Myriad Pro"/>
              </a:rPr>
              <a:t>латинский языки. Учебные курсы на английском языке, </a:t>
            </a:r>
            <a:r>
              <a:rPr lang="ru-RU" sz="1600" b="1" dirty="0" err="1">
                <a:solidFill>
                  <a:srgbClr val="003F82"/>
                </a:solidFill>
                <a:latin typeface="Myriad Pro"/>
              </a:rPr>
              <a:t>ридинг</a:t>
            </a:r>
            <a:r>
              <a:rPr lang="ru-RU" sz="1600" b="1" dirty="0">
                <a:solidFill>
                  <a:srgbClr val="003F82"/>
                </a:solidFill>
                <a:latin typeface="Myriad Pro"/>
              </a:rPr>
              <a:t> - семинары на современных и древних языках, академическое письмо. 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ru-RU" sz="1200" dirty="0" smtClean="0">
              <a:solidFill>
                <a:srgbClr val="003F82"/>
              </a:solidFill>
              <a:latin typeface="Myriad Pro"/>
            </a:endParaRPr>
          </a:p>
          <a:p>
            <a:endParaRPr lang="ru-RU" sz="1200" dirty="0">
              <a:solidFill>
                <a:srgbClr val="003F82"/>
              </a:solidFill>
              <a:latin typeface="Myriad Pro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288" y="3324825"/>
            <a:ext cx="2860534" cy="2361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348" y="1331347"/>
            <a:ext cx="982307" cy="91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047" y="5686371"/>
            <a:ext cx="1420775" cy="1098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494" y="1336529"/>
            <a:ext cx="901432" cy="907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713" y="1336529"/>
            <a:ext cx="987551" cy="876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916" y="5686370"/>
            <a:ext cx="1438186" cy="1098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BQVFBUVFBQUFhQUFBQUFBQUFBQWFBUUFRQXHCYeFxkjGRQUHy8gIycpLCwsFR4xNTAqNSYrLCkBCQoKDgwOGg8PGiwkHCQsLCwsLCwpLCwsKSwpLCwsLCwsKSkpLCksLCwsLCkpLCwpLCwpLCwpLCksLCwpKSkpLP/AABEIALcBEwMBIgACEQEDEQH/xAAbAAABBQEBAAAAAAAAAAAAAAACAAEDBQYEB//EAEQQAAEDAQUEBgUICQQDAAAAAAEAAhEDBAUSITEGQVFhEyJxgZGhBzJyscEUQlKCorLR8BUjJDNTYnOS4TRDwtJjs/H/xAAZAQADAQEBAAAAAAAAAAAAAAAAAQIDBAX/xAAnEQACAgICAgMAAQUBAAAAAAAAAQIRAxIhMRNBBFFhIiMycbHwFP/aAAwDAQACEQMRAD8AvAjCAIgvMOokCIIAjCYggnCYIgmA4TykkmIIJ0wRIAcIgmCcJiHCdJJMB1xP/f0u0/dK7VxVj+vpe0fulAHl18NitUH/AJH/AHiuGFYX5/qKv9R/3iuBYy7OUGE4TpOUgKE8JBIpgJEEKMBAhQmARIUAPCIBCiCYDOTBIpJAMnhJMQgBIghRAoAFJPKZMR6gEYQBGAmd4QRBCEQTEGEQQhEExDrlvK82UWy458N8cU95XiyhTdUechu3k7mjmV5ZfO0jqjySZJOg3Hc0diPxFJGqq+kFrSer5k9+aCw+ksPqYXMgaZGYVDcmwte09cnCDnJVhbPRrVonpZBjMgb44JtV7KUW/R6HY7Y2o2WldK8yse0L6DpaQROhyDhwPA7pXoV2XmyvTFSmZB8Wne1w3EITsiUaOxOhlOqJHXBaT+upe0fuld8rgtf72l7f/EoA8yvwftFb+rU++VwLvvsfr639Wp98qvKyl2co4SKQTFSAQKUoQnSsAk7ShTtTEESmSlKEAOEQKFJMBFNKSSQCTlMkUAIlJKEyAHSSSQB6kEYQBGFR2jompgiCoAgiCEIgmI859JV7npBSGjGtMfzP39wjzVZsZdDatTE8TEEA8859yl9J9mLbTMZVGNI7W9Uj7I8QunYmk5g6V5iQGgcgNUPiNm2NXJHqF1swtAhXBaC2CFkW38GtloDjzcB4A6qwuPab5RLWthwGYOXeFMZI6ZRvopdrdghVDn0Mna4dJPJUHo7tVSlaKlmqgiW4gCIILMp8Mu4LSOvq0uruHR1IgkRGCB9JxyB5LroWEmsyu9ga/onsPGC5rh7j4oXZlljastE6FILQ5A1X2395S9v4Fd4XBbvXpe2PcUAebX+ZtFb+rU+8VWKzv8ftFb+o/wC8VVrOXZyhBIpgU6gAUQTJBIA0gmTgJgOnRU6DnGGNLjwaCfcuutc76bMdWKYMATm4k7g0d+saJpNhVnEkF2XZdhr1RTpubvOIyAABJJ38ltLn2Bs7gekqvqOBg4IYATnwJTcX7NI4pS6PPiktttF6OHUmOqWZzqgbmWOHXAGpaRk7sgLEFJqiJRcexJymTpEjlMUQQlMBQkmSSA9TCIFAiCo7SQIkARAqgCCdCiBQIy+31j6SnTBAgOccWUtMDyImewKs2fY3C1jtAtXfllx0jlMSYGpEEGFjA4sqZxuIjSFlOzsw1rZsbu2WohwqYQXA4mkgktPEJzUFGuCwAcgPm7/NK67z6oz3KC+buNch1KqWEtgwAZEzru1RdqjoiknZq6LmzBA4jsKitbwXDsKprrr06JwVK7alUjeZMA5QNysH1QXNj85LSzLIkkySU6ZJaHnBSuC8PWp+2PcV3BcN5a0/6jUAec7Qj9pq+273qqKttpP9TV9t3vVOVE+zmHCeUClo0XPcGsBcToAJKgAVJZrM6o7DTaXO4ASVe2XY90A1nhkkDA3rOz4nQeatrBZ6VCthpiC5jsySSYLVSg/Zag2VFi2Re7964U+UYneRgK3smy9Cnm+ah3Ysh4D4oq9qh2vqnPs4oqtqmCNwK1UEjRQSOihaGtlrGhrRGTRGqzG3NuJbTA0xP+6IPmV1stsOOeuncf8AKptpndJTPFpxDsEh3kZ+qriuRvoi2Nt2GsBObmuZA1JyIHkvZtmrn6Gl1vWccTu06DuC8T2Q2ns1kIfUo46oJIqEkxP0W6Axv15rQWz0p2ivU/Ut6OkNC4S4n3fnmon/AHXRvBqMOWex9JOhXkG3dxfJ7QXNEU6subGgd89vjn38lZ3J6QiazemaGtOTnNJg8CQdDzW22lultrsz2xngx0zwe3Np75IPIqG9kLJBTjaPEkSCUUrM4BwUzkwKdyAGSTSnRQHqQRBCiCo7QgU8oU4TAOU4QpwgQQXle2l4GleBAEMa1nVGhD2hznAcZ9y39736KQhnWcQfZb2kb+S8u2poOfUL3GXO+dz3K4q3yO2uUae7b5lojMRu4K0ot6QAMxeyS7CeRAK8ooW99I5EtP2T2haO5tuTTydPdmPFTLC10bw+QvZ6Xdd1VGScFJg/k1PaT35KKz36z5V0ZdowydwdLYaO6fELI2r0mOcMNMbozlQ7OWL5Q95fiHVLsQ1Dy4Q7t1yVRx+2LNm24RvbTtGxr8ABnnkFNTtzniZ8FmqV4NLuitDR0rMsX0m7nN5FXlCt9HQKqOcnrudAcJJbnGeY3j4hSl3SNYQdCHTxAQhs5oaTcJIGQdn9bf46+KdCZkNoLkrOrPe1hc1xJBEHI8tVws2Trkw5oaACZLgch2b1trRa4y4tae8kD4rmt1slgg5ucAewE/5UuNmeiKajsY1tRpfUxMiXNjCSeEzor2hgAaKbWsDjkGgDqDjG8wuRloc7qsBcXSBGoyj4rS3Ts3Ba6scw2AwacczvTSSNIw+jO2yuSBGc1QOcCR+KjtV01A4Vnjo2U975GMHqw0cyQtRfm0VKyEMZSGItLhGFoABieeaw+0l71axcx7sh1mgZDKHTG9Ft9Gmqj2xrVWioHbnS0jnqFFTqQ056TlvXDeNq6sjeA4do1VY63F7csiOCozOi22wbtxnu3rkfbXGI8lDrqIUlNsKHKhSmkVz7lYXYs2gmcA9Xu3gclYBOUlnKTl2c7diXsmw189NZGOcRipnAewQPcvGlo9jr76Jz6TpwVRBjUOiAQpTrk6Pjv+Wv2R7Y3L8mtT2AQxx6Sn7Dicu4yO4KkC221tYWyy0bRTgvogtqgesGmOtHAEfaWIlBnlhpKhyi3ICiYmYgp0iklQz1NOEEogmdoYRBBKF9UNBJ0AkpgSl0DNcN4PL24WuLQdSNY4Dgq6teDnmdOR3JC8Wt9Z7R3jsVqIhfoRsQSXe0Z81UXvs4XMy60DfrCvaV90ZjpG+K7Oq4S1wI4gg+5aIhnjdssBaSHgwNCuEWCT1XDxXsVsudjzJH55LPXzsniGKkxvSNmMhhqAfNPA81opEsxVksbW5vcPELe7BuxCrAj1IJ3jOMtwmVibPZ6bieqWuBgs3AjUQdFsdkrYKdfozl0jDHawjLwd5Jy6EuzR3rcrKwBOTho4aj/CqbJaKlI4X5jQHcQDqtW6jORGpnNQWi52u1nuWRYVjrYgOKOuzLKAdd2oTWSytZkAct8yuTaQTZqhG4A/2kE+UoQMqr5vNuNhpuBiJ7nB0HwK0tm2PxgOq1Oric9rWbw6SJceR3BeYdNJknJeq7LXx0lkpwCXMHRn6un2SE5qi8SUnyWFisNKjlTaBHee0k5lFaLSASSQFXWy98LocyOc6+C43Xxyp/a+K53I7VE6LfeNJ56O0NkEfOHHe07lQ3zsLWcQ6hVpujc8lriOZAIPkum23gx5DLSwNE9V7DpwidEV47PWz1rJamvb/DeQ1w5AxB8koyfojJGNW0Yq+9mrRZhNUDBMAtcHAOOccRpwVM3LRaDaGlbg39ra8MkEmGlk7pLct6zwT2bPPyy5qN0EETUDUbUkYCRNShO1OgATseQQRrMhO5CQk0NNp2i1uy+uje4ubIcHThJaRimYjIiToZCrAk1OlRcskpJJ+hJNSSCZmEklCdMZ6bKMFBKcFI7QwqraW0ObSAbEucG56RBd8FZyq+/rv6ai5g9bJzfaG7vEjvTAx7XOc6Hvnk3Jo7Tqe6FaWSkwRpPl4aDwVEAGCSYnQb5U9C2ZCNXZgch848lqmJo1tkLTwjjA8gutvRTLQJ4tEHvjXvWZo2kuymBvO88la2OvJDG5SQPjKomixdYgWOGJwbMgyWluc4Q4ZxrlzhFRpDDBcXRlJ1JnfkErKTjc45BvVYOA3uPM/BDSdjYH72uefgD+eKBUUdv2KZVrmtjLJjE1oHWI1M7jHLirqwXVRpkdGwS3PE4S7PcHHjyUrtGdklRCpAJMyT5bk7YUiydV38UL7QJy/PBVbqpI1iM/BQfLYa4uMABxJO4AST3ZpAXBqZmN65bW/G1zPpAt5ZghZavtnJAosc9xGWR9YgkdXeIEnuXTZr86jTXhrsxA1gHIlu6Rn3oAxz7QR62oyPaP8AKurk2sdQp1ACYMGBriGUd6lo3A2vaX1CSKLusB6ri86t0jDMmRxCfaqxMZSYKbQ1rXwAB9JvvyVTaaEpODsrrRtJVe6XHumfNS0NpXN18Nyo5TSuVoXnn9mkqX/Tc4HC4DKWg5d3BdNl2rDNC4jgZBHeCsnKUqdTT/1ZDbH0gOaQWYncQ6I5Z71mb1vM16rqrgAXRIaIGQA+C4JTgppGWTNLJwyUPRh6gRgoMSYPCIOUCIJ2BJiTAoQklYEjXIpUSIORYBp0Ertui6qlpqso0hLnE65AACSSdwABKYHME69Is/ogaWgutLpIzimI7pdKS00kPVhgpSgxJYlmdhJiSxKPEkXIAxG2N3dHVxjJjwSQPpj1gOE5HvKrLveAC52rtOTRoPefBbfaCx9LQeIkjrt7W5+Ykd6wGPNUmOi7puJAw6cfiuiyXn0TwW5xIz571Ri2mIRMrqrCjYUr2gyNPdv96msdviRlBnzWTp3gdxXUy8SqslxNXVtfuhQPtuSoXXsSNFx228iBLzA5/gmKi+q3s0TnPYqu03sSCIEZjPPtWPtm1JnqNynU6+G5WFGtjaeYBTaa7C0XFisZcOqQxs6NymeQ7Au6yWZjdBJG8/gqO7bYRkrym6c0mBYMtHl5rmvqyurUS1gky0jQaHieUpNyUj6Jc0ta4tLtCMoM7u4eaRLVmYOzNo/hn+5v4qN2ztoGtJ3kfctD+iLSNK7v7ihNjtg/3SfzzCjgnxr7M4blrfwn/wBrvwQG7ag1Y4drXD4LT022zE0YplwGTWk5mMhC1VtuOpT0c4iJnCOGegyTpMXj/Tyw2Nw1B8CkKBXoha4Ccfi2dOxJtcjUsPax2eaKQvGeeCkjFnP5IXoDA06tpHtbCP5BTP8AtUT/AG/9UaoWjPPegPApBi9D/RNHfQb9V34QiNz2cj/TntDif+aNELRnneFPhXoA2fssfuqnaC74OUB2Vs061gOGE/8AUpaC0ZhsKcNW3OyVm/iVR2jL/wBaFmxlF0BlclxyAwjM8hqjQNX9GNpUC5wa0EucQABmSToAvXdh9jxZCKlTOs5jpO5gylrfid6h2U2GbZ6hquJe4dVstAw/SOROe7xWtnrHkw+8LSMK5ZcY12dVl9RvYElBYhNNmvqjfyTrVMpnnmJNiQYk2JcRuSYksaiLk2JICUleeX1ZhSqvbumW+ycx71vcSzW19jBwVN+bT7x8VUQM02oFIHBctod80BKhZOZ8VpQWd7awGiXy0bszyULbJ2ldlku9NCYmvJMHLLvWbtlTE9+ZOY7shK11axlrx2BZS00orVW/zn8VrAiRWPp5q72btEksOsGOxcIsxlRNr9DWY8bjn2bwtGrIXBp+iwvV9YguKrZJaHDMESDxnNWF3w5oO8ZLEs7QzipaLSD2QjoAb+5T9F+fckBL0iReoA5M8rIo5L0vB7RFNxaTvaYPkqcX7bG+rXqaEesTkRB1VvUsWLVB+i1JRSfpe0/xCe0AqajtDaG64He0wK3F1IhdKATKg7SV/os/tUrdqq38Nn2vxVqLm5JxcQ4J2w4K0bWVN9JviVLT2zcBHQ+Dv8Lv/QA4Jjs4E7YuCCjtwBrRd/d/hdDNvmb6dQd4PvQnZkITsunsxVE6Bt3R3tqD6rVt9lKgq0TWaHDHk0ubhOHeQOfwWOuPYgVKrcYmm0y4cf5e/wBy9PsVANBAyB3aARoBy3LWFvlkypdAUqfUHafegfm4RvGfILomBA1zUbKcd60IOKzW8MbhOrS4faMJKC2XVjeXAxP4ZplnckaVFmIxJsSEuQly5Swy5CXKMuQ4kDJMa4L9pY6DxvAxD6uvlK6S9A5yYGAyAnw7V32ajouMUsVZzYhrCRHYT+e5XlnYtiQrPZFb2OxjWFFZaCtqVKB+YVIlshqWIEzG5ed3nS/a6/J//Fq9Nc0geS83tXWr1ncar8+wx8FpAhs5i3tVReTM1du0XLVs8960RDNXshaOmsjR85hLD3Zt8iPBdA/Vvz0PhKodjqnQWjA49SsMP1xm3xEjwWuvKgInIfBZNUy0zoo2jfyXfQdiCorHVyAJzCtbJW3bipGSVG5pNapXvgiFLTqFedm+R45uNHXiwbxuyFtNSikrCzmdY8ENrYARhEZZjdKMXyVklrQZMDgrs5m0kYpIgpGhddHMCKSMU0bQjATAFtNGKaJoRBMQIpqeyWLG6B3ngELGyQCQJykmAtTd1gaGiII4gzJ4khXGNiYFgsWDLKIy48yuwtQ1XhpaCDmYBGY45oqlRo1K2JGwiSeKiejaNc9VyWq0gCSYCQEVSrmks7W2ppYjNSM9ITKNkXTKmjZmEHqk8+kAA7sOaiFkBnPQE5GdO0KegSMWROXBRsGT+z35Li3OnQrzTQGkV2BqWBY+Rl+NHCaR4KNzHcCrPo1DamdUp+UPGZG2tmq4tbGkkD1jGvn5LooiAFcXDszXtjqvydrQ2k4Mc5zh6xEwAryr6Lq7m4anXGUjpKdNuWeoLj5LtxRnJJ1wc03FOijszmgZuA4kkDxnsVnS0G8RIO4711UvRLGXRWdsxkbQ4yd2QpZ6q1sWwtSnk19laB80l9QAxHquAGhXR4zHYzN42kU6bncGk+UrzeloOefedV7W7YllopRWqOl2LF0bGtZIcR1QIhpjRVzvQ9Zj/vVh2BvxRG/oGeSgSVIynJncF6pS9DFHOLRV76bPxWa2v2FbZyynStGNxBxA0wMAyw6O1OfgnKSgrkKMXJ0jz++LwggMMODg6RuIMg9q31zW5tqosqbwIc3c141Me6eSzI2Kc/IObOsmQu/Zu4rRZKpnA6k7UBxkEaOggdnesnlxtcM08c16L91mBU9lZBnsTlueWnuKOlTPBLeL9hq/o78MjJR0qhG5BZ6zZw4hI3YhI5kKdxz/AD4rz/nY7juvR1/Fm09TssriUVoPWHs/FQ0mOIPRkB0ggkSMiCQe0SO9S2txL84BwgkAQMydBuC4/iL+on/n/R0fIf8ABr/uxmqVpULSpGleweYTNKNRNKkCYBhE50CTuQBcd+Wro6DzvPVHa7L8UPgErdE93VOkOPdMNHLj2q6oVi3Qgb4E/BYm57wOECYzA8OC0dntgw6/H/6sVI7dUlRozeDnMInrSMLjuIIjFy3Su1gG/P4Dh3ZjuWTs73vyYQ2fpZjvWgs73NDRUidMQOWmR/PDmunHO+zmyY65RNXOHRZ++Lwwk+r/AC4jAzGpXfeNqyIkTzWdDW1HB56zm9Wdw35DjmnJmaMpatmLTUe5/SAYiTE4Y+rGSdbCUlmPZnBd1spue5jqT2AFwNTExxMwQS0bhBA1PWXRVNngtD3TkS6DpizGGOEb0yS5sk/xHTBfpz9FTnU4cORGpfwM6SpGUqWEYnEO+cIOXWEEZfRlJJc9/htRDaGMEYHF2syIjPJTXfcLrQRJw056ztTluA49uSSS1wQWSdMjLJwjaG2epihb7dTpSGBzYEn6LMzzzPiro3i/6RSSXpR6OGfZldq9q69B7ML3FmIYqeQDgGtPrQSNScl07G7QVa9qr4yRTwU3MYXYokwXGAMyAN3zQmSVVxYG/sbeo3sCnYyUyStGbK/aW+vktKW5vdIYDpO9x7OC8vtNRz3FzyS5xJJOZJSSXkfMm3PX0j0fjxShZNZGwJUgMlJJc66NydtJZ2970rOqdFQIGskGHATGbjp9VJJawlSbM5q+BXRcwpOL3HE4iCe0yczmTzVv0ZjFGUkTlqIkeYTpLO3NtyClGkhMqEaEjsJCkNZ0ziPikksU2ujSiRlpqbj4wp22mpvI8Ekk5ZZrpgscX2jopW8j1hPZkpReLd4Pkkkto55pdmUsML6D/STOJ8FWbRWplSg4Nd1mkPAh2eHUacJSSW8MrnwzKWNQ5Rl7LeGUj85LQWO9gYmSBHLXVJJI6V2bgNa6mH0RBaJw8RvE8V12K1io2M84I5JJLpT6JcVyiK30adTqvlriPWbkVTVbu6DqjQ5g7zzPNJJW3yznyRWiYGJJJJI5z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794" y="2386439"/>
            <a:ext cx="1195728" cy="795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540" y="2384810"/>
            <a:ext cx="910489" cy="783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184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033" y="5197607"/>
            <a:ext cx="1091153" cy="949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0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120" y="2575896"/>
            <a:ext cx="1123931" cy="2023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5524392" y="3928093"/>
            <a:ext cx="1240538" cy="126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1479547"/>
            <a:ext cx="1428750" cy="1339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652" y="1479549"/>
            <a:ext cx="1365290" cy="1135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450" y="2575896"/>
            <a:ext cx="1020550" cy="85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120" y="1479549"/>
            <a:ext cx="1240533" cy="109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 dirty="0">
                <a:solidFill>
                  <a:schemeClr val="bg1"/>
                </a:solidFill>
              </a:rPr>
              <a:t>Высшая школа экономики, Москва, </a:t>
            </a:r>
            <a:r>
              <a:rPr lang="ru-RU" sz="800" dirty="0" smtClean="0">
                <a:solidFill>
                  <a:schemeClr val="bg1"/>
                </a:solidFill>
              </a:rPr>
              <a:t>201</a:t>
            </a:r>
            <a:r>
              <a:rPr lang="ru-RU" sz="800" dirty="0">
                <a:solidFill>
                  <a:schemeClr val="bg1"/>
                </a:solidFill>
              </a:rPr>
              <a:t>4</a:t>
            </a:r>
            <a:endParaRPr kumimoji="1" lang="ru-RU" sz="800" dirty="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26701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1600" dirty="0" smtClean="0">
                <a:solidFill>
                  <a:schemeClr val="bg1"/>
                </a:solidFill>
                <a:latin typeface="Myriad Pro"/>
              </a:rPr>
              <a:t>КАК МЫ УЧИМ?</a:t>
            </a:r>
            <a:endParaRPr lang="en-US" sz="1600" dirty="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FF"/>
                </a:solidFill>
                <a:latin typeface="Myriad Pro"/>
              </a:rPr>
              <a:t>фото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346" name="Rectangle 12"/>
          <p:cNvSpPr>
            <a:spLocks noChangeArrowheads="1"/>
          </p:cNvSpPr>
          <p:nvPr/>
        </p:nvSpPr>
        <p:spPr bwMode="auto">
          <a:xfrm>
            <a:off x="222250" y="1479549"/>
            <a:ext cx="611981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600" dirty="0">
              <a:solidFill>
                <a:srgbClr val="003F82"/>
              </a:solidFill>
            </a:endParaRPr>
          </a:p>
          <a:p>
            <a:r>
              <a:rPr lang="ru-RU" sz="2000" dirty="0">
                <a:solidFill>
                  <a:srgbClr val="003F82"/>
                </a:solidFill>
              </a:rPr>
              <a:t/>
            </a:r>
            <a:br>
              <a:rPr lang="ru-RU" sz="2000" dirty="0">
                <a:solidFill>
                  <a:srgbClr val="003F82"/>
                </a:solidFill>
              </a:rPr>
            </a:br>
            <a:endParaRPr lang="ru-RU" sz="1200" dirty="0">
              <a:solidFill>
                <a:srgbClr val="003F82"/>
              </a:solidFill>
              <a:latin typeface="Myriad Pro"/>
            </a:endParaRPr>
          </a:p>
          <a:p>
            <a:endParaRPr lang="ru-RU" sz="1200" dirty="0">
              <a:solidFill>
                <a:srgbClr val="003F82"/>
              </a:solidFill>
              <a:latin typeface="Myriad Pro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2250" y="1479549"/>
            <a:ext cx="530987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003F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/>
              </a:rPr>
              <a:t>Лекции</a:t>
            </a:r>
            <a:r>
              <a:rPr lang="ru-RU" sz="1600" b="1" dirty="0" smtClean="0">
                <a:solidFill>
                  <a:srgbClr val="003F82"/>
                </a:solidFill>
                <a:latin typeface="Myriad Pro"/>
              </a:rPr>
              <a:t> – не заполнение информационных пустот, а постановка проблемы и стимул к творчеству.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003F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/>
              </a:rPr>
              <a:t>Семинарские </a:t>
            </a:r>
            <a:r>
              <a:rPr lang="ru-RU" sz="1600" b="1" dirty="0">
                <a:solidFill>
                  <a:srgbClr val="003F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/>
              </a:rPr>
              <a:t>занятия </a:t>
            </a:r>
            <a:r>
              <a:rPr lang="ru-RU" sz="1600" b="1" dirty="0" smtClean="0">
                <a:solidFill>
                  <a:srgbClr val="003F82"/>
                </a:solidFill>
                <a:latin typeface="Myriad Pro"/>
              </a:rPr>
              <a:t>–  не монолог докладчика, а аналитическое чтение классических текстов на современных и древних языках, разбор кейсов из области науки, политики, искусства, решение логических задач, постановка мысленных экспериментов, модерируемая дискуссия.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003F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/>
              </a:rPr>
              <a:t>Курсовая и выпускная квалификационная работа</a:t>
            </a:r>
            <a:r>
              <a:rPr lang="ru-RU" sz="1600" b="1" dirty="0" smtClean="0">
                <a:solidFill>
                  <a:srgbClr val="003F82"/>
                </a:solidFill>
                <a:latin typeface="Myriad Pro"/>
              </a:rPr>
              <a:t> – не скаченный текст, а  научное исследование, реализованное как проект научно-учебной группы или лаборатории, апробированное на ежегодной студенческой конференции, опубликованное в сборнике или журнале, представленное на конкурс студенческих работ.</a:t>
            </a:r>
            <a:endParaRPr lang="ru-RU" sz="1600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011" y="2617617"/>
            <a:ext cx="1636776" cy="1173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229" y="2615482"/>
            <a:ext cx="946545" cy="1175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942" y="3289502"/>
            <a:ext cx="1047643" cy="1310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1" name="Picture 1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172" y="3791415"/>
            <a:ext cx="1580250" cy="1406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390" y="4914300"/>
            <a:ext cx="1081643" cy="1233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920" y="5197608"/>
            <a:ext cx="627946" cy="949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301" y="4335463"/>
            <a:ext cx="949283" cy="934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0" name="Picture 16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186" y="5197606"/>
            <a:ext cx="791369" cy="94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591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8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4" y="2297198"/>
            <a:ext cx="1381006" cy="1911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10" name="Picture 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797" y="2898648"/>
            <a:ext cx="2234106" cy="3646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0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201" y="1541236"/>
            <a:ext cx="142875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9" name="Picture 3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610" y="2709398"/>
            <a:ext cx="19050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8" name="Picture 3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2255838"/>
            <a:ext cx="1877829" cy="2688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6" name="Picture 34" descr="http://i.imgur.com/gIfJeG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688" y="2276705"/>
            <a:ext cx="1563513" cy="200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3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612" y="4055391"/>
            <a:ext cx="1747664" cy="253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Subtitle 2"/>
          <p:cNvSpPr txBox="1">
            <a:spLocks/>
          </p:cNvSpPr>
          <p:nvPr/>
        </p:nvSpPr>
        <p:spPr bwMode="auto">
          <a:xfrm>
            <a:off x="-44450" y="6176229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 dirty="0">
                <a:solidFill>
                  <a:schemeClr val="bg1"/>
                </a:solidFill>
              </a:rPr>
              <a:t>Высшая школа экономики, Москва, </a:t>
            </a:r>
            <a:r>
              <a:rPr lang="ru-RU" sz="800" dirty="0" smtClean="0">
                <a:solidFill>
                  <a:schemeClr val="bg1"/>
                </a:solidFill>
              </a:rPr>
              <a:t>201</a:t>
            </a:r>
            <a:r>
              <a:rPr lang="ru-RU" sz="800" dirty="0">
                <a:solidFill>
                  <a:schemeClr val="bg1"/>
                </a:solidFill>
              </a:rPr>
              <a:t>4</a:t>
            </a:r>
            <a:endParaRPr kumimoji="1" lang="ru-RU" sz="800" dirty="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26701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1600" dirty="0" smtClean="0">
                <a:solidFill>
                  <a:schemeClr val="bg1"/>
                </a:solidFill>
              </a:rPr>
              <a:t>КТО У НАС РАБОТАЕТ? </a:t>
            </a:r>
            <a:endParaRPr lang="en-US" sz="1600" dirty="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FF"/>
                </a:solidFill>
                <a:latin typeface="Myriad Pro"/>
              </a:rPr>
              <a:t>фото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6" name="Rectangle 12"/>
          <p:cNvSpPr>
            <a:spLocks noChangeArrowheads="1"/>
          </p:cNvSpPr>
          <p:nvPr/>
        </p:nvSpPr>
        <p:spPr bwMode="auto">
          <a:xfrm>
            <a:off x="40539" y="1310822"/>
            <a:ext cx="6532079" cy="196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Декан факультета Гуманитарных наук</a:t>
            </a:r>
          </a:p>
          <a:p>
            <a:pPr lvl="0"/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Профессор</a:t>
            </a:r>
            <a:endParaRPr lang="ru-RU" sz="1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Алексей </a:t>
            </a:r>
            <a:r>
              <a:rPr lang="ru-RU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Михайлович </a:t>
            </a:r>
            <a:r>
              <a:rPr lang="ru-RU" sz="20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Руткевич</a:t>
            </a:r>
            <a:endParaRPr lang="ru-RU" sz="900" dirty="0">
              <a:solidFill>
                <a:srgbClr val="0070C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sz="8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 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  <a:tabLst>
                <a:tab pos="723900" algn="l"/>
              </a:tabLst>
            </a:pPr>
            <a:endParaRPr lang="ru-RU" sz="800" dirty="0">
              <a:latin typeface="NTHarmonica"/>
              <a:ea typeface="Times New Roman"/>
              <a:cs typeface="Times New Roman"/>
            </a:endParaRPr>
          </a:p>
          <a:p>
            <a:pPr lvl="0"/>
            <a:r>
              <a:rPr lang="ru-RU" sz="1000" u="sng" dirty="0" smtClean="0">
                <a:solidFill>
                  <a:prstClr val="black"/>
                </a:solidFill>
              </a:rPr>
              <a:t> </a:t>
            </a:r>
            <a:endParaRPr lang="ru-RU" sz="1000" u="sng" dirty="0">
              <a:solidFill>
                <a:prstClr val="black"/>
              </a:solidFill>
            </a:endParaRPr>
          </a:p>
          <a:p>
            <a:endParaRPr lang="ru-RU" sz="1000" dirty="0"/>
          </a:p>
          <a:p>
            <a:endParaRPr lang="ru-RU" sz="1000" dirty="0">
              <a:latin typeface="NTHarmonica"/>
              <a:ea typeface="Times New Roman"/>
              <a:cs typeface="Times New Roman"/>
            </a:endParaRPr>
          </a:p>
          <a:p>
            <a:pPr algn="r"/>
            <a:endParaRPr lang="ru-RU" sz="1200" dirty="0" smtClean="0">
              <a:solidFill>
                <a:srgbClr val="003F82"/>
              </a:solidFill>
              <a:latin typeface="Myriad Pro"/>
            </a:endParaRPr>
          </a:p>
          <a:p>
            <a:pPr algn="r"/>
            <a:endParaRPr lang="ru-RU" sz="1200" dirty="0">
              <a:solidFill>
                <a:srgbClr val="003F82"/>
              </a:solidFill>
              <a:latin typeface="Myriad Pro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07224" y="5153204"/>
            <a:ext cx="15351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u="sng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ru-RU" sz="1200" u="sng" dirty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 lvl="0"/>
            <a:r>
              <a:rPr lang="ru-RU" sz="1000" u="sng" dirty="0" smtClean="0">
                <a:solidFill>
                  <a:prstClr val="black"/>
                </a:solidFill>
              </a:rPr>
              <a:t> </a:t>
            </a:r>
            <a:endParaRPr lang="ru-RU" sz="1000" u="sng" dirty="0">
              <a:solidFill>
                <a:prstClr val="black"/>
              </a:solidFill>
            </a:endParaRPr>
          </a:p>
          <a:p>
            <a:pPr lvl="0"/>
            <a:r>
              <a:rPr lang="ru-RU" sz="1000" u="sng" dirty="0" smtClean="0">
                <a:solidFill>
                  <a:prstClr val="black"/>
                </a:solidFill>
              </a:rPr>
              <a:t> </a:t>
            </a:r>
            <a:endParaRPr lang="ru-RU" sz="1000" u="sng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674772" y="5387930"/>
            <a:ext cx="13578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/>
              <a:t>Медаль ордена "За заслуги перед Отечеством" </a:t>
            </a:r>
            <a:endParaRPr lang="ru-RU" sz="1200" i="1" dirty="0" smtClean="0"/>
          </a:p>
          <a:p>
            <a:r>
              <a:rPr lang="ru-RU" sz="1200" i="1" dirty="0" smtClean="0"/>
              <a:t>II степени </a:t>
            </a:r>
            <a:endParaRPr lang="ru-RU" sz="1200" i="1" dirty="0"/>
          </a:p>
        </p:txBody>
      </p:sp>
      <p:pic>
        <p:nvPicPr>
          <p:cNvPr id="3099" name="Picture 2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3347764"/>
            <a:ext cx="1574460" cy="2119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04" name="Picture 3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048" y="4335463"/>
            <a:ext cx="1613074" cy="2254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4" y="3286247"/>
            <a:ext cx="1333262" cy="2144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1" name="Picture 2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53825"/>
            <a:ext cx="1381006" cy="2072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734" y="4453826"/>
            <a:ext cx="1442179" cy="2091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2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074" y="1709928"/>
            <a:ext cx="2848264" cy="3568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336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3" name="Picture 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913" y="4952375"/>
            <a:ext cx="1124157" cy="1685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13" descr="http://www.hse.ru/pubs/share/book/cover/thumb/82223226x1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671" y="1558053"/>
            <a:ext cx="1561401" cy="139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2" name="Picture 26" descr="&amp;Ncy;&amp;acy;&amp;ucy;&amp;chcy;&amp;ncy;&amp;ycy;&amp;iecy; &amp;icy; &amp;bcy;&amp;ocy;&amp;gcy;&amp;ocy;&amp;scy;&amp;lcy;&amp;ocy;&amp;vcy;&amp;scy;&amp;kcy;&amp;icy;&amp;iecy; &amp;ecy;&amp;pcy;&amp;icy;&amp;scy;&amp;tcy;&amp;iecy;&amp;mcy;&amp;ocy;&amp;lcy;&amp;ocy;&amp;gcy;&amp;icy;&amp;chcy;&amp;iecy;&amp;scy;&amp;kcy;&amp;icy;&amp;iecy; &amp;pcy;&amp;acy;&amp;rcy;&amp;acy;&amp;dcy;&amp;icy;&amp;gcy;&amp;mcy;&amp;ycy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454" y="4037037"/>
            <a:ext cx="1519110" cy="2305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163" y="4218224"/>
            <a:ext cx="14287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21" descr="http://www.hse.ru/pubs/share/book/cover/thumb/82223198x15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216" y="1469011"/>
            <a:ext cx="1246315" cy="172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5" name="Picture 1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10" y="2440781"/>
            <a:ext cx="1138143" cy="1678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3" name="Picture 1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898" y="3029755"/>
            <a:ext cx="1428750" cy="171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 dirty="0">
                <a:solidFill>
                  <a:schemeClr val="bg1"/>
                </a:solidFill>
              </a:rPr>
              <a:t>Высшая школа экономики, Москва, </a:t>
            </a:r>
            <a:r>
              <a:rPr lang="ru-RU" sz="800" dirty="0" smtClean="0">
                <a:solidFill>
                  <a:schemeClr val="bg1"/>
                </a:solidFill>
              </a:rPr>
              <a:t>201</a:t>
            </a:r>
            <a:r>
              <a:rPr lang="ru-RU" sz="800" dirty="0">
                <a:solidFill>
                  <a:schemeClr val="bg1"/>
                </a:solidFill>
              </a:rPr>
              <a:t>4</a:t>
            </a:r>
            <a:endParaRPr kumimoji="1" lang="ru-RU" sz="800" dirty="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26701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1600" dirty="0" smtClean="0">
                <a:solidFill>
                  <a:schemeClr val="bg1"/>
                </a:solidFill>
              </a:rPr>
              <a:t>КТО У НАС РАБОТАЕТ? </a:t>
            </a:r>
            <a:endParaRPr lang="en-US" sz="1600" dirty="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FF"/>
                </a:solidFill>
                <a:latin typeface="Myriad Pro"/>
              </a:rPr>
              <a:t>фото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6" name="Rectangle 12"/>
          <p:cNvSpPr>
            <a:spLocks noChangeArrowheads="1"/>
          </p:cNvSpPr>
          <p:nvPr/>
        </p:nvSpPr>
        <p:spPr bwMode="auto">
          <a:xfrm>
            <a:off x="109728" y="1483149"/>
            <a:ext cx="4234942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Руководитель Школы Философии</a:t>
            </a:r>
          </a:p>
          <a:p>
            <a:r>
              <a:rPr lang="ru-RU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рдинарный профессор</a:t>
            </a:r>
          </a:p>
          <a:p>
            <a:r>
              <a:rPr lang="ru-RU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Владимир  Натанович Порус</a:t>
            </a:r>
          </a:p>
          <a:p>
            <a:r>
              <a:rPr lang="ru-RU" sz="1200" u="sng" dirty="0" smtClean="0">
                <a:latin typeface="Times New Roman"/>
                <a:ea typeface="Times New Roman"/>
                <a:cs typeface="Times New Roman"/>
              </a:rPr>
              <a:t> </a:t>
            </a:r>
            <a:endParaRPr lang="ru-RU" sz="1000" u="sng" dirty="0" smtClean="0">
              <a:solidFill>
                <a:prstClr val="black"/>
              </a:solidFill>
            </a:endParaRPr>
          </a:p>
          <a:p>
            <a:pPr indent="457200" algn="just">
              <a:spcAft>
                <a:spcPts val="0"/>
              </a:spcAft>
            </a:pPr>
            <a:r>
              <a:rPr lang="ru-RU" sz="1000" dirty="0" smtClean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ru-RU" sz="1200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  <a:tabLst>
                <a:tab pos="723900" algn="l"/>
              </a:tabLst>
            </a:pPr>
            <a:endParaRPr lang="ru-RU" sz="1000" dirty="0">
              <a:solidFill>
                <a:srgbClr val="003F82"/>
              </a:solidFill>
              <a:latin typeface="NTHarmonica"/>
              <a:ea typeface="Times New Roman"/>
              <a:cs typeface="Times New Roman"/>
            </a:endParaRPr>
          </a:p>
          <a:p>
            <a:pPr lvl="0"/>
            <a:r>
              <a:rPr lang="ru-RU" sz="1000" u="sng" dirty="0" smtClean="0">
                <a:solidFill>
                  <a:prstClr val="black"/>
                </a:solidFill>
              </a:rPr>
              <a:t> </a:t>
            </a:r>
            <a:endParaRPr lang="ru-RU" sz="1000" u="sng" dirty="0">
              <a:solidFill>
                <a:prstClr val="black"/>
              </a:solidFill>
            </a:endParaRPr>
          </a:p>
          <a:p>
            <a:endParaRPr lang="ru-RU" sz="100" dirty="0"/>
          </a:p>
          <a:p>
            <a:endParaRPr lang="ru-RU" sz="800" dirty="0">
              <a:latin typeface="NTHarmonica"/>
              <a:ea typeface="Times New Roman"/>
              <a:cs typeface="Times New Roman"/>
            </a:endParaRPr>
          </a:p>
          <a:p>
            <a:endParaRPr lang="ru-RU" sz="100" dirty="0">
              <a:solidFill>
                <a:srgbClr val="003F82"/>
              </a:solidFill>
              <a:latin typeface="Myriad Pro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300914" y="4381903"/>
            <a:ext cx="184308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  <a:p>
            <a:endParaRPr lang="ru-RU" dirty="0"/>
          </a:p>
          <a:p>
            <a:r>
              <a:rPr lang="ru-RU" sz="1100" dirty="0" smtClean="0"/>
              <a:t> </a:t>
            </a:r>
            <a:endParaRPr lang="ru-RU" sz="1100" dirty="0"/>
          </a:p>
          <a:p>
            <a:r>
              <a:rPr lang="ru-RU" sz="1100" u="sng" dirty="0" smtClean="0"/>
              <a:t> </a:t>
            </a:r>
            <a:r>
              <a:rPr lang="ru-RU" sz="1200" i="1" dirty="0" smtClean="0"/>
              <a:t>Лауреат </a:t>
            </a:r>
            <a:r>
              <a:rPr lang="ru-RU" sz="1200" i="1" dirty="0"/>
              <a:t>премии "Золотая Вышка – 2005 в номинации Достижения в преподавательской </a:t>
            </a:r>
            <a:r>
              <a:rPr lang="ru-RU" sz="1200" i="1" dirty="0" smtClean="0"/>
              <a:t>деятельности</a:t>
            </a:r>
          </a:p>
          <a:p>
            <a:r>
              <a:rPr lang="ru-RU" sz="1100" u="sng" dirty="0" smtClean="0"/>
              <a:t> </a:t>
            </a:r>
            <a:endParaRPr lang="ru-RU" sz="1100" u="sng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411" y="2353538"/>
            <a:ext cx="1915552" cy="179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10" y="4151313"/>
            <a:ext cx="1305591" cy="2176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053" y="2551057"/>
            <a:ext cx="1393948" cy="1901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669" y="4452091"/>
            <a:ext cx="1288002" cy="1939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24" descr="&amp;Vcy;.&amp;Pcy;&amp;ocy;&amp;rcy;&amp;ucy;&amp;scy; - &amp;Rcy;&amp;acy;&amp;tscy;&amp;icy;&amp;ocy;&amp;ncy;&amp;acy;&amp;lcy;&amp;softcy;&amp;ncy;&amp;ocy;&amp;scy;&amp;tcy;&amp;softcy;. &amp;Ncy;&amp;acy;&amp;ucy;&amp;kcy;&amp;acy;. &amp;Kcy;&amp;ucy;&amp;lcy;&amp;softcy;&amp;tcy;&amp;ucy;&amp;rcy;&amp;acy;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677" y="3175920"/>
            <a:ext cx="1568255" cy="199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488" y="4433640"/>
            <a:ext cx="1380516" cy="1908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6" name="Picture 3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528" y="1363657"/>
            <a:ext cx="2603023" cy="3678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530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3789</TotalTime>
  <Words>1419</Words>
  <Application>Microsoft Office PowerPoint</Application>
  <PresentationFormat>Экран (4:3)</PresentationFormat>
  <Paragraphs>331</Paragraphs>
  <Slides>23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Office Theme</vt:lpstr>
      <vt:lpstr>Факультет гуманитарных наук ШКОЛА ФИЛОСОФИИ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hse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vkremlev</dc:creator>
  <cp:lastModifiedBy>администратор</cp:lastModifiedBy>
  <cp:revision>220</cp:revision>
  <dcterms:created xsi:type="dcterms:W3CDTF">2010-09-30T06:45:29Z</dcterms:created>
  <dcterms:modified xsi:type="dcterms:W3CDTF">2014-12-13T18:31:59Z</dcterms:modified>
</cp:coreProperties>
</file>