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71" r:id="rId8"/>
    <p:sldId id="272" r:id="rId9"/>
    <p:sldId id="273" r:id="rId10"/>
    <p:sldId id="269" r:id="rId11"/>
    <p:sldId id="270" r:id="rId12"/>
    <p:sldId id="280" r:id="rId13"/>
    <p:sldId id="267" r:id="rId14"/>
    <p:sldId id="268" r:id="rId15"/>
    <p:sldId id="279" r:id="rId16"/>
    <p:sldId id="262" r:id="rId17"/>
    <p:sldId id="275" r:id="rId18"/>
    <p:sldId id="276" r:id="rId19"/>
    <p:sldId id="277" r:id="rId20"/>
    <p:sldId id="281" r:id="rId21"/>
    <p:sldId id="282" r:id="rId22"/>
    <p:sldId id="283" r:id="rId23"/>
    <p:sldId id="274" r:id="rId24"/>
    <p:sldId id="26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сотрудников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0-100</c:v>
                </c:pt>
                <c:pt idx="1">
                  <c:v>100-300</c:v>
                </c:pt>
                <c:pt idx="2">
                  <c:v>300-600</c:v>
                </c:pt>
                <c:pt idx="3">
                  <c:v>600+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22</c:v>
                </c:pt>
                <c:pt idx="2">
                  <c:v>21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96128"/>
        <c:axId val="39360128"/>
      </c:barChart>
      <c:catAx>
        <c:axId val="120496128"/>
        <c:scaling>
          <c:orientation val="minMax"/>
        </c:scaling>
        <c:delete val="0"/>
        <c:axPos val="b"/>
        <c:majorTickMark val="out"/>
        <c:minorTickMark val="none"/>
        <c:tickLblPos val="nextTo"/>
        <c:crossAx val="39360128"/>
        <c:crosses val="autoZero"/>
        <c:auto val="1"/>
        <c:lblAlgn val="ctr"/>
        <c:lblOffset val="100"/>
        <c:noMultiLvlLbl val="0"/>
      </c:catAx>
      <c:valAx>
        <c:axId val="39360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496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Written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Миссия</c:v>
                </c:pt>
                <c:pt idx="1">
                  <c:v>Стратегия бизнеса</c:v>
                </c:pt>
                <c:pt idx="2">
                  <c:v>Стратегия УЧР</c:v>
                </c:pt>
                <c:pt idx="3">
                  <c:v>Корпоративные ценности</c:v>
                </c:pt>
                <c:pt idx="4">
                  <c:v>КСО</c:v>
                </c:pt>
                <c:pt idx="5">
                  <c:v>Положение о найме</c:v>
                </c:pt>
                <c:pt idx="6">
                  <c:v>Этический кодекс</c:v>
                </c:pt>
                <c:pt idx="7">
                  <c:v>Политика коммуникаций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61</c:v>
                </c:pt>
                <c:pt idx="1">
                  <c:v>68</c:v>
                </c:pt>
                <c:pt idx="2">
                  <c:v>23</c:v>
                </c:pt>
                <c:pt idx="3">
                  <c:v>52</c:v>
                </c:pt>
                <c:pt idx="4">
                  <c:v>23</c:v>
                </c:pt>
                <c:pt idx="5">
                  <c:v>14</c:v>
                </c:pt>
                <c:pt idx="6">
                  <c:v>20</c:v>
                </c:pt>
                <c:pt idx="7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Unwritten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Миссия</c:v>
                </c:pt>
                <c:pt idx="1">
                  <c:v>Стратегия бизнеса</c:v>
                </c:pt>
                <c:pt idx="2">
                  <c:v>Стратегия УЧР</c:v>
                </c:pt>
                <c:pt idx="3">
                  <c:v>Корпоративные ценности</c:v>
                </c:pt>
                <c:pt idx="4">
                  <c:v>КСО</c:v>
                </c:pt>
                <c:pt idx="5">
                  <c:v>Положение о найме</c:v>
                </c:pt>
                <c:pt idx="6">
                  <c:v>Этический кодекс</c:v>
                </c:pt>
                <c:pt idx="7">
                  <c:v>Политика коммуникаций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29</c:v>
                </c:pt>
                <c:pt idx="1">
                  <c:v>23</c:v>
                </c:pt>
                <c:pt idx="2">
                  <c:v>38</c:v>
                </c:pt>
                <c:pt idx="3">
                  <c:v>23</c:v>
                </c:pt>
                <c:pt idx="4">
                  <c:v>27</c:v>
                </c:pt>
                <c:pt idx="5">
                  <c:v>9</c:v>
                </c:pt>
                <c:pt idx="6">
                  <c:v>30</c:v>
                </c:pt>
                <c:pt idx="7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96640"/>
        <c:axId val="117664000"/>
      </c:barChart>
      <c:catAx>
        <c:axId val="120496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17664000"/>
        <c:crosses val="autoZero"/>
        <c:auto val="1"/>
        <c:lblAlgn val="ctr"/>
        <c:lblOffset val="100"/>
        <c:noMultiLvlLbl val="0"/>
      </c:catAx>
      <c:valAx>
        <c:axId val="117664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4966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147462495388884E-2"/>
          <c:y val="0.12489468825708562"/>
          <c:w val="0.80717524797864915"/>
          <c:h val="0.754119914193339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Есть</c:v>
                </c:pt>
              </c:strCache>
            </c:strRef>
          </c:tx>
          <c:invertIfNegative val="0"/>
          <c:cat>
            <c:strRef>
              <c:f>Лист1!$A$2:$A$12</c:f>
              <c:strCache>
                <c:ptCount val="11"/>
                <c:pt idx="0">
                  <c:v>А</c:v>
                </c:pt>
                <c:pt idx="1">
                  <c:v>Б</c:v>
                </c:pt>
                <c:pt idx="2">
                  <c:v>В</c:v>
                </c:pt>
                <c:pt idx="3">
                  <c:v>Г</c:v>
                </c:pt>
                <c:pt idx="4">
                  <c:v>Д</c:v>
                </c:pt>
                <c:pt idx="5">
                  <c:v>Е</c:v>
                </c:pt>
                <c:pt idx="6">
                  <c:v>Ж</c:v>
                </c:pt>
                <c:pt idx="7">
                  <c:v>З</c:v>
                </c:pt>
                <c:pt idx="8">
                  <c:v>И</c:v>
                </c:pt>
                <c:pt idx="9">
                  <c:v>К</c:v>
                </c:pt>
                <c:pt idx="10">
                  <c:v>Л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64.099999999999994</c:v>
                </c:pt>
                <c:pt idx="1">
                  <c:v>26.9</c:v>
                </c:pt>
                <c:pt idx="2">
                  <c:v>61.5</c:v>
                </c:pt>
                <c:pt idx="3">
                  <c:v>94.9</c:v>
                </c:pt>
                <c:pt idx="4">
                  <c:v>65.400000000000006</c:v>
                </c:pt>
                <c:pt idx="5">
                  <c:v>70.5</c:v>
                </c:pt>
                <c:pt idx="6">
                  <c:v>19.2</c:v>
                </c:pt>
                <c:pt idx="7">
                  <c:v>43.6</c:v>
                </c:pt>
                <c:pt idx="8">
                  <c:v>24.4</c:v>
                </c:pt>
                <c:pt idx="9">
                  <c:v>15.4</c:v>
                </c:pt>
                <c:pt idx="10">
                  <c:v>47.4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708160"/>
        <c:axId val="117666304"/>
      </c:barChart>
      <c:catAx>
        <c:axId val="119708160"/>
        <c:scaling>
          <c:orientation val="minMax"/>
        </c:scaling>
        <c:delete val="0"/>
        <c:axPos val="b"/>
        <c:majorTickMark val="out"/>
        <c:minorTickMark val="none"/>
        <c:tickLblPos val="nextTo"/>
        <c:crossAx val="117666304"/>
        <c:crosses val="autoZero"/>
        <c:auto val="1"/>
        <c:lblAlgn val="ctr"/>
        <c:lblOffset val="100"/>
        <c:noMultiLvlLbl val="0"/>
      </c:catAx>
      <c:valAx>
        <c:axId val="117666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708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М</c:v>
                </c:pt>
                <c:pt idx="1">
                  <c:v>Н</c:v>
                </c:pt>
                <c:pt idx="2">
                  <c:v>О</c:v>
                </c:pt>
                <c:pt idx="3">
                  <c:v>П</c:v>
                </c:pt>
                <c:pt idx="4">
                  <c:v>Р</c:v>
                </c:pt>
                <c:pt idx="5">
                  <c:v>С</c:v>
                </c:pt>
                <c:pt idx="6">
                  <c:v>Т</c:v>
                </c:pt>
                <c:pt idx="7">
                  <c:v>У</c:v>
                </c:pt>
                <c:pt idx="8">
                  <c:v>Ф</c:v>
                </c:pt>
                <c:pt idx="9">
                  <c:v>Х</c:v>
                </c:pt>
                <c:pt idx="10">
                  <c:v>Ц</c:v>
                </c:pt>
                <c:pt idx="11">
                  <c:v>Ч</c:v>
                </c:pt>
                <c:pt idx="12">
                  <c:v>Ш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74.400000000000006</c:v>
                </c:pt>
                <c:pt idx="1">
                  <c:v>32.1</c:v>
                </c:pt>
                <c:pt idx="2">
                  <c:v>96.2</c:v>
                </c:pt>
                <c:pt idx="3">
                  <c:v>91</c:v>
                </c:pt>
                <c:pt idx="4">
                  <c:v>79.5</c:v>
                </c:pt>
                <c:pt idx="5">
                  <c:v>73.099999999999994</c:v>
                </c:pt>
                <c:pt idx="6">
                  <c:v>66.7</c:v>
                </c:pt>
                <c:pt idx="7">
                  <c:v>44.9</c:v>
                </c:pt>
                <c:pt idx="8">
                  <c:v>29.5</c:v>
                </c:pt>
                <c:pt idx="9">
                  <c:v>71.8</c:v>
                </c:pt>
                <c:pt idx="10">
                  <c:v>97.4</c:v>
                </c:pt>
                <c:pt idx="11">
                  <c:v>83.3</c:v>
                </c:pt>
                <c:pt idx="12">
                  <c:v>98.7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98176"/>
        <c:axId val="117668608"/>
      </c:barChart>
      <c:catAx>
        <c:axId val="120498176"/>
        <c:scaling>
          <c:orientation val="minMax"/>
        </c:scaling>
        <c:delete val="0"/>
        <c:axPos val="b"/>
        <c:majorTickMark val="out"/>
        <c:minorTickMark val="none"/>
        <c:tickLblPos val="nextTo"/>
        <c:crossAx val="117668608"/>
        <c:crosses val="autoZero"/>
        <c:auto val="1"/>
        <c:lblAlgn val="ctr"/>
        <c:lblOffset val="100"/>
        <c:noMultiLvlLbl val="0"/>
      </c:catAx>
      <c:valAx>
        <c:axId val="117668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498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Менеджмент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Стратегия бизнеса</c:v>
                </c:pt>
                <c:pt idx="1">
                  <c:v>Финансовые результаты</c:v>
                </c:pt>
                <c:pt idx="2">
                  <c:v>Организация работы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69</c:v>
                </c:pt>
                <c:pt idx="1">
                  <c:v>79</c:v>
                </c:pt>
                <c:pt idx="2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Стратегия бизнеса</c:v>
                </c:pt>
                <c:pt idx="1">
                  <c:v>Финансовые результаты</c:v>
                </c:pt>
                <c:pt idx="2">
                  <c:v>Организация работы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</c:v>
                </c:pt>
                <c:pt idx="1">
                  <c:v>42</c:v>
                </c:pt>
                <c:pt idx="2">
                  <c:v>84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Стратегия бизнеса</c:v>
                </c:pt>
                <c:pt idx="1">
                  <c:v>Финансовые результаты</c:v>
                </c:pt>
                <c:pt idx="2">
                  <c:v>Организация работы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24</c:v>
                </c:pt>
                <c:pt idx="1">
                  <c:v>18</c:v>
                </c:pt>
                <c:pt idx="2">
                  <c:v>74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Стратегия бизнеса</c:v>
                </c:pt>
                <c:pt idx="1">
                  <c:v>Финансовые результаты</c:v>
                </c:pt>
                <c:pt idx="2">
                  <c:v>Организация работы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15</c:v>
                </c:pt>
                <c:pt idx="1">
                  <c:v>11</c:v>
                </c:pt>
                <c:pt idx="2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98688"/>
        <c:axId val="127247488"/>
      </c:barChart>
      <c:catAx>
        <c:axId val="120498688"/>
        <c:scaling>
          <c:orientation val="minMax"/>
        </c:scaling>
        <c:delete val="0"/>
        <c:axPos val="b"/>
        <c:majorTickMark val="out"/>
        <c:minorTickMark val="none"/>
        <c:tickLblPos val="nextTo"/>
        <c:crossAx val="127247488"/>
        <c:crosses val="autoZero"/>
        <c:auto val="1"/>
        <c:lblAlgn val="ctr"/>
        <c:lblOffset val="100"/>
        <c:noMultiLvlLbl val="0"/>
      </c:catAx>
      <c:valAx>
        <c:axId val="127247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4986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0161696653504E-2"/>
          <c:y val="4.2429308343407392E-2"/>
          <c:w val="0.89864102402551782"/>
          <c:h val="0.49901105342401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Менеджеры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6"/>
                <c:pt idx="0">
                  <c:v>Стратегия</c:v>
                </c:pt>
                <c:pt idx="1">
                  <c:v>Финансовые результаты</c:v>
                </c:pt>
                <c:pt idx="2">
                  <c:v>Изменения орг структуры</c:v>
                </c:pt>
                <c:pt idx="3">
                  <c:v>Новые проекты</c:v>
                </c:pt>
                <c:pt idx="4">
                  <c:v>Изменения в отрасли</c:v>
                </c:pt>
                <c:pt idx="5">
                  <c:v>Появление новых технологий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89</c:v>
                </c:pt>
                <c:pt idx="1">
                  <c:v>92</c:v>
                </c:pt>
                <c:pt idx="2">
                  <c:v>84</c:v>
                </c:pt>
                <c:pt idx="3">
                  <c:v>89</c:v>
                </c:pt>
                <c:pt idx="4">
                  <c:v>88</c:v>
                </c:pt>
                <c:pt idx="5">
                  <c:v>90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6"/>
                <c:pt idx="0">
                  <c:v>Стратегия</c:v>
                </c:pt>
                <c:pt idx="1">
                  <c:v>Финансовые результаты</c:v>
                </c:pt>
                <c:pt idx="2">
                  <c:v>Изменения орг структуры</c:v>
                </c:pt>
                <c:pt idx="3">
                  <c:v>Новые проекты</c:v>
                </c:pt>
                <c:pt idx="4">
                  <c:v>Изменения в отрасли</c:v>
                </c:pt>
                <c:pt idx="5">
                  <c:v>Появление новых технологий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60</c:v>
                </c:pt>
                <c:pt idx="1">
                  <c:v>64</c:v>
                </c:pt>
                <c:pt idx="2">
                  <c:v>77</c:v>
                </c:pt>
                <c:pt idx="3">
                  <c:v>82</c:v>
                </c:pt>
                <c:pt idx="4">
                  <c:v>64</c:v>
                </c:pt>
                <c:pt idx="5">
                  <c:v>75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6"/>
                <c:pt idx="0">
                  <c:v>Стратегия</c:v>
                </c:pt>
                <c:pt idx="1">
                  <c:v>Финансовые результаты</c:v>
                </c:pt>
                <c:pt idx="2">
                  <c:v>Изменения орг структуры</c:v>
                </c:pt>
                <c:pt idx="3">
                  <c:v>Новые проекты</c:v>
                </c:pt>
                <c:pt idx="4">
                  <c:v>Изменения в отрасли</c:v>
                </c:pt>
                <c:pt idx="5">
                  <c:v>Появление новых технологий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16</c:v>
                </c:pt>
                <c:pt idx="1">
                  <c:v>41</c:v>
                </c:pt>
                <c:pt idx="2">
                  <c:v>56</c:v>
                </c:pt>
                <c:pt idx="3">
                  <c:v>56</c:v>
                </c:pt>
                <c:pt idx="4">
                  <c:v>33</c:v>
                </c:pt>
                <c:pt idx="5">
                  <c:v>49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Работники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6"/>
                <c:pt idx="0">
                  <c:v>Стратегия</c:v>
                </c:pt>
                <c:pt idx="1">
                  <c:v>Финансовые результаты</c:v>
                </c:pt>
                <c:pt idx="2">
                  <c:v>Изменения орг структуры</c:v>
                </c:pt>
                <c:pt idx="3">
                  <c:v>Новые проекты</c:v>
                </c:pt>
                <c:pt idx="4">
                  <c:v>Изменения в отрасли</c:v>
                </c:pt>
                <c:pt idx="5">
                  <c:v>Появление новых технологий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9</c:v>
                </c:pt>
                <c:pt idx="1">
                  <c:v>30</c:v>
                </c:pt>
                <c:pt idx="2">
                  <c:v>49</c:v>
                </c:pt>
                <c:pt idx="3">
                  <c:v>53</c:v>
                </c:pt>
                <c:pt idx="4">
                  <c:v>21</c:v>
                </c:pt>
                <c:pt idx="5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247808"/>
        <c:axId val="127249216"/>
      </c:barChart>
      <c:catAx>
        <c:axId val="120247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Century" pitchFamily="18" charset="0"/>
              </a:defRPr>
            </a:pPr>
            <a:endParaRPr lang="ru-RU"/>
          </a:p>
        </c:txPr>
        <c:crossAx val="127249216"/>
        <c:crosses val="autoZero"/>
        <c:auto val="1"/>
        <c:lblAlgn val="ctr"/>
        <c:lblOffset val="100"/>
        <c:noMultiLvlLbl val="0"/>
      </c:catAx>
      <c:valAx>
        <c:axId val="127249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247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65091389877"/>
          <c:y val="0.67645722035485056"/>
          <c:w val="0.18702646483814819"/>
          <c:h val="0.2946390005422749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97C7F4-8D66-462C-BF8E-8DE1BD312F70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50B481-7764-4F02-81E4-AECE7E60E36D}">
      <dgm:prSet phldrT="[Текст]" custT="1"/>
      <dgm:spPr/>
      <dgm:t>
        <a:bodyPr/>
        <a:lstStyle/>
        <a:p>
          <a:r>
            <a:rPr lang="en-US" sz="2400" dirty="0" smtClean="0">
              <a:latin typeface="Century" pitchFamily="18" charset="0"/>
            </a:rPr>
            <a:t>Corporate communication</a:t>
          </a:r>
        </a:p>
        <a:p>
          <a:r>
            <a:rPr lang="en-US" sz="2400" dirty="0" smtClean="0"/>
            <a:t>formal communication</a:t>
          </a:r>
          <a:endParaRPr lang="ru-RU" sz="2400" dirty="0"/>
        </a:p>
      </dgm:t>
    </dgm:pt>
    <dgm:pt modelId="{E62A9E77-8A48-4BA4-9B0F-68D4CB552941}" type="parTrans" cxnId="{6897B260-AA54-4C4D-8C6D-B4CFDAE285F7}">
      <dgm:prSet/>
      <dgm:spPr/>
      <dgm:t>
        <a:bodyPr/>
        <a:lstStyle/>
        <a:p>
          <a:endParaRPr lang="ru-RU" sz="1600"/>
        </a:p>
      </dgm:t>
    </dgm:pt>
    <dgm:pt modelId="{71C26840-71EE-4F1C-BCC2-4264D914B3B2}" type="sibTrans" cxnId="{6897B260-AA54-4C4D-8C6D-B4CFDAE285F7}">
      <dgm:prSet/>
      <dgm:spPr/>
      <dgm:t>
        <a:bodyPr/>
        <a:lstStyle/>
        <a:p>
          <a:endParaRPr lang="ru-RU" sz="1600"/>
        </a:p>
      </dgm:t>
    </dgm:pt>
    <dgm:pt modelId="{6C405121-61EB-4F9F-BCC7-AF7E5D34D14D}">
      <dgm:prSet phldrT="[Текст]" custT="1"/>
      <dgm:spPr/>
      <dgm:t>
        <a:bodyPr/>
        <a:lstStyle/>
        <a:p>
          <a:r>
            <a:rPr lang="en-US" sz="2400" dirty="0" smtClean="0">
              <a:latin typeface="Century" pitchFamily="18" charset="0"/>
            </a:rPr>
            <a:t>Management communication</a:t>
          </a:r>
        </a:p>
        <a:p>
          <a:r>
            <a:rPr lang="en-US" sz="2400" dirty="0" smtClean="0"/>
            <a:t>management skills </a:t>
          </a:r>
          <a:endParaRPr lang="ru-RU" sz="2400" dirty="0"/>
        </a:p>
      </dgm:t>
    </dgm:pt>
    <dgm:pt modelId="{1D5E1039-7578-44C0-B509-7F12B35C4E32}" type="parTrans" cxnId="{BD6495E4-2B1A-4CFD-9618-6C2D57D94ED4}">
      <dgm:prSet/>
      <dgm:spPr/>
      <dgm:t>
        <a:bodyPr/>
        <a:lstStyle/>
        <a:p>
          <a:endParaRPr lang="ru-RU" sz="1600"/>
        </a:p>
      </dgm:t>
    </dgm:pt>
    <dgm:pt modelId="{0E1F1950-F6BF-4A7F-BFA6-9F045C04E5AB}" type="sibTrans" cxnId="{BD6495E4-2B1A-4CFD-9618-6C2D57D94ED4}">
      <dgm:prSet/>
      <dgm:spPr/>
      <dgm:t>
        <a:bodyPr/>
        <a:lstStyle/>
        <a:p>
          <a:endParaRPr lang="ru-RU" sz="1600"/>
        </a:p>
      </dgm:t>
    </dgm:pt>
    <dgm:pt modelId="{E1096147-42FA-425C-BAB7-8C0AED289F62}">
      <dgm:prSet phldrT="[Текст]" custT="1"/>
      <dgm:spPr/>
      <dgm:t>
        <a:bodyPr/>
        <a:lstStyle/>
        <a:p>
          <a:r>
            <a:rPr lang="en-US" sz="2400" dirty="0" smtClean="0">
              <a:latin typeface="Century" pitchFamily="18" charset="0"/>
            </a:rPr>
            <a:t>Organizational communication</a:t>
          </a:r>
        </a:p>
        <a:p>
          <a:r>
            <a:rPr lang="en-US" sz="2400" dirty="0" smtClean="0"/>
            <a:t>theoretically oriented issues</a:t>
          </a:r>
          <a:endParaRPr lang="ru-RU" sz="2400" dirty="0"/>
        </a:p>
      </dgm:t>
    </dgm:pt>
    <dgm:pt modelId="{C3C33FDF-B83D-43CE-AFB8-21B3B1F25AA9}" type="parTrans" cxnId="{39A306D5-DA7E-4450-A4A2-8C62FA25109C}">
      <dgm:prSet/>
      <dgm:spPr/>
      <dgm:t>
        <a:bodyPr/>
        <a:lstStyle/>
        <a:p>
          <a:endParaRPr lang="ru-RU" sz="1600"/>
        </a:p>
      </dgm:t>
    </dgm:pt>
    <dgm:pt modelId="{8D9650E5-52D3-4CB7-A27A-D7917D93F7A7}" type="sibTrans" cxnId="{39A306D5-DA7E-4450-A4A2-8C62FA25109C}">
      <dgm:prSet/>
      <dgm:spPr/>
      <dgm:t>
        <a:bodyPr/>
        <a:lstStyle/>
        <a:p>
          <a:endParaRPr lang="ru-RU" sz="1600"/>
        </a:p>
      </dgm:t>
    </dgm:pt>
    <dgm:pt modelId="{DABA9346-D821-4040-A356-542D62697C50}">
      <dgm:prSet custT="1"/>
      <dgm:spPr/>
      <dgm:t>
        <a:bodyPr/>
        <a:lstStyle/>
        <a:p>
          <a:r>
            <a:rPr lang="en-US" sz="2400" dirty="0" smtClean="0">
              <a:latin typeface="Century" pitchFamily="18" charset="0"/>
            </a:rPr>
            <a:t>Business communication</a:t>
          </a:r>
        </a:p>
        <a:p>
          <a:r>
            <a:rPr lang="en-US" sz="2400" dirty="0" smtClean="0"/>
            <a:t>skills of employees</a:t>
          </a:r>
          <a:endParaRPr lang="ru-RU" sz="2400" dirty="0">
            <a:latin typeface="Century" pitchFamily="18" charset="0"/>
          </a:endParaRPr>
        </a:p>
      </dgm:t>
    </dgm:pt>
    <dgm:pt modelId="{5EC7B401-8EFD-483A-BDAD-3FEB8877EB86}" type="parTrans" cxnId="{F97C39F5-49AE-4DCF-A54A-6C18CC1541D1}">
      <dgm:prSet/>
      <dgm:spPr/>
      <dgm:t>
        <a:bodyPr/>
        <a:lstStyle/>
        <a:p>
          <a:endParaRPr lang="ru-RU" sz="1600"/>
        </a:p>
      </dgm:t>
    </dgm:pt>
    <dgm:pt modelId="{4E3374E0-96D0-4DC0-B414-51CD47E382C4}" type="sibTrans" cxnId="{F97C39F5-49AE-4DCF-A54A-6C18CC1541D1}">
      <dgm:prSet/>
      <dgm:spPr/>
      <dgm:t>
        <a:bodyPr/>
        <a:lstStyle/>
        <a:p>
          <a:endParaRPr lang="ru-RU" sz="1600"/>
        </a:p>
      </dgm:t>
    </dgm:pt>
    <dgm:pt modelId="{CCEDC7B3-CAAB-4DE1-8AB0-1D989DB00A82}" type="pres">
      <dgm:prSet presAssocID="{6797C7F4-8D66-462C-BF8E-8DE1BD312F7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C7A6FA-A5A7-4B97-9D1A-B14DB7373BBD}" type="pres">
      <dgm:prSet presAssocID="{7D50B481-7764-4F02-81E4-AECE7E60E36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00749-F1B4-4F50-BB8F-BD151FD1F6B5}" type="pres">
      <dgm:prSet presAssocID="{71C26840-71EE-4F1C-BCC2-4264D914B3B2}" presName="sibTrans" presStyleCnt="0"/>
      <dgm:spPr/>
    </dgm:pt>
    <dgm:pt modelId="{F251DE15-B65D-4BB1-996D-79551E3514B7}" type="pres">
      <dgm:prSet presAssocID="{DABA9346-D821-4040-A356-542D62697C5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4EDB2-0667-4086-AE53-C034DD8CAA69}" type="pres">
      <dgm:prSet presAssocID="{4E3374E0-96D0-4DC0-B414-51CD47E382C4}" presName="sibTrans" presStyleCnt="0"/>
      <dgm:spPr/>
    </dgm:pt>
    <dgm:pt modelId="{8F652064-97F3-474B-946D-D612AEB7CC4E}" type="pres">
      <dgm:prSet presAssocID="{6C405121-61EB-4F9F-BCC7-AF7E5D34D14D}" presName="node" presStyleLbl="node1" presStyleIdx="2" presStyleCnt="4" custLinFactX="13023" custLinFactNeighborX="100000" custLinFactNeighborY="8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D5AD7-37FC-4C40-8863-864B5DA7A0DB}" type="pres">
      <dgm:prSet presAssocID="{0E1F1950-F6BF-4A7F-BFA6-9F045C04E5AB}" presName="sibTrans" presStyleCnt="0"/>
      <dgm:spPr/>
    </dgm:pt>
    <dgm:pt modelId="{85C24DE3-7DE3-48BF-8D20-341AD2F1D726}" type="pres">
      <dgm:prSet presAssocID="{E1096147-42FA-425C-BAB7-8C0AED289F62}" presName="node" presStyleLbl="node1" presStyleIdx="3" presStyleCnt="4" custLinFactX="-24457" custLinFactNeighborX="-100000" custLinFactNeighborY="8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119FF2-F09D-4F21-A520-E508C7C93E5D}" type="presOf" srcId="{E1096147-42FA-425C-BAB7-8C0AED289F62}" destId="{85C24DE3-7DE3-48BF-8D20-341AD2F1D726}" srcOrd="0" destOrd="0" presId="urn:microsoft.com/office/officeart/2005/8/layout/default"/>
    <dgm:cxn modelId="{F348F99D-BF13-4FFB-9B37-6338562E4CD2}" type="presOf" srcId="{6797C7F4-8D66-462C-BF8E-8DE1BD312F70}" destId="{CCEDC7B3-CAAB-4DE1-8AB0-1D989DB00A82}" srcOrd="0" destOrd="0" presId="urn:microsoft.com/office/officeart/2005/8/layout/default"/>
    <dgm:cxn modelId="{39A306D5-DA7E-4450-A4A2-8C62FA25109C}" srcId="{6797C7F4-8D66-462C-BF8E-8DE1BD312F70}" destId="{E1096147-42FA-425C-BAB7-8C0AED289F62}" srcOrd="3" destOrd="0" parTransId="{C3C33FDF-B83D-43CE-AFB8-21B3B1F25AA9}" sibTransId="{8D9650E5-52D3-4CB7-A27A-D7917D93F7A7}"/>
    <dgm:cxn modelId="{A5A57235-9F05-41D3-8F82-6037EFB25971}" type="presOf" srcId="{DABA9346-D821-4040-A356-542D62697C50}" destId="{F251DE15-B65D-4BB1-996D-79551E3514B7}" srcOrd="0" destOrd="0" presId="urn:microsoft.com/office/officeart/2005/8/layout/default"/>
    <dgm:cxn modelId="{F97C39F5-49AE-4DCF-A54A-6C18CC1541D1}" srcId="{6797C7F4-8D66-462C-BF8E-8DE1BD312F70}" destId="{DABA9346-D821-4040-A356-542D62697C50}" srcOrd="1" destOrd="0" parTransId="{5EC7B401-8EFD-483A-BDAD-3FEB8877EB86}" sibTransId="{4E3374E0-96D0-4DC0-B414-51CD47E382C4}"/>
    <dgm:cxn modelId="{1C504622-318A-4988-B429-D26CA76A3A5F}" type="presOf" srcId="{7D50B481-7764-4F02-81E4-AECE7E60E36D}" destId="{49C7A6FA-A5A7-4B97-9D1A-B14DB7373BBD}" srcOrd="0" destOrd="0" presId="urn:microsoft.com/office/officeart/2005/8/layout/default"/>
    <dgm:cxn modelId="{6897B260-AA54-4C4D-8C6D-B4CFDAE285F7}" srcId="{6797C7F4-8D66-462C-BF8E-8DE1BD312F70}" destId="{7D50B481-7764-4F02-81E4-AECE7E60E36D}" srcOrd="0" destOrd="0" parTransId="{E62A9E77-8A48-4BA4-9B0F-68D4CB552941}" sibTransId="{71C26840-71EE-4F1C-BCC2-4264D914B3B2}"/>
    <dgm:cxn modelId="{BD6495E4-2B1A-4CFD-9618-6C2D57D94ED4}" srcId="{6797C7F4-8D66-462C-BF8E-8DE1BD312F70}" destId="{6C405121-61EB-4F9F-BCC7-AF7E5D34D14D}" srcOrd="2" destOrd="0" parTransId="{1D5E1039-7578-44C0-B509-7F12B35C4E32}" sibTransId="{0E1F1950-F6BF-4A7F-BFA6-9F045C04E5AB}"/>
    <dgm:cxn modelId="{ACD16C8B-62E0-4960-A57F-5F1511F11521}" type="presOf" srcId="{6C405121-61EB-4F9F-BCC7-AF7E5D34D14D}" destId="{8F652064-97F3-474B-946D-D612AEB7CC4E}" srcOrd="0" destOrd="0" presId="urn:microsoft.com/office/officeart/2005/8/layout/default"/>
    <dgm:cxn modelId="{A8D3CF6F-2943-49B6-B3D3-51ABD2EB43F3}" type="presParOf" srcId="{CCEDC7B3-CAAB-4DE1-8AB0-1D989DB00A82}" destId="{49C7A6FA-A5A7-4B97-9D1A-B14DB7373BBD}" srcOrd="0" destOrd="0" presId="urn:microsoft.com/office/officeart/2005/8/layout/default"/>
    <dgm:cxn modelId="{46E88A08-7F99-4C93-850B-93C2BA870BCB}" type="presParOf" srcId="{CCEDC7B3-CAAB-4DE1-8AB0-1D989DB00A82}" destId="{0DE00749-F1B4-4F50-BB8F-BD151FD1F6B5}" srcOrd="1" destOrd="0" presId="urn:microsoft.com/office/officeart/2005/8/layout/default"/>
    <dgm:cxn modelId="{936C9128-D038-48FE-885E-3D8F450D7112}" type="presParOf" srcId="{CCEDC7B3-CAAB-4DE1-8AB0-1D989DB00A82}" destId="{F251DE15-B65D-4BB1-996D-79551E3514B7}" srcOrd="2" destOrd="0" presId="urn:microsoft.com/office/officeart/2005/8/layout/default"/>
    <dgm:cxn modelId="{CBA7D1F0-C8EB-4365-B26B-CCCD9576DC33}" type="presParOf" srcId="{CCEDC7B3-CAAB-4DE1-8AB0-1D989DB00A82}" destId="{6EB4EDB2-0667-4086-AE53-C034DD8CAA69}" srcOrd="3" destOrd="0" presId="urn:microsoft.com/office/officeart/2005/8/layout/default"/>
    <dgm:cxn modelId="{88B2BF9F-BDCA-4079-B65B-6F49623CF18A}" type="presParOf" srcId="{CCEDC7B3-CAAB-4DE1-8AB0-1D989DB00A82}" destId="{8F652064-97F3-474B-946D-D612AEB7CC4E}" srcOrd="4" destOrd="0" presId="urn:microsoft.com/office/officeart/2005/8/layout/default"/>
    <dgm:cxn modelId="{E7F364B8-59E9-4527-8750-A62B6411324A}" type="presParOf" srcId="{CCEDC7B3-CAAB-4DE1-8AB0-1D989DB00A82}" destId="{8B2D5AD7-37FC-4C40-8863-864B5DA7A0DB}" srcOrd="5" destOrd="0" presId="urn:microsoft.com/office/officeart/2005/8/layout/default"/>
    <dgm:cxn modelId="{81A5F72D-476C-4C7A-A77C-9FCAA4D631DF}" type="presParOf" srcId="{CCEDC7B3-CAAB-4DE1-8AB0-1D989DB00A82}" destId="{85C24DE3-7DE3-48BF-8D20-341AD2F1D72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7A6FA-A5A7-4B97-9D1A-B14DB7373BBD}">
      <dsp:nvSpPr>
        <dsp:cNvPr id="0" name=""/>
        <dsp:cNvSpPr/>
      </dsp:nvSpPr>
      <dsp:spPr>
        <a:xfrm>
          <a:off x="767" y="410114"/>
          <a:ext cx="2993726" cy="17962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entury" pitchFamily="18" charset="0"/>
            </a:rPr>
            <a:t>Corporate communication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formal communication</a:t>
          </a:r>
          <a:endParaRPr lang="ru-RU" sz="2400" kern="1200" dirty="0"/>
        </a:p>
      </dsp:txBody>
      <dsp:txXfrm>
        <a:off x="767" y="410114"/>
        <a:ext cx="2993726" cy="1796235"/>
      </dsp:txXfrm>
    </dsp:sp>
    <dsp:sp modelId="{F251DE15-B65D-4BB1-996D-79551E3514B7}">
      <dsp:nvSpPr>
        <dsp:cNvPr id="0" name=""/>
        <dsp:cNvSpPr/>
      </dsp:nvSpPr>
      <dsp:spPr>
        <a:xfrm>
          <a:off x="3293866" y="410114"/>
          <a:ext cx="2993726" cy="17962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entury" pitchFamily="18" charset="0"/>
            </a:rPr>
            <a:t>Business communication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skills of employees</a:t>
          </a:r>
          <a:endParaRPr lang="ru-RU" sz="2400" kern="1200" dirty="0">
            <a:latin typeface="Century" pitchFamily="18" charset="0"/>
          </a:endParaRPr>
        </a:p>
      </dsp:txBody>
      <dsp:txXfrm>
        <a:off x="3293866" y="410114"/>
        <a:ext cx="2993726" cy="1796235"/>
      </dsp:txXfrm>
    </dsp:sp>
    <dsp:sp modelId="{8F652064-97F3-474B-946D-D612AEB7CC4E}">
      <dsp:nvSpPr>
        <dsp:cNvPr id="0" name=""/>
        <dsp:cNvSpPr/>
      </dsp:nvSpPr>
      <dsp:spPr>
        <a:xfrm>
          <a:off x="3294633" y="2664293"/>
          <a:ext cx="2993726" cy="17962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entury" pitchFamily="18" charset="0"/>
            </a:rPr>
            <a:t>Management communication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management skills </a:t>
          </a:r>
          <a:endParaRPr lang="ru-RU" sz="2400" kern="1200" dirty="0"/>
        </a:p>
      </dsp:txBody>
      <dsp:txXfrm>
        <a:off x="3294633" y="2664293"/>
        <a:ext cx="2993726" cy="1796235"/>
      </dsp:txXfrm>
    </dsp:sp>
    <dsp:sp modelId="{85C24DE3-7DE3-48BF-8D20-341AD2F1D726}">
      <dsp:nvSpPr>
        <dsp:cNvPr id="0" name=""/>
        <dsp:cNvSpPr/>
      </dsp:nvSpPr>
      <dsp:spPr>
        <a:xfrm>
          <a:off x="0" y="2664293"/>
          <a:ext cx="2993726" cy="17962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entury" pitchFamily="18" charset="0"/>
            </a:rPr>
            <a:t>Organizational communication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theoretically oriented issues</a:t>
          </a:r>
          <a:endParaRPr lang="ru-RU" sz="2400" kern="1200" dirty="0"/>
        </a:p>
      </dsp:txBody>
      <dsp:txXfrm>
        <a:off x="0" y="2664293"/>
        <a:ext cx="2993726" cy="1796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0.58403</cdr:x>
      <cdr:y>0.07407</cdr:y>
    </cdr:from>
    <cdr:to>
      <cdr:x>0.66868</cdr:x>
      <cdr:y>0.2716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968552" y="432048"/>
          <a:ext cx="720080" cy="115212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2878A4-2552-4FA2-A678-EC8341103C4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C0EED5-AAA2-41C3-B25F-C5B8126A5BDB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ru-RU" dirty="0" err="1" smtClean="0"/>
              <a:t>Гамозова</a:t>
            </a:r>
            <a:r>
              <a:rPr lang="ru-RU" dirty="0" smtClean="0"/>
              <a:t> Елена</a:t>
            </a:r>
          </a:p>
          <a:p>
            <a:r>
              <a:rPr lang="ru-RU" dirty="0" smtClean="0"/>
              <a:t>1 курс магистратуры</a:t>
            </a:r>
          </a:p>
          <a:p>
            <a:r>
              <a:rPr lang="ru-RU" dirty="0" smtClean="0"/>
              <a:t>Кафедра управления человеческими ресурсами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4392488" cy="21336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Century" pitchFamily="18" charset="0"/>
              </a:rPr>
              <a:t>Внутренние коммуникации как инструмент управления</a:t>
            </a:r>
            <a:endParaRPr lang="ru-RU" sz="32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CRANET 2008</a:t>
            </a:r>
            <a:br>
              <a:rPr lang="en-US" dirty="0" smtClean="0"/>
            </a:br>
            <a:r>
              <a:rPr lang="en-US" dirty="0" smtClean="0"/>
              <a:t>2010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Раздел 1. Деятельность в области управления персоналом в организации</a:t>
            </a:r>
            <a:endParaRPr lang="en-US" sz="1200" dirty="0" smtClean="0"/>
          </a:p>
          <a:p>
            <a:r>
              <a:rPr lang="ru-RU" sz="1200" dirty="0"/>
              <a:t>Раздел 5. Трудовые отношения и коммуникации</a:t>
            </a:r>
          </a:p>
        </p:txBody>
      </p:sp>
    </p:spTree>
    <p:extLst>
      <p:ext uri="{BB962C8B-B14F-4D97-AF65-F5344CB8AC3E}">
        <p14:creationId xmlns:p14="http://schemas.microsoft.com/office/powerpoint/2010/main" val="38513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48872620"/>
              </p:ext>
            </p:extLst>
          </p:nvPr>
        </p:nvGraphicFramePr>
        <p:xfrm>
          <a:off x="539552" y="836712"/>
          <a:ext cx="7992888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>
            <a:off x="3419872" y="5661248"/>
            <a:ext cx="4392488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932040" y="5877272"/>
            <a:ext cx="1584176" cy="504056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90%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279" y="22301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01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17920833"/>
              </p:ext>
            </p:extLst>
          </p:nvPr>
        </p:nvGraphicFramePr>
        <p:xfrm>
          <a:off x="971600" y="980728"/>
          <a:ext cx="734481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3279" y="22301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2008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91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404373"/>
              </p:ext>
            </p:extLst>
          </p:nvPr>
        </p:nvGraphicFramePr>
        <p:xfrm>
          <a:off x="206164" y="764704"/>
          <a:ext cx="4797883" cy="471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63019" y="6276907"/>
            <a:ext cx="5129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Наличие внутренних документов</a:t>
            </a:r>
            <a:endParaRPr lang="ru-RU" sz="2400" dirty="0">
              <a:latin typeface="Century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6873"/>
              </p:ext>
            </p:extLst>
          </p:nvPr>
        </p:nvGraphicFramePr>
        <p:xfrm>
          <a:off x="5264757" y="210840"/>
          <a:ext cx="3456384" cy="5975064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66274"/>
                <a:gridCol w="3090110"/>
              </a:tblGrid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А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Общая (бизнес) стратегия организации</a:t>
                      </a:r>
                      <a:endParaRPr lang="ru-RU" sz="140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Б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Стратегия управления человеческими ресурсами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В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Основные направления кадровой политики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Правила внутреннего трудового распорядка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Положение о персонале</a:t>
                      </a:r>
                      <a:endParaRPr lang="ru-RU" sz="140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Е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Коллективный договор</a:t>
                      </a:r>
                      <a:endParaRPr lang="ru-RU" sz="140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Ж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Кодекс корпоративной социальной ответственности (КСО)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З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Социальный отчет</a:t>
                      </a:r>
                      <a:endParaRPr lang="ru-RU" sz="140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И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Кодекс корпоративной культуры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К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Этический кодекс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</a:tr>
              <a:tr h="540072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Л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Программа развития персонала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3279" y="22301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834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23436975"/>
              </p:ext>
            </p:extLst>
          </p:nvPr>
        </p:nvGraphicFramePr>
        <p:xfrm>
          <a:off x="107504" y="1124744"/>
          <a:ext cx="489654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969415"/>
              </p:ext>
            </p:extLst>
          </p:nvPr>
        </p:nvGraphicFramePr>
        <p:xfrm>
          <a:off x="5120741" y="476672"/>
          <a:ext cx="3744416" cy="547359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96797"/>
                <a:gridCol w="3347619"/>
              </a:tblGrid>
              <a:tr h="542238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Положение о найме и увольнении персонала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255487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Н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Положение об адаптации персонала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</a:tr>
              <a:tr h="255487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Положение об оплате труда</a:t>
                      </a:r>
                      <a:endParaRPr lang="ru-RU" sz="140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255487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Положение о премировании персонала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542238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Положение о системе поощрений персонала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542238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Положение о социальных гарантиях и льготах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542238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Т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Положение о профессиональном обучении персонала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255487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У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Положение о кадровом резерве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</a:tr>
              <a:tr h="542238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Ф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Программа (положение) работы с молодежью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>
                    <a:solidFill>
                      <a:schemeClr val="accent2"/>
                    </a:solidFill>
                  </a:tcPr>
                </a:tc>
              </a:tr>
              <a:tr h="542238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Х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Положение об оценке (аттестации) персонала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255487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Ц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Штатное расписание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542238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Ч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Положения о структурных подразделениях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  <a:tr h="255487"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Ш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  <a:tc>
                  <a:txBody>
                    <a:bodyPr/>
                    <a:lstStyle/>
                    <a:p>
                      <a:pPr marR="3397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Должностные инструкции</a:t>
                      </a:r>
                      <a:endParaRPr lang="ru-RU" sz="1400" dirty="0"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29766" marR="29766" marT="0" marB="0" anchor="ctr"/>
                </a:tc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63019" y="6276907"/>
            <a:ext cx="5129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Наличие внутренних документов</a:t>
            </a:r>
            <a:endParaRPr lang="ru-RU" sz="2400" dirty="0"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279" y="22301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92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09027200"/>
              </p:ext>
            </p:extLst>
          </p:nvPr>
        </p:nvGraphicFramePr>
        <p:xfrm>
          <a:off x="1187624" y="1052736"/>
          <a:ext cx="67687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13279" y="22301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2008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78329" y="6290365"/>
            <a:ext cx="4597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Century" pitchFamily="18" charset="0"/>
              </a:rPr>
              <a:t>Оповещение сотрудников</a:t>
            </a:r>
            <a:endParaRPr lang="ru-RU" sz="28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60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255186"/>
              </p:ext>
            </p:extLst>
          </p:nvPr>
        </p:nvGraphicFramePr>
        <p:xfrm>
          <a:off x="323528" y="404664"/>
          <a:ext cx="850728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78329" y="6290365"/>
            <a:ext cx="4597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Century" pitchFamily="18" charset="0"/>
              </a:rPr>
              <a:t>Оповещение сотрудников</a:t>
            </a:r>
            <a:endParaRPr lang="ru-RU" sz="2800" dirty="0">
              <a:latin typeface="Century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836712"/>
            <a:ext cx="720080" cy="115212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123728" y="836712"/>
            <a:ext cx="720080" cy="115212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5699" y="116632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0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347864" y="1013682"/>
            <a:ext cx="2160240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Общая численность персонала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590564" y="4487998"/>
            <a:ext cx="1586651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Стратегия</a:t>
            </a:r>
          </a:p>
          <a:p>
            <a:pPr algn="ctr"/>
            <a:r>
              <a:rPr lang="ru-RU" sz="1600" dirty="0" smtClean="0"/>
              <a:t>бизнеса</a:t>
            </a:r>
            <a:endParaRPr lang="ru-RU" sz="16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522999" y="2502106"/>
            <a:ext cx="979271" cy="961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43607" y="2605092"/>
            <a:ext cx="947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r=.279*</a:t>
            </a:r>
          </a:p>
          <a:p>
            <a:r>
              <a:rPr lang="en-US" dirty="0" smtClean="0"/>
              <a:t>p=0.037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082840" y="3469799"/>
            <a:ext cx="1440160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Миссия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4383889" y="3205461"/>
            <a:ext cx="1" cy="10555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75856" y="3614686"/>
            <a:ext cx="904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r=.310*</a:t>
            </a:r>
          </a:p>
          <a:p>
            <a:r>
              <a:rPr lang="en-US" dirty="0" smtClean="0"/>
              <a:t>p=0.02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699547" y="3397791"/>
            <a:ext cx="1586651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Стратегия </a:t>
            </a:r>
          </a:p>
          <a:p>
            <a:pPr algn="ctr"/>
            <a:r>
              <a:rPr lang="en-US" sz="1600" dirty="0" smtClean="0"/>
              <a:t>HR</a:t>
            </a:r>
            <a:endParaRPr lang="ru-RU" sz="16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5580112" y="2605092"/>
            <a:ext cx="495672" cy="6867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5512632" y="2639485"/>
            <a:ext cx="495672" cy="6867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07005" y="2566645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r=.409**</a:t>
            </a:r>
          </a:p>
          <a:p>
            <a:r>
              <a:rPr lang="en-US" dirty="0" smtClean="0"/>
              <a:t>p=0.002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2179" y="6237312"/>
            <a:ext cx="2322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R-Spearmen</a:t>
            </a:r>
          </a:p>
          <a:p>
            <a:r>
              <a:rPr lang="en-US" sz="1200" dirty="0" smtClean="0"/>
              <a:t>*Correlation is sign. at level 0.05</a:t>
            </a:r>
          </a:p>
          <a:p>
            <a:r>
              <a:rPr lang="en-US" sz="1200" dirty="0" smtClean="0"/>
              <a:t>** Correlation is sign. at level 0.01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3279" y="22301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2008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5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45095" y="991130"/>
            <a:ext cx="2160240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Миссия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603596" y="4650611"/>
            <a:ext cx="1586651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ysClr val="windowText" lastClr="000000"/>
                </a:solidFill>
              </a:rPr>
              <a:t>Стратегия</a:t>
            </a:r>
          </a:p>
          <a:p>
            <a:pPr algn="ctr"/>
            <a:r>
              <a:rPr lang="en-US" sz="1600" dirty="0" smtClean="0">
                <a:solidFill>
                  <a:sysClr val="windowText" lastClr="000000"/>
                </a:solidFill>
              </a:rPr>
              <a:t>HR</a:t>
            </a:r>
            <a:endParaRPr lang="ru-RU" sz="1600" dirty="0">
              <a:solidFill>
                <a:sysClr val="windowText" lastClr="0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466324" y="3036816"/>
            <a:ext cx="1719536" cy="11357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Политика </a:t>
            </a:r>
          </a:p>
          <a:p>
            <a:pPr algn="ctr"/>
            <a:r>
              <a:rPr lang="ru-RU" sz="1200" dirty="0" smtClean="0"/>
              <a:t>коммуникаций</a:t>
            </a:r>
            <a:endParaRPr lang="ru-RU" sz="1200" dirty="0"/>
          </a:p>
        </p:txBody>
      </p:sp>
      <p:sp>
        <p:nvSpPr>
          <p:cNvPr id="7" name="Овал 6"/>
          <p:cNvSpPr/>
          <p:nvPr/>
        </p:nvSpPr>
        <p:spPr>
          <a:xfrm>
            <a:off x="2270269" y="3933056"/>
            <a:ext cx="1728192" cy="1203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Этический кодекс</a:t>
            </a:r>
            <a:endParaRPr lang="ru-RU" sz="1200" dirty="0"/>
          </a:p>
        </p:txBody>
      </p:sp>
      <p:sp>
        <p:nvSpPr>
          <p:cNvPr id="8" name="Овал 7"/>
          <p:cNvSpPr/>
          <p:nvPr/>
        </p:nvSpPr>
        <p:spPr>
          <a:xfrm>
            <a:off x="340346" y="3257016"/>
            <a:ext cx="1728192" cy="11833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Корпоративные</a:t>
            </a:r>
          </a:p>
          <a:p>
            <a:pPr algn="ctr"/>
            <a:r>
              <a:rPr lang="ru-RU" sz="1200" dirty="0" smtClean="0"/>
              <a:t>ценности</a:t>
            </a:r>
            <a:endParaRPr lang="ru-RU" sz="12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52120" y="2204864"/>
            <a:ext cx="936104" cy="8640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80112" y="2204864"/>
            <a:ext cx="936104" cy="8640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85125" y="3030067"/>
            <a:ext cx="1080120" cy="147130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875569" y="3006614"/>
            <a:ext cx="1059533" cy="14869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3459480" y="3068960"/>
            <a:ext cx="364774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3419872" y="3030067"/>
            <a:ext cx="364774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979712" y="2204864"/>
            <a:ext cx="830459" cy="9357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2068538" y="2204864"/>
            <a:ext cx="830459" cy="9357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60281" y="4211755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r=.656**</a:t>
            </a:r>
          </a:p>
          <a:p>
            <a:r>
              <a:rPr lang="en-US" dirty="0" smtClean="0"/>
              <a:t>p=000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2179" y="6237312"/>
            <a:ext cx="2394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R-Spearmen</a:t>
            </a:r>
          </a:p>
          <a:p>
            <a:r>
              <a:rPr lang="en-US" sz="1200" dirty="0" smtClean="0"/>
              <a:t>**All correlations sign. at level 0.01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0908" y="1951527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r=.392**</a:t>
            </a:r>
          </a:p>
          <a:p>
            <a:r>
              <a:rPr lang="en-US" dirty="0" smtClean="0"/>
              <a:t>p=003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496392" y="2817462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r=.382**</a:t>
            </a:r>
          </a:p>
          <a:p>
            <a:r>
              <a:rPr lang="en-US" dirty="0" smtClean="0"/>
              <a:t>p=004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955237" y="1951527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r=.533**</a:t>
            </a:r>
          </a:p>
          <a:p>
            <a:r>
              <a:rPr lang="en-US" dirty="0" smtClean="0"/>
              <a:t>p=000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13279" y="22301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2008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21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134365" y="836712"/>
            <a:ext cx="2160240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Стратегия бизнеса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2303906" y="2420888"/>
            <a:ext cx="830459" cy="9357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H="1">
            <a:off x="2195736" y="2404962"/>
            <a:ext cx="830459" cy="9357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1259632" y="3562819"/>
            <a:ext cx="1728192" cy="11833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Стратегия </a:t>
            </a:r>
            <a:endParaRPr lang="ru-RU" sz="1200" dirty="0"/>
          </a:p>
          <a:p>
            <a:pPr algn="ctr"/>
            <a:r>
              <a:rPr lang="en-US" sz="1200" dirty="0" smtClean="0"/>
              <a:t>HR</a:t>
            </a:r>
          </a:p>
        </p:txBody>
      </p:sp>
      <p:sp>
        <p:nvSpPr>
          <p:cNvPr id="6" name="Овал 5"/>
          <p:cNvSpPr/>
          <p:nvPr/>
        </p:nvSpPr>
        <p:spPr>
          <a:xfrm>
            <a:off x="5508104" y="3562818"/>
            <a:ext cx="1728192" cy="11833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CSR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532771" y="2351196"/>
            <a:ext cx="637162" cy="9895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436096" y="2351196"/>
            <a:ext cx="637162" cy="9895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16938" y="2694394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r=.431**</a:t>
            </a:r>
          </a:p>
          <a:p>
            <a:r>
              <a:rPr lang="en-US" dirty="0" smtClean="0"/>
              <a:t>p=.001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44208" y="2686893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r=.364**</a:t>
            </a:r>
          </a:p>
          <a:p>
            <a:r>
              <a:rPr lang="en-US" dirty="0" smtClean="0"/>
              <a:t>p=.006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13279" y="22301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2008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62179" y="6237312"/>
            <a:ext cx="2394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R-Spearmen</a:t>
            </a:r>
          </a:p>
          <a:p>
            <a:r>
              <a:rPr lang="en-US" sz="1200" dirty="0" smtClean="0"/>
              <a:t>**All correlations sign. at level 0.01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63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9552" y="359627"/>
            <a:ext cx="31566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Century" pitchFamily="18" charset="0"/>
              </a:rPr>
              <a:t>4 </a:t>
            </a:r>
            <a:r>
              <a:rPr lang="en-US" sz="2800" dirty="0" err="1" smtClean="0">
                <a:latin typeface="Century" pitchFamily="18" charset="0"/>
              </a:rPr>
              <a:t>Bs</a:t>
            </a:r>
            <a:r>
              <a:rPr lang="en-US" sz="2800" dirty="0" smtClean="0">
                <a:latin typeface="Century" pitchFamily="18" charset="0"/>
              </a:rPr>
              <a:t> </a:t>
            </a:r>
            <a:r>
              <a:rPr lang="ru-RU" sz="2800" dirty="0" smtClean="0">
                <a:latin typeface="Century" pitchFamily="18" charset="0"/>
              </a:rPr>
              <a:t>(</a:t>
            </a:r>
            <a:r>
              <a:rPr lang="en-US" sz="2800" dirty="0" smtClean="0">
                <a:latin typeface="Century" pitchFamily="18" charset="0"/>
              </a:rPr>
              <a:t>Holtz </a:t>
            </a:r>
            <a:r>
              <a:rPr lang="ru-RU" sz="2800" dirty="0">
                <a:latin typeface="Century" pitchFamily="18" charset="0"/>
              </a:rPr>
              <a:t>,</a:t>
            </a:r>
            <a:r>
              <a:rPr lang="en-US" sz="2800" dirty="0" smtClean="0">
                <a:latin typeface="Century" pitchFamily="18" charset="0"/>
              </a:rPr>
              <a:t>2004)</a:t>
            </a:r>
          </a:p>
          <a:p>
            <a:endParaRPr lang="ru-RU" sz="2800" dirty="0">
              <a:latin typeface="Century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1313734"/>
            <a:ext cx="3156633" cy="8191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irthdays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285256"/>
            <a:ext cx="3156633" cy="8191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irthdays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3284984"/>
            <a:ext cx="3156633" cy="8191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rides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7033" y="4293096"/>
            <a:ext cx="3156633" cy="8191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owling scores</a:t>
            </a:r>
            <a:endParaRPr lang="ru-RU" dirty="0"/>
          </a:p>
        </p:txBody>
      </p:sp>
      <p:sp>
        <p:nvSpPr>
          <p:cNvPr id="14" name="Нашивка 13"/>
          <p:cNvSpPr/>
          <p:nvPr/>
        </p:nvSpPr>
        <p:spPr>
          <a:xfrm>
            <a:off x="3934898" y="1325954"/>
            <a:ext cx="576064" cy="3699442"/>
          </a:xfrm>
          <a:prstGeom prst="chevron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4354727" y="1313734"/>
            <a:ext cx="576064" cy="3699442"/>
          </a:xfrm>
          <a:prstGeom prst="chevron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20071" y="2667843"/>
            <a:ext cx="3456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entury" pitchFamily="18" charset="0"/>
              </a:rPr>
              <a:t>sharing organizational goals and strategic vision </a:t>
            </a:r>
            <a:endParaRPr lang="ru-RU" sz="2000" dirty="0" smtClean="0">
              <a:latin typeface="Century" pitchFamily="18" charset="0"/>
            </a:endParaRPr>
          </a:p>
          <a:p>
            <a:r>
              <a:rPr lang="en-US" sz="2000" dirty="0" smtClean="0">
                <a:latin typeface="Century" pitchFamily="18" charset="0"/>
              </a:rPr>
              <a:t>with the employees 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000" y="6237312"/>
            <a:ext cx="8643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latin typeface="Century" pitchFamily="18" charset="0"/>
              </a:rPr>
              <a:t>Apoorva</a:t>
            </a:r>
            <a:r>
              <a:rPr lang="en-US" sz="1200" dirty="0">
                <a:latin typeface="Century" pitchFamily="18" charset="0"/>
              </a:rPr>
              <a:t> </a:t>
            </a:r>
            <a:r>
              <a:rPr lang="en-US" sz="1200" dirty="0" err="1" smtClean="0">
                <a:latin typeface="Century" pitchFamily="18" charset="0"/>
              </a:rPr>
              <a:t>Bharadwaj</a:t>
            </a:r>
            <a:r>
              <a:rPr lang="en-US" sz="1200" dirty="0" smtClean="0">
                <a:latin typeface="Century" pitchFamily="18" charset="0"/>
              </a:rPr>
              <a:t>, Planning </a:t>
            </a:r>
            <a:r>
              <a:rPr lang="en-US" sz="1200" dirty="0">
                <a:latin typeface="Century" pitchFamily="18" charset="0"/>
              </a:rPr>
              <a:t>Internal Communication </a:t>
            </a:r>
            <a:r>
              <a:rPr lang="en-US" sz="1200" dirty="0" smtClean="0">
                <a:latin typeface="Century" pitchFamily="18" charset="0"/>
              </a:rPr>
              <a:t>Profile for </a:t>
            </a:r>
            <a:r>
              <a:rPr lang="en-US" sz="1200" dirty="0">
                <a:latin typeface="Century" pitchFamily="18" charset="0"/>
              </a:rPr>
              <a:t>Organizational </a:t>
            </a:r>
            <a:r>
              <a:rPr lang="en-US" sz="1200" dirty="0" smtClean="0">
                <a:latin typeface="Century" pitchFamily="18" charset="0"/>
              </a:rPr>
              <a:t>Effectiveness. </a:t>
            </a:r>
            <a:r>
              <a:rPr lang="en-US" sz="1200" i="1" dirty="0"/>
              <a:t>IIM Kozhikode Society &amp; Management Review, 3, 2 (2014): 183–192</a:t>
            </a:r>
            <a:endParaRPr lang="ru-RU" sz="12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0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42" y="601242"/>
            <a:ext cx="3970044" cy="3181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85" y="3730225"/>
            <a:ext cx="4147740" cy="3107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41781"/>
            <a:ext cx="3807162" cy="3050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37" y="764704"/>
            <a:ext cx="3740588" cy="2997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133" y="8681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2008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97412" y="86810"/>
            <a:ext cx="7260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/>
              <a:t>В какой степени Вы используете следующие методы при информировании работников о важнейших вопросах?</a:t>
            </a:r>
          </a:p>
        </p:txBody>
      </p:sp>
    </p:spTree>
    <p:extLst>
      <p:ext uri="{BB962C8B-B14F-4D97-AF65-F5344CB8AC3E}">
        <p14:creationId xmlns:p14="http://schemas.microsoft.com/office/powerpoint/2010/main" val="14734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21" y="764704"/>
            <a:ext cx="3442966" cy="275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10734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2008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764704"/>
            <a:ext cx="3263232" cy="261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91680" y="104062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/>
              <a:t>Как осуществляются коммуникации работников с руководством компании?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42340"/>
            <a:ext cx="3479256" cy="2787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42340"/>
            <a:ext cx="3350945" cy="2685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44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82" y="673995"/>
            <a:ext cx="3263232" cy="261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82" y="636968"/>
            <a:ext cx="3355652" cy="2688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98" y="3587506"/>
            <a:ext cx="3350199" cy="2688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62" y="3501008"/>
            <a:ext cx="3570983" cy="28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10734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CRANET 2008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104062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/>
              <a:t>Как осуществляются коммуникации работников с руководством компании?</a:t>
            </a:r>
          </a:p>
        </p:txBody>
      </p:sp>
    </p:spTree>
    <p:extLst>
      <p:ext uri="{BB962C8B-B14F-4D97-AF65-F5344CB8AC3E}">
        <p14:creationId xmlns:p14="http://schemas.microsoft.com/office/powerpoint/2010/main" val="59527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61616" y="1011327"/>
            <a:ext cx="8014840" cy="5112568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  <a:p>
            <a:pPr algn="ctr"/>
            <a:endParaRPr lang="ru-RU" dirty="0" smtClean="0">
              <a:solidFill>
                <a:prstClr val="white"/>
              </a:solidFill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Внешние факторы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9828" y="3360099"/>
            <a:ext cx="2304256" cy="119806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Century" pitchFamily="18" charset="0"/>
              </a:rPr>
              <a:t>Корпоративные коммуникации</a:t>
            </a:r>
            <a:endParaRPr lang="en-US" dirty="0" smtClean="0">
              <a:solidFill>
                <a:prstClr val="black"/>
              </a:solidFill>
              <a:latin typeface="Century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Century" pitchFamily="18" charset="0"/>
              </a:rPr>
              <a:t> (Источник и содержание)</a:t>
            </a:r>
            <a:endParaRPr lang="ru-RU" dirty="0">
              <a:solidFill>
                <a:prstClr val="black"/>
              </a:solidFill>
              <a:latin typeface="Century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74893" y="3420616"/>
            <a:ext cx="2304256" cy="1008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Century" pitchFamily="18" charset="0"/>
              </a:rPr>
              <a:t>КОМУ </a:t>
            </a:r>
          </a:p>
          <a:p>
            <a:pPr algn="ctr"/>
            <a:r>
              <a:rPr lang="ru-RU" dirty="0" smtClean="0">
                <a:solidFill>
                  <a:prstClr val="white"/>
                </a:solidFill>
                <a:latin typeface="Century" pitchFamily="18" charset="0"/>
              </a:rPr>
              <a:t>(Целевые группы)</a:t>
            </a:r>
            <a:endParaRPr lang="ru-RU" dirty="0">
              <a:solidFill>
                <a:prstClr val="white"/>
              </a:solidFill>
              <a:latin typeface="Century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441824" y="3751490"/>
            <a:ext cx="2376264" cy="415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4130" y="2924052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Century" pitchFamily="18" charset="0"/>
              </a:rPr>
              <a:t>КАК 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Century" pitchFamily="18" charset="0"/>
              </a:rPr>
              <a:t>(Средства)</a:t>
            </a:r>
            <a:endParaRPr lang="ru-RU" dirty="0">
              <a:solidFill>
                <a:prstClr val="black"/>
              </a:solidFill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1849" y="188640"/>
            <a:ext cx="6776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Century" pitchFamily="18" charset="0"/>
              </a:rPr>
              <a:t>Модель анализа внутренних коммуникаций</a:t>
            </a:r>
            <a:endParaRPr lang="ru-RU" sz="2400" dirty="0">
              <a:solidFill>
                <a:prstClr val="black"/>
              </a:solidFill>
              <a:latin typeface="Century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Выгнутая вниз стрелка 9"/>
          <p:cNvSpPr/>
          <p:nvPr/>
        </p:nvSpPr>
        <p:spPr>
          <a:xfrm rot="10960022">
            <a:off x="2435643" y="1366578"/>
            <a:ext cx="3984682" cy="1597688"/>
          </a:xfrm>
          <a:prstGeom prst="curvedUpArrow">
            <a:avLst>
              <a:gd name="adj1" fmla="val 17383"/>
              <a:gd name="adj2" fmla="val 45920"/>
              <a:gd name="adj3" fmla="val 179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1883" y="1926742"/>
            <a:ext cx="1914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entury" pitchFamily="18" charset="0"/>
              </a:rPr>
              <a:t>Обратная связь</a:t>
            </a:r>
            <a:endParaRPr lang="ru-RU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8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-18256" y="1052736"/>
            <a:ext cx="8892480" cy="3691880"/>
          </a:xfrm>
        </p:spPr>
        <p:txBody>
          <a:bodyPr>
            <a:normAutofit/>
          </a:bodyPr>
          <a:lstStyle/>
          <a:p>
            <a:r>
              <a:rPr lang="en-US" sz="2000" dirty="0"/>
              <a:t>Since employees </a:t>
            </a:r>
            <a:r>
              <a:rPr lang="en-US" sz="2000" dirty="0" smtClean="0"/>
              <a:t>have themselves </a:t>
            </a:r>
            <a:r>
              <a:rPr lang="en-US" sz="2000" dirty="0"/>
              <a:t>posited through multivariate surveys </a:t>
            </a:r>
            <a:r>
              <a:rPr lang="en-US" sz="2000" dirty="0" smtClean="0"/>
              <a:t>that improvement </a:t>
            </a:r>
            <a:r>
              <a:rPr lang="en-US" sz="2000" dirty="0"/>
              <a:t>in communication can mobilize the </a:t>
            </a:r>
            <a:r>
              <a:rPr lang="en-US" sz="2000" dirty="0" smtClean="0"/>
              <a:t>ambient functioning </a:t>
            </a:r>
            <a:r>
              <a:rPr lang="en-US" sz="2000" dirty="0"/>
              <a:t>of an organization, this area is of </a:t>
            </a:r>
            <a:r>
              <a:rPr lang="en-US" sz="2000" dirty="0" smtClean="0"/>
              <a:t>prominence to </a:t>
            </a:r>
            <a:r>
              <a:rPr lang="en-US" sz="2000" dirty="0"/>
              <a:t>a human resource (HR) manager. Thus, one has to </a:t>
            </a:r>
            <a:r>
              <a:rPr lang="en-US" sz="2000" dirty="0" smtClean="0"/>
              <a:t>carefully </a:t>
            </a:r>
            <a:r>
              <a:rPr lang="fr-FR" sz="2000" dirty="0" smtClean="0"/>
              <a:t>design </a:t>
            </a:r>
            <a:r>
              <a:rPr lang="fr-FR" sz="2000" dirty="0"/>
              <a:t>communication apparatus, internal </a:t>
            </a:r>
            <a:r>
              <a:rPr lang="fr-FR" sz="2000" dirty="0" smtClean="0"/>
              <a:t>communication </a:t>
            </a:r>
            <a:r>
              <a:rPr lang="en-US" sz="2000" dirty="0" smtClean="0"/>
              <a:t>matrix </a:t>
            </a:r>
            <a:r>
              <a:rPr lang="en-US" sz="2000" dirty="0"/>
              <a:t>as an HR tool. Effective </a:t>
            </a:r>
            <a:r>
              <a:rPr lang="en-US" sz="2000" dirty="0" smtClean="0"/>
              <a:t>communication leads </a:t>
            </a:r>
            <a:r>
              <a:rPr lang="en-US" sz="2000" dirty="0"/>
              <a:t>to enhanced productivity, reduced absenteeism </a:t>
            </a:r>
            <a:r>
              <a:rPr lang="en-US" sz="2000" dirty="0" smtClean="0"/>
              <a:t>and costs</a:t>
            </a:r>
            <a:r>
              <a:rPr lang="en-US" sz="2000" dirty="0"/>
              <a:t>, and higher levels of innovation and quality </a:t>
            </a:r>
            <a:r>
              <a:rPr lang="en-US" sz="2000" dirty="0" smtClean="0"/>
              <a:t>services (</a:t>
            </a:r>
            <a:r>
              <a:rPr lang="en-US" sz="2000" dirty="0" err="1" smtClean="0"/>
              <a:t>Argenti</a:t>
            </a:r>
            <a:r>
              <a:rPr lang="en-US" sz="2000" dirty="0"/>
              <a:t>, 2007).</a:t>
            </a:r>
            <a:endParaRPr lang="ru-RU" sz="20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60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734" y="2173956"/>
            <a:ext cx="3312368" cy="86409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19" y="3368538"/>
            <a:ext cx="3312368" cy="86409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3707904" y="3282110"/>
            <a:ext cx="1512168" cy="950524"/>
          </a:xfrm>
          <a:prstGeom prst="stripedRightArrow">
            <a:avLst>
              <a:gd name="adj1" fmla="val 41385"/>
              <a:gd name="adj2" fmla="val 39949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424442" y="2144712"/>
            <a:ext cx="3312368" cy="86409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3368538"/>
            <a:ext cx="3312368" cy="86409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30325" y="2419919"/>
            <a:ext cx="21547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entury" pitchFamily="18" charset="0"/>
              </a:rPr>
              <a:t>Human </a:t>
            </a:r>
            <a:r>
              <a:rPr lang="en-US" sz="2000" dirty="0">
                <a:latin typeface="Century" pitchFamily="18" charset="0"/>
              </a:rPr>
              <a:t>resource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937626" y="2376705"/>
            <a:ext cx="228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entury" pitchFamily="18" charset="0"/>
              </a:rPr>
              <a:t>Management tool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8596" y="3600531"/>
            <a:ext cx="1438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entury" pitchFamily="18" charset="0"/>
              </a:rPr>
              <a:t>Marketing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12160" y="3600531"/>
            <a:ext cx="24769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entury" pitchFamily="18" charset="0"/>
              </a:rPr>
              <a:t>Internal </a:t>
            </a:r>
            <a:r>
              <a:rPr lang="en-US" sz="2000" dirty="0">
                <a:latin typeface="Century" pitchFamily="18" charset="0"/>
              </a:rPr>
              <a:t>marketing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864" y="1059129"/>
            <a:ext cx="8084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Подходы к рассмотрению внутренних коммуникаций</a:t>
            </a:r>
            <a:endParaRPr lang="ru-RU" sz="2400" dirty="0">
              <a:latin typeface="Century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38734" y="4653136"/>
            <a:ext cx="3312368" cy="86409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entury" pitchFamily="18" charset="0"/>
              </a:rPr>
              <a:t>Internal relations</a:t>
            </a:r>
            <a:endParaRPr lang="ru-RU" sz="2000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364088" y="4653136"/>
            <a:ext cx="3312368" cy="86409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436096" y="4910381"/>
            <a:ext cx="3219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entury" pitchFamily="18" charset="0"/>
              </a:rPr>
              <a:t>Change management tool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3000" y="6237312"/>
            <a:ext cx="8643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latin typeface="Century" pitchFamily="18" charset="0"/>
              </a:rPr>
              <a:t>Apoorva</a:t>
            </a:r>
            <a:r>
              <a:rPr lang="en-US" sz="1200" dirty="0">
                <a:latin typeface="Century" pitchFamily="18" charset="0"/>
              </a:rPr>
              <a:t> </a:t>
            </a:r>
            <a:r>
              <a:rPr lang="en-US" sz="1200" dirty="0" err="1" smtClean="0">
                <a:latin typeface="Century" pitchFamily="18" charset="0"/>
              </a:rPr>
              <a:t>Bharadwaj</a:t>
            </a:r>
            <a:r>
              <a:rPr lang="en-US" sz="1200" dirty="0" smtClean="0">
                <a:latin typeface="Century" pitchFamily="18" charset="0"/>
              </a:rPr>
              <a:t>, Planning </a:t>
            </a:r>
            <a:r>
              <a:rPr lang="en-US" sz="1200" dirty="0">
                <a:latin typeface="Century" pitchFamily="18" charset="0"/>
              </a:rPr>
              <a:t>Internal Communication </a:t>
            </a:r>
            <a:r>
              <a:rPr lang="en-US" sz="1200" dirty="0" smtClean="0">
                <a:latin typeface="Century" pitchFamily="18" charset="0"/>
              </a:rPr>
              <a:t>Profile for </a:t>
            </a:r>
            <a:r>
              <a:rPr lang="en-US" sz="1200" dirty="0">
                <a:latin typeface="Century" pitchFamily="18" charset="0"/>
              </a:rPr>
              <a:t>Organizational </a:t>
            </a:r>
            <a:r>
              <a:rPr lang="en-US" sz="1200" dirty="0" smtClean="0">
                <a:latin typeface="Century" pitchFamily="18" charset="0"/>
              </a:rPr>
              <a:t>Effectiveness. </a:t>
            </a:r>
            <a:r>
              <a:rPr lang="en-US" sz="1200" i="1" dirty="0"/>
              <a:t>IIM Kozhikode Society &amp; Management Review, 3, 2 (2014): 183–192</a:t>
            </a:r>
            <a:endParaRPr lang="ru-RU" sz="12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0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65" y="6319022"/>
            <a:ext cx="87484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latin typeface="Century" pitchFamily="18" charset="0"/>
              </a:rPr>
              <a:t>Kalla</a:t>
            </a:r>
            <a:r>
              <a:rPr lang="en-US" sz="1100" dirty="0">
                <a:latin typeface="Century" pitchFamily="18" charset="0"/>
              </a:rPr>
              <a:t>, H. K. (2005). Integrated internal communications: A multidisciplinary perspective. Corporate Communication, 10, 302–314</a:t>
            </a:r>
            <a:endParaRPr lang="ru-RU" sz="1100" dirty="0">
              <a:latin typeface="Century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10844" y="116632"/>
            <a:ext cx="18902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800" dirty="0" smtClean="0">
              <a:latin typeface="Century" pitchFamily="18" charset="0"/>
            </a:endParaRPr>
          </a:p>
          <a:p>
            <a:r>
              <a:rPr lang="en-US" sz="2800" dirty="0" smtClean="0">
                <a:latin typeface="Century" pitchFamily="18" charset="0"/>
              </a:rPr>
              <a:t>4 domains</a:t>
            </a:r>
            <a:endParaRPr lang="ru-RU" sz="2800" dirty="0">
              <a:latin typeface="Century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86861551"/>
              </p:ext>
            </p:extLst>
          </p:nvPr>
        </p:nvGraphicFramePr>
        <p:xfrm>
          <a:off x="1187624" y="980728"/>
          <a:ext cx="6288360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924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44906"/>
            <a:ext cx="85689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Welch, M., &amp; Jackson, P. R. (2007). Rethinking internal communication: A stakeholder approach. Corporate Communications, 12, 177–198.</a:t>
            </a:r>
            <a:endParaRPr lang="ru-RU" sz="11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3059830" y="1313734"/>
            <a:ext cx="3156633" cy="8191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73952" y="2469557"/>
            <a:ext cx="3528392" cy="8191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85920" y="3637824"/>
            <a:ext cx="4104456" cy="8191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53872" y="4797152"/>
            <a:ext cx="4968552" cy="8191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73952" y="5022047"/>
            <a:ext cx="3882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" pitchFamily="18" charset="0"/>
              </a:rPr>
              <a:t>L</a:t>
            </a: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ine </a:t>
            </a:r>
            <a:r>
              <a:rPr lang="en-US" dirty="0">
                <a:solidFill>
                  <a:schemeClr val="bg1"/>
                </a:solidFill>
                <a:latin typeface="Century" pitchFamily="18" charset="0"/>
              </a:rPr>
              <a:t>management communication</a:t>
            </a:r>
            <a:endParaRPr lang="ru-RU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82701" y="3862719"/>
            <a:ext cx="299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eam </a:t>
            </a:r>
            <a:r>
              <a:rPr lang="en-US" dirty="0">
                <a:solidFill>
                  <a:schemeClr val="bg1"/>
                </a:solidFill>
                <a:latin typeface="Century" pitchFamily="18" charset="0"/>
              </a:rPr>
              <a:t>peer communication</a:t>
            </a:r>
            <a:endParaRPr lang="ru-RU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1744" y="2673413"/>
            <a:ext cx="3159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" pitchFamily="18" charset="0"/>
              </a:rPr>
              <a:t>P</a:t>
            </a: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roject </a:t>
            </a:r>
            <a:r>
              <a:rPr lang="en-US" dirty="0">
                <a:solidFill>
                  <a:schemeClr val="bg1"/>
                </a:solidFill>
                <a:latin typeface="Century" pitchFamily="18" charset="0"/>
              </a:rPr>
              <a:t>peer communication</a:t>
            </a:r>
            <a:endParaRPr lang="ru-RU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00788" y="1538629"/>
            <a:ext cx="3074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Corporate communication</a:t>
            </a:r>
            <a:endParaRPr lang="ru-RU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1206" y="389855"/>
            <a:ext cx="5440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Уровни внутренних коммуникаций</a:t>
            </a:r>
            <a:endParaRPr lang="ru-RU" sz="2400" dirty="0">
              <a:latin typeface="Century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752389" y="2276872"/>
            <a:ext cx="585343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13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900" y="6237312"/>
            <a:ext cx="84969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Century" pitchFamily="18" charset="0"/>
              </a:rPr>
              <a:t>Likely, F. (2008). Securing the function the greatest protection. Strategic Communication Management, 12(3), 15.</a:t>
            </a:r>
            <a:endParaRPr lang="ru-RU" sz="1100" dirty="0">
              <a:latin typeface="Century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3648" y="561216"/>
            <a:ext cx="6635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Century" pitchFamily="18" charset="0"/>
              </a:rPr>
              <a:t>Функции внутренних коммуникаций</a:t>
            </a:r>
            <a:endParaRPr lang="ru-RU" sz="2800" dirty="0">
              <a:latin typeface="Century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8471" y="1916832"/>
            <a:ext cx="3312368" cy="86409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Коммуникатор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8471" y="3284984"/>
            <a:ext cx="3312368" cy="86409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Обучающий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3744" y="1916832"/>
            <a:ext cx="3312368" cy="86409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Агент изменений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53744" y="3284984"/>
            <a:ext cx="3312368" cy="86409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Консультант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53188" y="4653136"/>
            <a:ext cx="3312368" cy="86409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Организационный стратег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92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204864"/>
            <a:ext cx="2304256" cy="100811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ЧТО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 (Содержание)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84168" y="2708920"/>
            <a:ext cx="2304256" cy="1008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entury" pitchFamily="18" charset="0"/>
              </a:rPr>
              <a:t>КОМУ </a:t>
            </a:r>
          </a:p>
          <a:p>
            <a:pPr algn="ctr"/>
            <a:r>
              <a:rPr lang="ru-RU" dirty="0" smtClean="0">
                <a:latin typeface="Century" pitchFamily="18" charset="0"/>
              </a:rPr>
              <a:t>(Целевая группа)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365376"/>
            <a:ext cx="2304256" cy="100811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ЗАЧЕМ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(Цель)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441824" y="3005336"/>
            <a:ext cx="2376264" cy="415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4130" y="2385754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Century" pitchFamily="18" charset="0"/>
              </a:rPr>
              <a:t>КАК </a:t>
            </a:r>
          </a:p>
          <a:p>
            <a:pPr algn="ctr"/>
            <a:r>
              <a:rPr lang="ru-RU" dirty="0" smtClean="0">
                <a:latin typeface="Century" pitchFamily="18" charset="0"/>
              </a:rPr>
              <a:t>(Средства)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2536" y="1052736"/>
            <a:ext cx="8014840" cy="5112568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Внешние факторы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1849" y="188640"/>
            <a:ext cx="6776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Модель анализа внутренних коммуникаций</a:t>
            </a:r>
            <a:endParaRPr lang="ru-RU" sz="2400" dirty="0">
              <a:latin typeface="Century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91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47681" y="1226779"/>
            <a:ext cx="8014840" cy="5112568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en-US" i="1" u="sng" dirty="0" smtClean="0">
              <a:solidFill>
                <a:schemeClr val="tx1"/>
              </a:solidFill>
              <a:latin typeface="Century" pitchFamily="18" charset="0"/>
            </a:endParaRPr>
          </a:p>
          <a:p>
            <a:pPr algn="ctr"/>
            <a:endParaRPr lang="en-US" i="1" u="sng" dirty="0">
              <a:solidFill>
                <a:schemeClr val="tx1"/>
              </a:solidFill>
              <a:latin typeface="Century" pitchFamily="18" charset="0"/>
            </a:endParaRPr>
          </a:p>
          <a:p>
            <a:pPr algn="ctr"/>
            <a:r>
              <a:rPr lang="ru-RU" i="1" u="sng" dirty="0" smtClean="0">
                <a:solidFill>
                  <a:schemeClr val="tx1"/>
                </a:solidFill>
                <a:latin typeface="Century" pitchFamily="18" charset="0"/>
              </a:rPr>
              <a:t>Внешние факторы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  <a:latin typeface="Century" pitchFamily="18" charset="0"/>
              </a:rPr>
              <a:t>Размер организации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  <a:latin typeface="Century" pitchFamily="18" charset="0"/>
              </a:rPr>
              <a:t>Отрасль и пр.</a:t>
            </a:r>
            <a:endParaRPr lang="ru-RU" i="1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75792" y="2708919"/>
            <a:ext cx="2304256" cy="100811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ЧТО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 (Содержание)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84168" y="3279007"/>
            <a:ext cx="2304256" cy="1008112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entury" pitchFamily="18" charset="0"/>
              </a:rPr>
              <a:t>КОМУ </a:t>
            </a:r>
          </a:p>
          <a:p>
            <a:pPr algn="ctr"/>
            <a:r>
              <a:rPr lang="ru-RU" dirty="0" smtClean="0">
                <a:latin typeface="Century" pitchFamily="18" charset="0"/>
              </a:rPr>
              <a:t>(Целевая группа)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869432"/>
            <a:ext cx="2304256" cy="1008112"/>
          </a:xfrm>
          <a:prstGeom prst="rect">
            <a:avLst/>
          </a:prstGeom>
          <a:solidFill>
            <a:srgbClr val="FFC000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ЗАЧЕМ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Century" pitchFamily="18" charset="0"/>
              </a:rPr>
              <a:t>(Цель)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466969" y="3575423"/>
            <a:ext cx="2376264" cy="415280"/>
          </a:xfrm>
          <a:prstGeom prst="rightArrow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4130" y="2767109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Century" pitchFamily="18" charset="0"/>
              </a:rPr>
              <a:t>КАК </a:t>
            </a:r>
          </a:p>
          <a:p>
            <a:pPr algn="ctr"/>
            <a:r>
              <a:rPr lang="ru-RU" dirty="0" smtClean="0">
                <a:latin typeface="Century" pitchFamily="18" charset="0"/>
              </a:rPr>
              <a:t>(Средства)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1849" y="34980"/>
            <a:ext cx="67762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Century" pitchFamily="18" charset="0"/>
              </a:rPr>
              <a:t>Модель анализа внутренних коммуникаций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Century" pitchFamily="18" charset="0"/>
              </a:rPr>
              <a:t>(</a:t>
            </a:r>
            <a:r>
              <a:rPr lang="en-US" sz="2400" dirty="0" smtClean="0">
                <a:latin typeface="Century" pitchFamily="18" charset="0"/>
              </a:rPr>
              <a:t>CRANET)</a:t>
            </a:r>
            <a:endParaRPr lang="ru-RU" sz="2400" dirty="0"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7624" y="1259310"/>
            <a:ext cx="29129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entury" pitchFamily="18" charset="0"/>
              </a:rPr>
              <a:t>Стратегия</a:t>
            </a:r>
          </a:p>
          <a:p>
            <a:r>
              <a:rPr lang="ru-RU" dirty="0" smtClean="0">
                <a:latin typeface="Century" pitchFamily="18" charset="0"/>
              </a:rPr>
              <a:t>Политики</a:t>
            </a:r>
          </a:p>
          <a:p>
            <a:r>
              <a:rPr lang="ru-RU" dirty="0" smtClean="0">
                <a:latin typeface="Century" pitchFamily="18" charset="0"/>
              </a:rPr>
              <a:t>Изменения</a:t>
            </a:r>
          </a:p>
          <a:p>
            <a:r>
              <a:rPr lang="ru-RU" dirty="0" smtClean="0">
                <a:latin typeface="Century" pitchFamily="18" charset="0"/>
              </a:rPr>
              <a:t>Новые проекты</a:t>
            </a:r>
            <a:endParaRPr lang="en-US" dirty="0" smtClean="0">
              <a:latin typeface="Century" pitchFamily="18" charset="0"/>
            </a:endParaRPr>
          </a:p>
          <a:p>
            <a:r>
              <a:rPr lang="ru-RU" dirty="0" smtClean="0">
                <a:latin typeface="Century" pitchFamily="18" charset="0"/>
              </a:rPr>
              <a:t>Финансовые результаты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2435" y="3990703"/>
            <a:ext cx="2116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Century" pitchFamily="18" charset="0"/>
              </a:rPr>
              <a:t>Рассылка</a:t>
            </a:r>
          </a:p>
          <a:p>
            <a:pPr algn="ctr"/>
            <a:r>
              <a:rPr lang="ru-RU" dirty="0" smtClean="0">
                <a:latin typeface="Century" pitchFamily="18" charset="0"/>
              </a:rPr>
              <a:t>Газета</a:t>
            </a:r>
          </a:p>
          <a:p>
            <a:pPr algn="ctr"/>
            <a:r>
              <a:rPr lang="ru-RU" dirty="0" smtClean="0">
                <a:latin typeface="Century" pitchFamily="18" charset="0"/>
              </a:rPr>
              <a:t>Социальные сети</a:t>
            </a:r>
          </a:p>
          <a:p>
            <a:pPr algn="ctr"/>
            <a:r>
              <a:rPr lang="ru-RU" dirty="0" smtClean="0">
                <a:latin typeface="Century" pitchFamily="18" charset="0"/>
              </a:rPr>
              <a:t>Собрания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87345" y="1792958"/>
            <a:ext cx="16979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entury" pitchFamily="18" charset="0"/>
              </a:rPr>
              <a:t>Работники</a:t>
            </a:r>
          </a:p>
          <a:p>
            <a:r>
              <a:rPr lang="ru-RU" dirty="0" smtClean="0">
                <a:latin typeface="Century" pitchFamily="18" charset="0"/>
              </a:rPr>
              <a:t>Специалисты</a:t>
            </a:r>
          </a:p>
          <a:p>
            <a:r>
              <a:rPr lang="ru-RU" dirty="0" smtClean="0">
                <a:latin typeface="Century" pitchFamily="18" charset="0"/>
              </a:rPr>
              <a:t>Служащие</a:t>
            </a:r>
          </a:p>
          <a:p>
            <a:r>
              <a:rPr lang="ru-RU" dirty="0" smtClean="0">
                <a:latin typeface="Century" pitchFamily="18" charset="0"/>
              </a:rPr>
              <a:t>Менеджеры</a:t>
            </a:r>
            <a:endParaRPr lang="ru-RU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5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20" y="2253940"/>
            <a:ext cx="2592288" cy="352839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75856" y="476672"/>
            <a:ext cx="2304256" cy="1008112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entury" pitchFamily="18" charset="0"/>
              </a:rPr>
              <a:t>КОМУ </a:t>
            </a:r>
          </a:p>
          <a:p>
            <a:pPr algn="ctr"/>
            <a:r>
              <a:rPr lang="ru-RU" dirty="0" smtClean="0">
                <a:latin typeface="Century" pitchFamily="18" charset="0"/>
              </a:rPr>
              <a:t>(Целевая группа)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763411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 smtClean="0"/>
              <a:t>Категория сотрудников:</a:t>
            </a:r>
          </a:p>
          <a:p>
            <a:endParaRPr lang="ru-RU" i="1" u="sng" dirty="0" smtClean="0"/>
          </a:p>
          <a:p>
            <a:r>
              <a:rPr lang="ru-RU" dirty="0" smtClean="0"/>
              <a:t>Работники</a:t>
            </a:r>
          </a:p>
          <a:p>
            <a:r>
              <a:rPr lang="ru-RU" dirty="0" smtClean="0"/>
              <a:t>Специалисты</a:t>
            </a:r>
          </a:p>
          <a:p>
            <a:r>
              <a:rPr lang="ru-RU" dirty="0" smtClean="0"/>
              <a:t>Служащие</a:t>
            </a:r>
          </a:p>
          <a:p>
            <a:r>
              <a:rPr lang="ru-RU" dirty="0" smtClean="0"/>
              <a:t>Менеджеры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956684" y="2276872"/>
            <a:ext cx="0" cy="35283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75856" y="2763411"/>
            <a:ext cx="18726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u="sng" dirty="0" smtClean="0"/>
              <a:t>Подразделение:</a:t>
            </a:r>
          </a:p>
          <a:p>
            <a:r>
              <a:rPr lang="ru-RU" dirty="0" smtClean="0"/>
              <a:t>Функциональное</a:t>
            </a:r>
          </a:p>
          <a:p>
            <a:r>
              <a:rPr lang="en-US" dirty="0" smtClean="0"/>
              <a:t>BU</a:t>
            </a:r>
            <a:r>
              <a:rPr lang="ru-RU" dirty="0" smtClean="0"/>
              <a:t>/ Филиал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796136" y="2253940"/>
            <a:ext cx="0" cy="35283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12160" y="2763411"/>
            <a:ext cx="19166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u="sng" dirty="0" smtClean="0"/>
              <a:t>Иной критерий:</a:t>
            </a:r>
          </a:p>
          <a:p>
            <a:r>
              <a:rPr lang="ru-RU" dirty="0" smtClean="0"/>
              <a:t>Кадровый резерв</a:t>
            </a:r>
          </a:p>
          <a:p>
            <a:r>
              <a:rPr lang="ru-RU" dirty="0" smtClean="0"/>
              <a:t>Молодежь и пр.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1079612" y="1893900"/>
            <a:ext cx="93610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959932" y="1893900"/>
            <a:ext cx="93610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948264" y="1893900"/>
            <a:ext cx="93610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79512" y="623731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9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730</TotalTime>
  <Words>740</Words>
  <Application>Microsoft Office PowerPoint</Application>
  <PresentationFormat>Экран (4:3)</PresentationFormat>
  <Paragraphs>263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Составная</vt:lpstr>
      <vt:lpstr>Внутренние коммуникации как инструмент 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CRANET 2008 2010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Elena</cp:lastModifiedBy>
  <cp:revision>39</cp:revision>
  <dcterms:created xsi:type="dcterms:W3CDTF">2014-12-22T13:54:57Z</dcterms:created>
  <dcterms:modified xsi:type="dcterms:W3CDTF">2014-12-30T17:13:57Z</dcterms:modified>
</cp:coreProperties>
</file>