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0" r:id="rId3"/>
    <p:sldId id="274" r:id="rId4"/>
    <p:sldId id="275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62" r:id="rId16"/>
    <p:sldId id="263" r:id="rId17"/>
    <p:sldId id="276" r:id="rId1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368" autoAdjust="0"/>
  </p:normalViewPr>
  <p:slideViewPr>
    <p:cSldViewPr>
      <p:cViewPr varScale="1">
        <p:scale>
          <a:sx n="102" d="100"/>
          <a:sy n="102" d="100"/>
        </p:scale>
        <p:origin x="-18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AED9C-E206-460A-8D31-4E7AF58213E1}" type="datetimeFigureOut">
              <a:rPr lang="en-US" smtClean="0"/>
              <a:t>3/10/2015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B067E-8F13-444A-9D2F-07E1D67C8F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32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FE80ED-F21C-4C4C-B05A-0002B32BF1B9}" type="datetimeFigureOut">
              <a:rPr lang="ru-RU" smtClean="0"/>
              <a:t>10.03.2015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00BC6C-8DFA-49E4-B0F3-70F96660F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074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800" dirty="0" smtClean="0"/>
              <a:t>В России проблемы старения традиционно рассматриваются с точки зрения дефицита трудоспособного населения или нагрузки на пенсионную систему. Отсюда – повышенное внимание к фискальным аспектам старения и гипертрофированное внимание к пенсионной системе. Между тем, разрыв в «объективных» и «субъективных», а также относительных показателях уровня жизни пожилых, который фиксируется исследователями уже многие годы, свидетельствует о том, что не только, а, возможно, и не столько пенсии определяют климат старения в России.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dirty="0" smtClean="0"/>
              <a:t>В условиях неотвратимости изменения возрастной структуры населения и сужения ресурсной базы для финансирования пенсий, важно понимать, во-первых, каков потенциал более активного участия пожилых граждан в экономической и общественной жизни, и, во-вторых, что еще, помимо пенсий, формирует качество жизни пожилых.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6C-8DFA-49E4-B0F3-70F96660FBD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365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6C-8DFA-49E4-B0F3-70F96660FBDF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205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6C-8DFA-49E4-B0F3-70F96660FBD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1693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6C-8DFA-49E4-B0F3-70F96660FBDF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1322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6C-8DFA-49E4-B0F3-70F96660FBDF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1416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6C-8DFA-49E4-B0F3-70F96660FBDF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599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 </a:t>
            </a:r>
            <a:r>
              <a:rPr lang="en-US" sz="8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сильным</a:t>
            </a:r>
            <a:r>
              <a:rPr lang="en-US" sz="8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сторонам</a:t>
            </a:r>
            <a:r>
              <a:rPr lang="en-US" sz="8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старения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России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следует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безусловно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отнести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высокий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меркам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других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стран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общий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уровень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образования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российских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стариков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грамотном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подходе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 life-long learning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высокий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уровень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образования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может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быть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конвертирован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более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продуктивное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использование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труда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пожилых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в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рост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их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экономической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активности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Кроме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того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несмотря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крайне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низкие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границы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пенсионного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возраста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плохое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состояние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здоровья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в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России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относительно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высоки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уровни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занятости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пожилых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Безусловно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значительная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часть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этой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занятости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вынужденная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связана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стремлением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поддержать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уровень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жизни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одновременно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означает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экономика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и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общество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настроены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»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использование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труда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пожилых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Далее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в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России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уже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сейчас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пожилые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достаточно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активные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пользователи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Интернета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современных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средств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коммуникации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с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одной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стороны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позволяет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компенсировать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их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достаточно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низкую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социальную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активность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вовлекая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виртуальнцю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социализацию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С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другой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здесь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можно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увидеть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резервы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повышения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занятости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старшего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поколения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счет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развития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ее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дистанционных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</a:t>
            </a:r>
            <a:r>
              <a:rPr lang="en-US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ru-RU" sz="8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Основные проблемы </a:t>
            </a:r>
            <a:r>
              <a:rPr lang="ru-RU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старости в России и ограничения для потенциала активного долголетия в ней включают, прежде всего, высокую и раннюю смертности и, соответственно, плохое состояние здоровья населения в целом и пожилых в частности. Далее – это массовое распространение многопоколенных домохозяйств, которое отчасти связано с проблемами раннего вдовства, отчасти – результат недоступности жилья для молодежи, отчасти – продукт ограниченного и некачественного социального обслуживания. Можно спорить о том, насколько автономия пожилых связана с европейскими ценностями и европейскими традициями, и каковы психологические и социально-экономические выгоды сильных </a:t>
            </a:r>
            <a:r>
              <a:rPr lang="ru-RU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межпоколенных</a:t>
            </a:r>
            <a:r>
              <a:rPr lang="ru-RU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связей и совместного проживания нескольких поколений. Тем не менее, очевидно, что в нашей стране такая сильная взаимозависимость очень часто имеет вынужденную природу. И, наконец, следует отметить низкую общественную активность и слабые социальные связи российских стариков. Опять же, несмотря на то, что активное участие в жизни местных сообществ и развитое </a:t>
            </a:r>
            <a:r>
              <a:rPr lang="ru-RU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волонтерство</a:t>
            </a:r>
            <a:r>
              <a:rPr lang="ru-RU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это черта, прежде всего, стран Северной и Западной Европы, ограниченность социальных связей делает пожилых более уязвимыми.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6C-8DFA-49E4-B0F3-70F96660FBDF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8461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Таким образом, на основании анализа индексов активного долголетия вырисовываются следующие приоритеты государственной политики в отношении пожилых. Прежде всего, это инвестиции в здравоохранение, повышение доступности и качества медицинского обслуживания. Во-вторых, это улучшение доступности и качества социального обслуживания на дому, В-третьих, необходимо создавать условия для работы социально-ориентированных НКО и развития </a:t>
            </a:r>
            <a:r>
              <a:rPr lang="ru-RU" sz="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волонтерства</a:t>
            </a:r>
            <a:r>
              <a:rPr lang="ru-RU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поскольку это создаст условия для различных форм активности «молодых» пожилых. В-четвертых, улучшение жилищной обеспеченности молодежи создаст условия для снижения вынужденных форм совместного проживания нескольких поколений. В-пятых, нужны программы повышения квалификации, профессиональной подготовки и переподготовки на протяжении всей трудовой жизни, но особенно – для работников старших возрастов. В-шестых, трудовое законодательство и пенсионная система не должны создавать барьеров в занятости пожилых. Пенсионное законодательство, напротив, должно стимулировать более длительную занятость. Наконец, в-седьмых, экономические условия и институты должны содействовать различным формам сбережений на старость – в виде добровольных пенсий, страховок, банковских продуктов и пр. И лишь после этого – государственная пенсионная система и система социальной защиты в целом должны решать задачу снижения рисков бедности в старости.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 точки зрения разработки системы статистического наблюдения за уровнем и качеством жизни пожилых и условиями для активного долголетия в России анализ трех международных индексов показал, что можно рекомендовать собирать индикаторы по следующим сферам: (1) здоровье, и продолжительность жизни; (2) занятость и образование, включая участие в программах профессионального обучения и переподготовки; (3) доходы, бедность, отсутствие лишений; (4) участие в жизни общества; (5) благоприятные условия для активного долголетия, куда наряду с вопросами физической безопасности, доступной среды для пожилых, доступной медицинской помощи и т.п. могут войти вопросы перспективной динамики уровня социальных трансфертов (пенсий), которые будут влиять на уровень материального благополучия в будущем. </a:t>
            </a:r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6C-8DFA-49E4-B0F3-70F96660FBDF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4069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6C-8DFA-49E4-B0F3-70F96660FBDF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281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800" dirty="0" smtClean="0"/>
              <a:t>Сменить фокус в отношении к старению позволяет концепция активного долголетия (</a:t>
            </a:r>
            <a:r>
              <a:rPr lang="ru-RU" sz="800" dirty="0" err="1" smtClean="0"/>
              <a:t>active</a:t>
            </a:r>
            <a:r>
              <a:rPr lang="ru-RU" sz="800" dirty="0" smtClean="0"/>
              <a:t> </a:t>
            </a:r>
            <a:r>
              <a:rPr lang="ru-RU" sz="800" dirty="0" err="1" smtClean="0"/>
              <a:t>ageing</a:t>
            </a:r>
            <a:r>
              <a:rPr lang="ru-RU" sz="800" dirty="0" smtClean="0"/>
              <a:t>). Согласно определению Всемирной организации здравоохранения (ВОЗ), активное долголетие обозначает «процесс оптимизации возможностей в области здоровья, участия [в общественной и экономической жизни - ОС] и безопасности с целью повысить качество жизни по мере старения людей». </a:t>
            </a:r>
          </a:p>
          <a:p>
            <a:r>
              <a:rPr lang="ru-RU" sz="800" dirty="0" smtClean="0"/>
              <a:t>Одним из инструментов мониторинга динамики старения и комплексной оценки эффективности программ в рамках концепции активного долголетия могут выступать многокомпонентные индексы положения пожилых и использования их потенциала в социальной, экономической, культурной жизни общества. Существует несколько подобных международных индексов, однако Россия присутствует не во всех из них.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Цель моего выступления</a:t>
            </a:r>
            <a:r>
              <a:rPr lang="ru-RU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на примере данных индексов активного</a:t>
            </a:r>
            <a:r>
              <a:rPr lang="ru-RU" sz="8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долголетия </a:t>
            </a:r>
            <a:r>
              <a:rPr lang="ru-RU" sz="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показать пользу применения индексного подхода к анализу особенностей и последствий старения и к выработке политики в отношении старения в России. Кроме того, я хотела бы показать, как меняются приоритеты государственной политики, если мы уходим от традиционной связки – «старение – пожилые – пенсии» – к анализу старения сквозь призму активного долголетия. </a:t>
            </a:r>
          </a:p>
          <a:p>
            <a:endParaRPr lang="ru-RU" sz="8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6C-8DFA-49E4-B0F3-70F96660FBD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019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6C-8DFA-49E4-B0F3-70F96660FBD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814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6C-8DFA-49E4-B0F3-70F96660FBD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027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6C-8DFA-49E4-B0F3-70F96660FBD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460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6C-8DFA-49E4-B0F3-70F96660FBD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5247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6C-8DFA-49E4-B0F3-70F96660FBD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0922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6C-8DFA-49E4-B0F3-70F96660FBD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1241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00BC6C-8DFA-49E4-B0F3-70F96660FBDF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690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5BE77C1-6151-4446-86D9-7C2387356612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E77C1-6151-4446-86D9-7C23873566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5BE77C1-6151-4446-86D9-7C23873566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E77C1-6151-4446-86D9-7C238735661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5BE77C1-6151-4446-86D9-7C238735661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E77C1-6151-4446-86D9-7C238735661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E77C1-6151-4446-86D9-7C238735661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E77C1-6151-4446-86D9-7C2387356612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E77C1-6151-4446-86D9-7C23873566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5BE77C1-6151-4446-86D9-7C238735661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E77C1-6151-4446-86D9-7C238735661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C5BE77C1-6151-4446-86D9-7C238735661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Синявская Оксана Вячеславовна, </a:t>
            </a:r>
            <a:br>
              <a:rPr lang="ru-RU" dirty="0" smtClean="0"/>
            </a:br>
            <a:r>
              <a:rPr lang="ru-RU" sz="2000" dirty="0" smtClean="0"/>
              <a:t>к.э.н., </a:t>
            </a:r>
            <a:r>
              <a:rPr lang="ru-RU" sz="2000" dirty="0" err="1" smtClean="0"/>
              <a:t>вед.н.с</a:t>
            </a:r>
            <a:r>
              <a:rPr lang="ru-RU" sz="2000" dirty="0" smtClean="0"/>
              <a:t>. Центра анализа </a:t>
            </a:r>
            <a:br>
              <a:rPr lang="ru-RU" sz="2000" dirty="0" smtClean="0"/>
            </a:br>
            <a:r>
              <a:rPr lang="ru-RU" sz="2000" dirty="0" smtClean="0"/>
              <a:t>доходов и уровня жизни НИУ ВШЭ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>
          <a:xfrm>
            <a:off x="2987824" y="6237312"/>
            <a:ext cx="3412976" cy="393358"/>
          </a:xfrm>
        </p:spPr>
        <p:txBody>
          <a:bodyPr/>
          <a:lstStyle/>
          <a:p>
            <a:r>
              <a:rPr lang="ru-RU" dirty="0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Активное долголетие и социальная политика в России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4415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% к ВВП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текущих </a:t>
            </a:r>
            <a:r>
              <a:rPr lang="en-US" dirty="0" smtClean="0"/>
              <a:t>USD</a:t>
            </a:r>
            <a:r>
              <a:rPr lang="ru-RU" dirty="0"/>
              <a:t> (0.6889*)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Связь </a:t>
            </a:r>
            <a:r>
              <a:rPr lang="ru-RU" dirty="0" err="1" smtClean="0"/>
              <a:t>иад</a:t>
            </a:r>
            <a:r>
              <a:rPr lang="ru-RU" dirty="0" smtClean="0"/>
              <a:t> с пенсионными расходами</a:t>
            </a:r>
            <a:endParaRPr lang="ru-RU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03241"/>
            <a:ext cx="4040188" cy="2958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25" y="2802660"/>
            <a:ext cx="4041775" cy="2959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Овал 8"/>
          <p:cNvSpPr/>
          <p:nvPr/>
        </p:nvSpPr>
        <p:spPr>
          <a:xfrm>
            <a:off x="1043608" y="4509120"/>
            <a:ext cx="432048" cy="21602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5220072" y="4611047"/>
            <a:ext cx="288032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79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Участие в </a:t>
            </a:r>
            <a:r>
              <a:rPr lang="ru-RU" dirty="0"/>
              <a:t>жизни общества (0.7239</a:t>
            </a:r>
            <a:r>
              <a:rPr lang="ru-RU" dirty="0" smtClean="0"/>
              <a:t>*)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Независимая, </a:t>
            </a:r>
            <a:r>
              <a:rPr lang="ru-RU" dirty="0"/>
              <a:t>здоровая жизнь (0.7787*)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Связь отдельных компонент долголетия с пенсионными расходами в текущих </a:t>
            </a:r>
            <a:r>
              <a:rPr lang="en-US" dirty="0" err="1" smtClean="0"/>
              <a:t>usd</a:t>
            </a:r>
            <a:endParaRPr lang="ru-RU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80928"/>
            <a:ext cx="4040188" cy="2958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25" y="2802660"/>
            <a:ext cx="4041775" cy="2959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Овал 8"/>
          <p:cNvSpPr/>
          <p:nvPr/>
        </p:nvSpPr>
        <p:spPr>
          <a:xfrm>
            <a:off x="1187624" y="4293096"/>
            <a:ext cx="216024" cy="21602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364088" y="4869160"/>
            <a:ext cx="216024" cy="14401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534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Благоприятная среда (0.7904</a:t>
            </a:r>
            <a:r>
              <a:rPr lang="ru-RU" dirty="0" smtClean="0"/>
              <a:t>*)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Методическое замечание – нужны данные о расходах на чел. с лагом / за интервал</a:t>
            </a:r>
          </a:p>
          <a:p>
            <a:r>
              <a:rPr lang="ru-RU" dirty="0" smtClean="0"/>
              <a:t>Связь пенсионных расходов с ИАД слабее, чем ВВП с ИАД </a:t>
            </a:r>
            <a:r>
              <a:rPr lang="ru-RU" dirty="0" smtClean="0">
                <a:sym typeface="Wingdings" panose="05000000000000000000" pitchFamily="2" charset="2"/>
              </a:rPr>
              <a:t> влияние других сфер государственной политики и иных факторов</a:t>
            </a:r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Связь отдельных компонент долголетия с пенсионными расходами в текущих </a:t>
            </a:r>
            <a:r>
              <a:rPr lang="en-US" dirty="0" err="1"/>
              <a:t>usd</a:t>
            </a:r>
            <a:endParaRPr lang="ru-RU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03241"/>
            <a:ext cx="4040188" cy="2958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Овал 8"/>
          <p:cNvSpPr/>
          <p:nvPr/>
        </p:nvSpPr>
        <p:spPr>
          <a:xfrm>
            <a:off x="1187624" y="4077072"/>
            <a:ext cx="216024" cy="14401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094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% </a:t>
            </a:r>
            <a:r>
              <a:rPr lang="ru-RU" dirty="0"/>
              <a:t>к ВВП (0.4803</a:t>
            </a:r>
            <a:r>
              <a:rPr lang="ru-RU" dirty="0" smtClean="0"/>
              <a:t>*)</a:t>
            </a:r>
            <a:endParaRPr lang="ru-RU" dirty="0"/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В текущих </a:t>
            </a:r>
            <a:r>
              <a:rPr lang="en-US" dirty="0" smtClean="0"/>
              <a:t>USD</a:t>
            </a:r>
            <a:r>
              <a:rPr lang="ru-RU" dirty="0"/>
              <a:t> (0.7347</a:t>
            </a:r>
            <a:r>
              <a:rPr lang="ru-RU" dirty="0" smtClean="0"/>
              <a:t>*)</a:t>
            </a:r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Связь </a:t>
            </a:r>
            <a:r>
              <a:rPr lang="ru-RU" dirty="0" err="1" smtClean="0"/>
              <a:t>иад</a:t>
            </a:r>
            <a:r>
              <a:rPr lang="ru-RU" dirty="0" smtClean="0"/>
              <a:t> с расходами на здравоохранение</a:t>
            </a:r>
            <a:endParaRPr lang="ru-RU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780928"/>
            <a:ext cx="4040188" cy="2958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25" y="2802660"/>
            <a:ext cx="4041775" cy="2959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Овал 8"/>
          <p:cNvSpPr/>
          <p:nvPr/>
        </p:nvSpPr>
        <p:spPr>
          <a:xfrm>
            <a:off x="1043608" y="4365104"/>
            <a:ext cx="288032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292080" y="4428390"/>
            <a:ext cx="288032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1677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Независимая, здоровая жизнь (0.8188</a:t>
            </a:r>
            <a:r>
              <a:rPr lang="ru-RU" dirty="0" smtClean="0"/>
              <a:t>*)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Благоприятная среда (0.8201*)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Связь отдельных компонент долголетия с государственными расходами на </a:t>
            </a:r>
            <a:r>
              <a:rPr lang="ru-RU" sz="2800" dirty="0" err="1" smtClean="0"/>
              <a:t>здравоозхранение</a:t>
            </a:r>
            <a:r>
              <a:rPr lang="ru-RU" sz="2800" dirty="0" smtClean="0"/>
              <a:t> в текущих </a:t>
            </a:r>
            <a:r>
              <a:rPr lang="en-US" sz="2800" dirty="0" err="1" smtClean="0"/>
              <a:t>usd</a:t>
            </a:r>
            <a:endParaRPr lang="ru-RU" sz="2800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80928"/>
            <a:ext cx="4040188" cy="2958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25" y="2802660"/>
            <a:ext cx="4041775" cy="2959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Овал 8"/>
          <p:cNvSpPr/>
          <p:nvPr/>
        </p:nvSpPr>
        <p:spPr>
          <a:xfrm>
            <a:off x="1187624" y="4725144"/>
            <a:ext cx="288032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364088" y="4005064"/>
            <a:ext cx="216024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453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СИЛЬНЫЕ СТОРОНЫ</a:t>
            </a:r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Высокие уровни общего образования</a:t>
            </a:r>
          </a:p>
          <a:p>
            <a:r>
              <a:rPr lang="ru-RU" dirty="0" smtClean="0"/>
              <a:t>Относительно высокие уровни занятости (при низких границах пенсионного возраста и плохом здоровье)</a:t>
            </a:r>
          </a:p>
          <a:p>
            <a:r>
              <a:rPr lang="ru-RU" dirty="0" smtClean="0"/>
              <a:t>Активное использование современных средств коммуникации</a:t>
            </a:r>
          </a:p>
          <a:p>
            <a:r>
              <a:rPr lang="ru-RU" dirty="0" smtClean="0"/>
              <a:t>Относительный (!) уровень жизни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ПРОБЛЕМЫ</a:t>
            </a:r>
            <a:endParaRPr lang="ru-RU" dirty="0"/>
          </a:p>
        </p:txBody>
      </p:sp>
      <p:sp>
        <p:nvSpPr>
          <p:cNvPr id="11" name="Объект 10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247455" cy="3870921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Низкая продолжительность жизни и плохое здоровье</a:t>
            </a:r>
          </a:p>
          <a:p>
            <a:r>
              <a:rPr lang="ru-RU" dirty="0" smtClean="0"/>
              <a:t>Ограниченная доступность медицинской помощи</a:t>
            </a:r>
          </a:p>
          <a:p>
            <a:r>
              <a:rPr lang="ru-RU" dirty="0" smtClean="0"/>
              <a:t>Высокая доля многопоколенных домохозяйств</a:t>
            </a:r>
          </a:p>
          <a:p>
            <a:r>
              <a:rPr lang="ru-RU" dirty="0" smtClean="0"/>
              <a:t>Низкая общественная активность, ограниченные социальные контакты (при достаточно широкой потенциальной «группе поддержки»)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выводы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913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ъект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Другой набор приоритетов:</a:t>
            </a:r>
          </a:p>
          <a:p>
            <a:pPr lvl="1"/>
            <a:r>
              <a:rPr lang="ru-RU" dirty="0" smtClean="0"/>
              <a:t>Здравоохранение, доступная качественная медицинская помощь</a:t>
            </a:r>
          </a:p>
          <a:p>
            <a:pPr lvl="1"/>
            <a:r>
              <a:rPr lang="ru-RU" dirty="0" smtClean="0"/>
              <a:t>Доступное качественное социальное обслуживание на дому</a:t>
            </a:r>
          </a:p>
          <a:p>
            <a:pPr lvl="1"/>
            <a:r>
              <a:rPr lang="ru-RU" dirty="0" smtClean="0"/>
              <a:t>Поддержка социально-ориентированных НКО и </a:t>
            </a:r>
            <a:r>
              <a:rPr lang="ru-RU" dirty="0" err="1" smtClean="0"/>
              <a:t>волонтерства</a:t>
            </a:r>
            <a:endParaRPr lang="ru-RU" dirty="0" smtClean="0"/>
          </a:p>
          <a:p>
            <a:pPr lvl="1"/>
            <a:r>
              <a:rPr lang="ru-RU" dirty="0" smtClean="0"/>
              <a:t>Жилищная обеспеченность</a:t>
            </a:r>
          </a:p>
          <a:p>
            <a:pPr lvl="1"/>
            <a:r>
              <a:rPr lang="en-US" dirty="0" smtClean="0"/>
              <a:t>Life-long learning</a:t>
            </a:r>
            <a:r>
              <a:rPr lang="ru-RU" dirty="0" smtClean="0"/>
              <a:t>, повышение квалификации</a:t>
            </a:r>
          </a:p>
          <a:p>
            <a:pPr lvl="1"/>
            <a:r>
              <a:rPr lang="ru-RU" dirty="0" smtClean="0"/>
              <a:t>Система стимулов в трудовом и пенсионном законодательстве для сохранения занятости в пожилых возрастах</a:t>
            </a:r>
          </a:p>
          <a:p>
            <a:pPr lvl="1"/>
            <a:r>
              <a:rPr lang="ru-RU" dirty="0" smtClean="0"/>
              <a:t>Условия для формирования сбережений «на старость»</a:t>
            </a:r>
          </a:p>
          <a:p>
            <a:pPr lvl="1"/>
            <a:r>
              <a:rPr lang="ru-RU" dirty="0" smtClean="0"/>
              <a:t>Государственные пенсии</a:t>
            </a:r>
          </a:p>
          <a:p>
            <a:r>
              <a:rPr lang="ru-RU" dirty="0" smtClean="0"/>
              <a:t>Информационное и статистическое сопровождение – разработка собственных индексов, в том числе с учетом динамики в долгосрочной перспективе</a:t>
            </a:r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Выводы: для политики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35910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02920" indent="-457200">
              <a:buFont typeface="+mj-lt"/>
              <a:buAutoNum type="arabicPeriod"/>
            </a:pPr>
            <a:r>
              <a:rPr lang="ru-RU" dirty="0" smtClean="0"/>
              <a:t>здоровье</a:t>
            </a:r>
            <a:r>
              <a:rPr lang="ru-RU" dirty="0"/>
              <a:t>, и продолжительность жизни; </a:t>
            </a:r>
            <a:endParaRPr lang="ru-RU" dirty="0" smtClean="0"/>
          </a:p>
          <a:p>
            <a:pPr marL="502920" indent="-457200">
              <a:buFont typeface="+mj-lt"/>
              <a:buAutoNum type="arabicPeriod"/>
            </a:pPr>
            <a:r>
              <a:rPr lang="ru-RU" dirty="0" smtClean="0"/>
              <a:t>занятость </a:t>
            </a:r>
            <a:r>
              <a:rPr lang="ru-RU" dirty="0"/>
              <a:t>и образование, включая участие в программах профессионального обучения и переподготовки; </a:t>
            </a:r>
            <a:endParaRPr lang="ru-RU" dirty="0" smtClean="0"/>
          </a:p>
          <a:p>
            <a:pPr marL="502920" indent="-457200">
              <a:buFont typeface="+mj-lt"/>
              <a:buAutoNum type="arabicPeriod"/>
            </a:pPr>
            <a:r>
              <a:rPr lang="ru-RU" dirty="0" smtClean="0"/>
              <a:t>доходы</a:t>
            </a:r>
            <a:r>
              <a:rPr lang="ru-RU" dirty="0"/>
              <a:t>, бедность, отсутствие лишений; </a:t>
            </a:r>
            <a:endParaRPr lang="ru-RU" dirty="0" smtClean="0"/>
          </a:p>
          <a:p>
            <a:pPr marL="502920" indent="-457200">
              <a:buFont typeface="+mj-lt"/>
              <a:buAutoNum type="arabicPeriod"/>
            </a:pPr>
            <a:r>
              <a:rPr lang="ru-RU" dirty="0" smtClean="0"/>
              <a:t>участие </a:t>
            </a:r>
            <a:r>
              <a:rPr lang="ru-RU" dirty="0"/>
              <a:t>в жизни общества; </a:t>
            </a:r>
            <a:endParaRPr lang="ru-RU" dirty="0" smtClean="0"/>
          </a:p>
          <a:p>
            <a:pPr marL="502920" indent="-457200">
              <a:buFont typeface="+mj-lt"/>
              <a:buAutoNum type="arabicPeriod"/>
            </a:pPr>
            <a:r>
              <a:rPr lang="ru-RU" dirty="0" smtClean="0"/>
              <a:t>благоприятные </a:t>
            </a:r>
            <a:r>
              <a:rPr lang="ru-RU" dirty="0"/>
              <a:t>условия для активного долголетия, </a:t>
            </a:r>
            <a:endParaRPr lang="ru-RU" dirty="0" smtClean="0"/>
          </a:p>
          <a:p>
            <a:pPr marL="777240" lvl="1" indent="-457200"/>
            <a:r>
              <a:rPr lang="ru-RU" dirty="0" smtClean="0"/>
              <a:t>вопросы </a:t>
            </a:r>
            <a:r>
              <a:rPr lang="ru-RU" dirty="0"/>
              <a:t>физической безопасности, доступной среды для пожилых, доступной медицинской помощи и т.п. </a:t>
            </a:r>
            <a:endParaRPr lang="ru-RU" dirty="0" smtClean="0"/>
          </a:p>
          <a:p>
            <a:pPr marL="777240" lvl="1" indent="-457200"/>
            <a:r>
              <a:rPr lang="ru-RU" dirty="0" smtClean="0"/>
              <a:t>вопросы </a:t>
            </a:r>
            <a:r>
              <a:rPr lang="ru-RU" i="1" dirty="0"/>
              <a:t>перспективной </a:t>
            </a:r>
            <a:r>
              <a:rPr lang="ru-RU" dirty="0"/>
              <a:t>динамики уровня социальных трансфертов (</a:t>
            </a:r>
            <a:r>
              <a:rPr lang="ru-RU" dirty="0" smtClean="0"/>
              <a:t>пенсий)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ru-RU" dirty="0" smtClean="0"/>
              <a:t>уровень </a:t>
            </a:r>
            <a:r>
              <a:rPr lang="ru-RU" dirty="0"/>
              <a:t>материального благополучия в будущем</a:t>
            </a:r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Предложения по набору индикаторов для оценки активного долголетия в </a:t>
            </a:r>
            <a:r>
              <a:rPr lang="ru-RU" dirty="0" err="1" smtClean="0"/>
              <a:t>россии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801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АКТИВНОЕ ДОЛГОЛЕТИЕ (</a:t>
            </a:r>
            <a:r>
              <a:rPr lang="en-US" dirty="0" smtClean="0">
                <a:solidFill>
                  <a:srgbClr val="C00000"/>
                </a:solidFill>
              </a:rPr>
              <a:t>ACTIVE AGEING) </a:t>
            </a:r>
            <a:r>
              <a:rPr lang="ru-RU" dirty="0" smtClean="0">
                <a:solidFill>
                  <a:srgbClr val="C00000"/>
                </a:solidFill>
              </a:rPr>
              <a:t>– процесс оптимизации </a:t>
            </a:r>
            <a:r>
              <a:rPr lang="ru-RU" dirty="0">
                <a:solidFill>
                  <a:srgbClr val="C00000"/>
                </a:solidFill>
              </a:rPr>
              <a:t>возможностей в области здоровья, </a:t>
            </a:r>
            <a:r>
              <a:rPr lang="ru-RU" dirty="0" smtClean="0">
                <a:solidFill>
                  <a:srgbClr val="C00000"/>
                </a:solidFill>
              </a:rPr>
              <a:t>участия </a:t>
            </a:r>
            <a:r>
              <a:rPr lang="ru-RU" dirty="0">
                <a:solidFill>
                  <a:srgbClr val="C00000"/>
                </a:solidFill>
              </a:rPr>
              <a:t>в жизни </a:t>
            </a:r>
            <a:r>
              <a:rPr lang="ru-RU" dirty="0" smtClean="0">
                <a:solidFill>
                  <a:srgbClr val="C00000"/>
                </a:solidFill>
              </a:rPr>
              <a:t>общества </a:t>
            </a:r>
            <a:r>
              <a:rPr lang="ru-RU" dirty="0">
                <a:solidFill>
                  <a:srgbClr val="C00000"/>
                </a:solidFill>
              </a:rPr>
              <a:t>и безопасности для улучшения качества жизни людей </a:t>
            </a:r>
            <a:r>
              <a:rPr lang="ru-RU" dirty="0" smtClean="0">
                <a:solidFill>
                  <a:srgbClr val="C00000"/>
                </a:solidFill>
              </a:rPr>
              <a:t>по мере старения (ВОЗ, </a:t>
            </a:r>
            <a:r>
              <a:rPr lang="ru-RU" dirty="0">
                <a:solidFill>
                  <a:srgbClr val="C00000"/>
                </a:solidFill>
              </a:rPr>
              <a:t>2010</a:t>
            </a:r>
            <a:r>
              <a:rPr lang="ru-RU" dirty="0" smtClean="0">
                <a:solidFill>
                  <a:srgbClr val="C00000"/>
                </a:solidFill>
              </a:rPr>
              <a:t>) </a:t>
            </a:r>
          </a:p>
          <a:p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/>
              <a:t>Здоровье</a:t>
            </a:r>
            <a:r>
              <a:rPr lang="ru-RU" dirty="0" smtClean="0"/>
              <a:t>» = физическое</a:t>
            </a:r>
            <a:r>
              <a:rPr lang="ru-RU" dirty="0"/>
              <a:t>, </a:t>
            </a:r>
            <a:r>
              <a:rPr lang="ru-RU" dirty="0" smtClean="0"/>
              <a:t>психологическое + </a:t>
            </a:r>
            <a:r>
              <a:rPr lang="ru-RU" dirty="0"/>
              <a:t>социальное </a:t>
            </a:r>
            <a:r>
              <a:rPr lang="ru-RU" dirty="0" smtClean="0"/>
              <a:t>благополучие </a:t>
            </a:r>
          </a:p>
          <a:p>
            <a:r>
              <a:rPr lang="ru-RU" dirty="0" smtClean="0"/>
              <a:t>«Участие» = экономическая (трудовая) активность, социальная и политическая активность, </a:t>
            </a:r>
            <a:r>
              <a:rPr lang="ru-RU" dirty="0" err="1" smtClean="0"/>
              <a:t>волонтерство</a:t>
            </a:r>
            <a:r>
              <a:rPr lang="ru-RU" dirty="0" smtClean="0"/>
              <a:t> </a:t>
            </a:r>
          </a:p>
          <a:p>
            <a:r>
              <a:rPr lang="ru-RU" dirty="0" smtClean="0"/>
              <a:t>«</a:t>
            </a:r>
            <a:r>
              <a:rPr lang="ru-RU" dirty="0"/>
              <a:t>Безопасность</a:t>
            </a:r>
            <a:r>
              <a:rPr lang="ru-RU" dirty="0" smtClean="0"/>
              <a:t>» = физически </a:t>
            </a:r>
            <a:r>
              <a:rPr lang="ru-RU" dirty="0"/>
              <a:t>и социально </a:t>
            </a:r>
            <a:r>
              <a:rPr lang="ru-RU" dirty="0" smtClean="0"/>
              <a:t>безопасная </a:t>
            </a:r>
            <a:r>
              <a:rPr lang="ru-RU" dirty="0"/>
              <a:t>и </a:t>
            </a:r>
            <a:r>
              <a:rPr lang="ru-RU" dirty="0" smtClean="0"/>
              <a:t>надежная </a:t>
            </a:r>
            <a:r>
              <a:rPr lang="ru-RU" dirty="0"/>
              <a:t>среды, </a:t>
            </a:r>
            <a:r>
              <a:rPr lang="ru-RU" dirty="0" smtClean="0"/>
              <a:t>гарантирующая </a:t>
            </a:r>
            <a:r>
              <a:rPr lang="ru-RU" dirty="0"/>
              <a:t>стабильный доход </a:t>
            </a:r>
            <a:r>
              <a:rPr lang="ru-RU" dirty="0" smtClean="0"/>
              <a:t>и </a:t>
            </a:r>
            <a:r>
              <a:rPr lang="ru-RU" dirty="0"/>
              <a:t>оплачиваемую </a:t>
            </a:r>
            <a:r>
              <a:rPr lang="ru-RU" dirty="0" smtClean="0"/>
              <a:t>занятость</a:t>
            </a:r>
          </a:p>
          <a:p>
            <a:endParaRPr lang="ru-RU" dirty="0"/>
          </a:p>
          <a:p>
            <a:r>
              <a:rPr lang="ru-RU" dirty="0" smtClean="0"/>
              <a:t>Инструменты мониторинга – индексы активного долголетия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КОНЦЕПЦИЯ АКТИВНОГО ДОЛГОЛЕТИЯ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3687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3" y="1719071"/>
            <a:ext cx="8712968" cy="4407408"/>
          </a:xfrm>
        </p:spPr>
        <p:txBody>
          <a:bodyPr>
            <a:normAutofit/>
          </a:bodyPr>
          <a:lstStyle/>
          <a:p>
            <a:r>
              <a:rPr lang="ru-RU" dirty="0" smtClean="0"/>
              <a:t>Дискурс в государственной (социальной) политике – 1 шкала:</a:t>
            </a:r>
          </a:p>
          <a:p>
            <a:endParaRPr lang="ru-RU" dirty="0" smtClean="0"/>
          </a:p>
          <a:p>
            <a:endParaRPr lang="ru-RU" dirty="0" smtClean="0"/>
          </a:p>
          <a:p>
            <a:pPr lvl="1"/>
            <a:r>
              <a:rPr lang="ru-RU" dirty="0" smtClean="0"/>
              <a:t>В этой же логике – концепция продуктивного старения </a:t>
            </a:r>
          </a:p>
          <a:p>
            <a:r>
              <a:rPr lang="ru-RU" dirty="0" smtClean="0"/>
              <a:t>Активное долголетие – несколько шкал:</a:t>
            </a:r>
          </a:p>
          <a:p>
            <a:pPr lvl="1"/>
            <a:r>
              <a:rPr lang="ru-RU" dirty="0" smtClean="0"/>
              <a:t>Экономическая: занятость, доходы, бедность</a:t>
            </a:r>
          </a:p>
          <a:p>
            <a:pPr lvl="1"/>
            <a:r>
              <a:rPr lang="ru-RU" dirty="0" smtClean="0"/>
              <a:t>Социально-политическая: участие в жизни общества, политическая активность, </a:t>
            </a:r>
            <a:r>
              <a:rPr lang="ru-RU" dirty="0" err="1" smtClean="0"/>
              <a:t>волонтерство</a:t>
            </a:r>
            <a:r>
              <a:rPr lang="ru-RU" dirty="0" smtClean="0"/>
              <a:t>; </a:t>
            </a:r>
            <a:r>
              <a:rPr lang="ru-RU" dirty="0" err="1" smtClean="0"/>
              <a:t>межпоколенные</a:t>
            </a:r>
            <a:r>
              <a:rPr lang="ru-RU" dirty="0" smtClean="0"/>
              <a:t> контакты</a:t>
            </a:r>
          </a:p>
          <a:p>
            <a:pPr lvl="1"/>
            <a:r>
              <a:rPr lang="ru-RU" dirty="0" smtClean="0"/>
              <a:t>Здоровье</a:t>
            </a:r>
          </a:p>
          <a:p>
            <a:pPr lvl="1"/>
            <a:endParaRPr lang="ru-RU" dirty="0" smtClean="0"/>
          </a:p>
          <a:p>
            <a:pPr lvl="1"/>
            <a:r>
              <a:rPr lang="ru-RU" dirty="0" smtClean="0"/>
              <a:t>Не только ресурсы, но и барьеры (нереализованный потенциал)</a:t>
            </a:r>
          </a:p>
          <a:p>
            <a:pPr lvl="1"/>
            <a:r>
              <a:rPr lang="ru-RU" dirty="0" err="1" smtClean="0"/>
              <a:t>Многоакторность</a:t>
            </a:r>
            <a:r>
              <a:rPr lang="ru-RU" dirty="0" smtClean="0"/>
              <a:t>: семья, государство, сам индивид, НКО и другие социальные институты</a:t>
            </a:r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Отличие концепции активного долголетия от анализа старения в рамках государственной политики</a:t>
            </a: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99592" y="2348880"/>
            <a:ext cx="273630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ЗАСЛУЖЕННАЯ СТАРОСТЬ, ПОДДЕРЖКА</a:t>
            </a: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80112" y="2359833"/>
            <a:ext cx="273630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БРЕМЯ, КРИЗИС СТАРЕНИЯ</a:t>
            </a:r>
            <a:endParaRPr lang="en-US" dirty="0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3635896" y="2600908"/>
            <a:ext cx="1944216" cy="109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2335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Отсутствие конвенционального, понятного определения</a:t>
            </a:r>
          </a:p>
          <a:p>
            <a:r>
              <a:rPr lang="ru-RU" dirty="0" smtClean="0"/>
              <a:t>На практике под АД понимают зачастую различные явления и процессы</a:t>
            </a:r>
          </a:p>
          <a:p>
            <a:endParaRPr lang="ru-RU" dirty="0" smtClean="0"/>
          </a:p>
          <a:p>
            <a:r>
              <a:rPr lang="ru-RU" dirty="0" smtClean="0"/>
              <a:t>Трудности с </a:t>
            </a:r>
            <a:r>
              <a:rPr lang="ru-RU" dirty="0" err="1" smtClean="0"/>
              <a:t>операционализацией</a:t>
            </a:r>
            <a:r>
              <a:rPr lang="ru-RU" dirty="0" smtClean="0"/>
              <a:t> и эмпирическим измерением</a:t>
            </a:r>
          </a:p>
          <a:p>
            <a:pPr lvl="1"/>
            <a:r>
              <a:rPr lang="ru-RU" dirty="0" smtClean="0"/>
              <a:t>Наполненность различных доменов</a:t>
            </a:r>
          </a:p>
          <a:p>
            <a:r>
              <a:rPr lang="ru-RU" dirty="0" smtClean="0"/>
              <a:t>Проблемы с данными и методологией анализа</a:t>
            </a:r>
          </a:p>
          <a:p>
            <a:pPr lvl="1"/>
            <a:r>
              <a:rPr lang="ru-RU" dirty="0" smtClean="0"/>
              <a:t>Мало сравнительных данных; различные данные – несопоставимость / </a:t>
            </a:r>
            <a:r>
              <a:rPr lang="ru-RU" dirty="0" err="1" smtClean="0"/>
              <a:t>смещенность</a:t>
            </a:r>
            <a:r>
              <a:rPr lang="ru-RU" dirty="0" smtClean="0"/>
              <a:t> оценок</a:t>
            </a:r>
          </a:p>
          <a:p>
            <a:pPr lvl="1"/>
            <a:r>
              <a:rPr lang="ru-RU" dirty="0" smtClean="0"/>
              <a:t>Многокритериальный подход </a:t>
            </a:r>
            <a:r>
              <a:rPr lang="en-US" dirty="0" smtClean="0"/>
              <a:t>VS</a:t>
            </a:r>
            <a:r>
              <a:rPr lang="ru-RU" dirty="0" smtClean="0"/>
              <a:t> индексы?</a:t>
            </a:r>
          </a:p>
          <a:p>
            <a:pPr lvl="1"/>
            <a:r>
              <a:rPr lang="ru-RU" dirty="0" smtClean="0"/>
              <a:t>Что считать «активным»? Т.е. где проводить отсечение?</a:t>
            </a:r>
          </a:p>
          <a:p>
            <a:pPr lvl="1"/>
            <a:endParaRPr lang="ru-RU" dirty="0"/>
          </a:p>
          <a:p>
            <a:pPr marL="434340" indent="-342900"/>
            <a:r>
              <a:rPr lang="en-US" dirty="0" smtClean="0"/>
              <a:t>Data driven concept: </a:t>
            </a:r>
            <a:r>
              <a:rPr lang="ru-RU" dirty="0" smtClean="0"/>
              <a:t>Нет теорий, связывающих успехи в активном старении и социальную политику</a:t>
            </a:r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Критика концепции активного долголетия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47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801688" cy="2971800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Согласно ИАД, условия для активного долголетия в России немного лучше, чем позволяет ее уровень экономического развития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7092280" y="460248"/>
            <a:ext cx="1872208" cy="1673352"/>
          </a:xfrm>
        </p:spPr>
        <p:txBody>
          <a:bodyPr/>
          <a:lstStyle/>
          <a:p>
            <a:r>
              <a:rPr lang="ru-RU" dirty="0" smtClean="0"/>
              <a:t>Связь </a:t>
            </a:r>
            <a:r>
              <a:rPr lang="ru-RU" dirty="0" err="1" smtClean="0"/>
              <a:t>иад</a:t>
            </a:r>
            <a:r>
              <a:rPr lang="ru-RU" dirty="0" smtClean="0"/>
              <a:t> и душевого </a:t>
            </a:r>
            <a:r>
              <a:rPr lang="ru-RU" dirty="0" err="1" smtClean="0"/>
              <a:t>ввп</a:t>
            </a:r>
            <a:r>
              <a:rPr lang="ru-RU" dirty="0" smtClean="0"/>
              <a:t> в текущих долларах</a:t>
            </a:r>
            <a:endParaRPr lang="ru-RU" dirty="0"/>
          </a:p>
        </p:txBody>
      </p:sp>
      <p:sp>
        <p:nvSpPr>
          <p:cNvPr id="9" name="Рисунок 8"/>
          <p:cNvSpPr>
            <a:spLocks noGrp="1"/>
          </p:cNvSpPr>
          <p:nvPr>
            <p:ph type="pic" idx="1"/>
          </p:nvPr>
        </p:nvSpPr>
        <p:spPr/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6624736" cy="5232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139952" y="5661248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Correlation: </a:t>
            </a:r>
            <a:r>
              <a:rPr lang="en-US" dirty="0">
                <a:solidFill>
                  <a:srgbClr val="FF0000"/>
                </a:solidFill>
              </a:rPr>
              <a:t>0.8390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907704" y="3212976"/>
            <a:ext cx="432048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5775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7020272" y="460248"/>
            <a:ext cx="1944216" cy="1673352"/>
          </a:xfrm>
        </p:spPr>
        <p:txBody>
          <a:bodyPr/>
          <a:lstStyle/>
          <a:p>
            <a:r>
              <a:rPr lang="ru-RU" dirty="0" smtClean="0"/>
              <a:t>СВЯЗЬ ВВП И ДОМЕНА ЗАНЯТОСТИ</a:t>
            </a:r>
            <a:endParaRPr lang="ru-RU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631" y="404664"/>
            <a:ext cx="6480720" cy="474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203848" y="544522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Корреляция = 0.3691</a:t>
            </a:r>
          </a:p>
        </p:txBody>
      </p:sp>
      <p:sp>
        <p:nvSpPr>
          <p:cNvPr id="9" name="Овал 8"/>
          <p:cNvSpPr/>
          <p:nvPr/>
        </p:nvSpPr>
        <p:spPr>
          <a:xfrm>
            <a:off x="1835696" y="2852936"/>
            <a:ext cx="432048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447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ВВП И УЧАСТИЕ В ЖИЗНИ ОБЩЕСТВА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753" y="181360"/>
            <a:ext cx="6441471" cy="4327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203848" y="544522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Корреляция = 0.7974*</a:t>
            </a:r>
          </a:p>
        </p:txBody>
      </p:sp>
      <p:sp>
        <p:nvSpPr>
          <p:cNvPr id="9" name="Овал 8"/>
          <p:cNvSpPr/>
          <p:nvPr/>
        </p:nvSpPr>
        <p:spPr>
          <a:xfrm>
            <a:off x="1753343" y="2345240"/>
            <a:ext cx="432048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395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7020272" y="460248"/>
            <a:ext cx="1944216" cy="1673352"/>
          </a:xfrm>
        </p:spPr>
        <p:txBody>
          <a:bodyPr/>
          <a:lstStyle/>
          <a:p>
            <a:r>
              <a:rPr lang="ru-RU" dirty="0" smtClean="0"/>
              <a:t>ВВП И НЕЗАВИСИМАЯ, ЗДОРОВАЯ И БЕЗОПАСНАЯ ЖИЗНЬ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6336704" cy="4176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203848" y="544522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Корреляция = 0.8605*</a:t>
            </a:r>
          </a:p>
        </p:txBody>
      </p:sp>
      <p:sp>
        <p:nvSpPr>
          <p:cNvPr id="9" name="Овал 8"/>
          <p:cNvSpPr/>
          <p:nvPr/>
        </p:nvSpPr>
        <p:spPr>
          <a:xfrm>
            <a:off x="1907704" y="3044214"/>
            <a:ext cx="432048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503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10-мар-15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Семинар Центра анализа доходов и уровня жизни и Лаборатории экономических исследований общественного сектора ЦФИ</a:t>
            </a:r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7020272" y="460248"/>
            <a:ext cx="1944216" cy="1673352"/>
          </a:xfrm>
        </p:spPr>
        <p:txBody>
          <a:bodyPr/>
          <a:lstStyle/>
          <a:p>
            <a:r>
              <a:rPr lang="ru-RU" dirty="0" smtClean="0"/>
              <a:t>ВВП И БЛАГОПРИЯТНАЯ СРЕДА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00647"/>
            <a:ext cx="6336704" cy="4323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203848" y="544522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Корреляция = 0.8488*</a:t>
            </a:r>
          </a:p>
        </p:txBody>
      </p:sp>
      <p:sp>
        <p:nvSpPr>
          <p:cNvPr id="9" name="Овал 8"/>
          <p:cNvSpPr/>
          <p:nvPr/>
        </p:nvSpPr>
        <p:spPr>
          <a:xfrm>
            <a:off x="1835696" y="1988840"/>
            <a:ext cx="432048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34576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173</TotalTime>
  <Words>1900</Words>
  <Application>Microsoft Office PowerPoint</Application>
  <PresentationFormat>Экран (4:3)</PresentationFormat>
  <Paragraphs>155</Paragraphs>
  <Slides>17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Сетка</vt:lpstr>
      <vt:lpstr>Активное долголетие и социальная политика в России </vt:lpstr>
      <vt:lpstr>КОНЦЕПЦИЯ АКТИВНОГО ДОЛГОЛЕТИЯ</vt:lpstr>
      <vt:lpstr>Отличие концепции активного долголетия от анализа старения в рамках государственной политики</vt:lpstr>
      <vt:lpstr>Критика концепции активного долголетия</vt:lpstr>
      <vt:lpstr>Связь иад и душевого ввп в текущих долларах</vt:lpstr>
      <vt:lpstr>СВЯЗЬ ВВП И ДОМЕНА ЗАНЯТОСТИ</vt:lpstr>
      <vt:lpstr>ВВП И УЧАСТИЕ В ЖИЗНИ ОБЩЕСТВА</vt:lpstr>
      <vt:lpstr>ВВП И НЕЗАВИСИМАЯ, ЗДОРОВАЯ И БЕЗОПАСНАЯ ЖИЗНЬ</vt:lpstr>
      <vt:lpstr>ВВП И БЛАГОПРИЯТНАЯ СРЕДА</vt:lpstr>
      <vt:lpstr>Связь иад с пенсионными расходами</vt:lpstr>
      <vt:lpstr>Связь отдельных компонент долголетия с пенсионными расходами в текущих usd</vt:lpstr>
      <vt:lpstr>Связь отдельных компонент долголетия с пенсионными расходами в текущих usd</vt:lpstr>
      <vt:lpstr>Связь иад с расходами на здравоохранение</vt:lpstr>
      <vt:lpstr>Связь отдельных компонент долголетия с государственными расходами на здравоозхранение в текущих usd</vt:lpstr>
      <vt:lpstr>Основные выводы</vt:lpstr>
      <vt:lpstr>Выводы: для политики</vt:lpstr>
      <vt:lpstr>Предложения по набору индикаторов для оценки активного долголетия в россии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Стареть в России: о чем говорят индексы активного долголетия?</dc:title>
  <dc:creator>Oxana Sinyavskaya</dc:creator>
  <cp:lastModifiedBy>Oxana Sinyavskaya</cp:lastModifiedBy>
  <cp:revision>31</cp:revision>
  <cp:lastPrinted>2015-03-10T12:10:54Z</cp:lastPrinted>
  <dcterms:created xsi:type="dcterms:W3CDTF">2015-03-05T06:12:58Z</dcterms:created>
  <dcterms:modified xsi:type="dcterms:W3CDTF">2015-03-10T12:10:59Z</dcterms:modified>
</cp:coreProperties>
</file>