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300" r:id="rId3"/>
    <p:sldId id="290" r:id="rId4"/>
    <p:sldId id="302" r:id="rId5"/>
    <p:sldId id="303" r:id="rId6"/>
    <p:sldId id="304" r:id="rId7"/>
    <p:sldId id="299" r:id="rId8"/>
    <p:sldId id="301" r:id="rId9"/>
  </p:sldIdLst>
  <p:sldSz cx="9144000" cy="6858000" type="screen4x3"/>
  <p:notesSz cx="6834188" cy="99790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2A55"/>
    <a:srgbClr val="21386F"/>
    <a:srgbClr val="003F82"/>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24" autoAdjust="0"/>
  </p:normalViewPr>
  <p:slideViewPr>
    <p:cSldViewPr snapToGrid="0" snapToObjects="1">
      <p:cViewPr varScale="1">
        <p:scale>
          <a:sx n="62" d="100"/>
          <a:sy n="62" d="100"/>
        </p:scale>
        <p:origin x="-1253" y="-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61481" cy="498951"/>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71125" y="0"/>
            <a:ext cx="2961481" cy="498951"/>
          </a:xfrm>
          <a:prstGeom prst="rect">
            <a:avLst/>
          </a:prstGeom>
        </p:spPr>
        <p:txBody>
          <a:bodyPr vert="horz" lIns="91440" tIns="45720" rIns="91440" bIns="45720" rtlCol="0"/>
          <a:lstStyle>
            <a:lvl1pPr algn="r">
              <a:defRPr sz="1200"/>
            </a:lvl1pPr>
          </a:lstStyle>
          <a:p>
            <a:fld id="{F91044BC-417C-48F1-9E2B-DF6EDCC4962C}" type="datetimeFigureOut">
              <a:rPr lang="ru-RU" smtClean="0"/>
              <a:pPr/>
              <a:t>21.05.2015</a:t>
            </a:fld>
            <a:endParaRPr lang="ru-RU" dirty="0"/>
          </a:p>
        </p:txBody>
      </p:sp>
      <p:sp>
        <p:nvSpPr>
          <p:cNvPr id="4" name="Образ слайда 3"/>
          <p:cNvSpPr>
            <a:spLocks noGrp="1" noRot="1" noChangeAspect="1"/>
          </p:cNvSpPr>
          <p:nvPr>
            <p:ph type="sldImg" idx="2"/>
          </p:nvPr>
        </p:nvSpPr>
        <p:spPr>
          <a:xfrm>
            <a:off x="922338" y="747713"/>
            <a:ext cx="4991100" cy="3743325"/>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3419" y="4740037"/>
            <a:ext cx="5467350" cy="449056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78342"/>
            <a:ext cx="2961481" cy="498951"/>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71125" y="9478342"/>
            <a:ext cx="2961481" cy="498951"/>
          </a:xfrm>
          <a:prstGeom prst="rect">
            <a:avLst/>
          </a:prstGeom>
        </p:spPr>
        <p:txBody>
          <a:bodyPr vert="horz" lIns="91440" tIns="45720" rIns="91440" bIns="45720" rtlCol="0" anchor="b"/>
          <a:lstStyle>
            <a:lvl1pPr algn="r">
              <a:defRPr sz="1200"/>
            </a:lvl1pPr>
          </a:lstStyle>
          <a:p>
            <a:fld id="{A0222359-E632-4183-BE4D-B3769896B5D8}"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0222359-E632-4183-BE4D-B3769896B5D8}" type="slidenum">
              <a:rPr lang="ru-RU" smtClean="0"/>
              <a:pPr/>
              <a:t>1</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0222359-E632-4183-BE4D-B3769896B5D8}" type="slidenum">
              <a:rPr lang="ru-RU" smtClean="0"/>
              <a:pPr/>
              <a:t>2</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0222359-E632-4183-BE4D-B3769896B5D8}" type="slidenum">
              <a:rPr lang="ru-RU" smtClean="0"/>
              <a:pPr/>
              <a:t>3</a:t>
            </a:fld>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0222359-E632-4183-BE4D-B3769896B5D8}" type="slidenum">
              <a:rPr lang="ru-RU" smtClean="0"/>
              <a:pPr/>
              <a:t>4</a:t>
            </a:fld>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0222359-E632-4183-BE4D-B3769896B5D8}" type="slidenum">
              <a:rPr lang="ru-RU" smtClean="0"/>
              <a:pPr/>
              <a:t>5</a:t>
            </a:fld>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0222359-E632-4183-BE4D-B3769896B5D8}" type="slidenum">
              <a:rPr lang="ru-RU" smtClean="0"/>
              <a:pPr/>
              <a:t>6</a:t>
            </a:fld>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0222359-E632-4183-BE4D-B3769896B5D8}" type="slidenum">
              <a:rPr lang="ru-RU" smtClean="0"/>
              <a:pPr/>
              <a:t>7</a:t>
            </a:fld>
            <a:endParaRPr lang="ru-R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0222359-E632-4183-BE4D-B3769896B5D8}" type="slidenum">
              <a:rPr lang="ru-RU" smtClean="0"/>
              <a:pPr/>
              <a:t>8</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5210918-098E-41FF-B356-1A977BE5B57C}" type="datetime1">
              <a:rPr lang="en-US"/>
              <a:pPr>
                <a:defRPr/>
              </a:pPr>
              <a:t>5/21/2015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918DCA6-B2FF-4732-9DB0-4ADF48BD8C2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4917518-3F93-48B2-A345-CC434E031107}" type="datetime1">
              <a:rPr lang="en-US"/>
              <a:pPr>
                <a:defRPr/>
              </a:pPr>
              <a:t>5/21/2015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F68829-813F-47E6-826E-C2DB397B9BE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BA75BD-EC71-4F64-81C2-52606D3EA9AA}" type="datetime1">
              <a:rPr lang="en-US"/>
              <a:pPr>
                <a:defRPr/>
              </a:pPr>
              <a:t>5/21/2015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20B6284-FE8D-4D2A-A936-183CAF36C6B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0984BD8-3670-44AE-AC76-7F0391E55F00}" type="datetime1">
              <a:rPr lang="en-US"/>
              <a:pPr>
                <a:defRPr/>
              </a:pPr>
              <a:t>5/21/2015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61E90F6-F7AB-4238-A1D7-74E09428AB8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174F829-6F26-462B-83D0-CD4DA406293D}" type="datetime1">
              <a:rPr lang="en-US"/>
              <a:pPr>
                <a:defRPr/>
              </a:pPr>
              <a:t>5/21/2015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39DBABB-B95A-4B41-8463-88F5EE9CEF5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B6A8CE6-D3C9-413D-ABC5-6DA52D1FA7B7}" type="datetime1">
              <a:rPr lang="en-US"/>
              <a:pPr>
                <a:defRPr/>
              </a:pPr>
              <a:t>5/21/2015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E483CCA-FE0E-4753-9D0A-3256E4118D9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E281F66-163F-4C41-BD0B-F5CE8AAB3E1C}" type="datetime1">
              <a:rPr lang="en-US"/>
              <a:pPr>
                <a:defRPr/>
              </a:pPr>
              <a:t>5/21/2015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663FB1AD-0FEF-47B7-B5CF-8B67D5894D5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65AE299-B23C-4A26-9397-52AA2F18DC6B}" type="datetime1">
              <a:rPr lang="en-US"/>
              <a:pPr>
                <a:defRPr/>
              </a:pPr>
              <a:t>5/21/2015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A50EC8E-DE04-4904-90DF-25CE60C30CB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121BB81-17F6-46E9-ABFE-F0A6A4612563}" type="datetime1">
              <a:rPr lang="en-US"/>
              <a:pPr>
                <a:defRPr/>
              </a:pPr>
              <a:t>5/21/2015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61591AF-8B47-490D-88BA-04B423F37BF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8544B7-D606-4D47-8178-DCA615716CBA}" type="datetime1">
              <a:rPr lang="en-US"/>
              <a:pPr>
                <a:defRPr/>
              </a:pPr>
              <a:t>5/21/2015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B56F52A-2035-4BBD-BE15-8C8DDFC0292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AD14299-C819-4F92-B2D2-91F3731421F0}" type="datetime1">
              <a:rPr lang="en-US"/>
              <a:pPr>
                <a:defRPr/>
              </a:pPr>
              <a:t>5/21/2015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BC8D0C4-B9E1-4D22-9F85-EC188A8074E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a:defRPr/>
            </a:pPr>
            <a:fld id="{6327F8B6-1D96-45FC-93BD-FE82B4F95FF6}" type="datetime1">
              <a:rPr lang="en-US"/>
              <a:pPr>
                <a:defRPr/>
              </a:pPr>
              <a:t>5/21/2015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00C10BB5-8F3E-4BF8-8ADF-78CAEA15F98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grans.hse.ru/" TargetMode="External"/><Relationship Id="rId4" Type="http://schemas.openxmlformats.org/officeDocument/2006/relationships/hyperlink" Target="mailto:vbenevolenski@hse.r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2130424"/>
            <a:ext cx="7772400" cy="4047637"/>
          </a:xfrm>
        </p:spPr>
        <p:txBody>
          <a:bodyPr/>
          <a:lstStyle/>
          <a:p>
            <a:r>
              <a:rPr lang="en-US" sz="3200" b="1" dirty="0" smtClean="0">
                <a:solidFill>
                  <a:srgbClr val="000066"/>
                </a:solidFill>
                <a:latin typeface="+mn-lt"/>
              </a:rPr>
              <a:t/>
            </a:r>
            <a:br>
              <a:rPr lang="en-US" sz="3200" b="1" dirty="0" smtClean="0">
                <a:solidFill>
                  <a:srgbClr val="000066"/>
                </a:solidFill>
                <a:latin typeface="+mn-lt"/>
              </a:rPr>
            </a:br>
            <a:r>
              <a:rPr lang="en-US" sz="3200" b="1" dirty="0" smtClean="0">
                <a:solidFill>
                  <a:srgbClr val="000066"/>
                </a:solidFill>
                <a:latin typeface="+mn-lt"/>
              </a:rPr>
              <a:t/>
            </a:r>
            <a:br>
              <a:rPr lang="en-US" sz="3200" b="1" dirty="0" smtClean="0">
                <a:solidFill>
                  <a:srgbClr val="000066"/>
                </a:solidFill>
                <a:latin typeface="+mn-lt"/>
              </a:rPr>
            </a:br>
            <a:r>
              <a:rPr lang="en-US" sz="3200" b="1" dirty="0" smtClean="0">
                <a:solidFill>
                  <a:srgbClr val="000066"/>
                </a:solidFill>
                <a:latin typeface="+mn-lt"/>
              </a:rPr>
              <a:t>Vladimir BENEVOLENSKI</a:t>
            </a:r>
            <a:br>
              <a:rPr lang="en-US" sz="3200" b="1" dirty="0" smtClean="0">
                <a:solidFill>
                  <a:srgbClr val="000066"/>
                </a:solidFill>
                <a:latin typeface="+mn-lt"/>
              </a:rPr>
            </a:br>
            <a:r>
              <a:rPr lang="en-US" sz="2000" b="1" dirty="0" smtClean="0">
                <a:solidFill>
                  <a:srgbClr val="000066"/>
                </a:solidFill>
                <a:latin typeface="+mn-lt"/>
              </a:rPr>
              <a:t>Lead Research Associate</a:t>
            </a:r>
            <a:r>
              <a:rPr lang="ru-RU" sz="1600" dirty="0" smtClean="0">
                <a:solidFill>
                  <a:srgbClr val="003F82"/>
                </a:solidFill>
              </a:rPr>
              <a:t/>
            </a:r>
            <a:br>
              <a:rPr lang="ru-RU" sz="1600" dirty="0" smtClean="0">
                <a:solidFill>
                  <a:srgbClr val="003F82"/>
                </a:solidFill>
              </a:rPr>
            </a:br>
            <a:r>
              <a:rPr lang="en-US" sz="1600" dirty="0" smtClean="0">
                <a:solidFill>
                  <a:srgbClr val="003F82"/>
                </a:solidFill>
              </a:rPr>
              <a:t/>
            </a:r>
            <a:br>
              <a:rPr lang="en-US" sz="1600" dirty="0" smtClean="0">
                <a:solidFill>
                  <a:srgbClr val="003F82"/>
                </a:solidFill>
              </a:rPr>
            </a:br>
            <a:r>
              <a:rPr lang="en-US" sz="1600" dirty="0" smtClean="0">
                <a:solidFill>
                  <a:srgbClr val="003F82"/>
                </a:solidFill>
              </a:rPr>
              <a:t>International Laboratory</a:t>
            </a:r>
            <a:r>
              <a:rPr lang="en-US" sz="1800" dirty="0" smtClean="0">
                <a:solidFill>
                  <a:srgbClr val="003F82"/>
                </a:solidFill>
              </a:rPr>
              <a:t> for Studies of Civil Society and the Nonprofit Sector </a:t>
            </a:r>
            <a:br>
              <a:rPr lang="en-US" sz="1800" dirty="0" smtClean="0">
                <a:solidFill>
                  <a:srgbClr val="003F82"/>
                </a:solidFill>
              </a:rPr>
            </a:br>
            <a:r>
              <a:rPr lang="en-US" sz="1800" dirty="0" smtClean="0">
                <a:solidFill>
                  <a:srgbClr val="003F82"/>
                </a:solidFill>
              </a:rPr>
              <a:t>NRU HSE Moscow</a:t>
            </a:r>
            <a:r>
              <a:rPr lang="ru-RU" sz="1800" dirty="0" smtClean="0">
                <a:solidFill>
                  <a:srgbClr val="003F82"/>
                </a:solidFill>
              </a:rPr>
              <a:t/>
            </a:r>
            <a:br>
              <a:rPr lang="ru-RU" sz="1800" dirty="0" smtClean="0">
                <a:solidFill>
                  <a:srgbClr val="003F82"/>
                </a:solidFill>
              </a:rPr>
            </a:br>
            <a:r>
              <a:rPr lang="en-US" sz="1800" b="1" dirty="0" smtClean="0">
                <a:solidFill>
                  <a:srgbClr val="000066"/>
                </a:solidFill>
                <a:latin typeface="+mn-lt"/>
              </a:rPr>
              <a:t/>
            </a:r>
            <a:br>
              <a:rPr lang="en-US" sz="1800" b="1" dirty="0" smtClean="0">
                <a:solidFill>
                  <a:srgbClr val="000066"/>
                </a:solidFill>
                <a:latin typeface="+mn-lt"/>
              </a:rPr>
            </a:br>
            <a:r>
              <a:rPr lang="en-US" sz="3200" b="1" dirty="0" smtClean="0"/>
              <a:t>GOVERNMENT</a:t>
            </a:r>
            <a:r>
              <a:rPr lang="ru-RU" sz="3200" b="1" dirty="0" smtClean="0"/>
              <a:t> </a:t>
            </a:r>
            <a:r>
              <a:rPr lang="en-US" sz="3200" b="1" dirty="0" smtClean="0"/>
              <a:t>SUPPORT FOR NGOs</a:t>
            </a:r>
            <a:r>
              <a:rPr lang="ru-RU" sz="3200" b="1" dirty="0" smtClean="0"/>
              <a:t>: </a:t>
            </a:r>
            <a:r>
              <a:rPr lang="ru-RU" sz="3200" dirty="0" smtClean="0"/>
              <a:t/>
            </a:r>
            <a:br>
              <a:rPr lang="ru-RU" sz="3200" dirty="0" smtClean="0"/>
            </a:br>
            <a:r>
              <a:rPr lang="en-US" sz="3200" b="1" dirty="0" smtClean="0"/>
              <a:t>INNOVATION DRIVERS OR TOOLS OF CONTROL?</a:t>
            </a:r>
            <a:r>
              <a:rPr lang="ru-RU" sz="3200" dirty="0" smtClean="0"/>
              <a:t/>
            </a:r>
            <a:br>
              <a:rPr lang="ru-RU" sz="3200" dirty="0" smtClean="0"/>
            </a:br>
            <a:r>
              <a:rPr lang="en-US" sz="3200" b="1" dirty="0" smtClean="0">
                <a:solidFill>
                  <a:srgbClr val="000066"/>
                </a:solidFill>
                <a:latin typeface="+mn-lt"/>
              </a:rPr>
              <a:t/>
            </a:r>
            <a:br>
              <a:rPr lang="en-US" sz="3200" b="1" dirty="0" smtClean="0">
                <a:solidFill>
                  <a:srgbClr val="000066"/>
                </a:solidFill>
                <a:latin typeface="+mn-lt"/>
              </a:rPr>
            </a:br>
            <a:r>
              <a:rPr lang="en-US" sz="3200" b="1" dirty="0" smtClean="0">
                <a:solidFill>
                  <a:srgbClr val="000066"/>
                </a:solidFill>
                <a:latin typeface="+mn-lt"/>
              </a:rPr>
              <a:t/>
            </a:r>
            <a:br>
              <a:rPr lang="en-US" sz="3200" b="1" dirty="0" smtClean="0">
                <a:solidFill>
                  <a:srgbClr val="000066"/>
                </a:solidFill>
                <a:latin typeface="+mn-lt"/>
              </a:rPr>
            </a:br>
            <a:endParaRPr lang="en-US" sz="3200" b="1" dirty="0" smtClean="0">
              <a:solidFill>
                <a:srgbClr val="21386F"/>
              </a:solidFill>
              <a:latin typeface="+mn-lt"/>
            </a:endParaRPr>
          </a:p>
        </p:txBody>
      </p:sp>
      <p:sp>
        <p:nvSpPr>
          <p:cNvPr id="2051" name="Subtitle 2"/>
          <p:cNvSpPr txBox="1">
            <a:spLocks/>
          </p:cNvSpPr>
          <p:nvPr/>
        </p:nvSpPr>
        <p:spPr bwMode="auto">
          <a:xfrm>
            <a:off x="1371600" y="6467475"/>
            <a:ext cx="6400800" cy="349250"/>
          </a:xfrm>
          <a:prstGeom prst="rect">
            <a:avLst/>
          </a:prstGeom>
          <a:noFill/>
          <a:ln w="9525">
            <a:noFill/>
            <a:miter lim="800000"/>
            <a:headEnd/>
            <a:tailEnd/>
          </a:ln>
        </p:spPr>
        <p:txBody>
          <a:bodyPr/>
          <a:lstStyle/>
          <a:p>
            <a:pPr algn="ctr">
              <a:spcBef>
                <a:spcPct val="20000"/>
              </a:spcBef>
            </a:pPr>
            <a:r>
              <a:rPr lang="ru-RU" sz="800" dirty="0">
                <a:solidFill>
                  <a:schemeClr val="bg1"/>
                </a:solidFill>
              </a:rPr>
              <a:t>Higher School of Economics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smtClean="0">
                <a:solidFill>
                  <a:schemeClr val="bg1"/>
                </a:solidFill>
              </a:rPr>
              <a:t>5</a:t>
            </a:r>
            <a:endParaRPr lang="ru-RU" sz="800" dirty="0">
              <a:solidFill>
                <a:schemeClr val="bg1"/>
              </a:solidFill>
            </a:endParaRPr>
          </a:p>
          <a:p>
            <a:pPr algn="ctr">
              <a:spcBef>
                <a:spcPct val="20000"/>
              </a:spcBef>
            </a:pPr>
            <a:r>
              <a:rPr lang="en-US" sz="800" dirty="0">
                <a:solidFill>
                  <a:schemeClr val="bg1"/>
                </a:solidFill>
              </a:rPr>
              <a:t>www.hse.ru</a:t>
            </a:r>
            <a:r>
              <a:rPr lang="ru-RU" sz="800" dirty="0">
                <a:solidFill>
                  <a:schemeClr val="bg1"/>
                </a:solidFill>
              </a:rPr>
              <a:t> </a:t>
            </a:r>
            <a:endParaRPr kumimoji="1" lang="ru-RU" sz="800" dirty="0">
              <a:solidFill>
                <a:schemeClr val="bg1"/>
              </a:solidFill>
              <a:latin typeface="Myriad Pro"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Higher School of Economics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smtClean="0">
                <a:solidFill>
                  <a:schemeClr val="bg1"/>
                </a:solidFill>
              </a:rPr>
              <a:t>5</a:t>
            </a:r>
            <a:endParaRPr lang="ru-RU" sz="800" dirty="0">
              <a:solidFill>
                <a:schemeClr val="bg1"/>
              </a:solidFill>
            </a:endParaRPr>
          </a:p>
        </p:txBody>
      </p:sp>
      <p:sp>
        <p:nvSpPr>
          <p:cNvPr id="3075" name="Title 1"/>
          <p:cNvSpPr txBox="1">
            <a:spLocks/>
          </p:cNvSpPr>
          <p:nvPr/>
        </p:nvSpPr>
        <p:spPr bwMode="auto">
          <a:xfrm>
            <a:off x="1428750" y="428625"/>
            <a:ext cx="7269773" cy="412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defRPr/>
            </a:pPr>
            <a:r>
              <a:rPr lang="en-US" sz="2800" b="1" dirty="0" smtClean="0">
                <a:solidFill>
                  <a:schemeClr val="bg1"/>
                </a:solidFill>
                <a:latin typeface="Arial" pitchFamily="34" charset="0"/>
                <a:cs typeface="Arial" pitchFamily="34" charset="0"/>
              </a:rPr>
              <a:t>CONTENT</a:t>
            </a:r>
          </a:p>
        </p:txBody>
      </p:sp>
      <p:sp>
        <p:nvSpPr>
          <p:cNvPr id="3076"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charset="0"/>
              </a:rPr>
              <a:t>photo</a:t>
            </a:r>
            <a:endParaRPr lang="en-US" dirty="0">
              <a:solidFill>
                <a:srgbClr val="FFFFFF"/>
              </a:solidFill>
            </a:endParaRPr>
          </a:p>
        </p:txBody>
      </p:sp>
      <p:sp>
        <p:nvSpPr>
          <p:cNvPr id="3077"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charset="0"/>
              </a:rPr>
              <a:t>photo</a:t>
            </a:r>
            <a:endParaRPr lang="en-US" dirty="0">
              <a:solidFill>
                <a:srgbClr val="FFFFFF"/>
              </a:solidFill>
            </a:endParaRPr>
          </a:p>
        </p:txBody>
      </p:sp>
      <p:sp>
        <p:nvSpPr>
          <p:cNvPr id="3078"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charset="0"/>
              </a:rPr>
              <a:t>photo</a:t>
            </a:r>
            <a:endParaRPr lang="en-US" dirty="0">
              <a:solidFill>
                <a:srgbClr val="FFFFFF"/>
              </a:solidFill>
            </a:endParaRPr>
          </a:p>
        </p:txBody>
      </p:sp>
      <p:sp>
        <p:nvSpPr>
          <p:cNvPr id="3079" name="Прямоугольник 1"/>
          <p:cNvSpPr>
            <a:spLocks noChangeArrowheads="1"/>
          </p:cNvSpPr>
          <p:nvPr/>
        </p:nvSpPr>
        <p:spPr bwMode="auto">
          <a:xfrm>
            <a:off x="255588" y="1543049"/>
            <a:ext cx="8164512" cy="4862870"/>
          </a:xfrm>
          <a:prstGeom prst="rect">
            <a:avLst/>
          </a:prstGeom>
          <a:noFill/>
          <a:ln w="9525">
            <a:noFill/>
            <a:miter lim="800000"/>
            <a:headEnd/>
            <a:tailEnd/>
          </a:ln>
        </p:spPr>
        <p:txBody>
          <a:bodyPr wrap="square">
            <a:spAutoFit/>
          </a:bodyPr>
          <a:lstStyle/>
          <a:p>
            <a:endParaRPr lang="ru-RU" sz="2400" b="1" i="1" dirty="0" smtClean="0">
              <a:solidFill>
                <a:srgbClr val="21386F"/>
              </a:solidFill>
            </a:endParaRPr>
          </a:p>
          <a:p>
            <a:endParaRPr lang="ru-RU" sz="2400" b="1" i="1" dirty="0" smtClean="0">
              <a:solidFill>
                <a:srgbClr val="21386F"/>
              </a:solidFill>
            </a:endParaRPr>
          </a:p>
          <a:p>
            <a:r>
              <a:rPr lang="en-US" sz="4400" b="1" dirty="0" smtClean="0">
                <a:solidFill>
                  <a:srgbClr val="1C2A55"/>
                </a:solidFill>
                <a:cs typeface="Arial" charset="0"/>
              </a:rPr>
              <a:t>The THING</a:t>
            </a:r>
          </a:p>
          <a:p>
            <a:endParaRPr lang="en-US" sz="4400" b="1" dirty="0" smtClean="0">
              <a:solidFill>
                <a:srgbClr val="1C2A55"/>
              </a:solidFill>
              <a:cs typeface="Arial" charset="0"/>
            </a:endParaRPr>
          </a:p>
          <a:p>
            <a:r>
              <a:rPr lang="en-US" sz="4400" b="1" dirty="0" smtClean="0">
                <a:solidFill>
                  <a:srgbClr val="1C2A55"/>
                </a:solidFill>
                <a:cs typeface="Arial" charset="0"/>
              </a:rPr>
              <a:t>The THEORY</a:t>
            </a:r>
          </a:p>
          <a:p>
            <a:endParaRPr lang="en-US" sz="4400" b="1" dirty="0" smtClean="0">
              <a:solidFill>
                <a:srgbClr val="1C2A55"/>
              </a:solidFill>
              <a:cs typeface="Arial" charset="0"/>
            </a:endParaRPr>
          </a:p>
          <a:p>
            <a:r>
              <a:rPr lang="en-US" sz="4400" b="1" dirty="0" smtClean="0">
                <a:solidFill>
                  <a:srgbClr val="1C2A55"/>
                </a:solidFill>
                <a:cs typeface="Arial" charset="0"/>
              </a:rPr>
              <a:t>The DISCUSSION</a:t>
            </a:r>
          </a:p>
          <a:p>
            <a:endParaRPr lang="en-US" sz="1400" b="1" dirty="0" smtClean="0">
              <a:solidFill>
                <a:srgbClr val="002060"/>
              </a:solidFill>
              <a:cs typeface="Arial" charset="0"/>
            </a:endParaRPr>
          </a:p>
          <a:p>
            <a:endParaRPr lang="en-US" sz="1400" b="1" dirty="0" smtClean="0">
              <a:solidFill>
                <a:srgbClr val="002060"/>
              </a:solidFill>
              <a:cs typeface="Arial" charset="0"/>
            </a:endParaRPr>
          </a:p>
          <a:p>
            <a:pPr algn="ctr"/>
            <a:endParaRPr lang="en-US" sz="1400" b="1" u="sng" dirty="0" smtClean="0">
              <a:solidFill>
                <a:srgbClr val="21386F"/>
              </a:solidFill>
              <a:cs typeface="Arial" charset="0"/>
            </a:endParaRPr>
          </a:p>
        </p:txBody>
      </p:sp>
      <p:sp>
        <p:nvSpPr>
          <p:cNvPr id="9" name="Номер слайда 4"/>
          <p:cNvSpPr>
            <a:spLocks noGrp="1"/>
          </p:cNvSpPr>
          <p:nvPr/>
        </p:nvSpPr>
        <p:spPr bwMode="auto">
          <a:xfrm>
            <a:off x="6876885" y="6049963"/>
            <a:ext cx="2133600" cy="365125"/>
          </a:xfrm>
          <a:prstGeom prst="rect">
            <a:avLst/>
          </a:prstGeom>
          <a:noFill/>
          <a:ln>
            <a:miter lim="800000"/>
            <a:headEnd/>
            <a:tailEnd/>
          </a:ln>
        </p:spPr>
        <p:txBody>
          <a:bodyPr anchor="ctr"/>
          <a:ls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algn="r">
              <a:defRPr/>
            </a:pPr>
            <a:fld id="{7F8F579F-B8EC-4715-8842-2C77145C8DF9}" type="slidenum">
              <a:rPr lang="en-US" sz="2000"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pPr algn="r">
                <a:defRPr/>
              </a:pPr>
              <a:t>2</a:t>
            </a:fld>
            <a:endParaRPr lang="en-US" sz="2000"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Higher School of Economics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smtClean="0">
                <a:solidFill>
                  <a:schemeClr val="bg1"/>
                </a:solidFill>
              </a:rPr>
              <a:t>5</a:t>
            </a:r>
            <a:endParaRPr lang="ru-RU" sz="800" dirty="0">
              <a:solidFill>
                <a:schemeClr val="bg1"/>
              </a:solidFill>
            </a:endParaRPr>
          </a:p>
        </p:txBody>
      </p:sp>
      <p:sp>
        <p:nvSpPr>
          <p:cNvPr id="3075" name="Title 1"/>
          <p:cNvSpPr txBox="1">
            <a:spLocks/>
          </p:cNvSpPr>
          <p:nvPr/>
        </p:nvSpPr>
        <p:spPr bwMode="auto">
          <a:xfrm>
            <a:off x="1428750" y="428625"/>
            <a:ext cx="7269773" cy="412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defRPr/>
            </a:pPr>
            <a:r>
              <a:rPr lang="en-US" sz="2800" b="1" dirty="0" smtClean="0">
                <a:solidFill>
                  <a:schemeClr val="bg1"/>
                </a:solidFill>
                <a:latin typeface="+mn-lt"/>
              </a:rPr>
              <a:t>The THING</a:t>
            </a:r>
          </a:p>
        </p:txBody>
      </p:sp>
      <p:sp>
        <p:nvSpPr>
          <p:cNvPr id="3076"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charset="0"/>
              </a:rPr>
              <a:t>photo</a:t>
            </a:r>
            <a:endParaRPr lang="en-US" dirty="0">
              <a:solidFill>
                <a:srgbClr val="FFFFFF"/>
              </a:solidFill>
            </a:endParaRPr>
          </a:p>
        </p:txBody>
      </p:sp>
      <p:sp>
        <p:nvSpPr>
          <p:cNvPr id="3077"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charset="0"/>
              </a:rPr>
              <a:t>photo</a:t>
            </a:r>
            <a:endParaRPr lang="en-US" dirty="0">
              <a:solidFill>
                <a:srgbClr val="FFFFFF"/>
              </a:solidFill>
            </a:endParaRPr>
          </a:p>
        </p:txBody>
      </p:sp>
      <p:sp>
        <p:nvSpPr>
          <p:cNvPr id="3078"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charset="0"/>
              </a:rPr>
              <a:t>photo</a:t>
            </a:r>
            <a:endParaRPr lang="en-US" dirty="0">
              <a:solidFill>
                <a:srgbClr val="FFFFFF"/>
              </a:solidFill>
            </a:endParaRPr>
          </a:p>
        </p:txBody>
      </p:sp>
      <p:sp>
        <p:nvSpPr>
          <p:cNvPr id="3079" name="Прямоугольник 1"/>
          <p:cNvSpPr>
            <a:spLocks noChangeArrowheads="1"/>
          </p:cNvSpPr>
          <p:nvPr/>
        </p:nvSpPr>
        <p:spPr bwMode="auto">
          <a:xfrm>
            <a:off x="255588" y="1543049"/>
            <a:ext cx="8164512" cy="5078313"/>
          </a:xfrm>
          <a:prstGeom prst="rect">
            <a:avLst/>
          </a:prstGeom>
          <a:noFill/>
          <a:ln w="9525">
            <a:noFill/>
            <a:miter lim="800000"/>
            <a:headEnd/>
            <a:tailEnd/>
          </a:ln>
        </p:spPr>
        <p:txBody>
          <a:bodyPr wrap="square">
            <a:spAutoFit/>
          </a:bodyPr>
          <a:lstStyle/>
          <a:p>
            <a:r>
              <a:rPr lang="en-US" sz="2800" b="1" dirty="0" smtClean="0"/>
              <a:t>Russian Government Tools enacted in 2009-2013:</a:t>
            </a:r>
            <a:endParaRPr lang="ru-RU" sz="2800" b="1" dirty="0" smtClean="0"/>
          </a:p>
          <a:p>
            <a:endParaRPr lang="ru-RU" sz="2000" dirty="0" smtClean="0"/>
          </a:p>
          <a:p>
            <a:r>
              <a:rPr lang="en-US" sz="2000" dirty="0" smtClean="0"/>
              <a:t>Government subsidies = grants (Federal, regional and municipal programs)</a:t>
            </a:r>
          </a:p>
          <a:p>
            <a:endParaRPr lang="en-US" sz="2000" dirty="0" smtClean="0"/>
          </a:p>
          <a:p>
            <a:r>
              <a:rPr lang="en-US" sz="2000" dirty="0" smtClean="0"/>
              <a:t>Tax incentives (personal income tax, v.a.t., property tax rebates &amp; waivers)</a:t>
            </a:r>
          </a:p>
          <a:p>
            <a:endParaRPr lang="en-US" sz="2000" dirty="0" smtClean="0"/>
          </a:p>
          <a:p>
            <a:r>
              <a:rPr lang="en-US" sz="2000" dirty="0" smtClean="0"/>
              <a:t>Contract tools (attempt at positive discrimination)</a:t>
            </a:r>
          </a:p>
          <a:p>
            <a:endParaRPr lang="en-US" sz="2000" dirty="0" smtClean="0"/>
          </a:p>
          <a:p>
            <a:r>
              <a:rPr lang="en-US" sz="2000" dirty="0" smtClean="0"/>
              <a:t>Government property for NPOs (office space &amp; other facilities at subsidized rent levels)</a:t>
            </a:r>
          </a:p>
          <a:p>
            <a:endParaRPr lang="en-US" sz="2000" dirty="0" smtClean="0"/>
          </a:p>
          <a:p>
            <a:r>
              <a:rPr lang="en-US" sz="2000" dirty="0" smtClean="0"/>
              <a:t>Information, consultation &amp;  training</a:t>
            </a:r>
            <a:endParaRPr lang="en-US" sz="2000" b="1" u="sng" dirty="0" smtClean="0">
              <a:solidFill>
                <a:srgbClr val="21386F"/>
              </a:solidFill>
              <a:cs typeface="Arial" charset="0"/>
            </a:endParaRPr>
          </a:p>
        </p:txBody>
      </p:sp>
      <p:sp>
        <p:nvSpPr>
          <p:cNvPr id="9" name="Номер слайда 4"/>
          <p:cNvSpPr>
            <a:spLocks noGrp="1"/>
          </p:cNvSpPr>
          <p:nvPr/>
        </p:nvSpPr>
        <p:spPr bwMode="auto">
          <a:xfrm>
            <a:off x="6876885" y="6049963"/>
            <a:ext cx="2133600" cy="365125"/>
          </a:xfrm>
          <a:prstGeom prst="rect">
            <a:avLst/>
          </a:prstGeom>
          <a:noFill/>
          <a:ln>
            <a:miter lim="800000"/>
            <a:headEnd/>
            <a:tailEnd/>
          </a:ln>
        </p:spPr>
        <p:txBody>
          <a:bodyPr anchor="ctr"/>
          <a:ls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algn="r">
              <a:defRPr/>
            </a:pPr>
            <a:fld id="{7F8F579F-B8EC-4715-8842-2C77145C8DF9}" type="slidenum">
              <a:rPr lang="en-US" sz="2000"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pPr algn="r">
                <a:defRPr/>
              </a:pPr>
              <a:t>3</a:t>
            </a:fld>
            <a:endParaRPr lang="en-US" sz="2000"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Higher School of Economics , </a:t>
            </a:r>
            <a:r>
              <a:rPr lang="en-US" sz="800" dirty="0">
                <a:solidFill>
                  <a:schemeClr val="bg1"/>
                </a:solidFill>
              </a:rPr>
              <a:t>Moscow</a:t>
            </a:r>
            <a:r>
              <a:rPr lang="ru-RU" sz="800" dirty="0">
                <a:solidFill>
                  <a:schemeClr val="bg1"/>
                </a:solidFill>
              </a:rPr>
              <a:t>, 201</a:t>
            </a:r>
            <a:r>
              <a:rPr lang="en-US" sz="800" dirty="0">
                <a:solidFill>
                  <a:schemeClr val="bg1"/>
                </a:solidFill>
              </a:rPr>
              <a:t>3</a:t>
            </a:r>
            <a:endParaRPr lang="ru-RU" sz="800" dirty="0">
              <a:solidFill>
                <a:schemeClr val="bg1"/>
              </a:solidFill>
            </a:endParaRPr>
          </a:p>
        </p:txBody>
      </p:sp>
      <p:sp>
        <p:nvSpPr>
          <p:cNvPr id="3075" name="Title 1"/>
          <p:cNvSpPr txBox="1">
            <a:spLocks/>
          </p:cNvSpPr>
          <p:nvPr/>
        </p:nvSpPr>
        <p:spPr bwMode="auto">
          <a:xfrm>
            <a:off x="1428750" y="428625"/>
            <a:ext cx="7269773" cy="412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defRPr/>
            </a:pPr>
            <a:r>
              <a:rPr lang="en-US" sz="2400" b="1" dirty="0" smtClean="0">
                <a:solidFill>
                  <a:schemeClr val="bg1"/>
                </a:solidFill>
              </a:rPr>
              <a:t>Government expenditures on support for  NPOs</a:t>
            </a:r>
            <a:r>
              <a:rPr lang="ru-RU" sz="2800" b="1" dirty="0" smtClean="0">
                <a:solidFill>
                  <a:schemeClr val="bg1"/>
                </a:solidFill>
                <a:latin typeface="+mn-lt"/>
              </a:rPr>
              <a:t> </a:t>
            </a:r>
            <a:endParaRPr lang="en-US" sz="2800" b="1" dirty="0" smtClean="0">
              <a:solidFill>
                <a:schemeClr val="bg1"/>
              </a:solidFill>
              <a:latin typeface="+mn-lt"/>
            </a:endParaRPr>
          </a:p>
        </p:txBody>
      </p:sp>
      <p:sp>
        <p:nvSpPr>
          <p:cNvPr id="3076"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charset="0"/>
              </a:rPr>
              <a:t>photo</a:t>
            </a:r>
            <a:endParaRPr lang="en-US" dirty="0">
              <a:solidFill>
                <a:srgbClr val="FFFFFF"/>
              </a:solidFill>
            </a:endParaRPr>
          </a:p>
        </p:txBody>
      </p:sp>
      <p:sp>
        <p:nvSpPr>
          <p:cNvPr id="3077"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charset="0"/>
              </a:rPr>
              <a:t>photo</a:t>
            </a:r>
            <a:endParaRPr lang="en-US" dirty="0">
              <a:solidFill>
                <a:srgbClr val="FFFFFF"/>
              </a:solidFill>
            </a:endParaRPr>
          </a:p>
        </p:txBody>
      </p:sp>
      <p:sp>
        <p:nvSpPr>
          <p:cNvPr id="3078"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charset="0"/>
              </a:rPr>
              <a:t>photo</a:t>
            </a:r>
            <a:endParaRPr lang="en-US" dirty="0">
              <a:solidFill>
                <a:srgbClr val="FFFFFF"/>
              </a:solidFill>
            </a:endParaRPr>
          </a:p>
        </p:txBody>
      </p:sp>
      <p:sp>
        <p:nvSpPr>
          <p:cNvPr id="3079" name="Прямоугольник 1"/>
          <p:cNvSpPr>
            <a:spLocks noChangeArrowheads="1"/>
          </p:cNvSpPr>
          <p:nvPr/>
        </p:nvSpPr>
        <p:spPr bwMode="auto">
          <a:xfrm>
            <a:off x="255588" y="1543051"/>
            <a:ext cx="8164512" cy="5262979"/>
          </a:xfrm>
          <a:prstGeom prst="rect">
            <a:avLst/>
          </a:prstGeom>
          <a:noFill/>
          <a:ln w="9525">
            <a:noFill/>
            <a:miter lim="800000"/>
            <a:headEnd/>
            <a:tailEnd/>
          </a:ln>
        </p:spPr>
        <p:txBody>
          <a:bodyPr wrap="square">
            <a:spAutoFit/>
          </a:bodyPr>
          <a:lstStyle/>
          <a:p>
            <a:pPr algn="just"/>
            <a:endParaRPr lang="en-US" sz="2000" dirty="0" smtClean="0">
              <a:solidFill>
                <a:srgbClr val="1C2A55"/>
              </a:solidFill>
            </a:endParaRPr>
          </a:p>
          <a:p>
            <a:pPr algn="just"/>
            <a:r>
              <a:rPr lang="en-US" b="1" i="1" dirty="0" smtClean="0">
                <a:solidFill>
                  <a:srgbClr val="1C2A55"/>
                </a:solidFill>
              </a:rPr>
              <a:t>Growth:		</a:t>
            </a:r>
            <a:r>
              <a:rPr lang="en-US" dirty="0" smtClean="0">
                <a:solidFill>
                  <a:srgbClr val="1C2A55"/>
                </a:solidFill>
              </a:rPr>
              <a:t>2012:  4,763.1 million rubles (US$ 144.3 million) </a:t>
            </a:r>
          </a:p>
          <a:p>
            <a:pPr algn="just"/>
            <a:r>
              <a:rPr lang="en-US" dirty="0" smtClean="0">
                <a:solidFill>
                  <a:srgbClr val="1C2A55"/>
                </a:solidFill>
              </a:rPr>
              <a:t>			2014: 10,263.3 million rubles (US$ 311.0 million)</a:t>
            </a:r>
            <a:endParaRPr lang="en-US" b="1" i="1" dirty="0" smtClean="0">
              <a:solidFill>
                <a:srgbClr val="1C2A55"/>
              </a:solidFill>
            </a:endParaRPr>
          </a:p>
          <a:p>
            <a:pPr algn="just"/>
            <a:endParaRPr lang="en-US" b="1" i="1" dirty="0" smtClean="0">
              <a:solidFill>
                <a:srgbClr val="1C2A55"/>
              </a:solidFill>
            </a:endParaRPr>
          </a:p>
          <a:p>
            <a:pPr algn="just"/>
            <a:r>
              <a:rPr lang="en-US" b="1" i="1" dirty="0" smtClean="0">
                <a:solidFill>
                  <a:srgbClr val="1C2A55"/>
                </a:solidFill>
              </a:rPr>
              <a:t>Against the background of the scope of the Russian public sector:</a:t>
            </a:r>
          </a:p>
          <a:p>
            <a:pPr algn="just"/>
            <a:endParaRPr lang="en-US" sz="1100" b="1" dirty="0" smtClean="0">
              <a:solidFill>
                <a:srgbClr val="1C2A55"/>
              </a:solidFill>
            </a:endParaRPr>
          </a:p>
          <a:p>
            <a:pPr algn="ctr"/>
            <a:r>
              <a:rPr lang="en-US" b="1" dirty="0" smtClean="0">
                <a:solidFill>
                  <a:srgbClr val="1C2A55"/>
                </a:solidFill>
              </a:rPr>
              <a:t>0.02 % of Federal expenditures on social sectors</a:t>
            </a:r>
            <a:r>
              <a:rPr lang="ru-RU" b="1" dirty="0" smtClean="0">
                <a:solidFill>
                  <a:srgbClr val="1C2A55"/>
                </a:solidFill>
              </a:rPr>
              <a:t> </a:t>
            </a:r>
          </a:p>
          <a:p>
            <a:pPr algn="just"/>
            <a:endParaRPr lang="ru-RU" sz="1100" b="1" dirty="0" smtClean="0">
              <a:solidFill>
                <a:srgbClr val="1C2A55"/>
              </a:solidFill>
            </a:endParaRPr>
          </a:p>
          <a:p>
            <a:pPr algn="just"/>
            <a:r>
              <a:rPr lang="en-US" b="1" i="1" dirty="0" smtClean="0">
                <a:solidFill>
                  <a:srgbClr val="1C2A55"/>
                </a:solidFill>
              </a:rPr>
              <a:t>Against the background of the present scope of the Russian nonprofit sector:</a:t>
            </a:r>
          </a:p>
          <a:p>
            <a:pPr algn="just"/>
            <a:endParaRPr lang="en-US" sz="1100" b="1" dirty="0" smtClean="0">
              <a:solidFill>
                <a:srgbClr val="1C2A55"/>
              </a:solidFill>
              <a:cs typeface="Arial" charset="0"/>
            </a:endParaRPr>
          </a:p>
          <a:p>
            <a:pPr algn="ctr"/>
            <a:r>
              <a:rPr lang="en-US" sz="1600" b="1" dirty="0" smtClean="0">
                <a:solidFill>
                  <a:srgbClr val="1C2A55"/>
                </a:solidFill>
                <a:cs typeface="Arial" charset="0"/>
              </a:rPr>
              <a:t>15% = </a:t>
            </a:r>
            <a:r>
              <a:rPr lang="en-US" sz="1600" b="1" dirty="0" smtClean="0">
                <a:solidFill>
                  <a:srgbClr val="1C2A55"/>
                </a:solidFill>
              </a:rPr>
              <a:t>share of NPOs’ income from government sources (federal and regional) </a:t>
            </a:r>
          </a:p>
          <a:p>
            <a:pPr algn="ctr"/>
            <a:r>
              <a:rPr lang="en-US" sz="1600" b="1" dirty="0" smtClean="0">
                <a:solidFill>
                  <a:srgbClr val="1C2A55"/>
                </a:solidFill>
              </a:rPr>
              <a:t>Federal grants were an important source of income for 36% of Russian NPOs</a:t>
            </a:r>
            <a:endParaRPr lang="en-US" sz="1600" b="1" dirty="0" smtClean="0">
              <a:solidFill>
                <a:srgbClr val="1C2A55"/>
              </a:solidFill>
              <a:cs typeface="Arial" charset="0"/>
            </a:endParaRPr>
          </a:p>
          <a:p>
            <a:pPr algn="just"/>
            <a:endParaRPr lang="en-US" sz="1200" b="1" dirty="0" smtClean="0">
              <a:solidFill>
                <a:srgbClr val="1C2A55"/>
              </a:solidFill>
              <a:cs typeface="Arial" charset="0"/>
            </a:endParaRPr>
          </a:p>
          <a:p>
            <a:pPr algn="just"/>
            <a:r>
              <a:rPr lang="en-US" sz="2000" b="1" i="1" dirty="0" smtClean="0">
                <a:solidFill>
                  <a:srgbClr val="1C2A55"/>
                </a:solidFill>
                <a:cs typeface="Arial" charset="0"/>
              </a:rPr>
              <a:t>In an international context:</a:t>
            </a:r>
          </a:p>
          <a:p>
            <a:pPr algn="just"/>
            <a:endParaRPr lang="en-US" sz="1100" b="1" dirty="0" smtClean="0">
              <a:solidFill>
                <a:srgbClr val="1C2A55"/>
              </a:solidFill>
            </a:endParaRPr>
          </a:p>
          <a:p>
            <a:pPr algn="just"/>
            <a:r>
              <a:rPr lang="en-US" sz="1600" b="1" dirty="0" smtClean="0">
                <a:solidFill>
                  <a:srgbClr val="1C2A55"/>
                </a:solidFill>
              </a:rPr>
              <a:t>According to findings of the Johns Hopkins Comparative Nonprofit Project for a group of 12 countries with differing economic, social and cultural conditions the share of nonprofits’ income from government sources averages 32% </a:t>
            </a:r>
          </a:p>
          <a:p>
            <a:pPr algn="just"/>
            <a:r>
              <a:rPr lang="en-US" sz="1400" dirty="0" smtClean="0">
                <a:solidFill>
                  <a:srgbClr val="1C2A55"/>
                </a:solidFill>
              </a:rPr>
              <a:t>(</a:t>
            </a:r>
            <a:r>
              <a:rPr lang="en-US" sz="1400" dirty="0" err="1" smtClean="0">
                <a:solidFill>
                  <a:srgbClr val="1C2A55"/>
                </a:solidFill>
              </a:rPr>
              <a:t>Salamon</a:t>
            </a:r>
            <a:r>
              <a:rPr lang="en-US" sz="1400" dirty="0" smtClean="0">
                <a:solidFill>
                  <a:srgbClr val="1C2A55"/>
                </a:solidFill>
              </a:rPr>
              <a:t> L. M., </a:t>
            </a:r>
            <a:r>
              <a:rPr lang="en-US" sz="1400" dirty="0" err="1" smtClean="0">
                <a:solidFill>
                  <a:srgbClr val="1C2A55"/>
                </a:solidFill>
              </a:rPr>
              <a:t>Sokolowski</a:t>
            </a:r>
            <a:r>
              <a:rPr lang="en-US" sz="1400" dirty="0" smtClean="0">
                <a:solidFill>
                  <a:srgbClr val="1C2A55"/>
                </a:solidFill>
              </a:rPr>
              <a:t> S. W., Haddock M. A., and Tice H. S., 2013, p.10)</a:t>
            </a:r>
            <a:endParaRPr lang="en-US" sz="1400" b="1" dirty="0" smtClean="0">
              <a:solidFill>
                <a:srgbClr val="1C2A55"/>
              </a:solidFill>
              <a:cs typeface="Arial" charset="0"/>
            </a:endParaRPr>
          </a:p>
          <a:p>
            <a:pPr marL="342900" indent="-342900" algn="just"/>
            <a:endParaRPr lang="en-US" sz="2000" b="1" dirty="0" smtClean="0">
              <a:solidFill>
                <a:srgbClr val="002060"/>
              </a:solidFill>
              <a:cs typeface="Arial" charset="0"/>
            </a:endParaRPr>
          </a:p>
        </p:txBody>
      </p:sp>
      <p:sp>
        <p:nvSpPr>
          <p:cNvPr id="9" name="Номер слайда 4"/>
          <p:cNvSpPr>
            <a:spLocks noGrp="1"/>
          </p:cNvSpPr>
          <p:nvPr/>
        </p:nvSpPr>
        <p:spPr bwMode="auto">
          <a:xfrm>
            <a:off x="6876885" y="6049963"/>
            <a:ext cx="2133600" cy="365125"/>
          </a:xfrm>
          <a:prstGeom prst="rect">
            <a:avLst/>
          </a:prstGeom>
          <a:noFill/>
          <a:ln>
            <a:miter lim="800000"/>
            <a:headEnd/>
            <a:tailEnd/>
          </a:ln>
        </p:spPr>
        <p:txBody>
          <a:bodyPr anchor="ctr"/>
          <a:ls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algn="r">
              <a:defRPr/>
            </a:pPr>
            <a:fld id="{7F8F579F-B8EC-4715-8842-2C77145C8DF9}" type="slidenum">
              <a:rPr lang="en-US" sz="2000"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pPr algn="r">
                <a:defRPr/>
              </a:pPr>
              <a:t>4</a:t>
            </a:fld>
            <a:endParaRPr lang="en-US" sz="2000"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Higher School of Economics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smtClean="0">
                <a:solidFill>
                  <a:schemeClr val="bg1"/>
                </a:solidFill>
              </a:rPr>
              <a:t>5</a:t>
            </a:r>
            <a:endParaRPr lang="ru-RU" sz="800" dirty="0">
              <a:solidFill>
                <a:schemeClr val="bg1"/>
              </a:solidFill>
            </a:endParaRPr>
          </a:p>
        </p:txBody>
      </p:sp>
      <p:sp>
        <p:nvSpPr>
          <p:cNvPr id="3075" name="Title 1"/>
          <p:cNvSpPr txBox="1">
            <a:spLocks/>
          </p:cNvSpPr>
          <p:nvPr/>
        </p:nvSpPr>
        <p:spPr bwMode="auto">
          <a:xfrm>
            <a:off x="1428750" y="428625"/>
            <a:ext cx="7269773" cy="412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defRPr/>
            </a:pPr>
            <a:r>
              <a:rPr lang="en-US" sz="2800" dirty="0" smtClean="0">
                <a:solidFill>
                  <a:schemeClr val="bg1"/>
                </a:solidFill>
              </a:rPr>
              <a:t>The </a:t>
            </a:r>
            <a:r>
              <a:rPr lang="en-US" sz="2800" dirty="0" smtClean="0">
                <a:solidFill>
                  <a:schemeClr val="bg1"/>
                </a:solidFill>
              </a:rPr>
              <a:t>THEORY (1)</a:t>
            </a:r>
            <a:r>
              <a:rPr lang="ru-RU" sz="2800" b="1" dirty="0" smtClean="0">
                <a:solidFill>
                  <a:schemeClr val="bg1"/>
                </a:solidFill>
                <a:latin typeface="+mn-lt"/>
              </a:rPr>
              <a:t> </a:t>
            </a:r>
            <a:endParaRPr lang="en-US" sz="2800" b="1" dirty="0" smtClean="0">
              <a:solidFill>
                <a:schemeClr val="bg1"/>
              </a:solidFill>
              <a:latin typeface="+mn-lt"/>
            </a:endParaRPr>
          </a:p>
        </p:txBody>
      </p:sp>
      <p:sp>
        <p:nvSpPr>
          <p:cNvPr id="3076"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charset="0"/>
              </a:rPr>
              <a:t>photo</a:t>
            </a:r>
            <a:endParaRPr lang="en-US" dirty="0">
              <a:solidFill>
                <a:srgbClr val="FFFFFF"/>
              </a:solidFill>
            </a:endParaRPr>
          </a:p>
        </p:txBody>
      </p:sp>
      <p:sp>
        <p:nvSpPr>
          <p:cNvPr id="3077"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charset="0"/>
              </a:rPr>
              <a:t>photo</a:t>
            </a:r>
            <a:endParaRPr lang="en-US" dirty="0">
              <a:solidFill>
                <a:srgbClr val="FFFFFF"/>
              </a:solidFill>
            </a:endParaRPr>
          </a:p>
        </p:txBody>
      </p:sp>
      <p:sp>
        <p:nvSpPr>
          <p:cNvPr id="3078"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charset="0"/>
              </a:rPr>
              <a:t>photo</a:t>
            </a:r>
            <a:endParaRPr lang="en-US" dirty="0">
              <a:solidFill>
                <a:srgbClr val="FFFFFF"/>
              </a:solidFill>
            </a:endParaRPr>
          </a:p>
        </p:txBody>
      </p:sp>
      <p:sp>
        <p:nvSpPr>
          <p:cNvPr id="3079" name="Прямоугольник 1"/>
          <p:cNvSpPr>
            <a:spLocks noChangeArrowheads="1"/>
          </p:cNvSpPr>
          <p:nvPr/>
        </p:nvSpPr>
        <p:spPr bwMode="auto">
          <a:xfrm>
            <a:off x="255588" y="1543051"/>
            <a:ext cx="8164512" cy="4093428"/>
          </a:xfrm>
          <a:prstGeom prst="rect">
            <a:avLst/>
          </a:prstGeom>
          <a:noFill/>
          <a:ln w="9525">
            <a:noFill/>
            <a:miter lim="800000"/>
            <a:headEnd/>
            <a:tailEnd/>
          </a:ln>
        </p:spPr>
        <p:txBody>
          <a:bodyPr wrap="square" anchor="ctr">
            <a:spAutoFit/>
          </a:bodyPr>
          <a:lstStyle/>
          <a:p>
            <a:pPr marL="457200" indent="-457200" algn="just">
              <a:buAutoNum type="alphaUcPeriod"/>
            </a:pPr>
            <a:r>
              <a:rPr lang="en-US" sz="2000" b="1" dirty="0" smtClean="0"/>
              <a:t>5 Functions of NGOs: service provision; innovation; advocacy; expressive function; community building.</a:t>
            </a:r>
          </a:p>
          <a:p>
            <a:pPr marL="342900" indent="-342900" algn="just">
              <a:buAutoNum type="alphaUcPeriod"/>
            </a:pPr>
            <a:endParaRPr lang="ru-RU" sz="1000" dirty="0" smtClean="0"/>
          </a:p>
          <a:p>
            <a:pPr algn="just"/>
            <a:endParaRPr lang="en-US" b="1" dirty="0" smtClean="0"/>
          </a:p>
          <a:p>
            <a:pPr algn="just"/>
            <a:endParaRPr lang="en-US" b="1" dirty="0" smtClean="0"/>
          </a:p>
          <a:p>
            <a:pPr algn="just"/>
            <a:r>
              <a:rPr lang="en-US" b="1" dirty="0" smtClean="0"/>
              <a:t>B</a:t>
            </a:r>
            <a:r>
              <a:rPr lang="en-US" b="1" dirty="0" smtClean="0"/>
              <a:t>.</a:t>
            </a:r>
            <a:r>
              <a:rPr lang="ru-RU" b="1" dirty="0" smtClean="0"/>
              <a:t> </a:t>
            </a:r>
            <a:r>
              <a:rPr lang="en-US" b="1" dirty="0" smtClean="0"/>
              <a:t>Why </a:t>
            </a:r>
            <a:r>
              <a:rPr lang="en-US" b="1" dirty="0" err="1" smtClean="0"/>
              <a:t>Gvt</a:t>
            </a:r>
            <a:r>
              <a:rPr lang="en-US" b="1" dirty="0" smtClean="0"/>
              <a:t>-Nonprofit Cooperation?: </a:t>
            </a:r>
            <a:r>
              <a:rPr lang="en-US" sz="2000" b="1" dirty="0" smtClean="0"/>
              <a:t>“The voluntary sector’s weaknesses correspond well with government’s strengths, and vice versa”, and thus extensive collaboration between government and the nonprofit sector emerges as “a logical and theoretically sensible compromise” .</a:t>
            </a:r>
          </a:p>
          <a:p>
            <a:pPr algn="just"/>
            <a:r>
              <a:rPr lang="en-US" sz="1600" dirty="0" smtClean="0"/>
              <a:t>(Salamon L.M. (1987) “Of Market Failure, Voluntary Failure, and Third-Party Government Toward a Theory of Government-Nonprofit Relations in the Modern Welfare State.” </a:t>
            </a:r>
            <a:r>
              <a:rPr lang="en-US" sz="1600" i="1" dirty="0" smtClean="0"/>
              <a:t>Nonprofit and Voluntary Sector Quarterly </a:t>
            </a:r>
            <a:r>
              <a:rPr lang="en-US" sz="1600" dirty="0" smtClean="0"/>
              <a:t>1987 16: 29)</a:t>
            </a:r>
            <a:endParaRPr lang="ru-RU" sz="1600" dirty="0" smtClean="0"/>
          </a:p>
          <a:p>
            <a:pPr algn="just"/>
            <a:endParaRPr lang="ru-RU" sz="1000" dirty="0" smtClean="0"/>
          </a:p>
          <a:p>
            <a:pPr algn="just"/>
            <a:r>
              <a:rPr lang="ru-RU" sz="1600" dirty="0" smtClean="0"/>
              <a:t> </a:t>
            </a:r>
            <a:endParaRPr lang="en-US" sz="1600" dirty="0" smtClean="0">
              <a:solidFill>
                <a:srgbClr val="002060"/>
              </a:solidFill>
              <a:cs typeface="Arial" charset="0"/>
            </a:endParaRPr>
          </a:p>
        </p:txBody>
      </p:sp>
      <p:sp>
        <p:nvSpPr>
          <p:cNvPr id="9" name="Номер слайда 4"/>
          <p:cNvSpPr>
            <a:spLocks noGrp="1"/>
          </p:cNvSpPr>
          <p:nvPr/>
        </p:nvSpPr>
        <p:spPr bwMode="auto">
          <a:xfrm>
            <a:off x="6876885" y="6049963"/>
            <a:ext cx="2133600" cy="365125"/>
          </a:xfrm>
          <a:prstGeom prst="rect">
            <a:avLst/>
          </a:prstGeom>
          <a:noFill/>
          <a:ln>
            <a:miter lim="800000"/>
            <a:headEnd/>
            <a:tailEnd/>
          </a:ln>
        </p:spPr>
        <p:txBody>
          <a:bodyPr anchor="ctr"/>
          <a:ls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algn="r">
              <a:defRPr/>
            </a:pPr>
            <a:fld id="{7F8F579F-B8EC-4715-8842-2C77145C8DF9}" type="slidenum">
              <a:rPr lang="en-US" sz="2000"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pPr algn="r">
                <a:defRPr/>
              </a:pPr>
              <a:t>5</a:t>
            </a:fld>
            <a:endParaRPr lang="en-US" sz="2000"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Higher School of Economics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smtClean="0">
                <a:solidFill>
                  <a:schemeClr val="bg1"/>
                </a:solidFill>
              </a:rPr>
              <a:t>5</a:t>
            </a:r>
            <a:endParaRPr lang="ru-RU" sz="800" dirty="0">
              <a:solidFill>
                <a:schemeClr val="bg1"/>
              </a:solidFill>
            </a:endParaRPr>
          </a:p>
        </p:txBody>
      </p:sp>
      <p:sp>
        <p:nvSpPr>
          <p:cNvPr id="3075" name="Title 1"/>
          <p:cNvSpPr txBox="1">
            <a:spLocks/>
          </p:cNvSpPr>
          <p:nvPr/>
        </p:nvSpPr>
        <p:spPr bwMode="auto">
          <a:xfrm>
            <a:off x="1428750" y="428625"/>
            <a:ext cx="7269773" cy="412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defRPr/>
            </a:pPr>
            <a:r>
              <a:rPr lang="en-US" sz="2800" dirty="0" smtClean="0">
                <a:solidFill>
                  <a:schemeClr val="bg1"/>
                </a:solidFill>
              </a:rPr>
              <a:t>The THEORY</a:t>
            </a:r>
            <a:r>
              <a:rPr lang="ru-RU" sz="2800" b="1" dirty="0" smtClean="0">
                <a:solidFill>
                  <a:schemeClr val="bg1"/>
                </a:solidFill>
                <a:latin typeface="+mn-lt"/>
              </a:rPr>
              <a:t> </a:t>
            </a:r>
            <a:r>
              <a:rPr lang="en-US" sz="2800" b="1" dirty="0" smtClean="0">
                <a:solidFill>
                  <a:schemeClr val="bg1"/>
                </a:solidFill>
                <a:latin typeface="+mn-lt"/>
              </a:rPr>
              <a:t>(2)</a:t>
            </a:r>
            <a:endParaRPr lang="en-US" sz="2800" b="1" dirty="0" smtClean="0">
              <a:solidFill>
                <a:schemeClr val="bg1"/>
              </a:solidFill>
              <a:latin typeface="+mn-lt"/>
            </a:endParaRPr>
          </a:p>
        </p:txBody>
      </p:sp>
      <p:sp>
        <p:nvSpPr>
          <p:cNvPr id="3076"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charset="0"/>
              </a:rPr>
              <a:t>photo</a:t>
            </a:r>
            <a:endParaRPr lang="en-US" dirty="0">
              <a:solidFill>
                <a:srgbClr val="FFFFFF"/>
              </a:solidFill>
            </a:endParaRPr>
          </a:p>
        </p:txBody>
      </p:sp>
      <p:sp>
        <p:nvSpPr>
          <p:cNvPr id="3077"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charset="0"/>
              </a:rPr>
              <a:t>photo</a:t>
            </a:r>
            <a:endParaRPr lang="en-US" dirty="0">
              <a:solidFill>
                <a:srgbClr val="FFFFFF"/>
              </a:solidFill>
            </a:endParaRPr>
          </a:p>
        </p:txBody>
      </p:sp>
      <p:sp>
        <p:nvSpPr>
          <p:cNvPr id="3078"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charset="0"/>
              </a:rPr>
              <a:t>photo</a:t>
            </a:r>
            <a:endParaRPr lang="en-US" dirty="0">
              <a:solidFill>
                <a:srgbClr val="FFFFFF"/>
              </a:solidFill>
            </a:endParaRPr>
          </a:p>
        </p:txBody>
      </p:sp>
      <p:sp>
        <p:nvSpPr>
          <p:cNvPr id="3079" name="Прямоугольник 1"/>
          <p:cNvSpPr>
            <a:spLocks noChangeArrowheads="1"/>
          </p:cNvSpPr>
          <p:nvPr/>
        </p:nvSpPr>
        <p:spPr bwMode="auto">
          <a:xfrm>
            <a:off x="255588" y="1543051"/>
            <a:ext cx="8164512" cy="4893647"/>
          </a:xfrm>
          <a:prstGeom prst="rect">
            <a:avLst/>
          </a:prstGeom>
          <a:noFill/>
          <a:ln w="9525">
            <a:noFill/>
            <a:miter lim="800000"/>
            <a:headEnd/>
            <a:tailEnd/>
          </a:ln>
        </p:spPr>
        <p:txBody>
          <a:bodyPr wrap="square">
            <a:spAutoFit/>
          </a:bodyPr>
          <a:lstStyle/>
          <a:p>
            <a:pPr marL="457200" indent="-457200" algn="just"/>
            <a:r>
              <a:rPr lang="en-US" b="1" dirty="0" smtClean="0"/>
              <a:t>C. I</a:t>
            </a:r>
            <a:r>
              <a:rPr lang="en-US" sz="2000" b="1" dirty="0" smtClean="0"/>
              <a:t>mpact of </a:t>
            </a:r>
            <a:r>
              <a:rPr lang="en-US" sz="2000" b="1" dirty="0" err="1" smtClean="0"/>
              <a:t>Gvt</a:t>
            </a:r>
            <a:r>
              <a:rPr lang="en-US" sz="2000" b="1" dirty="0" smtClean="0"/>
              <a:t> Support – the benefits: </a:t>
            </a:r>
          </a:p>
          <a:p>
            <a:pPr marL="457200" indent="-457200" algn="just">
              <a:buFont typeface="Arial" pitchFamily="34" charset="0"/>
              <a:buChar char="•"/>
            </a:pPr>
            <a:r>
              <a:rPr lang="en-US" sz="2000" b="1" dirty="0" smtClean="0"/>
              <a:t>scale and stability of NPO activities (countering philanthropic insufficiency); </a:t>
            </a:r>
          </a:p>
          <a:p>
            <a:pPr marL="457200" indent="-457200" algn="just">
              <a:buFont typeface="Arial" pitchFamily="34" charset="0"/>
              <a:buChar char="•"/>
            </a:pPr>
            <a:r>
              <a:rPr lang="en-US" sz="2000" b="1" dirty="0" smtClean="0"/>
              <a:t>legitimacy (countering philanthropic </a:t>
            </a:r>
            <a:r>
              <a:rPr lang="en-US" sz="2000" b="1" dirty="0" err="1" smtClean="0"/>
              <a:t>particularism</a:t>
            </a:r>
            <a:r>
              <a:rPr lang="en-US" sz="2000" b="1" dirty="0" smtClean="0"/>
              <a:t> &amp; paternalism);</a:t>
            </a:r>
          </a:p>
          <a:p>
            <a:pPr marL="457200" indent="-457200" algn="just">
              <a:buFont typeface="Arial" pitchFamily="34" charset="0"/>
              <a:buChar char="•"/>
            </a:pPr>
            <a:r>
              <a:rPr lang="en-US" sz="2000" b="1" dirty="0" smtClean="0"/>
              <a:t>quality of service standards (countering philanthropic amateurism)</a:t>
            </a:r>
            <a:endParaRPr lang="ru-RU" sz="2000" b="1" dirty="0" smtClean="0"/>
          </a:p>
          <a:p>
            <a:pPr algn="just"/>
            <a:endParaRPr lang="ru-RU" sz="2000" dirty="0" smtClean="0"/>
          </a:p>
          <a:p>
            <a:pPr algn="just"/>
            <a:r>
              <a:rPr lang="en-US" sz="2000" b="1" dirty="0" smtClean="0"/>
              <a:t>D.</a:t>
            </a:r>
            <a:r>
              <a:rPr lang="ru-RU" sz="2000" b="1" dirty="0" smtClean="0"/>
              <a:t> </a:t>
            </a:r>
            <a:r>
              <a:rPr lang="en-US" sz="2000" b="1" dirty="0" smtClean="0"/>
              <a:t>Impact </a:t>
            </a:r>
            <a:r>
              <a:rPr lang="en-US" sz="2000" b="1" dirty="0" smtClean="0"/>
              <a:t>of </a:t>
            </a:r>
            <a:r>
              <a:rPr lang="en-US" sz="2000" b="1" dirty="0" err="1" smtClean="0"/>
              <a:t>Gvt</a:t>
            </a:r>
            <a:r>
              <a:rPr lang="en-US" sz="2000" b="1" dirty="0" smtClean="0"/>
              <a:t> </a:t>
            </a:r>
            <a:r>
              <a:rPr lang="en-US" sz="2000" b="1" dirty="0" smtClean="0"/>
              <a:t>Funding – the downside: </a:t>
            </a:r>
          </a:p>
          <a:p>
            <a:pPr algn="just">
              <a:buFont typeface="Arial" pitchFamily="34" charset="0"/>
              <a:buChar char="•"/>
            </a:pPr>
            <a:r>
              <a:rPr lang="en-US" sz="2000" b="1" dirty="0" smtClean="0"/>
              <a:t>infringements </a:t>
            </a:r>
            <a:r>
              <a:rPr lang="en-US" sz="2000" b="1" dirty="0" smtClean="0"/>
              <a:t>of autonomy; </a:t>
            </a:r>
            <a:endParaRPr lang="en-US" sz="2000" b="1" dirty="0" smtClean="0"/>
          </a:p>
          <a:p>
            <a:pPr algn="just">
              <a:buFont typeface="Arial" pitchFamily="34" charset="0"/>
              <a:buChar char="•"/>
            </a:pPr>
            <a:r>
              <a:rPr lang="en-US" sz="2000" b="1" dirty="0" smtClean="0"/>
              <a:t>mission </a:t>
            </a:r>
            <a:r>
              <a:rPr lang="en-US" sz="2000" b="1" dirty="0" smtClean="0"/>
              <a:t>drift; </a:t>
            </a:r>
            <a:endParaRPr lang="en-US" sz="2000" b="1" dirty="0" smtClean="0"/>
          </a:p>
          <a:p>
            <a:pPr algn="just">
              <a:buFont typeface="Arial" pitchFamily="34" charset="0"/>
              <a:buChar char="•"/>
            </a:pPr>
            <a:r>
              <a:rPr lang="en-US" sz="2000" b="1" dirty="0" smtClean="0"/>
              <a:t>bureaucratization </a:t>
            </a:r>
            <a:r>
              <a:rPr lang="en-US" sz="2000" b="1" dirty="0" smtClean="0"/>
              <a:t>and change in governing boards</a:t>
            </a:r>
            <a:r>
              <a:rPr lang="en-US" sz="2000" b="1" dirty="0" smtClean="0"/>
              <a:t>;</a:t>
            </a:r>
          </a:p>
          <a:p>
            <a:pPr algn="just">
              <a:buFont typeface="Arial" pitchFamily="34" charset="0"/>
              <a:buChar char="•"/>
            </a:pPr>
            <a:r>
              <a:rPr lang="en-US" sz="2000" b="1" dirty="0" smtClean="0"/>
              <a:t>commercialization;</a:t>
            </a:r>
          </a:p>
          <a:p>
            <a:pPr algn="just">
              <a:buFont typeface="Arial" pitchFamily="34" charset="0"/>
              <a:buChar char="•"/>
            </a:pPr>
            <a:r>
              <a:rPr lang="en-US" sz="2000" b="1" dirty="0" err="1" smtClean="0"/>
              <a:t>vendorism</a:t>
            </a:r>
            <a:r>
              <a:rPr lang="en-US" sz="2000" b="1" dirty="0" smtClean="0"/>
              <a:t> </a:t>
            </a:r>
          </a:p>
          <a:p>
            <a:pPr algn="just"/>
            <a:r>
              <a:rPr lang="en-US" sz="1600" dirty="0" smtClean="0"/>
              <a:t>(</a:t>
            </a:r>
            <a:r>
              <a:rPr lang="en-US" sz="1600" dirty="0" smtClean="0"/>
              <a:t>e.g. </a:t>
            </a:r>
            <a:r>
              <a:rPr lang="en-US" sz="1600" dirty="0" err="1" smtClean="0"/>
              <a:t>Toepler</a:t>
            </a:r>
            <a:r>
              <a:rPr lang="en-US" sz="1600" dirty="0" smtClean="0"/>
              <a:t> S. (2009) Government Funding Policies in: Handbook of Research on Nonprofit Economics and Management, Cheltenham, UK North Hampton, MA, USA)</a:t>
            </a:r>
            <a:r>
              <a:rPr lang="ru-RU" sz="1600" dirty="0" smtClean="0"/>
              <a:t> </a:t>
            </a:r>
            <a:endParaRPr lang="en-US" sz="1600" dirty="0" smtClean="0">
              <a:solidFill>
                <a:srgbClr val="002060"/>
              </a:solidFill>
              <a:cs typeface="Arial" charset="0"/>
            </a:endParaRPr>
          </a:p>
        </p:txBody>
      </p:sp>
      <p:sp>
        <p:nvSpPr>
          <p:cNvPr id="9" name="Номер слайда 4"/>
          <p:cNvSpPr>
            <a:spLocks noGrp="1"/>
          </p:cNvSpPr>
          <p:nvPr/>
        </p:nvSpPr>
        <p:spPr bwMode="auto">
          <a:xfrm>
            <a:off x="6876885" y="6049963"/>
            <a:ext cx="2133600" cy="365125"/>
          </a:xfrm>
          <a:prstGeom prst="rect">
            <a:avLst/>
          </a:prstGeom>
          <a:noFill/>
          <a:ln>
            <a:miter lim="800000"/>
            <a:headEnd/>
            <a:tailEnd/>
          </a:ln>
        </p:spPr>
        <p:txBody>
          <a:bodyPr anchor="ctr"/>
          <a:ls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algn="r">
              <a:defRPr/>
            </a:pPr>
            <a:fld id="{7F8F579F-B8EC-4715-8842-2C77145C8DF9}" type="slidenum">
              <a:rPr lang="en-US" sz="2000"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pPr algn="r">
                <a:defRPr/>
              </a:pPr>
              <a:t>6</a:t>
            </a:fld>
            <a:endParaRPr lang="en-US" sz="2000"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Higher School of Economics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smtClean="0">
                <a:solidFill>
                  <a:schemeClr val="bg1"/>
                </a:solidFill>
              </a:rPr>
              <a:t>5</a:t>
            </a:r>
            <a:endParaRPr lang="ru-RU" sz="800" dirty="0">
              <a:solidFill>
                <a:schemeClr val="bg1"/>
              </a:solidFill>
            </a:endParaRPr>
          </a:p>
        </p:txBody>
      </p:sp>
      <p:sp>
        <p:nvSpPr>
          <p:cNvPr id="3075" name="Title 1"/>
          <p:cNvSpPr txBox="1">
            <a:spLocks/>
          </p:cNvSpPr>
          <p:nvPr/>
        </p:nvSpPr>
        <p:spPr bwMode="auto">
          <a:xfrm>
            <a:off x="1428750" y="428625"/>
            <a:ext cx="7269773" cy="412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defRPr/>
            </a:pPr>
            <a:r>
              <a:rPr lang="en-US" sz="2800" b="1" dirty="0" smtClean="0">
                <a:solidFill>
                  <a:schemeClr val="bg1"/>
                </a:solidFill>
                <a:latin typeface="+mn-lt"/>
              </a:rPr>
              <a:t>Policy Environment</a:t>
            </a:r>
            <a:r>
              <a:rPr lang="ru-RU" sz="2800" b="1" dirty="0" smtClean="0">
                <a:solidFill>
                  <a:schemeClr val="bg1"/>
                </a:solidFill>
                <a:latin typeface="+mn-lt"/>
              </a:rPr>
              <a:t> </a:t>
            </a:r>
            <a:endParaRPr lang="en-US" sz="2800" b="1" dirty="0" smtClean="0">
              <a:solidFill>
                <a:schemeClr val="bg1"/>
              </a:solidFill>
              <a:latin typeface="+mn-lt"/>
            </a:endParaRPr>
          </a:p>
        </p:txBody>
      </p:sp>
      <p:sp>
        <p:nvSpPr>
          <p:cNvPr id="3076"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charset="0"/>
              </a:rPr>
              <a:t>photo</a:t>
            </a:r>
            <a:endParaRPr lang="en-US" dirty="0">
              <a:solidFill>
                <a:srgbClr val="FFFFFF"/>
              </a:solidFill>
            </a:endParaRPr>
          </a:p>
        </p:txBody>
      </p:sp>
      <p:sp>
        <p:nvSpPr>
          <p:cNvPr id="3077"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charset="0"/>
              </a:rPr>
              <a:t>photo</a:t>
            </a:r>
            <a:endParaRPr lang="en-US" dirty="0">
              <a:solidFill>
                <a:srgbClr val="FFFFFF"/>
              </a:solidFill>
            </a:endParaRPr>
          </a:p>
        </p:txBody>
      </p:sp>
      <p:sp>
        <p:nvSpPr>
          <p:cNvPr id="3078"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charset="0"/>
              </a:rPr>
              <a:t>photo</a:t>
            </a:r>
            <a:endParaRPr lang="en-US" dirty="0">
              <a:solidFill>
                <a:srgbClr val="FFFFFF"/>
              </a:solidFill>
            </a:endParaRPr>
          </a:p>
        </p:txBody>
      </p:sp>
      <p:sp>
        <p:nvSpPr>
          <p:cNvPr id="3079" name="Прямоугольник 1"/>
          <p:cNvSpPr>
            <a:spLocks noChangeArrowheads="1"/>
          </p:cNvSpPr>
          <p:nvPr/>
        </p:nvSpPr>
        <p:spPr bwMode="auto">
          <a:xfrm>
            <a:off x="255588" y="1543051"/>
            <a:ext cx="8164512" cy="4493538"/>
          </a:xfrm>
          <a:prstGeom prst="rect">
            <a:avLst/>
          </a:prstGeom>
          <a:noFill/>
          <a:ln w="9525">
            <a:noFill/>
            <a:miter lim="800000"/>
            <a:headEnd/>
            <a:tailEnd/>
          </a:ln>
        </p:spPr>
        <p:txBody>
          <a:bodyPr wrap="square">
            <a:spAutoFit/>
          </a:bodyPr>
          <a:lstStyle/>
          <a:p>
            <a:pPr algn="just"/>
            <a:r>
              <a:rPr lang="en-US" sz="2400" b="1" dirty="0" smtClean="0">
                <a:solidFill>
                  <a:srgbClr val="1C2A55"/>
                </a:solidFill>
              </a:rPr>
              <a:t>Russian government has discovered service-oriented NGOs, the charities as a partner. </a:t>
            </a:r>
          </a:p>
          <a:p>
            <a:pPr algn="just"/>
            <a:endParaRPr lang="en-US" b="1" dirty="0" smtClean="0">
              <a:solidFill>
                <a:srgbClr val="1C2A55"/>
              </a:solidFill>
            </a:endParaRPr>
          </a:p>
          <a:p>
            <a:pPr algn="just"/>
            <a:r>
              <a:rPr lang="en-US" sz="2400" b="1" dirty="0" smtClean="0">
                <a:solidFill>
                  <a:srgbClr val="1C2A55"/>
                </a:solidFill>
              </a:rPr>
              <a:t>For NGOs focusing on an advocacy function the current policy environment shows a mixed picture</a:t>
            </a:r>
          </a:p>
          <a:p>
            <a:pPr algn="just"/>
            <a:endParaRPr lang="en-US" b="1" dirty="0" smtClean="0">
              <a:solidFill>
                <a:srgbClr val="1C2A55"/>
              </a:solidFill>
              <a:cs typeface="Arial" charset="0"/>
            </a:endParaRPr>
          </a:p>
          <a:p>
            <a:pPr algn="just"/>
            <a:r>
              <a:rPr lang="en-US" sz="2400" b="1" dirty="0" smtClean="0">
                <a:solidFill>
                  <a:srgbClr val="1C2A55"/>
                </a:solidFill>
                <a:cs typeface="Arial" charset="0"/>
              </a:rPr>
              <a:t>The government tool box is coherent, practicable BUT </a:t>
            </a:r>
            <a:r>
              <a:rPr lang="en-US" sz="2400" b="1" u="sng" dirty="0" smtClean="0">
                <a:solidFill>
                  <a:srgbClr val="1C2A55"/>
                </a:solidFill>
                <a:cs typeface="Arial" charset="0"/>
              </a:rPr>
              <a:t>remains very basic </a:t>
            </a:r>
            <a:r>
              <a:rPr lang="en-US" b="1" dirty="0" smtClean="0">
                <a:solidFill>
                  <a:srgbClr val="1C2A55"/>
                </a:solidFill>
                <a:cs typeface="Arial" charset="0"/>
              </a:rPr>
              <a:t>(room to add on e.g. loans / loan guarantees etc.)</a:t>
            </a:r>
          </a:p>
          <a:p>
            <a:pPr algn="just"/>
            <a:endParaRPr lang="en-US" sz="1600" b="1" dirty="0" smtClean="0">
              <a:solidFill>
                <a:srgbClr val="1C2A55"/>
              </a:solidFill>
              <a:cs typeface="Arial" charset="0"/>
            </a:endParaRPr>
          </a:p>
          <a:p>
            <a:pPr algn="just"/>
            <a:r>
              <a:rPr lang="en-US" sz="2400" b="1" dirty="0" smtClean="0">
                <a:solidFill>
                  <a:srgbClr val="1C2A55"/>
                </a:solidFill>
              </a:rPr>
              <a:t>The tool box focuses on government-nonprofit cooperation while opening only modest opportunities for the involvement of the market sector as a partner.</a:t>
            </a:r>
            <a:endParaRPr lang="ru-RU" b="1" dirty="0" smtClean="0">
              <a:solidFill>
                <a:srgbClr val="1C2A55"/>
              </a:solidFill>
              <a:cs typeface="Arial" charset="0"/>
            </a:endParaRPr>
          </a:p>
        </p:txBody>
      </p:sp>
      <p:sp>
        <p:nvSpPr>
          <p:cNvPr id="9" name="Номер слайда 4"/>
          <p:cNvSpPr>
            <a:spLocks noGrp="1"/>
          </p:cNvSpPr>
          <p:nvPr/>
        </p:nvSpPr>
        <p:spPr bwMode="auto">
          <a:xfrm>
            <a:off x="6876885" y="6049963"/>
            <a:ext cx="2133600" cy="365125"/>
          </a:xfrm>
          <a:prstGeom prst="rect">
            <a:avLst/>
          </a:prstGeom>
          <a:noFill/>
          <a:ln>
            <a:miter lim="800000"/>
            <a:headEnd/>
            <a:tailEnd/>
          </a:ln>
        </p:spPr>
        <p:txBody>
          <a:bodyPr anchor="ctr"/>
          <a:ls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algn="r">
              <a:defRPr/>
            </a:pPr>
            <a:fld id="{7F8F579F-B8EC-4715-8842-2C77145C8DF9}" type="slidenum">
              <a:rPr lang="en-US" sz="2000"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pPr algn="r">
                <a:defRPr/>
              </a:pPr>
              <a:t>7</a:t>
            </a:fld>
            <a:endParaRPr lang="en-US" sz="2000"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Higher School of Economics , </a:t>
            </a:r>
            <a:r>
              <a:rPr lang="en-US" sz="800" dirty="0">
                <a:solidFill>
                  <a:schemeClr val="bg1"/>
                </a:solidFill>
              </a:rPr>
              <a:t>Moscow</a:t>
            </a:r>
            <a:r>
              <a:rPr lang="ru-RU" sz="800" dirty="0">
                <a:solidFill>
                  <a:schemeClr val="bg1"/>
                </a:solidFill>
              </a:rPr>
              <a:t>, </a:t>
            </a:r>
            <a:r>
              <a:rPr lang="ru-RU" sz="800" dirty="0" smtClean="0">
                <a:solidFill>
                  <a:schemeClr val="bg1"/>
                </a:solidFill>
              </a:rPr>
              <a:t>201</a:t>
            </a:r>
            <a:r>
              <a:rPr lang="en-US" sz="800" dirty="0" smtClean="0">
                <a:solidFill>
                  <a:schemeClr val="bg1"/>
                </a:solidFill>
              </a:rPr>
              <a:t>5</a:t>
            </a:r>
            <a:endParaRPr lang="ru-RU" sz="800" dirty="0">
              <a:solidFill>
                <a:schemeClr val="bg1"/>
              </a:solidFill>
            </a:endParaRPr>
          </a:p>
        </p:txBody>
      </p:sp>
      <p:sp>
        <p:nvSpPr>
          <p:cNvPr id="3075" name="Title 1"/>
          <p:cNvSpPr txBox="1">
            <a:spLocks/>
          </p:cNvSpPr>
          <p:nvPr/>
        </p:nvSpPr>
        <p:spPr bwMode="auto">
          <a:xfrm>
            <a:off x="1428750" y="428625"/>
            <a:ext cx="7269773" cy="412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defRPr/>
            </a:pPr>
            <a:r>
              <a:rPr lang="en-US" sz="2800" b="1" dirty="0" smtClean="0">
                <a:solidFill>
                  <a:schemeClr val="bg1"/>
                </a:solidFill>
                <a:latin typeface="+mn-lt"/>
              </a:rPr>
              <a:t>THANK YOU FOR YOUR ATTENTION!</a:t>
            </a:r>
            <a:r>
              <a:rPr lang="ru-RU" sz="2800" b="1" dirty="0" smtClean="0">
                <a:solidFill>
                  <a:schemeClr val="bg1"/>
                </a:solidFill>
                <a:latin typeface="+mn-lt"/>
              </a:rPr>
              <a:t> </a:t>
            </a:r>
            <a:endParaRPr lang="en-US" sz="2800" b="1" dirty="0" smtClean="0">
              <a:solidFill>
                <a:schemeClr val="bg1"/>
              </a:solidFill>
              <a:latin typeface="+mn-lt"/>
            </a:endParaRPr>
          </a:p>
        </p:txBody>
      </p:sp>
      <p:sp>
        <p:nvSpPr>
          <p:cNvPr id="3076"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charset="0"/>
              </a:rPr>
              <a:t>photo</a:t>
            </a:r>
            <a:endParaRPr lang="en-US" dirty="0">
              <a:solidFill>
                <a:srgbClr val="FFFFFF"/>
              </a:solidFill>
            </a:endParaRPr>
          </a:p>
        </p:txBody>
      </p:sp>
      <p:sp>
        <p:nvSpPr>
          <p:cNvPr id="3077"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charset="0"/>
              </a:rPr>
              <a:t>photo</a:t>
            </a:r>
            <a:endParaRPr lang="en-US" dirty="0">
              <a:solidFill>
                <a:srgbClr val="FFFFFF"/>
              </a:solidFill>
            </a:endParaRPr>
          </a:p>
        </p:txBody>
      </p:sp>
      <p:sp>
        <p:nvSpPr>
          <p:cNvPr id="3078"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charset="0"/>
              </a:rPr>
              <a:t>photo</a:t>
            </a:r>
            <a:endParaRPr lang="en-US" dirty="0">
              <a:solidFill>
                <a:srgbClr val="FFFFFF"/>
              </a:solidFill>
            </a:endParaRPr>
          </a:p>
        </p:txBody>
      </p:sp>
      <p:sp>
        <p:nvSpPr>
          <p:cNvPr id="3079" name="Прямоугольник 1"/>
          <p:cNvSpPr>
            <a:spLocks noChangeArrowheads="1"/>
          </p:cNvSpPr>
          <p:nvPr/>
        </p:nvSpPr>
        <p:spPr bwMode="auto">
          <a:xfrm>
            <a:off x="255588" y="1543051"/>
            <a:ext cx="8164512" cy="4647426"/>
          </a:xfrm>
          <a:prstGeom prst="rect">
            <a:avLst/>
          </a:prstGeom>
          <a:noFill/>
          <a:ln w="9525">
            <a:noFill/>
            <a:miter lim="800000"/>
            <a:headEnd/>
            <a:tailEnd/>
          </a:ln>
        </p:spPr>
        <p:txBody>
          <a:bodyPr wrap="square">
            <a:spAutoFit/>
          </a:bodyPr>
          <a:lstStyle/>
          <a:p>
            <a:pPr algn="ctr"/>
            <a:endParaRPr lang="en-US" sz="3600" b="1" dirty="0" smtClean="0">
              <a:solidFill>
                <a:srgbClr val="1C2A55"/>
              </a:solidFill>
              <a:cs typeface="Arial" charset="0"/>
            </a:endParaRPr>
          </a:p>
          <a:p>
            <a:pPr algn="ctr"/>
            <a:r>
              <a:rPr lang="en-US" sz="3600" b="1" dirty="0" smtClean="0">
                <a:solidFill>
                  <a:srgbClr val="1C2A55"/>
                </a:solidFill>
                <a:cs typeface="Arial" charset="0"/>
              </a:rPr>
              <a:t>Vladimir Benevolenski</a:t>
            </a:r>
          </a:p>
          <a:p>
            <a:pPr algn="ctr"/>
            <a:endParaRPr lang="en-US" sz="1200" b="1" dirty="0" smtClean="0">
              <a:solidFill>
                <a:srgbClr val="1C2A55"/>
              </a:solidFill>
              <a:cs typeface="Arial" charset="0"/>
            </a:endParaRPr>
          </a:p>
          <a:p>
            <a:pPr algn="ctr"/>
            <a:r>
              <a:rPr lang="en-US" sz="2800" b="1" dirty="0" smtClean="0">
                <a:solidFill>
                  <a:srgbClr val="21386F"/>
                </a:solidFill>
                <a:cs typeface="Arial" charset="0"/>
                <a:hlinkClick r:id="rId4"/>
              </a:rPr>
              <a:t>vbenevolenski@hse.ru</a:t>
            </a:r>
            <a:endParaRPr lang="en-US" sz="2800" b="1" dirty="0" smtClean="0">
              <a:solidFill>
                <a:srgbClr val="21386F"/>
              </a:solidFill>
              <a:cs typeface="Arial" charset="0"/>
            </a:endParaRPr>
          </a:p>
          <a:p>
            <a:pPr algn="ctr"/>
            <a:endParaRPr lang="en-US" sz="2800" b="1" dirty="0" smtClean="0">
              <a:solidFill>
                <a:srgbClr val="1C2A55"/>
              </a:solidFill>
              <a:cs typeface="Arial" charset="0"/>
            </a:endParaRPr>
          </a:p>
          <a:p>
            <a:pPr algn="ctr"/>
            <a:r>
              <a:rPr lang="en-US" sz="2800" b="1" dirty="0" smtClean="0">
                <a:solidFill>
                  <a:srgbClr val="1C2A55"/>
                </a:solidFill>
              </a:rPr>
              <a:t>Center for Studies of Civil Society and the Nonprofit Sector, NRU HSE</a:t>
            </a:r>
          </a:p>
          <a:p>
            <a:pPr algn="ctr"/>
            <a:r>
              <a:rPr lang="en-US" sz="2800" b="1" dirty="0" smtClean="0">
                <a:solidFill>
                  <a:srgbClr val="21386F"/>
                </a:solidFill>
                <a:cs typeface="Arial" charset="0"/>
                <a:hlinkClick r:id="rId5"/>
              </a:rPr>
              <a:t>www.grans.hse.ru</a:t>
            </a:r>
            <a:r>
              <a:rPr lang="en-US" sz="2800" b="1" dirty="0" smtClean="0">
                <a:solidFill>
                  <a:srgbClr val="21386F"/>
                </a:solidFill>
                <a:cs typeface="Arial" charset="0"/>
              </a:rPr>
              <a:t> </a:t>
            </a:r>
          </a:p>
          <a:p>
            <a:pPr algn="ctr"/>
            <a:endParaRPr lang="en-US" sz="1200" dirty="0" smtClean="0"/>
          </a:p>
          <a:p>
            <a:pPr algn="ctr"/>
            <a:endParaRPr lang="en-US" sz="1200" dirty="0" smtClean="0"/>
          </a:p>
          <a:p>
            <a:pPr algn="ctr"/>
            <a:endParaRPr lang="en-US" sz="1200" dirty="0" smtClean="0"/>
          </a:p>
          <a:p>
            <a:pPr algn="ctr"/>
            <a:r>
              <a:rPr lang="en-US" sz="1200" dirty="0" smtClean="0"/>
              <a:t>Disclaimer: This Presentation is an output of a research project implemented as part of the Basic Research Program at the National Research University Higher School of Economics (HSE). Any opinions or claims contained in this Presentation do not necessarily reflect the views of HSE</a:t>
            </a:r>
            <a:endParaRPr lang="ru-RU" sz="2800" b="1" dirty="0" smtClean="0">
              <a:solidFill>
                <a:srgbClr val="1C2A55"/>
              </a:solidFill>
              <a:cs typeface="Arial" charset="0"/>
            </a:endParaRPr>
          </a:p>
        </p:txBody>
      </p:sp>
      <p:sp>
        <p:nvSpPr>
          <p:cNvPr id="9" name="Номер слайда 4"/>
          <p:cNvSpPr>
            <a:spLocks noGrp="1"/>
          </p:cNvSpPr>
          <p:nvPr/>
        </p:nvSpPr>
        <p:spPr bwMode="auto">
          <a:xfrm>
            <a:off x="6876885" y="6049963"/>
            <a:ext cx="2133600" cy="365125"/>
          </a:xfrm>
          <a:prstGeom prst="rect">
            <a:avLst/>
          </a:prstGeom>
          <a:noFill/>
          <a:ln>
            <a:miter lim="800000"/>
            <a:headEnd/>
            <a:tailEnd/>
          </a:ln>
        </p:spPr>
        <p:txBody>
          <a:bodyPr anchor="ctr"/>
          <a:ls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algn="r">
              <a:defRPr/>
            </a:pPr>
            <a:fld id="{7F8F579F-B8EC-4715-8842-2C77145C8DF9}" type="slidenum">
              <a:rPr lang="en-US" sz="2000"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pPr algn="r">
                <a:defRPr/>
              </a:pPr>
              <a:t>8</a:t>
            </a:fld>
            <a:endParaRPr lang="en-US" sz="2000"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1716</TotalTime>
  <Words>545</Words>
  <Application>Microsoft Office PowerPoint</Application>
  <PresentationFormat>Экран (4:3)</PresentationFormat>
  <Paragraphs>127</Paragraphs>
  <Slides>8</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Office Theme</vt:lpstr>
      <vt:lpstr>  Vladimir BENEVOLENSKI Lead Research Associate  International Laboratory for Studies of Civil Society and the Nonprofit Sector  NRU HSE Moscow  GOVERNMENT SUPPORT FOR NGOs:  INNOVATION DRIVERS OR TOOLS OF CONTROL?   </vt:lpstr>
      <vt:lpstr>Слайд 2</vt:lpstr>
      <vt:lpstr>Слайд 3</vt:lpstr>
      <vt:lpstr>Слайд 4</vt:lpstr>
      <vt:lpstr>Слайд 5</vt:lpstr>
      <vt:lpstr>Слайд 6</vt:lpstr>
      <vt:lpstr>Слайд 7</vt:lpstr>
      <vt:lpstr>Слайд 8</vt:lpstr>
    </vt:vector>
  </TitlesOfParts>
  <Company>hse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vkremlev</dc:creator>
  <cp:lastModifiedBy>В. Беневоленский</cp:lastModifiedBy>
  <cp:revision>198</cp:revision>
  <dcterms:created xsi:type="dcterms:W3CDTF">2010-09-30T07:07:58Z</dcterms:created>
  <dcterms:modified xsi:type="dcterms:W3CDTF">2015-05-21T11:48:56Z</dcterms:modified>
</cp:coreProperties>
</file>