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32" r:id="rId1"/>
  </p:sldMasterIdLst>
  <p:notesMasterIdLst>
    <p:notesMasterId r:id="rId19"/>
  </p:notesMasterIdLst>
  <p:sldIdLst>
    <p:sldId id="256" r:id="rId2"/>
    <p:sldId id="258" r:id="rId3"/>
    <p:sldId id="262" r:id="rId4"/>
    <p:sldId id="263" r:id="rId5"/>
    <p:sldId id="265" r:id="rId6"/>
    <p:sldId id="268" r:id="rId7"/>
    <p:sldId id="280" r:id="rId8"/>
    <p:sldId id="269" r:id="rId9"/>
    <p:sldId id="270" r:id="rId10"/>
    <p:sldId id="278" r:id="rId11"/>
    <p:sldId id="273" r:id="rId12"/>
    <p:sldId id="284" r:id="rId13"/>
    <p:sldId id="282" r:id="rId14"/>
    <p:sldId id="283" r:id="rId15"/>
    <p:sldId id="274" r:id="rId16"/>
    <p:sldId id="275" r:id="rId17"/>
    <p:sldId id="281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ser" initials="u" lastIdx="15" clrIdx="0"/>
  <p:cmAuthor id="1" name="Павел" initials="П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978" y="-6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A5B8B6-2D22-4536-BD8D-BA5864846814}" type="datetimeFigureOut">
              <a:rPr lang="ru-RU" smtClean="0"/>
              <a:t>29.05.2015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BEA601-0A87-454A-AE8A-8A8FEAAA08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44352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BEA601-0A87-454A-AE8A-8A8FEAAA08E5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97777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BEA601-0A87-454A-AE8A-8A8FEAAA08E5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609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BEA601-0A87-454A-AE8A-8A8FEAAA08E5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47444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BEA601-0A87-454A-AE8A-8A8FEAAA08E5}" type="slidenum">
              <a:rPr lang="ru-RU" smtClean="0"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05100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A75CC-3DE9-44FD-9FE9-884A71DC54C7}" type="datetime1">
              <a:rPr lang="ru-RU" smtClean="0"/>
              <a:t>29.05.2015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D9DC4-EEDE-45D6-A238-3FD498451A0B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C29C7-CFFB-40C2-8A2E-10B7980DA9F2}" type="datetime1">
              <a:rPr lang="ru-RU" smtClean="0"/>
              <a:t>29.05.2015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D9DC4-EEDE-45D6-A238-3FD498451A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BC81F-A840-4C7C-B819-9EDA92A2B291}" type="datetime1">
              <a:rPr lang="ru-RU" smtClean="0"/>
              <a:t>29.05.2015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D9DC4-EEDE-45D6-A238-3FD498451A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C355E-857B-40A1-85CB-0939240F4668}" type="datetime1">
              <a:rPr lang="ru-RU" smtClean="0"/>
              <a:t>29.05.2015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D9DC4-EEDE-45D6-A238-3FD498451A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C4BD1-E436-4A21-8308-20699E2A4D14}" type="datetime1">
              <a:rPr lang="ru-RU" smtClean="0"/>
              <a:t>29.05.2015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C74D9DC4-EEDE-45D6-A238-3FD498451A0B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2470A-7BD7-44B9-8802-CD4D609EC8BC}" type="datetime1">
              <a:rPr lang="ru-RU" smtClean="0"/>
              <a:t>29.05.2015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D9DC4-EEDE-45D6-A238-3FD498451A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29BE8-612C-49DB-8987-D2B2F646DD8D}" type="datetime1">
              <a:rPr lang="ru-RU" smtClean="0"/>
              <a:t>29.05.2015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D9DC4-EEDE-45D6-A238-3FD498451A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F9295-D356-4377-8622-80B4FA61A130}" type="datetime1">
              <a:rPr lang="ru-RU" smtClean="0"/>
              <a:t>29.05.2015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D9DC4-EEDE-45D6-A238-3FD498451A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6DD0B-09FC-4B8B-9724-A1A0297C8DE7}" type="datetime1">
              <a:rPr lang="ru-RU" smtClean="0"/>
              <a:t>29.05.2015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D9DC4-EEDE-45D6-A238-3FD498451A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FC322-8DB5-46DF-A27C-2F859028056C}" type="datetime1">
              <a:rPr lang="ru-RU" smtClean="0"/>
              <a:t>29.05.2015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D9DC4-EEDE-45D6-A238-3FD498451A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A6E99-8F01-4BB9-8589-6EA9DCB7330A}" type="datetime1">
              <a:rPr lang="ru-RU" smtClean="0"/>
              <a:t>29.05.2015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D9DC4-EEDE-45D6-A238-3FD498451A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26AC82B-4CDC-4925-A9AA-78830BE5B31A}" type="datetime1">
              <a:rPr lang="ru-RU" smtClean="0"/>
              <a:t>29.05.2015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74D9DC4-EEDE-45D6-A238-3FD498451A0B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hdr="0" ftr="0" dt="0"/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16632"/>
            <a:ext cx="8229600" cy="1584176"/>
          </a:xfrm>
        </p:spPr>
        <p:txBody>
          <a:bodyPr>
            <a:normAutofit/>
          </a:bodyPr>
          <a:lstStyle/>
          <a:p>
            <a:r>
              <a:rPr lang="ru-RU" sz="3200" cap="none" dirty="0" smtClean="0"/>
              <a:t>Факультет компьютерных наук</a:t>
            </a:r>
            <a:br>
              <a:rPr lang="ru-RU" sz="3200" cap="none" dirty="0" smtClean="0"/>
            </a:br>
            <a:r>
              <a:rPr lang="ru-RU" sz="3200" cap="none" dirty="0" smtClean="0"/>
              <a:t>Департамент программной инженерии</a:t>
            </a:r>
            <a:br>
              <a:rPr lang="ru-RU" sz="3200" cap="none" dirty="0" smtClean="0"/>
            </a:br>
            <a:r>
              <a:rPr lang="ru-RU" sz="3200" cap="none" dirty="0"/>
              <a:t>Курсовая работа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1988840"/>
            <a:ext cx="7776864" cy="4248472"/>
          </a:xfrm>
        </p:spPr>
        <p:txBody>
          <a:bodyPr>
            <a:normAutofit fontScale="47500" lnSpcReduction="20000"/>
          </a:bodyPr>
          <a:lstStyle/>
          <a:p>
            <a:r>
              <a:rPr lang="ru-RU" dirty="0"/>
              <a:t/>
            </a:r>
            <a:br>
              <a:rPr lang="ru-RU" dirty="0"/>
            </a:br>
            <a:r>
              <a:rPr lang="ru-RU" sz="5100" dirty="0"/>
              <a:t>Программа моделирования поведения средствами </a:t>
            </a:r>
            <a:r>
              <a:rPr lang="ru-RU" sz="5100" dirty="0" smtClean="0"/>
              <a:t>субъектно-ориентированного </a:t>
            </a:r>
            <a:r>
              <a:rPr lang="ru-RU" sz="5100" dirty="0"/>
              <a:t>программирования</a:t>
            </a:r>
            <a:endParaRPr lang="ru-RU" sz="5100" dirty="0" smtClean="0"/>
          </a:p>
          <a:p>
            <a:r>
              <a:rPr lang="en-US" sz="5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Behavior Modeling Program by Means of Subject-Oriented Programming</a:t>
            </a:r>
            <a:endParaRPr lang="ru-RU" sz="5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 smtClean="0"/>
          </a:p>
          <a:p>
            <a:pPr algn="r"/>
            <a:r>
              <a:rPr lang="ru-RU" sz="4400" dirty="0"/>
              <a:t>Выполнил студент группы 105 ПИ</a:t>
            </a:r>
            <a:r>
              <a:rPr lang="en-US" sz="4400" dirty="0"/>
              <a:t> </a:t>
            </a:r>
            <a:endParaRPr lang="ru-RU" sz="4400" dirty="0"/>
          </a:p>
          <a:p>
            <a:pPr algn="r"/>
            <a:r>
              <a:rPr lang="ru-RU" sz="4400" dirty="0"/>
              <a:t>Путро Павел Андреевич</a:t>
            </a:r>
          </a:p>
          <a:p>
            <a:pPr algn="r"/>
            <a:endParaRPr lang="ru-RU" sz="4400" dirty="0" smtClean="0"/>
          </a:p>
          <a:p>
            <a:pPr algn="r"/>
            <a:r>
              <a:rPr lang="ru-RU" sz="4400" dirty="0" smtClean="0"/>
              <a:t>Научный руководитель: </a:t>
            </a:r>
          </a:p>
          <a:p>
            <a:pPr algn="r"/>
            <a:r>
              <a:rPr lang="ru-RU" sz="4400" dirty="0" smtClean="0"/>
              <a:t>Заместитель руководителя</a:t>
            </a:r>
            <a:r>
              <a:rPr lang="en-US" sz="4400" dirty="0" smtClean="0"/>
              <a:t> </a:t>
            </a:r>
            <a:r>
              <a:rPr lang="ru-RU" sz="4400" dirty="0" smtClean="0"/>
              <a:t>департамента</a:t>
            </a:r>
            <a:br>
              <a:rPr lang="ru-RU" sz="4400" dirty="0" smtClean="0"/>
            </a:br>
            <a:r>
              <a:rPr lang="ru-RU" sz="4400" dirty="0" smtClean="0"/>
              <a:t> программной инженерии, профессор, к.т.н.</a:t>
            </a:r>
          </a:p>
          <a:p>
            <a:pPr algn="r"/>
            <a:r>
              <a:rPr lang="ru-RU" sz="4400" dirty="0" err="1" smtClean="0"/>
              <a:t>Гринкруг</a:t>
            </a:r>
            <a:r>
              <a:rPr lang="ru-RU" sz="4400" dirty="0" smtClean="0"/>
              <a:t> Ефим Михайлович</a:t>
            </a:r>
          </a:p>
        </p:txBody>
      </p:sp>
    </p:spTree>
    <p:extLst>
      <p:ext uri="{BB962C8B-B14F-4D97-AF65-F5344CB8AC3E}">
        <p14:creationId xmlns:p14="http://schemas.microsoft.com/office/powerpoint/2010/main" val="1390449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Подробнее о </a:t>
            </a:r>
            <a:r>
              <a:rPr lang="en-US" dirty="0" smtClean="0"/>
              <a:t>class matching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i="1" u="sng" dirty="0" smtClean="0"/>
              <a:t>Attribute </a:t>
            </a:r>
            <a:r>
              <a:rPr lang="en-US" b="1" i="1" u="sng" dirty="0"/>
              <a:t>based class </a:t>
            </a:r>
            <a:r>
              <a:rPr lang="en-US" b="1" i="1" u="sng" dirty="0" smtClean="0"/>
              <a:t>matching</a:t>
            </a:r>
            <a:r>
              <a:rPr lang="ru-RU" dirty="0" smtClean="0"/>
              <a:t> – технология, при которой классы, реализующие субъективное восприятие одного и того же объекта, </a:t>
            </a:r>
            <a:r>
              <a:rPr lang="ru-RU" dirty="0"/>
              <a:t>с</a:t>
            </a:r>
            <a:r>
              <a:rPr lang="ru-RU" dirty="0" smtClean="0"/>
              <a:t>опоставляются друг с другом </a:t>
            </a:r>
            <a:r>
              <a:rPr lang="ru-RU" dirty="0"/>
              <a:t>не напрямую по </a:t>
            </a:r>
            <a:r>
              <a:rPr lang="ru-RU" dirty="0" smtClean="0"/>
              <a:t>именам их членов, </a:t>
            </a:r>
            <a:r>
              <a:rPr lang="ru-RU" dirty="0"/>
              <a:t>а при помощи </a:t>
            </a:r>
            <a:r>
              <a:rPr lang="ru-RU" dirty="0" smtClean="0"/>
              <a:t>метаданных, </a:t>
            </a:r>
            <a:r>
              <a:rPr lang="ru-RU" dirty="0"/>
              <a:t>передаваемых посредством использования атрибутов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924800" y="6381328"/>
            <a:ext cx="762000" cy="365125"/>
          </a:xfrm>
        </p:spPr>
        <p:txBody>
          <a:bodyPr/>
          <a:lstStyle/>
          <a:p>
            <a:fld id="{C74D9DC4-EEDE-45D6-A238-3FD498451A0B}" type="slidenum">
              <a:rPr lang="ru-RU" sz="1800" smtClean="0"/>
              <a:t>10</a:t>
            </a:fld>
            <a:endParaRPr lang="ru-RU" sz="1800"/>
          </a:p>
        </p:txBody>
      </p:sp>
    </p:spTree>
    <p:extLst>
      <p:ext uri="{BB962C8B-B14F-4D97-AF65-F5344CB8AC3E}">
        <p14:creationId xmlns:p14="http://schemas.microsoft.com/office/powerpoint/2010/main" val="2904763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/>
          <a:lstStyle/>
          <a:p>
            <a:r>
              <a:rPr lang="ru-RU" dirty="0" smtClean="0"/>
              <a:t>Пояснительные примеры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half" idx="1"/>
          </p:nvPr>
        </p:nvSpPr>
        <p:spPr>
          <a:xfrm>
            <a:off x="2850504" y="4337070"/>
            <a:ext cx="4038600" cy="2548880"/>
          </a:xfrm>
        </p:spPr>
        <p:txBody>
          <a:bodyPr>
            <a:normAutofit/>
          </a:bodyPr>
          <a:lstStyle/>
          <a:p>
            <a:endParaRPr lang="en-US" sz="1400" dirty="0" smtClean="0"/>
          </a:p>
          <a:p>
            <a:r>
              <a:rPr lang="en-US" sz="1400" dirty="0" smtClean="0"/>
              <a:t>    public void Main()</a:t>
            </a:r>
          </a:p>
          <a:p>
            <a:r>
              <a:rPr lang="en-US" sz="1400" dirty="0"/>
              <a:t> </a:t>
            </a:r>
            <a:r>
              <a:rPr lang="en-US" sz="1400" dirty="0" smtClean="0"/>
              <a:t>   {</a:t>
            </a:r>
          </a:p>
          <a:p>
            <a:r>
              <a:rPr lang="en-US" sz="1400" dirty="0"/>
              <a:t> </a:t>
            </a:r>
            <a:r>
              <a:rPr lang="en-US" sz="1400" dirty="0" smtClean="0"/>
              <a:t>      //…</a:t>
            </a:r>
            <a:r>
              <a:rPr lang="ru-RU" sz="1400" dirty="0"/>
              <a:t> </a:t>
            </a:r>
            <a:r>
              <a:rPr lang="en-US" sz="1400" dirty="0" err="1" smtClean="0"/>
              <a:t>os</a:t>
            </a:r>
            <a:r>
              <a:rPr lang="en-US" sz="1400" dirty="0" smtClean="0"/>
              <a:t> - </a:t>
            </a:r>
            <a:r>
              <a:rPr lang="en-US" sz="1400" dirty="0" err="1" smtClean="0"/>
              <a:t>OidSystem</a:t>
            </a:r>
            <a:endParaRPr lang="en-US" sz="1200" dirty="0" smtClean="0"/>
          </a:p>
          <a:p>
            <a:r>
              <a:rPr lang="en-US" sz="1400" dirty="0"/>
              <a:t> </a:t>
            </a:r>
            <a:r>
              <a:rPr lang="en-US" sz="1400" dirty="0" smtClean="0"/>
              <a:t>      dynamic </a:t>
            </a:r>
            <a:r>
              <a:rPr lang="en-US" sz="1400" dirty="0" err="1" smtClean="0"/>
              <a:t>obj</a:t>
            </a:r>
            <a:r>
              <a:rPr lang="en-US" sz="1400" dirty="0" smtClean="0"/>
              <a:t> </a:t>
            </a:r>
            <a:r>
              <a:rPr lang="en-US" sz="1400" dirty="0"/>
              <a:t>= </a:t>
            </a:r>
            <a:r>
              <a:rPr lang="en-US" sz="1400" dirty="0" err="1"/>
              <a:t>os.CreateOid</a:t>
            </a:r>
            <a:r>
              <a:rPr lang="en-US" sz="1400" dirty="0"/>
              <a:t>&lt;test1&gt;();</a:t>
            </a:r>
          </a:p>
          <a:p>
            <a:r>
              <a:rPr lang="en-US" sz="1400" dirty="0"/>
              <a:t>       </a:t>
            </a:r>
            <a:r>
              <a:rPr lang="en-US" sz="1400" dirty="0" err="1" smtClean="0"/>
              <a:t>obj.MyField</a:t>
            </a:r>
            <a:r>
              <a:rPr lang="en-US" sz="1400" dirty="0" smtClean="0"/>
              <a:t> </a:t>
            </a:r>
            <a:r>
              <a:rPr lang="en-US" sz="1400" dirty="0"/>
              <a:t>= 10;</a:t>
            </a:r>
          </a:p>
          <a:p>
            <a:r>
              <a:rPr lang="en-US" sz="1400" dirty="0"/>
              <a:t>       </a:t>
            </a:r>
            <a:r>
              <a:rPr lang="en-US" sz="1400" dirty="0" err="1" smtClean="0"/>
              <a:t>Console.WriteLine</a:t>
            </a:r>
            <a:r>
              <a:rPr lang="en-US" sz="1400" dirty="0"/>
              <a:t>((</a:t>
            </a:r>
            <a:r>
              <a:rPr lang="en-US" sz="1400" dirty="0" err="1" smtClean="0"/>
              <a:t>int</a:t>
            </a:r>
            <a:r>
              <a:rPr lang="en-US" sz="1400" dirty="0" smtClean="0"/>
              <a:t>)</a:t>
            </a:r>
            <a:r>
              <a:rPr lang="en-US" sz="1400" dirty="0" err="1" smtClean="0"/>
              <a:t>obj.GetInfo</a:t>
            </a:r>
            <a:r>
              <a:rPr lang="en-US" sz="1400" dirty="0" smtClean="0"/>
              <a:t>());</a:t>
            </a:r>
            <a:endParaRPr lang="en-US" sz="1400" dirty="0"/>
          </a:p>
          <a:p>
            <a:r>
              <a:rPr lang="en-US" sz="1400" dirty="0" smtClean="0"/>
              <a:t>       //… 20</a:t>
            </a:r>
          </a:p>
          <a:p>
            <a:r>
              <a:rPr lang="en-US" sz="1400" dirty="0"/>
              <a:t> </a:t>
            </a:r>
            <a:r>
              <a:rPr lang="en-US" sz="1400" dirty="0" smtClean="0"/>
              <a:t>   }</a:t>
            </a:r>
            <a:endParaRPr lang="en-US" sz="1400" dirty="0"/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251520" y="1628800"/>
            <a:ext cx="3308176" cy="2116832"/>
          </a:xfrm>
        </p:spPr>
        <p:txBody>
          <a:bodyPr>
            <a:normAutofit/>
          </a:bodyPr>
          <a:lstStyle/>
          <a:p>
            <a:r>
              <a:rPr lang="en-US" sz="1400" dirty="0"/>
              <a:t> [</a:t>
            </a:r>
            <a:r>
              <a:rPr lang="en-US" sz="1400" dirty="0" err="1"/>
              <a:t>PointOfView</a:t>
            </a:r>
            <a:r>
              <a:rPr lang="en-US" sz="1400" dirty="0"/>
              <a:t>("POV1")]</a:t>
            </a:r>
          </a:p>
          <a:p>
            <a:r>
              <a:rPr lang="en-US" sz="1400" dirty="0"/>
              <a:t>    [Cooperative("Test")]</a:t>
            </a:r>
          </a:p>
          <a:p>
            <a:r>
              <a:rPr lang="en-US" sz="1400" dirty="0"/>
              <a:t>    public class test1</a:t>
            </a:r>
          </a:p>
          <a:p>
            <a:r>
              <a:rPr lang="ru-RU" sz="1400" dirty="0"/>
              <a:t>    {</a:t>
            </a:r>
          </a:p>
          <a:p>
            <a:r>
              <a:rPr lang="en-US" sz="1400" dirty="0"/>
              <a:t>        [Cooperative("</a:t>
            </a:r>
            <a:r>
              <a:rPr lang="en-US" sz="1400" dirty="0" err="1"/>
              <a:t>MyField</a:t>
            </a:r>
            <a:r>
              <a:rPr lang="en-US" sz="1400" dirty="0"/>
              <a:t>")]</a:t>
            </a:r>
          </a:p>
          <a:p>
            <a:r>
              <a:rPr lang="en-US" sz="1400" dirty="0"/>
              <a:t>        public </a:t>
            </a:r>
            <a:r>
              <a:rPr lang="en-US" sz="1400" dirty="0" err="1"/>
              <a:t>int</a:t>
            </a:r>
            <a:r>
              <a:rPr lang="en-US" sz="1400" dirty="0"/>
              <a:t> </a:t>
            </a:r>
            <a:r>
              <a:rPr lang="en-US" sz="1400" dirty="0" err="1"/>
              <a:t>i</a:t>
            </a:r>
            <a:r>
              <a:rPr lang="en-US" sz="1400" dirty="0"/>
              <a:t>;</a:t>
            </a:r>
          </a:p>
          <a:p>
            <a:r>
              <a:rPr lang="ru-RU" sz="1400" dirty="0"/>
              <a:t>    }</a:t>
            </a:r>
            <a:endParaRPr lang="ru-RU" sz="1400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D9DC4-EEDE-45D6-A238-3FD498451A0B}" type="slidenum">
              <a:rPr lang="ru-RU" sz="1800" smtClean="0"/>
              <a:t>11</a:t>
            </a:fld>
            <a:endParaRPr lang="ru-RU" sz="1800"/>
          </a:p>
        </p:txBody>
      </p:sp>
      <p:sp>
        <p:nvSpPr>
          <p:cNvPr id="7" name="Объект 5"/>
          <p:cNvSpPr txBox="1">
            <a:spLocks/>
          </p:cNvSpPr>
          <p:nvPr/>
        </p:nvSpPr>
        <p:spPr>
          <a:xfrm>
            <a:off x="5580112" y="1268760"/>
            <a:ext cx="3308176" cy="36290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548640" indent="-411480" algn="l" rtl="0" eaLnBrk="1" latinLnBrk="0" hangingPunct="1">
              <a:spcBef>
                <a:spcPct val="20000"/>
              </a:spcBef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68680" indent="-283464" algn="l" rtl="0" eaLnBrk="1" latinLnBrk="0" hangingPunct="1">
              <a:spcBef>
                <a:spcPct val="20000"/>
              </a:spcBef>
              <a:buClr>
                <a:schemeClr val="tx1"/>
              </a:buClr>
              <a:buSzPct val="80000"/>
              <a:buFont typeface="Wingdings 2"/>
              <a:buChar char="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33856" indent="-228600" algn="l" rtl="0" eaLnBrk="1" latinLnBrk="0" hangingPunct="1">
              <a:spcBef>
                <a:spcPct val="20000"/>
              </a:spcBef>
              <a:buClr>
                <a:schemeClr val="tx1"/>
              </a:buClr>
              <a:buSzPct val="95000"/>
              <a:buFont typeface="Wingdings"/>
              <a:buChar char="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53312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SzPct val="100000"/>
              <a:buFont typeface="Wingdings 3"/>
              <a:buChar char="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5336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64792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3"/>
              <a:buChar char="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65960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67128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68296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 smtClean="0"/>
              <a:t>[</a:t>
            </a:r>
            <a:r>
              <a:rPr lang="en-US" sz="1400" dirty="0" err="1" smtClean="0"/>
              <a:t>PointOfView</a:t>
            </a:r>
            <a:r>
              <a:rPr lang="en-US" sz="1400" dirty="0" smtClean="0"/>
              <a:t>("POV2")]</a:t>
            </a:r>
          </a:p>
          <a:p>
            <a:r>
              <a:rPr lang="en-US" sz="1400" dirty="0" smtClean="0"/>
              <a:t>    [Cooperative("Test")]</a:t>
            </a:r>
          </a:p>
          <a:p>
            <a:r>
              <a:rPr lang="en-US" sz="1400" dirty="0" smtClean="0"/>
              <a:t>    public class test2</a:t>
            </a:r>
          </a:p>
          <a:p>
            <a:r>
              <a:rPr lang="ru-RU" sz="1400" dirty="0" smtClean="0"/>
              <a:t>    {</a:t>
            </a:r>
          </a:p>
          <a:p>
            <a:r>
              <a:rPr lang="en-US" sz="1400" dirty="0" smtClean="0"/>
              <a:t>        [</a:t>
            </a:r>
            <a:r>
              <a:rPr lang="en-US" sz="1400" dirty="0" err="1" smtClean="0"/>
              <a:t>Im</a:t>
            </a:r>
            <a:r>
              <a:rPr lang="en-US" sz="1400" dirty="0" smtClean="0"/>
              <a:t>]</a:t>
            </a:r>
          </a:p>
          <a:p>
            <a:r>
              <a:rPr lang="en-US" sz="1400" dirty="0" smtClean="0"/>
              <a:t>        private dynamic _this;</a:t>
            </a:r>
          </a:p>
          <a:p>
            <a:endParaRPr lang="ru-RU" sz="1400" dirty="0" smtClean="0"/>
          </a:p>
          <a:p>
            <a:r>
              <a:rPr lang="en-US" sz="1400" dirty="0" smtClean="0"/>
              <a:t>        [Cooperative("</a:t>
            </a:r>
            <a:r>
              <a:rPr lang="en-US" sz="1400" dirty="0" err="1" smtClean="0"/>
              <a:t>GetInfo</a:t>
            </a:r>
            <a:r>
              <a:rPr lang="en-US" sz="1400" dirty="0" smtClean="0"/>
              <a:t>")]</a:t>
            </a:r>
          </a:p>
          <a:p>
            <a:r>
              <a:rPr lang="en-US" sz="1400" dirty="0" smtClean="0"/>
              <a:t>        public </a:t>
            </a:r>
            <a:r>
              <a:rPr lang="en-US" sz="1400" dirty="0" err="1" smtClean="0"/>
              <a:t>int</a:t>
            </a:r>
            <a:r>
              <a:rPr lang="en-US" sz="1400" dirty="0" smtClean="0"/>
              <a:t> funk() </a:t>
            </a:r>
          </a:p>
          <a:p>
            <a:r>
              <a:rPr lang="ru-RU" sz="1400" dirty="0" smtClean="0"/>
              <a:t>        { </a:t>
            </a:r>
          </a:p>
          <a:p>
            <a:r>
              <a:rPr lang="en-US" sz="1400" dirty="0" smtClean="0"/>
              <a:t>            return _</a:t>
            </a:r>
            <a:r>
              <a:rPr lang="en-US" sz="1400" dirty="0" err="1" smtClean="0"/>
              <a:t>this.MyField</a:t>
            </a:r>
            <a:r>
              <a:rPr lang="en-US" sz="1400" dirty="0" smtClean="0"/>
              <a:t> * 2;</a:t>
            </a:r>
          </a:p>
          <a:p>
            <a:r>
              <a:rPr lang="ru-RU" sz="1400" dirty="0" smtClean="0"/>
              <a:t>        }</a:t>
            </a:r>
          </a:p>
          <a:p>
            <a:r>
              <a:rPr lang="ru-RU" sz="1400" dirty="0" smtClean="0"/>
              <a:t>    }</a:t>
            </a:r>
            <a:endParaRPr lang="ru-RU" sz="1400" dirty="0"/>
          </a:p>
        </p:txBody>
      </p:sp>
      <p:sp>
        <p:nvSpPr>
          <p:cNvPr id="3" name="Овал 2"/>
          <p:cNvSpPr/>
          <p:nvPr/>
        </p:nvSpPr>
        <p:spPr>
          <a:xfrm>
            <a:off x="3419872" y="1556792"/>
            <a:ext cx="2160240" cy="13681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Точки зрения</a:t>
            </a:r>
            <a:endParaRPr lang="ru-RU" sz="2800" dirty="0"/>
          </a:p>
        </p:txBody>
      </p:sp>
      <p:sp>
        <p:nvSpPr>
          <p:cNvPr id="10" name="Стрелка вправо 9"/>
          <p:cNvSpPr/>
          <p:nvPr/>
        </p:nvSpPr>
        <p:spPr>
          <a:xfrm>
            <a:off x="5580112" y="2029700"/>
            <a:ext cx="720080" cy="211168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лево 10"/>
          <p:cNvSpPr/>
          <p:nvPr/>
        </p:nvSpPr>
        <p:spPr>
          <a:xfrm>
            <a:off x="2843808" y="2029700"/>
            <a:ext cx="569433" cy="242316"/>
          </a:xfrm>
          <a:prstGeom prst="lef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Блок-схема: процесс 11"/>
          <p:cNvSpPr/>
          <p:nvPr/>
        </p:nvSpPr>
        <p:spPr>
          <a:xfrm>
            <a:off x="251520" y="5229200"/>
            <a:ext cx="2520280" cy="972108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Выполняющийся код субъекта</a:t>
            </a:r>
            <a:endParaRPr lang="ru-RU" sz="2400" dirty="0"/>
          </a:p>
        </p:txBody>
      </p:sp>
      <p:sp>
        <p:nvSpPr>
          <p:cNvPr id="13" name="Стрелка вправо 12"/>
          <p:cNvSpPr/>
          <p:nvPr/>
        </p:nvSpPr>
        <p:spPr>
          <a:xfrm>
            <a:off x="2843808" y="5589240"/>
            <a:ext cx="720080" cy="288032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8637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Связь с другими подходами программирования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Субъектно-ориентированное программирование тесно связано с </a:t>
            </a:r>
            <a:r>
              <a:rPr lang="ru-RU" dirty="0" err="1" smtClean="0"/>
              <a:t>Аспектно</a:t>
            </a:r>
            <a:r>
              <a:rPr lang="ru-RU" dirty="0" smtClean="0"/>
              <a:t>-ориентированным программированием, где агенты могут иметь аспект на объект. Вопрос о различиях данных подходов до сих пор остаётся открытым. Так же прослеживается связь с компонентно-ориентированным программированием.</a:t>
            </a: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D9DC4-EEDE-45D6-A238-3FD498451A0B}" type="slidenum">
              <a:rPr lang="ru-RU" sz="1800" smtClean="0"/>
              <a:t>12</a:t>
            </a:fld>
            <a:endParaRPr lang="ru-RU" sz="1800"/>
          </a:p>
        </p:txBody>
      </p:sp>
    </p:spTree>
    <p:extLst>
      <p:ext uri="{BB962C8B-B14F-4D97-AF65-F5344CB8AC3E}">
        <p14:creationId xmlns:p14="http://schemas.microsoft.com/office/powerpoint/2010/main" val="883017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Результат работы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251520" y="1600200"/>
            <a:ext cx="8568952" cy="4709160"/>
          </a:xfrm>
        </p:spPr>
        <p:txBody>
          <a:bodyPr>
            <a:normAutofit/>
          </a:bodyPr>
          <a:lstStyle/>
          <a:p>
            <a:pPr marL="137160" indent="0">
              <a:buNone/>
            </a:pPr>
            <a:r>
              <a:rPr lang="ru-RU" dirty="0" smtClean="0"/>
              <a:t>Созданная библиотека реализует технологию субъектно-ориентированного программирования, позволяя:</a:t>
            </a:r>
            <a:endParaRPr lang="ru-RU" dirty="0"/>
          </a:p>
          <a:p>
            <a:r>
              <a:rPr lang="ru-RU" dirty="0"/>
              <a:t>Р</a:t>
            </a:r>
            <a:r>
              <a:rPr lang="ru-RU" dirty="0" smtClean="0"/>
              <a:t>егистрировать результат процесса композиции</a:t>
            </a:r>
          </a:p>
          <a:p>
            <a:r>
              <a:rPr lang="ru-RU" dirty="0" smtClean="0"/>
              <a:t>Создавать объекты рассматриваемые с различных точек зрения</a:t>
            </a:r>
          </a:p>
          <a:p>
            <a:r>
              <a:rPr lang="ru-RU" dirty="0" smtClean="0"/>
              <a:t>Работать с созданными объектами как с обычными, посредством использования </a:t>
            </a:r>
            <a:r>
              <a:rPr lang="en-US" dirty="0" smtClean="0"/>
              <a:t>dynamic </a:t>
            </a:r>
            <a:r>
              <a:rPr lang="ru-RU" dirty="0" smtClean="0"/>
              <a:t>переменных</a:t>
            </a:r>
          </a:p>
          <a:p>
            <a:r>
              <a:rPr lang="ru-RU" dirty="0" smtClean="0"/>
              <a:t>При помощи композитора, </a:t>
            </a:r>
            <a:r>
              <a:rPr lang="ru-RU" b="1" dirty="0" smtClean="0">
                <a:solidFill>
                  <a:srgbClr val="FFC000"/>
                </a:solidFill>
              </a:rPr>
              <a:t>создавать устойчивые к развитию интегрированные системы.</a:t>
            </a:r>
            <a:endParaRPr lang="ru-RU" b="1" dirty="0">
              <a:solidFill>
                <a:srgbClr val="FFC000"/>
              </a:solidFill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D9DC4-EEDE-45D6-A238-3FD498451A0B}" type="slidenum">
              <a:rPr lang="ru-RU" sz="1800" smtClean="0"/>
              <a:t>13</a:t>
            </a:fld>
            <a:endParaRPr lang="ru-RU" sz="1800"/>
          </a:p>
        </p:txBody>
      </p:sp>
    </p:spTree>
    <p:extLst>
      <p:ext uri="{BB962C8B-B14F-4D97-AF65-F5344CB8AC3E}">
        <p14:creationId xmlns:p14="http://schemas.microsoft.com/office/powerpoint/2010/main" val="321574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Демонстрация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Для демонстрации и тестирования возможностей системы была разработана интегрированная система из трёх субъектов, с возможностью расширения, а также приложение для её запуска. Два субъекта – самостоятельные приложения визуализирующие своё видение одного и того же объекта. Третий субъект – библиотека расширяющая это представление.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D9DC4-EEDE-45D6-A238-3FD498451A0B}" type="slidenum">
              <a:rPr lang="ru-RU" sz="1800" smtClean="0"/>
              <a:t>14</a:t>
            </a:fld>
            <a:endParaRPr lang="ru-RU" sz="1800"/>
          </a:p>
        </p:txBody>
      </p:sp>
    </p:spTree>
    <p:extLst>
      <p:ext uri="{BB962C8B-B14F-4D97-AF65-F5344CB8AC3E}">
        <p14:creationId xmlns:p14="http://schemas.microsoft.com/office/powerpoint/2010/main" val="4021538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Заключение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Как подробно описано в статье</a:t>
            </a:r>
            <a:r>
              <a:rPr lang="en-US" dirty="0" smtClean="0"/>
              <a:t>[2]</a:t>
            </a:r>
            <a:r>
              <a:rPr lang="ru-RU" dirty="0" smtClean="0"/>
              <a:t>, применение технологии СОП позволит существенно сократить расходы на создание и поддержку интегрированных систем за счёт уменьшения времени на доработку классов объектов </a:t>
            </a:r>
            <a:r>
              <a:rPr lang="ru-RU" dirty="0"/>
              <a:t>и </a:t>
            </a:r>
            <a:r>
              <a:rPr lang="ru-RU" dirty="0" smtClean="0"/>
              <a:t>возможности </a:t>
            </a:r>
            <a:r>
              <a:rPr lang="ru-RU" dirty="0"/>
              <a:t>вводить новые субъекты без </a:t>
            </a:r>
            <a:r>
              <a:rPr lang="ru-RU" dirty="0" smtClean="0"/>
              <a:t>изменения любых других частей системы, а также исключением необходимости проводить длительные и дорогостоящие переговоры по составу классов.</a:t>
            </a:r>
            <a:endParaRPr lang="ru-RU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D9DC4-EEDE-45D6-A238-3FD498451A0B}" type="slidenum">
              <a:rPr lang="ru-RU" sz="1800" smtClean="0"/>
              <a:t>15</a:t>
            </a:fld>
            <a:endParaRPr lang="ru-RU" sz="1800"/>
          </a:p>
        </p:txBody>
      </p:sp>
    </p:spTree>
    <p:extLst>
      <p:ext uri="{BB962C8B-B14F-4D97-AF65-F5344CB8AC3E}">
        <p14:creationId xmlns:p14="http://schemas.microsoft.com/office/powerpoint/2010/main" val="4214968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effectLst/>
              </a:rPr>
              <a:t>Список литературы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2"/>
            <a:r>
              <a:rPr lang="ru-RU" dirty="0" smtClean="0"/>
              <a:t>1)	</a:t>
            </a:r>
            <a:r>
              <a:rPr lang="en-US" dirty="0"/>
              <a:t>William Harrison and Harold </a:t>
            </a:r>
            <a:r>
              <a:rPr lang="en-US" dirty="0" err="1"/>
              <a:t>Ossher</a:t>
            </a:r>
            <a:r>
              <a:rPr lang="en-US" dirty="0"/>
              <a:t>. Subject-oriented programming (a critique of pure objects). In </a:t>
            </a:r>
            <a:r>
              <a:rPr lang="en-US" b="1" i="1" dirty="0"/>
              <a:t>Proceedings of the Conference on Object-Oriented Programming: Systems, Languages, and Applications, </a:t>
            </a:r>
            <a:r>
              <a:rPr lang="en-US" dirty="0"/>
              <a:t>pages </a:t>
            </a:r>
            <a:r>
              <a:rPr lang="en-US" dirty="0" smtClean="0"/>
              <a:t>411-428</a:t>
            </a:r>
            <a:r>
              <a:rPr lang="en-US" dirty="0"/>
              <a:t>, Washington, D.C., September </a:t>
            </a:r>
            <a:r>
              <a:rPr lang="en-US" b="1" dirty="0"/>
              <a:t>1993. </a:t>
            </a:r>
            <a:r>
              <a:rPr lang="en-US" dirty="0"/>
              <a:t>ACM.</a:t>
            </a:r>
            <a:endParaRPr lang="ru-RU" dirty="0"/>
          </a:p>
          <a:p>
            <a:pPr lvl="2"/>
            <a:r>
              <a:rPr lang="ru-RU" dirty="0" smtClean="0"/>
              <a:t>2)</a:t>
            </a:r>
            <a:r>
              <a:rPr lang="en-US" dirty="0"/>
              <a:t>	</a:t>
            </a:r>
            <a:r>
              <a:rPr lang="en-US" dirty="0" smtClean="0"/>
              <a:t>Harold </a:t>
            </a:r>
            <a:r>
              <a:rPr lang="en-US" dirty="0" err="1"/>
              <a:t>Ossher</a:t>
            </a:r>
            <a:r>
              <a:rPr lang="en-US" dirty="0"/>
              <a:t>, William Harrison, Frank </a:t>
            </a:r>
            <a:r>
              <a:rPr lang="en-US" dirty="0" err="1"/>
              <a:t>Budinsky</a:t>
            </a:r>
            <a:r>
              <a:rPr lang="en-US" dirty="0"/>
              <a:t>, and Ian Simmonds. Subject-oriented programming: Supporting decentralized development of objects. In </a:t>
            </a:r>
            <a:r>
              <a:rPr lang="en-US" b="1" i="1" dirty="0"/>
              <a:t>Proceedings of the 7th IBM Conference on Object-Oriented Technology, </a:t>
            </a:r>
            <a:r>
              <a:rPr lang="en-US" dirty="0"/>
              <a:t>Santa Clara, CA, July 1994. IBM</a:t>
            </a:r>
            <a:r>
              <a:rPr lang="en-US" dirty="0" smtClean="0"/>
              <a:t>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D9DC4-EEDE-45D6-A238-3FD498451A0B}" type="slidenum">
              <a:rPr lang="ru-RU" sz="1800" smtClean="0"/>
              <a:t>16</a:t>
            </a:fld>
            <a:endParaRPr lang="ru-RU" sz="1800"/>
          </a:p>
        </p:txBody>
      </p:sp>
    </p:spTree>
    <p:extLst>
      <p:ext uri="{BB962C8B-B14F-4D97-AF65-F5344CB8AC3E}">
        <p14:creationId xmlns:p14="http://schemas.microsoft.com/office/powerpoint/2010/main" val="1417872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314602"/>
          </a:xfrm>
        </p:spPr>
        <p:txBody>
          <a:bodyPr>
            <a:normAutofit fontScale="90000"/>
          </a:bodyPr>
          <a:lstStyle/>
          <a:p>
            <a:r>
              <a:rPr lang="ru-RU" sz="8000" dirty="0" smtClean="0"/>
              <a:t>Спасибо</a:t>
            </a:r>
            <a:br>
              <a:rPr lang="ru-RU" sz="8000" dirty="0" smtClean="0"/>
            </a:br>
            <a:r>
              <a:rPr lang="ru-RU" sz="8000" dirty="0" smtClean="0"/>
              <a:t>за внимание!</a:t>
            </a:r>
            <a:br>
              <a:rPr lang="ru-RU" sz="8000" dirty="0" smtClean="0"/>
            </a:br>
            <a:r>
              <a:rPr lang="ru-RU" sz="4000" dirty="0"/>
              <a:t/>
            </a:r>
            <a:br>
              <a:rPr lang="ru-RU" sz="4000" dirty="0"/>
            </a:br>
            <a:r>
              <a:rPr lang="ru-RU" sz="4000" dirty="0" smtClean="0">
                <a:solidFill>
                  <a:schemeClr val="tx1"/>
                </a:solidFill>
              </a:rPr>
              <a:t>Готов ответить на ваши вопросы</a:t>
            </a:r>
            <a:r>
              <a:rPr lang="ru-RU" sz="4000" dirty="0" smtClean="0">
                <a:solidFill>
                  <a:schemeClr val="tx1"/>
                </a:solidFill>
              </a:rPr>
              <a:t/>
            </a:r>
            <a:br>
              <a:rPr lang="ru-RU" sz="4000" dirty="0" smtClean="0">
                <a:solidFill>
                  <a:schemeClr val="tx1"/>
                </a:solidFill>
              </a:rPr>
            </a:br>
            <a:r>
              <a:rPr lang="en-US" sz="4000" dirty="0" smtClean="0">
                <a:solidFill>
                  <a:schemeClr val="tx1"/>
                </a:solidFill>
              </a:rPr>
              <a:t/>
            </a:r>
            <a:br>
              <a:rPr lang="en-US" sz="4000" dirty="0" smtClean="0">
                <a:solidFill>
                  <a:schemeClr val="tx1"/>
                </a:solidFill>
              </a:rPr>
            </a:br>
            <a:r>
              <a:rPr lang="en-US" sz="2700" dirty="0" smtClean="0">
                <a:solidFill>
                  <a:schemeClr val="tx1"/>
                </a:solidFill>
              </a:rPr>
              <a:t>pavel.putro@mail.ru</a:t>
            </a:r>
            <a:br>
              <a:rPr lang="en-US" sz="2700" dirty="0" smtClean="0">
                <a:solidFill>
                  <a:schemeClr val="tx1"/>
                </a:solidFill>
              </a:rPr>
            </a:br>
            <a:r>
              <a:rPr lang="en-US" sz="2700" dirty="0" smtClean="0">
                <a:solidFill>
                  <a:schemeClr val="tx1"/>
                </a:solidFill>
              </a:rPr>
              <a:t>2015</a:t>
            </a:r>
            <a:endParaRPr lang="ru-RU" sz="2700" dirty="0">
              <a:solidFill>
                <a:schemeClr val="tx1"/>
              </a:solidFill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D9DC4-EEDE-45D6-A238-3FD498451A0B}" type="slidenum">
              <a:rPr lang="ru-RU" sz="1800" smtClean="0"/>
              <a:t>17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55029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Описание проблемы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067944" y="2132856"/>
            <a:ext cx="4618856" cy="4176504"/>
          </a:xfrm>
        </p:spPr>
        <p:txBody>
          <a:bodyPr>
            <a:normAutofit fontScale="85000" lnSpcReduction="10000"/>
          </a:bodyPr>
          <a:lstStyle/>
          <a:p>
            <a:pPr algn="ctr"/>
            <a:r>
              <a:rPr lang="ru-RU" dirty="0" smtClean="0"/>
              <a:t>При создании систем интегрированных приложений разработчикам приходится работать с одними и теми же объектами из различных приложений, при этом каждому приложению зачастую требуется чтобы эти объекты обладали специфичным состоянием и поведением.</a:t>
            </a:r>
          </a:p>
          <a:p>
            <a:pPr algn="ctr"/>
            <a:endParaRPr lang="ru-RU" dirty="0"/>
          </a:p>
        </p:txBody>
      </p:sp>
      <p:pic>
        <p:nvPicPr>
          <p:cNvPr id="15" name="Рисунок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629" y="2132856"/>
            <a:ext cx="4095463" cy="3105453"/>
          </a:xfrm>
          <a:prstGeom prst="rect">
            <a:avLst/>
          </a:prstGeom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ru-RU" sz="1800" dirty="0" smtClean="0"/>
              <a:t>2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4160778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Решение – СОП!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Технология субъектно-ориентированного программирования позволяет каждому субъекту описать своё субъективное мнение о каждом классе объектов. Композиция таких субъектов даст наиболее полное описание объектов для каждой конкретной версии системы, а также добавит возможность подключения новых субъектов без перекомпиляции.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D9DC4-EEDE-45D6-A238-3FD498451A0B}" type="slidenum">
              <a:rPr lang="ru-RU" sz="1800" smtClean="0"/>
              <a:t>3</a:t>
            </a:fld>
            <a:endParaRPr lang="ru-RU" sz="1800"/>
          </a:p>
        </p:txBody>
      </p:sp>
    </p:spTree>
    <p:extLst>
      <p:ext uri="{BB962C8B-B14F-4D97-AF65-F5344CB8AC3E}">
        <p14:creationId xmlns:p14="http://schemas.microsoft.com/office/powerpoint/2010/main" val="527882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Для реализации данной методологии я изучил англоязычные статьи</a:t>
            </a:r>
            <a:r>
              <a:rPr lang="en-US" dirty="0" smtClean="0"/>
              <a:t>[1][2]</a:t>
            </a:r>
            <a:r>
              <a:rPr lang="ru-RU" dirty="0" smtClean="0"/>
              <a:t> на тему СОП. Их необходимо было проанализировать, актуализировать, конкретизировать и наконец реализовать</a:t>
            </a:r>
            <a:r>
              <a:rPr lang="en-US" dirty="0" smtClean="0"/>
              <a:t> </a:t>
            </a:r>
            <a:r>
              <a:rPr lang="ru-RU" dirty="0" smtClean="0"/>
              <a:t>идеи СОП на языке С</a:t>
            </a:r>
            <a:r>
              <a:rPr lang="en-US" dirty="0" smtClean="0"/>
              <a:t>#.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D9DC4-EEDE-45D6-A238-3FD498451A0B}" type="slidenum">
              <a:rPr lang="ru-RU" sz="1800" smtClean="0"/>
              <a:t>4</a:t>
            </a:fld>
            <a:endParaRPr lang="ru-RU" sz="1800"/>
          </a:p>
        </p:txBody>
      </p:sp>
    </p:spTree>
    <p:extLst>
      <p:ext uri="{BB962C8B-B14F-4D97-AF65-F5344CB8AC3E}">
        <p14:creationId xmlns:p14="http://schemas.microsoft.com/office/powerpoint/2010/main" val="2563090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Композиторы и субъекты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ru-RU" b="1" i="1" u="sng" dirty="0" smtClean="0"/>
          </a:p>
          <a:p>
            <a:endParaRPr lang="ru-RU" b="1" i="1" u="sng" dirty="0"/>
          </a:p>
          <a:p>
            <a:endParaRPr lang="ru-RU" b="1" i="1" u="sng" dirty="0" smtClean="0"/>
          </a:p>
          <a:p>
            <a:endParaRPr lang="ru-RU" b="1" i="1" u="sng" dirty="0" smtClean="0"/>
          </a:p>
          <a:p>
            <a:r>
              <a:rPr lang="ru-RU" b="1" i="1" u="sng" dirty="0"/>
              <a:t>Субъект</a:t>
            </a:r>
            <a:r>
              <a:rPr lang="ru-RU" dirty="0"/>
              <a:t> - Объектно-ориентированное приложение (или библиотека), сборка которого помечена атрибутом </a:t>
            </a:r>
            <a:r>
              <a:rPr lang="en-US" dirty="0" err="1" smtClean="0"/>
              <a:t>BasePointOfViewAttribute</a:t>
            </a:r>
            <a:r>
              <a:rPr lang="ru-RU" dirty="0" smtClean="0"/>
              <a:t>.</a:t>
            </a:r>
            <a:endParaRPr lang="ru-RU" b="1" i="1" u="sng" dirty="0"/>
          </a:p>
          <a:p>
            <a:r>
              <a:rPr lang="ru-RU" b="1" i="1" u="sng" dirty="0" smtClean="0"/>
              <a:t>Композитор</a:t>
            </a:r>
            <a:r>
              <a:rPr lang="ru-RU" dirty="0" smtClean="0"/>
              <a:t> - Инструмент</a:t>
            </a:r>
            <a:r>
              <a:rPr lang="ru-RU" dirty="0"/>
              <a:t>, осуществляющий процесс композиции</a:t>
            </a:r>
            <a:r>
              <a:rPr lang="ru-RU" dirty="0" smtClean="0"/>
              <a:t>.</a:t>
            </a:r>
          </a:p>
          <a:p>
            <a:r>
              <a:rPr lang="ru-RU" b="1" i="1" u="sng" dirty="0" smtClean="0"/>
              <a:t>Композиция (процесс)</a:t>
            </a:r>
            <a:r>
              <a:rPr lang="ru-RU" dirty="0" smtClean="0"/>
              <a:t> - Процесс </a:t>
            </a:r>
            <a:r>
              <a:rPr lang="ru-RU" dirty="0"/>
              <a:t>интеграции субъектов и/или их </a:t>
            </a:r>
            <a:r>
              <a:rPr lang="ru-RU" b="1" dirty="0"/>
              <a:t>композиций (систем</a:t>
            </a:r>
            <a:r>
              <a:rPr lang="ru-RU" b="1" dirty="0" smtClean="0"/>
              <a:t>)</a:t>
            </a:r>
            <a:endParaRPr lang="ru-RU" dirty="0" smtClean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1880" y="1268760"/>
            <a:ext cx="2202185" cy="2091667"/>
          </a:xfrm>
          <a:prstGeom prst="rect">
            <a:avLst/>
          </a:prstGeom>
        </p:spPr>
      </p:pic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D9DC4-EEDE-45D6-A238-3FD498451A0B}" type="slidenum">
              <a:rPr lang="ru-RU" sz="1800" smtClean="0"/>
              <a:t>5</a:t>
            </a:fld>
            <a:endParaRPr lang="ru-RU" sz="1800"/>
          </a:p>
        </p:txBody>
      </p:sp>
    </p:spTree>
    <p:extLst>
      <p:ext uri="{BB962C8B-B14F-4D97-AF65-F5344CB8AC3E}">
        <p14:creationId xmlns:p14="http://schemas.microsoft.com/office/powerpoint/2010/main" val="3659107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2583"/>
            <a:ext cx="8229600" cy="1143000"/>
          </a:xfrm>
        </p:spPr>
        <p:txBody>
          <a:bodyPr/>
          <a:lstStyle/>
          <a:p>
            <a:r>
              <a:rPr lang="ru-RU" dirty="0" smtClean="0"/>
              <a:t>Схема взаимодействия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420296" y="1188935"/>
            <a:ext cx="2160240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Композитор 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07504" y="1188935"/>
            <a:ext cx="2160240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Стартовое приложение</a:t>
            </a:r>
            <a:endParaRPr lang="ru-RU" dirty="0"/>
          </a:p>
        </p:txBody>
      </p:sp>
      <p:sp>
        <p:nvSpPr>
          <p:cNvPr id="8" name="Овал 7"/>
          <p:cNvSpPr/>
          <p:nvPr/>
        </p:nvSpPr>
        <p:spPr>
          <a:xfrm>
            <a:off x="2663787" y="2881140"/>
            <a:ext cx="2952328" cy="15841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Субъекты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3061803" y="5676069"/>
            <a:ext cx="2160240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Библиотека Обеспечивающая технологию СОП</a:t>
            </a:r>
            <a:endParaRPr lang="ru-RU" dirty="0"/>
          </a:p>
        </p:txBody>
      </p:sp>
      <p:sp>
        <p:nvSpPr>
          <p:cNvPr id="13" name="Стрелка вправо 12"/>
          <p:cNvSpPr/>
          <p:nvPr/>
        </p:nvSpPr>
        <p:spPr>
          <a:xfrm>
            <a:off x="2267744" y="1052736"/>
            <a:ext cx="4104456" cy="432544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1. Передача управления для проведения композиции</a:t>
            </a:r>
            <a:endParaRPr lang="ru-RU" dirty="0"/>
          </a:p>
        </p:txBody>
      </p:sp>
      <p:sp>
        <p:nvSpPr>
          <p:cNvPr id="18" name="Стрелка влево 17"/>
          <p:cNvSpPr/>
          <p:nvPr/>
        </p:nvSpPr>
        <p:spPr>
          <a:xfrm rot="18701063">
            <a:off x="4179824" y="3674482"/>
            <a:ext cx="4776994" cy="392676"/>
          </a:xfrm>
          <a:prstGeom prst="lef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2. Регистрация результатов композиции</a:t>
            </a:r>
            <a:endParaRPr lang="ru-RU" dirty="0"/>
          </a:p>
        </p:txBody>
      </p:sp>
      <p:sp>
        <p:nvSpPr>
          <p:cNvPr id="31" name="Стрелка вправо 30"/>
          <p:cNvSpPr/>
          <p:nvPr/>
        </p:nvSpPr>
        <p:spPr>
          <a:xfrm rot="18675856">
            <a:off x="4622732" y="3811552"/>
            <a:ext cx="4559102" cy="414301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3. Возвращение объекта </a:t>
            </a:r>
            <a:r>
              <a:rPr lang="en-US" dirty="0" err="1" smtClean="0"/>
              <a:t>OidSystem</a:t>
            </a:r>
            <a:endParaRPr lang="ru-RU" dirty="0"/>
          </a:p>
        </p:txBody>
      </p:sp>
      <p:sp>
        <p:nvSpPr>
          <p:cNvPr id="32" name="Стрелка влево 31"/>
          <p:cNvSpPr/>
          <p:nvPr/>
        </p:nvSpPr>
        <p:spPr>
          <a:xfrm>
            <a:off x="2411760" y="1620983"/>
            <a:ext cx="3888432" cy="360040"/>
          </a:xfrm>
          <a:prstGeom prst="lef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4. Возвращение </a:t>
            </a:r>
            <a:r>
              <a:rPr lang="ru-RU" dirty="0"/>
              <a:t>объекта </a:t>
            </a:r>
            <a:r>
              <a:rPr lang="en-US" dirty="0" err="1"/>
              <a:t>OidSystem</a:t>
            </a:r>
            <a:endParaRPr lang="ru-RU" dirty="0"/>
          </a:p>
        </p:txBody>
      </p:sp>
      <p:sp>
        <p:nvSpPr>
          <p:cNvPr id="34" name="Двойная стрелка влево/вправо 33"/>
          <p:cNvSpPr/>
          <p:nvPr/>
        </p:nvSpPr>
        <p:spPr>
          <a:xfrm rot="2014087">
            <a:off x="1171549" y="2152314"/>
            <a:ext cx="1800200" cy="1010640"/>
          </a:xfrm>
          <a:prstGeom prst="left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5. </a:t>
            </a:r>
            <a:r>
              <a:rPr lang="ru-RU" sz="1400" dirty="0" smtClean="0"/>
              <a:t>Получение объекта </a:t>
            </a:r>
            <a:r>
              <a:rPr lang="en-US" sz="1400" dirty="0" err="1" smtClean="0"/>
              <a:t>OidSystem</a:t>
            </a:r>
            <a:endParaRPr lang="ru-RU" sz="1400" dirty="0"/>
          </a:p>
        </p:txBody>
      </p:sp>
      <p:sp>
        <p:nvSpPr>
          <p:cNvPr id="35" name="Двойная стрелка влево/вправо 34"/>
          <p:cNvSpPr/>
          <p:nvPr/>
        </p:nvSpPr>
        <p:spPr>
          <a:xfrm rot="19368002">
            <a:off x="5212006" y="2180859"/>
            <a:ext cx="1800200" cy="1055556"/>
          </a:xfrm>
          <a:prstGeom prst="left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5. </a:t>
            </a:r>
            <a:r>
              <a:rPr lang="ru-RU" sz="1400" dirty="0" smtClean="0"/>
              <a:t>Получение объекта </a:t>
            </a:r>
            <a:r>
              <a:rPr lang="en-US" sz="1400" dirty="0" err="1" smtClean="0"/>
              <a:t>OidSystem</a:t>
            </a:r>
            <a:endParaRPr lang="ru-RU" sz="1400" dirty="0"/>
          </a:p>
        </p:txBody>
      </p:sp>
      <p:sp>
        <p:nvSpPr>
          <p:cNvPr id="37" name="Двойная стрелка вверх/вниз 36"/>
          <p:cNvSpPr/>
          <p:nvPr/>
        </p:nvSpPr>
        <p:spPr>
          <a:xfrm>
            <a:off x="2195736" y="4365105"/>
            <a:ext cx="3600400" cy="1310964"/>
          </a:xfrm>
          <a:prstGeom prst="upDownArrow">
            <a:avLst>
              <a:gd name="adj1" fmla="val 42250"/>
              <a:gd name="adj2" fmla="val 24214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6. </a:t>
            </a:r>
            <a:r>
              <a:rPr lang="ru-RU" sz="1400" dirty="0" smtClean="0"/>
              <a:t>Множественные запросы на</a:t>
            </a:r>
            <a:r>
              <a:rPr lang="en-US" sz="1400" dirty="0" smtClean="0"/>
              <a:t> </a:t>
            </a:r>
            <a:r>
              <a:rPr lang="ru-RU" sz="1400" dirty="0" smtClean="0"/>
              <a:t>работу с общедоступными объектами</a:t>
            </a:r>
            <a:endParaRPr lang="ru-RU" sz="14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D9DC4-EEDE-45D6-A238-3FD498451A0B}" type="slidenum">
              <a:rPr lang="ru-RU" sz="1800" smtClean="0"/>
              <a:t>6</a:t>
            </a:fld>
            <a:endParaRPr lang="ru-RU" sz="1800"/>
          </a:p>
        </p:txBody>
      </p:sp>
    </p:spTree>
    <p:extLst>
      <p:ext uri="{BB962C8B-B14F-4D97-AF65-F5344CB8AC3E}">
        <p14:creationId xmlns:p14="http://schemas.microsoft.com/office/powerpoint/2010/main" val="2631547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Программная реализация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Основная часть программы реализуется в виде библиотеки, реализующей технологию СОП и классы в соответствие с ТЗ, и библиотеки со статическим композитором.</a:t>
            </a:r>
          </a:p>
          <a:p>
            <a:r>
              <a:rPr lang="ru-RU" dirty="0" smtClean="0"/>
              <a:t>Тестовая часть является набором из трёх субъектов и стартовой программы.</a:t>
            </a:r>
          </a:p>
          <a:p>
            <a:r>
              <a:rPr lang="ru-RU" dirty="0" smtClean="0"/>
              <a:t>Весь код реализован на языке </a:t>
            </a:r>
            <a:r>
              <a:rPr lang="en-US" dirty="0"/>
              <a:t>C</a:t>
            </a:r>
            <a:r>
              <a:rPr lang="en-US" dirty="0" smtClean="0"/>
              <a:t># </a:t>
            </a:r>
            <a:r>
              <a:rPr lang="ru-RU" dirty="0" smtClean="0"/>
              <a:t>для платформы </a:t>
            </a:r>
            <a:r>
              <a:rPr lang="en-US" dirty="0" smtClean="0"/>
              <a:t>.</a:t>
            </a:r>
            <a:r>
              <a:rPr lang="en-US" dirty="0" err="1" smtClean="0"/>
              <a:t>NetFramework</a:t>
            </a:r>
            <a:r>
              <a:rPr lang="en-US" dirty="0" smtClean="0"/>
              <a:t> </a:t>
            </a:r>
            <a:r>
              <a:rPr lang="ru-RU" dirty="0" smtClean="0"/>
              <a:t>средствами </a:t>
            </a:r>
            <a:r>
              <a:rPr lang="en-US" dirty="0" smtClean="0"/>
              <a:t>Microsoft visual studio 2013.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D9DC4-EEDE-45D6-A238-3FD498451A0B}" type="slidenum">
              <a:rPr lang="ru-RU" sz="1800" smtClean="0"/>
              <a:t>7</a:t>
            </a:fld>
            <a:endParaRPr lang="ru-RU" sz="1800"/>
          </a:p>
        </p:txBody>
      </p:sp>
    </p:spTree>
    <p:extLst>
      <p:ext uri="{BB962C8B-B14F-4D97-AF65-F5344CB8AC3E}">
        <p14:creationId xmlns:p14="http://schemas.microsoft.com/office/powerpoint/2010/main" val="2288042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Некоторые аспекты реализации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Для реализации субъектной технологии использовались две не столь часто используемые технологии языка </a:t>
            </a:r>
            <a:r>
              <a:rPr lang="en-US" dirty="0" smtClean="0"/>
              <a:t>C#: </a:t>
            </a:r>
            <a:r>
              <a:rPr lang="ru-RU" dirty="0" smtClean="0"/>
              <a:t>Рефлексию для поиска полей и методов среди множества объектов, а также </a:t>
            </a:r>
            <a:r>
              <a:rPr lang="en-US" dirty="0" smtClean="0"/>
              <a:t>DLR </a:t>
            </a:r>
            <a:r>
              <a:rPr lang="ru-RU" dirty="0" smtClean="0"/>
              <a:t>для обеспечения удобства работы с объектами, набор полей и методов которых зависит от точки зрения субъекта.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D9DC4-EEDE-45D6-A238-3FD498451A0B}" type="slidenum">
              <a:rPr lang="ru-RU" sz="1800" smtClean="0"/>
              <a:t>8</a:t>
            </a:fld>
            <a:endParaRPr lang="ru-RU" sz="1800"/>
          </a:p>
        </p:txBody>
      </p:sp>
    </p:spTree>
    <p:extLst>
      <p:ext uri="{BB962C8B-B14F-4D97-AF65-F5344CB8AC3E}">
        <p14:creationId xmlns:p14="http://schemas.microsoft.com/office/powerpoint/2010/main" val="1697158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Обеспечение инкапсуляции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Одна из задач, необходимых реализации СОП –  сохранение преимуществ ООП и в частности инкапсуляции. Для этого была разработана и использована технологию </a:t>
            </a:r>
            <a:r>
              <a:rPr lang="en-US" b="1" i="1" u="sng" dirty="0"/>
              <a:t>Attribute based class </a:t>
            </a:r>
            <a:r>
              <a:rPr lang="en-US" b="1" i="1" u="sng" dirty="0" smtClean="0"/>
              <a:t>matching</a:t>
            </a:r>
            <a:r>
              <a:rPr lang="ru-RU" dirty="0"/>
              <a:t>,</a:t>
            </a:r>
            <a:r>
              <a:rPr lang="ru-RU" dirty="0" smtClean="0"/>
              <a:t> позволяющую наложить дополнительный уровень инкапсуляции.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D9DC4-EEDE-45D6-A238-3FD498451A0B}" type="slidenum">
              <a:rPr lang="ru-RU" sz="1800" smtClean="0"/>
              <a:t>9</a:t>
            </a:fld>
            <a:endParaRPr lang="ru-RU" sz="1800"/>
          </a:p>
        </p:txBody>
      </p:sp>
    </p:spTree>
    <p:extLst>
      <p:ext uri="{BB962C8B-B14F-4D97-AF65-F5344CB8AC3E}">
        <p14:creationId xmlns:p14="http://schemas.microsoft.com/office/powerpoint/2010/main" val="223996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1431</TotalTime>
  <Words>723</Words>
  <Application>Microsoft Office PowerPoint</Application>
  <PresentationFormat>Экран (4:3)</PresentationFormat>
  <Paragraphs>114</Paragraphs>
  <Slides>17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Апекс</vt:lpstr>
      <vt:lpstr>Факультет компьютерных наук Департамент программной инженерии Курсовая работа</vt:lpstr>
      <vt:lpstr>Описание проблемы</vt:lpstr>
      <vt:lpstr>Решение – СОП!</vt:lpstr>
      <vt:lpstr>Задачи</vt:lpstr>
      <vt:lpstr>Композиторы и субъекты</vt:lpstr>
      <vt:lpstr>Схема взаимодействия</vt:lpstr>
      <vt:lpstr>Программная реализация</vt:lpstr>
      <vt:lpstr>Некоторые аспекты реализации</vt:lpstr>
      <vt:lpstr>Обеспечение инкапсуляции</vt:lpstr>
      <vt:lpstr>Подробнее о class matching</vt:lpstr>
      <vt:lpstr>Пояснительные примеры</vt:lpstr>
      <vt:lpstr>Связь с другими подходами программирования</vt:lpstr>
      <vt:lpstr>Результат работы</vt:lpstr>
      <vt:lpstr>Демонстрация</vt:lpstr>
      <vt:lpstr>Заключение</vt:lpstr>
      <vt:lpstr>Список литературы</vt:lpstr>
      <vt:lpstr>Спасибо за внимание!  Готов ответить на ваши вопросы  pavel.putro@mail.ru 2015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Курсовая  работа</dc:title>
  <dc:creator>Павел</dc:creator>
  <cp:lastModifiedBy>Компьютерный класс НИУ ВШЭ</cp:lastModifiedBy>
  <cp:revision>101</cp:revision>
  <dcterms:created xsi:type="dcterms:W3CDTF">2015-04-25T13:13:54Z</dcterms:created>
  <dcterms:modified xsi:type="dcterms:W3CDTF">2015-05-29T13:09:36Z</dcterms:modified>
</cp:coreProperties>
</file>