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2" r:id="rId5"/>
    <p:sldId id="265" r:id="rId6"/>
    <p:sldId id="267" r:id="rId7"/>
    <p:sldId id="266" r:id="rId8"/>
    <p:sldId id="270" r:id="rId9"/>
    <p:sldId id="271" r:id="rId10"/>
    <p:sldId id="268" r:id="rId11"/>
    <p:sldId id="25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 snapToGrid="0" snapToObjects="1">
      <p:cViewPr>
        <p:scale>
          <a:sx n="100" d="100"/>
          <a:sy n="100" d="100"/>
        </p:scale>
        <p:origin x="-12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92CE7-FFCB-4ADE-A7F8-0BFACC9916B5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0D7B-6ED3-402B-AE17-8C3B61494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2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19EF-EA34-4993-8E41-143F3693D649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BBB0-85E9-47B2-B68B-B01E1D872B7E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0EEA-3C7A-45BB-A415-6C6FFD5ADDD9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F45A-31FD-4BEC-84FD-3B335C6C3CD5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8022-85C4-4378-8A51-61B3EF186135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9994-31D3-4402-ACB8-6A91446974C6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742E-032C-4494-8B59-1F6F55F1E0F9}" type="datetime1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A8E2-ADF0-433B-8A80-926A059FDBAA}" type="datetime1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5ED5-5C22-463A-AE08-CECC20A0B476}" type="datetime1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229-06ED-4AAE-9A7D-A0850610C0BB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203F-17E5-4A71-BDFA-6F97835F2CBE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2EF422F-06E0-4A5C-9790-73F8C4013045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brahabr.ru/post/213417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837217"/>
            <a:ext cx="7772400" cy="232520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Факультет компьютерных наук</a:t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Департамент программной инженерии</a:t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Курсовая </a:t>
            </a:r>
            <a:r>
              <a:rPr lang="ru-RU" sz="280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работа</a:t>
            </a: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«Управление воспроизведением музыкальных композиций с помощью жестов»</a:t>
            </a:r>
            <a:endParaRPr lang="en-US" sz="24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4344" y="4537813"/>
            <a:ext cx="6400800" cy="908050"/>
          </a:xfrm>
        </p:spPr>
        <p:txBody>
          <a:bodyPr/>
          <a:lstStyle/>
          <a:p>
            <a:pPr algn="r" eaLnBrk="1" hangingPunct="1"/>
            <a:r>
              <a:rPr lang="ru-RU" sz="18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Выполнил </a:t>
            </a:r>
            <a:r>
              <a:rPr lang="ru-RU" sz="18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студент </a:t>
            </a:r>
            <a:r>
              <a:rPr lang="ru-RU" sz="18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группы </a:t>
            </a:r>
            <a:r>
              <a:rPr lang="ru-RU" sz="18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201 ПИ</a:t>
            </a:r>
            <a:endParaRPr lang="ru-RU" sz="18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algn="r" eaLnBrk="1" hangingPunct="1"/>
            <a:r>
              <a:rPr kumimoji="1" lang="ru-RU" sz="16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Михайлов </a:t>
            </a:r>
            <a:r>
              <a:rPr kumimoji="1" lang="ru-RU" sz="16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В.Е.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33525" y="5287334"/>
            <a:ext cx="7461619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sz="18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Научный руководитель:</a:t>
            </a:r>
          </a:p>
          <a:p>
            <a:pPr algn="r" eaLnBrk="1" hangingPunct="1"/>
            <a:r>
              <a:rPr kumimoji="1" lang="ru-RU" sz="16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Преподаватель департамента программной инженерии </a:t>
            </a:r>
          </a:p>
          <a:p>
            <a:pPr algn="r" eaLnBrk="1" hangingPunct="1"/>
            <a:r>
              <a:rPr kumimoji="1" lang="ru-RU" sz="1600" dirty="0" err="1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Сибирцева</a:t>
            </a:r>
            <a:r>
              <a:rPr kumimoji="1" lang="ru-RU" sz="16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kumimoji="1" lang="ru-RU" sz="16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Е.А.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758765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Список использованных источников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01740" y="-774773"/>
            <a:ext cx="4051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Предобработка</a:t>
            </a:r>
            <a:endParaRPr lang="ru-RU" b="1" dirty="0">
              <a:solidFill>
                <a:srgbClr val="003F8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380" y="1382231"/>
            <a:ext cx="83040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K. </a:t>
            </a:r>
            <a:r>
              <a:rPr lang="en-US" dirty="0" err="1"/>
              <a:t>Sundaraj</a:t>
            </a:r>
            <a:r>
              <a:rPr lang="en-US" dirty="0"/>
              <a:t>. Real-Time Background Subtraction using Adaptive </a:t>
            </a:r>
            <a:r>
              <a:rPr lang="en-US" dirty="0" err="1"/>
              <a:t>Thresholding</a:t>
            </a:r>
            <a:r>
              <a:rPr lang="en-US" dirty="0"/>
              <a:t> and Dynamic Updating for Biometric Face Detection/ K. </a:t>
            </a:r>
            <a:r>
              <a:rPr lang="en-US" dirty="0" err="1"/>
              <a:t>Sundaraj</a:t>
            </a:r>
            <a:r>
              <a:rPr lang="en-US" dirty="0"/>
              <a:t> // </a:t>
            </a:r>
            <a:r>
              <a:rPr lang="en-US" dirty="0" err="1"/>
              <a:t>Wseas</a:t>
            </a:r>
            <a:r>
              <a:rPr lang="en-US" dirty="0"/>
              <a:t> Transactions on Computers – 2008. – V. 7 – p. </a:t>
            </a:r>
            <a:r>
              <a:rPr lang="en-US" dirty="0" smtClean="0"/>
              <a:t>1762-1771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R. </a:t>
            </a:r>
            <a:r>
              <a:rPr lang="en-US" dirty="0" err="1" smtClean="0"/>
              <a:t>Szeliski</a:t>
            </a:r>
            <a:r>
              <a:rPr lang="en-US" dirty="0" smtClean="0"/>
              <a:t>. </a:t>
            </a:r>
            <a:r>
              <a:rPr lang="en-US" dirty="0"/>
              <a:t>Computer</a:t>
            </a:r>
            <a:r>
              <a:rPr lang="en-US" b="1" dirty="0"/>
              <a:t> </a:t>
            </a:r>
            <a:r>
              <a:rPr lang="en-US" dirty="0"/>
              <a:t>Vision: Algorithms and </a:t>
            </a:r>
            <a:r>
              <a:rPr lang="en-US" dirty="0" smtClean="0"/>
              <a:t>Applications/ R. </a:t>
            </a:r>
            <a:r>
              <a:rPr lang="en-US" dirty="0" err="1" smtClean="0"/>
              <a:t>Szeliski</a:t>
            </a:r>
            <a:r>
              <a:rPr lang="en-US" b="1" dirty="0"/>
              <a:t> </a:t>
            </a:r>
            <a:r>
              <a:rPr lang="en-US" dirty="0"/>
              <a:t>- NY : Springer , 2010. – 812 p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Пиз</a:t>
            </a:r>
            <a:r>
              <a:rPr lang="ru-RU" dirty="0" smtClean="0"/>
              <a:t> А. Новый язык телодвижений. Расширенная версия</a:t>
            </a:r>
            <a:r>
              <a:rPr lang="en-US" dirty="0" smtClean="0"/>
              <a:t>/ </a:t>
            </a:r>
            <a:r>
              <a:rPr lang="ru-RU" dirty="0" err="1" smtClean="0"/>
              <a:t>Пиз</a:t>
            </a:r>
            <a:r>
              <a:rPr lang="ru-RU" dirty="0" smtClean="0"/>
              <a:t> А., </a:t>
            </a:r>
            <a:r>
              <a:rPr lang="ru-RU" dirty="0" err="1" smtClean="0"/>
              <a:t>Пиз</a:t>
            </a:r>
            <a:r>
              <a:rPr lang="ru-RU" dirty="0" smtClean="0"/>
              <a:t> Б. – М. : </a:t>
            </a:r>
            <a:r>
              <a:rPr lang="ru-RU" dirty="0" err="1" smtClean="0"/>
              <a:t>Эксмо</a:t>
            </a:r>
            <a:r>
              <a:rPr lang="ru-RU" dirty="0" smtClean="0"/>
              <a:t>, 2014. – 416 с., ил.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Форсайт Д. Компьютерное зрение. Современный подход</a:t>
            </a:r>
            <a:r>
              <a:rPr lang="en-US" dirty="0" smtClean="0"/>
              <a:t>/ </a:t>
            </a:r>
            <a:r>
              <a:rPr lang="ru-RU" dirty="0" smtClean="0"/>
              <a:t>Д. Форсайт, Ж. </a:t>
            </a:r>
            <a:r>
              <a:rPr lang="ru-RU" dirty="0" err="1" smtClean="0"/>
              <a:t>Понс</a:t>
            </a:r>
            <a:r>
              <a:rPr lang="en-US" dirty="0" smtClean="0"/>
              <a:t>; </a:t>
            </a:r>
            <a:r>
              <a:rPr lang="ru-RU" dirty="0" smtClean="0"/>
              <a:t>пер. с англ. А.В. Назаренко и И.Ю. Дорошенко. – М. : Издательский дом «Вильямс», 2004. – 928 с. : ил. – </a:t>
            </a:r>
            <a:r>
              <a:rPr lang="ru-RU" dirty="0" err="1"/>
              <a:t>п</a:t>
            </a:r>
            <a:r>
              <a:rPr lang="ru-RU" dirty="0" err="1" smtClean="0"/>
              <a:t>арал</a:t>
            </a:r>
            <a:r>
              <a:rPr lang="ru-RU" dirty="0" smtClean="0"/>
              <a:t>. </a:t>
            </a:r>
            <a:r>
              <a:rPr lang="ru-RU" dirty="0" err="1" smtClean="0"/>
              <a:t>тит</a:t>
            </a:r>
            <a:r>
              <a:rPr lang="ru-RU" dirty="0" smtClean="0"/>
              <a:t>. </a:t>
            </a:r>
            <a:r>
              <a:rPr lang="ru-RU" dirty="0"/>
              <a:t>а</a:t>
            </a:r>
            <a:r>
              <a:rPr lang="ru-RU" dirty="0" smtClean="0"/>
              <a:t>нгл.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Шапиро Л. Компьютерное зрение</a:t>
            </a:r>
            <a:r>
              <a:rPr lang="en-US" dirty="0" smtClean="0"/>
              <a:t>/ </a:t>
            </a:r>
            <a:r>
              <a:rPr lang="ru-RU" dirty="0" smtClean="0"/>
              <a:t>Л. Шапиро, Дж. </a:t>
            </a:r>
            <a:r>
              <a:rPr lang="ru-RU" dirty="0" err="1" smtClean="0"/>
              <a:t>Стокман</a:t>
            </a:r>
            <a:r>
              <a:rPr lang="en-US" dirty="0" smtClean="0"/>
              <a:t>; </a:t>
            </a:r>
            <a:r>
              <a:rPr lang="ru-RU" dirty="0" smtClean="0"/>
              <a:t>пер. с англ. А.А. Богуславского. – М. : БИНОМ. Лаборатория знаний, 2006. – 752 с., 8 с. </a:t>
            </a:r>
            <a:r>
              <a:rPr lang="ru-RU" dirty="0"/>
              <a:t>и</a:t>
            </a:r>
            <a:r>
              <a:rPr lang="ru-RU" dirty="0" smtClean="0"/>
              <a:t>л.: ил.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Умный видеоплеер или просто распознавание жестов</a:t>
            </a:r>
            <a:r>
              <a:rPr lang="en-US" dirty="0"/>
              <a:t> [</a:t>
            </a:r>
            <a:r>
              <a:rPr lang="ru-RU" dirty="0"/>
              <a:t>Электронный ресурс</a:t>
            </a:r>
            <a:r>
              <a:rPr lang="en-US" dirty="0"/>
              <a:t>] – </a:t>
            </a:r>
            <a:r>
              <a:rPr lang="ru-RU" dirty="0"/>
              <a:t>2014. - Режим доступа: </a:t>
            </a:r>
            <a:r>
              <a:rPr lang="en-US" dirty="0">
                <a:hlinkClick r:id="rId3"/>
              </a:rPr>
              <a:t>http://habrahabr.ru/post/213417/</a:t>
            </a:r>
            <a:r>
              <a:rPr lang="ru-RU" dirty="0"/>
              <a:t>, свободный. (дата обращения 17.05.2015</a:t>
            </a:r>
            <a:r>
              <a:rPr lang="ru-RU" dirty="0" smtClean="0"/>
              <a:t>)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729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Михайлов Владимир Евгеньевич</a:t>
            </a:r>
          </a:p>
          <a:p>
            <a:r>
              <a:rPr lang="en-US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vemikhaylov@edu.hse.ru</a:t>
            </a:r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1371600" y="5230777"/>
            <a:ext cx="6400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Москва - 2015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758765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Описание предметной области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6119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Компьютерное зрение</a:t>
            </a:r>
          </a:p>
          <a:p>
            <a:endParaRPr lang="ru-RU" sz="1600" b="1" dirty="0" smtClean="0">
              <a:solidFill>
                <a:srgbClr val="003F8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3F82"/>
                </a:solidFill>
                <a:latin typeface="Myriad Pro"/>
              </a:rPr>
              <a:t>Восстановление сцены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Восстановление изображений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Распознавание объекта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Оценка движения</a:t>
            </a:r>
            <a:endParaRPr lang="ru-RU" sz="20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2249" y="3710467"/>
            <a:ext cx="61198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Функции</a:t>
            </a:r>
          </a:p>
          <a:p>
            <a:endParaRPr lang="ru-RU" sz="1600" b="1" dirty="0" smtClean="0">
              <a:solidFill>
                <a:srgbClr val="003F8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Получение изображений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Предварительная обработка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Выделение деталей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Детектирование, сегментация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F82"/>
                </a:solidFill>
                <a:latin typeface="Myriad Pro"/>
              </a:rPr>
              <a:t>Высокоуровневая обработка</a:t>
            </a:r>
            <a:endParaRPr lang="ru-RU" sz="20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026" name="Picture 2" descr="C:\Users\Asus\Desktop\УЧЕБА\2 курс\КУРСАЧ\Презентация\фото для презентации\sistemy_kompyuternogo_zr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67" y="1715758"/>
            <a:ext cx="3252245" cy="19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УЧЕБА\2 курс\КУРСАЧ\Презентация\фото для презентации\carousel-de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6" y="4047676"/>
            <a:ext cx="3235294" cy="19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758765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Неформальная постановка задачи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2" name="Picture 4" descr="C:\Users\Asus\Desktop\УЧЕБА\2 курс\КУРСАЧ\Презентация\фото для презентации\diri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4" y="1757451"/>
            <a:ext cx="7683729" cy="40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447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758765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Анализ существующих решений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223578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471041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471041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 flipH="1">
            <a:off x="782002" y="1741174"/>
            <a:ext cx="3787089" cy="1769102"/>
          </a:xfrm>
          <a:prstGeom prst="snip2DiagRect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569091" y="1741174"/>
            <a:ext cx="3787089" cy="1769102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782001" y="3510276"/>
            <a:ext cx="3787089" cy="1769102"/>
          </a:xfrm>
          <a:prstGeom prst="snip2DiagRect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 flipH="1">
            <a:off x="5066925" y="3913998"/>
            <a:ext cx="3787089" cy="1769102"/>
          </a:xfrm>
          <a:prstGeom prst="snip2DiagRect">
            <a:avLst/>
          </a:prstGeom>
          <a:blipFill dpi="0" rotWithShape="0">
            <a:blip r:embed="rId6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95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55587" y="219905"/>
            <a:ext cx="3504795" cy="1661227"/>
          </a:xfrm>
          <a:prstGeom prst="rect">
            <a:avLst/>
          </a:prstGeom>
          <a:noFill/>
          <a:ln w="25400">
            <a:solidFill>
              <a:srgbClr val="4A7EBB"/>
            </a:solidFill>
            <a:prstDash val="dash"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148146" y="2234831"/>
            <a:ext cx="3504795" cy="1661227"/>
          </a:xfrm>
          <a:prstGeom prst="rect">
            <a:avLst/>
          </a:prstGeom>
          <a:noFill/>
          <a:ln w="25400">
            <a:solidFill>
              <a:srgbClr val="4A7EBB"/>
            </a:solidFill>
            <a:prstDash val="dash"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176989" y="4228306"/>
            <a:ext cx="3504795" cy="1661227"/>
          </a:xfrm>
          <a:prstGeom prst="rect">
            <a:avLst/>
          </a:prstGeom>
          <a:noFill/>
          <a:ln w="25400">
            <a:solidFill>
              <a:srgbClr val="4A7EBB"/>
            </a:solidFill>
            <a:prstDash val="dash"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832607" y="2005455"/>
            <a:ext cx="1184314" cy="1169584"/>
          </a:xfrm>
          <a:prstGeom prst="curvedConnector3">
            <a:avLst>
              <a:gd name="adj1" fmla="val 9937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8"/>
          <p:cNvCxnSpPr/>
          <p:nvPr/>
        </p:nvCxnSpPr>
        <p:spPr>
          <a:xfrm rot="16200000" flipH="1">
            <a:off x="2872450" y="4018551"/>
            <a:ext cx="1184314" cy="1169584"/>
          </a:xfrm>
          <a:prstGeom prst="curvedConnector3">
            <a:avLst>
              <a:gd name="adj1" fmla="val 9937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Asus\Desktop\УЧЕБА\2 курс\КУРСАЧ\Презентация\фото для презентации\diltb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53" y="2377930"/>
            <a:ext cx="2502420" cy="100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УЧЕБА\2 курс\КУРСАЧ\Презентация\фото для презентации\erodb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73" y="644988"/>
            <a:ext cx="2525711" cy="103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УЧЕБА\2 курс\КУРСАЧ\Презентация\фото для презентации\circle_box1 —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49" y="441009"/>
            <a:ext cx="3290791" cy="14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1162" y="35239"/>
            <a:ext cx="17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Фильтр Гаусса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56399" y="159064"/>
            <a:ext cx="168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Сужение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1994" y="1900607"/>
            <a:ext cx="152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Расширение</a:t>
            </a:r>
            <a:endParaRPr lang="ru-RU" dirty="0"/>
          </a:p>
        </p:txBody>
      </p:sp>
      <p:pic>
        <p:nvPicPr>
          <p:cNvPr id="1027" name="Picture 3" descr="C:\Users\Asus\Desktop\УЧЕБА\2 курс\КУРСАЧ\скрины\Снимок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1" y="256252"/>
            <a:ext cx="3414712" cy="158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УЧЕБА\2 курс\КУРСАЧ\скрины\Снимо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1" y="273583"/>
            <a:ext cx="3403942" cy="15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\Desktop\УЧЕБА\2 курс\КУРСАЧ\скрины\Снимок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1" y="296693"/>
            <a:ext cx="3403942" cy="15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sus\Desktop\УЧЕБА\2 курс\КУРСАЧ\скрины\парен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0" y="273583"/>
            <a:ext cx="3403943" cy="15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sus\Desktop\УЧЕБА\2 курс\КУРСАЧ\скрины\маска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4" y="2269939"/>
            <a:ext cx="3398651" cy="15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sus\Desktop\УЧЕБА\2 курс\КУРСАЧ\скрины\маска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57" y="2269939"/>
            <a:ext cx="3410117" cy="15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sus\Desktop\УЧЕБА\2 курс\КУРСАЧ\скрины\маска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00" y="4266103"/>
            <a:ext cx="3436771" cy="15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sus\Desktop\УЧЕБА\2 курс\КУРСАЧ\скрины\маска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00" y="4275786"/>
            <a:ext cx="3436771" cy="15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 стрелкой 8"/>
          <p:cNvCxnSpPr/>
          <p:nvPr/>
        </p:nvCxnSpPr>
        <p:spPr>
          <a:xfrm flipV="1">
            <a:off x="7777034" y="3860948"/>
            <a:ext cx="3274182" cy="1185271"/>
          </a:xfrm>
          <a:prstGeom prst="curved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44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cxnSp>
        <p:nvCxnSpPr>
          <p:cNvPr id="4" name="Прямая со стрелкой 8"/>
          <p:cNvCxnSpPr/>
          <p:nvPr/>
        </p:nvCxnSpPr>
        <p:spPr>
          <a:xfrm flipV="1">
            <a:off x="-1366966" y="3860948"/>
            <a:ext cx="3274182" cy="11852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007984" y="1400175"/>
            <a:ext cx="5497716" cy="4076700"/>
          </a:xfrm>
          <a:prstGeom prst="rect">
            <a:avLst/>
          </a:prstGeom>
          <a:noFill/>
          <a:ln w="25400">
            <a:solidFill>
              <a:srgbClr val="4A7EBB"/>
            </a:solidFill>
            <a:prstDash val="dash"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Asus\Desktop\УЧЕБА\2 курс\КУРСАЧ\скрины\ру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42" y="1433557"/>
            <a:ext cx="5395399" cy="40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УЧЕБА\2 курс\КУРСАЧ\скрины\ру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26" y="1465187"/>
            <a:ext cx="5336084" cy="39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УЧЕБА\2 курс\КУРСАЧ\скрины\convex-hu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42" y="1465185"/>
            <a:ext cx="5378418" cy="39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esktop\УЧЕБА\2 курс\КУРСАЧ\скрины\min-rec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51" y="1465187"/>
            <a:ext cx="5336084" cy="39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sus\Desktop\УЧЕБА\2 курс\КУРСАЧ\скрины\defec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36" y="1447264"/>
            <a:ext cx="5357299" cy="40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sus\Desktop\УЧЕБА\2 курс\КУРСАЧ\скрины\defects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67" y="1445041"/>
            <a:ext cx="5357299" cy="40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sus\Desktop\УЧЕБА\2 курс\КУРСАЧ\скрины\defects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36" y="1455662"/>
            <a:ext cx="5355230" cy="40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96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29" name="Picture 5" descr="C:\Users\Asus\Desktop\УЧЕБА\2 курс\КУРСАЧ\Презентация\фото для презентации\Аллан Пиз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8" y="438150"/>
            <a:ext cx="4452672" cy="55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22248" y="603250"/>
            <a:ext cx="61198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Функции проигрывателя</a:t>
            </a:r>
          </a:p>
          <a:p>
            <a:endParaRPr lang="ru-RU" sz="1600" b="1" dirty="0" smtClean="0">
              <a:solidFill>
                <a:srgbClr val="003F8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3F82"/>
                </a:solidFill>
                <a:latin typeface="Myriad Pro"/>
              </a:rPr>
              <a:t>Воспроизводить</a:t>
            </a:r>
            <a:endParaRPr lang="en-US" sz="2200" b="1" dirty="0" smtClean="0">
              <a:solidFill>
                <a:srgbClr val="003F82"/>
              </a:solidFill>
              <a:latin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3F82"/>
                </a:solidFill>
                <a:latin typeface="Myriad Pro"/>
              </a:rPr>
              <a:t>Приостановить</a:t>
            </a:r>
            <a:endParaRPr lang="en-US" sz="2200" b="1" dirty="0" smtClean="0">
              <a:solidFill>
                <a:srgbClr val="003F82"/>
              </a:solidFill>
              <a:latin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3F82"/>
                </a:solidFill>
                <a:latin typeface="Myriad Pro"/>
              </a:rPr>
              <a:t>Следующий трек</a:t>
            </a:r>
            <a:endParaRPr lang="en-US" sz="2200" b="1" dirty="0" smtClean="0">
              <a:solidFill>
                <a:srgbClr val="003F82"/>
              </a:solidFill>
              <a:latin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3F82"/>
                </a:solidFill>
                <a:latin typeface="Myriad Pro"/>
              </a:rPr>
              <a:t>Предыдущий трек</a:t>
            </a:r>
            <a:endParaRPr lang="en-US" sz="2200" b="1" dirty="0" smtClean="0">
              <a:solidFill>
                <a:srgbClr val="003F82"/>
              </a:solidFill>
              <a:latin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3F82"/>
                </a:solidFill>
                <a:latin typeface="Myriad Pro"/>
              </a:rPr>
              <a:t>Увеличить громкость</a:t>
            </a:r>
            <a:endParaRPr lang="en-US" sz="2200" b="1" dirty="0" smtClean="0">
              <a:solidFill>
                <a:srgbClr val="003F82"/>
              </a:solidFill>
              <a:latin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3F82"/>
                </a:solidFill>
                <a:latin typeface="Myriad Pro"/>
              </a:rPr>
              <a:t>Уменьшить громкость</a:t>
            </a:r>
            <a:endParaRPr lang="en-US" sz="2200" b="1" dirty="0" smtClean="0">
              <a:solidFill>
                <a:srgbClr val="003F82"/>
              </a:solidFill>
              <a:latin typeface="Myriad Pro"/>
            </a:endParaRPr>
          </a:p>
          <a:p>
            <a:pPr marL="457200" indent="-457200">
              <a:buFont typeface="+mj-lt"/>
              <a:buAutoNum type="arabicPeriod"/>
            </a:pPr>
            <a:endParaRPr lang="ru-RU" sz="2000" b="1" dirty="0" smtClean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86700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cxnSp>
        <p:nvCxnSpPr>
          <p:cNvPr id="4" name="Прямая со стрелкой 8"/>
          <p:cNvCxnSpPr/>
          <p:nvPr/>
        </p:nvCxnSpPr>
        <p:spPr>
          <a:xfrm flipV="1">
            <a:off x="-1366966" y="3860948"/>
            <a:ext cx="3274182" cy="118527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007984" y="1400175"/>
            <a:ext cx="5497716" cy="4076700"/>
          </a:xfrm>
          <a:prstGeom prst="rect">
            <a:avLst/>
          </a:prstGeom>
          <a:noFill/>
          <a:ln w="25400">
            <a:solidFill>
              <a:srgbClr val="4A7EBB"/>
            </a:solidFill>
            <a:prstDash val="dash"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Asus\Desktop\УЧЕБА\2 курс\КУРСАЧ\скрины\ру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42" y="1433557"/>
            <a:ext cx="5395399" cy="40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УЧЕБА\2 курс\КУРСАЧ\скрины\ру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26" y="1465187"/>
            <a:ext cx="5336084" cy="39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\Desktop\УЧЕБА\2 курс\КУРСАЧ\скрины\convex-hu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142" y="1465185"/>
            <a:ext cx="5378418" cy="39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sus\Desktop\УЧЕБА\2 курс\КУРСАЧ\скрины\min-rec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51" y="1465187"/>
            <a:ext cx="5336084" cy="39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sus\Desktop\УЧЕБА\2 курс\КУРСАЧ\скрины\defec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36" y="1447264"/>
            <a:ext cx="5357299" cy="40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sus\Desktop\УЧЕБА\2 курс\КУРСАЧ\скрины\defectsli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67" y="1445041"/>
            <a:ext cx="5357299" cy="400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sus\Desktop\УЧЕБА\2 курс\КУРСАЧ\скрины\defects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36" y="1455662"/>
            <a:ext cx="5355230" cy="40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7081587" y="3417812"/>
            <a:ext cx="1805238" cy="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97209" y="132814"/>
            <a:ext cx="9525" cy="1314450"/>
          </a:xfrm>
          <a:prstGeom prst="straightConnector1">
            <a:avLst/>
          </a:prstGeom>
          <a:ln w="476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659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428625"/>
            <a:ext cx="758765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schemeClr val="bg1"/>
                </a:solidFill>
                <a:latin typeface="Myriad Pro"/>
              </a:rPr>
              <a:t>Результат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646" y="1848244"/>
            <a:ext cx="4846658" cy="34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724" y="18481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Удовольствие</a:t>
            </a:r>
            <a:endParaRPr lang="en-US" b="1" dirty="0">
              <a:solidFill>
                <a:srgbClr val="003F82"/>
              </a:solidFill>
              <a:latin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Новые интересы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Общие знания</a:t>
            </a:r>
            <a:endParaRPr lang="en-US" b="1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33491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3874</TotalTime>
  <Words>219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Факультет компьютерных наук Департамент программной инженерии Курсовая работа «Управление воспроизведением музыкальных композиций с помощью жестов»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Asus</cp:lastModifiedBy>
  <cp:revision>72</cp:revision>
  <dcterms:created xsi:type="dcterms:W3CDTF">2010-09-30T06:45:29Z</dcterms:created>
  <dcterms:modified xsi:type="dcterms:W3CDTF">2015-05-19T02:55:24Z</dcterms:modified>
</cp:coreProperties>
</file>