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94" r:id="rId3"/>
    <p:sldId id="290" r:id="rId4"/>
    <p:sldId id="271" r:id="rId5"/>
    <p:sldId id="295" r:id="rId6"/>
    <p:sldId id="291" r:id="rId7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003F82"/>
    <a:srgbClr val="1C2A55"/>
    <a:srgbClr val="2138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818" autoAdjust="0"/>
  </p:normalViewPr>
  <p:slideViewPr>
    <p:cSldViewPr snapToObjects="1">
      <p:cViewPr varScale="1">
        <p:scale>
          <a:sx n="100" d="100"/>
          <a:sy n="100" d="100"/>
        </p:scale>
        <p:origin x="-28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0B43D1-82CB-47B9-95F7-D33685BDFA51}" type="datetime1">
              <a:rPr lang="en-US"/>
              <a:pPr>
                <a:defRPr/>
              </a:pPr>
              <a:t>11/28/2015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57FFD-70CD-4C5C-8117-5884EA760D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801E5-81BD-44E5-8E20-462C2C5FEFE5}" type="datetime1">
              <a:rPr lang="en-US"/>
              <a:pPr>
                <a:defRPr/>
              </a:pPr>
              <a:t>11/28/2015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4BE88E-3ED5-4852-8D89-B50379241A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6D683-A615-41BD-A4D8-17705CB114A0}" type="datetime1">
              <a:rPr lang="en-US"/>
              <a:pPr>
                <a:defRPr/>
              </a:pPr>
              <a:t>11/28/2015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34C045-341C-4E2D-AF88-1D9C503885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7838C-AED8-4BA5-8652-AEE276FCC083}" type="datetime1">
              <a:rPr lang="en-US"/>
              <a:pPr>
                <a:defRPr/>
              </a:pPr>
              <a:t>11/28/2015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5F501-F5CC-4E12-934E-78BB5E4DA2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0F4A4C-A39D-40F9-985D-C7DCB93C0DB5}" type="datetime1">
              <a:rPr lang="en-US"/>
              <a:pPr>
                <a:defRPr/>
              </a:pPr>
              <a:t>11/28/2015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318A3-27E7-4D27-924C-4173717FF2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FA3BEA-EE38-406D-A93D-A1B7A0C50F31}" type="datetime1">
              <a:rPr lang="en-US"/>
              <a:pPr>
                <a:defRPr/>
              </a:pPr>
              <a:t>11/28/2015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31699C-A097-4533-BEFF-B1452833F2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AF676-6045-4445-B3A3-69CE264AAD80}" type="datetime1">
              <a:rPr lang="en-US"/>
              <a:pPr>
                <a:defRPr/>
              </a:pPr>
              <a:t>11/28/2015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8C458-4B9D-4501-AB19-9D129E2810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E988B-86FF-4F79-A487-7C318366F71F}" type="datetime1">
              <a:rPr lang="en-US"/>
              <a:pPr>
                <a:defRPr/>
              </a:pPr>
              <a:t>11/28/2015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1CD07-29D6-4A4D-ADEA-1E0E2DFE29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E96C13-5674-4527-A7EC-B9690D91A02D}" type="datetime1">
              <a:rPr lang="en-US"/>
              <a:pPr>
                <a:defRPr/>
              </a:pPr>
              <a:t>11/28/2015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36B3D-EFD3-47A2-82AF-07B5235D98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A9FD65-7BC8-484C-874A-A3895B64CC55}" type="datetime1">
              <a:rPr lang="en-US"/>
              <a:pPr>
                <a:defRPr/>
              </a:pPr>
              <a:t>11/28/2015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45757-2996-489D-9DE7-5C2053F788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1B2E26-330E-4C2F-B5E7-B7743EB347D8}" type="datetime1">
              <a:rPr lang="en-US"/>
              <a:pPr>
                <a:defRPr/>
              </a:pPr>
              <a:t>11/28/2015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60040B-1B69-4DF3-82DE-71CA80F2D8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9FBE2B9D-1697-4090-97E9-0A438BE077E8}" type="datetime1">
              <a:rPr lang="en-US"/>
              <a:pPr>
                <a:defRPr/>
              </a:pPr>
              <a:t>11/28/2015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B1F37826-9FC6-4A47-B435-94C6280B7F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g"/><Relationship Id="rId3" Type="http://schemas.openxmlformats.org/officeDocument/2006/relationships/image" Target="../media/image3.jpg"/><Relationship Id="rId7" Type="http://schemas.openxmlformats.org/officeDocument/2006/relationships/image" Target="../media/image7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ubtitle 2"/>
          <p:cNvSpPr txBox="1">
            <a:spLocks/>
          </p:cNvSpPr>
          <p:nvPr/>
        </p:nvSpPr>
        <p:spPr bwMode="auto">
          <a:xfrm>
            <a:off x="1371600" y="6467475"/>
            <a:ext cx="6400800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2015</a:t>
            </a:r>
            <a:endParaRPr lang="ru-RU" sz="800" dirty="0">
              <a:solidFill>
                <a:schemeClr val="bg1"/>
              </a:solidFill>
            </a:endParaRPr>
          </a:p>
          <a:p>
            <a:pPr algn="ctr">
              <a:spcBef>
                <a:spcPct val="20000"/>
              </a:spcBef>
            </a:pPr>
            <a:r>
              <a:rPr lang="en-US" sz="800" dirty="0">
                <a:solidFill>
                  <a:schemeClr val="bg1"/>
                </a:solidFill>
              </a:rPr>
              <a:t>www.hse.ru</a:t>
            </a:r>
            <a:r>
              <a:rPr lang="ru-RU" sz="800" dirty="0">
                <a:solidFill>
                  <a:schemeClr val="bg1"/>
                </a:solidFill>
              </a:rPr>
              <a:t> </a:t>
            </a:r>
            <a:endParaRPr kumimoji="1" lang="ru-RU" sz="800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9580" y="2272949"/>
            <a:ext cx="8509776" cy="2376264"/>
          </a:xfrm>
        </p:spPr>
        <p:txBody>
          <a:bodyPr/>
          <a:lstStyle/>
          <a:p>
            <a:r>
              <a:rPr lang="ru-RU" dirty="0" smtClean="0">
                <a:solidFill>
                  <a:srgbClr val="003F82"/>
                </a:solidFill>
              </a:rPr>
              <a:t>Магистерская программа</a:t>
            </a:r>
            <a:br>
              <a:rPr lang="ru-RU" dirty="0" smtClean="0">
                <a:solidFill>
                  <a:srgbClr val="003F82"/>
                </a:solidFill>
              </a:rPr>
            </a:br>
            <a:r>
              <a:rPr lang="ru-RU" sz="3600" dirty="0" smtClean="0">
                <a:solidFill>
                  <a:srgbClr val="FF0000"/>
                </a:solidFill>
              </a:rPr>
              <a:t>«Право международной торговли, </a:t>
            </a:r>
            <a:r>
              <a:rPr lang="ru-RU" sz="3600" dirty="0" smtClean="0">
                <a:solidFill>
                  <a:srgbClr val="FF0000"/>
                </a:solidFill>
              </a:rPr>
              <a:t>финансов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ru-RU" sz="3600" dirty="0" smtClean="0">
                <a:solidFill>
                  <a:srgbClr val="FF0000"/>
                </a:solidFill>
              </a:rPr>
              <a:t>и </a:t>
            </a:r>
            <a:r>
              <a:rPr lang="ru-RU" sz="3600" dirty="0" smtClean="0">
                <a:solidFill>
                  <a:srgbClr val="FF0000"/>
                </a:solidFill>
              </a:rPr>
              <a:t>экономической интеграции»</a:t>
            </a:r>
            <a:endParaRPr lang="ru-RU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2015</a:t>
            </a:r>
          </a:p>
          <a:p>
            <a:pPr>
              <a:spcBef>
                <a:spcPct val="20000"/>
              </a:spcBef>
            </a:pPr>
            <a:endParaRPr kumimoji="1" lang="ru-RU" sz="800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4339" name="Title 1"/>
          <p:cNvSpPr txBox="1">
            <a:spLocks/>
          </p:cNvSpPr>
          <p:nvPr/>
        </p:nvSpPr>
        <p:spPr bwMode="auto">
          <a:xfrm>
            <a:off x="1428748" y="258713"/>
            <a:ext cx="7217581" cy="794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400" b="1" dirty="0" smtClean="0">
                <a:solidFill>
                  <a:schemeClr val="bg1"/>
                </a:solidFill>
                <a:latin typeface="Myriad Pro"/>
              </a:rPr>
              <a:t>Право международной торговли, финансов и экономической интеграции</a:t>
            </a:r>
            <a:endParaRPr lang="en-US" sz="2400" b="1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4343" name="Rectangle 9"/>
          <p:cNvSpPr>
            <a:spLocks noChangeArrowheads="1"/>
          </p:cNvSpPr>
          <p:nvPr/>
        </p:nvSpPr>
        <p:spPr bwMode="auto">
          <a:xfrm>
            <a:off x="7300913" y="2255838"/>
            <a:ext cx="6746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  <a:latin typeface="Myriad Pro"/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4345" name="Rectangle 11"/>
          <p:cNvSpPr>
            <a:spLocks noChangeArrowheads="1"/>
          </p:cNvSpPr>
          <p:nvPr/>
        </p:nvSpPr>
        <p:spPr bwMode="auto">
          <a:xfrm>
            <a:off x="7300913" y="5591175"/>
            <a:ext cx="6746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FFFFFF"/>
                </a:solidFill>
                <a:latin typeface="Myriad Pro"/>
              </a:rPr>
              <a:t>фото</a:t>
            </a:r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8" name="Объект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23" r="18215"/>
          <a:stretch/>
        </p:blipFill>
        <p:spPr bwMode="auto">
          <a:xfrm>
            <a:off x="223242" y="1960793"/>
            <a:ext cx="1566253" cy="1490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Объект 8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8568" y="4516796"/>
            <a:ext cx="2914650" cy="657225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019"/>
          <a:stretch/>
        </p:blipFill>
        <p:spPr>
          <a:xfrm>
            <a:off x="5994329" y="4099410"/>
            <a:ext cx="2754135" cy="1448409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1960793"/>
            <a:ext cx="1800200" cy="1471928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71" r="17177"/>
          <a:stretch/>
        </p:blipFill>
        <p:spPr>
          <a:xfrm>
            <a:off x="6012628" y="1998894"/>
            <a:ext cx="1364486" cy="1396198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62" r="14468"/>
          <a:stretch/>
        </p:blipFill>
        <p:spPr>
          <a:xfrm>
            <a:off x="251818" y="4118154"/>
            <a:ext cx="1648221" cy="1539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1946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2015</a:t>
            </a:r>
          </a:p>
          <a:p>
            <a:pPr>
              <a:spcBef>
                <a:spcPct val="20000"/>
              </a:spcBef>
            </a:pPr>
            <a:endParaRPr kumimoji="1" lang="ru-RU" sz="800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4339" name="Title 1"/>
          <p:cNvSpPr txBox="1">
            <a:spLocks/>
          </p:cNvSpPr>
          <p:nvPr/>
        </p:nvSpPr>
        <p:spPr bwMode="auto">
          <a:xfrm>
            <a:off x="1428748" y="258713"/>
            <a:ext cx="7217581" cy="794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400" b="1" dirty="0" smtClean="0">
                <a:solidFill>
                  <a:schemeClr val="bg1"/>
                </a:solidFill>
                <a:latin typeface="Myriad Pro"/>
              </a:rPr>
              <a:t>Право международной торговли, финансов и экономической интеграции</a:t>
            </a:r>
            <a:endParaRPr lang="en-US" sz="2400" b="1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4343" name="Rectangle 9"/>
          <p:cNvSpPr>
            <a:spLocks noChangeArrowheads="1"/>
          </p:cNvSpPr>
          <p:nvPr/>
        </p:nvSpPr>
        <p:spPr bwMode="auto">
          <a:xfrm>
            <a:off x="7300913" y="2255838"/>
            <a:ext cx="6746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  <a:latin typeface="Myriad Pro"/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4345" name="Rectangle 11"/>
          <p:cNvSpPr>
            <a:spLocks noChangeArrowheads="1"/>
          </p:cNvSpPr>
          <p:nvPr/>
        </p:nvSpPr>
        <p:spPr bwMode="auto">
          <a:xfrm>
            <a:off x="7300913" y="5591175"/>
            <a:ext cx="6746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FFFFFF"/>
                </a:solidFill>
                <a:latin typeface="Myriad Pro"/>
              </a:rPr>
              <a:t>фото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1" name="Объект 2"/>
          <p:cNvSpPr>
            <a:spLocks noGrp="1"/>
          </p:cNvSpPr>
          <p:nvPr>
            <p:ph idx="1"/>
          </p:nvPr>
        </p:nvSpPr>
        <p:spPr>
          <a:xfrm>
            <a:off x="264352" y="2060848"/>
            <a:ext cx="8381977" cy="1728192"/>
          </a:xfrm>
        </p:spPr>
        <p:txBody>
          <a:bodyPr/>
          <a:lstStyle/>
          <a:p>
            <a:r>
              <a:rPr lang="ru-RU" sz="2400" dirty="0">
                <a:solidFill>
                  <a:srgbClr val="003F82"/>
                </a:solidFill>
              </a:rPr>
              <a:t>Экспортно-ориентированные компании</a:t>
            </a:r>
          </a:p>
          <a:p>
            <a:r>
              <a:rPr lang="ru-RU" sz="2400" dirty="0">
                <a:solidFill>
                  <a:srgbClr val="003F82"/>
                </a:solidFill>
              </a:rPr>
              <a:t>Финансовые структуры, ведущие деятельность и/или осуществляющие инвестиционные проекты в других странах; </a:t>
            </a:r>
          </a:p>
          <a:p>
            <a:r>
              <a:rPr lang="ru-RU" sz="2400" dirty="0">
                <a:solidFill>
                  <a:srgbClr val="003F82"/>
                </a:solidFill>
              </a:rPr>
              <a:t>Государственные структуры (МЭР, ЦБ, Минюст, Минпром, ФТС, ФНС, </a:t>
            </a:r>
            <a:r>
              <a:rPr lang="ru-RU" sz="2400" dirty="0" err="1">
                <a:solidFill>
                  <a:srgbClr val="003F82"/>
                </a:solidFill>
              </a:rPr>
              <a:t>Россельхознадзор</a:t>
            </a:r>
            <a:r>
              <a:rPr lang="ru-RU" sz="2400" dirty="0">
                <a:solidFill>
                  <a:srgbClr val="003F82"/>
                </a:solidFill>
              </a:rPr>
              <a:t> и иные)</a:t>
            </a:r>
          </a:p>
          <a:p>
            <a:r>
              <a:rPr lang="ru-RU" sz="2400" dirty="0">
                <a:solidFill>
                  <a:srgbClr val="003F82"/>
                </a:solidFill>
              </a:rPr>
              <a:t>Международные структуры (Евразийская комиссия, международные банки, международные экономические организации) </a:t>
            </a:r>
          </a:p>
          <a:p>
            <a:r>
              <a:rPr lang="ru-RU" sz="2400" dirty="0">
                <a:solidFill>
                  <a:srgbClr val="003F82"/>
                </a:solidFill>
              </a:rPr>
              <a:t>Юридические компании, консалтинг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2970" y="1603292"/>
            <a:ext cx="41433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A50021"/>
                </a:solidFill>
              </a:rPr>
              <a:t>Трудоустройство</a:t>
            </a:r>
            <a:r>
              <a:rPr lang="ru-RU" dirty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0930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2015</a:t>
            </a:r>
            <a:endParaRPr kumimoji="1" lang="ru-RU" sz="800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4339" name="Title 1"/>
          <p:cNvSpPr txBox="1">
            <a:spLocks/>
          </p:cNvSpPr>
          <p:nvPr/>
        </p:nvSpPr>
        <p:spPr bwMode="auto">
          <a:xfrm>
            <a:off x="1428748" y="437092"/>
            <a:ext cx="717570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400" b="1" dirty="0" smtClean="0">
                <a:solidFill>
                  <a:schemeClr val="bg1"/>
                </a:solidFill>
                <a:latin typeface="Myriad Pro"/>
              </a:rPr>
              <a:t>Право международной торговли, финансов и экономической интеграции</a:t>
            </a:r>
            <a:endParaRPr lang="en-US" sz="2400" b="1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4343" name="Rectangle 9"/>
          <p:cNvSpPr>
            <a:spLocks noChangeArrowheads="1"/>
          </p:cNvSpPr>
          <p:nvPr/>
        </p:nvSpPr>
        <p:spPr bwMode="auto">
          <a:xfrm>
            <a:off x="7300913" y="2255838"/>
            <a:ext cx="6746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  <a:latin typeface="Myriad Pro"/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4345" name="Rectangle 11"/>
          <p:cNvSpPr>
            <a:spLocks noChangeArrowheads="1"/>
          </p:cNvSpPr>
          <p:nvPr/>
        </p:nvSpPr>
        <p:spPr bwMode="auto">
          <a:xfrm>
            <a:off x="7300913" y="5591175"/>
            <a:ext cx="6746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  <a:latin typeface="Myriad Pro"/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27880" y="1340386"/>
            <a:ext cx="8675716" cy="1303811"/>
          </a:xfrm>
          <a:prstGeom prst="rect">
            <a:avLst/>
          </a:prstGeom>
          <a:solidFill>
            <a:schemeClr val="bg1"/>
          </a:solidFill>
          <a:ln>
            <a:solidFill>
              <a:srgbClr val="003F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200" b="1" dirty="0">
                <a:solidFill>
                  <a:srgbClr val="A50021"/>
                </a:solidFill>
              </a:rPr>
              <a:t>Общие </a:t>
            </a:r>
            <a:r>
              <a:rPr lang="ru-RU" sz="1200" b="1" dirty="0" smtClean="0">
                <a:solidFill>
                  <a:srgbClr val="A50021"/>
                </a:solidFill>
              </a:rPr>
              <a:t>дисциплины</a:t>
            </a:r>
            <a:r>
              <a:rPr lang="ru-RU" sz="1200" dirty="0" smtClean="0">
                <a:solidFill>
                  <a:srgbClr val="A50021"/>
                </a:solidFill>
              </a:rPr>
              <a:t>:</a:t>
            </a:r>
          </a:p>
          <a:p>
            <a:pPr lvl="3" algn="just"/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</a:rPr>
              <a:t>1. Современные проблемы современного международного экономического права</a:t>
            </a:r>
          </a:p>
          <a:p>
            <a:pPr lvl="3"/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</a:rPr>
              <a:t>2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</a:rPr>
              <a:t>. Право международных договоров</a:t>
            </a:r>
          </a:p>
          <a:p>
            <a:pPr lvl="3"/>
            <a:r>
              <a:rPr lang="ru-RU" sz="1200" dirty="0">
                <a:solidFill>
                  <a:schemeClr val="tx2">
                    <a:lumMod val="75000"/>
                  </a:schemeClr>
                </a:solidFill>
              </a:rPr>
              <a:t>3. Международные переговоры и разрешение международных экономических споров</a:t>
            </a:r>
          </a:p>
          <a:p>
            <a:pPr lvl="3"/>
            <a:r>
              <a:rPr lang="ru-RU" sz="1200" dirty="0">
                <a:solidFill>
                  <a:schemeClr val="tx2">
                    <a:lumMod val="75000"/>
                  </a:schemeClr>
                </a:solidFill>
              </a:rPr>
              <a:t>4. Международно-правовое 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</a:rPr>
              <a:t>регулирование антикоррупционной деятельности</a:t>
            </a:r>
            <a:endParaRPr lang="ru-RU" sz="1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55588" y="2832420"/>
            <a:ext cx="2588220" cy="3447434"/>
          </a:xfrm>
          <a:prstGeom prst="rect">
            <a:avLst/>
          </a:prstGeom>
          <a:noFill/>
          <a:ln>
            <a:solidFill>
              <a:srgbClr val="003F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200" b="1" dirty="0">
                <a:solidFill>
                  <a:srgbClr val="A50021"/>
                </a:solidFill>
              </a:rPr>
              <a:t>Международное интеграционное право:</a:t>
            </a:r>
          </a:p>
          <a:p>
            <a:pPr marL="342900" indent="-342900">
              <a:buAutoNum type="arabicPeriod"/>
            </a:pPr>
            <a:r>
              <a:rPr lang="ru-RU" sz="1200" b="1" dirty="0" smtClean="0">
                <a:solidFill>
                  <a:srgbClr val="1C2A55"/>
                </a:solidFill>
              </a:rPr>
              <a:t>Право ЕЭС</a:t>
            </a:r>
            <a:r>
              <a:rPr lang="ru-RU" sz="1200" dirty="0" smtClean="0">
                <a:solidFill>
                  <a:srgbClr val="1C2A55"/>
                </a:solidFill>
              </a:rPr>
              <a:t>. Общая часть (институты ЕС, источники, принципы). Особенная часть (таможенное, антимонопольное, право интеллектуальной собственности и иные отрасли).</a:t>
            </a:r>
          </a:p>
          <a:p>
            <a:pPr marL="342900" indent="-342900">
              <a:buFontTx/>
              <a:buAutoNum type="arabicPeriod"/>
            </a:pPr>
            <a:r>
              <a:rPr lang="ru-RU" sz="1200" b="1" dirty="0">
                <a:solidFill>
                  <a:srgbClr val="1C2A55"/>
                </a:solidFill>
              </a:rPr>
              <a:t>Право ЕС</a:t>
            </a:r>
            <a:r>
              <a:rPr lang="ru-RU" sz="1200" dirty="0">
                <a:solidFill>
                  <a:srgbClr val="1C2A55"/>
                </a:solidFill>
              </a:rPr>
              <a:t>. Общая часть (институты ЕС, источники, принципы). Особенная часть (таможенное, финансовое, антимонопольное, и иные отрасли)</a:t>
            </a:r>
          </a:p>
          <a:p>
            <a:pPr marL="342900" indent="-342900">
              <a:buAutoNum type="arabicPeriod"/>
            </a:pPr>
            <a:endParaRPr lang="ru-RU" sz="1200" dirty="0" smtClean="0">
              <a:solidFill>
                <a:srgbClr val="1C2A55"/>
              </a:solidFill>
            </a:endParaRPr>
          </a:p>
          <a:p>
            <a:pPr algn="ctr"/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131840" y="2845417"/>
            <a:ext cx="2880320" cy="2815832"/>
          </a:xfrm>
          <a:prstGeom prst="rect">
            <a:avLst/>
          </a:prstGeom>
          <a:noFill/>
          <a:ln>
            <a:solidFill>
              <a:srgbClr val="003F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200" b="1" dirty="0">
                <a:solidFill>
                  <a:srgbClr val="A50021"/>
                </a:solidFill>
              </a:rPr>
              <a:t>Торговля товарами и услугами</a:t>
            </a:r>
            <a:r>
              <a:rPr lang="ru-RU" sz="1200" b="1" dirty="0" smtClean="0">
                <a:solidFill>
                  <a:srgbClr val="A50021"/>
                </a:solidFill>
              </a:rPr>
              <a:t>:</a:t>
            </a:r>
          </a:p>
          <a:p>
            <a:pPr algn="ctr"/>
            <a:endParaRPr lang="ru-RU" sz="1200" dirty="0">
              <a:solidFill>
                <a:srgbClr val="1C2A55"/>
              </a:solidFill>
            </a:endParaRPr>
          </a:p>
          <a:p>
            <a:pPr marL="342900" indent="-342900">
              <a:buAutoNum type="arabicPeriod"/>
            </a:pPr>
            <a:r>
              <a:rPr lang="ru-RU" sz="1200" b="1" dirty="0">
                <a:solidFill>
                  <a:srgbClr val="1C2A55"/>
                </a:solidFill>
              </a:rPr>
              <a:t>Международное торговое право и право ВТО </a:t>
            </a:r>
            <a:r>
              <a:rPr lang="ru-RU" sz="1200" dirty="0">
                <a:solidFill>
                  <a:srgbClr val="1C2A55"/>
                </a:solidFill>
              </a:rPr>
              <a:t>(право ВТО, актуальные проблемы участия РФ в </a:t>
            </a:r>
            <a:r>
              <a:rPr lang="ru-RU" sz="1200" dirty="0" smtClean="0">
                <a:solidFill>
                  <a:srgbClr val="1C2A55"/>
                </a:solidFill>
              </a:rPr>
              <a:t>ВТО)</a:t>
            </a:r>
          </a:p>
          <a:p>
            <a:pPr marL="342900" indent="-342900">
              <a:buAutoNum type="arabicPeriod"/>
            </a:pPr>
            <a:r>
              <a:rPr lang="ru-RU" sz="1200" b="1" dirty="0" smtClean="0">
                <a:solidFill>
                  <a:srgbClr val="1C2A55"/>
                </a:solidFill>
              </a:rPr>
              <a:t>Региональные </a:t>
            </a:r>
            <a:r>
              <a:rPr lang="ru-RU" sz="1200" b="1" dirty="0">
                <a:solidFill>
                  <a:srgbClr val="1C2A55"/>
                </a:solidFill>
              </a:rPr>
              <a:t>соглашения о создании зон свободной </a:t>
            </a:r>
            <a:r>
              <a:rPr lang="ru-RU" sz="1200" b="1" dirty="0" smtClean="0">
                <a:solidFill>
                  <a:srgbClr val="1C2A55"/>
                </a:solidFill>
              </a:rPr>
              <a:t>торговли </a:t>
            </a:r>
            <a:endParaRPr lang="ru-RU" sz="1200" b="1" dirty="0">
              <a:solidFill>
                <a:srgbClr val="1C2A55"/>
              </a:solidFill>
            </a:endParaRPr>
          </a:p>
          <a:p>
            <a:pPr marL="342900" indent="-342900">
              <a:buAutoNum type="arabicPeriod"/>
            </a:pPr>
            <a:endParaRPr lang="ru-RU" sz="1200" dirty="0">
              <a:solidFill>
                <a:srgbClr val="1C2A55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228184" y="2832420"/>
            <a:ext cx="2675412" cy="3447434"/>
          </a:xfrm>
          <a:prstGeom prst="rect">
            <a:avLst/>
          </a:prstGeom>
          <a:noFill/>
          <a:ln>
            <a:solidFill>
              <a:srgbClr val="003F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200" b="1" dirty="0" smtClean="0">
                <a:solidFill>
                  <a:srgbClr val="A50021"/>
                </a:solidFill>
              </a:rPr>
              <a:t>Движение </a:t>
            </a:r>
            <a:r>
              <a:rPr lang="ru-RU" sz="1200" b="1" dirty="0">
                <a:solidFill>
                  <a:srgbClr val="A50021"/>
                </a:solidFill>
              </a:rPr>
              <a:t>капиталов и защита </a:t>
            </a:r>
            <a:r>
              <a:rPr lang="ru-RU" sz="1200" b="1" dirty="0" smtClean="0">
                <a:solidFill>
                  <a:srgbClr val="A50021"/>
                </a:solidFill>
              </a:rPr>
              <a:t>инвестиций</a:t>
            </a:r>
            <a:br>
              <a:rPr lang="ru-RU" sz="1200" b="1" dirty="0" smtClean="0">
                <a:solidFill>
                  <a:srgbClr val="A50021"/>
                </a:solidFill>
              </a:rPr>
            </a:br>
            <a:endParaRPr lang="ru-RU" sz="1200" b="1" dirty="0" smtClean="0">
              <a:solidFill>
                <a:srgbClr val="A50021"/>
              </a:solidFill>
            </a:endParaRPr>
          </a:p>
          <a:p>
            <a:pPr marL="342900" indent="-342900">
              <a:buAutoNum type="arabicPeriod"/>
            </a:pPr>
            <a:r>
              <a:rPr lang="ru-RU" sz="1200" b="1" dirty="0" smtClean="0">
                <a:solidFill>
                  <a:srgbClr val="1C2A55"/>
                </a:solidFill>
              </a:rPr>
              <a:t>Международное инвестиционное право </a:t>
            </a:r>
            <a:r>
              <a:rPr lang="ru-RU" sz="1200" dirty="0" smtClean="0">
                <a:solidFill>
                  <a:srgbClr val="1C2A55"/>
                </a:solidFill>
              </a:rPr>
              <a:t>(гарантии иностранных инвестиций, двусторонние и многосторонние соглашения о защите инвестиций)</a:t>
            </a:r>
          </a:p>
          <a:p>
            <a:pPr marL="342900" indent="-342900">
              <a:buAutoNum type="arabicPeriod"/>
            </a:pPr>
            <a:r>
              <a:rPr lang="ru-RU" sz="1200" b="1" dirty="0" smtClean="0">
                <a:solidFill>
                  <a:srgbClr val="1C2A55"/>
                </a:solidFill>
              </a:rPr>
              <a:t>Международное </a:t>
            </a:r>
            <a:r>
              <a:rPr lang="ru-RU" sz="1200" b="1" dirty="0">
                <a:solidFill>
                  <a:srgbClr val="1C2A55"/>
                </a:solidFill>
              </a:rPr>
              <a:t>финансовое право </a:t>
            </a:r>
            <a:r>
              <a:rPr lang="ru-RU" sz="1200" dirty="0">
                <a:solidFill>
                  <a:srgbClr val="1C2A55"/>
                </a:solidFill>
              </a:rPr>
              <a:t>(международная финансовая система; международное валютное и банковское  регулирование, регулирование международных налоговых отношений, госдолг, иное</a:t>
            </a:r>
            <a:r>
              <a:rPr lang="ru-RU" sz="1400" dirty="0" smtClean="0">
                <a:solidFill>
                  <a:srgbClr val="1C2A55"/>
                </a:solidFill>
              </a:rPr>
              <a:t>)</a:t>
            </a:r>
          </a:p>
          <a:p>
            <a:pPr marL="342900" indent="-342900">
              <a:buAutoNum type="arabicPeriod"/>
            </a:pPr>
            <a:endParaRPr lang="ru-RU" sz="1400" dirty="0">
              <a:solidFill>
                <a:srgbClr val="1C2A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984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2015</a:t>
            </a:r>
          </a:p>
          <a:p>
            <a:pPr>
              <a:spcBef>
                <a:spcPct val="20000"/>
              </a:spcBef>
            </a:pPr>
            <a:endParaRPr kumimoji="1" lang="ru-RU" sz="800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4339" name="Title 1"/>
          <p:cNvSpPr txBox="1">
            <a:spLocks/>
          </p:cNvSpPr>
          <p:nvPr/>
        </p:nvSpPr>
        <p:spPr bwMode="auto">
          <a:xfrm>
            <a:off x="1428748" y="258713"/>
            <a:ext cx="7217581" cy="794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400" b="1" dirty="0" smtClean="0">
                <a:solidFill>
                  <a:schemeClr val="bg1"/>
                </a:solidFill>
                <a:latin typeface="Myriad Pro"/>
              </a:rPr>
              <a:t>Право международной торговли, финансов и экономической интеграции</a:t>
            </a:r>
            <a:endParaRPr lang="en-US" sz="2400" b="1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4343" name="Rectangle 9"/>
          <p:cNvSpPr>
            <a:spLocks noChangeArrowheads="1"/>
          </p:cNvSpPr>
          <p:nvPr/>
        </p:nvSpPr>
        <p:spPr bwMode="auto">
          <a:xfrm>
            <a:off x="7300913" y="2255838"/>
            <a:ext cx="6746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  <a:latin typeface="Myriad Pro"/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4345" name="Rectangle 11"/>
          <p:cNvSpPr>
            <a:spLocks noChangeArrowheads="1"/>
          </p:cNvSpPr>
          <p:nvPr/>
        </p:nvSpPr>
        <p:spPr bwMode="auto">
          <a:xfrm>
            <a:off x="7300913" y="5591175"/>
            <a:ext cx="6746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FFFFFF"/>
                </a:solidFill>
                <a:latin typeface="Myriad Pro"/>
              </a:rPr>
              <a:t>фото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1" name="Объект 2"/>
          <p:cNvSpPr>
            <a:spLocks noGrp="1"/>
          </p:cNvSpPr>
          <p:nvPr>
            <p:ph idx="1"/>
          </p:nvPr>
        </p:nvSpPr>
        <p:spPr>
          <a:xfrm>
            <a:off x="264352" y="2060848"/>
            <a:ext cx="8381977" cy="1728192"/>
          </a:xfrm>
        </p:spPr>
        <p:txBody>
          <a:bodyPr/>
          <a:lstStyle/>
          <a:p>
            <a:r>
              <a:rPr lang="ru-RU" sz="2400" dirty="0" smtClean="0">
                <a:solidFill>
                  <a:srgbClr val="003F82"/>
                </a:solidFill>
              </a:rPr>
              <a:t>Штатные преподаватели кафедры международного публичного и частного права НИУ ВШЭ</a:t>
            </a:r>
          </a:p>
          <a:p>
            <a:r>
              <a:rPr lang="ru-RU" sz="2400" dirty="0" smtClean="0">
                <a:solidFill>
                  <a:srgbClr val="003F82"/>
                </a:solidFill>
              </a:rPr>
              <a:t>Представители Института торговой политики НИУ ВШЭ</a:t>
            </a:r>
          </a:p>
          <a:p>
            <a:r>
              <a:rPr lang="ru-RU" sz="2400" dirty="0" smtClean="0">
                <a:solidFill>
                  <a:srgbClr val="003F82"/>
                </a:solidFill>
              </a:rPr>
              <a:t>Иностранные и приглашенные преподаватели из университетов-партнеров НИУ ВШЭ</a:t>
            </a:r>
          </a:p>
          <a:p>
            <a:r>
              <a:rPr lang="ru-RU" sz="2400" dirty="0" smtClean="0">
                <a:solidFill>
                  <a:srgbClr val="003F82"/>
                </a:solidFill>
              </a:rPr>
              <a:t>Практикующие специалисты в сфере международного экономического права: </a:t>
            </a:r>
          </a:p>
          <a:p>
            <a:pPr lvl="1"/>
            <a:r>
              <a:rPr lang="ru-RU" sz="2000" dirty="0" smtClean="0">
                <a:solidFill>
                  <a:srgbClr val="003F82"/>
                </a:solidFill>
              </a:rPr>
              <a:t>Представители международных и российских юридических фирм, </a:t>
            </a:r>
          </a:p>
          <a:p>
            <a:pPr lvl="1"/>
            <a:r>
              <a:rPr lang="ru-RU" sz="2000" dirty="0" smtClean="0">
                <a:solidFill>
                  <a:srgbClr val="003F82"/>
                </a:solidFill>
              </a:rPr>
              <a:t>Представители Евразийской экономической комиссии и Суда </a:t>
            </a:r>
            <a:r>
              <a:rPr lang="ru-RU" sz="2000" dirty="0">
                <a:solidFill>
                  <a:srgbClr val="003F82"/>
                </a:solidFill>
              </a:rPr>
              <a:t>Евразийского Экономического </a:t>
            </a:r>
            <a:r>
              <a:rPr lang="ru-RU" sz="2000" dirty="0" smtClean="0">
                <a:solidFill>
                  <a:srgbClr val="003F82"/>
                </a:solidFill>
              </a:rPr>
              <a:t>Союза</a:t>
            </a:r>
          </a:p>
          <a:p>
            <a:pPr lvl="1"/>
            <a:r>
              <a:rPr lang="ru-RU" sz="2000" dirty="0" smtClean="0">
                <a:solidFill>
                  <a:srgbClr val="003F82"/>
                </a:solidFill>
              </a:rPr>
              <a:t>Представители российских аналитических центров по ВТО, ОЭСР</a:t>
            </a:r>
            <a:endParaRPr lang="ru-RU" sz="2000" dirty="0">
              <a:solidFill>
                <a:srgbClr val="003F8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5587" y="1603292"/>
            <a:ext cx="41433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A50021"/>
                </a:solidFill>
              </a:rPr>
              <a:t>Команда </a:t>
            </a:r>
            <a:r>
              <a:rPr lang="ru-RU" b="1" dirty="0" smtClean="0">
                <a:solidFill>
                  <a:srgbClr val="A50021"/>
                </a:solidFill>
              </a:rPr>
              <a:t>преподавателей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1325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2015</a:t>
            </a:r>
          </a:p>
          <a:p>
            <a:pPr>
              <a:spcBef>
                <a:spcPct val="20000"/>
              </a:spcBef>
            </a:pPr>
            <a:endParaRPr kumimoji="1" lang="ru-RU" sz="800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4339" name="Title 1"/>
          <p:cNvSpPr txBox="1">
            <a:spLocks/>
          </p:cNvSpPr>
          <p:nvPr/>
        </p:nvSpPr>
        <p:spPr bwMode="auto">
          <a:xfrm>
            <a:off x="1428748" y="437092"/>
            <a:ext cx="6546852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400" b="1" dirty="0" smtClean="0">
                <a:solidFill>
                  <a:schemeClr val="bg1"/>
                </a:solidFill>
                <a:latin typeface="Myriad Pro"/>
              </a:rPr>
              <a:t>Право международной торговли, финансов и экономической интеграции</a:t>
            </a:r>
            <a:endParaRPr lang="en-US" sz="2400" b="1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4343" name="Rectangle 9"/>
          <p:cNvSpPr>
            <a:spLocks noChangeArrowheads="1"/>
          </p:cNvSpPr>
          <p:nvPr/>
        </p:nvSpPr>
        <p:spPr bwMode="auto">
          <a:xfrm>
            <a:off x="7300913" y="2255838"/>
            <a:ext cx="6746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  <a:latin typeface="Myriad Pro"/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4345" name="Rectangle 11"/>
          <p:cNvSpPr>
            <a:spLocks noChangeArrowheads="1"/>
          </p:cNvSpPr>
          <p:nvPr/>
        </p:nvSpPr>
        <p:spPr bwMode="auto">
          <a:xfrm>
            <a:off x="7300913" y="5591175"/>
            <a:ext cx="6746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  <a:latin typeface="Myriad Pro"/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5588" y="1412776"/>
            <a:ext cx="888841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A50021"/>
                </a:solidFill>
              </a:rPr>
              <a:t>Условия поступления </a:t>
            </a:r>
            <a:endParaRPr lang="ru-RU" sz="2400" b="1" dirty="0" smtClean="0">
              <a:solidFill>
                <a:srgbClr val="A50021"/>
              </a:solidFill>
            </a:endParaRPr>
          </a:p>
          <a:p>
            <a:endParaRPr lang="ru-RU" sz="2400" b="1" dirty="0">
              <a:solidFill>
                <a:srgbClr val="A50021"/>
              </a:solidFill>
            </a:endParaRPr>
          </a:p>
          <a:p>
            <a:r>
              <a:rPr lang="ru-RU" sz="2400" b="1" dirty="0" smtClean="0">
                <a:solidFill>
                  <a:srgbClr val="A50021"/>
                </a:solidFill>
              </a:rPr>
              <a:t>20 бюджетных мест, 10 платных</a:t>
            </a:r>
            <a:endParaRPr lang="ru-RU" sz="2400" dirty="0">
              <a:solidFill>
                <a:srgbClr val="A50021"/>
              </a:solidFill>
            </a:endParaRPr>
          </a:p>
          <a:p>
            <a:endParaRPr lang="ru-RU" sz="2400" b="1" dirty="0" smtClean="0"/>
          </a:p>
          <a:p>
            <a:r>
              <a:rPr lang="ru-RU" sz="2400" b="1" dirty="0" smtClean="0"/>
              <a:t>Вступительные </a:t>
            </a:r>
            <a:r>
              <a:rPr lang="ru-RU" sz="2400" b="1" dirty="0"/>
              <a:t>испытания:</a:t>
            </a:r>
            <a:r>
              <a:rPr lang="ru-RU" sz="2400" b="1" dirty="0">
                <a:solidFill>
                  <a:srgbClr val="A50021"/>
                </a:solidFill>
              </a:rPr>
              <a:t> </a:t>
            </a:r>
            <a:endParaRPr lang="ru-RU" sz="2400" b="1" dirty="0" smtClean="0">
              <a:solidFill>
                <a:srgbClr val="A50021"/>
              </a:solidFill>
            </a:endParaRPr>
          </a:p>
          <a:p>
            <a:endParaRPr lang="ru-RU" sz="2400" dirty="0">
              <a:solidFill>
                <a:srgbClr val="A50021"/>
              </a:solidFill>
            </a:endParaRPr>
          </a:p>
          <a:p>
            <a:pPr marL="285750" indent="-285750">
              <a:buClr>
                <a:srgbClr val="A50021"/>
              </a:buClr>
              <a:buFont typeface="Wingdings" panose="05000000000000000000" pitchFamily="2" charset="2"/>
              <a:buChar char="§"/>
            </a:pPr>
            <a:r>
              <a:rPr lang="ru-RU" sz="2400" dirty="0" smtClean="0">
                <a:solidFill>
                  <a:srgbClr val="003F82"/>
                </a:solidFill>
              </a:rPr>
              <a:t>Экзамен по международному праву (устно)</a:t>
            </a:r>
          </a:p>
          <a:p>
            <a:pPr marL="285750" indent="-285750">
              <a:buClr>
                <a:srgbClr val="A50021"/>
              </a:buClr>
              <a:buFont typeface="Wingdings" panose="05000000000000000000" pitchFamily="2" charset="2"/>
              <a:buChar char="§"/>
            </a:pPr>
            <a:endParaRPr lang="ru-RU" sz="2400" dirty="0">
              <a:solidFill>
                <a:srgbClr val="003F82"/>
              </a:solidFill>
            </a:endParaRPr>
          </a:p>
          <a:p>
            <a:pPr marL="285750" indent="-285750">
              <a:buClr>
                <a:srgbClr val="A50021"/>
              </a:buClr>
              <a:buFont typeface="Wingdings" panose="05000000000000000000" pitchFamily="2" charset="2"/>
              <a:buChar char="§"/>
            </a:pPr>
            <a:r>
              <a:rPr lang="ru-RU" sz="2400" dirty="0" smtClean="0">
                <a:solidFill>
                  <a:srgbClr val="003F82"/>
                </a:solidFill>
              </a:rPr>
              <a:t>Предпочтение </a:t>
            </a:r>
            <a:r>
              <a:rPr lang="ru-RU" sz="2400" dirty="0">
                <a:solidFill>
                  <a:srgbClr val="003F82"/>
                </a:solidFill>
              </a:rPr>
              <a:t>студентам, имеющим юридическое образование и владеющим английским языком на уровне не ниже </a:t>
            </a:r>
            <a:r>
              <a:rPr lang="ru-RU" sz="2400" dirty="0" smtClean="0">
                <a:solidFill>
                  <a:srgbClr val="003F82"/>
                </a:solidFill>
              </a:rPr>
              <a:t>среднего</a:t>
            </a:r>
          </a:p>
          <a:p>
            <a:pPr>
              <a:buClr>
                <a:srgbClr val="A50021"/>
              </a:buClr>
            </a:pPr>
            <a:endParaRPr lang="ru-RU" sz="2400" dirty="0" smtClean="0">
              <a:solidFill>
                <a:srgbClr val="003F82"/>
              </a:solidFill>
            </a:endParaRPr>
          </a:p>
          <a:p>
            <a:pPr marL="285750" indent="-285750">
              <a:buClr>
                <a:srgbClr val="A50021"/>
              </a:buClr>
              <a:buFont typeface="Wingdings" panose="05000000000000000000" pitchFamily="2" charset="2"/>
              <a:buChar char="§"/>
            </a:pPr>
            <a:r>
              <a:rPr lang="ru-RU" sz="2400" dirty="0" smtClean="0">
                <a:solidFill>
                  <a:srgbClr val="C00000"/>
                </a:solidFill>
              </a:rPr>
              <a:t>ОЛИМПИАДА по международному праву</a:t>
            </a:r>
            <a:endParaRPr lang="ru-RU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3242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1973</TotalTime>
  <Words>364</Words>
  <Application>Microsoft Office PowerPoint</Application>
  <PresentationFormat>Экран (4:3)</PresentationFormat>
  <Paragraphs>63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Office Theme</vt:lpstr>
      <vt:lpstr>Магистерская программа «Право международной торговли, финансов и экономической интеграции»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vkremlev</dc:creator>
  <cp:lastModifiedBy>Zhernova Maria</cp:lastModifiedBy>
  <cp:revision>85</cp:revision>
  <dcterms:created xsi:type="dcterms:W3CDTF">2010-09-30T06:45:29Z</dcterms:created>
  <dcterms:modified xsi:type="dcterms:W3CDTF">2015-11-28T09:42:02Z</dcterms:modified>
</cp:coreProperties>
</file>