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4" r:id="rId3"/>
    <p:sldId id="290" r:id="rId4"/>
    <p:sldId id="271" r:id="rId5"/>
    <p:sldId id="295" r:id="rId6"/>
    <p:sldId id="29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3F82"/>
    <a:srgbClr val="1C2A55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18" autoAdjust="0"/>
  </p:normalViewPr>
  <p:slideViewPr>
    <p:cSldViewPr snapToObjects="1"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580" y="2272949"/>
            <a:ext cx="8509776" cy="2376264"/>
          </a:xfrm>
        </p:spPr>
        <p:txBody>
          <a:bodyPr/>
          <a:lstStyle/>
          <a:p>
            <a:r>
              <a:rPr lang="ru-RU" dirty="0" smtClean="0">
                <a:solidFill>
                  <a:srgbClr val="003F82"/>
                </a:solidFill>
              </a:rPr>
              <a:t>Магистерская программа</a:t>
            </a:r>
            <a:br>
              <a:rPr lang="ru-RU" dirty="0" smtClean="0">
                <a:solidFill>
                  <a:srgbClr val="003F82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«Право международной торговли, </a:t>
            </a:r>
            <a:r>
              <a:rPr lang="ru-RU" sz="3600" dirty="0" smtClean="0">
                <a:solidFill>
                  <a:srgbClr val="FF0000"/>
                </a:solidFill>
              </a:rPr>
              <a:t>финансов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и </a:t>
            </a:r>
            <a:r>
              <a:rPr lang="ru-RU" sz="3600" dirty="0" smtClean="0">
                <a:solidFill>
                  <a:srgbClr val="FF0000"/>
                </a:solidFill>
              </a:rPr>
              <a:t>экономической интеграции»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258713"/>
            <a:ext cx="7217581" cy="79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Право международной торговли, финансов и экономической интеграции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3" r="18215"/>
          <a:stretch/>
        </p:blipFill>
        <p:spPr bwMode="auto">
          <a:xfrm>
            <a:off x="223242" y="1960793"/>
            <a:ext cx="1566253" cy="149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568" y="4516796"/>
            <a:ext cx="2914650" cy="6572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9"/>
          <a:stretch/>
        </p:blipFill>
        <p:spPr>
          <a:xfrm>
            <a:off x="5994329" y="4099410"/>
            <a:ext cx="2754135" cy="14484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960793"/>
            <a:ext cx="1800200" cy="147192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1" r="17177"/>
          <a:stretch/>
        </p:blipFill>
        <p:spPr>
          <a:xfrm>
            <a:off x="6012628" y="1998894"/>
            <a:ext cx="1364486" cy="13961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2" r="14468"/>
          <a:stretch/>
        </p:blipFill>
        <p:spPr>
          <a:xfrm>
            <a:off x="251818" y="4118154"/>
            <a:ext cx="1648221" cy="15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258713"/>
            <a:ext cx="7217581" cy="79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Право международной торговли, финансов и экономической интеграции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64352" y="2060848"/>
            <a:ext cx="8381977" cy="1728192"/>
          </a:xfrm>
        </p:spPr>
        <p:txBody>
          <a:bodyPr/>
          <a:lstStyle/>
          <a:p>
            <a:r>
              <a:rPr lang="ru-RU" sz="2400" dirty="0">
                <a:solidFill>
                  <a:srgbClr val="003F82"/>
                </a:solidFill>
              </a:rPr>
              <a:t>Экспортно-ориентированные компании</a:t>
            </a:r>
          </a:p>
          <a:p>
            <a:r>
              <a:rPr lang="ru-RU" sz="2400" dirty="0">
                <a:solidFill>
                  <a:srgbClr val="003F82"/>
                </a:solidFill>
              </a:rPr>
              <a:t>Финансовые структуры, ведущие деятельность и/или осуществляющие инвестиционные проекты в других странах; </a:t>
            </a:r>
          </a:p>
          <a:p>
            <a:r>
              <a:rPr lang="ru-RU" sz="2400" dirty="0">
                <a:solidFill>
                  <a:srgbClr val="003F82"/>
                </a:solidFill>
              </a:rPr>
              <a:t>Государственные структуры (МЭР, ЦБ, Минюст, Минпром, ФТС, ФНС, </a:t>
            </a:r>
            <a:r>
              <a:rPr lang="ru-RU" sz="2400" dirty="0" err="1">
                <a:solidFill>
                  <a:srgbClr val="003F82"/>
                </a:solidFill>
              </a:rPr>
              <a:t>Россельхознадзор</a:t>
            </a:r>
            <a:r>
              <a:rPr lang="ru-RU" sz="2400" dirty="0">
                <a:solidFill>
                  <a:srgbClr val="003F82"/>
                </a:solidFill>
              </a:rPr>
              <a:t> и иные)</a:t>
            </a:r>
          </a:p>
          <a:p>
            <a:r>
              <a:rPr lang="ru-RU" sz="2400" dirty="0">
                <a:solidFill>
                  <a:srgbClr val="003F82"/>
                </a:solidFill>
              </a:rPr>
              <a:t>Международные структуры (Евразийская комиссия, международные банки, международные экономические организации) </a:t>
            </a:r>
          </a:p>
          <a:p>
            <a:r>
              <a:rPr lang="ru-RU" sz="2400" dirty="0">
                <a:solidFill>
                  <a:srgbClr val="003F82"/>
                </a:solidFill>
              </a:rPr>
              <a:t>Юридические компании, консалтинг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970" y="1603292"/>
            <a:ext cx="414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50021"/>
                </a:solidFill>
              </a:rPr>
              <a:t>Трудоустройство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437092"/>
            <a:ext cx="71757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Право международной торговли, финансов и экономической интеграции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7880" y="1340386"/>
            <a:ext cx="8675716" cy="1303811"/>
          </a:xfrm>
          <a:prstGeom prst="rect">
            <a:avLst/>
          </a:prstGeom>
          <a:solidFill>
            <a:schemeClr val="bg1"/>
          </a:solidFill>
          <a:ln>
            <a:solidFill>
              <a:srgbClr val="003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rgbClr val="A50021"/>
                </a:solidFill>
              </a:rPr>
              <a:t>Общие </a:t>
            </a:r>
            <a:r>
              <a:rPr lang="ru-RU" sz="1200" b="1" dirty="0" smtClean="0">
                <a:solidFill>
                  <a:srgbClr val="A50021"/>
                </a:solidFill>
              </a:rPr>
              <a:t>дисциплины</a:t>
            </a:r>
            <a:r>
              <a:rPr lang="ru-RU" sz="1200" dirty="0" smtClean="0">
                <a:solidFill>
                  <a:srgbClr val="A50021"/>
                </a:solidFill>
              </a:rPr>
              <a:t>:</a:t>
            </a:r>
          </a:p>
          <a:p>
            <a:pPr lvl="3" algn="just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1. Современные проблемы современного международного экономического права</a:t>
            </a:r>
          </a:p>
          <a:p>
            <a:pPr lvl="3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. Право международных договоров</a:t>
            </a:r>
          </a:p>
          <a:p>
            <a:pPr lvl="3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3. Международные переговоры и разрешение международных экономических споров</a:t>
            </a:r>
          </a:p>
          <a:p>
            <a:pPr lvl="3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4. Международно-правовое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регулирование антикоррупционной деятельности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2832420"/>
            <a:ext cx="2588220" cy="3447434"/>
          </a:xfrm>
          <a:prstGeom prst="rect">
            <a:avLst/>
          </a:prstGeom>
          <a:noFill/>
          <a:ln>
            <a:solidFill>
              <a:srgbClr val="003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rgbClr val="A50021"/>
                </a:solidFill>
              </a:rPr>
              <a:t>Международное интеграционное право: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1C2A55"/>
                </a:solidFill>
              </a:rPr>
              <a:t>Право ЕЭС</a:t>
            </a:r>
            <a:r>
              <a:rPr lang="ru-RU" sz="1200" dirty="0" smtClean="0">
                <a:solidFill>
                  <a:srgbClr val="1C2A55"/>
                </a:solidFill>
              </a:rPr>
              <a:t>. Общая часть (институты ЕС, источники, принципы). Особенная часть (таможенное, антимонопольное, право интеллектуальной собственности и иные отрасли).</a:t>
            </a:r>
          </a:p>
          <a:p>
            <a:pPr marL="342900" indent="-342900">
              <a:buFontTx/>
              <a:buAutoNum type="arabicPeriod"/>
            </a:pPr>
            <a:r>
              <a:rPr lang="ru-RU" sz="1200" b="1" dirty="0">
                <a:solidFill>
                  <a:srgbClr val="1C2A55"/>
                </a:solidFill>
              </a:rPr>
              <a:t>Право ЕС</a:t>
            </a:r>
            <a:r>
              <a:rPr lang="ru-RU" sz="1200" dirty="0">
                <a:solidFill>
                  <a:srgbClr val="1C2A55"/>
                </a:solidFill>
              </a:rPr>
              <a:t>. Общая часть (институты ЕС, источники, принципы). Особенная часть (таможенное, финансовое, антимонопольное, и иные отрасли)</a:t>
            </a:r>
          </a:p>
          <a:p>
            <a:pPr marL="342900" indent="-342900">
              <a:buAutoNum type="arabicPeriod"/>
            </a:pPr>
            <a:endParaRPr lang="ru-RU" sz="1200" dirty="0" smtClean="0">
              <a:solidFill>
                <a:srgbClr val="1C2A55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2845417"/>
            <a:ext cx="2880320" cy="2815832"/>
          </a:xfrm>
          <a:prstGeom prst="rect">
            <a:avLst/>
          </a:prstGeom>
          <a:noFill/>
          <a:ln>
            <a:solidFill>
              <a:srgbClr val="003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rgbClr val="A50021"/>
                </a:solidFill>
              </a:rPr>
              <a:t>Торговля товарами и услугами</a:t>
            </a:r>
            <a:r>
              <a:rPr lang="ru-RU" sz="1200" b="1" dirty="0" smtClean="0">
                <a:solidFill>
                  <a:srgbClr val="A50021"/>
                </a:solidFill>
              </a:rPr>
              <a:t>:</a:t>
            </a:r>
          </a:p>
          <a:p>
            <a:pPr algn="ctr"/>
            <a:endParaRPr lang="ru-RU" sz="1200" dirty="0">
              <a:solidFill>
                <a:srgbClr val="1C2A55"/>
              </a:solidFill>
            </a:endParaRPr>
          </a:p>
          <a:p>
            <a:pPr marL="342900" indent="-342900">
              <a:buAutoNum type="arabicPeriod"/>
            </a:pPr>
            <a:r>
              <a:rPr lang="ru-RU" sz="1200" b="1" dirty="0">
                <a:solidFill>
                  <a:srgbClr val="1C2A55"/>
                </a:solidFill>
              </a:rPr>
              <a:t>Международное торговое право и право ВТО </a:t>
            </a:r>
            <a:r>
              <a:rPr lang="ru-RU" sz="1200" dirty="0">
                <a:solidFill>
                  <a:srgbClr val="1C2A55"/>
                </a:solidFill>
              </a:rPr>
              <a:t>(право ВТО, актуальные проблемы участия РФ в </a:t>
            </a:r>
            <a:r>
              <a:rPr lang="ru-RU" sz="1200" dirty="0" smtClean="0">
                <a:solidFill>
                  <a:srgbClr val="1C2A55"/>
                </a:solidFill>
              </a:rPr>
              <a:t>ВТО)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1C2A55"/>
                </a:solidFill>
              </a:rPr>
              <a:t>Региональные </a:t>
            </a:r>
            <a:r>
              <a:rPr lang="ru-RU" sz="1200" b="1" dirty="0">
                <a:solidFill>
                  <a:srgbClr val="1C2A55"/>
                </a:solidFill>
              </a:rPr>
              <a:t>соглашения о создании зон свободной </a:t>
            </a:r>
            <a:r>
              <a:rPr lang="ru-RU" sz="1200" b="1" dirty="0" smtClean="0">
                <a:solidFill>
                  <a:srgbClr val="1C2A55"/>
                </a:solidFill>
              </a:rPr>
              <a:t>торговли </a:t>
            </a:r>
            <a:endParaRPr lang="ru-RU" sz="1200" b="1" dirty="0">
              <a:solidFill>
                <a:srgbClr val="1C2A55"/>
              </a:solidFill>
            </a:endParaRPr>
          </a:p>
          <a:p>
            <a:pPr marL="342900" indent="-342900">
              <a:buAutoNum type="arabicPeriod"/>
            </a:pPr>
            <a:endParaRPr lang="ru-RU" sz="1200" dirty="0">
              <a:solidFill>
                <a:srgbClr val="1C2A55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2832420"/>
            <a:ext cx="2675412" cy="3447434"/>
          </a:xfrm>
          <a:prstGeom prst="rect">
            <a:avLst/>
          </a:prstGeom>
          <a:noFill/>
          <a:ln>
            <a:solidFill>
              <a:srgbClr val="003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solidFill>
                  <a:srgbClr val="A50021"/>
                </a:solidFill>
              </a:rPr>
              <a:t>Движение </a:t>
            </a:r>
            <a:r>
              <a:rPr lang="ru-RU" sz="1200" b="1" dirty="0">
                <a:solidFill>
                  <a:srgbClr val="A50021"/>
                </a:solidFill>
              </a:rPr>
              <a:t>капиталов и защита </a:t>
            </a:r>
            <a:r>
              <a:rPr lang="ru-RU" sz="1200" b="1" dirty="0" smtClean="0">
                <a:solidFill>
                  <a:srgbClr val="A50021"/>
                </a:solidFill>
              </a:rPr>
              <a:t>инвестиций</a:t>
            </a:r>
            <a:br>
              <a:rPr lang="ru-RU" sz="1200" b="1" dirty="0" smtClean="0">
                <a:solidFill>
                  <a:srgbClr val="A50021"/>
                </a:solidFill>
              </a:rPr>
            </a:br>
            <a:endParaRPr lang="ru-RU" sz="1200" b="1" dirty="0" smtClean="0">
              <a:solidFill>
                <a:srgbClr val="A50021"/>
              </a:solidFill>
            </a:endParaRP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1C2A55"/>
                </a:solidFill>
              </a:rPr>
              <a:t>Международное инвестиционное право </a:t>
            </a:r>
            <a:r>
              <a:rPr lang="ru-RU" sz="1200" dirty="0" smtClean="0">
                <a:solidFill>
                  <a:srgbClr val="1C2A55"/>
                </a:solidFill>
              </a:rPr>
              <a:t>(гарантии иностранных инвестиций, двусторонние и многосторонние соглашения о защите инвестиций)</a:t>
            </a:r>
          </a:p>
          <a:p>
            <a:pPr marL="342900" indent="-342900">
              <a:buAutoNum type="arabicPeriod"/>
            </a:pPr>
            <a:r>
              <a:rPr lang="ru-RU" sz="1200" b="1" dirty="0" smtClean="0">
                <a:solidFill>
                  <a:srgbClr val="1C2A55"/>
                </a:solidFill>
              </a:rPr>
              <a:t>Международное </a:t>
            </a:r>
            <a:r>
              <a:rPr lang="ru-RU" sz="1200" b="1" dirty="0">
                <a:solidFill>
                  <a:srgbClr val="1C2A55"/>
                </a:solidFill>
              </a:rPr>
              <a:t>финансовое право </a:t>
            </a:r>
            <a:r>
              <a:rPr lang="ru-RU" sz="1200" dirty="0">
                <a:solidFill>
                  <a:srgbClr val="1C2A55"/>
                </a:solidFill>
              </a:rPr>
              <a:t>(международная финансовая система; международное валютное и банковское  регулирование, регулирование международных налоговых отношений, госдолг, иное</a:t>
            </a:r>
            <a:r>
              <a:rPr lang="ru-RU" sz="1400" dirty="0" smtClean="0">
                <a:solidFill>
                  <a:srgbClr val="1C2A55"/>
                </a:solidFill>
              </a:rPr>
              <a:t>)</a:t>
            </a:r>
          </a:p>
          <a:p>
            <a:pPr marL="342900" indent="-342900">
              <a:buAutoNum type="arabicPeriod"/>
            </a:pPr>
            <a:endParaRPr lang="ru-RU" sz="1400" dirty="0">
              <a:solidFill>
                <a:srgbClr val="1C2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258713"/>
            <a:ext cx="7217581" cy="794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Право международной торговли, финансов и экономической интеграции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264352" y="2060848"/>
            <a:ext cx="8381977" cy="1728192"/>
          </a:xfrm>
        </p:spPr>
        <p:txBody>
          <a:bodyPr/>
          <a:lstStyle/>
          <a:p>
            <a:r>
              <a:rPr lang="ru-RU" sz="2400" dirty="0" smtClean="0">
                <a:solidFill>
                  <a:srgbClr val="003F82"/>
                </a:solidFill>
              </a:rPr>
              <a:t>Штатные преподаватели кафедры международного публичного и частного права НИУ ВШЭ</a:t>
            </a:r>
          </a:p>
          <a:p>
            <a:r>
              <a:rPr lang="ru-RU" sz="2400" dirty="0" smtClean="0">
                <a:solidFill>
                  <a:srgbClr val="003F82"/>
                </a:solidFill>
              </a:rPr>
              <a:t>Представители Института торговой политики НИУ ВШЭ</a:t>
            </a:r>
          </a:p>
          <a:p>
            <a:r>
              <a:rPr lang="ru-RU" sz="2400" dirty="0" smtClean="0">
                <a:solidFill>
                  <a:srgbClr val="003F82"/>
                </a:solidFill>
              </a:rPr>
              <a:t>Иностранные и приглашенные преподаватели из университетов-партнеров НИУ ВШЭ</a:t>
            </a:r>
          </a:p>
          <a:p>
            <a:r>
              <a:rPr lang="ru-RU" sz="2400" dirty="0" smtClean="0">
                <a:solidFill>
                  <a:srgbClr val="003F82"/>
                </a:solidFill>
              </a:rPr>
              <a:t>Практикующие специалисты в сфере международного экономического права: </a:t>
            </a:r>
          </a:p>
          <a:p>
            <a:pPr lvl="1"/>
            <a:r>
              <a:rPr lang="ru-RU" sz="2000" dirty="0" smtClean="0">
                <a:solidFill>
                  <a:srgbClr val="003F82"/>
                </a:solidFill>
              </a:rPr>
              <a:t>Представители международных и российских юридических фирм, </a:t>
            </a:r>
          </a:p>
          <a:p>
            <a:pPr lvl="1"/>
            <a:r>
              <a:rPr lang="ru-RU" sz="2000" dirty="0" smtClean="0">
                <a:solidFill>
                  <a:srgbClr val="003F82"/>
                </a:solidFill>
              </a:rPr>
              <a:t>Представители Евразийской экономической комиссии и Суда </a:t>
            </a:r>
            <a:r>
              <a:rPr lang="ru-RU" sz="2000" dirty="0">
                <a:solidFill>
                  <a:srgbClr val="003F82"/>
                </a:solidFill>
              </a:rPr>
              <a:t>Евразийского Экономического </a:t>
            </a:r>
            <a:r>
              <a:rPr lang="ru-RU" sz="2000" dirty="0" smtClean="0">
                <a:solidFill>
                  <a:srgbClr val="003F82"/>
                </a:solidFill>
              </a:rPr>
              <a:t>Союза</a:t>
            </a:r>
          </a:p>
          <a:p>
            <a:pPr lvl="1"/>
            <a:r>
              <a:rPr lang="ru-RU" sz="2000" dirty="0" smtClean="0">
                <a:solidFill>
                  <a:srgbClr val="003F82"/>
                </a:solidFill>
              </a:rPr>
              <a:t>Представители российских аналитических центров по ВТО, ОЭСР</a:t>
            </a:r>
            <a:endParaRPr lang="ru-RU" sz="2000" dirty="0">
              <a:solidFill>
                <a:srgbClr val="003F8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87" y="1603292"/>
            <a:ext cx="414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50021"/>
                </a:solidFill>
              </a:rPr>
              <a:t>Команда </a:t>
            </a:r>
            <a:r>
              <a:rPr lang="ru-RU" b="1" dirty="0" smtClean="0">
                <a:solidFill>
                  <a:srgbClr val="A50021"/>
                </a:solidFill>
              </a:rPr>
              <a:t>преподавателей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3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2015</a:t>
            </a:r>
          </a:p>
          <a:p>
            <a:pPr>
              <a:spcBef>
                <a:spcPct val="20000"/>
              </a:spcBef>
            </a:pP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437092"/>
            <a:ext cx="654685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Право международной торговли, финансов и экономической интеграции</a:t>
            </a:r>
            <a:endParaRPr lang="en-US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88" y="1412776"/>
            <a:ext cx="88884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A50021"/>
                </a:solidFill>
              </a:rPr>
              <a:t>Условия поступления </a:t>
            </a:r>
            <a:endParaRPr lang="ru-RU" sz="2400" b="1" dirty="0" smtClean="0">
              <a:solidFill>
                <a:srgbClr val="A50021"/>
              </a:solidFill>
            </a:endParaRPr>
          </a:p>
          <a:p>
            <a:endParaRPr lang="ru-RU" sz="2400" b="1" dirty="0">
              <a:solidFill>
                <a:srgbClr val="A50021"/>
              </a:solidFill>
            </a:endParaRPr>
          </a:p>
          <a:p>
            <a:r>
              <a:rPr lang="ru-RU" sz="2400" b="1" dirty="0" smtClean="0">
                <a:solidFill>
                  <a:srgbClr val="A50021"/>
                </a:solidFill>
              </a:rPr>
              <a:t>20 бюджетных мест, 10 платных</a:t>
            </a:r>
            <a:endParaRPr lang="ru-RU" sz="2400" dirty="0">
              <a:solidFill>
                <a:srgbClr val="A50021"/>
              </a:solidFill>
            </a:endParaRPr>
          </a:p>
          <a:p>
            <a:endParaRPr lang="ru-RU" sz="2400" b="1" dirty="0" smtClean="0"/>
          </a:p>
          <a:p>
            <a:r>
              <a:rPr lang="ru-RU" sz="2400" b="1" dirty="0" smtClean="0"/>
              <a:t>Вступительные </a:t>
            </a:r>
            <a:r>
              <a:rPr lang="ru-RU" sz="2400" b="1" dirty="0"/>
              <a:t>испытания:</a:t>
            </a:r>
            <a:r>
              <a:rPr lang="ru-RU" sz="2400" b="1" dirty="0">
                <a:solidFill>
                  <a:srgbClr val="A50021"/>
                </a:solidFill>
              </a:rPr>
              <a:t> </a:t>
            </a:r>
            <a:endParaRPr lang="ru-RU" sz="2400" b="1" dirty="0" smtClean="0">
              <a:solidFill>
                <a:srgbClr val="A50021"/>
              </a:solidFill>
            </a:endParaRPr>
          </a:p>
          <a:p>
            <a:endParaRPr lang="ru-RU" sz="2400" dirty="0">
              <a:solidFill>
                <a:srgbClr val="A50021"/>
              </a:solidFill>
            </a:endParaRPr>
          </a:p>
          <a:p>
            <a:pPr marL="285750" indent="-28575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3F82"/>
                </a:solidFill>
              </a:rPr>
              <a:t>Экзамен по международному праву (устно)</a:t>
            </a:r>
          </a:p>
          <a:p>
            <a:pPr marL="285750" indent="-285750">
              <a:buClr>
                <a:srgbClr val="A50021"/>
              </a:buClr>
              <a:buFont typeface="Wingdings" panose="05000000000000000000" pitchFamily="2" charset="2"/>
              <a:buChar char="§"/>
            </a:pPr>
            <a:endParaRPr lang="ru-RU" sz="2400" dirty="0">
              <a:solidFill>
                <a:srgbClr val="003F82"/>
              </a:solidFill>
            </a:endParaRPr>
          </a:p>
          <a:p>
            <a:pPr marL="285750" indent="-28575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3F82"/>
                </a:solidFill>
              </a:rPr>
              <a:t>Предпочтение </a:t>
            </a:r>
            <a:r>
              <a:rPr lang="ru-RU" sz="2400" dirty="0">
                <a:solidFill>
                  <a:srgbClr val="003F82"/>
                </a:solidFill>
              </a:rPr>
              <a:t>студентам, имеющим юридическое образование и владеющим английским языком на уровне не ниже </a:t>
            </a:r>
            <a:r>
              <a:rPr lang="ru-RU" sz="2400" dirty="0" smtClean="0">
                <a:solidFill>
                  <a:srgbClr val="003F82"/>
                </a:solidFill>
              </a:rPr>
              <a:t>среднего</a:t>
            </a:r>
          </a:p>
          <a:p>
            <a:pPr>
              <a:buClr>
                <a:srgbClr val="A50021"/>
              </a:buClr>
            </a:pPr>
            <a:endParaRPr lang="ru-RU" sz="2400" dirty="0" smtClean="0">
              <a:solidFill>
                <a:srgbClr val="003F82"/>
              </a:solidFill>
            </a:endParaRPr>
          </a:p>
          <a:p>
            <a:pPr marL="285750" indent="-285750"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ОЛИМПИАДА по международному праву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364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Магистерская программа «Право международной торговли, финансов и экономической интеграции»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Zhernova Maria</cp:lastModifiedBy>
  <cp:revision>85</cp:revision>
  <dcterms:created xsi:type="dcterms:W3CDTF">2010-09-30T06:45:29Z</dcterms:created>
  <dcterms:modified xsi:type="dcterms:W3CDTF">2015-11-28T09:42:02Z</dcterms:modified>
</cp:coreProperties>
</file>