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7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50E1BB-30BD-41CB-8D3A-2CB9E8652300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6C1EF8C-2B38-4BC9-8996-5A8FA7B3545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metodcenterhse/requests/?notif_t=group_r2j" TargetMode="External"/><Relationship Id="rId2" Type="http://schemas.openxmlformats.org/officeDocument/2006/relationships/hyperlink" Target="mailto:aserova@hse.r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Семинар «Методические среды»</a:t>
            </a:r>
          </a:p>
          <a:p>
            <a:pPr algn="r"/>
            <a:r>
              <a:rPr lang="ru-RU" dirty="0" smtClean="0"/>
              <a:t>27.01.2016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 smtClean="0"/>
              <a:t>Инструменты социальных сетей в образовании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44636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польза и ограничения для студента/преподавателя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ПОЛЬЗА</a:t>
            </a:r>
          </a:p>
          <a:p>
            <a:r>
              <a:rPr lang="ru-RU" dirty="0" smtClean="0"/>
              <a:t>Возможности совместной работы</a:t>
            </a:r>
          </a:p>
          <a:p>
            <a:r>
              <a:rPr lang="ru-RU" dirty="0" smtClean="0"/>
              <a:t>Отслеживание обновлений/подписка</a:t>
            </a:r>
          </a:p>
          <a:p>
            <a:r>
              <a:rPr lang="ru-RU" dirty="0" smtClean="0"/>
              <a:t>Возможность формировать блог</a:t>
            </a:r>
          </a:p>
          <a:p>
            <a:r>
              <a:rPr lang="ru-RU" dirty="0" smtClean="0"/>
              <a:t>Портфолио</a:t>
            </a:r>
          </a:p>
          <a:p>
            <a:r>
              <a:rPr lang="ru-RU" dirty="0" smtClean="0"/>
              <a:t>Более свободное общение за рамками формального обучения</a:t>
            </a: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ОГРАНИЧЕНИЕ</a:t>
            </a:r>
          </a:p>
          <a:p>
            <a:r>
              <a:rPr lang="ru-RU" dirty="0" smtClean="0"/>
              <a:t>Уровень ИКТ-компетенции преподавателя</a:t>
            </a:r>
          </a:p>
          <a:p>
            <a:r>
              <a:rPr lang="ru-RU" dirty="0" smtClean="0"/>
              <a:t>Трудозатраты преподавателя (они велики, но плохо учитываются)</a:t>
            </a:r>
          </a:p>
          <a:p>
            <a:r>
              <a:rPr lang="ru-RU" dirty="0" smtClean="0"/>
              <a:t>Сетевой этикет и иллюзия «постоянного общения»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952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Инструменты и использование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2993744" cy="4407408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dirty="0" smtClean="0"/>
              <a:t>Чат/стена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Комментарии, </a:t>
            </a:r>
          </a:p>
          <a:p>
            <a:pPr marL="114300" indent="0">
              <a:buNone/>
            </a:pPr>
            <a:r>
              <a:rPr lang="ru-RU" dirty="0" smtClean="0"/>
              <a:t>Общение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Создание собственного контента, блог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Рейтинги, «лайки»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75856" y="1700808"/>
            <a:ext cx="5482952" cy="46085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Дистанционное консультирование</a:t>
            </a:r>
          </a:p>
          <a:p>
            <a:r>
              <a:rPr lang="ru-RU" dirty="0" smtClean="0"/>
              <a:t>Взаимное обучение</a:t>
            </a:r>
          </a:p>
          <a:p>
            <a:r>
              <a:rPr lang="ru-RU" dirty="0" smtClean="0"/>
              <a:t>Развитие коммуникативных навыков</a:t>
            </a:r>
          </a:p>
          <a:p>
            <a:r>
              <a:rPr lang="ru-RU" dirty="0" smtClean="0"/>
              <a:t>Языковое обучение</a:t>
            </a:r>
          </a:p>
          <a:p>
            <a:r>
              <a:rPr lang="ru-RU" dirty="0" smtClean="0"/>
              <a:t>Представление результатов проектов с обсуждением</a:t>
            </a:r>
          </a:p>
          <a:p>
            <a:r>
              <a:rPr lang="ru-RU" dirty="0" smtClean="0"/>
              <a:t>Быстрая обратная связь</a:t>
            </a:r>
          </a:p>
          <a:p>
            <a:r>
              <a:rPr lang="ru-RU" dirty="0" smtClean="0"/>
              <a:t>Размещение дополнительных материалов</a:t>
            </a:r>
          </a:p>
          <a:p>
            <a:r>
              <a:rPr lang="ru-RU" dirty="0" smtClean="0"/>
              <a:t>Опросы/тесты</a:t>
            </a:r>
          </a:p>
          <a:p>
            <a:r>
              <a:rPr lang="ru-RU" dirty="0" smtClean="0"/>
              <a:t>Повышение мотивации, игровые технологии</a:t>
            </a:r>
          </a:p>
          <a:p>
            <a:r>
              <a:rPr lang="ru-RU" dirty="0" smtClean="0"/>
              <a:t>Индивидуализация  вклада, 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053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aserova@hse.ru</a:t>
            </a:r>
            <a:endParaRPr lang="en-US" dirty="0" smtClean="0"/>
          </a:p>
          <a:p>
            <a:r>
              <a:rPr lang="ru-RU" dirty="0" smtClean="0"/>
              <a:t>Серова Александра Владимировна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https://www.facebook.com/groups/metodcenterhse/requests/?</a:t>
            </a:r>
            <a:r>
              <a:rPr lang="en-US" dirty="0" smtClean="0">
                <a:hlinkClick r:id="rId3"/>
              </a:rPr>
              <a:t>notif_t=group_r2j</a:t>
            </a:r>
            <a:endParaRPr lang="en-US" dirty="0" smtClean="0"/>
          </a:p>
          <a:p>
            <a:r>
              <a:rPr lang="ru-RU" dirty="0" smtClean="0"/>
              <a:t>Мы в </a:t>
            </a:r>
            <a:r>
              <a:rPr lang="ru-RU" dirty="0" err="1" smtClean="0"/>
              <a:t>Фейсбуке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23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Некоторые определения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Социальная структура, состоящая из группы узлов (каждый из которых есть социальный объект) и связей между ними</a:t>
            </a:r>
          </a:p>
          <a:p>
            <a:r>
              <a:rPr lang="ru-RU" dirty="0" smtClean="0"/>
              <a:t>Интерактивный многопользовательский веб-сайт, контент которого создается самими пользователями</a:t>
            </a:r>
          </a:p>
          <a:p>
            <a:r>
              <a:rPr lang="ru-RU" dirty="0" smtClean="0"/>
              <a:t>Веб-сервис, который позволяет людям построить общественный (полуобщественный) профиль в ограниченной системе, сформировать список других пользователей, с которыми он делится публикуемой информацией (</a:t>
            </a:r>
            <a:r>
              <a:rPr lang="ru-RU" dirty="0" err="1" smtClean="0"/>
              <a:t>Д.Бойд</a:t>
            </a:r>
            <a:r>
              <a:rPr lang="ru-RU" dirty="0" smtClean="0"/>
              <a:t>, </a:t>
            </a:r>
            <a:r>
              <a:rPr lang="ru-RU" dirty="0" err="1" smtClean="0"/>
              <a:t>Н.Элисон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958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2012 г. наиболее популярными </a:t>
            </a:r>
            <a:r>
              <a:rPr lang="ru-RU" dirty="0" err="1" smtClean="0"/>
              <a:t>соцсетями</a:t>
            </a:r>
            <a:r>
              <a:rPr lang="ru-RU" dirty="0" smtClean="0"/>
              <a:t> в России являлись «Одноклассники», «Мой мир», «</a:t>
            </a:r>
            <a:r>
              <a:rPr lang="ru-RU" dirty="0" err="1" smtClean="0"/>
              <a:t>ВКонтакте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75% пользователей </a:t>
            </a:r>
            <a:r>
              <a:rPr lang="ru-RU" dirty="0" err="1" smtClean="0"/>
              <a:t>ВКонтакте</a:t>
            </a:r>
            <a:r>
              <a:rPr lang="ru-RU" dirty="0" smtClean="0"/>
              <a:t> посещают сеть один и более раз в сутки</a:t>
            </a:r>
          </a:p>
          <a:p>
            <a:r>
              <a:rPr lang="ru-RU" dirty="0" smtClean="0"/>
              <a:t>80% пользователей </a:t>
            </a:r>
            <a:r>
              <a:rPr lang="ru-RU" dirty="0" err="1" smtClean="0"/>
              <a:t>Вконтакте</a:t>
            </a:r>
            <a:r>
              <a:rPr lang="ru-RU" dirty="0" smtClean="0"/>
              <a:t> – люди от 18 до 24 лет</a:t>
            </a:r>
          </a:p>
          <a:p>
            <a:r>
              <a:rPr lang="ru-RU" dirty="0" smtClean="0"/>
              <a:t>В 2013 году пользователями </a:t>
            </a:r>
            <a:r>
              <a:rPr lang="en-US" dirty="0" smtClean="0"/>
              <a:t>Facebook </a:t>
            </a:r>
            <a:r>
              <a:rPr lang="ru-RU" dirty="0" smtClean="0"/>
              <a:t>были более 800 000 000 чел.</a:t>
            </a:r>
          </a:p>
          <a:p>
            <a:r>
              <a:rPr lang="ru-RU" dirty="0" smtClean="0"/>
              <a:t>Студенты вузов оказываются наиболее активными пользователями </a:t>
            </a:r>
            <a:r>
              <a:rPr lang="ru-RU" dirty="0" err="1" smtClean="0"/>
              <a:t>соцсетей</a:t>
            </a:r>
            <a:r>
              <a:rPr lang="ru-RU" dirty="0" smtClean="0"/>
              <a:t>, </a:t>
            </a:r>
            <a:r>
              <a:rPr lang="ru-RU" dirty="0"/>
              <a:t>так </a:t>
            </a:r>
            <a:r>
              <a:rPr lang="ru-RU" dirty="0" smtClean="0"/>
              <a:t>как: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в силу возраста они находятся на стадии активного установления и развития социальных связей, также среди них большое количество "ранних пользователей" инновационных </a:t>
            </a:r>
            <a:r>
              <a:rPr lang="ru-RU" dirty="0" smtClean="0"/>
              <a:t>технологий;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большАя</a:t>
            </a:r>
            <a:r>
              <a:rPr lang="ru-RU" dirty="0" smtClean="0"/>
              <a:t> </a:t>
            </a:r>
            <a:r>
              <a:rPr lang="ru-RU" dirty="0"/>
              <a:t>часть студентов – обладатели смартфонов с интернетом и фактически доступом в социальные сети 24/7 дома, в общежитии, в транспорте, в университете – в том числе непосредственно во время занятий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08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Большинство разработчиков осознают область образования как важнейший источник дохода, как следствие – разрабатывают специальные инструменты и приложения под образовательные задачи</a:t>
            </a:r>
          </a:p>
          <a:p>
            <a:r>
              <a:rPr lang="en-US" dirty="0" smtClean="0"/>
              <a:t>Facebook</a:t>
            </a:r>
            <a:r>
              <a:rPr lang="ru-RU" dirty="0" smtClean="0"/>
              <a:t>,</a:t>
            </a:r>
            <a:r>
              <a:rPr lang="en-US" dirty="0" smtClean="0"/>
              <a:t> Google+</a:t>
            </a:r>
            <a:r>
              <a:rPr lang="ru-RU" dirty="0" smtClean="0"/>
              <a:t>, </a:t>
            </a:r>
            <a:r>
              <a:rPr lang="en-US" dirty="0" smtClean="0"/>
              <a:t>MySpace</a:t>
            </a:r>
            <a:r>
              <a:rPr lang="ru-RU" dirty="0" smtClean="0"/>
              <a:t> уже сейчас: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я</a:t>
            </a:r>
            <a:r>
              <a:rPr lang="ru-RU" dirty="0" smtClean="0"/>
              <a:t>вляются платформами создания </a:t>
            </a:r>
            <a:r>
              <a:rPr lang="ru-RU" dirty="0"/>
              <a:t>образовательных курсов, </a:t>
            </a:r>
            <a:r>
              <a:rPr lang="en-US" dirty="0"/>
              <a:t> 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имеют инструменты совместного действия, комментирования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предлагают инструменты для конференций, корпоративных сетей и групп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98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Ситуация 3 (по материалам исследований)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Наиболее </a:t>
            </a:r>
            <a:r>
              <a:rPr lang="ru-RU" dirty="0"/>
              <a:t>часто используемая </a:t>
            </a:r>
            <a:r>
              <a:rPr lang="ru-RU" dirty="0" smtClean="0"/>
              <a:t>социальная </a:t>
            </a:r>
            <a:r>
              <a:rPr lang="ru-RU" dirty="0"/>
              <a:t>сеть, на базе которой </a:t>
            </a:r>
            <a:r>
              <a:rPr lang="ru-RU" dirty="0" smtClean="0"/>
              <a:t>проводились  7 из 8 исследований, </a:t>
            </a:r>
            <a:r>
              <a:rPr lang="ru-RU" dirty="0"/>
              <a:t>– крупнейшая международная </a:t>
            </a:r>
            <a:r>
              <a:rPr lang="ru-RU" dirty="0" smtClean="0"/>
              <a:t>социальная </a:t>
            </a:r>
            <a:r>
              <a:rPr lang="ru-RU" dirty="0"/>
              <a:t>сеть </a:t>
            </a:r>
            <a:r>
              <a:rPr lang="ru-RU" b="1" dirty="0" err="1"/>
              <a:t>Facebook</a:t>
            </a:r>
            <a:r>
              <a:rPr lang="ru-RU" b="1" dirty="0"/>
              <a:t>. </a:t>
            </a:r>
            <a:r>
              <a:rPr lang="ru-RU" b="1" dirty="0" err="1"/>
              <a:t>Twitter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smtClean="0"/>
              <a:t>вторая по популярности (3 исследования из 8)</a:t>
            </a:r>
            <a:endParaRPr lang="ru-RU" dirty="0"/>
          </a:p>
          <a:p>
            <a:r>
              <a:rPr lang="ru-RU" dirty="0" smtClean="0"/>
              <a:t>Самые </a:t>
            </a:r>
            <a:r>
              <a:rPr lang="ru-RU" dirty="0"/>
              <a:t>популярные сервисы </a:t>
            </a:r>
            <a:r>
              <a:rPr lang="ru-RU" dirty="0" smtClean="0"/>
              <a:t>социальных </a:t>
            </a:r>
            <a:r>
              <a:rPr lang="ru-RU" dirty="0"/>
              <a:t>сетей, на базе которых была </a:t>
            </a:r>
            <a:r>
              <a:rPr lang="ru-RU" dirty="0" smtClean="0"/>
              <a:t>организована </a:t>
            </a:r>
            <a:r>
              <a:rPr lang="ru-RU" dirty="0"/>
              <a:t>работа учащихся, – </a:t>
            </a:r>
            <a:r>
              <a:rPr lang="ru-RU" b="1" dirty="0"/>
              <a:t>группа и </a:t>
            </a:r>
            <a:r>
              <a:rPr lang="ru-RU" b="1" dirty="0" smtClean="0"/>
              <a:t>страница </a:t>
            </a:r>
            <a:r>
              <a:rPr lang="ru-RU" dirty="0" smtClean="0"/>
              <a:t>(похожий </a:t>
            </a:r>
            <a:r>
              <a:rPr lang="ru-RU" dirty="0"/>
              <a:t>функционал </a:t>
            </a:r>
            <a:r>
              <a:rPr lang="ru-RU" dirty="0" smtClean="0"/>
              <a:t>– </a:t>
            </a:r>
            <a:r>
              <a:rPr lang="ru-RU" dirty="0"/>
              <a:t>объединение пользователей, размещение </a:t>
            </a:r>
            <a:r>
              <a:rPr lang="ru-RU" dirty="0" smtClean="0"/>
              <a:t>информации</a:t>
            </a:r>
            <a:r>
              <a:rPr lang="ru-RU" dirty="0"/>
              <a:t>, возможность создания </a:t>
            </a:r>
            <a:r>
              <a:rPr lang="ru-RU" dirty="0" smtClean="0"/>
              <a:t>дискуссии</a:t>
            </a:r>
            <a:r>
              <a:rPr lang="ru-RU" dirty="0"/>
              <a:t>, обсуждения, оставление </a:t>
            </a:r>
            <a:r>
              <a:rPr lang="ru-RU" dirty="0" smtClean="0"/>
              <a:t>комментариев).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22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</a:t>
            </a:r>
            <a:r>
              <a:rPr lang="ru-RU" dirty="0" err="1" smtClean="0"/>
              <a:t>соцсетей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Идентификация пользователя</a:t>
            </a:r>
          </a:p>
          <a:p>
            <a:r>
              <a:rPr lang="ru-RU" dirty="0" smtClean="0"/>
              <a:t>Присутствие на сайте и возможность его отслеживать</a:t>
            </a:r>
          </a:p>
          <a:p>
            <a:r>
              <a:rPr lang="ru-RU" dirty="0" smtClean="0"/>
              <a:t>Отношения между пользователями</a:t>
            </a:r>
          </a:p>
          <a:p>
            <a:r>
              <a:rPr lang="ru-RU" dirty="0" smtClean="0"/>
              <a:t>Общение</a:t>
            </a:r>
          </a:p>
          <a:p>
            <a:r>
              <a:rPr lang="ru-RU" dirty="0" smtClean="0"/>
              <a:t>Создание групп</a:t>
            </a:r>
          </a:p>
          <a:p>
            <a:r>
              <a:rPr lang="ru-RU" dirty="0" smtClean="0"/>
              <a:t>Репутация</a:t>
            </a:r>
          </a:p>
          <a:p>
            <a:r>
              <a:rPr lang="ru-RU" dirty="0" smtClean="0"/>
              <a:t>Обмен информацией/данными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65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СОЦСЕТЕЙ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52937"/>
            <a:ext cx="172819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профессиональные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1942051"/>
            <a:ext cx="18002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Блог-сети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1942051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знакомства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63883" y="1952937"/>
            <a:ext cx="1856589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оиск людей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51720" y="3212976"/>
            <a:ext cx="2016224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Сообщества по интересам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8104" y="3212976"/>
            <a:ext cx="2016224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Сообщества практиков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581128"/>
            <a:ext cx="8280920" cy="1944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Форматы обучения</a:t>
            </a:r>
            <a:r>
              <a:rPr lang="ru-RU" dirty="0" smtClean="0">
                <a:solidFill>
                  <a:srgbClr val="C00000"/>
                </a:solidFill>
              </a:rPr>
              <a:t>, для которых используются </a:t>
            </a:r>
            <a:r>
              <a:rPr lang="ru-RU" dirty="0" err="1" smtClean="0">
                <a:solidFill>
                  <a:srgbClr val="C00000"/>
                </a:solidFill>
              </a:rPr>
              <a:t>соцсети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Групповое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Индивидуальное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Случайное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>
                <a:solidFill>
                  <a:srgbClr val="C00000"/>
                </a:solidFill>
              </a:rPr>
              <a:t>С</a:t>
            </a:r>
            <a:r>
              <a:rPr lang="ru-RU" dirty="0" smtClean="0">
                <a:solidFill>
                  <a:srgbClr val="C00000"/>
                </a:solidFill>
              </a:rPr>
              <a:t>труктурированное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Корпоративное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Неформальное</a:t>
            </a:r>
          </a:p>
        </p:txBody>
      </p:sp>
    </p:spTree>
    <p:extLst>
      <p:ext uri="{BB962C8B-B14F-4D97-AF65-F5344CB8AC3E}">
        <p14:creationId xmlns:p14="http://schemas.microsoft.com/office/powerpoint/2010/main" val="235798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использования </a:t>
            </a:r>
            <a:r>
              <a:rPr lang="ru-RU" dirty="0" err="1" smtClean="0"/>
              <a:t>соцсетей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ru-RU" sz="3300" dirty="0" smtClean="0"/>
              <a:t>1.Социальные </a:t>
            </a:r>
            <a:r>
              <a:rPr lang="ru-RU" sz="3300" dirty="0"/>
              <a:t>сети как </a:t>
            </a:r>
            <a:r>
              <a:rPr lang="ru-RU" sz="3300" b="1" dirty="0"/>
              <a:t>площадка для </a:t>
            </a:r>
            <a:r>
              <a:rPr lang="ru-RU" sz="3300" b="1" dirty="0" smtClean="0"/>
              <a:t>взаимодействия </a:t>
            </a:r>
            <a:r>
              <a:rPr lang="ru-RU" sz="3300" dirty="0"/>
              <a:t>(наиболее популярная </a:t>
            </a:r>
            <a:r>
              <a:rPr lang="ru-RU" sz="3300" dirty="0" smtClean="0"/>
              <a:t>форма </a:t>
            </a:r>
            <a:r>
              <a:rPr lang="ru-RU" sz="3300" dirty="0"/>
              <a:t>использования социальной сети): общение </a:t>
            </a:r>
            <a:r>
              <a:rPr lang="ru-RU" sz="3300" dirty="0" smtClean="0"/>
              <a:t>и </a:t>
            </a:r>
            <a:r>
              <a:rPr lang="ru-RU" sz="3300" dirty="0"/>
              <a:t>коммуникация пользователей; </a:t>
            </a:r>
            <a:r>
              <a:rPr lang="ru-RU" sz="3300" dirty="0" smtClean="0"/>
              <a:t>4 </a:t>
            </a:r>
            <a:r>
              <a:rPr lang="ru-RU" sz="3300" dirty="0"/>
              <a:t>вида связей: </a:t>
            </a:r>
            <a:endParaRPr lang="ru-RU" sz="3300" dirty="0" smtClean="0"/>
          </a:p>
          <a:p>
            <a:pPr>
              <a:buFont typeface="Wingdings" pitchFamily="2" charset="2"/>
              <a:buChar char="§"/>
            </a:pPr>
            <a:r>
              <a:rPr lang="ru-RU" sz="3300" dirty="0" smtClean="0"/>
              <a:t>учитель–ученик </a:t>
            </a:r>
            <a:r>
              <a:rPr lang="ru-RU" sz="3300" dirty="0"/>
              <a:t>(</a:t>
            </a:r>
            <a:r>
              <a:rPr lang="ru-RU" sz="3300" dirty="0" smtClean="0"/>
              <a:t>возможность </a:t>
            </a:r>
            <a:r>
              <a:rPr lang="ru-RU" sz="3300" dirty="0"/>
              <a:t>задать вопрос); </a:t>
            </a:r>
            <a:endParaRPr lang="ru-RU" sz="3300" dirty="0" smtClean="0"/>
          </a:p>
          <a:p>
            <a:pPr>
              <a:buFont typeface="Wingdings" pitchFamily="2" charset="2"/>
              <a:buChar char="§"/>
            </a:pPr>
            <a:r>
              <a:rPr lang="ru-RU" sz="3300" dirty="0" smtClean="0"/>
              <a:t>ученик–ученик </a:t>
            </a:r>
            <a:r>
              <a:rPr lang="ru-RU" sz="3300" dirty="0"/>
              <a:t>(</a:t>
            </a:r>
            <a:r>
              <a:rPr lang="ru-RU" sz="3300" dirty="0" smtClean="0"/>
              <a:t>общение–обсуждение</a:t>
            </a:r>
            <a:r>
              <a:rPr lang="ru-RU" sz="3300" dirty="0"/>
              <a:t>); </a:t>
            </a:r>
            <a:endParaRPr lang="ru-RU" sz="3300" dirty="0" smtClean="0"/>
          </a:p>
          <a:p>
            <a:pPr>
              <a:buFont typeface="Wingdings" pitchFamily="2" charset="2"/>
              <a:buChar char="§"/>
            </a:pPr>
            <a:r>
              <a:rPr lang="ru-RU" sz="3300" dirty="0" smtClean="0"/>
              <a:t>ученик–ученик </a:t>
            </a:r>
            <a:r>
              <a:rPr lang="ru-RU" sz="3300" dirty="0"/>
              <a:t>(</a:t>
            </a:r>
            <a:r>
              <a:rPr lang="ru-RU" sz="3300" dirty="0" smtClean="0"/>
              <a:t>проектная </a:t>
            </a:r>
            <a:r>
              <a:rPr lang="ru-RU" sz="3300" dirty="0"/>
              <a:t>деятельность); </a:t>
            </a:r>
            <a:endParaRPr lang="ru-RU" sz="3300" dirty="0" smtClean="0"/>
          </a:p>
          <a:p>
            <a:pPr>
              <a:buFont typeface="Wingdings" pitchFamily="2" charset="2"/>
              <a:buChar char="§"/>
            </a:pPr>
            <a:r>
              <a:rPr lang="ru-RU" sz="3300" dirty="0" smtClean="0"/>
              <a:t>ученик–сообщество </a:t>
            </a:r>
            <a:r>
              <a:rPr lang="ru-RU" sz="3300" dirty="0"/>
              <a:t>(</a:t>
            </a:r>
            <a:r>
              <a:rPr lang="ru-RU" sz="3300" dirty="0" smtClean="0"/>
              <a:t>выполнение </a:t>
            </a:r>
            <a:r>
              <a:rPr lang="ru-RU" sz="3300" dirty="0"/>
              <a:t>действия без конкретного адресата).</a:t>
            </a:r>
          </a:p>
          <a:p>
            <a:pPr marL="114300" indent="0">
              <a:buNone/>
            </a:pPr>
            <a:r>
              <a:rPr lang="ru-RU" sz="3300" dirty="0"/>
              <a:t>2. Социальные сети как </a:t>
            </a:r>
            <a:r>
              <a:rPr lang="ru-RU" sz="3300" b="1" dirty="0"/>
              <a:t>пространство </a:t>
            </a:r>
            <a:r>
              <a:rPr lang="ru-RU" sz="3300" b="1" dirty="0" smtClean="0"/>
              <a:t>управления </a:t>
            </a:r>
            <a:r>
              <a:rPr lang="ru-RU" sz="3300" b="1" dirty="0"/>
              <a:t>обучением</a:t>
            </a:r>
            <a:r>
              <a:rPr lang="ru-RU" sz="3300" dirty="0"/>
              <a:t>: размещение учебных </a:t>
            </a:r>
            <a:r>
              <a:rPr lang="ru-RU" sz="3300" dirty="0" smtClean="0"/>
              <a:t>заданий </a:t>
            </a:r>
            <a:r>
              <a:rPr lang="ru-RU" sz="3300" dirty="0"/>
              <a:t>в сети, размещение работ </a:t>
            </a:r>
            <a:r>
              <a:rPr lang="ru-RU" sz="3300" dirty="0" smtClean="0"/>
              <a:t>школьников/студентов</a:t>
            </a:r>
            <a:r>
              <a:rPr lang="ru-RU" sz="3300" dirty="0"/>
              <a:t>, проверка </a:t>
            </a:r>
            <a:r>
              <a:rPr lang="ru-RU" sz="3300" dirty="0" smtClean="0"/>
              <a:t>работ</a:t>
            </a:r>
            <a:r>
              <a:rPr lang="ru-RU" sz="3300" dirty="0"/>
              <a:t>;</a:t>
            </a:r>
            <a:r>
              <a:rPr lang="ru-RU" sz="3300" dirty="0" smtClean="0"/>
              <a:t> </a:t>
            </a:r>
            <a:r>
              <a:rPr lang="ru-RU" sz="3300" dirty="0"/>
              <a:t>в большей мере ориентировано на управление деятельностью </a:t>
            </a:r>
            <a:r>
              <a:rPr lang="ru-RU" sz="3300" dirty="0" smtClean="0"/>
              <a:t>ученика</a:t>
            </a:r>
            <a:r>
              <a:rPr lang="ru-RU" sz="3300" dirty="0"/>
              <a:t>: размещение учебных заданий; </a:t>
            </a:r>
            <a:r>
              <a:rPr lang="ru-RU" sz="3300" dirty="0" smtClean="0"/>
              <a:t>размещение </a:t>
            </a:r>
            <a:r>
              <a:rPr lang="ru-RU" sz="3300" dirty="0"/>
              <a:t>и проверка работ школьников; </a:t>
            </a:r>
            <a:r>
              <a:rPr lang="ru-RU" sz="3300" dirty="0" smtClean="0"/>
              <a:t>мониторинг </a:t>
            </a:r>
            <a:r>
              <a:rPr lang="ru-RU" sz="3300" dirty="0"/>
              <a:t>(опросы, тесты и т. д.);</a:t>
            </a:r>
          </a:p>
          <a:p>
            <a:pPr marL="114300" indent="0">
              <a:buNone/>
            </a:pPr>
            <a:r>
              <a:rPr lang="ru-RU" sz="3300" dirty="0"/>
              <a:t>3. Социальные сети как </a:t>
            </a:r>
            <a:r>
              <a:rPr lang="ru-RU" sz="3300" b="1" dirty="0"/>
              <a:t>место хранения </a:t>
            </a:r>
            <a:r>
              <a:rPr lang="ru-RU" sz="3300" b="1" dirty="0" smtClean="0"/>
              <a:t>информации</a:t>
            </a:r>
            <a:r>
              <a:rPr lang="ru-RU" sz="3300" dirty="0"/>
              <a:t>: размещение материалов </a:t>
            </a:r>
            <a:r>
              <a:rPr lang="ru-RU" sz="3300" dirty="0" smtClean="0"/>
              <a:t>прошедших </a:t>
            </a:r>
            <a:r>
              <a:rPr lang="ru-RU" sz="3300" dirty="0"/>
              <a:t>уроков; размещение </a:t>
            </a:r>
            <a:r>
              <a:rPr lang="ru-RU" sz="3300" dirty="0" smtClean="0"/>
              <a:t>дополнительных </a:t>
            </a:r>
            <a:r>
              <a:rPr lang="ru-RU" sz="3300" dirty="0"/>
              <a:t>учебных материалов (преподавателем); </a:t>
            </a:r>
            <a:r>
              <a:rPr lang="ru-RU" sz="3300" dirty="0" smtClean="0"/>
              <a:t>размещение </a:t>
            </a:r>
            <a:r>
              <a:rPr lang="ru-RU" sz="3300" dirty="0"/>
              <a:t>дополнительных учебных </a:t>
            </a:r>
            <a:r>
              <a:rPr lang="ru-RU" sz="3300" dirty="0" smtClean="0"/>
              <a:t>материалов </a:t>
            </a:r>
            <a:r>
              <a:rPr lang="ru-RU" sz="3300" dirty="0"/>
              <a:t>(учащимися);</a:t>
            </a:r>
          </a:p>
          <a:p>
            <a:pPr marL="114300" indent="0">
              <a:buNone/>
            </a:pPr>
            <a:r>
              <a:rPr lang="ru-RU" sz="3300" dirty="0"/>
              <a:t>4. Социальные сети как </a:t>
            </a:r>
            <a:r>
              <a:rPr lang="ru-RU" sz="3300" b="1" dirty="0"/>
              <a:t>«доска </a:t>
            </a:r>
            <a:r>
              <a:rPr lang="ru-RU" sz="3300" b="1" dirty="0" smtClean="0"/>
              <a:t>объявлений</a:t>
            </a:r>
            <a:r>
              <a:rPr lang="ru-RU" sz="3300" b="1" dirty="0"/>
              <a:t>»: </a:t>
            </a:r>
            <a:r>
              <a:rPr lang="ru-RU" sz="3300" dirty="0"/>
              <a:t>размещение организационной </a:t>
            </a:r>
            <a:r>
              <a:rPr lang="ru-RU" sz="3300" dirty="0" smtClean="0"/>
              <a:t>информации </a:t>
            </a:r>
            <a:r>
              <a:rPr lang="ru-RU" sz="3300" dirty="0"/>
              <a:t>о мероприятиях в рамках урочной или </a:t>
            </a:r>
            <a:r>
              <a:rPr lang="ru-RU" sz="3300" dirty="0" smtClean="0"/>
              <a:t>внеурочной </a:t>
            </a:r>
            <a:r>
              <a:rPr lang="ru-RU" sz="3300" dirty="0"/>
              <a:t>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83310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</a:t>
            </a:r>
            <a:r>
              <a:rPr lang="ru-RU" dirty="0" smtClean="0"/>
              <a:t>-анализ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Сильные стороны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926" y="1823120"/>
            <a:ext cx="3456384" cy="2037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Сильные стороны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Легко создать сообщество (низкие издержки)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Обучающиеся сами мотивированы быть онлайн, следовательно – эффективный канал коммуникации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Удобная система оповещений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Возможность использования разнообразного мультимедийного и интерактивного </a:t>
            </a:r>
            <a:r>
              <a:rPr lang="ru-RU" sz="1200" dirty="0" smtClean="0">
                <a:solidFill>
                  <a:schemeClr val="tx1"/>
                </a:solidFill>
              </a:rPr>
              <a:t>контента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Не нужен этап адаптации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1823120"/>
            <a:ext cx="3456384" cy="1944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Слабые стороны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Обучающиеся легко отвлекаются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При создании не учитывалась образовательная специфика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Сторонняя техподдержка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4077072"/>
            <a:ext cx="3456384" cy="20882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Угрозы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Обучающимся может оказаться доступна личная информация преподавателя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Угроза неполного охвата аудитории (например, кто-то не пользуется этим сайтом, у кого-нет доступа к интернету)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Конкуренция с корпоративными/закрытыми системами поддержки обучения</a:t>
            </a:r>
            <a:endParaRPr lang="ru-RU" sz="1200" dirty="0">
              <a:solidFill>
                <a:schemeClr val="tx1"/>
              </a:solidFill>
            </a:endParaRPr>
          </a:p>
          <a:p>
            <a:pPr marL="171450" indent="-171450" algn="ctr">
              <a:buFont typeface="Arial" pitchFamily="34" charset="0"/>
              <a:buChar char="•"/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2926" y="4077072"/>
            <a:ext cx="3456384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Возможности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dirty="0">
                <a:solidFill>
                  <a:schemeClr val="tx1"/>
                </a:solidFill>
              </a:rPr>
              <a:t>Оперативное и широкое распространение и сбор информации, в том числе самими обучающимися (например, </a:t>
            </a:r>
            <a:r>
              <a:rPr lang="ru-RU" sz="1050" dirty="0" err="1">
                <a:solidFill>
                  <a:schemeClr val="tx1"/>
                </a:solidFill>
              </a:rPr>
              <a:t>репосты</a:t>
            </a:r>
            <a:r>
              <a:rPr lang="ru-RU" sz="1050" dirty="0">
                <a:solidFill>
                  <a:schemeClr val="tx1"/>
                </a:solidFill>
              </a:rPr>
              <a:t>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dirty="0">
                <a:solidFill>
                  <a:schemeClr val="tx1"/>
                </a:solidFill>
              </a:rPr>
              <a:t>Богатое информацией сообщество может быть конкурентным преимуществом (например, курса по выбору)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dirty="0">
                <a:solidFill>
                  <a:schemeClr val="tx1"/>
                </a:solidFill>
              </a:rPr>
              <a:t>Эффективный канал сбора обратной связи от обучающихся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dirty="0">
                <a:solidFill>
                  <a:schemeClr val="tx1"/>
                </a:solidFill>
              </a:rPr>
              <a:t>Установка связей между обучающимися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dirty="0">
                <a:solidFill>
                  <a:schemeClr val="tx1"/>
                </a:solidFill>
              </a:rPr>
              <a:t>Преподаватель может лучше познакомиться с обучающимися</a:t>
            </a:r>
            <a:endParaRPr lang="ru-RU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763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58</TotalTime>
  <Words>764</Words>
  <Application>Microsoft Office PowerPoint</Application>
  <PresentationFormat>Экран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Аптека</vt:lpstr>
      <vt:lpstr>Инструменты социальных сетей в образовании</vt:lpstr>
      <vt:lpstr>Некоторые определения</vt:lpstr>
      <vt:lpstr>Ситуация</vt:lpstr>
      <vt:lpstr>Ситуация 2</vt:lpstr>
      <vt:lpstr>Ситуация 3 (по материалам исследований)</vt:lpstr>
      <vt:lpstr>Признаки соцсетей</vt:lpstr>
      <vt:lpstr>ТИПЫ СОЦСЕТЕЙ</vt:lpstr>
      <vt:lpstr>Формы использования соцсетей</vt:lpstr>
      <vt:lpstr>SWOT -анализ</vt:lpstr>
      <vt:lpstr> польза и ограничения для студента/преподавателя</vt:lpstr>
      <vt:lpstr>Инструменты и использование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Инструменты социальных сетей в образовании</dc:title>
  <dc:creator>User4</dc:creator>
  <cp:lastModifiedBy>User4</cp:lastModifiedBy>
  <cp:revision>7</cp:revision>
  <dcterms:created xsi:type="dcterms:W3CDTF">2016-01-27T09:46:45Z</dcterms:created>
  <dcterms:modified xsi:type="dcterms:W3CDTF">2016-01-27T10:45:40Z</dcterms:modified>
</cp:coreProperties>
</file>