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92" r:id="rId3"/>
    <p:sldId id="274" r:id="rId4"/>
    <p:sldId id="288" r:id="rId5"/>
    <p:sldId id="297" r:id="rId6"/>
    <p:sldId id="275" r:id="rId7"/>
    <p:sldId id="276" r:id="rId8"/>
    <p:sldId id="260" r:id="rId9"/>
    <p:sldId id="277" r:id="rId10"/>
    <p:sldId id="303" r:id="rId11"/>
    <p:sldId id="301" r:id="rId12"/>
    <p:sldId id="305" r:id="rId13"/>
    <p:sldId id="279" r:id="rId14"/>
    <p:sldId id="280" r:id="rId15"/>
    <p:sldId id="302" r:id="rId16"/>
    <p:sldId id="268" r:id="rId17"/>
    <p:sldId id="278" r:id="rId18"/>
    <p:sldId id="299" r:id="rId19"/>
    <p:sldId id="281" r:id="rId20"/>
    <p:sldId id="300" r:id="rId21"/>
    <p:sldId id="282" r:id="rId22"/>
    <p:sldId id="296" r:id="rId23"/>
    <p:sldId id="293" r:id="rId24"/>
    <p:sldId id="298" r:id="rId25"/>
    <p:sldId id="258" r:id="rId26"/>
  </p:sldIdLst>
  <p:sldSz cx="9144000" cy="6858000" type="screen4x3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F82"/>
    <a:srgbClr val="21386F"/>
    <a:srgbClr val="1C2A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 snapToGrid="0" snapToObjects="1">
      <p:cViewPr>
        <p:scale>
          <a:sx n="66" d="100"/>
          <a:sy n="66" d="100"/>
        </p:scale>
        <p:origin x="-1925" y="-4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507624046994126"/>
          <c:y val="2.4643023416436014E-2"/>
          <c:w val="0.85913010873640794"/>
          <c:h val="0.68099710428167259"/>
        </c:manualLayout>
      </c:layout>
      <c:lineChart>
        <c:grouping val="standard"/>
        <c:varyColors val="0"/>
        <c:ser>
          <c:idx val="0"/>
          <c:order val="0"/>
          <c:dLbls>
            <c:txPr>
              <a:bodyPr/>
              <a:lstStyle/>
              <a:p>
                <a:pPr>
                  <a:defRPr sz="12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Лист1!$M$3:$M$16</c:f>
              <c:strCache>
                <c:ptCount val="14"/>
                <c:pt idx="0">
                  <c:v>Белгородская область</c:v>
                </c:pt>
                <c:pt idx="1">
                  <c:v>Воронежская область</c:v>
                </c:pt>
                <c:pt idx="2">
                  <c:v>Новгородская область</c:v>
                </c:pt>
                <c:pt idx="3">
                  <c:v>Пермский край</c:v>
                </c:pt>
                <c:pt idx="4">
                  <c:v>Республика Саха (1)</c:v>
                </c:pt>
                <c:pt idx="5">
                  <c:v>Республика Саха (2)</c:v>
                </c:pt>
                <c:pt idx="6">
                  <c:v>Республика Татарстан (1)</c:v>
                </c:pt>
                <c:pt idx="7">
                  <c:v>Республика Татарстан (2)</c:v>
                </c:pt>
                <c:pt idx="8">
                  <c:v>Тюменская область (1)</c:v>
                </c:pt>
                <c:pt idx="9">
                  <c:v>Тюменская область (2)</c:v>
                </c:pt>
                <c:pt idx="10">
                  <c:v>Москва</c:v>
                </c:pt>
                <c:pt idx="11">
                  <c:v>Кабардино-Балкария</c:v>
                </c:pt>
                <c:pt idx="12">
                  <c:v>Самарская область</c:v>
                </c:pt>
                <c:pt idx="13">
                  <c:v>Тульская область</c:v>
                </c:pt>
              </c:strCache>
            </c:strRef>
          </c:cat>
          <c:val>
            <c:numRef>
              <c:f>Лист1!$N$3:$N$16</c:f>
              <c:numCache>
                <c:formatCode>0.0</c:formatCode>
                <c:ptCount val="14"/>
                <c:pt idx="0">
                  <c:v>92.634674508755509</c:v>
                </c:pt>
                <c:pt idx="1">
                  <c:v>45.31405782652044</c:v>
                </c:pt>
                <c:pt idx="2">
                  <c:v>27.583395611114884</c:v>
                </c:pt>
                <c:pt idx="3">
                  <c:v>94.760140004117773</c:v>
                </c:pt>
                <c:pt idx="4">
                  <c:v>52.958335975648424</c:v>
                </c:pt>
                <c:pt idx="5">
                  <c:v>103.56395459445748</c:v>
                </c:pt>
                <c:pt idx="6">
                  <c:v>107.07907822274501</c:v>
                </c:pt>
                <c:pt idx="7">
                  <c:v>115.91188579372293</c:v>
                </c:pt>
                <c:pt idx="8">
                  <c:v>25.267199999999999</c:v>
                </c:pt>
                <c:pt idx="9">
                  <c:v>36.064</c:v>
                </c:pt>
                <c:pt idx="10">
                  <c:v>75.867283809174651</c:v>
                </c:pt>
                <c:pt idx="11">
                  <c:v>38.478556841388702</c:v>
                </c:pt>
                <c:pt idx="12">
                  <c:v>7.1165808307136649</c:v>
                </c:pt>
                <c:pt idx="13">
                  <c:v>40.366972477064223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118144"/>
        <c:axId val="128803968"/>
      </c:lineChart>
      <c:catAx>
        <c:axId val="128118144"/>
        <c:scaling>
          <c:orientation val="minMax"/>
        </c:scaling>
        <c:delete val="0"/>
        <c:axPos val="b"/>
        <c:majorGridlines>
          <c:spPr>
            <a:ln>
              <a:prstDash val="sysDot"/>
            </a:ln>
          </c:spPr>
        </c:majorGridlines>
        <c:minorGridlines/>
        <c:majorTickMark val="out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ru-RU"/>
          </a:p>
        </c:txPr>
        <c:crossAx val="128803968"/>
        <c:crosses val="autoZero"/>
        <c:auto val="1"/>
        <c:lblAlgn val="ctr"/>
        <c:lblOffset val="100"/>
        <c:noMultiLvlLbl val="0"/>
      </c:catAx>
      <c:valAx>
        <c:axId val="12880396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281181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0.48827</cdr:x>
      <cdr:y>0.10335</cdr:y>
    </cdr:from>
    <cdr:to>
      <cdr:x>0.62396</cdr:x>
      <cdr:y>0.2203</cdr:y>
    </cdr:to>
    <cdr:sp macro="" textlink="">
      <cdr:nvSpPr>
        <cdr:cNvPr id="8" name="Полилиния 7"/>
        <cdr:cNvSpPr/>
      </cdr:nvSpPr>
      <cdr:spPr>
        <a:xfrm xmlns:a="http://schemas.openxmlformats.org/drawingml/2006/main">
          <a:off x="3125327" y="484820"/>
          <a:ext cx="868548" cy="548644"/>
        </a:xfrm>
        <a:custGeom xmlns:a="http://schemas.openxmlformats.org/drawingml/2006/main">
          <a:avLst/>
          <a:gdLst>
            <a:gd name="connsiteX0" fmla="*/ 36973 w 868548"/>
            <a:gd name="connsiteY0" fmla="*/ 205744 h 548644"/>
            <a:gd name="connsiteX1" fmla="*/ 341773 w 868548"/>
            <a:gd name="connsiteY1" fmla="*/ 43819 h 548644"/>
            <a:gd name="connsiteX2" fmla="*/ 732298 w 868548"/>
            <a:gd name="connsiteY2" fmla="*/ 15244 h 548644"/>
            <a:gd name="connsiteX3" fmla="*/ 865648 w 868548"/>
            <a:gd name="connsiteY3" fmla="*/ 253369 h 548644"/>
            <a:gd name="connsiteX4" fmla="*/ 627523 w 868548"/>
            <a:gd name="connsiteY4" fmla="*/ 453394 h 548644"/>
            <a:gd name="connsiteX5" fmla="*/ 294148 w 868548"/>
            <a:gd name="connsiteY5" fmla="*/ 548644 h 548644"/>
            <a:gd name="connsiteX6" fmla="*/ 94123 w 868548"/>
            <a:gd name="connsiteY6" fmla="*/ 520069 h 548644"/>
            <a:gd name="connsiteX7" fmla="*/ 8398 w 868548"/>
            <a:gd name="connsiteY7" fmla="*/ 367669 h 548644"/>
            <a:gd name="connsiteX8" fmla="*/ 36973 w 868548"/>
            <a:gd name="connsiteY8" fmla="*/ 205744 h 548644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</a:cxnLst>
          <a:rect l="l" t="t" r="r" b="b"/>
          <a:pathLst>
            <a:path w="868548" h="548644">
              <a:moveTo>
                <a:pt x="36973" y="205744"/>
              </a:moveTo>
              <a:cubicBezTo>
                <a:pt x="92535" y="151769"/>
                <a:pt x="225886" y="75569"/>
                <a:pt x="341773" y="43819"/>
              </a:cubicBezTo>
              <a:cubicBezTo>
                <a:pt x="457661" y="12069"/>
                <a:pt x="644986" y="-19681"/>
                <a:pt x="732298" y="15244"/>
              </a:cubicBezTo>
              <a:cubicBezTo>
                <a:pt x="819610" y="50169"/>
                <a:pt x="883110" y="180344"/>
                <a:pt x="865648" y="253369"/>
              </a:cubicBezTo>
              <a:cubicBezTo>
                <a:pt x="848186" y="326394"/>
                <a:pt x="722773" y="404182"/>
                <a:pt x="627523" y="453394"/>
              </a:cubicBezTo>
              <a:cubicBezTo>
                <a:pt x="532273" y="502606"/>
                <a:pt x="383048" y="537532"/>
                <a:pt x="294148" y="548644"/>
              </a:cubicBezTo>
              <a:cubicBezTo>
                <a:pt x="205248" y="559756"/>
                <a:pt x="141748" y="550231"/>
                <a:pt x="94123" y="520069"/>
              </a:cubicBezTo>
              <a:cubicBezTo>
                <a:pt x="46498" y="489907"/>
                <a:pt x="13160" y="423232"/>
                <a:pt x="8398" y="367669"/>
              </a:cubicBezTo>
              <a:cubicBezTo>
                <a:pt x="3635" y="312107"/>
                <a:pt x="-18589" y="259719"/>
                <a:pt x="36973" y="205744"/>
              </a:cubicBezTo>
              <a:close/>
            </a:path>
          </a:pathLst>
        </a:custGeom>
        <a:noFill xmlns:a="http://schemas.openxmlformats.org/drawingml/2006/main"/>
        <a:ln xmlns:a="http://schemas.openxmlformats.org/drawingml/2006/main" w="12700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0.61122</cdr:x>
      <cdr:y>0.47568</cdr:y>
    </cdr:from>
    <cdr:to>
      <cdr:x>0.73067</cdr:x>
      <cdr:y>0.616</cdr:y>
    </cdr:to>
    <cdr:sp macro="" textlink="">
      <cdr:nvSpPr>
        <cdr:cNvPr id="9" name="Полилиния 8"/>
        <cdr:cNvSpPr/>
      </cdr:nvSpPr>
      <cdr:spPr>
        <a:xfrm xmlns:a="http://schemas.openxmlformats.org/drawingml/2006/main">
          <a:off x="3912292" y="2231464"/>
          <a:ext cx="764605" cy="658247"/>
        </a:xfrm>
        <a:custGeom xmlns:a="http://schemas.openxmlformats.org/drawingml/2006/main">
          <a:avLst/>
          <a:gdLst>
            <a:gd name="connsiteX0" fmla="*/ 688283 w 764605"/>
            <a:gd name="connsiteY0" fmla="*/ 40250 h 658247"/>
            <a:gd name="connsiteX1" fmla="*/ 469208 w 764605"/>
            <a:gd name="connsiteY1" fmla="*/ 2150 h 658247"/>
            <a:gd name="connsiteX2" fmla="*/ 278708 w 764605"/>
            <a:gd name="connsiteY2" fmla="*/ 97400 h 658247"/>
            <a:gd name="connsiteX3" fmla="*/ 59633 w 764605"/>
            <a:gd name="connsiteY3" fmla="*/ 268850 h 658247"/>
            <a:gd name="connsiteX4" fmla="*/ 2483 w 764605"/>
            <a:gd name="connsiteY4" fmla="*/ 421250 h 658247"/>
            <a:gd name="connsiteX5" fmla="*/ 40583 w 764605"/>
            <a:gd name="connsiteY5" fmla="*/ 630800 h 658247"/>
            <a:gd name="connsiteX6" fmla="*/ 297758 w 764605"/>
            <a:gd name="connsiteY6" fmla="*/ 640325 h 658247"/>
            <a:gd name="connsiteX7" fmla="*/ 631133 w 764605"/>
            <a:gd name="connsiteY7" fmla="*/ 487925 h 658247"/>
            <a:gd name="connsiteX8" fmla="*/ 764483 w 764605"/>
            <a:gd name="connsiteY8" fmla="*/ 145025 h 658247"/>
            <a:gd name="connsiteX9" fmla="*/ 612083 w 764605"/>
            <a:gd name="connsiteY9" fmla="*/ 11675 h 658247"/>
            <a:gd name="connsiteX10" fmla="*/ 640658 w 764605"/>
            <a:gd name="connsiteY10" fmla="*/ 21200 h 658247"/>
            <a:gd name="connsiteX11" fmla="*/ 631133 w 764605"/>
            <a:gd name="connsiteY11" fmla="*/ 11675 h 658247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  <a:cxn ang="0">
              <a:pos x="connsiteX11" y="connsiteY11"/>
            </a:cxn>
          </a:cxnLst>
          <a:rect l="l" t="t" r="r" b="b"/>
          <a:pathLst>
            <a:path w="764605" h="658247">
              <a:moveTo>
                <a:pt x="688283" y="40250"/>
              </a:moveTo>
              <a:cubicBezTo>
                <a:pt x="612876" y="16437"/>
                <a:pt x="537470" y="-7375"/>
                <a:pt x="469208" y="2150"/>
              </a:cubicBezTo>
              <a:cubicBezTo>
                <a:pt x="400946" y="11675"/>
                <a:pt x="346971" y="52950"/>
                <a:pt x="278708" y="97400"/>
              </a:cubicBezTo>
              <a:cubicBezTo>
                <a:pt x="210445" y="141850"/>
                <a:pt x="105670" y="214875"/>
                <a:pt x="59633" y="268850"/>
              </a:cubicBezTo>
              <a:cubicBezTo>
                <a:pt x="13596" y="322825"/>
                <a:pt x="5658" y="360925"/>
                <a:pt x="2483" y="421250"/>
              </a:cubicBezTo>
              <a:cubicBezTo>
                <a:pt x="-692" y="481575"/>
                <a:pt x="-8630" y="594288"/>
                <a:pt x="40583" y="630800"/>
              </a:cubicBezTo>
              <a:cubicBezTo>
                <a:pt x="89795" y="667313"/>
                <a:pt x="199333" y="664138"/>
                <a:pt x="297758" y="640325"/>
              </a:cubicBezTo>
              <a:cubicBezTo>
                <a:pt x="396183" y="616513"/>
                <a:pt x="553345" y="570475"/>
                <a:pt x="631133" y="487925"/>
              </a:cubicBezTo>
              <a:cubicBezTo>
                <a:pt x="708921" y="405375"/>
                <a:pt x="767658" y="224400"/>
                <a:pt x="764483" y="145025"/>
              </a:cubicBezTo>
              <a:cubicBezTo>
                <a:pt x="761308" y="65650"/>
                <a:pt x="632720" y="32312"/>
                <a:pt x="612083" y="11675"/>
              </a:cubicBezTo>
              <a:cubicBezTo>
                <a:pt x="591446" y="-8962"/>
                <a:pt x="637483" y="21200"/>
                <a:pt x="640658" y="21200"/>
              </a:cubicBezTo>
              <a:cubicBezTo>
                <a:pt x="643833" y="21200"/>
                <a:pt x="637483" y="16437"/>
                <a:pt x="631133" y="11675"/>
              </a:cubicBezTo>
            </a:path>
          </a:pathLst>
        </a:custGeom>
        <a:noFill xmlns:a="http://schemas.openxmlformats.org/drawingml/2006/main"/>
        <a:ln xmlns:a="http://schemas.openxmlformats.org/drawingml/2006/main" w="12700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0.36616</cdr:x>
      <cdr:y>0.18196</cdr:y>
    </cdr:from>
    <cdr:to>
      <cdr:x>0.46894</cdr:x>
      <cdr:y>0.48924</cdr:y>
    </cdr:to>
    <cdr:sp macro="" textlink="">
      <cdr:nvSpPr>
        <cdr:cNvPr id="10" name="Полилиния 9"/>
        <cdr:cNvSpPr/>
      </cdr:nvSpPr>
      <cdr:spPr>
        <a:xfrm xmlns:a="http://schemas.openxmlformats.org/drawingml/2006/main">
          <a:off x="2343701" y="853577"/>
          <a:ext cx="657912" cy="1441483"/>
        </a:xfrm>
        <a:custGeom xmlns:a="http://schemas.openxmlformats.org/drawingml/2006/main">
          <a:avLst/>
          <a:gdLst>
            <a:gd name="connsiteX0" fmla="*/ 637624 w 657912"/>
            <a:gd name="connsiteY0" fmla="*/ 46537 h 1441483"/>
            <a:gd name="connsiteX1" fmla="*/ 570949 w 657912"/>
            <a:gd name="connsiteY1" fmla="*/ 8437 h 1441483"/>
            <a:gd name="connsiteX2" fmla="*/ 456649 w 657912"/>
            <a:gd name="connsiteY2" fmla="*/ 17962 h 1441483"/>
            <a:gd name="connsiteX3" fmla="*/ 275674 w 657912"/>
            <a:gd name="connsiteY3" fmla="*/ 189412 h 1441483"/>
            <a:gd name="connsiteX4" fmla="*/ 170899 w 657912"/>
            <a:gd name="connsiteY4" fmla="*/ 446587 h 1441483"/>
            <a:gd name="connsiteX5" fmla="*/ 75649 w 657912"/>
            <a:gd name="connsiteY5" fmla="*/ 770437 h 1441483"/>
            <a:gd name="connsiteX6" fmla="*/ 8974 w 657912"/>
            <a:gd name="connsiteY6" fmla="*/ 1141912 h 1441483"/>
            <a:gd name="connsiteX7" fmla="*/ 28024 w 657912"/>
            <a:gd name="connsiteY7" fmla="*/ 1418137 h 1441483"/>
            <a:gd name="connsiteX8" fmla="*/ 256624 w 657912"/>
            <a:gd name="connsiteY8" fmla="*/ 1389562 h 1441483"/>
            <a:gd name="connsiteX9" fmla="*/ 399499 w 657912"/>
            <a:gd name="connsiteY9" fmla="*/ 1094287 h 1441483"/>
            <a:gd name="connsiteX10" fmla="*/ 532849 w 657912"/>
            <a:gd name="connsiteY10" fmla="*/ 760912 h 1441483"/>
            <a:gd name="connsiteX11" fmla="*/ 609049 w 657912"/>
            <a:gd name="connsiteY11" fmla="*/ 446587 h 1441483"/>
            <a:gd name="connsiteX12" fmla="*/ 656674 w 657912"/>
            <a:gd name="connsiteY12" fmla="*/ 122737 h 1441483"/>
            <a:gd name="connsiteX13" fmla="*/ 637624 w 657912"/>
            <a:gd name="connsiteY13" fmla="*/ 46537 h 1441483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  <a:cxn ang="0">
              <a:pos x="connsiteX11" y="connsiteY11"/>
            </a:cxn>
            <a:cxn ang="0">
              <a:pos x="connsiteX12" y="connsiteY12"/>
            </a:cxn>
            <a:cxn ang="0">
              <a:pos x="connsiteX13" y="connsiteY13"/>
            </a:cxn>
          </a:cxnLst>
          <a:rect l="l" t="t" r="r" b="b"/>
          <a:pathLst>
            <a:path w="657912" h="1441483">
              <a:moveTo>
                <a:pt x="637624" y="46537"/>
              </a:moveTo>
              <a:cubicBezTo>
                <a:pt x="623336" y="27487"/>
                <a:pt x="601111" y="13199"/>
                <a:pt x="570949" y="8437"/>
              </a:cubicBezTo>
              <a:cubicBezTo>
                <a:pt x="540786" y="3674"/>
                <a:pt x="505861" y="-12200"/>
                <a:pt x="456649" y="17962"/>
              </a:cubicBezTo>
              <a:cubicBezTo>
                <a:pt x="407437" y="48124"/>
                <a:pt x="323299" y="117974"/>
                <a:pt x="275674" y="189412"/>
              </a:cubicBezTo>
              <a:cubicBezTo>
                <a:pt x="228049" y="260850"/>
                <a:pt x="204236" y="349750"/>
                <a:pt x="170899" y="446587"/>
              </a:cubicBezTo>
              <a:cubicBezTo>
                <a:pt x="137561" y="543425"/>
                <a:pt x="102636" y="654550"/>
                <a:pt x="75649" y="770437"/>
              </a:cubicBezTo>
              <a:cubicBezTo>
                <a:pt x="48661" y="886325"/>
                <a:pt x="16911" y="1033962"/>
                <a:pt x="8974" y="1141912"/>
              </a:cubicBezTo>
              <a:cubicBezTo>
                <a:pt x="1036" y="1249862"/>
                <a:pt x="-13251" y="1376862"/>
                <a:pt x="28024" y="1418137"/>
              </a:cubicBezTo>
              <a:cubicBezTo>
                <a:pt x="69299" y="1459412"/>
                <a:pt x="194712" y="1443537"/>
                <a:pt x="256624" y="1389562"/>
              </a:cubicBezTo>
              <a:cubicBezTo>
                <a:pt x="318536" y="1335587"/>
                <a:pt x="353461" y="1199062"/>
                <a:pt x="399499" y="1094287"/>
              </a:cubicBezTo>
              <a:cubicBezTo>
                <a:pt x="445536" y="989512"/>
                <a:pt x="497924" y="868862"/>
                <a:pt x="532849" y="760912"/>
              </a:cubicBezTo>
              <a:cubicBezTo>
                <a:pt x="567774" y="652962"/>
                <a:pt x="588412" y="552949"/>
                <a:pt x="609049" y="446587"/>
              </a:cubicBezTo>
              <a:cubicBezTo>
                <a:pt x="629686" y="340225"/>
                <a:pt x="651912" y="187824"/>
                <a:pt x="656674" y="122737"/>
              </a:cubicBezTo>
              <a:cubicBezTo>
                <a:pt x="661436" y="57650"/>
                <a:pt x="651912" y="65587"/>
                <a:pt x="637624" y="46537"/>
              </a:cubicBezTo>
              <a:close/>
            </a:path>
          </a:pathLst>
        </a:custGeom>
        <a:noFill xmlns:a="http://schemas.openxmlformats.org/drawingml/2006/main"/>
        <a:ln xmlns:a="http://schemas.openxmlformats.org/drawingml/2006/main" w="12700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9BDA3-84BD-4C3C-A69B-1EA10ED5FF13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6999E-93F7-4223-9845-621C3FD676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570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C00E3-0CE6-48D2-AB80-87A568F79FD8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2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3C2E3C-FB81-41BB-87F3-4E801521C6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804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C2E3C-FB81-41BB-87F3-4E801521C69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5736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C2E3C-FB81-41BB-87F3-4E801521C69C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0363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C2E3C-FB81-41BB-87F3-4E801521C69C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9710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C2E3C-FB81-41BB-87F3-4E801521C69C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9617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C2E3C-FB81-41BB-87F3-4E801521C69C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4810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C2E3C-FB81-41BB-87F3-4E801521C69C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6954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C2E3C-FB81-41BB-87F3-4E801521C69C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5383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ACB0763-11EA-46A3-B63A-B8159867E266}" type="slidenum">
              <a:rPr lang="ru-RU" altLang="ru-RU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16</a:t>
            </a:fld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C2E3C-FB81-41BB-87F3-4E801521C69C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5061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C2E3C-FB81-41BB-87F3-4E801521C69C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1864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C2E3C-FB81-41BB-87F3-4E801521C69C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840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C2E3C-FB81-41BB-87F3-4E801521C69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7098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C2E3C-FB81-41BB-87F3-4E801521C69C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0379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C2E3C-FB81-41BB-87F3-4E801521C69C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7408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C2E3C-FB81-41BB-87F3-4E801521C69C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8609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C2E3C-FB81-41BB-87F3-4E801521C69C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2915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C2E3C-FB81-41BB-87F3-4E801521C69C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87826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C2E3C-FB81-41BB-87F3-4E801521C69C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148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ACB0763-11EA-46A3-B63A-B8159867E266}" type="slidenum">
              <a:rPr lang="ru-RU" altLang="ru-RU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3</a:t>
            </a:fld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ACB0763-11EA-46A3-B63A-B8159867E266}" type="slidenum">
              <a:rPr lang="ru-RU" altLang="ru-RU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4</a:t>
            </a:fld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C2E3C-FB81-41BB-87F3-4E801521C69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801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C2E3C-FB81-41BB-87F3-4E801521C69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785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C2E3C-FB81-41BB-87F3-4E801521C69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46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ACB0763-11EA-46A3-B63A-B8159867E266}" type="slidenum">
              <a:rPr lang="ru-RU" altLang="ru-RU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8</a:t>
            </a:fld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C2E3C-FB81-41BB-87F3-4E801521C69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191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B43D1-82CB-47B9-95F7-D33685BDFA51}" type="datetime1">
              <a:rPr lang="en-US"/>
              <a:pPr>
                <a:defRPr/>
              </a:pPr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7FFD-70CD-4C5C-8117-5884EA760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01E5-81BD-44E5-8E20-462C2C5FEFE5}" type="datetime1">
              <a:rPr lang="en-US"/>
              <a:pPr>
                <a:defRPr/>
              </a:pPr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BE88E-3ED5-4852-8D89-B50379241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6D683-A615-41BD-A4D8-17705CB114A0}" type="datetime1">
              <a:rPr lang="en-US"/>
              <a:pPr>
                <a:defRPr/>
              </a:pPr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4C045-341C-4E2D-AF88-1D9C503885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9D356-0850-4AA5-9828-F5C95292837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042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7838C-AED8-4BA5-8652-AEE276FCC083}" type="datetime1">
              <a:rPr lang="en-US"/>
              <a:pPr>
                <a:defRPr/>
              </a:pPr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5F501-F5CC-4E12-934E-78BB5E4DA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F4A4C-A39D-40F9-985D-C7DCB93C0DB5}" type="datetime1">
              <a:rPr lang="en-US"/>
              <a:pPr>
                <a:defRPr/>
              </a:pPr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318A3-27E7-4D27-924C-4173717FF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A3BEA-EE38-406D-A93D-A1B7A0C50F31}" type="datetime1">
              <a:rPr lang="en-US"/>
              <a:pPr>
                <a:defRPr/>
              </a:pPr>
              <a:t>3/4/2016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1699C-A097-4533-BEFF-B1452833F2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AF676-6045-4445-B3A3-69CE264AAD80}" type="datetime1">
              <a:rPr lang="en-US"/>
              <a:pPr>
                <a:defRPr/>
              </a:pPr>
              <a:t>3/4/2016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8C458-4B9D-4501-AB19-9D129E281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E988B-86FF-4F79-A487-7C318366F71F}" type="datetime1">
              <a:rPr lang="en-US"/>
              <a:pPr>
                <a:defRPr/>
              </a:pPr>
              <a:t>3/4/2016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1CD07-29D6-4A4D-ADEA-1E0E2DFE2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96C13-5674-4527-A7EC-B9690D91A02D}" type="datetime1">
              <a:rPr lang="en-US"/>
              <a:pPr>
                <a:defRPr/>
              </a:pPr>
              <a:t>3/4/2016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36B3D-EFD3-47A2-82AF-07B5235D9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9FD65-7BC8-484C-874A-A3895B64CC55}" type="datetime1">
              <a:rPr lang="en-US"/>
              <a:pPr>
                <a:defRPr/>
              </a:pPr>
              <a:t>3/4/2016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45757-2996-489D-9DE7-5C2053F78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B2E26-330E-4C2F-B5E7-B7743EB347D8}" type="datetime1">
              <a:rPr lang="en-US"/>
              <a:pPr>
                <a:defRPr/>
              </a:pPr>
              <a:t>3/4/2016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0040B-1B69-4DF3-82DE-71CA80F2D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FBE2B9D-1697-4090-97E9-0A438BE077E8}" type="datetime1">
              <a:rPr lang="en-US"/>
              <a:pPr>
                <a:defRPr/>
              </a:pPr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B1F37826-9FC6-4A47-B435-94C6280B7F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chart" Target="../charts/char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685800" y="1736886"/>
            <a:ext cx="7772400" cy="2206625"/>
          </a:xfrm>
        </p:spPr>
        <p:txBody>
          <a:bodyPr/>
          <a:lstStyle/>
          <a:p>
            <a:pPr eaLnBrk="1" hangingPunct="1"/>
            <a:r>
              <a:rPr lang="ru-RU" sz="2800" dirty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Федеральный  закон № 442-ФЗ «Об основах социального обслуживания граждан в Российской Федерации»: региональные особенности реализации</a:t>
            </a:r>
            <a:br>
              <a:rPr lang="ru-RU" sz="2800" dirty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</a:br>
            <a:endParaRPr lang="en-US" sz="2900" dirty="0" smtClean="0">
              <a:solidFill>
                <a:srgbClr val="21386F"/>
              </a:solidFill>
              <a:latin typeface="Myriad Pro Semibold"/>
              <a:ea typeface="ＭＳ Ｐゴシック"/>
              <a:cs typeface="ＭＳ Ｐゴシック"/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279400" y="3666623"/>
            <a:ext cx="8648700" cy="908050"/>
          </a:xfrm>
        </p:spPr>
        <p:txBody>
          <a:bodyPr/>
          <a:lstStyle/>
          <a:p>
            <a:pPr eaLnBrk="1" hangingPunct="1"/>
            <a:r>
              <a:rPr lang="ru-RU" sz="1800" dirty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по результатам реализации проекта : «Анализ результатов применения положений Федерального закона № 442-фз от 28 декабря 2013 года «Об основах социального обслуживания граждан в Российской </a:t>
            </a:r>
            <a:r>
              <a:rPr lang="ru-RU" sz="1800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Федерации», а также формирования нормативной правовой базы в целях реализации его положений на федеральном уровне и на примере отдельных субъектов Российской Федерации»</a:t>
            </a:r>
            <a:r>
              <a:rPr lang="ru-RU" sz="1800" dirty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/>
            </a:r>
            <a:br>
              <a:rPr lang="ru-RU" sz="1800" dirty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</a:br>
            <a:endParaRPr lang="ru-RU" sz="2000" dirty="0" smtClean="0">
              <a:solidFill>
                <a:srgbClr val="000066"/>
              </a:solidFill>
              <a:latin typeface="Myriad Pro"/>
              <a:ea typeface="ＭＳ Ｐゴシック"/>
              <a:cs typeface="ＭＳ Ｐゴシック"/>
            </a:endParaRPr>
          </a:p>
          <a:p>
            <a:pPr eaLnBrk="1" hangingPunct="1"/>
            <a:r>
              <a:rPr lang="ru-RU" sz="2000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ИСП НИУ- ВШЭ</a:t>
            </a:r>
          </a:p>
          <a:p>
            <a:pPr eaLnBrk="1" hangingPunct="1"/>
            <a:r>
              <a:rPr lang="ru-RU" sz="2000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16 </a:t>
            </a:r>
            <a:r>
              <a:rPr lang="ru-RU" sz="2000" dirty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февраля </a:t>
            </a:r>
            <a:r>
              <a:rPr lang="ru-RU" sz="2000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2016</a:t>
            </a:r>
            <a:endParaRPr kumimoji="1" lang="ru-RU" sz="1400" dirty="0" smtClean="0">
              <a:solidFill>
                <a:srgbClr val="000066"/>
              </a:solidFill>
              <a:latin typeface="Myriad Pro"/>
              <a:ea typeface="ＭＳ Ｐゴシック"/>
              <a:cs typeface="ＭＳ Ｐゴシック"/>
            </a:endParaRPr>
          </a:p>
        </p:txBody>
      </p:sp>
      <p:sp>
        <p:nvSpPr>
          <p:cNvPr id="13316" name="Subtitle 2"/>
          <p:cNvSpPr txBox="1">
            <a:spLocks/>
          </p:cNvSpPr>
          <p:nvPr/>
        </p:nvSpPr>
        <p:spPr bwMode="auto">
          <a:xfrm>
            <a:off x="1371600" y="6467475"/>
            <a:ext cx="64008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lang="ru-RU" sz="800" dirty="0">
              <a:solidFill>
                <a:schemeClr val="bg1"/>
              </a:solidFill>
            </a:endParaRPr>
          </a:p>
          <a:p>
            <a:pPr algn="ctr">
              <a:spcBef>
                <a:spcPct val="20000"/>
              </a:spcBef>
            </a:pPr>
            <a:r>
              <a:rPr lang="en-US" sz="800" dirty="0">
                <a:solidFill>
                  <a:schemeClr val="bg1"/>
                </a:solidFill>
              </a:rPr>
              <a:t>www.hse.ru</a:t>
            </a:r>
            <a:r>
              <a:rPr lang="ru-RU" sz="800" dirty="0">
                <a:solidFill>
                  <a:schemeClr val="bg1"/>
                </a:solidFill>
              </a:rPr>
              <a:t> 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</a:t>
            </a:r>
            <a:r>
              <a:rPr lang="ru-RU" sz="800" dirty="0">
                <a:solidFill>
                  <a:schemeClr val="bg1"/>
                </a:solidFill>
              </a:rPr>
              <a:t>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239564" y="428625"/>
            <a:ext cx="735264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dirty="0">
                <a:solidFill>
                  <a:schemeClr val="bg1"/>
                </a:solidFill>
                <a:latin typeface="Myriad Pro"/>
              </a:rPr>
              <a:t>Некоторые </a:t>
            </a:r>
            <a:r>
              <a:rPr lang="ru-RU" sz="2000" dirty="0" smtClean="0">
                <a:solidFill>
                  <a:schemeClr val="bg1"/>
                </a:solidFill>
                <a:latin typeface="Myriad Pro"/>
              </a:rPr>
              <a:t>проблемы и </a:t>
            </a:r>
            <a:r>
              <a:rPr lang="ru-RU" sz="2000" dirty="0">
                <a:solidFill>
                  <a:schemeClr val="bg1"/>
                </a:solidFill>
                <a:latin typeface="Myriad Pro"/>
              </a:rPr>
              <a:t>риски реализации 442-ФЗ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Myriad Pro"/>
              </a:rPr>
              <a:t> </a:t>
            </a:r>
            <a:endParaRPr lang="ru-RU" sz="16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39841" y="1315444"/>
            <a:ext cx="5929643" cy="923081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Несогласованность №442-ФЗ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и №120-ФЗ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«Об основах системы профилактики безнадзорности и правонарушений несовершеннолетних»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. 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endParaRPr lang="ru-RU" sz="1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52213" y="1315444"/>
            <a:ext cx="2210764" cy="313932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регионы в нарушение закона социальные </a:t>
            </a:r>
            <a:r>
              <a:rPr lang="ru-RU" dirty="0"/>
              <a:t>услуги детям, находящимся в опасном </a:t>
            </a:r>
            <a:r>
              <a:rPr lang="ru-RU" dirty="0" smtClean="0"/>
              <a:t>положении оказывают </a:t>
            </a:r>
            <a:r>
              <a:rPr lang="ru-RU" dirty="0"/>
              <a:t>на прежних условиях, т.е. только в рамках № </a:t>
            </a:r>
            <a:r>
              <a:rPr lang="ru-RU" dirty="0" smtClean="0"/>
              <a:t>120-ФЗ.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9501" y="2464434"/>
            <a:ext cx="2695955" cy="424731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№ </a:t>
            </a:r>
            <a:r>
              <a:rPr lang="ru-RU" dirty="0"/>
              <a:t>442-ФЗ:</a:t>
            </a:r>
          </a:p>
          <a:p>
            <a:r>
              <a:rPr lang="ru-RU" dirty="0"/>
              <a:t>- заявление от законных представителей или органа опеки и попечительства;</a:t>
            </a:r>
          </a:p>
          <a:p>
            <a:r>
              <a:rPr lang="ru-RU" dirty="0"/>
              <a:t>- индивидуальная программа получателя социальных услуг (ИППСУ);</a:t>
            </a:r>
          </a:p>
          <a:p>
            <a:r>
              <a:rPr lang="ru-RU" dirty="0"/>
              <a:t>- договор с законными представителями или органами опеки и попечительства;</a:t>
            </a:r>
          </a:p>
          <a:p>
            <a:r>
              <a:rPr lang="ru-RU" dirty="0"/>
              <a:t>- акт оказанных услуг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022" y="1600199"/>
            <a:ext cx="781050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125371" y="2458289"/>
            <a:ext cx="3726842" cy="424731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№ </a:t>
            </a:r>
            <a:r>
              <a:rPr lang="ru-RU" dirty="0"/>
              <a:t>120-ФЗ и № 481-ППРФ:</a:t>
            </a:r>
          </a:p>
          <a:p>
            <a:r>
              <a:rPr lang="ru-RU" dirty="0"/>
              <a:t>- акт органа опеки и попечительства; приговор, </a:t>
            </a:r>
            <a:r>
              <a:rPr lang="ru-RU" dirty="0" smtClean="0"/>
              <a:t>постановление </a:t>
            </a:r>
            <a:r>
              <a:rPr lang="ru-RU" dirty="0"/>
              <a:t>суда; постановление КДН и ЗП, прокурора, следователя, органа дознания или начальника </a:t>
            </a:r>
            <a:r>
              <a:rPr lang="ru-RU" dirty="0" smtClean="0"/>
              <a:t>ОВД;</a:t>
            </a:r>
            <a:endParaRPr lang="ru-RU" dirty="0"/>
          </a:p>
          <a:p>
            <a:r>
              <a:rPr lang="ru-RU" dirty="0"/>
              <a:t>- трехстороннее соглашение между законным представителем, органом опеки и попечительства и учреждением </a:t>
            </a:r>
            <a:r>
              <a:rPr lang="ru-RU" dirty="0" smtClean="0"/>
              <a:t>СО;</a:t>
            </a:r>
            <a:endParaRPr lang="ru-RU" dirty="0"/>
          </a:p>
          <a:p>
            <a:r>
              <a:rPr lang="ru-RU" dirty="0"/>
              <a:t>- индивидуальный план развития и жизнеустройства ребенка (ИПРЖР).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1239564" y="2238525"/>
            <a:ext cx="484632" cy="244602"/>
          </a:xfrm>
          <a:prstGeom prst="downArrow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585" y="2223615"/>
            <a:ext cx="62230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673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</a:t>
            </a:r>
            <a:r>
              <a:rPr lang="ru-RU" sz="800" dirty="0">
                <a:solidFill>
                  <a:schemeClr val="bg1"/>
                </a:solidFill>
              </a:rPr>
              <a:t>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239564" y="428625"/>
            <a:ext cx="735264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dirty="0">
                <a:solidFill>
                  <a:schemeClr val="bg1"/>
                </a:solidFill>
                <a:latin typeface="Myriad Pro"/>
              </a:rPr>
              <a:t>Некоторые </a:t>
            </a:r>
            <a:r>
              <a:rPr lang="ru-RU" sz="2000" dirty="0" smtClean="0">
                <a:solidFill>
                  <a:schemeClr val="bg1"/>
                </a:solidFill>
                <a:latin typeface="Myriad Pro"/>
              </a:rPr>
              <a:t>проблемы </a:t>
            </a:r>
            <a:r>
              <a:rPr lang="ru-RU" sz="2000" dirty="0">
                <a:solidFill>
                  <a:schemeClr val="bg1"/>
                </a:solidFill>
                <a:latin typeface="Myriad Pro"/>
              </a:rPr>
              <a:t>и риски реализации </a:t>
            </a:r>
            <a:r>
              <a:rPr lang="ru-RU" sz="2000" dirty="0" smtClean="0">
                <a:solidFill>
                  <a:schemeClr val="bg1"/>
                </a:solidFill>
                <a:latin typeface="Myriad Pro"/>
              </a:rPr>
              <a:t>442-ФЗ (продолжение)</a:t>
            </a:r>
            <a:endParaRPr lang="ru-RU" sz="2000" dirty="0">
              <a:solidFill>
                <a:schemeClr val="bg1"/>
              </a:solidFill>
              <a:latin typeface="Myriad Pro"/>
            </a:endParaRPr>
          </a:p>
          <a:p>
            <a:r>
              <a:rPr lang="ru-RU" sz="1600" dirty="0" smtClean="0">
                <a:solidFill>
                  <a:schemeClr val="bg1"/>
                </a:solidFill>
                <a:latin typeface="Myriad Pro"/>
              </a:rPr>
              <a:t> </a:t>
            </a:r>
            <a:endParaRPr lang="ru-RU" sz="16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6115" y="1634654"/>
            <a:ext cx="5373005" cy="4650031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Проблемы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расчета среднедушевого дохода для предоставления услуг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бесплатно или для расчета оплаты</a:t>
            </a:r>
            <a:endParaRPr lang="ru-RU" sz="1800" b="1" dirty="0">
              <a:latin typeface="Arial" pitchFamily="34" charset="0"/>
              <a:cs typeface="Arial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А) состав домохозяйства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(учитываются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супруги</a:t>
            </a:r>
            <a:r>
              <a:rPr lang="ru-RU" sz="1800" i="1" dirty="0">
                <a:latin typeface="Arial" pitchFamily="34" charset="0"/>
                <a:cs typeface="Arial" pitchFamily="34" charset="0"/>
              </a:rPr>
              <a:t>, родители, несовершеннолетние дети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Б) виды доходов: излишняя детализация одних (например, </a:t>
            </a:r>
            <a:r>
              <a:rPr lang="ru-RU" sz="1800" i="1" dirty="0">
                <a:latin typeface="Arial" pitchFamily="34" charset="0"/>
                <a:cs typeface="Arial" pitchFamily="34" charset="0"/>
              </a:rPr>
              <a:t>от использования трубопроводов, линий электропередачи и линий оптико-волоконной связи и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т.д. ) и сокращенный список других (</a:t>
            </a:r>
            <a:r>
              <a:rPr lang="ru-RU" sz="1800" i="1" dirty="0">
                <a:latin typeface="Arial" pitchFamily="34" charset="0"/>
                <a:cs typeface="Arial" pitchFamily="34" charset="0"/>
              </a:rPr>
              <a:t>пенсии пособия, стипендии и иные аналогичные выплаты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В) документ о принадлежащем получателю имуществе на праве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собственности</a:t>
            </a:r>
          </a:p>
          <a:p>
            <a:pPr marL="0" indent="0">
              <a:spcAft>
                <a:spcPts val="600"/>
              </a:spcAft>
              <a:buNone/>
            </a:pP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9120" y="3592550"/>
            <a:ext cx="781050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6270170" y="2507058"/>
            <a:ext cx="2873830" cy="25853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dirty="0"/>
              <a:t>Методика расчета среднедушевого дохода для предоставления социальных услуг утверждается Минтрудом, след. возможности регионов по решению проблемы ограничены</a:t>
            </a:r>
          </a:p>
        </p:txBody>
      </p:sp>
    </p:spTree>
    <p:extLst>
      <p:ext uri="{BB962C8B-B14F-4D97-AF65-F5344CB8AC3E}">
        <p14:creationId xmlns:p14="http://schemas.microsoft.com/office/powerpoint/2010/main" val="330733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</a:t>
            </a:r>
            <a:r>
              <a:rPr lang="ru-RU" sz="800" dirty="0">
                <a:solidFill>
                  <a:schemeClr val="bg1"/>
                </a:solidFill>
              </a:rPr>
              <a:t>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239564" y="428625"/>
            <a:ext cx="735264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dirty="0">
                <a:solidFill>
                  <a:schemeClr val="bg1"/>
                </a:solidFill>
                <a:latin typeface="Myriad Pro"/>
              </a:rPr>
              <a:t>Некоторые </a:t>
            </a:r>
            <a:r>
              <a:rPr lang="ru-RU" sz="2000" dirty="0" smtClean="0">
                <a:solidFill>
                  <a:schemeClr val="bg1"/>
                </a:solidFill>
                <a:latin typeface="Myriad Pro"/>
              </a:rPr>
              <a:t>проблемы </a:t>
            </a:r>
            <a:r>
              <a:rPr lang="ru-RU" sz="2000" dirty="0">
                <a:solidFill>
                  <a:schemeClr val="bg1"/>
                </a:solidFill>
                <a:latin typeface="Myriad Pro"/>
              </a:rPr>
              <a:t>и риски реализации </a:t>
            </a:r>
            <a:r>
              <a:rPr lang="ru-RU" sz="2000" dirty="0" smtClean="0">
                <a:solidFill>
                  <a:schemeClr val="bg1"/>
                </a:solidFill>
                <a:latin typeface="Myriad Pro"/>
              </a:rPr>
              <a:t>442-ФЗ (продолжение)</a:t>
            </a:r>
            <a:endParaRPr lang="ru-RU" sz="2000" dirty="0">
              <a:solidFill>
                <a:schemeClr val="bg1"/>
              </a:solidFill>
              <a:latin typeface="Myriad Pro"/>
            </a:endParaRPr>
          </a:p>
          <a:p>
            <a:r>
              <a:rPr lang="ru-RU" sz="1600" dirty="0" smtClean="0">
                <a:solidFill>
                  <a:schemeClr val="bg1"/>
                </a:solidFill>
                <a:latin typeface="Myriad Pro"/>
              </a:rPr>
              <a:t> </a:t>
            </a:r>
            <a:endParaRPr lang="ru-RU" sz="16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6114" y="1459496"/>
            <a:ext cx="5373005" cy="1717556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ru-RU" sz="1800" b="1" dirty="0">
                <a:latin typeface="Arial" pitchFamily="34" charset="0"/>
                <a:cs typeface="Arial" pitchFamily="34" charset="0"/>
              </a:rPr>
              <a:t>Неравный доступ граждан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, уже получающих услуги и вновь входящих в систему социального обслуживания: для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первых -условия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предоставления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услуг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не могут быть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ухудшены,  а на 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граждан, вновь вошедшие  в систему, распространяются новые правила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9120" y="2092721"/>
            <a:ext cx="781050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6115" y="3260298"/>
            <a:ext cx="5373005" cy="34163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b="1" dirty="0" smtClean="0"/>
              <a:t>Отсутствие единых стандартов </a:t>
            </a:r>
            <a:r>
              <a:rPr lang="ru-RU" b="1" dirty="0" err="1" smtClean="0"/>
              <a:t>соцуслуг</a:t>
            </a:r>
            <a:endParaRPr lang="ru-RU" b="1" dirty="0" smtClean="0"/>
          </a:p>
          <a:p>
            <a:r>
              <a:rPr lang="ru-RU" dirty="0" smtClean="0"/>
              <a:t>Порядок </a:t>
            </a:r>
            <a:r>
              <a:rPr lang="ru-RU" dirty="0"/>
              <a:t>предоставления социальных услуг разрабатывается каждым субъектом РФ самостоятельно и включает в себя установление стандарта социальной услуги (статья 27 ). </a:t>
            </a:r>
          </a:p>
          <a:p>
            <a:r>
              <a:rPr lang="ru-RU" dirty="0"/>
              <a:t>Минтруд не дается </a:t>
            </a:r>
            <a:r>
              <a:rPr lang="ru-RU" dirty="0" smtClean="0"/>
              <a:t>методического обеспечения для разработки стандартов </a:t>
            </a:r>
            <a:r>
              <a:rPr lang="ru-RU" dirty="0"/>
              <a:t>социальных услуг по соответствующим формам социального обслуживания, что создает проблемы при разработке стандартов социальных услуг на уровне региона. 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9121" y="4554121"/>
            <a:ext cx="781050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6270169" y="1422726"/>
            <a:ext cx="2873830" cy="175432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Регионы вынуждены разрабатывать собственные правила, чтобы выровнять условия получения </a:t>
            </a:r>
            <a:r>
              <a:rPr lang="ru-RU" dirty="0" err="1" smtClean="0"/>
              <a:t>соцуслуг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270171" y="3398798"/>
            <a:ext cx="2873829" cy="313932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dirty="0"/>
              <a:t>Разработка стандартов на каждую услугу, включенную в перечень социальных услуг на региональном уровне может способствовать существенной региональной дифференциации в сфере социального обслуживания </a:t>
            </a:r>
          </a:p>
        </p:txBody>
      </p:sp>
    </p:spTree>
    <p:extLst>
      <p:ext uri="{BB962C8B-B14F-4D97-AF65-F5344CB8AC3E}">
        <p14:creationId xmlns:p14="http://schemas.microsoft.com/office/powerpoint/2010/main" val="196008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</a:t>
            </a:r>
            <a:r>
              <a:rPr lang="ru-RU" sz="800" dirty="0">
                <a:solidFill>
                  <a:schemeClr val="bg1"/>
                </a:solidFill>
              </a:rPr>
              <a:t>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239564" y="428625"/>
            <a:ext cx="735264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dirty="0">
                <a:solidFill>
                  <a:schemeClr val="bg1"/>
                </a:solidFill>
                <a:latin typeface="Myriad Pro"/>
              </a:rPr>
              <a:t>Некоторые </a:t>
            </a:r>
            <a:r>
              <a:rPr lang="ru-RU" sz="2000" dirty="0" smtClean="0">
                <a:solidFill>
                  <a:schemeClr val="bg1"/>
                </a:solidFill>
                <a:latin typeface="Myriad Pro"/>
              </a:rPr>
              <a:t>проблемы и </a:t>
            </a:r>
            <a:r>
              <a:rPr lang="ru-RU" sz="2000" dirty="0">
                <a:solidFill>
                  <a:schemeClr val="bg1"/>
                </a:solidFill>
                <a:latin typeface="Myriad Pro"/>
              </a:rPr>
              <a:t>риски реализации </a:t>
            </a:r>
            <a:r>
              <a:rPr lang="ru-RU" sz="2000" dirty="0" smtClean="0">
                <a:solidFill>
                  <a:schemeClr val="bg1"/>
                </a:solidFill>
                <a:latin typeface="Myriad Pro"/>
              </a:rPr>
              <a:t>442-ФЗ (продолжение)</a:t>
            </a:r>
            <a:endParaRPr lang="ru-RU" sz="2000" dirty="0">
              <a:solidFill>
                <a:schemeClr val="bg1"/>
              </a:solidFill>
              <a:latin typeface="Myriad Pro"/>
            </a:endParaRPr>
          </a:p>
          <a:p>
            <a:r>
              <a:rPr lang="ru-RU" sz="1600" dirty="0" smtClean="0">
                <a:solidFill>
                  <a:schemeClr val="bg1"/>
                </a:solidFill>
                <a:latin typeface="Myriad Pro"/>
              </a:rPr>
              <a:t> </a:t>
            </a:r>
            <a:endParaRPr lang="ru-RU" sz="16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5588" y="1600199"/>
            <a:ext cx="5349648" cy="5060951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Непроработанность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 механизмов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оказания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срочных социальных услуг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: 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должны оказываться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незамедлительно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(без составления ИППСУ и без заключения договора), но заявитель должен быть признан нуждающимся, а решение о нуждаемости принимает уполномоченный орган СФ, что требует времени и усложняет процедуру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б)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в ряде случаев невозможно  получить от клиента заявление или подпись на акте о предоставлении срочных социальных услуг (например, при оказании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психологической помощи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по телефону доверия).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В) обстоятельства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, которые перечислены в законе, не охватывают все возможные кризисные ситуации, согласно которым требуется срочная социальная помощь. </a:t>
            </a:r>
          </a:p>
          <a:p>
            <a:endParaRPr lang="ru-RU" sz="1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574970" y="2179050"/>
            <a:ext cx="2162629" cy="369331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dirty="0"/>
              <a:t>На региональном уровне слабо прописаны регламент и порядок предоставления срочных социальных услуг. </a:t>
            </a:r>
            <a:endParaRPr lang="ru-RU" dirty="0" smtClean="0"/>
          </a:p>
          <a:p>
            <a:r>
              <a:rPr lang="ru-RU" dirty="0" smtClean="0"/>
              <a:t>Регионы ждут гармонизации законодательства на федеральном уровне 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042" y="3964806"/>
            <a:ext cx="781050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059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</a:t>
            </a:r>
            <a:r>
              <a:rPr lang="ru-RU" sz="800" dirty="0">
                <a:solidFill>
                  <a:schemeClr val="bg1"/>
                </a:solidFill>
              </a:rPr>
              <a:t>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239564" y="428625"/>
            <a:ext cx="735264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dirty="0" smtClean="0">
                <a:solidFill>
                  <a:schemeClr val="bg1"/>
                </a:solidFill>
                <a:latin typeface="Myriad Pro"/>
              </a:rPr>
              <a:t>Некоторые проблемы и риски реализации 442-ФЗ (продолжение)</a:t>
            </a:r>
            <a:endParaRPr lang="ru-RU" sz="20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45143" y="1357032"/>
            <a:ext cx="6185807" cy="5304118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ru-RU" sz="1800" dirty="0" smtClean="0"/>
              <a:t>Новое направление сферы социального обслуживания- «</a:t>
            </a:r>
            <a:r>
              <a:rPr lang="ru-RU" sz="1800" b="1" dirty="0"/>
              <a:t>социальное сопровождение</a:t>
            </a:r>
            <a:r>
              <a:rPr lang="ru-RU" sz="1800" dirty="0" smtClean="0"/>
              <a:t>»-(</a:t>
            </a:r>
            <a:r>
              <a:rPr lang="ru-RU" sz="1800" i="1" dirty="0" smtClean="0"/>
              <a:t>содействие в предоставлении помощи не относящейся к социальным услугам</a:t>
            </a:r>
            <a:r>
              <a:rPr lang="ru-RU" sz="1800" dirty="0" smtClean="0"/>
              <a:t>) прописано </a:t>
            </a:r>
            <a:r>
              <a:rPr lang="ru-RU" sz="1800" dirty="0"/>
              <a:t>не четко, и </a:t>
            </a:r>
            <a:r>
              <a:rPr lang="ru-RU" sz="1800" dirty="0" smtClean="0"/>
              <a:t>регионы не могут активно </a:t>
            </a:r>
            <a:r>
              <a:rPr lang="ru-RU" sz="1800" dirty="0"/>
              <a:t>развивать </a:t>
            </a:r>
            <a:r>
              <a:rPr lang="ru-RU" sz="1800" dirty="0" smtClean="0"/>
              <a:t>это направление. </a:t>
            </a:r>
          </a:p>
          <a:p>
            <a:r>
              <a:rPr lang="ru-RU" sz="1800" dirty="0" smtClean="0"/>
              <a:t>Социальное сопровождение </a:t>
            </a:r>
            <a:r>
              <a:rPr lang="ru-RU" sz="1800" dirty="0"/>
              <a:t>не определено в законе как основополагающий принцип социального обслуживания (</a:t>
            </a:r>
            <a:r>
              <a:rPr lang="ru-RU" sz="1800" dirty="0" smtClean="0"/>
              <a:t>предполагающий </a:t>
            </a:r>
            <a:r>
              <a:rPr lang="ru-RU" sz="1800" dirty="0"/>
              <a:t>работу в целом с </a:t>
            </a:r>
            <a:r>
              <a:rPr lang="ru-RU" sz="1800" dirty="0" smtClean="0"/>
              <a:t>семьей и позволяющий отслеживать его результаты) и </a:t>
            </a:r>
            <a:r>
              <a:rPr lang="ru-RU" sz="1800" dirty="0"/>
              <a:t>не является социальной  услугой (получении </a:t>
            </a:r>
            <a:r>
              <a:rPr lang="ru-RU" sz="1800" dirty="0" smtClean="0"/>
              <a:t>услуг</a:t>
            </a:r>
            <a:r>
              <a:rPr lang="ru-RU" sz="1800" dirty="0"/>
              <a:t>, предоставляемых за рамками социального </a:t>
            </a:r>
            <a:r>
              <a:rPr lang="ru-RU" sz="1800" dirty="0" smtClean="0"/>
              <a:t>обслуживания) </a:t>
            </a:r>
          </a:p>
          <a:p>
            <a:r>
              <a:rPr lang="ru-RU" sz="1800" dirty="0" smtClean="0"/>
              <a:t>Современное понимание социального </a:t>
            </a:r>
            <a:r>
              <a:rPr lang="ru-RU" sz="1800" dirty="0"/>
              <a:t>сопровождения в сфере социального обслуживания предполагает работу </a:t>
            </a:r>
            <a:r>
              <a:rPr lang="ru-RU" sz="1800" dirty="0" smtClean="0"/>
              <a:t>в целом с </a:t>
            </a:r>
            <a:r>
              <a:rPr lang="ru-RU" sz="1800" dirty="0"/>
              <a:t>семьей, а не </a:t>
            </a:r>
            <a:r>
              <a:rPr lang="ru-RU" sz="1800" dirty="0" smtClean="0"/>
              <a:t>только с </a:t>
            </a:r>
            <a:r>
              <a:rPr lang="ru-RU" sz="1800" dirty="0"/>
              <a:t>индивидуумом, </a:t>
            </a:r>
            <a:r>
              <a:rPr lang="ru-RU" sz="1800" dirty="0" smtClean="0"/>
              <a:t>следовательно</a:t>
            </a:r>
            <a:r>
              <a:rPr lang="ru-RU" sz="1800" dirty="0"/>
              <a:t>, </a:t>
            </a:r>
            <a:r>
              <a:rPr lang="ru-RU" sz="1800" dirty="0" smtClean="0"/>
              <a:t>данная статья слабо </a:t>
            </a:r>
            <a:r>
              <a:rPr lang="ru-RU" sz="1800" dirty="0"/>
              <a:t>согласуется с основными положениями </a:t>
            </a:r>
            <a:r>
              <a:rPr lang="ru-RU" sz="1800" dirty="0" smtClean="0"/>
              <a:t>закона, которые направлены на  индивидуума и </a:t>
            </a:r>
            <a:r>
              <a:rPr lang="ru-RU" sz="1800" dirty="0"/>
              <a:t>в настоящее время выглядит чужеродной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039429" y="2520099"/>
            <a:ext cx="2032000" cy="175432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dirty="0"/>
              <a:t>Требуется  дополнительное методическое обеспечение на федеральном уровне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5615" y="3190093"/>
            <a:ext cx="781050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764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</a:t>
            </a:r>
            <a:r>
              <a:rPr lang="ru-RU" sz="800" dirty="0">
                <a:solidFill>
                  <a:schemeClr val="bg1"/>
                </a:solidFill>
              </a:rPr>
              <a:t>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239564" y="428625"/>
            <a:ext cx="735264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dirty="0">
                <a:solidFill>
                  <a:schemeClr val="bg1"/>
                </a:solidFill>
                <a:latin typeface="Myriad Pro"/>
              </a:rPr>
              <a:t>Некоторые </a:t>
            </a:r>
            <a:r>
              <a:rPr lang="ru-RU" sz="2000" dirty="0" smtClean="0">
                <a:solidFill>
                  <a:schemeClr val="bg1"/>
                </a:solidFill>
                <a:latin typeface="Myriad Pro"/>
              </a:rPr>
              <a:t>проблемы </a:t>
            </a:r>
            <a:r>
              <a:rPr lang="ru-RU" sz="2000" dirty="0">
                <a:solidFill>
                  <a:schemeClr val="bg1"/>
                </a:solidFill>
                <a:latin typeface="Myriad Pro"/>
              </a:rPr>
              <a:t>и риски реализации </a:t>
            </a:r>
            <a:r>
              <a:rPr lang="ru-RU" sz="2000" dirty="0" smtClean="0">
                <a:solidFill>
                  <a:schemeClr val="bg1"/>
                </a:solidFill>
                <a:latin typeface="Myriad Pro"/>
              </a:rPr>
              <a:t>442-ФЗ (продолжение)</a:t>
            </a:r>
            <a:endParaRPr lang="ru-RU" sz="20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5586" y="1600200"/>
            <a:ext cx="5711405" cy="5060950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ru-RU" sz="1800" b="1" dirty="0" smtClean="0"/>
              <a:t>Профилактика </a:t>
            </a:r>
            <a:r>
              <a:rPr lang="ru-RU" sz="1800" b="1" dirty="0"/>
              <a:t>обстоятельств, обусловливающих нуждаемость гражданина в социальном обслуживании</a:t>
            </a:r>
            <a:r>
              <a:rPr lang="ru-RU" sz="1800" dirty="0"/>
              <a:t>, </a:t>
            </a:r>
            <a:r>
              <a:rPr lang="ru-RU" sz="1800" dirty="0" smtClean="0"/>
              <a:t>«</a:t>
            </a:r>
            <a:r>
              <a:rPr lang="ru-RU" sz="1800" i="1" dirty="0" smtClean="0"/>
              <a:t>включает </a:t>
            </a:r>
            <a:r>
              <a:rPr lang="ru-RU" sz="1800" i="1" u="sng" dirty="0"/>
              <a:t>систему мер</a:t>
            </a:r>
            <a:r>
              <a:rPr lang="ru-RU" sz="1800" i="1" dirty="0"/>
              <a:t>, направленных на выявление и устранение причин, послуживших основанием ухудшения условий жизнедеятельности граждан, снижения их возможностей самостоятельно обеспечивать свои основные потребности </a:t>
            </a:r>
            <a:r>
              <a:rPr lang="ru-RU" sz="1800" dirty="0"/>
              <a:t>(статья 3</a:t>
            </a:r>
            <a:r>
              <a:rPr lang="ru-RU" sz="1800" dirty="0" smtClean="0"/>
              <a:t>)</a:t>
            </a:r>
          </a:p>
          <a:p>
            <a:r>
              <a:rPr lang="ru-RU" sz="1800" dirty="0" smtClean="0"/>
              <a:t>Согласно закону должна осуществляться путем </a:t>
            </a:r>
            <a:r>
              <a:rPr lang="ru-RU" sz="1800" b="1" dirty="0"/>
              <a:t>обследования условий жизнедеятельности гражданина</a:t>
            </a:r>
            <a:r>
              <a:rPr lang="ru-RU" sz="1800" dirty="0" smtClean="0"/>
              <a:t>, и </a:t>
            </a:r>
            <a:r>
              <a:rPr lang="ru-RU" sz="1800" dirty="0"/>
              <a:t>к профилактике имеет косвенное отношение. </a:t>
            </a:r>
            <a:endParaRPr lang="ru-RU" sz="1800" dirty="0" smtClean="0"/>
          </a:p>
          <a:p>
            <a:r>
              <a:rPr lang="ru-RU" sz="1800" dirty="0" smtClean="0"/>
              <a:t>Понятие профилактики </a:t>
            </a:r>
            <a:r>
              <a:rPr lang="ru-RU" sz="1800" dirty="0"/>
              <a:t>обстоятельств, обуславливающих нуждаемость, является очень широким и может включать в себя целый ряд культурных, досуговых, образовательных, спортивных и др. мероприятий. 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991" y="3436656"/>
            <a:ext cx="781050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748041" y="2554218"/>
            <a:ext cx="2013995" cy="175432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Требуется  дополнительное </a:t>
            </a:r>
            <a:r>
              <a:rPr lang="ru-RU" dirty="0"/>
              <a:t>методическое обеспечение на федеральном </a:t>
            </a:r>
            <a:r>
              <a:rPr lang="ru-RU" dirty="0" smtClean="0"/>
              <a:t>уровне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968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6000">
              <a:srgbClr val="DFE7F4"/>
            </a:gs>
            <a:gs pos="40000">
              <a:schemeClr val="accent1">
                <a:lumMod val="20000"/>
                <a:lumOff val="80000"/>
              </a:schemeClr>
            </a:gs>
            <a:gs pos="100000">
              <a:schemeClr val="accent1">
                <a:tint val="23500"/>
                <a:satMod val="160000"/>
                <a:lumMod val="40000"/>
                <a:lumOff val="60000"/>
                <a:alpha val="24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72793" y="6797"/>
            <a:ext cx="7907157" cy="685800"/>
          </a:xfrm>
          <a:ln w="381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defRPr/>
            </a:pPr>
            <a:r>
              <a:rPr lang="ru-RU" altLang="ru-RU" sz="2000" b="1" dirty="0">
                <a:latin typeface="+mn-lt"/>
              </a:rPr>
              <a:t>Критерий предоставления социальных услуг за плату в соответствии с Федеральным законом от 28 декабря 2014 года № 442 </a:t>
            </a:r>
            <a:r>
              <a:rPr lang="ru-RU" altLang="ru-RU" sz="2000" b="1" dirty="0" smtClean="0">
                <a:latin typeface="+mn-lt"/>
              </a:rPr>
              <a:t>ФЗ</a:t>
            </a:r>
          </a:p>
        </p:txBody>
      </p:sp>
      <p:sp>
        <p:nvSpPr>
          <p:cNvPr id="81928" name="Text Box 13"/>
          <p:cNvSpPr txBox="1">
            <a:spLocks noChangeArrowheads="1"/>
          </p:cNvSpPr>
          <p:nvPr/>
        </p:nvSpPr>
        <p:spPr bwMode="auto">
          <a:xfrm>
            <a:off x="5058136" y="1153194"/>
            <a:ext cx="3715473" cy="5201424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FontTx/>
              <a:buNone/>
            </a:pPr>
            <a:r>
              <a:rPr lang="ru-RU" sz="1600" u="sng" dirty="0" smtClean="0">
                <a:solidFill>
                  <a:prstClr val="black"/>
                </a:solidFill>
                <a:latin typeface="Calibri"/>
              </a:rPr>
              <a:t>Размер ежемесячной платы за предоставление </a:t>
            </a:r>
            <a:r>
              <a:rPr lang="ru-RU" sz="1600" u="sng" dirty="0" err="1" smtClean="0">
                <a:solidFill>
                  <a:prstClr val="black"/>
                </a:solidFill>
                <a:latin typeface="Calibri"/>
              </a:rPr>
              <a:t>соцуслуг</a:t>
            </a:r>
            <a:r>
              <a:rPr lang="ru-RU" sz="1600" u="sng" dirty="0" smtClean="0">
                <a:solidFill>
                  <a:prstClr val="black"/>
                </a:solidFill>
                <a:latin typeface="Calibri"/>
              </a:rPr>
              <a:t> 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sz="1600" dirty="0" smtClean="0">
                <a:solidFill>
                  <a:prstClr val="black"/>
                </a:solidFill>
                <a:latin typeface="Calibri"/>
              </a:rPr>
              <a:t>а) </a:t>
            </a:r>
            <a:r>
              <a:rPr lang="ru-RU" sz="1600" b="1" dirty="0" smtClean="0">
                <a:solidFill>
                  <a:prstClr val="black"/>
                </a:solidFill>
                <a:latin typeface="Calibri"/>
              </a:rPr>
              <a:t>на дому и в полустационарной форме </a:t>
            </a:r>
            <a:r>
              <a:rPr lang="ru-RU" sz="1600" dirty="0" smtClean="0">
                <a:solidFill>
                  <a:prstClr val="black"/>
                </a:solidFill>
                <a:latin typeface="Calibri"/>
              </a:rPr>
              <a:t>не  может превышать </a:t>
            </a:r>
            <a:r>
              <a:rPr lang="ru-RU" sz="1600" b="1" dirty="0" smtClean="0">
                <a:solidFill>
                  <a:prstClr val="black"/>
                </a:solidFill>
                <a:latin typeface="Calibri"/>
              </a:rPr>
              <a:t>50% </a:t>
            </a:r>
            <a:r>
              <a:rPr lang="ru-RU" sz="1600" dirty="0" smtClean="0">
                <a:solidFill>
                  <a:prstClr val="black"/>
                </a:solidFill>
                <a:latin typeface="Calibri"/>
              </a:rPr>
              <a:t>разницы между величиной среднедушевого дохода получателя социальной услуги и ПВСД б) </a:t>
            </a:r>
            <a:r>
              <a:rPr lang="ru-RU" sz="1600" b="1" dirty="0" smtClean="0">
                <a:solidFill>
                  <a:prstClr val="black"/>
                </a:solidFill>
                <a:latin typeface="Calibri"/>
              </a:rPr>
              <a:t>в стационарной форме </a:t>
            </a:r>
            <a:r>
              <a:rPr lang="ru-RU" sz="1600" dirty="0" smtClean="0">
                <a:solidFill>
                  <a:prstClr val="black"/>
                </a:solidFill>
                <a:latin typeface="Calibri"/>
              </a:rPr>
              <a:t>- не может превышать </a:t>
            </a:r>
            <a:r>
              <a:rPr lang="ru-RU" sz="1600" b="1" dirty="0" smtClean="0">
                <a:solidFill>
                  <a:prstClr val="black"/>
                </a:solidFill>
                <a:latin typeface="Calibri"/>
              </a:rPr>
              <a:t>75%</a:t>
            </a:r>
            <a:r>
              <a:rPr lang="ru-RU" sz="1600" dirty="0" smtClean="0">
                <a:solidFill>
                  <a:prstClr val="black"/>
                </a:solidFill>
                <a:latin typeface="Calibri"/>
              </a:rPr>
              <a:t> среднедушевого дохода получателя социальных услуг.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sz="1600" dirty="0" smtClean="0">
                <a:solidFill>
                  <a:prstClr val="black"/>
                </a:solidFill>
                <a:latin typeface="Calibri"/>
              </a:rPr>
              <a:t>ФС- </a:t>
            </a:r>
            <a:r>
              <a:rPr lang="ru-RU" sz="1600" b="1" dirty="0" smtClean="0">
                <a:solidFill>
                  <a:prstClr val="black"/>
                </a:solidFill>
                <a:latin typeface="Calibri"/>
              </a:rPr>
              <a:t>55регионов</a:t>
            </a:r>
            <a:endParaRPr lang="ru-RU" sz="1600" dirty="0" smtClean="0">
              <a:solidFill>
                <a:prstClr val="black"/>
              </a:solidFill>
              <a:latin typeface="Calibri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sz="1600" dirty="0" smtClean="0">
              <a:solidFill>
                <a:prstClr val="black"/>
              </a:solidFill>
              <a:latin typeface="Calibri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sz="1600" dirty="0" smtClean="0">
                <a:solidFill>
                  <a:prstClr val="black"/>
                </a:solidFill>
                <a:latin typeface="Calibri"/>
              </a:rPr>
              <a:t>Региональное законодательство: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sz="1600" dirty="0" smtClean="0">
                <a:solidFill>
                  <a:prstClr val="black"/>
                </a:solidFill>
                <a:latin typeface="Calibri"/>
              </a:rPr>
              <a:t>1. Меньший размер для </a:t>
            </a:r>
            <a:r>
              <a:rPr lang="ru-RU" sz="1600" dirty="0">
                <a:solidFill>
                  <a:prstClr val="black"/>
                </a:solidFill>
                <a:latin typeface="Calibri"/>
              </a:rPr>
              <a:t>льготных </a:t>
            </a:r>
            <a:r>
              <a:rPr lang="ru-RU" sz="1600" dirty="0" smtClean="0">
                <a:solidFill>
                  <a:prstClr val="black"/>
                </a:solidFill>
                <a:latin typeface="Calibri"/>
              </a:rPr>
              <a:t>категорий ( в основном из </a:t>
            </a:r>
            <a:r>
              <a:rPr lang="ru-RU" sz="1600" dirty="0">
                <a:solidFill>
                  <a:prstClr val="black"/>
                </a:solidFill>
                <a:latin typeface="Calibri"/>
              </a:rPr>
              <a:t>числа инвалидов и участников </a:t>
            </a:r>
            <a:r>
              <a:rPr lang="ru-RU" sz="1600" dirty="0" smtClean="0">
                <a:solidFill>
                  <a:prstClr val="black"/>
                </a:solidFill>
                <a:latin typeface="Calibri"/>
              </a:rPr>
              <a:t>ВОВ):</a:t>
            </a:r>
          </a:p>
          <a:p>
            <a:pPr eaLnBrk="1" hangingPunct="1">
              <a:spcBef>
                <a:spcPts val="0"/>
              </a:spcBef>
              <a:buFontTx/>
              <a:buChar char="-"/>
            </a:pPr>
            <a:r>
              <a:rPr lang="ru-RU" sz="1600" dirty="0" smtClean="0">
                <a:solidFill>
                  <a:prstClr val="black"/>
                </a:solidFill>
                <a:latin typeface="Calibri"/>
              </a:rPr>
              <a:t>30-50</a:t>
            </a:r>
            <a:r>
              <a:rPr lang="ru-RU" sz="1600" dirty="0">
                <a:solidFill>
                  <a:prstClr val="black"/>
                </a:solidFill>
                <a:latin typeface="Calibri"/>
              </a:rPr>
              <a:t>% среднедушевого </a:t>
            </a:r>
            <a:r>
              <a:rPr lang="ru-RU" sz="1600" dirty="0" smtClean="0">
                <a:solidFill>
                  <a:prstClr val="black"/>
                </a:solidFill>
                <a:latin typeface="Calibri"/>
              </a:rPr>
              <a:t>дохода,</a:t>
            </a:r>
          </a:p>
          <a:p>
            <a:pPr eaLnBrk="1" hangingPunct="1">
              <a:spcBef>
                <a:spcPts val="0"/>
              </a:spcBef>
              <a:buFontTx/>
              <a:buChar char="-"/>
            </a:pPr>
            <a:r>
              <a:rPr lang="ru-RU" sz="1600" dirty="0" smtClean="0">
                <a:solidFill>
                  <a:prstClr val="black"/>
                </a:solidFill>
                <a:latin typeface="Calibri"/>
              </a:rPr>
              <a:t>75% от социальной или трудовой пенсии.</a:t>
            </a:r>
            <a:endParaRPr lang="ru-RU" sz="1400" dirty="0" smtClean="0">
              <a:solidFill>
                <a:prstClr val="black"/>
              </a:solidFill>
              <a:latin typeface="Calibri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sz="1400" dirty="0" smtClean="0">
              <a:solidFill>
                <a:prstClr val="black"/>
              </a:solidFill>
              <a:latin typeface="Calibri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1929" name="Line 14"/>
          <p:cNvSpPr>
            <a:spLocks noChangeShapeType="1"/>
          </p:cNvSpPr>
          <p:nvPr/>
        </p:nvSpPr>
        <p:spPr bwMode="auto">
          <a:xfrm>
            <a:off x="6729112" y="692597"/>
            <a:ext cx="0" cy="5762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81930" name="Text Box 15"/>
          <p:cNvSpPr txBox="1">
            <a:spLocks noChangeArrowheads="1"/>
          </p:cNvSpPr>
          <p:nvPr/>
        </p:nvSpPr>
        <p:spPr bwMode="auto">
          <a:xfrm>
            <a:off x="5334000" y="28194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>
              <a:solidFill>
                <a:prstClr val="black"/>
              </a:solidFill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162046" y="1153195"/>
            <a:ext cx="4896090" cy="5262979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FontTx/>
              <a:buNone/>
            </a:pP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     </a:t>
            </a:r>
            <a:r>
              <a:rPr lang="ru-RU" sz="1600" u="sng" dirty="0">
                <a:solidFill>
                  <a:prstClr val="black"/>
                </a:solidFill>
                <a:latin typeface="Calibri"/>
              </a:rPr>
              <a:t>Бесплатно</a:t>
            </a:r>
          </a:p>
          <a:p>
            <a:pPr marL="342900" indent="-342900" eaLnBrk="1" hangingPunct="1">
              <a:spcBef>
                <a:spcPts val="0"/>
              </a:spcBef>
              <a:buFontTx/>
              <a:buAutoNum type="arabicPeriod"/>
            </a:pPr>
            <a:r>
              <a:rPr lang="ru-RU" sz="1600" dirty="0" smtClean="0">
                <a:solidFill>
                  <a:prstClr val="black"/>
                </a:solidFill>
                <a:latin typeface="Calibri"/>
              </a:rPr>
              <a:t>категории населения:</a:t>
            </a:r>
          </a:p>
          <a:p>
            <a:pPr eaLnBrk="1" hangingPunct="1">
              <a:spcBef>
                <a:spcPts val="0"/>
              </a:spcBef>
            </a:pPr>
            <a:r>
              <a:rPr lang="ru-RU" sz="1600" b="1" dirty="0" smtClean="0">
                <a:solidFill>
                  <a:prstClr val="black"/>
                </a:solidFill>
                <a:latin typeface="Calibri"/>
              </a:rPr>
              <a:t>несовершеннолетние </a:t>
            </a:r>
            <a:r>
              <a:rPr lang="ru-RU" sz="1600" b="1" dirty="0">
                <a:solidFill>
                  <a:prstClr val="black"/>
                </a:solidFill>
                <a:latin typeface="Calibri"/>
              </a:rPr>
              <a:t>дети; </a:t>
            </a:r>
            <a:endParaRPr lang="ru-RU" sz="1600" b="1" dirty="0" smtClean="0">
              <a:solidFill>
                <a:prstClr val="black"/>
              </a:solidFill>
              <a:latin typeface="Calibri"/>
            </a:endParaRPr>
          </a:p>
          <a:p>
            <a:pPr eaLnBrk="1" hangingPunct="1">
              <a:spcBef>
                <a:spcPts val="0"/>
              </a:spcBef>
            </a:pPr>
            <a:r>
              <a:rPr lang="ru-RU" sz="1600" b="1" dirty="0" smtClean="0">
                <a:solidFill>
                  <a:prstClr val="black"/>
                </a:solidFill>
                <a:latin typeface="Calibri"/>
              </a:rPr>
              <a:t>лица</a:t>
            </a:r>
            <a:r>
              <a:rPr lang="ru-RU" sz="1600" b="1" dirty="0">
                <a:solidFill>
                  <a:prstClr val="black"/>
                </a:solidFill>
                <a:latin typeface="Calibri"/>
              </a:rPr>
              <a:t>, пострадавшие в результате чрезвычайных ситуаций</a:t>
            </a:r>
            <a:r>
              <a:rPr lang="ru-RU" sz="1600" b="1" dirty="0" smtClean="0">
                <a:solidFill>
                  <a:prstClr val="black"/>
                </a:solidFill>
                <a:latin typeface="Calibri"/>
              </a:rPr>
              <a:t>)</a:t>
            </a:r>
          </a:p>
          <a:p>
            <a:pPr eaLnBrk="1" hangingPunct="1">
              <a:spcBef>
                <a:spcPts val="0"/>
              </a:spcBef>
            </a:pPr>
            <a:r>
              <a:rPr lang="ru-RU" sz="1600" dirty="0" smtClean="0">
                <a:solidFill>
                  <a:prstClr val="black"/>
                </a:solidFill>
                <a:latin typeface="Calibri"/>
              </a:rPr>
              <a:t>+ региональное законодательство.</a:t>
            </a:r>
            <a:endParaRPr lang="ru-RU" sz="1600" dirty="0">
              <a:solidFill>
                <a:prstClr val="black"/>
              </a:solidFill>
              <a:latin typeface="Calibri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sz="1600" dirty="0">
                <a:solidFill>
                  <a:prstClr val="black"/>
                </a:solidFill>
                <a:latin typeface="Calibri"/>
              </a:rPr>
              <a:t>Ограничились  </a:t>
            </a:r>
            <a:r>
              <a:rPr lang="ru-RU" sz="1600" dirty="0" smtClean="0">
                <a:solidFill>
                  <a:prstClr val="black"/>
                </a:solidFill>
                <a:latin typeface="Calibri"/>
              </a:rPr>
              <a:t>указаниями ФЗ : </a:t>
            </a:r>
            <a:endParaRPr lang="ru-RU" sz="1600" dirty="0">
              <a:solidFill>
                <a:prstClr val="black"/>
              </a:solidFill>
              <a:latin typeface="Calibri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sz="1600" dirty="0">
                <a:solidFill>
                  <a:prstClr val="black"/>
                </a:solidFill>
                <a:latin typeface="Calibri"/>
              </a:rPr>
              <a:t>(1) на дому и в стационарной форме - </a:t>
            </a:r>
            <a:r>
              <a:rPr lang="ru-RU" sz="1600" b="1" dirty="0">
                <a:solidFill>
                  <a:prstClr val="black"/>
                </a:solidFill>
                <a:latin typeface="Calibri"/>
              </a:rPr>
              <a:t>31 </a:t>
            </a:r>
            <a:r>
              <a:rPr lang="ru-RU" sz="1600" dirty="0" smtClean="0">
                <a:solidFill>
                  <a:prstClr val="black"/>
                </a:solidFill>
                <a:latin typeface="Calibri"/>
              </a:rPr>
              <a:t>регионов, </a:t>
            </a:r>
            <a:endParaRPr lang="ru-RU" sz="1600" dirty="0">
              <a:solidFill>
                <a:prstClr val="black"/>
              </a:solidFill>
              <a:latin typeface="Calibri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sz="1600" dirty="0">
                <a:solidFill>
                  <a:prstClr val="black"/>
                </a:solidFill>
                <a:latin typeface="Calibri"/>
              </a:rPr>
              <a:t>(2) в стационарной форме  - </a:t>
            </a:r>
            <a:r>
              <a:rPr lang="ru-RU" sz="1600" b="1" dirty="0" smtClean="0">
                <a:solidFill>
                  <a:prstClr val="black"/>
                </a:solidFill>
                <a:latin typeface="Calibri"/>
              </a:rPr>
              <a:t>57 </a:t>
            </a:r>
            <a:r>
              <a:rPr lang="ru-RU" sz="1600" dirty="0" smtClean="0">
                <a:solidFill>
                  <a:prstClr val="black"/>
                </a:solidFill>
                <a:latin typeface="Calibri"/>
              </a:rPr>
              <a:t>регионов.</a:t>
            </a:r>
            <a:endParaRPr lang="ru-RU" sz="1600" dirty="0">
              <a:solidFill>
                <a:prstClr val="black"/>
              </a:solidFill>
              <a:latin typeface="Calibri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sz="1600" dirty="0" smtClean="0">
                <a:solidFill>
                  <a:prstClr val="black"/>
                </a:solidFill>
                <a:latin typeface="Calibri"/>
              </a:rPr>
              <a:t>Расширяя списки</a:t>
            </a:r>
            <a:r>
              <a:rPr lang="ru-RU" sz="1600" dirty="0">
                <a:solidFill>
                  <a:prstClr val="black"/>
                </a:solidFill>
                <a:latin typeface="Calibri"/>
              </a:rPr>
              <a:t>, </a:t>
            </a:r>
            <a:r>
              <a:rPr lang="ru-RU" sz="1600" dirty="0" smtClean="0">
                <a:solidFill>
                  <a:prstClr val="black"/>
                </a:solidFill>
                <a:latin typeface="Calibri"/>
              </a:rPr>
              <a:t>регионы включают </a:t>
            </a:r>
            <a:r>
              <a:rPr lang="ru-RU" sz="1600" dirty="0">
                <a:solidFill>
                  <a:prstClr val="black"/>
                </a:solidFill>
                <a:latin typeface="Calibri"/>
              </a:rPr>
              <a:t>в них в основном «традиционно» льготные </a:t>
            </a:r>
            <a:r>
              <a:rPr lang="ru-RU" sz="1600" dirty="0" smtClean="0">
                <a:solidFill>
                  <a:prstClr val="black"/>
                </a:solidFill>
                <a:latin typeface="Calibri"/>
              </a:rPr>
              <a:t>категории ( </a:t>
            </a:r>
            <a:r>
              <a:rPr lang="ru-RU" sz="1600" dirty="0">
                <a:solidFill>
                  <a:prstClr val="black"/>
                </a:solidFill>
                <a:latin typeface="Calibri"/>
              </a:rPr>
              <a:t>инвалиды, ветераны, вдовы, Герои, узники) и уязвимые категории  (выпускники организаций для детей-сирот, беременные женщины группы риска, граждане, воспитывающие детей-сирот и молодые семьи, в которых родители учатся, и т.д. </a:t>
            </a:r>
            <a:r>
              <a:rPr lang="ru-RU" sz="1600" dirty="0" smtClean="0">
                <a:solidFill>
                  <a:prstClr val="black"/>
                </a:solidFill>
                <a:latin typeface="Calibri"/>
              </a:rPr>
              <a:t>)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sz="1600" b="1" dirty="0" smtClean="0">
                <a:solidFill>
                  <a:prstClr val="black"/>
                </a:solidFill>
                <a:latin typeface="Calibri"/>
              </a:rPr>
              <a:t>На дому: Март 2015 -27рег. Окт.2015 – 47рег.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sz="1600" dirty="0" smtClean="0">
                <a:solidFill>
                  <a:prstClr val="black"/>
                </a:solidFill>
                <a:latin typeface="Calibri"/>
              </a:rPr>
              <a:t>2. </a:t>
            </a:r>
            <a:r>
              <a:rPr lang="ru-RU" sz="1600" b="1" dirty="0" smtClean="0">
                <a:solidFill>
                  <a:prstClr val="black"/>
                </a:solidFill>
                <a:latin typeface="Calibri"/>
              </a:rPr>
              <a:t>Доход </a:t>
            </a:r>
            <a:r>
              <a:rPr lang="ru-RU" sz="1600" b="1" dirty="0">
                <a:solidFill>
                  <a:prstClr val="black"/>
                </a:solidFill>
                <a:latin typeface="Calibri"/>
              </a:rPr>
              <a:t>клиента </a:t>
            </a:r>
            <a:r>
              <a:rPr lang="ru-RU" sz="1600" b="1" dirty="0" smtClean="0">
                <a:solidFill>
                  <a:prstClr val="black"/>
                </a:solidFill>
                <a:latin typeface="Calibri"/>
              </a:rPr>
              <a:t>меньше </a:t>
            </a:r>
            <a:r>
              <a:rPr lang="ru-RU" sz="1600" b="1" dirty="0">
                <a:solidFill>
                  <a:prstClr val="black"/>
                </a:solidFill>
                <a:latin typeface="Calibri"/>
              </a:rPr>
              <a:t>или равен </a:t>
            </a:r>
            <a:r>
              <a:rPr lang="ru-RU" sz="1600" b="1" dirty="0" smtClean="0">
                <a:solidFill>
                  <a:prstClr val="black"/>
                </a:solidFill>
                <a:latin typeface="Calibri"/>
              </a:rPr>
              <a:t>предельной величины среднедушевого дохода </a:t>
            </a:r>
            <a:r>
              <a:rPr lang="ru-RU" sz="1600" dirty="0" smtClean="0">
                <a:solidFill>
                  <a:prstClr val="black"/>
                </a:solidFill>
                <a:latin typeface="Calibri"/>
              </a:rPr>
              <a:t>для </a:t>
            </a:r>
            <a:r>
              <a:rPr lang="ru-RU" sz="1600" dirty="0">
                <a:solidFill>
                  <a:prstClr val="black"/>
                </a:solidFill>
                <a:latin typeface="Calibri"/>
              </a:rPr>
              <a:t>предоставления социальных услуг бесплатно</a:t>
            </a:r>
            <a:r>
              <a:rPr lang="ru-RU" sz="1600" dirty="0" smtClean="0">
                <a:solidFill>
                  <a:prstClr val="black"/>
                </a:solidFill>
                <a:latin typeface="Calibri"/>
              </a:rPr>
              <a:t>, которая не </a:t>
            </a:r>
            <a:r>
              <a:rPr lang="ru-RU" sz="1600" dirty="0" err="1" smtClean="0">
                <a:solidFill>
                  <a:prstClr val="black"/>
                </a:solidFill>
                <a:latin typeface="Calibri"/>
              </a:rPr>
              <a:t>м.б</a:t>
            </a:r>
            <a:r>
              <a:rPr lang="ru-RU" sz="1600" dirty="0" smtClean="0">
                <a:solidFill>
                  <a:prstClr val="black"/>
                </a:solidFill>
                <a:latin typeface="Calibri"/>
              </a:rPr>
              <a:t>. 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&lt;</a:t>
            </a:r>
            <a:r>
              <a:rPr lang="ru-RU" sz="1600" dirty="0" smtClean="0">
                <a:solidFill>
                  <a:prstClr val="black"/>
                </a:solidFill>
                <a:latin typeface="Calibri"/>
              </a:rPr>
              <a:t> 1,5ПМ ( Магаданская обл. ПВСД = 2ПМ)</a:t>
            </a:r>
            <a:endParaRPr lang="ru-RU" sz="16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2699792" y="692597"/>
            <a:ext cx="0" cy="5762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6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</a:t>
            </a:r>
            <a:r>
              <a:rPr lang="ru-RU" sz="800" dirty="0">
                <a:solidFill>
                  <a:schemeClr val="bg1"/>
                </a:solidFill>
              </a:rPr>
              <a:t>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239564" y="428625"/>
            <a:ext cx="735264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dirty="0">
                <a:solidFill>
                  <a:schemeClr val="bg1"/>
                </a:solidFill>
                <a:latin typeface="Myriad Pro"/>
              </a:rPr>
              <a:t>Обстоятельства, которые ухудшают или могут ухудшить условия  жизнедеятельности гражданина 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07886"/>
            <a:ext cx="8229600" cy="5253264"/>
          </a:xfrm>
        </p:spPr>
        <p:txBody>
          <a:bodyPr/>
          <a:lstStyle/>
          <a:p>
            <a:pPr marL="0" indent="0">
              <a:buNone/>
            </a:pPr>
            <a:r>
              <a:rPr lang="ru-RU" sz="1600" u="sng" dirty="0" smtClean="0"/>
              <a:t>Федеральный стандарт 442-ФЗ, </a:t>
            </a:r>
            <a:r>
              <a:rPr lang="ru-RU" sz="1600" u="sng" dirty="0"/>
              <a:t>статья 15, пункт </a:t>
            </a:r>
            <a:r>
              <a:rPr lang="ru-RU" sz="1600" u="sng" dirty="0" smtClean="0"/>
              <a:t>1 </a:t>
            </a:r>
            <a:r>
              <a:rPr lang="ru-RU" sz="1600" dirty="0" smtClean="0"/>
              <a:t>(29 регионов):</a:t>
            </a:r>
            <a:endParaRPr lang="ru-RU" sz="1600" dirty="0"/>
          </a:p>
          <a:p>
            <a:pPr marL="0" indent="0">
              <a:buNone/>
            </a:pPr>
            <a:r>
              <a:rPr lang="ru-RU" sz="1600" dirty="0" smtClean="0"/>
              <a:t>1</a:t>
            </a:r>
            <a:r>
              <a:rPr lang="ru-RU" sz="1600" dirty="0"/>
              <a:t>) полная или частичная </a:t>
            </a:r>
            <a:r>
              <a:rPr lang="ru-RU" sz="1600" u="sng" dirty="0"/>
              <a:t>утрата способности </a:t>
            </a:r>
            <a:r>
              <a:rPr lang="ru-RU" sz="1600" dirty="0"/>
              <a:t>либо возможности осуществлять </a:t>
            </a:r>
            <a:r>
              <a:rPr lang="ru-RU" sz="1600" u="sng" dirty="0"/>
              <a:t>самообслуживание</a:t>
            </a:r>
            <a:r>
              <a:rPr lang="ru-RU" sz="1600" dirty="0"/>
              <a:t>, самостоятельно передвигаться, обеспечивать основные жизненные потребности в силу заболевания, травмы, возраста или наличия инвалидности;</a:t>
            </a:r>
          </a:p>
          <a:p>
            <a:pPr marL="0" indent="0">
              <a:buNone/>
            </a:pPr>
            <a:r>
              <a:rPr lang="ru-RU" sz="1600" dirty="0"/>
              <a:t>2) наличие в семье </a:t>
            </a:r>
            <a:r>
              <a:rPr lang="ru-RU" sz="1600" u="sng" dirty="0"/>
              <a:t>инвалида</a:t>
            </a:r>
            <a:r>
              <a:rPr lang="ru-RU" sz="1600" dirty="0"/>
              <a:t> или инвалидов, в том числе ребенка-инвалида или детей-инвалидов, нуждающихся в постоянном постороннем уходе;</a:t>
            </a:r>
          </a:p>
          <a:p>
            <a:pPr marL="0" indent="0">
              <a:buNone/>
            </a:pPr>
            <a:r>
              <a:rPr lang="ru-RU" sz="1600" dirty="0"/>
              <a:t>3) наличие ребенка или детей (в том числе находящихся под опекой, попечительством), испытывающих </a:t>
            </a:r>
            <a:r>
              <a:rPr lang="ru-RU" sz="1600" u="sng" dirty="0"/>
              <a:t>трудности в социальной адаптации</a:t>
            </a:r>
            <a:r>
              <a:rPr lang="ru-RU" sz="1600" dirty="0"/>
              <a:t>;</a:t>
            </a:r>
          </a:p>
          <a:p>
            <a:pPr marL="0" indent="0">
              <a:buNone/>
            </a:pPr>
            <a:r>
              <a:rPr lang="ru-RU" sz="1600" dirty="0"/>
              <a:t>4) отсутствие возможности обеспечения ухода (в том числе временного) за инвалидом, ребенком, детьми, а также отсутствие попечения над ними;</a:t>
            </a:r>
          </a:p>
          <a:p>
            <a:pPr marL="0" indent="0">
              <a:buNone/>
            </a:pPr>
            <a:r>
              <a:rPr lang="ru-RU" sz="1600" dirty="0"/>
              <a:t>5) </a:t>
            </a:r>
            <a:r>
              <a:rPr lang="ru-RU" sz="1600" u="sng" dirty="0"/>
              <a:t>наличие внутрисемейного конфликта</a:t>
            </a:r>
            <a:r>
              <a:rPr lang="ru-RU" sz="1600" dirty="0"/>
              <a:t>, в том числе с лицами с наркотической или алкогольной зависимостью, лицами, имеющими пристрастие к азартным играм, лицами, страдающими психическими расстройствами, наличие насилия в семье;</a:t>
            </a:r>
          </a:p>
          <a:p>
            <a:pPr marL="0" indent="0">
              <a:buNone/>
            </a:pPr>
            <a:r>
              <a:rPr lang="ru-RU" sz="1600" dirty="0"/>
              <a:t>6) </a:t>
            </a:r>
            <a:r>
              <a:rPr lang="ru-RU" sz="1600" u="sng" dirty="0"/>
              <a:t>отсутствие определенного места жительства</a:t>
            </a:r>
            <a:r>
              <a:rPr lang="ru-RU" sz="1600" dirty="0"/>
              <a:t>, в том числе у лица, не достигшего возраста двадцати трех лет и завершившего пребывание в организации для детей-сирот и детей, оставшихся без попечения родителей;</a:t>
            </a:r>
          </a:p>
          <a:p>
            <a:pPr marL="0" indent="0">
              <a:buNone/>
            </a:pPr>
            <a:r>
              <a:rPr lang="ru-RU" sz="1600" dirty="0"/>
              <a:t>7) </a:t>
            </a:r>
            <a:r>
              <a:rPr lang="ru-RU" sz="1600" u="sng" dirty="0"/>
              <a:t>отсутствие работы и средств к существованию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Регионы: стихийные бедствия и катастрофы, женщины в кризисной ситуации </a:t>
            </a:r>
          </a:p>
          <a:p>
            <a:pPr mar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45171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369015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</a:t>
            </a:r>
            <a:r>
              <a:rPr lang="ru-RU" sz="800" dirty="0">
                <a:solidFill>
                  <a:schemeClr val="bg1"/>
                </a:solidFill>
              </a:rPr>
              <a:t>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287694"/>
              </p:ext>
            </p:extLst>
          </p:nvPr>
        </p:nvGraphicFramePr>
        <p:xfrm>
          <a:off x="115747" y="1261520"/>
          <a:ext cx="9028252" cy="4856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4142"/>
                <a:gridCol w="1295997"/>
                <a:gridCol w="1509485"/>
                <a:gridCol w="1187783"/>
                <a:gridCol w="736180"/>
                <a:gridCol w="1254665"/>
              </a:tblGrid>
              <a:tr h="362516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  </a:t>
                      </a:r>
                      <a:r>
                        <a:rPr lang="ru-RU" sz="18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поставщи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-ков </a:t>
                      </a:r>
                      <a:r>
                        <a:rPr lang="ru-RU" sz="18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соцслуг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числе: </a:t>
                      </a:r>
                      <a:r>
                        <a:rPr lang="ru-RU" sz="18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негосудар-ственных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(51регион)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Из них: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60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Коммер-ческие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НКО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Предпри-ниматели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506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Россия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5496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295 (5,3%)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141 (2,4%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84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Республика Башкортостан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156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116 (74,4%)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59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57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84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Пермский край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57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 (36,8%) 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84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Ленинградская обл.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73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 (27,4%)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8493">
                <a:tc>
                  <a:txBody>
                    <a:bodyPr/>
                    <a:lstStyle/>
                    <a:p>
                      <a:pPr indent="431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Белгородская область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318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63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318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1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318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31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318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8493">
                <a:tc>
                  <a:txBody>
                    <a:bodyPr/>
                    <a:lstStyle/>
                    <a:p>
                      <a:pPr indent="431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</a:rPr>
                        <a:t>Тульская область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318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  29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318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   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318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31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318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-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48493">
                <a:tc>
                  <a:txBody>
                    <a:bodyPr/>
                    <a:lstStyle/>
                    <a:p>
                      <a:pPr indent="431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</a:rPr>
                        <a:t>г. Москва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318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 100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318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   3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318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</a:rPr>
                        <a:t>3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31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-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318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-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48493">
                <a:tc>
                  <a:txBody>
                    <a:bodyPr/>
                    <a:lstStyle/>
                    <a:p>
                      <a:pPr indent="431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</a:rPr>
                        <a:t>Новгородская область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318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  39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318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   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318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-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31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</a:rPr>
                        <a:t>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318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 -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48493">
                <a:tc>
                  <a:txBody>
                    <a:bodyPr/>
                    <a:lstStyle/>
                    <a:p>
                      <a:pPr indent="431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</a:rPr>
                        <a:t>Республика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 Татарстан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318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 127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318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   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318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31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-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318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-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20574">
                <a:tc>
                  <a:txBody>
                    <a:bodyPr/>
                    <a:lstStyle/>
                    <a:p>
                      <a:pPr indent="431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</a:rPr>
                        <a:t>Республика Саха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318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 105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318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   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318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-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318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-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318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 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342663" y="122872"/>
            <a:ext cx="763623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Myriad Pro"/>
              </a:rPr>
              <a:t>Реестр </a:t>
            </a:r>
            <a:r>
              <a:rPr lang="ru-RU" sz="2400" dirty="0">
                <a:solidFill>
                  <a:schemeClr val="bg1"/>
                </a:solidFill>
                <a:latin typeface="Myriad Pro"/>
              </a:rPr>
              <a:t>поставщиков социальных услуг </a:t>
            </a:r>
            <a:r>
              <a:rPr lang="ru-RU" sz="2400" dirty="0" smtClean="0">
                <a:solidFill>
                  <a:schemeClr val="bg1"/>
                </a:solidFill>
                <a:latin typeface="Myriad Pro"/>
              </a:rPr>
              <a:t>в сфере социального обслуживания (</a:t>
            </a:r>
            <a:r>
              <a:rPr lang="ru-RU" sz="1600" dirty="0" smtClean="0">
                <a:solidFill>
                  <a:schemeClr val="bg1"/>
                </a:solidFill>
                <a:latin typeface="Myriad Pro"/>
              </a:rPr>
              <a:t>информация </a:t>
            </a:r>
            <a:r>
              <a:rPr lang="ru-RU" sz="1600" dirty="0">
                <a:solidFill>
                  <a:schemeClr val="bg1"/>
                </a:solidFill>
                <a:latin typeface="Myriad Pro"/>
              </a:rPr>
              <a:t>на ноябрь 2015 года</a:t>
            </a:r>
            <a:r>
              <a:rPr lang="ru-RU" sz="2400" dirty="0">
                <a:solidFill>
                  <a:schemeClr val="bg1"/>
                </a:solidFill>
                <a:latin typeface="Myriad Pro"/>
              </a:rPr>
              <a:t>)</a:t>
            </a:r>
          </a:p>
          <a:p>
            <a:endParaRPr lang="ru-RU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4236"/>
            <a:ext cx="774700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774700" y="6184319"/>
            <a:ext cx="83692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Активного включения НКО в сферу социального обслуживания не произошло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288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</a:t>
            </a:r>
            <a:r>
              <a:rPr lang="ru-RU" sz="800" dirty="0">
                <a:solidFill>
                  <a:schemeClr val="bg1"/>
                </a:solidFill>
              </a:rPr>
              <a:t>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239564" y="428625"/>
            <a:ext cx="7352643" cy="601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Myriad Pro"/>
              </a:rPr>
              <a:t>Численность граждан, получивших социальные услуги в зависимости от формы социального </a:t>
            </a:r>
            <a:r>
              <a:rPr lang="ru-RU" sz="2000" dirty="0" smtClean="0">
                <a:solidFill>
                  <a:schemeClr val="bg1"/>
                </a:solidFill>
                <a:latin typeface="Myriad Pro"/>
              </a:rPr>
              <a:t>обслуживания. </a:t>
            </a:r>
            <a:endParaRPr lang="ru-RU" sz="2000" dirty="0">
              <a:solidFill>
                <a:schemeClr val="bg1"/>
              </a:solidFill>
              <a:latin typeface="Myriad Pro"/>
            </a:endParaRPr>
          </a:p>
          <a:p>
            <a:r>
              <a:rPr lang="ru-RU" sz="1600" dirty="0" smtClean="0">
                <a:solidFill>
                  <a:schemeClr val="bg1"/>
                </a:solidFill>
                <a:latin typeface="Myriad Pro"/>
              </a:rPr>
              <a:t> </a:t>
            </a:r>
            <a:endParaRPr lang="ru-RU" sz="1600" dirty="0">
              <a:solidFill>
                <a:schemeClr val="bg1"/>
              </a:solidFill>
              <a:latin typeface="Myriad Pro"/>
            </a:endParaRPr>
          </a:p>
        </p:txBody>
      </p:sp>
      <p:graphicFrame>
        <p:nvGraphicFramePr>
          <p:cNvPr id="8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2405023"/>
              </p:ext>
            </p:extLst>
          </p:nvPr>
        </p:nvGraphicFramePr>
        <p:xfrm>
          <a:off x="13100" y="1131215"/>
          <a:ext cx="9005105" cy="4658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6040"/>
                <a:gridCol w="1157469"/>
                <a:gridCol w="1088020"/>
                <a:gridCol w="1134319"/>
                <a:gridCol w="1145894"/>
                <a:gridCol w="1157468"/>
                <a:gridCol w="1145895"/>
              </a:tblGrid>
              <a:tr h="633384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Соцобслуживание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на </a:t>
                      </a:r>
                      <a:r>
                        <a:rPr lang="ru-RU" sz="1600" dirty="0" smtClean="0">
                          <a:effectLst/>
                        </a:rPr>
                        <a:t>дому, чел.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Полустационарная </a:t>
                      </a:r>
                      <a:r>
                        <a:rPr lang="ru-RU" sz="1600" dirty="0" smtClean="0">
                          <a:effectLst/>
                        </a:rPr>
                        <a:t>форма, чел.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Стационарная </a:t>
                      </a:r>
                      <a:r>
                        <a:rPr lang="ru-RU" sz="1600" dirty="0" smtClean="0">
                          <a:effectLst/>
                        </a:rPr>
                        <a:t>форма, чел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29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Январь-июнь 2014г.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Январь-июнь 2015г.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Январь-июнь 2014г.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Январь-июнь 2015г.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Январь-июнь 2014г.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Январь-июнь 2015г.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54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Тульская область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15532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15608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</a:rPr>
                        <a:t>2974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2144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8506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8926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54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Самарская область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</a:rPr>
                        <a:t>48786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52680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61006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/>
                        <a:t>61358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</a:rPr>
                        <a:t>8657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</a:rPr>
                        <a:t>8663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54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Белгородская область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</a:rPr>
                        <a:t>13 696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</a:rPr>
                        <a:t>11 786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/>
                        <a:t>1709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/>
                        <a:t>1 519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2440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2 518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4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Кабардино-Балкария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</a:rPr>
                        <a:t>3956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</a:rPr>
                        <a:t>4248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18151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17563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1975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2895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05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Новгородская </a:t>
                      </a:r>
                      <a:r>
                        <a:rPr lang="ru-RU" sz="1600" smtClean="0">
                          <a:effectLst/>
                        </a:rPr>
                        <a:t>область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6248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6573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15913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11437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3346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3132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54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Тюменская область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5110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5164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16040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15476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4726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4746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42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Пермский </a:t>
                      </a:r>
                      <a:r>
                        <a:rPr lang="ru-RU" sz="1600" dirty="0" smtClean="0">
                          <a:effectLst/>
                        </a:rPr>
                        <a:t>край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27412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27853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13512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14375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7771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9813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54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Республика Татарстан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</a:rPr>
                        <a:t>15148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</a:rPr>
                        <a:t>15375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21912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21876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5608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5744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54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Республика Саха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3812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4241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987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1336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2822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2311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913969" y="5934670"/>
            <a:ext cx="81042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Влияние 442-ФЗ на динамику численности </a:t>
            </a:r>
            <a:r>
              <a:rPr lang="ru-RU" dirty="0" smtClean="0"/>
              <a:t>получателей минимально. </a:t>
            </a:r>
          </a:p>
          <a:p>
            <a:r>
              <a:rPr lang="ru-RU" dirty="0" smtClean="0"/>
              <a:t>Изменение </a:t>
            </a:r>
            <a:r>
              <a:rPr lang="ru-RU" dirty="0"/>
              <a:t>численности </a:t>
            </a:r>
            <a:r>
              <a:rPr lang="ru-RU" dirty="0" smtClean="0"/>
              <a:t>связано </a:t>
            </a:r>
            <a:r>
              <a:rPr lang="ru-RU" dirty="0"/>
              <a:t>с реструктуризацией сферы социального обслуживания</a:t>
            </a:r>
          </a:p>
        </p:txBody>
      </p:sp>
      <p:sp>
        <p:nvSpPr>
          <p:cNvPr id="4" name="Стрелка вправо с вырезом 3"/>
          <p:cNvSpPr/>
          <p:nvPr/>
        </p:nvSpPr>
        <p:spPr>
          <a:xfrm>
            <a:off x="117704" y="6134642"/>
            <a:ext cx="667417" cy="297049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054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</a:t>
            </a:r>
            <a:r>
              <a:rPr lang="ru-RU" sz="800" dirty="0">
                <a:solidFill>
                  <a:schemeClr val="bg1"/>
                </a:solidFill>
              </a:rPr>
              <a:t>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264964" y="428625"/>
            <a:ext cx="735264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800" dirty="0" smtClean="0">
                <a:solidFill>
                  <a:schemeClr val="bg1"/>
                </a:solidFill>
                <a:latin typeface="Myriad Pro"/>
              </a:rPr>
              <a:t>С какой целью </a:t>
            </a:r>
            <a:r>
              <a:rPr lang="ru-RU" sz="2800" dirty="0">
                <a:solidFill>
                  <a:schemeClr val="bg1"/>
                </a:solidFill>
                <a:latin typeface="Myriad Pro"/>
              </a:rPr>
              <a:t>принимался новый закон о социальном обслуживании граждан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5588" y="1477169"/>
            <a:ext cx="8612641" cy="5060950"/>
          </a:xfrm>
        </p:spPr>
        <p:txBody>
          <a:bodyPr/>
          <a:lstStyle/>
          <a:p>
            <a:r>
              <a:rPr lang="ru-RU" sz="2400" dirty="0" smtClean="0"/>
              <a:t>Создание рамочного закона, регулирующего всю сферу социального обслуживания </a:t>
            </a:r>
          </a:p>
          <a:p>
            <a:r>
              <a:rPr lang="ru-RU" sz="2400" dirty="0" smtClean="0"/>
              <a:t>Внедрение </a:t>
            </a:r>
            <a:r>
              <a:rPr lang="ru-RU" sz="2400" dirty="0"/>
              <a:t>в сферу социального обслуживания </a:t>
            </a:r>
            <a:r>
              <a:rPr lang="ru-RU" sz="2400" dirty="0" smtClean="0"/>
              <a:t>современных принципов предоставления социальных услуг:</a:t>
            </a:r>
            <a:endParaRPr lang="ru-RU" sz="2400" dirty="0"/>
          </a:p>
          <a:p>
            <a:r>
              <a:rPr lang="ru-RU" sz="2400" dirty="0" smtClean="0"/>
              <a:t>Оказание комплексной помощи семье в целом, а не только отдельным ее членам</a:t>
            </a:r>
          </a:p>
          <a:p>
            <a:r>
              <a:rPr lang="ru-RU" sz="2400" dirty="0" smtClean="0"/>
              <a:t>Разгосударствление сферы социального обслуживания </a:t>
            </a:r>
          </a:p>
          <a:p>
            <a:r>
              <a:rPr lang="ru-RU" sz="2400" dirty="0" smtClean="0"/>
              <a:t>Привлечение некоммерческих организаций в сферу социального обслуживания граждан </a:t>
            </a:r>
          </a:p>
          <a:p>
            <a:r>
              <a:rPr lang="ru-RU" sz="2400" dirty="0" smtClean="0"/>
              <a:t>Создание конкурентной среды на рынке социальных услуг</a:t>
            </a:r>
          </a:p>
          <a:p>
            <a:r>
              <a:rPr lang="ru-RU" sz="2400" dirty="0" smtClean="0"/>
              <a:t>Повышению качества и количества предоставляемых услуг, обеспечение их доступности </a:t>
            </a:r>
          </a:p>
          <a:p>
            <a:r>
              <a:rPr lang="ru-RU" sz="2400" dirty="0" smtClean="0"/>
              <a:t>Перевод на рыночные механизмы 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5190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1018571" y="6134642"/>
            <a:ext cx="7522017" cy="518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Выросла численность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граждан, получивших социальные услуги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бесплатно (во многих регионах существенно)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307939" y="428625"/>
            <a:ext cx="7731888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dirty="0">
                <a:solidFill>
                  <a:schemeClr val="bg1"/>
                </a:solidFill>
                <a:latin typeface="Myriad Pro"/>
              </a:rPr>
              <a:t>Численность граждан, получивших социальные услуги бесплатно в зависимости от формы социального обслуживания, </a:t>
            </a:r>
            <a:r>
              <a:rPr lang="ru-RU" sz="2000" dirty="0" smtClean="0">
                <a:solidFill>
                  <a:schemeClr val="bg1"/>
                </a:solidFill>
                <a:latin typeface="Myriad Pro"/>
              </a:rPr>
              <a:t>чел. </a:t>
            </a:r>
            <a:endParaRPr lang="ru-RU" sz="2000" dirty="0">
              <a:solidFill>
                <a:schemeClr val="bg1"/>
              </a:solidFill>
              <a:latin typeface="Myriad Pro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501518"/>
              </p:ext>
            </p:extLst>
          </p:nvPr>
        </p:nvGraphicFramePr>
        <p:xfrm>
          <a:off x="255586" y="1321912"/>
          <a:ext cx="8691645" cy="4579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62581"/>
                <a:gridCol w="1043704"/>
                <a:gridCol w="1157072"/>
                <a:gridCol w="1157072"/>
                <a:gridCol w="1157072"/>
                <a:gridCol w="1157072"/>
                <a:gridCol w="1157072"/>
              </a:tblGrid>
              <a:tr h="50288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Соцобслуживание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на </a:t>
                      </a:r>
                      <a:r>
                        <a:rPr lang="ru-RU" sz="1600" dirty="0" smtClean="0">
                          <a:effectLst/>
                        </a:rPr>
                        <a:t>дому, чел.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Полустационарная </a:t>
                      </a:r>
                      <a:r>
                        <a:rPr lang="ru-RU" sz="1600" dirty="0" smtClean="0">
                          <a:effectLst/>
                        </a:rPr>
                        <a:t>форма, чел.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Стационарная </a:t>
                      </a:r>
                      <a:r>
                        <a:rPr lang="ru-RU" sz="1600" dirty="0" smtClean="0">
                          <a:effectLst/>
                        </a:rPr>
                        <a:t>форма, чел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05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Январь-июнь 2014г.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Январь-июнь 2015г.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Январь-июнь 2014г.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Январь-июнь 2015г.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Январь-июнь 2014г.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Январь-июнь 2015г.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52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Тульская область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1136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3212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463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436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2248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</a:tr>
              <a:tr h="3352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Самарская область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1554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11177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55698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46269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3760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3941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</a:tr>
              <a:tr h="3352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Белгородская область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1 324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957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791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751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807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</a:tr>
              <a:tr h="3352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Кабардино-Балкария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803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992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17140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16717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363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626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</a:tr>
              <a:tr h="3352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Новгородская область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353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3733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15294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11239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932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1986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</a:tr>
              <a:tr h="3352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Тюменская область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1217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1616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16040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15476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1768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1570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</a:tr>
              <a:tr h="3312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Пермский </a:t>
                      </a:r>
                      <a:r>
                        <a:rPr lang="ru-RU" sz="1400" dirty="0" smtClean="0">
                          <a:effectLst/>
                        </a:rPr>
                        <a:t>край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18963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19353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5304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5678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368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337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</a:tr>
              <a:tr h="3352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Республика Татарстан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2126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3365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21514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21543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1250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1293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</a:tr>
              <a:tr h="3352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Воронежская область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760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3133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4493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нет сведений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125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</a:tr>
              <a:tr h="3352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Республика Саха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3812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3514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987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1336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</a:tr>
            </a:tbl>
          </a:graphicData>
        </a:graphic>
      </p:graphicFrame>
      <p:sp>
        <p:nvSpPr>
          <p:cNvPr id="5" name="Стрелка вправо с вырезом 4"/>
          <p:cNvSpPr/>
          <p:nvPr/>
        </p:nvSpPr>
        <p:spPr>
          <a:xfrm>
            <a:off x="313459" y="6249989"/>
            <a:ext cx="667417" cy="297049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07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369015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 err="1">
                <a:solidFill>
                  <a:schemeClr val="bg1"/>
                </a:solidFill>
              </a:rPr>
              <a:t>ВысшаВыросла</a:t>
            </a:r>
            <a:r>
              <a:rPr lang="ru-RU" sz="800" dirty="0">
                <a:solidFill>
                  <a:schemeClr val="bg1"/>
                </a:solidFill>
              </a:rPr>
              <a:t> численность граждан, получивших социальные услуги бесплатно (во многих регионах существенно) </a:t>
            </a:r>
          </a:p>
          <a:p>
            <a:pPr>
              <a:spcBef>
                <a:spcPct val="20000"/>
              </a:spcBef>
            </a:pPr>
            <a:r>
              <a:rPr lang="ru-RU" sz="800" dirty="0" smtClean="0">
                <a:solidFill>
                  <a:schemeClr val="bg1"/>
                </a:solidFill>
              </a:rPr>
              <a:t>я </a:t>
            </a:r>
            <a:r>
              <a:rPr lang="ru-RU" sz="800" dirty="0">
                <a:solidFill>
                  <a:schemeClr val="bg1"/>
                </a:solidFill>
              </a:rPr>
              <a:t>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</a:t>
            </a:r>
            <a:r>
              <a:rPr lang="ru-RU" sz="800" dirty="0">
                <a:solidFill>
                  <a:schemeClr val="bg1"/>
                </a:solidFill>
              </a:rPr>
              <a:t>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239564" y="382552"/>
            <a:ext cx="7904436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Myriad Pro"/>
              </a:rPr>
              <a:t>Стоимость социальных </a:t>
            </a:r>
            <a:r>
              <a:rPr lang="ru-RU" sz="2000" dirty="0">
                <a:solidFill>
                  <a:schemeClr val="bg1"/>
                </a:solidFill>
                <a:latin typeface="Myriad Pro"/>
              </a:rPr>
              <a:t>услуг </a:t>
            </a:r>
            <a:r>
              <a:rPr lang="ru-RU" sz="2000" dirty="0" smtClean="0">
                <a:solidFill>
                  <a:schemeClr val="bg1"/>
                </a:solidFill>
                <a:latin typeface="Myriad Pro"/>
              </a:rPr>
              <a:t>на дому для </a:t>
            </a:r>
            <a:r>
              <a:rPr lang="ru-RU" sz="2000" dirty="0">
                <a:solidFill>
                  <a:schemeClr val="bg1"/>
                </a:solidFill>
                <a:latin typeface="Myriad Pro"/>
              </a:rPr>
              <a:t>граждан, получающих социальное обслуживание на платной или частично </a:t>
            </a:r>
            <a:r>
              <a:rPr lang="ru-RU" sz="2000" dirty="0" smtClean="0">
                <a:solidFill>
                  <a:schemeClr val="bg1"/>
                </a:solidFill>
                <a:latin typeface="Myriad Pro"/>
              </a:rPr>
              <a:t>платной основе </a:t>
            </a:r>
            <a:r>
              <a:rPr lang="ru-RU" sz="2000" dirty="0">
                <a:solidFill>
                  <a:schemeClr val="bg1"/>
                </a:solidFill>
                <a:latin typeface="Myriad Pro"/>
              </a:rPr>
              <a:t>(в среднем на одного получателя), руб. в месяц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237897"/>
              </p:ext>
            </p:extLst>
          </p:nvPr>
        </p:nvGraphicFramePr>
        <p:xfrm>
          <a:off x="255589" y="1654733"/>
          <a:ext cx="8620398" cy="4262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08453"/>
                <a:gridCol w="1682630"/>
                <a:gridCol w="1681716"/>
                <a:gridCol w="2847599"/>
              </a:tblGrid>
              <a:tr h="673572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Стоимость  социальных услуг , руб.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Динамика  </a:t>
                      </a:r>
                      <a:r>
                        <a:rPr lang="ru-RU" sz="1800" dirty="0">
                          <a:effectLst/>
                        </a:rPr>
                        <a:t>стоимости социальных </a:t>
                      </a:r>
                      <a:r>
                        <a:rPr lang="ru-RU" sz="1800" dirty="0" smtClean="0">
                          <a:effectLst/>
                        </a:rPr>
                        <a:t>услуг, %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22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2014 год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2015 </a:t>
                      </a:r>
                      <a:r>
                        <a:rPr lang="ru-RU" sz="1800" dirty="0">
                          <a:effectLst/>
                        </a:rPr>
                        <a:t>год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66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Тульская область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309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453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46,6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6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Самарская область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370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23,3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6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Белгородская область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831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18,7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6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Кабардино-Балкария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217,5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372,32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71,2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6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Новгородская область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478,99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349,79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-26,9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6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Тюменская область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330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330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6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Пермский край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703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447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-36,4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6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Республика Саха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600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3500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483,3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6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Республика Татарстан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1033,5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2088,3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102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6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Москва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1050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1509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43,7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331089" y="6045849"/>
            <a:ext cx="75448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Выросла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стоимость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социальных услуг на дому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 многих регионах существенно)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303" y="6284877"/>
            <a:ext cx="774700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758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064871" y="382552"/>
            <a:ext cx="8079129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Myriad Pro"/>
              </a:rPr>
              <a:t>Стоимость </a:t>
            </a:r>
            <a:r>
              <a:rPr lang="ru-RU" sz="2000" dirty="0">
                <a:solidFill>
                  <a:schemeClr val="bg1"/>
                </a:solidFill>
                <a:latin typeface="Myriad Pro"/>
              </a:rPr>
              <a:t>социальных услуг для граждан, получающих социальное обслуживание на </a:t>
            </a:r>
            <a:r>
              <a:rPr lang="ru-RU" sz="2000" dirty="0" smtClean="0">
                <a:solidFill>
                  <a:schemeClr val="bg1"/>
                </a:solidFill>
                <a:latin typeface="Myriad Pro"/>
              </a:rPr>
              <a:t>платной или частично платной основе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в долях ПМ пенсионера</a:t>
            </a:r>
            <a:r>
              <a:rPr lang="ru-RU" sz="2000" dirty="0" smtClean="0">
                <a:solidFill>
                  <a:schemeClr val="bg1"/>
                </a:solidFill>
                <a:latin typeface="Myriad Pro"/>
              </a:rPr>
              <a:t>, %</a:t>
            </a:r>
            <a:endParaRPr lang="ru-RU" sz="2000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845" y="1407289"/>
            <a:ext cx="6812236" cy="471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303" y="6284877"/>
            <a:ext cx="774700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86003" y="6168879"/>
            <a:ext cx="72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Несмотря на рост стоимости социальных услуг, в большинстве регионов она не велика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020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369015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 smtClean="0">
                <a:solidFill>
                  <a:schemeClr val="bg1"/>
                </a:solidFill>
              </a:rPr>
              <a:t>Высшая школа экономики, Москва, 2016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239564" y="382552"/>
            <a:ext cx="735264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Myriad Pro"/>
              </a:rPr>
              <a:t>Тарифы на отдельные виды социальных услуг в сфере социального обслуживания граждан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021470"/>
              </p:ext>
            </p:extLst>
          </p:nvPr>
        </p:nvGraphicFramePr>
        <p:xfrm>
          <a:off x="185195" y="1287597"/>
          <a:ext cx="8722323" cy="48075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2891"/>
                <a:gridCol w="2048719"/>
                <a:gridCol w="2627453"/>
                <a:gridCol w="1893260"/>
              </a:tblGrid>
              <a:tr h="32401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Регионы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Тарифы на </a:t>
                      </a:r>
                      <a:r>
                        <a:rPr lang="ru-RU" sz="1600" b="1" dirty="0" smtClean="0">
                          <a:effectLst/>
                        </a:rPr>
                        <a:t>услуги, руб.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33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Покупка и доставка на дом продуктов </a:t>
                      </a:r>
                      <a:r>
                        <a:rPr lang="ru-RU" sz="1600" dirty="0" smtClean="0">
                          <a:effectLst/>
                        </a:rPr>
                        <a:t>питания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Покупка и доставка </a:t>
                      </a:r>
                      <a:r>
                        <a:rPr lang="ru-RU" sz="1600" dirty="0" smtClean="0">
                          <a:effectLst/>
                        </a:rPr>
                        <a:t>промышленных </a:t>
                      </a:r>
                      <a:r>
                        <a:rPr lang="ru-RU" sz="1600" dirty="0">
                          <a:effectLst/>
                        </a:rPr>
                        <a:t>товаров первой </a:t>
                      </a:r>
                      <a:r>
                        <a:rPr lang="ru-RU" sz="1600" dirty="0" smtClean="0">
                          <a:effectLst/>
                        </a:rPr>
                        <a:t>необходимости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Помощь в приготовлении </a:t>
                      </a:r>
                      <a:r>
                        <a:rPr lang="ru-RU" sz="1600" dirty="0" smtClean="0">
                          <a:effectLst/>
                        </a:rPr>
                        <a:t>пищи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</a:tr>
              <a:tr h="3133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Белгородская область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110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</a:tr>
              <a:tr h="3133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Воронежская область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</a:tr>
              <a:tr h="3133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Новгородская область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</a:tr>
              <a:tr h="3895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Пермский </a:t>
                      </a:r>
                      <a:r>
                        <a:rPr lang="ru-RU" sz="1600" dirty="0" smtClean="0">
                          <a:effectLst/>
                        </a:rPr>
                        <a:t>край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124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124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149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</a:tr>
              <a:tr h="3895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Республика Саха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111/222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111/222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157/296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133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Республика Татарстан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134/145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112/121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179/194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133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Тюменская область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48/69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48/69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48/69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895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7030A0"/>
                          </a:solidFill>
                          <a:effectLst/>
                        </a:rPr>
                        <a:t>Москва</a:t>
                      </a:r>
                      <a:endParaRPr lang="ru-RU" sz="16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7030A0"/>
                          </a:solidFill>
                          <a:effectLst/>
                        </a:rPr>
                        <a:t>315</a:t>
                      </a:r>
                      <a:endParaRPr lang="ru-RU" sz="16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7030A0"/>
                          </a:solidFill>
                          <a:effectLst/>
                        </a:rPr>
                        <a:t>315</a:t>
                      </a:r>
                      <a:endParaRPr lang="ru-RU" sz="16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7030A0"/>
                          </a:solidFill>
                          <a:effectLst/>
                        </a:rPr>
                        <a:t>158</a:t>
                      </a:r>
                      <a:endParaRPr lang="ru-RU" sz="16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</a:tr>
              <a:tr h="3133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Кабардино-Балкария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</a:tr>
              <a:tr h="3133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Самарская область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13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</a:tr>
              <a:tr h="2620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Тульская область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22" marR="57222" marT="0" marB="0"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030289" y="6168878"/>
            <a:ext cx="81137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Тарифы на социальные услуги существенно варьируют в регионах, и не зависят от уровня жизни в регионе и сформированы довольно не логично </a:t>
            </a:r>
            <a:endParaRPr lang="ru-RU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8" y="6284876"/>
            <a:ext cx="774700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770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369015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</a:t>
            </a:r>
            <a:r>
              <a:rPr lang="ru-RU" sz="800" dirty="0">
                <a:solidFill>
                  <a:schemeClr val="bg1"/>
                </a:solidFill>
              </a:rPr>
              <a:t>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239564" y="382552"/>
            <a:ext cx="735264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dirty="0">
                <a:solidFill>
                  <a:schemeClr val="bg1"/>
                </a:solidFill>
                <a:latin typeface="Myriad Pro"/>
              </a:rPr>
              <a:t>Сопоставление модельной нагрузки на одного социального работника в сфере социального обслуживания на дому и размера средней зарплаты соцработника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8221424"/>
              </p:ext>
            </p:extLst>
          </p:nvPr>
        </p:nvGraphicFramePr>
        <p:xfrm>
          <a:off x="315694" y="1132560"/>
          <a:ext cx="8166537" cy="4805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3" y="6245686"/>
            <a:ext cx="774700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98653" y="6045849"/>
            <a:ext cx="82643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Тарифы на социальные услуги во многих регионах экономически не обоснованы </a:t>
            </a:r>
          </a:p>
          <a:p>
            <a:r>
              <a:rPr lang="ru-RU" sz="1600" dirty="0" smtClean="0"/>
              <a:t>Ценообразование в сфере </a:t>
            </a:r>
            <a:r>
              <a:rPr lang="ru-RU" sz="1600" dirty="0" err="1" smtClean="0"/>
              <a:t>соцобслуживания</a:t>
            </a:r>
            <a:r>
              <a:rPr lang="ru-RU" sz="1600" dirty="0" smtClean="0"/>
              <a:t> должно стать предметом более длительного мониторинга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69318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ubtitle 2"/>
          <p:cNvSpPr>
            <a:spLocks noGrp="1"/>
          </p:cNvSpPr>
          <p:nvPr>
            <p:ph type="subTitle" idx="1"/>
          </p:nvPr>
        </p:nvSpPr>
        <p:spPr>
          <a:xfrm>
            <a:off x="1371600" y="4468813"/>
            <a:ext cx="6400800" cy="908050"/>
          </a:xfrm>
        </p:spPr>
        <p:txBody>
          <a:bodyPr/>
          <a:lstStyle/>
          <a:p>
            <a:r>
              <a:rPr lang="ru-RU" sz="1200" dirty="0" smtClean="0">
                <a:solidFill>
                  <a:srgbClr val="003F82"/>
                </a:solidFill>
                <a:latin typeface="Myriad Pro"/>
                <a:ea typeface="ＭＳ Ｐゴシック"/>
                <a:cs typeface="ＭＳ Ｐゴシック"/>
              </a:rPr>
              <a:t>Славянская площадь, д.4, стр.2</a:t>
            </a:r>
          </a:p>
          <a:p>
            <a:r>
              <a:rPr lang="ru-RU" sz="1200" dirty="0" smtClean="0">
                <a:solidFill>
                  <a:srgbClr val="003F82"/>
                </a:solidFill>
                <a:latin typeface="Myriad Pro"/>
                <a:ea typeface="ＭＳ Ｐゴシック"/>
                <a:cs typeface="ＭＳ Ｐゴシック"/>
              </a:rPr>
              <a:t>Тел.: (495) 621-7983, факс: (495) 628-7931</a:t>
            </a:r>
            <a:endParaRPr lang="en-US" sz="1200" dirty="0" smtClean="0">
              <a:solidFill>
                <a:srgbClr val="003F82"/>
              </a:solidFill>
              <a:latin typeface="Myriad Pro"/>
              <a:ea typeface="ＭＳ Ｐゴシック"/>
              <a:cs typeface="ＭＳ Ｐゴシック"/>
            </a:endParaRPr>
          </a:p>
          <a:p>
            <a:r>
              <a:rPr lang="en-US" sz="1200" dirty="0" smtClean="0">
                <a:solidFill>
                  <a:srgbClr val="003F82"/>
                </a:solidFill>
                <a:latin typeface="Myriad Pro"/>
                <a:ea typeface="ＭＳ Ｐゴシック"/>
                <a:cs typeface="ＭＳ Ｐゴシック"/>
              </a:rPr>
              <a:t>www.hse.ru</a:t>
            </a:r>
            <a:endParaRPr lang="ru-RU" sz="1200" dirty="0" smtClean="0">
              <a:solidFill>
                <a:srgbClr val="003F82"/>
              </a:solidFill>
              <a:latin typeface="Myriad Pro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6000">
              <a:schemeClr val="tx2">
                <a:lumMod val="20000"/>
                <a:lumOff val="80000"/>
              </a:schemeClr>
            </a:gs>
            <a:gs pos="40000">
              <a:schemeClr val="accent1">
                <a:lumMod val="20000"/>
                <a:lumOff val="80000"/>
              </a:schemeClr>
            </a:gs>
            <a:gs pos="100000">
              <a:schemeClr val="accent1">
                <a:tint val="23500"/>
                <a:satMod val="160000"/>
                <a:lumMod val="40000"/>
                <a:lumOff val="60000"/>
                <a:alpha val="24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019299" y="31532"/>
            <a:ext cx="5321301" cy="685800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altLang="ru-RU" sz="2800" b="1" dirty="0" smtClean="0">
                <a:latin typeface="+mn-lt"/>
              </a:rPr>
              <a:t>Социальное обслуживание</a:t>
            </a:r>
          </a:p>
        </p:txBody>
      </p:sp>
      <p:sp>
        <p:nvSpPr>
          <p:cNvPr id="81923" name="Text Box 6"/>
          <p:cNvSpPr txBox="1">
            <a:spLocks noChangeArrowheads="1"/>
          </p:cNvSpPr>
          <p:nvPr/>
        </p:nvSpPr>
        <p:spPr bwMode="auto">
          <a:xfrm>
            <a:off x="1435100" y="1161418"/>
            <a:ext cx="2189783" cy="70788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 smtClean="0">
                <a:solidFill>
                  <a:prstClr val="black"/>
                </a:solidFill>
              </a:rPr>
              <a:t>Целевые группы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000" b="1" dirty="0">
              <a:solidFill>
                <a:prstClr val="black"/>
              </a:solidFill>
            </a:endParaRPr>
          </a:p>
        </p:txBody>
      </p:sp>
      <p:sp>
        <p:nvSpPr>
          <p:cNvPr id="81924" name="Text Box 7"/>
          <p:cNvSpPr txBox="1">
            <a:spLocks noChangeArrowheads="1"/>
          </p:cNvSpPr>
          <p:nvPr/>
        </p:nvSpPr>
        <p:spPr bwMode="auto">
          <a:xfrm>
            <a:off x="5334000" y="1109186"/>
            <a:ext cx="3445623" cy="70788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 smtClean="0">
                <a:solidFill>
                  <a:prstClr val="black"/>
                </a:solidFill>
              </a:rPr>
              <a:t>Специфика предоставления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prstClr val="black"/>
                </a:solidFill>
              </a:rPr>
              <a:t>с</a:t>
            </a:r>
            <a:r>
              <a:rPr lang="ru-RU" altLang="ru-RU" sz="2000" b="1" dirty="0" smtClean="0">
                <a:solidFill>
                  <a:prstClr val="black"/>
                </a:solidFill>
              </a:rPr>
              <a:t>оциальных услуг</a:t>
            </a:r>
            <a:endParaRPr lang="ru-RU" altLang="ru-RU" sz="2000" b="1" dirty="0">
              <a:solidFill>
                <a:prstClr val="black"/>
              </a:solidFill>
            </a:endParaRPr>
          </a:p>
        </p:txBody>
      </p:sp>
      <p:sp>
        <p:nvSpPr>
          <p:cNvPr id="81926" name="Line 11"/>
          <p:cNvSpPr>
            <a:spLocks noChangeShapeType="1"/>
          </p:cNvSpPr>
          <p:nvPr/>
        </p:nvSpPr>
        <p:spPr bwMode="auto">
          <a:xfrm>
            <a:off x="6711747" y="732393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81928" name="Text Box 13"/>
          <p:cNvSpPr txBox="1">
            <a:spLocks noChangeArrowheads="1"/>
          </p:cNvSpPr>
          <p:nvPr/>
        </p:nvSpPr>
        <p:spPr bwMode="auto">
          <a:xfrm>
            <a:off x="5426075" y="2393334"/>
            <a:ext cx="2881565" cy="1323439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prstClr val="black"/>
                </a:solidFill>
                <a:latin typeface="Calibri"/>
              </a:rPr>
              <a:t>Долгосрочный ежедневный уход и помощь в быту,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prstClr val="black"/>
                </a:solidFill>
                <a:latin typeface="Calibri"/>
              </a:rPr>
              <a:t>Клиент- индивид</a:t>
            </a:r>
            <a:endParaRPr lang="ru-RU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1929" name="Line 14"/>
          <p:cNvSpPr>
            <a:spLocks noChangeShapeType="1"/>
          </p:cNvSpPr>
          <p:nvPr/>
        </p:nvSpPr>
        <p:spPr bwMode="auto">
          <a:xfrm>
            <a:off x="6761697" y="1817072"/>
            <a:ext cx="0" cy="5762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81930" name="Text Box 15"/>
          <p:cNvSpPr txBox="1">
            <a:spLocks noChangeArrowheads="1"/>
          </p:cNvSpPr>
          <p:nvPr/>
        </p:nvSpPr>
        <p:spPr bwMode="auto">
          <a:xfrm>
            <a:off x="5334000" y="2590284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>
              <a:solidFill>
                <a:prstClr val="black"/>
              </a:solidFill>
            </a:endParaRPr>
          </a:p>
        </p:txBody>
      </p:sp>
      <p:sp>
        <p:nvSpPr>
          <p:cNvPr id="81933" name="Line 11"/>
          <p:cNvSpPr>
            <a:spLocks noChangeShapeType="1"/>
          </p:cNvSpPr>
          <p:nvPr/>
        </p:nvSpPr>
        <p:spPr bwMode="auto">
          <a:xfrm>
            <a:off x="2529991" y="740886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1229420" y="2464941"/>
            <a:ext cx="2952328" cy="70788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prstClr val="black"/>
                </a:solidFill>
                <a:latin typeface="Calibri"/>
              </a:rPr>
              <a:t>Пожилые </a:t>
            </a:r>
            <a:r>
              <a:rPr lang="ru-RU" sz="2000" b="1" dirty="0">
                <a:solidFill>
                  <a:prstClr val="black"/>
                </a:solidFill>
                <a:latin typeface="Calibri"/>
              </a:rPr>
              <a:t>и инвалиды 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endParaRPr lang="ru-RU" sz="20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2536701" y="1869304"/>
            <a:ext cx="0" cy="5762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1229420" y="3681426"/>
            <a:ext cx="2952328" cy="10156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prstClr val="black"/>
                </a:solidFill>
                <a:latin typeface="Calibri"/>
              </a:rPr>
              <a:t>Дети </a:t>
            </a:r>
            <a:r>
              <a:rPr lang="ru-RU" sz="2000" b="1" dirty="0">
                <a:solidFill>
                  <a:prstClr val="black"/>
                </a:solidFill>
                <a:latin typeface="Calibri"/>
              </a:rPr>
              <a:t>и семьи с детьми в трудной жизненной </a:t>
            </a:r>
            <a:r>
              <a:rPr lang="ru-RU" sz="2000" b="1" dirty="0" smtClean="0">
                <a:solidFill>
                  <a:prstClr val="black"/>
                </a:solidFill>
                <a:latin typeface="Calibri"/>
              </a:rPr>
              <a:t>ситуации</a:t>
            </a:r>
            <a:endParaRPr lang="ru-RU" sz="1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1229420" y="5213718"/>
            <a:ext cx="2952328" cy="70788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prstClr val="black"/>
                </a:solidFill>
                <a:latin typeface="Calibri"/>
              </a:rPr>
              <a:t>Все </a:t>
            </a:r>
            <a:r>
              <a:rPr lang="ru-RU" sz="2000" b="1" dirty="0">
                <a:solidFill>
                  <a:prstClr val="black"/>
                </a:solidFill>
                <a:latin typeface="Calibri"/>
              </a:rPr>
              <a:t>население (срочная помощь)</a:t>
            </a:r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5426075" y="3681426"/>
            <a:ext cx="2881565" cy="1323439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prstClr val="black"/>
                </a:solidFill>
                <a:latin typeface="Calibri"/>
              </a:rPr>
              <a:t>Различные услуги, меняющиеся со временем,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prstClr val="black"/>
                </a:solidFill>
                <a:latin typeface="Calibri"/>
              </a:rPr>
              <a:t>Клиент- семья</a:t>
            </a:r>
            <a:endParaRPr lang="ru-RU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5426074" y="5306051"/>
            <a:ext cx="2881565" cy="61555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prstClr val="black"/>
                </a:solidFill>
                <a:latin typeface="Calibri"/>
              </a:rPr>
              <a:t>Питание, жилье, защита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endParaRPr lang="ru-RU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4432300" y="2733640"/>
            <a:ext cx="749300" cy="258780"/>
          </a:xfrm>
          <a:prstGeom prst="rightArrow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>
            <a:off x="4387850" y="3982613"/>
            <a:ext cx="749300" cy="258780"/>
          </a:xfrm>
          <a:prstGeom prst="rightArrow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>
            <a:off x="4432300" y="5321076"/>
            <a:ext cx="749300" cy="258780"/>
          </a:xfrm>
          <a:prstGeom prst="rightArrow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2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6000">
              <a:srgbClr val="DFE7F4"/>
            </a:gs>
            <a:gs pos="40000">
              <a:schemeClr val="accent1">
                <a:lumMod val="20000"/>
                <a:lumOff val="80000"/>
              </a:schemeClr>
            </a:gs>
            <a:gs pos="100000">
              <a:schemeClr val="accent1">
                <a:tint val="23500"/>
                <a:satMod val="160000"/>
                <a:lumMod val="40000"/>
                <a:lumOff val="60000"/>
                <a:alpha val="24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46317" y="31532"/>
            <a:ext cx="7772400" cy="685800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altLang="ru-RU" sz="3200" b="1" dirty="0" smtClean="0">
                <a:latin typeface="+mn-lt"/>
              </a:rPr>
              <a:t>Социальное обслуживание (формы)</a:t>
            </a:r>
          </a:p>
        </p:txBody>
      </p:sp>
      <p:sp>
        <p:nvSpPr>
          <p:cNvPr id="81923" name="Text Box 6"/>
          <p:cNvSpPr txBox="1">
            <a:spLocks noChangeArrowheads="1"/>
          </p:cNvSpPr>
          <p:nvPr/>
        </p:nvSpPr>
        <p:spPr bwMode="auto">
          <a:xfrm>
            <a:off x="1043608" y="1131012"/>
            <a:ext cx="1590675" cy="4619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 smtClean="0">
                <a:solidFill>
                  <a:prstClr val="black"/>
                </a:solidFill>
              </a:rPr>
              <a:t>На дому</a:t>
            </a:r>
            <a:endParaRPr lang="ru-RU" altLang="ru-RU" sz="2400" dirty="0">
              <a:solidFill>
                <a:prstClr val="black"/>
              </a:solidFill>
            </a:endParaRPr>
          </a:p>
        </p:txBody>
      </p:sp>
      <p:sp>
        <p:nvSpPr>
          <p:cNvPr id="81924" name="Text Box 7"/>
          <p:cNvSpPr txBox="1">
            <a:spLocks noChangeArrowheads="1"/>
          </p:cNvSpPr>
          <p:nvPr/>
        </p:nvSpPr>
        <p:spPr bwMode="auto">
          <a:xfrm>
            <a:off x="3203848" y="1132612"/>
            <a:ext cx="2499146" cy="46166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 smtClean="0">
                <a:solidFill>
                  <a:prstClr val="black"/>
                </a:solidFill>
              </a:rPr>
              <a:t>Полустационары </a:t>
            </a:r>
            <a:endParaRPr lang="ru-RU" altLang="ru-RU" sz="2400" dirty="0">
              <a:solidFill>
                <a:prstClr val="black"/>
              </a:solidFill>
            </a:endParaRPr>
          </a:p>
        </p:txBody>
      </p:sp>
      <p:sp>
        <p:nvSpPr>
          <p:cNvPr id="81925" name="Text Box 8"/>
          <p:cNvSpPr txBox="1">
            <a:spLocks noChangeArrowheads="1"/>
          </p:cNvSpPr>
          <p:nvPr/>
        </p:nvSpPr>
        <p:spPr bwMode="auto">
          <a:xfrm>
            <a:off x="6084168" y="1131309"/>
            <a:ext cx="2376264" cy="46166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 smtClean="0">
                <a:solidFill>
                  <a:prstClr val="black"/>
                </a:solidFill>
              </a:rPr>
              <a:t>    Стационары</a:t>
            </a:r>
          </a:p>
        </p:txBody>
      </p:sp>
      <p:sp>
        <p:nvSpPr>
          <p:cNvPr id="81926" name="Line 11"/>
          <p:cNvSpPr>
            <a:spLocks noChangeShapeType="1"/>
          </p:cNvSpPr>
          <p:nvPr/>
        </p:nvSpPr>
        <p:spPr bwMode="auto">
          <a:xfrm>
            <a:off x="4552747" y="732393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81927" name="Line 12"/>
          <p:cNvSpPr>
            <a:spLocks noChangeShapeType="1"/>
          </p:cNvSpPr>
          <p:nvPr/>
        </p:nvSpPr>
        <p:spPr bwMode="auto">
          <a:xfrm>
            <a:off x="7005005" y="751612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81928" name="Text Box 13"/>
          <p:cNvSpPr txBox="1">
            <a:spLocks noChangeArrowheads="1"/>
          </p:cNvSpPr>
          <p:nvPr/>
        </p:nvSpPr>
        <p:spPr bwMode="auto">
          <a:xfrm>
            <a:off x="3073400" y="2170539"/>
            <a:ext cx="3162299" cy="33239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sz="1400" b="1" dirty="0" smtClean="0">
                <a:solidFill>
                  <a:prstClr val="black"/>
                </a:solidFill>
                <a:latin typeface="Calibri"/>
              </a:rPr>
              <a:t>Отделения дневного </a:t>
            </a:r>
            <a:r>
              <a:rPr lang="ru-RU" sz="1400" b="1" dirty="0">
                <a:solidFill>
                  <a:prstClr val="black"/>
                </a:solidFill>
                <a:latin typeface="Calibri"/>
              </a:rPr>
              <a:t>пребывания </a:t>
            </a:r>
            <a:r>
              <a:rPr lang="ru-RU" sz="1400" b="1" dirty="0" smtClean="0">
                <a:solidFill>
                  <a:prstClr val="black"/>
                </a:solidFill>
                <a:latin typeface="Calibri"/>
              </a:rPr>
              <a:t>в нестационарных центрах </a:t>
            </a:r>
            <a:r>
              <a:rPr lang="ru-RU" sz="1400" b="1" dirty="0">
                <a:solidFill>
                  <a:prstClr val="black"/>
                </a:solidFill>
                <a:latin typeface="Calibri"/>
              </a:rPr>
              <a:t>социального обслуживания </a:t>
            </a: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-735 отделений (</a:t>
            </a:r>
            <a:r>
              <a:rPr lang="ru-RU" sz="1400" b="1" dirty="0" smtClean="0">
                <a:solidFill>
                  <a:prstClr val="black"/>
                </a:solidFill>
                <a:latin typeface="Calibri"/>
              </a:rPr>
              <a:t>289 868 </a:t>
            </a: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Calibri"/>
              </a:rPr>
              <a:t>граждан </a:t>
            </a: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обслуженных за год)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ru-RU" sz="1400" b="1" dirty="0">
                <a:solidFill>
                  <a:prstClr val="black"/>
                </a:solidFill>
                <a:latin typeface="Calibri"/>
              </a:rPr>
              <a:t>Отделения временного пребывания</a:t>
            </a:r>
            <a:r>
              <a:rPr lang="ru-RU" sz="14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ru-RU" sz="1400" b="1" dirty="0">
                <a:solidFill>
                  <a:prstClr val="black"/>
                </a:solidFill>
                <a:latin typeface="Calibri"/>
              </a:rPr>
              <a:t>в нестационарных центрах социального обслуживания </a:t>
            </a: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- 415 отделений </a:t>
            </a:r>
            <a:r>
              <a:rPr lang="ru-RU" sz="1400" dirty="0">
                <a:solidFill>
                  <a:prstClr val="black"/>
                </a:solidFill>
                <a:latin typeface="Calibri"/>
              </a:rPr>
              <a:t>(</a:t>
            </a:r>
            <a:r>
              <a:rPr lang="ru-RU" sz="1400" b="1" dirty="0" smtClean="0">
                <a:solidFill>
                  <a:prstClr val="black"/>
                </a:solidFill>
                <a:latin typeface="Calibri"/>
              </a:rPr>
              <a:t>29.433</a:t>
            </a: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 граждан обслуженных </a:t>
            </a:r>
            <a:r>
              <a:rPr lang="ru-RU" sz="1400" dirty="0">
                <a:solidFill>
                  <a:prstClr val="black"/>
                </a:solidFill>
                <a:latin typeface="Calibri"/>
              </a:rPr>
              <a:t>за год)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sz="1400" b="1" dirty="0" smtClean="0">
                <a:solidFill>
                  <a:prstClr val="black"/>
                </a:solidFill>
                <a:latin typeface="Calibri"/>
              </a:rPr>
              <a:t>Службы </a:t>
            </a:r>
            <a:r>
              <a:rPr lang="ru-RU" sz="1400" b="1" dirty="0">
                <a:solidFill>
                  <a:prstClr val="black"/>
                </a:solidFill>
                <a:latin typeface="Calibri"/>
              </a:rPr>
              <a:t>срочного социального обслуживания </a:t>
            </a:r>
            <a:r>
              <a:rPr lang="ru-RU" sz="1400" dirty="0">
                <a:solidFill>
                  <a:prstClr val="black"/>
                </a:solidFill>
                <a:latin typeface="Calibri"/>
              </a:rPr>
              <a:t>– </a:t>
            </a: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1823 отделений (</a:t>
            </a:r>
            <a:r>
              <a:rPr lang="ru-RU" sz="1400" b="1" dirty="0" smtClean="0">
                <a:solidFill>
                  <a:prstClr val="black"/>
                </a:solidFill>
                <a:latin typeface="Calibri"/>
              </a:rPr>
              <a:t>11.635</a:t>
            </a: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Calibri"/>
              </a:rPr>
              <a:t>граждан обслуженных за год)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sz="1400" b="1" dirty="0" smtClean="0">
                <a:solidFill>
                  <a:prstClr val="black"/>
                </a:solidFill>
                <a:latin typeface="Calibri"/>
              </a:rPr>
              <a:t>Учреждения  </a:t>
            </a:r>
            <a:r>
              <a:rPr lang="ru-RU" sz="1400" b="1" dirty="0">
                <a:solidFill>
                  <a:prstClr val="black"/>
                </a:solidFill>
                <a:latin typeface="Calibri"/>
              </a:rPr>
              <a:t>социальной помощи для лиц без определенного места жительства   </a:t>
            </a:r>
            <a:r>
              <a:rPr lang="ru-RU" sz="1400" dirty="0">
                <a:solidFill>
                  <a:prstClr val="black"/>
                </a:solidFill>
                <a:latin typeface="Calibri"/>
              </a:rPr>
              <a:t>-  142 </a:t>
            </a: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(</a:t>
            </a:r>
            <a:r>
              <a:rPr lang="ru-RU" sz="1400" b="1" dirty="0" smtClean="0">
                <a:solidFill>
                  <a:prstClr val="black"/>
                </a:solidFill>
                <a:latin typeface="Calibri"/>
              </a:rPr>
              <a:t>102.866</a:t>
            </a: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Calibri"/>
              </a:rPr>
              <a:t>граждан обслуженных за год</a:t>
            </a: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)</a:t>
            </a:r>
            <a:endParaRPr lang="ru-RU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1929" name="Line 14"/>
          <p:cNvSpPr>
            <a:spLocks noChangeShapeType="1"/>
          </p:cNvSpPr>
          <p:nvPr/>
        </p:nvSpPr>
        <p:spPr bwMode="auto">
          <a:xfrm>
            <a:off x="4552747" y="1594277"/>
            <a:ext cx="0" cy="5762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81930" name="Text Box 15"/>
          <p:cNvSpPr txBox="1">
            <a:spLocks noChangeArrowheads="1"/>
          </p:cNvSpPr>
          <p:nvPr/>
        </p:nvSpPr>
        <p:spPr bwMode="auto">
          <a:xfrm>
            <a:off x="5334000" y="2590284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>
              <a:solidFill>
                <a:prstClr val="black"/>
              </a:solidFill>
            </a:endParaRPr>
          </a:p>
        </p:txBody>
      </p:sp>
      <p:sp>
        <p:nvSpPr>
          <p:cNvPr id="11276" name="Text Box 16"/>
          <p:cNvSpPr txBox="1">
            <a:spLocks noChangeArrowheads="1"/>
          </p:cNvSpPr>
          <p:nvPr/>
        </p:nvSpPr>
        <p:spPr bwMode="auto">
          <a:xfrm>
            <a:off x="6444208" y="2148478"/>
            <a:ext cx="2306092" cy="33239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/>
            <a:r>
              <a:rPr lang="ru-RU" sz="1400" b="1" dirty="0">
                <a:solidFill>
                  <a:prstClr val="black"/>
                </a:solidFill>
                <a:latin typeface="Calibri"/>
              </a:rPr>
              <a:t>Стационарные учреждения для взрослых инвалидов и престарелых  </a:t>
            </a:r>
            <a:r>
              <a:rPr lang="ru-RU" sz="1400" dirty="0">
                <a:solidFill>
                  <a:prstClr val="black"/>
                </a:solidFill>
                <a:latin typeface="Calibri"/>
              </a:rPr>
              <a:t>-  1411 учреждений (</a:t>
            </a:r>
            <a:r>
              <a:rPr lang="ru-RU" sz="1400" b="1" dirty="0">
                <a:solidFill>
                  <a:prstClr val="black"/>
                </a:solidFill>
                <a:latin typeface="Calibri"/>
              </a:rPr>
              <a:t>247 </a:t>
            </a:r>
            <a:r>
              <a:rPr lang="ru-RU" sz="1400" dirty="0">
                <a:solidFill>
                  <a:prstClr val="black"/>
                </a:solidFill>
                <a:latin typeface="Calibri"/>
              </a:rPr>
              <a:t>тыс. чел.);</a:t>
            </a:r>
          </a:p>
          <a:p>
            <a:pPr lvl="0" eaLnBrk="1" hangingPunct="1"/>
            <a:r>
              <a:rPr lang="ru-RU" sz="1400" b="1" dirty="0" smtClean="0">
                <a:solidFill>
                  <a:prstClr val="black"/>
                </a:solidFill>
                <a:latin typeface="Calibri"/>
              </a:rPr>
              <a:t>Стационарные </a:t>
            </a:r>
            <a:r>
              <a:rPr lang="ru-RU" sz="1400" b="1" dirty="0">
                <a:solidFill>
                  <a:prstClr val="black"/>
                </a:solidFill>
                <a:latin typeface="Calibri"/>
              </a:rPr>
              <a:t>учреждения для детей инвалидов </a:t>
            </a:r>
            <a:r>
              <a:rPr lang="ru-RU" sz="1400" dirty="0">
                <a:solidFill>
                  <a:prstClr val="black"/>
                </a:solidFill>
                <a:latin typeface="Calibri"/>
              </a:rPr>
              <a:t>-  134 учреждения  (</a:t>
            </a:r>
            <a:r>
              <a:rPr lang="ru-RU" sz="1400" b="1" dirty="0">
                <a:solidFill>
                  <a:prstClr val="black"/>
                </a:solidFill>
                <a:latin typeface="Calibri"/>
              </a:rPr>
              <a:t>22</a:t>
            </a:r>
            <a:r>
              <a:rPr lang="ru-RU" sz="1400" dirty="0">
                <a:solidFill>
                  <a:prstClr val="black"/>
                </a:solidFill>
                <a:latin typeface="Calibri"/>
              </a:rPr>
              <a:t> тыс. чел. );</a:t>
            </a:r>
          </a:p>
          <a:p>
            <a:pPr lvl="0" eaLnBrk="1" hangingPunct="1"/>
            <a:r>
              <a:rPr lang="ru-RU" sz="1400" b="1" dirty="0" smtClean="0">
                <a:solidFill>
                  <a:prstClr val="black"/>
                </a:solidFill>
                <a:latin typeface="Calibri"/>
              </a:rPr>
              <a:t>Специальные </a:t>
            </a:r>
            <a:r>
              <a:rPr lang="ru-RU" sz="1400" b="1" dirty="0">
                <a:solidFill>
                  <a:prstClr val="black"/>
                </a:solidFill>
                <a:latin typeface="Calibri"/>
              </a:rPr>
              <a:t>дома для одиноких престарелых </a:t>
            </a:r>
            <a:r>
              <a:rPr lang="ru-RU" sz="1400" dirty="0">
                <a:solidFill>
                  <a:prstClr val="black"/>
                </a:solidFill>
                <a:latin typeface="Calibri"/>
              </a:rPr>
              <a:t>– </a:t>
            </a: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222 (</a:t>
            </a:r>
            <a:r>
              <a:rPr lang="ru-RU" sz="1400" b="1" dirty="0" smtClean="0">
                <a:solidFill>
                  <a:prstClr val="black"/>
                </a:solidFill>
                <a:latin typeface="Calibri"/>
              </a:rPr>
              <a:t>119.39 </a:t>
            </a: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чел.)</a:t>
            </a:r>
            <a:endParaRPr lang="ru-RU" sz="1400" dirty="0">
              <a:solidFill>
                <a:prstClr val="black"/>
              </a:solidFill>
              <a:latin typeface="Calibri"/>
            </a:endParaRPr>
          </a:p>
          <a:p>
            <a:pPr lvl="0" eaLnBrk="1" hangingPunct="1"/>
            <a:r>
              <a:rPr lang="ru-RU" sz="1400" b="1" dirty="0" smtClean="0">
                <a:solidFill>
                  <a:prstClr val="black"/>
                </a:solidFill>
                <a:latin typeface="Calibri"/>
              </a:rPr>
              <a:t>Учреждения </a:t>
            </a:r>
            <a:r>
              <a:rPr lang="ru-RU" sz="1400" b="1" dirty="0">
                <a:solidFill>
                  <a:prstClr val="black"/>
                </a:solidFill>
                <a:latin typeface="Calibri"/>
              </a:rPr>
              <a:t>для детей сирот и дома-интернаты </a:t>
            </a:r>
            <a:r>
              <a:rPr lang="ru-RU" sz="1400" dirty="0">
                <a:solidFill>
                  <a:prstClr val="black"/>
                </a:solidFill>
                <a:latin typeface="Calibri"/>
              </a:rPr>
              <a:t>- </a:t>
            </a: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1275</a:t>
            </a:r>
            <a:endParaRPr lang="ru-RU" altLang="ru-RU" dirty="0" smtClean="0">
              <a:solidFill>
                <a:prstClr val="black"/>
              </a:solidFill>
            </a:endParaRPr>
          </a:p>
        </p:txBody>
      </p:sp>
      <p:sp>
        <p:nvSpPr>
          <p:cNvPr id="81932" name="Line 17"/>
          <p:cNvSpPr>
            <a:spLocks noChangeShapeType="1"/>
          </p:cNvSpPr>
          <p:nvPr/>
        </p:nvSpPr>
        <p:spPr bwMode="auto">
          <a:xfrm>
            <a:off x="7452320" y="1564399"/>
            <a:ext cx="0" cy="604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81933" name="Line 11"/>
          <p:cNvSpPr>
            <a:spLocks noChangeShapeType="1"/>
          </p:cNvSpPr>
          <p:nvPr/>
        </p:nvSpPr>
        <p:spPr bwMode="auto">
          <a:xfrm>
            <a:off x="2267744" y="751612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96900" y="2153256"/>
            <a:ext cx="2311400" cy="310854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sz="1400" b="1" dirty="0" smtClean="0">
                <a:solidFill>
                  <a:prstClr val="black"/>
                </a:solidFill>
                <a:latin typeface="Calibri"/>
              </a:rPr>
              <a:t>     Отделения </a:t>
            </a:r>
            <a:r>
              <a:rPr lang="ru-RU" sz="1400" b="1" dirty="0">
                <a:solidFill>
                  <a:prstClr val="black"/>
                </a:solidFill>
                <a:latin typeface="Calibri"/>
              </a:rPr>
              <a:t>социального обслуживания на </a:t>
            </a:r>
            <a:r>
              <a:rPr lang="ru-RU" sz="1400" b="1" dirty="0" smtClean="0">
                <a:solidFill>
                  <a:prstClr val="black"/>
                </a:solidFill>
                <a:latin typeface="Calibri"/>
              </a:rPr>
              <a:t>дому</a:t>
            </a: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-10324 отделений (</a:t>
            </a:r>
            <a:r>
              <a:rPr lang="ru-RU" sz="1400" b="1" dirty="0">
                <a:solidFill>
                  <a:prstClr val="black"/>
                </a:solidFill>
                <a:latin typeface="Calibri"/>
              </a:rPr>
              <a:t>1 151 243 чел</a:t>
            </a:r>
            <a:r>
              <a:rPr lang="ru-RU" sz="1400" b="1" dirty="0" smtClean="0">
                <a:solidFill>
                  <a:prstClr val="black"/>
                </a:solidFill>
                <a:latin typeface="Calibri"/>
              </a:rPr>
              <a:t>.</a:t>
            </a: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; </a:t>
            </a:r>
            <a:r>
              <a:rPr lang="ru-RU" sz="1400" dirty="0">
                <a:solidFill>
                  <a:prstClr val="black"/>
                </a:solidFill>
                <a:latin typeface="Calibri"/>
              </a:rPr>
              <a:t>в </a:t>
            </a: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очереди для </a:t>
            </a:r>
            <a:r>
              <a:rPr lang="ru-RU" sz="1400" dirty="0">
                <a:solidFill>
                  <a:prstClr val="black"/>
                </a:solidFill>
                <a:latin typeface="Calibri"/>
              </a:rPr>
              <a:t>принятия </a:t>
            </a: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на </a:t>
            </a:r>
            <a:r>
              <a:rPr lang="ru-RU" sz="1400" dirty="0">
                <a:solidFill>
                  <a:prstClr val="black"/>
                </a:solidFill>
                <a:latin typeface="Calibri"/>
              </a:rPr>
              <a:t>надомное </a:t>
            </a: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обслуживание – </a:t>
            </a:r>
            <a:r>
              <a:rPr lang="ru-RU" sz="1400" dirty="0">
                <a:solidFill>
                  <a:prstClr val="black"/>
                </a:solidFill>
                <a:latin typeface="Calibri"/>
              </a:rPr>
              <a:t>7 </a:t>
            </a: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155 чел.)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ru-RU" sz="1400" b="1" dirty="0">
                <a:solidFill>
                  <a:prstClr val="black"/>
                </a:solidFill>
                <a:latin typeface="Calibri"/>
              </a:rPr>
              <a:t>Специализированные отделения социально-медицинского обслуживания на дому  </a:t>
            </a:r>
            <a:r>
              <a:rPr lang="ru-RU" sz="1400" dirty="0">
                <a:solidFill>
                  <a:prstClr val="black"/>
                </a:solidFill>
                <a:latin typeface="Calibri"/>
              </a:rPr>
              <a:t>-  </a:t>
            </a: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1276 отделений </a:t>
            </a:r>
            <a:r>
              <a:rPr lang="ru-RU" sz="1400" dirty="0">
                <a:solidFill>
                  <a:prstClr val="black"/>
                </a:solidFill>
                <a:latin typeface="Calibri"/>
              </a:rPr>
              <a:t>(</a:t>
            </a:r>
            <a:r>
              <a:rPr lang="ru-RU" sz="1400" b="1" dirty="0">
                <a:solidFill>
                  <a:prstClr val="black"/>
                </a:solidFill>
                <a:latin typeface="Calibri"/>
              </a:rPr>
              <a:t>57 </a:t>
            </a:r>
            <a:r>
              <a:rPr lang="ru-RU" sz="1400" b="1" dirty="0" smtClean="0">
                <a:solidFill>
                  <a:prstClr val="black"/>
                </a:solidFill>
                <a:latin typeface="Calibri"/>
              </a:rPr>
              <a:t>709 </a:t>
            </a: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чел.; в очереди </a:t>
            </a:r>
            <a:r>
              <a:rPr lang="ru-RU" sz="1400" dirty="0">
                <a:solidFill>
                  <a:prstClr val="black"/>
                </a:solidFill>
                <a:latin typeface="Calibri"/>
              </a:rPr>
              <a:t>для принятия на надомное обслуживание – 1082 чел</a:t>
            </a: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.)</a:t>
            </a:r>
            <a:endParaRPr lang="ru-RU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1838945" y="1592974"/>
            <a:ext cx="0" cy="5762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28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</a:t>
            </a:r>
            <a:r>
              <a:rPr lang="ru-RU" sz="800" dirty="0">
                <a:solidFill>
                  <a:schemeClr val="bg1"/>
                </a:solidFill>
              </a:rPr>
              <a:t>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239564" y="428625"/>
            <a:ext cx="7765889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1600" dirty="0">
                <a:solidFill>
                  <a:schemeClr val="bg1"/>
                </a:solidFill>
                <a:latin typeface="Myriad Pro"/>
              </a:rPr>
              <a:t>УДЕЛЬНЫЙ ВЕС ГРАЖДАН ПОЖИЛОГО ВОЗРАСТА И ИНВАЛИДОВ,</a:t>
            </a:r>
          </a:p>
          <a:p>
            <a:r>
              <a:rPr lang="ru-RU" sz="1600" dirty="0">
                <a:solidFill>
                  <a:schemeClr val="bg1"/>
                </a:solidFill>
                <a:latin typeface="Myriad Pro"/>
              </a:rPr>
              <a:t>ПОЛУЧАЮЩИХ СОЦИАЛЬНОЕ ОБСЛУЖИВАНИЕ НА ДОМУ,</a:t>
            </a:r>
          </a:p>
          <a:p>
            <a:r>
              <a:rPr lang="ru-RU" sz="1600" dirty="0">
                <a:solidFill>
                  <a:schemeClr val="bg1"/>
                </a:solidFill>
                <a:latin typeface="Myriad Pro"/>
              </a:rPr>
              <a:t>В РОССИЙСКОЙ </a:t>
            </a:r>
            <a:r>
              <a:rPr lang="ru-RU" sz="1600" dirty="0" smtClean="0">
                <a:solidFill>
                  <a:schemeClr val="bg1"/>
                </a:solidFill>
                <a:latin typeface="Myriad Pro"/>
              </a:rPr>
              <a:t>ФЕДЕРАЦИИ (Минтруд России)</a:t>
            </a:r>
            <a:endParaRPr lang="ru-RU" sz="1600" dirty="0">
              <a:solidFill>
                <a:schemeClr val="bg1"/>
              </a:solidFill>
              <a:latin typeface="Myriad Pro"/>
            </a:endParaRPr>
          </a:p>
          <a:p>
            <a:endParaRPr lang="ru-RU" sz="1600" dirty="0">
              <a:solidFill>
                <a:schemeClr val="bg1"/>
              </a:solidFill>
              <a:latin typeface="Myriad Pro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65380"/>
              </p:ext>
            </p:extLst>
          </p:nvPr>
        </p:nvGraphicFramePr>
        <p:xfrm>
          <a:off x="255588" y="1388961"/>
          <a:ext cx="8749865" cy="3970117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267199"/>
                <a:gridCol w="1080746"/>
                <a:gridCol w="1087821"/>
                <a:gridCol w="1103586"/>
                <a:gridCol w="1150883"/>
                <a:gridCol w="1059630"/>
              </a:tblGrid>
              <a:tr h="4734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2011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2012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2013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2014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2015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09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Граждане пожилого возраста и инвалиды, пользующиеся всеми видами социального обслуживания на </a:t>
                      </a:r>
                      <a:r>
                        <a:rPr lang="ru-RU" sz="1600" dirty="0" smtClean="0">
                          <a:effectLst/>
                        </a:rPr>
                        <a:t>дому, </a:t>
                      </a:r>
                      <a:r>
                        <a:rPr lang="ru-RU" sz="1600" dirty="0">
                          <a:effectLst/>
                        </a:rPr>
                        <a:t>человек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4986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1178694</a:t>
                      </a:r>
                    </a:p>
                    <a:p>
                      <a:pPr marR="14986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4986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1172206</a:t>
                      </a:r>
                    </a:p>
                    <a:p>
                      <a:pPr marR="14986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4986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1171065</a:t>
                      </a:r>
                    </a:p>
                    <a:p>
                      <a:pPr marR="14986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4986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1159681</a:t>
                      </a:r>
                    </a:p>
                    <a:p>
                      <a:pPr marR="14986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4986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1208952</a:t>
                      </a:r>
                    </a:p>
                    <a:p>
                      <a:pPr marR="14986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1876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Удельный вес граждан пожилого возраста и инвалидов, получающих социальное обслуживание на </a:t>
                      </a:r>
                      <a:r>
                        <a:rPr lang="ru-RU" sz="1600" dirty="0" err="1">
                          <a:effectLst/>
                        </a:rPr>
                        <a:t>дому,в</a:t>
                      </a:r>
                      <a:r>
                        <a:rPr lang="ru-RU" sz="1600" dirty="0">
                          <a:effectLst/>
                        </a:rPr>
                        <a:t> процентах от численности населения старше трудоспособного возраста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4986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3,7</a:t>
                      </a:r>
                    </a:p>
                    <a:p>
                      <a:pPr marR="14986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4986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4986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3,6</a:t>
                      </a:r>
                    </a:p>
                    <a:p>
                      <a:pPr marR="14986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4986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4986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3,5</a:t>
                      </a:r>
                    </a:p>
                    <a:p>
                      <a:pPr marR="14986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4986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4986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3,4</a:t>
                      </a:r>
                    </a:p>
                    <a:p>
                      <a:pPr marR="14986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4986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R="14986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3,5</a:t>
                      </a:r>
                    </a:p>
                    <a:p>
                      <a:pPr marR="14986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4986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55583" y="5483931"/>
            <a:ext cx="87498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Расходы  </a:t>
            </a:r>
            <a:r>
              <a:rPr lang="ru-RU" dirty="0"/>
              <a:t>консолидированного бюджета на социальную политику в </a:t>
            </a:r>
            <a:r>
              <a:rPr lang="ru-RU" dirty="0" smtClean="0"/>
              <a:t>России – 0,3-0,4 </a:t>
            </a:r>
            <a:r>
              <a:rPr lang="ru-RU" dirty="0"/>
              <a:t>% к ВВП </a:t>
            </a:r>
          </a:p>
        </p:txBody>
      </p:sp>
    </p:spTree>
    <p:extLst>
      <p:ext uri="{BB962C8B-B14F-4D97-AF65-F5344CB8AC3E}">
        <p14:creationId xmlns:p14="http://schemas.microsoft.com/office/powerpoint/2010/main" val="10117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</a:t>
            </a:r>
            <a:r>
              <a:rPr lang="ru-RU" sz="800" dirty="0">
                <a:solidFill>
                  <a:schemeClr val="bg1"/>
                </a:solidFill>
              </a:rPr>
              <a:t>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239564" y="428625"/>
            <a:ext cx="735264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dirty="0">
                <a:solidFill>
                  <a:schemeClr val="bg1"/>
                </a:solidFill>
                <a:latin typeface="Myriad Pro"/>
              </a:rPr>
              <a:t>Новое законодательство в сфере социального обслуживания граждан в РФ (действует с 1 января 2015)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4" y="1433934"/>
            <a:ext cx="3243353" cy="1475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90118"/>
            <a:ext cx="3182937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762" y="1672374"/>
            <a:ext cx="1560513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657" y="3303254"/>
            <a:ext cx="1560513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860030" y="3393895"/>
            <a:ext cx="37839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prstClr val="black"/>
                </a:solidFill>
              </a:rPr>
              <a:t>Для реализации 442-ФЗ в течение 2014-2015г</a:t>
            </a:r>
            <a:r>
              <a:rPr lang="ru-RU" sz="1600" b="1" dirty="0">
                <a:solidFill>
                  <a:prstClr val="black"/>
                </a:solidFill>
              </a:rPr>
              <a:t>. регионы приняли </a:t>
            </a:r>
            <a:r>
              <a:rPr lang="ru-RU" sz="1600" b="1" dirty="0" smtClean="0">
                <a:solidFill>
                  <a:prstClr val="black"/>
                </a:solidFill>
              </a:rPr>
              <a:t>от 20 до 50 нормативно-правовых акт</a:t>
            </a:r>
            <a:r>
              <a:rPr lang="ru-RU" sz="1600" b="1" dirty="0">
                <a:solidFill>
                  <a:prstClr val="black"/>
                </a:solidFill>
              </a:rPr>
              <a:t>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4524194"/>
            <a:ext cx="849694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prstClr val="black"/>
                </a:solidFill>
              </a:rPr>
              <a:t>     Федеральный закон устанавливает правовые, организационные, экономические основы социального обслуживания граждан в Российской Федерации; полномочия федеральных и региональных органов государственной власти в сфере социального обслуживания; права и обязанности получателей и поставщиков социальных услуг; определяет формы, виды и основные принципы социального обслуживания, виды социальных услуг.</a:t>
            </a:r>
          </a:p>
          <a:p>
            <a:r>
              <a:rPr lang="ru-RU" sz="1600" dirty="0">
                <a:solidFill>
                  <a:prstClr val="black"/>
                </a:solidFill>
              </a:rPr>
              <a:t> </a:t>
            </a:r>
            <a:r>
              <a:rPr lang="ru-RU" sz="1600" dirty="0" smtClean="0">
                <a:solidFill>
                  <a:prstClr val="black"/>
                </a:solidFill>
              </a:rPr>
              <a:t>   Региональное законодательство прописывает порядок и механизмы предоставления социальных услуг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ru-RU" sz="1600" dirty="0" smtClean="0">
                <a:solidFill>
                  <a:prstClr val="black"/>
                </a:solidFill>
              </a:rPr>
              <a:t>в зависимости от региональных особенностей и приоритетов социальной политики. 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2" name="Прямоугольник 1"/>
          <p:cNvSpPr>
            <a:spLocks noChangeArrowheads="1"/>
          </p:cNvSpPr>
          <p:nvPr/>
        </p:nvSpPr>
        <p:spPr bwMode="auto">
          <a:xfrm>
            <a:off x="4572000" y="1463344"/>
            <a:ext cx="4071937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buClr>
                <a:srgbClr val="006600"/>
              </a:buClr>
              <a:buSzPct val="150000"/>
              <a:buFont typeface="Wingdings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sz="1600" b="1" dirty="0">
                <a:solidFill>
                  <a:prstClr val="black"/>
                </a:solidFill>
              </a:rPr>
              <a:t>Федеральный закон № </a:t>
            </a:r>
            <a:r>
              <a:rPr lang="ru-RU" sz="1600" b="1" dirty="0" smtClean="0">
                <a:solidFill>
                  <a:prstClr val="black"/>
                </a:solidFill>
              </a:rPr>
              <a:t>442-ФЗ «Об </a:t>
            </a:r>
            <a:r>
              <a:rPr lang="ru-RU" sz="1600" b="1" dirty="0">
                <a:solidFill>
                  <a:prstClr val="black"/>
                </a:solidFill>
              </a:rPr>
              <a:t>основах социального обслуживания граждан в Российской Федерации» </a:t>
            </a:r>
          </a:p>
          <a:p>
            <a:pPr algn="ctr">
              <a:buClr>
                <a:srgbClr val="006600"/>
              </a:buClr>
              <a:buSzPct val="150000"/>
            </a:pPr>
            <a:r>
              <a:rPr lang="ru-RU" sz="1600" b="1" dirty="0" smtClean="0">
                <a:solidFill>
                  <a:prstClr val="black"/>
                </a:solidFill>
              </a:rPr>
              <a:t>+ около 30 НПА (несколько НПА </a:t>
            </a:r>
            <a:r>
              <a:rPr lang="ru-RU" sz="1600" b="1" dirty="0">
                <a:solidFill>
                  <a:prstClr val="black"/>
                </a:solidFill>
              </a:rPr>
              <a:t>носят обязательный характер, </a:t>
            </a:r>
            <a:r>
              <a:rPr lang="ru-RU" sz="1600" b="1" dirty="0" smtClean="0">
                <a:solidFill>
                  <a:prstClr val="black"/>
                </a:solidFill>
              </a:rPr>
              <a:t>остальные - </a:t>
            </a:r>
            <a:r>
              <a:rPr lang="ru-RU" sz="1600" b="1" dirty="0">
                <a:solidFill>
                  <a:prstClr val="black"/>
                </a:solidFill>
              </a:rPr>
              <a:t>рекомендательный)  </a:t>
            </a:r>
          </a:p>
        </p:txBody>
      </p:sp>
    </p:spTree>
    <p:extLst>
      <p:ext uri="{BB962C8B-B14F-4D97-AF65-F5344CB8AC3E}">
        <p14:creationId xmlns:p14="http://schemas.microsoft.com/office/powerpoint/2010/main" val="152826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</a:t>
            </a:r>
            <a:r>
              <a:rPr lang="ru-RU" sz="800" dirty="0">
                <a:solidFill>
                  <a:schemeClr val="bg1"/>
                </a:solidFill>
              </a:rPr>
              <a:t>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239564" y="428625"/>
            <a:ext cx="735264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dirty="0" smtClean="0">
                <a:solidFill>
                  <a:schemeClr val="bg1"/>
                </a:solidFill>
                <a:latin typeface="Myriad Pro"/>
              </a:rPr>
              <a:t>Цель и методика </a:t>
            </a:r>
            <a:r>
              <a:rPr lang="ru-RU" sz="2400" dirty="0">
                <a:solidFill>
                  <a:schemeClr val="bg1"/>
                </a:solidFill>
                <a:latin typeface="Myriad Pro"/>
              </a:rPr>
              <a:t>исследования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" y="1296366"/>
            <a:ext cx="9225022" cy="598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1800" dirty="0" smtClean="0"/>
              <a:t>Цель – анализ нормативно-правовой базы  реализации 442-ФЗ и  практик реализации в отдельных регионах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dirty="0" smtClean="0"/>
              <a:t>Два уровня сравнительно-правового исследования: федеральный и региональный. Федеральный позволяет понять общий вектор изменений в сфере </a:t>
            </a:r>
            <a:r>
              <a:rPr lang="ru-RU" altLang="ru-RU" sz="1800" dirty="0" err="1" smtClean="0"/>
              <a:t>соцобслуживания</a:t>
            </a:r>
            <a:r>
              <a:rPr lang="ru-RU" altLang="ru-RU" sz="1800" dirty="0" smtClean="0"/>
              <a:t>, региональный-особенности реализации «на местах».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dirty="0" smtClean="0"/>
              <a:t>Два уровня анализа регионального законодательства: все регионы, 11 пилотных регионов (</a:t>
            </a:r>
            <a:r>
              <a:rPr lang="ru-RU" altLang="ru-RU" sz="1800" dirty="0"/>
              <a:t>Москва, </a:t>
            </a:r>
            <a:r>
              <a:rPr lang="ru-RU" altLang="ru-RU" sz="1800" dirty="0" smtClean="0"/>
              <a:t>Белгородская</a:t>
            </a:r>
            <a:r>
              <a:rPr lang="ru-RU" altLang="ru-RU" sz="1800" dirty="0"/>
              <a:t>, Воронежская, Тульская, Новгородская, Тюменская, Самарская области, Республика Саха, Республика Татарстан, Пермский край, Кабардино-Балкарская Республика)</a:t>
            </a:r>
            <a:endParaRPr lang="ru-RU" altLang="ru-RU" sz="1800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1800" dirty="0" smtClean="0"/>
              <a:t>Критерии выбора отдельных регионов для анализа региональных практик применения 442-ФЗ согласно критериям: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sz="1800" dirty="0" smtClean="0"/>
              <a:t>     - финансовые возможности регионального бюджета;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sz="1800" dirty="0" smtClean="0"/>
              <a:t>     - доля пожилых людей – основной целевой группы  получателей социальных услуг;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sz="1800" dirty="0" smtClean="0"/>
              <a:t>     - доля городского и сельского населения;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sz="1800" dirty="0" smtClean="0"/>
              <a:t>     - принадлежность регионов к </a:t>
            </a:r>
            <a:r>
              <a:rPr lang="ru-RU" altLang="ru-RU" sz="1800" dirty="0" err="1" smtClean="0"/>
              <a:t>фед.округам</a:t>
            </a:r>
            <a:r>
              <a:rPr lang="ru-RU" altLang="ru-RU" sz="1800" dirty="0" smtClean="0"/>
              <a:t> с разным  географическим положением;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sz="1800" dirty="0" smtClean="0"/>
              <a:t>     - рейтинг инновационного развития субъектов;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1800" dirty="0" smtClean="0"/>
              <a:t>     - особенности регионального законодательства.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1800" dirty="0" smtClean="0"/>
              <a:t>Список участников исследования: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1800" dirty="0" smtClean="0"/>
              <a:t>Варламова </a:t>
            </a:r>
            <a:r>
              <a:rPr lang="ru-RU" altLang="ru-RU" sz="1800" dirty="0"/>
              <a:t>М.А., Ермолина А.А., Ковалевская  Е.В., Корчагина И.И., </a:t>
            </a:r>
            <a:r>
              <a:rPr lang="ru-RU" altLang="ru-RU" sz="1800" dirty="0" err="1"/>
              <a:t>Крыжановская</a:t>
            </a:r>
            <a:r>
              <a:rPr lang="ru-RU" altLang="ru-RU" sz="1800" dirty="0"/>
              <a:t> Т.М., </a:t>
            </a:r>
            <a:r>
              <a:rPr lang="ru-RU" altLang="ru-RU" sz="1800" dirty="0" smtClean="0"/>
              <a:t>Синявская </a:t>
            </a:r>
            <a:r>
              <a:rPr lang="ru-RU" altLang="ru-RU" sz="1800" dirty="0"/>
              <a:t>О.В., Тарасенко Е.А., </a:t>
            </a:r>
            <a:r>
              <a:rPr lang="ru-RU" altLang="ru-RU" sz="1800" dirty="0" err="1"/>
              <a:t>Тарновская</a:t>
            </a:r>
            <a:r>
              <a:rPr lang="ru-RU" altLang="ru-RU" sz="1800" dirty="0"/>
              <a:t> Е.Е., Хорева О.Б.</a:t>
            </a:r>
            <a:endParaRPr lang="ru-RU" altLang="ru-RU" sz="1800" dirty="0" smtClean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88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6000">
              <a:schemeClr val="accent1">
                <a:lumMod val="20000"/>
                <a:lumOff val="80000"/>
              </a:schemeClr>
            </a:gs>
            <a:gs pos="98000">
              <a:schemeClr val="accent1">
                <a:tint val="50000"/>
                <a:shade val="100000"/>
                <a:satMod val="35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46317" y="386621"/>
            <a:ext cx="7772400" cy="685800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alt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 обслуживание- это </a:t>
            </a:r>
            <a:r>
              <a:rPr lang="ru-RU" altLang="ru-RU" sz="3200" b="1" dirty="0" smtClean="0">
                <a:latin typeface="+mn-lt"/>
              </a:rPr>
              <a:t>:</a:t>
            </a:r>
          </a:p>
        </p:txBody>
      </p:sp>
      <p:sp>
        <p:nvSpPr>
          <p:cNvPr id="81923" name="Text Box 6"/>
          <p:cNvSpPr txBox="1">
            <a:spLocks noChangeArrowheads="1"/>
          </p:cNvSpPr>
          <p:nvPr/>
        </p:nvSpPr>
        <p:spPr bwMode="auto">
          <a:xfrm>
            <a:off x="532435" y="1090692"/>
            <a:ext cx="3748262" cy="92333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 smtClean="0">
                <a:solidFill>
                  <a:prstClr val="black"/>
                </a:solidFill>
              </a:rPr>
              <a:t>ФЗ </a:t>
            </a:r>
            <a:r>
              <a:rPr lang="ru-RU" altLang="ru-RU" sz="1800" dirty="0">
                <a:solidFill>
                  <a:prstClr val="black"/>
                </a:solidFill>
              </a:rPr>
              <a:t>от 10.12.1995 </a:t>
            </a:r>
            <a:r>
              <a:rPr lang="ru-RU" altLang="ru-RU" sz="1800" b="1" dirty="0" smtClean="0">
                <a:solidFill>
                  <a:prstClr val="black"/>
                </a:solidFill>
              </a:rPr>
              <a:t>№195</a:t>
            </a:r>
            <a:r>
              <a:rPr lang="ru-RU" altLang="ru-RU" sz="1800" dirty="0" smtClean="0">
                <a:solidFill>
                  <a:prstClr val="black"/>
                </a:solidFill>
              </a:rPr>
              <a:t> </a:t>
            </a:r>
            <a:r>
              <a:rPr lang="ru-RU" altLang="ru-RU" sz="1800" dirty="0">
                <a:solidFill>
                  <a:prstClr val="black"/>
                </a:solidFill>
              </a:rPr>
              <a:t>"Об основах социального обслуживания населения в РФ" </a:t>
            </a:r>
          </a:p>
        </p:txBody>
      </p:sp>
      <p:sp>
        <p:nvSpPr>
          <p:cNvPr id="81924" name="Text Box 7"/>
          <p:cNvSpPr txBox="1">
            <a:spLocks noChangeArrowheads="1"/>
          </p:cNvSpPr>
          <p:nvPr/>
        </p:nvSpPr>
        <p:spPr bwMode="auto">
          <a:xfrm>
            <a:off x="4430110" y="1072421"/>
            <a:ext cx="4285627" cy="92333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1800" smtClean="0">
                <a:latin typeface="Times New Roman"/>
                <a:ea typeface="Times New Roman"/>
              </a:rPr>
              <a:t>ФЗ </a:t>
            </a:r>
            <a:r>
              <a:rPr lang="ru-RU" sz="1800" b="1" smtClean="0">
                <a:latin typeface="Times New Roman"/>
                <a:ea typeface="Times New Roman"/>
              </a:rPr>
              <a:t>№442</a:t>
            </a:r>
            <a:r>
              <a:rPr lang="ru-RU" sz="1800" smtClean="0">
                <a:latin typeface="Times New Roman"/>
                <a:ea typeface="Times New Roman"/>
              </a:rPr>
              <a:t> </a:t>
            </a:r>
            <a:r>
              <a:rPr lang="ru-RU" sz="1800" dirty="0">
                <a:latin typeface="Times New Roman"/>
                <a:ea typeface="Times New Roman"/>
              </a:rPr>
              <a:t>от 28 декабря 2013 года </a:t>
            </a:r>
            <a:endParaRPr lang="ru-RU" sz="1800" dirty="0" smtClean="0">
              <a:latin typeface="Times New Roman"/>
              <a:ea typeface="Times New Roman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1800" dirty="0" smtClean="0">
                <a:latin typeface="Times New Roman"/>
                <a:ea typeface="Times New Roman"/>
              </a:rPr>
              <a:t>«</a:t>
            </a:r>
            <a:r>
              <a:rPr lang="ru-RU" sz="1800" dirty="0">
                <a:latin typeface="Times New Roman"/>
                <a:ea typeface="Times New Roman"/>
              </a:rPr>
              <a:t>Об основах социального обслуживания </a:t>
            </a:r>
            <a:endParaRPr lang="ru-RU" sz="1800" dirty="0" smtClean="0">
              <a:latin typeface="Times New Roman"/>
              <a:ea typeface="Times New Roman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1800" dirty="0" smtClean="0">
                <a:latin typeface="Times New Roman"/>
                <a:ea typeface="Times New Roman"/>
              </a:rPr>
              <a:t>граждан </a:t>
            </a:r>
            <a:r>
              <a:rPr lang="ru-RU" sz="1800" dirty="0">
                <a:latin typeface="Times New Roman"/>
                <a:ea typeface="Times New Roman"/>
              </a:rPr>
              <a:t>в Российской Федерации»</a:t>
            </a:r>
            <a:endParaRPr lang="ru-RU" altLang="ru-RU" sz="1800" dirty="0">
              <a:solidFill>
                <a:prstClr val="black"/>
              </a:solidFill>
            </a:endParaRPr>
          </a:p>
        </p:txBody>
      </p:sp>
      <p:sp>
        <p:nvSpPr>
          <p:cNvPr id="81928" name="Text Box 13"/>
          <p:cNvSpPr txBox="1">
            <a:spLocks noChangeArrowheads="1"/>
          </p:cNvSpPr>
          <p:nvPr/>
        </p:nvSpPr>
        <p:spPr bwMode="auto">
          <a:xfrm>
            <a:off x="4518422" y="2570864"/>
            <a:ext cx="4319751" cy="3139321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sz="1800" b="1" i="1" dirty="0" smtClean="0">
                <a:solidFill>
                  <a:prstClr val="black"/>
                </a:solidFill>
                <a:latin typeface="Calibri"/>
              </a:rPr>
              <a:t>деятельность </a:t>
            </a:r>
            <a:r>
              <a:rPr lang="ru-RU" sz="1800" b="1" i="1" dirty="0">
                <a:solidFill>
                  <a:prstClr val="black"/>
                </a:solidFill>
                <a:latin typeface="Calibri"/>
              </a:rPr>
              <a:t>по предоставлению социальных услуг</a:t>
            </a:r>
            <a:r>
              <a:rPr lang="ru-RU" sz="1800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ru-RU" sz="1800" dirty="0" smtClean="0">
                <a:solidFill>
                  <a:prstClr val="black"/>
                </a:solidFill>
                <a:latin typeface="Calibri"/>
              </a:rPr>
              <a:t>гражданам</a:t>
            </a:r>
            <a:r>
              <a:rPr lang="ru-RU" sz="1800" i="1" dirty="0" smtClean="0">
                <a:solidFill>
                  <a:prstClr val="black"/>
                </a:solidFill>
                <a:latin typeface="Calibri"/>
              </a:rPr>
              <a:t>.</a:t>
            </a:r>
            <a:endParaRPr lang="en-US" sz="1800" i="1" dirty="0" smtClean="0">
              <a:solidFill>
                <a:prstClr val="black"/>
              </a:solidFill>
              <a:latin typeface="Calibri"/>
            </a:endParaRP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sz="1800" u="sng" dirty="0" smtClean="0">
                <a:solidFill>
                  <a:prstClr val="black"/>
                </a:solidFill>
                <a:latin typeface="Calibri"/>
              </a:rPr>
              <a:t>Социальная  </a:t>
            </a:r>
            <a:r>
              <a:rPr lang="ru-RU" sz="1800" u="sng" dirty="0">
                <a:solidFill>
                  <a:prstClr val="black"/>
                </a:solidFill>
                <a:latin typeface="Calibri"/>
              </a:rPr>
              <a:t>услуга </a:t>
            </a:r>
            <a:r>
              <a:rPr lang="ru-RU" sz="1800" dirty="0">
                <a:solidFill>
                  <a:prstClr val="black"/>
                </a:solidFill>
                <a:latin typeface="Calibri"/>
              </a:rPr>
              <a:t>- действие </a:t>
            </a:r>
            <a:r>
              <a:rPr lang="ru-RU" sz="18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Calibri"/>
              </a:rPr>
              <a:t>сфере социального обслуживания по оказанию постоянной, периодической, разовой помощи, в том числе срочной помощи, гражданину в целях улучшения условий его жизнедеятельности и (или) расширения его возможностей самостоятельно обеспечивать свои основные жизненные потребности;</a:t>
            </a:r>
          </a:p>
        </p:txBody>
      </p:sp>
      <p:sp>
        <p:nvSpPr>
          <p:cNvPr id="81929" name="Line 14"/>
          <p:cNvSpPr>
            <a:spLocks noChangeShapeType="1"/>
          </p:cNvSpPr>
          <p:nvPr/>
        </p:nvSpPr>
        <p:spPr bwMode="auto">
          <a:xfrm>
            <a:off x="6688974" y="1995751"/>
            <a:ext cx="0" cy="5762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81930" name="Text Box 15"/>
          <p:cNvSpPr txBox="1">
            <a:spLocks noChangeArrowheads="1"/>
          </p:cNvSpPr>
          <p:nvPr/>
        </p:nvSpPr>
        <p:spPr bwMode="auto">
          <a:xfrm>
            <a:off x="5334000" y="2590284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>
              <a:solidFill>
                <a:prstClr val="black"/>
              </a:solidFill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32435" y="2590284"/>
            <a:ext cx="3748263" cy="3139321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sz="1800" b="1" i="1" dirty="0" smtClean="0">
                <a:solidFill>
                  <a:prstClr val="black"/>
                </a:solidFill>
                <a:latin typeface="Calibri"/>
              </a:rPr>
              <a:t>деятельность</a:t>
            </a:r>
            <a:r>
              <a:rPr lang="ru-RU" sz="18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Calibri"/>
              </a:rPr>
              <a:t>социальных служб </a:t>
            </a:r>
            <a:r>
              <a:rPr lang="ru-RU" sz="1800" i="1" dirty="0">
                <a:solidFill>
                  <a:prstClr val="black"/>
                </a:solidFill>
                <a:latin typeface="Calibri"/>
              </a:rPr>
              <a:t>по </a:t>
            </a:r>
            <a:r>
              <a:rPr lang="ru-RU" sz="1800" b="1" i="1" dirty="0">
                <a:solidFill>
                  <a:prstClr val="black"/>
                </a:solidFill>
                <a:latin typeface="Calibri"/>
              </a:rPr>
              <a:t>социальной поддержке</a:t>
            </a:r>
            <a:r>
              <a:rPr lang="ru-RU" sz="1800" dirty="0">
                <a:solidFill>
                  <a:prstClr val="black"/>
                </a:solidFill>
                <a:latin typeface="Calibri"/>
              </a:rPr>
              <a:t>, оказанию социально-бытовых, социально-медицинских, психолого-педагогических, социально-правовых услуг и материальной помощи, проведению социальной адаптации и реабилитации граждан, находящихся </a:t>
            </a:r>
            <a:r>
              <a:rPr lang="ru-RU" sz="1800" b="1" dirty="0">
                <a:solidFill>
                  <a:prstClr val="black"/>
                </a:solidFill>
                <a:latin typeface="Calibri"/>
              </a:rPr>
              <a:t>в трудной жизненной ситуации</a:t>
            </a:r>
            <a:r>
              <a:rPr lang="ru-RU" sz="1800" dirty="0">
                <a:solidFill>
                  <a:prstClr val="black"/>
                </a:solidFill>
                <a:latin typeface="Calibri"/>
              </a:rPr>
              <a:t>.</a:t>
            </a: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2262123" y="2014022"/>
            <a:ext cx="0" cy="5762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75926" y="6257378"/>
            <a:ext cx="4319751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Нуждаемость в социальных услугах 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298" y="5687048"/>
            <a:ext cx="231775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678" y="5729605"/>
            <a:ext cx="231775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31495" y="6262100"/>
            <a:ext cx="4121158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Пребывание в </a:t>
            </a:r>
            <a:r>
              <a:rPr lang="ru-RU" dirty="0"/>
              <a:t>трудной жизненной ситуации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54349" y="5729605"/>
            <a:ext cx="4074064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ru-RU" dirty="0" smtClean="0"/>
              <a:t>Критерий предоставления </a:t>
            </a:r>
            <a:r>
              <a:rPr lang="ru-RU" dirty="0" err="1" smtClean="0"/>
              <a:t>соцуслуг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047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</a:t>
            </a:r>
            <a:r>
              <a:rPr lang="ru-RU" sz="800" dirty="0">
                <a:solidFill>
                  <a:schemeClr val="bg1"/>
                </a:solidFill>
              </a:rPr>
              <a:t>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239564" y="428625"/>
            <a:ext cx="735264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dirty="0" smtClean="0">
                <a:solidFill>
                  <a:schemeClr val="bg1"/>
                </a:solidFill>
                <a:latin typeface="Myriad Pro"/>
              </a:rPr>
              <a:t>Новые положения и понятия в </a:t>
            </a:r>
            <a:r>
              <a:rPr lang="ru-RU" sz="2400" dirty="0">
                <a:solidFill>
                  <a:schemeClr val="bg1"/>
                </a:solidFill>
                <a:latin typeface="Myriad Pro"/>
              </a:rPr>
              <a:t>Федеральном </a:t>
            </a:r>
            <a:r>
              <a:rPr lang="ru-RU" sz="2400" dirty="0" smtClean="0">
                <a:solidFill>
                  <a:schemeClr val="bg1"/>
                </a:solidFill>
                <a:latin typeface="Myriad Pro"/>
              </a:rPr>
              <a:t>законе 442-ФЗ «</a:t>
            </a:r>
            <a:r>
              <a:rPr lang="ru-RU" sz="2400" dirty="0">
                <a:solidFill>
                  <a:schemeClr val="bg1"/>
                </a:solidFill>
                <a:latin typeface="Myriad Pro"/>
              </a:rPr>
              <a:t>О социальном </a:t>
            </a:r>
            <a:r>
              <a:rPr lang="ru-RU" sz="2400" dirty="0" smtClean="0">
                <a:solidFill>
                  <a:schemeClr val="bg1"/>
                </a:solidFill>
                <a:latin typeface="Myriad Pro"/>
              </a:rPr>
              <a:t>обслуживании…»</a:t>
            </a:r>
            <a:endParaRPr lang="ru-RU" sz="24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333499"/>
            <a:ext cx="9144000" cy="5204619"/>
          </a:xfrm>
        </p:spPr>
        <p:txBody>
          <a:bodyPr/>
          <a:lstStyle/>
          <a:p>
            <a:r>
              <a:rPr lang="ru-RU" sz="2000" dirty="0" smtClean="0"/>
              <a:t>Реестр </a:t>
            </a:r>
            <a:r>
              <a:rPr lang="ru-RU" sz="2000" dirty="0"/>
              <a:t>поставщиков социальных </a:t>
            </a:r>
            <a:r>
              <a:rPr lang="ru-RU" sz="2000" dirty="0" smtClean="0"/>
              <a:t>услуг. Закон </a:t>
            </a:r>
            <a:r>
              <a:rPr lang="ru-RU" sz="2000" dirty="0"/>
              <a:t>предполагает, что граждане самостоятельно смогут выбрать поставщика услуг.</a:t>
            </a:r>
          </a:p>
          <a:p>
            <a:r>
              <a:rPr lang="ru-RU" sz="2000" dirty="0" smtClean="0"/>
              <a:t>Регистр получателей </a:t>
            </a:r>
            <a:r>
              <a:rPr lang="ru-RU" sz="2000" dirty="0"/>
              <a:t>услуг - </a:t>
            </a:r>
            <a:r>
              <a:rPr lang="ru-RU" sz="2000" dirty="0" smtClean="0"/>
              <a:t>персонифицированный </a:t>
            </a:r>
            <a:r>
              <a:rPr lang="ru-RU" sz="2000" dirty="0"/>
              <a:t>учет. </a:t>
            </a:r>
            <a:endParaRPr lang="ru-RU" sz="2000" dirty="0" smtClean="0"/>
          </a:p>
          <a:p>
            <a:r>
              <a:rPr lang="ru-RU" sz="2000" dirty="0" smtClean="0"/>
              <a:t>Обязательный  элемент - индивидуальная  </a:t>
            </a:r>
            <a:r>
              <a:rPr lang="ru-RU" sz="2000" dirty="0"/>
              <a:t>программа, в которой прописывается алгоритм оказания </a:t>
            </a:r>
            <a:r>
              <a:rPr lang="ru-RU" sz="2000" dirty="0" smtClean="0"/>
              <a:t>помощи. </a:t>
            </a:r>
            <a:endParaRPr lang="ru-RU" sz="2000" dirty="0"/>
          </a:p>
          <a:p>
            <a:r>
              <a:rPr lang="ru-RU" sz="2000" dirty="0" smtClean="0"/>
              <a:t>Новое </a:t>
            </a:r>
            <a:r>
              <a:rPr lang="ru-RU" sz="2000" dirty="0"/>
              <a:t>понятие - социальное сопровождение, которое означает содействие в получении помощи, напрямую не относящейся к социальным услугам (медицинская, психологическая, педагогическая, юридическая ).</a:t>
            </a:r>
          </a:p>
          <a:p>
            <a:r>
              <a:rPr lang="ru-RU" sz="2000" dirty="0" smtClean="0"/>
              <a:t>Профилактика обстоятельств</a:t>
            </a:r>
            <a:r>
              <a:rPr lang="ru-RU" sz="2000" dirty="0"/>
              <a:t>, обусловливающих нуждаемость в социальном обслуживании, - система мер, направленных на выявление и устранение причин, послуживших основанием ухудшения условий жизнедеятельности граждан, снижения их возможностей самостоятельно обеспечивать свои основные жизненные потребности.</a:t>
            </a:r>
          </a:p>
          <a:p>
            <a:r>
              <a:rPr lang="ru-RU" sz="2000" dirty="0"/>
              <a:t>Поскольку социальное сопровождение включает услуги, которые никогда не входили в систему </a:t>
            </a:r>
            <a:r>
              <a:rPr lang="ru-RU" sz="2000" dirty="0" err="1"/>
              <a:t>соцобслуживания</a:t>
            </a:r>
            <a:r>
              <a:rPr lang="ru-RU" sz="2000" dirty="0"/>
              <a:t>, организуется  </a:t>
            </a:r>
            <a:r>
              <a:rPr lang="ru-RU" sz="2000" dirty="0" smtClean="0"/>
              <a:t>межведомственное </a:t>
            </a:r>
            <a:r>
              <a:rPr lang="ru-RU" sz="2000" dirty="0"/>
              <a:t>взаимодействие различных организаций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9611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2442</TotalTime>
  <Words>3130</Words>
  <Application>Microsoft Office PowerPoint</Application>
  <PresentationFormat>Экран (4:3)</PresentationFormat>
  <Paragraphs>559</Paragraphs>
  <Slides>25</Slides>
  <Notes>25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Office Theme</vt:lpstr>
      <vt:lpstr>Федеральный  закон № 442-ФЗ «Об основах социального обслуживания граждан в Российской Федерации»: региональные особенности реализации </vt:lpstr>
      <vt:lpstr>Презентация PowerPoint</vt:lpstr>
      <vt:lpstr>Социальное обслуживание</vt:lpstr>
      <vt:lpstr>Социальное обслуживание (формы)</vt:lpstr>
      <vt:lpstr>Презентация PowerPoint</vt:lpstr>
      <vt:lpstr>Презентация PowerPoint</vt:lpstr>
      <vt:lpstr>Презентация PowerPoint</vt:lpstr>
      <vt:lpstr>Социальное обслуживание- это 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Критерий предоставления социальных услуг за плату в соответствии с Федеральным законом от 28 декабря 2014 года № 442 ФЗ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vkremlev</dc:creator>
  <cp:lastModifiedBy>Ирина Можина</cp:lastModifiedBy>
  <cp:revision>236</cp:revision>
  <cp:lastPrinted>2016-02-16T09:51:03Z</cp:lastPrinted>
  <dcterms:created xsi:type="dcterms:W3CDTF">2010-09-30T06:45:29Z</dcterms:created>
  <dcterms:modified xsi:type="dcterms:W3CDTF">2016-03-04T16:35:47Z</dcterms:modified>
</cp:coreProperties>
</file>