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5"/>
  </p:notesMasterIdLst>
  <p:handoutMasterIdLst>
    <p:handoutMasterId r:id="rId46"/>
  </p:handoutMasterIdLst>
  <p:sldIdLst>
    <p:sldId id="412" r:id="rId2"/>
    <p:sldId id="415" r:id="rId3"/>
    <p:sldId id="419" r:id="rId4"/>
    <p:sldId id="452" r:id="rId5"/>
    <p:sldId id="418" r:id="rId6"/>
    <p:sldId id="417" r:id="rId7"/>
    <p:sldId id="453" r:id="rId8"/>
    <p:sldId id="436" r:id="rId9"/>
    <p:sldId id="421" r:id="rId10"/>
    <p:sldId id="428" r:id="rId11"/>
    <p:sldId id="437" r:id="rId12"/>
    <p:sldId id="438" r:id="rId13"/>
    <p:sldId id="440" r:id="rId14"/>
    <p:sldId id="441" r:id="rId15"/>
    <p:sldId id="443" r:id="rId16"/>
    <p:sldId id="444" r:id="rId17"/>
    <p:sldId id="454" r:id="rId18"/>
    <p:sldId id="425" r:id="rId19"/>
    <p:sldId id="426" r:id="rId20"/>
    <p:sldId id="457" r:id="rId21"/>
    <p:sldId id="458" r:id="rId22"/>
    <p:sldId id="445" r:id="rId23"/>
    <p:sldId id="430" r:id="rId24"/>
    <p:sldId id="459" r:id="rId25"/>
    <p:sldId id="429" r:id="rId26"/>
    <p:sldId id="431" r:id="rId27"/>
    <p:sldId id="432" r:id="rId28"/>
    <p:sldId id="433" r:id="rId29"/>
    <p:sldId id="427" r:id="rId30"/>
    <p:sldId id="414" r:id="rId31"/>
    <p:sldId id="416" r:id="rId32"/>
    <p:sldId id="442" r:id="rId33"/>
    <p:sldId id="460" r:id="rId34"/>
    <p:sldId id="446" r:id="rId35"/>
    <p:sldId id="447" r:id="rId36"/>
    <p:sldId id="461" r:id="rId37"/>
    <p:sldId id="449" r:id="rId38"/>
    <p:sldId id="462" r:id="rId39"/>
    <p:sldId id="463" r:id="rId40"/>
    <p:sldId id="464" r:id="rId41"/>
    <p:sldId id="465" r:id="rId42"/>
    <p:sldId id="439" r:id="rId43"/>
    <p:sldId id="413" r:id="rId44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4628" autoAdjust="0"/>
  </p:normalViewPr>
  <p:slideViewPr>
    <p:cSldViewPr snapToGrid="0">
      <p:cViewPr>
        <p:scale>
          <a:sx n="96" d="100"/>
          <a:sy n="96" d="100"/>
        </p:scale>
        <p:origin x="-52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CB052D-4FF2-4C5C-B618-86500CAF49E6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F6E8F9-55D2-43C6-B620-5EA69273F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4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2BD846-CCF2-4A24-BBEA-42F6D8910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66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2701D65-0FF9-46F3-97AF-BC4468793E33}" type="slidenum">
              <a:rPr lang="ru-RU" altLang="ru-RU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5D516B-9934-4A72-BE2D-6DD4B6566B59}" type="slidenum">
              <a:rPr lang="ru-RU" altLang="ru-RU"/>
              <a:pPr algn="r" eaLnBrk="1" hangingPunct="1">
                <a:spcBef>
                  <a:spcPct val="0"/>
                </a:spcBef>
              </a:pPr>
              <a:t>41</a:t>
            </a:fld>
            <a:endParaRPr lang="ru-RU" altLang="ru-RU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37D11D-D4D8-447D-BFB4-F61E3B8D8C04}" type="slidenum">
              <a:rPr lang="ru-RU" altLang="ru-RU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ED5248-B2AB-4293-8FFF-CD944E0737AF}" type="slidenum">
              <a:rPr lang="ru-RU" altLang="ru-RU"/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ED5248-B2AB-4293-8FFF-CD944E0737AF}" type="slidenum">
              <a:rPr lang="ru-RU" altLang="ru-RU"/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550407-F79D-48AB-A84B-436D5E855EE6}" type="slidenum">
              <a:rPr lang="ru-RU" altLang="ru-RU"/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E4BEB5-7323-4C0E-A7EE-40098D704A23}" type="slidenum">
              <a:rPr lang="ru-RU" altLang="ru-RU"/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816344-DABE-47F5-A552-F3C744D97DD5}" type="slidenum">
              <a:rPr lang="ru-RU" altLang="ru-RU"/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816344-DABE-47F5-A552-F3C744D97DD5}" type="slidenum">
              <a:rPr lang="ru-RU" altLang="ru-RU"/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ED5248-B2AB-4293-8FFF-CD944E0737AF}" type="slidenum">
              <a:rPr lang="ru-RU" altLang="ru-RU"/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586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FE68-C277-45AB-BC2D-43159952F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4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BA5E-67BD-4D2B-9EF8-0E101C0B9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1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ADEF-0222-4531-A469-023038E9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33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BE53-578E-4962-9993-1B8399BA0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530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422B-AB67-4C5E-9C78-4FEB17F5F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7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26C2-874A-4E9D-97D5-C46F9C441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2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1B0B-14EF-4788-8E33-3F2498B8F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6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A7D7-2EAC-4DB2-9AE9-499BBBED9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3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C84F-36BC-4A70-94A7-FBB3117B4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9515-FEBC-4D7B-AD12-EBB50B7FD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1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E61B-C424-424A-BFDA-E08B7FB87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2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527D-27D3-4D02-9E63-BCC9E019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9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3239EB-77CA-4DA4-971A-D635BDEA7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VTB_back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ctrTitle"/>
          </p:nvPr>
        </p:nvSpPr>
        <p:spPr bwMode="gray">
          <a:xfrm>
            <a:off x="705678" y="1003853"/>
            <a:ext cx="8258935" cy="2206486"/>
          </a:xfrm>
        </p:spPr>
        <p:txBody>
          <a:bodyPr/>
          <a:lstStyle/>
          <a:p>
            <a:pPr algn="l" eaLnBrk="1" hangingPunct="1"/>
            <a:r>
              <a:rPr lang="ru-RU" altLang="ru-RU" sz="3600" i="1" dirty="0" smtClean="0">
                <a:solidFill>
                  <a:srgbClr val="000066"/>
                </a:solidFill>
              </a:rPr>
              <a:t>Становление и развитие финансовой системы РФ.</a:t>
            </a:r>
            <a:br>
              <a:rPr lang="ru-RU" altLang="ru-RU" sz="3600" i="1" dirty="0" smtClean="0">
                <a:solidFill>
                  <a:srgbClr val="000066"/>
                </a:solidFill>
              </a:rPr>
            </a:br>
            <a:r>
              <a:rPr lang="ru-RU" altLang="ru-RU" sz="3600" i="1" dirty="0" smtClean="0">
                <a:solidFill>
                  <a:srgbClr val="000066"/>
                </a:solidFill>
              </a:rPr>
              <a:t>Финансовый </a:t>
            </a:r>
            <a:r>
              <a:rPr lang="ru-RU" altLang="ru-RU" sz="3600" i="1" dirty="0" smtClean="0">
                <a:solidFill>
                  <a:srgbClr val="000066"/>
                </a:solidFill>
              </a:rPr>
              <a:t>кризис 2014 – </a:t>
            </a:r>
            <a:r>
              <a:rPr lang="ru-RU" altLang="ru-RU" sz="3600" i="1" dirty="0" smtClean="0">
                <a:solidFill>
                  <a:srgbClr val="000066"/>
                </a:solidFill>
              </a:rPr>
              <a:t>2015 </a:t>
            </a:r>
            <a:r>
              <a:rPr lang="ru-RU" altLang="ru-RU" sz="3600" i="1" dirty="0" smtClean="0">
                <a:solidFill>
                  <a:srgbClr val="000066"/>
                </a:solidFill>
              </a:rPr>
              <a:t>гг</a:t>
            </a:r>
            <a:r>
              <a:rPr lang="ru-RU" altLang="ru-RU" sz="3600" i="1" dirty="0" smtClean="0">
                <a:solidFill>
                  <a:srgbClr val="000066"/>
                </a:solidFill>
              </a:rPr>
              <a:t>.</a:t>
            </a:r>
            <a:br>
              <a:rPr lang="ru-RU" altLang="ru-RU" sz="3600" i="1" dirty="0" smtClean="0">
                <a:solidFill>
                  <a:srgbClr val="000066"/>
                </a:solidFill>
              </a:rPr>
            </a:br>
            <a:r>
              <a:rPr lang="ru-RU" altLang="ru-RU" sz="3600" i="1" dirty="0" smtClean="0">
                <a:solidFill>
                  <a:srgbClr val="000066"/>
                </a:solidFill>
              </a:rPr>
              <a:t>Лекция в МИЭФ НИУ ВШЭ 17.03.2016</a:t>
            </a:r>
            <a:endParaRPr lang="en-GB" altLang="ru-RU" sz="3600" i="1" dirty="0" smtClean="0">
              <a:solidFill>
                <a:srgbClr val="000066"/>
              </a:solidFill>
            </a:endParaRP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blackWhite">
          <a:xfrm>
            <a:off x="184152" y="4866321"/>
            <a:ext cx="582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>
            <a:spAutoFit/>
          </a:bodyPr>
          <a:lstStyle>
            <a:lvl1pPr defTabSz="9477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7738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773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7738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7738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chemeClr val="bg1"/>
                </a:solidFill>
                <a:latin typeface="Arial" pitchFamily="34" charset="0"/>
              </a:rPr>
              <a:t>Дубинин Сергей Константинович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latin typeface="Arial" pitchFamily="34" charset="0"/>
              </a:rPr>
              <a:t>Заведующий </a:t>
            </a:r>
            <a:r>
              <a:rPr lang="ru-RU" altLang="ru-RU" sz="2000" i="1" smtClean="0">
                <a:solidFill>
                  <a:schemeClr val="bg1"/>
                </a:solidFill>
                <a:latin typeface="Arial" pitchFamily="34" charset="0"/>
              </a:rPr>
              <a:t>кафедрой финансов и кредита</a:t>
            </a:r>
            <a:endParaRPr lang="ru-RU" altLang="ru-RU" sz="2000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latin typeface="Arial" pitchFamily="34" charset="0"/>
              </a:rPr>
              <a:t>Экономического факультета МГУ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 dirty="0" smtClean="0">
                <a:solidFill>
                  <a:schemeClr val="bg1"/>
                </a:solidFill>
                <a:latin typeface="Arial" pitchFamily="34" charset="0"/>
              </a:rPr>
              <a:t>Март 2016 г.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200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02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6" name="Rectangle 648"/>
          <p:cNvSpPr txBox="1">
            <a:spLocks noChangeArrowheads="1"/>
          </p:cNvSpPr>
          <p:nvPr/>
        </p:nvSpPr>
        <p:spPr bwMode="auto">
          <a:xfrm>
            <a:off x="0" y="52387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66"/>
                </a:solidFill>
              </a:rPr>
              <a:t/>
            </a:r>
            <a:br>
              <a:rPr lang="ru-RU" altLang="ru-RU" sz="20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Индексы цен на отдельные виды сырья </a:t>
            </a:r>
            <a:endParaRPr lang="ru-RU" altLang="ru-RU" sz="2400" b="1" dirty="0" smtClean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(</a:t>
            </a:r>
            <a:r>
              <a:rPr lang="ru-RU" altLang="ru-RU" sz="2400" b="1" dirty="0">
                <a:solidFill>
                  <a:srgbClr val="000066"/>
                </a:solidFill>
              </a:rPr>
              <a:t>нефть, металлы, зерно), 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2005 </a:t>
            </a:r>
            <a:r>
              <a:rPr lang="ru-RU" altLang="ru-RU" sz="2400" b="1" dirty="0">
                <a:solidFill>
                  <a:srgbClr val="000066"/>
                </a:solidFill>
              </a:rPr>
              <a:t>= 100</a:t>
            </a: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5814530"/>
            <a:ext cx="8229600" cy="843447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Примечание. Индекс «зерно» рассчитан как среднее для индексов кукурузы, риса и пшеницы.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Источник: МВФ</a:t>
            </a:r>
            <a:endParaRPr lang="ru-RU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47" y="1590675"/>
            <a:ext cx="6436507" cy="42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5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Финансовый кризис 2014 – 2015 гг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.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6725" y="1643063"/>
            <a:ext cx="8353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«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Новая реальность» в глобальной экономике – снижение темпов роста как в развитых экономиках, так и в странах развивающихся рынков.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Российская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экономика перешла к нулевому росту с перспективой стагнации на 3-5 лет.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Драйверами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возвращения к положительному темпу роста могут стать:</a:t>
            </a:r>
          </a:p>
          <a:p>
            <a:pPr marL="895350" indent="-266700" algn="just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увеличение спроса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на товары российского экспорта;</a:t>
            </a:r>
          </a:p>
          <a:p>
            <a:pPr marL="895350" indent="-266700" algn="just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рост производительности труда, опережающий увеличение заработной платы;</a:t>
            </a:r>
          </a:p>
          <a:p>
            <a:pPr marL="895350" indent="-266700" algn="just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снижение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материальных затрат производства;</a:t>
            </a:r>
          </a:p>
          <a:p>
            <a:pPr marL="895350" indent="-266700" algn="just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повышение конкуренции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на внутреннем рынке.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7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Финансовый кризис 2014 – 2015 гг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.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6725" y="1643065"/>
            <a:ext cx="83534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rgbClr val="000066"/>
                </a:solidFill>
                <a:cs typeface="+mn-cs"/>
              </a:rPr>
              <a:t>Национальная финансовая система России вошла в кризис 2014 – 2015 гг. в ослабленном состоянии. Не произошло все еще восстановления после кризиса 2008 – 2009 гг.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Шок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осень – зима 2014 – 2015 гг. разбалансировал рынки:</a:t>
            </a:r>
          </a:p>
          <a:p>
            <a:pPr marL="809625" indent="-276225" algn="just" defTabSz="809625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глубокая девальвация рубля и последующее ускорение инфляции;</a:t>
            </a: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marL="809625" indent="-276225" algn="just" defTabSz="809625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нарастание бремени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погашения внешнего корпоративного долга;</a:t>
            </a:r>
          </a:p>
          <a:p>
            <a:pPr marL="809625" indent="-276225" algn="just" defTabSz="809625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стагнация на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рынке ценных бумаг, выход портфельных инвесторов из российских инструментов;</a:t>
            </a:r>
          </a:p>
          <a:p>
            <a:pPr marL="809625" indent="-276225" algn="just" defTabSz="809625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ослабление банковского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сектора и резкое увеличение отзыва лицензий банков;</a:t>
            </a:r>
          </a:p>
          <a:p>
            <a:pPr marL="809625" indent="-276225" algn="just" defTabSz="809625" eaLnBrk="1" hangingPunct="1">
              <a:spcAft>
                <a:spcPts val="1200"/>
              </a:spcAft>
              <a:buFont typeface="Arial" panose="020B0604020202020204" pitchFamily="34" charset="0"/>
              <a:buChar char="−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нарастание дефицита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федерального бюджета.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8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Финансовый кризис 2014 – 2015 гг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.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6725" y="1643063"/>
            <a:ext cx="835342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Максимальное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значение индекса РТС было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установлено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в мае 2008 г.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Оно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не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достигнуто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до настоящего времени. </a:t>
            </a:r>
            <a:endParaRPr lang="ru-RU" altLang="ru-RU" dirty="0" smtClean="0">
              <a:solidFill>
                <a:srgbClr val="000066"/>
              </a:solidFill>
              <a:cs typeface="+mn-cs"/>
            </a:endParaRP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Объем торгов ценными бумагами на Московской бирже в 2014 г. составлял 46,0 % от уровня 2007 г.</a:t>
            </a: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rgbClr val="000066"/>
                </a:solidFill>
                <a:cs typeface="+mn-cs"/>
              </a:rPr>
              <a:t>Уровень капитализации российских ПАО в 2014 г. составил 517 млрд. долл.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по сравнению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с 1041 млрд. долл.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в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2013 г.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Количество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кредитных организаций снизилось с 1058 до 834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с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января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2010 г.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до января 2015 г. Число банков с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июля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2014 г. по июль 2015 г. сократилось с 818 до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783.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В течение 2014 г. ЦБ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России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отозвал лицензии у 85 кредитных организаций, в том числе у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61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банка.</a:t>
            </a:r>
          </a:p>
          <a:p>
            <a:pPr algn="just" eaLnBrk="1" hangingPunct="1">
              <a:spcAft>
                <a:spcPts val="1200"/>
              </a:spcAft>
              <a:defRPr/>
            </a:pPr>
            <a:endParaRPr lang="ru-RU" altLang="ru-RU" dirty="0">
              <a:solidFill>
                <a:srgbClr val="000066"/>
              </a:solidFill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9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Динамика капитализации внутреннего рынка акций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в 2007 – 2014 гг. (2007 г = 100%)</a:t>
            </a: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endParaRPr lang="ru-RU" altLang="ru-RU" sz="2400" b="1" dirty="0">
              <a:solidFill>
                <a:srgbClr val="000066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00039" y="6000066"/>
            <a:ext cx="854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dirty="0">
                <a:solidFill>
                  <a:srgbClr val="000066"/>
                </a:solidFill>
                <a:latin typeface="Arial" pitchFamily="34" charset="0"/>
              </a:rPr>
              <a:t>Источник: Всемирная федерация бирж; Российская экономика в 2014 году. Институт Гайдара </a:t>
            </a:r>
            <a:r>
              <a:rPr lang="ru-RU" altLang="ru-RU" sz="1600" dirty="0" err="1">
                <a:solidFill>
                  <a:srgbClr val="000066"/>
                </a:solidFill>
                <a:latin typeface="Arial" pitchFamily="34" charset="0"/>
              </a:rPr>
              <a:t>сс</a:t>
            </a:r>
            <a:r>
              <a:rPr lang="ru-RU" altLang="ru-RU" sz="1600" dirty="0">
                <a:solidFill>
                  <a:srgbClr val="000066"/>
                </a:solidFill>
                <a:latin typeface="Arial" pitchFamily="34" charset="0"/>
              </a:rPr>
              <a:t>. 96-97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08057"/>
              </p:ext>
            </p:extLst>
          </p:nvPr>
        </p:nvGraphicFramePr>
        <p:xfrm>
          <a:off x="390526" y="1885951"/>
          <a:ext cx="8572499" cy="321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800100"/>
                <a:gridCol w="809625"/>
                <a:gridCol w="904875"/>
                <a:gridCol w="857250"/>
                <a:gridCol w="857250"/>
                <a:gridCol w="838200"/>
                <a:gridCol w="847725"/>
                <a:gridCol w="866774"/>
              </a:tblGrid>
              <a:tr h="72390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2007г. </a:t>
                      </a:r>
                      <a:endParaRPr lang="ru-RU" sz="1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2008г. </a:t>
                      </a:r>
                      <a:endParaRPr lang="ru-RU" sz="1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2009 г. </a:t>
                      </a:r>
                      <a:endParaRPr lang="ru-RU" sz="1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2010 г.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2011 г.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r>
                        <a:rPr lang="ru-RU" sz="1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ru-RU" sz="19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 г.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 г.</a:t>
                      </a:r>
                    </a:p>
                  </a:txBody>
                  <a:tcPr marT="45680" marB="45680"/>
                </a:tc>
              </a:tr>
              <a:tr h="8414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66"/>
                          </a:solidFill>
                        </a:rPr>
                        <a:t>Россия</a:t>
                      </a:r>
                      <a:endParaRPr lang="ru-RU" sz="15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100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26,4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57,3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91,7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72,9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71,8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69,3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34,4</a:t>
                      </a:r>
                    </a:p>
                  </a:txBody>
                  <a:tcPr marT="45680" marB="45680" anchor="ctr" anchorCtr="1"/>
                </a:tc>
              </a:tr>
              <a:tr h="8414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66"/>
                          </a:solidFill>
                        </a:rPr>
                        <a:t>Китай 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0066"/>
                          </a:solidFill>
                        </a:rPr>
                        <a:t>(</a:t>
                      </a:r>
                      <a:r>
                        <a:rPr lang="en-US" sz="1500" dirty="0" smtClean="0">
                          <a:solidFill>
                            <a:srgbClr val="000066"/>
                          </a:solidFill>
                        </a:rPr>
                        <a:t>Shanghai )</a:t>
                      </a:r>
                      <a:endParaRPr lang="ru-RU" sz="15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100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38,6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73,2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73,5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63,8 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68,9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67,6 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106,4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/>
                </a:tc>
              </a:tr>
              <a:tr h="8125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66"/>
                          </a:solidFill>
                        </a:rPr>
                        <a:t>США 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0066"/>
                          </a:solidFill>
                        </a:rPr>
                        <a:t>(</a:t>
                      </a:r>
                      <a:r>
                        <a:rPr lang="en-US" sz="1500" dirty="0" smtClean="0">
                          <a:solidFill>
                            <a:srgbClr val="000066"/>
                          </a:solidFill>
                        </a:rPr>
                        <a:t>NYSE </a:t>
                      </a:r>
                      <a:r>
                        <a:rPr lang="ru-RU" sz="1500" dirty="0" smtClean="0">
                          <a:solidFill>
                            <a:srgbClr val="000066"/>
                          </a:solidFill>
                        </a:rPr>
                        <a:t>и </a:t>
                      </a:r>
                      <a:r>
                        <a:rPr lang="en-US" sz="1500" dirty="0" smtClean="0">
                          <a:solidFill>
                            <a:srgbClr val="000066"/>
                          </a:solidFill>
                        </a:rPr>
                        <a:t>NASDAQ)</a:t>
                      </a:r>
                      <a:endParaRPr lang="ru-RU" sz="15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58,3 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76,7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87,9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79,5 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94,9 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122,2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133,9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9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Показатели развития банковского сектора.</a:t>
            </a:r>
            <a:endParaRPr lang="ru-RU" altLang="ru-RU" sz="2400" b="1" dirty="0">
              <a:solidFill>
                <a:srgbClr val="000066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38138" y="5999379"/>
            <a:ext cx="759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dirty="0">
                <a:solidFill>
                  <a:srgbClr val="000066"/>
                </a:solidFill>
                <a:latin typeface="Arial" pitchFamily="34" charset="0"/>
              </a:rPr>
              <a:t>Источник: Статистика Банка России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99741"/>
              </p:ext>
            </p:extLst>
          </p:nvPr>
        </p:nvGraphicFramePr>
        <p:xfrm>
          <a:off x="661991" y="1638300"/>
          <a:ext cx="7996237" cy="402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0378"/>
                <a:gridCol w="1612408"/>
                <a:gridCol w="1543050"/>
                <a:gridCol w="1647825"/>
                <a:gridCol w="1552576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январь </a:t>
                      </a:r>
                    </a:p>
                    <a:p>
                      <a:pPr algn="ctr"/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2011 г.</a:t>
                      </a:r>
                      <a:endParaRPr lang="ru-RU" sz="1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январь </a:t>
                      </a:r>
                    </a:p>
                    <a:p>
                      <a:pPr algn="ctr"/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 г.</a:t>
                      </a:r>
                      <a:endParaRPr lang="ru-RU" sz="1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январь </a:t>
                      </a:r>
                    </a:p>
                    <a:p>
                      <a:pPr algn="ctr"/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 г. </a:t>
                      </a:r>
                      <a:endParaRPr lang="ru-RU" sz="1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январь </a:t>
                      </a:r>
                    </a:p>
                    <a:p>
                      <a:pPr algn="ctr"/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 г. </a:t>
                      </a:r>
                      <a:endParaRPr lang="ru-RU" sz="1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январь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 г.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191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Активы банковского сектора в % к ВВП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kern="1200" dirty="0" smtClean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73,0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74,4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79,6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86,8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108,7</a:t>
                      </a:r>
                    </a:p>
                  </a:txBody>
                  <a:tcPr/>
                </a:tc>
              </a:tr>
              <a:tr h="4191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в % за 12 месяцев объема активов банка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kern="1200" dirty="0" smtClean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24,6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/>
                </a:tc>
              </a:tr>
              <a:tr h="4191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в % за 12 месяцев объема кредитов нефинансовым организациям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kern="1200" dirty="0" smtClean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19,7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21,1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31,3</a:t>
                      </a:r>
                    </a:p>
                  </a:txBody>
                  <a:tcPr/>
                </a:tc>
              </a:tr>
              <a:tr h="4191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в % за 12 месяцев объема вкладов физических лиц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kern="1200" dirty="0" smtClean="0">
                        <a:solidFill>
                          <a:srgbClr val="000066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32,3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21,1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22,0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19,0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9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Показатели стабильности банковского сектора (в%)</a:t>
            </a:r>
            <a:endParaRPr lang="ru-RU" altLang="ru-RU" sz="2400" b="1" dirty="0">
              <a:solidFill>
                <a:srgbClr val="000066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00039" y="6000066"/>
            <a:ext cx="8543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dirty="0">
                <a:solidFill>
                  <a:srgbClr val="000066"/>
                </a:solidFill>
                <a:latin typeface="Arial" pitchFamily="34" charset="0"/>
              </a:rPr>
              <a:t>Источник: Статистика Банка России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03619"/>
              </p:ext>
            </p:extLst>
          </p:nvPr>
        </p:nvGraphicFramePr>
        <p:xfrm>
          <a:off x="300037" y="1762126"/>
          <a:ext cx="8572501" cy="415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5"/>
                <a:gridCol w="838200"/>
                <a:gridCol w="857250"/>
                <a:gridCol w="857250"/>
                <a:gridCol w="895350"/>
                <a:gridCol w="838200"/>
                <a:gridCol w="847726"/>
              </a:tblGrid>
              <a:tr h="72390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2010 г.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2011 г.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 г.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 г.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 г.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 г.</a:t>
                      </a:r>
                      <a:endParaRPr lang="ru-RU" sz="1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/>
                </a:tc>
              </a:tr>
              <a:tr h="944800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Достаточность капитала </a:t>
                      </a:r>
                    </a:p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(капитал к активам, взвешенным по риску)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13,7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T="45680" marB="45680" anchor="ctr" anchorCtr="1"/>
                </a:tc>
              </a:tr>
              <a:tr h="841408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Необслуживаемые займы </a:t>
                      </a:r>
                    </a:p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(более 90 дней)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  <a:tr h="812544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Рентабельность активов (</a:t>
                      </a:r>
                      <a:r>
                        <a:rPr lang="en-US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ROA)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  <a:tr h="812544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Рентабельность капитала </a:t>
                      </a:r>
                      <a:r>
                        <a:rPr lang="en-US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(ROE)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17,6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14,5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4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371850" y="83872"/>
            <a:ext cx="5619750" cy="452967"/>
          </a:xfrm>
        </p:spPr>
        <p:txBody>
          <a:bodyPr/>
          <a:lstStyle/>
          <a:p>
            <a:pPr algn="r">
              <a:defRPr/>
            </a:pPr>
            <a:r>
              <a:rPr lang="ru-RU" altLang="ru-RU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  <a:p>
            <a:pPr algn="r">
              <a:defRPr/>
            </a:pP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-30966" y="72548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Динамика требований и обязательств населения к/перед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банковской системой (учтена валютная переоценка)</a:t>
            </a:r>
            <a:endParaRPr lang="ru-RU" sz="20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1" y="6154609"/>
            <a:ext cx="7656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</a:rPr>
              <a:t>Источник: </a:t>
            </a:r>
            <a:r>
              <a:rPr lang="ru-RU" sz="1600" i="1" dirty="0" smtClean="0">
                <a:solidFill>
                  <a:srgbClr val="000066"/>
                </a:solidFill>
              </a:rPr>
              <a:t>Комментарии </a:t>
            </a:r>
            <a:r>
              <a:rPr lang="ru-RU" sz="1600" i="1" dirty="0">
                <a:solidFill>
                  <a:srgbClr val="000066"/>
                </a:solidFill>
              </a:rPr>
              <a:t>о государстве и бизнесе № 107, 21 января – 4 февраля 2016 г.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1559480"/>
            <a:ext cx="7934325" cy="46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7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7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Динамика кредитов и депозитов предприятий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(год к году, %), 2008-2015 гг.</a:t>
            </a:r>
            <a:endParaRPr lang="ru-RU" altLang="ru-RU" sz="2400" dirty="0">
              <a:solidFill>
                <a:srgbClr val="00006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762126"/>
            <a:ext cx="8286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5088" y="5905501"/>
            <a:ext cx="8229600" cy="6477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Источник: Комментарии о Государстве и Бизнесе. 23 сентября – 15 октября 2015 г.</a:t>
            </a:r>
            <a:endParaRPr lang="ru-RU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2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7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Динамика кредитов предприятиям и средств 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предприятий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2400" b="1" dirty="0">
                <a:solidFill>
                  <a:srgbClr val="000066"/>
                </a:solidFill>
              </a:rPr>
              <a:t>(прирост год к году), в %</a:t>
            </a:r>
            <a:endParaRPr lang="ru-RU" altLang="ru-RU" sz="2400" dirty="0">
              <a:solidFill>
                <a:srgbClr val="0000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619251"/>
            <a:ext cx="7248525" cy="458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4613" y="6202399"/>
            <a:ext cx="8229600" cy="6477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Банковская отчётность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расчёты Института «Центр развития» НИУ ВШЭ.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2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898989"/>
                </a:solidFill>
              </a:rPr>
              <a:t>Финансовый </a:t>
            </a:r>
            <a:r>
              <a:rPr lang="ru-RU" altLang="ru-RU" sz="1200" dirty="0">
                <a:solidFill>
                  <a:srgbClr val="898989"/>
                </a:solidFill>
              </a:rPr>
              <a:t>кризис 2014 – 2015 гг. - МАРТ 2016</a:t>
            </a:r>
          </a:p>
        </p:txBody>
      </p:sp>
      <p:sp>
        <p:nvSpPr>
          <p:cNvPr id="7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Финансовый кризис 2014 – 2015 гг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.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6325" y="1643065"/>
            <a:ext cx="73342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Сравнительный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анализ кризисов 2008 –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2009 гг.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и 2014 – 2015 гг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Финансовая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волатильность после кризиса как «новая реальность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».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Антикризисная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государственная политика.</a:t>
            </a:r>
            <a:endParaRPr lang="ru-RU" altLang="ru-RU" dirty="0" smtClean="0">
              <a:solidFill>
                <a:srgbClr val="000066"/>
              </a:solidFill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26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371850" y="83872"/>
            <a:ext cx="5619750" cy="452967"/>
          </a:xfrm>
        </p:spPr>
        <p:txBody>
          <a:bodyPr/>
          <a:lstStyle/>
          <a:p>
            <a:pPr algn="r">
              <a:defRPr/>
            </a:pPr>
            <a:r>
              <a:rPr lang="ru-RU" altLang="ru-RU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  <a:p>
            <a:pPr algn="r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0966" y="72548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Calibri"/>
              </a:rPr>
              <a:t>Финансовые результаты кредитных организаций в 2015 г. </a:t>
            </a:r>
            <a:endParaRPr lang="ru-RU" sz="2400" b="1" dirty="0" smtClean="0">
              <a:solidFill>
                <a:srgbClr val="000066"/>
              </a:solidFill>
              <a:latin typeface="Calibri"/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Calibri"/>
              </a:rPr>
              <a:t>(</a:t>
            </a:r>
            <a:r>
              <a:rPr lang="ru-RU" sz="2400" b="1" dirty="0">
                <a:solidFill>
                  <a:srgbClr val="000066"/>
                </a:solidFill>
                <a:latin typeface="Calibri"/>
              </a:rPr>
              <a:t>по состоянию на 01.07.)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6154611"/>
            <a:ext cx="7677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66"/>
                </a:solidFill>
              </a:rPr>
              <a:t>Источник: Статистический бюллетень Банка России №8, 2015, с. 111, 113</a:t>
            </a:r>
            <a:endParaRPr lang="ru-RU" sz="1600" i="1" dirty="0">
              <a:solidFill>
                <a:srgbClr val="000066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4085"/>
              </p:ext>
            </p:extLst>
          </p:nvPr>
        </p:nvGraphicFramePr>
        <p:xfrm>
          <a:off x="685798" y="1786466"/>
          <a:ext cx="7905752" cy="3492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438"/>
                <a:gridCol w="1976438"/>
                <a:gridCol w="1976438"/>
                <a:gridCol w="1976438"/>
              </a:tblGrid>
              <a:tr h="2656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прибыли прибыльных организаций,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Объем убытка убыточных организаций,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убыточных организаций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организаций, за которыми осуществляется предупреждение банкротства (единиц)</a:t>
                      </a:r>
                    </a:p>
                  </a:txBody>
                  <a:tcPr marL="68580" marR="68580" marT="0" marB="0"/>
                </a:tc>
              </a:tr>
              <a:tr h="83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307 928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256 440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26,2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itchFamily="34" charset="0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7109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-794" y="620714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/>
            </a:r>
            <a:br>
              <a:rPr lang="ru-RU" altLang="ru-RU" sz="2400" b="1" dirty="0" smtClean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Динамика величины текущих убытков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20 крупнейших банков РФ в 2015 г. (млрд. руб.)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822951"/>
            <a:ext cx="41449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78627"/>
              </p:ext>
            </p:extLst>
          </p:nvPr>
        </p:nvGraphicFramePr>
        <p:xfrm>
          <a:off x="807382" y="2158380"/>
          <a:ext cx="7682948" cy="228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737"/>
                <a:gridCol w="1920737"/>
                <a:gridCol w="1920737"/>
                <a:gridCol w="1920737"/>
              </a:tblGrid>
              <a:tr h="94279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01.01</a:t>
                      </a:r>
                      <a:endParaRPr lang="ru-RU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01.04</a:t>
                      </a:r>
                      <a:endParaRPr lang="ru-RU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01.07</a:t>
                      </a:r>
                      <a:endParaRPr lang="ru-RU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01.10</a:t>
                      </a:r>
                      <a:endParaRPr lang="ru-RU" sz="3600" dirty="0"/>
                    </a:p>
                  </a:txBody>
                  <a:tcPr anchor="ctr" anchorCtr="1"/>
                </a:tc>
              </a:tr>
              <a:tr h="1341615">
                <a:tc>
                  <a:txBody>
                    <a:bodyPr/>
                    <a:lstStyle/>
                    <a:p>
                      <a:r>
                        <a:rPr lang="ru-RU" altLang="ru-RU" sz="36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100	</a:t>
                      </a:r>
                      <a:endParaRPr lang="ru-RU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altLang="ru-RU" sz="36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253	</a:t>
                      </a:r>
                      <a:endParaRPr lang="ru-RU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altLang="ru-RU" sz="36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261</a:t>
                      </a:r>
                      <a:endParaRPr lang="ru-RU" sz="3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6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309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79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Прогноз Минэкономразвития показателей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Федерального бюджета при цене нефти 40 долл./баррель.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(млрд. руб.)</a:t>
            </a:r>
            <a:endParaRPr lang="ru-RU" altLang="ru-RU" sz="2400" b="1" dirty="0">
              <a:solidFill>
                <a:srgbClr val="000066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00039" y="6000066"/>
            <a:ext cx="8543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i="1" dirty="0">
                <a:solidFill>
                  <a:srgbClr val="000066"/>
                </a:solidFill>
                <a:latin typeface="Arial" pitchFamily="34" charset="0"/>
              </a:rPr>
              <a:t>Источник: Основные направления бюджетной политики на 2016 - 2018 гг.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45314"/>
              </p:ext>
            </p:extLst>
          </p:nvPr>
        </p:nvGraphicFramePr>
        <p:xfrm>
          <a:off x="364330" y="1932306"/>
          <a:ext cx="8415340" cy="407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338"/>
                <a:gridCol w="1209675"/>
                <a:gridCol w="1238250"/>
                <a:gridCol w="1181100"/>
                <a:gridCol w="1238250"/>
                <a:gridCol w="1228727"/>
              </a:tblGrid>
              <a:tr h="72390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2014г.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 г.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 г.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2017 г.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2018 г.</a:t>
                      </a:r>
                    </a:p>
                  </a:txBody>
                  <a:tcPr marT="45680" marB="45680" anchor="ctr"/>
                </a:tc>
              </a:tr>
              <a:tr h="660320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</a:p>
                    <a:p>
                      <a:pPr algn="l"/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14 497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12 789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12 434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13 070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12 894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  <a:tr h="660320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</a:p>
                    <a:p>
                      <a:pPr algn="l"/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14 832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15 215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15 865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16 651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13 763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  <a:tr h="660320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Баланс</a:t>
                      </a:r>
                    </a:p>
                    <a:p>
                      <a:pPr algn="l"/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- 335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- 2 426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- 3 421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- 3 580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- 869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  <a:tr h="660320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Баланс (в % к ВВП)</a:t>
                      </a:r>
                    </a:p>
                    <a:p>
                      <a:pPr algn="l"/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- 3,2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- 4,3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- 4,2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- 1,0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  <a:tr h="660320"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Среднегодовая инфляция (%)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15,9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  <a:endParaRPr lang="ru-RU" sz="190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0" marB="45680" anchor="ctr" anchorCtr="1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itchFamily="34" charset="0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7109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6725" y="1643064"/>
            <a:ext cx="83534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rgbClr val="000066"/>
                </a:solidFill>
                <a:cs typeface="+mn-cs"/>
              </a:rPr>
              <a:t>Экономический спад 2014 – 2015 гг. привел к снижению доходов федерального бюджета и соответствующему росту дефицита бюджета.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Несмотря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на сокращение объема доходов бюджетов продолжается рост доли бюджетной системы (федеральные + региональные + местные бюджеты) в ВВП России до уровня более 40% в 2015 г.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Правительство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и Банк России проводят политику ограничения государственного долга, а в условиях санкций происходит сокращение внешнего корпоративного долга.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На начало 2014 г. внешний долг России составлял 716 млрд. долл. На 1 октября 2014 г. общая величина внешнего долга России равнялась 678,4 млрд. долл. На госдолг приходилось 47,7 млрд. долл. Долг банков и корпораций около 630 млрд. долл. На 1 января 2015 г. долг корпораций и банков сократился до уровня 547,6 млрд. долл. По состоянию на 1 апреля 2015 г. в целом внешний долг России составил 559,36 млрд. долл.   </a:t>
            </a:r>
          </a:p>
        </p:txBody>
      </p:sp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Финансовый кризис 2014 – 2015 гг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.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99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371850" y="83872"/>
            <a:ext cx="5619750" cy="452967"/>
          </a:xfrm>
        </p:spPr>
        <p:txBody>
          <a:bodyPr/>
          <a:lstStyle/>
          <a:p>
            <a:pPr lvl="0" algn="r"/>
            <a:r>
              <a:rPr lang="ru-RU" altLang="ru-RU" dirty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Финансовый кризис 2014 – 2015 гг. - МАРТ 2016</a:t>
            </a:r>
          </a:p>
          <a:p>
            <a:pPr algn="r">
              <a:defRPr/>
            </a:pP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-30966" y="72548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Внешний долг Российской Федерации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1 квартал 2015г. (млн. долл. США)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6154611"/>
            <a:ext cx="71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66"/>
                </a:solidFill>
              </a:rPr>
              <a:t>Источник: Статистический бюллетень Банка России №8, 2015, с. 18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44543"/>
              </p:ext>
            </p:extLst>
          </p:nvPr>
        </p:nvGraphicFramePr>
        <p:xfrm>
          <a:off x="1095373" y="1539875"/>
          <a:ext cx="7153277" cy="43766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48466"/>
                <a:gridCol w="2504811"/>
              </a:tblGrid>
              <a:tr h="750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555 862</a:t>
                      </a:r>
                    </a:p>
                  </a:txBody>
                  <a:tcPr marL="68580" marR="68580" marT="0" marB="0" anchor="ctr" anchorCtr="1"/>
                </a:tc>
              </a:tr>
              <a:tr h="750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Центральный банк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11 673</a:t>
                      </a:r>
                    </a:p>
                  </a:txBody>
                  <a:tcPr marL="68580" marR="68580" marT="0" marB="0" anchor="ctr" anchorCtr="1"/>
                </a:tc>
              </a:tr>
              <a:tr h="750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Банки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154 178</a:t>
                      </a:r>
                    </a:p>
                  </a:txBody>
                  <a:tcPr marL="68580" marR="68580" marT="0" marB="0" anchor="ctr" anchorCtr="1"/>
                </a:tc>
              </a:tr>
              <a:tr h="1376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Прочие (корпоративные) секторы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356 455</a:t>
                      </a:r>
                    </a:p>
                  </a:txBody>
                  <a:tcPr marL="68580" marR="68580" marT="0" marB="0" anchor="ctr" anchorCtr="1"/>
                </a:tc>
              </a:tr>
              <a:tr h="750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Государство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33 556</a:t>
                      </a: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41" y="1811516"/>
            <a:ext cx="6105918" cy="44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1189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>Отношение внешнего долга частного сектора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>(банков и нефинансовых организаций) к ВВП в отдельных странах с растущими рынками на 01.01.2014 (%)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063" y="6289677"/>
            <a:ext cx="74295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000066"/>
                </a:solidFill>
              </a:rPr>
              <a:t>Источник: Всемирный банк, МВФ.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33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04949"/>
            <a:ext cx="6864350" cy="42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0714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>Долг корпоративного сектора, млрд. долл. </a:t>
            </a:r>
            <a:r>
              <a:rPr lang="ru-RU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300" y="5886451"/>
            <a:ext cx="8280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000066"/>
                </a:solidFill>
              </a:rPr>
              <a:t>Источник: ЦБ РФ, расчеты Института «Центр развития» НИУ ВШЭ. 	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14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14489"/>
            <a:ext cx="67818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1189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>Показатели внешней долговой устойчивости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>корпоративного сектора, на конец года</a:t>
            </a:r>
          </a:p>
        </p:txBody>
      </p:sp>
      <p:sp>
        <p:nvSpPr>
          <p:cNvPr id="3" name="Rectangle 2"/>
          <p:cNvSpPr/>
          <p:nvPr/>
        </p:nvSpPr>
        <p:spPr>
          <a:xfrm>
            <a:off x="893764" y="6124652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000066"/>
                </a:solidFill>
              </a:rPr>
              <a:t>Источник: ЦБ РФ, расчеты Института «Центр развития» НИУ ВШЭ.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6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График платежей по внешнему долгу российскими резидентами в 2015 г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.(оценки Банка России января и апреля 2015 г.)</a:t>
            </a: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8037" y="6155689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000066"/>
                </a:solidFill>
              </a:rPr>
              <a:t>Источник: Банк России.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632936"/>
            <a:ext cx="7067657" cy="42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28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7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Оценка Банком России предстоящих платежей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в погашение внешнего долга и фактические платежи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по данным платежного баланса ($ млрд</a:t>
            </a:r>
            <a:r>
              <a:rPr lang="ru-RU" altLang="ru-RU" sz="2400" b="1" dirty="0">
                <a:solidFill>
                  <a:srgbClr val="000066"/>
                </a:solidFill>
              </a:rPr>
              <a:t>.)</a:t>
            </a:r>
            <a:endParaRPr lang="ru-RU" altLang="ru-RU" sz="2400" dirty="0">
              <a:solidFill>
                <a:srgbClr val="00006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28" y="1710191"/>
            <a:ext cx="6922347" cy="378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3763" y="5422265"/>
            <a:ext cx="728662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rgbClr val="000066"/>
                </a:solidFill>
              </a:rPr>
              <a:t>Примечание: поскольку Банк России не дает разбивки платежей за пределами двух лет, то для целей данного графика предполагалось, что долг с погашением за пределами этого срока имеет пятилетний срок до погашения и  погашается равномерно. </a:t>
            </a:r>
          </a:p>
          <a:p>
            <a:pPr>
              <a:defRPr/>
            </a:pPr>
            <a:r>
              <a:rPr lang="ru-RU" sz="1600" i="1" dirty="0">
                <a:solidFill>
                  <a:srgbClr val="000066"/>
                </a:solidFill>
              </a:rPr>
              <a:t>Источник: Банк России.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2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Финансовый кризис 2014 – 2015 гг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.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6725" y="1643063"/>
            <a:ext cx="83534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Кризис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2008 – 2009 гг. начался с обвала финансовой системы и угрозы каскадного банкротства банковского сектора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.</a:t>
            </a: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Кризис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2014 – 2015 гг. стартовал с замедления инвестиционной активности в 2013 г. и снижения темпов роста ВВП.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В 2014 г. снижение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темпов экономического роста до 0 – 0,6 % с 1,3 в 2013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г. В </a:t>
            </a:r>
            <a:r>
              <a:rPr lang="ru-RU" altLang="ru-RU" dirty="0" smtClean="0">
                <a:solidFill>
                  <a:srgbClr val="000066"/>
                </a:solidFill>
              </a:rPr>
              <a:t>2015 г. спад на 3,4 – 3,8 %.</a:t>
            </a: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Структурные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дисбалансы в экономике – основа экономической рецессии в 2014 – 2015 гг.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Текущий кризис – прямое продолжение проблем, которые не были разрешены в период кризиса 2008 - 2009 гг.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Внешнеэкономические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факторы превратили экономическую стагнацию 2013 г. в обвал инвестиций и финансовый кризис во второй половине 2014 г. Инвестиции в основной капитал в 2014 г. снизились на 2,7% год к году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33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0" y="1933575"/>
            <a:ext cx="863718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48"/>
          <p:cNvSpPr txBox="1">
            <a:spLocks noChangeArrowheads="1"/>
          </p:cNvSpPr>
          <p:nvPr/>
        </p:nvSpPr>
        <p:spPr bwMode="auto">
          <a:xfrm>
            <a:off x="-1" y="733424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66"/>
                </a:solidFill>
              </a:rPr>
              <a:t/>
            </a:r>
            <a:br>
              <a:rPr lang="ru-RU" altLang="ru-RU" sz="20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Динамика показателей внешней долговой устойчивости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>Российской Федерации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>(по состоянию на конец периода)</a:t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endParaRPr lang="ru-RU" altLang="ru-RU" sz="2400" b="1" dirty="0">
              <a:solidFill>
                <a:srgbClr val="00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144" y="6241013"/>
            <a:ext cx="7457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1600" i="1" dirty="0">
                <a:solidFill>
                  <a:srgbClr val="000066"/>
                </a:solidFill>
              </a:rPr>
              <a:t>Источник: Вестник Банка России №72-73 (1668-1669) 1 сентября 2015 г. </a:t>
            </a:r>
            <a:r>
              <a:rPr lang="en-US" altLang="ru-RU" sz="1600" i="1" dirty="0">
                <a:solidFill>
                  <a:srgbClr val="000066"/>
                </a:solidFill>
              </a:rPr>
              <a:t> </a:t>
            </a:r>
            <a:endParaRPr lang="ru-RU" altLang="ru-RU" sz="1600" i="1" dirty="0">
              <a:solidFill>
                <a:srgbClr val="0000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39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1" y="1585912"/>
            <a:ext cx="7932949" cy="459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0" y="595312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66"/>
                </a:solidFill>
              </a:rPr>
              <a:t/>
            </a:r>
            <a:br>
              <a:rPr lang="ru-RU" altLang="ru-RU" sz="20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Достаточность международных резервов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>(Международные резервы в месяц импорта товаров и услуг)</a:t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endParaRPr lang="ru-RU" altLang="ru-RU" sz="2400" b="1" dirty="0">
              <a:solidFill>
                <a:srgbClr val="00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117" y="6252675"/>
            <a:ext cx="7310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1600" i="1" dirty="0">
                <a:solidFill>
                  <a:srgbClr val="000066"/>
                </a:solidFill>
              </a:rPr>
              <a:t>Источник: Статистический бюллетень Банка России №8 (267) 2015 г. </a:t>
            </a:r>
            <a:r>
              <a:rPr lang="en-US" altLang="ru-RU" sz="1600" i="1" dirty="0">
                <a:solidFill>
                  <a:srgbClr val="000066"/>
                </a:solidFill>
              </a:rPr>
              <a:t> </a:t>
            </a:r>
            <a:endParaRPr lang="ru-RU" altLang="ru-RU" sz="1600" i="1" dirty="0">
              <a:solidFill>
                <a:srgbClr val="00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98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Динамика цен на нефть и курса рубля</a:t>
            </a:r>
            <a:endParaRPr lang="ru-RU" altLang="ru-RU" sz="2400" b="1" dirty="0">
              <a:solidFill>
                <a:srgbClr val="000066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04952"/>
            <a:ext cx="8372475" cy="448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5088" y="5905501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6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Источник: Комментарии о Государстве и Бизнесе. 21 января – 4 февраля 2016 г.</a:t>
            </a:r>
          </a:p>
        </p:txBody>
      </p:sp>
    </p:spTree>
    <p:extLst>
      <p:ext uri="{BB962C8B-B14F-4D97-AF65-F5344CB8AC3E}">
        <p14:creationId xmlns:p14="http://schemas.microsoft.com/office/powerpoint/2010/main" val="298992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000066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6" name="Rectangle 648"/>
          <p:cNvSpPr txBox="1">
            <a:spLocks noChangeArrowheads="1"/>
          </p:cNvSpPr>
          <p:nvPr/>
        </p:nvSpPr>
        <p:spPr bwMode="auto">
          <a:xfrm>
            <a:off x="0" y="620714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Динамика отдельных экономических показателей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в 2008-2009 и 2014-2015 гг.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(100=июнь 2008 г. или июль 2014 г., </a:t>
            </a:r>
            <a:r>
              <a:rPr lang="ru-RU" altLang="ru-RU" sz="2400" b="1" dirty="0" err="1" smtClean="0">
                <a:solidFill>
                  <a:srgbClr val="000066"/>
                </a:solidFill>
              </a:rPr>
              <a:t>соотвественно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)</a:t>
            </a:r>
            <a:endParaRPr lang="ru-RU" altLang="ru-RU" sz="2400" b="1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1" y="1949041"/>
            <a:ext cx="4188483" cy="32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1992709"/>
            <a:ext cx="4460316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28199" y="5988484"/>
            <a:ext cx="8716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i="1" dirty="0">
                <a:solidFill>
                  <a:srgbClr val="000066"/>
                </a:solidFill>
                <a:latin typeface="Arial" pitchFamily="34" charset="0"/>
              </a:rPr>
              <a:t>Источник:  Росстат; сезонное и календарное сглаживание – Центр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718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itchFamily="34" charset="0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0180" name="Rectangle 648"/>
          <p:cNvSpPr>
            <a:spLocks noGrp="1" noChangeArrowheads="1"/>
          </p:cNvSpPr>
          <p:nvPr>
            <p:ph type="title" idx="4294967295"/>
          </p:nvPr>
        </p:nvSpPr>
        <p:spPr>
          <a:xfrm>
            <a:off x="-37306" y="485776"/>
            <a:ext cx="9144000" cy="9810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66"/>
                </a:solidFill>
              </a:rPr>
              <a:t/>
            </a:r>
            <a:br>
              <a:rPr lang="ru-RU" altLang="ru-RU" sz="2400" b="1" dirty="0" smtClean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Денежно-кредитная </a:t>
            </a:r>
            <a:r>
              <a:rPr lang="ru-RU" alt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политика Банка </a:t>
            </a:r>
            <a: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России</a:t>
            </a:r>
            <a:b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endParaRPr lang="ru-RU" altLang="ru-RU" sz="2400" b="1" dirty="0">
              <a:solidFill>
                <a:srgbClr val="000066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1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533402" y="1404938"/>
            <a:ext cx="83534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dirty="0">
                <a:solidFill>
                  <a:srgbClr val="000066"/>
                </a:solidFill>
                <a:latin typeface="Arial" pitchFamily="34" charset="0"/>
              </a:rPr>
              <a:t>Современная денежно-кредитная политика ЦБ включает в себя в качестве составных частей единого целого как политику контроля инфляции путем регулирования предложения денег, так и регулирование валютного (обменного) курса национальной денежной единицы.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ru-RU" altLang="ru-RU" sz="1800" dirty="0">
              <a:solidFill>
                <a:srgbClr val="000066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dirty="0">
                <a:solidFill>
                  <a:srgbClr val="000066"/>
                </a:solidFill>
                <a:latin typeface="Arial" pitchFamily="34" charset="0"/>
              </a:rPr>
              <a:t>Оптимальной для сбалансированного роста экономики является предотвращение высокой инфляции (не более 4 – 5% в год) или дефляции (менее 2 – 2,5% в год). Одновременно обменный курс определяется в режиме «свободного плавания» в зависимости от спроса и предложения на валютном рынке.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ru-RU" altLang="ru-RU" sz="1800" dirty="0">
              <a:solidFill>
                <a:srgbClr val="000066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dirty="0">
                <a:solidFill>
                  <a:srgbClr val="000066"/>
                </a:solidFill>
                <a:latin typeface="Arial" pitchFamily="34" charset="0"/>
              </a:rPr>
              <a:t>Ксения Юдаева, первый заместитель председателя Банка России: «Таргетирование инфляции — это не просто меры по ее снижению, это определенный режим денежно-кредитной политики, предполагающий, что </a:t>
            </a:r>
            <a:r>
              <a:rPr lang="ru-RU" altLang="ru-RU" sz="1800" dirty="0" err="1">
                <a:solidFill>
                  <a:srgbClr val="000066"/>
                </a:solidFill>
                <a:latin typeface="Arial" pitchFamily="34" charset="0"/>
              </a:rPr>
              <a:t>центробанки</a:t>
            </a:r>
            <a:r>
              <a:rPr lang="ru-RU" altLang="ru-RU" sz="1800" dirty="0">
                <a:solidFill>
                  <a:srgbClr val="000066"/>
                </a:solidFill>
                <a:latin typeface="Arial" pitchFamily="34" charset="0"/>
              </a:rPr>
              <a:t> ставят цели по инфляции на среднесрочный период, а основной инструмент достижения этих целей — процентная политика». (Ведомости,  24 февраля 2014 г.)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12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1639"/>
            <a:ext cx="9144000" cy="763587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«Смена вех» в </a:t>
            </a:r>
            <a:r>
              <a:rPr lang="ru-RU" altLang="ru-RU" sz="2400" b="1" dirty="0" err="1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кредитно</a:t>
            </a:r>
            <a: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–денежной политике Банка России</a:t>
            </a:r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628650" y="1050926"/>
            <a:ext cx="826135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800">
                <a:solidFill>
                  <a:srgbClr val="000066"/>
                </a:solidFill>
                <a:latin typeface="Arial" pitchFamily="34" charset="0"/>
              </a:rPr>
              <a:t>Процентная политика Банка России ориентирована на краткосрочную ставку межбанковских кредитов при проведении аукционов РЕПО и валютных СВОП-операций с банками. Значительно расширено кредитование под залог нерыночных активов.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800">
                <a:solidFill>
                  <a:srgbClr val="000066"/>
                </a:solidFill>
                <a:latin typeface="Arial" pitchFamily="34" charset="0"/>
              </a:rPr>
              <a:t>В марте 2014 г. провозглашено кредитование коммерческих банков Банком России под залог инвестиционных проектов, при наличии гарантии госбюджета.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800">
                <a:solidFill>
                  <a:srgbClr val="000066"/>
                </a:solidFill>
                <a:latin typeface="Arial" pitchFamily="34" charset="0"/>
              </a:rPr>
              <a:t>Основной инструмент процентной политики Банка России – ставка недельного РЕПО. Ликвидность представляется банкам по фиксированным ставкам на разные сроки по ставке РЕПО ±1 п.п. Задача – сблизить ставку на межбанковском (денежном) рынке с ключевой ставкой ЦБ.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800">
                <a:solidFill>
                  <a:srgbClr val="000066"/>
                </a:solidFill>
                <a:latin typeface="Arial" pitchFamily="34" charset="0"/>
              </a:rPr>
              <a:t>Классическое понимание денежно – кредитной политики исключает одновременное регулирование валютного курса и антиинфляционное таргетирование. «Нельзя гнаться сразу за двумя зайцами».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800">
                <a:solidFill>
                  <a:srgbClr val="000066"/>
                </a:solidFill>
                <a:latin typeface="Arial" pitchFamily="34" charset="0"/>
              </a:rPr>
              <a:t>Увеличение объемов финансирования банков со стороны ЦБ ведет к скупке банками иностранной валюты. Замкнутый круг может быть разорван путем перехода от «управляемого плавания» (managed free float) рубля к «свободному плаванию» (free float).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7BE53-578E-4962-9993-1B8399BA093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0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3384"/>
            <a:ext cx="9144000" cy="76358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Динамика инфляции, базовой инфляции и вклад в базовую инфляцию за месяц различных компонент</a:t>
            </a:r>
            <a:endParaRPr lang="ru-RU" altLang="ru-RU" sz="2400" b="1" dirty="0">
              <a:solidFill>
                <a:srgbClr val="000066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7BE53-578E-4962-9993-1B8399BA093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0" y="1019175"/>
            <a:ext cx="8419360" cy="502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5088" y="5905501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Источник: Комментарии о Государстве и Бизнесе. 21 января – 4 февраля 2016 г.</a:t>
            </a:r>
          </a:p>
        </p:txBody>
      </p:sp>
    </p:spTree>
    <p:extLst>
      <p:ext uri="{BB962C8B-B14F-4D97-AF65-F5344CB8AC3E}">
        <p14:creationId xmlns:p14="http://schemas.microsoft.com/office/powerpoint/2010/main" val="172191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itchFamily="34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3252" name="Rectangle 6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4989"/>
            <a:ext cx="9144000" cy="9810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Таргетирование инфляции</a:t>
            </a:r>
            <a:b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Inflation Targeting (IT)</a:t>
            </a:r>
            <a: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endParaRPr lang="ru-RU" altLang="ru-RU" sz="2400" b="1" dirty="0">
              <a:solidFill>
                <a:srgbClr val="000066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3253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66725" y="1352551"/>
            <a:ext cx="835342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000066"/>
                </a:solidFill>
              </a:rPr>
              <a:t>«Невозможная Тройственность» </a:t>
            </a:r>
            <a:r>
              <a:rPr lang="en-US" dirty="0" smtClean="0">
                <a:solidFill>
                  <a:srgbClr val="000066"/>
                </a:solidFill>
              </a:rPr>
              <a:t>(Impossible Trinity)</a:t>
            </a:r>
            <a:r>
              <a:rPr lang="ru-RU" dirty="0" smtClean="0">
                <a:solidFill>
                  <a:srgbClr val="000066"/>
                </a:solidFill>
              </a:rPr>
              <a:t> – положение известное как </a:t>
            </a:r>
            <a:r>
              <a:rPr lang="ru-RU" dirty="0" err="1" smtClean="0">
                <a:solidFill>
                  <a:srgbClr val="000066"/>
                </a:solidFill>
              </a:rPr>
              <a:t>Трилемма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Мандела</a:t>
            </a:r>
            <a:r>
              <a:rPr lang="ru-RU" dirty="0" smtClean="0">
                <a:solidFill>
                  <a:srgbClr val="000066"/>
                </a:solidFill>
              </a:rPr>
              <a:t> – Флеминга. Обосновывает невозможность достижения одновременно следующих целей: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 фиксированный </a:t>
            </a:r>
            <a:r>
              <a:rPr lang="ru-RU" dirty="0">
                <a:solidFill>
                  <a:srgbClr val="000066"/>
                </a:solidFill>
              </a:rPr>
              <a:t>обменный курс</a:t>
            </a:r>
            <a:r>
              <a:rPr lang="ru-RU" dirty="0" smtClean="0">
                <a:solidFill>
                  <a:srgbClr val="000066"/>
                </a:solidFill>
              </a:rPr>
              <a:t>;</a:t>
            </a: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 свободный перевод </a:t>
            </a:r>
            <a:r>
              <a:rPr lang="ru-RU" dirty="0">
                <a:solidFill>
                  <a:srgbClr val="000066"/>
                </a:solidFill>
              </a:rPr>
              <a:t>капитала за границу и из-за границы</a:t>
            </a:r>
            <a:r>
              <a:rPr lang="ru-RU" dirty="0" smtClean="0">
                <a:solidFill>
                  <a:srgbClr val="000066"/>
                </a:solidFill>
              </a:rPr>
              <a:t>;</a:t>
            </a: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 проведение независимой </a:t>
            </a:r>
            <a:r>
              <a:rPr lang="ru-RU" dirty="0">
                <a:solidFill>
                  <a:srgbClr val="000066"/>
                </a:solidFill>
              </a:rPr>
              <a:t>денежной политики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000066"/>
                </a:solidFill>
              </a:rPr>
              <a:t>Одновременно может быть осуществлена политика лишь двух целей:</a:t>
            </a:r>
            <a:endParaRPr lang="ru-RU" dirty="0">
              <a:solidFill>
                <a:srgbClr val="000066"/>
              </a:solidFill>
            </a:endParaRPr>
          </a:p>
          <a:p>
            <a:pPr algn="just" eaLnBrk="1" hangingPunct="1"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 Фиксированный обменный курс и свободное движение капитала;</a:t>
            </a: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 Независимая денежная политика и </a:t>
            </a:r>
            <a:r>
              <a:rPr lang="ru-RU" dirty="0">
                <a:solidFill>
                  <a:srgbClr val="000066"/>
                </a:solidFill>
              </a:rPr>
              <a:t>свободное движение капитала</a:t>
            </a:r>
            <a:r>
              <a:rPr lang="ru-RU" dirty="0" smtClean="0">
                <a:solidFill>
                  <a:srgbClr val="000066"/>
                </a:solidFill>
              </a:rPr>
              <a:t>;</a:t>
            </a: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36195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 Фиксированный </a:t>
            </a:r>
            <a:r>
              <a:rPr lang="ru-RU" dirty="0">
                <a:solidFill>
                  <a:srgbClr val="000066"/>
                </a:solidFill>
              </a:rPr>
              <a:t>обменный курс </a:t>
            </a:r>
            <a:r>
              <a:rPr lang="ru-RU" dirty="0" smtClean="0">
                <a:solidFill>
                  <a:srgbClr val="000066"/>
                </a:solidFill>
              </a:rPr>
              <a:t>и</a:t>
            </a: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dirty="0" smtClean="0">
                <a:solidFill>
                  <a:srgbClr val="000066"/>
                </a:solidFill>
              </a:rPr>
              <a:t>независимая денежная политика.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0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4F49E7-C87E-4E79-937E-7DAD6C8ECB6F}" type="slidenum">
              <a:rPr lang="ru-RU" altLang="ru-RU" sz="1400"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400">
              <a:latin typeface="Arial" pitchFamily="34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4036" name="Rectangle 6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3875"/>
            <a:ext cx="9144000" cy="9429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Денежно-кредитная политика Банка России </a:t>
            </a:r>
            <a:b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Таргетирование инфляции</a:t>
            </a:r>
            <a:b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66725" y="1466850"/>
            <a:ext cx="83534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000066"/>
                </a:solidFill>
              </a:rPr>
              <a:t>Денежная политика </a:t>
            </a:r>
            <a:r>
              <a:rPr lang="en-US" dirty="0" smtClean="0">
                <a:solidFill>
                  <a:srgbClr val="000066"/>
                </a:solidFill>
              </a:rPr>
              <a:t>IT</a:t>
            </a:r>
            <a:r>
              <a:rPr lang="ru-RU" dirty="0" smtClean="0">
                <a:solidFill>
                  <a:srgbClr val="000066"/>
                </a:solidFill>
              </a:rPr>
              <a:t> была провозглашена Председателем Банка </a:t>
            </a:r>
            <a:r>
              <a:rPr lang="ru-RU" dirty="0">
                <a:solidFill>
                  <a:srgbClr val="000066"/>
                </a:solidFill>
              </a:rPr>
              <a:t>России </a:t>
            </a:r>
            <a:r>
              <a:rPr lang="ru-RU" dirty="0" smtClean="0">
                <a:solidFill>
                  <a:srgbClr val="000066"/>
                </a:solidFill>
              </a:rPr>
              <a:t>Эльвирой </a:t>
            </a:r>
            <a:r>
              <a:rPr lang="ru-RU" dirty="0" err="1" smtClean="0">
                <a:solidFill>
                  <a:srgbClr val="000066"/>
                </a:solidFill>
              </a:rPr>
              <a:t>Набиуллиной</a:t>
            </a:r>
            <a:r>
              <a:rPr lang="ru-RU" dirty="0" smtClean="0">
                <a:solidFill>
                  <a:srgbClr val="000066"/>
                </a:solidFill>
              </a:rPr>
              <a:t> 5 октябре 2013 г.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000066"/>
                </a:solidFill>
              </a:rPr>
              <a:t>IT</a:t>
            </a:r>
            <a:r>
              <a:rPr lang="ru-RU" dirty="0" smtClean="0">
                <a:solidFill>
                  <a:srgbClr val="000066"/>
                </a:solidFill>
              </a:rPr>
              <a:t> столкнулось в 2014 г. с препятствиями:</a:t>
            </a:r>
          </a:p>
          <a:p>
            <a:pPr marL="628650" indent="-26670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Шоковое обесценение рубля. В течение 2014 г. девальвация рубля составила более 80%.</a:t>
            </a:r>
          </a:p>
          <a:p>
            <a:pPr marL="628650" indent="-26670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Затяжка перехода от «управляемого плавания» рубля к «свободному плаванию». В 2014 г. Банк России осуществлял валютные интервенции. Механизм привязки рубля к «</a:t>
            </a:r>
            <a:r>
              <a:rPr lang="ru-RU" dirty="0" err="1" smtClean="0">
                <a:solidFill>
                  <a:srgbClr val="000066"/>
                </a:solidFill>
              </a:rPr>
              <a:t>бивалютной</a:t>
            </a:r>
            <a:r>
              <a:rPr lang="ru-RU" dirty="0" smtClean="0">
                <a:solidFill>
                  <a:srgbClr val="000066"/>
                </a:solidFill>
              </a:rPr>
              <a:t> корзине» доллар/евро продолжал работать. Золото-валютные запасы Банка России сократились до 465 млрд. долл.</a:t>
            </a:r>
          </a:p>
          <a:p>
            <a:pPr marL="628650" indent="-26670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>
                <a:solidFill>
                  <a:srgbClr val="000066"/>
                </a:solidFill>
              </a:rPr>
              <a:t>Финансовые (секторальные) санкции против России увеличили препятствия для </a:t>
            </a:r>
            <a:r>
              <a:rPr lang="en-US" dirty="0">
                <a:solidFill>
                  <a:srgbClr val="000066"/>
                </a:solidFill>
              </a:rPr>
              <a:t>IT</a:t>
            </a:r>
            <a:r>
              <a:rPr lang="ru-RU" dirty="0">
                <a:solidFill>
                  <a:srgbClr val="000066"/>
                </a:solidFill>
              </a:rPr>
              <a:t>.</a:t>
            </a:r>
          </a:p>
          <a:p>
            <a:pPr marL="628650" indent="-26670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Произошло падение цены барреля нефти </a:t>
            </a:r>
            <a:r>
              <a:rPr lang="en-US" dirty="0" smtClean="0">
                <a:solidFill>
                  <a:srgbClr val="000066"/>
                </a:solidFill>
              </a:rPr>
              <a:t>Urals </a:t>
            </a:r>
            <a:r>
              <a:rPr lang="ru-RU" dirty="0" smtClean="0">
                <a:solidFill>
                  <a:srgbClr val="000066"/>
                </a:solidFill>
              </a:rPr>
              <a:t>на мировом рынке с  100 долл. </a:t>
            </a:r>
            <a:r>
              <a:rPr lang="ru-RU" dirty="0">
                <a:solidFill>
                  <a:srgbClr val="000066"/>
                </a:solidFill>
              </a:rPr>
              <a:t>д</a:t>
            </a:r>
            <a:r>
              <a:rPr lang="ru-RU" dirty="0" smtClean="0">
                <a:solidFill>
                  <a:srgbClr val="000066"/>
                </a:solidFill>
              </a:rPr>
              <a:t>о 50 долл.</a:t>
            </a:r>
          </a:p>
          <a:p>
            <a:pPr marL="628650" indent="-266700" algn="just" eaLnBrk="1" hangingPunct="1">
              <a:buFont typeface="Arial" panose="020B0604020202020204" pitchFamily="34" charset="0"/>
              <a:buChar char="−"/>
              <a:defRPr/>
            </a:pPr>
            <a:r>
              <a:rPr lang="ru-RU" dirty="0" smtClean="0">
                <a:solidFill>
                  <a:srgbClr val="000066"/>
                </a:solidFill>
              </a:rPr>
              <a:t>Влияние </a:t>
            </a:r>
            <a:r>
              <a:rPr lang="ru-RU" dirty="0" err="1" smtClean="0">
                <a:solidFill>
                  <a:srgbClr val="000066"/>
                </a:solidFill>
              </a:rPr>
              <a:t>неденежных</a:t>
            </a:r>
            <a:r>
              <a:rPr lang="ru-RU" dirty="0" smtClean="0">
                <a:solidFill>
                  <a:srgbClr val="000066"/>
                </a:solidFill>
              </a:rPr>
              <a:t> факторов инфляции увеличилось.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000066"/>
                </a:solidFill>
                <a:latin typeface="Arial" pitchFamily="34" charset="0"/>
              </a:rPr>
              <a:t>В феврале 2015 г. в интервью журналу </a:t>
            </a:r>
            <a:r>
              <a:rPr lang="en-US" dirty="0" smtClean="0">
                <a:solidFill>
                  <a:srgbClr val="000066"/>
                </a:solidFill>
                <a:latin typeface="Arial" pitchFamily="34" charset="0"/>
              </a:rPr>
              <a:t>Forbes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</a:rPr>
              <a:t>Эльвира </a:t>
            </a:r>
            <a:r>
              <a:rPr lang="ru-RU" dirty="0" err="1" smtClean="0">
                <a:solidFill>
                  <a:srgbClr val="000066"/>
                </a:solidFill>
                <a:latin typeface="Arial" pitchFamily="34" charset="0"/>
              </a:rPr>
              <a:t>Набиуллина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</a:rPr>
              <a:t>: «…16 декабря (2014 г.) … произошел де-факто переход к плавающему курсу».</a:t>
            </a:r>
            <a:endParaRPr lang="ru-RU" dirty="0">
              <a:solidFill>
                <a:srgbClr val="000066"/>
              </a:solidFill>
              <a:latin typeface="Arial" pitchFamily="34" charset="0"/>
            </a:endParaRPr>
          </a:p>
          <a:p>
            <a:pPr marL="628650" indent="-266700" algn="just" eaLnBrk="1" hangingPunct="1">
              <a:buFont typeface="Arial" panose="020B0604020202020204" pitchFamily="34" charset="0"/>
              <a:buChar char="−"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1950" algn="just" eaLnBrk="1" hangingPunct="1"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6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4F49E7-C87E-4E79-937E-7DAD6C8ECB6F}" type="slidenum">
              <a:rPr lang="ru-RU" altLang="ru-RU" sz="1400"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400">
              <a:latin typeface="Arial" pitchFamily="34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4036" name="Rectangle 6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3875"/>
            <a:ext cx="9144000" cy="9429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</a:rPr>
            </a:br>
            <a:endParaRPr lang="ru-RU" altLang="ru-RU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66725" y="1466850"/>
            <a:ext cx="835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algn="just" eaLnBrk="1" hangingPunct="1"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1950" algn="just" eaLnBrk="1" hangingPunct="1"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5088" y="5905501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Источник: Комментарии о Государстве и Бизнесе. 21 января – 4 февраля 2016 г.</a:t>
            </a:r>
          </a:p>
        </p:txBody>
      </p:sp>
      <p:sp>
        <p:nvSpPr>
          <p:cNvPr id="9" name="Rectangle 648"/>
          <p:cNvSpPr txBox="1">
            <a:spLocks noChangeArrowheads="1"/>
          </p:cNvSpPr>
          <p:nvPr/>
        </p:nvSpPr>
        <p:spPr bwMode="auto">
          <a:xfrm>
            <a:off x="152400" y="67627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Динамика сальдо счета текущих операций и импорта товаров</a:t>
            </a:r>
            <a:br>
              <a:rPr lang="ru-RU" alt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1" y="1264072"/>
            <a:ext cx="7678392" cy="450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0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0C1FD86-745F-4808-AE11-2557F8F1046D}" type="slidenum">
              <a:rPr lang="ru-RU" altLang="ru-RU" sz="1400" smtClean="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28650" y="733425"/>
            <a:ext cx="7886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latin typeface="+mn-lt"/>
                <a:cs typeface="+mn-cs"/>
              </a:rPr>
              <a:t>Экономические кризисы в экономике России.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latin typeface="+mn-lt"/>
                <a:cs typeface="+mn-cs"/>
              </a:rPr>
              <a:t>Макроэкономические показатели, динамика год к году в %</a:t>
            </a:r>
            <a:endParaRPr lang="en-US" sz="2000" b="1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14425" y="1749426"/>
          <a:ext cx="6648450" cy="409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24"/>
                <a:gridCol w="1028701"/>
                <a:gridCol w="1057275"/>
                <a:gridCol w="1276350"/>
              </a:tblGrid>
              <a:tr h="660376">
                <a:tc>
                  <a:txBody>
                    <a:bodyPr/>
                    <a:lstStyle/>
                    <a:p>
                      <a:pPr algn="ctr"/>
                      <a:endParaRPr lang="ru-RU" sz="19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1997-</a:t>
                      </a:r>
                    </a:p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  <a:r>
                        <a:rPr lang="ru-RU" sz="1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гг.</a:t>
                      </a:r>
                      <a:endParaRPr lang="ru-RU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/>
                        <a:t>2008-2009 гг.</a:t>
                      </a:r>
                      <a:endParaRPr lang="ru-RU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2014-2015</a:t>
                      </a:r>
                      <a:r>
                        <a:rPr lang="ru-RU" sz="1900" baseline="0" dirty="0" smtClean="0"/>
                        <a:t> гг. 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708" marB="45708" anchor="ctr"/>
                </a:tc>
              </a:tr>
              <a:tr h="6399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Реальный ВВП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-3,5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-7,8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-3,5-4,0</a:t>
                      </a:r>
                      <a:endParaRPr lang="ru-RU" sz="1900" b="0" dirty="0">
                        <a:solidFill>
                          <a:srgbClr val="000066"/>
                        </a:solidFill>
                      </a:endParaRPr>
                    </a:p>
                  </a:txBody>
                  <a:tcPr marT="45708" marB="45708" anchor="ctr"/>
                </a:tc>
              </a:tr>
              <a:tr h="914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Инвестиции в основной капитал</a:t>
                      </a:r>
                    </a:p>
                    <a:p>
                      <a:pPr marL="0" algn="l" defTabSz="914400" rtl="0" eaLnBrk="1" latinLnBrk="0" hangingPunct="1"/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-9,0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-10,3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-13,0-15,0</a:t>
                      </a:r>
                      <a:endParaRPr lang="ru-RU" sz="1900" b="0" dirty="0">
                        <a:solidFill>
                          <a:srgbClr val="000066"/>
                        </a:solidFill>
                      </a:endParaRPr>
                    </a:p>
                  </a:txBody>
                  <a:tcPr marT="45708" marB="45708" anchor="ctr"/>
                </a:tc>
              </a:tr>
              <a:tr h="9142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Инфляция ИПЦ</a:t>
                      </a:r>
                    </a:p>
                    <a:p>
                      <a:pPr marL="0" algn="l" defTabSz="914400" rtl="0" eaLnBrk="1" latinLnBrk="0" hangingPunct="1"/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84,4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14,0-16,0</a:t>
                      </a:r>
                      <a:endParaRPr lang="ru-RU" sz="1900" b="0" dirty="0">
                        <a:solidFill>
                          <a:srgbClr val="000066"/>
                        </a:solidFill>
                      </a:endParaRPr>
                    </a:p>
                  </a:txBody>
                  <a:tcPr marT="45708" marB="45708" anchor="ctr"/>
                </a:tc>
              </a:tr>
              <a:tr h="9141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Норма безработицы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(% общего числа занятых)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12,6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66"/>
                          </a:solidFill>
                        </a:rPr>
                        <a:t>8,6</a:t>
                      </a:r>
                      <a:endParaRPr lang="ru-RU" sz="1900" b="0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0066"/>
                          </a:solidFill>
                        </a:rPr>
                        <a:t>6,5</a:t>
                      </a:r>
                      <a:endParaRPr lang="ru-RU" sz="1900" b="0" dirty="0">
                        <a:solidFill>
                          <a:srgbClr val="000066"/>
                        </a:solidFill>
                      </a:endParaRPr>
                    </a:p>
                  </a:txBody>
                  <a:tcPr marT="45708" marB="4570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0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itchFamily="34" charset="0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7109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-794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Чистый вывоз капитала (млрд. дол. США)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r>
              <a:rPr lang="ru-RU" altLang="ru-RU" sz="2400" dirty="0" smtClean="0">
                <a:solidFill>
                  <a:srgbClr val="000066"/>
                </a:solidFill>
              </a:rPr>
              <a:t> </a:t>
            </a: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08037" y="6245225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rgbClr val="000066"/>
                </a:solidFill>
              </a:rPr>
              <a:t>Источник: Статистический бюллетень Банка России №8, 2015, с. 17.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99693"/>
              </p:ext>
            </p:extLst>
          </p:nvPr>
        </p:nvGraphicFramePr>
        <p:xfrm>
          <a:off x="1520687" y="1192697"/>
          <a:ext cx="6317214" cy="48934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58607"/>
                <a:gridCol w="3158607"/>
              </a:tblGrid>
              <a:tr h="699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2009 г.</a:t>
                      </a:r>
                      <a:endParaRPr lang="ru-RU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57,5</a:t>
                      </a:r>
                    </a:p>
                  </a:txBody>
                  <a:tcPr anchor="ctr" anchorCtr="1"/>
                </a:tc>
              </a:tr>
              <a:tr h="699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altLang="ru-RU" sz="24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2010 г.</a:t>
                      </a:r>
                      <a:endParaRPr lang="ru-RU" sz="2400" b="1" kern="1200" dirty="0">
                        <a:solidFill>
                          <a:srgbClr val="0000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30,8</a:t>
                      </a:r>
                    </a:p>
                  </a:txBody>
                  <a:tcPr anchor="ctr" anchorCtr="1"/>
                </a:tc>
              </a:tr>
              <a:tr h="699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2011 г. </a:t>
                      </a:r>
                      <a:endParaRPr lang="ru-RU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81,4</a:t>
                      </a:r>
                    </a:p>
                  </a:txBody>
                  <a:tcPr anchor="ctr" anchorCtr="1"/>
                </a:tc>
              </a:tr>
              <a:tr h="699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2012 г.</a:t>
                      </a:r>
                      <a:endParaRPr lang="ru-RU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53,9</a:t>
                      </a:r>
                    </a:p>
                  </a:txBody>
                  <a:tcPr anchor="ctr" anchorCtr="1"/>
                </a:tc>
              </a:tr>
              <a:tr h="699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2013 г.</a:t>
                      </a:r>
                      <a:endParaRPr lang="ru-RU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61,6</a:t>
                      </a:r>
                    </a:p>
                  </a:txBody>
                  <a:tcPr anchor="ctr" anchorCtr="1"/>
                </a:tc>
              </a:tr>
              <a:tr h="699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2014 г.</a:t>
                      </a:r>
                      <a:endParaRPr lang="ru-RU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153,0</a:t>
                      </a:r>
                    </a:p>
                  </a:txBody>
                  <a:tcPr anchor="ctr" anchorCtr="1"/>
                </a:tc>
              </a:tr>
              <a:tr h="699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2015 г. (оценка) </a:t>
                      </a:r>
                      <a:endParaRPr lang="ru-RU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0066"/>
                          </a:solidFill>
                          <a:latin typeface="+mj-lt"/>
                          <a:ea typeface="+mj-ea"/>
                          <a:cs typeface="+mj-cs"/>
                        </a:rPr>
                        <a:t>57,0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39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C3752F-9934-4D0C-B919-B48EF3FA50EC}" type="slidenum">
              <a:rPr lang="ru-RU" altLang="ru-RU" sz="1400"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400">
              <a:latin typeface="Arial" pitchFamily="34" charset="0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5060" name="Rectangle 6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3875"/>
            <a:ext cx="9144000" cy="9810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66"/>
                </a:solidFill>
              </a:rPr>
              <a:t>Внешние факторы кризиса 2014-2015 гг. </a:t>
            </a:r>
          </a:p>
        </p:txBody>
      </p:sp>
      <p:sp>
        <p:nvSpPr>
          <p:cNvPr id="45061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6725" y="1300163"/>
            <a:ext cx="83534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Секторальные санкции США и ЕС против российских финансовых институтов непосредственно затронули две группы банков: 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	Во-первых, банк «Россия», СМП-банк, Собинбанк, ИК Банк – список </a:t>
            </a:r>
            <a:r>
              <a:rPr lang="en-US" altLang="ru-RU" dirty="0" smtClean="0">
                <a:solidFill>
                  <a:srgbClr val="000066"/>
                </a:solidFill>
                <a:cs typeface="+mn-cs"/>
              </a:rPr>
              <a:t>SDN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(по американской терминологии). </a:t>
            </a:r>
          </a:p>
          <a:p>
            <a:pPr algn="just" eaLnBrk="1" hangingPunct="1">
              <a:defRPr/>
            </a:pPr>
            <a:r>
              <a:rPr lang="ru-RU" altLang="ru-RU" dirty="0">
                <a:solidFill>
                  <a:srgbClr val="000066"/>
                </a:solidFill>
                <a:cs typeface="+mn-cs"/>
              </a:rPr>
              <a:t>	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Во-вторых, банки Сбербанк, ВТБ, Газпромбанк, Банк Москвы, </a:t>
            </a:r>
            <a:r>
              <a:rPr lang="ru-RU" altLang="ru-RU" dirty="0" err="1" smtClean="0">
                <a:solidFill>
                  <a:srgbClr val="000066"/>
                </a:solidFill>
                <a:cs typeface="+mn-cs"/>
              </a:rPr>
              <a:t>Россельхозбанк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, ВЭБ – список </a:t>
            </a:r>
            <a:r>
              <a:rPr lang="en-US" altLang="ru-RU" dirty="0" smtClean="0">
                <a:solidFill>
                  <a:srgbClr val="000066"/>
                </a:solidFill>
                <a:cs typeface="+mn-cs"/>
              </a:rPr>
              <a:t>SSI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dirty="0">
                <a:solidFill>
                  <a:srgbClr val="000066"/>
                </a:solidFill>
                <a:cs typeface="+mn-cs"/>
              </a:rPr>
              <a:t>	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Первая группа – наиболее жесткие санкции, включая замораживание активов за границей, запрет на международные транзакции, запрет для граждан США и стран ЕС на операции с ними. </a:t>
            </a:r>
          </a:p>
          <a:p>
            <a:pPr algn="just" eaLnBrk="1" hangingPunct="1">
              <a:defRPr/>
            </a:pPr>
            <a:r>
              <a:rPr lang="ru-RU" altLang="ru-RU" dirty="0">
                <a:solidFill>
                  <a:srgbClr val="000066"/>
                </a:solidFill>
                <a:cs typeface="+mn-cs"/>
              </a:rPr>
              <a:t>	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Вторая группа – введены финансовые ограничения на привлечение заемных средств </a:t>
            </a:r>
            <a:r>
              <a:rPr lang="ru-RU" altLang="ru-RU" dirty="0" err="1" smtClean="0">
                <a:solidFill>
                  <a:srgbClr val="000066"/>
                </a:solidFill>
                <a:cs typeface="+mn-cs"/>
              </a:rPr>
              <a:t>зарубежом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 на срок свыше 30 дней. Запрет на операции с ценными бумагами. Зарубежные активы не заморожены. 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Рейтинговые агентства снизили кредитные рейтинги Правительства РФ (суверенный рейтинг) и всех российских эмитентов ценных бумаг и заемщиков. 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26 января 2015 г. </a:t>
            </a:r>
            <a:r>
              <a:rPr lang="en-US" altLang="ru-RU" dirty="0" smtClean="0">
                <a:solidFill>
                  <a:srgbClr val="000066"/>
                </a:solidFill>
                <a:cs typeface="+mn-cs"/>
              </a:rPr>
              <a:t>Standar</a:t>
            </a:r>
            <a:r>
              <a:rPr lang="en-US" altLang="ru-RU" dirty="0">
                <a:solidFill>
                  <a:srgbClr val="000066"/>
                </a:solidFill>
                <a:cs typeface="+mn-cs"/>
              </a:rPr>
              <a:t>d</a:t>
            </a:r>
            <a:r>
              <a:rPr lang="en-US" altLang="ru-RU" dirty="0" smtClean="0">
                <a:solidFill>
                  <a:srgbClr val="000066"/>
                </a:solidFill>
                <a:cs typeface="+mn-cs"/>
              </a:rPr>
              <a:t> &amp; Poor’s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присвоило РФ спекулятивный рейтинг (ниже инвестиционного). 19 февраля 2015 г. </a:t>
            </a:r>
            <a:r>
              <a:rPr lang="en-US" altLang="ru-RU" dirty="0" smtClean="0">
                <a:solidFill>
                  <a:srgbClr val="000066"/>
                </a:solidFill>
                <a:cs typeface="+mn-cs"/>
              </a:rPr>
              <a:t>Moody’s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установило рейтинг РФ ниже инвестиционного. </a:t>
            </a:r>
          </a:p>
        </p:txBody>
      </p:sp>
    </p:spTree>
    <p:extLst>
      <p:ext uri="{BB962C8B-B14F-4D97-AF65-F5344CB8AC3E}">
        <p14:creationId xmlns:p14="http://schemas.microsoft.com/office/powerpoint/2010/main" val="3912264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8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rgbClr val="000066"/>
                </a:solidFill>
              </a:rPr>
              <a:t>Финансовый кризис 2014 – 2015 гг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.</a:t>
            </a:r>
            <a:r>
              <a:rPr lang="ru-RU" altLang="ru-RU" sz="2400" dirty="0">
                <a:solidFill>
                  <a:srgbClr val="000066"/>
                </a:solidFill>
              </a:rPr>
              <a:t/>
            </a:r>
            <a:br>
              <a:rPr lang="ru-RU" altLang="ru-RU" sz="2400" dirty="0">
                <a:solidFill>
                  <a:srgbClr val="000066"/>
                </a:solidFill>
              </a:rPr>
            </a:br>
            <a:endParaRPr lang="ru-RU" altLang="ru-RU" sz="2400" dirty="0">
              <a:solidFill>
                <a:srgbClr val="000066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6725" y="1643063"/>
            <a:ext cx="835342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rgbClr val="000066"/>
                </a:solidFill>
                <a:cs typeface="+mn-cs"/>
              </a:rPr>
              <a:t>Волатильность рынков в течение 2014 – 2015 гг. резко увеличилась и снижается медленно и неустойчиво.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Скачок 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инфляции с 6,0 – 6,5% в год до </a:t>
            </a: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15 - 16</a:t>
            </a:r>
            <a:r>
              <a:rPr lang="ru-RU" altLang="ru-RU" dirty="0">
                <a:solidFill>
                  <a:srgbClr val="000066"/>
                </a:solidFill>
                <a:cs typeface="+mn-cs"/>
              </a:rPr>
              <a:t>%. Поддерживается устойчивыми инфляционными ожиданиями бизнеса и населения. 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Глубина финансовых рынков при учете инфляции и исключении валютной переоценки валютных балансов банков резко сократилась. Спрос на кредиты растет медленно. Размещения ценных бумаг на рынках практически остановились.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rgbClr val="000066"/>
                </a:solidFill>
              </a:rPr>
              <a:t>Финансовый обвал в 2014 г. произошел под воздействием внешнеэкономических факторов – падения цен на нефть и санкций</a:t>
            </a:r>
            <a:r>
              <a:rPr lang="ru-RU" altLang="ru-RU" dirty="0" smtClean="0">
                <a:solidFill>
                  <a:srgbClr val="000066"/>
                </a:solidFill>
              </a:rPr>
              <a:t>.</a:t>
            </a: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0066"/>
                </a:solidFill>
              </a:rPr>
              <a:t>Долгосрочные факторы кризиса – низкая эффективность экономики, недостаточность инвестиций, низкие темпы роста производительности труда.  </a:t>
            </a:r>
            <a:endParaRPr lang="ru-RU" altLang="ru-RU" dirty="0">
              <a:solidFill>
                <a:srgbClr val="000066"/>
              </a:solidFill>
            </a:endParaRPr>
          </a:p>
          <a:p>
            <a:pPr marL="342900" indent="-342900" algn="just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endParaRPr lang="ru-RU" altLang="ru-RU" dirty="0">
              <a:solidFill>
                <a:srgbClr val="000066"/>
              </a:solidFill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55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VTB_back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6"/>
          <p:cNvSpPr>
            <a:spLocks noGrp="1" noChangeArrowheads="1"/>
          </p:cNvSpPr>
          <p:nvPr>
            <p:ph type="ctrTitle" idx="4294967295"/>
          </p:nvPr>
        </p:nvSpPr>
        <p:spPr bwMode="gray">
          <a:xfrm>
            <a:off x="468313" y="2297114"/>
            <a:ext cx="8229600" cy="1504951"/>
          </a:xfrm>
          <a:noFill/>
        </p:spPr>
        <p:txBody>
          <a:bodyPr/>
          <a:lstStyle/>
          <a:p>
            <a:pPr eaLnBrk="1" hangingPunct="1"/>
            <a:r>
              <a:rPr lang="ru-RU" altLang="ru-RU" sz="3600" i="1" smtClean="0">
                <a:solidFill>
                  <a:srgbClr val="000066"/>
                </a:solidFill>
              </a:rPr>
              <a:t>Спасибо за внимание! </a:t>
            </a:r>
            <a:endParaRPr lang="en-GB" altLang="ru-RU" sz="3600" i="1" smtClean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19515-FEBC-4D7B-AD12-EBB50B7FDD94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80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04949"/>
            <a:ext cx="8039100" cy="48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66"/>
                </a:solidFill>
              </a:rPr>
              <a:t/>
            </a:r>
            <a:br>
              <a:rPr lang="ru-RU" altLang="ru-RU" sz="2000" b="1" dirty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Индекс инвестиционной активности ЦМАКП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rgbClr val="000066"/>
                </a:solidFill>
              </a:rPr>
              <a:t>(предложение инвестиционных товаров, среднемесячное значение 2007 г.  = 100)</a:t>
            </a:r>
            <a:r>
              <a:rPr lang="ru-RU" altLang="ru-RU" sz="2000" dirty="0">
                <a:solidFill>
                  <a:srgbClr val="000066"/>
                </a:solidFill>
              </a:rPr>
              <a:t/>
            </a:r>
            <a:br>
              <a:rPr lang="ru-RU" altLang="ru-RU" sz="2000" dirty="0">
                <a:solidFill>
                  <a:srgbClr val="000066"/>
                </a:solidFill>
              </a:rPr>
            </a:br>
            <a:endParaRPr lang="ru-RU" altLang="ru-RU" sz="2000" dirty="0">
              <a:solidFill>
                <a:srgbClr val="00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3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9"/>
            <a:ext cx="91440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Динамика инвестиций в основной </a:t>
            </a:r>
            <a:r>
              <a:rPr lang="ru-RU" sz="2400" b="1" dirty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капитал 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(сезонность устранена)</a:t>
            </a:r>
            <a:endParaRPr lang="ru-RU" sz="2400" b="1" dirty="0">
              <a:solidFill>
                <a:srgbClr val="000066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2" y="1504951"/>
            <a:ext cx="8005377" cy="43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5088" y="5905501"/>
            <a:ext cx="8229600" cy="6477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Источник: Комментарии о Государстве и Бизнесе. 23 сентября – 15 октября 2015 г.</a:t>
            </a:r>
            <a:endParaRPr lang="ru-RU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3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811322-F4E4-4A7B-AF9B-2CCA2ABA180C}" type="slidenum">
              <a:rPr lang="ru-RU" altLang="ru-RU" sz="1400"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latin typeface="Arial" pitchFamily="34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41988" name="Rectangle 6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5139"/>
            <a:ext cx="9144000" cy="98107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0066"/>
                </a:solidFill>
              </a:rPr>
              <a:t>Годовая динамика накопления </a:t>
            </a:r>
            <a:br>
              <a:rPr lang="ru-RU" altLang="ru-RU" sz="2400" b="1" dirty="0" smtClean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(по методу использования ВВП, прирост в %)</a:t>
            </a:r>
            <a:endParaRPr lang="en-US" altLang="ru-RU" sz="2400" b="1" dirty="0" smtClean="0">
              <a:solidFill>
                <a:srgbClr val="000066"/>
              </a:solidFill>
            </a:endParaRPr>
          </a:p>
        </p:txBody>
      </p:sp>
      <p:sp>
        <p:nvSpPr>
          <p:cNvPr id="41989" name="Rectangle 655"/>
          <p:cNvSpPr>
            <a:spLocks noChangeArrowheads="1"/>
          </p:cNvSpPr>
          <p:nvPr/>
        </p:nvSpPr>
        <p:spPr bwMode="auto">
          <a:xfrm>
            <a:off x="0" y="0"/>
            <a:ext cx="8288338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466725" y="849314"/>
            <a:ext cx="8353425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 smtClean="0">
                <a:solidFill>
                  <a:srgbClr val="000066"/>
                </a:solidFill>
                <a:cs typeface="+mn-cs"/>
              </a:rPr>
              <a:t>                                            </a:t>
            </a:r>
            <a:r>
              <a:rPr lang="ru-RU" altLang="ru-RU" sz="1700" b="1" dirty="0" smtClean="0">
                <a:solidFill>
                  <a:srgbClr val="000066"/>
                </a:solidFill>
                <a:cs typeface="+mn-cs"/>
              </a:rPr>
              <a:t> </a:t>
            </a:r>
            <a:endParaRPr lang="ru-RU" altLang="ru-RU" sz="1700" b="1" dirty="0">
              <a:solidFill>
                <a:srgbClr val="000066"/>
              </a:solidFill>
              <a:cs typeface="+mn-cs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endParaRPr lang="ru-RU" altLang="ru-RU" sz="1700" dirty="0" smtClean="0">
              <a:solidFill>
                <a:srgbClr val="000066"/>
              </a:solidFill>
              <a:cs typeface="+mn-cs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algn="just" eaLnBrk="1" hangingPunct="1">
              <a:defRPr/>
            </a:pP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algn="just" eaLnBrk="1" hangingPunct="1">
              <a:defRPr/>
            </a:pPr>
            <a:endParaRPr lang="ru-RU" altLang="ru-RU" dirty="0">
              <a:solidFill>
                <a:srgbClr val="000066"/>
              </a:solidFill>
              <a:cs typeface="+mn-cs"/>
            </a:endParaRPr>
          </a:p>
          <a:p>
            <a:pPr algn="just" eaLnBrk="1" hangingPunct="1">
              <a:defRPr/>
            </a:pPr>
            <a:endParaRPr lang="ru-RU" altLang="ru-RU" dirty="0" smtClean="0">
              <a:solidFill>
                <a:srgbClr val="000066"/>
              </a:solidFill>
              <a:cs typeface="+mn-cs"/>
            </a:endParaRPr>
          </a:p>
          <a:p>
            <a:pPr algn="just" eaLnBrk="1" hangingPunct="1">
              <a:defRPr/>
            </a:pPr>
            <a:endParaRPr lang="ru-RU" altLang="ru-RU" dirty="0" smtClean="0">
              <a:solidFill>
                <a:srgbClr val="000066"/>
              </a:solidFill>
              <a:cs typeface="+mn-cs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000066"/>
                </a:solidFill>
                <a:cs typeface="+mn-cs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12591"/>
              </p:ext>
            </p:extLst>
          </p:nvPr>
        </p:nvGraphicFramePr>
        <p:xfrm>
          <a:off x="457200" y="1600200"/>
          <a:ext cx="8362951" cy="40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1"/>
                <a:gridCol w="1333500"/>
                <a:gridCol w="1343025"/>
                <a:gridCol w="1381125"/>
                <a:gridCol w="1352550"/>
                <a:gridCol w="1409700"/>
              </a:tblGrid>
              <a:tr h="1513760">
                <a:tc>
                  <a:txBody>
                    <a:bodyPr/>
                    <a:lstStyle/>
                    <a:p>
                      <a:pPr algn="ctr"/>
                      <a:endParaRPr lang="ru-RU" sz="1900" dirty="0" smtClean="0"/>
                    </a:p>
                    <a:p>
                      <a:pPr algn="ctr"/>
                      <a:endParaRPr lang="ru-RU" sz="1900" dirty="0" smtClean="0"/>
                    </a:p>
                    <a:p>
                      <a:pPr algn="ctr"/>
                      <a:endParaRPr lang="ru-RU" sz="1900" dirty="0" smtClean="0"/>
                    </a:p>
                    <a:p>
                      <a:pPr algn="ctr"/>
                      <a:endParaRPr lang="ru-RU" sz="1900" dirty="0" smtClean="0"/>
                    </a:p>
                    <a:p>
                      <a:pPr algn="ctr"/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2009 г.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2012 г.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2013 г.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2014 г.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2015 г.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8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Валовые накопления </a:t>
                      </a: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-41,0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3,9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-7,3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-6,1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-18,3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8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Валовые накопления основного капитала 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-14,0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6,0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0,9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-0,6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</a:rPr>
                        <a:t>-7,6</a:t>
                      </a:r>
                      <a:endParaRPr lang="ru-RU" sz="1900" b="1" dirty="0">
                        <a:solidFill>
                          <a:schemeClr val="tx2"/>
                        </a:solidFill>
                      </a:endParaRPr>
                    </a:p>
                  </a:txBody>
                  <a:tcPr marT="45680" marB="4568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10800000" flipV="1">
            <a:off x="695324" y="5667537"/>
            <a:ext cx="8124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0066"/>
                </a:solidFill>
              </a:rPr>
              <a:t>Источник: </a:t>
            </a:r>
            <a:r>
              <a:rPr lang="ru-RU" sz="1600" dirty="0" smtClean="0">
                <a:solidFill>
                  <a:srgbClr val="000066"/>
                </a:solidFill>
              </a:rPr>
              <a:t>Комментарии о государстве и бизнесе. Институт Центр развития НИУ ВШЭ. 21.01.-04.02.2016 г. с. 6 </a:t>
            </a:r>
            <a:endParaRPr lang="ru-RU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68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488"/>
            <a:ext cx="91440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Динамика выпуска в промышленности </a:t>
            </a:r>
            <a:br>
              <a:rPr 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Arial" pitchFamily="34" charset="0"/>
              </a:rPr>
              <a:t>(сезонность устранена)</a:t>
            </a:r>
            <a:endParaRPr lang="ru-RU" sz="2400" b="1" dirty="0">
              <a:solidFill>
                <a:srgbClr val="000066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5088" y="5905501"/>
            <a:ext cx="8229600" cy="6477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Источник: Комментарии о Государстве и Бизнесе. 23 сентября – 15 октября 2015 г.</a:t>
            </a:r>
            <a:endParaRPr lang="ru-RU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7" y="1614488"/>
            <a:ext cx="7939086" cy="43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7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solidFill>
            <a:srgbClr val="D4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898989"/>
                </a:solidFill>
              </a:rPr>
              <a:t>Финансовый кризис 2014 – 2015 гг. - МАРТ 2016</a:t>
            </a:r>
          </a:p>
        </p:txBody>
      </p:sp>
      <p:sp>
        <p:nvSpPr>
          <p:cNvPr id="6" name="Rectangle 648"/>
          <p:cNvSpPr txBox="1">
            <a:spLocks noChangeArrowheads="1"/>
          </p:cNvSpPr>
          <p:nvPr/>
        </p:nvSpPr>
        <p:spPr bwMode="auto">
          <a:xfrm>
            <a:off x="0" y="52387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66"/>
                </a:solidFill>
              </a:rPr>
              <a:t/>
            </a:r>
            <a:br>
              <a:rPr lang="ru-RU" altLang="ru-RU" sz="2000" b="1" dirty="0">
                <a:solidFill>
                  <a:srgbClr val="000066"/>
                </a:solidFill>
              </a:rPr>
            </a:br>
            <a:r>
              <a:rPr lang="ru-RU" altLang="ru-RU" sz="2400" b="1" dirty="0" smtClean="0">
                <a:solidFill>
                  <a:srgbClr val="000066"/>
                </a:solidFill>
              </a:rPr>
              <a:t>Квартальная динамика ВВП ведущих стран мира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66"/>
                </a:solidFill>
              </a:rPr>
              <a:t>(на годовом уровне), 2005-2015</a:t>
            </a:r>
            <a:endParaRPr lang="ru-RU" altLang="ru-RU" sz="2400" dirty="0">
              <a:solidFill>
                <a:srgbClr val="0000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67" y="1628775"/>
            <a:ext cx="646846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6014554"/>
            <a:ext cx="8229600" cy="843447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Источник: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Thomson Reuters </a:t>
            </a: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Datastream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оценка Минэкономразвития России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422B-AB67-4C5E-9C78-4FEB17F5FD2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3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17115</TotalTime>
  <Words>2759</Words>
  <Application>Microsoft Office PowerPoint</Application>
  <PresentationFormat>Экран (4:3)</PresentationFormat>
  <Paragraphs>501</Paragraphs>
  <Slides>43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Становление и развитие финансовой системы РФ. Финансовый кризис 2014 – 2015 гг. Лекция в МИЭФ НИУ ВШЭ 17.03.2016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инвестиций в основной капитал  (сезонность устранена)</vt:lpstr>
      <vt:lpstr>Годовая динамика накопления  (по методу использования ВВП, прирост в %)</vt:lpstr>
      <vt:lpstr>Динамика выпуска в промышленности  (сезонность устранена)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Денежно-кредитная политика Банка России </vt:lpstr>
      <vt:lpstr>«Смена вех» в кредитно–денежной политике Банка России</vt:lpstr>
      <vt:lpstr>Динамика инфляции, базовой инфляции и вклад в базовую инфляцию за месяц различных компонент</vt:lpstr>
      <vt:lpstr> Таргетирование инфляции Inflation Targeting (IT) </vt:lpstr>
      <vt:lpstr> Денежно-кредитная политика Банка России  Таргетирование инфляции </vt:lpstr>
      <vt:lpstr> </vt:lpstr>
      <vt:lpstr>Презентация PowerPoint</vt:lpstr>
      <vt:lpstr>Внешние факторы кризиса 2014-2015 гг. </vt:lpstr>
      <vt:lpstr>Презентация PowerPoint</vt:lpstr>
      <vt:lpstr>Спасибо за внимание! </vt:lpstr>
    </vt:vector>
  </TitlesOfParts>
  <Company>ВТБ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эффективности использования региональных тарифов по итогам применения за год (IV квартал 2008)</dc:title>
  <dc:creator>msk22986</dc:creator>
  <cp:lastModifiedBy>Замков Олег Олегович</cp:lastModifiedBy>
  <cp:revision>575</cp:revision>
  <cp:lastPrinted>2016-02-25T06:47:49Z</cp:lastPrinted>
  <dcterms:created xsi:type="dcterms:W3CDTF">2009-01-13T07:42:54Z</dcterms:created>
  <dcterms:modified xsi:type="dcterms:W3CDTF">2016-03-17T16:39:48Z</dcterms:modified>
</cp:coreProperties>
</file>