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64" r:id="rId5"/>
    <p:sldId id="266" r:id="rId6"/>
    <p:sldId id="258" r:id="rId7"/>
    <p:sldId id="259" r:id="rId8"/>
    <p:sldId id="267" r:id="rId9"/>
    <p:sldId id="257" r:id="rId10"/>
    <p:sldId id="260" r:id="rId11"/>
    <p:sldId id="265" r:id="rId12"/>
    <p:sldId id="268" r:id="rId13"/>
    <p:sldId id="26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BBAB"/>
    <a:srgbClr val="FF3300"/>
    <a:srgbClr val="A50021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Междисциплинарный семинар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«Визуализация права − инструмент для оказания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образовательных услуг в электронном виде»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979064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/>
              <a:t>Использование </a:t>
            </a:r>
            <a:r>
              <a:rPr lang="ru-RU" sz="1700" dirty="0"/>
              <a:t>структурно-логических схем при разъяснении аспектов правовой деятельности работникам образовательных </a:t>
            </a:r>
            <a:r>
              <a:rPr lang="ru-RU" sz="1700" dirty="0" smtClean="0"/>
              <a:t>организаций</a:t>
            </a:r>
            <a:endParaRPr lang="ru-RU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5094518" y="3928988"/>
            <a:ext cx="38699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Янкевич С. В., </a:t>
            </a:r>
            <a:endParaRPr lang="ru-RU" dirty="0"/>
          </a:p>
          <a:p>
            <a:r>
              <a:rPr lang="ru-RU" dirty="0"/>
              <a:t>руководитель Центра правовых </a:t>
            </a:r>
            <a:endParaRPr lang="ru-RU" dirty="0" smtClean="0"/>
          </a:p>
          <a:p>
            <a:r>
              <a:rPr lang="ru-RU" dirty="0" smtClean="0"/>
              <a:t>прикладных </a:t>
            </a:r>
            <a:r>
              <a:rPr lang="ru-RU" dirty="0"/>
              <a:t>разработок, </a:t>
            </a:r>
            <a:endParaRPr lang="ru-RU" dirty="0" smtClean="0"/>
          </a:p>
          <a:p>
            <a:r>
              <a:rPr lang="ru-RU" dirty="0" smtClean="0"/>
              <a:t>ведущий </a:t>
            </a:r>
            <a:r>
              <a:rPr lang="ru-RU" dirty="0"/>
              <a:t>научный сотрудник </a:t>
            </a:r>
            <a:endParaRPr lang="ru-RU" dirty="0" smtClean="0"/>
          </a:p>
          <a:p>
            <a:r>
              <a:rPr lang="ru-RU" dirty="0" smtClean="0"/>
              <a:t>Института </a:t>
            </a:r>
            <a:r>
              <a:rPr lang="ru-RU" dirty="0"/>
              <a:t>образования </a:t>
            </a:r>
            <a:r>
              <a:rPr lang="ru-RU" dirty="0" smtClean="0"/>
              <a:t>НИУ ВШЭ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кандидат юридических наук,</a:t>
            </a:r>
          </a:p>
          <a:p>
            <a:r>
              <a:rPr lang="ru-RU" b="1" dirty="0"/>
              <a:t>Княгинина Н. В., </a:t>
            </a:r>
            <a:r>
              <a:rPr lang="ru-RU" dirty="0" smtClean="0"/>
              <a:t>аналитик </a:t>
            </a:r>
            <a:r>
              <a:rPr lang="ru-RU" dirty="0"/>
              <a:t>Института </a:t>
            </a:r>
            <a:endParaRPr lang="ru-RU" dirty="0" smtClean="0"/>
          </a:p>
          <a:p>
            <a:r>
              <a:rPr lang="ru-RU" dirty="0" smtClean="0"/>
              <a:t>образования </a:t>
            </a:r>
            <a:r>
              <a:rPr lang="ru-RU" dirty="0"/>
              <a:t>НИУ </a:t>
            </a:r>
            <a:r>
              <a:rPr lang="ru-RU" dirty="0" smtClean="0"/>
              <a:t>ВШЭ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7005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Визуализация образовательного права</a:t>
            </a:r>
          </a:p>
        </p:txBody>
      </p:sp>
      <p:sp>
        <p:nvSpPr>
          <p:cNvPr id="6" name="Пирог 5"/>
          <p:cNvSpPr/>
          <p:nvPr/>
        </p:nvSpPr>
        <p:spPr>
          <a:xfrm>
            <a:off x="683568" y="2420888"/>
            <a:ext cx="1143744" cy="1152128"/>
          </a:xfrm>
          <a:prstGeom prst="pi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8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Прямоугольник 4119"/>
          <p:cNvSpPr/>
          <p:nvPr/>
        </p:nvSpPr>
        <p:spPr>
          <a:xfrm>
            <a:off x="545263" y="1241878"/>
            <a:ext cx="7987177" cy="5463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http://www.de-facto38.ru/uploads/images/bf378906dea1f44473d1183188e696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42435"/>
            <a:ext cx="17281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7073" y="226004"/>
            <a:ext cx="26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Требования к </a:t>
            </a:r>
            <a:r>
              <a:rPr lang="ru-RU" b="1" dirty="0" smtClean="0"/>
              <a:t>партам </a:t>
            </a:r>
            <a:endParaRPr lang="ru-RU" b="1" dirty="0"/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(СанПиН 2.4.2.2821-10)</a:t>
            </a:r>
          </a:p>
          <a:p>
            <a:endParaRPr lang="ru-RU" dirty="0"/>
          </a:p>
        </p:txBody>
      </p:sp>
      <p:pic>
        <p:nvPicPr>
          <p:cNvPr id="4106" name="Picture 10" descr="http://www.debotaniki.ru/wp-content/uploads/2011/07/Parta-Russkaya-shkola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808312" cy="22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па 53"/>
          <p:cNvGrpSpPr/>
          <p:nvPr/>
        </p:nvGrpSpPr>
        <p:grpSpPr>
          <a:xfrm>
            <a:off x="385564" y="4869160"/>
            <a:ext cx="1810172" cy="1715615"/>
            <a:chOff x="61045" y="1844824"/>
            <a:chExt cx="1810172" cy="1715615"/>
          </a:xfrm>
        </p:grpSpPr>
        <p:cxnSp>
          <p:nvCxnSpPr>
            <p:cNvPr id="8" name="Прямая со стрелкой 7"/>
            <p:cNvCxnSpPr>
              <a:stCxn id="30" idx="0"/>
            </p:cNvCxnSpPr>
            <p:nvPr/>
          </p:nvCxnSpPr>
          <p:spPr>
            <a:xfrm flipV="1">
              <a:off x="1187624" y="1844824"/>
              <a:ext cx="504056" cy="340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1" name="Группа 30"/>
            <p:cNvGrpSpPr/>
            <p:nvPr/>
          </p:nvGrpSpPr>
          <p:grpSpPr>
            <a:xfrm>
              <a:off x="61045" y="2348880"/>
              <a:ext cx="792088" cy="689579"/>
              <a:chOff x="35496" y="1556792"/>
              <a:chExt cx="792088" cy="689579"/>
            </a:xfrm>
          </p:grpSpPr>
          <p:cxnSp>
            <p:nvCxnSpPr>
              <p:cNvPr id="25" name="Прямая со стрелкой 24"/>
              <p:cNvCxnSpPr/>
              <p:nvPr/>
            </p:nvCxnSpPr>
            <p:spPr>
              <a:xfrm flipV="1">
                <a:off x="323528" y="1556792"/>
                <a:ext cx="0" cy="4974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Дуга 28"/>
              <p:cNvSpPr/>
              <p:nvPr/>
            </p:nvSpPr>
            <p:spPr>
              <a:xfrm>
                <a:off x="35496" y="1844824"/>
                <a:ext cx="576064" cy="401547"/>
              </a:xfrm>
              <a:prstGeom prst="arc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 стрелкой 26"/>
              <p:cNvCxnSpPr/>
              <p:nvPr/>
            </p:nvCxnSpPr>
            <p:spPr>
              <a:xfrm>
                <a:off x="323528" y="2054263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04030" y="2184881"/>
              <a:ext cx="1367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Регулятор наклона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9077" y="3075879"/>
              <a:ext cx="838548" cy="4845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 </a:t>
              </a:r>
              <a:r>
                <a:rPr lang="ru-RU" dirty="0">
                  <a:solidFill>
                    <a:schemeClr val="tx2"/>
                  </a:solidFill>
                </a:rPr>
                <a:t>7 - 15°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62780" y="1286526"/>
            <a:ext cx="7969660" cy="2611685"/>
            <a:chOff x="107503" y="4077420"/>
            <a:chExt cx="7969660" cy="261168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07503" y="4077420"/>
              <a:ext cx="7969660" cy="49151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07503" y="4565056"/>
              <a:ext cx="7969659" cy="4231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07504" y="4988244"/>
              <a:ext cx="7969658" cy="31045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07504" y="5301208"/>
              <a:ext cx="7969658" cy="360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7504" y="5661248"/>
              <a:ext cx="7969658" cy="42318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07503" y="6084436"/>
              <a:ext cx="7969659" cy="584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V="1">
              <a:off x="1187624" y="4077420"/>
              <a:ext cx="0" cy="24425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4108" name="Picture 12" descr="http://images.clipartpanda.com/person-clipart-silhouette-blue-man-silhouette-blue-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300" y="4392004"/>
              <a:ext cx="939444" cy="2127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68351" y="6381328"/>
              <a:ext cx="388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см</a:t>
              </a:r>
              <a:endParaRPr lang="ru-RU" sz="14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6322" y="1286178"/>
            <a:ext cx="1054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000" dirty="0"/>
          </a:p>
          <a:p>
            <a:pPr algn="r"/>
            <a:r>
              <a:rPr lang="ru-RU" sz="1200" dirty="0" smtClean="0"/>
              <a:t>Свыше </a:t>
            </a:r>
            <a:r>
              <a:rPr lang="ru-RU" sz="1200" b="1" dirty="0" smtClean="0"/>
              <a:t>175</a:t>
            </a:r>
            <a:r>
              <a:rPr lang="ru-RU" sz="1200" b="1" dirty="0"/>
              <a:t>	</a:t>
            </a:r>
          </a:p>
          <a:p>
            <a:pPr algn="r"/>
            <a:r>
              <a:rPr lang="ru-RU" sz="1200" b="1" dirty="0" smtClean="0"/>
              <a:t>160  -  175</a:t>
            </a:r>
          </a:p>
          <a:p>
            <a:pPr algn="r"/>
            <a:endParaRPr lang="ru-RU" sz="1200" b="1" dirty="0"/>
          </a:p>
          <a:p>
            <a:pPr algn="r"/>
            <a:r>
              <a:rPr lang="ru-RU" sz="1200" b="1" dirty="0" smtClean="0"/>
              <a:t>145  - 160</a:t>
            </a:r>
          </a:p>
          <a:p>
            <a:pPr algn="r"/>
            <a:endParaRPr lang="ru-RU" sz="1200" b="1" dirty="0" smtClean="0"/>
          </a:p>
          <a:p>
            <a:pPr algn="r"/>
            <a:r>
              <a:rPr lang="ru-RU" sz="1200" b="1" dirty="0" smtClean="0"/>
              <a:t>130  - 145</a:t>
            </a:r>
            <a:endParaRPr lang="ru-RU" sz="1200" b="1" dirty="0"/>
          </a:p>
          <a:p>
            <a:pPr algn="r"/>
            <a:r>
              <a:rPr lang="ru-RU" sz="1200" b="1" dirty="0"/>
              <a:t>	</a:t>
            </a:r>
          </a:p>
          <a:p>
            <a:pPr algn="r"/>
            <a:r>
              <a:rPr lang="ru-RU" sz="1200" b="1" dirty="0" smtClean="0"/>
              <a:t>115  -  130</a:t>
            </a:r>
            <a:r>
              <a:rPr lang="ru-RU" sz="1200" b="1" dirty="0"/>
              <a:t>	</a:t>
            </a:r>
          </a:p>
          <a:p>
            <a:pPr algn="r"/>
            <a:r>
              <a:rPr lang="ru-RU" sz="1200" b="1" dirty="0" smtClean="0"/>
              <a:t>100  -  115</a:t>
            </a:r>
            <a:r>
              <a:rPr lang="ru-RU" sz="1200" b="1" dirty="0"/>
              <a:t>	</a:t>
            </a:r>
          </a:p>
          <a:p>
            <a:pPr algn="r"/>
            <a:r>
              <a:rPr lang="ru-RU" sz="1200" b="1" dirty="0"/>
              <a:t>	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16016" y="1419890"/>
            <a:ext cx="864096" cy="230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76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70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64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58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52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46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573451" y="2500836"/>
            <a:ext cx="0" cy="4655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07" name="Группа 4106"/>
          <p:cNvGrpSpPr/>
          <p:nvPr/>
        </p:nvGrpSpPr>
        <p:grpSpPr>
          <a:xfrm>
            <a:off x="3066476" y="2504133"/>
            <a:ext cx="1276190" cy="1217987"/>
            <a:chOff x="2661055" y="2504133"/>
            <a:chExt cx="1276190" cy="1217987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2726272" y="2737318"/>
              <a:ext cx="0" cy="68677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413451" y="3117934"/>
              <a:ext cx="0" cy="6041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855209" y="2927626"/>
              <a:ext cx="0" cy="63070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2661055" y="2504133"/>
              <a:ext cx="1276190" cy="818126"/>
            </a:xfrm>
            <a:prstGeom prst="rect">
              <a:avLst/>
            </a:prstGeom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>
              <a:off x="3203848" y="2513748"/>
              <a:ext cx="0" cy="6041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0" name="TextBox 4109"/>
          <p:cNvSpPr txBox="1"/>
          <p:nvPr/>
        </p:nvSpPr>
        <p:spPr>
          <a:xfrm>
            <a:off x="554430" y="899428"/>
            <a:ext cx="35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Высота крышки стола и сиденья</a:t>
            </a:r>
            <a:endParaRPr lang="ru-RU" b="1" dirty="0"/>
          </a:p>
        </p:txBody>
      </p:sp>
      <p:sp>
        <p:nvSpPr>
          <p:cNvPr id="4111" name="TextBox 4110"/>
          <p:cNvSpPr txBox="1"/>
          <p:nvPr/>
        </p:nvSpPr>
        <p:spPr>
          <a:xfrm>
            <a:off x="557267" y="4293096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Тип парты</a:t>
            </a:r>
            <a:endParaRPr lang="ru-RU" b="1" dirty="0"/>
          </a:p>
        </p:txBody>
      </p:sp>
      <p:pic>
        <p:nvPicPr>
          <p:cNvPr id="411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001" y="4544913"/>
            <a:ext cx="10191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Плюс 4114"/>
          <p:cNvSpPr/>
          <p:nvPr/>
        </p:nvSpPr>
        <p:spPr>
          <a:xfrm>
            <a:off x="4283968" y="4797152"/>
            <a:ext cx="848822" cy="843175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множение 91"/>
          <p:cNvSpPr/>
          <p:nvPr/>
        </p:nvSpPr>
        <p:spPr>
          <a:xfrm>
            <a:off x="6588224" y="4284349"/>
            <a:ext cx="2376661" cy="94485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 стрелкой 95"/>
          <p:cNvCxnSpPr/>
          <p:nvPr/>
        </p:nvCxnSpPr>
        <p:spPr>
          <a:xfrm flipV="1">
            <a:off x="5193445" y="1260509"/>
            <a:ext cx="0" cy="2442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6129549" y="2276872"/>
            <a:ext cx="1115926" cy="1372431"/>
            <a:chOff x="2591813" y="1340768"/>
            <a:chExt cx="1260107" cy="180020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2627784" y="1772816"/>
              <a:ext cx="936104" cy="864096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2591813" y="2204865"/>
              <a:ext cx="0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059832" y="2564904"/>
              <a:ext cx="0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3707904" y="2204864"/>
              <a:ext cx="0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131840" y="1844824"/>
              <a:ext cx="0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V="1">
              <a:off x="3131840" y="1484784"/>
              <a:ext cx="0" cy="36004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3707904" y="1628800"/>
              <a:ext cx="0" cy="57606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Прямоугольник 105"/>
            <p:cNvSpPr/>
            <p:nvPr/>
          </p:nvSpPr>
          <p:spPr>
            <a:xfrm>
              <a:off x="2987824" y="1340768"/>
              <a:ext cx="864096" cy="576064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18" name="TextBox 4117"/>
          <p:cNvSpPr txBox="1"/>
          <p:nvPr/>
        </p:nvSpPr>
        <p:spPr>
          <a:xfrm flipH="1">
            <a:off x="3923928" y="3573016"/>
            <a:ext cx="113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крышка, см</a:t>
            </a:r>
            <a:endParaRPr lang="ru-RU" sz="1400" b="1" dirty="0"/>
          </a:p>
        </p:txBody>
      </p:sp>
      <p:cxnSp>
        <p:nvCxnSpPr>
          <p:cNvPr id="108" name="Прямая со стрелкой 107"/>
          <p:cNvCxnSpPr/>
          <p:nvPr/>
        </p:nvCxnSpPr>
        <p:spPr>
          <a:xfrm flipV="1">
            <a:off x="8361797" y="1251467"/>
            <a:ext cx="0" cy="2442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7884368" y="1414802"/>
            <a:ext cx="864096" cy="230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46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42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38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34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30 </a:t>
            </a:r>
            <a:r>
              <a:rPr lang="ru-RU" sz="1200" b="1" dirty="0">
                <a:solidFill>
                  <a:schemeClr val="tx2"/>
                </a:solidFill>
              </a:rPr>
              <a:t>	</a:t>
            </a:r>
            <a:r>
              <a:rPr lang="ru-RU" sz="1200" b="1" dirty="0" smtClean="0">
                <a:solidFill>
                  <a:schemeClr val="tx2"/>
                </a:solidFill>
              </a:rPr>
              <a:t>26	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7092280" y="356924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сиденье,  см</a:t>
            </a:r>
            <a:endParaRPr lang="ru-RU" sz="1400" b="1" dirty="0"/>
          </a:p>
        </p:txBody>
      </p:sp>
      <p:pic>
        <p:nvPicPr>
          <p:cNvPr id="412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365" y="5354538"/>
            <a:ext cx="10477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Умножение 92"/>
          <p:cNvSpPr/>
          <p:nvPr/>
        </p:nvSpPr>
        <p:spPr>
          <a:xfrm>
            <a:off x="5543909" y="5548862"/>
            <a:ext cx="2376661" cy="94485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2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12776"/>
            <a:ext cx="1368152" cy="14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https://guu.ru/wp-content/uploads/%D0%91%D0%B5%D0%B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4624"/>
            <a:ext cx="2213666" cy="1524970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5325"/>
            <a:ext cx="1728192" cy="15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378" y="5772084"/>
            <a:ext cx="2870590" cy="104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rk1.ru/upload/medialibrary/422/4222d2e0fb0c2a13774001750196fbc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529855"/>
            <a:ext cx="1230885" cy="1226096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7113616" y="3793655"/>
            <a:ext cx="1994888" cy="1621952"/>
            <a:chOff x="6012160" y="3356992"/>
            <a:chExt cx="3024336" cy="2610703"/>
          </a:xfrm>
        </p:grpSpPr>
        <p:pic>
          <p:nvPicPr>
            <p:cNvPr id="1044" name="Picture 20" descr="http://genproc.gov.ru/img/emblem_bi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3356992"/>
              <a:ext cx="2160240" cy="2070551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6012160" y="5373216"/>
              <a:ext cx="3024336" cy="5944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ПРОКУРАТУРА</a:t>
              </a:r>
              <a:endParaRPr lang="ru-RU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508104" y="5725705"/>
            <a:ext cx="26277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Региональные 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министерства 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6156176" y="3978126"/>
            <a:ext cx="432048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27784" y="2105919"/>
            <a:ext cx="4032448" cy="36004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411760" y="3546079"/>
            <a:ext cx="43924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2996952"/>
            <a:ext cx="3570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плановые</a:t>
            </a:r>
            <a:r>
              <a:rPr lang="ru-RU" sz="2200" b="1" dirty="0" smtClean="0">
                <a:solidFill>
                  <a:srgbClr val="CC0000"/>
                </a:solidFill>
              </a:rPr>
              <a:t> </a:t>
            </a:r>
            <a:r>
              <a:rPr lang="ru-RU" sz="2200" dirty="0" smtClean="0">
                <a:solidFill>
                  <a:srgbClr val="CC0000"/>
                </a:solidFill>
              </a:rPr>
              <a:t>  </a:t>
            </a:r>
            <a:r>
              <a:rPr lang="en-US" sz="2200" b="1" dirty="0" smtClean="0">
                <a:solidFill>
                  <a:srgbClr val="CC0000"/>
                </a:solidFill>
              </a:rPr>
              <a:t>/</a:t>
            </a:r>
            <a:r>
              <a:rPr lang="ru-RU" sz="2200" dirty="0" smtClean="0">
                <a:solidFill>
                  <a:srgbClr val="CC0000"/>
                </a:solidFill>
              </a:rPr>
              <a:t>  </a:t>
            </a:r>
            <a:r>
              <a:rPr lang="en-US" sz="2200" dirty="0" smtClean="0">
                <a:solidFill>
                  <a:srgbClr val="CC0000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внеплановые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5816" y="4397042"/>
            <a:ext cx="3531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документарные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выездные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0496" y="2500306"/>
            <a:ext cx="1457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A50021"/>
                </a:solidFill>
              </a:rPr>
              <a:t>основания</a:t>
            </a:r>
            <a:endParaRPr lang="ru-RU" sz="2200" dirty="0">
              <a:solidFill>
                <a:srgbClr val="A5002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6715" y="4771376"/>
            <a:ext cx="1018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FF3300"/>
                </a:solidFill>
              </a:rPr>
              <a:t>способ</a:t>
            </a:r>
            <a:endParaRPr lang="ru-RU" sz="2200" dirty="0">
              <a:solidFill>
                <a:srgbClr val="FF330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499992" y="1412776"/>
            <a:ext cx="432048" cy="581499"/>
            <a:chOff x="5364088" y="1412776"/>
            <a:chExt cx="432048" cy="725515"/>
          </a:xfrm>
        </p:grpSpPr>
        <p:sp>
          <p:nvSpPr>
            <p:cNvPr id="41" name="Стрелка вниз 40"/>
            <p:cNvSpPr/>
            <p:nvPr/>
          </p:nvSpPr>
          <p:spPr>
            <a:xfrm>
              <a:off x="5364088" y="1556792"/>
              <a:ext cx="432048" cy="581499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420194" y="1412776"/>
              <a:ext cx="31983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8283086">
            <a:off x="2194983" y="2400398"/>
            <a:ext cx="432048" cy="581499"/>
            <a:chOff x="5364088" y="1412776"/>
            <a:chExt cx="432048" cy="725515"/>
          </a:xfrm>
        </p:grpSpPr>
        <p:sp>
          <p:nvSpPr>
            <p:cNvPr id="48" name="Стрелка вниз 47"/>
            <p:cNvSpPr/>
            <p:nvPr/>
          </p:nvSpPr>
          <p:spPr>
            <a:xfrm>
              <a:off x="5364088" y="1556792"/>
              <a:ext cx="432048" cy="581499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420194" y="1412776"/>
              <a:ext cx="31983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 rot="3059312" flipH="1">
            <a:off x="6446068" y="2355327"/>
            <a:ext cx="432048" cy="581499"/>
            <a:chOff x="5364088" y="1412776"/>
            <a:chExt cx="432048" cy="725515"/>
          </a:xfrm>
        </p:grpSpPr>
        <p:sp>
          <p:nvSpPr>
            <p:cNvPr id="51" name="Стрелка вниз 50"/>
            <p:cNvSpPr/>
            <p:nvPr/>
          </p:nvSpPr>
          <p:spPr>
            <a:xfrm>
              <a:off x="5364088" y="1556792"/>
              <a:ext cx="432048" cy="581499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420194" y="1412776"/>
              <a:ext cx="31983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5400000" flipV="1">
            <a:off x="1910422" y="4146362"/>
            <a:ext cx="432048" cy="581499"/>
            <a:chOff x="5364088" y="1412776"/>
            <a:chExt cx="432048" cy="725515"/>
          </a:xfrm>
        </p:grpSpPr>
        <p:sp>
          <p:nvSpPr>
            <p:cNvPr id="54" name="Стрелка вниз 53"/>
            <p:cNvSpPr/>
            <p:nvPr/>
          </p:nvSpPr>
          <p:spPr>
            <a:xfrm>
              <a:off x="5364088" y="1556792"/>
              <a:ext cx="432048" cy="581499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420194" y="1412776"/>
              <a:ext cx="31983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 rot="16200000" flipV="1">
            <a:off x="6945546" y="4146362"/>
            <a:ext cx="432048" cy="581499"/>
            <a:chOff x="5364088" y="1412776"/>
            <a:chExt cx="432048" cy="725515"/>
          </a:xfrm>
        </p:grpSpPr>
        <p:sp>
          <p:nvSpPr>
            <p:cNvPr id="60" name="Стрелка вниз 59"/>
            <p:cNvSpPr/>
            <p:nvPr/>
          </p:nvSpPr>
          <p:spPr>
            <a:xfrm>
              <a:off x="5364088" y="1556792"/>
              <a:ext cx="432048" cy="581499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5420194" y="1412776"/>
              <a:ext cx="31983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13843237">
            <a:off x="2701577" y="5361750"/>
            <a:ext cx="432048" cy="581499"/>
            <a:chOff x="5364088" y="1412776"/>
            <a:chExt cx="432048" cy="725515"/>
          </a:xfrm>
        </p:grpSpPr>
        <p:sp>
          <p:nvSpPr>
            <p:cNvPr id="63" name="Стрелка вниз 62"/>
            <p:cNvSpPr/>
            <p:nvPr/>
          </p:nvSpPr>
          <p:spPr>
            <a:xfrm>
              <a:off x="5364088" y="1556792"/>
              <a:ext cx="432048" cy="581499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5420194" y="1412776"/>
              <a:ext cx="31983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 rot="7892222">
            <a:off x="6229970" y="5217735"/>
            <a:ext cx="432048" cy="581499"/>
            <a:chOff x="5364088" y="1412776"/>
            <a:chExt cx="432048" cy="725515"/>
          </a:xfrm>
        </p:grpSpPr>
        <p:sp>
          <p:nvSpPr>
            <p:cNvPr id="66" name="Стрелка вниз 65"/>
            <p:cNvSpPr/>
            <p:nvPr/>
          </p:nvSpPr>
          <p:spPr>
            <a:xfrm>
              <a:off x="5364088" y="1556792"/>
              <a:ext cx="432048" cy="581499"/>
            </a:xfrm>
            <a:prstGeom prst="downArrow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420194" y="1412776"/>
              <a:ext cx="31983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7750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060848"/>
            <a:ext cx="2880320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Родителям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3861048"/>
            <a:ext cx="9144000" cy="2996952"/>
          </a:xfrm>
          <a:prstGeom prst="rect">
            <a:avLst/>
          </a:prstGeom>
          <a:solidFill>
            <a:srgbClr val="FFBBAB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203848" y="2405122"/>
            <a:ext cx="2232248" cy="951870"/>
          </a:xfrm>
          <a:prstGeom prst="rect">
            <a:avLst/>
          </a:prstGeom>
          <a:solidFill>
            <a:srgbClr val="FFBBAB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843808" y="3358834"/>
            <a:ext cx="2952328" cy="502214"/>
          </a:xfrm>
          <a:prstGeom prst="rect">
            <a:avLst/>
          </a:prstGeom>
          <a:solidFill>
            <a:srgbClr val="FFBBAB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548680"/>
            <a:ext cx="6048672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Неисполнение родительских обязанностей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или ненадлежащее исполнение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1484784"/>
            <a:ext cx="1592560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</a:t>
            </a:r>
          </a:p>
          <a:p>
            <a:pPr algn="ctr"/>
            <a:r>
              <a:rPr lang="ru-RU" b="1" dirty="0" smtClean="0"/>
              <a:t>содержанию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1484784"/>
            <a:ext cx="1575792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</a:t>
            </a:r>
          </a:p>
          <a:p>
            <a:pPr algn="ctr"/>
            <a:r>
              <a:rPr lang="ru-RU" b="1" dirty="0" smtClean="0"/>
              <a:t>воспитанию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1484784"/>
            <a:ext cx="1440160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</a:t>
            </a:r>
          </a:p>
          <a:p>
            <a:pPr algn="ctr"/>
            <a:r>
              <a:rPr lang="ru-RU" b="1" dirty="0" smtClean="0"/>
              <a:t>обучению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1484784"/>
            <a:ext cx="1440160" cy="8640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по </a:t>
            </a:r>
          </a:p>
          <a:p>
            <a:pPr algn="ctr"/>
            <a:r>
              <a:rPr lang="ru-RU" b="1" dirty="0" smtClean="0"/>
              <a:t>защите </a:t>
            </a:r>
            <a:r>
              <a:rPr lang="ru-RU" b="1" dirty="0"/>
              <a:t>прав и интересов </a:t>
            </a: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18953585">
            <a:off x="5663686" y="2421845"/>
            <a:ext cx="288032" cy="7042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3608" y="2564904"/>
            <a:ext cx="2191124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Штраф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</a:t>
            </a:r>
            <a:r>
              <a:rPr lang="ru-RU" sz="1400" dirty="0">
                <a:solidFill>
                  <a:schemeClr val="tx2"/>
                </a:solidFill>
              </a:rPr>
              <a:t>ч. 1 ст. </a:t>
            </a:r>
            <a:r>
              <a:rPr lang="ru-RU" sz="1400" dirty="0" smtClean="0">
                <a:solidFill>
                  <a:schemeClr val="tx2"/>
                </a:solidFill>
              </a:rPr>
              <a:t>5.35 КоАП РФ)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51144" y="3645782"/>
            <a:ext cx="133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жестокое</a:t>
            </a:r>
          </a:p>
          <a:p>
            <a:r>
              <a:rPr lang="ru-RU" b="1" dirty="0" smtClean="0"/>
              <a:t>обращение</a:t>
            </a:r>
            <a:endParaRPr lang="ru-RU" b="1" dirty="0"/>
          </a:p>
        </p:txBody>
      </p:sp>
      <p:pic>
        <p:nvPicPr>
          <p:cNvPr id="42" name="Picture 2" descr="http://s1.iconbird.com/ico/2013/9/452/w512h5121380476683bank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6" y="257174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lipart.coolclips.com/480/vectors/tf05085/CoolClips_peop21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656860" cy="12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vse-temu.org/wp-content/uploads/2015/08/86268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4365104"/>
            <a:ext cx="1268415" cy="12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upload.wikimedia.org/wikipedia/commons/thumb/6/63/Jail_Bars_Icon.svg/210px-Jail_Bars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480" y="4941168"/>
            <a:ext cx="1088896" cy="8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7740352" y="2636912"/>
            <a:ext cx="1944216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Лишение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прав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(ст. 69 СК РФ)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2646415" flipH="1">
            <a:off x="2688226" y="2421845"/>
            <a:ext cx="288032" cy="7042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/>
          <p:cNvSpPr/>
          <p:nvPr/>
        </p:nvSpPr>
        <p:spPr>
          <a:xfrm>
            <a:off x="3029214" y="3645782"/>
            <a:ext cx="715888" cy="576064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067944" y="242088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2646415" flipH="1">
            <a:off x="3336298" y="4438069"/>
            <a:ext cx="288032" cy="7042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8953585">
            <a:off x="6072602" y="4236003"/>
            <a:ext cx="288032" cy="7042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1520" y="5877272"/>
            <a:ext cx="151216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Штраф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(ст. 156 УК РФ)</a:t>
            </a:r>
          </a:p>
          <a:p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16016" y="5877272"/>
            <a:ext cx="2088232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Принудительные работы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(ст. 156 УК РФ)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1" name="Picture 2" descr="http://s1.iconbird.com/ico/2013/9/452/w512h5121380476683bank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1979712" y="5877272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Запрет на должность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(ст. 156 УК РФ)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04248" y="5877272"/>
            <a:ext cx="2088232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Лишение свободы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(ст. 156 УК РФ)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 rot="18953585">
            <a:off x="4488426" y="4438069"/>
            <a:ext cx="288032" cy="7042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2646415" flipH="1">
            <a:off x="1703246" y="4236003"/>
            <a:ext cx="288032" cy="7042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Надежда\Desktop\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4275" y="3538544"/>
            <a:ext cx="847725" cy="819150"/>
          </a:xfrm>
          <a:prstGeom prst="rect">
            <a:avLst/>
          </a:prstGeom>
          <a:noFill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708920"/>
            <a:ext cx="1401533" cy="10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83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4049" y="296733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Портал 273-фз.рф</a:t>
            </a:r>
          </a:p>
          <a:p>
            <a:pPr algn="ctr"/>
            <a:r>
              <a:rPr lang="ru-RU" dirty="0" smtClean="0"/>
              <a:t>Реализация закона об образовании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82586" y="2068994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61651" y="2797458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Законодательство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1651" y="3581162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Судебная практика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61651" y="4373250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Комментарии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1651" y="5173722"/>
            <a:ext cx="2304256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9907" y="1357298"/>
            <a:ext cx="2304256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Разделы: </a:t>
            </a:r>
            <a:endParaRPr lang="ru-RU" dirty="0"/>
          </a:p>
        </p:txBody>
      </p:sp>
      <p:pic>
        <p:nvPicPr>
          <p:cNvPr id="1026" name="Picture 2" descr="C:\Users\Надежда\Desktop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08" y="1372688"/>
            <a:ext cx="5865904" cy="5248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7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67544" y="1196443"/>
            <a:ext cx="370420" cy="3798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nknyaginina\Desktop\51910_html_8cb26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71227"/>
            <a:ext cx="3983807" cy="51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knyaginina\Desktop\htmlconvd-GnX6ZG80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82" y="4077071"/>
            <a:ext cx="4169358" cy="26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52736"/>
            <a:ext cx="2808312" cy="3207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типовые схемы по образовательному праву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58166" y="1196443"/>
            <a:ext cx="370420" cy="3798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7544" y="4077072"/>
            <a:ext cx="370420" cy="3798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11663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Обычно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706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14103" y="508670"/>
            <a:ext cx="7848872" cy="5872658"/>
            <a:chOff x="755576" y="548680"/>
            <a:chExt cx="7848872" cy="39110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55576" y="1124744"/>
              <a:ext cx="7848872" cy="33350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5576" y="548680"/>
              <a:ext cx="78488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Примеры схем</a:t>
              </a:r>
              <a:endParaRPr lang="ru-RU" sz="28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1600" y="1412776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endParaRPr lang="ru-RU" sz="3200" dirty="0" smtClean="0"/>
          </a:p>
          <a:p>
            <a:pPr marL="457200" indent="-457200">
              <a:buFont typeface="Courier New" pitchFamily="49" charset="0"/>
              <a:buChar char="o"/>
            </a:pPr>
            <a:endParaRPr lang="ru-RU" sz="3200" dirty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/>
              <a:t>Студентам</a:t>
            </a:r>
          </a:p>
          <a:p>
            <a:pPr marL="457200" indent="-457200">
              <a:buFont typeface="Courier New" pitchFamily="49" charset="0"/>
              <a:buChar char="o"/>
            </a:pP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/>
              <a:t>Руководителям и сотрудникам</a:t>
            </a:r>
            <a:r>
              <a:rPr lang="ru-RU" sz="3200" dirty="0" smtClean="0"/>
              <a:t> ОО</a:t>
            </a:r>
          </a:p>
          <a:p>
            <a:pPr marL="457200" indent="-457200">
              <a:buFont typeface="Courier New" pitchFamily="49" charset="0"/>
              <a:buChar char="o"/>
            </a:pP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/>
              <a:t>Родителям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003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060848"/>
            <a:ext cx="2880320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Студентам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1691680" y="5085184"/>
            <a:ext cx="2592288" cy="136815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48680"/>
            <a:ext cx="26642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</a:t>
            </a:r>
            <a:r>
              <a:rPr lang="ru-RU" b="1" dirty="0" smtClean="0"/>
              <a:t>ошкольное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3668" y="1484784"/>
            <a:ext cx="2664296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ачальное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420888"/>
            <a:ext cx="2588870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сновное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356992"/>
            <a:ext cx="2628292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реднее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20689"/>
            <a:ext cx="576064" cy="2808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Общее образование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356992"/>
            <a:ext cx="3168352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Среднее профессиональное образование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1035" y="4221088"/>
            <a:ext cx="2582933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ВО: </a:t>
            </a:r>
            <a:r>
              <a:rPr lang="ru-RU" b="1" dirty="0" smtClean="0"/>
              <a:t>Бакалавриат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013176"/>
            <a:ext cx="3168352" cy="134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ВО: </a:t>
            </a:r>
            <a:r>
              <a:rPr lang="ru-RU" dirty="0"/>
              <a:t> </a:t>
            </a:r>
            <a:r>
              <a:rPr lang="ru-RU" b="1" dirty="0" smtClean="0"/>
              <a:t>Аспирантура, адъюнктура, ординатура, </a:t>
            </a:r>
            <a:r>
              <a:rPr lang="ru-RU" b="1" dirty="0" err="1" smtClean="0"/>
              <a:t>ассистентура-стажировка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5949280"/>
            <a:ext cx="2601665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ВО: </a:t>
            </a:r>
            <a:r>
              <a:rPr lang="ru-RU" b="1" dirty="0" err="1"/>
              <a:t>С</a:t>
            </a:r>
            <a:r>
              <a:rPr lang="ru-RU" b="1" dirty="0" err="1" smtClean="0"/>
              <a:t>пециалитет</a:t>
            </a:r>
            <a:r>
              <a:rPr lang="ru-RU" b="1" dirty="0" smtClean="0"/>
              <a:t> 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15816" y="10527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15816" y="19888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91681" y="5085184"/>
            <a:ext cx="259228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ВО: </a:t>
            </a:r>
            <a:r>
              <a:rPr lang="ru-RU" b="1" dirty="0" smtClean="0"/>
              <a:t>Магистратура</a:t>
            </a:r>
            <a:endParaRPr lang="ru-RU" b="1" dirty="0"/>
          </a:p>
        </p:txBody>
      </p:sp>
      <p:sp>
        <p:nvSpPr>
          <p:cNvPr id="17" name="Равно 16"/>
          <p:cNvSpPr/>
          <p:nvPr/>
        </p:nvSpPr>
        <p:spPr>
          <a:xfrm>
            <a:off x="2619274" y="5589240"/>
            <a:ext cx="665091" cy="360040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6200000" flipH="1">
            <a:off x="5419804" y="2653205"/>
            <a:ext cx="684074" cy="651489"/>
          </a:xfrm>
          <a:prstGeom prst="bentConnector3">
            <a:avLst>
              <a:gd name="adj1" fmla="val 50000"/>
            </a:avLst>
          </a:prstGeom>
          <a:ln w="381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08542" y="2636912"/>
            <a:ext cx="1227554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572000" y="2420888"/>
            <a:ext cx="0" cy="43204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4107" y="2924944"/>
            <a:ext cx="0" cy="36004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2933818" y="3880959"/>
            <a:ext cx="0" cy="34012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2919197" y="4725144"/>
            <a:ext cx="0" cy="33815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endCxn id="9" idx="3"/>
          </p:cNvCxnSpPr>
          <p:nvPr/>
        </p:nvCxnSpPr>
        <p:spPr>
          <a:xfrm rot="10800000" flipV="1">
            <a:off x="4283968" y="4149078"/>
            <a:ext cx="2232250" cy="324037"/>
          </a:xfrm>
          <a:prstGeom prst="bent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8" idx="2"/>
          </p:cNvCxnSpPr>
          <p:nvPr/>
        </p:nvCxnSpPr>
        <p:spPr>
          <a:xfrm>
            <a:off x="6588224" y="3861048"/>
            <a:ext cx="0" cy="288032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6" idx="1"/>
          </p:cNvCxnSpPr>
          <p:nvPr/>
        </p:nvCxnSpPr>
        <p:spPr>
          <a:xfrm flipH="1">
            <a:off x="1403648" y="3609020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1390948" y="3615370"/>
            <a:ext cx="0" cy="25922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1379471" y="62013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Группа 109"/>
          <p:cNvGrpSpPr/>
          <p:nvPr/>
        </p:nvGrpSpPr>
        <p:grpSpPr>
          <a:xfrm>
            <a:off x="4283969" y="4509120"/>
            <a:ext cx="432048" cy="1656184"/>
            <a:chOff x="4427983" y="4580732"/>
            <a:chExt cx="339475" cy="1620576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767458" y="4580732"/>
              <a:ext cx="0" cy="1620576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 flipH="1">
              <a:off x="4427983" y="6201308"/>
              <a:ext cx="339475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 стрелкой 117"/>
          <p:cNvCxnSpPr>
            <a:stCxn id="16" idx="3"/>
          </p:cNvCxnSpPr>
          <p:nvPr/>
        </p:nvCxnSpPr>
        <p:spPr>
          <a:xfrm>
            <a:off x="4283969" y="5337212"/>
            <a:ext cx="73722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4628167" y="4697902"/>
            <a:ext cx="95176" cy="3415691"/>
          </a:xfrm>
          <a:prstGeom prst="bentConnector3">
            <a:avLst>
              <a:gd name="adj1" fmla="val -184221"/>
            </a:avLst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632263" y="3668191"/>
            <a:ext cx="576064" cy="30011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Профессиональное образование</a:t>
            </a:r>
            <a:endParaRPr lang="ru-RU" b="1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6003789" y="548680"/>
            <a:ext cx="2427061" cy="17281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56" name="Прямая со стрелкой 155"/>
          <p:cNvCxnSpPr/>
          <p:nvPr/>
        </p:nvCxnSpPr>
        <p:spPr>
          <a:xfrm>
            <a:off x="6156176" y="1412776"/>
            <a:ext cx="78068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6156176" y="980728"/>
            <a:ext cx="7806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7152887" y="800708"/>
            <a:ext cx="1235537" cy="3240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Обязательно</a:t>
            </a:r>
            <a:endParaRPr lang="ru-RU" sz="14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7152887" y="1232756"/>
            <a:ext cx="1171105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Возможно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619672" y="44624"/>
            <a:ext cx="6771369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Образовательные траектории</a:t>
            </a:r>
            <a:endParaRPr lang="ru-RU" sz="20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5940152" y="1736812"/>
            <a:ext cx="1171105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152887" y="1700808"/>
            <a:ext cx="1307545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Высшее образование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0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-32" y="6281960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0" y="1013218"/>
            <a:ext cx="9144000" cy="629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854" y="2206004"/>
            <a:ext cx="9144000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2" y="3878786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-4581" y="5102554"/>
            <a:ext cx="914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404664"/>
            <a:ext cx="331236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Международная стандартная </a:t>
            </a:r>
            <a:r>
              <a:rPr lang="ru-RU" sz="1600" dirty="0" smtClean="0"/>
              <a:t>классификация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04664"/>
            <a:ext cx="26642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Уровни в России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1546"/>
            <a:ext cx="792088" cy="4863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/>
              <a:t>УРОВЕНЬ</a:t>
            </a:r>
            <a:r>
              <a:rPr lang="ru-RU" sz="1100" b="1" dirty="0"/>
              <a:t> МСКО  0 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071546"/>
            <a:ext cx="2664296" cy="486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Образование</a:t>
            </a:r>
          </a:p>
          <a:p>
            <a:pPr algn="ctr"/>
            <a:r>
              <a:rPr lang="ru-RU" sz="1400" b="1" dirty="0" smtClean="0"/>
              <a:t>детей </a:t>
            </a:r>
            <a:r>
              <a:rPr lang="ru-RU" sz="1400" b="1" dirty="0"/>
              <a:t>младшего возраста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071546"/>
            <a:ext cx="2664296" cy="494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r>
              <a:rPr lang="ru-RU" sz="1400" b="1" dirty="0" smtClean="0"/>
              <a:t>Дошкольное </a:t>
            </a:r>
          </a:p>
          <a:p>
            <a:pPr algn="ctr"/>
            <a:r>
              <a:rPr lang="ru-RU" sz="1400" dirty="0" smtClean="0"/>
              <a:t>            </a:t>
            </a:r>
            <a:r>
              <a:rPr lang="ru-RU" sz="1400" strike="sngStrike" dirty="0" smtClean="0"/>
              <a:t>Раннее развитие</a:t>
            </a:r>
            <a:endParaRPr lang="ru-RU" sz="1400" strike="sngStrike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1737952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/>
              <a:t>УРОВЕНЬ</a:t>
            </a:r>
            <a:r>
              <a:rPr lang="ru-RU" sz="1100" b="1" dirty="0"/>
              <a:t> МСКО  </a:t>
            </a:r>
            <a:r>
              <a:rPr lang="en-US" sz="1100" b="1" dirty="0" smtClean="0"/>
              <a:t>1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1737952"/>
            <a:ext cx="5752749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Начальное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2413992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</a:t>
            </a:r>
            <a:r>
              <a:rPr lang="en-US" sz="1100" b="1" dirty="0" smtClean="0"/>
              <a:t>2</a:t>
            </a:r>
            <a:r>
              <a:rPr lang="ru-RU" sz="1100" b="1" dirty="0" smtClean="0"/>
              <a:t> 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23728" y="2494036"/>
            <a:ext cx="2664296" cy="363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Первый </a:t>
            </a:r>
            <a:r>
              <a:rPr lang="ru-RU" sz="1400" dirty="0" smtClean="0"/>
              <a:t>этап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2494036"/>
            <a:ext cx="2664296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Основное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2854076"/>
            <a:ext cx="2664296" cy="386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Второй </a:t>
            </a:r>
            <a:r>
              <a:rPr lang="ru-RU" sz="1400" dirty="0" smtClean="0"/>
              <a:t>этап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2854076"/>
            <a:ext cx="2664296" cy="386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Среднее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23728" y="3430140"/>
            <a:ext cx="2664296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Послесреднее</a:t>
            </a:r>
            <a:r>
              <a:rPr lang="ru-RU" sz="1400" b="1" dirty="0"/>
              <a:t> </a:t>
            </a:r>
            <a:r>
              <a:rPr lang="ru-RU" sz="1400" b="1" dirty="0" err="1" smtClean="0"/>
              <a:t>нетретичное</a:t>
            </a:r>
            <a:endParaRPr lang="ru-RU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119147" y="4581896"/>
            <a:ext cx="2664296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     Бакалавриат</a:t>
            </a:r>
          </a:p>
          <a:p>
            <a:pPr algn="ctr"/>
            <a:r>
              <a:rPr lang="ru-RU" sz="1400" dirty="0" smtClean="0"/>
              <a:t>       </a:t>
            </a:r>
            <a:r>
              <a:rPr lang="ru-RU" sz="1400" strike="sngStrike" dirty="0" err="1" smtClean="0"/>
              <a:t>Специалитет</a:t>
            </a:r>
            <a:endParaRPr lang="ru-RU" sz="1400" strike="sngStrike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19147" y="5193964"/>
            <a:ext cx="5760640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Магистратура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19147" y="5770028"/>
            <a:ext cx="2664296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Докторантура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119147" y="6390542"/>
            <a:ext cx="2664296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Не классифицируется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78734" y="2887509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</a:t>
            </a:r>
            <a:r>
              <a:rPr lang="en-US" sz="1100" b="1" dirty="0" smtClean="0"/>
              <a:t>3</a:t>
            </a:r>
            <a:endParaRPr lang="ru-RU" sz="11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3394136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</a:t>
            </a:r>
            <a:r>
              <a:rPr lang="en-US" sz="1100" b="1" dirty="0" smtClean="0"/>
              <a:t>4</a:t>
            </a:r>
            <a:r>
              <a:rPr lang="ru-RU" sz="1100" b="1" dirty="0" smtClean="0"/>
              <a:t> </a:t>
            </a:r>
            <a:endParaRPr lang="ru-RU" sz="11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83043" y="4581896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6</a:t>
            </a:r>
            <a:r>
              <a:rPr lang="ru-RU" sz="1100" b="1" dirty="0" smtClean="0"/>
              <a:t> </a:t>
            </a:r>
            <a:endParaRPr lang="ru-RU" sz="11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183043" y="5193964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7</a:t>
            </a:r>
            <a:r>
              <a:rPr lang="ru-RU" sz="1100" b="1" dirty="0" smtClean="0"/>
              <a:t> 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183043" y="5770028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8</a:t>
            </a:r>
            <a:r>
              <a:rPr lang="ru-RU" sz="1100" b="1" dirty="0" smtClean="0"/>
              <a:t> </a:t>
            </a:r>
            <a:endParaRPr lang="ru-RU" sz="11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83043" y="6382096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9</a:t>
            </a:r>
            <a:r>
              <a:rPr lang="ru-RU" sz="1100" b="1" dirty="0" smtClean="0"/>
              <a:t> </a:t>
            </a:r>
            <a:endParaRPr lang="ru-RU" sz="11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220072" y="3429000"/>
            <a:ext cx="2664296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СПО</a:t>
            </a:r>
            <a:endParaRPr lang="ru-RU" sz="1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215491" y="4581896"/>
            <a:ext cx="2664296" cy="407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Бакалавриат </a:t>
            </a:r>
          </a:p>
          <a:p>
            <a:pPr algn="ctr"/>
            <a:r>
              <a:rPr lang="ru-RU" sz="1400" b="1" dirty="0" err="1" smtClean="0"/>
              <a:t>Специалитет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215491" y="5770028"/>
            <a:ext cx="2664296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       Аспирантура и пр.   </a:t>
            </a:r>
          </a:p>
          <a:p>
            <a:pPr algn="ctr"/>
            <a:r>
              <a:rPr lang="ru-RU" sz="1400" b="1" dirty="0"/>
              <a:t> </a:t>
            </a:r>
            <a:r>
              <a:rPr lang="ru-RU" sz="1400" b="1" dirty="0" smtClean="0"/>
              <a:t>      </a:t>
            </a:r>
            <a:r>
              <a:rPr lang="ru-RU" sz="1400" strike="sngStrike" dirty="0" smtClean="0"/>
              <a:t>Докторантура                                    </a:t>
            </a:r>
            <a:endParaRPr lang="ru-RU" sz="1400" strike="sngStrike" dirty="0"/>
          </a:p>
        </p:txBody>
      </p:sp>
      <p:sp>
        <p:nvSpPr>
          <p:cNvPr id="45" name="Умножение 44"/>
          <p:cNvSpPr/>
          <p:nvPr/>
        </p:nvSpPr>
        <p:spPr>
          <a:xfrm>
            <a:off x="2745953" y="4761916"/>
            <a:ext cx="360040" cy="21491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4788024" y="3071810"/>
            <a:ext cx="424157" cy="486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4788024" y="3556724"/>
            <a:ext cx="432048" cy="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Умножение 63"/>
          <p:cNvSpPr/>
          <p:nvPr/>
        </p:nvSpPr>
        <p:spPr>
          <a:xfrm>
            <a:off x="5719547" y="5966756"/>
            <a:ext cx="360040" cy="21491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627784" y="2206004"/>
            <a:ext cx="1445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Среднее общее:</a:t>
            </a:r>
            <a:endParaRPr lang="ru-RU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104763" y="2206004"/>
            <a:ext cx="771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Общее:</a:t>
            </a:r>
            <a:endParaRPr lang="ru-RU" sz="1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619672" y="44624"/>
            <a:ext cx="6771369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Уровни образования</a:t>
            </a:r>
            <a:endParaRPr lang="ru-RU" sz="2000" b="1" dirty="0"/>
          </a:p>
        </p:txBody>
      </p:sp>
      <p:sp>
        <p:nvSpPr>
          <p:cNvPr id="68" name="Умножение 67"/>
          <p:cNvSpPr/>
          <p:nvPr/>
        </p:nvSpPr>
        <p:spPr>
          <a:xfrm>
            <a:off x="5766660" y="1280533"/>
            <a:ext cx="360040" cy="21491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122909" y="3965070"/>
            <a:ext cx="2664296" cy="396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Короткий цикл третичного</a:t>
            </a:r>
            <a:endParaRPr lang="ru-RU" sz="1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186805" y="3929066"/>
            <a:ext cx="792088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УРОВЕНЬ</a:t>
            </a:r>
            <a:r>
              <a:rPr lang="ru-RU" sz="1100" b="1" dirty="0" smtClean="0"/>
              <a:t> </a:t>
            </a:r>
            <a:r>
              <a:rPr lang="ru-RU" sz="1100" b="1" dirty="0"/>
              <a:t>МСКО  </a:t>
            </a:r>
            <a:r>
              <a:rPr lang="en-US" sz="1100" b="1" dirty="0" smtClean="0"/>
              <a:t>4</a:t>
            </a:r>
            <a:r>
              <a:rPr lang="ru-RU" sz="1100" b="1" dirty="0" smtClean="0"/>
              <a:t> </a:t>
            </a:r>
            <a:endParaRPr lang="ru-RU" sz="1100" dirty="0"/>
          </a:p>
        </p:txBody>
      </p:sp>
      <p:cxnSp>
        <p:nvCxnSpPr>
          <p:cNvPr id="65" name="Прямая со стрелкой 64"/>
          <p:cNvCxnSpPr>
            <a:stCxn id="50" idx="3"/>
            <a:endCxn id="40" idx="1"/>
          </p:cNvCxnSpPr>
          <p:nvPr/>
        </p:nvCxnSpPr>
        <p:spPr>
          <a:xfrm flipV="1">
            <a:off x="4787205" y="3627022"/>
            <a:ext cx="432867" cy="536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50" idx="3"/>
          </p:cNvCxnSpPr>
          <p:nvPr/>
        </p:nvCxnSpPr>
        <p:spPr>
          <a:xfrm>
            <a:off x="4787205" y="4163092"/>
            <a:ext cx="431157" cy="56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12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060848"/>
            <a:ext cx="6984776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Руководителям и сотрудникам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708920"/>
            <a:ext cx="6840760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образовательных организаций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476672"/>
            <a:ext cx="6530752" cy="6103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Требования к территории общеобразовательных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организаций 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(СанПиН 2.4.2.2821-10)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27" y="5281601"/>
            <a:ext cx="4249674" cy="134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8923"/>
            <a:ext cx="5131704" cy="1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множение 1"/>
          <p:cNvSpPr/>
          <p:nvPr/>
        </p:nvSpPr>
        <p:spPr>
          <a:xfrm>
            <a:off x="1979712" y="5600792"/>
            <a:ext cx="762960" cy="47620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061" y="5376815"/>
            <a:ext cx="1156487" cy="11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1.iconbird.com/ico/2013/6/355/w128h1281372334742che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24" y="1299758"/>
            <a:ext cx="1151824" cy="11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22" y="3063841"/>
            <a:ext cx="4285806" cy="207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множение 7"/>
          <p:cNvSpPr/>
          <p:nvPr/>
        </p:nvSpPr>
        <p:spPr>
          <a:xfrm>
            <a:off x="4156629" y="5716959"/>
            <a:ext cx="762960" cy="47620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2989676" y="5240758"/>
            <a:ext cx="762960" cy="47620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http://s1.iconbird.com/ico/2013/6/355/w128h1281372334742che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061" y="3540041"/>
            <a:ext cx="1151824" cy="11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271577" y="1580668"/>
            <a:ext cx="1972831" cy="40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периметру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1577" y="3861048"/>
            <a:ext cx="1972831" cy="40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Примыкание к дороге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71577" y="5452803"/>
            <a:ext cx="1972831" cy="92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Отсутствует</a:t>
            </a:r>
          </a:p>
          <a:p>
            <a:endParaRPr lang="ru-RU" sz="9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</a:p>
          <a:p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Частичное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15816" y="0"/>
            <a:ext cx="2592288" cy="40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Ограждение: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9184" y="1412776"/>
            <a:ext cx="1224136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5" y="4478057"/>
            <a:ext cx="108011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ограждение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5" y="2177568"/>
            <a:ext cx="108011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ограждение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87625" y="6354032"/>
            <a:ext cx="108011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ограждение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91497" y="1243364"/>
            <a:ext cx="340143" cy="34014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91497" y="3284224"/>
            <a:ext cx="340143" cy="34014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991497" y="5393113"/>
            <a:ext cx="340143" cy="34014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07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335</Words>
  <Application>Microsoft Office PowerPoint</Application>
  <PresentationFormat>Экран (4:3)</PresentationFormat>
  <Paragraphs>174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Княгинина Надежда Владимировна</dc:creator>
  <cp:lastModifiedBy>Knyagna</cp:lastModifiedBy>
  <cp:revision>92</cp:revision>
  <dcterms:created xsi:type="dcterms:W3CDTF">2016-05-12T08:06:23Z</dcterms:created>
  <dcterms:modified xsi:type="dcterms:W3CDTF">2016-05-12T22:38:35Z</dcterms:modified>
</cp:coreProperties>
</file>