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4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5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6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7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8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9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20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1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2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3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1" r:id="rId1"/>
  </p:sldMasterIdLst>
  <p:notesMasterIdLst>
    <p:notesMasterId r:id="rId44"/>
  </p:notesMasterIdLst>
  <p:sldIdLst>
    <p:sldId id="396" r:id="rId2"/>
    <p:sldId id="568" r:id="rId3"/>
    <p:sldId id="569" r:id="rId4"/>
    <p:sldId id="570" r:id="rId5"/>
    <p:sldId id="539" r:id="rId6"/>
    <p:sldId id="540" r:id="rId7"/>
    <p:sldId id="544" r:id="rId8"/>
    <p:sldId id="542" r:id="rId9"/>
    <p:sldId id="543" r:id="rId10"/>
    <p:sldId id="600" r:id="rId11"/>
    <p:sldId id="553" r:id="rId12"/>
    <p:sldId id="554" r:id="rId13"/>
    <p:sldId id="555" r:id="rId14"/>
    <p:sldId id="556" r:id="rId15"/>
    <p:sldId id="550" r:id="rId16"/>
    <p:sldId id="558" r:id="rId17"/>
    <p:sldId id="549" r:id="rId18"/>
    <p:sldId id="559" r:id="rId19"/>
    <p:sldId id="560" r:id="rId20"/>
    <p:sldId id="617" r:id="rId21"/>
    <p:sldId id="561" r:id="rId22"/>
    <p:sldId id="576" r:id="rId23"/>
    <p:sldId id="578" r:id="rId24"/>
    <p:sldId id="579" r:id="rId25"/>
    <p:sldId id="575" r:id="rId26"/>
    <p:sldId id="597" r:id="rId27"/>
    <p:sldId id="596" r:id="rId28"/>
    <p:sldId id="598" r:id="rId29"/>
    <p:sldId id="599" r:id="rId30"/>
    <p:sldId id="618" r:id="rId31"/>
    <p:sldId id="615" r:id="rId32"/>
    <p:sldId id="601" r:id="rId33"/>
    <p:sldId id="602" r:id="rId34"/>
    <p:sldId id="604" r:id="rId35"/>
    <p:sldId id="605" r:id="rId36"/>
    <p:sldId id="607" r:id="rId37"/>
    <p:sldId id="608" r:id="rId38"/>
    <p:sldId id="606" r:id="rId39"/>
    <p:sldId id="613" r:id="rId40"/>
    <p:sldId id="616" r:id="rId41"/>
    <p:sldId id="611" r:id="rId42"/>
    <p:sldId id="612" r:id="rId43"/>
  </p:sldIdLst>
  <p:sldSz cx="12192000" cy="6858000"/>
  <p:notesSz cx="6858000" cy="97234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16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33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49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66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5830" algn="l" defTabSz="914332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2994" algn="l" defTabSz="914332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160" algn="l" defTabSz="914332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327" algn="l" defTabSz="914332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7A0000"/>
    <a:srgbClr val="F53009"/>
    <a:srgbClr val="CCECFF"/>
    <a:srgbClr val="FFCCFF"/>
    <a:srgbClr val="CCFFFF"/>
    <a:srgbClr val="CCFF99"/>
    <a:srgbClr val="FFFF99"/>
    <a:srgbClr val="CCCCFF"/>
    <a:srgbClr val="EAF3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Karavay_&#1044;&#1086;&#1093;&#1086;&#1076;&#1057;&#1090;&#1088;&#1072;&#1090;_PI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74;&#1086;&#1087;&#1088;&#1086;&#1089;%206%20&#1080;%208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3;&#1040;&#1058;&#1040;&#1064;&#1040;\&#1052;&#1086;&#1085;&#1080;&#1090;&#1086;&#1088;&#1080;&#1085;&#1075;%20&#1056;&#1053;&#1060;\3%20&#1074;&#1086;&#1083;&#1085;&#1072;\&#1056;&#1040;&#1041;&#1054;&#1063;&#1040;&#1071;\&#1055;&#1088;&#1077;&#1079;&#1077;&#1085;&#1090;&#1072;&#1094;&#1080;&#1103;\&#1048;&#1058;&#1054;&#1043;\&#1056;&#1080;&#1089;&#1091;&#1085;&#1082;&#1080;_3%20&#1088;&#1072;&#1079;&#1076;&#1077;&#1083;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74;&#1086;&#1087;&#1088;&#1086;&#1089;%206%20&#1080;%208%20(3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74;&#1086;&#1087;&#1088;&#1086;&#1089;%206%20&#1080;%208%20(4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74;&#1086;&#1087;&#1088;&#1086;&#1089;%206%20&#1080;%208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74;&#1086;&#1087;&#1088;&#1086;&#1089;%206%20&#1080;%208%20(3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74;&#1086;&#1087;&#1088;&#1086;&#1089;%206%20&#1080;%208%20(3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74;&#1086;&#1087;&#1088;&#1086;&#1089;%206%20&#1080;%208%20(3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74;&#1086;&#1087;&#1088;&#1086;&#1089;%206%20&#1080;%208%20(3)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74;&#1086;&#1087;&#1088;&#1086;&#1089;%206%20&#1080;%208%20(3)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OurFiles\Desktop\Anastasia\&#1057;&#1054;&#1062;&#1048;&#1054;&#1051;&#1054;&#1043;&#1048;&#1071;\Project_Tikhonova_SocStruc_2015\&#1044;&#1086;&#1093;&#1086;&#1076;&#1085;&#1072;&#1103;%20&#1089;&#1090;&#1088;&#1072;&#1090;&#1080;&#1092;&#1080;&#1082;&#1072;&#1094;&#1080;&#1103;\Karavay_&#1044;&#1086;&#1093;&#1086;&#1076;&#1057;&#1090;&#1088;&#1072;&#1090;_PIC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74;&#1086;&#1087;&#1088;&#1086;&#1089;%206%20&#1080;%208%20(3)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53;&#1040;&#1058;&#1040;&#1064;&#1040;\&#1042;&#1064;&#1069;\&#1054;&#1042;&#1063;&#1040;&#1056;&#1054;&#1042;&#1040;\&#1056;&#1040;&#1041;&#1054;&#1063;&#1040;&#1071;\&#1084;&#1072;&#1090;&#1077;&#1088;&#1080;&#1072;&#1083;&#1099;%20&#1076;&#1083;&#1103;%20&#1087;&#1088;&#1077;&#1087;&#1088;&#1080;&#1085;&#1090;&#1072;\&#1056;&#1080;&#1089;&#1091;&#1085;&#1082;&#1080;_&#1087;&#1086;_&#1075;&#1088;&#1091;&#1087;&#1087;&#1072;&#1084;_&#1058;&#1086;&#1083;&#1103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74;&#1086;&#1087;&#1088;&#1086;&#1089;%206%20&#1080;%208%20(3)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74;&#1086;&#1087;&#1088;&#1086;&#1089;%206%20&#1080;%208%20(3)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OurFiles\Desktop\Anastasia\&#1057;&#1054;&#1062;&#1048;&#1054;&#1051;&#1054;&#1043;&#1048;&#1071;\Project_Tikhonova_SocStruc_2015\&#1044;&#1086;&#1093;&#1086;&#1076;&#1085;&#1072;&#1103;%20&#1089;&#1090;&#1088;&#1072;&#1090;&#1080;&#1092;&#1080;&#1082;&#1072;&#1094;&#1080;&#1103;\Karavay_&#1044;&#1086;&#1093;&#1086;&#1076;&#1057;&#1090;&#1088;&#1072;&#1090;_PIC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1053;&#1040;&#1058;&#1040;&#1064;&#1040;\&#1050;&#1059;&#1055;&#1054;&#1051;&#1040;\&#1050;&#1059;&#1055;&#1054;&#1051;&#1040;%20EXCEL.xls" TargetMode="External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74;&#1086;&#1087;&#1088;&#1086;&#1089;%206%20&#1080;%20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wnloads\&#1074;&#1086;&#1087;&#1088;&#1086;&#1089;%206%20&#1080;%20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300518901382842E-2"/>
          <c:y val="2.831180716932773E-2"/>
          <c:w val="0.90972922134733158"/>
          <c:h val="0.89086329219923555"/>
        </c:manualLayout>
      </c:layout>
      <c:scatterChart>
        <c:scatterStyle val="lineMarker"/>
        <c:varyColors val="0"/>
        <c:ser>
          <c:idx val="5"/>
          <c:order val="0"/>
          <c:tx>
            <c:strRef>
              <c:f>'Страновая РМЭЗ'!$C$1</c:f>
              <c:strCache>
                <c:ptCount val="1"/>
                <c:pt idx="0">
                  <c:v>ISSP 2012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elete val="1"/>
          </c:dLbls>
          <c:xVal>
            <c:numRef>
              <c:f>'Страновая РМЭЗ'!$C$2:$C$16</c:f>
              <c:numCache>
                <c:formatCode>General</c:formatCode>
                <c:ptCount val="15"/>
                <c:pt idx="0">
                  <c:v>4.3</c:v>
                </c:pt>
                <c:pt idx="1">
                  <c:v>12.3</c:v>
                </c:pt>
                <c:pt idx="2">
                  <c:v>12.2</c:v>
                </c:pt>
                <c:pt idx="3">
                  <c:v>38.1</c:v>
                </c:pt>
                <c:pt idx="4">
                  <c:v>24.1</c:v>
                </c:pt>
                <c:pt idx="5">
                  <c:v>7</c:v>
                </c:pt>
                <c:pt idx="6">
                  <c:v>1.9</c:v>
                </c:pt>
                <c:pt idx="7">
                  <c:v>-1.9</c:v>
                </c:pt>
                <c:pt idx="8">
                  <c:v>-7</c:v>
                </c:pt>
                <c:pt idx="9">
                  <c:v>-24.1</c:v>
                </c:pt>
                <c:pt idx="10">
                  <c:v>-38.1</c:v>
                </c:pt>
                <c:pt idx="11">
                  <c:v>-12.2</c:v>
                </c:pt>
                <c:pt idx="12">
                  <c:v>-12.3</c:v>
                </c:pt>
                <c:pt idx="13">
                  <c:v>-4.3</c:v>
                </c:pt>
                <c:pt idx="14">
                  <c:v>4.3</c:v>
                </c:pt>
              </c:numCache>
            </c:numRef>
          </c:xVal>
          <c:yVal>
            <c:numRef>
              <c:f>'Страновая РМЭЗ'!$G$2:$G$16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B6E-4D06-BBD9-F35C77E2A84A}"/>
            </c:ext>
          </c:extLst>
        </c:ser>
        <c:ser>
          <c:idx val="1"/>
          <c:order val="1"/>
          <c:tx>
            <c:strRef>
              <c:f>'Страновая РМЭЗ'!$D$1</c:f>
              <c:strCache>
                <c:ptCount val="1"/>
                <c:pt idx="0">
                  <c:v>ИС РАН 2012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elete val="1"/>
          </c:dLbls>
          <c:xVal>
            <c:numRef>
              <c:f>'Страновая РМЭЗ'!$D$2:$D$16</c:f>
              <c:numCache>
                <c:formatCode>General</c:formatCode>
                <c:ptCount val="15"/>
                <c:pt idx="0">
                  <c:v>1.6</c:v>
                </c:pt>
                <c:pt idx="1">
                  <c:v>12.9</c:v>
                </c:pt>
                <c:pt idx="2">
                  <c:v>13.5</c:v>
                </c:pt>
                <c:pt idx="3">
                  <c:v>34.9</c:v>
                </c:pt>
                <c:pt idx="4">
                  <c:v>27.7</c:v>
                </c:pt>
                <c:pt idx="5">
                  <c:v>8.6999999999999993</c:v>
                </c:pt>
                <c:pt idx="6">
                  <c:v>0.7</c:v>
                </c:pt>
                <c:pt idx="7">
                  <c:v>-0.7</c:v>
                </c:pt>
                <c:pt idx="8">
                  <c:v>-8.6999999999999993</c:v>
                </c:pt>
                <c:pt idx="9">
                  <c:v>-27.7</c:v>
                </c:pt>
                <c:pt idx="10">
                  <c:v>-34.9</c:v>
                </c:pt>
                <c:pt idx="11">
                  <c:v>-13.5</c:v>
                </c:pt>
                <c:pt idx="12">
                  <c:v>-12.9</c:v>
                </c:pt>
                <c:pt idx="13">
                  <c:v>-1.6</c:v>
                </c:pt>
                <c:pt idx="14">
                  <c:v>1.6</c:v>
                </c:pt>
              </c:numCache>
            </c:numRef>
          </c:xVal>
          <c:yVal>
            <c:numRef>
              <c:f>'Страновая РМЭЗ'!$G$2:$G$16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B6E-4D06-BBD9-F35C77E2A84A}"/>
            </c:ext>
          </c:extLst>
        </c:ser>
        <c:ser>
          <c:idx val="3"/>
          <c:order val="2"/>
          <c:tx>
            <c:strRef>
              <c:f>'Страновая РМЭЗ'!$E$1</c:f>
              <c:strCache>
                <c:ptCount val="1"/>
                <c:pt idx="0">
                  <c:v>РМЭЗ 2012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elete val="1"/>
          </c:dLbls>
          <c:xVal>
            <c:numRef>
              <c:f>'Страновая РМЭЗ'!$E$2:$E$16</c:f>
              <c:numCache>
                <c:formatCode>General</c:formatCode>
                <c:ptCount val="15"/>
                <c:pt idx="0">
                  <c:v>1.4</c:v>
                </c:pt>
                <c:pt idx="1">
                  <c:v>11.1</c:v>
                </c:pt>
                <c:pt idx="2">
                  <c:v>15.1</c:v>
                </c:pt>
                <c:pt idx="3">
                  <c:v>40.799999999999997</c:v>
                </c:pt>
                <c:pt idx="4">
                  <c:v>26</c:v>
                </c:pt>
                <c:pt idx="5">
                  <c:v>4.8</c:v>
                </c:pt>
                <c:pt idx="6">
                  <c:v>0.8</c:v>
                </c:pt>
                <c:pt idx="7">
                  <c:v>-0.8</c:v>
                </c:pt>
                <c:pt idx="8">
                  <c:v>-4.8</c:v>
                </c:pt>
                <c:pt idx="9">
                  <c:v>-26</c:v>
                </c:pt>
                <c:pt idx="10">
                  <c:v>-40.799999999999997</c:v>
                </c:pt>
                <c:pt idx="11">
                  <c:v>-15.1</c:v>
                </c:pt>
                <c:pt idx="12">
                  <c:v>-11.1</c:v>
                </c:pt>
                <c:pt idx="13">
                  <c:v>-1.4</c:v>
                </c:pt>
                <c:pt idx="14">
                  <c:v>1.4</c:v>
                </c:pt>
              </c:numCache>
            </c:numRef>
          </c:xVal>
          <c:yVal>
            <c:numRef>
              <c:f>'Страновая РМЭЗ'!$G$2:$G$16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B6E-4D06-BBD9-F35C77E2A84A}"/>
            </c:ext>
          </c:extLst>
        </c:ser>
        <c:ser>
          <c:idx val="0"/>
          <c:order val="3"/>
          <c:tx>
            <c:strRef>
              <c:f>'Страновая РМЭЗ'!$F$1</c:f>
              <c:strCache>
                <c:ptCount val="1"/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xVal>
            <c:numRef>
              <c:f>'Страновая РМЭЗ'!$F$2:$F$16</c:f>
              <c:numCache>
                <c:formatCode>General</c:formatCode>
                <c:ptCount val="15"/>
              </c:numCache>
            </c:numRef>
          </c:xVal>
          <c:yVal>
            <c:numRef>
              <c:f>'Страновая РМЭЗ'!$G$2:$G$16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CB6E-4D06-BBD9-F35C77E2A84A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axId val="148427360"/>
        <c:axId val="153932992"/>
      </c:scatterChart>
      <c:valAx>
        <c:axId val="1484273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3932992"/>
        <c:crossesAt val="-50"/>
        <c:crossBetween val="midCat"/>
      </c:valAx>
      <c:valAx>
        <c:axId val="153932992"/>
        <c:scaling>
          <c:orientation val="minMax"/>
          <c:max val="7.5"/>
          <c:min val="0.5"/>
        </c:scaling>
        <c:delete val="1"/>
        <c:axPos val="l"/>
        <c:numFmt formatCode="General" sourceLinked="1"/>
        <c:majorTickMark val="out"/>
        <c:minorTickMark val="none"/>
        <c:tickLblPos val="nextTo"/>
        <c:crossAx val="148427360"/>
        <c:crossesAt val="-50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7332816954580366E-2"/>
          <c:y val="0.90257701521064138"/>
          <c:w val="0.95130056570232568"/>
          <c:h val="8.27473679223370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'[вопрос 6 и 8.xlsx]47.4'!$B$1</c:f>
              <c:strCache>
                <c:ptCount val="1"/>
                <c:pt idx="0">
                  <c:v>Россия должна жить по тем же правилам, что и современные западные страны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8.xlsx]47.4'!$A$2:$A$6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8.xlsx]47.4'!$B$2:$B$6</c:f>
              <c:numCache>
                <c:formatCode>0</c:formatCode>
                <c:ptCount val="5"/>
                <c:pt idx="0">
                  <c:v>27</c:v>
                </c:pt>
                <c:pt idx="1">
                  <c:v>20</c:v>
                </c:pt>
                <c:pt idx="2">
                  <c:v>23</c:v>
                </c:pt>
                <c:pt idx="3">
                  <c:v>27</c:v>
                </c:pt>
                <c:pt idx="4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89-4996-BF3C-3A6CA245C61C}"/>
            </c:ext>
          </c:extLst>
        </c:ser>
        <c:ser>
          <c:idx val="1"/>
          <c:order val="1"/>
          <c:tx>
            <c:strRef>
              <c:f>'[вопрос 6 и 8.xlsx]47.4'!$C$1</c:f>
              <c:strCache>
                <c:ptCount val="1"/>
                <c:pt idx="0">
                  <c:v>Россия – особая цивилизация, в ней никогда не привьется западный образ жизни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8.xlsx]47.4'!$A$2:$A$6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8.xlsx]47.4'!$C$2:$C$6</c:f>
              <c:numCache>
                <c:formatCode>0</c:formatCode>
                <c:ptCount val="5"/>
                <c:pt idx="0">
                  <c:v>73</c:v>
                </c:pt>
                <c:pt idx="1">
                  <c:v>80</c:v>
                </c:pt>
                <c:pt idx="2">
                  <c:v>77</c:v>
                </c:pt>
                <c:pt idx="3">
                  <c:v>73</c:v>
                </c:pt>
                <c:pt idx="4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B89-4996-BF3C-3A6CA245C6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5577296"/>
        <c:axId val="195577856"/>
      </c:barChart>
      <c:catAx>
        <c:axId val="195577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577856"/>
        <c:crosses val="autoZero"/>
        <c:auto val="1"/>
        <c:lblAlgn val="ctr"/>
        <c:lblOffset val="100"/>
        <c:noMultiLvlLbl val="0"/>
      </c:catAx>
      <c:valAx>
        <c:axId val="19557785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557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047518536542005"/>
          <c:y val="2.1078417648870404E-2"/>
          <c:w val="0.40538475887475062"/>
          <c:h val="0.8017609675522831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0070C0"/>
              </a:solidFill>
              <a:ln w="12700">
                <a:solidFill>
                  <a:srgbClr val="000000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E0E-4D02-BF66-CAC2630AA77C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2700">
                <a:solidFill>
                  <a:srgbClr val="000000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70C-42D1-8031-5C54DF575CF9}"/>
              </c:ext>
            </c:extLst>
          </c:dPt>
          <c:dPt>
            <c:idx val="2"/>
            <c:bubble3D val="0"/>
            <c:spPr>
              <a:solidFill>
                <a:srgbClr val="F8B152"/>
              </a:solidFill>
              <a:ln w="12700">
                <a:solidFill>
                  <a:srgbClr val="000000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70C-42D1-8031-5C54DF575CF9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70C-42D1-8031-5C54DF575CF9}"/>
              </c:ext>
            </c:extLst>
          </c:dPt>
          <c:dLbls>
            <c:dLbl>
              <c:idx val="0"/>
              <c:layout>
                <c:manualLayout>
                  <c:x val="-2.5621337084628486E-2"/>
                  <c:y val="9.8865521179775831E-2"/>
                </c:manualLayout>
              </c:layout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E0E-4D02-BF66-CAC2630AA77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6505907062964363E-2"/>
                  <c:y val="1.0630025408074707E-2"/>
                </c:manualLayout>
              </c:layout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 i="0" u="none" strike="noStrike" baseline="0">
                      <a:solidFill>
                        <a:schemeClr val="bg1"/>
                      </a:solidFill>
                      <a:latin typeface="Arial Cyr"/>
                      <a:ea typeface="Arial Cyr"/>
                      <a:cs typeface="Arial Cyr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70C-42D1-8031-5C54DF575CF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9729901720388636E-2"/>
                  <c:y val="-0.16726454330250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70C-42D1-8031-5C54DF575CF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3400176345261789E-2"/>
                  <c:y val="0.142031785137695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70C-42D1-8031-5C54DF575CF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Лист1!$B$23:$E$23</c:f>
              <c:strCache>
                <c:ptCount val="4"/>
                <c:pt idx="0">
                  <c:v>Безусловно готовы</c:v>
                </c:pt>
                <c:pt idx="1">
                  <c:v>Скорее готовы</c:v>
                </c:pt>
                <c:pt idx="2">
                  <c:v>Скорее не готовы</c:v>
                </c:pt>
                <c:pt idx="3">
                  <c:v>Безусловно не готовы</c:v>
                </c:pt>
              </c:strCache>
            </c:strRef>
          </c:cat>
          <c:val>
            <c:numRef>
              <c:f>Лист1!$B$24:$E$24</c:f>
              <c:numCache>
                <c:formatCode>General</c:formatCode>
                <c:ptCount val="4"/>
                <c:pt idx="0">
                  <c:v>8</c:v>
                </c:pt>
                <c:pt idx="1">
                  <c:v>30</c:v>
                </c:pt>
                <c:pt idx="2">
                  <c:v>39</c:v>
                </c:pt>
                <c:pt idx="3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70C-42D1-8031-5C54DF575C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4.3208049346474958E-2"/>
          <c:y val="0.83544829225399508"/>
          <c:w val="0.92126039362804113"/>
          <c:h val="0.1407005703818523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2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161111153281104"/>
          <c:y val="2.5867136978248089E-2"/>
          <c:w val="0.65548306916898813"/>
          <c:h val="0.8860925717618630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'[вопрос 6 и 8 (3).xlsx]v.53'!$A$2</c:f>
              <c:strCache>
                <c:ptCount val="1"/>
                <c:pt idx="0">
                  <c:v>Бедные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(3).xlsx]v.53'!$B$1:$H$1</c:f>
              <c:strCache>
                <c:ptCount val="7"/>
                <c:pt idx="0">
                  <c:v>Ни один из них</c:v>
                </c:pt>
                <c:pt idx="1">
                  <c:v>Дореволюционная Россия</c:v>
                </c:pt>
                <c:pt idx="2">
                  <c:v>Первые десятилетия советской власти, индустриализация</c:v>
                </c:pt>
                <c:pt idx="3">
                  <c:v>Брежневская эпоха</c:v>
                </c:pt>
                <c:pt idx="4">
                  <c:v>Период перестройки</c:v>
                </c:pt>
                <c:pt idx="5">
                  <c:v>Период реформ 1990-х годов</c:v>
                </c:pt>
                <c:pt idx="6">
                  <c:v>2000-е годы</c:v>
                </c:pt>
              </c:strCache>
            </c:strRef>
          </c:cat>
          <c:val>
            <c:numRef>
              <c:f>'[вопрос 6 и 8 (3).xlsx]v.53'!$B$2:$H$2</c:f>
              <c:numCache>
                <c:formatCode>0</c:formatCode>
                <c:ptCount val="7"/>
                <c:pt idx="0" formatCode="General">
                  <c:v>35</c:v>
                </c:pt>
                <c:pt idx="1">
                  <c:v>14</c:v>
                </c:pt>
                <c:pt idx="2">
                  <c:v>7</c:v>
                </c:pt>
                <c:pt idx="3" formatCode="General">
                  <c:v>19</c:v>
                </c:pt>
                <c:pt idx="4" formatCode="General">
                  <c:v>2</c:v>
                </c:pt>
                <c:pt idx="5" formatCode="General">
                  <c:v>4</c:v>
                </c:pt>
                <c:pt idx="6" formatCode="General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C4-4C95-A2B1-C3BC09DED61B}"/>
            </c:ext>
          </c:extLst>
        </c:ser>
        <c:ser>
          <c:idx val="1"/>
          <c:order val="1"/>
          <c:tx>
            <c:strRef>
              <c:f>'[вопрос 6 и 8 (3).xlsx]v.53'!$A$3</c:f>
              <c:strCache>
                <c:ptCount val="1"/>
                <c:pt idx="0">
                  <c:v>Уязвимые</c:v>
                </c:pt>
              </c:strCache>
            </c:strRef>
          </c:tx>
          <c:spPr>
            <a:solidFill>
              <a:srgbClr val="F78E3F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(3).xlsx]v.53'!$B$1:$H$1</c:f>
              <c:strCache>
                <c:ptCount val="7"/>
                <c:pt idx="0">
                  <c:v>Ни один из них</c:v>
                </c:pt>
                <c:pt idx="1">
                  <c:v>Дореволюционная Россия</c:v>
                </c:pt>
                <c:pt idx="2">
                  <c:v>Первые десятилетия советской власти, индустриализация</c:v>
                </c:pt>
                <c:pt idx="3">
                  <c:v>Брежневская эпоха</c:v>
                </c:pt>
                <c:pt idx="4">
                  <c:v>Период перестройки</c:v>
                </c:pt>
                <c:pt idx="5">
                  <c:v>Период реформ 1990-х годов</c:v>
                </c:pt>
                <c:pt idx="6">
                  <c:v>2000-е годы</c:v>
                </c:pt>
              </c:strCache>
            </c:strRef>
          </c:cat>
          <c:val>
            <c:numRef>
              <c:f>'[вопрос 6 и 8 (3).xlsx]v.53'!$B$3:$H$3</c:f>
              <c:numCache>
                <c:formatCode>0</c:formatCode>
                <c:ptCount val="7"/>
                <c:pt idx="0" formatCode="General">
                  <c:v>37</c:v>
                </c:pt>
                <c:pt idx="1">
                  <c:v>11</c:v>
                </c:pt>
                <c:pt idx="2">
                  <c:v>7</c:v>
                </c:pt>
                <c:pt idx="3" formatCode="General">
                  <c:v>24</c:v>
                </c:pt>
                <c:pt idx="4" formatCode="General">
                  <c:v>1</c:v>
                </c:pt>
                <c:pt idx="5">
                  <c:v>2</c:v>
                </c:pt>
                <c:pt idx="6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BC4-4C95-A2B1-C3BC09DED61B}"/>
            </c:ext>
          </c:extLst>
        </c:ser>
        <c:ser>
          <c:idx val="2"/>
          <c:order val="2"/>
          <c:tx>
            <c:strRef>
              <c:f>'[вопрос 6 и 8 (3).xlsx]v.53'!$A$4</c:f>
              <c:strCache>
                <c:ptCount val="1"/>
                <c:pt idx="0">
                  <c:v>Медианная группа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(3).xlsx]v.53'!$B$1:$H$1</c:f>
              <c:strCache>
                <c:ptCount val="7"/>
                <c:pt idx="0">
                  <c:v>Ни один из них</c:v>
                </c:pt>
                <c:pt idx="1">
                  <c:v>Дореволюционная Россия</c:v>
                </c:pt>
                <c:pt idx="2">
                  <c:v>Первые десятилетия советской власти, индустриализация</c:v>
                </c:pt>
                <c:pt idx="3">
                  <c:v>Брежневская эпоха</c:v>
                </c:pt>
                <c:pt idx="4">
                  <c:v>Период перестройки</c:v>
                </c:pt>
                <c:pt idx="5">
                  <c:v>Период реформ 1990-х годов</c:v>
                </c:pt>
                <c:pt idx="6">
                  <c:v>2000-е годы</c:v>
                </c:pt>
              </c:strCache>
            </c:strRef>
          </c:cat>
          <c:val>
            <c:numRef>
              <c:f>'[вопрос 6 и 8 (3).xlsx]v.53'!$B$4:$H$4</c:f>
              <c:numCache>
                <c:formatCode>0</c:formatCode>
                <c:ptCount val="7"/>
                <c:pt idx="0" formatCode="General">
                  <c:v>39</c:v>
                </c:pt>
                <c:pt idx="1">
                  <c:v>9</c:v>
                </c:pt>
                <c:pt idx="2">
                  <c:v>10</c:v>
                </c:pt>
                <c:pt idx="3" formatCode="General">
                  <c:v>20</c:v>
                </c:pt>
                <c:pt idx="4" formatCode="General">
                  <c:v>2</c:v>
                </c:pt>
                <c:pt idx="5">
                  <c:v>2</c:v>
                </c:pt>
                <c:pt idx="6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BC4-4C95-A2B1-C3BC09DED61B}"/>
            </c:ext>
          </c:extLst>
        </c:ser>
        <c:ser>
          <c:idx val="3"/>
          <c:order val="3"/>
          <c:tx>
            <c:strRef>
              <c:f>'[вопрос 6 и 8 (3).xlsx]v.53'!$A$5</c:f>
              <c:strCache>
                <c:ptCount val="1"/>
                <c:pt idx="0">
                  <c:v>Среднедоходные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(3).xlsx]v.53'!$B$1:$H$1</c:f>
              <c:strCache>
                <c:ptCount val="7"/>
                <c:pt idx="0">
                  <c:v>Ни один из них</c:v>
                </c:pt>
                <c:pt idx="1">
                  <c:v>Дореволюционная Россия</c:v>
                </c:pt>
                <c:pt idx="2">
                  <c:v>Первые десятилетия советской власти, индустриализация</c:v>
                </c:pt>
                <c:pt idx="3">
                  <c:v>Брежневская эпоха</c:v>
                </c:pt>
                <c:pt idx="4">
                  <c:v>Период перестройки</c:v>
                </c:pt>
                <c:pt idx="5">
                  <c:v>Период реформ 1990-х годов</c:v>
                </c:pt>
                <c:pt idx="6">
                  <c:v>2000-е годы</c:v>
                </c:pt>
              </c:strCache>
            </c:strRef>
          </c:cat>
          <c:val>
            <c:numRef>
              <c:f>'[вопрос 6 и 8 (3).xlsx]v.53'!$B$5:$H$5</c:f>
              <c:numCache>
                <c:formatCode>0</c:formatCode>
                <c:ptCount val="7"/>
                <c:pt idx="0" formatCode="General">
                  <c:v>45</c:v>
                </c:pt>
                <c:pt idx="1">
                  <c:v>10</c:v>
                </c:pt>
                <c:pt idx="2">
                  <c:v>7</c:v>
                </c:pt>
                <c:pt idx="3" formatCode="General">
                  <c:v>16</c:v>
                </c:pt>
                <c:pt idx="4" formatCode="General">
                  <c:v>2</c:v>
                </c:pt>
                <c:pt idx="5">
                  <c:v>2</c:v>
                </c:pt>
                <c:pt idx="6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BC4-4C95-A2B1-C3BC09DED61B}"/>
            </c:ext>
          </c:extLst>
        </c:ser>
        <c:ser>
          <c:idx val="4"/>
          <c:order val="4"/>
          <c:tx>
            <c:strRef>
              <c:f>'[вопрос 6 и 8 (3).xlsx]v.53'!$A$6</c:f>
              <c:strCache>
                <c:ptCount val="1"/>
                <c:pt idx="0">
                  <c:v>Высокодоходные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(3).xlsx]v.53'!$B$1:$H$1</c:f>
              <c:strCache>
                <c:ptCount val="7"/>
                <c:pt idx="0">
                  <c:v>Ни один из них</c:v>
                </c:pt>
                <c:pt idx="1">
                  <c:v>Дореволюционная Россия</c:v>
                </c:pt>
                <c:pt idx="2">
                  <c:v>Первые десятилетия советской власти, индустриализация</c:v>
                </c:pt>
                <c:pt idx="3">
                  <c:v>Брежневская эпоха</c:v>
                </c:pt>
                <c:pt idx="4">
                  <c:v>Период перестройки</c:v>
                </c:pt>
                <c:pt idx="5">
                  <c:v>Период реформ 1990-х годов</c:v>
                </c:pt>
                <c:pt idx="6">
                  <c:v>2000-е годы</c:v>
                </c:pt>
              </c:strCache>
            </c:strRef>
          </c:cat>
          <c:val>
            <c:numRef>
              <c:f>'[вопрос 6 и 8 (3).xlsx]v.53'!$B$6:$H$6</c:f>
              <c:numCache>
                <c:formatCode>0</c:formatCode>
                <c:ptCount val="7"/>
                <c:pt idx="0" formatCode="General">
                  <c:v>37</c:v>
                </c:pt>
                <c:pt idx="1">
                  <c:v>9</c:v>
                </c:pt>
                <c:pt idx="2">
                  <c:v>6</c:v>
                </c:pt>
                <c:pt idx="3" formatCode="General">
                  <c:v>17</c:v>
                </c:pt>
                <c:pt idx="4" formatCode="General">
                  <c:v>1</c:v>
                </c:pt>
                <c:pt idx="5">
                  <c:v>1</c:v>
                </c:pt>
                <c:pt idx="6">
                  <c:v>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BC4-4C95-A2B1-C3BC09DED6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6096000"/>
        <c:axId val="196096560"/>
      </c:barChart>
      <c:catAx>
        <c:axId val="196096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096560"/>
        <c:crosses val="autoZero"/>
        <c:auto val="1"/>
        <c:lblAlgn val="ctr"/>
        <c:lblOffset val="100"/>
        <c:noMultiLvlLbl val="0"/>
      </c:catAx>
      <c:valAx>
        <c:axId val="1960965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6096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24506536310781"/>
          <c:y val="2.4872592503966794E-2"/>
          <c:w val="0.76811218506585677"/>
          <c:h val="0.7195402433917599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'[вопрос 6 и 8 (4).xlsx]47.7'!$B$1</c:f>
              <c:strCache>
                <c:ptCount val="1"/>
                <c:pt idx="0">
                  <c:v>Государство должно поддерживать в первую очередь высокотехнологичные и наукоемкие производства (ВПК, космос, авиация, информатика, фундаментальная наука)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(4).xlsx]47.7'!$A$2:$A$6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(4).xlsx]47.7'!$B$2:$B$6</c:f>
              <c:numCache>
                <c:formatCode>0</c:formatCode>
                <c:ptCount val="5"/>
                <c:pt idx="0">
                  <c:v>51</c:v>
                </c:pt>
                <c:pt idx="1">
                  <c:v>51</c:v>
                </c:pt>
                <c:pt idx="2">
                  <c:v>61</c:v>
                </c:pt>
                <c:pt idx="3">
                  <c:v>64</c:v>
                </c:pt>
                <c:pt idx="4">
                  <c:v>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25F-43FD-89A4-49F705E049D8}"/>
            </c:ext>
          </c:extLst>
        </c:ser>
        <c:ser>
          <c:idx val="1"/>
          <c:order val="1"/>
          <c:tx>
            <c:strRef>
              <c:f>'[вопрос 6 и 8 (4).xlsx]47.7'!$C$1</c:f>
              <c:strCache>
                <c:ptCount val="1"/>
                <c:pt idx="0">
                  <c:v>За ведущими странами России в ее нынешнем состоянии все равно не угнаться. Поэтому надо эффективнее использовать ее сырьевые богатства (газ, нефть и т.п.)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(4).xlsx]47.7'!$A$2:$A$6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(4).xlsx]47.7'!$C$2:$C$6</c:f>
              <c:numCache>
                <c:formatCode>0</c:formatCode>
                <c:ptCount val="5"/>
                <c:pt idx="0">
                  <c:v>49</c:v>
                </c:pt>
                <c:pt idx="1">
                  <c:v>49</c:v>
                </c:pt>
                <c:pt idx="2">
                  <c:v>39</c:v>
                </c:pt>
                <c:pt idx="3">
                  <c:v>36</c:v>
                </c:pt>
                <c:pt idx="4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25F-43FD-89A4-49F705E049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099360"/>
        <c:axId val="196099920"/>
      </c:barChart>
      <c:catAx>
        <c:axId val="196099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099920"/>
        <c:crosses val="autoZero"/>
        <c:auto val="1"/>
        <c:lblAlgn val="ctr"/>
        <c:lblOffset val="100"/>
        <c:noMultiLvlLbl val="0"/>
      </c:catAx>
      <c:valAx>
        <c:axId val="19609992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6099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970034995625544E-2"/>
          <c:y val="0.73305743806243762"/>
          <c:w val="0.88405993000874894"/>
          <c:h val="0.23916474069391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aseline="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'[вопрос 6 и 8.xlsx]47.5'!$B$1</c:f>
              <c:strCache>
                <c:ptCount val="1"/>
                <c:pt idx="0">
                  <c:v>Свобода – то, без чего жизнь человека теряет смысл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8.xlsx]47.5'!$A$2:$A$6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8.xlsx]47.5'!$B$2:$B$6</c:f>
              <c:numCache>
                <c:formatCode>0</c:formatCode>
                <c:ptCount val="5"/>
                <c:pt idx="0">
                  <c:v>57</c:v>
                </c:pt>
                <c:pt idx="1">
                  <c:v>55</c:v>
                </c:pt>
                <c:pt idx="2">
                  <c:v>59</c:v>
                </c:pt>
                <c:pt idx="3">
                  <c:v>65</c:v>
                </c:pt>
                <c:pt idx="4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3A-4D16-AB54-4CAA660F7A4A}"/>
            </c:ext>
          </c:extLst>
        </c:ser>
        <c:ser>
          <c:idx val="1"/>
          <c:order val="1"/>
          <c:tx>
            <c:strRef>
              <c:f>'[вопрос 6 и 8.xlsx]47.5'!$C$1</c:f>
              <c:strCache>
                <c:ptCount val="1"/>
                <c:pt idx="0">
                  <c:v>Главное в жизни – материальное благополучие, а свобода второстепенна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8.xlsx]47.5'!$A$2:$A$6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8.xlsx]47.5'!$C$2:$C$6</c:f>
              <c:numCache>
                <c:formatCode>0</c:formatCode>
                <c:ptCount val="5"/>
                <c:pt idx="0">
                  <c:v>43</c:v>
                </c:pt>
                <c:pt idx="1">
                  <c:v>45</c:v>
                </c:pt>
                <c:pt idx="2">
                  <c:v>41</c:v>
                </c:pt>
                <c:pt idx="3">
                  <c:v>35</c:v>
                </c:pt>
                <c:pt idx="4">
                  <c:v>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63A-4D16-AB54-4CAA660F7A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102720"/>
        <c:axId val="196103280"/>
      </c:barChart>
      <c:catAx>
        <c:axId val="196102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103280"/>
        <c:crosses val="autoZero"/>
        <c:auto val="1"/>
        <c:lblAlgn val="ctr"/>
        <c:lblOffset val="100"/>
        <c:noMultiLvlLbl val="0"/>
      </c:catAx>
      <c:valAx>
        <c:axId val="19610328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610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'[вопрос 6 и 8 (3).xlsx]20.7'!$B$1</c:f>
              <c:strCache>
                <c:ptCount val="1"/>
                <c:pt idx="0">
                  <c:v>Очень важно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(3).xlsx]20.7'!$A$2:$A$6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(3).xlsx]20.7'!$B$2:$B$6</c:f>
              <c:numCache>
                <c:formatCode>0</c:formatCode>
                <c:ptCount val="5"/>
                <c:pt idx="0">
                  <c:v>46</c:v>
                </c:pt>
                <c:pt idx="1">
                  <c:v>49</c:v>
                </c:pt>
                <c:pt idx="2">
                  <c:v>53</c:v>
                </c:pt>
                <c:pt idx="3">
                  <c:v>58</c:v>
                </c:pt>
                <c:pt idx="4">
                  <c:v>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67-41FF-BC89-1DB1D04A8723}"/>
            </c:ext>
          </c:extLst>
        </c:ser>
        <c:ser>
          <c:idx val="1"/>
          <c:order val="1"/>
          <c:tx>
            <c:strRef>
              <c:f>'[вопрос 6 и 8 (3).xlsx]20.7'!$C$1</c:f>
              <c:strCache>
                <c:ptCount val="1"/>
                <c:pt idx="0">
                  <c:v>Скорее важно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(3).xlsx]20.7'!$A$2:$A$6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(3).xlsx]20.7'!$C$2:$C$6</c:f>
              <c:numCache>
                <c:formatCode>0</c:formatCode>
                <c:ptCount val="5"/>
                <c:pt idx="0">
                  <c:v>40</c:v>
                </c:pt>
                <c:pt idx="1">
                  <c:v>35</c:v>
                </c:pt>
                <c:pt idx="2">
                  <c:v>33</c:v>
                </c:pt>
                <c:pt idx="3">
                  <c:v>31</c:v>
                </c:pt>
                <c:pt idx="4">
                  <c:v>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D67-41FF-BC89-1DB1D04A8723}"/>
            </c:ext>
          </c:extLst>
        </c:ser>
        <c:ser>
          <c:idx val="2"/>
          <c:order val="2"/>
          <c:tx>
            <c:strRef>
              <c:f>'[вопрос 6 и 8 (3).xlsx]20.7'!$D$1</c:f>
              <c:strCache>
                <c:ptCount val="1"/>
                <c:pt idx="0">
                  <c:v>Скорее не важно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(3).xlsx]20.7'!$A$2:$A$6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(3).xlsx]20.7'!$D$2:$D$6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10</c:v>
                </c:pt>
                <c:pt idx="3">
                  <c:v>8</c:v>
                </c:pt>
                <c:pt idx="4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D67-41FF-BC89-1DB1D04A8723}"/>
            </c:ext>
          </c:extLst>
        </c:ser>
        <c:ser>
          <c:idx val="3"/>
          <c:order val="3"/>
          <c:tx>
            <c:strRef>
              <c:f>'[вопрос 6 и 8 (3).xlsx]20.7'!$E$1</c:f>
              <c:strCache>
                <c:ptCount val="1"/>
                <c:pt idx="0">
                  <c:v>Совершенно не важно</c:v>
                </c:pt>
              </c:strCache>
            </c:strRef>
          </c:tx>
          <c:spPr>
            <a:solidFill>
              <a:srgbClr val="F53009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(3).xlsx]20.7'!$A$2:$A$6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(3).xlsx]20.7'!$E$2:$E$6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D67-41FF-BC89-1DB1D04A87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107200"/>
        <c:axId val="196107760"/>
      </c:barChart>
      <c:catAx>
        <c:axId val="196107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107760"/>
        <c:crosses val="autoZero"/>
        <c:auto val="1"/>
        <c:lblAlgn val="ctr"/>
        <c:lblOffset val="100"/>
        <c:noMultiLvlLbl val="0"/>
      </c:catAx>
      <c:valAx>
        <c:axId val="19610776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6107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aseline="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'[вопрос 6 и 8 (3).xlsx]20,1'!$B$1</c:f>
              <c:strCache>
                <c:ptCount val="1"/>
                <c:pt idx="0">
                  <c:v>Очень важно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(3).xlsx]20,1'!$A$2:$A$6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(3).xlsx]20,1'!$B$2:$B$6</c:f>
              <c:numCache>
                <c:formatCode>0</c:formatCode>
                <c:ptCount val="5"/>
                <c:pt idx="0">
                  <c:v>6</c:v>
                </c:pt>
                <c:pt idx="1">
                  <c:v>10</c:v>
                </c:pt>
                <c:pt idx="2">
                  <c:v>12</c:v>
                </c:pt>
                <c:pt idx="3">
                  <c:v>15</c:v>
                </c:pt>
                <c:pt idx="4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54-4B05-950F-C0930C2BE2DC}"/>
            </c:ext>
          </c:extLst>
        </c:ser>
        <c:ser>
          <c:idx val="1"/>
          <c:order val="1"/>
          <c:tx>
            <c:strRef>
              <c:f>'[вопрос 6 и 8 (3).xlsx]20,1'!$C$1</c:f>
              <c:strCache>
                <c:ptCount val="1"/>
                <c:pt idx="0">
                  <c:v>Скорее важно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(3).xlsx]20,1'!$A$2:$A$6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(3).xlsx]20,1'!$C$2:$C$6</c:f>
              <c:numCache>
                <c:formatCode>0</c:formatCode>
                <c:ptCount val="5"/>
                <c:pt idx="0">
                  <c:v>36</c:v>
                </c:pt>
                <c:pt idx="1">
                  <c:v>32</c:v>
                </c:pt>
                <c:pt idx="2">
                  <c:v>36</c:v>
                </c:pt>
                <c:pt idx="3">
                  <c:v>38</c:v>
                </c:pt>
                <c:pt idx="4">
                  <c:v>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E54-4B05-950F-C0930C2BE2DC}"/>
            </c:ext>
          </c:extLst>
        </c:ser>
        <c:ser>
          <c:idx val="2"/>
          <c:order val="2"/>
          <c:tx>
            <c:strRef>
              <c:f>'[вопрос 6 и 8 (3).xlsx]20,1'!$D$1</c:f>
              <c:strCache>
                <c:ptCount val="1"/>
                <c:pt idx="0">
                  <c:v>Скорее не важно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(3).xlsx]20,1'!$A$2:$A$6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(3).xlsx]20,1'!$D$2:$D$6</c:f>
              <c:numCache>
                <c:formatCode>General</c:formatCode>
                <c:ptCount val="5"/>
                <c:pt idx="0">
                  <c:v>35</c:v>
                </c:pt>
                <c:pt idx="1">
                  <c:v>39</c:v>
                </c:pt>
                <c:pt idx="2">
                  <c:v>34</c:v>
                </c:pt>
                <c:pt idx="3">
                  <c:v>30</c:v>
                </c:pt>
                <c:pt idx="4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E54-4B05-950F-C0930C2BE2DC}"/>
            </c:ext>
          </c:extLst>
        </c:ser>
        <c:ser>
          <c:idx val="3"/>
          <c:order val="3"/>
          <c:tx>
            <c:strRef>
              <c:f>'[вопрос 6 и 8 (3).xlsx]20,1'!$E$1</c:f>
              <c:strCache>
                <c:ptCount val="1"/>
                <c:pt idx="0">
                  <c:v>Совершенно не важно</c:v>
                </c:pt>
              </c:strCache>
            </c:strRef>
          </c:tx>
          <c:spPr>
            <a:solidFill>
              <a:srgbClr val="F53009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(3).xlsx]20,1'!$A$2:$A$6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(3).xlsx]20,1'!$E$2:$E$6</c:f>
              <c:numCache>
                <c:formatCode>General</c:formatCode>
                <c:ptCount val="5"/>
                <c:pt idx="0">
                  <c:v>23</c:v>
                </c:pt>
                <c:pt idx="1">
                  <c:v>19</c:v>
                </c:pt>
                <c:pt idx="2">
                  <c:v>18</c:v>
                </c:pt>
                <c:pt idx="3">
                  <c:v>17</c:v>
                </c:pt>
                <c:pt idx="4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E54-4B05-950F-C0930C2BE2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723088"/>
        <c:axId val="196723648"/>
      </c:barChart>
      <c:catAx>
        <c:axId val="196723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723648"/>
        <c:crosses val="autoZero"/>
        <c:auto val="1"/>
        <c:lblAlgn val="ctr"/>
        <c:lblOffset val="100"/>
        <c:noMultiLvlLbl val="0"/>
      </c:catAx>
      <c:valAx>
        <c:axId val="19672364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6723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'[вопрос 6 и 8 (3).xlsx]20.2'!$B$1</c:f>
              <c:strCache>
                <c:ptCount val="1"/>
                <c:pt idx="0">
                  <c:v>Очень важно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(3).xlsx]20.2'!$A$2:$A$6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(3).xlsx]20.2'!$B$2:$B$6</c:f>
              <c:numCache>
                <c:formatCode>0</c:formatCode>
                <c:ptCount val="5"/>
                <c:pt idx="0">
                  <c:v>12</c:v>
                </c:pt>
                <c:pt idx="1">
                  <c:v>11</c:v>
                </c:pt>
                <c:pt idx="2">
                  <c:v>13</c:v>
                </c:pt>
                <c:pt idx="3">
                  <c:v>13</c:v>
                </c:pt>
                <c:pt idx="4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8DC-4068-BBCE-2AE45175E047}"/>
            </c:ext>
          </c:extLst>
        </c:ser>
        <c:ser>
          <c:idx val="1"/>
          <c:order val="1"/>
          <c:tx>
            <c:strRef>
              <c:f>'[вопрос 6 и 8 (3).xlsx]20.2'!$C$1</c:f>
              <c:strCache>
                <c:ptCount val="1"/>
                <c:pt idx="0">
                  <c:v>Скорее важно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(3).xlsx]20.2'!$A$2:$A$6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(3).xlsx]20.2'!$C$2:$C$6</c:f>
              <c:numCache>
                <c:formatCode>0</c:formatCode>
                <c:ptCount val="5"/>
                <c:pt idx="0">
                  <c:v>40</c:v>
                </c:pt>
                <c:pt idx="1">
                  <c:v>46</c:v>
                </c:pt>
                <c:pt idx="2">
                  <c:v>48</c:v>
                </c:pt>
                <c:pt idx="3">
                  <c:v>46</c:v>
                </c:pt>
                <c:pt idx="4">
                  <c:v>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8DC-4068-BBCE-2AE45175E047}"/>
            </c:ext>
          </c:extLst>
        </c:ser>
        <c:ser>
          <c:idx val="2"/>
          <c:order val="2"/>
          <c:tx>
            <c:strRef>
              <c:f>'[вопрос 6 и 8 (3).xlsx]20.2'!$D$1</c:f>
              <c:strCache>
                <c:ptCount val="1"/>
                <c:pt idx="0">
                  <c:v>Скорее не важно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(3).xlsx]20.2'!$A$2:$A$6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(3).xlsx]20.2'!$D$2:$D$6</c:f>
              <c:numCache>
                <c:formatCode>General</c:formatCode>
                <c:ptCount val="5"/>
                <c:pt idx="0">
                  <c:v>35</c:v>
                </c:pt>
                <c:pt idx="1">
                  <c:v>31</c:v>
                </c:pt>
                <c:pt idx="2">
                  <c:v>28</c:v>
                </c:pt>
                <c:pt idx="3">
                  <c:v>29</c:v>
                </c:pt>
                <c:pt idx="4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8DC-4068-BBCE-2AE45175E047}"/>
            </c:ext>
          </c:extLst>
        </c:ser>
        <c:ser>
          <c:idx val="3"/>
          <c:order val="3"/>
          <c:tx>
            <c:strRef>
              <c:f>'[вопрос 6 и 8 (3).xlsx]20.2'!$E$1</c:f>
              <c:strCache>
                <c:ptCount val="1"/>
                <c:pt idx="0">
                  <c:v>Совершенно не важно</c:v>
                </c:pt>
              </c:strCache>
            </c:strRef>
          </c:tx>
          <c:spPr>
            <a:solidFill>
              <a:srgbClr val="F53009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(3).xlsx]20.2'!$A$2:$A$6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(3).xlsx]20.2'!$E$2:$E$6</c:f>
              <c:numCache>
                <c:formatCode>General</c:formatCode>
                <c:ptCount val="5"/>
                <c:pt idx="0">
                  <c:v>13</c:v>
                </c:pt>
                <c:pt idx="1">
                  <c:v>12</c:v>
                </c:pt>
                <c:pt idx="2">
                  <c:v>11</c:v>
                </c:pt>
                <c:pt idx="3">
                  <c:v>12</c:v>
                </c:pt>
                <c:pt idx="4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8DC-4068-BBCE-2AE45175E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727568"/>
        <c:axId val="196728128"/>
      </c:barChart>
      <c:catAx>
        <c:axId val="196727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728128"/>
        <c:crosses val="autoZero"/>
        <c:auto val="1"/>
        <c:lblAlgn val="ctr"/>
        <c:lblOffset val="100"/>
        <c:noMultiLvlLbl val="0"/>
      </c:catAx>
      <c:valAx>
        <c:axId val="19672812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6727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'[вопрос 6 и 8 (3).xlsx]20.4'!$B$1</c:f>
              <c:strCache>
                <c:ptCount val="1"/>
                <c:pt idx="0">
                  <c:v>Очень важно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(3).xlsx]20.4'!$A$2:$A$6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(3).xlsx]20.4'!$B$2:$B$6</c:f>
              <c:numCache>
                <c:formatCode>0</c:formatCode>
                <c:ptCount val="5"/>
                <c:pt idx="0">
                  <c:v>37</c:v>
                </c:pt>
                <c:pt idx="1">
                  <c:v>36</c:v>
                </c:pt>
                <c:pt idx="2">
                  <c:v>40</c:v>
                </c:pt>
                <c:pt idx="3">
                  <c:v>42</c:v>
                </c:pt>
                <c:pt idx="4">
                  <c:v>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07-46A0-84DD-B566098DEB12}"/>
            </c:ext>
          </c:extLst>
        </c:ser>
        <c:ser>
          <c:idx val="1"/>
          <c:order val="1"/>
          <c:tx>
            <c:strRef>
              <c:f>'[вопрос 6 и 8 (3).xlsx]20.4'!$C$1</c:f>
              <c:strCache>
                <c:ptCount val="1"/>
                <c:pt idx="0">
                  <c:v>Скорее важно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(3).xlsx]20.4'!$A$2:$A$6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(3).xlsx]20.4'!$C$2:$C$6</c:f>
              <c:numCache>
                <c:formatCode>0</c:formatCode>
                <c:ptCount val="5"/>
                <c:pt idx="0">
                  <c:v>48</c:v>
                </c:pt>
                <c:pt idx="1">
                  <c:v>46</c:v>
                </c:pt>
                <c:pt idx="2">
                  <c:v>47</c:v>
                </c:pt>
                <c:pt idx="3">
                  <c:v>45</c:v>
                </c:pt>
                <c:pt idx="4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F07-46A0-84DD-B566098DEB12}"/>
            </c:ext>
          </c:extLst>
        </c:ser>
        <c:ser>
          <c:idx val="2"/>
          <c:order val="2"/>
          <c:tx>
            <c:strRef>
              <c:f>'[вопрос 6 и 8 (3).xlsx]20.4'!$D$1</c:f>
              <c:strCache>
                <c:ptCount val="1"/>
                <c:pt idx="0">
                  <c:v>Скорее не важно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(3).xlsx]20.4'!$A$2:$A$6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(3).xlsx]20.4'!$D$2:$D$6</c:f>
              <c:numCache>
                <c:formatCode>General</c:formatCode>
                <c:ptCount val="5"/>
                <c:pt idx="0">
                  <c:v>12</c:v>
                </c:pt>
                <c:pt idx="1">
                  <c:v>13</c:v>
                </c:pt>
                <c:pt idx="2">
                  <c:v>10</c:v>
                </c:pt>
                <c:pt idx="3">
                  <c:v>9</c:v>
                </c:pt>
                <c:pt idx="4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F07-46A0-84DD-B566098DEB12}"/>
            </c:ext>
          </c:extLst>
        </c:ser>
        <c:ser>
          <c:idx val="3"/>
          <c:order val="3"/>
          <c:tx>
            <c:strRef>
              <c:f>'[вопрос 6 и 8 (3).xlsx]20.4'!$E$1</c:f>
              <c:strCache>
                <c:ptCount val="1"/>
                <c:pt idx="0">
                  <c:v>Совершенно не важно</c:v>
                </c:pt>
              </c:strCache>
            </c:strRef>
          </c:tx>
          <c:spPr>
            <a:solidFill>
              <a:srgbClr val="F53009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(3).xlsx]20.4'!$A$2:$A$6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(3).xlsx]20.4'!$E$2:$E$6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F07-46A0-84DD-B566098DEB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732048"/>
        <c:axId val="196732608"/>
      </c:barChart>
      <c:catAx>
        <c:axId val="196732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732608"/>
        <c:crosses val="autoZero"/>
        <c:auto val="1"/>
        <c:lblAlgn val="ctr"/>
        <c:lblOffset val="100"/>
        <c:noMultiLvlLbl val="0"/>
      </c:catAx>
      <c:valAx>
        <c:axId val="19673260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6732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'[вопрос 6 и 8 (3).xlsx]20.5'!$B$1</c:f>
              <c:strCache>
                <c:ptCount val="1"/>
                <c:pt idx="0">
                  <c:v>Очень важно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(3).xlsx]20.5'!$A$2:$A$6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(3).xlsx]20.5'!$B$2:$B$6</c:f>
              <c:numCache>
                <c:formatCode>0</c:formatCode>
                <c:ptCount val="5"/>
                <c:pt idx="0">
                  <c:v>26</c:v>
                </c:pt>
                <c:pt idx="1">
                  <c:v>24</c:v>
                </c:pt>
                <c:pt idx="2">
                  <c:v>29</c:v>
                </c:pt>
                <c:pt idx="3">
                  <c:v>32</c:v>
                </c:pt>
                <c:pt idx="4">
                  <c:v>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A1-4EE6-BE0A-F52CDFF9F8B4}"/>
            </c:ext>
          </c:extLst>
        </c:ser>
        <c:ser>
          <c:idx val="1"/>
          <c:order val="1"/>
          <c:tx>
            <c:strRef>
              <c:f>'[вопрос 6 и 8 (3).xlsx]20.5'!$C$1</c:f>
              <c:strCache>
                <c:ptCount val="1"/>
                <c:pt idx="0">
                  <c:v>Скорее важно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(3).xlsx]20.5'!$A$2:$A$6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(3).xlsx]20.5'!$C$2:$C$6</c:f>
              <c:numCache>
                <c:formatCode>0</c:formatCode>
                <c:ptCount val="5"/>
                <c:pt idx="0">
                  <c:v>46</c:v>
                </c:pt>
                <c:pt idx="1">
                  <c:v>41</c:v>
                </c:pt>
                <c:pt idx="2">
                  <c:v>42</c:v>
                </c:pt>
                <c:pt idx="3">
                  <c:v>46</c:v>
                </c:pt>
                <c:pt idx="4">
                  <c:v>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3A1-4EE6-BE0A-F52CDFF9F8B4}"/>
            </c:ext>
          </c:extLst>
        </c:ser>
        <c:ser>
          <c:idx val="2"/>
          <c:order val="2"/>
          <c:tx>
            <c:strRef>
              <c:f>'[вопрос 6 и 8 (3).xlsx]20.5'!$D$1</c:f>
              <c:strCache>
                <c:ptCount val="1"/>
                <c:pt idx="0">
                  <c:v>Скорее не важно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(3).xlsx]20.5'!$A$2:$A$6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(3).xlsx]20.5'!$D$2:$D$6</c:f>
              <c:numCache>
                <c:formatCode>General</c:formatCode>
                <c:ptCount val="5"/>
                <c:pt idx="0">
                  <c:v>21</c:v>
                </c:pt>
                <c:pt idx="1">
                  <c:v>24</c:v>
                </c:pt>
                <c:pt idx="2">
                  <c:v>20</c:v>
                </c:pt>
                <c:pt idx="3">
                  <c:v>17</c:v>
                </c:pt>
                <c:pt idx="4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3A1-4EE6-BE0A-F52CDFF9F8B4}"/>
            </c:ext>
          </c:extLst>
        </c:ser>
        <c:ser>
          <c:idx val="3"/>
          <c:order val="3"/>
          <c:tx>
            <c:strRef>
              <c:f>'[вопрос 6 и 8 (3).xlsx]20.5'!$E$1</c:f>
              <c:strCache>
                <c:ptCount val="1"/>
                <c:pt idx="0">
                  <c:v>Совершенно не важно</c:v>
                </c:pt>
              </c:strCache>
            </c:strRef>
          </c:tx>
          <c:spPr>
            <a:solidFill>
              <a:srgbClr val="F53009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(3).xlsx]20.5'!$A$2:$A$6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(3).xlsx]20.5'!$E$2:$E$6</c:f>
              <c:numCache>
                <c:formatCode>General</c:formatCode>
                <c:ptCount val="5"/>
                <c:pt idx="0">
                  <c:v>7</c:v>
                </c:pt>
                <c:pt idx="1">
                  <c:v>11</c:v>
                </c:pt>
                <c:pt idx="2">
                  <c:v>9</c:v>
                </c:pt>
                <c:pt idx="3">
                  <c:v>5</c:v>
                </c:pt>
                <c:pt idx="4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3A1-4EE6-BE0A-F52CDFF9F8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736528"/>
        <c:axId val="196737088"/>
      </c:barChart>
      <c:catAx>
        <c:axId val="196736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6737088"/>
        <c:crosses val="autoZero"/>
        <c:auto val="1"/>
        <c:lblAlgn val="ctr"/>
        <c:lblOffset val="100"/>
        <c:noMultiLvlLbl val="0"/>
      </c:catAx>
      <c:valAx>
        <c:axId val="19673708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673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805895137284063E-2"/>
          <c:y val="0"/>
          <c:w val="0.89580407417666497"/>
          <c:h val="0.93852275868245627"/>
        </c:manualLayout>
      </c:layout>
      <c:scatterChart>
        <c:scatterStyle val="lineMarker"/>
        <c:varyColors val="0"/>
        <c:ser>
          <c:idx val="3"/>
          <c:order val="0"/>
          <c:tx>
            <c:strRef>
              <c:f>'ИС РАН'!$C$1</c:f>
              <c:strCache>
                <c:ptCount val="1"/>
                <c:pt idx="0">
                  <c:v>2012</c:v>
                </c:pt>
              </c:strCache>
            </c:strRef>
          </c:tx>
          <c:spPr>
            <a:ln w="3810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  <a:prstDash val="sysDot"/>
              </a:ln>
              <a:effectLst/>
            </c:spPr>
          </c:marker>
          <c:dLbls>
            <c:delete val="1"/>
          </c:dLbls>
          <c:xVal>
            <c:numRef>
              <c:f>'ИС РАН'!$C$2:$C$16</c:f>
              <c:numCache>
                <c:formatCode>0</c:formatCode>
                <c:ptCount val="15"/>
                <c:pt idx="0">
                  <c:v>1.6</c:v>
                </c:pt>
                <c:pt idx="1">
                  <c:v>12.9</c:v>
                </c:pt>
                <c:pt idx="2">
                  <c:v>13.5</c:v>
                </c:pt>
                <c:pt idx="3">
                  <c:v>34.9</c:v>
                </c:pt>
                <c:pt idx="4">
                  <c:v>27.7</c:v>
                </c:pt>
                <c:pt idx="5">
                  <c:v>8.6999999999999993</c:v>
                </c:pt>
                <c:pt idx="6">
                  <c:v>0.7</c:v>
                </c:pt>
                <c:pt idx="7">
                  <c:v>-0.7</c:v>
                </c:pt>
                <c:pt idx="8">
                  <c:v>-8.6999999999999993</c:v>
                </c:pt>
                <c:pt idx="9">
                  <c:v>-27.7</c:v>
                </c:pt>
                <c:pt idx="10">
                  <c:v>-34.9</c:v>
                </c:pt>
                <c:pt idx="11">
                  <c:v>-13.5</c:v>
                </c:pt>
                <c:pt idx="12">
                  <c:v>-12.9</c:v>
                </c:pt>
                <c:pt idx="13">
                  <c:v>-1.6</c:v>
                </c:pt>
                <c:pt idx="14">
                  <c:v>1.6</c:v>
                </c:pt>
              </c:numCache>
            </c:numRef>
          </c:xVal>
          <c:yVal>
            <c:numRef>
              <c:f>'ИС РАН'!$G$2:$G$16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1982-4403-8593-ED7DE746652E}"/>
            </c:ext>
          </c:extLst>
        </c:ser>
        <c:ser>
          <c:idx val="2"/>
          <c:order val="1"/>
          <c:tx>
            <c:strRef>
              <c:f>'ИС РАН'!$D$1</c:f>
              <c:strCache>
                <c:ptCount val="1"/>
                <c:pt idx="0">
                  <c:v>февраль 2014</c:v>
                </c:pt>
              </c:strCache>
            </c:strRef>
          </c:tx>
          <c:spPr>
            <a:ln w="25400" cap="rnd">
              <a:solidFill>
                <a:srgbClr val="00B050"/>
              </a:solidFill>
              <a:prstDash val="lgDash"/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  <a:prstDash val="solid"/>
              </a:ln>
              <a:effectLst/>
            </c:spPr>
          </c:marker>
          <c:dLbls>
            <c:delete val="1"/>
          </c:dLbls>
          <c:xVal>
            <c:numRef>
              <c:f>'ИС РАН'!$D$2:$D$16</c:f>
              <c:numCache>
                <c:formatCode>0</c:formatCode>
                <c:ptCount val="15"/>
                <c:pt idx="0">
                  <c:v>1.5</c:v>
                </c:pt>
                <c:pt idx="1">
                  <c:v>7.8</c:v>
                </c:pt>
                <c:pt idx="2">
                  <c:v>16.7</c:v>
                </c:pt>
                <c:pt idx="3">
                  <c:v>46</c:v>
                </c:pt>
                <c:pt idx="4">
                  <c:v>22.9</c:v>
                </c:pt>
                <c:pt idx="5">
                  <c:v>4.0999999999999996</c:v>
                </c:pt>
                <c:pt idx="6">
                  <c:v>1.7</c:v>
                </c:pt>
                <c:pt idx="7">
                  <c:v>-1.7</c:v>
                </c:pt>
                <c:pt idx="8">
                  <c:v>-4.0999999999999996</c:v>
                </c:pt>
                <c:pt idx="9">
                  <c:v>-22.9</c:v>
                </c:pt>
                <c:pt idx="10">
                  <c:v>-46</c:v>
                </c:pt>
                <c:pt idx="11">
                  <c:v>-16.7</c:v>
                </c:pt>
                <c:pt idx="12">
                  <c:v>-7.8</c:v>
                </c:pt>
                <c:pt idx="13">
                  <c:v>-1.5</c:v>
                </c:pt>
                <c:pt idx="14">
                  <c:v>1.5</c:v>
                </c:pt>
              </c:numCache>
            </c:numRef>
          </c:xVal>
          <c:yVal>
            <c:numRef>
              <c:f>'ИС РАН'!$G$2:$G$16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D-1982-4403-8593-ED7DE746652E}"/>
            </c:ext>
          </c:extLst>
        </c:ser>
        <c:ser>
          <c:idx val="4"/>
          <c:order val="2"/>
          <c:tx>
            <c:strRef>
              <c:f>'ИС РАН'!$E$1</c:f>
              <c:strCache>
                <c:ptCount val="1"/>
                <c:pt idx="0">
                  <c:v>март 2015</c:v>
                </c:pt>
              </c:strCache>
            </c:strRef>
          </c:tx>
          <c:spPr>
            <a:ln w="25400" cap="rnd">
              <a:solidFill>
                <a:srgbClr val="7030A0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  <a:prstDash val="solid"/>
              </a:ln>
              <a:effectLst/>
            </c:spPr>
          </c:marker>
          <c:dLbls>
            <c:delete val="1"/>
          </c:dLbls>
          <c:xVal>
            <c:numRef>
              <c:f>'ИС РАН'!$E$2:$E$16</c:f>
              <c:numCache>
                <c:formatCode>0</c:formatCode>
                <c:ptCount val="15"/>
                <c:pt idx="0">
                  <c:v>1.1000000000000001</c:v>
                </c:pt>
                <c:pt idx="1">
                  <c:v>5.5</c:v>
                </c:pt>
                <c:pt idx="2">
                  <c:v>24.9</c:v>
                </c:pt>
                <c:pt idx="3">
                  <c:v>32.1</c:v>
                </c:pt>
                <c:pt idx="4">
                  <c:v>24.2</c:v>
                </c:pt>
                <c:pt idx="5">
                  <c:v>11.2</c:v>
                </c:pt>
                <c:pt idx="6">
                  <c:v>1.7</c:v>
                </c:pt>
                <c:pt idx="7">
                  <c:v>-1.7</c:v>
                </c:pt>
                <c:pt idx="8">
                  <c:v>-11.2</c:v>
                </c:pt>
                <c:pt idx="9">
                  <c:v>-24.2</c:v>
                </c:pt>
                <c:pt idx="10">
                  <c:v>-32.1</c:v>
                </c:pt>
                <c:pt idx="11">
                  <c:v>-24.9</c:v>
                </c:pt>
                <c:pt idx="12">
                  <c:v>-5.5</c:v>
                </c:pt>
                <c:pt idx="13">
                  <c:v>-1.1000000000000001</c:v>
                </c:pt>
                <c:pt idx="14">
                  <c:v>1.1000000000000001</c:v>
                </c:pt>
              </c:numCache>
            </c:numRef>
          </c:xVal>
          <c:yVal>
            <c:numRef>
              <c:f>'ИС РАН'!$G$2:$G$16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B-1982-4403-8593-ED7DE746652E}"/>
            </c:ext>
          </c:extLst>
        </c:ser>
        <c:ser>
          <c:idx val="0"/>
          <c:order val="3"/>
          <c:tx>
            <c:strRef>
              <c:f>'ИС РАН'!$F$1</c:f>
              <c:strCache>
                <c:ptCount val="1"/>
                <c:pt idx="0">
                  <c:v>март 2016</c:v>
                </c:pt>
              </c:strCache>
            </c:strRef>
          </c:tx>
          <c:spPr>
            <a:ln w="38100" cap="rnd">
              <a:solidFill>
                <a:srgbClr val="F53009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9E0000"/>
              </a:solidFill>
              <a:ln w="9525">
                <a:solidFill>
                  <a:srgbClr val="F53009"/>
                </a:solidFill>
              </a:ln>
              <a:effectLst/>
            </c:spPr>
          </c:marker>
          <c:dLbls>
            <c:delete val="1"/>
          </c:dLbls>
          <c:xVal>
            <c:numRef>
              <c:f>'ИС РАН'!$F$2:$F$16</c:f>
              <c:numCache>
                <c:formatCode>0</c:formatCode>
                <c:ptCount val="15"/>
                <c:pt idx="0">
                  <c:v>1.4</c:v>
                </c:pt>
                <c:pt idx="1">
                  <c:v>15.8</c:v>
                </c:pt>
                <c:pt idx="2">
                  <c:v>18.8</c:v>
                </c:pt>
                <c:pt idx="3">
                  <c:v>33.700000000000003</c:v>
                </c:pt>
                <c:pt idx="4">
                  <c:v>23.6</c:v>
                </c:pt>
                <c:pt idx="5">
                  <c:v>6.1</c:v>
                </c:pt>
                <c:pt idx="6">
                  <c:v>0.5</c:v>
                </c:pt>
                <c:pt idx="7">
                  <c:v>-0.5</c:v>
                </c:pt>
                <c:pt idx="8">
                  <c:v>-6.1</c:v>
                </c:pt>
                <c:pt idx="9">
                  <c:v>-23.6</c:v>
                </c:pt>
                <c:pt idx="10">
                  <c:v>-33.700000000000003</c:v>
                </c:pt>
                <c:pt idx="11">
                  <c:v>-18.8</c:v>
                </c:pt>
                <c:pt idx="12">
                  <c:v>-15.8</c:v>
                </c:pt>
                <c:pt idx="13">
                  <c:v>-1.4</c:v>
                </c:pt>
                <c:pt idx="14">
                  <c:v>1.4</c:v>
                </c:pt>
              </c:numCache>
            </c:numRef>
          </c:xVal>
          <c:yVal>
            <c:numRef>
              <c:f>'ИС РАН'!$G$2:$G$16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3A-1982-4403-8593-ED7DE74665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53936912"/>
        <c:axId val="153937472"/>
      </c:scatterChart>
      <c:valAx>
        <c:axId val="153936912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153937472"/>
        <c:crosses val="autoZero"/>
        <c:crossBetween val="midCat"/>
      </c:valAx>
      <c:valAx>
        <c:axId val="153937472"/>
        <c:scaling>
          <c:orientation val="minMax"/>
          <c:max val="7.5"/>
          <c:min val="0.5"/>
        </c:scaling>
        <c:delete val="1"/>
        <c:axPos val="l"/>
        <c:numFmt formatCode="General" sourceLinked="1"/>
        <c:majorTickMark val="out"/>
        <c:minorTickMark val="none"/>
        <c:tickLblPos val="nextTo"/>
        <c:crossAx val="15393691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313094661542458E-2"/>
          <c:y val="0.90205364785559705"/>
          <c:w val="0.95138741326476128"/>
          <c:h val="8.33118713487018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735870516185476"/>
          <c:y val="6.0185185185185182E-2"/>
          <c:w val="0.72764129483814521"/>
          <c:h val="0.7922448235637211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'[вопрос 6 и 8 (3).xlsx]20.3'!$B$1</c:f>
              <c:strCache>
                <c:ptCount val="1"/>
                <c:pt idx="0">
                  <c:v>Очень важно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(3).xlsx]20.3'!$A$2:$A$6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(3).xlsx]20.3'!$B$2:$B$6</c:f>
              <c:numCache>
                <c:formatCode>0</c:formatCode>
                <c:ptCount val="5"/>
                <c:pt idx="0">
                  <c:v>21</c:v>
                </c:pt>
                <c:pt idx="1">
                  <c:v>23</c:v>
                </c:pt>
                <c:pt idx="2">
                  <c:v>30</c:v>
                </c:pt>
                <c:pt idx="3">
                  <c:v>37</c:v>
                </c:pt>
                <c:pt idx="4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E8B-4233-B667-999FE66E6CC1}"/>
            </c:ext>
          </c:extLst>
        </c:ser>
        <c:ser>
          <c:idx val="1"/>
          <c:order val="1"/>
          <c:tx>
            <c:strRef>
              <c:f>'[вопрос 6 и 8 (3).xlsx]20.3'!$C$1</c:f>
              <c:strCache>
                <c:ptCount val="1"/>
                <c:pt idx="0">
                  <c:v>Скорее важно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(3).xlsx]20.3'!$A$2:$A$6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(3).xlsx]20.3'!$C$2:$C$6</c:f>
              <c:numCache>
                <c:formatCode>0</c:formatCode>
                <c:ptCount val="5"/>
                <c:pt idx="0">
                  <c:v>54</c:v>
                </c:pt>
                <c:pt idx="1">
                  <c:v>52</c:v>
                </c:pt>
                <c:pt idx="2">
                  <c:v>49</c:v>
                </c:pt>
                <c:pt idx="3">
                  <c:v>45</c:v>
                </c:pt>
                <c:pt idx="4">
                  <c:v>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E8B-4233-B667-999FE66E6CC1}"/>
            </c:ext>
          </c:extLst>
        </c:ser>
        <c:ser>
          <c:idx val="2"/>
          <c:order val="2"/>
          <c:tx>
            <c:strRef>
              <c:f>'[вопрос 6 и 8 (3).xlsx]20.3'!$D$1</c:f>
              <c:strCache>
                <c:ptCount val="1"/>
                <c:pt idx="0">
                  <c:v>Скорее не важно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(3).xlsx]20.3'!$A$2:$A$6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(3).xlsx]20.3'!$D$2:$D$6</c:f>
              <c:numCache>
                <c:formatCode>General</c:formatCode>
                <c:ptCount val="5"/>
                <c:pt idx="0">
                  <c:v>21</c:v>
                </c:pt>
                <c:pt idx="1">
                  <c:v>18</c:v>
                </c:pt>
                <c:pt idx="2">
                  <c:v>16</c:v>
                </c:pt>
                <c:pt idx="3">
                  <c:v>14</c:v>
                </c:pt>
                <c:pt idx="4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E8B-4233-B667-999FE66E6CC1}"/>
            </c:ext>
          </c:extLst>
        </c:ser>
        <c:ser>
          <c:idx val="3"/>
          <c:order val="3"/>
          <c:tx>
            <c:strRef>
              <c:f>'[вопрос 6 и 8 (3).xlsx]20.3'!$E$1</c:f>
              <c:strCache>
                <c:ptCount val="1"/>
                <c:pt idx="0">
                  <c:v>Совершенно не важно</c:v>
                </c:pt>
              </c:strCache>
            </c:strRef>
          </c:tx>
          <c:spPr>
            <a:solidFill>
              <a:srgbClr val="F53009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(3).xlsx]20.3'!$A$2:$A$6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(3).xlsx]20.3'!$E$2:$E$6</c:f>
              <c:numCache>
                <c:formatCode>General</c:formatCode>
                <c:ptCount val="5"/>
                <c:pt idx="0">
                  <c:v>4</c:v>
                </c:pt>
                <c:pt idx="1">
                  <c:v>7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E8B-4233-B667-999FE66E6C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7150784"/>
        <c:axId val="197151344"/>
      </c:barChart>
      <c:catAx>
        <c:axId val="197150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7151344"/>
        <c:crosses val="autoZero"/>
        <c:auto val="1"/>
        <c:lblAlgn val="ctr"/>
        <c:lblOffset val="100"/>
        <c:noMultiLvlLbl val="0"/>
      </c:catAx>
      <c:valAx>
        <c:axId val="19715134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7150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'23.3'!$B$1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FF33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'23.3'!$A$2:$A$6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'23.3'!$B$2:$B$6</c:f>
              <c:numCache>
                <c:formatCode>0</c:formatCode>
                <c:ptCount val="5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4F-45EE-AF0E-BE83C0167F2E}"/>
            </c:ext>
          </c:extLst>
        </c:ser>
        <c:ser>
          <c:idx val="1"/>
          <c:order val="1"/>
          <c:tx>
            <c:strRef>
              <c:f>'23.3'!$C$1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'23.3'!$A$2:$A$6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'23.3'!$C$2:$C$6</c:f>
              <c:numCache>
                <c:formatCode>0</c:formatCode>
                <c:ptCount val="5"/>
                <c:pt idx="0">
                  <c:v>3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74F-45EE-AF0E-BE83C0167F2E}"/>
            </c:ext>
          </c:extLst>
        </c:ser>
        <c:ser>
          <c:idx val="2"/>
          <c:order val="2"/>
          <c:tx>
            <c:strRef>
              <c:f>'23.3'!$D$1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'23.3'!$A$2:$A$6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'23.3'!$D$2:$D$6</c:f>
              <c:numCache>
                <c:formatCode>General</c:formatCode>
                <c:ptCount val="5"/>
                <c:pt idx="0">
                  <c:v>17</c:v>
                </c:pt>
                <c:pt idx="1">
                  <c:v>13</c:v>
                </c:pt>
                <c:pt idx="2">
                  <c:v>10</c:v>
                </c:pt>
                <c:pt idx="3">
                  <c:v>12</c:v>
                </c:pt>
                <c:pt idx="4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74F-45EE-AF0E-BE83C0167F2E}"/>
            </c:ext>
          </c:extLst>
        </c:ser>
        <c:ser>
          <c:idx val="3"/>
          <c:order val="3"/>
          <c:tx>
            <c:strRef>
              <c:f>'23.3'!$E$1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'23.3'!$A$2:$A$6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'23.3'!$E$2:$E$6</c:f>
              <c:numCache>
                <c:formatCode>General</c:formatCode>
                <c:ptCount val="5"/>
                <c:pt idx="0">
                  <c:v>21</c:v>
                </c:pt>
                <c:pt idx="1">
                  <c:v>25</c:v>
                </c:pt>
                <c:pt idx="2">
                  <c:v>26</c:v>
                </c:pt>
                <c:pt idx="3">
                  <c:v>31</c:v>
                </c:pt>
                <c:pt idx="4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74F-45EE-AF0E-BE83C0167F2E}"/>
            </c:ext>
          </c:extLst>
        </c:ser>
        <c:ser>
          <c:idx val="4"/>
          <c:order val="4"/>
          <c:tx>
            <c:strRef>
              <c:f>'23.3'!$F$1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'23.3'!$A$2:$A$6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'23.3'!$F$2:$F$6</c:f>
              <c:numCache>
                <c:formatCode>0</c:formatCode>
                <c:ptCount val="5"/>
                <c:pt idx="0" formatCode="General">
                  <c:v>57</c:v>
                </c:pt>
                <c:pt idx="1">
                  <c:v>59</c:v>
                </c:pt>
                <c:pt idx="2">
                  <c:v>60</c:v>
                </c:pt>
                <c:pt idx="3">
                  <c:v>54</c:v>
                </c:pt>
                <c:pt idx="4">
                  <c:v>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74F-45EE-AF0E-BE83C0167F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197155264"/>
        <c:axId val="197155824"/>
      </c:barChart>
      <c:catAx>
        <c:axId val="197155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7155824"/>
        <c:crosses val="autoZero"/>
        <c:auto val="1"/>
        <c:lblAlgn val="ctr"/>
        <c:lblOffset val="100"/>
        <c:noMultiLvlLbl val="0"/>
      </c:catAx>
      <c:valAx>
        <c:axId val="197155824"/>
        <c:scaling>
          <c:orientation val="minMax"/>
          <c:max val="100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197155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aseline="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25413750364538"/>
          <c:y val="2.7350857068571554E-2"/>
          <c:w val="0.84304314735254771"/>
          <c:h val="0.6212804939051835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'[вопрос 6 и 8 (3).xlsx]27.1'!$B$1</c:f>
              <c:strCache>
                <c:ptCount val="1"/>
                <c:pt idx="0">
                  <c:v>Безусловно согласны с тем, что Россия должна стать демократическим государством, в котором обеспечиваются права человека, свобода самовыпадения личности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(3).xlsx]27.1'!$A$2:$A$6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(3).xlsx]27.1'!$B$2:$B$6</c:f>
              <c:numCache>
                <c:formatCode>0</c:formatCode>
                <c:ptCount val="5"/>
                <c:pt idx="0">
                  <c:v>22</c:v>
                </c:pt>
                <c:pt idx="1">
                  <c:v>29</c:v>
                </c:pt>
                <c:pt idx="2">
                  <c:v>31</c:v>
                </c:pt>
                <c:pt idx="3">
                  <c:v>33</c:v>
                </c:pt>
                <c:pt idx="4">
                  <c:v>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AC-4B8D-B33F-490A7A83260B}"/>
            </c:ext>
          </c:extLst>
        </c:ser>
        <c:ser>
          <c:idx val="1"/>
          <c:order val="1"/>
          <c:tx>
            <c:strRef>
              <c:f>'[вопрос 6 и 8 (3).xlsx]27.1'!$C$1</c:f>
              <c:strCache>
                <c:ptCount val="1"/>
                <c:pt idx="0">
                  <c:v>Скорее согласны с тем, что Россия должна стать демократическим государством, в котором обеспечиваются права человека, свобода самовыпадения личности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(3).xlsx]27.1'!$A$2:$A$6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(3).xlsx]27.1'!$C$2:$C$6</c:f>
              <c:numCache>
                <c:formatCode>0</c:formatCode>
                <c:ptCount val="5"/>
                <c:pt idx="0">
                  <c:v>32</c:v>
                </c:pt>
                <c:pt idx="1">
                  <c:v>36</c:v>
                </c:pt>
                <c:pt idx="2">
                  <c:v>32</c:v>
                </c:pt>
                <c:pt idx="3">
                  <c:v>34</c:v>
                </c:pt>
                <c:pt idx="4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0AC-4B8D-B33F-490A7A83260B}"/>
            </c:ext>
          </c:extLst>
        </c:ser>
        <c:ser>
          <c:idx val="2"/>
          <c:order val="2"/>
          <c:tx>
            <c:strRef>
              <c:f>'[вопрос 6 и 8 (3).xlsx]27.1'!$D$1</c:f>
              <c:strCache>
                <c:ptCount val="1"/>
                <c:pt idx="0">
                  <c:v>Скорее согласны с тем, что в России демократия не приживется и страна нуждается в твердой единоличной власти, способной обеспечить порядок, единство страны и ее суверинитет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(3).xlsx]27.1'!$A$2:$A$6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(3).xlsx]27.1'!$D$2:$D$6</c:f>
              <c:numCache>
                <c:formatCode>General</c:formatCode>
                <c:ptCount val="5"/>
                <c:pt idx="0">
                  <c:v>29</c:v>
                </c:pt>
                <c:pt idx="1">
                  <c:v>24</c:v>
                </c:pt>
                <c:pt idx="2">
                  <c:v>27</c:v>
                </c:pt>
                <c:pt idx="3">
                  <c:v>23</c:v>
                </c:pt>
                <c:pt idx="4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AC-4B8D-B33F-490A7A83260B}"/>
            </c:ext>
          </c:extLst>
        </c:ser>
        <c:ser>
          <c:idx val="3"/>
          <c:order val="3"/>
          <c:tx>
            <c:strRef>
              <c:f>'[вопрос 6 и 8 (3).xlsx]27.1'!$E$1</c:f>
              <c:strCache>
                <c:ptCount val="1"/>
                <c:pt idx="0">
                  <c:v>Безусловно согласны с тем, что в России демократия не приживется и страна нуждается в твердой единоличной власти, способной обеспечить порядок, единство страны и ее суверенитет</c:v>
                </c:pt>
              </c:strCache>
            </c:strRef>
          </c:tx>
          <c:spPr>
            <a:solidFill>
              <a:srgbClr val="F53009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(3).xlsx]27.1'!$A$2:$A$6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(3).xlsx]27.1'!$E$2:$E$6</c:f>
              <c:numCache>
                <c:formatCode>General</c:formatCode>
                <c:ptCount val="5"/>
                <c:pt idx="0">
                  <c:v>17</c:v>
                </c:pt>
                <c:pt idx="1">
                  <c:v>11</c:v>
                </c:pt>
                <c:pt idx="2">
                  <c:v>10</c:v>
                </c:pt>
                <c:pt idx="3">
                  <c:v>10</c:v>
                </c:pt>
                <c:pt idx="4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0AC-4B8D-B33F-490A7A8326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444208"/>
        <c:axId val="198444768"/>
      </c:barChart>
      <c:catAx>
        <c:axId val="198444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8444768"/>
        <c:crosses val="autoZero"/>
        <c:auto val="1"/>
        <c:lblAlgn val="ctr"/>
        <c:lblOffset val="100"/>
        <c:noMultiLvlLbl val="0"/>
      </c:catAx>
      <c:valAx>
        <c:axId val="19844476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8444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324146981627296E-2"/>
          <c:y val="0.6571233750790455"/>
          <c:w val="0.97257370953630795"/>
          <c:h val="0.34169986691971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aseline="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539548183344239"/>
          <c:y val="9.6930175291735216E-4"/>
          <c:w val="0.81218347227359378"/>
          <c:h val="0.6070560737724067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'[вопрос 6 и 8 (3).xlsx]27.4'!$B$1</c:f>
              <c:strCache>
                <c:ptCount val="1"/>
                <c:pt idx="0">
                  <c:v>Безусловно согласны с тем, что Россия должна быть великой державой, с мощными вооруженными силами, и влиять на политические процессы в мире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(3).xlsx]27.4'!$A$2:$A$6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(3).xlsx]27.4'!$B$2:$B$6</c:f>
              <c:numCache>
                <c:formatCode>0</c:formatCode>
                <c:ptCount val="5"/>
                <c:pt idx="0">
                  <c:v>27</c:v>
                </c:pt>
                <c:pt idx="1">
                  <c:v>28</c:v>
                </c:pt>
                <c:pt idx="2">
                  <c:v>27</c:v>
                </c:pt>
                <c:pt idx="3">
                  <c:v>30</c:v>
                </c:pt>
                <c:pt idx="4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DF-4485-95B9-161E212299B1}"/>
            </c:ext>
          </c:extLst>
        </c:ser>
        <c:ser>
          <c:idx val="1"/>
          <c:order val="1"/>
          <c:tx>
            <c:strRef>
              <c:f>'[вопрос 6 и 8 (3).xlsx]27.4'!$C$1</c:f>
              <c:strCache>
                <c:ptCount val="1"/>
                <c:pt idx="0">
                  <c:v>Скорее согласны с тем, что Россия должна быть великой державой, с мощными вооруженными силами, и влиять на политические процессы в мире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(3).xlsx]27.4'!$A$2:$A$6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(3).xlsx]27.4'!$C$2:$C$6</c:f>
              <c:numCache>
                <c:formatCode>0</c:formatCode>
                <c:ptCount val="5"/>
                <c:pt idx="0">
                  <c:v>24</c:v>
                </c:pt>
                <c:pt idx="1">
                  <c:v>25</c:v>
                </c:pt>
                <c:pt idx="2">
                  <c:v>25</c:v>
                </c:pt>
                <c:pt idx="3">
                  <c:v>28</c:v>
                </c:pt>
                <c:pt idx="4">
                  <c:v>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BDF-4485-95B9-161E212299B1}"/>
            </c:ext>
          </c:extLst>
        </c:ser>
        <c:ser>
          <c:idx val="2"/>
          <c:order val="2"/>
          <c:tx>
            <c:strRef>
              <c:f>'[вопрос 6 и 8 (3).xlsx]27.4'!$D$1</c:f>
              <c:strCache>
                <c:ptCount val="1"/>
                <c:pt idx="0">
                  <c:v>Скорее согласны с тем, что Россия должна заботиться о благосостоянии своих граждан, а не стремиться к укреплению державной мощи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(3).xlsx]27.4'!$A$2:$A$6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(3).xlsx]27.4'!$D$2:$D$6</c:f>
              <c:numCache>
                <c:formatCode>General</c:formatCode>
                <c:ptCount val="5"/>
                <c:pt idx="0">
                  <c:v>32</c:v>
                </c:pt>
                <c:pt idx="1">
                  <c:v>30</c:v>
                </c:pt>
                <c:pt idx="2">
                  <c:v>29</c:v>
                </c:pt>
                <c:pt idx="3">
                  <c:v>27</c:v>
                </c:pt>
                <c:pt idx="4">
                  <c:v>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BDF-4485-95B9-161E212299B1}"/>
            </c:ext>
          </c:extLst>
        </c:ser>
        <c:ser>
          <c:idx val="3"/>
          <c:order val="3"/>
          <c:tx>
            <c:strRef>
              <c:f>'[вопрос 6 и 8 (3).xlsx]27.4'!$E$1</c:f>
              <c:strCache>
                <c:ptCount val="1"/>
                <c:pt idx="0">
                  <c:v>Безусловно согласны с тем, что Россия должна заботиться о благосостоянии своих граждан, а не стремиться к укреплению державной мощи</c:v>
                </c:pt>
              </c:strCache>
            </c:strRef>
          </c:tx>
          <c:spPr>
            <a:solidFill>
              <a:srgbClr val="F53009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 (3).xlsx]27.4'!$A$2:$A$6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 (3).xlsx]27.4'!$E$2:$E$6</c:f>
              <c:numCache>
                <c:formatCode>General</c:formatCode>
                <c:ptCount val="5"/>
                <c:pt idx="0">
                  <c:v>17</c:v>
                </c:pt>
                <c:pt idx="1">
                  <c:v>17</c:v>
                </c:pt>
                <c:pt idx="2">
                  <c:v>19</c:v>
                </c:pt>
                <c:pt idx="3">
                  <c:v>15</c:v>
                </c:pt>
                <c:pt idx="4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BDF-4485-95B9-161E212299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8448688"/>
        <c:axId val="198449248"/>
      </c:barChart>
      <c:catAx>
        <c:axId val="198448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8449248"/>
        <c:crosses val="autoZero"/>
        <c:auto val="1"/>
        <c:lblAlgn val="ctr"/>
        <c:lblOffset val="100"/>
        <c:noMultiLvlLbl val="0"/>
      </c:catAx>
      <c:valAx>
        <c:axId val="19844924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8448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891349421943721E-2"/>
          <c:y val="0.63271743236641642"/>
          <c:w val="0.9871086505780563"/>
          <c:h val="0.340526745362812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aseline="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496828148935799"/>
          <c:y val="0"/>
          <c:w val="0.82134487747236362"/>
          <c:h val="0.91158673347649721"/>
        </c:manualLayout>
      </c:layout>
      <c:scatterChart>
        <c:scatterStyle val="lineMarker"/>
        <c:varyColors val="0"/>
        <c:ser>
          <c:idx val="3"/>
          <c:order val="0"/>
          <c:tx>
            <c:strRef>
              <c:f>'ИС РАН (2)'!$C$1</c:f>
              <c:strCache>
                <c:ptCount val="1"/>
                <c:pt idx="0">
                  <c:v>март 2012</c:v>
                </c:pt>
              </c:strCache>
            </c:strRef>
          </c:tx>
          <c:spPr>
            <a:ln w="31750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  <a:prstDash val="sysDot"/>
              </a:ln>
              <a:effectLst/>
            </c:spPr>
          </c:marker>
          <c:dLbls>
            <c:delete val="1"/>
          </c:dLbls>
          <c:xVal>
            <c:numRef>
              <c:f>'ИС РАН (2)'!$C$2:$C$16</c:f>
              <c:numCache>
                <c:formatCode>0</c:formatCode>
                <c:ptCount val="15"/>
                <c:pt idx="0">
                  <c:v>1.4</c:v>
                </c:pt>
                <c:pt idx="1">
                  <c:v>9.5</c:v>
                </c:pt>
                <c:pt idx="2">
                  <c:v>16.100000000000001</c:v>
                </c:pt>
                <c:pt idx="3">
                  <c:v>42.3</c:v>
                </c:pt>
                <c:pt idx="4">
                  <c:v>25.2</c:v>
                </c:pt>
                <c:pt idx="5">
                  <c:v>5.0999999999999996</c:v>
                </c:pt>
                <c:pt idx="6">
                  <c:v>0.4</c:v>
                </c:pt>
                <c:pt idx="7">
                  <c:v>-0.4</c:v>
                </c:pt>
                <c:pt idx="8">
                  <c:v>-5.0999999999999996</c:v>
                </c:pt>
                <c:pt idx="9">
                  <c:v>-25.2</c:v>
                </c:pt>
                <c:pt idx="10">
                  <c:v>-42.3</c:v>
                </c:pt>
                <c:pt idx="11">
                  <c:v>-16.100000000000001</c:v>
                </c:pt>
                <c:pt idx="12">
                  <c:v>-9.5</c:v>
                </c:pt>
                <c:pt idx="13">
                  <c:v>-1.4</c:v>
                </c:pt>
                <c:pt idx="14">
                  <c:v>1.4</c:v>
                </c:pt>
              </c:numCache>
            </c:numRef>
          </c:xVal>
          <c:yVal>
            <c:numRef>
              <c:f>'ИС РАН (2)'!$F$2:$F$16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D800-4FE0-9CCA-479AEDD5E818}"/>
            </c:ext>
          </c:extLst>
        </c:ser>
        <c:ser>
          <c:idx val="2"/>
          <c:order val="1"/>
          <c:tx>
            <c:strRef>
              <c:f>'ИС РАН (2)'!$D$1</c:f>
              <c:strCache>
                <c:ptCount val="1"/>
                <c:pt idx="0">
                  <c:v>февраль 2014</c:v>
                </c:pt>
              </c:strCache>
            </c:strRef>
          </c:tx>
          <c:spPr>
            <a:ln w="25400" cap="rnd">
              <a:solidFill>
                <a:srgbClr val="00B050"/>
              </a:solidFill>
              <a:prstDash val="dashDot"/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  <a:prstDash val="solid"/>
              </a:ln>
              <a:effectLst/>
            </c:spPr>
          </c:marker>
          <c:dLbls>
            <c:delete val="1"/>
          </c:dLbls>
          <c:xVal>
            <c:numRef>
              <c:f>'ИС РАН (2)'!$D$2:$D$16</c:f>
              <c:numCache>
                <c:formatCode>0</c:formatCode>
                <c:ptCount val="15"/>
                <c:pt idx="0">
                  <c:v>0.8</c:v>
                </c:pt>
                <c:pt idx="1">
                  <c:v>7.2</c:v>
                </c:pt>
                <c:pt idx="2">
                  <c:v>15.3</c:v>
                </c:pt>
                <c:pt idx="3">
                  <c:v>50.1</c:v>
                </c:pt>
                <c:pt idx="4">
                  <c:v>22.9</c:v>
                </c:pt>
                <c:pt idx="5">
                  <c:v>3.8</c:v>
                </c:pt>
                <c:pt idx="6">
                  <c:v>0.3</c:v>
                </c:pt>
                <c:pt idx="7">
                  <c:v>-0.3</c:v>
                </c:pt>
                <c:pt idx="8">
                  <c:v>-3.8</c:v>
                </c:pt>
                <c:pt idx="9">
                  <c:v>-22.9</c:v>
                </c:pt>
                <c:pt idx="10">
                  <c:v>-50.1</c:v>
                </c:pt>
                <c:pt idx="11">
                  <c:v>-15.3</c:v>
                </c:pt>
                <c:pt idx="12">
                  <c:v>-7.2</c:v>
                </c:pt>
                <c:pt idx="13">
                  <c:v>-0.8</c:v>
                </c:pt>
                <c:pt idx="14">
                  <c:v>0.8</c:v>
                </c:pt>
              </c:numCache>
            </c:numRef>
          </c:xVal>
          <c:yVal>
            <c:numRef>
              <c:f>'ИС РАН (2)'!$F$2:$F$16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A-D800-4FE0-9CCA-479AEDD5E818}"/>
            </c:ext>
          </c:extLst>
        </c:ser>
        <c:ser>
          <c:idx val="0"/>
          <c:order val="2"/>
          <c:tx>
            <c:strRef>
              <c:f>'ИС РАН (2)'!$E$1</c:f>
              <c:strCache>
                <c:ptCount val="1"/>
                <c:pt idx="0">
                  <c:v>март 2016</c:v>
                </c:pt>
              </c:strCache>
            </c:strRef>
          </c:tx>
          <c:spPr>
            <a:ln w="25400" cap="rnd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rgbClr val="9E0000"/>
              </a:solidFill>
              <a:ln w="9525">
                <a:solidFill>
                  <a:srgbClr val="C00000"/>
                </a:solidFill>
                <a:prstDash val="solid"/>
              </a:ln>
              <a:effectLst/>
            </c:spPr>
          </c:marker>
          <c:dLbls>
            <c:delete val="1"/>
          </c:dLbls>
          <c:xVal>
            <c:numRef>
              <c:f>'ИС РАН (2)'!$E$2:$E$16</c:f>
              <c:numCache>
                <c:formatCode>0</c:formatCode>
                <c:ptCount val="15"/>
                <c:pt idx="0">
                  <c:v>0.9</c:v>
                </c:pt>
                <c:pt idx="1">
                  <c:v>9.4</c:v>
                </c:pt>
                <c:pt idx="2">
                  <c:v>17.3</c:v>
                </c:pt>
                <c:pt idx="3">
                  <c:v>42.3</c:v>
                </c:pt>
                <c:pt idx="4">
                  <c:v>24.8</c:v>
                </c:pt>
                <c:pt idx="5">
                  <c:v>5.4</c:v>
                </c:pt>
                <c:pt idx="6">
                  <c:v>0.4</c:v>
                </c:pt>
                <c:pt idx="7">
                  <c:v>-0.4</c:v>
                </c:pt>
                <c:pt idx="8">
                  <c:v>-5.4</c:v>
                </c:pt>
                <c:pt idx="9">
                  <c:v>-24.8</c:v>
                </c:pt>
                <c:pt idx="10">
                  <c:v>-42.3</c:v>
                </c:pt>
                <c:pt idx="11">
                  <c:v>-17.3</c:v>
                </c:pt>
                <c:pt idx="12">
                  <c:v>-9.4</c:v>
                </c:pt>
                <c:pt idx="13">
                  <c:v>-0.9</c:v>
                </c:pt>
                <c:pt idx="14">
                  <c:v>0.9</c:v>
                </c:pt>
              </c:numCache>
            </c:numRef>
          </c:xVal>
          <c:yVal>
            <c:numRef>
              <c:f>'ИС РАН (2)'!$F$2:$F$16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9-D800-4FE0-9CCA-479AEDD5E818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axId val="154070272"/>
        <c:axId val="154070832"/>
      </c:scatterChart>
      <c:valAx>
        <c:axId val="154070272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154070832"/>
        <c:crosses val="autoZero"/>
        <c:crossBetween val="midCat"/>
      </c:valAx>
      <c:valAx>
        <c:axId val="154070832"/>
        <c:scaling>
          <c:orientation val="minMax"/>
          <c:max val="7.5"/>
          <c:min val="0.5"/>
        </c:scaling>
        <c:delete val="1"/>
        <c:axPos val="l"/>
        <c:numFmt formatCode="General" sourceLinked="1"/>
        <c:majorTickMark val="out"/>
        <c:minorTickMark val="none"/>
        <c:tickLblPos val="nextTo"/>
        <c:crossAx val="1540702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803893075597308E-2"/>
          <c:y val="0.90810196670621657"/>
          <c:w val="0.98011444921316171"/>
          <c:h val="6.99802250746053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295443487318644E-2"/>
          <c:y val="3.8095238095238099E-2"/>
          <c:w val="0.92148242566284955"/>
          <c:h val="0.71524289463817026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Лист1!$AZ$24</c:f>
              <c:strCache>
                <c:ptCount val="1"/>
                <c:pt idx="0">
                  <c:v>Ретроспективные самооценки своего статуса в начале осени 2014 г., перед началом кризиса, ИС РАН, октябрь 2015 г., % 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7.0175438596491229E-3"/>
                  <c:y val="-8.9887640449437933E-3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4035087719298246E-2"/>
                  <c:y val="-1.1985018726591789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4035087719298159E-2"/>
                  <c:y val="-5.9925093632958804E-3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1695906432748537E-2"/>
                  <c:y val="-5.992509363295935E-3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1695906432748537E-2"/>
                  <c:y val="-5.4930701266063787E-17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8.8888888888888892E-2"/>
                  <c:y val="-1.1985018726591761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7.0175438596491224E-2"/>
                  <c:y val="-1.1985018726591761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0818713450292397E-2"/>
                  <c:y val="-8.988764044943821E-3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8070175438596492E-2"/>
                  <c:y val="5.9925093632957702E-3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2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2780-4A75-A2CD-2FBCBFB88E8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 i="0" baseline="0">
                    <a:solidFill>
                      <a:srgbClr val="0070C0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Лист1!$BA$1:$BA$21</c:f>
              <c:numCache>
                <c:formatCode>General</c:formatCode>
                <c:ptCount val="21"/>
                <c:pt idx="0">
                  <c:v>2</c:v>
                </c:pt>
                <c:pt idx="1">
                  <c:v>2.8</c:v>
                </c:pt>
                <c:pt idx="2">
                  <c:v>6.4</c:v>
                </c:pt>
                <c:pt idx="3">
                  <c:v>13.8</c:v>
                </c:pt>
                <c:pt idx="4">
                  <c:v>22.4</c:v>
                </c:pt>
                <c:pt idx="5">
                  <c:v>26.3</c:v>
                </c:pt>
                <c:pt idx="6">
                  <c:v>15.5</c:v>
                </c:pt>
                <c:pt idx="7">
                  <c:v>7.5</c:v>
                </c:pt>
                <c:pt idx="8">
                  <c:v>1.9</c:v>
                </c:pt>
                <c:pt idx="9">
                  <c:v>1.2</c:v>
                </c:pt>
                <c:pt idx="10">
                  <c:v>-1.2</c:v>
                </c:pt>
                <c:pt idx="11">
                  <c:v>-1.9</c:v>
                </c:pt>
                <c:pt idx="12">
                  <c:v>-7.5</c:v>
                </c:pt>
                <c:pt idx="13">
                  <c:v>-15.5</c:v>
                </c:pt>
                <c:pt idx="14">
                  <c:v>-26.3</c:v>
                </c:pt>
                <c:pt idx="15">
                  <c:v>-22.4</c:v>
                </c:pt>
                <c:pt idx="16">
                  <c:v>-13.8</c:v>
                </c:pt>
                <c:pt idx="17">
                  <c:v>-6.4</c:v>
                </c:pt>
                <c:pt idx="18">
                  <c:v>-2.8</c:v>
                </c:pt>
                <c:pt idx="19">
                  <c:v>-2</c:v>
                </c:pt>
                <c:pt idx="20">
                  <c:v>2</c:v>
                </c:pt>
              </c:numCache>
            </c:numRef>
          </c:xVal>
          <c:yVal>
            <c:numRef>
              <c:f>Лист1!$BE$1:$BE$21</c:f>
              <c:numCache>
                <c:formatCode>General</c:formatCode>
                <c:ptCount val="21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7</c:v>
                </c:pt>
                <c:pt idx="17">
                  <c:v>8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4-2780-4A75-A2CD-2FBCBFB88E8B}"/>
            </c:ext>
          </c:extLst>
        </c:ser>
        <c:ser>
          <c:idx val="1"/>
          <c:order val="1"/>
          <c:tx>
            <c:strRef>
              <c:f>Лист1!$AZ$26</c:f>
              <c:strCache>
                <c:ptCount val="1"/>
                <c:pt idx="0">
                  <c:v>Самооценки своего нынешнего статуса, ИС РАН, октябрь 2015 г., %</c:v>
                </c:pt>
              </c:strCache>
            </c:strRef>
          </c:tx>
          <c:spPr>
            <a:ln w="19050" cap="rnd" cmpd="sng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  <a:prstDash val="dash"/>
              </a:ln>
              <a:effectLst/>
            </c:spPr>
          </c:marker>
          <c:dLbls>
            <c:dLbl>
              <c:idx val="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C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E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7.9532163742690148E-2"/>
                  <c:y val="1.1985018726591761E-2"/>
                </c:manualLayout>
              </c:layout>
              <c:tx>
                <c:rich>
                  <a:bodyPr/>
                  <a:lstStyle/>
                  <a:p>
                    <a:r>
                      <a:rPr lang="en-US" baseline="0">
                        <a:solidFill>
                          <a:srgbClr val="C00000"/>
                        </a:solidFill>
                      </a:rPr>
                      <a:t>2,5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7.9532163742690065E-2"/>
                  <c:y val="5.9925093632958804E-3"/>
                </c:manualLayout>
              </c:layout>
              <c:tx>
                <c:rich>
                  <a:bodyPr/>
                  <a:lstStyle/>
                  <a:p>
                    <a:r>
                      <a:rPr lang="en-US" baseline="0">
                        <a:solidFill>
                          <a:srgbClr val="C00000"/>
                        </a:solidFill>
                      </a:rPr>
                      <a:t>4,6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0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9.5906432748538009E-2"/>
                  <c:y val="1.1985018726591761E-2"/>
                </c:manualLayout>
              </c:layout>
              <c:tx>
                <c:rich>
                  <a:bodyPr/>
                  <a:lstStyle/>
                  <a:p>
                    <a:r>
                      <a:rPr lang="en-US" baseline="0">
                        <a:solidFill>
                          <a:srgbClr val="C00000"/>
                        </a:solidFill>
                      </a:rPr>
                      <a:t>11,7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1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8.8888888888888906E-2"/>
                  <c:y val="2.9962546816479402E-3"/>
                </c:manualLayout>
              </c:layout>
              <c:tx>
                <c:rich>
                  <a:bodyPr/>
                  <a:lstStyle/>
                  <a:p>
                    <a:r>
                      <a:rPr lang="en-US" baseline="0">
                        <a:solidFill>
                          <a:srgbClr val="C00000"/>
                        </a:solidFill>
                      </a:rPr>
                      <a:t>17,3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2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1.8713450292397661E-2"/>
                  <c:y val="-5.4930701266063787E-17"/>
                </c:manualLayout>
              </c:layout>
              <c:tx>
                <c:rich>
                  <a:bodyPr/>
                  <a:lstStyle/>
                  <a:p>
                    <a:r>
                      <a:rPr lang="en-US" baseline="0">
                        <a:solidFill>
                          <a:srgbClr val="C00000"/>
                        </a:solidFill>
                      </a:rPr>
                      <a:t>23,9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3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1.3596537274945895E-2"/>
                  <c:y val="7.3193547435784012E-3"/>
                </c:manualLayout>
              </c:layout>
              <c:tx>
                <c:rich>
                  <a:bodyPr/>
                  <a:lstStyle/>
                  <a:p>
                    <a:r>
                      <a:rPr lang="en-US" baseline="0">
                        <a:solidFill>
                          <a:srgbClr val="C00000"/>
                        </a:solidFill>
                      </a:rPr>
                      <a:t>18,5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4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2.7777317309020154E-3"/>
                  <c:y val="5.9498068359432046E-3"/>
                </c:manualLayout>
              </c:layout>
              <c:tx>
                <c:rich>
                  <a:bodyPr/>
                  <a:lstStyle/>
                  <a:p>
                    <a:r>
                      <a:rPr lang="en-US" baseline="0">
                        <a:solidFill>
                          <a:srgbClr val="C00000"/>
                        </a:solidFill>
                      </a:rPr>
                      <a:t>9,8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5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3.6550168071096375E-3"/>
                  <c:y val="2.4397062726709724E-3"/>
                </c:manualLayout>
              </c:layout>
              <c:tx>
                <c:rich>
                  <a:bodyPr/>
                  <a:lstStyle/>
                  <a:p>
                    <a:r>
                      <a:rPr lang="en-US" baseline="0">
                        <a:solidFill>
                          <a:srgbClr val="C00000"/>
                        </a:solidFill>
                      </a:rPr>
                      <a:t>6,2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6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9.7222268269097939E-2"/>
                  <c:y val="-1.8833937892594886E-3"/>
                </c:manualLayout>
              </c:layout>
              <c:tx>
                <c:rich>
                  <a:bodyPr/>
                  <a:lstStyle/>
                  <a:p>
                    <a:r>
                      <a:rPr lang="en-US" baseline="0">
                        <a:solidFill>
                          <a:srgbClr val="C00000"/>
                        </a:solidFill>
                      </a:rPr>
                      <a:t>2,7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7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8.7426992678546755E-2"/>
                  <c:y val="-1.8833937892594886E-3"/>
                </c:manualLayout>
              </c:layout>
              <c:tx>
                <c:rich>
                  <a:bodyPr/>
                  <a:lstStyle/>
                  <a:p>
                    <a:r>
                      <a:rPr lang="en-US" baseline="0">
                        <a:solidFill>
                          <a:srgbClr val="C00000"/>
                        </a:solidFill>
                      </a:rPr>
                      <a:t>2,4</a:t>
                    </a:r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8-2780-4A75-A2CD-2FBCBFB88E8B}"/>
                </c:ext>
                <c:ext xmlns:c15="http://schemas.microsoft.com/office/drawing/2012/chart" uri="{CE6537A1-D6FC-4f65-9D91-7224C49458BB}"/>
              </c:extLst>
            </c:dLbl>
            <c:dLbl>
              <c:idx val="2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9-2780-4A75-A2CD-2FBCBFB88E8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 i="0" baseline="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Лист1!$BB$1:$BB$21</c:f>
              <c:numCache>
                <c:formatCode>General</c:formatCode>
                <c:ptCount val="21"/>
                <c:pt idx="0">
                  <c:v>2.4</c:v>
                </c:pt>
                <c:pt idx="1">
                  <c:v>2.7</c:v>
                </c:pt>
                <c:pt idx="2">
                  <c:v>6.2</c:v>
                </c:pt>
                <c:pt idx="3">
                  <c:v>9.8000000000000007</c:v>
                </c:pt>
                <c:pt idx="4">
                  <c:v>18.5</c:v>
                </c:pt>
                <c:pt idx="5">
                  <c:v>23.9</c:v>
                </c:pt>
                <c:pt idx="6">
                  <c:v>17.3</c:v>
                </c:pt>
                <c:pt idx="7">
                  <c:v>11.7</c:v>
                </c:pt>
                <c:pt idx="8">
                  <c:v>4.5999999999999996</c:v>
                </c:pt>
                <c:pt idx="9">
                  <c:v>2.5</c:v>
                </c:pt>
                <c:pt idx="10">
                  <c:v>-2.5</c:v>
                </c:pt>
                <c:pt idx="11">
                  <c:v>-4.5999999999999996</c:v>
                </c:pt>
                <c:pt idx="12">
                  <c:v>-11.7</c:v>
                </c:pt>
                <c:pt idx="13">
                  <c:v>-17.3</c:v>
                </c:pt>
                <c:pt idx="14">
                  <c:v>-23.9</c:v>
                </c:pt>
                <c:pt idx="15">
                  <c:v>-18.5</c:v>
                </c:pt>
                <c:pt idx="16">
                  <c:v>-9.8000000000000007</c:v>
                </c:pt>
                <c:pt idx="17">
                  <c:v>-6.2</c:v>
                </c:pt>
                <c:pt idx="18">
                  <c:v>-2.7</c:v>
                </c:pt>
                <c:pt idx="19">
                  <c:v>-2.4</c:v>
                </c:pt>
                <c:pt idx="20">
                  <c:v>2.4</c:v>
                </c:pt>
              </c:numCache>
            </c:numRef>
          </c:xVal>
          <c:yVal>
            <c:numRef>
              <c:f>Лист1!$BE$1:$BE$21</c:f>
              <c:numCache>
                <c:formatCode>General</c:formatCode>
                <c:ptCount val="21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7</c:v>
                </c:pt>
                <c:pt idx="17">
                  <c:v>8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A-2780-4A75-A2CD-2FBCBFB88E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073632"/>
        <c:axId val="154074192"/>
      </c:scatterChart>
      <c:valAx>
        <c:axId val="154073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4074192"/>
        <c:crossesAt val="-30"/>
        <c:crossBetween val="midCat"/>
      </c:valAx>
      <c:valAx>
        <c:axId val="15407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БАЛЛЫ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073632"/>
        <c:crossesAt val="-27"/>
        <c:crossBetween val="midCat"/>
        <c:majorUnit val="1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aseline="0"/>
            </a:pPr>
            <a:endParaRPr lang="ru-RU"/>
          </a:p>
        </c:txPr>
      </c:legendEntry>
      <c:layout>
        <c:manualLayout>
          <c:xMode val="edge"/>
          <c:yMode val="edge"/>
          <c:x val="1.5614161180215214E-2"/>
          <c:y val="0.77278905305376155"/>
          <c:w val="0.96706034645065542"/>
          <c:h val="0.2152259282196467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836055594769852E-2"/>
          <c:y val="0"/>
          <c:w val="0.94991822846013352"/>
          <c:h val="1"/>
        </c:manualLayout>
      </c:layout>
      <c:scatterChart>
        <c:scatterStyle val="lineMarker"/>
        <c:varyColors val="0"/>
        <c:ser>
          <c:idx val="0"/>
          <c:order val="0"/>
          <c:spPr>
            <a:ln w="25400">
              <a:solidFill>
                <a:srgbClr val="0070C0"/>
              </a:solidFill>
            </a:ln>
          </c:spPr>
          <c:marker>
            <c:spPr>
              <a:solidFill>
                <a:schemeClr val="tx1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Лист1!$I$1:$I$21</c:f>
              <c:numCache>
                <c:formatCode>General</c:formatCode>
                <c:ptCount val="21"/>
                <c:pt idx="0">
                  <c:v>0.2</c:v>
                </c:pt>
                <c:pt idx="1">
                  <c:v>0.1</c:v>
                </c:pt>
                <c:pt idx="2">
                  <c:v>0.8</c:v>
                </c:pt>
                <c:pt idx="3">
                  <c:v>1.8</c:v>
                </c:pt>
                <c:pt idx="4">
                  <c:v>8.3000000000000007</c:v>
                </c:pt>
                <c:pt idx="5">
                  <c:v>8.1999999999999993</c:v>
                </c:pt>
                <c:pt idx="6">
                  <c:v>4.7</c:v>
                </c:pt>
                <c:pt idx="7">
                  <c:v>24.4</c:v>
                </c:pt>
                <c:pt idx="8">
                  <c:v>19.2</c:v>
                </c:pt>
                <c:pt idx="9">
                  <c:v>25.4</c:v>
                </c:pt>
                <c:pt idx="10">
                  <c:v>-25.4</c:v>
                </c:pt>
                <c:pt idx="11">
                  <c:v>-19.2</c:v>
                </c:pt>
                <c:pt idx="12">
                  <c:v>-24.4</c:v>
                </c:pt>
                <c:pt idx="13">
                  <c:v>-4.7</c:v>
                </c:pt>
                <c:pt idx="14">
                  <c:v>-8.1999999999999993</c:v>
                </c:pt>
                <c:pt idx="15">
                  <c:v>-8.3000000000000007</c:v>
                </c:pt>
                <c:pt idx="16">
                  <c:v>-1.8</c:v>
                </c:pt>
                <c:pt idx="17">
                  <c:v>-0.8</c:v>
                </c:pt>
                <c:pt idx="18">
                  <c:v>-0.1</c:v>
                </c:pt>
                <c:pt idx="19">
                  <c:v>-0.2</c:v>
                </c:pt>
                <c:pt idx="20">
                  <c:v>0.2</c:v>
                </c:pt>
              </c:numCache>
            </c:numRef>
          </c:xVal>
          <c:yVal>
            <c:numRef>
              <c:f>Лист1!$AM$1:$AM$21</c:f>
              <c:numCache>
                <c:formatCode>General</c:formatCode>
                <c:ptCount val="21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7</c:v>
                </c:pt>
                <c:pt idx="17">
                  <c:v>8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A74-4162-90E1-1D46BCDB40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076432"/>
        <c:axId val="154076992"/>
      </c:scatterChart>
      <c:valAx>
        <c:axId val="154076432"/>
        <c:scaling>
          <c:orientation val="minMax"/>
          <c:max val="25.4"/>
          <c:min val="-25.4"/>
        </c:scaling>
        <c:delete val="1"/>
        <c:axPos val="b"/>
        <c:numFmt formatCode="General" sourceLinked="1"/>
        <c:majorTickMark val="out"/>
        <c:minorTickMark val="none"/>
        <c:tickLblPos val="nextTo"/>
        <c:crossAx val="154076992"/>
        <c:crosses val="autoZero"/>
        <c:crossBetween val="midCat"/>
      </c:valAx>
      <c:valAx>
        <c:axId val="154076992"/>
        <c:scaling>
          <c:orientation val="minMax"/>
          <c:max val="10.5"/>
          <c:min val="0.5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540764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3304335232593206E-2"/>
          <c:y val="0"/>
          <c:w val="0.9460169721852334"/>
          <c:h val="1"/>
        </c:manualLayout>
      </c:layout>
      <c:scatterChart>
        <c:scatterStyle val="lineMarker"/>
        <c:varyColors val="0"/>
        <c:ser>
          <c:idx val="0"/>
          <c:order val="0"/>
          <c:spPr>
            <a:ln w="25400">
              <a:solidFill>
                <a:srgbClr val="0070C0"/>
              </a:solidFill>
            </a:ln>
          </c:spPr>
          <c:marker>
            <c:spPr>
              <a:solidFill>
                <a:schemeClr val="tx1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Лист1!$J$1:$J$21</c:f>
              <c:numCache>
                <c:formatCode>General</c:formatCode>
                <c:ptCount val="21"/>
                <c:pt idx="0">
                  <c:v>0.2</c:v>
                </c:pt>
                <c:pt idx="1">
                  <c:v>0.1</c:v>
                </c:pt>
                <c:pt idx="2">
                  <c:v>0.7</c:v>
                </c:pt>
                <c:pt idx="3">
                  <c:v>1.8</c:v>
                </c:pt>
                <c:pt idx="4">
                  <c:v>4.0999999999999996</c:v>
                </c:pt>
                <c:pt idx="5">
                  <c:v>16.100000000000001</c:v>
                </c:pt>
                <c:pt idx="6">
                  <c:v>14.8</c:v>
                </c:pt>
                <c:pt idx="7">
                  <c:v>24.4</c:v>
                </c:pt>
                <c:pt idx="8">
                  <c:v>18.2</c:v>
                </c:pt>
                <c:pt idx="9">
                  <c:v>19.600000000000001</c:v>
                </c:pt>
                <c:pt idx="10">
                  <c:v>-19.600000000000001</c:v>
                </c:pt>
                <c:pt idx="11">
                  <c:v>-18.2</c:v>
                </c:pt>
                <c:pt idx="12">
                  <c:v>-24.4</c:v>
                </c:pt>
                <c:pt idx="13">
                  <c:v>-14.8</c:v>
                </c:pt>
                <c:pt idx="14">
                  <c:v>-16.100000000000001</c:v>
                </c:pt>
                <c:pt idx="15">
                  <c:v>-4.0999999999999996</c:v>
                </c:pt>
                <c:pt idx="16">
                  <c:v>-1.8</c:v>
                </c:pt>
                <c:pt idx="17">
                  <c:v>-0.7</c:v>
                </c:pt>
                <c:pt idx="18">
                  <c:v>-0.1</c:v>
                </c:pt>
                <c:pt idx="19">
                  <c:v>-0.2</c:v>
                </c:pt>
                <c:pt idx="20">
                  <c:v>0.2</c:v>
                </c:pt>
              </c:numCache>
            </c:numRef>
          </c:xVal>
          <c:yVal>
            <c:numRef>
              <c:f>Лист1!$AM$1:$AM$21</c:f>
              <c:numCache>
                <c:formatCode>General</c:formatCode>
                <c:ptCount val="21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7</c:v>
                </c:pt>
                <c:pt idx="17">
                  <c:v>8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F10-493C-BDDD-D4E974C911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384368"/>
        <c:axId val="154384928"/>
      </c:scatterChart>
      <c:valAx>
        <c:axId val="154384368"/>
        <c:scaling>
          <c:orientation val="minMax"/>
          <c:max val="24.5"/>
          <c:min val="-24.5"/>
        </c:scaling>
        <c:delete val="1"/>
        <c:axPos val="b"/>
        <c:numFmt formatCode="General" sourceLinked="1"/>
        <c:majorTickMark val="out"/>
        <c:minorTickMark val="none"/>
        <c:tickLblPos val="nextTo"/>
        <c:crossAx val="154384928"/>
        <c:crosses val="autoZero"/>
        <c:crossBetween val="midCat"/>
      </c:valAx>
      <c:valAx>
        <c:axId val="154384928"/>
        <c:scaling>
          <c:orientation val="minMax"/>
          <c:max val="10.5"/>
          <c:min val="0.5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5438436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2092720052419676E-2"/>
          <c:y val="0"/>
          <c:w val="0.96786885245901644"/>
          <c:h val="1"/>
        </c:manualLayout>
      </c:layout>
      <c:scatterChart>
        <c:scatterStyle val="lineMarker"/>
        <c:varyColors val="0"/>
        <c:ser>
          <c:idx val="0"/>
          <c:order val="0"/>
          <c:spPr>
            <a:ln w="25400">
              <a:solidFill>
                <a:srgbClr val="0070C0"/>
              </a:solidFill>
            </a:ln>
          </c:spPr>
          <c:marker>
            <c:spPr>
              <a:solidFill>
                <a:schemeClr val="tx1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Лист1!$B$1:$B$21</c:f>
              <c:numCache>
                <c:formatCode>General</c:formatCode>
                <c:ptCount val="21"/>
                <c:pt idx="0">
                  <c:v>0.4</c:v>
                </c:pt>
                <c:pt idx="1">
                  <c:v>1.2</c:v>
                </c:pt>
                <c:pt idx="2">
                  <c:v>4.9000000000000004</c:v>
                </c:pt>
                <c:pt idx="3">
                  <c:v>10.9</c:v>
                </c:pt>
                <c:pt idx="4">
                  <c:v>31.4</c:v>
                </c:pt>
                <c:pt idx="5">
                  <c:v>18.100000000000001</c:v>
                </c:pt>
                <c:pt idx="6">
                  <c:v>14.7</c:v>
                </c:pt>
                <c:pt idx="7">
                  <c:v>10.199999999999999</c:v>
                </c:pt>
                <c:pt idx="8">
                  <c:v>5.7</c:v>
                </c:pt>
                <c:pt idx="9">
                  <c:v>2.6</c:v>
                </c:pt>
                <c:pt idx="10">
                  <c:v>-2.6</c:v>
                </c:pt>
                <c:pt idx="11">
                  <c:v>-5.7</c:v>
                </c:pt>
                <c:pt idx="12">
                  <c:v>-10.199999999999999</c:v>
                </c:pt>
                <c:pt idx="13">
                  <c:v>-14.7</c:v>
                </c:pt>
                <c:pt idx="14">
                  <c:v>-18.100000000000001</c:v>
                </c:pt>
                <c:pt idx="15">
                  <c:v>-31.4</c:v>
                </c:pt>
                <c:pt idx="16">
                  <c:v>-10.9</c:v>
                </c:pt>
                <c:pt idx="17">
                  <c:v>-4.9000000000000004</c:v>
                </c:pt>
                <c:pt idx="18">
                  <c:v>-1.2</c:v>
                </c:pt>
                <c:pt idx="19">
                  <c:v>-0.4</c:v>
                </c:pt>
                <c:pt idx="20">
                  <c:v>0.4</c:v>
                </c:pt>
              </c:numCache>
            </c:numRef>
          </c:xVal>
          <c:yVal>
            <c:numRef>
              <c:f>Лист1!$AM$1:$AM$21</c:f>
              <c:numCache>
                <c:formatCode>General</c:formatCode>
                <c:ptCount val="21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7</c:v>
                </c:pt>
                <c:pt idx="17">
                  <c:v>8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62A-4BE0-B0D4-5AA380AA92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387168"/>
        <c:axId val="154387728"/>
      </c:scatterChart>
      <c:valAx>
        <c:axId val="154387168"/>
        <c:scaling>
          <c:orientation val="minMax"/>
          <c:max val="31.5"/>
          <c:min val="-31.5"/>
        </c:scaling>
        <c:delete val="1"/>
        <c:axPos val="b"/>
        <c:numFmt formatCode="General" sourceLinked="1"/>
        <c:majorTickMark val="out"/>
        <c:minorTickMark val="none"/>
        <c:tickLblPos val="nextTo"/>
        <c:crossAx val="154387728"/>
        <c:crosses val="autoZero"/>
        <c:crossBetween val="midCat"/>
      </c:valAx>
      <c:valAx>
        <c:axId val="154387728"/>
        <c:scaling>
          <c:orientation val="minMax"/>
          <c:max val="10.5"/>
          <c:min val="0.5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54387168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'[вопрос 6 и 8.xlsx]v. 6 и 8'!$B$1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8.xlsx]v. 6 и 8'!$A$2:$A$6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8.xlsx]v. 6 и 8'!$B$2:$B$6</c:f>
              <c:numCache>
                <c:formatCode>0</c:formatCode>
                <c:ptCount val="5"/>
                <c:pt idx="0">
                  <c:v>58</c:v>
                </c:pt>
                <c:pt idx="1">
                  <c:v>57.8</c:v>
                </c:pt>
                <c:pt idx="2">
                  <c:v>58.5</c:v>
                </c:pt>
                <c:pt idx="3">
                  <c:v>52.3</c:v>
                </c:pt>
                <c:pt idx="4">
                  <c:v>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23C-4E8A-B1C3-4AE9C06F1652}"/>
            </c:ext>
          </c:extLst>
        </c:ser>
        <c:ser>
          <c:idx val="1"/>
          <c:order val="1"/>
          <c:tx>
            <c:strRef>
              <c:f>'[вопрос 6 и 8.xlsx]v. 6 и 8'!$C$1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8.xlsx]v. 6 и 8'!$A$2:$A$6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8.xlsx]v. 6 и 8'!$C$2:$C$6</c:f>
              <c:numCache>
                <c:formatCode>0</c:formatCode>
                <c:ptCount val="5"/>
                <c:pt idx="0">
                  <c:v>69.3</c:v>
                </c:pt>
                <c:pt idx="1">
                  <c:v>69.3</c:v>
                </c:pt>
                <c:pt idx="2">
                  <c:v>76.900000000000006</c:v>
                </c:pt>
                <c:pt idx="3">
                  <c:v>75.3</c:v>
                </c:pt>
                <c:pt idx="4">
                  <c:v>80.900000000000006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23C-4E8A-B1C3-4AE9C06F16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4390528"/>
        <c:axId val="195571136"/>
      </c:barChart>
      <c:catAx>
        <c:axId val="154390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571136"/>
        <c:crosses val="autoZero"/>
        <c:auto val="1"/>
        <c:lblAlgn val="ctr"/>
        <c:lblOffset val="100"/>
        <c:noMultiLvlLbl val="0"/>
      </c:catAx>
      <c:valAx>
        <c:axId val="195571136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154390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'[вопрос 6 и 8.xlsx]10'!$B$1</c:f>
              <c:strCache>
                <c:ptCount val="1"/>
                <c:pt idx="0">
                  <c:v>Страна идет в правильном направлении 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8.xlsx]10'!$A$2:$A$6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8.xlsx]10'!$B$2:$B$6</c:f>
              <c:numCache>
                <c:formatCode>0</c:formatCode>
                <c:ptCount val="5"/>
                <c:pt idx="0">
                  <c:v>57</c:v>
                </c:pt>
                <c:pt idx="1">
                  <c:v>58</c:v>
                </c:pt>
                <c:pt idx="2">
                  <c:v>60</c:v>
                </c:pt>
                <c:pt idx="3">
                  <c:v>61</c:v>
                </c:pt>
                <c:pt idx="4">
                  <c:v>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4D-4911-AB86-262B918963EB}"/>
            </c:ext>
          </c:extLst>
        </c:ser>
        <c:ser>
          <c:idx val="1"/>
          <c:order val="1"/>
          <c:tx>
            <c:strRef>
              <c:f>'[вопрос 6 и 8.xlsx]10'!$C$1</c:f>
              <c:strCache>
                <c:ptCount val="1"/>
                <c:pt idx="0">
                  <c:v>Страна движется в тупик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'[вопрос 6 и 8.xlsx]10'!$A$2:$A$6</c:f>
              <c:strCache>
                <c:ptCount val="5"/>
                <c:pt idx="0">
                  <c:v>Бедные</c:v>
                </c:pt>
                <c:pt idx="1">
                  <c:v>Уязвимые</c:v>
                </c:pt>
                <c:pt idx="2">
                  <c:v>Медианная группа</c:v>
                </c:pt>
                <c:pt idx="3">
                  <c:v>Среднедоходные</c:v>
                </c:pt>
                <c:pt idx="4">
                  <c:v>Высокодоходные</c:v>
                </c:pt>
              </c:strCache>
            </c:strRef>
          </c:cat>
          <c:val>
            <c:numRef>
              <c:f>'[вопрос 6 и 8.xlsx]10'!$C$2:$C$6</c:f>
              <c:numCache>
                <c:formatCode>0</c:formatCode>
                <c:ptCount val="5"/>
                <c:pt idx="0">
                  <c:v>43</c:v>
                </c:pt>
                <c:pt idx="1">
                  <c:v>42</c:v>
                </c:pt>
                <c:pt idx="2">
                  <c:v>40</c:v>
                </c:pt>
                <c:pt idx="3">
                  <c:v>39</c:v>
                </c:pt>
                <c:pt idx="4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64D-4911-AB86-262B91896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5573936"/>
        <c:axId val="195574496"/>
      </c:barChart>
      <c:catAx>
        <c:axId val="195573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574496"/>
        <c:crosses val="autoZero"/>
        <c:auto val="1"/>
        <c:lblAlgn val="ctr"/>
        <c:lblOffset val="100"/>
        <c:noMultiLvlLbl val="0"/>
      </c:catAx>
      <c:valAx>
        <c:axId val="19557449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9557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image" Target="../media/image6.wmf"/><Relationship Id="rId4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0BF67-000D-4066-A193-A66D94B8BB19}" type="datetimeFigureOut">
              <a:rPr lang="ru-RU" smtClean="0"/>
              <a:pPr/>
              <a:t>25.07.2016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12763" y="1216025"/>
            <a:ext cx="5832475" cy="32813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679950"/>
            <a:ext cx="5486400" cy="3827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360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2360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EBC5F-EEDD-4830-AC96-13953D0A30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83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7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32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98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64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3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94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60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27" algn="l" defTabSz="91433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B9B5CF68-C2DD-426C-BAE9-5A842E50FA66}" type="slidenum">
              <a:rPr lang="ru-RU" altLang="ru-RU">
                <a:solidFill>
                  <a:srgbClr val="000000"/>
                </a:solidFill>
              </a:rPr>
              <a:pPr eaLnBrk="1" hangingPunct="1"/>
              <a:t>3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451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263" y="746125"/>
            <a:ext cx="6624637" cy="3727450"/>
          </a:xfrm>
          <a:solidFill>
            <a:srgbClr val="FFFFFF"/>
          </a:solidFill>
          <a:ln/>
        </p:spPr>
      </p:sp>
      <p:sp>
        <p:nvSpPr>
          <p:cNvPr id="6451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8613" cy="4473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0966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B9B5CF68-C2DD-426C-BAE9-5A842E50FA66}" type="slidenum">
              <a:rPr lang="ru-RU" altLang="ru-RU">
                <a:solidFill>
                  <a:srgbClr val="000000"/>
                </a:solidFill>
              </a:rPr>
              <a:pPr eaLnBrk="1" hangingPunct="1"/>
              <a:t>4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451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263" y="746125"/>
            <a:ext cx="6624637" cy="3727450"/>
          </a:xfrm>
          <a:solidFill>
            <a:srgbClr val="FFFFFF"/>
          </a:solidFill>
          <a:ln/>
        </p:spPr>
      </p:sp>
      <p:sp>
        <p:nvSpPr>
          <p:cNvPr id="6451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8613" cy="4473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9243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16BEC59-37F7-4998-AF61-B84FDD1223F7}" type="slidenum">
              <a:rPr lang="ru-RU">
                <a:ea typeface="Microsoft YaHei" charset="-122"/>
              </a:rPr>
              <a:pPr/>
              <a:t>10</a:t>
            </a:fld>
            <a:endParaRPr lang="ru-RU">
              <a:ea typeface="Microsoft YaHei" charset="-122"/>
            </a:endParaRPr>
          </a:p>
        </p:txBody>
      </p:sp>
      <p:sp>
        <p:nvSpPr>
          <p:cNvPr id="7577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0500" y="730250"/>
            <a:ext cx="6477000" cy="3644900"/>
          </a:xfrm>
          <a:solidFill>
            <a:srgbClr val="FFFFFF"/>
          </a:solidFill>
          <a:ln/>
        </p:spPr>
      </p:sp>
      <p:sp>
        <p:nvSpPr>
          <p:cNvPr id="7578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962" y="4618750"/>
            <a:ext cx="5486078" cy="4375003"/>
          </a:xfrm>
          <a:noFill/>
          <a:ln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290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8CD0797F-027A-47C9-B2D4-B1D11171223C}" type="slidenum">
              <a:rPr lang="ru-RU" altLang="ru-RU">
                <a:solidFill>
                  <a:srgbClr val="000000"/>
                </a:solidFill>
              </a:rPr>
              <a:pPr eaLnBrk="1" hangingPunct="1"/>
              <a:t>19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270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263" y="746125"/>
            <a:ext cx="6624637" cy="3727450"/>
          </a:xfrm>
          <a:solidFill>
            <a:srgbClr val="FFFFFF"/>
          </a:solidFill>
          <a:ln/>
        </p:spPr>
      </p:sp>
      <p:sp>
        <p:nvSpPr>
          <p:cNvPr id="7270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8613" cy="4473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83956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B9B5CF68-C2DD-426C-BAE9-5A842E50FA66}" type="slidenum">
              <a:rPr lang="ru-RU" altLang="ru-RU">
                <a:solidFill>
                  <a:srgbClr val="000000"/>
                </a:solidFill>
              </a:rPr>
              <a:pPr eaLnBrk="1" hangingPunct="1"/>
              <a:t>20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451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263" y="746125"/>
            <a:ext cx="6624637" cy="3727450"/>
          </a:xfrm>
          <a:solidFill>
            <a:srgbClr val="FFFFFF"/>
          </a:solidFill>
          <a:ln/>
        </p:spPr>
      </p:sp>
      <p:sp>
        <p:nvSpPr>
          <p:cNvPr id="6451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6275" y="4722813"/>
            <a:ext cx="5408613" cy="4473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6821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04800" y="2889252"/>
            <a:ext cx="114808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</p:grpSp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1"/>
          </a:xfrm>
        </p:spPr>
        <p:txBody>
          <a:bodyPr/>
          <a:lstStyle>
            <a:lvl1pPr algn="ctr">
              <a:defRPr sz="59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1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1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94FC-0542-491D-B6D2-F06FA5B7AE7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95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D6A331-F1C3-4053-8892-2A4D60B647E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05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541CD3-5499-4151-8EF6-08229055F7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723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7818"/>
            <a:ext cx="109728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4"/>
            <a:ext cx="109728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0856E-D355-4D11-8C5F-EB2F39FA120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11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4CF3A5-3AA0-44BA-A295-156334B8626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25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67" indent="0">
              <a:buNone/>
              <a:defRPr sz="1900"/>
            </a:lvl2pPr>
            <a:lvl3pPr marL="914332" indent="0">
              <a:buNone/>
              <a:defRPr sz="1600"/>
            </a:lvl3pPr>
            <a:lvl4pPr marL="1371498" indent="0">
              <a:buNone/>
              <a:defRPr sz="1500"/>
            </a:lvl4pPr>
            <a:lvl5pPr marL="1828664" indent="0">
              <a:buNone/>
              <a:defRPr sz="1500"/>
            </a:lvl5pPr>
            <a:lvl6pPr marL="2285830" indent="0">
              <a:buNone/>
              <a:defRPr sz="1500"/>
            </a:lvl6pPr>
            <a:lvl7pPr marL="2742994" indent="0">
              <a:buNone/>
              <a:defRPr sz="1500"/>
            </a:lvl7pPr>
            <a:lvl8pPr marL="3200160" indent="0">
              <a:buNone/>
              <a:defRPr sz="1500"/>
            </a:lvl8pPr>
            <a:lvl9pPr marL="3657327" indent="0">
              <a:buNone/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A906E1-175C-4C4C-A7E5-F3DBB836154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68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1DD73A-1FF0-495C-A7B2-96EB3E67D3F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309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9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9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9DF657-6075-46F1-8A0F-78418481BB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88F329-AD85-4F5A-8581-FD4C2936B0F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624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BD7B1-49A1-4221-9172-3D3E8C69157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42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6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7167" indent="0">
              <a:buNone/>
              <a:defRPr sz="1200"/>
            </a:lvl2pPr>
            <a:lvl3pPr marL="914332" indent="0">
              <a:buNone/>
              <a:defRPr sz="11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D5489-6C9A-46E4-9206-62B32622766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77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57167" indent="0">
              <a:buNone/>
              <a:defRPr sz="1200"/>
            </a:lvl2pPr>
            <a:lvl3pPr marL="914332" indent="0">
              <a:buNone/>
              <a:defRPr sz="1100"/>
            </a:lvl3pPr>
            <a:lvl4pPr marL="1371498" indent="0">
              <a:buNone/>
              <a:defRPr sz="900"/>
            </a:lvl4pPr>
            <a:lvl5pPr marL="1828664" indent="0">
              <a:buNone/>
              <a:defRPr sz="900"/>
            </a:lvl5pPr>
            <a:lvl6pPr marL="2285830" indent="0">
              <a:buNone/>
              <a:defRPr sz="900"/>
            </a:lvl6pPr>
            <a:lvl7pPr marL="2742994" indent="0">
              <a:buNone/>
              <a:defRPr sz="900"/>
            </a:lvl7pPr>
            <a:lvl8pPr marL="3200160" indent="0">
              <a:buNone/>
              <a:defRPr sz="900"/>
            </a:lvl8pPr>
            <a:lvl9pPr marL="3657327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90BC2F-A741-4032-9F2D-073104C0C3D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460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8"/>
            <a:ext cx="109728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8" rIns="91434" bIns="4571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4"/>
            <a:ext cx="109728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>
            <a:lvl1pPr algn="ctr">
              <a:defRPr sz="11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8" rIns="91434" bIns="45718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Verdana" panose="020B0604030504040204" pitchFamily="34" charset="0"/>
              </a:defRPr>
            </a:lvl1pPr>
          </a:lstStyle>
          <a:p>
            <a:fld id="{E860E07C-36B7-4150-8B0E-98B752756B9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304800" cy="2286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lin ang="5400000" scaled="1"/>
          </a:gradFill>
          <a:ln>
            <a:noFill/>
          </a:ln>
          <a:extLst/>
        </p:spPr>
        <p:txBody>
          <a:bodyPr wrap="none" lIns="91434" tIns="45718" rIns="91434" bIns="45718" anchor="ctr"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 sz="2400" dirty="0">
              <a:latin typeface="Times New Roman" pitchFamily="18" charset="0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0" y="2286000"/>
            <a:ext cx="304800" cy="22860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50000">
                <a:srgbClr val="760000"/>
              </a:gs>
              <a:gs pos="100000">
                <a:srgbClr val="FF0000"/>
              </a:gs>
            </a:gsLst>
            <a:lin ang="5400000" scaled="1"/>
          </a:gradFill>
          <a:ln>
            <a:noFill/>
          </a:ln>
          <a:extLst/>
        </p:spPr>
        <p:txBody>
          <a:bodyPr wrap="none" lIns="91434" tIns="45718" rIns="91434" bIns="45718" anchor="ctr"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 sz="2400" dirty="0">
              <a:latin typeface="Times New Roman" pitchFamily="18" charset="0"/>
            </a:endParaRPr>
          </a:p>
        </p:txBody>
      </p:sp>
      <p:sp>
        <p:nvSpPr>
          <p:cNvPr id="1033" name="Rectangle 10"/>
          <p:cNvSpPr>
            <a:spLocks noChangeArrowheads="1"/>
          </p:cNvSpPr>
          <p:nvPr/>
        </p:nvSpPr>
        <p:spPr bwMode="auto">
          <a:xfrm>
            <a:off x="0" y="4572000"/>
            <a:ext cx="304800" cy="22860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/>
        </p:spPr>
        <p:txBody>
          <a:bodyPr wrap="none" lIns="91434" tIns="45718" rIns="91434" bIns="45718" anchor="ctr"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 sz="240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167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332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498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664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874" indent="-342874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895" indent="-28573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2914" indent="-228584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080" indent="-228584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247" indent="-228584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412" indent="-228584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578" indent="-228584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8744" indent="-228584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5910" indent="-228584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5.e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023902" y="3786190"/>
            <a:ext cx="10144195" cy="1728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8" rIns="91434" bIns="45718" anchor="ctr"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/>
            <a:endParaRPr lang="ru-RU" altLang="ru-RU" sz="1500" b="1" dirty="0">
              <a:solidFill>
                <a:srgbClr val="990033"/>
              </a:solidFill>
            </a:endParaRPr>
          </a:p>
          <a:p>
            <a:pPr algn="ctr" eaLnBrk="1" hangingPunct="1"/>
            <a:endParaRPr lang="ru-RU" altLang="ru-RU" sz="1500" b="1" dirty="0">
              <a:solidFill>
                <a:srgbClr val="990033"/>
              </a:solidFill>
            </a:endParaRPr>
          </a:p>
          <a:p>
            <a:pPr algn="ctr" eaLnBrk="1" hangingPunct="1"/>
            <a:endParaRPr lang="ru-RU" altLang="ru-RU" b="1" dirty="0">
              <a:solidFill>
                <a:srgbClr val="990033"/>
              </a:solidFill>
            </a:endParaRPr>
          </a:p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Докладчик – Тихонова Наталья Евгеньевна, </a:t>
            </a:r>
            <a:r>
              <a:rPr lang="ru-RU" altLang="ru-RU" sz="2000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д.с.н</a:t>
            </a:r>
            <a:r>
              <a:rPr lang="ru-RU" alt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., гл. научный сотрудник Центра стратификационных исследований Института социальной политики НИУ ВШЭ, профессор-исследователь Департамента прикладной экономики НИУ ВШЭ</a:t>
            </a:r>
          </a:p>
          <a:p>
            <a:pPr algn="ctr" eaLnBrk="1" hangingPunct="1"/>
            <a:endParaRPr lang="ru-RU" altLang="ru-RU" sz="2000" b="1" dirty="0">
              <a:solidFill>
                <a:srgbClr val="990033"/>
              </a:solidFill>
              <a:cs typeface="Times New Roman" panose="02020603050405020304" pitchFamily="18" charset="0"/>
            </a:endParaRPr>
          </a:p>
          <a:p>
            <a:pPr algn="ctr" eaLnBrk="1" hangingPunct="1"/>
            <a:endParaRPr lang="ru-RU" altLang="ru-RU" sz="2000" b="1" dirty="0">
              <a:solidFill>
                <a:srgbClr val="990033"/>
              </a:solidFill>
              <a:cs typeface="Times New Roman" panose="02020603050405020304" pitchFamily="18" charset="0"/>
            </a:endParaRPr>
          </a:p>
          <a:p>
            <a:pPr algn="ctr" eaLnBrk="1" hangingPunct="1"/>
            <a:endParaRPr lang="ru-RU" altLang="ru-RU" sz="2000" b="1" dirty="0">
              <a:solidFill>
                <a:srgbClr val="990033"/>
              </a:solidFill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Москва,  НИУ ВШЭ, 30 июня 2016 г.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Научный семинар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«Экономическая политика в условиях переходного периода»</a:t>
            </a:r>
          </a:p>
          <a:p>
            <a:pPr algn="ctr" eaLnBrk="1" hangingPunct="1"/>
            <a:endParaRPr lang="ru-RU" altLang="ru-RU" sz="20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/>
            <a:endParaRPr lang="ru-RU" altLang="ru-RU" sz="1500" b="1" dirty="0">
              <a:solidFill>
                <a:schemeClr val="hlink"/>
              </a:solidFill>
            </a:endParaRPr>
          </a:p>
          <a:p>
            <a:pPr algn="ctr" eaLnBrk="1" hangingPunct="1"/>
            <a:endParaRPr lang="ru-RU" altLang="ru-RU" sz="1500" dirty="0">
              <a:latin typeface="Arial" panose="020B0604020202020204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66712" y="714356"/>
            <a:ext cx="10945216" cy="1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4" tIns="45718" rIns="91434" bIns="4571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endParaRPr lang="ru-RU" altLang="ru-RU" sz="3600" b="1" dirty="0">
              <a:solidFill>
                <a:srgbClr val="990033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20000"/>
              </a:lnSpc>
            </a:pPr>
            <a:r>
              <a:rPr lang="ru-RU" sz="3200" b="1" dirty="0">
                <a:solidFill>
                  <a:srgbClr val="C00000"/>
                </a:solidFill>
              </a:rPr>
              <a:t>Стратификация в России: специфика модели и вектор изменений</a:t>
            </a:r>
            <a:endParaRPr lang="ru-RU" altLang="ru-RU" sz="32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1"/>
          <p:cNvSpPr>
            <a:spLocks noChangeArrowheads="1"/>
          </p:cNvSpPr>
          <p:nvPr/>
        </p:nvSpPr>
        <p:spPr bwMode="auto">
          <a:xfrm>
            <a:off x="932124" y="721146"/>
            <a:ext cx="10513167" cy="83317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89994" tIns="46796" rIns="89994" bIns="46796">
            <a:spAutoFit/>
          </a:bodyPr>
          <a:lstStyle/>
          <a:p>
            <a:pPr algn="ctr">
              <a:tabLst>
                <a:tab pos="0" algn="l"/>
                <a:tab pos="914332" algn="l"/>
                <a:tab pos="1828664" algn="l"/>
                <a:tab pos="2742994" algn="l"/>
                <a:tab pos="3657327" algn="l"/>
                <a:tab pos="4571658" algn="l"/>
                <a:tab pos="5485990" algn="l"/>
                <a:tab pos="6400320" algn="l"/>
                <a:tab pos="7314652" algn="l"/>
                <a:tab pos="8228984" algn="l"/>
                <a:tab pos="9143314" algn="l"/>
                <a:tab pos="10057647" algn="l"/>
              </a:tabLst>
            </a:pPr>
            <a:r>
              <a:rPr lang="ru-RU" sz="2400" b="1" dirty="0">
                <a:solidFill>
                  <a:srgbClr val="C00000"/>
                </a:solidFill>
                <a:latin typeface="+mn-lt"/>
              </a:rPr>
              <a:t>Модели доходной стратификации различных обществ, </a:t>
            </a:r>
            <a:r>
              <a:rPr lang="en-US" sz="2400" b="1" dirty="0">
                <a:solidFill>
                  <a:srgbClr val="C00000"/>
                </a:solidFill>
                <a:latin typeface="+mn-lt"/>
              </a:rPr>
              <a:t>ISSP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,</a:t>
            </a:r>
            <a:r>
              <a:rPr lang="en-US" sz="2400" b="1" dirty="0">
                <a:solidFill>
                  <a:srgbClr val="C00000"/>
                </a:solidFill>
                <a:latin typeface="+mn-lt"/>
              </a:rPr>
              <a:t> 2012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г.</a:t>
            </a:r>
          </a:p>
        </p:txBody>
      </p:sp>
      <p:sp>
        <p:nvSpPr>
          <p:cNvPr id="10246" name="Rectangle 2"/>
          <p:cNvSpPr>
            <a:spLocks noChangeArrowheads="1"/>
          </p:cNvSpPr>
          <p:nvPr/>
        </p:nvSpPr>
        <p:spPr bwMode="auto">
          <a:xfrm>
            <a:off x="0" y="1930402"/>
            <a:ext cx="12192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/>
          </a:p>
        </p:txBody>
      </p:sp>
      <p:sp>
        <p:nvSpPr>
          <p:cNvPr id="10247" name="Rectangle 3"/>
          <p:cNvSpPr>
            <a:spLocks noChangeArrowheads="1"/>
          </p:cNvSpPr>
          <p:nvPr/>
        </p:nvSpPr>
        <p:spPr bwMode="auto">
          <a:xfrm>
            <a:off x="3" y="1930402"/>
            <a:ext cx="40513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/>
          </a:p>
        </p:txBody>
      </p:sp>
      <p:pic>
        <p:nvPicPr>
          <p:cNvPr id="102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7351" y="3284542"/>
            <a:ext cx="2413000" cy="187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49" name="Rectangle 5"/>
          <p:cNvSpPr>
            <a:spLocks noChangeArrowheads="1"/>
          </p:cNvSpPr>
          <p:nvPr/>
        </p:nvSpPr>
        <p:spPr bwMode="auto">
          <a:xfrm>
            <a:off x="3" y="1930402"/>
            <a:ext cx="40513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/>
          </a:p>
        </p:txBody>
      </p:sp>
      <p:graphicFrame>
        <p:nvGraphicFramePr>
          <p:cNvPr id="10242" name="Object 6"/>
          <p:cNvGraphicFramePr>
            <a:graphicFrameLocks noChangeAspect="1"/>
          </p:cNvGraphicFramePr>
          <p:nvPr/>
        </p:nvGraphicFramePr>
        <p:xfrm>
          <a:off x="6671735" y="3141663"/>
          <a:ext cx="3035300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42" r:id="rId5" imgW="4438800" imgH="4438800" progId="">
                  <p:embed/>
                </p:oleObj>
              </mc:Choice>
              <mc:Fallback>
                <p:oleObj r:id="rId5" imgW="4438800" imgH="4438800" progId="">
                  <p:embed/>
                  <p:pic>
                    <p:nvPicPr>
                      <p:cNvPr id="102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1735" y="3141663"/>
                        <a:ext cx="3035300" cy="217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Group 7"/>
          <p:cNvGraphicFramePr>
            <a:graphicFrameLocks noGrp="1"/>
          </p:cNvGraphicFramePr>
          <p:nvPr>
            <p:extLst/>
          </p:nvPr>
        </p:nvGraphicFramePr>
        <p:xfrm>
          <a:off x="677625" y="1472901"/>
          <a:ext cx="10767666" cy="4476481"/>
        </p:xfrm>
        <a:graphic>
          <a:graphicData uri="http://schemas.openxmlformats.org/drawingml/2006/table">
            <a:tbl>
              <a:tblPr/>
              <a:tblGrid>
                <a:gridCol w="3589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89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89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9356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Модели социальной структуры Венесуэлы, 2012 г.</a:t>
                      </a:r>
                    </a:p>
                  </a:txBody>
                  <a:tcPr marL="120000" marR="120000" marT="5688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Модели социальной структуры России, 2012 г.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000" marR="120000" marT="5688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Модель социальной структуры Германии, 2012 г.</a:t>
                      </a: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000" marR="120000" marT="5688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291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0000" marR="120000" marT="71495" marB="46800" horzOverflow="overflow">
                    <a:lnL w="115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0000" marR="120000" marT="71495" marB="468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0000" marR="120000" marT="71495" marB="4680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0261" name="Rectangle 24"/>
          <p:cNvSpPr>
            <a:spLocks noChangeArrowheads="1"/>
          </p:cNvSpPr>
          <p:nvPr/>
        </p:nvSpPr>
        <p:spPr bwMode="auto">
          <a:xfrm>
            <a:off x="0" y="2424117"/>
            <a:ext cx="12192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/>
          </a:p>
        </p:txBody>
      </p:sp>
      <p:sp>
        <p:nvSpPr>
          <p:cNvPr id="10262" name="Rectangle 25"/>
          <p:cNvSpPr>
            <a:spLocks noChangeArrowheads="1"/>
          </p:cNvSpPr>
          <p:nvPr/>
        </p:nvSpPr>
        <p:spPr bwMode="auto">
          <a:xfrm>
            <a:off x="0" y="2333627"/>
            <a:ext cx="12192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/>
          </a:p>
        </p:txBody>
      </p:sp>
      <p:sp>
        <p:nvSpPr>
          <p:cNvPr id="10263" name="Rectangle 26"/>
          <p:cNvSpPr>
            <a:spLocks noChangeArrowheads="1"/>
          </p:cNvSpPr>
          <p:nvPr/>
        </p:nvSpPr>
        <p:spPr bwMode="auto">
          <a:xfrm>
            <a:off x="0" y="2565403"/>
            <a:ext cx="12192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/>
          </a:p>
        </p:txBody>
      </p:sp>
      <p:sp>
        <p:nvSpPr>
          <p:cNvPr id="10264" name="Rectangle 27"/>
          <p:cNvSpPr>
            <a:spLocks noChangeArrowheads="1"/>
          </p:cNvSpPr>
          <p:nvPr/>
        </p:nvSpPr>
        <p:spPr bwMode="auto">
          <a:xfrm>
            <a:off x="0" y="1366841"/>
            <a:ext cx="12192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/>
          </a:p>
        </p:txBody>
      </p:sp>
      <p:sp>
        <p:nvSpPr>
          <p:cNvPr id="10265" name="Rectangle 28"/>
          <p:cNvSpPr>
            <a:spLocks noChangeArrowheads="1"/>
          </p:cNvSpPr>
          <p:nvPr/>
        </p:nvSpPr>
        <p:spPr bwMode="auto">
          <a:xfrm>
            <a:off x="0" y="2457451"/>
            <a:ext cx="12192000" cy="1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/>
          </a:p>
        </p:txBody>
      </p:sp>
      <p:sp>
        <p:nvSpPr>
          <p:cNvPr id="10266" name="Rectangle 30"/>
          <p:cNvSpPr>
            <a:spLocks noChangeArrowheads="1"/>
          </p:cNvSpPr>
          <p:nvPr/>
        </p:nvSpPr>
        <p:spPr bwMode="auto">
          <a:xfrm>
            <a:off x="2688167" y="2808289"/>
            <a:ext cx="12192000" cy="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1434" tIns="45718" rIns="91434" bIns="45718" anchor="ctr"/>
          <a:lstStyle/>
          <a:p>
            <a:endParaRPr lang="ru-RU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/>
          </p:nvPr>
        </p:nvGraphicFramePr>
        <p:xfrm>
          <a:off x="384295" y="2949576"/>
          <a:ext cx="4043404" cy="2635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43" name="Chart" r:id="rId7" imgW="6057749" imgH="2771857" progId="MSGraph.Chart.8">
                  <p:embed/>
                </p:oleObj>
              </mc:Choice>
              <mc:Fallback>
                <p:oleObj name="Chart" r:id="rId7" imgW="6057749" imgH="2771857" progId="MSGraph.Chart.8">
                  <p:embed/>
                  <p:pic>
                    <p:nvPicPr>
                      <p:cNvPr id="18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295" y="2949576"/>
                        <a:ext cx="4043404" cy="26352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369952"/>
              </p:ext>
            </p:extLst>
          </p:nvPr>
        </p:nvGraphicFramePr>
        <p:xfrm>
          <a:off x="7752184" y="2923687"/>
          <a:ext cx="3986437" cy="2561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44" name="Chart" r:id="rId9" imgW="6010092" imgH="2714543" progId="MSGraph.Chart.8">
                  <p:embed/>
                </p:oleObj>
              </mc:Choice>
              <mc:Fallback>
                <p:oleObj name="Chart" r:id="rId9" imgW="6010092" imgH="2714543" progId="MSGraph.Chart.8">
                  <p:embed/>
                  <p:pic>
                    <p:nvPicPr>
                      <p:cNvPr id="19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2184" y="2923687"/>
                        <a:ext cx="3986437" cy="25611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/>
          </p:nvPr>
        </p:nvGraphicFramePr>
        <p:xfrm>
          <a:off x="4081785" y="2886643"/>
          <a:ext cx="3848516" cy="2635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45" name="Chart" r:id="rId11" imgW="5124275" imgH="2552779" progId="MSGraph.Chart.8">
                  <p:embed/>
                </p:oleObj>
              </mc:Choice>
              <mc:Fallback>
                <p:oleObj name="Chart" r:id="rId11" imgW="5124275" imgH="2552779" progId="MSGraph.Chart.8">
                  <p:embed/>
                  <p:pic>
                    <p:nvPicPr>
                      <p:cNvPr id="2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1785" y="2886643"/>
                        <a:ext cx="3848516" cy="26352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91356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Текст 3"/>
          <p:cNvSpPr>
            <a:spLocks noGrp="1"/>
          </p:cNvSpPr>
          <p:nvPr>
            <p:ph type="body" sz="half" idx="2"/>
          </p:nvPr>
        </p:nvSpPr>
        <p:spPr>
          <a:xfrm>
            <a:off x="285752" y="190478"/>
            <a:ext cx="11906249" cy="865188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Распространенность различных видов дополнительной занятости в домохозяйствах из разных типов поселений, 2015 г., % от домохозяйств, в составе которых были работающие</a:t>
            </a:r>
            <a:endParaRPr lang="ru-RU" altLang="ru-RU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1" y="6155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1" y="6155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" y="6155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9222" name="Rectangle 1"/>
          <p:cNvSpPr>
            <a:spLocks noChangeArrowheads="1"/>
          </p:cNvSpPr>
          <p:nvPr/>
        </p:nvSpPr>
        <p:spPr bwMode="auto">
          <a:xfrm>
            <a:off x="1822451" y="295874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>
              <a:tabLst>
                <a:tab pos="241294" algn="l"/>
                <a:tab pos="359824" algn="l"/>
              </a:tabLst>
            </a:pPr>
            <a:endParaRPr lang="ru-RU" alt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917974"/>
              </p:ext>
            </p:extLst>
          </p:nvPr>
        </p:nvGraphicFramePr>
        <p:xfrm>
          <a:off x="666713" y="1619237"/>
          <a:ext cx="11144327" cy="4953033"/>
        </p:xfrm>
        <a:graphic>
          <a:graphicData uri="http://schemas.openxmlformats.org/drawingml/2006/table">
            <a:tbl>
              <a:tblPr/>
              <a:tblGrid>
                <a:gridCol w="4374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86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34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528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5182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5288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827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Характеристики дополнительной занятости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Столицы </a:t>
                      </a:r>
                      <a:endParaRPr lang="ru-RU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Областные центры</a:t>
                      </a:r>
                      <a:endParaRPr lang="ru-RU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Райцентры</a:t>
                      </a:r>
                      <a:endParaRPr lang="ru-RU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ПГТ</a:t>
                      </a:r>
                      <a:endParaRPr lang="ru-RU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Села</a:t>
                      </a:r>
                      <a:endParaRPr lang="ru-RU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40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Всего имеют различные формы дополнительной урбанизированной занятости, в т.ч.: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</a:t>
                      </a:r>
                      <a:endParaRPr lang="ru-RU" sz="1600" dirty="0">
                        <a:solidFill>
                          <a:srgbClr val="0070C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13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Совместительство и сверхурочные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</a:t>
                      </a:r>
                      <a:endParaRPr lang="ru-RU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</a:t>
                      </a:r>
                      <a:endParaRPr lang="ru-RU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7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Разовые приработки, заработки от случая к случаю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</a:t>
                      </a:r>
                      <a:endParaRPr lang="ru-RU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654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Всего имеют различные формы дополнительной занятости, связанной с сельскохозяйственным производством 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</a:t>
                      </a:r>
                      <a:endParaRPr lang="ru-RU" sz="1600" dirty="0">
                        <a:solidFill>
                          <a:srgbClr val="0070C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740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т.ч. рассматривают доходы от подсобного хозяйства как один из основных источников доходов семьи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ru-RU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27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т.ч. торгуют продуктами, выращенными ими самими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1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</a:t>
                      </a:r>
                      <a:endParaRPr lang="ru-RU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3603" marR="836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" y="-430886"/>
            <a:ext cx="24628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defTabSz="1219170"/>
            <a:r>
              <a:rPr lang="ru-RU" sz="2400">
                <a:latin typeface="Arial" pitchFamily="34" charset="0"/>
                <a:cs typeface="Arial" pitchFamily="34" charset="0"/>
              </a:rPr>
              <a:t/>
            </a:r>
            <a:br>
              <a:rPr lang="ru-RU" sz="2400">
                <a:latin typeface="Arial" pitchFamily="34" charset="0"/>
                <a:cs typeface="Arial" pitchFamily="34" charset="0"/>
              </a:rPr>
            </a:br>
            <a:endParaRPr lang="ru-RU" sz="24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787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7311" y="264916"/>
            <a:ext cx="10972800" cy="113982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Модели доходной стратификации российского общества в 2012 г., построенные на основе данных </a:t>
            </a:r>
            <a:r>
              <a:rPr lang="ru-RU" sz="2400" b="1" dirty="0" err="1">
                <a:solidFill>
                  <a:srgbClr val="C00000"/>
                </a:solidFill>
                <a:latin typeface="+mn-lt"/>
              </a:rPr>
              <a:t>трех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разных массивов </a:t>
            </a:r>
            <a:r>
              <a:rPr lang="en-US" sz="2400" b="1" dirty="0">
                <a:solidFill>
                  <a:srgbClr val="C00000"/>
                </a:solidFill>
                <a:latin typeface="+mn-lt"/>
              </a:rPr>
              <a:t>(ISSP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, РМЭЗ, ИС РАН)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360" y="960442"/>
            <a:ext cx="16628281" cy="88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271091966"/>
              </p:ext>
            </p:extLst>
          </p:nvPr>
        </p:nvGraphicFramePr>
        <p:xfrm>
          <a:off x="3242885" y="1404741"/>
          <a:ext cx="5406615" cy="5192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5929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64916"/>
            <a:ext cx="11188824" cy="113982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Динамика модели доходной стратификации российского общества по </a:t>
            </a:r>
            <a:r>
              <a:rPr lang="ru-RU" sz="2400" b="1" dirty="0" err="1">
                <a:solidFill>
                  <a:srgbClr val="C00000"/>
                </a:solidFill>
                <a:latin typeface="+mn-lt"/>
              </a:rPr>
              <a:t>страновой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медиане в 2012-2016 гг., построенные на основе данных </a:t>
            </a:r>
            <a:r>
              <a:rPr lang="ru-RU" sz="2400" b="1" dirty="0" err="1">
                <a:solidFill>
                  <a:srgbClr val="C00000"/>
                </a:solidFill>
                <a:latin typeface="+mn-lt"/>
              </a:rPr>
              <a:t>четырех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массивов</a:t>
            </a:r>
            <a:r>
              <a:rPr lang="ru-RU" sz="2400" b="1" baseline="30000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ИС РАН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360" y="960442"/>
            <a:ext cx="16628281" cy="88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30756479"/>
              </p:ext>
            </p:extLst>
          </p:nvPr>
        </p:nvGraphicFramePr>
        <p:xfrm>
          <a:off x="2207568" y="1390470"/>
          <a:ext cx="7416824" cy="5206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0548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0" y="264916"/>
            <a:ext cx="11476856" cy="1139825"/>
          </a:xfrm>
        </p:spPr>
        <p:txBody>
          <a:bodyPr/>
          <a:lstStyle/>
          <a:p>
            <a:pPr algn="ctr"/>
            <a:r>
              <a:rPr lang="ru-RU" sz="2200" b="1" dirty="0">
                <a:solidFill>
                  <a:srgbClr val="C00000"/>
                </a:solidFill>
                <a:latin typeface="+mn-lt"/>
              </a:rPr>
              <a:t>Динамика модели доходной стратификации российского общества в 2012-2016 гг., построенная на основе агрегирования моделей доходной стратификации </a:t>
            </a:r>
            <a:r>
              <a:rPr lang="ru-RU" sz="2200" b="1" u="sng" dirty="0">
                <a:solidFill>
                  <a:srgbClr val="C00000"/>
                </a:solidFill>
                <a:latin typeface="+mn-lt"/>
              </a:rPr>
              <a:t>региональных</a:t>
            </a:r>
            <a:r>
              <a:rPr lang="ru-RU" sz="2200" b="1" dirty="0">
                <a:solidFill>
                  <a:srgbClr val="C00000"/>
                </a:solidFill>
                <a:latin typeface="+mn-lt"/>
              </a:rPr>
              <a:t> сообществ,</a:t>
            </a:r>
            <a:r>
              <a:rPr lang="ru-RU" sz="2200" b="1" baseline="30000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2200" b="1" dirty="0">
                <a:solidFill>
                  <a:srgbClr val="C00000"/>
                </a:solidFill>
                <a:latin typeface="+mn-lt"/>
              </a:rPr>
              <a:t> ИС РАН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360" y="960442"/>
            <a:ext cx="16628281" cy="88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009454591"/>
              </p:ext>
            </p:extLst>
          </p:nvPr>
        </p:nvGraphicFramePr>
        <p:xfrm>
          <a:off x="2495600" y="1404741"/>
          <a:ext cx="5976663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7083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191104"/>
            <a:ext cx="10972800" cy="1139825"/>
          </a:xfrm>
        </p:spPr>
        <p:txBody>
          <a:bodyPr/>
          <a:lstStyle/>
          <a:p>
            <a:pPr algn="ctr"/>
            <a:r>
              <a:rPr lang="ru-RU" sz="2200" b="1" dirty="0">
                <a:solidFill>
                  <a:srgbClr val="C00000"/>
                </a:solidFill>
                <a:latin typeface="+mn-lt"/>
              </a:rPr>
              <a:t>Модель стратификации российского общества, построенная на основе </a:t>
            </a:r>
            <a:r>
              <a:rPr lang="ru-RU" sz="2200" b="1" u="sng" dirty="0">
                <a:solidFill>
                  <a:srgbClr val="C00000"/>
                </a:solidFill>
                <a:latin typeface="+mn-lt"/>
              </a:rPr>
              <a:t>самооценок</a:t>
            </a:r>
            <a:r>
              <a:rPr lang="ru-RU" sz="2200" b="1" dirty="0">
                <a:solidFill>
                  <a:srgbClr val="C00000"/>
                </a:solidFill>
                <a:latin typeface="+mn-lt"/>
              </a:rPr>
              <a:t> респондентами своего </a:t>
            </a:r>
            <a:r>
              <a:rPr lang="ru-RU" sz="2200" b="1" u="sng" dirty="0">
                <a:solidFill>
                  <a:srgbClr val="C00000"/>
                </a:solidFill>
                <a:latin typeface="+mn-lt"/>
              </a:rPr>
              <a:t>социального</a:t>
            </a:r>
            <a:r>
              <a:rPr lang="ru-RU" sz="2200" b="1" dirty="0">
                <a:solidFill>
                  <a:srgbClr val="C00000"/>
                </a:solidFill>
                <a:latin typeface="+mn-lt"/>
              </a:rPr>
              <a:t> статуса, ИС РАН, октябрь 2015 г., %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360" y="960442"/>
            <a:ext cx="16628281" cy="88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423592" y="549979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820220916"/>
              </p:ext>
            </p:extLst>
          </p:nvPr>
        </p:nvGraphicFramePr>
        <p:xfrm>
          <a:off x="3863752" y="1396550"/>
          <a:ext cx="4392487" cy="5359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2220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548680"/>
            <a:ext cx="10972800" cy="113982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Модель стратификации российского общества, построенная на основе </a:t>
            </a:r>
            <a:r>
              <a:rPr lang="ru-RU" sz="2400" b="1" u="sng" dirty="0">
                <a:solidFill>
                  <a:srgbClr val="C00000"/>
                </a:solidFill>
                <a:latin typeface="+mn-lt"/>
              </a:rPr>
              <a:t>самооценок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респондентами своего </a:t>
            </a:r>
            <a:r>
              <a:rPr lang="ru-RU" sz="2400" b="1" u="sng" dirty="0">
                <a:solidFill>
                  <a:srgbClr val="C00000"/>
                </a:solidFill>
                <a:latin typeface="+mn-lt"/>
              </a:rPr>
              <a:t>социального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статуса, </a:t>
            </a:r>
            <a:r>
              <a:rPr lang="en-US" sz="2400" b="1" dirty="0">
                <a:solidFill>
                  <a:srgbClr val="C00000"/>
                </a:solidFill>
                <a:latin typeface="+mn-lt"/>
              </a:rPr>
              <a:t>ISSP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, лето</a:t>
            </a:r>
            <a:r>
              <a:rPr lang="en-US" sz="2400" b="1" dirty="0">
                <a:solidFill>
                  <a:srgbClr val="C00000"/>
                </a:solidFill>
                <a:latin typeface="+mn-lt"/>
              </a:rPr>
              <a:t> 1999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г.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360" y="960442"/>
            <a:ext cx="16628281" cy="88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988941" y="1882690"/>
          <a:ext cx="4673749" cy="4398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8315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548680"/>
            <a:ext cx="10972800" cy="113982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Модель стратификации российского общества, построенная на основе </a:t>
            </a:r>
            <a:r>
              <a:rPr lang="ru-RU" sz="2400" b="1" u="sng" dirty="0">
                <a:solidFill>
                  <a:srgbClr val="C00000"/>
                </a:solidFill>
                <a:latin typeface="+mn-lt"/>
              </a:rPr>
              <a:t>самооценок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респондентами своего </a:t>
            </a:r>
            <a:r>
              <a:rPr lang="ru-RU" sz="2400" b="1" u="sng" dirty="0">
                <a:solidFill>
                  <a:srgbClr val="C00000"/>
                </a:solidFill>
                <a:latin typeface="+mn-lt"/>
              </a:rPr>
              <a:t>социального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статуса, ИС РАН (</a:t>
            </a:r>
            <a:r>
              <a:rPr lang="ru-RU" sz="2400" b="1" dirty="0" err="1">
                <a:solidFill>
                  <a:srgbClr val="C00000"/>
                </a:solidFill>
                <a:latin typeface="+mn-lt"/>
              </a:rPr>
              <a:t>РНИСиНП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), март 2000 г.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360" y="960442"/>
            <a:ext cx="16628281" cy="88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90490753"/>
              </p:ext>
            </p:extLst>
          </p:nvPr>
        </p:nvGraphicFramePr>
        <p:xfrm>
          <a:off x="3935760" y="1849041"/>
          <a:ext cx="4680520" cy="4460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5187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548680"/>
            <a:ext cx="10972800" cy="113982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Модель стратификации Великобритании, построенная на основе </a:t>
            </a:r>
            <a:r>
              <a:rPr lang="ru-RU" sz="2400" b="1" u="sng" dirty="0">
                <a:solidFill>
                  <a:srgbClr val="C00000"/>
                </a:solidFill>
                <a:latin typeface="+mn-lt"/>
              </a:rPr>
              <a:t>самооценок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респондентами своего </a:t>
            </a:r>
            <a:r>
              <a:rPr lang="ru-RU" sz="2400" b="1" u="sng" dirty="0">
                <a:solidFill>
                  <a:srgbClr val="C00000"/>
                </a:solidFill>
                <a:latin typeface="+mn-lt"/>
              </a:rPr>
              <a:t>социального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статуса, </a:t>
            </a:r>
            <a:r>
              <a:rPr lang="en-US" sz="2400" b="1" dirty="0">
                <a:solidFill>
                  <a:srgbClr val="C00000"/>
                </a:solidFill>
                <a:latin typeface="+mn-lt"/>
              </a:rPr>
              <a:t>ISSP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, лето</a:t>
            </a:r>
            <a:r>
              <a:rPr lang="en-US" sz="2400" b="1" dirty="0">
                <a:solidFill>
                  <a:srgbClr val="C00000"/>
                </a:solidFill>
                <a:latin typeface="+mn-lt"/>
              </a:rPr>
              <a:t> 1999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г.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360" y="960442"/>
            <a:ext cx="16628281" cy="88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2164059"/>
              </p:ext>
            </p:extLst>
          </p:nvPr>
        </p:nvGraphicFramePr>
        <p:xfrm>
          <a:off x="4007768" y="1876424"/>
          <a:ext cx="4464496" cy="428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5090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802978" y="367440"/>
            <a:ext cx="10801200" cy="1110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89994" tIns="46796" rIns="89994" bIns="46796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22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Представления россиян о том, какая модель в наибольшей степени отражает реальную и идеальную социальную структуру российского общества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700568"/>
              </p:ext>
            </p:extLst>
          </p:nvPr>
        </p:nvGraphicFramePr>
        <p:xfrm>
          <a:off x="3143672" y="1557340"/>
          <a:ext cx="6119812" cy="244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8" r:id="rId4" imgW="3761726" imgH="1521819" progId="">
                  <p:embed/>
                </p:oleObj>
              </mc:Choice>
              <mc:Fallback>
                <p:oleObj r:id="rId4" imgW="3761726" imgH="1521819" progId="">
                  <p:embed/>
                  <p:pic>
                    <p:nvPicPr>
                      <p:cNvPr id="819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672" y="1557340"/>
                        <a:ext cx="6119812" cy="244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752694"/>
              </p:ext>
            </p:extLst>
          </p:nvPr>
        </p:nvGraphicFramePr>
        <p:xfrm>
          <a:off x="1199459" y="4000503"/>
          <a:ext cx="7634289" cy="2250204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30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36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25481">
                <a:tc gridSpan="5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Доля респондентов, выбравших соответствующую модель, %</a:t>
                      </a:r>
                    </a:p>
                  </a:txBody>
                  <a:tcPr marL="90000" marR="90000" marT="113332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6436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0000" marR="90000" marT="121648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Модель 1</a:t>
                      </a:r>
                    </a:p>
                  </a:txBody>
                  <a:tcPr marL="90000" marR="90000" marT="121648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Модель 2</a:t>
                      </a:r>
                    </a:p>
                  </a:txBody>
                  <a:tcPr marL="90000" marR="90000" marT="121648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Модель 3</a:t>
                      </a:r>
                    </a:p>
                  </a:txBody>
                  <a:tcPr marL="90000" marR="90000" marT="121648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Модель 4</a:t>
                      </a:r>
                    </a:p>
                  </a:txBody>
                  <a:tcPr marL="90000" marR="90000" marT="121648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9429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Как идеальную:</a:t>
                      </a:r>
                    </a:p>
                  </a:txBody>
                  <a:tcPr marL="90000" marR="90000" marT="121648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 marL="90000" marR="90000" marT="129965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</a:p>
                  </a:txBody>
                  <a:tcPr marL="90000" marR="90000" marT="129965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31</a:t>
                      </a:r>
                    </a:p>
                  </a:txBody>
                  <a:tcPr marL="90000" marR="90000" marT="129965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 marL="90000" marR="90000" marT="129965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9429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Как реальную:</a:t>
                      </a:r>
                    </a:p>
                  </a:txBody>
                  <a:tcPr marL="90000" marR="90000" marT="121648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28</a:t>
                      </a:r>
                    </a:p>
                  </a:txBody>
                  <a:tcPr marL="90000" marR="90000" marT="129965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57</a:t>
                      </a:r>
                    </a:p>
                  </a:txBody>
                  <a:tcPr marL="90000" marR="90000" marT="129965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 marL="90000" marR="90000" marT="129965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90000" marR="90000" marT="129965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9429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Разница:</a:t>
                      </a:r>
                    </a:p>
                  </a:txBody>
                  <a:tcPr marL="90000" marR="90000" marT="121648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–19</a:t>
                      </a:r>
                    </a:p>
                  </a:txBody>
                  <a:tcPr marL="90000" marR="90000" marT="129965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–37</a:t>
                      </a:r>
                    </a:p>
                  </a:txBody>
                  <a:tcPr marL="90000" marR="90000" marT="129965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 marL="90000" marR="90000" marT="129965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67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38</a:t>
                      </a:r>
                    </a:p>
                  </a:txBody>
                  <a:tcPr marL="90000" marR="90000" marT="129965" marB="46803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437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7408" y="950774"/>
            <a:ext cx="10297144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78815"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Доходная стратификация российского общества (ППС </a:t>
            </a:r>
            <a:r>
              <a:rPr lang="ru-RU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оценен</a:t>
            </a:r>
            <a:r>
              <a:rPr lang="ru-RU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по методике Всемирного банка), данные ИС РАН и РМЭЗ-НИУ ВШЭ, осень 2014 г.</a:t>
            </a:r>
            <a:endParaRPr lang="ru-RU" sz="2000" dirty="0">
              <a:solidFill>
                <a:srgbClr val="C00000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561154"/>
              </p:ext>
            </p:extLst>
          </p:nvPr>
        </p:nvGraphicFramePr>
        <p:xfrm>
          <a:off x="1148580" y="2348880"/>
          <a:ext cx="10420027" cy="3346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5435">
                  <a:extLst>
                    <a:ext uri="{9D8B030D-6E8A-4147-A177-3AD203B41FA5}">
                      <a16:colId xmlns:a16="http://schemas.microsoft.com/office/drawing/2014/main" xmlns="" val="605673652"/>
                    </a:ext>
                  </a:extLst>
                </a:gridCol>
                <a:gridCol w="1767907">
                  <a:extLst>
                    <a:ext uri="{9D8B030D-6E8A-4147-A177-3AD203B41FA5}">
                      <a16:colId xmlns:a16="http://schemas.microsoft.com/office/drawing/2014/main" xmlns="" val="2201243308"/>
                    </a:ext>
                  </a:extLst>
                </a:gridCol>
                <a:gridCol w="3204559">
                  <a:extLst>
                    <a:ext uri="{9D8B030D-6E8A-4147-A177-3AD203B41FA5}">
                      <a16:colId xmlns:a16="http://schemas.microsoft.com/office/drawing/2014/main" xmlns="" val="3619019889"/>
                    </a:ext>
                  </a:extLst>
                </a:gridCol>
                <a:gridCol w="2091872">
                  <a:extLst>
                    <a:ext uri="{9D8B030D-6E8A-4147-A177-3AD203B41FA5}">
                      <a16:colId xmlns:a16="http://schemas.microsoft.com/office/drawing/2014/main" xmlns="" val="3051611788"/>
                    </a:ext>
                  </a:extLst>
                </a:gridCol>
                <a:gridCol w="1650254">
                  <a:extLst>
                    <a:ext uri="{9D8B030D-6E8A-4147-A177-3AD203B41FA5}">
                      <a16:colId xmlns:a16="http://schemas.microsoft.com/office/drawing/2014/main" xmlns="" val="2880198770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Доходные группы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Ежедневное потребление, $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Ежемесячный среднедушевой доход по ППС (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WB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2014, руб.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группы, РМЭЗ НИУ-ВШЭ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группы, ИС РАН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67290670"/>
                  </a:ext>
                </a:extLst>
              </a:tr>
              <a:tr h="44817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Бедные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Менее 2,5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Менее 1254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9024870"/>
                  </a:ext>
                </a:extLst>
              </a:tr>
              <a:tr h="4481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2,5 до 5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1254 – 2508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8244900"/>
                  </a:ext>
                </a:extLst>
              </a:tr>
              <a:tr h="4481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Уязвимые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5 до 10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2508 – 5016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5090841"/>
                  </a:ext>
                </a:extLst>
              </a:tr>
              <a:tr h="44817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Средние слои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10 до 50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5016 – 25080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81,6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81,1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2535990"/>
                  </a:ext>
                </a:extLst>
              </a:tr>
              <a:tr h="4735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и более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Более 25080 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14,0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13,5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8168365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771775" y="2984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9697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1524000" y="2085975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4" tIns="45718" rIns="91434" bIns="45718" anchor="ctr"/>
          <a:lstStyle/>
          <a:p>
            <a:endParaRPr lang="ru-RU" altLang="ru-RU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1992316" y="1773240"/>
            <a:ext cx="8424863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4" tIns="45718" rIns="91434" bIns="45718" anchor="ctr"/>
          <a:lstStyle/>
          <a:p>
            <a:endParaRPr lang="ru-RU" altLang="ru-RU"/>
          </a:p>
        </p:txBody>
      </p:sp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3216276" y="3429005"/>
            <a:ext cx="4895851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4" tIns="45718" rIns="91434" bIns="45718" anchor="ctr"/>
          <a:lstStyle/>
          <a:p>
            <a:endParaRPr lang="ru-RU" altLang="ru-RU"/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1524000" y="3709988"/>
            <a:ext cx="8820151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4" tIns="45718" rIns="91434" bIns="45718" anchor="ctr"/>
          <a:lstStyle/>
          <a:p>
            <a:endParaRPr lang="ru-RU" altLang="ru-RU"/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1846265" y="165105"/>
            <a:ext cx="8499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4" tIns="45718" rIns="91434" bIns="45718" anchor="ctr"/>
          <a:lstStyle/>
          <a:p>
            <a:endParaRPr lang="ru-RU" altLang="ru-RU"/>
          </a:p>
        </p:txBody>
      </p:sp>
      <p:sp>
        <p:nvSpPr>
          <p:cNvPr id="31751" name="Rectangle 6"/>
          <p:cNvSpPr>
            <a:spLocks noChangeArrowheads="1"/>
          </p:cNvSpPr>
          <p:nvPr/>
        </p:nvSpPr>
        <p:spPr bwMode="auto">
          <a:xfrm>
            <a:off x="1846265" y="582084"/>
            <a:ext cx="8959851" cy="833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94" tIns="46796" rIns="89994" bIns="46796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Динамика распределения общего объема денежных доходов населения (ФСГС РФ)</a:t>
            </a:r>
          </a:p>
        </p:txBody>
      </p:sp>
      <p:sp>
        <p:nvSpPr>
          <p:cNvPr id="31752" name="Rectangle 7"/>
          <p:cNvSpPr>
            <a:spLocks noChangeArrowheads="1"/>
          </p:cNvSpPr>
          <p:nvPr/>
        </p:nvSpPr>
        <p:spPr bwMode="auto">
          <a:xfrm>
            <a:off x="1524003" y="3649163"/>
            <a:ext cx="181823" cy="34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94" tIns="46796" rIns="89994" bIns="46796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 sz="800" dirty="0">
                <a:solidFill>
                  <a:srgbClr val="000000"/>
                </a:solidFill>
              </a:rPr>
              <a:t/>
            </a:r>
            <a:br>
              <a:rPr lang="ru-RU" altLang="ru-RU" sz="800" dirty="0">
                <a:solidFill>
                  <a:srgbClr val="000000"/>
                </a:solidFill>
              </a:rPr>
            </a:br>
            <a:endParaRPr lang="ru-RU" altLang="ru-RU" sz="800" dirty="0">
              <a:solidFill>
                <a:srgbClr val="000000"/>
              </a:solidFill>
            </a:endParaRPr>
          </a:p>
        </p:txBody>
      </p:sp>
      <p:graphicFrame>
        <p:nvGraphicFramePr>
          <p:cNvPr id="12297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207223"/>
              </p:ext>
            </p:extLst>
          </p:nvPr>
        </p:nvGraphicFramePr>
        <p:xfrm>
          <a:off x="1595406" y="1714488"/>
          <a:ext cx="9506320" cy="4284669"/>
        </p:xfrm>
        <a:graphic>
          <a:graphicData uri="http://schemas.openxmlformats.org/drawingml/2006/table">
            <a:tbl>
              <a:tblPr/>
              <a:tblGrid>
                <a:gridCol w="11110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3457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60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955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7284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727075">
                <a:tc rowSpan="2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Распределение совокупного объема доходов по 20%-</a:t>
                      </a:r>
                      <a:r>
                        <a:rPr kumimoji="0" 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ным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группам населения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1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первая (с наименьшими доходами) 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вторая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третья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четвертая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пятая (с наибольшими доходами)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Денежные доходы, всего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2751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1990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14,9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18,8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23,8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32,7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2751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2000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5,9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10,4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21,9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46,7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2751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2010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5,2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14,8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22,5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47,7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2751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5,2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14,9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22,5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47,6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2751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5,2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9,9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14,9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22,6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47,4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2751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5,3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10,0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22,8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47,0</a:t>
                      </a:r>
                    </a:p>
                  </a:txBody>
                  <a:tcPr marL="68580" marR="68580" marT="0" marB="0" anchor="ctr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0000" marR="90000" marT="60912" marB="46800" anchor="ctr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8941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5274" y="357166"/>
            <a:ext cx="11287204" cy="1015659"/>
          </a:xfrm>
          <a:prstGeom prst="rect">
            <a:avLst/>
          </a:prstGeom>
        </p:spPr>
        <p:txBody>
          <a:bodyPr wrap="square" lIns="91434" tIns="45718" rIns="91434" bIns="45718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+mn-lt"/>
              </a:rPr>
              <a:t>Коэффициент </a:t>
            </a:r>
            <a:r>
              <a:rPr lang="ru-RU" sz="2000" b="1" dirty="0" err="1">
                <a:solidFill>
                  <a:srgbClr val="C00000"/>
                </a:solidFill>
                <a:latin typeface="+mn-lt"/>
              </a:rPr>
              <a:t>Спирмена</a:t>
            </a:r>
            <a:r>
              <a:rPr lang="ru-RU" sz="2000" b="1" dirty="0">
                <a:solidFill>
                  <a:srgbClr val="C00000"/>
                </a:solidFill>
                <a:latin typeface="+mn-lt"/>
              </a:rPr>
              <a:t> для связи показателей ресурсообеспеченности россиян с их уровнем жизни и влиянием на них экономического кризиса, 2015, % от работающих</a:t>
            </a:r>
            <a:r>
              <a:rPr lang="ru-RU" sz="2000" i="1" dirty="0">
                <a:solidFill>
                  <a:srgbClr val="C00000"/>
                </a:solidFill>
                <a:latin typeface="+mn-lt"/>
              </a:rPr>
              <a:t> (показатели приведены по модулю)</a:t>
            </a:r>
            <a:endParaRPr lang="ru-RU" sz="2000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369470"/>
              </p:ext>
            </p:extLst>
          </p:nvPr>
        </p:nvGraphicFramePr>
        <p:xfrm>
          <a:off x="483726" y="1556792"/>
          <a:ext cx="11405382" cy="4601067"/>
        </p:xfrm>
        <a:graphic>
          <a:graphicData uri="http://schemas.openxmlformats.org/drawingml/2006/table">
            <a:tbl>
              <a:tblPr/>
              <a:tblGrid>
                <a:gridCol w="44291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14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1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676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75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456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4563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581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297180">
                <a:tc row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Влияние кризиса</a:t>
                      </a:r>
                      <a:endParaRPr lang="ru-RU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ru-RU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indent="450215"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Показатели ресурсообеспеченности</a:t>
                      </a:r>
                      <a:endParaRPr lang="ru-RU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15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Общая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ресурсообес-печенность</a:t>
                      </a:r>
                      <a:endParaRPr lang="ru-RU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Социаль-ный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ресурс</a:t>
                      </a:r>
                      <a:endParaRPr lang="ru-RU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Власт-ный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ресурс</a:t>
                      </a:r>
                      <a:endParaRPr lang="ru-RU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Экономи-ческий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ресурс</a:t>
                      </a:r>
                      <a:endParaRPr lang="ru-RU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Квали-фикаци-онный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ресурс</a:t>
                      </a:r>
                      <a:endParaRPr lang="ru-RU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Культур-ный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ресурс </a:t>
                      </a:r>
                      <a:endParaRPr lang="ru-RU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За последние три года в жизни отсутствуют любые значимые достижения, связанные с социумом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u="sng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0,415</a:t>
                      </a:r>
                      <a:endParaRPr lang="ru-RU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1" u="sng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0,329</a:t>
                      </a:r>
                      <a:endParaRPr lang="ru-RU" sz="1400" b="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0,263</a:t>
                      </a:r>
                      <a:endParaRPr lang="ru-RU" sz="1400" b="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0,208</a:t>
                      </a:r>
                      <a:endParaRPr lang="ru-RU" sz="1400" b="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0" i="1" u="sng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0,303</a:t>
                      </a:r>
                      <a:endParaRPr lang="ru-RU" sz="1400" b="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0,230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95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Самооценки качества своего питания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u="sng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0,323</a:t>
                      </a:r>
                      <a:endParaRPr lang="ru-RU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0,294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0,231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0,206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0,183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0,158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7595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Самооценки возможностей приобретения одежды и обуви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u="sng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0,303</a:t>
                      </a:r>
                      <a:endParaRPr lang="ru-RU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0,289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0,227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0,201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0,155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0,149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946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Самооценки своего положения в обществе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1" u="sng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0,313</a:t>
                      </a:r>
                      <a:endParaRPr lang="ru-RU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0,272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0,289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0,173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0,194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0,136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Самооценки своей жизни в целом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0,295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0,273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0,225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0,159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0,169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0,148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Динамика материального положения за год 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0,173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0,207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0,127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0,135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0,048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0,058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Проиграли от кризиса в той или иной форме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0,126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0,124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0,083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0,115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0,053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0,063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Кризис </a:t>
                      </a:r>
                      <a:r>
                        <a:rPr lang="ru-RU" sz="14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нанес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существенный ущерб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0,111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0,137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0,130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0,088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0,022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0,035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Пострадали от кризиса на работе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0,115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0,050</a:t>
                      </a:r>
                      <a:endParaRPr lang="ru-RU" sz="1400" b="1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0,146</a:t>
                      </a:r>
                      <a:endParaRPr lang="ru-RU" sz="1400" b="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0,059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0,099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0,051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98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6763"/>
              </p:ext>
            </p:extLst>
          </p:nvPr>
        </p:nvGraphicFramePr>
        <p:xfrm>
          <a:off x="736689" y="1628800"/>
          <a:ext cx="10873208" cy="4025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5166">
                  <a:extLst>
                    <a:ext uri="{9D8B030D-6E8A-4147-A177-3AD203B41FA5}">
                      <a16:colId xmlns:a16="http://schemas.microsoft.com/office/drawing/2014/main" xmlns="" val="1108788444"/>
                    </a:ext>
                  </a:extLst>
                </a:gridCol>
                <a:gridCol w="1007165">
                  <a:extLst>
                    <a:ext uri="{9D8B030D-6E8A-4147-A177-3AD203B41FA5}">
                      <a16:colId xmlns:a16="http://schemas.microsoft.com/office/drawing/2014/main" xmlns="" val="403243440"/>
                    </a:ext>
                  </a:extLst>
                </a:gridCol>
                <a:gridCol w="1316900">
                  <a:extLst>
                    <a:ext uri="{9D8B030D-6E8A-4147-A177-3AD203B41FA5}">
                      <a16:colId xmlns:a16="http://schemas.microsoft.com/office/drawing/2014/main" xmlns="" val="387171151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3117317860"/>
                    </a:ext>
                  </a:extLst>
                </a:gridCol>
                <a:gridCol w="1613657">
                  <a:extLst>
                    <a:ext uri="{9D8B030D-6E8A-4147-A177-3AD203B41FA5}">
                      <a16:colId xmlns:a16="http://schemas.microsoft.com/office/drawing/2014/main" xmlns="" val="182580365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630654169"/>
                    </a:ext>
                  </a:extLst>
                </a:gridCol>
              </a:tblGrid>
              <a:tr h="2876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Бедные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i="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Уязвимые</a:t>
                      </a: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слои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Медианная группа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Среднедоход</a:t>
                      </a:r>
                      <a:r>
                        <a:rPr lang="en-US" sz="16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1" i="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ные</a:t>
                      </a: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слои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Высокодоход</a:t>
                      </a:r>
                      <a:r>
                        <a:rPr lang="en-US" sz="16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1" i="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ные</a:t>
                      </a: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слои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4965166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Своевременная выплата з/п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1881525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Официальное оформление на работу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7662814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«Белая» зарплата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ru-RU" sz="1600" b="0" i="0" baseline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ru-RU" sz="1600" b="0" i="0" baseline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4215486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Оплата отпуска и больничного листа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ru-RU" sz="1600" b="0" i="0" baseline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2175901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Оплата сверхурочных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600" b="0" i="0" baseline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1600" b="0" i="0" baseline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ru-RU" sz="1600" b="0" i="0" baseline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sz="1600" b="0" i="0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0215573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Соблюдаются все эти права</a:t>
                      </a:r>
                      <a:endParaRPr lang="ru-RU" sz="1600" b="1" i="1" baseline="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600" b="1" i="1" baseline="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600" b="1" i="1" baseline="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600" b="1" i="1" baseline="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600" b="1" i="1" baseline="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1600" b="1" i="1" baseline="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9322569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Имеют дополнительные социальные блага (ведомственные поликлиники, жилье и т.п.)</a:t>
                      </a:r>
                      <a:endParaRPr lang="ru-RU" sz="1600" b="0" i="1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1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600" b="0" i="1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1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600" b="0" i="1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1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600" b="0" i="1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1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600" b="0" i="1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1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17</a:t>
                      </a:r>
                      <a:endParaRPr lang="ru-RU" sz="1600" b="0" i="1" baseline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3632819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952713" y="476672"/>
            <a:ext cx="104411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Степень социально-экономической </a:t>
            </a:r>
            <a:r>
              <a:rPr lang="ru-RU" sz="22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защищенности</a:t>
            </a:r>
            <a:r>
              <a:rPr lang="ru-RU" sz="22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работающих представителей разных </a:t>
            </a:r>
            <a:r>
              <a:rPr lang="ru-RU" sz="22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слоев</a:t>
            </a:r>
            <a:r>
              <a:rPr lang="ru-RU" sz="22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, 2015, %</a:t>
            </a:r>
            <a:endParaRPr lang="ru-RU" sz="22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6538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091725"/>
              </p:ext>
            </p:extLst>
          </p:nvPr>
        </p:nvGraphicFramePr>
        <p:xfrm>
          <a:off x="767408" y="1844824"/>
          <a:ext cx="10771719" cy="34370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5166">
                  <a:extLst>
                    <a:ext uri="{9D8B030D-6E8A-4147-A177-3AD203B41FA5}">
                      <a16:colId xmlns:a16="http://schemas.microsoft.com/office/drawing/2014/main" xmlns="" val="1108788444"/>
                    </a:ext>
                  </a:extLst>
                </a:gridCol>
                <a:gridCol w="1007165">
                  <a:extLst>
                    <a:ext uri="{9D8B030D-6E8A-4147-A177-3AD203B41FA5}">
                      <a16:colId xmlns:a16="http://schemas.microsoft.com/office/drawing/2014/main" xmlns="" val="403243440"/>
                    </a:ext>
                  </a:extLst>
                </a:gridCol>
                <a:gridCol w="1316900">
                  <a:extLst>
                    <a:ext uri="{9D8B030D-6E8A-4147-A177-3AD203B41FA5}">
                      <a16:colId xmlns:a16="http://schemas.microsoft.com/office/drawing/2014/main" xmlns="" val="387171151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311731786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182580365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630654169"/>
                    </a:ext>
                  </a:extLst>
                </a:gridCol>
              </a:tblGrid>
              <a:tr h="2876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8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Бедные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i="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Уязвимые</a:t>
                      </a:r>
                      <a:r>
                        <a:rPr lang="ru-RU" sz="18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слои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Медианная группа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Среднедоход</a:t>
                      </a:r>
                      <a:r>
                        <a:rPr lang="en-US" sz="18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800" b="1" i="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ные</a:t>
                      </a:r>
                      <a:r>
                        <a:rPr lang="ru-RU" sz="18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слои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i="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Высокодоход</a:t>
                      </a:r>
                      <a:r>
                        <a:rPr lang="en-US" sz="18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800" b="1" i="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ные</a:t>
                      </a:r>
                      <a:r>
                        <a:rPr lang="ru-RU" sz="18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слои</a:t>
                      </a:r>
                      <a:endParaRPr lang="ru-RU" sz="18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4965166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Руководители и предприниматели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1881525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Специалисты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77662814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Служащие и самозанятые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4215486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Рядовые работники торговли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2175901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Рабочие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0215573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Справочно: доля неработающих пенсионеров в группе</a:t>
                      </a:r>
                      <a:endParaRPr lang="ru-RU" sz="1800" b="1" i="1" baseline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9322569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67408" y="836712"/>
            <a:ext cx="104411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Социально-профессиональный статус работающих представителей разных </a:t>
            </a:r>
            <a:r>
              <a:rPr lang="ru-RU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слоев</a:t>
            </a:r>
            <a:r>
              <a:rPr lang="ru-RU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, 2015, %</a:t>
            </a:r>
            <a:r>
              <a:rPr lang="en-US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от работающих</a:t>
            </a:r>
            <a:endParaRPr lang="ru-RU" sz="2000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38084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0264" y="1124744"/>
            <a:ext cx="104411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Место жительства представителей разных </a:t>
            </a:r>
            <a:r>
              <a:rPr lang="ru-RU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слоев</a:t>
            </a:r>
            <a:r>
              <a:rPr lang="ru-RU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, 2015, %</a:t>
            </a:r>
            <a:endParaRPr lang="ru-RU" sz="20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316188"/>
              </p:ext>
            </p:extLst>
          </p:nvPr>
        </p:nvGraphicFramePr>
        <p:xfrm>
          <a:off x="650244" y="1988840"/>
          <a:ext cx="10801200" cy="2371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xmlns="" val="314271798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161099839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12899483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43745669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1961888707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xmlns="" val="31194860"/>
                    </a:ext>
                  </a:extLst>
                </a:gridCol>
              </a:tblGrid>
              <a:tr h="2876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жительства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Бедные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Уязвимые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слои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Медианная группа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Среднедоходные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слои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Высокодоходные слои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978568"/>
                  </a:ext>
                </a:extLst>
              </a:tr>
              <a:tr h="316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Москва и Петербург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6441790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Областные, краевые, республиканские центры 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3022760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Райцентры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3153776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Пгт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483325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Села</a:t>
                      </a:r>
                      <a:endParaRPr lang="ru-RU" sz="18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5274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045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7818"/>
            <a:ext cx="11344316" cy="113982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Динамика представлений об источнике угроз для России в разных группах, 2015-2016, % 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127025"/>
              </p:ext>
            </p:extLst>
          </p:nvPr>
        </p:nvGraphicFramePr>
        <p:xfrm>
          <a:off x="2063552" y="1556792"/>
          <a:ext cx="842493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78838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Оценка представителями разных </a:t>
            </a:r>
            <a:r>
              <a:rPr lang="ru-RU" sz="2400" b="1" dirty="0" err="1">
                <a:solidFill>
                  <a:srgbClr val="C00000"/>
                </a:solidFill>
                <a:latin typeface="+mn-lt"/>
              </a:rPr>
              <a:t>слоев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вектора движения России, 2016, %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/>
          </p:nvPr>
        </p:nvGraphicFramePr>
        <p:xfrm>
          <a:off x="1631504" y="1556792"/>
          <a:ext cx="878497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6197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Отношение представителей разных </a:t>
            </a:r>
            <a:r>
              <a:rPr lang="ru-RU" sz="2400" b="1" dirty="0" err="1">
                <a:solidFill>
                  <a:srgbClr val="C00000"/>
                </a:solidFill>
                <a:latin typeface="+mn-lt"/>
              </a:rPr>
              <a:t>слоев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к возможности западного пути развития для России, 2016, %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/>
          </p:nvPr>
        </p:nvGraphicFramePr>
        <p:xfrm>
          <a:off x="1271464" y="1556792"/>
          <a:ext cx="986509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95806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Текст 3"/>
          <p:cNvSpPr>
            <a:spLocks noGrp="1"/>
          </p:cNvSpPr>
          <p:nvPr>
            <p:ph type="body" sz="half" idx="2"/>
          </p:nvPr>
        </p:nvSpPr>
        <p:spPr>
          <a:xfrm>
            <a:off x="285749" y="380979"/>
            <a:ext cx="11906251" cy="865188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cs typeface="Arial" pitchFamily="34" charset="0"/>
              </a:rPr>
              <a:t>Готовность россиян поддерживать меры по возрождению мощи России, если эти меры будут связаны с дальнейшим падением уровня жизни населения, 2015 г., %</a:t>
            </a:r>
            <a:endParaRPr lang="ru-RU" altLang="ru-RU" sz="24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2" y="0"/>
            <a:ext cx="246274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1914" tIns="60957" rIns="121914" bIns="60957" anchor="ctr">
            <a:spAutoFit/>
          </a:bodyPr>
          <a:lstStyle/>
          <a:p>
            <a:endParaRPr lang="ru-RU" altLang="ru-RU"/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2" y="0"/>
            <a:ext cx="246274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1914" tIns="60957" rIns="121914" bIns="60957" anchor="ctr">
            <a:spAutoFit/>
          </a:bodyPr>
          <a:lstStyle/>
          <a:p>
            <a:endParaRPr lang="ru-RU" altLang="ru-RU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2" y="0"/>
            <a:ext cx="246274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1914" tIns="60957" rIns="121914" bIns="60957" anchor="ctr">
            <a:spAutoFit/>
          </a:bodyPr>
          <a:lstStyle/>
          <a:p>
            <a:endParaRPr lang="ru-RU" altLang="ru-RU"/>
          </a:p>
        </p:txBody>
      </p:sp>
      <p:sp>
        <p:nvSpPr>
          <p:cNvPr id="5126" name="Rectangle 2"/>
          <p:cNvSpPr>
            <a:spLocks noChangeArrowheads="1"/>
          </p:cNvSpPr>
          <p:nvPr/>
        </p:nvSpPr>
        <p:spPr bwMode="auto">
          <a:xfrm>
            <a:off x="2" y="0"/>
            <a:ext cx="246274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1914" tIns="60957" rIns="121914" bIns="60957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811529"/>
              </p:ext>
            </p:extLst>
          </p:nvPr>
        </p:nvGraphicFramePr>
        <p:xfrm>
          <a:off x="2000219" y="1844824"/>
          <a:ext cx="8477309" cy="4667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1737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Текст 3"/>
          <p:cNvSpPr>
            <a:spLocks noGrp="1"/>
          </p:cNvSpPr>
          <p:nvPr>
            <p:ph type="body" sz="half" idx="2"/>
          </p:nvPr>
        </p:nvSpPr>
        <p:spPr>
          <a:xfrm>
            <a:off x="4" y="380979"/>
            <a:ext cx="11906249" cy="865188"/>
          </a:xfrm>
        </p:spPr>
        <p:txBody>
          <a:bodyPr/>
          <a:lstStyle/>
          <a:p>
            <a:pPr algn="ctr"/>
            <a:r>
              <a:rPr lang="ru-RU" sz="2100" b="1" dirty="0">
                <a:solidFill>
                  <a:srgbClr val="C00000"/>
                </a:solidFill>
                <a:cs typeface="Arial" pitchFamily="34" charset="0"/>
              </a:rPr>
              <a:t>На какие жертвы готовы пойти россияне ради укрепления положения страны на международной арене, 2015 г., %</a:t>
            </a:r>
            <a:endParaRPr lang="ru-RU" altLang="ru-RU" sz="21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1" y="1"/>
            <a:ext cx="246270" cy="4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1912" tIns="60956" rIns="121912" bIns="60956" anchor="ctr">
            <a:spAutoFit/>
          </a:bodyPr>
          <a:lstStyle/>
          <a:p>
            <a:endParaRPr lang="ru-RU" altLang="ru-RU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1" y="1"/>
            <a:ext cx="246270" cy="4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1912" tIns="60956" rIns="121912" bIns="60956" anchor="ctr">
            <a:spAutoFit/>
          </a:bodyPr>
          <a:lstStyle/>
          <a:p>
            <a:endParaRPr lang="ru-RU" altLang="ru-RU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" y="1"/>
            <a:ext cx="246270" cy="4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1912" tIns="60956" rIns="121912" bIns="60956" anchor="ctr">
            <a:spAutoFit/>
          </a:bodyPr>
          <a:lstStyle/>
          <a:p>
            <a:endParaRPr lang="ru-RU" altLang="ru-RU"/>
          </a:p>
        </p:txBody>
      </p:sp>
      <p:sp>
        <p:nvSpPr>
          <p:cNvPr id="9222" name="Rectangle 1"/>
          <p:cNvSpPr>
            <a:spLocks noChangeArrowheads="1"/>
          </p:cNvSpPr>
          <p:nvPr/>
        </p:nvSpPr>
        <p:spPr bwMode="auto">
          <a:xfrm>
            <a:off x="1822451" y="2897190"/>
            <a:ext cx="246270" cy="4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1912" tIns="60956" rIns="121912" bIns="60956" anchor="ctr">
            <a:spAutoFit/>
          </a:bodyPr>
          <a:lstStyle/>
          <a:p>
            <a:pPr eaLnBrk="0" hangingPunct="0">
              <a:tabLst>
                <a:tab pos="241283" algn="l"/>
                <a:tab pos="359806" algn="l"/>
              </a:tabLst>
            </a:pPr>
            <a:endParaRPr lang="ru-RU" altLang="ru-RU" dirty="0"/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1" y="2"/>
            <a:ext cx="246270" cy="6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21912" tIns="60956" rIns="121912" bIns="60956" numCol="1" anchor="ctr" anchorCtr="0" compatLnSpc="1">
            <a:prstTxWarp prst="textNoShape">
              <a:avLst/>
            </a:prstTxWarp>
            <a:spAutoFit/>
          </a:bodyPr>
          <a:lstStyle/>
          <a:p>
            <a:pPr defTabSz="1219110" eaLnBrk="0" hangingPunct="0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0" y="1"/>
            <a:ext cx="246270" cy="4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21912" tIns="60956" rIns="121912" bIns="60956" numCol="1" anchor="ctr" anchorCtr="0" compatLnSpc="1">
            <a:prstTxWarp prst="textNoShape">
              <a:avLst/>
            </a:prstTxWarp>
            <a:spAutoFit/>
          </a:bodyPr>
          <a:lstStyle/>
          <a:p>
            <a:pPr defTabSz="1219110" eaLnBrk="0" hangingPunct="0"/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664194"/>
              </p:ext>
            </p:extLst>
          </p:nvPr>
        </p:nvGraphicFramePr>
        <p:xfrm>
          <a:off x="476214" y="1238235"/>
          <a:ext cx="11430079" cy="5183142"/>
        </p:xfrm>
        <a:graphic>
          <a:graphicData uri="http://schemas.openxmlformats.org/drawingml/2006/table">
            <a:tbl>
              <a:tblPr/>
              <a:tblGrid>
                <a:gridCol w="5481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22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362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9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02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MS Mincho"/>
                          <a:cs typeface="Times New Roman"/>
                        </a:rPr>
                        <a:t>Варианты ответов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600" b="1">
                          <a:latin typeface="Times New Roman"/>
                          <a:ea typeface="MS Mincho"/>
                          <a:cs typeface="Times New Roman"/>
                        </a:rPr>
                        <a:t>Да, готовы на этой пойти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600" b="1">
                          <a:latin typeface="Times New Roman"/>
                          <a:ea typeface="MS Mincho"/>
                          <a:cs typeface="Times New Roman"/>
                        </a:rPr>
                        <a:t>Не готовы на это пойти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600" b="1">
                          <a:latin typeface="Times New Roman"/>
                          <a:ea typeface="MS Mincho"/>
                          <a:cs typeface="Times New Roman"/>
                        </a:rPr>
                        <a:t>Считают, что к ним это не относится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1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MS Mincho"/>
                          <a:cs typeface="Times New Roman"/>
                        </a:rPr>
                        <a:t>Отказаться от продуктов питания из стран Запада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b="1" i="1" u="sng" dirty="0">
                          <a:solidFill>
                            <a:srgbClr val="C0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75</a:t>
                      </a:r>
                      <a:endParaRPr lang="ru-RU" sz="1900" i="1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i="1" u="sng" dirty="0">
                          <a:latin typeface="Times New Roman"/>
                          <a:ea typeface="MS Mincho"/>
                          <a:cs typeface="Times New Roman"/>
                        </a:rPr>
                        <a:t>12</a:t>
                      </a:r>
                      <a:endParaRPr lang="ru-RU" sz="1900" i="1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MS Mincho"/>
                          <a:cs typeface="Times New Roman"/>
                        </a:rPr>
                        <a:t>Отказаться от западных товаров длительного пользования, (мебель, одежда, бытовая техника и др.)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b="1" dirty="0">
                          <a:solidFill>
                            <a:srgbClr val="C0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57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dirty="0">
                          <a:latin typeface="Times New Roman"/>
                          <a:ea typeface="MS Mincho"/>
                          <a:cs typeface="Times New Roman"/>
                        </a:rPr>
                        <a:t>32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>
                          <a:latin typeface="Times New Roman"/>
                          <a:ea typeface="MS Mincho"/>
                          <a:cs typeface="Times New Roman"/>
                        </a:rPr>
                        <a:t>11</a:t>
                      </a:r>
                      <a:endParaRPr lang="ru-RU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1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MS Mincho"/>
                          <a:cs typeface="Times New Roman"/>
                        </a:rPr>
                        <a:t>Отказаться от туристических и деловых поездок в страны Евросоюза и США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b="1" dirty="0">
                          <a:solidFill>
                            <a:srgbClr val="C0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53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dirty="0">
                          <a:latin typeface="Times New Roman"/>
                          <a:ea typeface="MS Mincho"/>
                          <a:cs typeface="Times New Roman"/>
                        </a:rPr>
                        <a:t>16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b="1" dirty="0">
                          <a:latin typeface="Times New Roman"/>
                          <a:ea typeface="MS Mincho"/>
                          <a:cs typeface="Times New Roman"/>
                        </a:rPr>
                        <a:t>31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81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MS Mincho"/>
                          <a:cs typeface="Times New Roman"/>
                        </a:rPr>
                        <a:t>Отказаться от хранения денег в иностранной валюте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b="1" dirty="0">
                          <a:solidFill>
                            <a:srgbClr val="C0000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50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dirty="0">
                          <a:latin typeface="Times New Roman"/>
                          <a:ea typeface="MS Mincho"/>
                          <a:cs typeface="Times New Roman"/>
                        </a:rPr>
                        <a:t>12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b="1" dirty="0">
                          <a:latin typeface="Times New Roman"/>
                          <a:ea typeface="MS Mincho"/>
                          <a:cs typeface="Times New Roman"/>
                        </a:rPr>
                        <a:t>38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1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MS Mincho"/>
                          <a:cs typeface="Times New Roman"/>
                        </a:rPr>
                        <a:t>Отказаться от использования банковских карточек международных платежных систем </a:t>
                      </a:r>
                      <a:r>
                        <a:rPr lang="en-US" sz="1600">
                          <a:latin typeface="Times New Roman"/>
                          <a:ea typeface="MS Mincho"/>
                          <a:cs typeface="Times New Roman"/>
                        </a:rPr>
                        <a:t>Visa</a:t>
                      </a:r>
                      <a:r>
                        <a:rPr lang="ru-RU" sz="1600">
                          <a:latin typeface="Times New Roman"/>
                          <a:ea typeface="MS Mincho"/>
                          <a:cs typeface="Times New Roman"/>
                        </a:rPr>
                        <a:t> и </a:t>
                      </a:r>
                      <a:r>
                        <a:rPr lang="en-US" sz="1600">
                          <a:latin typeface="Times New Roman"/>
                          <a:ea typeface="MS Mincho"/>
                          <a:cs typeface="Times New Roman"/>
                        </a:rPr>
                        <a:t>Master</a:t>
                      </a:r>
                      <a:r>
                        <a:rPr lang="ru-RU" sz="1600">
                          <a:latin typeface="Times New Roman"/>
                          <a:ea typeface="MS Mincho"/>
                          <a:cs typeface="Times New Roman"/>
                        </a:rPr>
                        <a:t>-</a:t>
                      </a:r>
                      <a:r>
                        <a:rPr lang="en-US" sz="1600">
                          <a:latin typeface="Times New Roman"/>
                          <a:ea typeface="MS Mincho"/>
                          <a:cs typeface="Times New Roman"/>
                        </a:rPr>
                        <a:t>Card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dirty="0">
                          <a:latin typeface="Times New Roman"/>
                          <a:ea typeface="MS Mincho"/>
                          <a:cs typeface="Times New Roman"/>
                        </a:rPr>
                        <a:t>46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dirty="0">
                          <a:latin typeface="Times New Roman"/>
                          <a:ea typeface="MS Mincho"/>
                          <a:cs typeface="Times New Roman"/>
                        </a:rPr>
                        <a:t>28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dirty="0">
                          <a:latin typeface="Times New Roman"/>
                          <a:ea typeface="MS Mincho"/>
                          <a:cs typeface="Times New Roman"/>
                        </a:rPr>
                        <a:t>26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86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MS Mincho"/>
                          <a:cs typeface="Times New Roman"/>
                        </a:rPr>
                        <a:t>Отказаться от свободного пользования Интернетом и пользования некоторыми социальными сетями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>
                          <a:latin typeface="Times New Roman"/>
                          <a:ea typeface="MS Mincho"/>
                          <a:cs typeface="Times New Roman"/>
                        </a:rPr>
                        <a:t>33</a:t>
                      </a:r>
                      <a:endParaRPr lang="ru-RU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dirty="0">
                          <a:latin typeface="Times New Roman"/>
                          <a:ea typeface="MS Mincho"/>
                          <a:cs typeface="Times New Roman"/>
                        </a:rPr>
                        <a:t>49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dirty="0">
                          <a:latin typeface="Times New Roman"/>
                          <a:ea typeface="MS Mincho"/>
                          <a:cs typeface="Times New Roman"/>
                        </a:rPr>
                        <a:t>18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98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MS Mincho"/>
                          <a:cs typeface="Times New Roman"/>
                        </a:rPr>
                        <a:t>Согласиться с повышением пенсионного возраста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>
                          <a:latin typeface="Times New Roman"/>
                          <a:ea typeface="MS Mincho"/>
                          <a:cs typeface="Times New Roman"/>
                        </a:rPr>
                        <a:t>14</a:t>
                      </a:r>
                      <a:endParaRPr lang="ru-RU" sz="1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b="1" dirty="0">
                          <a:solidFill>
                            <a:srgbClr val="0070C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71</a:t>
                      </a:r>
                      <a:endParaRPr lang="ru-RU" sz="19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21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MS Mincho"/>
                          <a:cs typeface="Times New Roman"/>
                        </a:rPr>
                        <a:t>Согласиться с тем, что они могут на какое-то время оказаться без работы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b="1" i="1" u="sng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900" b="1" i="1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b="1" i="1" u="sng" dirty="0">
                          <a:solidFill>
                            <a:srgbClr val="0070C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79</a:t>
                      </a:r>
                      <a:endParaRPr lang="ru-RU" sz="1900" b="1" i="1" u="sng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dirty="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81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MS Mincho"/>
                          <a:cs typeface="Times New Roman"/>
                        </a:rPr>
                        <a:t>Согласиться с повышением налогов для граждан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b="1" i="1" u="sng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900" b="1" i="1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b="1" i="1" u="sng" dirty="0">
                          <a:solidFill>
                            <a:srgbClr val="0070C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86</a:t>
                      </a:r>
                      <a:endParaRPr lang="ru-RU" sz="1900" b="1" i="1" u="sng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21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MS Mincho"/>
                          <a:cs typeface="Times New Roman"/>
                        </a:rPr>
                        <a:t>Согласиться с замораживанием в ближайшие годы заработных плат и пенсий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900" b="1" i="1" u="sng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900" b="1" i="1" u="sng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b="1" i="1" u="sng" dirty="0">
                          <a:solidFill>
                            <a:srgbClr val="0070C0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88</a:t>
                      </a:r>
                      <a:endParaRPr lang="ru-RU" sz="1900" b="1" i="1" u="sng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80340" algn="l"/>
                          <a:tab pos="2388870" algn="l"/>
                        </a:tabLst>
                      </a:pPr>
                      <a:r>
                        <a:rPr lang="ru-RU" sz="19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724" marR="767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698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1524000" y="2085975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4" tIns="45718" rIns="91434" bIns="45718" anchor="ctr"/>
          <a:lstStyle/>
          <a:p>
            <a:endParaRPr lang="ru-RU" altLang="ru-RU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1992316" y="1773240"/>
            <a:ext cx="8424863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4" tIns="45718" rIns="91434" bIns="45718" anchor="ctr"/>
          <a:lstStyle/>
          <a:p>
            <a:endParaRPr lang="ru-RU" altLang="ru-RU"/>
          </a:p>
        </p:txBody>
      </p:sp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3216276" y="3429005"/>
            <a:ext cx="4895851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4" tIns="45718" rIns="91434" bIns="45718" anchor="ctr"/>
          <a:lstStyle/>
          <a:p>
            <a:endParaRPr lang="ru-RU" altLang="ru-RU"/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1524000" y="3709988"/>
            <a:ext cx="8820151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4" tIns="45718" rIns="91434" bIns="45718" anchor="ctr"/>
          <a:lstStyle/>
          <a:p>
            <a:endParaRPr lang="ru-RU" altLang="ru-RU"/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1846265" y="165105"/>
            <a:ext cx="8499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4" tIns="45718" rIns="91434" bIns="45718" anchor="ctr"/>
          <a:lstStyle/>
          <a:p>
            <a:endParaRPr lang="ru-RU" altLang="ru-RU"/>
          </a:p>
        </p:txBody>
      </p:sp>
      <p:sp>
        <p:nvSpPr>
          <p:cNvPr id="31751" name="Rectangle 6"/>
          <p:cNvSpPr>
            <a:spLocks noChangeArrowheads="1"/>
          </p:cNvSpPr>
          <p:nvPr/>
        </p:nvSpPr>
        <p:spPr bwMode="auto">
          <a:xfrm>
            <a:off x="1310942" y="734575"/>
            <a:ext cx="9570115" cy="710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89994" tIns="46796" rIns="89994" bIns="46796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altLang="ru-RU" sz="2000" b="1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</a:rPr>
              <a:t>Динамика доходной стратификации в России по данным РМЭЗ НИУ ВШЭ и ИС РАН, конец 2014 г. - март 2016 г. , % </a:t>
            </a:r>
          </a:p>
        </p:txBody>
      </p:sp>
      <p:sp>
        <p:nvSpPr>
          <p:cNvPr id="31752" name="Rectangle 7"/>
          <p:cNvSpPr>
            <a:spLocks noChangeArrowheads="1"/>
          </p:cNvSpPr>
          <p:nvPr/>
        </p:nvSpPr>
        <p:spPr bwMode="auto">
          <a:xfrm>
            <a:off x="1524003" y="3649163"/>
            <a:ext cx="181823" cy="34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94" tIns="46796" rIns="89994" bIns="46796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 sz="800" dirty="0">
                <a:solidFill>
                  <a:srgbClr val="000000"/>
                </a:solidFill>
              </a:rPr>
              <a:t/>
            </a:r>
            <a:br>
              <a:rPr lang="ru-RU" altLang="ru-RU" sz="800" dirty="0">
                <a:solidFill>
                  <a:srgbClr val="000000"/>
                </a:solidFill>
              </a:rPr>
            </a:br>
            <a:endParaRPr lang="ru-RU" altLang="ru-RU" sz="800" dirty="0">
              <a:solidFill>
                <a:srgbClr val="00000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257325"/>
              </p:ext>
            </p:extLst>
          </p:nvPr>
        </p:nvGraphicFramePr>
        <p:xfrm>
          <a:off x="642496" y="1752608"/>
          <a:ext cx="11124502" cy="3572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322">
                  <a:extLst>
                    <a:ext uri="{9D8B030D-6E8A-4147-A177-3AD203B41FA5}">
                      <a16:colId xmlns:a16="http://schemas.microsoft.com/office/drawing/2014/main" xmlns="" val="1363984123"/>
                    </a:ext>
                  </a:extLst>
                </a:gridCol>
                <a:gridCol w="1586700">
                  <a:extLst>
                    <a:ext uri="{9D8B030D-6E8A-4147-A177-3AD203B41FA5}">
                      <a16:colId xmlns:a16="http://schemas.microsoft.com/office/drawing/2014/main" xmlns="" val="3100765345"/>
                    </a:ext>
                  </a:extLst>
                </a:gridCol>
                <a:gridCol w="1866536">
                  <a:extLst>
                    <a:ext uri="{9D8B030D-6E8A-4147-A177-3AD203B41FA5}">
                      <a16:colId xmlns:a16="http://schemas.microsoft.com/office/drawing/2014/main" xmlns="" val="569169789"/>
                    </a:ext>
                  </a:extLst>
                </a:gridCol>
                <a:gridCol w="2220591">
                  <a:extLst>
                    <a:ext uri="{9D8B030D-6E8A-4147-A177-3AD203B41FA5}">
                      <a16:colId xmlns:a16="http://schemas.microsoft.com/office/drawing/2014/main" xmlns="" val="3050928219"/>
                    </a:ext>
                  </a:extLst>
                </a:gridCol>
                <a:gridCol w="2426353">
                  <a:extLst>
                    <a:ext uri="{9D8B030D-6E8A-4147-A177-3AD203B41FA5}">
                      <a16:colId xmlns:a16="http://schemas.microsoft.com/office/drawing/2014/main" xmlns="" val="1621413355"/>
                    </a:ext>
                  </a:extLst>
                </a:gridCol>
              </a:tblGrid>
              <a:tr h="11488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 относи-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тельно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медианы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РМЭЗ (23 волна, конец 2014 г.; доходы)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 ИС РАН (осень 2015; доходы по самооценке)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 ИС РАН (весна 2016; доходы по самооценке)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2424979"/>
                  </a:ext>
                </a:extLst>
              </a:tr>
              <a:tr h="380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Бедные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Ниже 0,55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17,2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96357419"/>
                  </a:ext>
                </a:extLst>
              </a:tr>
              <a:tr h="380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Уязвимые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слои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0,55 – 0,75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15,1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21,7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2634603"/>
                  </a:ext>
                </a:extLst>
              </a:tr>
              <a:tr h="417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Медианная группа</a:t>
                      </a:r>
                      <a:endParaRPr lang="ru-RU" sz="16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0,75 - 1,25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39,5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34,9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33,7</a:t>
                      </a:r>
                      <a:endParaRPr lang="ru-RU" sz="1600" b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132327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Среднедоходные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слои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1,25 - 2,25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937104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Высокодоходные слои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более 2,25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7,9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4428761"/>
                  </a:ext>
                </a:extLst>
              </a:tr>
              <a:tr h="38056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Справочно: медиана (руб.)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14000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14000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15000</a:t>
                      </a:r>
                      <a:endParaRPr lang="ru-RU" sz="1600" b="1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956300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13799" y="2229082"/>
            <a:ext cx="148228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18334386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7612" y="363934"/>
            <a:ext cx="10972800" cy="630902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+mn-lt"/>
              </a:rPr>
              <a:t>Период, который в наибольшей степени соответствует представлениям разных </a:t>
            </a:r>
            <a:r>
              <a:rPr lang="ru-RU" sz="2000" b="1" dirty="0" err="1">
                <a:solidFill>
                  <a:srgbClr val="C00000"/>
                </a:solidFill>
                <a:latin typeface="+mn-lt"/>
              </a:rPr>
              <a:t>слоев</a:t>
            </a:r>
            <a:r>
              <a:rPr lang="ru-RU" sz="2000" b="1" dirty="0">
                <a:solidFill>
                  <a:srgbClr val="C00000"/>
                </a:solidFill>
                <a:latin typeface="+mn-lt"/>
              </a:rPr>
              <a:t> о том, какой должна быть Россия, 2016, %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/>
          </p:nvPr>
        </p:nvGraphicFramePr>
        <p:xfrm>
          <a:off x="407368" y="980728"/>
          <a:ext cx="11593288" cy="5616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3514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Текст 3"/>
          <p:cNvSpPr>
            <a:spLocks noGrp="1"/>
          </p:cNvSpPr>
          <p:nvPr>
            <p:ph type="body" sz="half" idx="2"/>
          </p:nvPr>
        </p:nvSpPr>
        <p:spPr>
          <a:xfrm>
            <a:off x="246276" y="388344"/>
            <a:ext cx="11906251" cy="455733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cs typeface="Arial" pitchFamily="34" charset="0"/>
              </a:rPr>
              <a:t>Представления россиян о желаемом векторе развития страны, 2015 г., %</a:t>
            </a:r>
            <a:endParaRPr lang="ru-RU" altLang="ru-RU" sz="24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2" y="0"/>
            <a:ext cx="246274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1914" tIns="60957" rIns="121914" bIns="60957" anchor="ctr">
            <a:spAutoFit/>
          </a:bodyPr>
          <a:lstStyle/>
          <a:p>
            <a:endParaRPr lang="ru-RU" altLang="ru-RU"/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2" y="0"/>
            <a:ext cx="246274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1914" tIns="60957" rIns="121914" bIns="60957" anchor="ctr">
            <a:spAutoFit/>
          </a:bodyPr>
          <a:lstStyle/>
          <a:p>
            <a:endParaRPr lang="ru-RU" altLang="ru-RU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2" y="0"/>
            <a:ext cx="246274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1914" tIns="60957" rIns="121914" bIns="60957" anchor="ctr">
            <a:spAutoFit/>
          </a:bodyPr>
          <a:lstStyle/>
          <a:p>
            <a:endParaRPr lang="ru-RU" altLang="ru-RU"/>
          </a:p>
        </p:txBody>
      </p:sp>
      <p:sp>
        <p:nvSpPr>
          <p:cNvPr id="5126" name="Rectangle 2"/>
          <p:cNvSpPr>
            <a:spLocks noChangeArrowheads="1"/>
          </p:cNvSpPr>
          <p:nvPr/>
        </p:nvSpPr>
        <p:spPr bwMode="auto">
          <a:xfrm>
            <a:off x="2" y="0"/>
            <a:ext cx="246274" cy="40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1914" tIns="60957" rIns="121914" bIns="60957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3129045"/>
              </p:ext>
            </p:extLst>
          </p:nvPr>
        </p:nvGraphicFramePr>
        <p:xfrm>
          <a:off x="834805" y="1232421"/>
          <a:ext cx="1072919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90590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Отношение представителей разных </a:t>
            </a:r>
            <a:r>
              <a:rPr lang="ru-RU" sz="2400" b="1" dirty="0" err="1">
                <a:solidFill>
                  <a:srgbClr val="C00000"/>
                </a:solidFill>
                <a:latin typeface="+mn-lt"/>
              </a:rPr>
              <a:t>слоев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к свободе и материальному благополучию, 2016, %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/>
          </p:nvPr>
        </p:nvGraphicFramePr>
        <p:xfrm>
          <a:off x="1631504" y="1556792"/>
          <a:ext cx="871296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70418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608" y="260648"/>
            <a:ext cx="10972800" cy="113982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Взгляды представителей разных </a:t>
            </a:r>
            <a:r>
              <a:rPr lang="ru-RU" sz="2400" b="1" dirty="0" err="1">
                <a:solidFill>
                  <a:srgbClr val="C00000"/>
                </a:solidFill>
                <a:latin typeface="+mn-lt"/>
              </a:rPr>
              <a:t>слоев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на то, насколько важна в современном российском обществе для них независимость суда, 2016, %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/>
          </p:nvPr>
        </p:nvGraphicFramePr>
        <p:xfrm>
          <a:off x="911424" y="1400473"/>
          <a:ext cx="1051316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83973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8841" y="692696"/>
            <a:ext cx="10972800" cy="702910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Взгляды представителей разных </a:t>
            </a:r>
            <a:r>
              <a:rPr lang="ru-RU" sz="2400" b="1" dirty="0" err="1">
                <a:solidFill>
                  <a:srgbClr val="C00000"/>
                </a:solidFill>
                <a:latin typeface="+mn-lt"/>
              </a:rPr>
              <a:t>слоев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на то, насколько важна в современном российском обществе для них многопартийность, 2016, %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9053157"/>
              </p:ext>
            </p:extLst>
          </p:nvPr>
        </p:nvGraphicFramePr>
        <p:xfrm>
          <a:off x="769753" y="1400349"/>
          <a:ext cx="1067097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82059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Взгляды представителей разных </a:t>
            </a:r>
            <a:r>
              <a:rPr lang="ru-RU" sz="2400" b="1" dirty="0" err="1">
                <a:solidFill>
                  <a:srgbClr val="C00000"/>
                </a:solidFill>
                <a:latin typeface="+mn-lt"/>
              </a:rPr>
              <a:t>слоев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на то, насколько важны в современном российском обществе для них парламентские институты, 2016, %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/>
          </p:nvPr>
        </p:nvGraphicFramePr>
        <p:xfrm>
          <a:off x="609600" y="1484784"/>
          <a:ext cx="109728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65763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3372" y="620688"/>
            <a:ext cx="11521280" cy="846926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Взгляды представителей разных </a:t>
            </a:r>
            <a:r>
              <a:rPr lang="ru-RU" sz="2400" b="1" dirty="0" err="1">
                <a:solidFill>
                  <a:srgbClr val="C00000"/>
                </a:solidFill>
                <a:latin typeface="+mn-lt"/>
              </a:rPr>
              <a:t>слоев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на то, насколько важна в современном российском обществе для них свобода слова и СМИ, 2016, %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9148277"/>
              </p:ext>
            </p:extLst>
          </p:nvPr>
        </p:nvGraphicFramePr>
        <p:xfrm>
          <a:off x="767408" y="1467614"/>
          <a:ext cx="1087320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87597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604" y="498920"/>
            <a:ext cx="10972800" cy="113982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Взгляды представителей разных </a:t>
            </a:r>
            <a:r>
              <a:rPr lang="ru-RU" sz="2400" b="1" dirty="0" err="1">
                <a:solidFill>
                  <a:srgbClr val="C00000"/>
                </a:solidFill>
                <a:latin typeface="+mn-lt"/>
              </a:rPr>
              <a:t>слоев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на то, насколько важна в современном российском обществе для них свобода выезда за границу, 2016, %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2227293"/>
              </p:ext>
            </p:extLst>
          </p:nvPr>
        </p:nvGraphicFramePr>
        <p:xfrm>
          <a:off x="983432" y="1663518"/>
          <a:ext cx="1029714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7333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404664"/>
            <a:ext cx="11377264" cy="113982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Взгляды представителей разных </a:t>
            </a:r>
            <a:r>
              <a:rPr lang="ru-RU" sz="2400" b="1" dirty="0" err="1">
                <a:solidFill>
                  <a:srgbClr val="C00000"/>
                </a:solidFill>
                <a:latin typeface="+mn-lt"/>
              </a:rPr>
              <a:t>слоев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 на то, насколько важна в современном российском обществе для них свобода предпринимательства, 2016, %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3079090"/>
              </p:ext>
            </p:extLst>
          </p:nvPr>
        </p:nvGraphicFramePr>
        <p:xfrm>
          <a:off x="695400" y="1544489"/>
          <a:ext cx="10441160" cy="4819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85630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Текст 3"/>
          <p:cNvSpPr>
            <a:spLocks noGrp="1"/>
          </p:cNvSpPr>
          <p:nvPr>
            <p:ph type="body" sz="half" idx="2"/>
          </p:nvPr>
        </p:nvSpPr>
        <p:spPr>
          <a:xfrm>
            <a:off x="477079" y="244508"/>
            <a:ext cx="11078816" cy="865188"/>
          </a:xfrm>
        </p:spPr>
        <p:txBody>
          <a:bodyPr/>
          <a:lstStyle/>
          <a:p>
            <a:pPr algn="ctr"/>
            <a:r>
              <a:rPr lang="ru-RU" sz="2200" b="1" dirty="0">
                <a:solidFill>
                  <a:srgbClr val="C00000"/>
                </a:solidFill>
                <a:cs typeface="Arial" pitchFamily="34" charset="0"/>
              </a:rPr>
              <a:t>Представления россиян о том, насколько лично для них важно …, 2016 г., %</a:t>
            </a:r>
            <a:endParaRPr lang="ru-RU" altLang="ru-RU" sz="2200" b="1" dirty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1" y="1"/>
            <a:ext cx="246270" cy="4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1912" tIns="60956" rIns="121912" bIns="60956" anchor="ctr">
            <a:spAutoFit/>
          </a:bodyPr>
          <a:lstStyle/>
          <a:p>
            <a:endParaRPr lang="ru-RU" altLang="ru-RU"/>
          </a:p>
        </p:txBody>
      </p:sp>
      <p:sp>
        <p:nvSpPr>
          <p:cNvPr id="9220" name="Rectangle 2"/>
          <p:cNvSpPr>
            <a:spLocks noChangeArrowheads="1"/>
          </p:cNvSpPr>
          <p:nvPr/>
        </p:nvSpPr>
        <p:spPr bwMode="auto">
          <a:xfrm>
            <a:off x="1" y="1"/>
            <a:ext cx="246270" cy="4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1912" tIns="60956" rIns="121912" bIns="60956" anchor="ctr">
            <a:spAutoFit/>
          </a:bodyPr>
          <a:lstStyle/>
          <a:p>
            <a:endParaRPr lang="ru-RU" altLang="ru-RU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" y="1"/>
            <a:ext cx="246270" cy="4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1912" tIns="60956" rIns="121912" bIns="60956" anchor="ctr">
            <a:spAutoFit/>
          </a:bodyPr>
          <a:lstStyle/>
          <a:p>
            <a:endParaRPr lang="ru-RU" altLang="ru-RU"/>
          </a:p>
        </p:txBody>
      </p:sp>
      <p:sp>
        <p:nvSpPr>
          <p:cNvPr id="9222" name="Rectangle 1"/>
          <p:cNvSpPr>
            <a:spLocks noChangeArrowheads="1"/>
          </p:cNvSpPr>
          <p:nvPr/>
        </p:nvSpPr>
        <p:spPr bwMode="auto">
          <a:xfrm>
            <a:off x="1822451" y="2897190"/>
            <a:ext cx="246270" cy="4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1912" tIns="60956" rIns="121912" bIns="60956" anchor="ctr">
            <a:spAutoFit/>
          </a:bodyPr>
          <a:lstStyle/>
          <a:p>
            <a:pPr eaLnBrk="0" hangingPunct="0">
              <a:tabLst>
                <a:tab pos="241283" algn="l"/>
                <a:tab pos="359806" algn="l"/>
              </a:tabLst>
            </a:pPr>
            <a:endParaRPr lang="ru-RU" altLang="ru-RU" dirty="0"/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1" y="2"/>
            <a:ext cx="246270" cy="6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21912" tIns="60956" rIns="121912" bIns="60956" numCol="1" anchor="ctr" anchorCtr="0" compatLnSpc="1">
            <a:prstTxWarp prst="textNoShape">
              <a:avLst/>
            </a:prstTxWarp>
            <a:spAutoFit/>
          </a:bodyPr>
          <a:lstStyle/>
          <a:p>
            <a:pPr defTabSz="1219110" eaLnBrk="0" hangingPunct="0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0" y="1"/>
            <a:ext cx="246270" cy="4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21912" tIns="60956" rIns="121912" bIns="60956" numCol="1" anchor="ctr" anchorCtr="0" compatLnSpc="1">
            <a:prstTxWarp prst="textNoShape">
              <a:avLst/>
            </a:prstTxWarp>
            <a:spAutoFit/>
          </a:bodyPr>
          <a:lstStyle/>
          <a:p>
            <a:pPr defTabSz="1219110" eaLnBrk="0" hangingPunct="0"/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762399"/>
              </p:ext>
            </p:extLst>
          </p:nvPr>
        </p:nvGraphicFramePr>
        <p:xfrm>
          <a:off x="477079" y="1050656"/>
          <a:ext cx="11078816" cy="5654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0375">
                  <a:extLst>
                    <a:ext uri="{9D8B030D-6E8A-4147-A177-3AD203B41FA5}">
                      <a16:colId xmlns:a16="http://schemas.microsoft.com/office/drawing/2014/main" xmlns="" val="4170764064"/>
                    </a:ext>
                  </a:extLst>
                </a:gridCol>
                <a:gridCol w="1152642">
                  <a:extLst>
                    <a:ext uri="{9D8B030D-6E8A-4147-A177-3AD203B41FA5}">
                      <a16:colId xmlns:a16="http://schemas.microsoft.com/office/drawing/2014/main" xmlns="" val="69669829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636068268"/>
                    </a:ext>
                  </a:extLst>
                </a:gridCol>
                <a:gridCol w="894809">
                  <a:extLst>
                    <a:ext uri="{9D8B030D-6E8A-4147-A177-3AD203B41FA5}">
                      <a16:colId xmlns:a16="http://schemas.microsoft.com/office/drawing/2014/main" xmlns="" val="1627070483"/>
                    </a:ext>
                  </a:extLst>
                </a:gridCol>
                <a:gridCol w="791343">
                  <a:extLst>
                    <a:ext uri="{9D8B030D-6E8A-4147-A177-3AD203B41FA5}">
                      <a16:colId xmlns:a16="http://schemas.microsoft.com/office/drawing/2014/main" xmlns="" val="903161844"/>
                    </a:ext>
                  </a:extLst>
                </a:gridCol>
                <a:gridCol w="1087477">
                  <a:extLst>
                    <a:ext uri="{9D8B030D-6E8A-4147-A177-3AD203B41FA5}">
                      <a16:colId xmlns:a16="http://schemas.microsoft.com/office/drawing/2014/main" xmlns="" val="1181184797"/>
                    </a:ext>
                  </a:extLst>
                </a:gridCol>
                <a:gridCol w="958074">
                  <a:extLst>
                    <a:ext uri="{9D8B030D-6E8A-4147-A177-3AD203B41FA5}">
                      <a16:colId xmlns:a16="http://schemas.microsoft.com/office/drawing/2014/main" xmlns="" val="1105967888"/>
                    </a:ext>
                  </a:extLst>
                </a:gridCol>
              </a:tblGrid>
              <a:tr h="4240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Стороны жизни</a:t>
                      </a: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 – Не важно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– Очень важно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Средний балл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6756476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1" i="0" baseline="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Финансовое благополучие</a:t>
                      </a:r>
                      <a:endParaRPr lang="ru-RU" sz="1600" b="1" i="0" baseline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69</a:t>
                      </a:r>
                      <a:endParaRPr lang="ru-RU" sz="1600" b="1" i="0" baseline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4,6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1742638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1" i="0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Жить в более справедливом и разумно устроенном обществе </a:t>
                      </a:r>
                      <a:endParaRPr lang="ru-RU" sz="1600" b="1" i="0" baseline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600" b="0" i="0" baseline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600" b="0" i="0" baseline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600" b="0" i="0" baseline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  <a:endParaRPr lang="ru-RU" sz="1600" b="0" i="0" baseline="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  <a:endParaRPr lang="ru-RU" sz="1600" b="1" i="0" baseline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4,4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33647158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Здоровье, красота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55</a:t>
                      </a:r>
                      <a:endParaRPr lang="ru-RU" sz="1600" b="1" i="0" baseline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4,3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9288586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Дружба, общение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  <a:endParaRPr lang="ru-RU" sz="1600" b="1" i="0" baseline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4,3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0005498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Самореализация, проявление себя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42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4,1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1797992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Признание, уважение со стороны окружающих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4,1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7229389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Работа, бизнес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  <a:endParaRPr lang="ru-RU" sz="1600" b="1" i="0" baseline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4,1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8589343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Следование идеалам, принципам, ценностям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4,0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930793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1" i="0" baseline="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Создание семьи, рождение детей</a:t>
                      </a:r>
                      <a:endParaRPr lang="ru-RU" sz="1600" b="1" i="0" baseline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  <a:endParaRPr lang="ru-RU" sz="1600" b="1" i="0" baseline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1466909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Быть полезным обществу, людям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  <a:endParaRPr lang="ru-RU" sz="1600" b="0" i="0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36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0836935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Любовь, секс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  <a:endParaRPr lang="ru-RU" sz="1600" b="0" i="0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9921755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i="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  <a:endParaRPr lang="ru-RU" sz="1600" b="0" i="0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3,7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4589309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i="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Обретение важных знакомств, связей</a:t>
                      </a:r>
                      <a:endParaRPr lang="ru-RU" sz="1600" b="0" i="0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3,6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9773025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i="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Жить интересно, много путешествовать, развлекаться</a:t>
                      </a:r>
                      <a:endParaRPr lang="ru-RU" sz="1600" b="0" i="0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987339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i="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Карьера</a:t>
                      </a:r>
                      <a:endParaRPr lang="ru-RU" sz="1600" b="0" i="0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  <a:endParaRPr lang="ru-RU" sz="1600" b="0" i="0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3,4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398975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i="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Доступ к информации, общение в социальных сетях </a:t>
                      </a:r>
                      <a:endParaRPr lang="ru-RU" sz="1600" b="0" i="0" baseline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3,3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094979"/>
                  </a:ext>
                </a:extLst>
              </a:tr>
              <a:tr h="2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Политика, участие в работе политических, общественных организаций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32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  <a:endParaRPr lang="ru-RU" sz="1600" b="1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0" i="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600" b="0" i="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1" baseline="0" dirty="0">
                          <a:solidFill>
                            <a:srgbClr val="7A0000"/>
                          </a:solidFill>
                          <a:effectLst/>
                          <a:latin typeface="Times New Roman" panose="02020603050405020304" pitchFamily="18" charset="0"/>
                        </a:rPr>
                        <a:t>2,4</a:t>
                      </a:r>
                      <a:endParaRPr lang="ru-RU" sz="1600" b="1" i="1" baseline="0" dirty="0">
                        <a:solidFill>
                          <a:srgbClr val="7A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3083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538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1524000" y="2085975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4" tIns="45718" rIns="91434" bIns="45718" anchor="ctr"/>
          <a:lstStyle/>
          <a:p>
            <a:endParaRPr lang="ru-RU" altLang="ru-RU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1992316" y="1773240"/>
            <a:ext cx="8424863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4" tIns="45718" rIns="91434" bIns="45718" anchor="ctr"/>
          <a:lstStyle/>
          <a:p>
            <a:endParaRPr lang="ru-RU" altLang="ru-RU"/>
          </a:p>
        </p:txBody>
      </p:sp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3216276" y="3429005"/>
            <a:ext cx="4895851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4" tIns="45718" rIns="91434" bIns="45718" anchor="ctr"/>
          <a:lstStyle/>
          <a:p>
            <a:endParaRPr lang="ru-RU" altLang="ru-RU"/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1524000" y="3709988"/>
            <a:ext cx="8820151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4" tIns="45718" rIns="91434" bIns="45718" anchor="ctr"/>
          <a:lstStyle/>
          <a:p>
            <a:endParaRPr lang="ru-RU" altLang="ru-RU"/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1846265" y="165105"/>
            <a:ext cx="8499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34" tIns="45718" rIns="91434" bIns="45718" anchor="ctr"/>
          <a:lstStyle/>
          <a:p>
            <a:endParaRPr lang="ru-RU" altLang="ru-RU"/>
          </a:p>
        </p:txBody>
      </p:sp>
      <p:sp>
        <p:nvSpPr>
          <p:cNvPr id="31751" name="Rectangle 6"/>
          <p:cNvSpPr>
            <a:spLocks noChangeArrowheads="1"/>
          </p:cNvSpPr>
          <p:nvPr/>
        </p:nvSpPr>
        <p:spPr bwMode="auto">
          <a:xfrm>
            <a:off x="804147" y="877439"/>
            <a:ext cx="10801200" cy="1110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89994" tIns="46796" rIns="89994" bIns="46796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2200" b="1" dirty="0">
                <a:solidFill>
                  <a:srgbClr val="C00000"/>
                </a:solidFill>
                <a:latin typeface="+mn-lt"/>
              </a:rPr>
              <a:t>Характеристики доходного распределения в различных странах, </a:t>
            </a:r>
            <a:r>
              <a:rPr lang="en-US" sz="2200" b="1" dirty="0">
                <a:solidFill>
                  <a:srgbClr val="C00000"/>
                </a:solidFill>
                <a:latin typeface="+mn-lt"/>
              </a:rPr>
              <a:t>ISSP</a:t>
            </a:r>
            <a:r>
              <a:rPr lang="ru-RU" sz="2200" b="1" dirty="0">
                <a:solidFill>
                  <a:srgbClr val="C00000"/>
                </a:solidFill>
                <a:latin typeface="+mn-lt"/>
              </a:rPr>
              <a:t>, 2012 г., долларов США с </a:t>
            </a:r>
            <a:r>
              <a:rPr lang="ru-RU" sz="2200" b="1" dirty="0" err="1">
                <a:solidFill>
                  <a:srgbClr val="C00000"/>
                </a:solidFill>
                <a:latin typeface="+mn-lt"/>
              </a:rPr>
              <a:t>учетом</a:t>
            </a:r>
            <a:r>
              <a:rPr lang="ru-RU" sz="2200" b="1" dirty="0">
                <a:solidFill>
                  <a:srgbClr val="C00000"/>
                </a:solidFill>
                <a:latin typeface="+mn-lt"/>
              </a:rPr>
              <a:t> ППС по данным Всемирного банка</a:t>
            </a:r>
            <a:endParaRPr lang="ru-RU" altLang="ru-RU" sz="2200" b="1" dirty="0">
              <a:solidFill>
                <a:srgbClr val="C0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752" name="Rectangle 7"/>
          <p:cNvSpPr>
            <a:spLocks noChangeArrowheads="1"/>
          </p:cNvSpPr>
          <p:nvPr/>
        </p:nvSpPr>
        <p:spPr bwMode="auto">
          <a:xfrm>
            <a:off x="1524003" y="3649163"/>
            <a:ext cx="181823" cy="34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89994" tIns="46796" rIns="89994" bIns="46796" anchor="ctr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ru-RU" sz="800" dirty="0">
                <a:solidFill>
                  <a:srgbClr val="000000"/>
                </a:solidFill>
              </a:rPr>
              <a:t/>
            </a:r>
            <a:br>
              <a:rPr lang="ru-RU" altLang="ru-RU" sz="800" dirty="0">
                <a:solidFill>
                  <a:srgbClr val="000000"/>
                </a:solidFill>
              </a:rPr>
            </a:br>
            <a:endParaRPr lang="ru-RU" altLang="ru-RU" sz="800" dirty="0">
              <a:solidFill>
                <a:srgbClr val="00000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368385"/>
              </p:ext>
            </p:extLst>
          </p:nvPr>
        </p:nvGraphicFramePr>
        <p:xfrm>
          <a:off x="623391" y="2363584"/>
          <a:ext cx="11233249" cy="35323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9722">
                  <a:extLst>
                    <a:ext uri="{9D8B030D-6E8A-4147-A177-3AD203B41FA5}">
                      <a16:colId xmlns:a16="http://schemas.microsoft.com/office/drawing/2014/main" xmlns="" val="293392569"/>
                    </a:ext>
                  </a:extLst>
                </a:gridCol>
                <a:gridCol w="1502536">
                  <a:extLst>
                    <a:ext uri="{9D8B030D-6E8A-4147-A177-3AD203B41FA5}">
                      <a16:colId xmlns:a16="http://schemas.microsoft.com/office/drawing/2014/main" xmlns="" val="3177269135"/>
                    </a:ext>
                  </a:extLst>
                </a:gridCol>
                <a:gridCol w="1574086">
                  <a:extLst>
                    <a:ext uri="{9D8B030D-6E8A-4147-A177-3AD203B41FA5}">
                      <a16:colId xmlns:a16="http://schemas.microsoft.com/office/drawing/2014/main" xmlns="" val="703104063"/>
                    </a:ext>
                  </a:extLst>
                </a:gridCol>
                <a:gridCol w="1574086">
                  <a:extLst>
                    <a:ext uri="{9D8B030D-6E8A-4147-A177-3AD203B41FA5}">
                      <a16:colId xmlns:a16="http://schemas.microsoft.com/office/drawing/2014/main" xmlns="" val="1655306716"/>
                    </a:ext>
                  </a:extLst>
                </a:gridCol>
                <a:gridCol w="1645635">
                  <a:extLst>
                    <a:ext uri="{9D8B030D-6E8A-4147-A177-3AD203B41FA5}">
                      <a16:colId xmlns:a16="http://schemas.microsoft.com/office/drawing/2014/main" xmlns="" val="2840484721"/>
                    </a:ext>
                  </a:extLst>
                </a:gridCol>
                <a:gridCol w="1717184">
                  <a:extLst>
                    <a:ext uri="{9D8B030D-6E8A-4147-A177-3AD203B41FA5}">
                      <a16:colId xmlns:a16="http://schemas.microsoft.com/office/drawing/2014/main" xmlns="" val="1588305076"/>
                    </a:ext>
                  </a:extLst>
                </a:gridCol>
              </a:tblGrid>
              <a:tr h="12133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Китай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Венесуэла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Венгрия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Россия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Германия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1675466"/>
                  </a:ext>
                </a:extLst>
              </a:tr>
              <a:tr h="11057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Средний душевой доход в домохозяйствах в месяц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548,5766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535,8642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574,7498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623,4410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1531,8499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4781868"/>
                  </a:ext>
                </a:extLst>
              </a:tr>
              <a:tr h="1213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Медианный доход в домохозяйствах в месяц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314,7624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388,1579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550,6608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541,7118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1265,8228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8091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4209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404664"/>
            <a:ext cx="10972800" cy="936104"/>
          </a:xfrm>
        </p:spPr>
        <p:txBody>
          <a:bodyPr/>
          <a:lstStyle/>
          <a:p>
            <a:pPr algn="ctr"/>
            <a:r>
              <a:rPr lang="ru-RU" sz="2200" b="1" dirty="0">
                <a:solidFill>
                  <a:srgbClr val="C00000"/>
                </a:solidFill>
                <a:latin typeface="+mn-lt"/>
              </a:rPr>
              <a:t>Взгляды представителей разных </a:t>
            </a:r>
            <a:r>
              <a:rPr lang="ru-RU" sz="2200" b="1" dirty="0" err="1">
                <a:solidFill>
                  <a:srgbClr val="C00000"/>
                </a:solidFill>
                <a:latin typeface="+mn-lt"/>
              </a:rPr>
              <a:t>слоев</a:t>
            </a:r>
            <a:r>
              <a:rPr lang="ru-RU" sz="2200" b="1" dirty="0">
                <a:solidFill>
                  <a:srgbClr val="C00000"/>
                </a:solidFill>
                <a:latin typeface="+mn-lt"/>
              </a:rPr>
              <a:t> на то, насколько важно для них жить в справедливом и разумно устроенном обществе, 2016, % (балльная шкала, где 1 – не важно, 5 – очень важно)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9823652"/>
              </p:ext>
            </p:extLst>
          </p:nvPr>
        </p:nvGraphicFramePr>
        <p:xfrm>
          <a:off x="1055440" y="1484784"/>
          <a:ext cx="1038294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79165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7819"/>
            <a:ext cx="10972800" cy="774918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+mn-lt"/>
              </a:rPr>
              <a:t>Взгляды представителей разных </a:t>
            </a:r>
            <a:r>
              <a:rPr lang="ru-RU" sz="2000" b="1" dirty="0" err="1">
                <a:solidFill>
                  <a:srgbClr val="C00000"/>
                </a:solidFill>
                <a:latin typeface="+mn-lt"/>
              </a:rPr>
              <a:t>слоев</a:t>
            </a:r>
            <a:r>
              <a:rPr lang="ru-RU" sz="2000" b="1" dirty="0">
                <a:solidFill>
                  <a:srgbClr val="C00000"/>
                </a:solidFill>
                <a:latin typeface="+mn-lt"/>
              </a:rPr>
              <a:t> на то, сможет ли Россия развиваться как демократическое государство, 2016, %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764121"/>
              </p:ext>
            </p:extLst>
          </p:nvPr>
        </p:nvGraphicFramePr>
        <p:xfrm>
          <a:off x="609600" y="1052737"/>
          <a:ext cx="11247040" cy="5616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38968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7819"/>
            <a:ext cx="10972800" cy="774918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+mn-lt"/>
              </a:rPr>
              <a:t>Взгляды представителей разных </a:t>
            </a:r>
            <a:r>
              <a:rPr lang="ru-RU" sz="2000" b="1" dirty="0" err="1">
                <a:solidFill>
                  <a:srgbClr val="C00000"/>
                </a:solidFill>
                <a:latin typeface="+mn-lt"/>
              </a:rPr>
              <a:t>слоев</a:t>
            </a:r>
            <a:r>
              <a:rPr lang="ru-RU" sz="2000" b="1" dirty="0">
                <a:solidFill>
                  <a:srgbClr val="C00000"/>
                </a:solidFill>
                <a:latin typeface="+mn-lt"/>
              </a:rPr>
              <a:t> на то, что для России важнее – державная мощь или благосостояние граждан, 2016, %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/>
          </p:nvPr>
        </p:nvGraphicFramePr>
        <p:xfrm>
          <a:off x="609600" y="1196752"/>
          <a:ext cx="1124704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754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07368" y="642921"/>
            <a:ext cx="11233248" cy="703263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Структура населения РОССИИ по размеру среднедушевых доходов, </a:t>
            </a:r>
            <a:r>
              <a:rPr lang="en-US" sz="2400" b="1" dirty="0">
                <a:solidFill>
                  <a:srgbClr val="C00000"/>
                </a:solidFill>
                <a:latin typeface="+mn-lt"/>
              </a:rPr>
              <a:t>ISSP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, 2012 г., %</a:t>
            </a:r>
            <a:endParaRPr lang="ru-RU" altLang="ru-RU" sz="2400" b="1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719736" y="1459631"/>
            <a:ext cx="14390892" cy="631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703489"/>
              </p:ext>
            </p:extLst>
          </p:nvPr>
        </p:nvGraphicFramePr>
        <p:xfrm>
          <a:off x="1199456" y="1556792"/>
          <a:ext cx="9937104" cy="5050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3" name="Chart" r:id="rId3" imgW="5124275" imgH="2552779" progId="MSGraph.Chart.8">
                  <p:embed/>
                </p:oleObj>
              </mc:Choice>
              <mc:Fallback>
                <p:oleObj name="Chart" r:id="rId3" imgW="5124275" imgH="2552779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9456" y="1556792"/>
                        <a:ext cx="9937104" cy="50509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1282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551384" y="668992"/>
            <a:ext cx="11089232" cy="703263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Структура населения ВЕНГРИИ по размеру среднедушевых доходов, </a:t>
            </a:r>
            <a:r>
              <a:rPr lang="en-US" sz="2400" b="1" dirty="0">
                <a:solidFill>
                  <a:srgbClr val="C00000"/>
                </a:solidFill>
                <a:latin typeface="+mn-lt"/>
              </a:rPr>
              <a:t>ISSP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, 2012 г., %</a:t>
            </a:r>
            <a:endParaRPr lang="ru-RU" altLang="ru-RU" sz="2400" b="1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719736" y="1459631"/>
            <a:ext cx="14390892" cy="631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9695" y="1634382"/>
            <a:ext cx="14622373" cy="657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656197"/>
              </p:ext>
            </p:extLst>
          </p:nvPr>
        </p:nvGraphicFramePr>
        <p:xfrm>
          <a:off x="1559496" y="1635892"/>
          <a:ext cx="9577064" cy="4745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6" name="Chart" r:id="rId3" imgW="5353105" imgH="2581436" progId="MSGraph.Chart.8">
                  <p:embed/>
                </p:oleObj>
              </mc:Choice>
              <mc:Fallback>
                <p:oleObj name="Chart" r:id="rId3" imgW="5353105" imgH="2581436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9496" y="1635892"/>
                        <a:ext cx="9577064" cy="47454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749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340270" y="492112"/>
            <a:ext cx="11444362" cy="703263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Структура населения ВЕНЕСУЭЛЫ по размеру среднедушевых доходов, </a:t>
            </a:r>
            <a:r>
              <a:rPr lang="en-US" sz="2400" b="1" dirty="0">
                <a:solidFill>
                  <a:srgbClr val="C00000"/>
                </a:solidFill>
                <a:latin typeface="+mn-lt"/>
              </a:rPr>
              <a:t>ISSP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, 2012 г., %</a:t>
            </a:r>
            <a:endParaRPr lang="ru-RU" altLang="ru-RU" sz="2400" b="1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719736" y="1459631"/>
            <a:ext cx="14390892" cy="631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9695" y="1634382"/>
            <a:ext cx="14622373" cy="657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63551" y="1335861"/>
            <a:ext cx="15519147" cy="706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40270" y="64292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530025"/>
              </p:ext>
            </p:extLst>
          </p:nvPr>
        </p:nvGraphicFramePr>
        <p:xfrm>
          <a:off x="551384" y="1335861"/>
          <a:ext cx="11385328" cy="5225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9" name="Chart" r:id="rId3" imgW="6057749" imgH="2771857" progId="MSGraph.Chart.8">
                  <p:embed/>
                </p:oleObj>
              </mc:Choice>
              <mc:Fallback>
                <p:oleObj name="Chart" r:id="rId3" imgW="6057749" imgH="2771857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84" y="1335861"/>
                        <a:ext cx="11385328" cy="52257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8649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695400" y="583248"/>
            <a:ext cx="11089232" cy="703263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Структура населения КИТАЯ по размеру среднедушевых ежемесячных доходов, </a:t>
            </a:r>
            <a:r>
              <a:rPr lang="en-US" sz="2400" b="1" dirty="0">
                <a:solidFill>
                  <a:srgbClr val="C00000"/>
                </a:solidFill>
                <a:latin typeface="+mn-lt"/>
              </a:rPr>
              <a:t>ISSP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, 2012 г., %</a:t>
            </a:r>
            <a:endParaRPr lang="ru-RU" altLang="ru-RU" sz="2400" b="1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719736" y="1459631"/>
            <a:ext cx="14390892" cy="631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9695" y="1634382"/>
            <a:ext cx="14622373" cy="657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63551" y="1335861"/>
            <a:ext cx="15519147" cy="706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0120581"/>
              </p:ext>
            </p:extLst>
          </p:nvPr>
        </p:nvGraphicFramePr>
        <p:xfrm>
          <a:off x="479376" y="1480637"/>
          <a:ext cx="11203197" cy="4953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0" name="Chart" r:id="rId3" imgW="6524487" imgH="2876684" progId="MSGraph.Chart.8">
                  <p:embed/>
                </p:oleObj>
              </mc:Choice>
              <mc:Fallback>
                <p:oleObj name="Chart" r:id="rId3" imgW="6524487" imgH="2876684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376" y="1480637"/>
                        <a:ext cx="11203197" cy="49536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6284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556" y="568253"/>
            <a:ext cx="11476856" cy="784378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+mn-lt"/>
              </a:rPr>
              <a:t>Структура населения ГЕРМАНИИ по размеру среднедушевых доходов, </a:t>
            </a:r>
            <a:r>
              <a:rPr lang="en-US" sz="2400" b="1" dirty="0">
                <a:solidFill>
                  <a:srgbClr val="C00000"/>
                </a:solidFill>
                <a:latin typeface="+mn-lt"/>
              </a:rPr>
              <a:t>ISSP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, 2012 г., %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35360" y="960442"/>
            <a:ext cx="16628281" cy="88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8998548"/>
              </p:ext>
            </p:extLst>
          </p:nvPr>
        </p:nvGraphicFramePr>
        <p:xfrm>
          <a:off x="483777" y="1484784"/>
          <a:ext cx="11328439" cy="5124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13" name="Chart" r:id="rId3" imgW="6010092" imgH="2714543" progId="MSGraph.Chart.8">
                  <p:embed/>
                </p:oleObj>
              </mc:Choice>
              <mc:Fallback>
                <p:oleObj name="Chart" r:id="rId3" imgW="6010092" imgH="2714543" progId="MSGraph.Char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777" y="1484784"/>
                        <a:ext cx="11328439" cy="51247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8279022"/>
      </p:ext>
    </p:extLst>
  </p:cSld>
  <p:clrMapOvr>
    <a:masterClrMapping/>
  </p:clrMapOvr>
</p:sld>
</file>

<file path=ppt/theme/theme1.xml><?xml version="1.0" encoding="utf-8"?>
<a:theme xmlns:a="http://schemas.openxmlformats.org/drawingml/2006/main" name="Уровень">
  <a:themeElements>
    <a:clrScheme name="Уровень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Уровень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Уровень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ровень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ровень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15349</TotalTime>
  <Words>1909</Words>
  <Application>Microsoft Office PowerPoint</Application>
  <PresentationFormat>Широкоэкранный</PresentationFormat>
  <Paragraphs>639</Paragraphs>
  <Slides>42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54" baseType="lpstr">
      <vt:lpstr>Arial Unicode MS</vt:lpstr>
      <vt:lpstr>Microsoft YaHei</vt:lpstr>
      <vt:lpstr>MS Mincho</vt:lpstr>
      <vt:lpstr>Arial</vt:lpstr>
      <vt:lpstr>Calibri</vt:lpstr>
      <vt:lpstr>Garamond</vt:lpstr>
      <vt:lpstr>Times New Roman</vt:lpstr>
      <vt:lpstr>Trebuchet MS</vt:lpstr>
      <vt:lpstr>Verdana</vt:lpstr>
      <vt:lpstr>Wingdings</vt:lpstr>
      <vt:lpstr>Уровень</vt:lpstr>
      <vt:lpstr>Chart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населения РОССИИ по размеру среднедушевых доходов, ISSP, 2012 г., %</vt:lpstr>
      <vt:lpstr>Структура населения ВЕНГРИИ по размеру среднедушевых доходов, ISSP, 2012 г., %</vt:lpstr>
      <vt:lpstr>Структура населения ВЕНЕСУЭЛЫ по размеру среднедушевых доходов, ISSP, 2012 г., %</vt:lpstr>
      <vt:lpstr>Структура населения КИТАЯ по размеру среднедушевых ежемесячных доходов, ISSP, 2012 г., %</vt:lpstr>
      <vt:lpstr>Структура населения ГЕРМАНИИ по размеру среднедушевых доходов, ISSP, 2012 г., %</vt:lpstr>
      <vt:lpstr>Презентация PowerPoint</vt:lpstr>
      <vt:lpstr>Презентация PowerPoint</vt:lpstr>
      <vt:lpstr>Модели доходной стратификации российского общества в 2012 г., построенные на основе данных трех разных массивов (ISSP, РМЭЗ, ИС РАН)</vt:lpstr>
      <vt:lpstr>Динамика модели доходной стратификации российского общества по страновой медиане в 2012-2016 гг., построенные на основе данных четырех массивов  ИС РАН</vt:lpstr>
      <vt:lpstr>Динамика модели доходной стратификации российского общества в 2012-2016 гг., построенная на основе агрегирования моделей доходной стратификации региональных сообществ,  ИС РАН</vt:lpstr>
      <vt:lpstr>Модель стратификации российского общества, построенная на основе самооценок респондентами своего социального статуса, ИС РАН, октябрь 2015 г., %</vt:lpstr>
      <vt:lpstr>Модель стратификации российского общества, построенная на основе самооценок респондентами своего социального статуса, ISSP, лето 1999 г.</vt:lpstr>
      <vt:lpstr>Модель стратификации российского общества, построенная на основе самооценок респондентами своего социального статуса, ИС РАН (РНИСиНП), март 2000 г.</vt:lpstr>
      <vt:lpstr>Модель стратификации Великобритании, построенная на основе самооценок респондентами своего социального статуса, ISSP, лето 1999 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Динамика представлений об источнике угроз для России в разных группах, 2015-2016, % </vt:lpstr>
      <vt:lpstr>Оценка представителями разных слоев вектора движения России, 2016, %</vt:lpstr>
      <vt:lpstr>Отношение представителей разных слоев к возможности западного пути развития для России, 2016, %</vt:lpstr>
      <vt:lpstr>Презентация PowerPoint</vt:lpstr>
      <vt:lpstr>Презентация PowerPoint</vt:lpstr>
      <vt:lpstr>Период, который в наибольшей степени соответствует представлениям разных слоев о том, какой должна быть Россия, 2016, %</vt:lpstr>
      <vt:lpstr>Презентация PowerPoint</vt:lpstr>
      <vt:lpstr>Отношение представителей разных слоев к свободе и материальному благополучию, 2016, %</vt:lpstr>
      <vt:lpstr>Взгляды представителей разных слоев на то, насколько важна в современном российском обществе для них независимость суда, 2016, %</vt:lpstr>
      <vt:lpstr>Взгляды представителей разных слоев на то, насколько важна в современном российском обществе для них многопартийность, 2016, %</vt:lpstr>
      <vt:lpstr>Взгляды представителей разных слоев на то, насколько важны в современном российском обществе для них парламентские институты, 2016, %</vt:lpstr>
      <vt:lpstr>Взгляды представителей разных слоев на то, насколько важна в современном российском обществе для них свобода слова и СМИ, 2016, %</vt:lpstr>
      <vt:lpstr>Взгляды представителей разных слоев на то, насколько важна в современном российском обществе для них свобода выезда за границу, 2016, %</vt:lpstr>
      <vt:lpstr>Взгляды представителей разных слоев на то, насколько важна в современном российском обществе для них свобода предпринимательства, 2016, %</vt:lpstr>
      <vt:lpstr>Презентация PowerPoint</vt:lpstr>
      <vt:lpstr>Взгляды представителей разных слоев на то, насколько важно для них жить в справедливом и разумно устроенном обществе, 2016, % (балльная шкала, где 1 – не важно, 5 – очень важно)</vt:lpstr>
      <vt:lpstr>Взгляды представителей разных слоев на то, сможет ли Россия развиваться как демократическое государство, 2016, %</vt:lpstr>
      <vt:lpstr>Взгляды представителей разных слоев на то, что для России важнее – державная мощь или благосостояние граждан, 2016, %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Tihonova</dc:creator>
  <cp:lastModifiedBy>RePack by Diakov</cp:lastModifiedBy>
  <cp:revision>509</cp:revision>
  <dcterms:created xsi:type="dcterms:W3CDTF">2006-10-05T19:09:10Z</dcterms:created>
  <dcterms:modified xsi:type="dcterms:W3CDTF">2016-07-25T06:08:39Z</dcterms:modified>
</cp:coreProperties>
</file>