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5"/>
  </p:notesMasterIdLst>
  <p:sldIdLst>
    <p:sldId id="256" r:id="rId2"/>
    <p:sldId id="410" r:id="rId3"/>
    <p:sldId id="411" r:id="rId4"/>
    <p:sldId id="270" r:id="rId5"/>
    <p:sldId id="277" r:id="rId6"/>
    <p:sldId id="278" r:id="rId7"/>
    <p:sldId id="279" r:id="rId8"/>
    <p:sldId id="281" r:id="rId9"/>
    <p:sldId id="283" r:id="rId10"/>
    <p:sldId id="294" r:id="rId11"/>
    <p:sldId id="296" r:id="rId12"/>
    <p:sldId id="298" r:id="rId13"/>
    <p:sldId id="402" r:id="rId14"/>
    <p:sldId id="404" r:id="rId15"/>
    <p:sldId id="406" r:id="rId16"/>
    <p:sldId id="306" r:id="rId17"/>
    <p:sldId id="308" r:id="rId18"/>
    <p:sldId id="310" r:id="rId19"/>
    <p:sldId id="424" r:id="rId20"/>
    <p:sldId id="302" r:id="rId21"/>
    <p:sldId id="304" r:id="rId22"/>
    <p:sldId id="320" r:id="rId23"/>
    <p:sldId id="322" r:id="rId24"/>
    <p:sldId id="327" r:id="rId25"/>
    <p:sldId id="329" r:id="rId26"/>
    <p:sldId id="334" r:id="rId27"/>
    <p:sldId id="336" r:id="rId28"/>
    <p:sldId id="346" r:id="rId29"/>
    <p:sldId id="348" r:id="rId30"/>
    <p:sldId id="382" r:id="rId31"/>
    <p:sldId id="384" r:id="rId32"/>
    <p:sldId id="289" r:id="rId33"/>
    <p:sldId id="291" r:id="rId34"/>
  </p:sldIdLst>
  <p:sldSz cx="9144000" cy="5715000" type="screen16x1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3455">
          <p15:clr>
            <a:srgbClr val="A4A3A4"/>
          </p15:clr>
        </p15:guide>
        <p15:guide id="3" orient="horz" pos="598">
          <p15:clr>
            <a:srgbClr val="A4A3A4"/>
          </p15:clr>
        </p15:guide>
        <p15:guide id="4" orient="horz" pos="309">
          <p15:clr>
            <a:srgbClr val="A4A3A4"/>
          </p15:clr>
        </p15:guide>
        <p15:guide id="5" pos="2880">
          <p15:clr>
            <a:srgbClr val="A4A3A4"/>
          </p15:clr>
        </p15:guide>
        <p15:guide id="6" pos="113">
          <p15:clr>
            <a:srgbClr val="A4A3A4"/>
          </p15:clr>
        </p15:guide>
        <p15:guide id="7" pos="5012">
          <p15:clr>
            <a:srgbClr val="A4A3A4"/>
          </p15:clr>
        </p15:guide>
        <p15:guide id="8" pos="2562">
          <p15:clr>
            <a:srgbClr val="A4A3A4"/>
          </p15:clr>
        </p15:guide>
        <p15:guide id="9" pos="3312">
          <p15:clr>
            <a:srgbClr val="A4A3A4"/>
          </p15:clr>
        </p15:guide>
        <p15:guide id="10" pos="2161">
          <p15:clr>
            <a:srgbClr val="A4A3A4"/>
          </p15:clr>
        </p15:guide>
        <p15:guide id="11" pos="4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 snapToObjects="1" showGuides="1">
      <p:cViewPr varScale="1">
        <p:scale>
          <a:sx n="127" d="100"/>
          <a:sy n="127" d="100"/>
        </p:scale>
        <p:origin x="570" y="114"/>
      </p:cViewPr>
      <p:guideLst>
        <p:guide orient="horz" pos="1800"/>
        <p:guide orient="horz" pos="3455"/>
        <p:guide orient="horz" pos="598"/>
        <p:guide orient="horz" pos="309"/>
        <p:guide pos="2880"/>
        <p:guide pos="113"/>
        <p:guide pos="5012"/>
        <p:guide pos="2562"/>
        <p:guide pos="3312"/>
        <p:guide pos="2161"/>
        <p:guide pos="4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1" d="100"/>
          <a:sy n="81" d="100"/>
        </p:scale>
        <p:origin x="-3924" y="-90"/>
      </p:cViewPr>
      <p:guideLst>
        <p:guide orient="horz" pos="3128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s5\&#1040;&#1085;&#1072;&#1083;&#1080;&#1090;&#1080;&#1095;&#1077;&#1089;&#1082;&#1080;&#1081;%20&#1094;&#1077;&#1085;&#1090;&#1088;\03-&#1041;&#1102;&#1083;&#1083;&#1077;&#1090;&#1077;&#1085;&#1100;%20&#1072;&#1073;&#1089;&#1086;&#1083;&#1102;&#1090;&#1085;&#1099;&#1093;%20&#1087;&#1086;&#1082;&#1072;&#1079;&#1072;&#1090;&#1077;&#1083;&#1077;&#1081;\&#1041;&#1040;&#1055;%20&#1076;&#1083;&#1103;%20&#1052;&#1060;\&#1087;&#1077;&#1088;&#1077;&#1095;&#1077;&#1085;&#1100;%20&#1087;&#1086;&#1082;&#1072;&#1079;&#1072;&#1090;&#1077;&#1083;&#1077;&#1081;\&#1055;&#1088;&#1086;&#1074;&#1077;&#1088;&#1077;&#1085;&#1086;%202016\&#1044;&#1086;&#1087;&#1086;&#1083;&#1085;&#1080;&#1090;&#1077;&#1083;&#1100;&#1085;&#1099;&#1077;.&#1055;&#1086;&#1082;&#1072;&#1079;&#1072;&#1090;&#1077;&#1083;&#1080;%20-%20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[Дополнительные.Показатели - Диаграммы.xlsx]QSПред!QSПред</c:name>
    <c:fmtId val="-1"/>
  </c:pivotSource>
  <c:chart>
    <c:autoTitleDeleted val="1"/>
    <c:pivotFmts>
      <c:pivotFmt>
        <c:idx val="0"/>
        <c:spPr>
          <a:solidFill>
            <a:srgbClr val="00599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none" lIns="0" tIns="0" rIns="0" bIns="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1"/>
        <c:spPr>
          <a:solidFill>
            <a:srgbClr val="0099C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none" lIns="0" tIns="0" rIns="0" bIns="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2"/>
        <c:spPr>
          <a:solidFill>
            <a:srgbClr val="00599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none" lIns="0" tIns="0" rIns="0" bIns="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3"/>
        <c:spPr>
          <a:solidFill>
            <a:srgbClr val="00599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none" lIns="0" tIns="0" rIns="0" bIns="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4"/>
        <c:spPr>
          <a:solidFill>
            <a:srgbClr val="00599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none" lIns="0" tIns="0" rIns="0" bIns="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rect">
                  <a:avLst/>
                </a:prstGeom>
              </c15:spPr>
            </c:ext>
          </c:extLst>
        </c:dLbl>
      </c:pivotFmt>
      <c:pivotFmt>
        <c:idx val="5"/>
        <c:spPr>
          <a:solidFill>
            <a:srgbClr val="00599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horzOverflow="clip" vert="horz" wrap="none" lIns="0" tIns="0" rIns="0" bIns="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>
                      <a:lumMod val="9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005996"/>
          </a:solidFill>
          <a:ln>
            <a:noFill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>
                      <a:lumMod val="95000"/>
                    </a:schemeClr>
                  </a:solidFill>
                </a:defRPr>
              </a:pPr>
              <a:endParaRPr lang="ru-RU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005996"/>
          </a:solidFill>
          <a:ln>
            <a:noFill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>
                      <a:lumMod val="95000"/>
                    </a:schemeClr>
                  </a:solidFill>
                </a:defRPr>
              </a:pPr>
              <a:endParaRPr lang="ru-RU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rgbClr val="990099"/>
          </a:solidFill>
          <a:ln>
            <a:noFill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>
                      <a:lumMod val="95000"/>
                    </a:schemeClr>
                  </a:solidFill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109618"/>
          </a:solidFill>
          <a:ln>
            <a:noFill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>
                      <a:lumMod val="95000"/>
                    </a:schemeClr>
                  </a:solidFill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rgbClr val="FF9900"/>
          </a:solidFill>
          <a:ln>
            <a:noFill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>
                      <a:lumMod val="95000"/>
                    </a:schemeClr>
                  </a:solidFill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005996"/>
          </a:solidFill>
          <a:ln>
            <a:noFill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>
                      <a:lumMod val="95000"/>
                    </a:schemeClr>
                  </a:solidFill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rgbClr val="005996"/>
          </a:solidFill>
          <a:ln>
            <a:noFill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>
                      <a:lumMod val="95000"/>
                    </a:schemeClr>
                  </a:solidFill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rgbClr val="109618"/>
          </a:solidFill>
          <a:ln>
            <a:noFill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>
                      <a:lumMod val="95000"/>
                    </a:schemeClr>
                  </a:solidFill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rgbClr val="990099"/>
          </a:solidFill>
          <a:ln>
            <a:noFill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>
                      <a:lumMod val="95000"/>
                    </a:schemeClr>
                  </a:solidFill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rgbClr val="FF9900"/>
          </a:solidFill>
          <a:ln>
            <a:noFill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>
                      <a:lumMod val="95000"/>
                    </a:schemeClr>
                  </a:solidFill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rgbClr val="005996"/>
          </a:solidFill>
          <a:ln>
            <a:noFill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>
                      <a:lumMod val="95000"/>
                    </a:schemeClr>
                  </a:solidFill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rgbClr val="109618"/>
          </a:solidFill>
          <a:ln>
            <a:noFill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>
                      <a:lumMod val="95000"/>
                    </a:schemeClr>
                  </a:solidFill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rgbClr val="990099"/>
          </a:solidFill>
          <a:ln>
            <a:noFill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>
                      <a:lumMod val="95000"/>
                    </a:schemeClr>
                  </a:solidFill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FF9900"/>
          </a:solidFill>
          <a:ln>
            <a:noFill/>
          </a:ln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chemeClr val="bg1">
                      <a:lumMod val="95000"/>
                    </a:schemeClr>
                  </a:solidFill>
                </a:defRPr>
              </a:pPr>
              <a:endParaRPr lang="ru-RU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1.1124979649427334E-3"/>
          <c:y val="7.3238373342700017E-2"/>
          <c:w val="0.9391864594827638"/>
          <c:h val="0.79879421432578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QSПред!$B$5:$B$6</c:f>
              <c:strCache>
                <c:ptCount val="1"/>
                <c:pt idx="0">
                  <c:v>НИУ ВШЭ</c:v>
                </c:pt>
              </c:strCache>
            </c:strRef>
          </c:tx>
          <c:spPr>
            <a:solidFill>
              <a:srgbClr val="005996"/>
            </a:solidFill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QSПред!$A$7:$A$9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QSПред!$B$7:$B$9</c:f>
              <c:numCache>
                <c:formatCode>0</c:formatCode>
                <c:ptCount val="3"/>
                <c:pt idx="0">
                  <c:v>0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QSПред!$C$5:$C$6</c:f>
              <c:strCache>
                <c:ptCount val="1"/>
                <c:pt idx="0">
                  <c:v>Вузы 5-100</c:v>
                </c:pt>
              </c:strCache>
            </c:strRef>
          </c:tx>
          <c:spPr>
            <a:solidFill>
              <a:srgbClr val="109618"/>
            </a:solidFill>
            <a:ln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QSПред!$A$7:$A$9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QSПред!$C$7:$C$9</c:f>
              <c:numCache>
                <c:formatCode>0</c:formatCode>
                <c:ptCount val="3"/>
                <c:pt idx="0">
                  <c:v>0</c:v>
                </c:pt>
                <c:pt idx="1">
                  <c:v>9</c:v>
                </c:pt>
                <c:pt idx="2">
                  <c:v>14</c:v>
                </c:pt>
              </c:numCache>
            </c:numRef>
          </c:val>
        </c:ser>
        <c:ser>
          <c:idx val="2"/>
          <c:order val="2"/>
          <c:tx>
            <c:strRef>
              <c:f>QSПред!$D$5:$D$6</c:f>
              <c:strCache>
                <c:ptCount val="1"/>
                <c:pt idx="0">
                  <c:v>Вузы России</c:v>
                </c:pt>
              </c:strCache>
            </c:strRef>
          </c:tx>
          <c:spPr>
            <a:solidFill>
              <a:srgbClr val="990099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QSПред!$A$7:$A$9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strCache>
            </c:strRef>
          </c:cat>
          <c:val>
            <c:numRef>
              <c:f>QSПред!$D$7:$D$9</c:f>
              <c:numCache>
                <c:formatCode>0</c:formatCode>
                <c:ptCount val="3"/>
                <c:pt idx="0">
                  <c:v>10</c:v>
                </c:pt>
                <c:pt idx="1">
                  <c:v>24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92129320"/>
        <c:axId val="292130104"/>
      </c:barChart>
      <c:catAx>
        <c:axId val="29212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2130104"/>
        <c:crosses val="autoZero"/>
        <c:auto val="1"/>
        <c:lblAlgn val="ctr"/>
        <c:lblOffset val="0"/>
        <c:noMultiLvlLbl val="0"/>
      </c:catAx>
      <c:valAx>
        <c:axId val="29213010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92129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0.19698</cdr:x>
      <cdr:y>0.07652</cdr:y>
    </cdr:from>
    <cdr:to>
      <cdr:x>0.29171</cdr:x>
      <cdr:y>0.15717</cdr:y>
    </cdr:to>
    <cdr:sp macro="" textlink="">
      <cdr:nvSpPr>
        <cdr:cNvPr id="3" name="TextBox 24"/>
        <cdr:cNvSpPr txBox="1"/>
      </cdr:nvSpPr>
      <cdr:spPr>
        <a:xfrm xmlns:a="http://schemas.openxmlformats.org/drawingml/2006/main">
          <a:off x="326682" y="145959"/>
          <a:ext cx="157094" cy="1538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u="sng" dirty="0" smtClean="0">
              <a:solidFill>
                <a:srgbClr val="005996"/>
              </a:solidFill>
              <a:latin typeface="+mn-lt"/>
            </a:rPr>
            <a:t>36</a:t>
          </a:r>
          <a:r>
            <a:rPr lang="ru-RU" sz="1000" u="sng" dirty="0" smtClean="0">
              <a:solidFill>
                <a:srgbClr val="005996"/>
              </a:solidFill>
              <a:latin typeface="+mn-lt"/>
            </a:rPr>
            <a:t>*</a:t>
          </a:r>
          <a:endParaRPr lang="ru-RU" sz="1000" u="sng" dirty="0">
            <a:solidFill>
              <a:srgbClr val="005996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0.51926</cdr:x>
      <cdr:y>0.07252</cdr:y>
    </cdr:from>
    <cdr:to>
      <cdr:x>0.61399</cdr:x>
      <cdr:y>0.15318</cdr:y>
    </cdr:to>
    <cdr:sp macro="" textlink="">
      <cdr:nvSpPr>
        <cdr:cNvPr id="4" name="TextBox 24"/>
        <cdr:cNvSpPr txBox="1"/>
      </cdr:nvSpPr>
      <cdr:spPr>
        <a:xfrm xmlns:a="http://schemas.openxmlformats.org/drawingml/2006/main">
          <a:off x="861159" y="138339"/>
          <a:ext cx="157094" cy="15384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u="sng" dirty="0" smtClean="0">
              <a:solidFill>
                <a:srgbClr val="005996"/>
              </a:solidFill>
              <a:latin typeface="+mn-lt"/>
            </a:rPr>
            <a:t>36</a:t>
          </a:r>
          <a:r>
            <a:rPr lang="ru-RU" sz="1000" u="sng" dirty="0" smtClean="0">
              <a:solidFill>
                <a:srgbClr val="005996"/>
              </a:solidFill>
              <a:latin typeface="+mn-lt"/>
            </a:rPr>
            <a:t>*</a:t>
          </a:r>
          <a:endParaRPr lang="ru-RU" sz="1000" u="sng" dirty="0">
            <a:solidFill>
              <a:srgbClr val="005996"/>
            </a:solidFill>
            <a:latin typeface="+mn-lt"/>
          </a:endParaRPr>
        </a:p>
      </cdr:txBody>
    </cdr:sp>
  </cdr:relSizeAnchor>
  <cdr:relSizeAnchor xmlns:cdr="http://schemas.openxmlformats.org/drawingml/2006/chartDrawing">
    <cdr:from>
      <cdr:x>0.81674</cdr:x>
      <cdr:y>0.06853</cdr:y>
    </cdr:from>
    <cdr:to>
      <cdr:x>0.91146</cdr:x>
      <cdr:y>0.14921</cdr:y>
    </cdr:to>
    <cdr:sp macro="" textlink="">
      <cdr:nvSpPr>
        <cdr:cNvPr id="5" name="TextBox 24"/>
        <cdr:cNvSpPr txBox="1"/>
      </cdr:nvSpPr>
      <cdr:spPr>
        <a:xfrm xmlns:a="http://schemas.openxmlformats.org/drawingml/2006/main">
          <a:off x="1354505" y="130719"/>
          <a:ext cx="157094" cy="15388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u="sng" dirty="0" smtClean="0">
              <a:solidFill>
                <a:srgbClr val="005996"/>
              </a:solidFill>
            </a:rPr>
            <a:t>42</a:t>
          </a:r>
          <a:r>
            <a:rPr lang="ru-RU" sz="1000" u="sng" dirty="0" smtClean="0">
              <a:solidFill>
                <a:srgbClr val="005996"/>
              </a:solidFill>
              <a:latin typeface="+mn-lt"/>
            </a:rPr>
            <a:t>*</a:t>
          </a:r>
          <a:endParaRPr lang="ru-RU" sz="1000" u="sng" dirty="0">
            <a:solidFill>
              <a:srgbClr val="005996"/>
            </a:solidFill>
            <a:latin typeface="+mn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AB6DD-41E6-49C5-A246-F53301F14E52}" type="datetimeFigureOut">
              <a:rPr lang="ru-RU" smtClean="0"/>
              <a:t>10.10.2016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78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4B20F-8DE7-4444-AC78-BB2DFD2D6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57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60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>
            <a:spLocks/>
          </p:cNvSpPr>
          <p:nvPr userDrawn="1"/>
        </p:nvSpPr>
        <p:spPr>
          <a:xfrm>
            <a:off x="8312150" y="5337131"/>
            <a:ext cx="584530" cy="303212"/>
          </a:xfrm>
          <a:prstGeom prst="rect">
            <a:avLst/>
          </a:prstGeom>
        </p:spPr>
        <p:txBody>
          <a:bodyPr tIns="0" rIns="0" bIns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algn="r">
              <a:defRPr/>
            </a:pPr>
            <a:fld id="{CB65F501-F5CC-4E12-934E-78BB5E4DA208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8501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лайд q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>
            <a:spLocks/>
          </p:cNvSpPr>
          <p:nvPr userDrawn="1"/>
        </p:nvSpPr>
        <p:spPr>
          <a:xfrm>
            <a:off x="8312150" y="5337131"/>
            <a:ext cx="584530" cy="303212"/>
          </a:xfrm>
          <a:prstGeom prst="rect">
            <a:avLst/>
          </a:prstGeom>
        </p:spPr>
        <p:txBody>
          <a:bodyPr tIns="0" rIns="0" bIns="0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pPr algn="r">
              <a:defRPr/>
            </a:pPr>
            <a:fld id="{CB65F501-F5CC-4E12-934E-78BB5E4DA208}" type="slidenum">
              <a:rPr lang="en-US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‹#›</a:t>
            </a:fld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0"/>
            <a:ext cx="358140" cy="35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5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557" y="175350"/>
            <a:ext cx="92812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380985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380985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380985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380985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380985" rtl="0" eaLnBrk="0" fontAlgn="base" hangingPunct="0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380985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761970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142954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523939" algn="ctr" defTabSz="380985" rtl="0" fontAlgn="base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85739" indent="-285739" algn="l" defTabSz="3809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19100" indent="-238115" algn="l" defTabSz="3809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952462" indent="-190492" algn="l" defTabSz="38098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333447" indent="-190492" algn="l" defTabSz="38098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714431" indent="-190492" algn="l" defTabSz="38098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74005"/>
              </p:ext>
            </p:extLst>
          </p:nvPr>
        </p:nvGraphicFramePr>
        <p:xfrm>
          <a:off x="0" y="2891318"/>
          <a:ext cx="8489322" cy="488950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8489322"/>
              </a:tblGrid>
              <a:tr h="488950"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8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4504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4810" y="1788271"/>
            <a:ext cx="7833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САЕ Вызовы социального развития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2891317"/>
            <a:ext cx="738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предметных рейтингах </a:t>
            </a:r>
            <a:r>
              <a:rPr lang="en-US" sz="2800" dirty="0"/>
              <a:t>QS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59780" y="4317528"/>
            <a:ext cx="3101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По материалам Информационно-рейтингового центра</a:t>
            </a:r>
            <a:endParaRPr lang="ru-RU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Аналитического центра НИУ ВШЭ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Сентябрь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200" y="2891318"/>
            <a:ext cx="121920" cy="488950"/>
          </a:xfrm>
          <a:prstGeom prst="rect">
            <a:avLst/>
          </a:prstGeom>
          <a:solidFill>
            <a:srgbClr val="58CCAC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97180" y="2891318"/>
            <a:ext cx="175260" cy="4889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7220" y="2891318"/>
            <a:ext cx="182880" cy="488950"/>
          </a:xfrm>
          <a:prstGeom prst="rect">
            <a:avLst/>
          </a:prstGeom>
          <a:solidFill>
            <a:srgbClr val="0070C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2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88716"/>
              </p:ext>
            </p:extLst>
          </p:nvPr>
        </p:nvGraphicFramePr>
        <p:xfrm>
          <a:off x="182875" y="506740"/>
          <a:ext cx="5684701" cy="188326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43000"/>
                <a:gridCol w="563880"/>
                <a:gridCol w="883920"/>
                <a:gridCol w="617220"/>
                <a:gridCol w="701040"/>
                <a:gridCol w="784860"/>
                <a:gridCol w="434340"/>
                <a:gridCol w="556441"/>
              </a:tblGrid>
              <a:tr h="138758">
                <a:tc gridSpan="8"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РЕЙТИНГ 2015-2016</a:t>
                      </a:r>
                    </a:p>
                  </a:txBody>
                  <a:tcPr marL="36000" marR="36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373"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ВУЗ</a:t>
                      </a:r>
                    </a:p>
                  </a:txBody>
                  <a:tcPr marL="36000" marR="36000" marT="18000" marB="18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рейтинга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в рейтинге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Репутация, баллы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Библиометрия, баллы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балл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322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Academic</a:t>
                      </a:r>
                      <a:b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Employer</a:t>
                      </a:r>
                    </a:p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Цитирования</a:t>
                      </a:r>
                      <a: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 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HQS</a:t>
                      </a:r>
                      <a: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373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МГУ</a:t>
                      </a:r>
                      <a:endParaRPr lang="en-US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51-100 (80)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64,57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629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University of New South Wales</a:t>
                      </a:r>
                      <a:endParaRPr lang="en-US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629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Virginia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373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101-15</a:t>
                      </a:r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(129)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373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недостаточное кол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 публикаций 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373"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СПбГУ</a:t>
                      </a:r>
                      <a:endParaRPr lang="en-US" sz="10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Aft>
                          <a:spcPts val="0"/>
                        </a:spcAft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151-200(185)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84492"/>
              </p:ext>
            </p:extLst>
          </p:nvPr>
        </p:nvGraphicFramePr>
        <p:xfrm>
          <a:off x="182877" y="4601777"/>
          <a:ext cx="4378956" cy="8004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1955"/>
                <a:gridCol w="470776"/>
                <a:gridCol w="1358782"/>
                <a:gridCol w="928283"/>
                <a:gridCol w="899160"/>
              </a:tblGrid>
              <a:tr h="236291">
                <a:tc gridSpan="3"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Академические эксперты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Работодатели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84915">
                <a:tc rowSpan="2"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Всего в мире</a:t>
                      </a:r>
                      <a:endParaRPr lang="en-US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«проголосовали» «за ВШЭ»</a:t>
                      </a:r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Всего в мире</a:t>
                      </a:r>
                      <a:endParaRPr lang="en-US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«проголосовали» «за ВШЭ»</a:t>
                      </a:r>
                      <a:endParaRPr lang="en-US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18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 всего </a:t>
                      </a:r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из них зарубежных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3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3772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39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3776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30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2877" y="4290510"/>
            <a:ext cx="33489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005996"/>
                </a:solidFill>
                <a:latin typeface="+mn-lt"/>
                <a:ea typeface="Cambria Math" panose="02040503050406030204" pitchFamily="18" charset="0"/>
              </a:rPr>
              <a:t>ОТВЕТЫ ЭКСПЕРТОВ  в 2015 (повлияли на рейтинг 2016)</a:t>
            </a:r>
            <a:endParaRPr lang="ru-RU" sz="1100" dirty="0">
              <a:solidFill>
                <a:srgbClr val="005996"/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53225"/>
              </p:ext>
            </p:extLst>
          </p:nvPr>
        </p:nvGraphicFramePr>
        <p:xfrm>
          <a:off x="177807" y="2997234"/>
          <a:ext cx="4321174" cy="9461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2318"/>
                <a:gridCol w="950406"/>
                <a:gridCol w="950406"/>
                <a:gridCol w="950406"/>
                <a:gridCol w="388819"/>
                <a:gridCol w="388819"/>
              </a:tblGrid>
              <a:tr h="379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Год  публикации рейтинга</a:t>
                      </a:r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Число</a:t>
                      </a:r>
                      <a:r>
                        <a:rPr lang="ru-RU" sz="1000" u="none" strike="noStrike" baseline="0" dirty="0" smtClean="0">
                          <a:solidFill>
                            <a:srgbClr val="005996"/>
                          </a:solidFill>
                          <a:effectLst/>
                        </a:rPr>
                        <a:t> публикаций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Число цитирований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Среднее цитирование на статью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H1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H2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48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2017  (2011-15)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ea typeface="Cambria Math" panose="02040503050406030204" pitchFamily="18" charset="0"/>
                        </a:rPr>
                        <a:t>6</a:t>
                      </a:r>
                      <a:r>
                        <a:rPr lang="en-US" sz="1000" dirty="0" smtClean="0">
                          <a:latin typeface="+mn-lt"/>
                          <a:ea typeface="Cambria Math" panose="02040503050406030204" pitchFamily="18" charset="0"/>
                        </a:rPr>
                        <a:t>8</a:t>
                      </a:r>
                      <a:endParaRPr lang="ru-RU" sz="10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ea typeface="Cambria Math" panose="02040503050406030204" pitchFamily="18" charset="0"/>
                        </a:rPr>
                        <a:t>7</a:t>
                      </a:r>
                      <a:r>
                        <a:rPr lang="en-US" sz="1000" dirty="0" smtClean="0">
                          <a:latin typeface="+mn-lt"/>
                          <a:ea typeface="Cambria Math" panose="02040503050406030204" pitchFamily="18" charset="0"/>
                        </a:rPr>
                        <a:t>4</a:t>
                      </a:r>
                      <a:endParaRPr lang="ru-RU" sz="10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ea typeface="Cambria Math" panose="02040503050406030204" pitchFamily="18" charset="0"/>
                        </a:rPr>
                        <a:t>1,09</a:t>
                      </a:r>
                      <a:endParaRPr lang="ru-RU" sz="10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ea typeface="Cambria Math" panose="02040503050406030204" pitchFamily="18" charset="0"/>
                        </a:rPr>
                        <a:t>5</a:t>
                      </a:r>
                      <a:endParaRPr lang="ru-RU" sz="10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ea typeface="Cambria Math" panose="02040503050406030204" pitchFamily="18" charset="0"/>
                        </a:rPr>
                        <a:t>0</a:t>
                      </a:r>
                      <a:endParaRPr lang="ru-RU" sz="10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  (2010-14)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  <a:ea typeface="Cambria Math" panose="02040503050406030204" pitchFamily="18" charset="0"/>
                        </a:rPr>
                        <a:t>3</a:t>
                      </a:r>
                      <a:r>
                        <a:rPr lang="en-US" sz="1000" b="1" dirty="0" smtClean="0">
                          <a:latin typeface="+mn-lt"/>
                          <a:ea typeface="Cambria Math" panose="02040503050406030204" pitchFamily="18" charset="0"/>
                        </a:rPr>
                        <a:t>8</a:t>
                      </a:r>
                      <a:endParaRPr lang="ru-RU" sz="1000" b="1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  <a:ea typeface="Cambria Math" panose="02040503050406030204" pitchFamily="18" charset="0"/>
                        </a:rPr>
                        <a:t>38</a:t>
                      </a:r>
                      <a:endParaRPr lang="ru-RU" sz="1000" b="1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  <a:ea typeface="Cambria Math" panose="02040503050406030204" pitchFamily="18" charset="0"/>
                        </a:rPr>
                        <a:t>1,0</a:t>
                      </a:r>
                      <a:r>
                        <a:rPr lang="en-US" sz="1000" b="1" dirty="0" smtClean="0">
                          <a:latin typeface="+mn-lt"/>
                          <a:ea typeface="Cambria Math" panose="02040503050406030204" pitchFamily="18" charset="0"/>
                        </a:rPr>
                        <a:t>0</a:t>
                      </a:r>
                      <a:endParaRPr lang="ru-RU" sz="1000" b="1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  <a:ea typeface="Cambria Math" panose="02040503050406030204" pitchFamily="18" charset="0"/>
                        </a:rPr>
                        <a:t>4</a:t>
                      </a:r>
                      <a:endParaRPr lang="ru-RU" sz="1000" b="1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+mn-lt"/>
                          <a:ea typeface="Cambria Math" panose="02040503050406030204" pitchFamily="18" charset="0"/>
                        </a:rPr>
                        <a:t>0</a:t>
                      </a:r>
                      <a:endParaRPr lang="ru-RU" sz="1000" b="1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4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(2009-13)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ea typeface="Cambria Math" panose="02040503050406030204" pitchFamily="18" charset="0"/>
                        </a:rPr>
                        <a:t>19</a:t>
                      </a:r>
                      <a:endParaRPr lang="ru-RU" sz="10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ea typeface="Cambria Math" panose="02040503050406030204" pitchFamily="18" charset="0"/>
                        </a:rPr>
                        <a:t>20</a:t>
                      </a:r>
                      <a:endParaRPr lang="ru-RU" sz="10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ea typeface="Cambria Math" panose="02040503050406030204" pitchFamily="18" charset="0"/>
                        </a:rPr>
                        <a:t>1,05</a:t>
                      </a:r>
                      <a:endParaRPr lang="ru-RU" sz="10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ea typeface="Cambria Math" panose="02040503050406030204" pitchFamily="18" charset="0"/>
                        </a:rPr>
                        <a:t>3</a:t>
                      </a:r>
                      <a:endParaRPr lang="ru-RU" sz="10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+mn-lt"/>
                          <a:ea typeface="Cambria Math" panose="02040503050406030204" pitchFamily="18" charset="0"/>
                        </a:rPr>
                        <a:t>0</a:t>
                      </a:r>
                      <a:endParaRPr lang="ru-RU" sz="1000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190201"/>
              </p:ext>
            </p:extLst>
          </p:nvPr>
        </p:nvGraphicFramePr>
        <p:xfrm>
          <a:off x="5974261" y="1152000"/>
          <a:ext cx="2973639" cy="1481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1079"/>
                <a:gridCol w="775220"/>
                <a:gridCol w="657340"/>
              </a:tblGrid>
              <a:tr h="221298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РЕЙТИНГ </a:t>
                      </a:r>
                      <a:r>
                        <a:rPr lang="en-US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             </a:t>
                      </a:r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2015 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solidFill>
                            <a:srgbClr val="005996"/>
                          </a:solidFill>
                          <a:effectLst/>
                        </a:rPr>
                        <a:t>ТОП-лист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 </a:t>
                      </a:r>
                      <a:r>
                        <a:rPr lang="ru-RU" sz="11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вузов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 вузов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solidFill>
                            <a:srgbClr val="005996"/>
                          </a:solidFill>
                          <a:effectLst/>
                        </a:rPr>
                        <a:t>Число участников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вузов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вуза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Порог публикаций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322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solidFill>
                            <a:srgbClr val="005996"/>
                          </a:solidFill>
                          <a:effectLst/>
                        </a:rPr>
                        <a:t>Средняя цитируемость на статью в мире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322">
                <a:tc>
                  <a:txBody>
                    <a:bodyPr/>
                    <a:lstStyle/>
                    <a:p>
                      <a:pPr marL="0" marR="0" indent="0" algn="r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Вузы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из России</a:t>
                      </a:r>
                      <a:endParaRPr lang="ru-RU" sz="1100" b="0" i="0" u="none" strike="noStrike" dirty="0" smtClean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80986" y="2702499"/>
            <a:ext cx="9717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005996"/>
                </a:solidFill>
                <a:latin typeface="+mn-lt"/>
                <a:ea typeface="Cambria Math" panose="02040503050406030204" pitchFamily="18" charset="0"/>
              </a:rPr>
              <a:t>ПУБЛИКАЦИИ</a:t>
            </a:r>
            <a:endParaRPr lang="ru-RU" sz="1100" dirty="0">
              <a:solidFill>
                <a:srgbClr val="005996"/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099264"/>
              </p:ext>
            </p:extLst>
          </p:nvPr>
        </p:nvGraphicFramePr>
        <p:xfrm>
          <a:off x="4732453" y="3012182"/>
          <a:ext cx="3888948" cy="925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948"/>
              </a:tblGrid>
              <a:tr h="299427">
                <a:tc>
                  <a:txBody>
                    <a:bodyPr/>
                    <a:lstStyle/>
                    <a:p>
                      <a:pPr marL="268288" indent="-268288"/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H1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индекс </a:t>
                      </a:r>
                      <a:r>
                        <a:rPr lang="ru-RU" sz="10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Хирша</a:t>
                      </a:r>
                      <a:r>
                        <a:rPr lang="ru-RU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 по публикациям, включающим данный предмет 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268288" indent="-268288"/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ru-RU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2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индекс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Хирша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по публикациям, только по данному предмету</a:t>
                      </a:r>
                      <a:endParaRPr lang="en-US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954">
                <a:tc>
                  <a:txBody>
                    <a:bodyPr/>
                    <a:lstStyle/>
                    <a:p>
                      <a:pPr marL="268288" indent="-268288"/>
                      <a:r>
                        <a:rPr lang="en-US" sz="1100" dirty="0" smtClean="0">
                          <a:solidFill>
                            <a:srgbClr val="005996"/>
                          </a:solidFill>
                          <a:effectLst/>
                        </a:rPr>
                        <a:t>H</a:t>
                      </a:r>
                      <a:r>
                        <a:rPr lang="en-US" sz="1000" dirty="0" smtClean="0">
                          <a:solidFill>
                            <a:srgbClr val="005996"/>
                          </a:solidFill>
                          <a:effectLst/>
                        </a:rPr>
                        <a:t>QS</a:t>
                      </a:r>
                      <a:r>
                        <a:rPr lang="ru-RU" sz="1000" dirty="0" smtClean="0">
                          <a:solidFill>
                            <a:srgbClr val="005996"/>
                          </a:solidFill>
                          <a:effectLst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=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нормализованный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+2*</a:t>
                      </a:r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ru-RU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9929" y="-7620"/>
            <a:ext cx="3158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Politics</a:t>
            </a:r>
            <a:r>
              <a:rPr lang="ru-RU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Политические науки</a:t>
            </a:r>
            <a:endParaRPr lang="ru-RU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117" y="1876986"/>
            <a:ext cx="5684701" cy="330027"/>
          </a:xfrm>
          <a:prstGeom prst="rect">
            <a:avLst/>
          </a:prstGeom>
          <a:noFill/>
          <a:ln w="28575">
            <a:solidFill>
              <a:srgbClr val="00599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97258"/>
              </p:ext>
            </p:extLst>
          </p:nvPr>
        </p:nvGraphicFramePr>
        <p:xfrm>
          <a:off x="5692140" y="4068383"/>
          <a:ext cx="3383281" cy="1586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4960"/>
                <a:gridCol w="922020"/>
                <a:gridCol w="876301"/>
              </a:tblGrid>
              <a:tr h="2212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ТОП-5 вузов</a:t>
                      </a:r>
                      <a:b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</a:br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из России </a:t>
                      </a:r>
                      <a:r>
                        <a:rPr lang="en-US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                </a:t>
                      </a:r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         2015 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вошли в рейтинг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1100" u="none" strike="noStrike" kern="1200" baseline="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МГУ</a:t>
                      </a:r>
                      <a:r>
                        <a:rPr lang="en-US" sz="1100" u="none" strike="noStrike" kern="1200" baseline="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МГУ</a:t>
                      </a:r>
                      <a:r>
                        <a:rPr lang="en-US" sz="1100" u="none" strike="noStrike" kern="1200" baseline="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u="none" strike="noStrike" kern="1200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2.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МГИМО</a:t>
                      </a:r>
                      <a:endParaRPr lang="ru-RU" sz="11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marL="171450" marR="0" indent="-17145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преодолели пороги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СПбГУ</a:t>
                      </a:r>
                      <a:endParaRPr lang="en-US" sz="110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1100" u="none" strike="noStrike" kern="1200" baseline="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СПбГУ</a:t>
                      </a:r>
                      <a:endParaRPr lang="en-US" sz="1100" u="none" strike="noStrike" kern="1200" baseline="0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marL="171450" marR="0" indent="-17145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ru-RU" sz="11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ТГУ</a:t>
                      </a:r>
                      <a:endParaRPr lang="en-US" sz="110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marL="171450" marR="0" indent="-17145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не преодолели пороги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Европейский в СПб</a:t>
                      </a:r>
                      <a:endParaRPr lang="ru-RU" sz="11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МГИМО</a:t>
                      </a:r>
                      <a:endParaRPr lang="en-US" sz="110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9929" y="-7620"/>
            <a:ext cx="3158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Politics</a:t>
            </a:r>
            <a:r>
              <a:rPr lang="ru-RU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Политические науки</a:t>
            </a:r>
            <a:endParaRPr lang="ru-RU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822" y="224127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Москва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484695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62" y="490538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" y="3014663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9929" y="-7620"/>
            <a:ext cx="3158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Politics</a:t>
            </a:r>
            <a:r>
              <a:rPr lang="ru-RU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Политические науки</a:t>
            </a:r>
            <a:endParaRPr lang="ru-RU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750" y="225206"/>
            <a:ext cx="476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Вклад САЕ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Вызовы социального развития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" y="3045143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7263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1" y="487262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00358"/>
              </p:ext>
            </p:extLst>
          </p:nvPr>
        </p:nvGraphicFramePr>
        <p:xfrm>
          <a:off x="180165" y="2771513"/>
          <a:ext cx="4321174" cy="9461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2318"/>
                <a:gridCol w="950406"/>
                <a:gridCol w="950406"/>
                <a:gridCol w="950406"/>
                <a:gridCol w="388819"/>
                <a:gridCol w="388819"/>
              </a:tblGrid>
              <a:tr h="379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Год  публикации рейтинга</a:t>
                      </a:r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Число</a:t>
                      </a:r>
                      <a:r>
                        <a:rPr lang="ru-RU" sz="1000" u="none" strike="noStrike" baseline="0" dirty="0" smtClean="0">
                          <a:solidFill>
                            <a:srgbClr val="005996"/>
                          </a:solidFill>
                          <a:effectLst/>
                        </a:rPr>
                        <a:t> публикаций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Число цитирований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Среднее цитирование на статью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H1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H2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48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2017  (2011-15)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145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262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  (2010-14)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173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2,06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4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(2009-13)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1,67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063428"/>
              </p:ext>
            </p:extLst>
          </p:nvPr>
        </p:nvGraphicFramePr>
        <p:xfrm>
          <a:off x="5974261" y="1152000"/>
          <a:ext cx="2973639" cy="1481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1079"/>
                <a:gridCol w="775220"/>
                <a:gridCol w="657340"/>
              </a:tblGrid>
              <a:tr h="221298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РЕЙТИНГ </a:t>
                      </a:r>
                      <a:r>
                        <a:rPr lang="en-US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             </a:t>
                      </a:r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2015 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solidFill>
                            <a:srgbClr val="005996"/>
                          </a:solidFill>
                          <a:effectLst/>
                        </a:rPr>
                        <a:t>ТОП-лист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 </a:t>
                      </a:r>
                      <a:r>
                        <a:rPr lang="ru-RU" sz="11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вузов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 вузов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solidFill>
                            <a:srgbClr val="005996"/>
                          </a:solidFill>
                          <a:effectLst/>
                        </a:rPr>
                        <a:t>Число участников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вузов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657 вузов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Порог публикаций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322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solidFill>
                            <a:srgbClr val="005996"/>
                          </a:solidFill>
                          <a:effectLst/>
                        </a:rPr>
                        <a:t>Средняя цитируемость на статью в мире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</a:t>
                      </a:r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322">
                <a:tc>
                  <a:txBody>
                    <a:bodyPr/>
                    <a:lstStyle/>
                    <a:p>
                      <a:pPr marL="0" marR="0" indent="0" algn="r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Вузы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из России</a:t>
                      </a:r>
                      <a:endParaRPr lang="ru-RU" sz="1100" b="0" i="0" u="none" strike="noStrike" dirty="0" smtClean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92333"/>
              </p:ext>
            </p:extLst>
          </p:nvPr>
        </p:nvGraphicFramePr>
        <p:xfrm>
          <a:off x="177620" y="534862"/>
          <a:ext cx="5684701" cy="1769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43000"/>
                <a:gridCol w="563880"/>
                <a:gridCol w="883920"/>
                <a:gridCol w="617220"/>
                <a:gridCol w="701040"/>
                <a:gridCol w="784860"/>
                <a:gridCol w="434340"/>
                <a:gridCol w="556441"/>
              </a:tblGrid>
              <a:tr h="138758">
                <a:tc gridSpan="8"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РЕЙТИНГ 2015-2016</a:t>
                      </a:r>
                    </a:p>
                  </a:txBody>
                  <a:tcPr marL="36000" marR="36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373"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ВУЗ</a:t>
                      </a:r>
                    </a:p>
                  </a:txBody>
                  <a:tcPr marL="36000" marR="36000" marT="18000" marB="18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рейтинга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в рейтинге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Репутация, баллы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Библиометрия, баллы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балл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322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Academic</a:t>
                      </a:r>
                      <a:b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Employer</a:t>
                      </a:r>
                    </a:p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Цитирования</a:t>
                      </a:r>
                      <a: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HQS</a:t>
                      </a:r>
                      <a: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373"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Utrecht University</a:t>
                      </a:r>
                      <a:endParaRPr lang="en-US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73,8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63,8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84,1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85,6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76,2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2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Radboud</a:t>
                      </a:r>
                      <a:r>
                        <a:rPr 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University</a:t>
                      </a:r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71,6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59,2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91,5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88,1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76,4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629"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Yonsei</a:t>
                      </a: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University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629">
                <a:tc>
                  <a:txBody>
                    <a:bodyPr/>
                    <a:lstStyle/>
                    <a:p>
                      <a:pPr marL="0" marR="0" indent="0" algn="l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Univ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Paris Descartes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60,3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41,9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77,6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65,8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61,18</a:t>
                      </a:r>
                    </a:p>
                  </a:txBody>
                  <a:tcPr marL="9525" marR="9525" marT="7938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373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57,8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71,6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34,1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46,9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373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63,8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85240" y="2549268"/>
            <a:ext cx="9717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005996"/>
                </a:solidFill>
                <a:latin typeface="+mn-lt"/>
                <a:ea typeface="Cambria Math" panose="02040503050406030204" pitchFamily="18" charset="0"/>
              </a:rPr>
              <a:t>ПУБЛИКАЦИИ</a:t>
            </a:r>
            <a:endParaRPr lang="ru-RU" sz="1100" dirty="0">
              <a:solidFill>
                <a:srgbClr val="005996"/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957975"/>
              </p:ext>
            </p:extLst>
          </p:nvPr>
        </p:nvGraphicFramePr>
        <p:xfrm>
          <a:off x="4729087" y="2858951"/>
          <a:ext cx="3888948" cy="925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948"/>
              </a:tblGrid>
              <a:tr h="299427">
                <a:tc>
                  <a:txBody>
                    <a:bodyPr/>
                    <a:lstStyle/>
                    <a:p>
                      <a:pPr marL="268288" indent="-268288"/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H1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индекс </a:t>
                      </a:r>
                      <a:r>
                        <a:rPr lang="ru-RU" sz="10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Хирша</a:t>
                      </a:r>
                      <a:r>
                        <a:rPr lang="ru-RU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 по публикациям, включающим данный предмет 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268288" indent="-268288"/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ru-RU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2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индекс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Хирша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по публикациям, только по данному предмету</a:t>
                      </a:r>
                      <a:endParaRPr lang="en-US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954">
                <a:tc>
                  <a:txBody>
                    <a:bodyPr/>
                    <a:lstStyle/>
                    <a:p>
                      <a:pPr marL="268288" indent="-268288"/>
                      <a:r>
                        <a:rPr lang="en-US" sz="1100" dirty="0" smtClean="0">
                          <a:solidFill>
                            <a:srgbClr val="005996"/>
                          </a:solidFill>
                          <a:effectLst/>
                        </a:rPr>
                        <a:t>H</a:t>
                      </a:r>
                      <a:r>
                        <a:rPr lang="en-US" sz="1000" dirty="0" smtClean="0">
                          <a:solidFill>
                            <a:srgbClr val="005996"/>
                          </a:solidFill>
                          <a:effectLst/>
                        </a:rPr>
                        <a:t>QS</a:t>
                      </a:r>
                      <a:r>
                        <a:rPr lang="ru-RU" sz="1000" dirty="0" smtClean="0">
                          <a:solidFill>
                            <a:srgbClr val="005996"/>
                          </a:solidFill>
                          <a:effectLst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=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нормализованный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+2*</a:t>
                      </a:r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ru-RU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11466" y="1999288"/>
            <a:ext cx="5684701" cy="330027"/>
          </a:xfrm>
          <a:prstGeom prst="rect">
            <a:avLst/>
          </a:prstGeom>
          <a:noFill/>
          <a:ln w="28575">
            <a:solidFill>
              <a:srgbClr val="00599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65493"/>
              </p:ext>
            </p:extLst>
          </p:nvPr>
        </p:nvGraphicFramePr>
        <p:xfrm>
          <a:off x="5882821" y="3843986"/>
          <a:ext cx="3192598" cy="16400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739"/>
                <a:gridCol w="807720"/>
                <a:gridCol w="739139"/>
              </a:tblGrid>
              <a:tr h="2212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ТОП-5 вузов</a:t>
                      </a:r>
                      <a:b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</a:br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из России </a:t>
                      </a:r>
                      <a:r>
                        <a:rPr lang="en-US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                </a:t>
                      </a:r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         2015 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559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вошли в рейтинг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МГУ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МГУ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119"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en-US" sz="110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en-US" sz="110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039">
                <a:tc>
                  <a:txBody>
                    <a:bodyPr/>
                    <a:lstStyle/>
                    <a:p>
                      <a:pPr marL="171450" marR="0" indent="-17145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преодолели пороги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СПбГУ</a:t>
                      </a:r>
                      <a:endParaRPr lang="en-US" sz="110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СПбГУ</a:t>
                      </a:r>
                      <a:endParaRPr lang="en-US" sz="110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marL="171450" marR="0" indent="-17145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ТГУ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ТГУ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marL="171450" marR="0" indent="-17145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не преодолели пороги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ЮФУ</a:t>
                      </a:r>
                      <a:endParaRPr lang="ru-RU" sz="11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КФУ</a:t>
                      </a:r>
                      <a:endParaRPr lang="ru-RU" sz="1100" u="none" strike="noStrike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892485"/>
              </p:ext>
            </p:extLst>
          </p:nvPr>
        </p:nvGraphicFramePr>
        <p:xfrm>
          <a:off x="177805" y="4394640"/>
          <a:ext cx="4378956" cy="8004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1955"/>
                <a:gridCol w="470776"/>
                <a:gridCol w="1358782"/>
                <a:gridCol w="928283"/>
                <a:gridCol w="899160"/>
              </a:tblGrid>
              <a:tr h="236291">
                <a:tc gridSpan="3"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Академические эксперты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Работодатели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84915">
                <a:tc rowSpan="2"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Всего в мире</a:t>
                      </a:r>
                      <a:endParaRPr lang="en-US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«проголосовали» «за ВШЭ»</a:t>
                      </a:r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Всего в мире</a:t>
                      </a:r>
                      <a:endParaRPr lang="en-US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«проголосовали» «за ВШЭ»</a:t>
                      </a:r>
                      <a:endParaRPr lang="en-US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18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 всего </a:t>
                      </a:r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из них зарубежных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32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3316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14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4357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?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85425" y="4083373"/>
            <a:ext cx="33489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005996"/>
                </a:solidFill>
                <a:latin typeface="+mn-lt"/>
                <a:ea typeface="Cambria Math" panose="02040503050406030204" pitchFamily="18" charset="0"/>
              </a:rPr>
              <a:t>ОТВЕТЫ ЭКСПЕРТОВ  в 2015 (повлияли на рейтинг 2016)</a:t>
            </a:r>
            <a:endParaRPr lang="ru-RU" sz="1100" dirty="0">
              <a:solidFill>
                <a:srgbClr val="005996"/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6913" y="0"/>
            <a:ext cx="2705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Psychology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Психология</a:t>
            </a:r>
          </a:p>
        </p:txBody>
      </p:sp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88395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6913" y="0"/>
            <a:ext cx="2705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Psychology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Психология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8822" y="224127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Москва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490538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" y="3016726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6913" y="0"/>
            <a:ext cx="2705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Psychology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Психология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750" y="225206"/>
            <a:ext cx="476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Вклад САЕ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Вызовы социального развития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" y="3013076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" y="484523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484522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718203"/>
              </p:ext>
            </p:extLst>
          </p:nvPr>
        </p:nvGraphicFramePr>
        <p:xfrm>
          <a:off x="177805" y="4394640"/>
          <a:ext cx="4378956" cy="8004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1955"/>
                <a:gridCol w="470776"/>
                <a:gridCol w="1358782"/>
                <a:gridCol w="928283"/>
                <a:gridCol w="899160"/>
              </a:tblGrid>
              <a:tr h="236291">
                <a:tc gridSpan="3"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Академические эксперты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Работодатели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84915">
                <a:tc rowSpan="2"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Всего в мире</a:t>
                      </a:r>
                      <a:endParaRPr lang="en-US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«проголосовали» «за ВШЭ»</a:t>
                      </a:r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Всего в мире</a:t>
                      </a:r>
                      <a:endParaRPr lang="en-US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«проголосовали» «за ВШЭ»</a:t>
                      </a:r>
                      <a:endParaRPr lang="en-US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18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 всего </a:t>
                      </a:r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из них зарубежных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3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933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1154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7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5425" y="4083373"/>
            <a:ext cx="33489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005996"/>
                </a:solidFill>
                <a:latin typeface="+mn-lt"/>
                <a:ea typeface="Cambria Math" panose="02040503050406030204" pitchFamily="18" charset="0"/>
              </a:rPr>
              <a:t>ОТВЕТЫ ЭКСПЕРТОВ  в 2015 (повлияли на рейтинг 2016)</a:t>
            </a:r>
            <a:endParaRPr lang="ru-RU" sz="1100" dirty="0">
              <a:solidFill>
                <a:srgbClr val="005996"/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80615"/>
              </p:ext>
            </p:extLst>
          </p:nvPr>
        </p:nvGraphicFramePr>
        <p:xfrm>
          <a:off x="174625" y="2796079"/>
          <a:ext cx="4321174" cy="9461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2318"/>
                <a:gridCol w="950406"/>
                <a:gridCol w="950406"/>
                <a:gridCol w="950406"/>
                <a:gridCol w="388819"/>
                <a:gridCol w="388819"/>
              </a:tblGrid>
              <a:tr h="379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Год  публикации рейтинга</a:t>
                      </a:r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Число</a:t>
                      </a:r>
                      <a:r>
                        <a:rPr lang="ru-RU" sz="1000" u="none" strike="noStrike" baseline="0" dirty="0" smtClean="0">
                          <a:solidFill>
                            <a:srgbClr val="005996"/>
                          </a:solidFill>
                          <a:effectLst/>
                        </a:rPr>
                        <a:t> публикаций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Число цитирований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Среднее цитирование на статью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H1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H2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48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2017  (2011-15)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43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1,43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3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1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  (2010-14)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 smtClean="0">
                          <a:effectLst/>
                        </a:rPr>
                        <a:t>21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20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0,95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dirty="0" smtClean="0">
                          <a:effectLst/>
                        </a:rPr>
                        <a:t>1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4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(2009-13)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effectLst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13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effectLst/>
                        </a:rPr>
                        <a:t>1,08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2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effectLst/>
                        </a:rPr>
                        <a:t>0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863835"/>
              </p:ext>
            </p:extLst>
          </p:nvPr>
        </p:nvGraphicFramePr>
        <p:xfrm>
          <a:off x="5974261" y="1095990"/>
          <a:ext cx="2973639" cy="1481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1079"/>
                <a:gridCol w="775220"/>
                <a:gridCol w="657340"/>
              </a:tblGrid>
              <a:tr h="221298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РЕЙТИНГ </a:t>
                      </a:r>
                      <a:r>
                        <a:rPr lang="en-US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             </a:t>
                      </a:r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2015 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solidFill>
                            <a:srgbClr val="005996"/>
                          </a:solidFill>
                          <a:effectLst/>
                        </a:rPr>
                        <a:t>ТОП-лист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</a:t>
                      </a:r>
                      <a:r>
                        <a:rPr lang="ru-RU" sz="11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вузов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вузов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solidFill>
                            <a:srgbClr val="005996"/>
                          </a:solidFill>
                          <a:effectLst/>
                        </a:rPr>
                        <a:t>Число участников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387 вузов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424 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вуза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Порог публикаций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322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solidFill>
                            <a:srgbClr val="005996"/>
                          </a:solidFill>
                          <a:effectLst/>
                        </a:rPr>
                        <a:t>Средняя цитируемость на статью в мире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322">
                <a:tc>
                  <a:txBody>
                    <a:bodyPr/>
                    <a:lstStyle/>
                    <a:p>
                      <a:pPr marL="0" marR="0" indent="0" algn="r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Вузы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из России</a:t>
                      </a:r>
                      <a:endParaRPr lang="ru-RU" sz="1100" b="0" i="0" u="none" strike="noStrike" dirty="0" smtClean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935840"/>
              </p:ext>
            </p:extLst>
          </p:nvPr>
        </p:nvGraphicFramePr>
        <p:xfrm>
          <a:off x="175260" y="491482"/>
          <a:ext cx="5623741" cy="18868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73997"/>
                <a:gridCol w="553807"/>
                <a:gridCol w="553807"/>
                <a:gridCol w="648426"/>
                <a:gridCol w="648426"/>
                <a:gridCol w="783333"/>
                <a:gridCol w="513519"/>
                <a:gridCol w="648426"/>
              </a:tblGrid>
              <a:tr h="138758">
                <a:tc gridSpan="8"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РЕЙТИНГ 2015-2016</a:t>
                      </a:r>
                    </a:p>
                  </a:txBody>
                  <a:tcPr marL="36000" marR="36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37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5996"/>
                          </a:solidFill>
                          <a:effectLst/>
                        </a:rPr>
                        <a:t>ВУЗ</a:t>
                      </a:r>
                      <a:endParaRPr lang="ru-RU" sz="10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Times New Roman"/>
                        </a:rPr>
                        <a:t>Год рейтинга</a:t>
                      </a:r>
                      <a:endParaRPr lang="ru-RU" sz="10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5996"/>
                          </a:solidFill>
                          <a:effectLst/>
                        </a:rPr>
                        <a:t>Место в рейтинге</a:t>
                      </a:r>
                      <a:endParaRPr lang="ru-RU" sz="10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5996"/>
                          </a:solidFill>
                          <a:effectLst/>
                        </a:rPr>
                        <a:t>Репутация, баллы</a:t>
                      </a:r>
                      <a:endParaRPr lang="ru-RU" sz="10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5996"/>
                          </a:solidFill>
                          <a:effectLst/>
                        </a:rPr>
                        <a:t>Библиометрия, баллы</a:t>
                      </a:r>
                      <a:endParaRPr lang="ru-RU" sz="10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5996"/>
                          </a:solidFill>
                          <a:effectLst/>
                        </a:rPr>
                        <a:t>Общий балл</a:t>
                      </a:r>
                      <a:endParaRPr lang="ru-RU" sz="1000" b="0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322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809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Academic</a:t>
                      </a:r>
                      <a:br>
                        <a:rPr lang="en-US" sz="1000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60%</a:t>
                      </a:r>
                      <a:endParaRPr lang="ru-RU" sz="1000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Employer</a:t>
                      </a:r>
                    </a:p>
                    <a:p>
                      <a:pPr marL="0" algn="ctr" defTabSz="3809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 </a:t>
                      </a:r>
                      <a:endParaRPr lang="ru-RU" sz="1000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Цитирования</a:t>
                      </a:r>
                      <a:r>
                        <a:rPr lang="ru-RU" sz="1000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ru-RU" sz="1000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en-US" sz="800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</a:t>
                      </a:r>
                      <a:r>
                        <a:rPr lang="ru-RU" sz="1000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 </a:t>
                      </a:r>
                      <a:endParaRPr lang="ru-RU" sz="1000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373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Ghent</a:t>
                      </a:r>
                      <a:r>
                        <a:rPr lang="en-US" sz="1000" b="1" u="none" strike="noStrike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61,1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57,8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87,7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87,4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68,7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32217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Lund University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58,4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51,7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82,2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69,1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62,9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629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МГУ</a:t>
                      </a:r>
                      <a:endParaRPr lang="en-US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629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Maastricht University</a:t>
                      </a:r>
                      <a:endParaRPr lang="en-US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629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</a:t>
                      </a:r>
                      <a:r>
                        <a:rPr lang="en-US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Alberta</a:t>
                      </a:r>
                    </a:p>
                  </a:txBody>
                  <a:tcPr marL="9525" marR="9525" marT="7938" marB="0" anchor="b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58,3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62,4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</a:t>
                      </a: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373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63,3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52,9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33,8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47,8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8373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000" b="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51-100(86)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64,8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49,4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48,3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56,3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5425" y="2511755"/>
            <a:ext cx="9717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005996"/>
                </a:solidFill>
                <a:latin typeface="+mn-lt"/>
                <a:ea typeface="Cambria Math" panose="02040503050406030204" pitchFamily="18" charset="0"/>
              </a:rPr>
              <a:t>ПУБЛИКАЦИИ</a:t>
            </a:r>
            <a:endParaRPr lang="ru-RU" sz="1100" dirty="0">
              <a:solidFill>
                <a:srgbClr val="005996"/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780860"/>
              </p:ext>
            </p:extLst>
          </p:nvPr>
        </p:nvGraphicFramePr>
        <p:xfrm>
          <a:off x="4782612" y="2821438"/>
          <a:ext cx="3888948" cy="925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948"/>
              </a:tblGrid>
              <a:tr h="299427">
                <a:tc>
                  <a:txBody>
                    <a:bodyPr/>
                    <a:lstStyle/>
                    <a:p>
                      <a:pPr marL="268288" indent="-268288"/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H1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индекс </a:t>
                      </a:r>
                      <a:r>
                        <a:rPr lang="ru-RU" sz="10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Хирша</a:t>
                      </a:r>
                      <a:r>
                        <a:rPr lang="ru-RU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 по публикациям, включающим данный предмет 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268288" indent="-268288"/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ru-RU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2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индекс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Хирша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по публикациям, только по данному предмету</a:t>
                      </a:r>
                      <a:endParaRPr lang="en-US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954">
                <a:tc>
                  <a:txBody>
                    <a:bodyPr/>
                    <a:lstStyle/>
                    <a:p>
                      <a:pPr marL="268288" indent="-268288"/>
                      <a:r>
                        <a:rPr lang="en-US" sz="1100" dirty="0" smtClean="0">
                          <a:solidFill>
                            <a:srgbClr val="005996"/>
                          </a:solidFill>
                          <a:effectLst/>
                        </a:rPr>
                        <a:t>H</a:t>
                      </a:r>
                      <a:r>
                        <a:rPr lang="en-US" sz="1000" dirty="0" smtClean="0">
                          <a:solidFill>
                            <a:srgbClr val="005996"/>
                          </a:solidFill>
                          <a:effectLst/>
                        </a:rPr>
                        <a:t>QS</a:t>
                      </a:r>
                      <a:r>
                        <a:rPr lang="ru-RU" sz="1000" dirty="0" smtClean="0">
                          <a:solidFill>
                            <a:srgbClr val="005996"/>
                          </a:solidFill>
                          <a:effectLst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=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нормализованный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+2*</a:t>
                      </a:r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ru-RU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97299" y="2048280"/>
            <a:ext cx="5684701" cy="330027"/>
          </a:xfrm>
          <a:prstGeom prst="rect">
            <a:avLst/>
          </a:prstGeom>
          <a:noFill/>
          <a:ln w="28575">
            <a:solidFill>
              <a:srgbClr val="00599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537"/>
              </p:ext>
            </p:extLst>
          </p:nvPr>
        </p:nvGraphicFramePr>
        <p:xfrm>
          <a:off x="5882822" y="3969323"/>
          <a:ext cx="3192598" cy="1555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0958"/>
                <a:gridCol w="876300"/>
                <a:gridCol w="815340"/>
              </a:tblGrid>
              <a:tr h="2212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ТОП-5 вузов</a:t>
                      </a:r>
                      <a:b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</a:br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из России </a:t>
                      </a:r>
                      <a:r>
                        <a:rPr lang="en-US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                </a:t>
                      </a:r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         2015 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7559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вошли в рейтинг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1100" u="none" strike="noStrike" kern="1200" baseline="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baseline="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en-US" sz="1100" u="none" strike="noStrike" kern="1200" baseline="0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МГУ</a:t>
                      </a:r>
                      <a:r>
                        <a:rPr lang="en-US" sz="1100" u="none" strike="noStrike" kern="1200" baseline="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6119"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МГУ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en-US" sz="110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71450" marR="0" indent="-17145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преодолели пороги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100" u="none" strike="noStrike" kern="12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РАНХиГС</a:t>
                      </a:r>
                      <a:endParaRPr lang="ru-RU" sz="11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100" u="none" strike="noStrike" kern="12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РАНХиГС</a:t>
                      </a:r>
                      <a:endParaRPr lang="en-US" sz="110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71450" marR="0" indent="-17145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НГУ</a:t>
                      </a:r>
                      <a:endParaRPr lang="ru-RU" sz="11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КФУ</a:t>
                      </a:r>
                      <a:endParaRPr lang="en-US" sz="110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171450" marR="0" indent="-17145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не преодолели пороги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СПбГУ</a:t>
                      </a:r>
                      <a:endParaRPr lang="en-US" sz="110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МГИМО</a:t>
                      </a:r>
                      <a:endParaRPr lang="en-US" sz="110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96913" y="-4645"/>
            <a:ext cx="827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Development 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Studies (from 2015).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Исследования социального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5" y="3090863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5775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1" y="488692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6913" y="-4645"/>
            <a:ext cx="827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Development 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Studies (from 2015).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Исследования социального развития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8822" y="224127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Москва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" y="3090863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5775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29" y="487342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6913" y="-4645"/>
            <a:ext cx="8273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Development 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Studies (from 2015).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Исследования социального развития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750" y="225206"/>
            <a:ext cx="476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Вклад САЕ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Вызовы социального развития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271" y="1310199"/>
            <a:ext cx="73113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mbria Math" panose="02040503050406030204" pitchFamily="18" charset="0"/>
              </a:rPr>
              <a:t>Вклад САЕ ВСР в предметные области, не входящие в перечень основных приоритетов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420" y="984805"/>
            <a:ext cx="6485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Cambria Math" panose="02040503050406030204" pitchFamily="18" charset="0"/>
              </a:rPr>
              <a:t>ВШЭ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ea typeface="Cambria Math" panose="02040503050406030204" pitchFamily="18" charset="0"/>
              </a:rPr>
              <a:t> </a:t>
            </a:r>
            <a:r>
              <a:rPr lang="ru-RU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предметных </a:t>
            </a:r>
            <a:r>
              <a:rPr lang="ru-RU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рейтингах: разрез САЕ ВСР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ea typeface="Cambria Math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773515"/>
              </p:ext>
            </p:extLst>
          </p:nvPr>
        </p:nvGraphicFramePr>
        <p:xfrm>
          <a:off x="98417" y="1377578"/>
          <a:ext cx="7270123" cy="3248755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2305873"/>
                <a:gridCol w="561690"/>
                <a:gridCol w="661140"/>
                <a:gridCol w="462240"/>
                <a:gridCol w="690373"/>
                <a:gridCol w="690373"/>
                <a:gridCol w="690373"/>
                <a:gridCol w="598460"/>
                <a:gridCol w="609601"/>
              </a:tblGrid>
              <a:tr h="218564"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</a:t>
                      </a: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ВШЭ: </a:t>
                      </a:r>
                      <a:r>
                        <a:rPr lang="en-US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ВШЭ: </a:t>
                      </a:r>
                      <a:r>
                        <a:rPr lang="en-US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98147">
                <a:tc vMerge="1"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топ/ всего вузов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балл 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</a:t>
                      </a:r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мире</a:t>
                      </a: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по России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топ/ всего вузов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балл 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</a:t>
                      </a:r>
                      <a:r>
                        <a:rPr lang="ru-RU" sz="1000" b="1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мире</a:t>
                      </a: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по </a:t>
                      </a:r>
                      <a:r>
                        <a:rPr lang="ru-RU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России</a:t>
                      </a:r>
                      <a:endParaRPr lang="ru-RU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62381">
                <a:tc>
                  <a:txBody>
                    <a:bodyPr/>
                    <a:lstStyle/>
                    <a:p>
                      <a:pPr marL="0" algn="l" defTabSz="380985" rtl="0" eaLnBrk="1" fontAlgn="b" latinLnBrk="0" hangingPunct="1"/>
                      <a:r>
                        <a:rPr lang="ru-RU" sz="1000" b="0" i="0" u="sng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ПРИОРИТЕТНЫЕ</a:t>
                      </a:r>
                      <a:r>
                        <a:rPr lang="ru-RU" sz="1000" b="0" i="0" u="sng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ПРЕДМЕТЫ для САЕ ВСР:</a:t>
                      </a:r>
                      <a:endParaRPr lang="ru-RU" sz="1000" b="0" i="0" u="sng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381">
                <a:tc>
                  <a:txBody>
                    <a:bodyPr/>
                    <a:lstStyle/>
                    <a:p>
                      <a:pPr marL="0" algn="l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Социология</a:t>
                      </a: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58,92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151-200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101-150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381">
                <a:tc>
                  <a:txBody>
                    <a:bodyPr/>
                    <a:lstStyle/>
                    <a:p>
                      <a:pPr marL="0" algn="l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Политика и международные отношения</a:t>
                      </a: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508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FEW PUB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59,7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101-150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381">
                <a:tc>
                  <a:txBody>
                    <a:bodyPr/>
                    <a:lstStyle/>
                    <a:p>
                      <a:pPr marL="0" algn="l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Психология</a:t>
                      </a: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611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657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46,9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381">
                <a:tc>
                  <a:txBody>
                    <a:bodyPr/>
                    <a:lstStyle/>
                    <a:p>
                      <a:pPr marL="0" algn="l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социально-экономического и политического развития</a:t>
                      </a: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387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56,32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51-100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424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55,5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381">
                <a:tc>
                  <a:txBody>
                    <a:bodyPr/>
                    <a:lstStyle/>
                    <a:p>
                      <a:pPr marL="0" algn="l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381">
                <a:tc>
                  <a:txBody>
                    <a:bodyPr/>
                    <a:lstStyle/>
                    <a:p>
                      <a:pPr marL="0" algn="l" defTabSz="380985" rtl="0" eaLnBrk="1" fontAlgn="b" latinLnBrk="0" hangingPunct="1"/>
                      <a:r>
                        <a:rPr lang="ru-RU" sz="1000" b="0" u="sng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ДОПОЛНИТЕЛЬНЫЙ</a:t>
                      </a:r>
                      <a:r>
                        <a:rPr lang="ru-RU" sz="1000" b="0" u="sng" strike="noStrike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ЭФФЕКТ от САЕ ВСР:</a:t>
                      </a:r>
                      <a:endParaRPr lang="ru-RU" sz="1000" b="0" u="sng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381">
                <a:tc>
                  <a:txBody>
                    <a:bodyPr/>
                    <a:lstStyle/>
                    <a:p>
                      <a:pPr marL="0" algn="l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История</a:t>
                      </a: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49,4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381">
                <a:tc>
                  <a:txBody>
                    <a:bodyPr/>
                    <a:lstStyle/>
                    <a:p>
                      <a:pPr marL="0" algn="l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Коммуникации и СМИ</a:t>
                      </a: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596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53,4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381">
                <a:tc>
                  <a:txBody>
                    <a:bodyPr/>
                    <a:lstStyle/>
                    <a:p>
                      <a:pPr marL="0" algn="l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Экономика и эконометрия</a:t>
                      </a: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744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151-200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803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67,4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101-150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381">
                <a:tc>
                  <a:txBody>
                    <a:bodyPr/>
                    <a:lstStyle/>
                    <a:p>
                      <a:pPr marL="0" algn="l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Бизнес и менеджмент</a:t>
                      </a: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864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957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63,9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151-200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7324">
                <a:tc>
                  <a:txBody>
                    <a:bodyPr/>
                    <a:lstStyle/>
                    <a:p>
                      <a:pPr marL="0" algn="l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733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783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52,8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l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</a:t>
                      </a: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584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43,7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530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48,1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2381">
                <a:tc>
                  <a:txBody>
                    <a:bodyPr/>
                    <a:lstStyle/>
                    <a:p>
                      <a:pPr marL="0" algn="l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 и административное управление NEW</a:t>
                      </a:r>
                    </a:p>
                  </a:txBody>
                  <a:tcPr marL="5405" marR="5405" marT="540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100/1299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51,5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/>
                      <a:r>
                        <a:rPr lang="ru-RU" sz="1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5405" marR="5405" marT="540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442728"/>
              </p:ext>
            </p:extLst>
          </p:nvPr>
        </p:nvGraphicFramePr>
        <p:xfrm>
          <a:off x="7383780" y="2521327"/>
          <a:ext cx="1658430" cy="1907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7867556" y="4563938"/>
            <a:ext cx="949276" cy="617481"/>
            <a:chOff x="6572111" y="1710691"/>
            <a:chExt cx="949276" cy="617653"/>
          </a:xfrm>
        </p:grpSpPr>
        <p:sp>
          <p:nvSpPr>
            <p:cNvPr id="6" name="Овал 5"/>
            <p:cNvSpPr/>
            <p:nvPr/>
          </p:nvSpPr>
          <p:spPr>
            <a:xfrm>
              <a:off x="6572111" y="1950548"/>
              <a:ext cx="144000" cy="144000"/>
            </a:xfrm>
            <a:prstGeom prst="ellipse">
              <a:avLst/>
            </a:prstGeom>
            <a:solidFill>
              <a:srgbClr val="10961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6572111" y="1710691"/>
              <a:ext cx="144000" cy="144000"/>
            </a:xfrm>
            <a:prstGeom prst="ellipse">
              <a:avLst/>
            </a:prstGeom>
            <a:solidFill>
              <a:srgbClr val="9900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572111" y="2184344"/>
              <a:ext cx="144000" cy="144000"/>
            </a:xfrm>
            <a:prstGeom prst="ellipse">
              <a:avLst/>
            </a:prstGeom>
            <a:solidFill>
              <a:srgbClr val="00599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34036" y="1727144"/>
              <a:ext cx="787351" cy="1285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ru-RU" sz="900" dirty="0">
                  <a:solidFill>
                    <a:schemeClr val="bg1">
                      <a:lumMod val="65000"/>
                    </a:schemeClr>
                  </a:solidFill>
                </a:rPr>
                <a:t>Вузы России</a:t>
              </a:r>
              <a:endParaRPr lang="ru-RU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734036" y="1955744"/>
              <a:ext cx="787351" cy="1285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ru-RU" sz="900" dirty="0">
                  <a:solidFill>
                    <a:schemeClr val="bg1">
                      <a:lumMod val="65000"/>
                    </a:schemeClr>
                  </a:solidFill>
                </a:rPr>
                <a:t>Вузы 5-100</a:t>
              </a:r>
              <a:endParaRPr lang="ru-RU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734036" y="2193869"/>
              <a:ext cx="787351" cy="12854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0" rIns="0" bIns="0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ru-RU" sz="900" dirty="0">
                  <a:solidFill>
                    <a:schemeClr val="bg1">
                      <a:lumMod val="65000"/>
                    </a:schemeClr>
                  </a:solidFill>
                </a:rPr>
                <a:t>НИУ ВШЭ</a:t>
              </a:r>
              <a:endParaRPr lang="ru-RU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396155" y="1995538"/>
            <a:ext cx="1783868" cy="4117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ПРЕДМЕТЫ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QS, </a:t>
            </a:r>
            <a:endParaRPr lang="ru-RU" sz="1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которых представлены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419016" y="5206069"/>
            <a:ext cx="1814348" cy="179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Всего предметов в рейтинге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QS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368540" y="1987918"/>
            <a:ext cx="0" cy="3719462"/>
          </a:xfrm>
          <a:prstGeom prst="line">
            <a:avLst/>
          </a:prstGeom>
          <a:ln w="12700">
            <a:solidFill>
              <a:srgbClr val="0059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0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6913" y="-1"/>
            <a:ext cx="5509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BUSINESS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&amp; MANAGEMENT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(FROM 2015)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БИЗНЕС И МЕНЕДЖМЕНТ 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822" y="224127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Москва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" y="490538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58" y="490538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5" y="3022283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6" y="490221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29" y="490221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6913" y="-1"/>
            <a:ext cx="5509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BUSINESS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&amp; MANAGEMENT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(FROM 2015)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БИЗНЕС И МЕНЕДЖМЕНТ </a:t>
            </a:r>
            <a:endParaRPr lang="ru-RU" sz="11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750" y="225206"/>
            <a:ext cx="476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Вклад САЕ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Вызовы социального развития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" y="3090862"/>
            <a:ext cx="7199313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9610" y="2977"/>
            <a:ext cx="2964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EDUCATION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ОБРАЗОВАНИЕ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8822" y="224127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Москва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6184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86183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49" y="3015298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" y="3090863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" y="485775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85774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9610" y="2977"/>
            <a:ext cx="2964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EDUCATION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ОБРАЗОВАНИЕ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750" y="225206"/>
            <a:ext cx="476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Вклад САЕ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Вызовы социального развития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6913" y="-2"/>
            <a:ext cx="3802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Communication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 Коммуникации и </a:t>
            </a:r>
            <a:r>
              <a:rPr lang="ru-RU" sz="1400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сми</a:t>
            </a:r>
            <a:endParaRPr lang="ru-RU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822" y="224127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Москва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" y="490537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793" y="490536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" y="3014663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6913" y="-2"/>
            <a:ext cx="38023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Communication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 Коммуникации и </a:t>
            </a:r>
            <a:r>
              <a:rPr lang="ru-RU" sz="1400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сми</a:t>
            </a:r>
            <a:endParaRPr lang="ru-RU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750" y="225206"/>
            <a:ext cx="476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Вклад САЕ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Вызовы социального развития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" y="3106103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" y="487044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87043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6913" y="0"/>
            <a:ext cx="18592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LAW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ПРАВО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8822" y="224127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Москва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" y="487042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223" y="489586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43" y="3020696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5775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1" y="490657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6913" y="0"/>
            <a:ext cx="18592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LAW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ПРАВО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0750" y="225206"/>
            <a:ext cx="476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Вклад САЕ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Вызовы социального развития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22283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85775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73" y="485774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" y="3091498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3420" y="2977"/>
            <a:ext cx="54330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SOCIAL 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POLICY&amp;ADMINISTRATION. 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СОЦИАЛЬНАЯ ПОЛИТИКА. </a:t>
            </a:r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NEW!</a:t>
            </a:r>
            <a:endParaRPr lang="ru-RU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822" y="224127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Москва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" y="487341"/>
            <a:ext cx="3236509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87342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7" y="3090863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3420" y="2977"/>
            <a:ext cx="54330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SOCIAL 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POLICY&amp;ADMINISTRATION. 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СОЦИАЛЬНАЯ ПОЛИТИКА. 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NEW!</a:t>
            </a:r>
            <a:endParaRPr lang="ru-RU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750" y="225206"/>
            <a:ext cx="476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Вклад САЕ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Вызовы социального развития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1125" y="32623"/>
            <a:ext cx="38884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ВШЭ в предметны</a:t>
            </a:r>
            <a:r>
              <a:rPr lang="ru-RU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х</a:t>
            </a:r>
            <a:r>
              <a:rPr lang="ru-RU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рейтингах</a:t>
            </a:r>
            <a:endParaRPr lang="ru-RU" b="1" cap="all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030035"/>
              </p:ext>
            </p:extLst>
          </p:nvPr>
        </p:nvGraphicFramePr>
        <p:xfrm>
          <a:off x="193400" y="736997"/>
          <a:ext cx="3851291" cy="2236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8437"/>
                <a:gridCol w="530040"/>
                <a:gridCol w="530040"/>
                <a:gridCol w="586387"/>
                <a:gridCol w="586387"/>
              </a:tblGrid>
              <a:tr h="277307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Предметы </a:t>
                      </a:r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QS</a:t>
                      </a:r>
                      <a:endParaRPr lang="ru-RU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Динамика общего балла</a:t>
                      </a:r>
                      <a:endParaRPr lang="ru-RU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Место в России</a:t>
                      </a:r>
                      <a:endParaRPr lang="ru-RU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Development Studies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51-100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C00000"/>
                          </a:solidFill>
                        </a:rPr>
                        <a:t>-0,8</a:t>
                      </a:r>
                      <a:endParaRPr lang="ru-RU" sz="1100" b="1" dirty="0">
                        <a:solidFill>
                          <a:srgbClr val="C0000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Экономика и эконометрия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101-150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+10,4</a:t>
                      </a:r>
                      <a:endParaRPr lang="ru-RU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Философия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+0,2</a:t>
                      </a:r>
                      <a:endParaRPr lang="ru-RU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Социология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151-200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101-150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+3,1</a:t>
                      </a:r>
                      <a:endParaRPr lang="ru-RU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Бизнес и менеджмент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151-200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+4,9</a:t>
                      </a:r>
                      <a:endParaRPr lang="ru-RU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Бухгалтерия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финансы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151-200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Политика и межд. отношения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101-150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251-300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+9,4</a:t>
                      </a:r>
                      <a:endParaRPr lang="ru-RU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Информатика и  ин. </a:t>
                      </a:r>
                      <a:r>
                        <a:rPr lang="ru-RU" sz="105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технологии</a:t>
                      </a:r>
                      <a:endParaRPr lang="ru-RU" sz="105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401-450</a:t>
                      </a:r>
                      <a:endParaRPr lang="ru-RU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B050"/>
                          </a:solidFill>
                        </a:rPr>
                        <a:t>+3</a:t>
                      </a:r>
                      <a:endParaRPr lang="ru-RU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3400" y="409575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 рейтинг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е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45451" y="3150483"/>
            <a:ext cx="4870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Без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вхождения в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рейтинг (</a:t>
            </a: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быстрое продвижение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)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009006"/>
              </p:ext>
            </p:extLst>
          </p:nvPr>
        </p:nvGraphicFramePr>
        <p:xfrm>
          <a:off x="4045451" y="3525768"/>
          <a:ext cx="3935983" cy="1819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1688"/>
                <a:gridCol w="633095"/>
                <a:gridCol w="594360"/>
                <a:gridCol w="792295"/>
                <a:gridCol w="594545"/>
              </a:tblGrid>
              <a:tr h="246740"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Предметы </a:t>
                      </a:r>
                      <a:r>
                        <a:rPr lang="en-US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QS</a:t>
                      </a:r>
                      <a:endParaRPr lang="ru-RU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Общие</a:t>
                      </a:r>
                      <a:r>
                        <a:rPr lang="ru-RU" sz="105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баллы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endParaRPr lang="ru-RU" sz="1050" b="0" kern="1200" dirty="0">
                        <a:solidFill>
                          <a:srgbClr val="59595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Динамика общего балла</a:t>
                      </a:r>
                      <a:endParaRPr lang="ru-RU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Место в России</a:t>
                      </a:r>
                      <a:endParaRPr lang="ru-RU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67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05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05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281">
                <a:tc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Психология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46,9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+13,9</a:t>
                      </a:r>
                      <a:endParaRPr lang="ru-RU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5281">
                <a:tc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39,8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52,8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+13</a:t>
                      </a:r>
                      <a:endParaRPr lang="ru-RU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5281">
                <a:tc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Медиакоммуникации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53,4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+12,4</a:t>
                      </a:r>
                      <a:endParaRPr lang="ru-RU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5281">
                <a:tc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Современные языки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40,5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52,4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+12,1</a:t>
                      </a:r>
                      <a:endParaRPr lang="ru-RU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5281">
                <a:tc>
                  <a:txBody>
                    <a:bodyPr/>
                    <a:lstStyle/>
                    <a:p>
                      <a:pPr marL="0" algn="l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Лингвистика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41,9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51,4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+9,5</a:t>
                      </a:r>
                      <a:endParaRPr lang="ru-RU" sz="1200" b="1" i="0" u="none" strike="noStrike" kern="1200" dirty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lnSpc>
                          <a:spcPct val="100000"/>
                        </a:lnSpc>
                        <a:tabLst>
                          <a:tab pos="723900" algn="l"/>
                          <a:tab pos="1447800" algn="l"/>
                          <a:tab pos="2171700" algn="l"/>
                        </a:tabLst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2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3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3" y="485775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6913" y="0"/>
            <a:ext cx="195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History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История </a:t>
            </a:r>
            <a:endParaRPr lang="en-US" sz="1400" b="1" cap="all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822" y="224127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Москва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76" y="490538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5" y="3022283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485775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73" y="486014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56" y="3090863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96913" y="0"/>
            <a:ext cx="19507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History</a:t>
            </a:r>
            <a:r>
              <a:rPr lang="en-US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История </a:t>
            </a:r>
            <a:endParaRPr lang="en-US" sz="1400" b="1" cap="all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750" y="225206"/>
            <a:ext cx="476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Вклад САЕ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Вызовы социального развития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5775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1" y="485773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9928" y="-1"/>
            <a:ext cx="3882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ECONOMICS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ЭКОНОМИКА И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ЭКОНОМЕТРИКА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822" y="224127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Москва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23552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5775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9928" y="-1"/>
            <a:ext cx="38823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ECONOMICS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ЭКОНОМИКА И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ЭКОНОМЕТРИКА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0750" y="225206"/>
            <a:ext cx="476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Вклад САЕ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Вызовы социального развития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014663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85774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6913" y="40243"/>
            <a:ext cx="378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САЕ 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Вызовы социального развития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33953" y="5407521"/>
            <a:ext cx="32784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Всего публикаций – 34</a:t>
            </a:r>
            <a:r>
              <a:rPr lang="en-US" sz="1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9</a:t>
            </a:r>
            <a:r>
              <a:rPr lang="ru-RU" sz="1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 Цитирований – 58</a:t>
            </a:r>
            <a:r>
              <a:rPr lang="en-US" sz="12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Cambria Math" panose="02040503050406030204" pitchFamily="18" charset="0"/>
              </a:rPr>
              <a:t>1</a:t>
            </a:r>
            <a:endParaRPr lang="ru-RU" sz="12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1" y="490538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490538"/>
            <a:ext cx="3243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857500"/>
            <a:ext cx="71993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1257300"/>
            <a:ext cx="7812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mbria Math" panose="02040503050406030204" pitchFamily="18" charset="0"/>
              </a:rPr>
              <a:t>SOCIAL SCIENCES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mbria Math" panose="02040503050406030204" pitchFamily="18" charset="0"/>
              </a:rPr>
              <a:t>&amp; MANAGEMENT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mbria Math" panose="02040503050406030204" pitchFamily="18" charset="0"/>
              </a:rPr>
              <a:t>СОЦИАЛЬНЫЕ НАУКИ И МЕНЕДЖМЕНТ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67982" y="3096960"/>
            <a:ext cx="1729898" cy="79085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РЕЙТИНГ 2015 </a:t>
            </a:r>
            <a:b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 в мире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161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место в России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= 2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53080"/>
            <a:ext cx="3110490" cy="12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" y="1257300"/>
            <a:ext cx="78121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mbria Math" panose="02040503050406030204" pitchFamily="18" charset="0"/>
              </a:rPr>
              <a:t>SOCIAL SCIENCES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mbria Math" panose="02040503050406030204" pitchFamily="18" charset="0"/>
              </a:rPr>
              <a:t>&amp; MANAGEMENT</a:t>
            </a:r>
          </a:p>
          <a:p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mbria Math" panose="02040503050406030204" pitchFamily="18" charset="0"/>
              </a:rPr>
              <a:t>СОЦИАЛЬНЫЕ НАУКИ И МЕНЕДЖМЕНТ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all" dirty="0" smtClean="0">
                <a:latin typeface="+mn-lt"/>
                <a:ea typeface="Cambria Math" panose="02040503050406030204" pitchFamily="18" charset="0"/>
              </a:rPr>
              <a:t>Sociology</a:t>
            </a:r>
            <a:r>
              <a:rPr lang="ru-RU" sz="1600" cap="all" dirty="0">
                <a:latin typeface="+mn-lt"/>
                <a:ea typeface="Cambria Math" panose="02040503050406030204" pitchFamily="18" charset="0"/>
              </a:rPr>
              <a:t>. </a:t>
            </a:r>
            <a:r>
              <a:rPr lang="ru-RU" sz="1600" cap="all" dirty="0" smtClean="0">
                <a:latin typeface="+mn-lt"/>
                <a:ea typeface="Cambria Math" panose="02040503050406030204" pitchFamily="18" charset="0"/>
              </a:rPr>
              <a:t>Социология 101-150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Cambria Math" panose="02040503050406030204" pitchFamily="18" charset="0"/>
              </a:rPr>
              <a:t>ECONOMICS. </a:t>
            </a:r>
            <a:r>
              <a:rPr lang="ru-RU" sz="1600" dirty="0">
                <a:latin typeface="+mn-lt"/>
                <a:ea typeface="Cambria Math" panose="02040503050406030204" pitchFamily="18" charset="0"/>
              </a:rPr>
              <a:t>ЭКОНОМИКА И </a:t>
            </a:r>
            <a:r>
              <a:rPr lang="ru-RU" sz="1600" dirty="0" smtClean="0">
                <a:latin typeface="+mn-lt"/>
                <a:ea typeface="Cambria Math" panose="02040503050406030204" pitchFamily="18" charset="0"/>
              </a:rPr>
              <a:t>ЭКОНОМЕТРИКА 101-150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cap="all" dirty="0" err="1" smtClean="0">
                <a:latin typeface="+mn-lt"/>
                <a:ea typeface="Cambria Math" panose="02040503050406030204" pitchFamily="18" charset="0"/>
              </a:rPr>
              <a:t>Politics</a:t>
            </a:r>
            <a:r>
              <a:rPr lang="ru-RU" sz="1600" cap="all" dirty="0" smtClean="0">
                <a:latin typeface="+mn-lt"/>
                <a:ea typeface="Cambria Math" panose="02040503050406030204" pitchFamily="18" charset="0"/>
              </a:rPr>
              <a:t> </a:t>
            </a:r>
            <a:r>
              <a:rPr lang="ru-RU" sz="1600" cap="all" dirty="0">
                <a:latin typeface="+mn-lt"/>
                <a:ea typeface="Cambria Math" panose="02040503050406030204" pitchFamily="18" charset="0"/>
              </a:rPr>
              <a:t>&amp; International </a:t>
            </a:r>
            <a:r>
              <a:rPr lang="ru-RU" sz="1600" cap="all" dirty="0" err="1">
                <a:latin typeface="+mn-lt"/>
                <a:ea typeface="Cambria Math" panose="02040503050406030204" pitchFamily="18" charset="0"/>
              </a:rPr>
              <a:t>Studies</a:t>
            </a:r>
            <a:r>
              <a:rPr lang="ru-RU" sz="1600" dirty="0" smtClean="0">
                <a:latin typeface="+mn-lt"/>
                <a:ea typeface="Cambria Math" panose="02040503050406030204" pitchFamily="18" charset="0"/>
              </a:rPr>
              <a:t>. </a:t>
            </a:r>
            <a:r>
              <a:rPr lang="ru-RU" sz="1600" cap="all" dirty="0" smtClean="0">
                <a:latin typeface="+mn-lt"/>
                <a:ea typeface="Cambria Math" panose="02040503050406030204" pitchFamily="18" charset="0"/>
              </a:rPr>
              <a:t>Политика </a:t>
            </a:r>
            <a:r>
              <a:rPr lang="ru-RU" sz="1600" cap="all" dirty="0">
                <a:latin typeface="+mn-lt"/>
                <a:ea typeface="Cambria Math" panose="02040503050406030204" pitchFamily="18" charset="0"/>
              </a:rPr>
              <a:t>и международные </a:t>
            </a:r>
            <a:r>
              <a:rPr lang="ru-RU" sz="1600" cap="all" dirty="0" smtClean="0">
                <a:latin typeface="+mn-lt"/>
                <a:ea typeface="Cambria Math" panose="02040503050406030204" pitchFamily="18" charset="0"/>
              </a:rPr>
              <a:t>отношения 101-150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  <a:ea typeface="Cambria Math" panose="02040503050406030204" pitchFamily="18" charset="0"/>
              </a:rPr>
              <a:t>BUSINESS &amp; MANAGEMENT</a:t>
            </a:r>
            <a:r>
              <a:rPr lang="ru-RU" sz="1600" dirty="0">
                <a:latin typeface="+mn-lt"/>
                <a:ea typeface="Cambria Math" panose="02040503050406030204" pitchFamily="18" charset="0"/>
              </a:rPr>
              <a:t>.</a:t>
            </a:r>
            <a:r>
              <a:rPr lang="en-US" sz="1600" dirty="0">
                <a:latin typeface="+mn-lt"/>
                <a:ea typeface="Cambria Math" panose="02040503050406030204" pitchFamily="18" charset="0"/>
              </a:rPr>
              <a:t> </a:t>
            </a:r>
            <a:r>
              <a:rPr lang="ru-RU" sz="1600" dirty="0">
                <a:latin typeface="+mn-lt"/>
                <a:ea typeface="Cambria Math" panose="02040503050406030204" pitchFamily="18" charset="0"/>
              </a:rPr>
              <a:t>БИЗНЕС И МЕНЕДЖМЕНТ 151-200 (2016</a:t>
            </a:r>
            <a:r>
              <a:rPr lang="ru-RU" sz="1600" dirty="0" smtClean="0">
                <a:latin typeface="+mn-lt"/>
                <a:ea typeface="Cambria Math" panose="02040503050406030204" pitchFamily="18" charset="0"/>
              </a:rPr>
              <a:t>)</a:t>
            </a:r>
            <a:endParaRPr lang="ru-RU" sz="1600" cap="all" dirty="0">
              <a:latin typeface="+mn-lt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all" dirty="0">
                <a:latin typeface="+mn-lt"/>
                <a:ea typeface="Cambria Math" panose="02040503050406030204" pitchFamily="18" charset="0"/>
              </a:rPr>
              <a:t>Development Studies.</a:t>
            </a:r>
            <a:r>
              <a:rPr lang="ru-RU" sz="1600" cap="all" dirty="0">
                <a:latin typeface="+mn-lt"/>
                <a:ea typeface="Cambria Math" panose="02040503050406030204" pitchFamily="18" charset="0"/>
              </a:rPr>
              <a:t>Исследования социального развития 51-100 (2015</a:t>
            </a:r>
            <a:r>
              <a:rPr lang="ru-RU" sz="1600" cap="all" dirty="0" smtClean="0">
                <a:latin typeface="+mn-lt"/>
                <a:ea typeface="Cambria Math" panose="020405030504060302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all" dirty="0">
                <a:latin typeface="+mn-lt"/>
                <a:ea typeface="Cambria Math" panose="02040503050406030204" pitchFamily="18" charset="0"/>
              </a:rPr>
              <a:t>ACCOUNTING</a:t>
            </a:r>
            <a:r>
              <a:rPr lang="ru-RU" sz="1600" cap="all" dirty="0">
                <a:latin typeface="+mn-lt"/>
                <a:ea typeface="Cambria Math" panose="02040503050406030204" pitchFamily="18" charset="0"/>
              </a:rPr>
              <a:t> </a:t>
            </a:r>
            <a:r>
              <a:rPr lang="en-US" sz="1600" cap="all" dirty="0">
                <a:latin typeface="+mn-lt"/>
                <a:ea typeface="Cambria Math" panose="02040503050406030204" pitchFamily="18" charset="0"/>
              </a:rPr>
              <a:t>&amp; finance. </a:t>
            </a:r>
            <a:r>
              <a:rPr lang="ru-RU" sz="1600" cap="all" dirty="0">
                <a:latin typeface="+mn-lt"/>
                <a:ea typeface="Cambria Math" panose="02040503050406030204" pitchFamily="18" charset="0"/>
              </a:rPr>
              <a:t>Бухгалтерия и </a:t>
            </a:r>
            <a:r>
              <a:rPr lang="ru-RU" sz="1600" cap="all" dirty="0" smtClean="0">
                <a:latin typeface="+mn-lt"/>
                <a:ea typeface="Cambria Math" panose="02040503050406030204" pitchFamily="18" charset="0"/>
              </a:rPr>
              <a:t>финансы</a:t>
            </a:r>
            <a:r>
              <a:rPr lang="ru-RU" sz="1600" cap="all" dirty="0">
                <a:latin typeface="+mn-lt"/>
                <a:ea typeface="Cambria Math" panose="02040503050406030204" pitchFamily="18" charset="0"/>
              </a:rPr>
              <a:t> </a:t>
            </a:r>
            <a:r>
              <a:rPr lang="ru-RU" sz="1600" cap="all" dirty="0" smtClean="0">
                <a:latin typeface="+mn-lt"/>
                <a:ea typeface="Cambria Math" panose="02040503050406030204" pitchFamily="18" charset="0"/>
              </a:rPr>
              <a:t> 151-200 (2016)</a:t>
            </a:r>
            <a:endParaRPr lang="en-US" sz="1600" cap="all" dirty="0" smtClean="0">
              <a:latin typeface="+mn-lt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all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Cambria Math" panose="02040503050406030204" pitchFamily="18" charset="0"/>
              </a:rPr>
              <a:t>EduCATion</a:t>
            </a:r>
            <a:r>
              <a:rPr lang="en-US" sz="1600" cap="all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Cambria Math" panose="02040503050406030204" pitchFamily="18" charset="0"/>
              </a:rPr>
              <a:t>. </a:t>
            </a: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Cambria Math" panose="02040503050406030204" pitchFamily="18" charset="0"/>
              </a:rPr>
              <a:t>образование</a:t>
            </a:r>
            <a:endParaRPr lang="en-US" sz="1600" cap="all" dirty="0" smtClean="0">
              <a:solidFill>
                <a:schemeClr val="bg1">
                  <a:lumMod val="65000"/>
                </a:schemeClr>
              </a:solidFill>
              <a:latin typeface="+mn-lt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all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Cambria Math" panose="02040503050406030204" pitchFamily="18" charset="0"/>
              </a:rPr>
              <a:t>CoMMUNICATION</a:t>
            </a: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Cambria Math" panose="02040503050406030204" pitchFamily="18" charset="0"/>
              </a:rPr>
              <a:t>. Коммуникации и </a:t>
            </a:r>
            <a:r>
              <a:rPr lang="ru-RU" sz="1600" cap="all" dirty="0" err="1" smtClean="0">
                <a:solidFill>
                  <a:schemeClr val="bg1">
                    <a:lumMod val="65000"/>
                  </a:schemeClr>
                </a:solidFill>
                <a:latin typeface="+mn-lt"/>
                <a:ea typeface="Cambria Math" panose="02040503050406030204" pitchFamily="18" charset="0"/>
              </a:rPr>
              <a:t>сми</a:t>
            </a:r>
            <a:endParaRPr lang="en-US" sz="1600" cap="all" dirty="0" smtClean="0">
              <a:solidFill>
                <a:schemeClr val="bg1">
                  <a:lumMod val="65000"/>
                </a:schemeClr>
              </a:solidFill>
              <a:latin typeface="+mn-lt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all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Cambria Math" panose="02040503050406030204" pitchFamily="18" charset="0"/>
              </a:rPr>
              <a:t>LAW</a:t>
            </a: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Cambria Math" panose="02040503050406030204" pitchFamily="18" charset="0"/>
              </a:rPr>
              <a:t>. право</a:t>
            </a:r>
            <a:endParaRPr lang="en-US" sz="1600" cap="all" dirty="0" smtClean="0">
              <a:solidFill>
                <a:schemeClr val="bg1">
                  <a:lumMod val="65000"/>
                </a:schemeClr>
              </a:solidFill>
              <a:latin typeface="+mn-lt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all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Cambria Math" panose="02040503050406030204" pitchFamily="18" charset="0"/>
              </a:rPr>
              <a:t>STATISTICS</a:t>
            </a: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Cambria Math" panose="02040503050406030204" pitchFamily="18" charset="0"/>
              </a:rPr>
              <a:t>. статистика</a:t>
            </a:r>
            <a:endParaRPr lang="en-US" sz="1600" cap="all" dirty="0" smtClean="0">
              <a:solidFill>
                <a:schemeClr val="bg1">
                  <a:lumMod val="65000"/>
                </a:schemeClr>
              </a:solidFill>
              <a:latin typeface="+mn-lt"/>
              <a:ea typeface="Cambria Math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all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Cambria Math" panose="02040503050406030204" pitchFamily="18" charset="0"/>
              </a:rPr>
              <a:t>SOCIAL POLICY</a:t>
            </a:r>
            <a:r>
              <a:rPr lang="ru-RU" sz="1600" cap="all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Cambria Math" panose="02040503050406030204" pitchFamily="18" charset="0"/>
              </a:rPr>
              <a:t>. Социальная политика</a:t>
            </a:r>
            <a:endParaRPr lang="ru-RU" sz="1600" cap="all" dirty="0">
              <a:solidFill>
                <a:schemeClr val="bg1">
                  <a:lumMod val="65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80" y="655320"/>
            <a:ext cx="4640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mbria Math" panose="02040503050406030204" pitchFamily="18" charset="0"/>
              </a:rPr>
              <a:t>Предметы ВШЭ в</a:t>
            </a:r>
            <a:endParaRPr lang="ru-RU" cap="all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240" y="4272219"/>
            <a:ext cx="33489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005996"/>
                </a:solidFill>
                <a:latin typeface="+mn-lt"/>
                <a:ea typeface="Cambria Math" panose="02040503050406030204" pitchFamily="18" charset="0"/>
              </a:rPr>
              <a:t>ОТВЕТЫ ЭКСПЕРТОВ  в 2015 (повлияли на рейтинг 2016)</a:t>
            </a:r>
            <a:endParaRPr lang="ru-RU" sz="1100" dirty="0">
              <a:solidFill>
                <a:srgbClr val="005996"/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81689"/>
              </p:ext>
            </p:extLst>
          </p:nvPr>
        </p:nvGraphicFramePr>
        <p:xfrm>
          <a:off x="177804" y="4533829"/>
          <a:ext cx="4378956" cy="8004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21955"/>
                <a:gridCol w="470776"/>
                <a:gridCol w="1358782"/>
                <a:gridCol w="928283"/>
                <a:gridCol w="899160"/>
              </a:tblGrid>
              <a:tr h="236291">
                <a:tc gridSpan="3"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Академические эксперты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Работодатели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84915">
                <a:tc rowSpan="2"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Всего в мире</a:t>
                      </a:r>
                      <a:endParaRPr lang="en-US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«проголосовали» «за ВШЭ»</a:t>
                      </a:r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Всего в мире</a:t>
                      </a:r>
                      <a:endParaRPr lang="en-US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«проголосовали» «за ВШЭ»</a:t>
                      </a:r>
                      <a:endParaRPr lang="en-US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18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 всего </a:t>
                      </a:r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из них зарубежных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327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2853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35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1461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</a:rPr>
                        <a:t>38</a:t>
                      </a: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398863"/>
              </p:ext>
            </p:extLst>
          </p:nvPr>
        </p:nvGraphicFramePr>
        <p:xfrm>
          <a:off x="177806" y="2986823"/>
          <a:ext cx="4321174" cy="94615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2318"/>
                <a:gridCol w="950406"/>
                <a:gridCol w="950406"/>
                <a:gridCol w="950406"/>
                <a:gridCol w="388819"/>
                <a:gridCol w="388819"/>
              </a:tblGrid>
              <a:tr h="3790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Год  публикации рейтинга</a:t>
                      </a:r>
                      <a:endParaRPr lang="en-US" sz="1000" b="0" i="0" u="none" strike="noStrike" dirty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Число</a:t>
                      </a:r>
                      <a:r>
                        <a:rPr lang="ru-RU" sz="1000" u="none" strike="noStrike" baseline="0" dirty="0" smtClean="0">
                          <a:solidFill>
                            <a:srgbClr val="005996"/>
                          </a:solidFill>
                          <a:effectLst/>
                        </a:rPr>
                        <a:t> публикаций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Число цитирований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Среднее цитирование на статью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H1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H2</a:t>
                      </a:r>
                      <a:endParaRPr lang="ru-RU" sz="1000" b="0" i="0" u="none" strike="noStrike" dirty="0" smtClean="0">
                        <a:solidFill>
                          <a:srgbClr val="005996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1548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2017  (2011-15)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</a:t>
                      </a: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27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</a:t>
                      </a:r>
                      <a:r>
                        <a:rPr lang="ru-RU" sz="9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6  (2010-14)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06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r>
                        <a:rPr lang="ru-RU" sz="9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(2009-13)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9525" marR="9525" marT="9526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ru-RU" sz="100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0,71</a:t>
                      </a: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96913" y="0"/>
            <a:ext cx="32689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Sociology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Социология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530878"/>
              </p:ext>
            </p:extLst>
          </p:nvPr>
        </p:nvGraphicFramePr>
        <p:xfrm>
          <a:off x="5974261" y="1152000"/>
          <a:ext cx="2973639" cy="14817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1079"/>
                <a:gridCol w="775220"/>
                <a:gridCol w="657340"/>
              </a:tblGrid>
              <a:tr h="221298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РЕЙТИНГ </a:t>
                      </a:r>
                      <a:r>
                        <a:rPr lang="en-US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             </a:t>
                      </a:r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2015 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solidFill>
                            <a:srgbClr val="005996"/>
                          </a:solidFill>
                          <a:effectLst/>
                        </a:rPr>
                        <a:t>ТОП-лист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 </a:t>
                      </a:r>
                      <a:r>
                        <a:rPr lang="ru-RU" sz="11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вузов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 вузов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solidFill>
                            <a:srgbClr val="005996"/>
                          </a:solidFill>
                          <a:effectLst/>
                        </a:rPr>
                        <a:t>Число участников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558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вузов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602 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вуза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Порог публикаций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322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u="none" strike="noStrike" dirty="0">
                          <a:solidFill>
                            <a:srgbClr val="005996"/>
                          </a:solidFill>
                          <a:effectLst/>
                        </a:rPr>
                        <a:t>Средняя цитируемость на статью в мире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1322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Вузы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из России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380985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192116"/>
              </p:ext>
            </p:extLst>
          </p:nvPr>
        </p:nvGraphicFramePr>
        <p:xfrm>
          <a:off x="175260" y="491482"/>
          <a:ext cx="5684701" cy="18568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43000"/>
                <a:gridCol w="563880"/>
                <a:gridCol w="883920"/>
                <a:gridCol w="617220"/>
                <a:gridCol w="701040"/>
                <a:gridCol w="784860"/>
                <a:gridCol w="434340"/>
                <a:gridCol w="556441"/>
              </a:tblGrid>
              <a:tr h="138758">
                <a:tc gridSpan="8">
                  <a:txBody>
                    <a:bodyPr/>
                    <a:lstStyle/>
                    <a:p>
                      <a:pPr marL="0" marR="0" indent="0" algn="l" defTabSz="3809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РЕЙТИНГ 2015-2016</a:t>
                      </a:r>
                    </a:p>
                  </a:txBody>
                  <a:tcPr marL="36000" marR="36000" marT="18000" marB="18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8373"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ВУЗ</a:t>
                      </a:r>
                    </a:p>
                  </a:txBody>
                  <a:tcPr marL="36000" marR="36000" marT="18000" marB="1800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рейтинга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Место в рейтинге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Репутация, баллы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Библиометрия, баллы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Общий балл</a:t>
                      </a: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3221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Academic</a:t>
                      </a:r>
                      <a:b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70%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Employer</a:t>
                      </a:r>
                    </a:p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Цитирования</a:t>
                      </a:r>
                      <a: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 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HQS</a:t>
                      </a:r>
                      <a: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000" u="none" strike="noStrike" kern="1200" dirty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  <a:endParaRPr lang="ru-RU" sz="10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9629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Georg-August-University </a:t>
                      </a:r>
                      <a:r>
                        <a:rPr lang="en-US" sz="1000" b="1" u="none" strike="noStrike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Goettingen</a:t>
                      </a:r>
                      <a:endParaRPr lang="en-US" sz="1000" b="1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938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ru-RU" sz="1000" b="1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b="1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9629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en-US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University of Hong Kong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  <a:endParaRPr lang="ru-RU" sz="1000" u="none" strike="noStrike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</a:pPr>
                      <a:r>
                        <a:rPr lang="ru-RU" sz="100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8373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ru-RU" sz="10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101-150 (120)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8373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151-200 (158)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58,9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81,3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54,5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58,9</a:t>
                      </a:r>
                      <a:endParaRPr lang="ru-RU" sz="10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8373">
                <a:tc>
                  <a:txBody>
                    <a:bodyPr/>
                    <a:lstStyle/>
                    <a:p>
                      <a:pPr marL="0" algn="ctr" defTabSz="380985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МГУ</a:t>
                      </a:r>
                      <a:endParaRPr lang="ru-RU" sz="1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552" marR="6552" marT="546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380985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151-200 (163)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80986" y="2702499"/>
            <a:ext cx="9717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005996"/>
                </a:solidFill>
                <a:latin typeface="+mn-lt"/>
                <a:ea typeface="Cambria Math" panose="02040503050406030204" pitchFamily="18" charset="0"/>
              </a:rPr>
              <a:t>ПУБЛИКАЦИИ</a:t>
            </a:r>
            <a:endParaRPr lang="ru-RU" sz="1100" dirty="0">
              <a:solidFill>
                <a:srgbClr val="005996"/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240" y="4272219"/>
            <a:ext cx="141737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8098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srgbClr val="005996"/>
                </a:solidFill>
                <a:latin typeface="+mn-lt"/>
                <a:ea typeface="Cambria Math" panose="02040503050406030204" pitchFamily="18" charset="0"/>
              </a:rPr>
              <a:t>ОТВЕТЫ ЭКСПЕРТОВ</a:t>
            </a:r>
            <a:endParaRPr lang="ru-RU" sz="1100" dirty="0">
              <a:solidFill>
                <a:srgbClr val="005996"/>
              </a:solidFill>
              <a:latin typeface="+mn-lt"/>
              <a:ea typeface="Cambria Math" panose="020405030504060302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489642"/>
              </p:ext>
            </p:extLst>
          </p:nvPr>
        </p:nvGraphicFramePr>
        <p:xfrm>
          <a:off x="4732453" y="3012182"/>
          <a:ext cx="3888948" cy="9252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948"/>
              </a:tblGrid>
              <a:tr h="299427">
                <a:tc>
                  <a:txBody>
                    <a:bodyPr/>
                    <a:lstStyle/>
                    <a:p>
                      <a:pPr marL="268288" indent="-268288"/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H1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индекс </a:t>
                      </a:r>
                      <a:r>
                        <a:rPr lang="ru-RU" sz="10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Хирша</a:t>
                      </a:r>
                      <a:r>
                        <a:rPr lang="ru-RU" sz="10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  <a:cs typeface="+mn-cs"/>
                        </a:rPr>
                        <a:t> по публикациям, включающим данный предмет 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268288" indent="-268288"/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ru-RU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2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–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индекс </a:t>
                      </a:r>
                      <a:r>
                        <a:rPr lang="ru-RU" sz="10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Хирша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 по публикациям, только по данному предмету</a:t>
                      </a:r>
                      <a:endParaRPr lang="en-US" sz="10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954">
                <a:tc>
                  <a:txBody>
                    <a:bodyPr/>
                    <a:lstStyle/>
                    <a:p>
                      <a:pPr marL="268288" indent="-268288"/>
                      <a:r>
                        <a:rPr lang="en-US" sz="1100" dirty="0" smtClean="0">
                          <a:solidFill>
                            <a:srgbClr val="005996"/>
                          </a:solidFill>
                          <a:effectLst/>
                        </a:rPr>
                        <a:t>H</a:t>
                      </a:r>
                      <a:r>
                        <a:rPr lang="en-US" sz="1000" dirty="0" smtClean="0">
                          <a:solidFill>
                            <a:srgbClr val="005996"/>
                          </a:solidFill>
                          <a:effectLst/>
                        </a:rPr>
                        <a:t>QS</a:t>
                      </a:r>
                      <a:r>
                        <a:rPr lang="ru-RU" sz="1000" dirty="0" smtClean="0">
                          <a:solidFill>
                            <a:srgbClr val="005996"/>
                          </a:solidFill>
                          <a:effectLst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= </a:t>
                      </a:r>
                      <a:r>
                        <a:rPr lang="ru-RU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нормализованный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H1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+2*</a:t>
                      </a:r>
                      <a:r>
                        <a:rPr lang="en-US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ru-RU" sz="1000" dirty="0" smtClean="0">
                          <a:solidFill>
                            <a:srgbClr val="005996"/>
                          </a:solidFill>
                          <a:latin typeface="+mn-lt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US" sz="10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Cambria Math" panose="02040503050406030204" pitchFamily="18" charset="0"/>
                        </a:rPr>
                        <a:t>)</a:t>
                      </a:r>
                      <a:endParaRPr lang="ru-RU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46386" y="1861843"/>
            <a:ext cx="5684701" cy="330027"/>
          </a:xfrm>
          <a:prstGeom prst="rect">
            <a:avLst/>
          </a:prstGeom>
          <a:noFill/>
          <a:ln w="28575">
            <a:solidFill>
              <a:srgbClr val="00599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896129"/>
              </p:ext>
            </p:extLst>
          </p:nvPr>
        </p:nvGraphicFramePr>
        <p:xfrm>
          <a:off x="5722620" y="3992183"/>
          <a:ext cx="3352800" cy="1563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1620"/>
                <a:gridCol w="990600"/>
                <a:gridCol w="830580"/>
              </a:tblGrid>
              <a:tr h="221298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ТОП-5 вузов</a:t>
                      </a:r>
                      <a:b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</a:br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из России </a:t>
                      </a:r>
                      <a:r>
                        <a:rPr lang="en-US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                </a:t>
                      </a:r>
                      <a:r>
                        <a:rPr lang="ru-RU" sz="1200" u="none" strike="noStrike" dirty="0" smtClean="0">
                          <a:solidFill>
                            <a:srgbClr val="005996"/>
                          </a:solidFill>
                          <a:effectLst/>
                        </a:rPr>
                        <a:t>         2015 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en-US" sz="12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ru-RU" sz="12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499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u="none" strike="noStrike" dirty="0" smtClean="0">
                          <a:solidFill>
                            <a:srgbClr val="005996"/>
                          </a:solidFill>
                          <a:effectLst/>
                          <a:latin typeface="Arial Narrow" panose="020B0606020202030204" pitchFamily="34" charset="0"/>
                        </a:rPr>
                        <a:t>вошли в рейтинг</a:t>
                      </a:r>
                      <a:endParaRPr lang="ru-RU" sz="1100" b="0" i="0" u="none" strike="noStrike" dirty="0">
                        <a:solidFill>
                          <a:srgbClr val="005996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en-US" sz="1100" u="none" strike="noStrike" kern="1200" baseline="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ВШЭ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МГУ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ru-RU" sz="1100" u="none" strike="noStrike" kern="1200" dirty="0" smtClean="0">
                          <a:solidFill>
                            <a:srgbClr val="00599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МГУ</a:t>
                      </a:r>
                      <a:endParaRPr lang="ru-RU" sz="1100" u="none" strike="noStrike" kern="1200" dirty="0">
                        <a:solidFill>
                          <a:srgbClr val="005996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marL="171450" marR="0" indent="-17145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преодолели пороги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СПбГУ</a:t>
                      </a:r>
                      <a:endParaRPr lang="en-US" sz="110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ДВФУ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marL="171450" marR="0" indent="-17145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1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РАНХиГС</a:t>
                      </a:r>
                      <a:endParaRPr lang="ru-RU" sz="11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СПбГУ</a:t>
                      </a:r>
                      <a:endParaRPr lang="en-US" sz="1100" u="none" strike="noStrike" kern="1200" baseline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1298">
                <a:tc>
                  <a:txBody>
                    <a:bodyPr/>
                    <a:lstStyle/>
                    <a:p>
                      <a:pPr marL="171450" marR="0" indent="-17145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не преодолели пороги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380985" rtl="0" eaLnBrk="1" fontAlgn="ctr" latinLnBrk="0" hangingPunct="1"/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Европейский в СПб</a:t>
                      </a:r>
                      <a:endParaRPr lang="ru-RU" sz="1100" u="none" strike="noStrike" kern="12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3809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u="none" strike="noStrike" kern="1200" baseline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РАНХиГС</a:t>
                      </a:r>
                      <a:endParaRPr lang="ru-RU" sz="1100" u="none" strike="noStrike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96913" y="-2"/>
            <a:ext cx="3139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Sociology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Социология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8822" y="224127"/>
            <a:ext cx="2628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Москва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84695"/>
            <a:ext cx="3243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271" y="484695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95" y="3022283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0750" y="225206"/>
            <a:ext cx="4762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Вклад САЕ 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Вызовы социального развития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6913" y="-2"/>
            <a:ext cx="3139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Sociology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Cambria Math" panose="02040503050406030204" pitchFamily="18" charset="0"/>
              </a:rPr>
              <a:t>. Социология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485458"/>
            <a:ext cx="32369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486469"/>
            <a:ext cx="54022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30" y="3013076"/>
            <a:ext cx="719931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9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Style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6350">
          <a:solidFill>
            <a:srgbClr val="005996"/>
          </a:solidFill>
        </a:ln>
        <a:effectLst/>
      </a:spPr>
      <a:bodyPr lIns="0" tIns="0" rIns="0" bIns="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599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</TotalTime>
  <Words>1802</Words>
  <Application>Microsoft Office PowerPoint</Application>
  <PresentationFormat>Экран (16:10)</PresentationFormat>
  <Paragraphs>812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Arial Narrow</vt:lpstr>
      <vt:lpstr>Calibri</vt:lpstr>
      <vt:lpstr>Cambria Math</vt:lpstr>
      <vt:lpstr>Times New Roman</vt:lpstr>
      <vt:lpstr>Main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Новиков Сергей Викторович</dc:creator>
  <cp:lastModifiedBy>Kozhanov Andrew</cp:lastModifiedBy>
  <cp:revision>390</cp:revision>
  <dcterms:created xsi:type="dcterms:W3CDTF">2016-09-13T07:48:04Z</dcterms:created>
  <dcterms:modified xsi:type="dcterms:W3CDTF">2016-10-10T15:15:23Z</dcterms:modified>
</cp:coreProperties>
</file>