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4103" r:id="rId2"/>
    <p:sldMasterId id="2147484466" r:id="rId3"/>
    <p:sldMasterId id="2147485352" r:id="rId4"/>
    <p:sldMasterId id="2147485524" r:id="rId5"/>
  </p:sldMasterIdLst>
  <p:notesMasterIdLst>
    <p:notesMasterId r:id="rId47"/>
  </p:notesMasterIdLst>
  <p:handoutMasterIdLst>
    <p:handoutMasterId r:id="rId48"/>
  </p:handoutMasterIdLst>
  <p:sldIdLst>
    <p:sldId id="256" r:id="rId6"/>
    <p:sldId id="348" r:id="rId7"/>
    <p:sldId id="373" r:id="rId8"/>
    <p:sldId id="351" r:id="rId9"/>
    <p:sldId id="352" r:id="rId10"/>
    <p:sldId id="353" r:id="rId11"/>
    <p:sldId id="355" r:id="rId12"/>
    <p:sldId id="356" r:id="rId13"/>
    <p:sldId id="357" r:id="rId14"/>
    <p:sldId id="358" r:id="rId15"/>
    <p:sldId id="349" r:id="rId16"/>
    <p:sldId id="402" r:id="rId17"/>
    <p:sldId id="375" r:id="rId18"/>
    <p:sldId id="397" r:id="rId19"/>
    <p:sldId id="392" r:id="rId20"/>
    <p:sldId id="376" r:id="rId21"/>
    <p:sldId id="377" r:id="rId22"/>
    <p:sldId id="362" r:id="rId23"/>
    <p:sldId id="372" r:id="rId24"/>
    <p:sldId id="363" r:id="rId25"/>
    <p:sldId id="379" r:id="rId26"/>
    <p:sldId id="378" r:id="rId27"/>
    <p:sldId id="380" r:id="rId28"/>
    <p:sldId id="381" r:id="rId29"/>
    <p:sldId id="382" r:id="rId30"/>
    <p:sldId id="401" r:id="rId31"/>
    <p:sldId id="383" r:id="rId32"/>
    <p:sldId id="365" r:id="rId33"/>
    <p:sldId id="384" r:id="rId34"/>
    <p:sldId id="367" r:id="rId35"/>
    <p:sldId id="394" r:id="rId36"/>
    <p:sldId id="389" r:id="rId37"/>
    <p:sldId id="399" r:id="rId38"/>
    <p:sldId id="371" r:id="rId39"/>
    <p:sldId id="395" r:id="rId40"/>
    <p:sldId id="391" r:id="rId41"/>
    <p:sldId id="393" r:id="rId42"/>
    <p:sldId id="400" r:id="rId43"/>
    <p:sldId id="364" r:id="rId44"/>
    <p:sldId id="396" r:id="rId45"/>
    <p:sldId id="328" r:id="rId46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E08C"/>
    <a:srgbClr val="FFD44B"/>
    <a:srgbClr val="FFCC99"/>
    <a:srgbClr val="FF7C80"/>
    <a:srgbClr val="D6BBEB"/>
    <a:srgbClr val="BF95DF"/>
    <a:srgbClr val="9148C8"/>
    <a:srgbClr val="003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5" d="100"/>
          <a:sy n="115" d="100"/>
        </p:scale>
        <p:origin x="-504" y="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5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DDA5B1E-B638-4C17-A8D6-1A64735B9042}" type="datetimeFigureOut">
              <a:rPr lang="ru-RU"/>
              <a:pPr>
                <a:defRPr/>
              </a:pPr>
              <a:t>20.12.2016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70E00EF-4C31-4C87-BEF3-1B0C10F40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522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958D5FB-3A8C-41E0-8EC5-B796A0688C3A}" type="datetimeFigureOut">
              <a:rPr lang="ru-RU"/>
              <a:pPr>
                <a:defRPr/>
              </a:pPr>
              <a:t>20.12.2016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F343200-06B2-47B8-874A-37BE6EECC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3544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6CE6E5-3FB7-4525-AAA0-AC63E3B60EDD}" type="slidenum">
              <a:rPr lang="ru-RU" altLang="ru-RU" smtClean="0">
                <a:latin typeface="Arial" charset="0"/>
                <a:ea typeface="MS PGothic" pitchFamily="34" charset="-128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0220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343200-06B2-47B8-874A-37BE6EECC02E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351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343200-06B2-47B8-874A-37BE6EECC02E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328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343200-06B2-47B8-874A-37BE6EECC02E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412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343200-06B2-47B8-874A-37BE6EECC02E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648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343200-06B2-47B8-874A-37BE6EECC02E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859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343200-06B2-47B8-874A-37BE6EECC02E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736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343200-06B2-47B8-874A-37BE6EECC02E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448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343200-06B2-47B8-874A-37BE6EECC02E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60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343200-06B2-47B8-874A-37BE6EECC02E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8992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343200-06B2-47B8-874A-37BE6EECC02E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029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343200-06B2-47B8-874A-37BE6EECC02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1489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343200-06B2-47B8-874A-37BE6EECC02E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3809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343200-06B2-47B8-874A-37BE6EECC02E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8091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343200-06B2-47B8-874A-37BE6EECC02E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488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343200-06B2-47B8-874A-37BE6EECC02E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0640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343200-06B2-47B8-874A-37BE6EECC02E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9191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343200-06B2-47B8-874A-37BE6EECC02E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791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343200-06B2-47B8-874A-37BE6EECC02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61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343200-06B2-47B8-874A-37BE6EECC02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39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343200-06B2-47B8-874A-37BE6EECC02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977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343200-06B2-47B8-874A-37BE6EECC02E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540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343200-06B2-47B8-874A-37BE6EECC02E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174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343200-06B2-47B8-874A-37BE6EECC02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191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343200-06B2-47B8-874A-37BE6EECC02E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713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57D25-0D5A-453A-80FE-657002DB3EB1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FFDE0-288D-4F7F-A8FF-08A3635C2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9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CA7D6-684C-42E6-B494-EA7DE16DB1DC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308DC-A192-4382-A2BC-4192263D7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45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34BBB-C3DF-4B33-8D6C-A0F6D8E7AE51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79013-98C2-4A09-8086-9C63A91D1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DEEC2052-30D9-4488-9BB6-8BF7B7957E39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627BF9E6-B21E-46C5-AC3D-E9D0D305A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52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2FCF95CE-3C91-44BF-B300-8607790024DC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8CF4730C-205A-45CC-B02D-E07BEC069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87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44EDA1AF-5257-44B8-9F98-1176978FB335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6A7F5C4C-CA27-4F86-A955-3D5EB1874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30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4CAEB989-F29E-422F-B491-F6BBA693F20B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E7728B52-3CA5-478B-A34A-D3D5C9728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01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67DB62AA-A761-43AC-ACF6-991C9FDA8C23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F3D01ABE-4A57-4EE7-839B-52B36B517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33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1776C2CF-9FA6-4AD5-838A-774B40D565CA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7E44F174-1614-4841-87F6-4E21F077D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0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3F5FCE95-F7E7-43EE-B7E1-8F3403406F41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387BD3D5-0E2B-449E-8278-1DC656CF8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93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A18C3DE0-BFE9-4D08-AAA9-5892C7DE8C7D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846D52B5-F39A-4E27-B25D-4BA464D65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0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6" t="19897" r="11548" b="61497"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01D9F-055E-4086-B766-CB72EDB484AF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FBC5E-7B92-42D8-8F94-B7D83CA1C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56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14FBE714-DC6A-4A33-8441-1DA871F753C8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59D24DE6-33AC-4ED6-801F-FE243E2BC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47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733C4396-6FF1-488C-B308-ED51DC4B29AB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31DD62F6-1E0E-4CC3-9585-655669125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5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4264E038-269E-4B3C-B109-0FE53C4F74D8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7CDD77CB-3F53-4435-ACC5-2ABD256DD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30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7ED4C-78A3-40B5-93B0-B41B903FDF57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2FDDADD2-EAB0-4B18-A2C9-C4659CABBEC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22069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FFE18-4E23-4511-AFC1-4805BE34F373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A834C835-B1C1-4005-A340-B8CF774CAE9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3912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F2B09-B0A2-48D3-A446-6E47E5B78A4C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0D7C620D-50A7-4790-91F7-8359B5615D4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93673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89DEE-22B4-4287-9118-8FBE0DEE7468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ECCA2DD6-2DFC-436D-9B75-B1E4891335A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087538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2DFC5-D783-4937-A109-15500786E338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51FE7836-B2AD-45B7-8184-BF74990DA1E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54908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4E3CB-C57D-413B-B64F-82CA9667B778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22102B83-C789-40D6-9D94-548D3225285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10304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15253-59E0-4264-B065-AC1D4583BB88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010ED609-9995-43EE-9BA4-5AAFBFA5FC0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935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91F92-F643-494C-9F5F-EFC0E0D8015A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47783-A2D4-4E20-B3DE-C6D4B59D1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188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9C30E-13AF-4D98-B8A8-8A0A1C7631FA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6B2B6049-98C4-4B62-8532-7960B439DD3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398742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7AF89-F5B1-4F35-92F9-92E5F114D339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AAB769F3-5C9D-4C0E-8E84-6920B4EC5FE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760696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BD2CF-9D20-4A09-B636-5C15FFF6B7E1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25F9A67F-98B6-43B9-862B-BDFE1AD2B3E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764285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66AE4-7D35-4A88-8DB5-A9BEB28E04F3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2094D9B5-FC1D-467B-8953-C7FAB9F775B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101482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2B2D431-5753-4FB7-BD98-BE873BBBF204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E8987115-2065-4089-BEB8-1FC9DDE0B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042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4211ADD6-A9F6-4D2E-9B14-1FD2B9277C42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79E9A6A-D167-49DC-AD9F-B3CFD4EBC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656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BAB3381A-8D25-4D33-BC03-FC623645A99D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313FC87A-1036-4E99-98F0-18CFDD0BD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520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CBB3F94B-AEA5-42E5-A5EA-78B150A25811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53E5C273-48D4-476C-85C4-1001FD57F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584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B9B68559-50A9-4FEC-9F8C-DD3B8DC005FA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719E7291-0859-4916-9F6D-87CEEEFBA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232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1CD7D685-0738-40BB-B281-D41DB091B190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8EE0F79D-EB8F-4AF8-A70C-1A7700894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7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5369D-8C25-4AEB-BD39-0ED687B8BCA8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6F0CE-B0C6-47D7-B239-0EB625261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16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AF976A8D-1CFE-41E3-AAC9-220DE24EB82C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394C0D25-6BED-4C21-B20C-A70366701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759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DD7CC9B5-41D2-48DC-823E-397D01D5313C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702FE753-B03F-4726-87EA-B33BB3CB4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840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B7822BB4-2731-48BD-953D-F4B3FE59C29A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B8112616-08E5-4EC5-BE2C-5845BEBC2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705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A78435C9-F9B8-49AB-A4B6-B1F28A1CCAC9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6B20D28E-9006-4FFA-A268-12F618318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47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23C5C182-5A0A-42D0-9489-7A74529BEC87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DF8CC42E-B16B-435B-ACE0-140DCECE3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695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89EA1-38F7-4CC3-BE72-87E7E03F52B6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46E54-8EDC-4D10-92C9-23F898EFD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708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D09C7-F8FE-414C-B0CF-556E59668400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9EEA7-A3BE-4077-831B-4D09D8142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504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C9C6D-D141-4ED1-BB55-2293F8AAF4D1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02969-9B11-40C2-90B9-6DA78F96E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072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3D509-1E6F-4F39-BF95-438ABE7DDE24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B660A-CC0F-43DA-BC8D-B8DD54C91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121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DFC83-8EC7-4B15-B450-3F16FA941E7D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1C604-885E-49E5-9463-B5314D099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0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6" t="19897" r="11548" b="61497"/>
          <a:stretch>
            <a:fillRect/>
          </a:stretch>
        </p:blipFill>
        <p:spPr bwMode="auto">
          <a:xfrm>
            <a:off x="0" y="0"/>
            <a:ext cx="91440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2461C-5037-4937-B3B9-41ECE6C8FCB9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A3602-F016-427F-9896-4DB364000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668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1A4FE-0F11-40B0-BAAF-0CA07BAAA423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1E6E7-0A44-404A-B23E-9DF7F39B3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894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6243F-6C5A-4EFD-BED8-4D14F8BB2D00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F239D-6A31-49B6-84C1-A74337B78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101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3784D-8F78-465F-AAB7-F8185B64DA8F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97EE5-F886-4F42-A65A-D1161B669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599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3EC1C-6611-44B4-BE8E-F9DD1E50DCFB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95CED-800E-454B-A457-29548D8C5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460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896D1-57E9-4489-B347-896D6DFFCAD7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02D9B-2EF4-462E-AE63-8600D3F7C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789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E42DA-25A8-4956-A321-892DBD29A66A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94B11-6F8B-44EA-8AFC-CD63D6D31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6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8AB79-34D1-4AC6-A660-F31BA92A451B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D3AF5-8C6F-45CD-A5E9-9D28EFEC7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5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3F932-31E6-40E8-9D6F-C701F30A26D6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9CCD2-50E5-4EEE-A32F-91942F832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0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1202F-0898-432E-9F24-E02A6E749A9B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02B42-83E5-4FD1-8AA0-A2A87378D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9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0B7B8-0DFF-4D42-9478-3587202CE461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63E37-358E-4FD8-98B3-62418E907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3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E647E346-5CCE-4061-90C8-4EC35ABD3359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211F3114-7A47-4564-9EA8-66322826F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Рисунок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8" t="80620" r="15981" b="14465"/>
          <a:stretch>
            <a:fillRect/>
          </a:stretch>
        </p:blipFill>
        <p:spPr bwMode="auto">
          <a:xfrm>
            <a:off x="0" y="6169025"/>
            <a:ext cx="86868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33" name="Рисунок 9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6" t="19897" r="11548" b="61497"/>
          <a:stretch>
            <a:fillRect/>
          </a:stretch>
        </p:blipFill>
        <p:spPr bwMode="auto">
          <a:xfrm>
            <a:off x="0" y="0"/>
            <a:ext cx="91440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82" r:id="rId1"/>
    <p:sldLayoutId id="2147485683" r:id="rId2"/>
    <p:sldLayoutId id="2147485663" r:id="rId3"/>
    <p:sldLayoutId id="2147485664" r:id="rId4"/>
    <p:sldLayoutId id="2147485684" r:id="rId5"/>
    <p:sldLayoutId id="2147485665" r:id="rId6"/>
    <p:sldLayoutId id="2147485666" r:id="rId7"/>
    <p:sldLayoutId id="2147485667" r:id="rId8"/>
    <p:sldLayoutId id="2147485668" r:id="rId9"/>
    <p:sldLayoutId id="2147485669" r:id="rId10"/>
    <p:sldLayoutId id="214748567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148655E-3AB9-4526-B4D2-D6EB86995EA5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B190769-42A9-4E39-B38E-6E5F21A80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85" r:id="rId1"/>
    <p:sldLayoutId id="2147485686" r:id="rId2"/>
    <p:sldLayoutId id="2147485687" r:id="rId3"/>
    <p:sldLayoutId id="2147485688" r:id="rId4"/>
    <p:sldLayoutId id="2147485689" r:id="rId5"/>
    <p:sldLayoutId id="2147485690" r:id="rId6"/>
    <p:sldLayoutId id="2147485691" r:id="rId7"/>
    <p:sldLayoutId id="2147485692" r:id="rId8"/>
    <p:sldLayoutId id="2147485693" r:id="rId9"/>
    <p:sldLayoutId id="2147485694" r:id="rId10"/>
    <p:sldLayoutId id="2147485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F985E28-D360-487B-B8D0-A73E1DFE9273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CD98C2D-B34E-4163-9C79-6A0FFF4A199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96" r:id="rId1"/>
    <p:sldLayoutId id="2147485697" r:id="rId2"/>
    <p:sldLayoutId id="2147485698" r:id="rId3"/>
    <p:sldLayoutId id="2147485699" r:id="rId4"/>
    <p:sldLayoutId id="2147485700" r:id="rId5"/>
    <p:sldLayoutId id="2147485701" r:id="rId6"/>
    <p:sldLayoutId id="2147485702" r:id="rId7"/>
    <p:sldLayoutId id="2147485703" r:id="rId8"/>
    <p:sldLayoutId id="2147485704" r:id="rId9"/>
    <p:sldLayoutId id="2147485705" r:id="rId10"/>
    <p:sldLayoutId id="214748570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87F2879C-1CBE-4912-93A9-1572FEE65CEF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BD9712F-3B51-4FAF-888E-FE5A069F4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07" r:id="rId1"/>
    <p:sldLayoutId id="2147485708" r:id="rId2"/>
    <p:sldLayoutId id="2147485709" r:id="rId3"/>
    <p:sldLayoutId id="2147485710" r:id="rId4"/>
    <p:sldLayoutId id="2147485711" r:id="rId5"/>
    <p:sldLayoutId id="2147485712" r:id="rId6"/>
    <p:sldLayoutId id="2147485713" r:id="rId7"/>
    <p:sldLayoutId id="2147485714" r:id="rId8"/>
    <p:sldLayoutId id="2147485715" r:id="rId9"/>
    <p:sldLayoutId id="2147485716" r:id="rId10"/>
    <p:sldLayoutId id="214748571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DC6C2840-C357-4A0D-9B27-5C13B886393C}" type="datetime1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0ACE83E0-2D1B-49CF-8EBF-C39885490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71" r:id="rId1"/>
    <p:sldLayoutId id="2147485672" r:id="rId2"/>
    <p:sldLayoutId id="2147485673" r:id="rId3"/>
    <p:sldLayoutId id="2147485674" r:id="rId4"/>
    <p:sldLayoutId id="2147485675" r:id="rId5"/>
    <p:sldLayoutId id="2147485676" r:id="rId6"/>
    <p:sldLayoutId id="2147485677" r:id="rId7"/>
    <p:sldLayoutId id="2147485678" r:id="rId8"/>
    <p:sldLayoutId id="2147485679" r:id="rId9"/>
    <p:sldLayoutId id="2147485680" r:id="rId10"/>
    <p:sldLayoutId id="214748568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emf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ctrTitle"/>
          </p:nvPr>
        </p:nvSpPr>
        <p:spPr>
          <a:xfrm>
            <a:off x="685800" y="1858963"/>
            <a:ext cx="7772400" cy="1803400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2060"/>
                </a:solidFill>
              </a:rPr>
              <a:t>Основные формы незаконного оборота продукции на потребительских рынках России и меры противодействия</a:t>
            </a:r>
            <a:endParaRPr lang="en-US" altLang="ru-RU" sz="2900" smtClean="0">
              <a:solidFill>
                <a:srgbClr val="21386F"/>
              </a:solidFill>
              <a:latin typeface="Myriad Pro Semibold" charset="0"/>
            </a:endParaRPr>
          </a:p>
        </p:txBody>
      </p:sp>
      <p:sp>
        <p:nvSpPr>
          <p:cNvPr id="43011" name="Subtitle 2"/>
          <p:cNvSpPr>
            <a:spLocks noGrp="1"/>
          </p:cNvSpPr>
          <p:nvPr>
            <p:ph type="subTitle" idx="1"/>
          </p:nvPr>
        </p:nvSpPr>
        <p:spPr>
          <a:xfrm>
            <a:off x="1371600" y="3662363"/>
            <a:ext cx="6400800" cy="908050"/>
          </a:xfrm>
        </p:spPr>
        <p:txBody>
          <a:bodyPr/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Вадим Радаев, первый проректор НИУ ВШЭ</a:t>
            </a:r>
            <a:endParaRPr lang="en-US" altLang="ru-RU" sz="20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endParaRPr lang="en-US" altLang="ru-RU" sz="20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r>
              <a:rPr lang="ru-RU" altLang="ru-RU" sz="2400" b="1" dirty="0" smtClean="0">
                <a:solidFill>
                  <a:srgbClr val="002060"/>
                </a:solidFill>
              </a:rPr>
              <a:t>При поддержке Содружества производителей фирменных торговых марок (</a:t>
            </a:r>
            <a:r>
              <a:rPr lang="ru-RU" altLang="ru-RU" sz="2400" b="1" dirty="0" err="1" smtClean="0">
                <a:solidFill>
                  <a:srgbClr val="002060"/>
                </a:solidFill>
              </a:rPr>
              <a:t>Русбренд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)</a:t>
            </a:r>
          </a:p>
          <a:p>
            <a:r>
              <a:rPr lang="ru-RU" altLang="ru-RU" sz="2000" b="1" dirty="0" smtClean="0">
                <a:solidFill>
                  <a:srgbClr val="002060"/>
                </a:solidFill>
              </a:rPr>
              <a:t>(21 декабря 2016 г.)</a:t>
            </a:r>
          </a:p>
        </p:txBody>
      </p:sp>
      <p:sp>
        <p:nvSpPr>
          <p:cNvPr id="43012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800">
                <a:solidFill>
                  <a:schemeClr val="bg1"/>
                </a:solidFill>
                <a:latin typeface="Arial" charset="0"/>
              </a:rPr>
              <a:t>Высшая школа экономики, Москва, 2016</a:t>
            </a:r>
          </a:p>
          <a:p>
            <a:pPr algn="ctr" eaLnBrk="1" hangingPunct="1">
              <a:buFontTx/>
              <a:buNone/>
            </a:pPr>
            <a:r>
              <a:rPr lang="en-US" altLang="ru-RU" sz="800">
                <a:solidFill>
                  <a:schemeClr val="bg1"/>
                </a:solidFill>
                <a:latin typeface="Arial" charset="0"/>
              </a:rPr>
              <a:t>www.hse.ru</a:t>
            </a:r>
            <a:r>
              <a:rPr lang="ru-RU" altLang="ru-RU" sz="800">
                <a:solidFill>
                  <a:schemeClr val="bg1"/>
                </a:solidFill>
                <a:latin typeface="Arial" charset="0"/>
              </a:rPr>
              <a:t> </a:t>
            </a:r>
            <a:endParaRPr kumimoji="1" lang="ru-RU" altLang="ru-RU" sz="800">
              <a:solidFill>
                <a:schemeClr val="bg1"/>
              </a:solidFill>
              <a:latin typeface="Myriad Pro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327880"/>
              </p:ext>
            </p:extLst>
          </p:nvPr>
        </p:nvGraphicFramePr>
        <p:xfrm>
          <a:off x="5577840" y="5581763"/>
          <a:ext cx="3542347" cy="720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9" name="Picture" r:id="rId5" imgW="5804916" imgH="1271016" progId="Word.Picture.8">
                  <p:embed/>
                </p:oleObj>
              </mc:Choice>
              <mc:Fallback>
                <p:oleObj name="Picture" r:id="rId5" imgW="5804916" imgH="1271016" progId="Word.Pictur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3009" t="3966" r="23444" b="88385"/>
                      <a:stretch>
                        <a:fillRect/>
                      </a:stretch>
                    </p:blipFill>
                    <p:spPr bwMode="auto">
                      <a:xfrm>
                        <a:off x="5577840" y="5581763"/>
                        <a:ext cx="3542347" cy="7201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2227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2228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2229" name="Текст 4"/>
          <p:cNvSpPr txBox="1">
            <a:spLocks/>
          </p:cNvSpPr>
          <p:nvPr/>
        </p:nvSpPr>
        <p:spPr bwMode="auto">
          <a:xfrm>
            <a:off x="1131888" y="185738"/>
            <a:ext cx="8012112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3600" b="1" dirty="0">
                <a:solidFill>
                  <a:srgbClr val="FFFFFF"/>
                </a:solidFill>
                <a:latin typeface="Cambria" pitchFamily="18" charset="0"/>
              </a:rPr>
              <a:t>Формы незаконного оборота </a:t>
            </a:r>
            <a:endParaRPr lang="ru-RU" altLang="ru-RU" sz="3600" dirty="0">
              <a:solidFill>
                <a:srgbClr val="FFFFFF"/>
              </a:solidFill>
            </a:endParaRPr>
          </a:p>
        </p:txBody>
      </p:sp>
      <p:pic>
        <p:nvPicPr>
          <p:cNvPr id="52230" name="Picture 6" descr="la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6089650"/>
            <a:ext cx="857250" cy="571500"/>
          </a:xfrm>
          <a:prstGeom prst="rect">
            <a:avLst/>
          </a:prstGeom>
          <a:solidFill>
            <a:srgbClr val="4F27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>
                <a:solidFill>
                  <a:srgbClr val="FFFFFF"/>
                </a:solidFill>
                <a:latin typeface="Arial" charset="0"/>
              </a:rPr>
              <a:t>Высшая школа экономики, Москва,  2016</a:t>
            </a:r>
          </a:p>
        </p:txBody>
      </p:sp>
      <p:sp>
        <p:nvSpPr>
          <p:cNvPr id="52232" name="Объект 3"/>
          <p:cNvSpPr>
            <a:spLocks noGrp="1"/>
          </p:cNvSpPr>
          <p:nvPr>
            <p:ph idx="1"/>
          </p:nvPr>
        </p:nvSpPr>
        <p:spPr>
          <a:xfrm>
            <a:off x="138113" y="1563688"/>
            <a:ext cx="8816975" cy="4525962"/>
          </a:xfrm>
        </p:spPr>
        <p:txBody>
          <a:bodyPr/>
          <a:lstStyle/>
          <a:p>
            <a:pPr eaLnBrk="1" hangingPunct="1"/>
            <a:r>
              <a:rPr lang="ru-RU" altLang="ru-RU" sz="1800" b="1" dirty="0" smtClean="0">
                <a:latin typeface="Cambria" pitchFamily="18" charset="0"/>
              </a:rPr>
              <a:t>Контрафактная продукция </a:t>
            </a:r>
            <a:r>
              <a:rPr lang="ru-RU" altLang="ru-RU" sz="1800" dirty="0" smtClean="0">
                <a:latin typeface="Cambria" pitchFamily="18" charset="0"/>
              </a:rPr>
              <a:t>– выпущенная с неправомочным размещением на ней (подделкой) товарных знаков</a:t>
            </a:r>
          </a:p>
          <a:p>
            <a:pPr eaLnBrk="1" hangingPunct="1"/>
            <a:r>
              <a:rPr lang="ru-RU" altLang="ru-RU" sz="1800" dirty="0" smtClean="0">
                <a:latin typeface="Cambria" pitchFamily="18" charset="0"/>
              </a:rPr>
              <a:t> </a:t>
            </a:r>
            <a:r>
              <a:rPr lang="ru-RU" altLang="ru-RU" sz="1800" b="1" dirty="0" smtClean="0">
                <a:latin typeface="Cambria" pitchFamily="18" charset="0"/>
              </a:rPr>
              <a:t>Фальсифицированная продукция </a:t>
            </a:r>
            <a:r>
              <a:rPr lang="ru-RU" altLang="ru-RU" sz="1800" dirty="0" smtClean="0">
                <a:latin typeface="Cambria" pitchFamily="18" charset="0"/>
              </a:rPr>
              <a:t>–сопровождаемая неполной или недостоверной информацией о ее составе, характеристиках или свойствах в целях введения потребителей в заблуждение</a:t>
            </a:r>
            <a:endParaRPr lang="en-US" altLang="ru-RU" sz="1800" dirty="0" smtClean="0">
              <a:latin typeface="Cambria" pitchFamily="18" charset="0"/>
            </a:endParaRPr>
          </a:p>
          <a:p>
            <a:pPr eaLnBrk="1" hangingPunct="1"/>
            <a:r>
              <a:rPr lang="ru-RU" altLang="ru-RU" sz="1800" b="1" dirty="0">
                <a:latin typeface="Cambria" pitchFamily="18" charset="0"/>
              </a:rPr>
              <a:t>Серый импорт </a:t>
            </a:r>
            <a:r>
              <a:rPr lang="ru-RU" altLang="ru-RU" sz="1800" dirty="0" smtClean="0">
                <a:latin typeface="Cambria" pitchFamily="18" charset="0"/>
              </a:rPr>
              <a:t>– ввоз </a:t>
            </a:r>
            <a:r>
              <a:rPr lang="ru-RU" altLang="ru-RU" sz="1800" dirty="0">
                <a:latin typeface="Cambria" pitchFamily="18" charset="0"/>
              </a:rPr>
              <a:t>товаров с недостоверным декларированием в целях уклонения от уплаты таможенных платежей и НДС</a:t>
            </a:r>
          </a:p>
          <a:p>
            <a:pPr lvl="1" eaLnBrk="1" hangingPunct="1"/>
            <a:r>
              <a:rPr lang="ru-RU" altLang="ru-RU" sz="1800" dirty="0">
                <a:latin typeface="Cambria" pitchFamily="18" charset="0"/>
              </a:rPr>
              <a:t>Незаконное перемещение товаров между странами ЕАЭС в целях уклонения от уплаты налогов и акцизных сборов</a:t>
            </a:r>
          </a:p>
          <a:p>
            <a:pPr eaLnBrk="1" hangingPunct="1"/>
            <a:r>
              <a:rPr lang="ru-RU" altLang="ru-RU" sz="1800" b="1" dirty="0">
                <a:latin typeface="Cambria" pitchFamily="18" charset="0"/>
              </a:rPr>
              <a:t>Контрабанда</a:t>
            </a:r>
            <a:r>
              <a:rPr lang="ru-RU" altLang="ru-RU" sz="1800" dirty="0">
                <a:latin typeface="Cambria" pitchFamily="18" charset="0"/>
              </a:rPr>
              <a:t> (черный импорт) – </a:t>
            </a:r>
            <a:r>
              <a:rPr lang="ru-RU" altLang="ru-RU" sz="1800" dirty="0" smtClean="0">
                <a:latin typeface="Cambria" pitchFamily="18" charset="0"/>
              </a:rPr>
              <a:t>ввоз </a:t>
            </a:r>
            <a:r>
              <a:rPr lang="ru-RU" altLang="ru-RU" sz="1800" dirty="0">
                <a:latin typeface="Cambria" pitchFamily="18" charset="0"/>
              </a:rPr>
              <a:t>товаров без таможенного оформления или ввоз запрещенных товаров </a:t>
            </a:r>
            <a:endParaRPr lang="en-US" altLang="ru-RU" sz="1800" dirty="0" smtClean="0">
              <a:latin typeface="Cambria" pitchFamily="18" charset="0"/>
            </a:endParaRPr>
          </a:p>
          <a:p>
            <a:pPr eaLnBrk="1" hangingPunct="1"/>
            <a:r>
              <a:rPr lang="ru-RU" altLang="ru-RU" sz="1800" b="1" dirty="0">
                <a:latin typeface="Cambria" pitchFamily="18" charset="0"/>
              </a:rPr>
              <a:t>Параллельный импорт </a:t>
            </a:r>
            <a:r>
              <a:rPr lang="ru-RU" altLang="ru-RU" sz="1800" dirty="0">
                <a:latin typeface="Cambria" pitchFamily="18" charset="0"/>
              </a:rPr>
              <a:t>–  </a:t>
            </a:r>
            <a:r>
              <a:rPr lang="ru-RU" altLang="ru-RU" sz="1800" dirty="0" smtClean="0">
                <a:latin typeface="Cambria" pitchFamily="18" charset="0"/>
              </a:rPr>
              <a:t>импорт </a:t>
            </a:r>
            <a:r>
              <a:rPr lang="ru-RU" altLang="ru-RU" sz="1800" dirty="0">
                <a:latin typeface="Cambria" pitchFamily="18" charset="0"/>
              </a:rPr>
              <a:t>товара, защищенного товарным знаком, без авторизации правообладателя</a:t>
            </a:r>
          </a:p>
          <a:p>
            <a:pPr eaLnBrk="1" hangingPunct="1"/>
            <a:r>
              <a:rPr lang="ru-RU" altLang="ru-RU" sz="1800" b="1" dirty="0">
                <a:latin typeface="Cambria" pitchFamily="18" charset="0"/>
              </a:rPr>
              <a:t>Неучтенный оборот продукции </a:t>
            </a:r>
            <a:r>
              <a:rPr lang="ru-RU" altLang="ru-RU" sz="1800" dirty="0">
                <a:latin typeface="Cambria" pitchFamily="18" charset="0"/>
              </a:rPr>
              <a:t>– незаконное производство и продажа продукции без учета в ФНС России, связанные с уклонением от уплаты </a:t>
            </a:r>
            <a:r>
              <a:rPr lang="ru-RU" altLang="ru-RU" sz="1800" dirty="0" smtClean="0">
                <a:latin typeface="Cambria" pitchFamily="18" charset="0"/>
              </a:rPr>
              <a:t>налогов</a:t>
            </a:r>
            <a:endParaRPr lang="ru-RU" altLang="ru-RU" sz="1800" dirty="0">
              <a:latin typeface="Cambria" pitchFamily="18" charset="0"/>
            </a:endParaRPr>
          </a:p>
          <a:p>
            <a:pPr eaLnBrk="1" hangingPunct="1"/>
            <a:endParaRPr lang="ru-RU" altLang="ru-RU" sz="1600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>
                <a:solidFill>
                  <a:srgbClr val="FFFFFF"/>
                </a:solidFill>
                <a:latin typeface="Arial" charset="0"/>
              </a:rPr>
              <a:t>Высшая школа экономики, Москва,  2016</a:t>
            </a:r>
          </a:p>
        </p:txBody>
      </p:sp>
      <p:sp>
        <p:nvSpPr>
          <p:cNvPr id="55299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5300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5301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5302" name="Текст 4"/>
          <p:cNvSpPr txBox="1">
            <a:spLocks/>
          </p:cNvSpPr>
          <p:nvPr/>
        </p:nvSpPr>
        <p:spPr bwMode="auto">
          <a:xfrm>
            <a:off x="722313" y="2836863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5000" b="1">
                <a:solidFill>
                  <a:srgbClr val="1F497D"/>
                </a:solidFill>
                <a:latin typeface="Cambria" pitchFamily="18" charset="0"/>
              </a:rPr>
              <a:t>Полученные результаты</a:t>
            </a:r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55303" name="Picture 6" descr="la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6089650"/>
            <a:ext cx="857250" cy="571500"/>
          </a:xfrm>
          <a:prstGeom prst="rect">
            <a:avLst/>
          </a:prstGeom>
          <a:solidFill>
            <a:srgbClr val="4F27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8371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8372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8373" name="Текст 4"/>
          <p:cNvSpPr txBox="1">
            <a:spLocks/>
          </p:cNvSpPr>
          <p:nvPr/>
        </p:nvSpPr>
        <p:spPr bwMode="auto">
          <a:xfrm>
            <a:off x="1262063" y="-23813"/>
            <a:ext cx="7881937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b="1" dirty="0" smtClean="0">
                <a:solidFill>
                  <a:srgbClr val="FFFFFF"/>
                </a:solidFill>
                <a:latin typeface="Cambria" pitchFamily="18" charset="0"/>
              </a:rPr>
              <a:t>Общий объем </a:t>
            </a:r>
            <a:r>
              <a:rPr lang="ru-RU" altLang="ru-RU" b="1" dirty="0">
                <a:solidFill>
                  <a:srgbClr val="FFFFFF"/>
                </a:solidFill>
                <a:latin typeface="Cambria" pitchFamily="18" charset="0"/>
              </a:rPr>
              <a:t>незаконного оборота </a:t>
            </a:r>
            <a:r>
              <a:rPr lang="ru-RU" altLang="ru-RU" b="1" dirty="0" smtClean="0">
                <a:solidFill>
                  <a:srgbClr val="FFFFFF"/>
                </a:solidFill>
                <a:latin typeface="Cambria" pitchFamily="18" charset="0"/>
              </a:rPr>
              <a:t>   во всех формах (2015 г.)</a:t>
            </a:r>
            <a:endParaRPr lang="ru-RU" altLang="ru-RU" dirty="0">
              <a:solidFill>
                <a:srgbClr val="FFFFFF"/>
              </a:solidFill>
            </a:endParaRPr>
          </a:p>
        </p:txBody>
      </p:sp>
      <p:pic>
        <p:nvPicPr>
          <p:cNvPr id="58374" name="Picture 6" descr="la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6089650"/>
            <a:ext cx="857250" cy="571500"/>
          </a:xfrm>
          <a:prstGeom prst="rect">
            <a:avLst/>
          </a:prstGeom>
          <a:solidFill>
            <a:srgbClr val="4F27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>
                <a:solidFill>
                  <a:srgbClr val="FFFFFF"/>
                </a:solidFill>
                <a:latin typeface="Arial" charset="0"/>
              </a:rPr>
              <a:t>Высшая школа экономики, Москва,  2016</a:t>
            </a:r>
          </a:p>
        </p:txBody>
      </p:sp>
      <p:sp>
        <p:nvSpPr>
          <p:cNvPr id="58376" name="Объект 3"/>
          <p:cNvSpPr>
            <a:spLocks noGrp="1"/>
          </p:cNvSpPr>
          <p:nvPr>
            <p:ph idx="1"/>
          </p:nvPr>
        </p:nvSpPr>
        <p:spPr>
          <a:xfrm>
            <a:off x="0" y="1702594"/>
            <a:ext cx="9144000" cy="40735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ru-RU" altLang="ru-RU" dirty="0">
                <a:latin typeface="Cambria" pitchFamily="18" charset="0"/>
              </a:rPr>
              <a:t>Общий объем незаконного оборота </a:t>
            </a:r>
            <a:r>
              <a:rPr lang="ru-RU" altLang="ru-RU" dirty="0" smtClean="0">
                <a:latin typeface="Cambria" pitchFamily="18" charset="0"/>
              </a:rPr>
              <a:t>                     на обследованных рынках	                                        						≈ 2,5 трлн руб.</a:t>
            </a:r>
          </a:p>
          <a:p>
            <a:pPr eaLnBrk="1" hangingPunct="1">
              <a:spcAft>
                <a:spcPts val="1200"/>
              </a:spcAft>
            </a:pPr>
            <a:r>
              <a:rPr lang="ru-RU" altLang="ru-RU" dirty="0" smtClean="0">
                <a:latin typeface="Cambria" pitchFamily="18" charset="0"/>
              </a:rPr>
              <a:t>Доля в общем обороте розничной торговли						≈ 9%</a:t>
            </a:r>
          </a:p>
          <a:p>
            <a:pPr eaLnBrk="1" hangingPunct="1">
              <a:spcAft>
                <a:spcPts val="1200"/>
              </a:spcAft>
            </a:pPr>
            <a:r>
              <a:rPr lang="ru-RU" altLang="ru-RU" dirty="0">
                <a:latin typeface="Cambria" pitchFamily="18" charset="0"/>
              </a:rPr>
              <a:t>Доля в </a:t>
            </a:r>
            <a:r>
              <a:rPr lang="ru-RU" altLang="ru-RU" dirty="0" smtClean="0">
                <a:latin typeface="Cambria" pitchFamily="18" charset="0"/>
              </a:rPr>
              <a:t>обороте обследованных рынков							≈ 15%</a:t>
            </a:r>
          </a:p>
        </p:txBody>
      </p:sp>
    </p:spTree>
    <p:extLst>
      <p:ext uri="{BB962C8B-B14F-4D97-AF65-F5344CB8AC3E}">
        <p14:creationId xmlns:p14="http://schemas.microsoft.com/office/powerpoint/2010/main" val="363751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8371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8372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8373" name="Текст 4"/>
          <p:cNvSpPr txBox="1">
            <a:spLocks/>
          </p:cNvSpPr>
          <p:nvPr/>
        </p:nvSpPr>
        <p:spPr bwMode="auto">
          <a:xfrm>
            <a:off x="1262063" y="-23813"/>
            <a:ext cx="7881937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b="1" dirty="0" smtClean="0">
                <a:solidFill>
                  <a:srgbClr val="FF0000"/>
                </a:solidFill>
                <a:latin typeface="Cambria" pitchFamily="18" charset="0"/>
              </a:rPr>
              <a:t>Доли </a:t>
            </a:r>
            <a:r>
              <a:rPr lang="ru-RU" altLang="ru-RU" b="1" dirty="0">
                <a:solidFill>
                  <a:srgbClr val="FF0000"/>
                </a:solidFill>
                <a:latin typeface="Cambria" pitchFamily="18" charset="0"/>
              </a:rPr>
              <a:t>незаконного оборота </a:t>
            </a:r>
            <a:r>
              <a:rPr lang="ru-RU" altLang="ru-RU" b="1" dirty="0" smtClean="0">
                <a:solidFill>
                  <a:srgbClr val="FF0000"/>
                </a:solidFill>
                <a:latin typeface="Cambria" pitchFamily="18" charset="0"/>
              </a:rPr>
              <a:t>по товарным рынкам</a:t>
            </a:r>
            <a:endParaRPr lang="ru-RU" altLang="ru-RU" dirty="0">
              <a:solidFill>
                <a:srgbClr val="FF0000"/>
              </a:solidFill>
            </a:endParaRPr>
          </a:p>
        </p:txBody>
      </p:sp>
      <p:pic>
        <p:nvPicPr>
          <p:cNvPr id="58374" name="Picture 6" descr="lab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6089650"/>
            <a:ext cx="857250" cy="571500"/>
          </a:xfrm>
          <a:prstGeom prst="rect">
            <a:avLst/>
          </a:prstGeom>
          <a:solidFill>
            <a:srgbClr val="4F27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>
                <a:solidFill>
                  <a:srgbClr val="FFFFFF"/>
                </a:solidFill>
                <a:latin typeface="Arial" charset="0"/>
              </a:rPr>
              <a:t>Высшая школа экономики, Москва,  2016</a:t>
            </a:r>
          </a:p>
        </p:txBody>
      </p:sp>
      <p:sp>
        <p:nvSpPr>
          <p:cNvPr id="58376" name="Объект 3"/>
          <p:cNvSpPr>
            <a:spLocks noGrp="1"/>
          </p:cNvSpPr>
          <p:nvPr>
            <p:ph idx="1"/>
          </p:nvPr>
        </p:nvSpPr>
        <p:spPr>
          <a:xfrm>
            <a:off x="0" y="1331913"/>
            <a:ext cx="9144000" cy="40735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ru-RU" altLang="ru-RU" sz="2800" dirty="0" smtClean="0">
                <a:latin typeface="Cambria" pitchFamily="18" charset="0"/>
              </a:rPr>
              <a:t>Рынок водки и ликероводочных изделий 	≈ 40%</a:t>
            </a:r>
          </a:p>
          <a:p>
            <a:pPr eaLnBrk="1" hangingPunct="1">
              <a:spcAft>
                <a:spcPts val="1200"/>
              </a:spcAft>
            </a:pPr>
            <a:r>
              <a:rPr lang="ru-RU" altLang="ru-RU" sz="2800" dirty="0" smtClean="0">
                <a:latin typeface="Cambria" pitchFamily="18" charset="0"/>
              </a:rPr>
              <a:t>Рынок изделий легкой промышленности 	≈ 35%</a:t>
            </a:r>
          </a:p>
          <a:p>
            <a:pPr eaLnBrk="1" hangingPunct="1">
              <a:spcAft>
                <a:spcPts val="1200"/>
              </a:spcAft>
            </a:pPr>
            <a:r>
              <a:rPr lang="ru-RU" altLang="ru-RU" sz="2800" dirty="0" smtClean="0">
                <a:latin typeface="Cambria" pitchFamily="18" charset="0"/>
              </a:rPr>
              <a:t>Рынок парфюмерии и косметики 		≈ 20%</a:t>
            </a:r>
          </a:p>
          <a:p>
            <a:pPr eaLnBrk="1" hangingPunct="1">
              <a:spcAft>
                <a:spcPts val="1200"/>
              </a:spcAft>
            </a:pPr>
            <a:r>
              <a:rPr lang="ru-RU" altLang="ru-RU" sz="2800" dirty="0" smtClean="0">
                <a:latin typeface="Cambria" pitchFamily="18" charset="0"/>
              </a:rPr>
              <a:t>Рынок продовольственных товаров 		≈ 10% </a:t>
            </a:r>
          </a:p>
          <a:p>
            <a:pPr eaLnBrk="1" hangingPunct="1">
              <a:spcAft>
                <a:spcPts val="1200"/>
              </a:spcAft>
            </a:pPr>
            <a:r>
              <a:rPr lang="ru-RU" altLang="ru-RU" sz="2800" dirty="0" smtClean="0">
                <a:latin typeface="Cambria" pitchFamily="18" charset="0"/>
              </a:rPr>
              <a:t>Рынок товаров личной гигиены 		≈  5%</a:t>
            </a:r>
          </a:p>
          <a:p>
            <a:pPr eaLnBrk="1" hangingPunct="1">
              <a:spcAft>
                <a:spcPts val="1200"/>
              </a:spcAft>
            </a:pPr>
            <a:r>
              <a:rPr lang="ru-RU" altLang="ru-RU" sz="2800" dirty="0" smtClean="0">
                <a:latin typeface="Cambria" pitchFamily="18" charset="0"/>
              </a:rPr>
              <a:t>Рынок чистящих и моющих средств 		≈  5% </a:t>
            </a:r>
          </a:p>
          <a:p>
            <a:pPr eaLnBrk="1" hangingPunct="1">
              <a:spcAft>
                <a:spcPts val="1200"/>
              </a:spcAft>
            </a:pPr>
            <a:r>
              <a:rPr lang="ru-RU" altLang="ru-RU" sz="2800" dirty="0" smtClean="0">
                <a:latin typeface="Cambria" pitchFamily="18" charset="0"/>
              </a:rPr>
              <a:t>Рынок табачных изделий 				≈  4%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6323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6324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6325" name="Текст 4"/>
          <p:cNvSpPr txBox="1">
            <a:spLocks/>
          </p:cNvSpPr>
          <p:nvPr/>
        </p:nvSpPr>
        <p:spPr bwMode="auto">
          <a:xfrm>
            <a:off x="1065213" y="161925"/>
            <a:ext cx="8078787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400" b="1" dirty="0">
                <a:solidFill>
                  <a:srgbClr val="FFFFFF"/>
                </a:solidFill>
                <a:latin typeface="Cambria" pitchFamily="18" charset="0"/>
              </a:rPr>
              <a:t>Косвенные </a:t>
            </a:r>
            <a:r>
              <a:rPr lang="ru-RU" altLang="ru-RU" sz="2400" b="1" dirty="0" smtClean="0">
                <a:solidFill>
                  <a:srgbClr val="FFFFFF"/>
                </a:solidFill>
                <a:latin typeface="Cambria" pitchFamily="18" charset="0"/>
              </a:rPr>
              <a:t>индикаторы неблагополучия: </a:t>
            </a:r>
            <a:r>
              <a:rPr lang="ru-RU" altLang="ru-RU" sz="2400" b="1" dirty="0">
                <a:solidFill>
                  <a:srgbClr val="FFFFFF"/>
                </a:solidFill>
                <a:latin typeface="Cambria" pitchFamily="18" charset="0"/>
              </a:rPr>
              <a:t>растет число выявленных экономических преступлений</a:t>
            </a:r>
            <a:endParaRPr lang="ru-RU" altLang="ru-RU" sz="2400" dirty="0">
              <a:solidFill>
                <a:srgbClr val="FFFFFF"/>
              </a:solidFill>
            </a:endParaRPr>
          </a:p>
        </p:txBody>
      </p:sp>
      <p:pic>
        <p:nvPicPr>
          <p:cNvPr id="56326" name="Picture 6" descr="lab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6089650"/>
            <a:ext cx="857250" cy="571500"/>
          </a:xfrm>
          <a:prstGeom prst="rect">
            <a:avLst/>
          </a:prstGeom>
          <a:solidFill>
            <a:srgbClr val="4F27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>
                <a:solidFill>
                  <a:srgbClr val="FFFFFF"/>
                </a:solidFill>
                <a:latin typeface="Arial" charset="0"/>
              </a:rPr>
              <a:t>Высшая школа экономики, Москва,  2016</a:t>
            </a:r>
          </a:p>
        </p:txBody>
      </p:sp>
      <p:sp>
        <p:nvSpPr>
          <p:cNvPr id="56328" name="Объект 3"/>
          <p:cNvSpPr>
            <a:spLocks noGrp="1"/>
          </p:cNvSpPr>
          <p:nvPr>
            <p:ph idx="1"/>
          </p:nvPr>
        </p:nvSpPr>
        <p:spPr>
          <a:xfrm>
            <a:off x="255588" y="1766095"/>
            <a:ext cx="8699500" cy="4259262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latin typeface="Cambria" pitchFamily="18" charset="0"/>
              </a:rPr>
              <a:t>2015: почти в полтора раза увеличилось число выявленных налоговых преступлений</a:t>
            </a:r>
          </a:p>
          <a:p>
            <a:pPr eaLnBrk="1" hangingPunct="1"/>
            <a:r>
              <a:rPr lang="ru-RU" altLang="ru-RU" sz="2400" dirty="0" smtClean="0">
                <a:latin typeface="Cambria" pitchFamily="18" charset="0"/>
              </a:rPr>
              <a:t>2013-2015: на одну треть выросло число преступлений, связанных с легализацией (обналичиваем) денежных средств </a:t>
            </a:r>
          </a:p>
          <a:p>
            <a:pPr eaLnBrk="1" hangingPunct="1"/>
            <a:r>
              <a:rPr lang="ru-RU" altLang="ru-RU" sz="2400" dirty="0" smtClean="0">
                <a:latin typeface="Cambria" pitchFamily="18" charset="0"/>
              </a:rPr>
              <a:t>2010-2015: почти монотонно возрастало число выявленных преступлений по статье об использовании немаркированных товаров </a:t>
            </a:r>
          </a:p>
          <a:p>
            <a:pPr eaLnBrk="1" hangingPunct="1"/>
            <a:r>
              <a:rPr lang="ru-RU" altLang="ru-RU" sz="2400" dirty="0" smtClean="0">
                <a:latin typeface="Cambria" pitchFamily="18" charset="0"/>
              </a:rPr>
              <a:t>2015: почти удвоилось число единиц контрафактного товара, задержанного таможенными органами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7347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7348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7349" name="Текст 4"/>
          <p:cNvSpPr txBox="1">
            <a:spLocks/>
          </p:cNvSpPr>
          <p:nvPr/>
        </p:nvSpPr>
        <p:spPr bwMode="auto">
          <a:xfrm>
            <a:off x="1146175" y="115888"/>
            <a:ext cx="7929563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</a:rPr>
              <a:t>Тенденция к росту объемов </a:t>
            </a:r>
            <a:r>
              <a:rPr lang="ru-RU" altLang="ru-RU" sz="2800" b="1" dirty="0">
                <a:solidFill>
                  <a:schemeClr val="bg1"/>
                </a:solidFill>
                <a:latin typeface="Cambria" pitchFamily="18" charset="0"/>
              </a:rPr>
              <a:t>изъятой незаконной продукции (пример алкоголя) </a:t>
            </a:r>
            <a:endParaRPr lang="ru-RU" altLang="ru-RU" sz="2800" dirty="0">
              <a:solidFill>
                <a:schemeClr val="bg1"/>
              </a:solidFill>
            </a:endParaRPr>
          </a:p>
        </p:txBody>
      </p:sp>
      <p:sp>
        <p:nvSpPr>
          <p:cNvPr id="57350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>
                <a:solidFill>
                  <a:srgbClr val="FFFFFF"/>
                </a:solidFill>
                <a:latin typeface="Arial" charset="0"/>
              </a:rPr>
              <a:t>Высшая школа экономики, Москва,  2016</a:t>
            </a:r>
          </a:p>
        </p:txBody>
      </p:sp>
      <p:sp>
        <p:nvSpPr>
          <p:cNvPr id="57351" name="Прямоугольник 10"/>
          <p:cNvSpPr>
            <a:spLocks noChangeArrowheads="1"/>
          </p:cNvSpPr>
          <p:nvPr/>
        </p:nvSpPr>
        <p:spPr bwMode="auto">
          <a:xfrm>
            <a:off x="6354763" y="6308725"/>
            <a:ext cx="278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alt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Росстат, РАР</a:t>
            </a:r>
          </a:p>
        </p:txBody>
      </p:sp>
      <p:sp>
        <p:nvSpPr>
          <p:cNvPr id="5735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353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355" name="Rectangle 3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35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57357" name="Объект 7"/>
          <p:cNvGraphicFramePr>
            <a:graphicFrameLocks/>
          </p:cNvGraphicFramePr>
          <p:nvPr/>
        </p:nvGraphicFramePr>
        <p:xfrm>
          <a:off x="347663" y="1446213"/>
          <a:ext cx="8380412" cy="486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3" name="Диаграмма" r:id="rId6" imgW="5505165" imgH="3359187" progId="Excel.Chart.8">
                  <p:embed/>
                </p:oleObj>
              </mc:Choice>
              <mc:Fallback>
                <p:oleObj name="Диаграмма" r:id="rId6" imgW="5505165" imgH="3359187" progId="Excel.Chart.8">
                  <p:embed/>
                  <p:pic>
                    <p:nvPicPr>
                      <p:cNvPr id="0" name="Объект 7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3" y="1446213"/>
                        <a:ext cx="8380412" cy="486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8" name="Rectangle 3"/>
          <p:cNvSpPr>
            <a:spLocks noChangeArrowheads="1"/>
          </p:cNvSpPr>
          <p:nvPr/>
        </p:nvSpPr>
        <p:spPr bwMode="auto">
          <a:xfrm>
            <a:off x="0" y="3360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0419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0420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0421" name="Текст 4"/>
          <p:cNvSpPr txBox="1">
            <a:spLocks/>
          </p:cNvSpPr>
          <p:nvPr/>
        </p:nvSpPr>
        <p:spPr bwMode="auto">
          <a:xfrm>
            <a:off x="1131888" y="114300"/>
            <a:ext cx="818515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800" b="1" dirty="0">
                <a:solidFill>
                  <a:schemeClr val="bg1"/>
                </a:solidFill>
                <a:latin typeface="Cambria" pitchFamily="18" charset="0"/>
              </a:rPr>
              <a:t>Контрафактная (поддельная) продукция </a:t>
            </a:r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</a:rPr>
              <a:t>по мере распространения</a:t>
            </a:r>
            <a:endParaRPr lang="ru-RU" altLang="ru-RU" sz="2800" dirty="0">
              <a:solidFill>
                <a:schemeClr val="bg1"/>
              </a:solidFill>
            </a:endParaRPr>
          </a:p>
        </p:txBody>
      </p:sp>
      <p:pic>
        <p:nvPicPr>
          <p:cNvPr id="60422" name="Picture 6" descr="lab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6089650"/>
            <a:ext cx="857250" cy="571500"/>
          </a:xfrm>
          <a:prstGeom prst="rect">
            <a:avLst/>
          </a:prstGeom>
          <a:solidFill>
            <a:srgbClr val="4F27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>
                <a:solidFill>
                  <a:srgbClr val="FFFFFF"/>
                </a:solidFill>
                <a:latin typeface="Arial" charset="0"/>
              </a:rPr>
              <a:t>Высшая школа экономики, Москва,  2016</a:t>
            </a:r>
          </a:p>
        </p:txBody>
      </p:sp>
      <p:sp>
        <p:nvSpPr>
          <p:cNvPr id="60424" name="Объект 3"/>
          <p:cNvSpPr>
            <a:spLocks noGrp="1"/>
          </p:cNvSpPr>
          <p:nvPr>
            <p:ph idx="1"/>
          </p:nvPr>
        </p:nvSpPr>
        <p:spPr>
          <a:xfrm>
            <a:off x="0" y="1427163"/>
            <a:ext cx="9224963" cy="40735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ru-RU" altLang="ru-RU" smtClean="0">
                <a:latin typeface="Cambria" pitchFamily="18" charset="0"/>
              </a:rPr>
              <a:t>Группа отраслей широкого распространения контрафакта (≈10–20%):                                    изделия легкой промышленности, парфюмерия и косметика, бытовая химия</a:t>
            </a:r>
          </a:p>
          <a:p>
            <a:pPr eaLnBrk="1" hangingPunct="1"/>
            <a:r>
              <a:rPr lang="ru-RU" altLang="ru-RU" smtClean="0">
                <a:latin typeface="Cambria" pitchFamily="18" charset="0"/>
              </a:rPr>
              <a:t>Группа отраслей умеренного распространения контрафакта (в пределах 3–5%): продовольственные товары, табачные изделия, средства по уходу за кожей и волосами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443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444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445" name="Текст 4"/>
          <p:cNvSpPr txBox="1">
            <a:spLocks/>
          </p:cNvSpPr>
          <p:nvPr/>
        </p:nvSpPr>
        <p:spPr bwMode="auto">
          <a:xfrm>
            <a:off x="1212850" y="196850"/>
            <a:ext cx="80121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0" algn="ctr" defTabSz="91440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</a:rPr>
              <a:t>Доля фальсификата в сфере продовольственных товаров</a:t>
            </a:r>
            <a:endParaRPr lang="ru-RU" altLang="ru-RU" sz="2800" dirty="0">
              <a:solidFill>
                <a:schemeClr val="bg1"/>
              </a:solidFill>
            </a:endParaRPr>
          </a:p>
        </p:txBody>
      </p:sp>
      <p:pic>
        <p:nvPicPr>
          <p:cNvPr id="61446" name="Picture 6" descr="lab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6089650"/>
            <a:ext cx="857250" cy="571500"/>
          </a:xfrm>
          <a:prstGeom prst="rect">
            <a:avLst/>
          </a:prstGeom>
          <a:solidFill>
            <a:srgbClr val="4F27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>
                <a:solidFill>
                  <a:srgbClr val="FFFFFF"/>
                </a:solidFill>
                <a:latin typeface="Arial" charset="0"/>
              </a:rPr>
              <a:t>Высшая школа экономики, Москва,  2016</a:t>
            </a:r>
          </a:p>
        </p:txBody>
      </p:sp>
      <p:sp>
        <p:nvSpPr>
          <p:cNvPr id="61448" name="Объект 3"/>
          <p:cNvSpPr>
            <a:spLocks noGrp="1"/>
          </p:cNvSpPr>
          <p:nvPr>
            <p:ph idx="1"/>
          </p:nvPr>
        </p:nvSpPr>
        <p:spPr>
          <a:xfrm>
            <a:off x="0" y="2016125"/>
            <a:ext cx="9224963" cy="40735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ru-RU" altLang="ru-RU" smtClean="0">
                <a:latin typeface="Cambria" pitchFamily="18" charset="0"/>
              </a:rPr>
              <a:t>Молочная продукция 		  ≈ 10-20% </a:t>
            </a:r>
          </a:p>
          <a:p>
            <a:pPr eaLnBrk="1" hangingPunct="1">
              <a:spcAft>
                <a:spcPts val="1200"/>
              </a:spcAft>
            </a:pPr>
            <a:r>
              <a:rPr lang="ru-RU" altLang="ru-RU" smtClean="0">
                <a:latin typeface="Cambria" pitchFamily="18" charset="0"/>
              </a:rPr>
              <a:t>Рыбная продукция 		  ≈ 40-50% </a:t>
            </a:r>
          </a:p>
          <a:p>
            <a:pPr eaLnBrk="1" hangingPunct="1">
              <a:spcAft>
                <a:spcPts val="1200"/>
              </a:spcAft>
            </a:pPr>
            <a:r>
              <a:rPr lang="ru-RU" altLang="ru-RU" smtClean="0">
                <a:latin typeface="Cambria" pitchFamily="18" charset="0"/>
              </a:rPr>
              <a:t>Полусладкие игристые вина ≈ 30%</a:t>
            </a:r>
          </a:p>
        </p:txBody>
      </p:sp>
      <p:pic>
        <p:nvPicPr>
          <p:cNvPr id="61449" name="Picture 2" descr="http://zhivinaturalno.ru/upload/iblock/ccc/ccc343c16729c4b3473022bb037729d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4337050"/>
            <a:ext cx="2309812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0" name="Picture 6" descr="https://rgat.ru/wp-content/uploads/2016/10/%D0%A0%D1%8B%D0%B1%D0%BD%D0%B0%D1%8F-%D0%BC%D1%83%D0%BA%D0%B0-%D0%A2%D0%A3-%D0%BF%D1%80%D0%BE%D1%82%D0%B5%D0%B8%D0%BD-%D0%BE%D1%82-35-%D0%B4%D0%BE-64-%D1%81-%D0%B4%D0%BE%D0%B1%D0%B0%D0%B2%D0%BB%D0%B5%D0%BD%D0%B8%D0%B5%D0%BC-%D0%BC%D1%83%D0%BA%D0%B8-%D0%B6%D0%B8%D0%B2%D0%BE%D1%82%D0%BD%D0%BE%D0%B3%D0%BE-%D0%BF%D1%80%D0%BE%D0%B8%D1%81%D1%85%D0%BE%D0%B6%D0%B4%D0%B5%D0%BD%D0%B8%D1%8F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4445000"/>
            <a:ext cx="22098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1" name="Picture 8" descr="http://cliparts.co/cliparts/6Tr/oEB/6TroEBKa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4151313"/>
            <a:ext cx="1401763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2467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2468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2469" name="Текст 4"/>
          <p:cNvSpPr txBox="1">
            <a:spLocks/>
          </p:cNvSpPr>
          <p:nvPr/>
        </p:nvSpPr>
        <p:spPr bwMode="auto">
          <a:xfrm>
            <a:off x="1323975" y="347663"/>
            <a:ext cx="7820025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b="1">
                <a:solidFill>
                  <a:srgbClr val="FFFFFF"/>
                </a:solidFill>
                <a:latin typeface="Cambria" pitchFamily="18" charset="0"/>
              </a:rPr>
              <a:t>Взлет и падение серого импорта</a:t>
            </a: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2470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>
                <a:solidFill>
                  <a:srgbClr val="FFFFFF"/>
                </a:solidFill>
                <a:latin typeface="Arial" charset="0"/>
              </a:rPr>
              <a:t>Высшая школа экономики, Москва,  2016</a:t>
            </a:r>
          </a:p>
        </p:txBody>
      </p:sp>
      <p:sp>
        <p:nvSpPr>
          <p:cNvPr id="62471" name="Прямоугольник 1"/>
          <p:cNvSpPr>
            <a:spLocks noChangeArrowheads="1"/>
          </p:cNvSpPr>
          <p:nvPr/>
        </p:nvSpPr>
        <p:spPr bwMode="auto">
          <a:xfrm>
            <a:off x="5291138" y="6296025"/>
            <a:ext cx="3910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Источник</a:t>
            </a:r>
            <a:r>
              <a:rPr lang="ru-RU" alt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расчеты по данным МВФ</a:t>
            </a:r>
            <a:endParaRPr lang="ru-RU" altLang="ru-RU" sz="180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62472" name="Диаграмма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435100"/>
            <a:ext cx="8469313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>
                <a:solidFill>
                  <a:srgbClr val="FFFFFF"/>
                </a:solidFill>
                <a:latin typeface="Arial" charset="0"/>
              </a:rPr>
              <a:t>Высшая школа экономики, Москва, </a:t>
            </a:r>
            <a:r>
              <a:rPr lang="en-US" altLang="ru-RU" sz="800">
                <a:solidFill>
                  <a:srgbClr val="FFFFFF"/>
                </a:solidFill>
                <a:latin typeface="Arial" charset="0"/>
              </a:rPr>
              <a:t>2016</a:t>
            </a:r>
            <a:endParaRPr kumimoji="1" lang="ru-RU" altLang="ru-RU" sz="800">
              <a:solidFill>
                <a:srgbClr val="FFFFFF"/>
              </a:solidFill>
              <a:latin typeface="Myriad Pro" charset="0"/>
            </a:endParaRPr>
          </a:p>
        </p:txBody>
      </p:sp>
      <p:sp>
        <p:nvSpPr>
          <p:cNvPr id="63491" name="Title 1"/>
          <p:cNvSpPr txBox="1">
            <a:spLocks/>
          </p:cNvSpPr>
          <p:nvPr/>
        </p:nvSpPr>
        <p:spPr bwMode="auto">
          <a:xfrm>
            <a:off x="1428750" y="428625"/>
            <a:ext cx="74580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FFFFFF"/>
                </a:solidFill>
                <a:latin typeface="Cambria" pitchFamily="18" charset="0"/>
              </a:rPr>
              <a:t>Серый импорт доминирует в импорте одежды и меховых изделий</a:t>
            </a:r>
            <a:endParaRPr lang="en-US" altLang="ru-RU" b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63492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3493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3494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3495" name="Прямоугольник 6"/>
          <p:cNvSpPr>
            <a:spLocks noChangeArrowheads="1"/>
          </p:cNvSpPr>
          <p:nvPr/>
        </p:nvSpPr>
        <p:spPr bwMode="auto">
          <a:xfrm>
            <a:off x="6535738" y="6261100"/>
            <a:ext cx="2508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400" i="1">
                <a:solidFill>
                  <a:srgbClr val="000000"/>
                </a:solidFill>
                <a:latin typeface="Times New Roman" pitchFamily="18" charset="0"/>
              </a:rPr>
              <a:t>Источник:</a:t>
            </a:r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ru-RU" sz="1400">
                <a:solidFill>
                  <a:srgbClr val="000000"/>
                </a:solidFill>
                <a:latin typeface="Times New Roman" pitchFamily="18" charset="0"/>
              </a:rPr>
              <a:t>UN Comtrade</a:t>
            </a:r>
            <a:endParaRPr lang="ru-RU" altLang="ru-RU" sz="140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5588" y="1870075"/>
          <a:ext cx="8788399" cy="3686175"/>
        </p:xfrm>
        <a:graphic>
          <a:graphicData uri="http://schemas.openxmlformats.org/drawingml/2006/table">
            <a:tbl>
              <a:tblPr firstRow="1" firstCol="1" bandRow="1"/>
              <a:tblGrid>
                <a:gridCol w="2591001"/>
                <a:gridCol w="1893525"/>
                <a:gridCol w="2625950"/>
                <a:gridCol w="1677923"/>
              </a:tblGrid>
              <a:tr h="511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Товарные 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категории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Страны ЕАЭС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Страны ЕС и Турция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Китай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51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Верхняя 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одежда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0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71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0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69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0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67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451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Спортивная 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одежда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0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54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0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89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0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41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Меха 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изделия из них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97%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>
                <a:solidFill>
                  <a:srgbClr val="FFFFFF"/>
                </a:solidFill>
                <a:latin typeface="Arial" charset="0"/>
              </a:rPr>
              <a:t>Высшая школа экономики, Москва,  2016</a:t>
            </a:r>
          </a:p>
        </p:txBody>
      </p:sp>
      <p:sp>
        <p:nvSpPr>
          <p:cNvPr id="44035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4036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4037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4038" name="Текст 4"/>
          <p:cNvSpPr txBox="1">
            <a:spLocks/>
          </p:cNvSpPr>
          <p:nvPr/>
        </p:nvSpPr>
        <p:spPr bwMode="auto">
          <a:xfrm>
            <a:off x="722313" y="2836863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5000" b="1">
                <a:solidFill>
                  <a:srgbClr val="1F497D"/>
                </a:solidFill>
                <a:latin typeface="Cambria" pitchFamily="18" charset="0"/>
              </a:rPr>
              <a:t>Характеристика исследования</a:t>
            </a:r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44039" name="Picture 6" descr="la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6089650"/>
            <a:ext cx="857250" cy="571500"/>
          </a:xfrm>
          <a:prstGeom prst="rect">
            <a:avLst/>
          </a:prstGeom>
          <a:solidFill>
            <a:srgbClr val="4F27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4515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4516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4517" name="Текст 4"/>
          <p:cNvSpPr txBox="1">
            <a:spLocks/>
          </p:cNvSpPr>
          <p:nvPr/>
        </p:nvSpPr>
        <p:spPr bwMode="auto">
          <a:xfrm>
            <a:off x="1323975" y="347663"/>
            <a:ext cx="7820025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3600" b="1" dirty="0">
                <a:solidFill>
                  <a:srgbClr val="FFFFFF"/>
                </a:solidFill>
                <a:latin typeface="Cambria" pitchFamily="18" charset="0"/>
              </a:rPr>
              <a:t>Типичная </a:t>
            </a:r>
            <a:r>
              <a:rPr lang="ru-RU" altLang="ru-RU" sz="3600" b="1" dirty="0" smtClean="0">
                <a:solidFill>
                  <a:srgbClr val="FFFFFF"/>
                </a:solidFill>
                <a:latin typeface="Cambria" pitchFamily="18" charset="0"/>
              </a:rPr>
              <a:t>схема серого импорта</a:t>
            </a:r>
            <a:endParaRPr lang="ru-RU" altLang="ru-RU" sz="3600" dirty="0">
              <a:solidFill>
                <a:srgbClr val="FFFFFF"/>
              </a:solidFill>
            </a:endParaRPr>
          </a:p>
        </p:txBody>
      </p:sp>
      <p:sp>
        <p:nvSpPr>
          <p:cNvPr id="6451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>
                <a:solidFill>
                  <a:srgbClr val="FFFFFF"/>
                </a:solidFill>
                <a:latin typeface="Arial" charset="0"/>
              </a:rPr>
              <a:t>Высшая школа экономики, Москва,  2016</a:t>
            </a:r>
          </a:p>
        </p:txBody>
      </p:sp>
      <p:pic>
        <p:nvPicPr>
          <p:cNvPr id="64519" name="Рисунок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435100"/>
            <a:ext cx="8853487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6" descr="lab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6089650"/>
            <a:ext cx="857250" cy="571500"/>
          </a:xfrm>
          <a:prstGeom prst="rect">
            <a:avLst/>
          </a:prstGeom>
          <a:solidFill>
            <a:srgbClr val="4F27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>
                <a:solidFill>
                  <a:srgbClr val="FFFFFF"/>
                </a:solidFill>
                <a:latin typeface="Arial" charset="0"/>
              </a:rPr>
              <a:t>Higher School of Economics , </a:t>
            </a:r>
            <a:r>
              <a:rPr lang="en-US" altLang="ru-RU" sz="800">
                <a:solidFill>
                  <a:srgbClr val="FFFFFF"/>
                </a:solidFill>
                <a:latin typeface="Arial" charset="0"/>
              </a:rPr>
              <a:t>Moscow</a:t>
            </a:r>
            <a:r>
              <a:rPr lang="ru-RU" altLang="ru-RU" sz="800">
                <a:solidFill>
                  <a:srgbClr val="FFFFFF"/>
                </a:solidFill>
                <a:latin typeface="Arial" charset="0"/>
              </a:rPr>
              <a:t>, 2016</a:t>
            </a:r>
          </a:p>
        </p:txBody>
      </p:sp>
      <p:sp>
        <p:nvSpPr>
          <p:cNvPr id="65539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5540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5541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5542" name="Заголовок 1"/>
          <p:cNvSpPr>
            <a:spLocks noGrp="1"/>
          </p:cNvSpPr>
          <p:nvPr>
            <p:ph type="title"/>
          </p:nvPr>
        </p:nvSpPr>
        <p:spPr>
          <a:xfrm>
            <a:off x="1146175" y="66675"/>
            <a:ext cx="8089900" cy="1143000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</a:rPr>
              <a:t>Неучтенное производство доминирует в </a:t>
            </a:r>
            <a:r>
              <a:rPr lang="ru-RU" altLang="ru-RU" sz="2800" b="1" dirty="0">
                <a:solidFill>
                  <a:schemeClr val="bg1"/>
                </a:solidFill>
                <a:latin typeface="Cambria" pitchFamily="18" charset="0"/>
              </a:rPr>
              <a:t>сегменте водки и ликероводочных </a:t>
            </a:r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</a:rPr>
              <a:t>изделий</a:t>
            </a:r>
          </a:p>
        </p:txBody>
      </p:sp>
      <p:pic>
        <p:nvPicPr>
          <p:cNvPr id="65543" name="Picture 6" descr="lab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6089650"/>
            <a:ext cx="857250" cy="571500"/>
          </a:xfrm>
          <a:prstGeom prst="rect">
            <a:avLst/>
          </a:prstGeom>
          <a:solidFill>
            <a:srgbClr val="4F27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5259388"/>
            <a:ext cx="3032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5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4960938"/>
            <a:ext cx="133191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6" name="Прямоугольник 3"/>
          <p:cNvSpPr>
            <a:spLocks noChangeArrowheads="1"/>
          </p:cNvSpPr>
          <p:nvPr/>
        </p:nvSpPr>
        <p:spPr bwMode="auto">
          <a:xfrm>
            <a:off x="344488" y="3875088"/>
            <a:ext cx="3241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Cambria" pitchFamily="18" charset="0"/>
              </a:rPr>
              <a:t>Домашний алкоголь для собственного потребления    и для продажи</a:t>
            </a:r>
            <a:endParaRPr lang="en-US" altLang="ru-RU" sz="180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65547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1274763"/>
            <a:ext cx="1501775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8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524000"/>
            <a:ext cx="1085850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9" name="Прямоугольник 19"/>
          <p:cNvSpPr>
            <a:spLocks noChangeArrowheads="1"/>
          </p:cNvSpPr>
          <p:nvPr/>
        </p:nvSpPr>
        <p:spPr bwMode="auto">
          <a:xfrm>
            <a:off x="4941888" y="2754313"/>
            <a:ext cx="2879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Cambria" pitchFamily="18" charset="0"/>
              </a:rPr>
              <a:t>Недекларируемый алкоголь фабричного производства</a:t>
            </a:r>
            <a:endParaRPr lang="en-US" altLang="ru-RU" sz="180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5550" name="Прямоугольник 8"/>
          <p:cNvSpPr>
            <a:spLocks noChangeArrowheads="1"/>
          </p:cNvSpPr>
          <p:nvPr/>
        </p:nvSpPr>
        <p:spPr bwMode="auto">
          <a:xfrm>
            <a:off x="3586163" y="3860800"/>
            <a:ext cx="5230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Cambria" pitchFamily="18" charset="0"/>
              </a:rPr>
              <a:t>Суррогатный алкоголь и спиртосодержащие жидкости, не предназначенные для пития </a:t>
            </a:r>
            <a:r>
              <a:rPr lang="en-US" altLang="ru-RU" sz="1800">
                <a:solidFill>
                  <a:srgbClr val="000000"/>
                </a:solidFill>
                <a:latin typeface="Cambria" pitchFamily="18" charset="0"/>
              </a:rPr>
              <a:t>(</a:t>
            </a:r>
            <a:r>
              <a:rPr lang="ru-RU" altLang="ru-RU" sz="1800">
                <a:solidFill>
                  <a:srgbClr val="000000"/>
                </a:solidFill>
                <a:latin typeface="Cambria" pitchFamily="18" charset="0"/>
              </a:rPr>
              <a:t>лекарственные препараты, косметические препараты</a:t>
            </a:r>
            <a:r>
              <a:rPr lang="en-US" altLang="ru-RU" sz="1800">
                <a:solidFill>
                  <a:srgbClr val="000000"/>
                </a:solidFill>
                <a:latin typeface="Cambria" pitchFamily="18" charset="0"/>
              </a:rPr>
              <a:t>, </a:t>
            </a:r>
            <a:r>
              <a:rPr lang="ru-RU" altLang="ru-RU" sz="1800">
                <a:solidFill>
                  <a:srgbClr val="000000"/>
                </a:solidFill>
                <a:latin typeface="Cambria" pitchFamily="18" charset="0"/>
              </a:rPr>
              <a:t>бытовая химия</a:t>
            </a:r>
            <a:r>
              <a:rPr lang="en-US" altLang="ru-RU" sz="1800">
                <a:solidFill>
                  <a:srgbClr val="000000"/>
                </a:solidFill>
                <a:latin typeface="Cambria" pitchFamily="18" charset="0"/>
              </a:rPr>
              <a:t>)</a:t>
            </a:r>
          </a:p>
        </p:txBody>
      </p:sp>
      <p:pic>
        <p:nvPicPr>
          <p:cNvPr id="65551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5133975"/>
            <a:ext cx="1085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2" name="Picture 4" descr="http://static6.depositphotos.com/1177025/670/v/450/depositphotos_6709671-Vector-pharma-symbol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0" y="5392738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53" name="Прямоугольник 9"/>
          <p:cNvSpPr>
            <a:spLocks noChangeArrowheads="1"/>
          </p:cNvSpPr>
          <p:nvPr/>
        </p:nvSpPr>
        <p:spPr bwMode="auto">
          <a:xfrm>
            <a:off x="2609850" y="5472113"/>
            <a:ext cx="1544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Cambria" pitchFamily="18" charset="0"/>
              </a:rPr>
              <a:t>20 млн дал</a:t>
            </a:r>
          </a:p>
        </p:txBody>
      </p:sp>
      <p:sp>
        <p:nvSpPr>
          <p:cNvPr id="65554" name="Прямоугольник 26"/>
          <p:cNvSpPr>
            <a:spLocks noChangeArrowheads="1"/>
          </p:cNvSpPr>
          <p:nvPr/>
        </p:nvSpPr>
        <p:spPr bwMode="auto">
          <a:xfrm>
            <a:off x="6473825" y="5503863"/>
            <a:ext cx="160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Cambria" pitchFamily="18" charset="0"/>
              </a:rPr>
              <a:t>28  млн дал</a:t>
            </a:r>
          </a:p>
        </p:txBody>
      </p:sp>
      <p:sp>
        <p:nvSpPr>
          <p:cNvPr id="65555" name="Прямоугольник 28"/>
          <p:cNvSpPr>
            <a:spLocks noChangeArrowheads="1"/>
          </p:cNvSpPr>
          <p:nvPr/>
        </p:nvSpPr>
        <p:spPr bwMode="auto">
          <a:xfrm>
            <a:off x="5324475" y="2154238"/>
            <a:ext cx="1754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Cambria" pitchFamily="18" charset="0"/>
              </a:rPr>
              <a:t>51,5 млн дал</a:t>
            </a:r>
          </a:p>
        </p:txBody>
      </p:sp>
      <p:sp>
        <p:nvSpPr>
          <p:cNvPr id="65556" name="Прямоугольник 30"/>
          <p:cNvSpPr>
            <a:spLocks noChangeArrowheads="1"/>
          </p:cNvSpPr>
          <p:nvPr/>
        </p:nvSpPr>
        <p:spPr bwMode="auto">
          <a:xfrm>
            <a:off x="595313" y="2778125"/>
            <a:ext cx="2879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Cambria" pitchFamily="18" charset="0"/>
              </a:rPr>
              <a:t>Декларируемый алкоголь фабричного производства</a:t>
            </a:r>
            <a:endParaRPr lang="en-US" altLang="ru-RU" sz="180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5557" name="Прямоугольник 31"/>
          <p:cNvSpPr>
            <a:spLocks noChangeArrowheads="1"/>
          </p:cNvSpPr>
          <p:nvPr/>
        </p:nvSpPr>
        <p:spPr bwMode="auto">
          <a:xfrm>
            <a:off x="796925" y="2176463"/>
            <a:ext cx="1755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Cambria" pitchFamily="18" charset="0"/>
              </a:rPr>
              <a:t>70,5 млн дал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6563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6564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6565" name="Текст 4"/>
          <p:cNvSpPr txBox="1">
            <a:spLocks/>
          </p:cNvSpPr>
          <p:nvPr/>
        </p:nvSpPr>
        <p:spPr bwMode="auto">
          <a:xfrm>
            <a:off x="1131887" y="288930"/>
            <a:ext cx="80121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Cambria" pitchFamily="18" charset="0"/>
              </a:rPr>
              <a:t>Транзитные схемы </a:t>
            </a:r>
            <a:r>
              <a:rPr lang="en-US" altLang="ru-RU" b="1" dirty="0" smtClean="0">
                <a:solidFill>
                  <a:schemeClr val="bg1"/>
                </a:solidFill>
                <a:latin typeface="Cambria" pitchFamily="18" charset="0"/>
              </a:rPr>
              <a:t>vs </a:t>
            </a:r>
            <a:r>
              <a:rPr lang="ru-RU" altLang="ru-RU" b="1" dirty="0" smtClean="0">
                <a:solidFill>
                  <a:schemeClr val="bg1"/>
                </a:solidFill>
                <a:latin typeface="Cambria" pitchFamily="18" charset="0"/>
              </a:rPr>
              <a:t>эмбарго</a:t>
            </a: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66566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>
                <a:solidFill>
                  <a:srgbClr val="FFFFFF"/>
                </a:solidFill>
                <a:latin typeface="Arial" charset="0"/>
              </a:rPr>
              <a:t>Высшая школа экономики, Москва,  2016</a:t>
            </a:r>
          </a:p>
        </p:txBody>
      </p:sp>
      <p:sp>
        <p:nvSpPr>
          <p:cNvPr id="66567" name="Объект 3"/>
          <p:cNvSpPr>
            <a:spLocks noGrp="1"/>
          </p:cNvSpPr>
          <p:nvPr>
            <p:ph idx="1"/>
          </p:nvPr>
        </p:nvSpPr>
        <p:spPr>
          <a:xfrm>
            <a:off x="0" y="1770542"/>
            <a:ext cx="9224963" cy="4073525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latin typeface="Cambria" pitchFamily="18" charset="0"/>
              </a:rPr>
              <a:t>2014-2015: Импорт сыра и творога из Нидерландов в Россию сокращается в 2 раза,   а в Беларусь увеличивается  в 10 раз. Доля Беларуси в импорте в Россию сыра и сливочного масла вырастает с 25-30% до 80% </a:t>
            </a:r>
          </a:p>
          <a:p>
            <a:pPr eaLnBrk="1" hangingPunct="1">
              <a:spcAft>
                <a:spcPts val="1200"/>
              </a:spcAft>
            </a:pPr>
            <a:r>
              <a:rPr lang="ru-RU" altLang="ru-RU" sz="2800" dirty="0" smtClean="0">
                <a:latin typeface="Cambria" pitchFamily="18" charset="0"/>
              </a:rPr>
              <a:t>Импорт польских фруктов в Россию падает в   2 раза, а в Беларусь возрастает 1,7 раза. Поставки из Беларуси в Россию возрастают в 6 раз</a:t>
            </a:r>
          </a:p>
        </p:txBody>
      </p:sp>
      <p:pic>
        <p:nvPicPr>
          <p:cNvPr id="66568" name="Picture 2" descr="http://novved.ru/images/NEWS/15.03.16/55e95ac2c955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0" y="5070475"/>
            <a:ext cx="2103438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7587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7588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7589" name="Текст 4"/>
          <p:cNvSpPr txBox="1">
            <a:spLocks/>
          </p:cNvSpPr>
          <p:nvPr/>
        </p:nvSpPr>
        <p:spPr bwMode="auto">
          <a:xfrm>
            <a:off x="1296988" y="-23813"/>
            <a:ext cx="792797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b="1" dirty="0">
                <a:solidFill>
                  <a:srgbClr val="FFFFFF"/>
                </a:solidFill>
                <a:latin typeface="Cambria" pitchFamily="18" charset="0"/>
              </a:rPr>
              <a:t>Рынки незаконной продукции </a:t>
            </a:r>
            <a:r>
              <a:rPr lang="ru-RU" altLang="ru-RU" b="1" dirty="0" smtClean="0">
                <a:solidFill>
                  <a:srgbClr val="FFFFFF"/>
                </a:solidFill>
                <a:latin typeface="Cambria" pitchFamily="18" charset="0"/>
              </a:rPr>
              <a:t>постоянно эволюционируют</a:t>
            </a:r>
            <a:endParaRPr lang="ru-RU" altLang="ru-RU" dirty="0">
              <a:solidFill>
                <a:srgbClr val="FFFFFF"/>
              </a:solidFill>
            </a:endParaRPr>
          </a:p>
        </p:txBody>
      </p:sp>
      <p:pic>
        <p:nvPicPr>
          <p:cNvPr id="67590" name="Picture 6" descr="lab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6089650"/>
            <a:ext cx="857250" cy="571500"/>
          </a:xfrm>
          <a:prstGeom prst="rect">
            <a:avLst/>
          </a:prstGeom>
          <a:solidFill>
            <a:srgbClr val="4F27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>
                <a:solidFill>
                  <a:srgbClr val="FFFFFF"/>
                </a:solidFill>
                <a:latin typeface="Arial" charset="0"/>
              </a:rPr>
              <a:t>Высшая школа экономики, Москва,  2016</a:t>
            </a:r>
          </a:p>
        </p:txBody>
      </p:sp>
      <p:sp>
        <p:nvSpPr>
          <p:cNvPr id="67592" name="Объект 3"/>
          <p:cNvSpPr>
            <a:spLocks noGrp="1"/>
          </p:cNvSpPr>
          <p:nvPr>
            <p:ph idx="1"/>
          </p:nvPr>
        </p:nvSpPr>
        <p:spPr>
          <a:xfrm>
            <a:off x="0" y="1282383"/>
            <a:ext cx="8958263" cy="4073525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latin typeface="Cambria" pitchFamily="18" charset="0"/>
              </a:rPr>
              <a:t>Переход от кустарного к промышленному производству</a:t>
            </a:r>
          </a:p>
          <a:p>
            <a:pPr eaLnBrk="1" hangingPunct="1"/>
            <a:r>
              <a:rPr lang="ru-RU" altLang="ru-RU" sz="2800" dirty="0" smtClean="0">
                <a:latin typeface="Cambria" pitchFamily="18" charset="0"/>
              </a:rPr>
              <a:t>После девальвации рубля перемещение части незаконного производства в Россию</a:t>
            </a:r>
          </a:p>
          <a:p>
            <a:pPr eaLnBrk="1" hangingPunct="1"/>
            <a:r>
              <a:rPr lang="ru-RU" altLang="ru-RU" sz="2800" dirty="0" smtClean="0">
                <a:latin typeface="Cambria" pitchFamily="18" charset="0"/>
              </a:rPr>
              <a:t>Повышение качества поддельной продукции</a:t>
            </a:r>
          </a:p>
          <a:p>
            <a:pPr eaLnBrk="1" hangingPunct="1"/>
            <a:r>
              <a:rPr lang="ru-RU" altLang="ru-RU" sz="2800" dirty="0" smtClean="0">
                <a:latin typeface="Cambria" pitchFamily="18" charset="0"/>
              </a:rPr>
              <a:t>Вытеснение незаконной продукции в регионы и поселения с менее эффективным контролем над рынками и меньшей требовательностью покупателей</a:t>
            </a:r>
          </a:p>
          <a:p>
            <a:pPr eaLnBrk="1" hangingPunct="1"/>
            <a:r>
              <a:rPr lang="ru-RU" altLang="ru-RU" sz="2800" dirty="0" smtClean="0">
                <a:latin typeface="Cambria" pitchFamily="18" charset="0"/>
              </a:rPr>
              <a:t>Сочетание выгодных цен на нелегальную продукцию и прямого обмана покупателей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8611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8612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8613" name="Текст 4"/>
          <p:cNvSpPr txBox="1">
            <a:spLocks/>
          </p:cNvSpPr>
          <p:nvPr/>
        </p:nvSpPr>
        <p:spPr bwMode="auto">
          <a:xfrm>
            <a:off x="1296988" y="92075"/>
            <a:ext cx="792797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b="1">
                <a:solidFill>
                  <a:srgbClr val="FFFFFF"/>
                </a:solidFill>
                <a:latin typeface="Cambria" pitchFamily="18" charset="0"/>
              </a:rPr>
              <a:t>Цены не всегда являются надежным индикатором</a:t>
            </a:r>
            <a:endParaRPr lang="ru-RU" altLang="ru-RU">
              <a:solidFill>
                <a:srgbClr val="FFFFFF"/>
              </a:solidFill>
            </a:endParaRPr>
          </a:p>
        </p:txBody>
      </p:sp>
      <p:pic>
        <p:nvPicPr>
          <p:cNvPr id="68614" name="Picture 6" descr="lab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6089650"/>
            <a:ext cx="857250" cy="571500"/>
          </a:xfrm>
          <a:prstGeom prst="rect">
            <a:avLst/>
          </a:prstGeom>
          <a:solidFill>
            <a:srgbClr val="4F27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5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>
                <a:solidFill>
                  <a:srgbClr val="FFFFFF"/>
                </a:solidFill>
                <a:latin typeface="Arial" charset="0"/>
              </a:rPr>
              <a:t>Высшая школа экономики, Москва,  2016</a:t>
            </a:r>
          </a:p>
        </p:txBody>
      </p:sp>
      <p:sp>
        <p:nvSpPr>
          <p:cNvPr id="68616" name="Объект 3"/>
          <p:cNvSpPr>
            <a:spLocks noGrp="1"/>
          </p:cNvSpPr>
          <p:nvPr>
            <p:ph idx="1"/>
          </p:nvPr>
        </p:nvSpPr>
        <p:spPr>
          <a:xfrm>
            <a:off x="0" y="1395730"/>
            <a:ext cx="9224963" cy="4073525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latin typeface="Cambria" pitchFamily="18" charset="0"/>
              </a:rPr>
              <a:t>Разница между розничными ценами добросовестных и сомнительных продавцов может достигать 2-3 раз, а в случае «дубликатов» (откровенных подделок) более чем 10 раз</a:t>
            </a:r>
          </a:p>
          <a:p>
            <a:pPr eaLnBrk="1" hangingPunct="1"/>
            <a:r>
              <a:rPr lang="ru-RU" altLang="ru-RU" sz="2800" dirty="0" smtClean="0">
                <a:latin typeface="Cambria" pitchFamily="18" charset="0"/>
              </a:rPr>
              <a:t>Однако по многим товарам ценовые отличия незаконной продукции не больше 10-15%</a:t>
            </a:r>
          </a:p>
          <a:p>
            <a:pPr eaLnBrk="1" hangingPunct="1"/>
            <a:r>
              <a:rPr lang="ru-RU" altLang="ru-RU" sz="2800" dirty="0" smtClean="0">
                <a:latin typeface="Cambria" pitchFamily="18" charset="0"/>
              </a:rPr>
              <a:t>По некоторым товарам незаконная продукция может быть дороже законной</a:t>
            </a:r>
          </a:p>
          <a:p>
            <a:pPr eaLnBrk="1" hangingPunct="1"/>
            <a:r>
              <a:rPr lang="ru-RU" altLang="ru-RU" sz="2800" dirty="0" smtClean="0">
                <a:latin typeface="Cambria" pitchFamily="18" charset="0"/>
              </a:rPr>
              <a:t>Крупные легальные игроки применяют большие ценовые скидки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9635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9636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9637" name="Текст 4"/>
          <p:cNvSpPr txBox="1">
            <a:spLocks/>
          </p:cNvSpPr>
          <p:nvPr/>
        </p:nvSpPr>
        <p:spPr bwMode="auto">
          <a:xfrm>
            <a:off x="900381" y="68263"/>
            <a:ext cx="8463957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</a:rPr>
              <a:t>Переориентация каналов </a:t>
            </a:r>
          </a:p>
          <a:p>
            <a:pPr algn="ctr" defTabSz="91440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</a:rPr>
              <a:t>распространения </a:t>
            </a:r>
            <a:r>
              <a:rPr lang="ru-RU" altLang="ru-RU" sz="2800" b="1" dirty="0">
                <a:solidFill>
                  <a:schemeClr val="bg1"/>
                </a:solidFill>
                <a:latin typeface="Cambria" pitchFamily="18" charset="0"/>
              </a:rPr>
              <a:t>незаконной продукции</a:t>
            </a:r>
            <a:endParaRPr lang="ru-RU" altLang="ru-RU" sz="2800" dirty="0">
              <a:solidFill>
                <a:schemeClr val="bg1"/>
              </a:solidFill>
            </a:endParaRPr>
          </a:p>
        </p:txBody>
      </p:sp>
      <p:pic>
        <p:nvPicPr>
          <p:cNvPr id="69638" name="Picture 6" descr="lab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6089650"/>
            <a:ext cx="857250" cy="571500"/>
          </a:xfrm>
          <a:prstGeom prst="rect">
            <a:avLst/>
          </a:prstGeom>
          <a:solidFill>
            <a:srgbClr val="4F27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>
                <a:solidFill>
                  <a:srgbClr val="FFFFFF"/>
                </a:solidFill>
                <a:latin typeface="Arial" charset="0"/>
              </a:rPr>
              <a:t>Высшая школа экономики, Москва,  2016</a:t>
            </a:r>
          </a:p>
        </p:txBody>
      </p:sp>
      <p:sp>
        <p:nvSpPr>
          <p:cNvPr id="69640" name="Объект 3"/>
          <p:cNvSpPr>
            <a:spLocks noGrp="1"/>
          </p:cNvSpPr>
          <p:nvPr>
            <p:ph idx="1"/>
          </p:nvPr>
        </p:nvSpPr>
        <p:spPr>
          <a:xfrm>
            <a:off x="0" y="1401763"/>
            <a:ext cx="9224963" cy="4073525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latin typeface="Cambria" pitchFamily="18" charset="0"/>
              </a:rPr>
              <a:t>Часть нелегально произведенной продукции реализуется через легальную розницу </a:t>
            </a:r>
          </a:p>
          <a:p>
            <a:pPr eaLnBrk="1" hangingPunct="1"/>
            <a:r>
              <a:rPr lang="ru-RU" altLang="ru-RU" sz="2800" dirty="0" smtClean="0">
                <a:latin typeface="Cambria" pitchFamily="18" charset="0"/>
              </a:rPr>
              <a:t>Эта часть снижается: нелегально произведенная продукция перетекает в нелегальную розницу</a:t>
            </a:r>
          </a:p>
          <a:p>
            <a:pPr eaLnBrk="1" hangingPunct="1"/>
            <a:r>
              <a:rPr lang="ru-RU" altLang="ru-RU" sz="2800" dirty="0" smtClean="0">
                <a:latin typeface="Cambria" pitchFamily="18" charset="0"/>
              </a:rPr>
              <a:t>Рост сетевой торговли (</a:t>
            </a:r>
            <a:r>
              <a:rPr lang="en-US" altLang="ru-RU" sz="2800" dirty="0" smtClean="0">
                <a:latin typeface="Cambria" pitchFamily="18" charset="0"/>
              </a:rPr>
              <a:t>&gt;</a:t>
            </a:r>
            <a:r>
              <a:rPr lang="ru-RU" altLang="ru-RU" sz="2800" dirty="0" smtClean="0">
                <a:latin typeface="Cambria" pitchFamily="18" charset="0"/>
              </a:rPr>
              <a:t> 50%) и снижение доли розничных рынков (в среднем 8%, по отдельным рынкам до 40%) как факторы снижения риска</a:t>
            </a:r>
          </a:p>
          <a:p>
            <a:pPr eaLnBrk="1" hangingPunct="1"/>
            <a:r>
              <a:rPr lang="ru-RU" altLang="ru-RU" sz="2800" dirty="0" smtClean="0">
                <a:latin typeface="Cambria" pitchFamily="18" charset="0"/>
              </a:rPr>
              <a:t>Повышение доли интернет торговли (1-8%), в том числе трансграничной торговли, как фактор повышения риска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>
                <a:solidFill>
                  <a:srgbClr val="FFFFFF"/>
                </a:solidFill>
                <a:latin typeface="Arial" charset="0"/>
              </a:rPr>
              <a:t>Высшая школа экономики, Москва,  2016</a:t>
            </a:r>
          </a:p>
        </p:txBody>
      </p:sp>
      <p:sp>
        <p:nvSpPr>
          <p:cNvPr id="44035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4036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4037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4038" name="Текст 4"/>
          <p:cNvSpPr txBox="1">
            <a:spLocks/>
          </p:cNvSpPr>
          <p:nvPr/>
        </p:nvSpPr>
        <p:spPr bwMode="auto">
          <a:xfrm>
            <a:off x="255588" y="2427764"/>
            <a:ext cx="8561387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None/>
            </a:pPr>
            <a:r>
              <a:rPr lang="ru-RU" altLang="ru-RU" sz="3600" b="1" dirty="0" smtClean="0">
                <a:latin typeface="Cambria" pitchFamily="18" charset="0"/>
              </a:rPr>
              <a:t>Фискальная политика может стимулировать рост незаконного оборота </a:t>
            </a:r>
          </a:p>
          <a:p>
            <a:pPr algn="ctr" defTabSz="914400" eaLnBrk="1" hangingPunct="1">
              <a:spcBef>
                <a:spcPct val="0"/>
              </a:spcBef>
              <a:buNone/>
            </a:pPr>
            <a:r>
              <a:rPr lang="ru-RU" altLang="ru-RU" sz="3600" b="1" dirty="0" smtClean="0">
                <a:latin typeface="Cambria" pitchFamily="18" charset="0"/>
              </a:rPr>
              <a:t>(пример повышения акцизов)</a:t>
            </a:r>
            <a:endParaRPr lang="ru-RU" altLang="ru-RU" sz="3600" dirty="0"/>
          </a:p>
        </p:txBody>
      </p:sp>
      <p:pic>
        <p:nvPicPr>
          <p:cNvPr id="44039" name="Picture 6" descr="lab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6089650"/>
            <a:ext cx="857250" cy="571500"/>
          </a:xfrm>
          <a:prstGeom prst="rect">
            <a:avLst/>
          </a:prstGeom>
          <a:solidFill>
            <a:srgbClr val="4F27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28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0659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0660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0661" name="Текст 4"/>
          <p:cNvSpPr txBox="1">
            <a:spLocks/>
          </p:cNvSpPr>
          <p:nvPr/>
        </p:nvSpPr>
        <p:spPr bwMode="auto">
          <a:xfrm>
            <a:off x="1296988" y="230663"/>
            <a:ext cx="792797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3600" b="1" dirty="0" smtClean="0">
                <a:solidFill>
                  <a:srgbClr val="FFFFFF"/>
                </a:solidFill>
                <a:latin typeface="Cambria" pitchFamily="18" charset="0"/>
              </a:rPr>
              <a:t>Общая логика процесса</a:t>
            </a:r>
            <a:endParaRPr lang="ru-RU" altLang="ru-RU" sz="3600" dirty="0">
              <a:solidFill>
                <a:srgbClr val="FFFFFF"/>
              </a:solidFill>
            </a:endParaRPr>
          </a:p>
        </p:txBody>
      </p:sp>
      <p:pic>
        <p:nvPicPr>
          <p:cNvPr id="70662" name="Picture 6" descr="lab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6089650"/>
            <a:ext cx="857250" cy="571500"/>
          </a:xfrm>
          <a:prstGeom prst="rect">
            <a:avLst/>
          </a:prstGeom>
          <a:solidFill>
            <a:srgbClr val="4F27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>
                <a:solidFill>
                  <a:srgbClr val="FFFFFF"/>
                </a:solidFill>
                <a:latin typeface="Arial" charset="0"/>
              </a:rPr>
              <a:t>Высшая школа экономики, Москва,  2016</a:t>
            </a:r>
          </a:p>
        </p:txBody>
      </p:sp>
      <p:sp>
        <p:nvSpPr>
          <p:cNvPr id="70664" name="Объект 3"/>
          <p:cNvSpPr>
            <a:spLocks noGrp="1"/>
          </p:cNvSpPr>
          <p:nvPr>
            <p:ph idx="1"/>
          </p:nvPr>
        </p:nvSpPr>
        <p:spPr>
          <a:xfrm>
            <a:off x="0" y="1520080"/>
            <a:ext cx="8982075" cy="4073525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latin typeface="Cambria" pitchFamily="18" charset="0"/>
              </a:rPr>
              <a:t>Ускоренное повышение ставок акциза приводит к росту потребительских цен </a:t>
            </a:r>
          </a:p>
          <a:p>
            <a:pPr eaLnBrk="1" hangingPunct="1"/>
            <a:r>
              <a:rPr lang="ru-RU" altLang="ru-RU" sz="2800" dirty="0" smtClean="0">
                <a:latin typeface="Cambria" pitchFamily="18" charset="0"/>
              </a:rPr>
              <a:t>На фоне экономического кризиса падают продажи легальной продукции </a:t>
            </a:r>
          </a:p>
          <a:p>
            <a:pPr eaLnBrk="1" hangingPunct="1"/>
            <a:r>
              <a:rPr lang="ru-RU" altLang="ru-RU" sz="2800" dirty="0" smtClean="0">
                <a:latin typeface="Cambria" pitchFamily="18" charset="0"/>
              </a:rPr>
              <a:t>Легальный продукт частично замещается нелегальной продукцией</a:t>
            </a:r>
          </a:p>
          <a:p>
            <a:pPr eaLnBrk="1" hangingPunct="1"/>
            <a:r>
              <a:rPr lang="ru-RU" altLang="ru-RU" sz="2800" dirty="0" smtClean="0">
                <a:latin typeface="Cambria" pitchFamily="18" charset="0"/>
              </a:rPr>
              <a:t>Объем акцизных сборов растет с замедлением и с отставанием от роста ставки акциза, а в определенный момент начинает сокращаться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1683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1684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1685" name="Текст 4"/>
          <p:cNvSpPr txBox="1">
            <a:spLocks/>
          </p:cNvSpPr>
          <p:nvPr/>
        </p:nvSpPr>
        <p:spPr bwMode="auto">
          <a:xfrm>
            <a:off x="1354138" y="0"/>
            <a:ext cx="7721600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b="1" dirty="0">
                <a:solidFill>
                  <a:srgbClr val="FFFFFF"/>
                </a:solidFill>
                <a:latin typeface="Cambria" pitchFamily="18" charset="0"/>
              </a:rPr>
              <a:t>Потребительские цены </a:t>
            </a:r>
            <a:r>
              <a:rPr lang="ru-RU" altLang="ru-RU" b="1" dirty="0" smtClean="0">
                <a:solidFill>
                  <a:srgbClr val="FFFFFF"/>
                </a:solidFill>
                <a:latin typeface="Cambria" pitchFamily="18" charset="0"/>
              </a:rPr>
              <a:t>на алкоголь растут </a:t>
            </a:r>
            <a:r>
              <a:rPr lang="ru-RU" altLang="ru-RU" b="1" dirty="0">
                <a:solidFill>
                  <a:srgbClr val="FFFFFF"/>
                </a:solidFill>
                <a:latin typeface="Cambria" pitchFamily="18" charset="0"/>
              </a:rPr>
              <a:t>вслед за ростом акцизов</a:t>
            </a:r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71686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>
                <a:solidFill>
                  <a:srgbClr val="FFFFFF"/>
                </a:solidFill>
                <a:latin typeface="Arial" charset="0"/>
              </a:rPr>
              <a:t>Высшая школа экономики, Москва,  2016</a:t>
            </a:r>
          </a:p>
        </p:txBody>
      </p:sp>
      <p:sp>
        <p:nvSpPr>
          <p:cNvPr id="71687" name="Прямоугольник 10"/>
          <p:cNvSpPr>
            <a:spLocks noChangeArrowheads="1"/>
          </p:cNvSpPr>
          <p:nvPr/>
        </p:nvSpPr>
        <p:spPr bwMode="auto">
          <a:xfrm>
            <a:off x="6573838" y="6308725"/>
            <a:ext cx="2570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Источник</a:t>
            </a:r>
            <a:r>
              <a:rPr lang="ru-RU" alt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Росстат, РАР</a:t>
            </a:r>
            <a:endParaRPr lang="ru-RU" altLang="ru-RU" sz="180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7168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graphicFrame>
        <p:nvGraphicFramePr>
          <p:cNvPr id="71689" name="Объект 2"/>
          <p:cNvGraphicFramePr>
            <a:graphicFrameLocks/>
          </p:cNvGraphicFramePr>
          <p:nvPr/>
        </p:nvGraphicFramePr>
        <p:xfrm>
          <a:off x="255588" y="1435100"/>
          <a:ext cx="8286750" cy="470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4" name="Диаграмма" r:id="rId5" imgW="5950212" imgH="3737172" progId="Excel.Chart.8">
                  <p:embed/>
                </p:oleObj>
              </mc:Choice>
              <mc:Fallback>
                <p:oleObj name="Диаграмма" r:id="rId5" imgW="5950212" imgH="3737172" progId="Excel.Chart.8">
                  <p:embed/>
                  <p:pic>
                    <p:nvPicPr>
                      <p:cNvPr id="0" name="Объект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8" y="1435100"/>
                        <a:ext cx="8286750" cy="470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0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2707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2708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2709" name="Текст 4"/>
          <p:cNvSpPr txBox="1">
            <a:spLocks/>
          </p:cNvSpPr>
          <p:nvPr/>
        </p:nvSpPr>
        <p:spPr bwMode="auto">
          <a:xfrm>
            <a:off x="1354138" y="0"/>
            <a:ext cx="7721600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b="1" dirty="0">
                <a:solidFill>
                  <a:srgbClr val="FFFFFF"/>
                </a:solidFill>
                <a:latin typeface="Cambria" pitchFamily="18" charset="0"/>
              </a:rPr>
              <a:t>Продажи легальной </a:t>
            </a:r>
            <a:r>
              <a:rPr lang="ru-RU" altLang="ru-RU" b="1" dirty="0" smtClean="0">
                <a:solidFill>
                  <a:srgbClr val="FFFFFF"/>
                </a:solidFill>
                <a:latin typeface="Cambria" pitchFamily="18" charset="0"/>
              </a:rPr>
              <a:t>алкогольной продукции </a:t>
            </a:r>
            <a:r>
              <a:rPr lang="ru-RU" altLang="ru-RU" b="1" dirty="0">
                <a:solidFill>
                  <a:srgbClr val="FFFFFF"/>
                </a:solidFill>
                <a:latin typeface="Cambria" pitchFamily="18" charset="0"/>
              </a:rPr>
              <a:t>снижаются</a:t>
            </a:r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72710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>
                <a:solidFill>
                  <a:srgbClr val="FFFFFF"/>
                </a:solidFill>
                <a:latin typeface="Arial" charset="0"/>
              </a:rPr>
              <a:t>Высшая школа экономики, Москва,  2016</a:t>
            </a:r>
          </a:p>
        </p:txBody>
      </p:sp>
      <p:sp>
        <p:nvSpPr>
          <p:cNvPr id="72711" name="Прямоугольник 10"/>
          <p:cNvSpPr>
            <a:spLocks noChangeArrowheads="1"/>
          </p:cNvSpPr>
          <p:nvPr/>
        </p:nvSpPr>
        <p:spPr bwMode="auto">
          <a:xfrm>
            <a:off x="6864350" y="6308725"/>
            <a:ext cx="2279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Источник</a:t>
            </a:r>
            <a:r>
              <a:rPr lang="ru-RU" alt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Росстат</a:t>
            </a:r>
            <a:endParaRPr lang="ru-RU" altLang="ru-RU" sz="180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727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2713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27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533525"/>
            <a:ext cx="8823325" cy="456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5059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5060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5061" name="Текст 4"/>
          <p:cNvSpPr txBox="1">
            <a:spLocks/>
          </p:cNvSpPr>
          <p:nvPr/>
        </p:nvSpPr>
        <p:spPr bwMode="auto">
          <a:xfrm>
            <a:off x="1131888" y="185738"/>
            <a:ext cx="8012112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4000" b="1">
                <a:solidFill>
                  <a:srgbClr val="FFFFFF"/>
                </a:solidFill>
                <a:latin typeface="Cambria" pitchFamily="18" charset="0"/>
              </a:rPr>
              <a:t>Проблема</a:t>
            </a:r>
            <a:endParaRPr lang="ru-RU" altLang="ru-RU" sz="4000">
              <a:solidFill>
                <a:srgbClr val="FFFFFF"/>
              </a:solidFill>
            </a:endParaRPr>
          </a:p>
        </p:txBody>
      </p:sp>
      <p:pic>
        <p:nvPicPr>
          <p:cNvPr id="45062" name="Picture 6" descr="la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6089650"/>
            <a:ext cx="857250" cy="571500"/>
          </a:xfrm>
          <a:prstGeom prst="rect">
            <a:avLst/>
          </a:prstGeom>
          <a:solidFill>
            <a:srgbClr val="4F27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>
                <a:solidFill>
                  <a:srgbClr val="FFFFFF"/>
                </a:solidFill>
                <a:latin typeface="Arial" charset="0"/>
              </a:rPr>
              <a:t>Высшая школа экономики, Москва,  2016</a:t>
            </a:r>
          </a:p>
        </p:txBody>
      </p:sp>
      <p:sp>
        <p:nvSpPr>
          <p:cNvPr id="45064" name="Объект 3"/>
          <p:cNvSpPr>
            <a:spLocks noGrp="1"/>
          </p:cNvSpPr>
          <p:nvPr>
            <p:ph idx="1"/>
          </p:nvPr>
        </p:nvSpPr>
        <p:spPr>
          <a:xfrm>
            <a:off x="255588" y="1611313"/>
            <a:ext cx="8680450" cy="4525962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latin typeface="Cambria" pitchFamily="18" charset="0"/>
              </a:rPr>
              <a:t>Россия переживает экономический кризис. При снижении реальных располагаемых доходов потребители переключаются на более дешевые виды товаров и менее требовательно относятся к их происхождению и качеству. Все это создает условия для распространения незаконного оборота продукции</a:t>
            </a: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3731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3732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3733" name="Текст 4"/>
          <p:cNvSpPr txBox="1">
            <a:spLocks/>
          </p:cNvSpPr>
          <p:nvPr/>
        </p:nvSpPr>
        <p:spPr bwMode="auto">
          <a:xfrm>
            <a:off x="1354138" y="0"/>
            <a:ext cx="7721600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b="1" dirty="0">
                <a:solidFill>
                  <a:srgbClr val="FFFFFF"/>
                </a:solidFill>
                <a:latin typeface="Cambria" pitchFamily="18" charset="0"/>
              </a:rPr>
              <a:t>Рост </a:t>
            </a:r>
            <a:r>
              <a:rPr lang="ru-RU" altLang="ru-RU" b="1" dirty="0" smtClean="0">
                <a:solidFill>
                  <a:srgbClr val="FFFFFF"/>
                </a:solidFill>
                <a:latin typeface="Cambria" pitchFamily="18" charset="0"/>
              </a:rPr>
              <a:t>акцизных </a:t>
            </a:r>
            <a:r>
              <a:rPr lang="ru-RU" altLang="ru-RU" b="1" dirty="0">
                <a:solidFill>
                  <a:srgbClr val="FFFFFF"/>
                </a:solidFill>
                <a:latin typeface="Cambria" pitchFamily="18" charset="0"/>
              </a:rPr>
              <a:t>сборов замедляется    и начинается их снижение</a:t>
            </a:r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73734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>
                <a:solidFill>
                  <a:srgbClr val="FFFFFF"/>
                </a:solidFill>
                <a:latin typeface="Arial" charset="0"/>
              </a:rPr>
              <a:t>Высшая школа экономики, Москва,  2016</a:t>
            </a:r>
          </a:p>
        </p:txBody>
      </p:sp>
      <p:sp>
        <p:nvSpPr>
          <p:cNvPr id="73735" name="Прямоугольник 10"/>
          <p:cNvSpPr>
            <a:spLocks noChangeArrowheads="1"/>
          </p:cNvSpPr>
          <p:nvPr/>
        </p:nvSpPr>
        <p:spPr bwMode="auto">
          <a:xfrm>
            <a:off x="5127625" y="6308725"/>
            <a:ext cx="4016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Источник</a:t>
            </a:r>
            <a:r>
              <a:rPr lang="ru-RU" alt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Федеральное Казначейство</a:t>
            </a:r>
            <a:endParaRPr lang="ru-RU" altLang="ru-RU" sz="180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7373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3737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37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graphicFrame>
        <p:nvGraphicFramePr>
          <p:cNvPr id="73739" name="Объект 4"/>
          <p:cNvGraphicFramePr>
            <a:graphicFrameLocks/>
          </p:cNvGraphicFramePr>
          <p:nvPr/>
        </p:nvGraphicFramePr>
        <p:xfrm>
          <a:off x="255588" y="1343025"/>
          <a:ext cx="8389937" cy="494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4" name="Диаграмма" r:id="rId5" imgW="5714932" imgH="3665304" progId="Excel.Chart.8">
                  <p:embed/>
                </p:oleObj>
              </mc:Choice>
              <mc:Fallback>
                <p:oleObj name="Диаграмма" r:id="rId5" imgW="5714932" imgH="3665304" progId="Excel.Chart.8">
                  <p:embed/>
                  <p:pic>
                    <p:nvPicPr>
                      <p:cNvPr id="0" name="Объект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8" y="1343025"/>
                        <a:ext cx="8389937" cy="494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0" name="Rectangle 3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4755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4756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4757" name="Текст 4"/>
          <p:cNvSpPr txBox="1">
            <a:spLocks/>
          </p:cNvSpPr>
          <p:nvPr/>
        </p:nvSpPr>
        <p:spPr bwMode="auto">
          <a:xfrm>
            <a:off x="1172818" y="-74406"/>
            <a:ext cx="8052146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600" b="1" dirty="0" smtClean="0">
                <a:solidFill>
                  <a:schemeClr val="bg1"/>
                </a:solidFill>
                <a:latin typeface="Cambria" pitchFamily="18" charset="0"/>
              </a:rPr>
              <a:t>Отсутствие гармонизации акцизов между странами </a:t>
            </a:r>
            <a:r>
              <a:rPr lang="ru-RU" altLang="ru-RU" sz="2600" b="1" dirty="0">
                <a:solidFill>
                  <a:schemeClr val="bg1"/>
                </a:solidFill>
                <a:latin typeface="Cambria" pitchFamily="18" charset="0"/>
              </a:rPr>
              <a:t>ЕАЭС способствует </a:t>
            </a:r>
            <a:r>
              <a:rPr lang="ru-RU" altLang="ru-RU" sz="2600" b="1" dirty="0" smtClean="0">
                <a:solidFill>
                  <a:schemeClr val="bg1"/>
                </a:solidFill>
                <a:latin typeface="Cambria" pitchFamily="18" charset="0"/>
              </a:rPr>
              <a:t>росту незаконному </a:t>
            </a:r>
            <a:r>
              <a:rPr lang="ru-RU" altLang="ru-RU" sz="2600" b="1" dirty="0">
                <a:solidFill>
                  <a:schemeClr val="bg1"/>
                </a:solidFill>
                <a:latin typeface="Cambria" pitchFamily="18" charset="0"/>
              </a:rPr>
              <a:t>перетоку продукции</a:t>
            </a:r>
            <a:endParaRPr lang="ru-RU" altLang="ru-RU" sz="2600" dirty="0">
              <a:solidFill>
                <a:schemeClr val="bg1"/>
              </a:solidFill>
            </a:endParaRPr>
          </a:p>
        </p:txBody>
      </p:sp>
      <p:pic>
        <p:nvPicPr>
          <p:cNvPr id="74758" name="Picture 6" descr="lab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6089650"/>
            <a:ext cx="857250" cy="571500"/>
          </a:xfrm>
          <a:prstGeom prst="rect">
            <a:avLst/>
          </a:prstGeom>
          <a:solidFill>
            <a:srgbClr val="4F27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9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>
                <a:solidFill>
                  <a:srgbClr val="FFFFFF"/>
                </a:solidFill>
                <a:latin typeface="Arial" charset="0"/>
              </a:rPr>
              <a:t>Высшая школа экономики, Москва,  2016</a:t>
            </a:r>
          </a:p>
        </p:txBody>
      </p:sp>
      <p:sp>
        <p:nvSpPr>
          <p:cNvPr id="74760" name="Объект 3"/>
          <p:cNvSpPr>
            <a:spLocks noGrp="1"/>
          </p:cNvSpPr>
          <p:nvPr>
            <p:ph idx="1"/>
          </p:nvPr>
        </p:nvSpPr>
        <p:spPr>
          <a:xfrm>
            <a:off x="0" y="1379538"/>
            <a:ext cx="9224963" cy="4073525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latin typeface="Cambria" pitchFamily="18" charset="0"/>
              </a:rPr>
              <a:t>Ставки акцизов в Казахстане на крепкий алкоголь почти в 2 раза ниже, а на пиво и вино в 4 раза ниже, чем в России. В Беларуси ставки по крепкому алкоголю и вину ниже на 10%, по пиву – на 70%. В Кыргызстане ставки по крепкому алкоголю и пиву на 70% ниже</a:t>
            </a:r>
          </a:p>
          <a:p>
            <a:pPr eaLnBrk="1" hangingPunct="1"/>
            <a:r>
              <a:rPr lang="ru-RU" altLang="ru-RU" sz="2800" dirty="0" smtClean="0">
                <a:latin typeface="Cambria" pitchFamily="18" charset="0"/>
              </a:rPr>
              <a:t>Ставки акциза на сигареты в Казахстане ниже на 70%, в Кыргызстане – в 2,3 раза, в Беларуси – в 3,3 раза (местные марки), в Армении ставки номинальные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>
                <a:solidFill>
                  <a:srgbClr val="FFFFFF"/>
                </a:solidFill>
                <a:latin typeface="Arial" charset="0"/>
              </a:rPr>
              <a:t>Высшая школа экономики, Москва,  2016</a:t>
            </a:r>
          </a:p>
        </p:txBody>
      </p:sp>
      <p:sp>
        <p:nvSpPr>
          <p:cNvPr id="75779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5780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5781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5782" name="Текст 4"/>
          <p:cNvSpPr txBox="1">
            <a:spLocks/>
          </p:cNvSpPr>
          <p:nvPr/>
        </p:nvSpPr>
        <p:spPr bwMode="auto">
          <a:xfrm>
            <a:off x="722313" y="2836863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5000" b="1">
                <a:solidFill>
                  <a:srgbClr val="1F497D"/>
                </a:solidFill>
                <a:latin typeface="Cambria" pitchFamily="18" charset="0"/>
              </a:rPr>
              <a:t>Противодействие незаконному обороту</a:t>
            </a:r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75783" name="Picture 6" descr="lab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6089650"/>
            <a:ext cx="857250" cy="571500"/>
          </a:xfrm>
          <a:prstGeom prst="rect">
            <a:avLst/>
          </a:prstGeom>
          <a:solidFill>
            <a:srgbClr val="4F27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7827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7828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7829" name="Текст 4"/>
          <p:cNvSpPr txBox="1">
            <a:spLocks/>
          </p:cNvSpPr>
          <p:nvPr/>
        </p:nvSpPr>
        <p:spPr bwMode="auto">
          <a:xfrm>
            <a:off x="1354138" y="177800"/>
            <a:ext cx="77216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b="1" dirty="0" smtClean="0">
                <a:solidFill>
                  <a:srgbClr val="FFFFFF"/>
                </a:solidFill>
                <a:latin typeface="Cambria" pitchFamily="18" charset="0"/>
              </a:rPr>
              <a:t>Основные факторы противодействия</a:t>
            </a:r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77830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>
                <a:solidFill>
                  <a:srgbClr val="FFFFFF"/>
                </a:solidFill>
                <a:latin typeface="Arial" charset="0"/>
              </a:rPr>
              <a:t>Высшая школа экономики, Москва,  2016</a:t>
            </a:r>
          </a:p>
        </p:txBody>
      </p:sp>
      <p:sp>
        <p:nvSpPr>
          <p:cNvPr id="778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7832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783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7834" name="Rectangle 3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783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7836" name="Rectangle 3"/>
          <p:cNvSpPr>
            <a:spLocks noChangeArrowheads="1"/>
          </p:cNvSpPr>
          <p:nvPr/>
        </p:nvSpPr>
        <p:spPr bwMode="auto">
          <a:xfrm>
            <a:off x="0" y="3360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7837" name="Объект 2"/>
          <p:cNvSpPr>
            <a:spLocks noGrp="1"/>
          </p:cNvSpPr>
          <p:nvPr>
            <p:ph idx="1"/>
          </p:nvPr>
        </p:nvSpPr>
        <p:spPr>
          <a:xfrm>
            <a:off x="0" y="1394619"/>
            <a:ext cx="8970963" cy="452596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altLang="ru-RU" sz="2400" dirty="0" smtClean="0">
                <a:latin typeface="Cambria" pitchFamily="18" charset="0"/>
              </a:rPr>
              <a:t>Ужесточение законодательства в отношении незаконного оборота продукции </a:t>
            </a:r>
          </a:p>
          <a:p>
            <a:pPr>
              <a:spcBef>
                <a:spcPts val="600"/>
              </a:spcBef>
            </a:pPr>
            <a:r>
              <a:rPr lang="ru-RU" altLang="ru-RU" sz="2400" dirty="0">
                <a:latin typeface="Cambria" pitchFamily="18" charset="0"/>
              </a:rPr>
              <a:t>П</a:t>
            </a:r>
            <a:r>
              <a:rPr lang="ru-RU" altLang="ru-RU" sz="2400" dirty="0" smtClean="0">
                <a:latin typeface="Cambria" pitchFamily="18" charset="0"/>
              </a:rPr>
              <a:t>овышение эффективности правоприменения</a:t>
            </a:r>
          </a:p>
          <a:p>
            <a:pPr>
              <a:spcBef>
                <a:spcPts val="600"/>
              </a:spcBef>
            </a:pPr>
            <a:r>
              <a:rPr lang="ru-RU" altLang="ru-RU" sz="2400" dirty="0" smtClean="0">
                <a:latin typeface="Cambria" pitchFamily="18" charset="0"/>
              </a:rPr>
              <a:t>Возросшая активность правообладателей</a:t>
            </a:r>
          </a:p>
          <a:p>
            <a:pPr>
              <a:spcBef>
                <a:spcPts val="600"/>
              </a:spcBef>
            </a:pPr>
            <a:r>
              <a:rPr lang="ru-RU" altLang="ru-RU" sz="2400" dirty="0">
                <a:latin typeface="Cambria" pitchFamily="18" charset="0"/>
              </a:rPr>
              <a:t>Т</a:t>
            </a:r>
            <a:r>
              <a:rPr lang="ru-RU" altLang="ru-RU" sz="2400" dirty="0" smtClean="0">
                <a:latin typeface="Cambria" pitchFamily="18" charset="0"/>
              </a:rPr>
              <a:t>ехнологическое усложнение производства оригинальной продукции </a:t>
            </a:r>
          </a:p>
          <a:p>
            <a:pPr>
              <a:spcBef>
                <a:spcPts val="600"/>
              </a:spcBef>
            </a:pPr>
            <a:r>
              <a:rPr lang="ru-RU" altLang="ru-RU" sz="2400" dirty="0">
                <a:latin typeface="Cambria" pitchFamily="18" charset="0"/>
              </a:rPr>
              <a:t>П</a:t>
            </a:r>
            <a:r>
              <a:rPr lang="ru-RU" altLang="ru-RU" sz="2400" dirty="0" smtClean="0">
                <a:latin typeface="Cambria" pitchFamily="18" charset="0"/>
              </a:rPr>
              <a:t>ереход от ценовой конкуренции к конкуренции качеством </a:t>
            </a:r>
          </a:p>
          <a:p>
            <a:pPr>
              <a:spcBef>
                <a:spcPts val="600"/>
              </a:spcBef>
            </a:pPr>
            <a:r>
              <a:rPr lang="ru-RU" altLang="ru-RU" sz="2400" dirty="0">
                <a:latin typeface="Cambria" pitchFamily="18" charset="0"/>
              </a:rPr>
              <a:t>Л</a:t>
            </a:r>
            <a:r>
              <a:rPr lang="ru-RU" altLang="ru-RU" sz="2400" dirty="0" smtClean="0">
                <a:latin typeface="Cambria" pitchFamily="18" charset="0"/>
              </a:rPr>
              <a:t>окализация производства глобальными операторами </a:t>
            </a:r>
          </a:p>
          <a:p>
            <a:pPr>
              <a:spcBef>
                <a:spcPts val="600"/>
              </a:spcBef>
            </a:pPr>
            <a:r>
              <a:rPr lang="ru-RU" altLang="ru-RU" sz="2400" dirty="0">
                <a:latin typeface="Cambria" pitchFamily="18" charset="0"/>
              </a:rPr>
              <a:t>З</a:t>
            </a:r>
            <a:r>
              <a:rPr lang="ru-RU" altLang="ru-RU" sz="2400" dirty="0" smtClean="0">
                <a:latin typeface="Cambria" pitchFamily="18" charset="0"/>
              </a:rPr>
              <a:t>аинтересованность растущей крупной сетевой розницы в очищении рынка </a:t>
            </a:r>
          </a:p>
          <a:p>
            <a:pPr>
              <a:spcBef>
                <a:spcPts val="600"/>
              </a:spcBef>
            </a:pPr>
            <a:r>
              <a:rPr lang="ru-RU" altLang="ru-RU" sz="2400" dirty="0">
                <a:latin typeface="Cambria" pitchFamily="18" charset="0"/>
              </a:rPr>
              <a:t>П</a:t>
            </a:r>
            <a:r>
              <a:rPr lang="ru-RU" altLang="ru-RU" sz="2400" dirty="0" smtClean="0">
                <a:latin typeface="Cambria" pitchFamily="18" charset="0"/>
              </a:rPr>
              <a:t>овышение грамотности потребителей (в том числе, силами ведущих участников рынка)</a:t>
            </a:r>
          </a:p>
        </p:txBody>
      </p:sp>
      <p:pic>
        <p:nvPicPr>
          <p:cNvPr id="77838" name="Picture 6" descr="lab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6089650"/>
            <a:ext cx="857250" cy="571500"/>
          </a:xfrm>
          <a:prstGeom prst="rect">
            <a:avLst/>
          </a:prstGeom>
          <a:solidFill>
            <a:srgbClr val="4F27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20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6803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6804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6805" name="Текст 4"/>
          <p:cNvSpPr txBox="1">
            <a:spLocks/>
          </p:cNvSpPr>
          <p:nvPr/>
        </p:nvSpPr>
        <p:spPr bwMode="auto">
          <a:xfrm>
            <a:off x="1354138" y="220663"/>
            <a:ext cx="77216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Cambria" pitchFamily="18" charset="0"/>
              </a:rPr>
              <a:t>Ужесточение законодательства</a:t>
            </a: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76806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>
                <a:solidFill>
                  <a:srgbClr val="FFFFFF"/>
                </a:solidFill>
                <a:latin typeface="Arial" charset="0"/>
              </a:rPr>
              <a:t>Высшая школа экономики, Москва,  2016</a:t>
            </a:r>
          </a:p>
        </p:txBody>
      </p:sp>
      <p:sp>
        <p:nvSpPr>
          <p:cNvPr id="7680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6808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680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6810" name="Rectangle 3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68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6812" name="Rectangle 3"/>
          <p:cNvSpPr>
            <a:spLocks noChangeArrowheads="1"/>
          </p:cNvSpPr>
          <p:nvPr/>
        </p:nvSpPr>
        <p:spPr bwMode="auto">
          <a:xfrm>
            <a:off x="0" y="3360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6813" name="Объект 2"/>
          <p:cNvSpPr>
            <a:spLocks noGrp="1"/>
          </p:cNvSpPr>
          <p:nvPr>
            <p:ph idx="1"/>
          </p:nvPr>
        </p:nvSpPr>
        <p:spPr>
          <a:xfrm>
            <a:off x="115888" y="1266825"/>
            <a:ext cx="9028112" cy="45259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altLang="ru-RU" sz="2400" dirty="0" smtClean="0">
                <a:latin typeface="Cambria" pitchFamily="18" charset="0"/>
              </a:rPr>
              <a:t>Вновь снижены пороги крупного размера ущерба (для алкогольной и табачной продукции установлены ниже общего уровня)</a:t>
            </a:r>
          </a:p>
          <a:p>
            <a:pPr>
              <a:spcBef>
                <a:spcPts val="600"/>
              </a:spcBef>
            </a:pPr>
            <a:r>
              <a:rPr lang="ru-RU" altLang="ru-RU" sz="2400" dirty="0" smtClean="0">
                <a:latin typeface="Cambria" pitchFamily="18" charset="0"/>
              </a:rPr>
              <a:t>Возвращена ранее отмененная уголовная ответственность за контрабанду </a:t>
            </a:r>
            <a:r>
              <a:rPr lang="ru-RU" altLang="ru-RU" sz="2400" dirty="0">
                <a:latin typeface="Cambria" pitchFamily="18" charset="0"/>
              </a:rPr>
              <a:t>для алкогольной и табачной </a:t>
            </a:r>
            <a:r>
              <a:rPr lang="ru-RU" altLang="ru-RU" sz="2400" dirty="0" smtClean="0">
                <a:latin typeface="Cambria" pitchFamily="18" charset="0"/>
              </a:rPr>
              <a:t>продукции</a:t>
            </a:r>
          </a:p>
          <a:p>
            <a:pPr>
              <a:spcBef>
                <a:spcPts val="600"/>
              </a:spcBef>
            </a:pPr>
            <a:r>
              <a:rPr lang="ru-RU" altLang="ru-RU" sz="2400" dirty="0" smtClean="0">
                <a:latin typeface="Cambria" pitchFamily="18" charset="0"/>
              </a:rPr>
              <a:t>Повышены штрафные санкции за операции с немаркированными товарами </a:t>
            </a:r>
          </a:p>
          <a:p>
            <a:pPr>
              <a:spcBef>
                <a:spcPts val="600"/>
              </a:spcBef>
            </a:pPr>
            <a:r>
              <a:rPr lang="ru-RU" altLang="ru-RU" sz="2400" dirty="0" smtClean="0">
                <a:latin typeface="Cambria" pitchFamily="18" charset="0"/>
              </a:rPr>
              <a:t>Установлена  ответственность за введение потребителей в заблуждение относительно потребительских свойств или качества товара </a:t>
            </a:r>
          </a:p>
          <a:p>
            <a:pPr>
              <a:spcBef>
                <a:spcPts val="600"/>
              </a:spcBef>
            </a:pPr>
            <a:r>
              <a:rPr lang="ru-RU" altLang="ru-RU" sz="2400" dirty="0" smtClean="0">
                <a:latin typeface="Cambria" pitchFamily="18" charset="0"/>
              </a:rPr>
              <a:t>Ужесточена ответственность за незаконное использование средств индивидуализации </a:t>
            </a:r>
          </a:p>
        </p:txBody>
      </p:sp>
      <p:pic>
        <p:nvPicPr>
          <p:cNvPr id="76814" name="Picture 6" descr="lab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6089650"/>
            <a:ext cx="857250" cy="571500"/>
          </a:xfrm>
          <a:prstGeom prst="rect">
            <a:avLst/>
          </a:prstGeom>
          <a:solidFill>
            <a:srgbClr val="4F27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7827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7828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7829" name="Текст 4"/>
          <p:cNvSpPr txBox="1">
            <a:spLocks/>
          </p:cNvSpPr>
          <p:nvPr/>
        </p:nvSpPr>
        <p:spPr bwMode="auto">
          <a:xfrm>
            <a:off x="1354138" y="59635"/>
            <a:ext cx="77216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</a:rPr>
              <a:t>Рост эффективности </a:t>
            </a:r>
            <a:r>
              <a:rPr lang="ru-RU" altLang="ru-RU" sz="2800" b="1" dirty="0">
                <a:solidFill>
                  <a:schemeClr val="bg1"/>
                </a:solidFill>
                <a:latin typeface="Cambria" pitchFamily="18" charset="0"/>
              </a:rPr>
              <a:t>правоприменения (2004-2015 гг.)</a:t>
            </a:r>
            <a:endParaRPr lang="ru-RU" altLang="ru-RU" sz="2800" dirty="0">
              <a:solidFill>
                <a:schemeClr val="bg1"/>
              </a:solidFill>
            </a:endParaRPr>
          </a:p>
        </p:txBody>
      </p:sp>
      <p:sp>
        <p:nvSpPr>
          <p:cNvPr id="77830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>
                <a:solidFill>
                  <a:srgbClr val="FFFFFF"/>
                </a:solidFill>
                <a:latin typeface="Arial" charset="0"/>
              </a:rPr>
              <a:t>Высшая школа экономики, Москва,  2016</a:t>
            </a:r>
          </a:p>
        </p:txBody>
      </p:sp>
      <p:sp>
        <p:nvSpPr>
          <p:cNvPr id="778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7832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783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7834" name="Rectangle 3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783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7836" name="Rectangle 3"/>
          <p:cNvSpPr>
            <a:spLocks noChangeArrowheads="1"/>
          </p:cNvSpPr>
          <p:nvPr/>
        </p:nvSpPr>
        <p:spPr bwMode="auto">
          <a:xfrm>
            <a:off x="0" y="3360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7837" name="Объект 2"/>
          <p:cNvSpPr>
            <a:spLocks noGrp="1"/>
          </p:cNvSpPr>
          <p:nvPr>
            <p:ph idx="1"/>
          </p:nvPr>
        </p:nvSpPr>
        <p:spPr>
          <a:xfrm>
            <a:off x="0" y="1611313"/>
            <a:ext cx="8970963" cy="452596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altLang="ru-RU" sz="2400" dirty="0" smtClean="0">
                <a:latin typeface="Cambria" pitchFamily="18" charset="0"/>
              </a:rPr>
              <a:t>Количество дел об административных правонарушениях, связанных с незаконным использованием товарных знаков, возбужденных таможенными органами, выросло в 6-7 раз </a:t>
            </a:r>
          </a:p>
          <a:p>
            <a:pPr>
              <a:spcBef>
                <a:spcPts val="600"/>
              </a:spcBef>
            </a:pPr>
            <a:r>
              <a:rPr lang="ru-RU" altLang="ru-RU" sz="2400" dirty="0" smtClean="0">
                <a:latin typeface="Cambria" pitchFamily="18" charset="0"/>
              </a:rPr>
              <a:t>Число дел о незаконном использовании товарных знаков, возбужденных арбитражными судами выросло в 10 раз</a:t>
            </a:r>
          </a:p>
          <a:p>
            <a:pPr>
              <a:spcBef>
                <a:spcPts val="600"/>
              </a:spcBef>
            </a:pPr>
            <a:r>
              <a:rPr lang="ru-RU" altLang="ru-RU" sz="2400" dirty="0" smtClean="0">
                <a:latin typeface="Cambria" pitchFamily="18" charset="0"/>
              </a:rPr>
              <a:t>Число лиц, подвергнутых административному наказанию по статье 14.10 судами общей юрисдикции, выросло почти в 7 раз </a:t>
            </a:r>
          </a:p>
          <a:p>
            <a:pPr>
              <a:spcBef>
                <a:spcPts val="600"/>
              </a:spcBef>
            </a:pPr>
            <a:r>
              <a:rPr lang="ru-RU" altLang="ru-RU" sz="2400" dirty="0" smtClean="0">
                <a:latin typeface="Cambria" pitchFamily="18" charset="0"/>
              </a:rPr>
              <a:t>Число недобросовестных участников рынка, осужденных по статье 180, часть 1 УК РФ (незаконное использование товарных знаков) выросло в 13-14 раз</a:t>
            </a:r>
          </a:p>
        </p:txBody>
      </p:sp>
      <p:pic>
        <p:nvPicPr>
          <p:cNvPr id="77838" name="Picture 6" descr="lab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6089650"/>
            <a:ext cx="857250" cy="571500"/>
          </a:xfrm>
          <a:prstGeom prst="rect">
            <a:avLst/>
          </a:prstGeom>
          <a:solidFill>
            <a:srgbClr val="4F27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8851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8852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8853" name="Текст 4"/>
          <p:cNvSpPr txBox="1">
            <a:spLocks/>
          </p:cNvSpPr>
          <p:nvPr/>
        </p:nvSpPr>
        <p:spPr bwMode="auto">
          <a:xfrm>
            <a:off x="1323975" y="115888"/>
            <a:ext cx="7820025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600" b="1">
                <a:solidFill>
                  <a:srgbClr val="FFFFFF"/>
                </a:solidFill>
                <a:latin typeface="Cambria" pitchFamily="18" charset="0"/>
              </a:rPr>
              <a:t>Выросло число дел в арбитражных судах о незаконном использовании товарных знаков</a:t>
            </a:r>
            <a:endParaRPr lang="ru-RU" altLang="ru-RU" sz="2600">
              <a:solidFill>
                <a:srgbClr val="FFFFFF"/>
              </a:solidFill>
            </a:endParaRPr>
          </a:p>
        </p:txBody>
      </p:sp>
      <p:sp>
        <p:nvSpPr>
          <p:cNvPr id="78854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>
                <a:solidFill>
                  <a:srgbClr val="FFFFFF"/>
                </a:solidFill>
                <a:latin typeface="Arial" charset="0"/>
              </a:rPr>
              <a:t>Высшая школа экономики, Москва,  2016</a:t>
            </a:r>
          </a:p>
        </p:txBody>
      </p:sp>
      <p:sp>
        <p:nvSpPr>
          <p:cNvPr id="78855" name="Прямоугольник 1"/>
          <p:cNvSpPr>
            <a:spLocks noChangeArrowheads="1"/>
          </p:cNvSpPr>
          <p:nvPr/>
        </p:nvSpPr>
        <p:spPr bwMode="auto">
          <a:xfrm>
            <a:off x="6724650" y="6308725"/>
            <a:ext cx="2419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Источник</a:t>
            </a:r>
            <a:r>
              <a:rPr lang="ru-RU" alt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ВАС РФ</a:t>
            </a:r>
            <a:endParaRPr lang="ru-RU" altLang="ru-RU" sz="180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78856" name="Диаграмма 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1377950"/>
            <a:ext cx="8240712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9875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9876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9877" name="Текст 4"/>
          <p:cNvSpPr txBox="1">
            <a:spLocks/>
          </p:cNvSpPr>
          <p:nvPr/>
        </p:nvSpPr>
        <p:spPr bwMode="auto">
          <a:xfrm>
            <a:off x="1323975" y="92075"/>
            <a:ext cx="7820025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  <a:t>Рост активности </a:t>
            </a:r>
            <a:r>
              <a:rPr lang="ru-RU" altLang="ru-RU" sz="2800" b="1" dirty="0">
                <a:solidFill>
                  <a:srgbClr val="FFFFFF"/>
                </a:solidFill>
                <a:latin typeface="Cambria" pitchFamily="18" charset="0"/>
              </a:rPr>
              <a:t>правообладателей по защите ОИС через таможенный реестр </a:t>
            </a:r>
            <a:endParaRPr lang="ru-RU" altLang="ru-RU" sz="2800" dirty="0">
              <a:solidFill>
                <a:srgbClr val="FFFFFF"/>
              </a:solidFill>
            </a:endParaRPr>
          </a:p>
        </p:txBody>
      </p:sp>
      <p:sp>
        <p:nvSpPr>
          <p:cNvPr id="7987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>
                <a:solidFill>
                  <a:srgbClr val="FFFFFF"/>
                </a:solidFill>
                <a:latin typeface="Arial" charset="0"/>
              </a:rPr>
              <a:t>Высшая школа экономики, Москва,  2016</a:t>
            </a:r>
          </a:p>
        </p:txBody>
      </p:sp>
      <p:pic>
        <p:nvPicPr>
          <p:cNvPr id="79879" name="Диаграмма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481138"/>
            <a:ext cx="7496175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0" name="Прямоугольник 1"/>
          <p:cNvSpPr>
            <a:spLocks noChangeArrowheads="1"/>
          </p:cNvSpPr>
          <p:nvPr/>
        </p:nvSpPr>
        <p:spPr bwMode="auto">
          <a:xfrm>
            <a:off x="6342063" y="6291263"/>
            <a:ext cx="2690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Источник</a:t>
            </a:r>
            <a:r>
              <a:rPr lang="ru-RU" alt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ФТС России</a:t>
            </a:r>
            <a:endParaRPr lang="ru-RU" altLang="ru-RU" sz="180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7827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7828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7829" name="Текст 4"/>
          <p:cNvSpPr txBox="1">
            <a:spLocks/>
          </p:cNvSpPr>
          <p:nvPr/>
        </p:nvSpPr>
        <p:spPr bwMode="auto">
          <a:xfrm>
            <a:off x="1354138" y="299720"/>
            <a:ext cx="77216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Cambria" pitchFamily="18" charset="0"/>
              </a:rPr>
              <a:t>Принятых </a:t>
            </a:r>
            <a:r>
              <a:rPr lang="ru-RU" altLang="ru-RU" b="1" dirty="0" smtClean="0">
                <a:solidFill>
                  <a:srgbClr val="FFFFFF"/>
                </a:solidFill>
                <a:latin typeface="Cambria" pitchFamily="18" charset="0"/>
              </a:rPr>
              <a:t>меры пока недостаточно</a:t>
            </a:r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77830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>
                <a:solidFill>
                  <a:srgbClr val="FFFFFF"/>
                </a:solidFill>
                <a:latin typeface="Arial" charset="0"/>
              </a:rPr>
              <a:t>Высшая школа экономики, Москва,  2016</a:t>
            </a:r>
          </a:p>
        </p:txBody>
      </p:sp>
      <p:sp>
        <p:nvSpPr>
          <p:cNvPr id="778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7832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783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7834" name="Rectangle 3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783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7836" name="Rectangle 3"/>
          <p:cNvSpPr>
            <a:spLocks noChangeArrowheads="1"/>
          </p:cNvSpPr>
          <p:nvPr/>
        </p:nvSpPr>
        <p:spPr bwMode="auto">
          <a:xfrm>
            <a:off x="0" y="3360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7837" name="Объект 2"/>
          <p:cNvSpPr>
            <a:spLocks noGrp="1"/>
          </p:cNvSpPr>
          <p:nvPr>
            <p:ph idx="1"/>
          </p:nvPr>
        </p:nvSpPr>
        <p:spPr>
          <a:xfrm>
            <a:off x="0" y="1273176"/>
            <a:ext cx="8970963" cy="452596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altLang="ru-RU" sz="2400" dirty="0" smtClean="0">
                <a:latin typeface="Cambria" pitchFamily="18" charset="0"/>
              </a:rPr>
              <a:t>Недостаточен контроль правоохранительных органов над внутренними рынками (в том числе, вследствие постоянной реорганизации) </a:t>
            </a:r>
          </a:p>
          <a:p>
            <a:pPr>
              <a:spcBef>
                <a:spcPts val="600"/>
              </a:spcBef>
            </a:pPr>
            <a:r>
              <a:rPr lang="ru-RU" altLang="ru-RU" sz="2400" dirty="0" smtClean="0">
                <a:latin typeface="Cambria" pitchFamily="18" charset="0"/>
              </a:rPr>
              <a:t>Сохраняющиеся проблемы хранения вещественных доказательств, уничтожения контрафактной продукции и оборудования</a:t>
            </a:r>
          </a:p>
          <a:p>
            <a:pPr>
              <a:spcBef>
                <a:spcPts val="600"/>
              </a:spcBef>
            </a:pPr>
            <a:r>
              <a:rPr lang="ru-RU" altLang="ru-RU" sz="2400" dirty="0" smtClean="0">
                <a:latin typeface="Cambria" pitchFamily="18" charset="0"/>
              </a:rPr>
              <a:t>Не урегулирован окончательно вопрос о параллельном импорте</a:t>
            </a:r>
          </a:p>
          <a:p>
            <a:pPr>
              <a:spcBef>
                <a:spcPts val="600"/>
              </a:spcBef>
            </a:pPr>
            <a:r>
              <a:rPr lang="ru-RU" altLang="ru-RU" sz="2400" dirty="0" smtClean="0">
                <a:latin typeface="Cambria" pitchFamily="18" charset="0"/>
              </a:rPr>
              <a:t>Принимаемые регулятивные меры часто в большей степени ограничивают легальный бизнес, чем недобросовестных игроков</a:t>
            </a:r>
          </a:p>
          <a:p>
            <a:pPr>
              <a:spcBef>
                <a:spcPts val="600"/>
              </a:spcBef>
            </a:pPr>
            <a:r>
              <a:rPr lang="ru-RU" altLang="ru-RU" sz="2400" dirty="0" smtClean="0">
                <a:latin typeface="Cambria" pitchFamily="18" charset="0"/>
              </a:rPr>
              <a:t>Не гармонизирована акцизная политика государств-членов ЕАЭС</a:t>
            </a:r>
          </a:p>
        </p:txBody>
      </p:sp>
    </p:spTree>
    <p:extLst>
      <p:ext uri="{BB962C8B-B14F-4D97-AF65-F5344CB8AC3E}">
        <p14:creationId xmlns:p14="http://schemas.microsoft.com/office/powerpoint/2010/main" val="126386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0899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0900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0901" name="Текст 4"/>
          <p:cNvSpPr txBox="1">
            <a:spLocks/>
          </p:cNvSpPr>
          <p:nvPr/>
        </p:nvSpPr>
        <p:spPr bwMode="auto">
          <a:xfrm>
            <a:off x="1203325" y="185738"/>
            <a:ext cx="7940675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400" b="1">
                <a:solidFill>
                  <a:srgbClr val="FFFFFF"/>
                </a:solidFill>
                <a:latin typeface="Cambria" pitchFamily="18" charset="0"/>
              </a:rPr>
              <a:t>Активность деятельности по защите ОИС в странах ЕАЭС сильно различается</a:t>
            </a:r>
            <a:endParaRPr lang="ru-RU" altLang="ru-RU" sz="2400">
              <a:solidFill>
                <a:srgbClr val="FFFFFF"/>
              </a:solidFill>
            </a:endParaRPr>
          </a:p>
        </p:txBody>
      </p:sp>
      <p:sp>
        <p:nvSpPr>
          <p:cNvPr id="8090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>
                <a:solidFill>
                  <a:srgbClr val="FFFFFF"/>
                </a:solidFill>
                <a:latin typeface="Arial" charset="0"/>
              </a:rPr>
              <a:t>Высшая школа экономики, Москва,  2016</a:t>
            </a:r>
          </a:p>
        </p:txBody>
      </p:sp>
      <p:pic>
        <p:nvPicPr>
          <p:cNvPr id="80903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1435100"/>
            <a:ext cx="8636000" cy="47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4" name="Прямоугольник 10"/>
          <p:cNvSpPr>
            <a:spLocks noChangeArrowheads="1"/>
          </p:cNvSpPr>
          <p:nvPr/>
        </p:nvSpPr>
        <p:spPr bwMode="auto">
          <a:xfrm>
            <a:off x="7002463" y="6308725"/>
            <a:ext cx="2141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Источник</a:t>
            </a:r>
            <a:r>
              <a:rPr lang="ru-RU" alt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ЕЭК</a:t>
            </a:r>
            <a:endParaRPr lang="ru-RU" altLang="ru-RU" sz="180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6083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6084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6085" name="Текст 4"/>
          <p:cNvSpPr txBox="1">
            <a:spLocks/>
          </p:cNvSpPr>
          <p:nvPr/>
        </p:nvSpPr>
        <p:spPr bwMode="auto">
          <a:xfrm>
            <a:off x="1131888" y="185738"/>
            <a:ext cx="8012112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4000" b="1">
                <a:solidFill>
                  <a:srgbClr val="FFFFFF"/>
                </a:solidFill>
                <a:latin typeface="Cambria" pitchFamily="18" charset="0"/>
              </a:rPr>
              <a:t>Цель исследования</a:t>
            </a:r>
            <a:endParaRPr lang="ru-RU" altLang="ru-RU" sz="4000">
              <a:solidFill>
                <a:srgbClr val="FFFFFF"/>
              </a:solidFill>
            </a:endParaRPr>
          </a:p>
        </p:txBody>
      </p:sp>
      <p:pic>
        <p:nvPicPr>
          <p:cNvPr id="46086" name="Picture 6" descr="la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6089650"/>
            <a:ext cx="857250" cy="571500"/>
          </a:xfrm>
          <a:prstGeom prst="rect">
            <a:avLst/>
          </a:prstGeom>
          <a:solidFill>
            <a:srgbClr val="4F27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>
                <a:solidFill>
                  <a:srgbClr val="FFFFFF"/>
                </a:solidFill>
                <a:latin typeface="Arial" charset="0"/>
              </a:rPr>
              <a:t>Высшая школа экономики, Москва,  2016</a:t>
            </a:r>
          </a:p>
        </p:txBody>
      </p:sp>
      <p:sp>
        <p:nvSpPr>
          <p:cNvPr id="46088" name="Объект 3"/>
          <p:cNvSpPr>
            <a:spLocks noGrp="1"/>
          </p:cNvSpPr>
          <p:nvPr>
            <p:ph idx="1"/>
          </p:nvPr>
        </p:nvSpPr>
        <p:spPr>
          <a:xfrm>
            <a:off x="255588" y="1611313"/>
            <a:ext cx="8699500" cy="4525962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latin typeface="Cambria" pitchFamily="18" charset="0"/>
              </a:rPr>
              <a:t>Анализ форм и последствий незаконного оборота продукции на российских потребительских рынках, экспертная оценка эффективности мер противодействия недобросовестной конкуренции, выработка рекомендаций для улучшения борьбы с нарушениями</a:t>
            </a: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947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948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949" name="Текст 4"/>
          <p:cNvSpPr txBox="1">
            <a:spLocks/>
          </p:cNvSpPr>
          <p:nvPr/>
        </p:nvSpPr>
        <p:spPr bwMode="auto">
          <a:xfrm>
            <a:off x="1354138" y="0"/>
            <a:ext cx="77216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b="1">
                <a:solidFill>
                  <a:srgbClr val="FFFFFF"/>
                </a:solidFill>
                <a:latin typeface="Cambria" pitchFamily="18" charset="0"/>
              </a:rPr>
              <a:t>Основные принципы политики противодействия</a:t>
            </a: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2950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>
                <a:solidFill>
                  <a:srgbClr val="FFFFFF"/>
                </a:solidFill>
                <a:latin typeface="Arial" charset="0"/>
              </a:rPr>
              <a:t>Высшая школа экономики, Москва,  2016</a:t>
            </a:r>
          </a:p>
        </p:txBody>
      </p:sp>
      <p:sp>
        <p:nvSpPr>
          <p:cNvPr id="8295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2952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295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2954" name="Rectangle 3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295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2956" name="Rectangle 3"/>
          <p:cNvSpPr>
            <a:spLocks noChangeArrowheads="1"/>
          </p:cNvSpPr>
          <p:nvPr/>
        </p:nvSpPr>
        <p:spPr bwMode="auto">
          <a:xfrm>
            <a:off x="0" y="3360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2957" name="Объект 2"/>
          <p:cNvSpPr>
            <a:spLocks noGrp="1"/>
          </p:cNvSpPr>
          <p:nvPr>
            <p:ph idx="1"/>
          </p:nvPr>
        </p:nvSpPr>
        <p:spPr>
          <a:xfrm>
            <a:off x="89218" y="1566827"/>
            <a:ext cx="9054782" cy="45259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ru-RU" sz="2400" dirty="0" smtClean="0">
                <a:latin typeface="Cambria" pitchFamily="18" charset="0"/>
              </a:rPr>
              <a:t>Последовательно улучшать (или хотя бы не ухудшать) экономические условия для легального бизнеса, избегая излишней </a:t>
            </a:r>
            <a:r>
              <a:rPr lang="ru-RU" altLang="ru-RU" sz="2400" dirty="0" err="1" smtClean="0">
                <a:latin typeface="Cambria" pitchFamily="18" charset="0"/>
              </a:rPr>
              <a:t>зарегулированности</a:t>
            </a:r>
            <a:r>
              <a:rPr lang="ru-RU" altLang="ru-RU" sz="2400" dirty="0" smtClean="0">
                <a:latin typeface="Cambria" pitchFamily="18" charset="0"/>
              </a:rPr>
              <a:t> и запретов, которые выполняются легальными участниками рынка и легко обходятся недобросовестными участниками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ru-RU" sz="2400" dirty="0" smtClean="0">
                <a:latin typeface="Cambria" pitchFamily="18" charset="0"/>
              </a:rPr>
              <a:t>Усиливать нацеленность принимаемых мер против распространителей незаконной продукции</a:t>
            </a:r>
          </a:p>
          <a:p>
            <a:pPr>
              <a:spcBef>
                <a:spcPts val="600"/>
              </a:spcBef>
            </a:pPr>
            <a:r>
              <a:rPr lang="ru-RU" altLang="ru-RU" sz="2400" dirty="0" smtClean="0">
                <a:latin typeface="Cambria" pitchFamily="18" charset="0"/>
              </a:rPr>
              <a:t>Повышать эффективность исполнения (</a:t>
            </a:r>
            <a:r>
              <a:rPr lang="ru-RU" altLang="ru-RU" sz="2400" dirty="0" err="1" smtClean="0">
                <a:latin typeface="Cambria" pitchFamily="18" charset="0"/>
              </a:rPr>
              <a:t>инфорсмента</a:t>
            </a:r>
            <a:r>
              <a:rPr lang="ru-RU" altLang="ru-RU" sz="2400" dirty="0" smtClean="0">
                <a:latin typeface="Cambria" pitchFamily="18" charset="0"/>
              </a:rPr>
              <a:t>) уже существующих законодательных норм</a:t>
            </a:r>
          </a:p>
        </p:txBody>
      </p:sp>
      <p:pic>
        <p:nvPicPr>
          <p:cNvPr id="82958" name="Picture 6" descr="lab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6089650"/>
            <a:ext cx="857250" cy="571500"/>
          </a:xfrm>
          <a:prstGeom prst="rect">
            <a:avLst/>
          </a:prstGeom>
          <a:solidFill>
            <a:srgbClr val="4F27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>
                <a:solidFill>
                  <a:srgbClr val="FFFFFF"/>
                </a:solidFill>
                <a:latin typeface="Arial" charset="0"/>
              </a:rPr>
              <a:t>Высшая школа экономики, Москва, 201</a:t>
            </a:r>
            <a:r>
              <a:rPr lang="en-US" altLang="ru-RU" sz="800">
                <a:solidFill>
                  <a:srgbClr val="FFFFFF"/>
                </a:solidFill>
                <a:latin typeface="Arial" charset="0"/>
              </a:rPr>
              <a:t>6</a:t>
            </a:r>
            <a:endParaRPr kumimoji="1" lang="ru-RU" altLang="ru-RU" sz="800">
              <a:solidFill>
                <a:srgbClr val="FFFFFF"/>
              </a:solidFill>
              <a:latin typeface="Myriad Pro" charset="0"/>
            </a:endParaRPr>
          </a:p>
        </p:txBody>
      </p:sp>
      <p:sp>
        <p:nvSpPr>
          <p:cNvPr id="83971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3972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3973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3974" name="Объект 2"/>
          <p:cNvSpPr>
            <a:spLocks noGrp="1"/>
          </p:cNvSpPr>
          <p:nvPr>
            <p:ph idx="1"/>
          </p:nvPr>
        </p:nvSpPr>
        <p:spPr>
          <a:xfrm>
            <a:off x="1419225" y="2625725"/>
            <a:ext cx="5959475" cy="820738"/>
          </a:xfrm>
        </p:spPr>
        <p:txBody>
          <a:bodyPr/>
          <a:lstStyle/>
          <a:p>
            <a:pPr marL="0" indent="0" algn="ctr" defTabSz="91440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4000" b="1" smtClean="0">
                <a:latin typeface="Cambria" pitchFamily="18" charset="0"/>
                <a:cs typeface="Arial" charset="0"/>
              </a:rPr>
              <a:t>Спасибо за внимание</a:t>
            </a:r>
          </a:p>
          <a:p>
            <a:pPr marL="0" indent="0" defTabSz="914400">
              <a:buFont typeface="Arial" charset="0"/>
              <a:buNone/>
            </a:pPr>
            <a:endParaRPr lang="ru-RU" altLang="ru-RU" smtClean="0"/>
          </a:p>
        </p:txBody>
      </p:sp>
      <p:pic>
        <p:nvPicPr>
          <p:cNvPr id="83975" name="Picture 6" descr="la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6089650"/>
            <a:ext cx="857250" cy="571500"/>
          </a:xfrm>
          <a:prstGeom prst="rect">
            <a:avLst/>
          </a:prstGeom>
          <a:solidFill>
            <a:srgbClr val="4F27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6" name="Объект 2"/>
          <p:cNvSpPr txBox="1">
            <a:spLocks/>
          </p:cNvSpPr>
          <p:nvPr/>
        </p:nvSpPr>
        <p:spPr bwMode="auto">
          <a:xfrm>
            <a:off x="1419225" y="3557588"/>
            <a:ext cx="59594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ru-RU" sz="2800" b="1">
                <a:solidFill>
                  <a:srgbClr val="000000"/>
                </a:solidFill>
                <a:latin typeface="Cambria" pitchFamily="18" charset="0"/>
                <a:cs typeface="Arial" charset="0"/>
              </a:rPr>
              <a:t>radaev@hse.ru</a:t>
            </a:r>
            <a:endParaRPr lang="ru-RU" altLang="ru-RU" sz="2800" b="1">
              <a:solidFill>
                <a:srgbClr val="000000"/>
              </a:solidFill>
              <a:latin typeface="Cambria" pitchFamily="18" charset="0"/>
              <a:cs typeface="Arial" charset="0"/>
            </a:endParaRPr>
          </a:p>
          <a:p>
            <a:pPr defTabSz="914400">
              <a:buFont typeface="Arial" charset="0"/>
              <a:buNone/>
            </a:pPr>
            <a:endParaRPr lang="ru-RU" altLang="ru-RU" sz="28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7107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7108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7109" name="Текст 4"/>
          <p:cNvSpPr txBox="1">
            <a:spLocks/>
          </p:cNvSpPr>
          <p:nvPr/>
        </p:nvSpPr>
        <p:spPr bwMode="auto">
          <a:xfrm>
            <a:off x="1131888" y="185738"/>
            <a:ext cx="8012112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4000" b="1">
                <a:solidFill>
                  <a:srgbClr val="FFFFFF"/>
                </a:solidFill>
                <a:latin typeface="Cambria" pitchFamily="18" charset="0"/>
              </a:rPr>
              <a:t>Объект исследования</a:t>
            </a:r>
            <a:endParaRPr lang="ru-RU" altLang="ru-RU" sz="4000">
              <a:solidFill>
                <a:srgbClr val="FFFFFF"/>
              </a:solidFill>
            </a:endParaRPr>
          </a:p>
        </p:txBody>
      </p:sp>
      <p:pic>
        <p:nvPicPr>
          <p:cNvPr id="47110" name="Picture 6" descr="la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6089650"/>
            <a:ext cx="857250" cy="571500"/>
          </a:xfrm>
          <a:prstGeom prst="rect">
            <a:avLst/>
          </a:prstGeom>
          <a:solidFill>
            <a:srgbClr val="4F27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>
                <a:solidFill>
                  <a:srgbClr val="FFFFFF"/>
                </a:solidFill>
                <a:latin typeface="Arial" charset="0"/>
              </a:rPr>
              <a:t>Высшая школа экономики, Москва,  2016</a:t>
            </a:r>
          </a:p>
        </p:txBody>
      </p:sp>
      <p:sp>
        <p:nvSpPr>
          <p:cNvPr id="47112" name="Объект 3"/>
          <p:cNvSpPr>
            <a:spLocks noGrp="1"/>
          </p:cNvSpPr>
          <p:nvPr>
            <p:ph idx="1"/>
          </p:nvPr>
        </p:nvSpPr>
        <p:spPr>
          <a:xfrm>
            <a:off x="255588" y="1563688"/>
            <a:ext cx="8699500" cy="4525962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Cambria" pitchFamily="18" charset="0"/>
              </a:rPr>
              <a:t>Продовольственные товары </a:t>
            </a:r>
          </a:p>
          <a:p>
            <a:pPr eaLnBrk="1" hangingPunct="1"/>
            <a:r>
              <a:rPr lang="ru-RU" altLang="ru-RU" smtClean="0">
                <a:latin typeface="Cambria" pitchFamily="18" charset="0"/>
              </a:rPr>
              <a:t>Алкогольная продукция</a:t>
            </a:r>
          </a:p>
          <a:p>
            <a:pPr eaLnBrk="1" hangingPunct="1"/>
            <a:r>
              <a:rPr lang="ru-RU" altLang="ru-RU" smtClean="0">
                <a:latin typeface="Cambria" pitchFamily="18" charset="0"/>
              </a:rPr>
              <a:t>Табачные изделия</a:t>
            </a:r>
          </a:p>
          <a:p>
            <a:pPr eaLnBrk="1" hangingPunct="1"/>
            <a:r>
              <a:rPr lang="ru-RU" altLang="ru-RU" smtClean="0">
                <a:latin typeface="Cambria" pitchFamily="18" charset="0"/>
              </a:rPr>
              <a:t>Изделия легкой промышленности (включая спортивную одежду)</a:t>
            </a:r>
          </a:p>
          <a:p>
            <a:pPr eaLnBrk="1" hangingPunct="1"/>
            <a:r>
              <a:rPr lang="ru-RU" altLang="ru-RU" smtClean="0">
                <a:latin typeface="Cambria" pitchFamily="18" charset="0"/>
              </a:rPr>
              <a:t>Парфюмерия и косметика, </a:t>
            </a:r>
          </a:p>
          <a:p>
            <a:pPr eaLnBrk="1" hangingPunct="1"/>
            <a:r>
              <a:rPr lang="ru-RU" altLang="ru-RU" smtClean="0">
                <a:latin typeface="Cambria" pitchFamily="18" charset="0"/>
              </a:rPr>
              <a:t>Предметы личной гигиены</a:t>
            </a:r>
          </a:p>
          <a:p>
            <a:pPr eaLnBrk="1" hangingPunct="1"/>
            <a:r>
              <a:rPr lang="ru-RU" altLang="ru-RU" smtClean="0">
                <a:latin typeface="Cambria" pitchFamily="18" charset="0"/>
              </a:rPr>
              <a:t>Чистящие и моющие средства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8131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8132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8133" name="Текст 4"/>
          <p:cNvSpPr txBox="1">
            <a:spLocks/>
          </p:cNvSpPr>
          <p:nvPr/>
        </p:nvSpPr>
        <p:spPr bwMode="auto">
          <a:xfrm>
            <a:off x="1131888" y="104775"/>
            <a:ext cx="8012112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4000" b="1">
                <a:solidFill>
                  <a:srgbClr val="FFFFFF"/>
                </a:solidFill>
                <a:latin typeface="Cambria" pitchFamily="18" charset="0"/>
              </a:rPr>
              <a:t>Статистические данные</a:t>
            </a:r>
            <a:endParaRPr lang="ru-RU" altLang="ru-RU" sz="4000">
              <a:solidFill>
                <a:srgbClr val="FFFFFF"/>
              </a:solidFill>
            </a:endParaRPr>
          </a:p>
        </p:txBody>
      </p:sp>
      <p:pic>
        <p:nvPicPr>
          <p:cNvPr id="48134" name="Picture 6" descr="la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6089650"/>
            <a:ext cx="857250" cy="571500"/>
          </a:xfrm>
          <a:prstGeom prst="rect">
            <a:avLst/>
          </a:prstGeom>
          <a:solidFill>
            <a:srgbClr val="4F27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>
                <a:solidFill>
                  <a:srgbClr val="FFFFFF"/>
                </a:solidFill>
                <a:latin typeface="Arial" charset="0"/>
              </a:rPr>
              <a:t>Высшая школа экономики, Москва,  2016</a:t>
            </a:r>
          </a:p>
        </p:txBody>
      </p:sp>
      <p:sp>
        <p:nvSpPr>
          <p:cNvPr id="83976" name="Объект 3"/>
          <p:cNvSpPr>
            <a:spLocks noGrp="1"/>
          </p:cNvSpPr>
          <p:nvPr>
            <p:ph idx="1"/>
          </p:nvPr>
        </p:nvSpPr>
        <p:spPr>
          <a:xfrm>
            <a:off x="369888" y="1436688"/>
            <a:ext cx="8447087" cy="4652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i="1" dirty="0" smtClean="0">
                <a:latin typeface="Cambria" pitchFamily="18" charset="0"/>
              </a:rPr>
              <a:t>Ведомственная статистика</a:t>
            </a:r>
            <a:r>
              <a:rPr lang="ru-RU" altLang="ru-RU" dirty="0" smtClean="0">
                <a:latin typeface="Cambria" pitchFamily="18" charset="0"/>
              </a:rPr>
              <a:t>:</a:t>
            </a:r>
          </a:p>
          <a:p>
            <a:pPr eaLnBrk="1" hangingPunct="1">
              <a:defRPr/>
            </a:pPr>
            <a:r>
              <a:rPr lang="ru-RU" altLang="ru-RU" dirty="0" smtClean="0">
                <a:latin typeface="Cambria" pitchFamily="18" charset="0"/>
              </a:rPr>
              <a:t>Росстат, </a:t>
            </a:r>
            <a:r>
              <a:rPr lang="ru-RU" altLang="ru-RU" dirty="0" err="1" smtClean="0">
                <a:latin typeface="Cambria" pitchFamily="18" charset="0"/>
              </a:rPr>
              <a:t>Росалкогольрегулирование</a:t>
            </a:r>
            <a:r>
              <a:rPr lang="ru-RU" altLang="ru-RU" dirty="0" smtClean="0">
                <a:latin typeface="Cambria" pitchFamily="18" charset="0"/>
              </a:rPr>
              <a:t>, </a:t>
            </a:r>
            <a:r>
              <a:rPr lang="ru-RU" altLang="ru-RU" dirty="0" err="1" smtClean="0">
                <a:latin typeface="Cambria" pitchFamily="18" charset="0"/>
              </a:rPr>
              <a:t>Роспотребнадзор</a:t>
            </a:r>
            <a:r>
              <a:rPr lang="ru-RU" altLang="ru-RU" dirty="0" smtClean="0">
                <a:latin typeface="Cambria" pitchFamily="18" charset="0"/>
              </a:rPr>
              <a:t>, Роспатент, Федеральная таможенная служба, Судебный департамент при Верховном Суде РФ, Евразийская экономическая комиссия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i="1" dirty="0">
                <a:latin typeface="Cambria" pitchFamily="18" charset="0"/>
              </a:rPr>
              <a:t>Д</a:t>
            </a:r>
            <a:r>
              <a:rPr lang="ru-RU" altLang="ru-RU" i="1" dirty="0" smtClean="0">
                <a:latin typeface="Cambria" pitchFamily="18" charset="0"/>
              </a:rPr>
              <a:t>анные международных агентств</a:t>
            </a:r>
            <a:r>
              <a:rPr lang="ru-RU" altLang="ru-RU" dirty="0" smtClean="0">
                <a:latin typeface="Cambria" pitchFamily="18" charset="0"/>
              </a:rPr>
              <a:t>: </a:t>
            </a:r>
          </a:p>
          <a:p>
            <a:pPr eaLnBrk="1" hangingPunct="1">
              <a:defRPr/>
            </a:pPr>
            <a:r>
              <a:rPr lang="ru-RU" altLang="ru-RU" dirty="0" err="1" smtClean="0">
                <a:latin typeface="Cambria" pitchFamily="18" charset="0"/>
              </a:rPr>
              <a:t>Euromonitor</a:t>
            </a:r>
            <a:r>
              <a:rPr lang="ru-RU" altLang="ru-RU" dirty="0" smtClean="0">
                <a:latin typeface="Cambria" pitchFamily="18" charset="0"/>
              </a:rPr>
              <a:t> </a:t>
            </a:r>
            <a:r>
              <a:rPr lang="ru-RU" altLang="ru-RU" dirty="0" err="1" smtClean="0">
                <a:latin typeface="Cambria" pitchFamily="18" charset="0"/>
              </a:rPr>
              <a:t>International</a:t>
            </a:r>
            <a:r>
              <a:rPr lang="ru-RU" altLang="ru-RU" dirty="0" smtClean="0">
                <a:latin typeface="Cambria" pitchFamily="18" charset="0"/>
              </a:rPr>
              <a:t>, </a:t>
            </a:r>
            <a:r>
              <a:rPr lang="ru-RU" altLang="ru-RU" dirty="0" err="1" smtClean="0">
                <a:latin typeface="Cambria" pitchFamily="18" charset="0"/>
              </a:rPr>
              <a:t>Nielsen</a:t>
            </a:r>
            <a:r>
              <a:rPr lang="ru-RU" altLang="ru-RU" dirty="0" smtClean="0">
                <a:latin typeface="Cambria" pitchFamily="18" charset="0"/>
              </a:rPr>
              <a:t>,               UN </a:t>
            </a:r>
            <a:r>
              <a:rPr lang="ru-RU" altLang="ru-RU" dirty="0" err="1" smtClean="0">
                <a:latin typeface="Cambria" pitchFamily="18" charset="0"/>
              </a:rPr>
              <a:t>Comtrade</a:t>
            </a:r>
            <a:endParaRPr lang="ru-RU" altLang="ru-RU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9155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9156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9157" name="Текст 4"/>
          <p:cNvSpPr txBox="1">
            <a:spLocks/>
          </p:cNvSpPr>
          <p:nvPr/>
        </p:nvSpPr>
        <p:spPr bwMode="auto">
          <a:xfrm>
            <a:off x="1131888" y="-23813"/>
            <a:ext cx="8012112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4000" b="1" dirty="0">
                <a:solidFill>
                  <a:srgbClr val="FFFFFF"/>
                </a:solidFill>
                <a:latin typeface="Cambria" pitchFamily="18" charset="0"/>
              </a:rPr>
              <a:t>Опросные данные и другие </a:t>
            </a:r>
            <a:r>
              <a:rPr lang="ru-RU" altLang="ru-RU" sz="4000" b="1" dirty="0" smtClean="0">
                <a:solidFill>
                  <a:srgbClr val="FFFFFF"/>
                </a:solidFill>
                <a:latin typeface="Cambria" pitchFamily="18" charset="0"/>
              </a:rPr>
              <a:t>материалы</a:t>
            </a:r>
            <a:endParaRPr lang="ru-RU" altLang="ru-RU" sz="4000" dirty="0">
              <a:solidFill>
                <a:srgbClr val="FFFFFF"/>
              </a:solidFill>
            </a:endParaRPr>
          </a:p>
        </p:txBody>
      </p:sp>
      <p:pic>
        <p:nvPicPr>
          <p:cNvPr id="49158" name="Picture 6" descr="la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6089650"/>
            <a:ext cx="857250" cy="571500"/>
          </a:xfrm>
          <a:prstGeom prst="rect">
            <a:avLst/>
          </a:prstGeom>
          <a:solidFill>
            <a:srgbClr val="4F27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>
                <a:solidFill>
                  <a:srgbClr val="FFFFFF"/>
                </a:solidFill>
                <a:latin typeface="Arial" charset="0"/>
              </a:rPr>
              <a:t>Высшая школа экономики, Москва,  2016</a:t>
            </a:r>
          </a:p>
        </p:txBody>
      </p:sp>
      <p:sp>
        <p:nvSpPr>
          <p:cNvPr id="49160" name="Объект 3"/>
          <p:cNvSpPr>
            <a:spLocks noGrp="1"/>
          </p:cNvSpPr>
          <p:nvPr>
            <p:ph idx="1"/>
          </p:nvPr>
        </p:nvSpPr>
        <p:spPr>
          <a:xfrm>
            <a:off x="117475" y="1331913"/>
            <a:ext cx="8699500" cy="4073525"/>
          </a:xfrm>
        </p:spPr>
        <p:txBody>
          <a:bodyPr/>
          <a:lstStyle/>
          <a:p>
            <a:pPr eaLnBrk="1" hangingPunct="1"/>
            <a:r>
              <a:rPr lang="ru-RU" altLang="ru-RU" sz="3000" dirty="0" smtClean="0">
                <a:latin typeface="Cambria" pitchFamily="18" charset="0"/>
              </a:rPr>
              <a:t>26 углубленных интервью с представителями компаний и экспертами</a:t>
            </a:r>
          </a:p>
          <a:p>
            <a:pPr eaLnBrk="1" hangingPunct="1"/>
            <a:r>
              <a:rPr lang="ru-RU" altLang="ru-RU" sz="3000" dirty="0" smtClean="0">
                <a:latin typeface="Cambria" pitchFamily="18" charset="0"/>
              </a:rPr>
              <a:t>56 стандартизованных анкет от компаний</a:t>
            </a:r>
          </a:p>
          <a:p>
            <a:pPr eaLnBrk="1" hangingPunct="1"/>
            <a:r>
              <a:rPr lang="ru-RU" altLang="ru-RU" sz="3000" dirty="0" smtClean="0">
                <a:latin typeface="Cambria" pitchFamily="18" charset="0"/>
              </a:rPr>
              <a:t>Ценовой аудит по 19 видам товаров</a:t>
            </a:r>
          </a:p>
          <a:p>
            <a:pPr eaLnBrk="1" hangingPunct="1"/>
            <a:r>
              <a:rPr lang="ru-RU" altLang="ru-RU" sz="3000" dirty="0" smtClean="0">
                <a:latin typeface="Cambria" pitchFamily="18" charset="0"/>
              </a:rPr>
              <a:t>Данные Российского мониторинга социально-экономического положения и состояния здоровья населения НИУ ВШЭ (RLMS-HSE) и других опросов населения</a:t>
            </a:r>
          </a:p>
          <a:p>
            <a:pPr eaLnBrk="1" hangingPunct="1"/>
            <a:r>
              <a:rPr lang="ru-RU" altLang="ru-RU" sz="3000" dirty="0" smtClean="0">
                <a:latin typeface="Cambria" pitchFamily="18" charset="0"/>
              </a:rPr>
              <a:t>Аналитические материалы НИУ ВШЭ и других центров, материалы компаний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>
                <a:solidFill>
                  <a:srgbClr val="FFFFFF"/>
                </a:solidFill>
                <a:latin typeface="Arial" charset="0"/>
              </a:rPr>
              <a:t>Высшая школа экономики, Москва,  2016</a:t>
            </a:r>
          </a:p>
        </p:txBody>
      </p:sp>
      <p:sp>
        <p:nvSpPr>
          <p:cNvPr id="50179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0180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0181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0182" name="Текст 4"/>
          <p:cNvSpPr txBox="1">
            <a:spLocks/>
          </p:cNvSpPr>
          <p:nvPr/>
        </p:nvSpPr>
        <p:spPr bwMode="auto">
          <a:xfrm>
            <a:off x="722313" y="2836863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5000" b="1">
                <a:solidFill>
                  <a:srgbClr val="1F497D"/>
                </a:solidFill>
                <a:latin typeface="Cambria" pitchFamily="18" charset="0"/>
              </a:rPr>
              <a:t>Основные понятия</a:t>
            </a:r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50183" name="Picture 6" descr="la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6089650"/>
            <a:ext cx="857250" cy="571500"/>
          </a:xfrm>
          <a:prstGeom prst="rect">
            <a:avLst/>
          </a:prstGeom>
          <a:solidFill>
            <a:srgbClr val="4F27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03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04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latin typeface="Myriad Pro" charset="0"/>
              </a:rPr>
              <a:t>photo</a:t>
            </a: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05" name="Текст 4"/>
          <p:cNvSpPr txBox="1">
            <a:spLocks/>
          </p:cNvSpPr>
          <p:nvPr/>
        </p:nvSpPr>
        <p:spPr bwMode="auto">
          <a:xfrm>
            <a:off x="1131888" y="185738"/>
            <a:ext cx="8012112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3600" b="1">
                <a:solidFill>
                  <a:srgbClr val="FFFFFF"/>
                </a:solidFill>
                <a:latin typeface="Cambria" pitchFamily="18" charset="0"/>
              </a:rPr>
              <a:t>Незаконный оборот продукции</a:t>
            </a:r>
            <a:endParaRPr lang="ru-RU" altLang="ru-RU" sz="3600">
              <a:solidFill>
                <a:srgbClr val="FFFFFF"/>
              </a:solidFill>
            </a:endParaRPr>
          </a:p>
        </p:txBody>
      </p:sp>
      <p:pic>
        <p:nvPicPr>
          <p:cNvPr id="51206" name="Picture 6" descr="la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6089650"/>
            <a:ext cx="857250" cy="571500"/>
          </a:xfrm>
          <a:prstGeom prst="rect">
            <a:avLst/>
          </a:prstGeom>
          <a:solidFill>
            <a:srgbClr val="4F27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>
                <a:solidFill>
                  <a:srgbClr val="FFFFFF"/>
                </a:solidFill>
                <a:latin typeface="Arial" charset="0"/>
              </a:rPr>
              <a:t>Высшая школа экономики, Москва,  2016</a:t>
            </a:r>
          </a:p>
        </p:txBody>
      </p:sp>
      <p:sp>
        <p:nvSpPr>
          <p:cNvPr id="51208" name="Объект 3"/>
          <p:cNvSpPr>
            <a:spLocks noGrp="1"/>
          </p:cNvSpPr>
          <p:nvPr>
            <p:ph idx="1"/>
          </p:nvPr>
        </p:nvSpPr>
        <p:spPr>
          <a:xfrm>
            <a:off x="255588" y="1624013"/>
            <a:ext cx="8699500" cy="4525962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Cambria" pitchFamily="18" charset="0"/>
              </a:rPr>
              <a:t>производство и распространение продукции, осуществляемое с нарушением действующего законодательства Российской Федерации и международных договоров</a:t>
            </a: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7721</TotalTime>
  <Words>1881</Words>
  <Application>Microsoft Office PowerPoint</Application>
  <PresentationFormat>Экран (4:3)</PresentationFormat>
  <Paragraphs>371</Paragraphs>
  <Slides>41</Slides>
  <Notes>25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41</vt:i4>
      </vt:variant>
    </vt:vector>
  </HeadingPairs>
  <TitlesOfParts>
    <vt:vector size="48" baseType="lpstr">
      <vt:lpstr>Office Theme</vt:lpstr>
      <vt:lpstr>1_Тема Office</vt:lpstr>
      <vt:lpstr>1_Office Theme</vt:lpstr>
      <vt:lpstr>4_Office Theme</vt:lpstr>
      <vt:lpstr>2_Office Theme</vt:lpstr>
      <vt:lpstr>Picture</vt:lpstr>
      <vt:lpstr>Диаграмма</vt:lpstr>
      <vt:lpstr>Основные формы незаконного оборота продукции на потребительских рынках России и меры противодействия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Неучтенное производство доминирует в сегменте водки и ликероводочных изделий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vradaev</cp:lastModifiedBy>
  <cp:revision>203</cp:revision>
  <cp:lastPrinted>2016-12-16T16:37:49Z</cp:lastPrinted>
  <dcterms:created xsi:type="dcterms:W3CDTF">2010-09-30T06:45:29Z</dcterms:created>
  <dcterms:modified xsi:type="dcterms:W3CDTF">2016-12-20T11:55:15Z</dcterms:modified>
</cp:coreProperties>
</file>