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7"/>
  </p:notesMasterIdLst>
  <p:sldIdLst>
    <p:sldId id="256" r:id="rId3"/>
    <p:sldId id="258" r:id="rId4"/>
    <p:sldId id="261" r:id="rId5"/>
    <p:sldId id="283" r:id="rId6"/>
    <p:sldId id="290" r:id="rId7"/>
    <p:sldId id="262" r:id="rId8"/>
    <p:sldId id="266" r:id="rId9"/>
    <p:sldId id="273" r:id="rId10"/>
    <p:sldId id="269" r:id="rId11"/>
    <p:sldId id="271" r:id="rId12"/>
    <p:sldId id="287" r:id="rId13"/>
    <p:sldId id="288" r:id="rId14"/>
    <p:sldId id="276" r:id="rId15"/>
    <p:sldId id="277" r:id="rId16"/>
    <p:sldId id="278" r:id="rId17"/>
    <p:sldId id="263" r:id="rId18"/>
    <p:sldId id="268" r:id="rId19"/>
    <p:sldId id="274" r:id="rId20"/>
    <p:sldId id="275" r:id="rId21"/>
    <p:sldId id="279" r:id="rId22"/>
    <p:sldId id="284" r:id="rId23"/>
    <p:sldId id="286" r:id="rId24"/>
    <p:sldId id="281" r:id="rId25"/>
    <p:sldId id="282" r:id="rId26"/>
  </p:sldIdLst>
  <p:sldSz cx="9144000" cy="5143500" type="screen16x9"/>
  <p:notesSz cx="6669088" cy="9928225"/>
  <p:embeddedFontLst>
    <p:embeddedFont>
      <p:font typeface="PT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Volkonskaya" initials="" lastIdx="20" clrIdx="0"/>
  <p:cmAuthor id="1" name="Anna Lebedeva" initials="" lastIdx="7" clrIdx="1"/>
  <p:cmAuthor id="2" name="Hara" initials="Lu" lastIdx="1" clrIdx="2">
    <p:extLst>
      <p:ext uri="{19B8F6BF-5375-455C-9EA6-DF929625EA0E}">
        <p15:presenceInfo xmlns:p15="http://schemas.microsoft.com/office/powerpoint/2012/main" userId="H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8EF"/>
    <a:srgbClr val="4DADC7"/>
    <a:srgbClr val="399AB5"/>
    <a:srgbClr val="208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4755A0-ACD6-4FC3-977E-C490A1DC956A}">
  <a:tblStyle styleId="{504755A0-ACD6-4FC3-977E-C490A1DC956A}" styleName="Table_0"/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80" autoAdjust="0"/>
  </p:normalViewPr>
  <p:slideViewPr>
    <p:cSldViewPr snapToGrid="0">
      <p:cViewPr varScale="1">
        <p:scale>
          <a:sx n="62" d="100"/>
          <a:sy n="62" d="100"/>
        </p:scale>
        <p:origin x="15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3T22:01:38.765" idx="13">
    <p:pos x="6000" y="0"/>
    <p:text>Повторно о карте. До этого о ней уже было.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040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Вступительное слово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Отчет о результатах проекта «Инклюзивная высшая школа: создание комфортной образовательной среды для студентов с ограниченными возможностями здоровья»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777606" y="9430091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0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разделах, посвященным конкретным нозологическим формам, были предложены рекомендации по формату учебных материалов для слабовидящих и слабослышащих студентов. Нам бы хотелось обратить особое внимание, что описанным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стандартам представления информации должны соответствовать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 только учебные материалы преподавателей, но и информация на сайте ВШЭ, а также все презентации, когда потенциальные слушатели – люди с инвалидностью.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20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18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33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Опрос преподавателей. На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слайде г</a:t>
            </a: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рафик: “Получаете ли вы поддержку от учебных офисов и управления социальной сферы при работе со студентами с ОВЗ?”.</a:t>
            </a:r>
          </a:p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Показана динамика между весной 2016 и осенью 2016. </a:t>
            </a:r>
          </a:p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Показан рост числа людей, получающих поддержку от учебных офисов с менее 5% до более 20%. </a:t>
            </a:r>
          </a:p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Число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людей, которые затруднились ответить, сократилось с почти 40% до 20%.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dirty="0"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22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График: “Знаете ли вы о существовании методических рекомендаций для работы со студентами с ОВЗ и студентами-инвалидами?”</a:t>
            </a:r>
          </a:p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Показано сравнение между весной 2016 и осенью 2016.</a:t>
            </a:r>
          </a:p>
          <a:p>
            <a:pPr rt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Выросло число людей, которые читали рекомендации с менее 5% до более 20%. Снизилось число людей, которые не знают о рекомендациях с более 80% до менее 60%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dirty="0"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4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График: “Считаете ли вы данные рекомендации полезными?” (Речь идет о рекомендациях, разработанных проектом Инклюзивная высшая школа).  </a:t>
            </a:r>
            <a:b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«Да» и «Скорее, да» ответили более 60% респондентов.</a:t>
            </a:r>
            <a:endParaRPr dirty="0"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192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0"/>
              </a:spcAft>
              <a:buSzPct val="25000"/>
            </a:pPr>
            <a:r>
              <a:rPr lang="ru-RU" dirty="0"/>
              <a:t>Проведенные нами исследования позволили выявить проблемы и трудности,</a:t>
            </a:r>
            <a:r>
              <a:rPr lang="ru-RU" baseline="0" dirty="0"/>
              <a:t> связанные с учебным процессом. Мы их д</a:t>
            </a:r>
            <a:r>
              <a:rPr lang="ru-RU" dirty="0"/>
              <a:t>етально проанализировали и сформулировали</a:t>
            </a:r>
            <a:r>
              <a:rPr lang="ru-RU" baseline="0" dirty="0"/>
              <a:t> документ для руководства НИУ ВШЭ, названный нами «Атлас потребностей». Документ вы можете посмотреть на нашем стайте, он </a:t>
            </a:r>
            <a:r>
              <a:rPr lang="ru-RU" dirty="0"/>
              <a:t>описывает и систематизирует выявленные проблемы и шаги, направленные на их решение, часть их которых была реализована</a:t>
            </a:r>
            <a:r>
              <a:rPr lang="ru-RU" baseline="0" dirty="0"/>
              <a:t> в ходе проекта. </a:t>
            </a:r>
            <a:r>
              <a:rPr lang="ru-RU" dirty="0"/>
              <a:t>Мы считаем,</a:t>
            </a:r>
            <a:r>
              <a:rPr lang="ru-RU" baseline="0" dirty="0"/>
              <a:t> что данный документ может стать основой для </a:t>
            </a:r>
            <a:r>
              <a:rPr lang="ru-RU" dirty="0"/>
              <a:t>создания Программы развития инклюзивного образования в НИУ ВШЭ.</a:t>
            </a:r>
            <a:endParaRPr dirty="0"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72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Содержание «Атласа» - это анализ</a:t>
            </a:r>
            <a:r>
              <a:rPr lang="ru-RU" baseline="0" dirty="0"/>
              <a:t> проблемных мест, которые мы нашли в ходе исследований и в ходе непосредственной работы. </a:t>
            </a:r>
            <a:r>
              <a:rPr lang="ru-RU" dirty="0"/>
              <a:t>Стоит отметить, что «Атлас потребностей» - это не отчет</a:t>
            </a:r>
            <a:r>
              <a:rPr lang="ru-RU" baseline="0" dirty="0"/>
              <a:t> </a:t>
            </a:r>
            <a:r>
              <a:rPr lang="ru-RU" dirty="0"/>
              <a:t>о проделанной работе. Часть его блоков мы,</a:t>
            </a:r>
            <a:r>
              <a:rPr lang="ru-RU" baseline="0" dirty="0"/>
              <a:t> действительно, реализовали в ходе проекта, однако львиная его доля – это сфера возможного. Так как мы не могли охватить все и не были уполномочены на столь серьезную работу, задачей «Атласа» мы видели вынесение университету предложений, мер, благодаря которым можно продолжать способствовать созданию комфортной среды для студентов с ОВЗ.</a:t>
            </a:r>
            <a:endParaRPr dirty="0"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923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51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Приводим статистику просмотров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/>
              <a:t>1.</a:t>
            </a:r>
            <a:r>
              <a:rPr lang="ru-RU" baseline="0" dirty="0"/>
              <a:t> </a:t>
            </a:r>
            <a:r>
              <a:rPr lang="ru-RU" dirty="0"/>
              <a:t>Библиотека ресурсов – 819 просмотров. Веб-ссылка: </a:t>
            </a:r>
            <a:r>
              <a:rPr lang="en-US" dirty="0"/>
              <a:t>hse.ru/inclusive/library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2.</a:t>
            </a:r>
            <a:r>
              <a:rPr lang="ru-RU" baseline="0" dirty="0"/>
              <a:t> </a:t>
            </a:r>
            <a:r>
              <a:rPr lang="ru-RU" dirty="0"/>
              <a:t>Рекомендации преподавателям – 546 просмотров. Веб-ссылка: </a:t>
            </a:r>
            <a:r>
              <a:rPr lang="en-US" dirty="0"/>
              <a:t>hse.ru/inclusive/recommendations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3.</a:t>
            </a:r>
            <a:r>
              <a:rPr lang="ru-RU" baseline="0" dirty="0"/>
              <a:t> </a:t>
            </a:r>
            <a:r>
              <a:rPr lang="en-US" dirty="0"/>
              <a:t>«</a:t>
            </a:r>
            <a:r>
              <a:rPr lang="ru-RU" dirty="0"/>
              <a:t>Карта возможностей» для студентов – 226 просмотров. </a:t>
            </a:r>
            <a:r>
              <a:rPr lang="en-US" dirty="0"/>
              <a:t>hse.ru/</a:t>
            </a:r>
            <a:r>
              <a:rPr lang="en-US" dirty="0" err="1"/>
              <a:t>firstyear</a:t>
            </a:r>
            <a:r>
              <a:rPr lang="en-US" dirty="0"/>
              <a:t>/benefits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56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Весна 201</a:t>
            </a:r>
            <a:r>
              <a:rPr lang="ru-RU" dirty="0"/>
              <a:t>4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: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личный опыт – встреча</a:t>
            </a:r>
            <a:r>
              <a:rPr lang="ru-RU" sz="11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со студентом с инвалидностью в своей преподавательской деятельности, первые трудности, первые вопросы. </a:t>
            </a:r>
            <a:endParaRPr lang="ru-RU" sz="11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dirty="0"/>
              <a:t>Зима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ru-RU" dirty="0"/>
              <a:t>6: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1) </a:t>
            </a:r>
            <a:r>
              <a:rPr lang="ru-RU" sz="11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анализ ситуации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в Вышке около 200 студентов с инвалидностью – 5-е место по числу студентов с ОВЗ в РФ.</a:t>
            </a:r>
            <a:r>
              <a:rPr lang="ru-RU" sz="11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Однако 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нет специализированного института поддержки студентов с ОВЗ; нет репутации</a:t>
            </a:r>
            <a:r>
              <a:rPr lang="ru-RU" sz="11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инклюзивного вуза, преподаватели не готовы к встрече с «особым» студентом и т.п.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ru-RU" sz="11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11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11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формулировка проблемы</a:t>
            </a: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сбор команды, подача заявки на конкурс Инициативных образовательных проектов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Весна 2016: старт проекта и начало работы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512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98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слайде схема раздела</a:t>
            </a:r>
          </a:p>
          <a:p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Главная станица: небольшой текст об инклюзивной политике университета</a:t>
            </a:r>
          </a:p>
          <a:p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Меню:</a:t>
            </a:r>
          </a:p>
          <a:p>
            <a:pPr lv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Поступление (условия приема; необходимые документы; вступительные испытания; обратная связь для абитуриента)</a:t>
            </a:r>
          </a:p>
          <a:p>
            <a:pPr lv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Обучение («Карта возможностей»)</a:t>
            </a:r>
          </a:p>
          <a:p>
            <a:pPr lv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Доступная среда (информация о доступных учебных корпусах)</a:t>
            </a:r>
          </a:p>
          <a:p>
            <a:pPr lv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Истории успеха (интервью с успешными студентами)</a:t>
            </a:r>
          </a:p>
          <a:p>
            <a:pPr lvl="0"/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Обратная связь (контакты координатора)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145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dk1"/>
                </a:solidFill>
              </a:rPr>
              <a:t>Мы выражаем глубокую благодарность нашим</a:t>
            </a:r>
            <a:r>
              <a:rPr lang="ru-RU" sz="1100" b="0" baseline="0" dirty="0">
                <a:solidFill>
                  <a:schemeClr val="dk1"/>
                </a:solidFill>
              </a:rPr>
              <a:t> уважаемым экспертам за информационную и аналитическую помощь, нашим дорогим студентам за вклад в исследование, нашим волонтерам и сотрудникам Высшей школы экономики за помощь в выработке и продвижении организационных решений в нашем университете, а также всем, кто так или иначе давал нам ценные комментарии и интересные предложения!</a:t>
            </a:r>
            <a:endParaRPr lang="ru-RU" sz="1100" b="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214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398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4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89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Приведены цитаты из интервью</a:t>
            </a:r>
          </a:p>
          <a:p>
            <a:endParaRPr lang="ru-RU" dirty="0"/>
          </a:p>
          <a:p>
            <a:pPr>
              <a:lnSpc>
                <a:spcPct val="100000"/>
              </a:lnSpc>
            </a:pPr>
            <a:r>
              <a:rPr lang="ru-RU" i="1" dirty="0"/>
              <a:t>«Скажем так, я разговаривала со своей одногруппницей, она поступила в другой институт. Я говорю: “Почему ты не пошла в </a:t>
            </a:r>
            <a:r>
              <a:rPr lang="ru-RU" i="1" dirty="0" err="1"/>
              <a:t>Вышечку</a:t>
            </a:r>
            <a:r>
              <a:rPr lang="ru-RU" i="1" dirty="0"/>
              <a:t>?” А она просто не знала,  что здесь можно учиться.</a:t>
            </a:r>
            <a:r>
              <a:rPr lang="ru-RU" dirty="0"/>
              <a:t> (Интервью 9)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i="1" dirty="0"/>
              <a:t>«Необходимо информировать о том, что создаются такие возможности, о том, что </a:t>
            </a:r>
            <a:r>
              <a:rPr lang="ru-RU" b="1" i="1" dirty="0"/>
              <a:t>это топовый вуз, после которого реально очень много возможностей</a:t>
            </a:r>
            <a:r>
              <a:rPr lang="ru-RU" i="1" dirty="0"/>
              <a:t> можно получить: и </a:t>
            </a:r>
            <a:r>
              <a:rPr lang="ru-RU" b="1" i="1" dirty="0"/>
              <a:t>в будущем в трудоустройстве </a:t>
            </a:r>
            <a:r>
              <a:rPr lang="ru-RU" i="1" dirty="0"/>
              <a:t>и так далее, то люди будут идти. Ну, как бы дело в этом» </a:t>
            </a:r>
            <a:r>
              <a:rPr lang="ru-RU" dirty="0"/>
              <a:t>(Интервью 1)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i="1" dirty="0"/>
              <a:t>«</a:t>
            </a:r>
            <a:r>
              <a:rPr lang="ru-RU" b="1" i="1" dirty="0"/>
              <a:t>Высшая школа экономики – на очень хорошем уровне</a:t>
            </a:r>
            <a:r>
              <a:rPr lang="ru-RU" i="1" dirty="0"/>
              <a:t>, но, действительно, нуждается, чтобы людям давалась эта информация, что люди могут здесь учиться» </a:t>
            </a:r>
            <a:r>
              <a:rPr lang="ru-RU" dirty="0"/>
              <a:t>(Интервью 11)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0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Очень много информации мы получили из интервью, по сути оно стало основным источником последующих идей, решений и изменений.  По тому, что рассказали студенты, сначала был сделан его</a:t>
            </a:r>
            <a:r>
              <a:rPr lang="ru-RU" baseline="0" dirty="0"/>
              <a:t> </a:t>
            </a:r>
            <a:r>
              <a:rPr lang="ru-RU" dirty="0"/>
              <a:t>экспресс-анализ для администрации, а затем разработаны</a:t>
            </a:r>
            <a:r>
              <a:rPr lang="ru-RU" baseline="0" dirty="0"/>
              <a:t> </a:t>
            </a:r>
            <a:r>
              <a:rPr lang="ru-RU" dirty="0"/>
              <a:t>рекомендации</a:t>
            </a:r>
            <a:r>
              <a:rPr lang="ru-RU" baseline="0" dirty="0"/>
              <a:t> для преподавателей</a:t>
            </a:r>
            <a:r>
              <a:rPr lang="ru-RU" dirty="0"/>
              <a:t> и разработана</a:t>
            </a:r>
            <a:r>
              <a:rPr lang="ru-RU" baseline="0" dirty="0"/>
              <a:t> </a:t>
            </a:r>
            <a:r>
              <a:rPr lang="ru-RU" dirty="0"/>
              <a:t>«карта</a:t>
            </a:r>
            <a:r>
              <a:rPr lang="ru-RU" baseline="0" dirty="0"/>
              <a:t> возможностей».</a:t>
            </a:r>
          </a:p>
          <a:p>
            <a:pPr lvl="0">
              <a:spcBef>
                <a:spcPts val="0"/>
              </a:spcBef>
              <a:buNone/>
            </a:pPr>
            <a:r>
              <a:rPr lang="ru-RU" baseline="0" dirty="0"/>
              <a:t>Атлас в итоге суммировал то, что было сделано, а также охватил множество новых задач и вызовов.</a:t>
            </a: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34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«Карта возможностей» на сегодняшний день размещена на сайте ВШЭ в разделе «Акселератор адаптации». Она адресована первокурснику.</a:t>
            </a:r>
            <a:r>
              <a:rPr lang="ru-RU" baseline="0" dirty="0"/>
              <a:t> Ее цель – сориентировать студента с инвалидностью в университете, рассказать о том, какие у него есть «специальные возможности»</a:t>
            </a:r>
            <a:r>
              <a:rPr lang="ru-RU" dirty="0"/>
              <a:t> и как он может их реализовать.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/>
              <a:t>В будущем на ее основе планируется разработать контент для отдельного сайта для студентов с инвалидностью.</a:t>
            </a:r>
            <a:endParaRPr dirty="0"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51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Немного подробнее о наполнении</a:t>
            </a:r>
            <a:r>
              <a:rPr lang="ru-RU" baseline="0" dirty="0"/>
              <a:t> «Карты возможностей»: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Она состоит из нескольких блоков, в которых подробно описывается:1) какие здания </a:t>
            </a:r>
            <a:r>
              <a:rPr lang="ru-RU" sz="1100" b="0" i="0" u="sng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доступны</a:t>
            </a: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для маломобильных студентов, с кем и как можно связаться в случае проблем, как организовать доступ родителей в здание; кто такой </a:t>
            </a:r>
            <a:r>
              <a:rPr lang="ru-RU" sz="1100" b="0" i="0" u="sng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учебный консультант</a:t>
            </a: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чем он может быть полезен, как получить его помощь; 2) как организован </a:t>
            </a:r>
            <a:r>
              <a:rPr lang="ru-RU" sz="1100" b="0" i="0" u="sng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учебный процесс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что нужно сделать, чтобы преподаватель узнал об особых образовательных потребностях студента (подчеркивается инициатива студента в решении вопросов); к кому обращаться в случае проблем; здесь же: </a:t>
            </a:r>
            <a:r>
              <a:rPr lang="ru-RU" sz="1100" b="0" i="0" u="sng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независимый экзамен по </a:t>
            </a:r>
            <a:r>
              <a:rPr lang="ru-RU" sz="1100" b="0" i="0" u="sng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англ.языку</a:t>
            </a:r>
            <a:r>
              <a:rPr lang="ru-RU" sz="1100" b="0" i="0" u="sng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ГИА на 4 курсе 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как получить специальные условия на экзаменах, кому и когда подать заявление, где прочитать подробности, на что обратить внимание; 3) как получить </a:t>
            </a:r>
            <a:r>
              <a:rPr lang="ru-RU" sz="1100" b="0" i="0" u="sng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социальную стипендию и </a:t>
            </a:r>
            <a:r>
              <a:rPr lang="ru-RU" sz="1100" b="0" i="0" u="sng" strike="noStrike" kern="1200" cap="none" baseline="0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мат.помощь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 как и кому направить заявление, к кому обращаться в экстренных ситуациях;  здесь же рассказано о </a:t>
            </a:r>
            <a:r>
              <a:rPr lang="ru-RU" sz="1100" b="0" i="0" u="sng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медицинской и психологической помощи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; 4) в самом конце – немного о том, что обсудить свои вопросы </a:t>
            </a:r>
            <a:r>
              <a:rPr lang="ru-RU" sz="1100" b="0" i="0" u="sng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о будущем трудоустройстве </a:t>
            </a:r>
            <a:r>
              <a:rPr lang="ru-RU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можно в </a:t>
            </a:r>
            <a:r>
              <a:rPr lang="ru-RU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Центре развития карьеры.</a:t>
            </a:r>
          </a:p>
          <a:p>
            <a:pPr lvl="0">
              <a:spcBef>
                <a:spcPts val="0"/>
              </a:spcBef>
              <a:buNone/>
            </a:pPr>
            <a:r>
              <a:rPr lang="ru-RU" baseline="0" dirty="0"/>
              <a:t> </a:t>
            </a:r>
            <a:endParaRPr dirty="0"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20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66910" y="4715907"/>
            <a:ext cx="533526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Отдельной линией интервью со студентами выделялась тема аудиторной работы и проблем,</a:t>
            </a:r>
            <a:r>
              <a:rPr lang="ru-RU" baseline="0" dirty="0"/>
              <a:t> которые связаны с неготовностью и некомпетентностью </a:t>
            </a:r>
            <a:r>
              <a:rPr lang="ru-RU" dirty="0"/>
              <a:t>преподавателей</a:t>
            </a:r>
            <a:r>
              <a:rPr lang="ru-RU" baseline="0" dirty="0"/>
              <a:t> при работе со студентами с инвалидностью. Эти трудности подтверждались и опросом преподавателей, сделанным на старте проекта весной 2016, где преподаватели жаловались на свои трудности и страхи. Мы свели полученные сведения в едином документе, где попытались помочь преподавателю сориентироваться и почувствовать б</a:t>
            </a:r>
            <a:r>
              <a:rPr lang="ru-RU" i="1" baseline="0" dirty="0"/>
              <a:t>о</a:t>
            </a:r>
            <a:r>
              <a:rPr lang="ru-RU" baseline="0" dirty="0"/>
              <a:t>льшую уверенность при встрече со студентом с инвалидностью. </a:t>
            </a:r>
            <a:r>
              <a:rPr lang="ru-RU" b="1" baseline="0" dirty="0"/>
              <a:t>Первая часть </a:t>
            </a:r>
            <a:r>
              <a:rPr lang="ru-RU" baseline="0" dirty="0"/>
              <a:t>рекомендаций посвящена общим правилам взаимодействия с человеком с инвалидностью. Несмотря на то, что в отзывах на рекомендации преподаватели указывали на то, что часть советов кажутся банальными, мы данный пункт считаем важным, поскольку студенты высказывали свое недоумение и сообщали, что мало кто на соблюдает этику общения с инвалидом, а преподаватели часто говорят и делают глупости, иногда из лучших побуждений. </a:t>
            </a:r>
            <a:r>
              <a:rPr lang="ru-RU" b="1" baseline="0" dirty="0"/>
              <a:t>Вторая часть </a:t>
            </a:r>
            <a:r>
              <a:rPr lang="ru-RU" baseline="0" dirty="0"/>
              <a:t>рекомендаций касается того, как организовать процесс преподавания, если в группе появился студент с той или иной формой инвалидности.</a:t>
            </a: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46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ru-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inclusiv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il2.hse.ru/owa/redir.aspx?C=H_sVPRYdtYR8Lw5tcze0OiRZtmIo-qrER2ZrdJeExCELhY_QhfjTCA..&amp;URL=mailto:inclusivehse@hse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firstyear/benefits#dostup" TargetMode="Externa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hse.ru/firstyear/benefits#career" TargetMode="External"/><Relationship Id="rId5" Type="http://schemas.openxmlformats.org/officeDocument/2006/relationships/hyperlink" Target="https://www.hse.ru/firstyear/benefits#social" TargetMode="External"/><Relationship Id="rId4" Type="http://schemas.openxmlformats.org/officeDocument/2006/relationships/hyperlink" Target="https://www.hse.ru/firstyear/benefits#ex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-398" t="601" r="398" b="12288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225083" y="126609"/>
            <a:ext cx="4869131" cy="2445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3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Команда проекта «ИНКЛЮЗИВНАЯ</a:t>
            </a:r>
            <a:br>
              <a:rPr lang="ru-RU" sz="243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3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ВЫСШАЯ</a:t>
            </a:r>
            <a:br>
              <a:rPr lang="ru-RU" sz="243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3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ШКОЛА» </a:t>
            </a:r>
            <a:br>
              <a:rPr lang="ru-RU" sz="3240" b="0" i="0" u="none" strike="noStrike" cap="none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lang="ru-RU" sz="3240" b="0" i="0" u="none" strike="noStrike" cap="none" dirty="0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1893635" y="3883709"/>
            <a:ext cx="5112503" cy="1695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1" dirty="0">
                <a:solidFill>
                  <a:srgbClr val="3F3F3F"/>
                </a:solidFill>
                <a:latin typeface="PT Sans"/>
                <a:ea typeface="PT Sans"/>
                <a:cs typeface="PT Sans"/>
              </a:rPr>
              <a:t>Отчет о результатах проекта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2430" i="1" dirty="0">
                <a:solidFill>
                  <a:srgbClr val="3F3F3F"/>
                </a:solidFill>
                <a:latin typeface="PT Sans"/>
                <a:ea typeface="PT Sans"/>
                <a:cs typeface="PT Sans"/>
              </a:rPr>
              <a:t>15 марта 2017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6138" y="455432"/>
            <a:ext cx="1791113" cy="1732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246256"/>
            <a:ext cx="8709456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Рекомендации для преподавателей (блоки)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996755"/>
            <a:ext cx="8520599" cy="3749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- Перед началом занятий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- Размещение в аудитории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- Стратегии общения и подачи информации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- Виды заданий и контроль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ru-RU" i="0" u="none" strike="noStrike" cap="none" dirty="0">
              <a:solidFill>
                <a:schemeClr val="dk2"/>
              </a:solidFill>
              <a:latin typeface="PT Sans" panose="020B0604020202020204" charset="-52"/>
              <a:sym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Предложены рекомендации по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формату учебных материалов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для слабовидящих и слабослышащих студентов.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246256"/>
            <a:ext cx="8709456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Рекомендации для преподавателей (выдержки)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818955"/>
            <a:ext cx="8520599" cy="3749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 создании документов или веб-страниц для </a:t>
            </a:r>
            <a:r>
              <a:rPr lang="ru-RU" b="1" cap="all" dirty="0">
                <a:solidFill>
                  <a:schemeClr val="tx1"/>
                </a:solidFill>
              </a:rPr>
              <a:t>слабовидящих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Используйте информативные и не слишком длинные названия для файлов и страниц.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- Учитывайте, что студент работает с программами экранного доступа:</a:t>
            </a:r>
          </a:p>
          <a:p>
            <a:r>
              <a:rPr lang="ru-RU" dirty="0">
                <a:solidFill>
                  <a:schemeClr val="tx1"/>
                </a:solidFill>
              </a:rPr>
              <a:t>1) обозначайте строки с названиями глав и разделов, используя стиль заголовка в </a:t>
            </a:r>
            <a:r>
              <a:rPr lang="ru-RU" dirty="0" err="1">
                <a:solidFill>
                  <a:schemeClr val="tx1"/>
                </a:solidFill>
              </a:rPr>
              <a:t>Word</a:t>
            </a:r>
            <a:r>
              <a:rPr lang="ru-RU" dirty="0">
                <a:solidFill>
                  <a:schemeClr val="tx1"/>
                </a:solidFill>
              </a:rPr>
              <a:t> или соответствующие теги HTML (от &lt;h1&gt; до &lt;h6&gt;); 2) полужирное начертание, курсив и т.п. не «видят» программы экранного доступа – используйте заглавные буквы, но делайте это только по необходимости; 3) начинайте предложение/абзац с наиболее важной информации, используйте опорные слова; 4) делайте словесное описание картинок и графиков; 5) старайтесь не использовать таблицы и др.</a:t>
            </a:r>
            <a:endParaRPr lang="ru-RU" dirty="0">
              <a:solidFill>
                <a:schemeClr val="tx1"/>
              </a:solidFill>
              <a:latin typeface="PT Sans" panose="020B060402020202020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30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246256"/>
            <a:ext cx="8709456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Рекомендации для преподавателей (выдержки)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818955"/>
            <a:ext cx="8520599" cy="3749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 работе со </a:t>
            </a:r>
            <a:r>
              <a:rPr lang="ru-RU" b="1" cap="all" dirty="0">
                <a:solidFill>
                  <a:schemeClr val="tx1"/>
                </a:solidFill>
              </a:rPr>
              <a:t>слабослышащими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Убедитесь, что ко всем используемым в процессе обучения аудио- и видеоматериалам, включая </a:t>
            </a:r>
            <a:r>
              <a:rPr lang="ru-RU" dirty="0" err="1">
                <a:solidFill>
                  <a:schemeClr val="tx1"/>
                </a:solidFill>
              </a:rPr>
              <a:t>интернет-ресурсы</a:t>
            </a:r>
            <a:r>
              <a:rPr lang="ru-RU" dirty="0">
                <a:solidFill>
                  <a:schemeClr val="tx1"/>
                </a:solidFill>
              </a:rPr>
              <a:t>, есть субтитры.</a:t>
            </a:r>
          </a:p>
          <a:p>
            <a:r>
              <a:rPr lang="ru-RU" dirty="0">
                <a:solidFill>
                  <a:schemeClr val="tx1"/>
                </a:solidFill>
              </a:rPr>
              <a:t>- Если студент попросит вас использовать вспомогательные технологии для улучшения разборчивости и слышимости речи (например, надеть на себя передатчик с микрофоном для FM-системы), выполните его просьбу. С помощью таких современных средств ваш голос поступает прямо в наушник студенту. Эти технологии безопасны для вашего здоровья. </a:t>
            </a:r>
          </a:p>
          <a:p>
            <a:r>
              <a:rPr lang="ru-RU" dirty="0">
                <a:solidFill>
                  <a:schemeClr val="tx1"/>
                </a:solidFill>
              </a:rPr>
              <a:t>- Предоставляйте презентации и материалы занятий в электронном виде заранее.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33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285131" y="14068"/>
            <a:ext cx="9021155" cy="79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Опрос преподавателей: динамика весна / осень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52392" y="778019"/>
            <a:ext cx="7920878" cy="4213257"/>
            <a:chOff x="947811" y="814175"/>
            <a:chExt cx="7920878" cy="4213257"/>
          </a:xfrm>
        </p:grpSpPr>
        <p:pic>
          <p:nvPicPr>
            <p:cNvPr id="334" name="Shape 3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7811" y="814175"/>
              <a:ext cx="7920878" cy="4213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Shape 335"/>
            <p:cNvSpPr/>
            <p:nvPr/>
          </p:nvSpPr>
          <p:spPr>
            <a:xfrm>
              <a:off x="1669855" y="1779661"/>
              <a:ext cx="5998490" cy="864095"/>
            </a:xfrm>
            <a:prstGeom prst="rect">
              <a:avLst/>
            </a:prstGeom>
            <a:noFill/>
            <a:ln w="22225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04800" y="-10454"/>
            <a:ext cx="8716355" cy="79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Опрос преподавателей: динамика весна / осень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4800" y="555528"/>
            <a:ext cx="8244408" cy="4587972"/>
            <a:chOff x="899591" y="555525"/>
            <a:chExt cx="8244408" cy="4587972"/>
          </a:xfrm>
        </p:grpSpPr>
        <p:pic>
          <p:nvPicPr>
            <p:cNvPr id="342" name="Shape 3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9591" y="555525"/>
              <a:ext cx="8244408" cy="458797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3" name="Shape 343"/>
            <p:cNvCxnSpPr/>
            <p:nvPr/>
          </p:nvCxnSpPr>
          <p:spPr>
            <a:xfrm>
              <a:off x="3593478" y="2261785"/>
              <a:ext cx="10080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44" name="Shape 344"/>
            <p:cNvCxnSpPr/>
            <p:nvPr/>
          </p:nvCxnSpPr>
          <p:spPr>
            <a:xfrm>
              <a:off x="4064955" y="3366023"/>
              <a:ext cx="4320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45" name="Shape 345"/>
            <p:cNvCxnSpPr/>
            <p:nvPr/>
          </p:nvCxnSpPr>
          <p:spPr>
            <a:xfrm>
              <a:off x="6059921" y="4086534"/>
              <a:ext cx="1080120" cy="0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triangle" w="lg" len="lg"/>
              <a:tailEnd type="none" w="med" len="med"/>
            </a:ln>
          </p:spPr>
        </p:cxnSp>
      </p:grp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1956336" y="-14068"/>
            <a:ext cx="5089906" cy="79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205867"/>
                </a:solidFill>
                <a:latin typeface="PT Sans"/>
                <a:ea typeface="PT Sans"/>
                <a:cs typeface="PT Sans"/>
                <a:sym typeface="PT Sans"/>
              </a:rPr>
              <a:t>Опрос преподавателей (осень 2016)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9085" y="483519"/>
            <a:ext cx="8244408" cy="4659981"/>
            <a:chOff x="843319" y="483518"/>
            <a:chExt cx="8244408" cy="4659981"/>
          </a:xfrm>
        </p:grpSpPr>
        <p:pic>
          <p:nvPicPr>
            <p:cNvPr id="352" name="Shape 3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3319" y="483518"/>
              <a:ext cx="8244408" cy="4659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Shape 353"/>
            <p:cNvSpPr/>
            <p:nvPr/>
          </p:nvSpPr>
          <p:spPr>
            <a:xfrm>
              <a:off x="7180024" y="1491629"/>
              <a:ext cx="576064" cy="136815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7812360" y="2021816"/>
              <a:ext cx="11876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ru-RU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более 60%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699" y="91708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«Атлас потребностей»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1699" y="939403"/>
            <a:ext cx="1733001" cy="1058407"/>
          </a:xfrm>
          <a:prstGeom prst="roundRect">
            <a:avLst/>
          </a:prstGeom>
          <a:solidFill>
            <a:srgbClr val="4DADC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PT Sans" panose="020B0604020202020204" charset="-52"/>
              </a:rPr>
              <a:t>Проблемы и трудности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699" y="2151992"/>
            <a:ext cx="1733001" cy="2557186"/>
          </a:xfrm>
          <a:prstGeom prst="rect">
            <a:avLst/>
          </a:prstGeom>
          <a:solidFill>
            <a:srgbClr val="CDE8E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u="sng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  <a:ea typeface="Arial"/>
                <a:cs typeface="Arial"/>
              </a:rPr>
              <a:t>Источники информации: 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  <a:ea typeface="Arial"/>
                <a:cs typeface="Arial"/>
              </a:rPr>
              <a:t>интервью со студентами, опросы преподавателей</a:t>
            </a:r>
          </a:p>
          <a:p>
            <a:pPr lvl="0"/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  <a:cs typeface="Arial"/>
            </a:endParaRPr>
          </a:p>
          <a:p>
            <a:pPr lvl="0"/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  <a:cs typeface="Arial"/>
            </a:endParaRPr>
          </a:p>
          <a:p>
            <a:pPr lvl="0"/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3850" y="939403"/>
            <a:ext cx="4517949" cy="1058406"/>
          </a:xfrm>
          <a:prstGeom prst="roundRect">
            <a:avLst/>
          </a:prstGeom>
          <a:solidFill>
            <a:srgbClr val="4DADC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PT Sans" panose="020B0604020202020204" charset="-52"/>
              </a:rPr>
              <a:t>Варианты решений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3851" y="2151991"/>
            <a:ext cx="4517948" cy="2557187"/>
          </a:xfrm>
          <a:prstGeom prst="rect">
            <a:avLst/>
          </a:prstGeom>
          <a:solidFill>
            <a:srgbClr val="CDE8E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</a:rPr>
              <a:t>Конкретные меры и шаги по решению проблем.</a:t>
            </a:r>
          </a:p>
          <a:p>
            <a:pPr lvl="0"/>
            <a:r>
              <a:rPr lang="ru-RU" sz="1700" u="sng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  <a:ea typeface="Arial"/>
                <a:cs typeface="Arial"/>
              </a:rPr>
              <a:t>Источники информации:</a:t>
            </a:r>
          </a:p>
          <a:p>
            <a:pPr lvl="0"/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  <a:ea typeface="Arial"/>
                <a:cs typeface="Arial"/>
              </a:rPr>
              <a:t>беседы с сотрудниками ВШЭ, лучшие практики, рекомендации экспертов, литературные источники.</a:t>
            </a:r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</a:endParaRPr>
          </a:p>
          <a:p>
            <a:pPr lvl="0"/>
            <a:r>
              <a:rPr lang="ru-RU" sz="1700" b="1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</a:rPr>
              <a:t>Могут стать основой для создания Программы развития инклюзивного образования в НИУ ВШЭ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97700" y="939403"/>
            <a:ext cx="1935286" cy="1058406"/>
          </a:xfrm>
          <a:prstGeom prst="roundRect">
            <a:avLst/>
          </a:prstGeom>
          <a:solidFill>
            <a:srgbClr val="4DADC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PT Sans" panose="020B0604020202020204" charset="-52"/>
              </a:rPr>
              <a:t>Степень реализации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7700" y="2137162"/>
            <a:ext cx="1935286" cy="2572015"/>
          </a:xfrm>
          <a:prstGeom prst="rect">
            <a:avLst/>
          </a:prstGeom>
          <a:solidFill>
            <a:srgbClr val="CDE8E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</a:rPr>
              <a:t>Что уже сделано или частично сделано?</a:t>
            </a:r>
          </a:p>
          <a:p>
            <a:pPr lvl="0"/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PT Sans" panose="020B0604020202020204" charset="-52"/>
              </a:rPr>
              <a:t>Конкретные шаги, которые нужно предпринять.</a:t>
            </a:r>
          </a:p>
          <a:p>
            <a:pPr lvl="0"/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</a:endParaRPr>
          </a:p>
          <a:p>
            <a:pPr lvl="0"/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</a:endParaRPr>
          </a:p>
          <a:p>
            <a:pPr lvl="0"/>
            <a:endParaRPr lang="ru-RU" sz="1700" dirty="0">
              <a:solidFill>
                <a:schemeClr val="bg2">
                  <a:lumMod val="50000"/>
                </a:schemeClr>
              </a:solidFill>
              <a:latin typeface="PT Sans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7496" y="4709177"/>
            <a:ext cx="3568606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ct val="25000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https://www.hse.ru/inclusive/atlas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699" y="195909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9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Структура и содержание «Атласа потребностей»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1700" y="1054100"/>
            <a:ext cx="4158700" cy="3771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PT Sans" panose="020B0604020202020204" charset="-52"/>
              </a:rPr>
              <a:t>Общие трудности, </a:t>
            </a:r>
            <a:r>
              <a:rPr lang="ru-RU" sz="1700" dirty="0">
                <a:solidFill>
                  <a:schemeClr val="tx1"/>
                </a:solidFill>
                <a:latin typeface="PT Sans" panose="020B0604020202020204" charset="-52"/>
              </a:rPr>
              <a:t>характерные для образовательного процесса, независимо от заболевания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PT Sans" panose="020B0604020202020204" charset="-52"/>
            </a:endParaRPr>
          </a:p>
          <a:p>
            <a:pPr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  <a:ea typeface="PT Sans"/>
                <a:cs typeface="PT Sans"/>
              </a:rPr>
              <a:t>- дополнительная поддержка студентов с инвалидностью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  <a:ea typeface="PT Sans"/>
                <a:cs typeface="PT Sans"/>
              </a:rPr>
              <a:t>- получение информации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  <a:ea typeface="PT Sans"/>
                <a:cs typeface="PT Sans"/>
              </a:rPr>
              <a:t>- взаимодействие с преподавателями и учебными офисами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  <a:ea typeface="PT Sans"/>
                <a:cs typeface="PT Sans"/>
              </a:rPr>
              <a:t>- доступ родителей в здания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  <a:ea typeface="PT Sans"/>
                <a:cs typeface="PT Sans"/>
              </a:rPr>
              <a:t>и др.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8700" y="1054100"/>
            <a:ext cx="3993598" cy="37719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PT Sans" panose="020B0604020202020204" charset="-52"/>
              </a:rPr>
              <a:t>Специфические трудности, </a:t>
            </a:r>
            <a:r>
              <a:rPr lang="ru-RU" sz="1700" dirty="0">
                <a:solidFill>
                  <a:schemeClr val="tx1"/>
                </a:solidFill>
                <a:latin typeface="PT Sans" panose="020B0604020202020204" charset="-52"/>
              </a:rPr>
              <a:t>связанные с заболеванием:</a:t>
            </a:r>
          </a:p>
          <a:p>
            <a:endParaRPr lang="ru-RU" sz="1700" dirty="0">
              <a:solidFill>
                <a:schemeClr val="tx1"/>
              </a:solidFill>
              <a:latin typeface="PT Sans" panose="020B0604020202020204" charset="-52"/>
            </a:endParaRPr>
          </a:p>
          <a:p>
            <a:pPr>
              <a:lnSpc>
                <a:spcPct val="114000"/>
              </a:lnSpc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</a:rPr>
              <a:t>а) Незрячие и слабовидящие студенты</a:t>
            </a:r>
          </a:p>
          <a:p>
            <a:pPr>
              <a:lnSpc>
                <a:spcPct val="114000"/>
              </a:lnSpc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</a:rPr>
              <a:t>б) Слабослышащие студенты</a:t>
            </a:r>
          </a:p>
          <a:p>
            <a:pPr>
              <a:lnSpc>
                <a:spcPct val="114000"/>
              </a:lnSpc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</a:rPr>
              <a:t>в) Студенты с нарушением опорно-двигательного аппарата</a:t>
            </a:r>
          </a:p>
          <a:p>
            <a:pPr>
              <a:lnSpc>
                <a:spcPct val="114000"/>
              </a:lnSpc>
            </a:pPr>
            <a:r>
              <a:rPr lang="ru-RU" sz="1600" dirty="0">
                <a:solidFill>
                  <a:schemeClr val="tx1"/>
                </a:solidFill>
                <a:latin typeface="PT Sans" panose="020B0604020202020204" charset="-52"/>
              </a:rPr>
              <a:t>г) Студенты с другими заболеваниями (диабет, онкологические заболевания, заболевания ЖКТ и т.п.)</a:t>
            </a:r>
          </a:p>
          <a:p>
            <a:endParaRPr lang="ru-RU" sz="1600" dirty="0">
              <a:solidFill>
                <a:schemeClr val="tx1"/>
              </a:solidFill>
              <a:latin typeface="PT Sans" panose="020B060402020202020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699" y="246256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Другие результаты проекта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599" cy="3610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AutoNum type="arabicParenR"/>
            </a:pPr>
            <a:r>
              <a:rPr lang="ru-RU" sz="1800" dirty="0">
                <a:solidFill>
                  <a:schemeClr val="tx1"/>
                </a:solidFill>
              </a:rPr>
              <a:t>Аннотированная библиография ресурсов по инклюзивному образованию (книги, статьи, сайты) 	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https://www.hse.ru/inclusive/library</a:t>
            </a:r>
            <a:endParaRPr lang="ru-RU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AutoNum type="arabicParenR"/>
            </a:pPr>
            <a:r>
              <a:rPr lang="ru-RU" sz="1800" dirty="0" err="1">
                <a:solidFill>
                  <a:schemeClr val="tx1"/>
                </a:solidFill>
              </a:rPr>
              <a:t>Видеолекции</a:t>
            </a:r>
            <a:r>
              <a:rPr lang="ru-RU" sz="1800" dirty="0">
                <a:solidFill>
                  <a:schemeClr val="tx1"/>
                </a:solidFill>
              </a:rPr>
              <a:t> с экспертами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https://www.hse.ru/inclusive/video</a:t>
            </a:r>
            <a:endParaRPr lang="ru-RU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AutoNum type="arabicParenR"/>
            </a:pPr>
            <a:r>
              <a:rPr lang="ru-RU" sz="1800" dirty="0">
                <a:solidFill>
                  <a:schemeClr val="tx1"/>
                </a:solidFill>
              </a:rPr>
              <a:t>Решение индивидуальных проблем по запросам от студентов</a:t>
            </a:r>
          </a:p>
          <a:p>
            <a:pPr marL="342900" lvl="1" indent="-3429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AutoNum type="arabicParenR"/>
            </a:pPr>
            <a:r>
              <a:rPr lang="ru-RU" sz="1800" dirty="0">
                <a:solidFill>
                  <a:schemeClr val="tx1"/>
                </a:solidFill>
              </a:rPr>
              <a:t>Решение текущих задач в сотрудничестве с администрацией</a:t>
            </a:r>
          </a:p>
          <a:p>
            <a:pPr marL="342900" lvl="1" indent="-34290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/>
              <a:buAutoNum type="arabicParenR"/>
            </a:pPr>
            <a:r>
              <a:rPr lang="ru-RU" sz="1800" dirty="0">
                <a:solidFill>
                  <a:schemeClr val="tx1"/>
                </a:solidFill>
              </a:rPr>
              <a:t>Интеграция в экспертное сообщество по инклюзии (участие в обсуждении стратегии РФ по развитию инклюзивного образования)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http://csr.ru/news/budushhee-inklyuzivnogo-obrazovaniya-v-rossii/</a:t>
            </a:r>
            <a:endParaRPr lang="ru-RU" sz="1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Востребованность нашей работы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11699" y="1017724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ru-RU" sz="2000" b="0" i="0" u="none" strike="noStrike" cap="none" dirty="0">
              <a:solidFill>
                <a:schemeClr val="tx1"/>
              </a:solidFill>
              <a:latin typeface="PT Sans" panose="020B0604020202020204" charset="-52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Статистика обращений: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PT Sans" panose="020B0604020202020204" charset="-52"/>
              <a:sym typeface="Arial"/>
            </a:endParaRPr>
          </a:p>
        </p:txBody>
      </p:sp>
      <p:graphicFrame>
        <p:nvGraphicFramePr>
          <p:cNvPr id="327" name="Shape 327"/>
          <p:cNvGraphicFramePr/>
          <p:nvPr>
            <p:extLst>
              <p:ext uri="{D42A27DB-BD31-4B8C-83A1-F6EECF244321}">
                <p14:modId xmlns:p14="http://schemas.microsoft.com/office/powerpoint/2010/main" val="649379376"/>
              </p:ext>
            </p:extLst>
          </p:nvPr>
        </p:nvGraphicFramePr>
        <p:xfrm>
          <a:off x="462161" y="2219774"/>
          <a:ext cx="8136925" cy="25207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7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4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/>
                        <a:t>Библиотека ресурсов</a:t>
                      </a:r>
                      <a:endParaRPr lang="ru-RU" sz="1800" u="none" strike="noStrike" dirty="0">
                        <a:latin typeface="PT Sans" panose="020B0604020202020204" charset="-52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 hse.ru/</a:t>
                      </a:r>
                      <a:r>
                        <a:rPr lang="ru-RU" sz="1600" u="none" strike="noStrike" dirty="0" err="1">
                          <a:latin typeface="+mn-lt"/>
                          <a:sym typeface="Calibri"/>
                        </a:rPr>
                        <a:t>inclusive</a:t>
                      </a: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/</a:t>
                      </a:r>
                      <a:r>
                        <a:rPr lang="ru-RU" sz="1600" u="none" strike="noStrike" dirty="0" err="1">
                          <a:latin typeface="+mn-lt"/>
                          <a:sym typeface="Calibri"/>
                        </a:rPr>
                        <a:t>library</a:t>
                      </a:r>
                      <a:endParaRPr lang="ru-RU" sz="160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strike="noStrike" dirty="0"/>
                        <a:t>819</a:t>
                      </a:r>
                      <a:endParaRPr lang="ru-RU" sz="1400" u="none" strike="noStrike" dirty="0">
                        <a:latin typeface="PT Sans" panose="020B0604020202020204" charset="-5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9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/>
                        <a:t>Рекомендации преподавателям</a:t>
                      </a:r>
                      <a:endParaRPr lang="ru-RU" sz="1800" u="none" strike="noStrike" dirty="0">
                        <a:latin typeface="PT Sans" panose="020B0604020202020204" charset="-52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 </a:t>
                      </a:r>
                      <a:r>
                        <a:rPr lang="en-US" sz="1600" u="none" strike="noStrike" dirty="0">
                          <a:latin typeface="+mn-lt"/>
                          <a:sym typeface="Calibri"/>
                        </a:rPr>
                        <a:t>h</a:t>
                      </a: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se.ru/</a:t>
                      </a:r>
                      <a:r>
                        <a:rPr lang="ru-RU" sz="1600" u="none" strike="noStrike" dirty="0" err="1">
                          <a:latin typeface="+mn-lt"/>
                          <a:sym typeface="Calibri"/>
                        </a:rPr>
                        <a:t>inclusive</a:t>
                      </a: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/</a:t>
                      </a:r>
                      <a:r>
                        <a:rPr lang="ru-RU" sz="1600" u="none" strike="noStrike" dirty="0" err="1">
                          <a:latin typeface="+mn-lt"/>
                          <a:sym typeface="Calibri"/>
                        </a:rPr>
                        <a:t>recommendations</a:t>
                      </a:r>
                      <a:endParaRPr lang="ru-RU" sz="160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strike="noStrike" dirty="0"/>
                        <a:t>546</a:t>
                      </a:r>
                      <a:endParaRPr lang="ru-RU" sz="1400" u="none" strike="noStrike" dirty="0">
                        <a:latin typeface="PT Sans" panose="020B0604020202020204" charset="-5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3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/>
                        <a:t>«Карта возможностей» для студентов</a:t>
                      </a:r>
                      <a:endParaRPr lang="ru-RU" sz="1800" u="none" strike="noStrike" dirty="0">
                        <a:latin typeface="PT Sans" panose="020B0604020202020204" charset="-52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 hse.ru/</a:t>
                      </a:r>
                      <a:r>
                        <a:rPr lang="ru-RU" sz="1600" u="none" strike="noStrike" dirty="0" err="1">
                          <a:latin typeface="+mn-lt"/>
                          <a:sym typeface="Calibri"/>
                        </a:rPr>
                        <a:t>firstyear</a:t>
                      </a:r>
                      <a:r>
                        <a:rPr lang="ru-RU" sz="1600" u="none" strike="noStrike" dirty="0">
                          <a:latin typeface="+mn-lt"/>
                          <a:sym typeface="Calibri"/>
                        </a:rPr>
                        <a:t>/</a:t>
                      </a:r>
                      <a:r>
                        <a:rPr lang="ru-RU" sz="1600" u="none" strike="noStrike" dirty="0" err="1">
                          <a:latin typeface="+mn-lt"/>
                          <a:sym typeface="Calibri"/>
                        </a:rPr>
                        <a:t>benefits</a:t>
                      </a:r>
                      <a:endParaRPr lang="ru-RU" sz="1600" u="none" strike="noStrik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u="none" strike="noStrik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strike="noStrike" dirty="0"/>
                        <a:t>226</a:t>
                      </a:r>
                      <a:endParaRPr lang="ru-RU" sz="1400" u="none" strike="noStrike" dirty="0">
                        <a:latin typeface="PT Sans" panose="020B0604020202020204" charset="-5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00557" y="314222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Зарождение проекта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11420" y="1439297"/>
            <a:ext cx="7886437" cy="3170958"/>
            <a:chOff x="586020" y="1261497"/>
            <a:chExt cx="7886437" cy="317095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20" y="1261497"/>
              <a:ext cx="2052677" cy="255785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377" y="1261497"/>
              <a:ext cx="2314080" cy="23140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63544" y="406312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</a:rPr>
                <a:t>2014</a:t>
              </a:r>
              <a:endParaRPr lang="ru-RU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5417" y="406312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</a:rPr>
                <a:t>2016</a:t>
              </a:r>
              <a:endParaRPr lang="ru-RU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3203285" y="2365028"/>
              <a:ext cx="2390503" cy="61330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Будущее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311700" y="1511299"/>
            <a:ext cx="5250900" cy="2816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Работа над разделом “Вышка для людей с инвалидностью и ОВЗ”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Разработка </a:t>
            </a:r>
            <a:r>
              <a:rPr lang="ru-RU" dirty="0" err="1">
                <a:solidFill>
                  <a:schemeClr val="tx1"/>
                </a:solidFill>
              </a:rPr>
              <a:t>инфосхем</a:t>
            </a:r>
            <a:r>
              <a:rPr lang="ru-RU" dirty="0">
                <a:solidFill>
                  <a:schemeClr val="tx1"/>
                </a:solidFill>
              </a:rPr>
              <a:t> на основе рекомендаций для преподавателей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09349"/>
            <a:ext cx="3025815" cy="34182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4" y="0"/>
            <a:ext cx="7498395" cy="52705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43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0611" y="5127639"/>
            <a:ext cx="6635718" cy="14832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Бронюсу</a:t>
            </a: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Айсмонтасу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Ладе Александровой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Никите Большакову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Ивану Волконскому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Александре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Горяйновой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Галине Кирсановой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Елене Мартыновой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Ольге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Мякиньковой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Анатолию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Попко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Надежде Роговой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Александру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Станевскому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Елене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Тайц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Елене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Ярской</a:t>
            </a: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-Смирновой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Оксане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Бахаревой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Алене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Зирко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Надежде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Михиенковой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Татьяне Кощеевой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Анастасии Вороненко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Ирине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Пудовинниковой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Шандровской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Ольге Савинской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Марине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Демидкиной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Дмитрию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Коптюбенко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Анне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Коровко</a:t>
            </a:r>
            <a:endParaRPr lang="ru-RU" sz="2700" dirty="0">
              <a:solidFill>
                <a:schemeClr val="dk1"/>
              </a:solidFill>
              <a:latin typeface="PT Sans" panose="020B0604020202020204"/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Василию Костенко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Ольге Косаревой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Владимиру </a:t>
            </a:r>
            <a:r>
              <a:rPr lang="ru-RU" sz="2700" dirty="0" err="1">
                <a:solidFill>
                  <a:schemeClr val="dk1"/>
                </a:solidFill>
                <a:latin typeface="PT Sans" panose="020B0604020202020204"/>
              </a:rPr>
              <a:t>Кремлёву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Наталье Савельевой</a:t>
            </a: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Сергею Рощину</a:t>
            </a:r>
            <a:endParaRPr lang="en-US" sz="2700" dirty="0">
              <a:solidFill>
                <a:schemeClr val="dk1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ru-RU" sz="2700" dirty="0">
                <a:solidFill>
                  <a:schemeClr val="dk1"/>
                </a:solidFill>
                <a:latin typeface="PT Sans" panose="020B0604020202020204"/>
              </a:rPr>
              <a:t>а также всем, кто так или иначе помогал нашему проекту.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3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311700" y="271901"/>
            <a:ext cx="8520600" cy="96868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SzPct val="30555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Благодарности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700" y="1067461"/>
            <a:ext cx="852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dirty="0">
                <a:latin typeface="PT Sans" panose="020B0604020202020204" charset="-52"/>
              </a:rPr>
              <a:t>Всем, кто оказал поддержку своим участием и интересом: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701" y="1524650"/>
            <a:ext cx="807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PT Sans" panose="020B0604020202020204" charset="-52"/>
              </a:rPr>
              <a:t>экспертам, волонтерам, сотрудникам и студентам Высшей школы экономики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91" y="2103465"/>
            <a:ext cx="7171358" cy="275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Бронюсу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Айсмонтасу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Ладе Александровой, Никите Большакову, Ивану Волконскому, Александре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Горяйновой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Галине Кирсановой, Елене Мартыновой, Ольге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Мякиньковой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Анатолию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Попко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Надежде Роговой, Александру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Станевскому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Елене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Тайц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Елене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Ярской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-Смирновой, Оксане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Бахаревой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Алене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Зирко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Надежде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Михиенковой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Татьяне Кощеевой, Анастасии Вороненко, </a:t>
            </a:r>
            <a:r>
              <a:rPr lang="ru-RU" sz="1725">
                <a:solidFill>
                  <a:schemeClr val="dk1"/>
                </a:solidFill>
                <a:latin typeface="PT Sans" panose="020B0604020202020204"/>
              </a:rPr>
              <a:t>Василию Костенко</a:t>
            </a:r>
            <a:r>
              <a:rPr lang="en-US" sz="1725" dirty="0">
                <a:solidFill>
                  <a:schemeClr val="dk1"/>
                </a:solidFill>
                <a:latin typeface="PT Sans" panose="020B0604020202020204"/>
              </a:rPr>
              <a:t>, 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Ирине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Пудовинниковой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Ане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Шандровской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Марине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Демидкиной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Дмитрию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Коптюбенко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Анне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Коровко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Ольге Косаревой, Владимиру </a:t>
            </a:r>
            <a:r>
              <a:rPr lang="ru-RU" sz="1725" dirty="0" err="1">
                <a:solidFill>
                  <a:schemeClr val="dk1"/>
                </a:solidFill>
                <a:latin typeface="PT Sans" panose="020B0604020202020204"/>
              </a:rPr>
              <a:t>Кремлёву</a:t>
            </a:r>
            <a:r>
              <a:rPr lang="ru-RU" sz="1725" dirty="0">
                <a:solidFill>
                  <a:schemeClr val="dk1"/>
                </a:solidFill>
                <a:latin typeface="PT Sans" panose="020B0604020202020204"/>
              </a:rPr>
              <a:t>, Сергею Рощину, Наталье Савельевой, Ольге Савинской, а также всем, кто так или иначе помогал нашему проекту.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1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44444E-6 -2.46914E-7 L -4.44444E-6 -3.1790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indefinite" accel="6545" decel="364" fill="remove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3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82981" y="818158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3500" b="0" i="0" u="none" strike="noStrike" cap="none" dirty="0">
                <a:solidFill>
                  <a:srgbClr val="205867"/>
                </a:solidFill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Команда:</a:t>
            </a:r>
            <a:b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Shape 380"/>
          <p:cNvGrpSpPr/>
          <p:nvPr/>
        </p:nvGrpSpPr>
        <p:grpSpPr>
          <a:xfrm>
            <a:off x="311701" y="1230953"/>
            <a:ext cx="3756243" cy="3259440"/>
            <a:chOff x="0" y="78478"/>
            <a:chExt cx="3756243" cy="3259440"/>
          </a:xfrm>
        </p:grpSpPr>
        <p:sp>
          <p:nvSpPr>
            <p:cNvPr id="381" name="Shape 381"/>
            <p:cNvSpPr/>
            <p:nvPr/>
          </p:nvSpPr>
          <p:spPr>
            <a:xfrm>
              <a:off x="0" y="78478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20561" y="99040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Калгин Александр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0" y="551520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20561" y="572081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Волконская Мария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0" y="1024559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20561" y="1045120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Лебедева Анна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0" y="1497600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20561" y="1518161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 dirty="0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Урсул Наталья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0" y="1970640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20561" y="1991200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Адемукова Надежда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0" y="2443680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20561" y="2464241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Демьянова Анна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0" y="2916719"/>
              <a:ext cx="3756243" cy="421200"/>
            </a:xfrm>
            <a:prstGeom prst="roundRect">
              <a:avLst>
                <a:gd name="adj" fmla="val 16667"/>
              </a:avLst>
            </a:prstGeom>
            <a:solidFill>
              <a:srgbClr val="94D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20561" y="2937281"/>
              <a:ext cx="3715121" cy="38007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53"/>
                </a:buClr>
                <a:buSzPct val="250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004B53"/>
                  </a:solidFill>
                  <a:latin typeface="Arial"/>
                  <a:ea typeface="Arial"/>
                  <a:cs typeface="Arial"/>
                  <a:sym typeface="Arial"/>
                </a:rPr>
                <a:t>Романов Александр</a:t>
              </a:r>
            </a:p>
          </p:txBody>
        </p:sp>
      </p:grpSp>
      <p:sp>
        <p:nvSpPr>
          <p:cNvPr id="396" name="Shape 396"/>
          <p:cNvSpPr txBox="1"/>
          <p:nvPr/>
        </p:nvSpPr>
        <p:spPr>
          <a:xfrm>
            <a:off x="4211960" y="2139701"/>
            <a:ext cx="4032448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ru-RU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Сайт с материалами проекта: </a:t>
            </a:r>
            <a:r>
              <a:rPr lang="ru-RU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https://www.hse.ru/inclusive/</a:t>
            </a:r>
            <a:endParaRPr lang="ru-RU" sz="20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endParaRPr lang="ru-RU" sz="20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ru-RU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ru-RU" sz="20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r>
              <a:rPr lang="ru-RU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inclusivehse@hse.ru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Shape 199"/>
          <p:cNvGrpSpPr/>
          <p:nvPr/>
        </p:nvGrpSpPr>
        <p:grpSpPr>
          <a:xfrm>
            <a:off x="155550" y="893165"/>
            <a:ext cx="8739052" cy="1219349"/>
            <a:chOff x="0" y="0"/>
            <a:chExt cx="7860697" cy="1219349"/>
          </a:xfrm>
        </p:grpSpPr>
        <p:sp>
          <p:nvSpPr>
            <p:cNvPr id="200" name="Shape 200"/>
            <p:cNvSpPr/>
            <p:nvPr/>
          </p:nvSpPr>
          <p:spPr>
            <a:xfrm rot="5400000">
              <a:off x="4857534" y="-1887254"/>
              <a:ext cx="975479" cy="503084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2829851" y="188047"/>
              <a:ext cx="4983227" cy="880241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30475" rIns="60950" bIns="304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Анализ системы сопровождения учебного процесса студентов с ОВЗ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Решение индивидуальных запросов студентов с ОВЗ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0" y="0"/>
              <a:ext cx="2829851" cy="1219349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59523" y="59523"/>
              <a:ext cx="2710802" cy="1100300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Интервью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 студентами</a:t>
              </a:r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86107" y="213746"/>
            <a:ext cx="7860699" cy="79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Задачи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Shape 206"/>
          <p:cNvGrpSpPr/>
          <p:nvPr/>
        </p:nvGrpSpPr>
        <p:grpSpPr>
          <a:xfrm>
            <a:off x="155548" y="2140753"/>
            <a:ext cx="8739052" cy="1480461"/>
            <a:chOff x="0" y="0"/>
            <a:chExt cx="7860697" cy="1333707"/>
          </a:xfrm>
        </p:grpSpPr>
        <p:sp>
          <p:nvSpPr>
            <p:cNvPr id="207" name="Shape 207"/>
            <p:cNvSpPr/>
            <p:nvPr/>
          </p:nvSpPr>
          <p:spPr>
            <a:xfrm rot="5400000">
              <a:off x="4811791" y="-1848569"/>
              <a:ext cx="1066966" cy="503084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2829851" y="65105"/>
              <a:ext cx="4978762" cy="1174947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30475" rIns="60950" bIns="304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Анализ </a:t>
              </a:r>
              <a:r>
                <a:rPr lang="ru-RU" sz="1600" dirty="0"/>
                <a:t>динамики </a:t>
              </a: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работы сопровождения учебного процесса и общего «инклюзивного» климата в университете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Обратная связь от преподавателей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dirty="0"/>
                <a:t>Информирование преподавателей о текущих мерах</a:t>
              </a:r>
              <a:endPara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0" y="0"/>
              <a:ext cx="2829851" cy="1333707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65105" y="65105"/>
              <a:ext cx="2699639" cy="1203496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Опрос преподавателей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ru-RU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весна и осень 2016</a:t>
              </a:r>
              <a:r>
                <a:rPr lang="ru-RU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155548" y="3654656"/>
            <a:ext cx="8739053" cy="1402160"/>
            <a:chOff x="0" y="0"/>
            <a:chExt cx="7860698" cy="1402160"/>
          </a:xfrm>
        </p:grpSpPr>
        <p:sp>
          <p:nvSpPr>
            <p:cNvPr id="212" name="Shape 212"/>
            <p:cNvSpPr/>
            <p:nvPr/>
          </p:nvSpPr>
          <p:spPr>
            <a:xfrm rot="5400000">
              <a:off x="4776569" y="-1793075"/>
              <a:ext cx="1137410" cy="503084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2829851" y="209166"/>
              <a:ext cx="4975322" cy="1026362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30475" rIns="60950" bIns="304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dirty="0"/>
                <a:t>У</a:t>
              </a: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тверждение документов, разработанных командой проекта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ru-RU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Разработка мер по улучшению образовательной среды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0"/>
              <a:ext cx="2829851" cy="140216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68447" y="68447"/>
              <a:ext cx="2692955" cy="1265264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ru-RU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Непрерывная работа с администраторами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9" y="279925"/>
            <a:ext cx="8520599" cy="572699"/>
          </a:xfrm>
        </p:spPr>
        <p:txBody>
          <a:bodyPr/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Интервью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9" y="979624"/>
            <a:ext cx="8520599" cy="34164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Информанты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16 учащихся НИУ ВШЭ (13 – московский кампус, 3 – СПб.).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Сроки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с марта по май 2016 г.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Нозологии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нарушения зрения – 3 человека, нарушения слуха – 2 человека, нарушения опорно-двигательного аппарата – 1 человек, диабет – 3 человека, прочие заболевания – 6 человек.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Длительность интервью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от 20 минут до 2-х часов.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Общий объем расшифрованного текста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126000 слов.</a:t>
            </a:r>
          </a:p>
          <a:p>
            <a:r>
              <a:rPr lang="ru-RU" dirty="0">
                <a:solidFill>
                  <a:schemeClr val="tx1"/>
                </a:solidFill>
              </a:rPr>
              <a:t>Следующим этапом стал глубокий тематический анализ полученной информации.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82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Цитаты из интервью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17724"/>
            <a:ext cx="8520599" cy="3806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i="1" dirty="0"/>
              <a:t>«Скажем так, я разговаривала со своей одногруппницей, она поступила в другой институт. Я говорю: “Почему ты не пошла в </a:t>
            </a:r>
            <a:r>
              <a:rPr lang="ru-RU" i="1" dirty="0" err="1"/>
              <a:t>Вышечку</a:t>
            </a:r>
            <a:r>
              <a:rPr lang="ru-RU" i="1" dirty="0"/>
              <a:t>?” А она просто не знала,  что здесь можно учиться.</a:t>
            </a:r>
            <a:r>
              <a:rPr lang="ru-RU" dirty="0"/>
              <a:t> (Интервью 9)</a:t>
            </a:r>
          </a:p>
          <a:p>
            <a:pPr>
              <a:lnSpc>
                <a:spcPct val="100000"/>
              </a:lnSpc>
            </a:pPr>
            <a:r>
              <a:rPr lang="ru-RU" i="1" dirty="0"/>
              <a:t>«Необходимо информировать о том, что создаются такие возможности, о том, что </a:t>
            </a:r>
            <a:r>
              <a:rPr lang="ru-RU" b="1" i="1" dirty="0"/>
              <a:t>это топовый вуз, после которого реально очень много возможностей</a:t>
            </a:r>
            <a:r>
              <a:rPr lang="ru-RU" i="1" dirty="0"/>
              <a:t> можно получить: и </a:t>
            </a:r>
            <a:r>
              <a:rPr lang="ru-RU" b="1" i="1" dirty="0"/>
              <a:t>в будущем в трудоустройстве </a:t>
            </a:r>
            <a:r>
              <a:rPr lang="ru-RU" i="1" dirty="0"/>
              <a:t>и так далее, то люди будут идти. Ну, как бы дело в этом» </a:t>
            </a:r>
            <a:r>
              <a:rPr lang="ru-RU" dirty="0"/>
              <a:t>(Интервью 1)</a:t>
            </a:r>
          </a:p>
          <a:p>
            <a:pPr>
              <a:lnSpc>
                <a:spcPct val="100000"/>
              </a:lnSpc>
            </a:pPr>
            <a:r>
              <a:rPr lang="ru-RU" i="1" dirty="0"/>
              <a:t>«</a:t>
            </a:r>
            <a:r>
              <a:rPr lang="ru-RU" b="1" i="1" dirty="0"/>
              <a:t>Высшая школа экономики – на очень хорошем уровне</a:t>
            </a:r>
            <a:r>
              <a:rPr lang="ru-RU" i="1" dirty="0"/>
              <a:t>, но, действительно, нуждается, чтобы людям давалась эта информация, что люди могут здесь учиться» </a:t>
            </a:r>
            <a:r>
              <a:rPr lang="ru-RU" dirty="0"/>
              <a:t>(Интервью 11)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24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35661" y="195255"/>
            <a:ext cx="778869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Продукты</a:t>
            </a:r>
            <a:r>
              <a:rPr lang="ru-RU" sz="2520" b="0" i="0" u="none" strike="noStrike" cap="none" dirty="0">
                <a:solidFill>
                  <a:srgbClr val="205867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проекта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25203" y="1018753"/>
            <a:ext cx="2648171" cy="3836999"/>
            <a:chOff x="916044" y="1064323"/>
            <a:chExt cx="2648171" cy="3836999"/>
          </a:xfrm>
        </p:grpSpPr>
        <p:sp>
          <p:nvSpPr>
            <p:cNvPr id="222" name="Shape 222"/>
            <p:cNvSpPr/>
            <p:nvPr/>
          </p:nvSpPr>
          <p:spPr>
            <a:xfrm>
              <a:off x="916044" y="1064323"/>
              <a:ext cx="2648171" cy="3836999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6666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916044" y="2599124"/>
              <a:ext cx="2648171" cy="1534798"/>
            </a:xfrm>
            <a:prstGeom prst="rect">
              <a:avLst/>
            </a:prstGeom>
            <a:noFill/>
            <a:ln>
              <a:noFill/>
            </a:ln>
          </p:spPr>
          <p:txBody>
            <a:bodyPr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br>
                <a:rPr lang="ru-RU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Атлас потребностей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333669" y="1115599"/>
              <a:ext cx="1812919" cy="19033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-999" b="-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213348" y="1045646"/>
            <a:ext cx="2648171" cy="3836999"/>
            <a:chOff x="3650652" y="1043302"/>
            <a:chExt cx="2648171" cy="3836999"/>
          </a:xfrm>
        </p:grpSpPr>
        <p:sp>
          <p:nvSpPr>
            <p:cNvPr id="225" name="Shape 225"/>
            <p:cNvSpPr/>
            <p:nvPr/>
          </p:nvSpPr>
          <p:spPr>
            <a:xfrm>
              <a:off x="3650652" y="1043302"/>
              <a:ext cx="2648171" cy="3836999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6666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3650652" y="2578102"/>
              <a:ext cx="2648171" cy="1534798"/>
            </a:xfrm>
            <a:prstGeom prst="rect">
              <a:avLst/>
            </a:prstGeom>
            <a:noFill/>
            <a:ln>
              <a:noFill/>
            </a:ln>
          </p:spPr>
          <p:txBody>
            <a:bodyPr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-RU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Рекомендации для преподавателей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4082695" y="1115601"/>
              <a:ext cx="1770102" cy="181930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999" r="-2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35661" y="1043302"/>
            <a:ext cx="2648171" cy="3836999"/>
            <a:chOff x="6372981" y="1064323"/>
            <a:chExt cx="2648171" cy="3836999"/>
          </a:xfrm>
        </p:grpSpPr>
        <p:sp>
          <p:nvSpPr>
            <p:cNvPr id="228" name="Shape 228"/>
            <p:cNvSpPr/>
            <p:nvPr/>
          </p:nvSpPr>
          <p:spPr>
            <a:xfrm>
              <a:off x="6372981" y="1064323"/>
              <a:ext cx="2648171" cy="3836999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6666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6372981" y="2599124"/>
              <a:ext cx="2648171" cy="1534798"/>
            </a:xfrm>
            <a:prstGeom prst="rect">
              <a:avLst/>
            </a:prstGeom>
            <a:noFill/>
            <a:ln>
              <a:noFill/>
            </a:ln>
          </p:spPr>
          <p:txBody>
            <a:bodyPr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ru-RU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Карта возможностей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746990" y="1122537"/>
              <a:ext cx="1896750" cy="190339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999" r="-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1" name="Shape 231"/>
          <p:cNvSpPr/>
          <p:nvPr/>
        </p:nvSpPr>
        <p:spPr>
          <a:xfrm>
            <a:off x="91440" y="3972771"/>
            <a:ext cx="8813409" cy="815236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B1C0D7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5148064" y="4182778"/>
            <a:ext cx="312312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Calibri"/>
              <a:buNone/>
            </a:pPr>
            <a:r>
              <a:rPr lang="ru-RU" sz="18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https://www.hse.ru/inclusive/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240565" y="1586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https://www.hse.ru/firstyear/benefits</a:t>
            </a:r>
          </a:p>
        </p:txBody>
      </p:sp>
      <p:pic>
        <p:nvPicPr>
          <p:cNvPr id="261" name="Shape 26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1198"/>
            <a:ext cx="9144000" cy="380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Структура «Карты</a:t>
            </a:r>
            <a:r>
              <a:rPr lang="ru-RU" sz="252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возможностей»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477108"/>
            <a:ext cx="8520599" cy="28696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</a:pP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3"/>
              </a:rPr>
              <a:t>- Доступная среда и учебные консультанты</a:t>
            </a:r>
          </a:p>
          <a:p>
            <a:pPr lvl="0">
              <a:spcBef>
                <a:spcPts val="1600"/>
              </a:spcBef>
              <a:spcAft>
                <a:spcPts val="0"/>
              </a:spcAft>
              <a:buSzPct val="25000"/>
            </a:pP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3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4"/>
              </a:rPr>
              <a:t>Учебный процесс и экзамены</a:t>
            </a:r>
          </a:p>
          <a:p>
            <a:pPr lvl="0">
              <a:spcBef>
                <a:spcPts val="1600"/>
              </a:spcBef>
              <a:spcAft>
                <a:spcPts val="0"/>
              </a:spcAft>
              <a:buSzPct val="25000"/>
            </a:pP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3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5"/>
              </a:rPr>
              <a:t>Социальные стипендии, материальная и иные виды помощи</a:t>
            </a:r>
          </a:p>
          <a:p>
            <a:pPr lvl="0">
              <a:spcBef>
                <a:spcPts val="1600"/>
              </a:spcBef>
              <a:spcAft>
                <a:spcPts val="0"/>
              </a:spcAft>
              <a:buSzPct val="25000"/>
            </a:pP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3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PT Sans"/>
                <a:ea typeface="PT Sans"/>
                <a:cs typeface="PT Sans"/>
                <a:hlinkClick r:id="rId6"/>
              </a:rPr>
              <a:t>Будущая карьера</a:t>
            </a:r>
          </a:p>
          <a:p>
            <a:pPr lvl="0" algn="r">
              <a:spcBef>
                <a:spcPts val="1600"/>
              </a:spcBef>
              <a:spcAft>
                <a:spcPts val="0"/>
              </a:spcAft>
              <a:buSzPct val="25000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https://www.hse.ru/firstyear/benefits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914514" y="350792"/>
            <a:ext cx="4106642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Рекомендации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для преподавателей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308" y="316073"/>
            <a:ext cx="4508010" cy="45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909625" y="1727100"/>
            <a:ext cx="3995224" cy="28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Психологические особенности</a:t>
            </a:r>
          </a:p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Общие правила</a:t>
            </a:r>
          </a:p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Стратегии обучения студентов с ОВЗ </a:t>
            </a:r>
          </a:p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	I. Нарушения зрения</a:t>
            </a:r>
          </a:p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	II. Нарушения слуха</a:t>
            </a:r>
          </a:p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b="0" i="0" u="none" strike="noStrike" cap="none" dirty="0">
                <a:solidFill>
                  <a:schemeClr val="tx1"/>
                </a:solidFill>
                <a:latin typeface="PT Sans" panose="020B0604020202020204" charset="-52"/>
                <a:sym typeface="Arial"/>
              </a:rPr>
              <a:t>	III. Нарушения речи </a:t>
            </a:r>
          </a:p>
          <a:p>
            <a:pPr marL="0" marR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ru-RU" b="0" i="0" u="none" strike="noStrike" cap="none" dirty="0">
              <a:solidFill>
                <a:schemeClr val="tx1"/>
              </a:solidFill>
              <a:latin typeface="PT Sans" panose="020B0604020202020204" charset="-52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7023" y="4687484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PT Sans"/>
                <a:ea typeface="PT Sans"/>
                <a:cs typeface="PT Sans"/>
              </a:rPr>
              <a:t>https://www.hse.ru/inclusive/recommendations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2435</Words>
  <Application>Microsoft Office PowerPoint</Application>
  <PresentationFormat>Экран (16:9)</PresentationFormat>
  <Paragraphs>241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PT Sans</vt:lpstr>
      <vt:lpstr>Calibri</vt:lpstr>
      <vt:lpstr>simple-light-2</vt:lpstr>
      <vt:lpstr>Тема Office</vt:lpstr>
      <vt:lpstr>Команда проекта «ИНКЛЮЗИВНАЯ ВЫСШАЯ ШКОЛА»  </vt:lpstr>
      <vt:lpstr>Зарождение проекта</vt:lpstr>
      <vt:lpstr>Задачи </vt:lpstr>
      <vt:lpstr>Интервью</vt:lpstr>
      <vt:lpstr>Цитаты из интервью</vt:lpstr>
      <vt:lpstr>Продукты проекта</vt:lpstr>
      <vt:lpstr>https://www.hse.ru/firstyear/benefits</vt:lpstr>
      <vt:lpstr>Структура «Карты возможностей»</vt:lpstr>
      <vt:lpstr>Рекомендации для преподавателей</vt:lpstr>
      <vt:lpstr>Рекомендации для преподавателей (блоки)</vt:lpstr>
      <vt:lpstr>Рекомендации для преподавателей (выдержки)</vt:lpstr>
      <vt:lpstr>Рекомендации для преподавателей (выдержки)</vt:lpstr>
      <vt:lpstr>Опрос преподавателей: динамика весна / осень 2016 </vt:lpstr>
      <vt:lpstr>Опрос преподавателей: динамика весна / осень 2016 </vt:lpstr>
      <vt:lpstr>Опрос преподавателей (осень 2016) </vt:lpstr>
      <vt:lpstr>«Атлас потребностей»</vt:lpstr>
      <vt:lpstr>Структура и содержание «Атласа потребностей»</vt:lpstr>
      <vt:lpstr>Другие результаты проекта</vt:lpstr>
      <vt:lpstr>Востребованность нашей работы</vt:lpstr>
      <vt:lpstr>Будущее</vt:lpstr>
      <vt:lpstr>Презентация PowerPoint</vt:lpstr>
      <vt:lpstr>Благодарности</vt:lpstr>
      <vt:lpstr>Презентация PowerPoint</vt:lpstr>
      <vt:lpstr>Команда: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проекта «ИНКЛЮЗИВНАЯ ВЫСШАЯ ШКОЛА»</dc:title>
  <dc:creator>Администратор</dc:creator>
  <cp:lastModifiedBy>Александр Сергеевич Калгин</cp:lastModifiedBy>
  <cp:revision>71</cp:revision>
  <cp:lastPrinted>2017-03-15T10:22:30Z</cp:lastPrinted>
  <dcterms:modified xsi:type="dcterms:W3CDTF">2017-03-15T14:25:41Z</dcterms:modified>
</cp:coreProperties>
</file>