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4" r:id="rId17"/>
    <p:sldId id="279" r:id="rId18"/>
    <p:sldId id="280" r:id="rId19"/>
    <p:sldId id="281" r:id="rId20"/>
    <p:sldId id="282" r:id="rId21"/>
    <p:sldId id="311" r:id="rId22"/>
    <p:sldId id="276" r:id="rId23"/>
    <p:sldId id="309" r:id="rId24"/>
    <p:sldId id="306" r:id="rId25"/>
    <p:sldId id="312" r:id="rId26"/>
    <p:sldId id="277" r:id="rId27"/>
    <p:sldId id="286" r:id="rId28"/>
    <p:sldId id="287" r:id="rId29"/>
    <p:sldId id="285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288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08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5099D-9608-48C1-8CBA-F6A30FFABFCA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233AF-4C64-4894-A5D6-77FBB020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E752-1716-4504-8422-147B40EC6B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5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9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7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7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7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8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8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4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3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DBA37-2447-4B5D-8E29-C4FB9DE3D763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E0DC-7867-4D0D-A14B-557FC6D8C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6.png"/><Relationship Id="rId10" Type="http://schemas.openxmlformats.org/officeDocument/2006/relationships/image" Target="../media/image54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53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76991"/>
            <a:ext cx="9144000" cy="108090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Пространственная структура и динамика хроматина с точки зрения физики полимеров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58345"/>
            <a:ext cx="9144000" cy="1988865"/>
          </a:xfrm>
        </p:spPr>
        <p:txBody>
          <a:bodyPr/>
          <a:lstStyle/>
          <a:p>
            <a:pPr algn="l"/>
            <a:r>
              <a:rPr lang="ru-RU" u="sng" dirty="0" smtClean="0"/>
              <a:t>Кирилл Половников</a:t>
            </a:r>
            <a:r>
              <a:rPr lang="en-US" baseline="30000" dirty="0" smtClean="0"/>
              <a:t> 1,2</a:t>
            </a:r>
            <a:r>
              <a:rPr lang="ru-RU" dirty="0" smtClean="0"/>
              <a:t>, Михаил Тамм</a:t>
            </a:r>
            <a:r>
              <a:rPr lang="en-US" baseline="30000" dirty="0" smtClean="0"/>
              <a:t>1,3</a:t>
            </a:r>
            <a:endParaRPr lang="en-US" dirty="0" smtClean="0"/>
          </a:p>
          <a:p>
            <a:pPr algn="l"/>
            <a:r>
              <a:rPr lang="ru-RU" sz="1800" dirty="0" smtClean="0"/>
              <a:t>Физический факультет МГУ</a:t>
            </a:r>
          </a:p>
          <a:p>
            <a:pPr algn="l"/>
            <a:r>
              <a:rPr lang="ru-RU" sz="1800" dirty="0" smtClean="0"/>
              <a:t>Центр Энергетических Систем, </a:t>
            </a:r>
            <a:r>
              <a:rPr lang="ru-RU" sz="1800" dirty="0" err="1" smtClean="0"/>
              <a:t>Сколтех</a:t>
            </a:r>
            <a:endParaRPr lang="ru-RU" sz="1800" dirty="0" smtClean="0"/>
          </a:p>
          <a:p>
            <a:pPr algn="l"/>
            <a:r>
              <a:rPr lang="ru-RU" sz="1800" dirty="0" smtClean="0"/>
              <a:t>Факультет Прикладной Математики, Вышка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008202" y="6178731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Вороново, май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2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53522" y="1557338"/>
            <a:ext cx="5567918" cy="309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000" dirty="0" err="1" smtClean="0"/>
              <a:t>Термодинамически</a:t>
            </a:r>
            <a:r>
              <a:rPr lang="ru-RU" altLang="en-US" sz="2000" dirty="0" smtClean="0"/>
              <a:t> стабильное плотное состояние</a:t>
            </a:r>
          </a:p>
          <a:p>
            <a:endParaRPr lang="ru-RU" altLang="en-US" sz="2000" dirty="0" smtClean="0"/>
          </a:p>
          <a:p>
            <a:pPr marL="0" indent="0">
              <a:buNone/>
            </a:pPr>
            <a:r>
              <a:rPr lang="ru-RU" altLang="en-US" sz="2000" dirty="0" smtClean="0"/>
              <a:t> </a:t>
            </a:r>
            <a:endParaRPr lang="en-US" altLang="en-US" sz="2000" dirty="0" smtClean="0"/>
          </a:p>
          <a:p>
            <a:endParaRPr lang="ru-RU" altLang="en-US" sz="2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2602" y="1889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dirty="0" smtClean="0">
                <a:solidFill>
                  <a:schemeClr val="tx2"/>
                </a:solidFill>
              </a:rPr>
              <a:t>Равновесная глобула</a:t>
            </a:r>
            <a:endParaRPr lang="ru-RU" alt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90" y="5589588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52" y="1557338"/>
            <a:ext cx="37973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3989" y="2423160"/>
                <a:ext cx="2437077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989" y="2423160"/>
                <a:ext cx="2437077" cy="335413"/>
              </a:xfrm>
              <a:prstGeom prst="rect">
                <a:avLst/>
              </a:prstGeom>
              <a:blipFill>
                <a:blip r:embed="rId4"/>
                <a:stretch>
                  <a:fillRect r="-1000"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53989" y="3067748"/>
                <a:ext cx="8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989" y="3067748"/>
                <a:ext cx="884025" cy="276999"/>
              </a:xfrm>
              <a:prstGeom prst="rect">
                <a:avLst/>
              </a:prstGeom>
              <a:blipFill>
                <a:blip r:embed="rId5"/>
                <a:stretch>
                  <a:fillRect l="-6207" t="-4348" r="-206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172527" y="3021581"/>
            <a:ext cx="362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исло сегментов Куна в хроматине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30287" y="3630316"/>
                <a:ext cx="1247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∼300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287" y="3630316"/>
                <a:ext cx="1247136" cy="276999"/>
              </a:xfrm>
              <a:prstGeom prst="rect">
                <a:avLst/>
              </a:prstGeom>
              <a:blipFill>
                <a:blip r:embed="rId6"/>
                <a:stretch>
                  <a:fillRect l="-2451" r="-294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634039" y="3584149"/>
            <a:ext cx="22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лина сегмента Куна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9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53522" y="1557338"/>
            <a:ext cx="5567918" cy="309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000" dirty="0" err="1" smtClean="0"/>
              <a:t>Термодинамически</a:t>
            </a:r>
            <a:r>
              <a:rPr lang="ru-RU" altLang="en-US" sz="2000" dirty="0" smtClean="0"/>
              <a:t> стабильное плотное состояние</a:t>
            </a:r>
          </a:p>
          <a:p>
            <a:pPr marL="0" indent="0">
              <a:buNone/>
            </a:pPr>
            <a:r>
              <a:rPr lang="ru-RU" altLang="en-US" sz="2000" dirty="0" smtClean="0"/>
              <a:t> </a:t>
            </a:r>
            <a:endParaRPr lang="en-US" altLang="en-US" sz="2000" dirty="0" smtClean="0"/>
          </a:p>
          <a:p>
            <a:endParaRPr lang="ru-RU" altLang="en-US" sz="2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2602" y="1889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dirty="0" smtClean="0">
                <a:solidFill>
                  <a:schemeClr val="tx2"/>
                </a:solidFill>
              </a:rPr>
              <a:t>Равновесная глобула</a:t>
            </a:r>
            <a:endParaRPr lang="ru-RU" alt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90" y="5589588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52" y="1557338"/>
            <a:ext cx="37973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3989" y="2423160"/>
                <a:ext cx="2437077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989" y="2423160"/>
                <a:ext cx="2437077" cy="335413"/>
              </a:xfrm>
              <a:prstGeom prst="rect">
                <a:avLst/>
              </a:prstGeom>
              <a:blipFill>
                <a:blip r:embed="rId4"/>
                <a:stretch>
                  <a:fillRect r="-1000"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53989" y="3067748"/>
                <a:ext cx="88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989" y="3067748"/>
                <a:ext cx="884025" cy="276999"/>
              </a:xfrm>
              <a:prstGeom prst="rect">
                <a:avLst/>
              </a:prstGeom>
              <a:blipFill>
                <a:blip r:embed="rId5"/>
                <a:stretch>
                  <a:fillRect l="-6207" t="-4348" r="-206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172527" y="3021581"/>
            <a:ext cx="362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исло сегментов Куна в хроматине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30287" y="3630316"/>
                <a:ext cx="12471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∼300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287" y="3630316"/>
                <a:ext cx="1247136" cy="276999"/>
              </a:xfrm>
              <a:prstGeom prst="rect">
                <a:avLst/>
              </a:prstGeom>
              <a:blipFill>
                <a:blip r:embed="rId6"/>
                <a:stretch>
                  <a:fillRect l="-2451" r="-294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634039" y="3584149"/>
            <a:ext cx="22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лина сегмента Куна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518366" y="4304893"/>
            <a:ext cx="1424151" cy="635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07977" y="4506686"/>
                <a:ext cx="2671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Размер глобулы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977" y="4506686"/>
                <a:ext cx="2671180" cy="369332"/>
              </a:xfrm>
              <a:prstGeom prst="rect">
                <a:avLst/>
              </a:prstGeom>
              <a:blipFill>
                <a:blip r:embed="rId7"/>
                <a:stretch>
                  <a:fillRect l="-2055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5953521" y="1557338"/>
                <a:ext cx="5737735" cy="3584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altLang="en-US" sz="2000" dirty="0" smtClean="0"/>
                  <a:t>Очень сильно запутана</a:t>
                </a:r>
                <a:r>
                  <a:rPr lang="en-US" altLang="en-US" sz="2000" dirty="0" smtClean="0"/>
                  <a:t>;</a:t>
                </a:r>
                <a:endParaRPr lang="ru-RU" altLang="en-US" sz="2000" dirty="0" smtClean="0"/>
              </a:p>
              <a:p>
                <a:r>
                  <a:rPr lang="ru-RU" altLang="en-US" sz="2000" dirty="0" smtClean="0"/>
                  <a:t>В таком состоянии была бы невозможна</a:t>
                </a:r>
              </a:p>
              <a:p>
                <a:pPr marL="0" indent="0">
                  <a:buNone/>
                </a:pPr>
                <a:r>
                  <a:rPr lang="ru-RU" altLang="en-US" sz="2000" dirty="0" smtClean="0"/>
                  <a:t>транскрипция</a:t>
                </a:r>
                <a:r>
                  <a:rPr lang="en-US" altLang="en-US" sz="2000" dirty="0" smtClean="0"/>
                  <a:t>;</a:t>
                </a:r>
                <a:endParaRPr lang="ru-RU" altLang="en-US" sz="2000" dirty="0" smtClean="0"/>
              </a:p>
              <a:p>
                <a:r>
                  <a:rPr lang="ru-RU" sz="2000" dirty="0" smtClean="0"/>
                  <a:t>На масштабах одной </a:t>
                </a:r>
                <a:r>
                  <a:rPr lang="ru-RU" sz="2000" dirty="0" err="1" smtClean="0"/>
                  <a:t>субцепи</a:t>
                </a:r>
                <a:r>
                  <a:rPr lang="ru-RU" sz="2000" dirty="0" smtClean="0"/>
                  <a:t> </a:t>
                </a:r>
              </a:p>
              <a:p>
                <a:endParaRPr lang="ru-RU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r>
                  <a:rPr lang="ru-RU" altLang="en-US" sz="2000" i="1" dirty="0" smtClean="0"/>
                  <a:t>В реальности существуют: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ru-RU" altLang="en-US" sz="2000" dirty="0" smtClean="0"/>
                  <a:t>дальние взаимодействия</a:t>
                </a:r>
              </a:p>
              <a:p>
                <a:pPr marL="0" indent="0">
                  <a:buNone/>
                </a:pPr>
                <a:r>
                  <a:rPr lang="ru-RU" altLang="en-US" sz="2000" dirty="0"/>
                  <a:t>у</a:t>
                </a:r>
                <a:r>
                  <a:rPr lang="ru-RU" altLang="en-US" sz="2000" dirty="0" smtClean="0"/>
                  <a:t>частков генома типа </a:t>
                </a:r>
                <a:r>
                  <a:rPr lang="en-US" altLang="en-US" sz="2000" dirty="0" smtClean="0"/>
                  <a:t>promoter-enhancer</a:t>
                </a:r>
                <a:r>
                  <a:rPr lang="ru-RU" altLang="en-US" sz="2000" dirty="0" smtClean="0"/>
                  <a:t> (вплоть до 1</a:t>
                </a:r>
                <a:r>
                  <a:rPr lang="en-US" altLang="en-US" sz="2000" dirty="0" smtClean="0"/>
                  <a:t>Mb</a:t>
                </a:r>
                <a:r>
                  <a:rPr lang="ru-RU" altLang="en-US" sz="2000" dirty="0" smtClean="0"/>
                  <a:t>)</a:t>
                </a:r>
                <a:r>
                  <a:rPr lang="en-US" altLang="en-US" sz="2000" dirty="0" smtClean="0"/>
                  <a:t>;</a:t>
                </a:r>
                <a:endParaRPr lang="ru-RU" altLang="en-US" sz="2000" dirty="0"/>
              </a:p>
              <a:p>
                <a:pPr marL="0" indent="0">
                  <a:buNone/>
                </a:pPr>
                <a:r>
                  <a:rPr lang="en-US" altLang="en-US" sz="2000" dirty="0" smtClean="0"/>
                  <a:t>b)     </a:t>
                </a:r>
                <a:r>
                  <a:rPr lang="ru-RU" altLang="en-US" sz="2000" dirty="0" smtClean="0"/>
                  <a:t>хромосомные территории</a:t>
                </a:r>
              </a:p>
              <a:p>
                <a:pPr marL="0" indent="0">
                  <a:buNone/>
                </a:pPr>
                <a:r>
                  <a:rPr lang="ru-RU" altLang="en-US" sz="2000" dirty="0" smtClean="0"/>
                  <a:t> </a:t>
                </a:r>
                <a:endParaRPr lang="en-US" altLang="en-US" sz="2000" dirty="0" smtClean="0"/>
              </a:p>
              <a:p>
                <a:endParaRPr lang="ru-RU" altLang="en-US" sz="2000" dirty="0"/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21" y="1557338"/>
                <a:ext cx="5737735" cy="3584575"/>
              </a:xfrm>
              <a:prstGeom prst="rect">
                <a:avLst/>
              </a:prstGeom>
              <a:blipFill>
                <a:blip r:embed="rId2"/>
                <a:stretch>
                  <a:fillRect l="-638" t="-2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2602" y="1889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dirty="0" smtClean="0">
                <a:solidFill>
                  <a:schemeClr val="tx2"/>
                </a:solidFill>
              </a:rPr>
              <a:t>Равновесная глобула</a:t>
            </a:r>
            <a:endParaRPr lang="ru-RU" alt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90" y="5589588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52" y="1557338"/>
            <a:ext cx="37973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414290" y="1529332"/>
                <a:ext cx="3529013" cy="30972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altLang="en-US" sz="2000" dirty="0" smtClean="0"/>
                  <a:t>Долгоживущее состояние при быстром коллапсе </a:t>
                </a:r>
                <a:r>
                  <a:rPr lang="en-US" alt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000" dirty="0" smtClean="0"/>
                  <a:t>)</a:t>
                </a:r>
              </a:p>
              <a:p>
                <a:r>
                  <a:rPr lang="ru-RU" altLang="en-US" sz="2000" dirty="0" smtClean="0"/>
                  <a:t>Равномерно компактное </a:t>
                </a:r>
              </a:p>
              <a:p>
                <a:endParaRPr lang="ru-RU" altLang="en-US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90" y="1529332"/>
                <a:ext cx="3529013" cy="3097213"/>
              </a:xfrm>
              <a:prstGeom prst="rect">
                <a:avLst/>
              </a:prstGeom>
              <a:blipFill>
                <a:blip r:embed="rId2"/>
                <a:stretch>
                  <a:fillRect l="-1554" t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23554" y="1889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dirty="0" smtClean="0">
                <a:solidFill>
                  <a:schemeClr val="tx2"/>
                </a:solidFill>
              </a:rPr>
              <a:t>Фрактальная глобула</a:t>
            </a:r>
            <a:endParaRPr lang="ru-RU" alt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2" y="5589588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42" y="1700213"/>
            <a:ext cx="36861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60257" y="3065556"/>
                <a:ext cx="306314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257" y="3065556"/>
                <a:ext cx="3063146" cy="335413"/>
              </a:xfrm>
              <a:prstGeom prst="rect">
                <a:avLst/>
              </a:prstGeom>
              <a:blipFill>
                <a:blip r:embed="rId5"/>
                <a:stretch>
                  <a:fillRect r="-797" b="-2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4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414290" y="1529332"/>
                <a:ext cx="3529013" cy="30972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altLang="en-US" sz="2000" dirty="0" smtClean="0"/>
                  <a:t>Долгоживущее состояние при быстром коллапсе </a:t>
                </a:r>
                <a:r>
                  <a:rPr lang="en-US" alt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000" dirty="0" smtClean="0"/>
                  <a:t>)</a:t>
                </a:r>
              </a:p>
              <a:p>
                <a:r>
                  <a:rPr lang="ru-RU" altLang="en-US" sz="2000" dirty="0" smtClean="0"/>
                  <a:t>Равномерно компактное </a:t>
                </a:r>
              </a:p>
              <a:p>
                <a:endParaRPr lang="ru-RU" altLang="en-US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90" y="1529332"/>
                <a:ext cx="3529013" cy="3097213"/>
              </a:xfrm>
              <a:prstGeom prst="rect">
                <a:avLst/>
              </a:prstGeom>
              <a:blipFill>
                <a:blip r:embed="rId2"/>
                <a:stretch>
                  <a:fillRect l="-1554" t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23554" y="18891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dirty="0" smtClean="0">
                <a:solidFill>
                  <a:schemeClr val="tx2"/>
                </a:solidFill>
              </a:rPr>
              <a:t>Фрактальная глобула</a:t>
            </a:r>
            <a:endParaRPr lang="ru-RU" alt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2" y="5589588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42" y="1700213"/>
            <a:ext cx="36861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60257" y="3065556"/>
                <a:ext cx="306314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257" y="3065556"/>
                <a:ext cx="3063146" cy="335413"/>
              </a:xfrm>
              <a:prstGeom prst="rect">
                <a:avLst/>
              </a:prstGeom>
              <a:blipFill>
                <a:blip r:embed="rId5"/>
                <a:stretch>
                  <a:fillRect r="-797" b="-2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14290" y="3766094"/>
                <a:ext cx="4470904" cy="14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rgbClr val="FF0000"/>
                    </a:solidFill>
                  </a:rPr>
                  <a:t>Есть организация в территории: близкие</a:t>
                </a:r>
              </a:p>
              <a:p>
                <a:r>
                  <a:rPr lang="ru-RU" dirty="0">
                    <a:solidFill>
                      <a:srgbClr val="FF0000"/>
                    </a:solidFill>
                  </a:rPr>
                  <a:t>п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 цепи звенья близки в пространстве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rgbClr val="FF0000"/>
                    </a:solidFill>
                  </a:rPr>
                  <a:t>Почти нет узлов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err="1" smtClean="0">
                    <a:solidFill>
                      <a:srgbClr val="FF0000"/>
                    </a:solidFill>
                  </a:rPr>
                  <a:t>Самоподобно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90" y="3766094"/>
                <a:ext cx="4470904" cy="1499578"/>
              </a:xfrm>
              <a:prstGeom prst="rect">
                <a:avLst/>
              </a:prstGeom>
              <a:blipFill>
                <a:blip r:embed="rId6"/>
                <a:stretch>
                  <a:fillRect l="-1090" t="-2439" r="-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90882" y="420566"/>
                <a:ext cx="10515600" cy="139658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Фрактальная глобула – метастабильное, но долгоживущее состояние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∼500 </m:t>
                    </m:r>
                    <m:r>
                      <a:rPr lang="ru-RU" sz="4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лет</m:t>
                    </m:r>
                  </m:oMath>
                </a14:m>
                <a:r>
                  <a:rPr lang="en-US" sz="40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4000" dirty="0" smtClean="0"/>
                  <a:t/>
                </a:r>
                <a:br>
                  <a:rPr lang="ru-RU" sz="4000" dirty="0" smtClean="0"/>
                </a:br>
                <a:r>
                  <a:rPr lang="ru-RU" dirty="0" smtClean="0"/>
                  <a:t>(</a:t>
                </a:r>
                <a:r>
                  <a:rPr lang="en-US" sz="2700" dirty="0" smtClean="0"/>
                  <a:t>Rosa, </a:t>
                </a:r>
                <a:r>
                  <a:rPr lang="en-US" sz="2700" dirty="0" err="1" smtClean="0"/>
                  <a:t>Everaers</a:t>
                </a:r>
                <a:r>
                  <a:rPr lang="en-US" sz="2700" dirty="0" smtClean="0"/>
                  <a:t>, PLOS </a:t>
                </a:r>
                <a:r>
                  <a:rPr lang="en-US" sz="2700" dirty="0" err="1" smtClean="0"/>
                  <a:t>Comput</a:t>
                </a:r>
                <a:r>
                  <a:rPr lang="en-US" sz="2700" dirty="0" smtClean="0"/>
                  <a:t>. Bio. 2008</a:t>
                </a:r>
                <a:r>
                  <a:rPr lang="ru-RU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0882" y="420566"/>
                <a:ext cx="10515600" cy="1396586"/>
              </a:xfrm>
              <a:blipFill>
                <a:blip r:embed="rId3"/>
                <a:stretch>
                  <a:fillRect l="-2029" t="-24454" b="-3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2" y="2319288"/>
            <a:ext cx="381635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80" y="2150708"/>
            <a:ext cx="288766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43" y="2150708"/>
            <a:ext cx="31019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509060" y="4507483"/>
            <a:ext cx="17948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+mn-lt"/>
              </a:rPr>
              <a:t>L. </a:t>
            </a:r>
            <a:r>
              <a:rPr lang="en-US" altLang="en-US" sz="1600" dirty="0" err="1" smtClean="0">
                <a:latin typeface="+mn-lt"/>
              </a:rPr>
              <a:t>Mirny</a:t>
            </a:r>
            <a:r>
              <a:rPr lang="en-US" altLang="en-US" sz="1600" dirty="0" smtClean="0">
                <a:latin typeface="+mn-lt"/>
              </a:rPr>
              <a:t>, </a:t>
            </a:r>
            <a:r>
              <a:rPr lang="ru-RU" altLang="en-US" sz="1600" dirty="0" err="1" smtClean="0">
                <a:latin typeface="+mn-lt"/>
              </a:rPr>
              <a:t>Chromosome</a:t>
            </a:r>
            <a:r>
              <a:rPr lang="ru-RU" altLang="en-US" sz="1600" dirty="0" smtClean="0">
                <a:latin typeface="+mn-lt"/>
              </a:rPr>
              <a:t> </a:t>
            </a:r>
            <a:r>
              <a:rPr lang="ru-RU" altLang="en-US" sz="1600" dirty="0" err="1">
                <a:latin typeface="+mn-lt"/>
              </a:rPr>
              <a:t>Res</a:t>
            </a:r>
            <a:r>
              <a:rPr lang="ru-RU" altLang="en-US" sz="1600" dirty="0">
                <a:latin typeface="+mn-lt"/>
              </a:rPr>
              <a:t> (2011) 19:37–51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882" y="5372455"/>
            <a:ext cx="10666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Предложена А.Ю. </a:t>
            </a:r>
            <a:r>
              <a:rPr lang="ru-RU" sz="2400" dirty="0" err="1" smtClean="0"/>
              <a:t>Гросбергом</a:t>
            </a:r>
            <a:r>
              <a:rPr lang="ru-RU" sz="2400" dirty="0" smtClean="0"/>
              <a:t> в 1993 как модель укладки хроматина </a:t>
            </a:r>
            <a:r>
              <a:rPr lang="ru-RU" sz="2400" dirty="0" smtClean="0">
                <a:solidFill>
                  <a:srgbClr val="FF0000"/>
                </a:solidFill>
              </a:rPr>
              <a:t>без зацеплений</a:t>
            </a:r>
            <a:r>
              <a:rPr lang="ru-RU" sz="2400" dirty="0" smtClean="0"/>
              <a:t> на основе работы Нечаева-</a:t>
            </a:r>
            <a:r>
              <a:rPr lang="ru-RU" sz="2400" dirty="0" err="1" smtClean="0"/>
              <a:t>Гросберга</a:t>
            </a:r>
            <a:r>
              <a:rPr lang="ru-RU" sz="2400" dirty="0" smtClean="0"/>
              <a:t>-</a:t>
            </a:r>
            <a:r>
              <a:rPr lang="ru-RU" sz="2400" dirty="0" err="1" smtClean="0"/>
              <a:t>Шахновича</a:t>
            </a:r>
            <a:r>
              <a:rPr lang="ru-RU" sz="2400" dirty="0" smtClean="0"/>
              <a:t> (1988) по быстрому коллапсу </a:t>
            </a:r>
            <a:r>
              <a:rPr lang="ru-RU" sz="2400" dirty="0" err="1" smtClean="0"/>
              <a:t>гомополимерной</a:t>
            </a:r>
            <a:r>
              <a:rPr lang="ru-RU" sz="2400" dirty="0" smtClean="0"/>
              <a:t> цепи.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199" y="4965951"/>
            <a:ext cx="3921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L. </a:t>
            </a:r>
            <a:r>
              <a:rPr lang="en-US" sz="1600" dirty="0" err="1" smtClean="0"/>
              <a:t>Nazarov</a:t>
            </a:r>
            <a:r>
              <a:rPr lang="en-US" sz="1600" dirty="0" smtClean="0"/>
              <a:t>, M. Tamm et al., Soft Matter,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05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Протеины, ассоциированные с хроматином, могут дополнительно стабилизировать </a:t>
            </a:r>
            <a:r>
              <a:rPr lang="ru-RU" dirty="0" err="1" smtClean="0">
                <a:solidFill>
                  <a:schemeClr val="tx2"/>
                </a:solidFill>
              </a:rPr>
              <a:t>незаузленную</a:t>
            </a:r>
            <a:r>
              <a:rPr lang="ru-RU" dirty="0" smtClean="0">
                <a:solidFill>
                  <a:schemeClr val="tx2"/>
                </a:solidFill>
              </a:rPr>
              <a:t> укладку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1" y="2078156"/>
            <a:ext cx="4663694" cy="3355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66" y="2810958"/>
            <a:ext cx="5597054" cy="2113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021" y="5821616"/>
            <a:ext cx="451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 </a:t>
            </a:r>
            <a:r>
              <a:rPr lang="en-US" dirty="0" err="1" smtClean="0"/>
              <a:t>Bronshtein</a:t>
            </a:r>
            <a:r>
              <a:rPr lang="en-US" dirty="0" smtClean="0"/>
              <a:t> et al., </a:t>
            </a:r>
            <a:r>
              <a:rPr lang="en-US" i="1" dirty="0" smtClean="0"/>
              <a:t>Nucleus</a:t>
            </a:r>
            <a:r>
              <a:rPr lang="en-US" dirty="0" smtClean="0"/>
              <a:t>, 7(1), 27-33, 2016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13863" y="5434148"/>
            <a:ext cx="539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Mora et al., </a:t>
            </a:r>
            <a:r>
              <a:rPr lang="en-US" i="1" dirty="0" smtClean="0"/>
              <a:t>Briefings in bioinformatics</a:t>
            </a:r>
            <a:r>
              <a:rPr lang="en-US" dirty="0" smtClean="0"/>
              <a:t>, bbv097,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2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4031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Что мы можем узнать из карты контактов?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3" y="1762559"/>
            <a:ext cx="49672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8" y="1762559"/>
            <a:ext cx="31750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434266" y="1762559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b="1"/>
              <a:t>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34266" y="637107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b="1"/>
              <a:t>1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91391" y="4067609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b="1"/>
              <a:t>0.5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30353" y="1762559"/>
            <a:ext cx="4967288" cy="4967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91" y="1330759"/>
            <a:ext cx="53990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530353" y="1402196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4091" y="1619684"/>
            <a:ext cx="34607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281741" y="1403784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194178" y="1475221"/>
            <a:ext cx="0" cy="525621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338641" y="1475221"/>
            <a:ext cx="0" cy="525621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169991" y="5291571"/>
            <a:ext cx="5329237" cy="158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169991" y="5436034"/>
            <a:ext cx="5329237" cy="158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194178" y="5291571"/>
            <a:ext cx="144463" cy="142875"/>
          </a:xfrm>
          <a:prstGeom prst="rect">
            <a:avLst/>
          </a:prstGeom>
          <a:solidFill>
            <a:srgbClr val="0BEDF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267203" y="3707246"/>
            <a:ext cx="3311525" cy="165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122741" y="971984"/>
            <a:ext cx="25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i</a:t>
            </a:r>
            <a:endParaRPr lang="ru-RU" altLang="en-US" sz="2400" i="1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38191" y="5075671"/>
            <a:ext cx="25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j</a:t>
            </a:r>
            <a:endParaRPr lang="ru-RU" altLang="en-US" sz="2400" i="1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169991" y="4427971"/>
            <a:ext cx="5329237" cy="158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1169991" y="4570846"/>
            <a:ext cx="5329237" cy="158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057778" y="4427971"/>
            <a:ext cx="144463" cy="144463"/>
          </a:xfrm>
          <a:prstGeom prst="rect">
            <a:avLst/>
          </a:prstGeom>
          <a:solidFill>
            <a:srgbClr val="0BEDF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057778" y="1475221"/>
            <a:ext cx="0" cy="525621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202241" y="1475221"/>
            <a:ext cx="0" cy="525621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5130803" y="3707246"/>
            <a:ext cx="2447925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457328" y="971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1</a:t>
            </a:r>
            <a:endParaRPr lang="ru-RU" altLang="en-US" sz="2400" i="1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10303" y="970396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N</a:t>
            </a:r>
            <a:endParaRPr lang="ru-RU" altLang="en-US" sz="2400" i="1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986341" y="971984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j</a:t>
            </a:r>
            <a:endParaRPr lang="ru-RU" altLang="en-US" sz="2400" i="1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738191" y="4212071"/>
            <a:ext cx="21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i</a:t>
            </a:r>
            <a:endParaRPr lang="ru-RU" altLang="en-US" sz="2400" i="1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 rot="5400000">
            <a:off x="6188078" y="4018397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Contact probability scale</a:t>
            </a:r>
            <a:endParaRPr lang="ru-RU" altLang="en-US" sz="2400"/>
          </a:p>
        </p:txBody>
      </p: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7291391" y="3059546"/>
            <a:ext cx="431800" cy="582613"/>
            <a:chOff x="2472" y="2614"/>
            <a:chExt cx="272" cy="367"/>
          </a:xfrm>
        </p:grpSpPr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2472" y="2614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P</a:t>
              </a:r>
              <a:endParaRPr lang="ru-RU" altLang="en-US" sz="2800" i="1"/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2562" y="2750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ij</a:t>
              </a:r>
              <a:endParaRPr lang="ru-RU" altLang="en-US" sz="1800" i="1"/>
            </a:p>
          </p:txBody>
        </p:sp>
      </p:grp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7651753" y="3635809"/>
            <a:ext cx="503238" cy="71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93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71929" y="1700213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Chromosome 13</a:t>
            </a:r>
            <a:endParaRPr lang="ru-RU" altLang="en-US" sz="1800" b="1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00267" y="144463"/>
            <a:ext cx="94314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4000" dirty="0">
                <a:solidFill>
                  <a:schemeClr val="tx2"/>
                </a:solidFill>
                <a:latin typeface="+mj-lt"/>
              </a:rPr>
              <a:t>Карты контактов: вероятность контакта </a:t>
            </a:r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vs. </a:t>
            </a:r>
            <a:endParaRPr lang="ru-RU" altLang="en-US" sz="40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en-US" sz="4000" dirty="0">
                <a:solidFill>
                  <a:schemeClr val="tx2"/>
                </a:solidFill>
                <a:latin typeface="+mj-lt"/>
              </a:rPr>
              <a:t>расстояние между локусами </a:t>
            </a:r>
            <a:endParaRPr lang="en-US" altLang="en-US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7" y="2060575"/>
            <a:ext cx="8726487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0267" y="6209248"/>
            <a:ext cx="463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Lieberman-Aiden et al., Science, 326, 289, 2009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1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00267" y="144463"/>
            <a:ext cx="94314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4000" dirty="0">
                <a:solidFill>
                  <a:schemeClr val="tx2"/>
                </a:solidFill>
                <a:latin typeface="+mj-lt"/>
              </a:rPr>
              <a:t>Карты контактов: вероятность контакта </a:t>
            </a:r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vs. </a:t>
            </a:r>
            <a:endParaRPr lang="ru-RU" altLang="en-US" sz="40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en-US" sz="4000" dirty="0">
                <a:solidFill>
                  <a:schemeClr val="tx2"/>
                </a:solidFill>
                <a:latin typeface="+mj-lt"/>
              </a:rPr>
              <a:t>расстояние между локусами </a:t>
            </a:r>
            <a:endParaRPr lang="en-US" altLang="en-US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57" y="1700213"/>
            <a:ext cx="4806994" cy="4149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6286" y="2194559"/>
                <a:ext cx="2845907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6" y="2194559"/>
                <a:ext cx="2845907" cy="539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74241" y="2936538"/>
                <a:ext cx="2924903" cy="838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3/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41" y="2936538"/>
                <a:ext cx="2924903" cy="838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1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Как упаковать 2-метровую хромосому в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10-микрометровое ядро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7035"/>
            <a:ext cx="5540828" cy="3989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0069" y="2397035"/>
                <a:ext cx="47287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Линейная плотность</a:t>
                </a:r>
                <a:r>
                  <a:rPr lang="ru-RU" dirty="0" smtClean="0"/>
                  <a:t> </a:t>
                </a:r>
              </a:p>
              <a:p>
                <a:r>
                  <a:rPr lang="ru-RU" dirty="0" smtClean="0"/>
                  <a:t>а) «голой» ДНК: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b) </a:t>
                </a:r>
                <a:r>
                  <a:rPr lang="ru-RU" dirty="0" smtClean="0"/>
                  <a:t>фибриллы хроматина: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𝑙𝑖𝑛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∼ 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69" y="2397035"/>
                <a:ext cx="4728754" cy="1200329"/>
              </a:xfrm>
              <a:prstGeom prst="rect">
                <a:avLst/>
              </a:prstGeom>
              <a:blipFill>
                <a:blip r:embed="rId3"/>
                <a:stretch>
                  <a:fillRect l="-1031"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0069" y="3383642"/>
                <a:ext cx="3479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Всего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6.6∗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пар оснований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69" y="3383642"/>
                <a:ext cx="3479029" cy="369332"/>
              </a:xfrm>
              <a:prstGeom prst="rect">
                <a:avLst/>
              </a:prstGeom>
              <a:blipFill>
                <a:blip r:embed="rId4"/>
                <a:stretch>
                  <a:fillRect l="-1401" t="-8197" r="-87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0069" y="3715234"/>
                <a:ext cx="2851422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∼2.2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∼16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69" y="3715234"/>
                <a:ext cx="2851422" cy="391582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80069" y="4274166"/>
            <a:ext cx="234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Персистентная длина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80069" y="4562870"/>
                <a:ext cx="3923318" cy="69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а) «голой» ДНК: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b) </a:t>
                </a:r>
                <a:r>
                  <a:rPr lang="ru-RU" dirty="0" smtClean="0"/>
                  <a:t>фибриллы хроматина: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∼150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69" y="4562870"/>
                <a:ext cx="3923318" cy="692434"/>
              </a:xfrm>
              <a:prstGeom prst="rect">
                <a:avLst/>
              </a:prstGeom>
              <a:blipFill>
                <a:blip r:embed="rId6"/>
                <a:stretch>
                  <a:fillRect l="-1242" t="-4425" b="-1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79364" y="6386431"/>
            <a:ext cx="392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J.D. Halverson et al., </a:t>
            </a:r>
            <a:r>
              <a:rPr lang="en-US" dirty="0" err="1" smtClean="0"/>
              <a:t>arXiv</a:t>
            </a:r>
            <a:r>
              <a:rPr lang="en-US" dirty="0" smtClean="0"/>
              <a:t>: 1311.5262v2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00267" y="144463"/>
            <a:ext cx="94314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4000" dirty="0" smtClean="0">
                <a:solidFill>
                  <a:schemeClr val="tx2"/>
                </a:solidFill>
                <a:latin typeface="+mj-lt"/>
              </a:rPr>
              <a:t>Карты контактов: вероятность </a:t>
            </a:r>
            <a:r>
              <a:rPr lang="ru-RU" altLang="en-US" sz="4000" dirty="0">
                <a:solidFill>
                  <a:schemeClr val="tx2"/>
                </a:solidFill>
                <a:latin typeface="+mj-lt"/>
              </a:rPr>
              <a:t>контакта </a:t>
            </a:r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vs. </a:t>
            </a:r>
            <a:endParaRPr lang="ru-RU" altLang="en-US" sz="4000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en-US" sz="4000" dirty="0" smtClean="0">
                <a:solidFill>
                  <a:schemeClr val="tx2"/>
                </a:solidFill>
                <a:latin typeface="+mj-lt"/>
              </a:rPr>
              <a:t>расстояние между локусами </a:t>
            </a:r>
            <a:endParaRPr lang="en-US" altLang="en-US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16" y="1700446"/>
            <a:ext cx="4806994" cy="4149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6286" y="2194559"/>
                <a:ext cx="2845907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6" y="2194559"/>
                <a:ext cx="2845907" cy="539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74241" y="2936538"/>
                <a:ext cx="2924903" cy="838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3/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41" y="2936538"/>
                <a:ext cx="2924903" cy="838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570" y="3967903"/>
                <a:ext cx="5541773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Равновесная глобула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0" y="3967903"/>
                <a:ext cx="5541773" cy="615874"/>
              </a:xfrm>
              <a:prstGeom prst="rect">
                <a:avLst/>
              </a:prstGeom>
              <a:blipFill>
                <a:blip r:embed="rId5"/>
                <a:stretch>
                  <a:fillRect l="-1760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570" y="4776707"/>
                <a:ext cx="5327420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Фрактальная глобула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0" y="4776707"/>
                <a:ext cx="5327420" cy="615874"/>
              </a:xfrm>
              <a:prstGeom prst="rect">
                <a:avLst/>
              </a:prstGeom>
              <a:blipFill>
                <a:blip r:embed="rId6"/>
                <a:stretch>
                  <a:fillRect l="-1833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6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00267" y="144463"/>
            <a:ext cx="94314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4000" dirty="0" smtClean="0">
                <a:solidFill>
                  <a:schemeClr val="tx2"/>
                </a:solidFill>
                <a:latin typeface="+mj-lt"/>
              </a:rPr>
              <a:t>Карты контактов: вероятность </a:t>
            </a:r>
            <a:r>
              <a:rPr lang="ru-RU" altLang="en-US" sz="4000" dirty="0">
                <a:solidFill>
                  <a:schemeClr val="tx2"/>
                </a:solidFill>
                <a:latin typeface="+mj-lt"/>
              </a:rPr>
              <a:t>контакта </a:t>
            </a:r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vs. </a:t>
            </a:r>
            <a:endParaRPr lang="ru-RU" altLang="en-US" sz="4000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en-US" sz="4000" dirty="0" smtClean="0">
                <a:solidFill>
                  <a:schemeClr val="tx2"/>
                </a:solidFill>
                <a:latin typeface="+mj-lt"/>
              </a:rPr>
              <a:t>расстояние между локусами </a:t>
            </a:r>
            <a:endParaRPr lang="en-US" altLang="en-US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16" y="1700446"/>
            <a:ext cx="4806994" cy="4149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6286" y="2194559"/>
                <a:ext cx="2845907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6" y="2194559"/>
                <a:ext cx="2845907" cy="539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74241" y="2936538"/>
                <a:ext cx="2924903" cy="838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3/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41" y="2936538"/>
                <a:ext cx="2924903" cy="838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570" y="3967903"/>
                <a:ext cx="5541773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Равновесная глобула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0" y="3967903"/>
                <a:ext cx="5541773" cy="615874"/>
              </a:xfrm>
              <a:prstGeom prst="rect">
                <a:avLst/>
              </a:prstGeom>
              <a:blipFill>
                <a:blip r:embed="rId5"/>
                <a:stretch>
                  <a:fillRect l="-1760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570" y="4776707"/>
                <a:ext cx="5327420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Фрактальная глобула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0" y="4776707"/>
                <a:ext cx="5327420" cy="615874"/>
              </a:xfrm>
              <a:prstGeom prst="rect">
                <a:avLst/>
              </a:prstGeom>
              <a:blipFill>
                <a:blip r:embed="rId6"/>
                <a:stretch>
                  <a:fillRect l="-1833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87827" y="5585511"/>
                <a:ext cx="6096000" cy="12225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/>
                  <a:t>Реальный хроматин имеет непостоянную размерность укладки,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и занимает промежуточное</a:t>
                </a:r>
              </a:p>
              <a:p>
                <a:r>
                  <a:rPr lang="ru-RU" dirty="0" smtClean="0"/>
                  <a:t>положение между равновесной и фрактальной глобулой (</a:t>
                </a:r>
                <a:r>
                  <a:rPr lang="ru-RU" dirty="0" err="1" smtClean="0"/>
                  <a:t>гетерохроматин</a:t>
                </a:r>
                <a:r>
                  <a:rPr lang="ru-RU" dirty="0" smtClean="0"/>
                  <a:t> </a:t>
                </a:r>
                <a:r>
                  <a:rPr lang="en-US" dirty="0" smtClean="0"/>
                  <a:t>vs. </a:t>
                </a:r>
                <a:r>
                  <a:rPr lang="ru-RU" dirty="0" err="1" smtClean="0"/>
                  <a:t>эухроматин</a:t>
                </a:r>
                <a:r>
                  <a:rPr lang="ru-RU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7" y="5585511"/>
                <a:ext cx="6096000" cy="1222579"/>
              </a:xfrm>
              <a:prstGeom prst="rect">
                <a:avLst/>
              </a:prstGeom>
              <a:blipFill>
                <a:blip r:embed="rId7"/>
                <a:stretch>
                  <a:fillRect l="-800" t="-2488" b="-6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70262" y="5585511"/>
            <a:ext cx="1" cy="122257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Роль зацеплений в равновесной глобуле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80114"/>
                <a:ext cx="5405846" cy="291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В </a:t>
                </a:r>
                <a:r>
                  <a:rPr lang="ru-RU" i="1" dirty="0" smtClean="0"/>
                  <a:t>равновесной полимерной глобуле </a:t>
                </a:r>
                <a:r>
                  <a:rPr lang="ru-RU" dirty="0" smtClean="0"/>
                  <a:t>цепь зацеплена сама на себя за счет </a:t>
                </a:r>
                <a:r>
                  <a:rPr lang="ru-RU" dirty="0" err="1" smtClean="0"/>
                  <a:t>нефантомности</a:t>
                </a:r>
                <a:r>
                  <a:rPr lang="ru-RU" dirty="0" smtClean="0"/>
                  <a:t> (цепь не может </a:t>
                </a:r>
              </a:p>
              <a:p>
                <a:r>
                  <a:rPr lang="ru-RU" dirty="0" smtClean="0"/>
                  <a:t>проходить сквозь себя). Эти зацепления создают «разрешенную» трубку (топологические ограничения), внутри которой цепь может флуктуировать. Механизм </a:t>
                </a:r>
                <a:r>
                  <a:rPr lang="ru-RU" dirty="0" err="1" smtClean="0"/>
                  <a:t>проползания</a:t>
                </a:r>
                <a:r>
                  <a:rPr lang="ru-RU" dirty="0" smtClean="0"/>
                  <a:t> цепи вдоль трубки называется </a:t>
                </a:r>
                <a:r>
                  <a:rPr lang="ru-RU" dirty="0" err="1" smtClean="0"/>
                  <a:t>рептациями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r>
                  <a:rPr lang="ru-RU" dirty="0" smtClean="0">
                    <a:solidFill>
                      <a:srgbClr val="FF0000"/>
                    </a:solidFill>
                  </a:rPr>
                  <a:t>Число мономеров цепи между двумя зацеплениями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определяет диаметр трубки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bSup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0114"/>
                <a:ext cx="5405846" cy="2917850"/>
              </a:xfrm>
              <a:prstGeom prst="rect">
                <a:avLst/>
              </a:prstGeom>
              <a:blipFill>
                <a:blip r:embed="rId2"/>
                <a:stretch>
                  <a:fillRect l="-1016" t="-1044" r="-339" b="-2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72" y="2203601"/>
            <a:ext cx="3391373" cy="1648055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511" y="2358310"/>
            <a:ext cx="1581025" cy="159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58" y="4065658"/>
            <a:ext cx="3924848" cy="2000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80189"/>
            <a:ext cx="6389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А.Ю. </a:t>
            </a:r>
            <a:r>
              <a:rPr lang="ru-RU" sz="1600" dirty="0" err="1" smtClean="0"/>
              <a:t>Гросберг</a:t>
            </a:r>
            <a:r>
              <a:rPr lang="ru-RU" sz="1600" dirty="0" smtClean="0"/>
              <a:t>, А.Р. Хохлов, Статистическая физика макромолекул, 1989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652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Роль зацеплений в равновесной глобуле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880114"/>
                <a:ext cx="5405846" cy="291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В </a:t>
                </a:r>
                <a:r>
                  <a:rPr lang="ru-RU" i="1" dirty="0" smtClean="0"/>
                  <a:t>равновесной полимерной глобуле </a:t>
                </a:r>
                <a:r>
                  <a:rPr lang="ru-RU" dirty="0" smtClean="0"/>
                  <a:t>цепь зацеплена сама на себя за счет </a:t>
                </a:r>
                <a:r>
                  <a:rPr lang="ru-RU" dirty="0" err="1" smtClean="0"/>
                  <a:t>нефантомности</a:t>
                </a:r>
                <a:r>
                  <a:rPr lang="ru-RU" dirty="0" smtClean="0"/>
                  <a:t> (цепь не может </a:t>
                </a:r>
              </a:p>
              <a:p>
                <a:r>
                  <a:rPr lang="ru-RU" dirty="0" smtClean="0"/>
                  <a:t>проходить сквозь себя). Эти зацепления создают «разрешенную» трубку (топологические ограничения), внутри которой цепь может флуктуировать. Механизм </a:t>
                </a:r>
                <a:r>
                  <a:rPr lang="ru-RU" dirty="0" err="1" smtClean="0"/>
                  <a:t>проползания</a:t>
                </a:r>
                <a:r>
                  <a:rPr lang="ru-RU" dirty="0" smtClean="0"/>
                  <a:t> цепи вдоль трубки называется </a:t>
                </a:r>
                <a:r>
                  <a:rPr lang="ru-RU" dirty="0" err="1" smtClean="0"/>
                  <a:t>рептациями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r>
                  <a:rPr lang="ru-RU" dirty="0" smtClean="0">
                    <a:solidFill>
                      <a:srgbClr val="FF0000"/>
                    </a:solidFill>
                  </a:rPr>
                  <a:t>Число мономеров цепи между двумя зацеплениями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определяет диаметр трубки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bSup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0114"/>
                <a:ext cx="5405846" cy="2917850"/>
              </a:xfrm>
              <a:prstGeom prst="rect">
                <a:avLst/>
              </a:prstGeom>
              <a:blipFill>
                <a:blip r:embed="rId2"/>
                <a:stretch>
                  <a:fillRect l="-1016" t="-1044" r="-339" b="-2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72" y="2203601"/>
            <a:ext cx="3391373" cy="1648055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511" y="2358310"/>
            <a:ext cx="1581025" cy="159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58" y="4065658"/>
            <a:ext cx="3924848" cy="2000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80189"/>
            <a:ext cx="6389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А.Ю. </a:t>
            </a:r>
            <a:r>
              <a:rPr lang="ru-RU" sz="1600" dirty="0" err="1" smtClean="0"/>
              <a:t>Гросберг</a:t>
            </a:r>
            <a:r>
              <a:rPr lang="ru-RU" sz="1600" dirty="0" smtClean="0"/>
              <a:t>, А.Р. Хохлов, Статистическая физика макромолекул, 1989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5317284"/>
                <a:ext cx="7039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0070C0"/>
                    </a:solidFill>
                  </a:rPr>
                  <a:t>Время </a:t>
                </a:r>
                <a:r>
                  <a:rPr lang="ru-RU" dirty="0" err="1" smtClean="0">
                    <a:solidFill>
                      <a:srgbClr val="0070C0"/>
                    </a:solidFill>
                  </a:rPr>
                  <a:t>выползания</a:t>
                </a:r>
                <a:r>
                  <a:rPr lang="ru-RU" dirty="0" smtClean="0">
                    <a:solidFill>
                      <a:srgbClr val="0070C0"/>
                    </a:solidFill>
                  </a:rPr>
                  <a:t> из трубки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--</a:t>
                </a:r>
                <a:r>
                  <a:rPr lang="ru-RU" dirty="0">
                    <a:solidFill>
                      <a:srgbClr val="0070C0"/>
                    </a:solidFill>
                  </a:rPr>
                  <a:t> </a:t>
                </a:r>
                <a:r>
                  <a:rPr lang="ru-RU" dirty="0" smtClean="0">
                    <a:solidFill>
                      <a:srgbClr val="0070C0"/>
                    </a:solidFill>
                  </a:rPr>
                  <a:t>типичное время запутывания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17284"/>
                <a:ext cx="7039748" cy="369332"/>
              </a:xfrm>
              <a:prstGeom prst="rect">
                <a:avLst/>
              </a:prstGeom>
              <a:blipFill>
                <a:blip r:embed="rId6"/>
                <a:stretch>
                  <a:fillRect l="-780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6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Вероятность контакта. Человек </a:t>
            </a:r>
            <a:r>
              <a:rPr lang="en-US" dirty="0" smtClean="0">
                <a:solidFill>
                  <a:schemeClr val="tx2"/>
                </a:solidFill>
              </a:rPr>
              <a:t>vs. </a:t>
            </a:r>
            <a:r>
              <a:rPr lang="ru-RU" dirty="0" smtClean="0">
                <a:solidFill>
                  <a:schemeClr val="tx2"/>
                </a:solidFill>
              </a:rPr>
              <a:t>дрожж</a:t>
            </a:r>
            <a:r>
              <a:rPr lang="ru-RU" dirty="0">
                <a:solidFill>
                  <a:schemeClr val="tx2"/>
                </a:solidFill>
              </a:rPr>
              <a:t>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62" y="2863200"/>
            <a:ext cx="6233264" cy="2023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9" y="2122466"/>
            <a:ext cx="5132823" cy="30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00267" y="144463"/>
            <a:ext cx="94314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en-US" sz="4000" dirty="0" smtClean="0">
                <a:solidFill>
                  <a:schemeClr val="tx2"/>
                </a:solidFill>
                <a:latin typeface="+mj-lt"/>
              </a:rPr>
              <a:t>Карты контактов: вероятность </a:t>
            </a:r>
            <a:r>
              <a:rPr lang="ru-RU" altLang="en-US" sz="4000" dirty="0">
                <a:solidFill>
                  <a:schemeClr val="tx2"/>
                </a:solidFill>
                <a:latin typeface="+mj-lt"/>
              </a:rPr>
              <a:t>контакта </a:t>
            </a:r>
            <a:r>
              <a:rPr lang="en-US" altLang="en-US" sz="4000" dirty="0">
                <a:solidFill>
                  <a:schemeClr val="tx2"/>
                </a:solidFill>
                <a:latin typeface="+mj-lt"/>
              </a:rPr>
              <a:t>vs. </a:t>
            </a:r>
            <a:endParaRPr lang="ru-RU" altLang="en-US" sz="4000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en-US" sz="4000" dirty="0" smtClean="0">
                <a:solidFill>
                  <a:schemeClr val="tx2"/>
                </a:solidFill>
                <a:latin typeface="+mj-lt"/>
              </a:rPr>
              <a:t>расстояние между локусами </a:t>
            </a:r>
            <a:endParaRPr lang="en-US" altLang="en-US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62" y="1700446"/>
            <a:ext cx="4806994" cy="4149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6286" y="2194559"/>
                <a:ext cx="2845907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6" y="2194559"/>
                <a:ext cx="2845907" cy="539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74241" y="2936538"/>
                <a:ext cx="2924903" cy="838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3/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241" y="2936538"/>
                <a:ext cx="2924903" cy="838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570" y="3967903"/>
                <a:ext cx="5541773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Равновесная глобула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0" y="3967903"/>
                <a:ext cx="5541773" cy="615874"/>
              </a:xfrm>
              <a:prstGeom prst="rect">
                <a:avLst/>
              </a:prstGeom>
              <a:blipFill>
                <a:blip r:embed="rId5"/>
                <a:stretch>
                  <a:fillRect l="-1760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570" y="4776707"/>
                <a:ext cx="5327420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Фрактальная глобула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0" y="4776707"/>
                <a:ext cx="5327420" cy="615874"/>
              </a:xfrm>
              <a:prstGeom prst="rect">
                <a:avLst/>
              </a:prstGeom>
              <a:blipFill>
                <a:blip r:embed="rId6"/>
                <a:stretch>
                  <a:fillRect l="-1833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5170132" y="3967903"/>
            <a:ext cx="698211" cy="808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78015" y="4722077"/>
            <a:ext cx="375975" cy="808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Что означает «</a:t>
            </a:r>
            <a:r>
              <a:rPr lang="ru-RU" dirty="0" err="1" smtClean="0">
                <a:solidFill>
                  <a:schemeClr val="tx2"/>
                </a:solidFill>
              </a:rPr>
              <a:t>долгоживучесть</a:t>
            </a:r>
            <a:r>
              <a:rPr lang="ru-RU" dirty="0" smtClean="0">
                <a:solidFill>
                  <a:schemeClr val="tx2"/>
                </a:solidFill>
              </a:rPr>
              <a:t>» человеческой фрактальной глобулы с точки зрения динамики?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506589"/>
                <a:ext cx="47372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  <a:p>
                <a:r>
                  <a:rPr lang="ru-RU" dirty="0" smtClean="0">
                    <a:solidFill>
                      <a:srgbClr val="FF0000"/>
                    </a:solidFill>
                  </a:rPr>
                  <a:t>На малых временах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цепь не чувствует наличие трубки и ведет себя как незацепленная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06589"/>
                <a:ext cx="4737206" cy="1200329"/>
              </a:xfrm>
              <a:prstGeom prst="rect">
                <a:avLst/>
              </a:prstGeom>
              <a:blipFill>
                <a:blip r:embed="rId2"/>
                <a:stretch>
                  <a:fillRect l="-115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831" y="2106754"/>
            <a:ext cx="1581025" cy="159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11" y="4006833"/>
            <a:ext cx="2576360" cy="1313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06" y="2018928"/>
            <a:ext cx="4193616" cy="3654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25181" y="3964721"/>
                <a:ext cx="164968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81" y="3964721"/>
                <a:ext cx="1649682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17451" y="3608414"/>
            <a:ext cx="375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линейной плотности хроматина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7451" y="4620530"/>
                <a:ext cx="4265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Ядра размера                      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51" y="4620530"/>
                <a:ext cx="4265142" cy="369332"/>
              </a:xfrm>
              <a:prstGeom prst="rect">
                <a:avLst/>
              </a:prstGeom>
              <a:blipFill>
                <a:blip r:embed="rId7"/>
                <a:stretch>
                  <a:fillRect l="-1143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5391" y="4660743"/>
                <a:ext cx="1145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91" y="4660743"/>
                <a:ext cx="1145635" cy="276999"/>
              </a:xfrm>
              <a:prstGeom prst="rect">
                <a:avLst/>
              </a:prstGeom>
              <a:blipFill>
                <a:blip r:embed="rId8"/>
                <a:stretch>
                  <a:fillRect l="-4787" r="-4255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17451" y="5008572"/>
            <a:ext cx="396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Число зацеплений можно оценить как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33" y="2854029"/>
            <a:ext cx="3433150" cy="735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9661" y="5458495"/>
                <a:ext cx="1471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∼156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𝑘𝑏𝑝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61" y="5458495"/>
                <a:ext cx="1471428" cy="276999"/>
              </a:xfrm>
              <a:prstGeom prst="rect">
                <a:avLst/>
              </a:prstGeom>
              <a:blipFill>
                <a:blip r:embed="rId10"/>
                <a:stretch>
                  <a:fillRect l="-3734" t="-2174" r="-1660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Стрелка вправо 15"/>
          <p:cNvSpPr/>
          <p:nvPr/>
        </p:nvSpPr>
        <p:spPr>
          <a:xfrm>
            <a:off x="2591443" y="5459395"/>
            <a:ext cx="620357" cy="281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71712" y="5440573"/>
                <a:ext cx="1173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712" y="5440573"/>
                <a:ext cx="1173719" cy="276999"/>
              </a:xfrm>
              <a:prstGeom prst="rect">
                <a:avLst/>
              </a:prstGeom>
              <a:blipFill>
                <a:blip r:embed="rId11"/>
                <a:stretch>
                  <a:fillRect l="-5208" t="-4348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H="1" flipV="1">
            <a:off x="4517289" y="5788734"/>
            <a:ext cx="565304" cy="30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3088" y="6089122"/>
            <a:ext cx="584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этих временах хроматин ведет себя как </a:t>
            </a:r>
            <a:r>
              <a:rPr lang="ru-RU" dirty="0" err="1" smtClean="0"/>
              <a:t>незаузленный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3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836" y="1501593"/>
            <a:ext cx="2388326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Вывод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465" y="2935967"/>
            <a:ext cx="8985069" cy="1231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Для достаточно широкого временного диапазона динамика хроматина человека эквивалентна динамике фантомной цепи. </a:t>
            </a:r>
          </a:p>
        </p:txBody>
      </p:sp>
    </p:spTree>
    <p:extLst>
      <p:ext uri="{BB962C8B-B14F-4D97-AF65-F5344CB8AC3E}">
        <p14:creationId xmlns:p14="http://schemas.microsoft.com/office/powerpoint/2010/main" val="3079162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836" y="1501593"/>
            <a:ext cx="2388326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Вывод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465" y="2935968"/>
            <a:ext cx="8985069" cy="15445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достаточно широкого временного диапазона динамика хроматина человека эквивалентна динамике фантомной цепи.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3465" y="4767943"/>
            <a:ext cx="5779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 учесть плотную укладку на масштабах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диаметра </a:t>
            </a:r>
            <a:r>
              <a:rPr lang="ru-RU" sz="2400" dirty="0" err="1" smtClean="0">
                <a:solidFill>
                  <a:srgbClr val="FF0000"/>
                </a:solidFill>
              </a:rPr>
              <a:t>рептационной</a:t>
            </a:r>
            <a:r>
              <a:rPr lang="ru-RU" sz="2400" dirty="0" smtClean="0">
                <a:solidFill>
                  <a:srgbClr val="FF0000"/>
                </a:solidFill>
              </a:rPr>
              <a:t> трубки?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45" y="4088782"/>
            <a:ext cx="2217820" cy="11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1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Простейшая модель динамики фантомной полимерной цепи (</a:t>
            </a:r>
            <a:r>
              <a:rPr lang="ru-RU" dirty="0" err="1" smtClean="0">
                <a:solidFill>
                  <a:schemeClr val="tx2"/>
                </a:solidFill>
              </a:rPr>
              <a:t>Рауз</a:t>
            </a:r>
            <a:r>
              <a:rPr lang="ru-RU" dirty="0" smtClean="0">
                <a:solidFill>
                  <a:schemeClr val="tx2"/>
                </a:solidFill>
              </a:rPr>
              <a:t>, 1953)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6221"/>
            <a:ext cx="5431971" cy="19887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Бусинки на нити</a:t>
            </a:r>
          </a:p>
          <a:p>
            <a:r>
              <a:rPr lang="ru-RU" dirty="0" smtClean="0"/>
              <a:t>Взаимодействия «не-соседей» нет</a:t>
            </a:r>
          </a:p>
          <a:p>
            <a:r>
              <a:rPr lang="ru-RU" dirty="0" smtClean="0"/>
              <a:t>Каждая бусинка – броуновская частица</a:t>
            </a:r>
          </a:p>
          <a:p>
            <a:r>
              <a:rPr lang="ru-RU" dirty="0" smtClean="0"/>
              <a:t>Случайные силы, действующие на разные бусинки, независимы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16" y="1825625"/>
            <a:ext cx="4927147" cy="2489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4450484"/>
                <a:ext cx="4897439" cy="741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50484"/>
                <a:ext cx="4897439" cy="741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0263" y="5468816"/>
                <a:ext cx="59697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3" y="5468816"/>
                <a:ext cx="596972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 вправо 7"/>
          <p:cNvSpPr/>
          <p:nvPr/>
        </p:nvSpPr>
        <p:spPr>
          <a:xfrm>
            <a:off x="6652778" y="5038439"/>
            <a:ext cx="688548" cy="513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00349" y="4655321"/>
                <a:ext cx="2553882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349" y="4655321"/>
                <a:ext cx="2553882" cy="383118"/>
              </a:xfrm>
              <a:prstGeom prst="rect">
                <a:avLst/>
              </a:prstGeom>
              <a:blipFill>
                <a:blip r:embed="rId5"/>
                <a:stretch>
                  <a:fillRect t="-6349" b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76458" y="5300763"/>
                <a:ext cx="4433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 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58" y="5300763"/>
                <a:ext cx="4433906" cy="369332"/>
              </a:xfrm>
              <a:prstGeom prst="rect">
                <a:avLst/>
              </a:prstGeom>
              <a:blipFill>
                <a:blip r:embed="rId6"/>
                <a:stretch>
                  <a:fillRect l="-963" t="-1667" r="-1926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7471954" y="4573910"/>
            <a:ext cx="4610673" cy="1396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1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Как упаковать 2-метровую хромосому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10-микрометровое ядро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7035"/>
            <a:ext cx="5540828" cy="3989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0069" y="2397035"/>
                <a:ext cx="47287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Линейная плотность</a:t>
                </a:r>
                <a:r>
                  <a:rPr lang="ru-RU" dirty="0" smtClean="0"/>
                  <a:t> </a:t>
                </a:r>
              </a:p>
              <a:p>
                <a:r>
                  <a:rPr lang="ru-RU" dirty="0" smtClean="0"/>
                  <a:t>а) «голой» ДНК: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b) </a:t>
                </a:r>
                <a:r>
                  <a:rPr lang="ru-RU" dirty="0" smtClean="0"/>
                  <a:t>фибриллы хроматина: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𝑙𝑖𝑛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∼ 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69" y="2397035"/>
                <a:ext cx="4728754" cy="1200329"/>
              </a:xfrm>
              <a:prstGeom prst="rect">
                <a:avLst/>
              </a:prstGeom>
              <a:blipFill>
                <a:blip r:embed="rId3"/>
                <a:stretch>
                  <a:fillRect l="-1031"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0069" y="3383642"/>
                <a:ext cx="3479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Всего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6.6∗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пар оснований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69" y="3383642"/>
                <a:ext cx="3479029" cy="369332"/>
              </a:xfrm>
              <a:prstGeom prst="rect">
                <a:avLst/>
              </a:prstGeom>
              <a:blipFill>
                <a:blip r:embed="rId4"/>
                <a:stretch>
                  <a:fillRect l="-1401" t="-8197" r="-87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0069" y="3715234"/>
                <a:ext cx="2851422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∼2.2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∼16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69" y="3715234"/>
                <a:ext cx="2851422" cy="391582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80069" y="4274166"/>
            <a:ext cx="234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Персистентная длина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80069" y="4562870"/>
                <a:ext cx="3923318" cy="69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а) «голой» ДНК: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b) </a:t>
                </a:r>
                <a:r>
                  <a:rPr lang="ru-RU" dirty="0" smtClean="0"/>
                  <a:t>фибриллы хроматина: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∼150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69" y="4562870"/>
                <a:ext cx="3923318" cy="692434"/>
              </a:xfrm>
              <a:prstGeom prst="rect">
                <a:avLst/>
              </a:prstGeom>
              <a:blipFill>
                <a:blip r:embed="rId6"/>
                <a:stretch>
                  <a:fillRect l="-1242" t="-4425" b="-1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80069" y="5563283"/>
                <a:ext cx="4856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Хроматин – гибкий полимер с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каждое</a:t>
                </a:r>
              </a:p>
              <a:p>
                <a:r>
                  <a:rPr lang="ru-RU" dirty="0" smtClean="0"/>
                  <a:t>звено которого содержит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𝑘𝑏𝑝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069" y="5563283"/>
                <a:ext cx="4856458" cy="646331"/>
              </a:xfrm>
              <a:prstGeom prst="rect">
                <a:avLst/>
              </a:prstGeom>
              <a:blipFill>
                <a:blip r:embed="rId7"/>
                <a:stretch>
                  <a:fillRect l="-1004" t="-5660" r="-376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7080069" y="5421084"/>
            <a:ext cx="4856458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Простейшая модель динамики фантомной полимерной цепи (</a:t>
            </a:r>
            <a:r>
              <a:rPr lang="ru-RU" dirty="0" err="1" smtClean="0">
                <a:solidFill>
                  <a:schemeClr val="tx2"/>
                </a:solidFill>
              </a:rPr>
              <a:t>Рауз</a:t>
            </a:r>
            <a:r>
              <a:rPr lang="ru-RU" dirty="0" smtClean="0">
                <a:solidFill>
                  <a:schemeClr val="tx2"/>
                </a:solidFill>
              </a:rPr>
              <a:t>, 1953)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020551"/>
                <a:ext cx="4897439" cy="741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0551"/>
                <a:ext cx="4897439" cy="741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160" y="2976048"/>
                <a:ext cx="59697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0" y="2976048"/>
                <a:ext cx="5969727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 вправо 7"/>
          <p:cNvSpPr/>
          <p:nvPr/>
        </p:nvSpPr>
        <p:spPr>
          <a:xfrm>
            <a:off x="6595887" y="2504729"/>
            <a:ext cx="688548" cy="513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28086" y="2121611"/>
                <a:ext cx="2553882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086" y="2121611"/>
                <a:ext cx="2553882" cy="383118"/>
              </a:xfrm>
              <a:prstGeom prst="rect">
                <a:avLst/>
              </a:prstGeom>
              <a:blipFill>
                <a:blip r:embed="rId4"/>
                <a:stretch>
                  <a:fillRect t="-6349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88074" y="2777203"/>
                <a:ext cx="4433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 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74" y="2777203"/>
                <a:ext cx="4433906" cy="369332"/>
              </a:xfrm>
              <a:prstGeom prst="rect">
                <a:avLst/>
              </a:prstGeom>
              <a:blipFill>
                <a:blip r:embed="rId5"/>
                <a:stretch>
                  <a:fillRect l="-962" t="-1667" r="-192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7399691" y="2022461"/>
            <a:ext cx="4610673" cy="1396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36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Простейшая модель динамики фантомной полимерной цепи (</a:t>
            </a:r>
            <a:r>
              <a:rPr lang="ru-RU" dirty="0" err="1" smtClean="0">
                <a:solidFill>
                  <a:schemeClr val="tx2"/>
                </a:solidFill>
              </a:rPr>
              <a:t>Рауз</a:t>
            </a:r>
            <a:r>
              <a:rPr lang="ru-RU" dirty="0" smtClean="0">
                <a:solidFill>
                  <a:schemeClr val="tx2"/>
                </a:solidFill>
              </a:rPr>
              <a:t>, 1953)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020551"/>
                <a:ext cx="4897439" cy="741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0551"/>
                <a:ext cx="4897439" cy="741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160" y="2976048"/>
                <a:ext cx="59697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0" y="2976048"/>
                <a:ext cx="5969727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 вправо 7"/>
          <p:cNvSpPr/>
          <p:nvPr/>
        </p:nvSpPr>
        <p:spPr>
          <a:xfrm>
            <a:off x="6595887" y="2504729"/>
            <a:ext cx="688548" cy="513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28086" y="2121611"/>
                <a:ext cx="2553882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086" y="2121611"/>
                <a:ext cx="2553882" cy="383118"/>
              </a:xfrm>
              <a:prstGeom prst="rect">
                <a:avLst/>
              </a:prstGeom>
              <a:blipFill>
                <a:blip r:embed="rId4"/>
                <a:stretch>
                  <a:fillRect t="-6349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88074" y="2777203"/>
                <a:ext cx="4433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 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74" y="2777203"/>
                <a:ext cx="4433906" cy="369332"/>
              </a:xfrm>
              <a:prstGeom prst="rect">
                <a:avLst/>
              </a:prstGeom>
              <a:blipFill>
                <a:blip r:embed="rId5"/>
                <a:stretch>
                  <a:fillRect l="-962" t="-1667" r="-192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7399691" y="2022461"/>
            <a:ext cx="4610673" cy="1396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92993" y="4047076"/>
            <a:ext cx="3810659" cy="2240859"/>
            <a:chOff x="3906010" y="3954715"/>
            <a:chExt cx="3810659" cy="2240859"/>
          </a:xfrm>
        </p:grpSpPr>
        <p:sp>
          <p:nvSpPr>
            <p:cNvPr id="3" name="TextBox 2"/>
            <p:cNvSpPr txBox="1"/>
            <p:nvPr/>
          </p:nvSpPr>
          <p:spPr>
            <a:xfrm>
              <a:off x="3906010" y="3954715"/>
              <a:ext cx="2096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Перейдем к Фурье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02802" y="3990174"/>
                  <a:ext cx="1281633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802" y="3990174"/>
                  <a:ext cx="1281633" cy="298415"/>
                </a:xfrm>
                <a:prstGeom prst="rect">
                  <a:avLst/>
                </a:prstGeom>
                <a:blipFill>
                  <a:blip r:embed="rId6"/>
                  <a:stretch>
                    <a:fillRect t="-2041" r="-6667" b="-2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3906010" y="4496999"/>
                  <a:ext cx="3810659" cy="805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b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6010" y="4496999"/>
                  <a:ext cx="3810659" cy="805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369726" y="5260061"/>
                  <a:ext cx="2929327" cy="9355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~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26" y="5260061"/>
                  <a:ext cx="2929327" cy="93551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77722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Простейшая модель динамики фантомной полимерной цепи (</a:t>
            </a:r>
            <a:r>
              <a:rPr lang="ru-RU" dirty="0" err="1" smtClean="0">
                <a:solidFill>
                  <a:schemeClr val="tx2"/>
                </a:solidFill>
              </a:rPr>
              <a:t>Рауз</a:t>
            </a:r>
            <a:r>
              <a:rPr lang="ru-RU" dirty="0" smtClean="0">
                <a:solidFill>
                  <a:schemeClr val="tx2"/>
                </a:solidFill>
              </a:rPr>
              <a:t>, 1953)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020551"/>
                <a:ext cx="4897439" cy="741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0551"/>
                <a:ext cx="4897439" cy="741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160" y="2976048"/>
                <a:ext cx="59697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0" y="2976048"/>
                <a:ext cx="5969727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 вправо 7"/>
          <p:cNvSpPr/>
          <p:nvPr/>
        </p:nvSpPr>
        <p:spPr>
          <a:xfrm>
            <a:off x="6595887" y="2504729"/>
            <a:ext cx="688548" cy="513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28086" y="2121611"/>
                <a:ext cx="2553882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086" y="2121611"/>
                <a:ext cx="2553882" cy="383118"/>
              </a:xfrm>
              <a:prstGeom prst="rect">
                <a:avLst/>
              </a:prstGeom>
              <a:blipFill>
                <a:blip r:embed="rId4"/>
                <a:stretch>
                  <a:fillRect t="-6349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88074" y="2777203"/>
                <a:ext cx="4433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 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74" y="2777203"/>
                <a:ext cx="4433906" cy="369332"/>
              </a:xfrm>
              <a:prstGeom prst="rect">
                <a:avLst/>
              </a:prstGeom>
              <a:blipFill>
                <a:blip r:embed="rId5"/>
                <a:stretch>
                  <a:fillRect l="-962" t="-1667" r="-1923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7399691" y="2022461"/>
            <a:ext cx="4610673" cy="1396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92993" y="4047076"/>
            <a:ext cx="3810659" cy="2240859"/>
            <a:chOff x="3906010" y="3954715"/>
            <a:chExt cx="3810659" cy="2240859"/>
          </a:xfrm>
        </p:grpSpPr>
        <p:sp>
          <p:nvSpPr>
            <p:cNvPr id="3" name="TextBox 2"/>
            <p:cNvSpPr txBox="1"/>
            <p:nvPr/>
          </p:nvSpPr>
          <p:spPr>
            <a:xfrm>
              <a:off x="3906010" y="3954715"/>
              <a:ext cx="2096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Перейдем к Фурье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02802" y="3990174"/>
                  <a:ext cx="1281633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802" y="3990174"/>
                  <a:ext cx="1281633" cy="298415"/>
                </a:xfrm>
                <a:prstGeom prst="rect">
                  <a:avLst/>
                </a:prstGeom>
                <a:blipFill>
                  <a:blip r:embed="rId6"/>
                  <a:stretch>
                    <a:fillRect t="-2041" r="-6667" b="-2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3906010" y="4496999"/>
                  <a:ext cx="3810659" cy="805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b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6010" y="4496999"/>
                  <a:ext cx="3810659" cy="805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369726" y="5260061"/>
                  <a:ext cx="2929327" cy="9355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~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26" y="5260061"/>
                  <a:ext cx="2929327" cy="93551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2" descr="crumple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05" y="3941087"/>
            <a:ext cx="2828680" cy="23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45786" y="3895138"/>
                <a:ext cx="3754638" cy="2138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Мономеры, находящиеся на </a:t>
                </a:r>
              </a:p>
              <a:p>
                <a:r>
                  <a:rPr lang="ru-RU" dirty="0" smtClean="0"/>
                  <a:t>расстоянии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почувствуют связанность в цепь за время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 smtClean="0"/>
                  <a:t> За это время участок цепи сместится на расстояние, порядка своего размера: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786" y="3895138"/>
                <a:ext cx="3754638" cy="2138342"/>
              </a:xfrm>
              <a:prstGeom prst="rect">
                <a:avLst/>
              </a:prstGeom>
              <a:blipFill>
                <a:blip r:embed="rId10"/>
                <a:stretch>
                  <a:fillRect l="-1299" t="-1709" b="-3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831874" y="6033480"/>
                <a:ext cx="4068550" cy="572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874" y="6033480"/>
                <a:ext cx="4068550" cy="5721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798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Как должны зависеть времена релаксации от номера моды, чтобы воспроизводить размерности укладки, отличные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 t="-22120" r="-2319" b="-26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41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Как должны зависеть времена релаксации от номера моды, чтобы воспроизводить размерности укладки, отличные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 t="-22120" r="-2319" b="-26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136685" y="1930893"/>
            <a:ext cx="3810659" cy="2226560"/>
            <a:chOff x="3906010" y="3954715"/>
            <a:chExt cx="3810659" cy="2226560"/>
          </a:xfrm>
        </p:grpSpPr>
        <p:sp>
          <p:nvSpPr>
            <p:cNvPr id="5" name="TextBox 4"/>
            <p:cNvSpPr txBox="1"/>
            <p:nvPr/>
          </p:nvSpPr>
          <p:spPr>
            <a:xfrm>
              <a:off x="3906010" y="3954715"/>
              <a:ext cx="2096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Перейдем к Фурье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002802" y="3990174"/>
                  <a:ext cx="1281633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802" y="3990174"/>
                  <a:ext cx="1281633" cy="298415"/>
                </a:xfrm>
                <a:prstGeom prst="rect">
                  <a:avLst/>
                </a:prstGeom>
                <a:blipFill>
                  <a:blip r:embed="rId3"/>
                  <a:stretch>
                    <a:fillRect t="-2041" r="-6635" b="-2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3906010" y="4496999"/>
                  <a:ext cx="3810659" cy="805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b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6010" y="4496999"/>
                  <a:ext cx="3810659" cy="805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369726" y="5260061"/>
                  <a:ext cx="2883225" cy="9212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~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26" y="5260061"/>
                  <a:ext cx="2883225" cy="9212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Стрелка вправо 8"/>
          <p:cNvSpPr/>
          <p:nvPr/>
        </p:nvSpPr>
        <p:spPr>
          <a:xfrm>
            <a:off x="5603110" y="2722266"/>
            <a:ext cx="688548" cy="513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89454" y="2417480"/>
                <a:ext cx="2553882" cy="587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54" y="2417480"/>
                <a:ext cx="2553882" cy="587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53497" y="3166076"/>
                <a:ext cx="4899931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497" y="3166076"/>
                <a:ext cx="4899931" cy="386644"/>
              </a:xfrm>
              <a:prstGeom prst="rect">
                <a:avLst/>
              </a:prstGeom>
              <a:blipFill>
                <a:blip r:embed="rId7"/>
                <a:stretch>
                  <a:fillRect l="-871" t="-4688" r="-124" b="-32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6665114" y="2300225"/>
            <a:ext cx="4988314" cy="1489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33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Как должны зависеть времена релаксации от номера моды, чтобы воспроизводить размерности укладки, отличные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 t="-22120" r="-2319" b="-26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136685" y="1930893"/>
            <a:ext cx="3810659" cy="2226560"/>
            <a:chOff x="3906010" y="3954715"/>
            <a:chExt cx="3810659" cy="2226560"/>
          </a:xfrm>
        </p:grpSpPr>
        <p:sp>
          <p:nvSpPr>
            <p:cNvPr id="5" name="TextBox 4"/>
            <p:cNvSpPr txBox="1"/>
            <p:nvPr/>
          </p:nvSpPr>
          <p:spPr>
            <a:xfrm>
              <a:off x="3906010" y="3954715"/>
              <a:ext cx="2096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Перейдем к Фурье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002802" y="3990174"/>
                  <a:ext cx="1281633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802" y="3990174"/>
                  <a:ext cx="1281633" cy="298415"/>
                </a:xfrm>
                <a:prstGeom prst="rect">
                  <a:avLst/>
                </a:prstGeom>
                <a:blipFill>
                  <a:blip r:embed="rId3"/>
                  <a:stretch>
                    <a:fillRect t="-2041" r="-6635" b="-2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Прямоугольник 6"/>
                <p:cNvSpPr/>
                <p:nvPr/>
              </p:nvSpPr>
              <p:spPr>
                <a:xfrm>
                  <a:off x="3906010" y="4496999"/>
                  <a:ext cx="3810659" cy="805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b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6010" y="4496999"/>
                  <a:ext cx="3810659" cy="805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369726" y="5260061"/>
                  <a:ext cx="2883225" cy="9212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~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26" y="5260061"/>
                  <a:ext cx="2883225" cy="9212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Стрелка вправо 8"/>
          <p:cNvSpPr/>
          <p:nvPr/>
        </p:nvSpPr>
        <p:spPr>
          <a:xfrm>
            <a:off x="5603110" y="2722266"/>
            <a:ext cx="688548" cy="513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89454" y="2417480"/>
                <a:ext cx="2553882" cy="587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54" y="2417480"/>
                <a:ext cx="2553882" cy="587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53497" y="3166076"/>
                <a:ext cx="4899931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497" y="3166076"/>
                <a:ext cx="4899931" cy="386644"/>
              </a:xfrm>
              <a:prstGeom prst="rect">
                <a:avLst/>
              </a:prstGeom>
              <a:blipFill>
                <a:blip r:embed="rId7"/>
                <a:stretch>
                  <a:fillRect l="-871" t="-4688" r="-124" b="-32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6665114" y="2300225"/>
            <a:ext cx="4988314" cy="1489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6685" y="4418571"/>
                <a:ext cx="8653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Переходя обратно из Фурье, мы получим, что потенциал есть </a:t>
                </a:r>
                <a:r>
                  <a:rPr lang="ru-RU" i="1" dirty="0" smtClean="0"/>
                  <a:t>квадратичная форма </a:t>
                </a:r>
                <a:r>
                  <a:rPr lang="ru-RU" dirty="0" smtClean="0"/>
                  <a:t>с</a:t>
                </a:r>
              </a:p>
              <a:p>
                <a:r>
                  <a:rPr lang="ru-RU" dirty="0" smtClean="0"/>
                  <a:t>коэффициентами, убывающими специальным (зависящим от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dirty="0" smtClean="0"/>
                  <a:t>)</a:t>
                </a:r>
                <a:r>
                  <a:rPr lang="en-US" dirty="0" smtClean="0"/>
                  <a:t> </a:t>
                </a:r>
                <a:r>
                  <a:rPr lang="ru-RU" dirty="0" smtClean="0"/>
                  <a:t>образом: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85" y="4418571"/>
                <a:ext cx="8653203" cy="646331"/>
              </a:xfrm>
              <a:prstGeom prst="rect">
                <a:avLst/>
              </a:prstGeom>
              <a:blipFill>
                <a:blip r:embed="rId8"/>
                <a:stretch>
                  <a:fillRect l="-5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090169" y="5103725"/>
                <a:ext cx="5201489" cy="902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69" y="5103725"/>
                <a:ext cx="5201489" cy="9025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16513" y="5964122"/>
                <a:ext cx="6096000" cy="6667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3" y="5964122"/>
                <a:ext cx="6096000" cy="6667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54" y="4972474"/>
            <a:ext cx="3117139" cy="17676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43336" y="5934348"/>
            <a:ext cx="1774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Amitai</a:t>
            </a:r>
            <a:r>
              <a:rPr lang="en-US" dirty="0"/>
              <a:t> and D. </a:t>
            </a:r>
            <a:r>
              <a:rPr lang="en-US" dirty="0" err="1"/>
              <a:t>Holcman</a:t>
            </a:r>
            <a:r>
              <a:rPr lang="en-US" dirty="0"/>
              <a:t>, Phys. Rev. E, 2013.</a:t>
            </a:r>
          </a:p>
        </p:txBody>
      </p:sp>
    </p:spTree>
    <p:extLst>
      <p:ext uri="{BB962C8B-B14F-4D97-AF65-F5344CB8AC3E}">
        <p14:creationId xmlns:p14="http://schemas.microsoft.com/office/powerpoint/2010/main" val="2445095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4" y="4696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Бета-модель: аппроксимация потенциальной энергии взаимодействия мономеров квадратичной формой вблизи равновесия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7628" y="2939957"/>
                <a:ext cx="6228806" cy="8976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28" y="2939957"/>
                <a:ext cx="6228806" cy="897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14840" y="2144098"/>
                <a:ext cx="3770135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840" y="2144098"/>
                <a:ext cx="3770135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898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4" y="4696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Бета-модель: аппроксимация потенциальной энергии взаимодействия мономеров квадратичной формой вблизи равновесия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7628" y="2939957"/>
                <a:ext cx="6228806" cy="8976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28" y="2939957"/>
                <a:ext cx="6228806" cy="897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14840" y="2144098"/>
                <a:ext cx="3770135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840" y="2144098"/>
                <a:ext cx="3770135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50638" y="4572120"/>
                <a:ext cx="1430135" cy="598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638" y="4572120"/>
                <a:ext cx="1430135" cy="598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4950821" y="4871304"/>
            <a:ext cx="1698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9040" y="4594305"/>
                <a:ext cx="1735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=5/3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040" y="4594305"/>
                <a:ext cx="173560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98172" y="3862508"/>
            <a:ext cx="351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Фрактальная глобула: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40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4" y="4696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Бета-модель: аппроксимация потенциальной энергии взаимодействия мономеров квадратичной формой вблизи равновесия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7628" y="2939957"/>
                <a:ext cx="6228806" cy="8976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28" y="2939957"/>
                <a:ext cx="6228806" cy="897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14840" y="2144098"/>
                <a:ext cx="3770135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840" y="2144098"/>
                <a:ext cx="3770135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50638" y="4572120"/>
                <a:ext cx="1430135" cy="598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638" y="4572120"/>
                <a:ext cx="1430135" cy="598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4950821" y="4871304"/>
            <a:ext cx="16981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9040" y="4594305"/>
                <a:ext cx="1735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=5/3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040" y="4594305"/>
                <a:ext cx="173560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98172" y="3862508"/>
            <a:ext cx="351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Фрактальная глобула:</a:t>
            </a:r>
            <a:endParaRPr lang="ru-RU" sz="2800" dirty="0">
              <a:solidFill>
                <a:srgbClr val="00B05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53172" y="5159933"/>
            <a:ext cx="5022477" cy="1489917"/>
            <a:chOff x="5854879" y="5219835"/>
            <a:chExt cx="5022477" cy="1489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072095" y="5512094"/>
                  <a:ext cx="255388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&gt;~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0.4</m:t>
                            </m:r>
                          </m:sup>
                        </m:s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2095" y="5512094"/>
                  <a:ext cx="255388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61166" y="6035536"/>
                  <a:ext cx="4816190" cy="3831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&gt;~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1166" y="6035536"/>
                  <a:ext cx="4816190" cy="383118"/>
                </a:xfrm>
                <a:prstGeom prst="rect">
                  <a:avLst/>
                </a:prstGeom>
                <a:blipFill>
                  <a:blip r:embed="rId7"/>
                  <a:stretch>
                    <a:fillRect l="-886" t="-6349" r="-127" b="-3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Прямоугольник 12"/>
            <p:cNvSpPr/>
            <p:nvPr/>
          </p:nvSpPr>
          <p:spPr>
            <a:xfrm>
              <a:off x="5854879" y="5219835"/>
              <a:ext cx="4988314" cy="148991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509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8288" y="1499112"/>
                <a:ext cx="6060633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0" dirty="0" smtClean="0"/>
                  <a:t>Анализ временных рядов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/>
                  <a:t>показывает, </a:t>
                </a:r>
                <a:endParaRPr lang="en-US" sz="2400" dirty="0" smtClean="0"/>
              </a:p>
              <a:p>
                <a:r>
                  <a:rPr lang="ru-RU" sz="2400" dirty="0" smtClean="0"/>
                  <a:t>что мономеры хроматина двигаются</a:t>
                </a:r>
                <a:endParaRPr lang="en-US" sz="2400" dirty="0" smtClean="0"/>
              </a:p>
              <a:p>
                <a:r>
                  <a:rPr lang="ru-RU" sz="2400" dirty="0"/>
                  <a:t>м</a:t>
                </a:r>
                <a:r>
                  <a:rPr lang="ru-RU" sz="2400" dirty="0" smtClean="0"/>
                  <a:t>едленнее, чем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раузовские,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5.</m:t>
                    </m:r>
                  </m:oMath>
                </a14:m>
                <a:r>
                  <a:rPr lang="en-US" sz="2400" dirty="0" smtClean="0"/>
                  <a:t> </a:t>
                </a:r>
                <a:endParaRPr lang="ru-RU" sz="2400" dirty="0" smtClean="0"/>
              </a:p>
              <a:p>
                <a:r>
                  <a:rPr lang="ru-RU" sz="2400" dirty="0" smtClean="0"/>
                  <a:t>Кроме того, процесс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и</a:t>
                </a:r>
                <a:r>
                  <a:rPr lang="ru-RU" sz="2400" dirty="0" smtClean="0"/>
                  <a:t>меет стационарные приращения</a:t>
                </a: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э</a:t>
                </a:r>
                <a:r>
                  <a:rPr lang="ru-RU" sz="2400" dirty="0" smtClean="0"/>
                  <a:t>ргодический</a:t>
                </a: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г</a:t>
                </a:r>
                <a:r>
                  <a:rPr lang="ru-RU" sz="2400" dirty="0" smtClean="0"/>
                  <a:t>ауссов</a:t>
                </a:r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88" y="1499112"/>
                <a:ext cx="6060633" cy="3046988"/>
              </a:xfrm>
              <a:prstGeom prst="rect">
                <a:avLst/>
              </a:prstGeom>
              <a:blipFill>
                <a:blip r:embed="rId2"/>
                <a:stretch>
                  <a:fillRect l="-1610" t="-1600" r="-604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Single-locus tracking experiments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2261" y="6267088"/>
            <a:ext cx="3922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Javer</a:t>
            </a:r>
            <a:r>
              <a:rPr lang="en-US" sz="1600" dirty="0" smtClean="0"/>
              <a:t> et al., Nature Communications, 2013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774645"/>
            <a:ext cx="3597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I. Bronstein et al., PRL, 2009; </a:t>
            </a:r>
          </a:p>
          <a:p>
            <a:r>
              <a:rPr lang="en-US" sz="1600" dirty="0" smtClean="0"/>
              <a:t>K. </a:t>
            </a:r>
            <a:r>
              <a:rPr lang="en-US" sz="1600" dirty="0" err="1" smtClean="0"/>
              <a:t>Burnecki</a:t>
            </a:r>
            <a:r>
              <a:rPr lang="en-US" sz="1600" dirty="0" smtClean="0"/>
              <a:t> et al., </a:t>
            </a:r>
            <a:r>
              <a:rPr lang="en-US" sz="1600" dirty="0" err="1" smtClean="0"/>
              <a:t>Biophys</a:t>
            </a:r>
            <a:r>
              <a:rPr lang="en-US" sz="1600" dirty="0" smtClean="0"/>
              <a:t>. Journal, 2012;</a:t>
            </a:r>
          </a:p>
          <a:p>
            <a:r>
              <a:rPr lang="en-US" sz="1600" dirty="0" smtClean="0"/>
              <a:t>E. </a:t>
            </a:r>
            <a:r>
              <a:rPr lang="en-US" sz="1600" dirty="0" err="1" smtClean="0"/>
              <a:t>Kepten</a:t>
            </a:r>
            <a:r>
              <a:rPr lang="en-US" sz="1600" dirty="0" smtClean="0"/>
              <a:t> et al., </a:t>
            </a:r>
            <a:r>
              <a:rPr lang="en-US" sz="1600" dirty="0" err="1" smtClean="0"/>
              <a:t>Phys</a:t>
            </a:r>
            <a:r>
              <a:rPr lang="en-US" sz="1600" dirty="0" smtClean="0"/>
              <a:t> Rev E, 2013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61" y="1443148"/>
            <a:ext cx="3521855" cy="420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78400" y="1054117"/>
                <a:ext cx="1835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E.coli,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∼0.4</m:t>
                    </m:r>
                  </m:oMath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400" y="1054117"/>
                <a:ext cx="1835759" cy="369332"/>
              </a:xfrm>
              <a:prstGeom prst="rect">
                <a:avLst/>
              </a:prstGeom>
              <a:blipFill>
                <a:blip r:embed="rId4"/>
                <a:stretch>
                  <a:fillRect l="-10299" t="-26230" r="-4983" b="-47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953512" y="5031508"/>
            <a:ext cx="88827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32410" y="4800676"/>
                <a:ext cx="58392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фрактальное броуновское движение</a:t>
                </a:r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10" y="4800676"/>
                <a:ext cx="5839227" cy="461665"/>
              </a:xfrm>
              <a:prstGeom prst="rect">
                <a:avLst/>
              </a:prstGeom>
              <a:blipFill>
                <a:blip r:embed="rId5"/>
                <a:stretch>
                  <a:fillRect l="-209" t="-10667" r="-626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3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108358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Как упакован хроматин?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74" y="2300696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Для </a:t>
                </a:r>
                <a:r>
                  <a:rPr lang="ru-RU" dirty="0" err="1" smtClean="0">
                    <a:solidFill>
                      <a:schemeClr val="tx2"/>
                    </a:solidFill>
                  </a:rPr>
                  <a:t>эукариотических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клеток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&lt;0.4</m:t>
                    </m:r>
                  </m:oMath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1690688"/>
            <a:ext cx="949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Вязкоэластичная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нуклеоплазма</a:t>
            </a:r>
            <a:r>
              <a:rPr lang="ru-RU" sz="2400" dirty="0" smtClean="0">
                <a:solidFill>
                  <a:srgbClr val="FF0000"/>
                </a:solidFill>
              </a:rPr>
              <a:t> не является </a:t>
            </a:r>
            <a:r>
              <a:rPr lang="ru-RU" sz="2400" dirty="0" err="1" smtClean="0">
                <a:solidFill>
                  <a:srgbClr val="FF0000"/>
                </a:solidFill>
              </a:rPr>
              <a:t>ньютоновской</a:t>
            </a:r>
            <a:r>
              <a:rPr lang="ru-RU" sz="2400" dirty="0" smtClean="0">
                <a:solidFill>
                  <a:srgbClr val="FF0000"/>
                </a:solidFill>
              </a:rPr>
              <a:t> жидкостью!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79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Для </a:t>
                </a:r>
                <a:r>
                  <a:rPr lang="ru-RU" dirty="0" err="1" smtClean="0">
                    <a:solidFill>
                      <a:schemeClr val="tx2"/>
                    </a:solidFill>
                  </a:rPr>
                  <a:t>эукариотических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клеток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&lt;0.4</m:t>
                    </m:r>
                  </m:oMath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1690688"/>
            <a:ext cx="949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Вязкоэластичная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нуклеоплазма</a:t>
            </a:r>
            <a:r>
              <a:rPr lang="ru-RU" sz="2400" dirty="0" smtClean="0">
                <a:solidFill>
                  <a:srgbClr val="FF0000"/>
                </a:solidFill>
              </a:rPr>
              <a:t> не является </a:t>
            </a:r>
            <a:r>
              <a:rPr lang="ru-RU" sz="2400" dirty="0" err="1" smtClean="0">
                <a:solidFill>
                  <a:srgbClr val="FF0000"/>
                </a:solidFill>
              </a:rPr>
              <a:t>ньютоновской</a:t>
            </a:r>
            <a:r>
              <a:rPr lang="ru-RU" sz="2400" dirty="0" smtClean="0">
                <a:solidFill>
                  <a:srgbClr val="FF0000"/>
                </a:solidFill>
              </a:rPr>
              <a:t> жидкостью!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51477" y="3555420"/>
                <a:ext cx="7118937" cy="1017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nary>
                        <m:nary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77" y="3555420"/>
                <a:ext cx="7118937" cy="1017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062879" y="4632331"/>
                <a:ext cx="5526961" cy="505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𝑇𝐾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79" y="4632331"/>
                <a:ext cx="5526961" cy="505267"/>
              </a:xfrm>
              <a:prstGeom prst="rect">
                <a:avLst/>
              </a:prstGeom>
              <a:blipFill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024697" y="5197371"/>
                <a:ext cx="1603324" cy="849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97" y="5197371"/>
                <a:ext cx="1603324" cy="849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200" y="2355035"/>
            <a:ext cx="997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Beta-model+FLE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ru-RU" sz="2800" dirty="0"/>
              <a:t>ф</a:t>
            </a:r>
            <a:r>
              <a:rPr lang="ru-RU" sz="2800" dirty="0" smtClean="0"/>
              <a:t>рактально упакованный хроматин в </a:t>
            </a:r>
          </a:p>
          <a:p>
            <a:r>
              <a:rPr lang="ru-RU" sz="2800" dirty="0" err="1" smtClean="0"/>
              <a:t>вязкоэластичной</a:t>
            </a:r>
            <a:r>
              <a:rPr lang="ru-RU" sz="2800" dirty="0" smtClean="0"/>
              <a:t> среде (трение с </a:t>
            </a:r>
            <a:r>
              <a:rPr lang="ru-RU" sz="2800" dirty="0" err="1" smtClean="0"/>
              <a:t>пямятью+фрактальный</a:t>
            </a:r>
            <a:r>
              <a:rPr lang="ru-RU" sz="2800" dirty="0" smtClean="0"/>
              <a:t> шум):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1405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Для </a:t>
                </a:r>
                <a:r>
                  <a:rPr lang="ru-RU" dirty="0" err="1" smtClean="0">
                    <a:solidFill>
                      <a:schemeClr val="tx2"/>
                    </a:solidFill>
                  </a:rPr>
                  <a:t>эукариотических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клеток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&lt;0.4</m:t>
                    </m:r>
                  </m:oMath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1690688"/>
            <a:ext cx="949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Вязкоэластичная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нуклеоплазма</a:t>
            </a:r>
            <a:r>
              <a:rPr lang="ru-RU" sz="2400" dirty="0" smtClean="0">
                <a:solidFill>
                  <a:srgbClr val="FF0000"/>
                </a:solidFill>
              </a:rPr>
              <a:t> не является </a:t>
            </a:r>
            <a:r>
              <a:rPr lang="ru-RU" sz="2400" dirty="0" err="1" smtClean="0">
                <a:solidFill>
                  <a:srgbClr val="FF0000"/>
                </a:solidFill>
              </a:rPr>
              <a:t>ньютоновской</a:t>
            </a:r>
            <a:r>
              <a:rPr lang="ru-RU" sz="2400" dirty="0" smtClean="0">
                <a:solidFill>
                  <a:srgbClr val="FF0000"/>
                </a:solidFill>
              </a:rPr>
              <a:t> жидкостью!</a:t>
            </a:r>
            <a:endParaRPr lang="ru-R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54196" y="3555420"/>
                <a:ext cx="5965736" cy="863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𝜉</m:t>
                      </m:r>
                      <m:nary>
                        <m:nary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6" y="3555420"/>
                <a:ext cx="5965736" cy="863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54196" y="4583975"/>
                <a:ext cx="4640053" cy="430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&gt; 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𝑇𝐾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6" y="4583975"/>
                <a:ext cx="4640053" cy="430182"/>
              </a:xfrm>
              <a:prstGeom prst="rect">
                <a:avLst/>
              </a:prstGeom>
              <a:blipFill>
                <a:blip r:embed="rId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54196" y="5089242"/>
                <a:ext cx="1370888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6" y="5089242"/>
                <a:ext cx="1370888" cy="723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200" y="2355035"/>
            <a:ext cx="997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Beta-model+FLE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ru-RU" sz="2800" dirty="0"/>
              <a:t>ф</a:t>
            </a:r>
            <a:r>
              <a:rPr lang="ru-RU" sz="2800" dirty="0" smtClean="0"/>
              <a:t>рактально упакованный хроматин в </a:t>
            </a:r>
          </a:p>
          <a:p>
            <a:r>
              <a:rPr lang="ru-RU" sz="2800" dirty="0" err="1" smtClean="0"/>
              <a:t>вязкоэластичной</a:t>
            </a:r>
            <a:r>
              <a:rPr lang="ru-RU" sz="2800" dirty="0" smtClean="0"/>
              <a:t> среде (трение с </a:t>
            </a:r>
            <a:r>
              <a:rPr lang="ru-RU" sz="2800" dirty="0" err="1" smtClean="0"/>
              <a:t>пямятью+фрактальный</a:t>
            </a:r>
            <a:r>
              <a:rPr lang="ru-RU" sz="2800" dirty="0" smtClean="0"/>
              <a:t> шум):</a:t>
            </a:r>
            <a:endParaRPr lang="ru-RU" sz="28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195308" y="4533231"/>
            <a:ext cx="602223" cy="473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22252" y="4197331"/>
                <a:ext cx="4899931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52" y="4197331"/>
                <a:ext cx="4899931" cy="386644"/>
              </a:xfrm>
              <a:prstGeom prst="rect">
                <a:avLst/>
              </a:prstGeom>
              <a:blipFill>
                <a:blip r:embed="rId6"/>
                <a:stretch>
                  <a:fillRect l="-871" t="-4762" r="-12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63148" y="4658996"/>
                <a:ext cx="3018137" cy="6005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148" y="4658996"/>
                <a:ext cx="3018137" cy="6005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075033" y="3986948"/>
            <a:ext cx="4994366" cy="1463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3"/>
          <p:cNvSpPr txBox="1"/>
          <p:nvPr/>
        </p:nvSpPr>
        <p:spPr>
          <a:xfrm>
            <a:off x="4912571" y="6429435"/>
            <a:ext cx="726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K.P., M. Tamm, M. </a:t>
            </a:r>
            <a:r>
              <a:rPr lang="en-US" dirty="0" err="1" smtClean="0"/>
              <a:t>Gherardi</a:t>
            </a:r>
            <a:r>
              <a:rPr lang="en-US" dirty="0" smtClean="0"/>
              <a:t>, M. </a:t>
            </a:r>
            <a:r>
              <a:rPr lang="en-US" dirty="0" err="1" smtClean="0"/>
              <a:t>Cosentino</a:t>
            </a:r>
            <a:r>
              <a:rPr lang="en-US" dirty="0" smtClean="0"/>
              <a:t> </a:t>
            </a:r>
            <a:r>
              <a:rPr lang="en-US" dirty="0" err="1" smtClean="0"/>
              <a:t>Lagomarsino</a:t>
            </a:r>
            <a:r>
              <a:rPr lang="en-US" dirty="0" smtClean="0"/>
              <a:t>, arXiv:1703.10841.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09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215" y="1342065"/>
            <a:ext cx="7325570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Автокорреляционная функция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4429" y="3235006"/>
                <a:ext cx="3941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29" y="3235006"/>
                <a:ext cx="3941656" cy="369332"/>
              </a:xfrm>
              <a:prstGeom prst="rect">
                <a:avLst/>
              </a:prstGeom>
              <a:blipFill>
                <a:blip r:embed="rId2"/>
                <a:stretch>
                  <a:fillRect l="-1393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22206" y="3296561"/>
                <a:ext cx="13572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206" y="3296561"/>
                <a:ext cx="1357295" cy="307777"/>
              </a:xfrm>
              <a:prstGeom prst="rect">
                <a:avLst/>
              </a:prstGeom>
              <a:blipFill>
                <a:blip r:embed="rId3"/>
                <a:stretch>
                  <a:fillRect l="-1794" r="-5830" b="-3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49" y="2704264"/>
            <a:ext cx="3067478" cy="291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70725" y="3863939"/>
                <a:ext cx="3322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25" y="3863939"/>
                <a:ext cx="3322000" cy="369332"/>
              </a:xfrm>
              <a:prstGeom prst="rect">
                <a:avLst/>
              </a:prstGeom>
              <a:blipFill>
                <a:blip r:embed="rId5"/>
                <a:stretch>
                  <a:fillRect l="-1835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871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195308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Автокорреляционная функция. Режимы и характерные времена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8640" y="1653566"/>
                <a:ext cx="4538165" cy="4575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как функция времени</a:t>
                </a:r>
              </a:p>
              <a:p>
                <a:r>
                  <a:rPr lang="ru-RU" sz="2400" dirty="0"/>
                  <a:t>и</a:t>
                </a:r>
                <a:r>
                  <a:rPr lang="ru-RU" sz="2400" dirty="0" smtClean="0"/>
                  <a:t>меет два асимптотических </a:t>
                </a:r>
              </a:p>
              <a:p>
                <a:r>
                  <a:rPr lang="ru-RU" sz="2400" dirty="0" smtClean="0"/>
                  <a:t>режима</a:t>
                </a:r>
                <a:r>
                  <a:rPr lang="en-US" sz="2400" dirty="0" smtClean="0"/>
                  <a:t>, </a:t>
                </a:r>
                <a:r>
                  <a:rPr lang="ru-RU" sz="2400" dirty="0" smtClean="0"/>
                  <a:t>когда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400" dirty="0"/>
                  <a:t>	</a:t>
                </a:r>
                <a:endParaRPr lang="en-US" sz="2400" dirty="0" smtClean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r>
                  <a:rPr lang="ru-RU" sz="2400" dirty="0"/>
                  <a:t>и</a:t>
                </a:r>
                <a:r>
                  <a:rPr lang="ru-RU" sz="2400" dirty="0" smtClean="0"/>
                  <a:t> один режим</a:t>
                </a:r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:r>
                  <a:rPr lang="ru-RU" sz="2400" dirty="0" smtClean="0"/>
                  <a:t>когда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/>
                  <a:t>  </a:t>
                </a:r>
                <a:endParaRPr lang="ru-RU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1653566"/>
                <a:ext cx="4538165" cy="4575868"/>
              </a:xfrm>
              <a:prstGeom prst="rect">
                <a:avLst/>
              </a:prstGeom>
              <a:blipFill>
                <a:blip r:embed="rId2"/>
                <a:stretch>
                  <a:fillRect l="-2016" t="-1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1484124"/>
            <a:ext cx="4978010" cy="4960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52606" y="4180114"/>
                <a:ext cx="11483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606" y="4180114"/>
                <a:ext cx="114832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91266" y="3903115"/>
                <a:ext cx="871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=5/3</m:t>
                      </m:r>
                    </m:oMath>
                  </m:oMathPara>
                </a14:m>
                <a:endParaRPr lang="ru-RU" u="sn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266" y="3903115"/>
                <a:ext cx="871008" cy="276999"/>
              </a:xfrm>
              <a:prstGeom prst="rect">
                <a:avLst/>
              </a:prstGeom>
              <a:blipFill>
                <a:blip r:embed="rId5"/>
                <a:stretch>
                  <a:fillRect l="-9091" t="-2174" r="-6993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3"/>
          <p:cNvSpPr txBox="1"/>
          <p:nvPr/>
        </p:nvSpPr>
        <p:spPr>
          <a:xfrm>
            <a:off x="4912571" y="6429435"/>
            <a:ext cx="726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K.P., M. Tamm, M. </a:t>
            </a:r>
            <a:r>
              <a:rPr lang="en-US" dirty="0" err="1" smtClean="0"/>
              <a:t>Gherardi</a:t>
            </a:r>
            <a:r>
              <a:rPr lang="en-US" dirty="0" smtClean="0"/>
              <a:t>, M. </a:t>
            </a:r>
            <a:r>
              <a:rPr lang="en-US" dirty="0" err="1" smtClean="0"/>
              <a:t>Cosentino</a:t>
            </a:r>
            <a:r>
              <a:rPr lang="en-US" dirty="0" smtClean="0"/>
              <a:t> </a:t>
            </a:r>
            <a:r>
              <a:rPr lang="en-US" dirty="0" err="1" smtClean="0"/>
              <a:t>Lagomarsino</a:t>
            </a:r>
            <a:r>
              <a:rPr lang="en-US" dirty="0" smtClean="0"/>
              <a:t>, arXiv:1703.10841.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93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195308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Автокорреляционная функция. Режимы и характерные времена</a:t>
            </a:r>
            <a:endParaRPr lang="ru-RU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8640" y="1653566"/>
                <a:ext cx="4538165" cy="4575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как функция времени</a:t>
                </a:r>
              </a:p>
              <a:p>
                <a:r>
                  <a:rPr lang="ru-RU" sz="2400" dirty="0"/>
                  <a:t>и</a:t>
                </a:r>
                <a:r>
                  <a:rPr lang="ru-RU" sz="2400" dirty="0" smtClean="0"/>
                  <a:t>меет два асимптотических </a:t>
                </a:r>
              </a:p>
              <a:p>
                <a:r>
                  <a:rPr lang="ru-RU" sz="2400" dirty="0" smtClean="0"/>
                  <a:t>режима</a:t>
                </a:r>
                <a:r>
                  <a:rPr lang="en-US" sz="2400" dirty="0" smtClean="0"/>
                  <a:t>, </a:t>
                </a:r>
                <a:r>
                  <a:rPr lang="ru-RU" sz="2400" dirty="0" smtClean="0"/>
                  <a:t>когда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400" dirty="0"/>
                  <a:t>	</a:t>
                </a:r>
                <a:endParaRPr lang="en-US" sz="2400" dirty="0" smtClean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r>
                  <a:rPr lang="ru-RU" sz="2400" dirty="0"/>
                  <a:t>и</a:t>
                </a:r>
                <a:r>
                  <a:rPr lang="ru-RU" sz="2400" dirty="0" smtClean="0"/>
                  <a:t> один режим</a:t>
                </a:r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:r>
                  <a:rPr lang="ru-RU" sz="2400" dirty="0" smtClean="0"/>
                  <a:t>когда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/>
                  <a:t>  </a:t>
                </a:r>
                <a:endParaRPr lang="ru-RU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1653566"/>
                <a:ext cx="4538165" cy="4575868"/>
              </a:xfrm>
              <a:prstGeom prst="rect">
                <a:avLst/>
              </a:prstGeom>
              <a:blipFill>
                <a:blip r:embed="rId2"/>
                <a:stretch>
                  <a:fillRect l="-2016" t="-1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85" y="1427329"/>
            <a:ext cx="5156730" cy="506720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206395" y="4779000"/>
            <a:ext cx="1055674" cy="1450434"/>
            <a:chOff x="6152606" y="3930009"/>
            <a:chExt cx="1055674" cy="1450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152606" y="4180114"/>
                  <a:ext cx="1055674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=2.5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7030A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=5/3</m:t>
                        </m:r>
                      </m:oMath>
                    </m:oMathPara>
                  </a14:m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=4/3</m:t>
                        </m:r>
                      </m:oMath>
                    </m:oMathPara>
                  </a14:m>
                  <a:endParaRPr lang="ru-RU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606" y="4180114"/>
                  <a:ext cx="1055674" cy="1200329"/>
                </a:xfrm>
                <a:prstGeom prst="rect">
                  <a:avLst/>
                </a:prstGeom>
                <a:blipFill>
                  <a:blip r:embed="rId4"/>
                  <a:stretch>
                    <a:fillRect b="-30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291266" y="3930009"/>
                  <a:ext cx="8036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=0.9</m:t>
                        </m:r>
                      </m:oMath>
                    </m:oMathPara>
                  </a14:m>
                  <a:endParaRPr lang="ru-RU" u="sng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266" y="3930009"/>
                  <a:ext cx="80368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788" r="-6061"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3"/>
          <p:cNvSpPr txBox="1"/>
          <p:nvPr/>
        </p:nvSpPr>
        <p:spPr>
          <a:xfrm>
            <a:off x="4912571" y="6429435"/>
            <a:ext cx="726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K.P., M. Tamm, M. </a:t>
            </a:r>
            <a:r>
              <a:rPr lang="en-US" dirty="0" err="1" smtClean="0"/>
              <a:t>Gherardi</a:t>
            </a:r>
            <a:r>
              <a:rPr lang="en-US" dirty="0" smtClean="0"/>
              <a:t>, M. </a:t>
            </a:r>
            <a:r>
              <a:rPr lang="en-US" dirty="0" err="1" smtClean="0"/>
              <a:t>Cosentino</a:t>
            </a:r>
            <a:r>
              <a:rPr lang="en-US" dirty="0" smtClean="0"/>
              <a:t> </a:t>
            </a:r>
            <a:r>
              <a:rPr lang="en-US" dirty="0" err="1" smtClean="0"/>
              <a:t>Lagomarsino</a:t>
            </a:r>
            <a:r>
              <a:rPr lang="en-US" dirty="0" smtClean="0"/>
              <a:t>, arXiv:1703.10841.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Take home message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Число зацеплений в </a:t>
            </a:r>
            <a:r>
              <a:rPr lang="ru-RU" dirty="0" err="1" smtClean="0"/>
              <a:t>конформации</a:t>
            </a:r>
            <a:r>
              <a:rPr lang="ru-RU" dirty="0" smtClean="0"/>
              <a:t> хроматина связано с его длиной и определяется соотношением времени релаксации </a:t>
            </a:r>
            <a:r>
              <a:rPr lang="ru-RU" dirty="0" err="1" smtClean="0"/>
              <a:t>незаузленного</a:t>
            </a:r>
            <a:r>
              <a:rPr lang="ru-RU" dirty="0" smtClean="0"/>
              <a:t> фрактального состояния в равновесной глобуле</a:t>
            </a:r>
            <a:r>
              <a:rPr lang="ru-RU" dirty="0"/>
              <a:t> </a:t>
            </a:r>
            <a:r>
              <a:rPr lang="ru-RU" dirty="0" smtClean="0"/>
              <a:t>и типичного времени между делением клеток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Геном человека скорее фрактальная глобула, чем равновесная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Геном дрожжей скорее равновесная глобула, чем фрактальная</a:t>
            </a:r>
            <a:r>
              <a:rPr lang="en-US" dirty="0" smtClean="0"/>
              <a:t>;</a:t>
            </a:r>
          </a:p>
          <a:p>
            <a:r>
              <a:rPr lang="ru-RU" dirty="0" smtClean="0"/>
              <a:t>Эксперименты по динамике могут помочь в понимании механизмов укладки хроматина и </a:t>
            </a:r>
            <a:r>
              <a:rPr lang="ru-RU" dirty="0" err="1" smtClean="0"/>
              <a:t>вязкоэластичных</a:t>
            </a:r>
            <a:r>
              <a:rPr lang="ru-RU" dirty="0" smtClean="0"/>
              <a:t> свойств </a:t>
            </a:r>
            <a:r>
              <a:rPr lang="ru-RU" dirty="0" err="1" smtClean="0"/>
              <a:t>нуклеоплазмы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544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951"/>
            <a:ext cx="10515600" cy="1325563"/>
          </a:xfrm>
        </p:spPr>
        <p:txBody>
          <a:bodyPr/>
          <a:lstStyle/>
          <a:p>
            <a:r>
              <a:rPr lang="ru-RU" dirty="0" smtClean="0"/>
              <a:t>Благодарности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9298067" y="1547956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+mn-lt"/>
              </a:rPr>
              <a:t>- Sergei </a:t>
            </a:r>
            <a:r>
              <a:rPr lang="en-US" altLang="en-US" sz="1800" b="1" dirty="0" err="1" smtClean="0">
                <a:latin typeface="+mn-lt"/>
              </a:rPr>
              <a:t>Nechaev</a:t>
            </a:r>
            <a:endParaRPr lang="en-US" altLang="en-US" sz="1800" b="1" dirty="0">
              <a:latin typeface="+mn-lt"/>
            </a:endParaRPr>
          </a:p>
        </p:txBody>
      </p:sp>
      <p:pic>
        <p:nvPicPr>
          <p:cNvPr id="5" name="Picture 12" descr="Nechae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80" y="1459344"/>
            <a:ext cx="25003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8200" y="1914668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+mn-lt"/>
              </a:rPr>
              <a:t>- </a:t>
            </a:r>
            <a:r>
              <a:rPr lang="en-US" altLang="en-US" sz="1800" dirty="0" smtClean="0">
                <a:latin typeface="+mn-lt"/>
              </a:rPr>
              <a:t>Mikhail</a:t>
            </a:r>
            <a:r>
              <a:rPr lang="en-US" altLang="en-US" sz="1800" b="1" dirty="0" smtClean="0">
                <a:latin typeface="+mn-lt"/>
              </a:rPr>
              <a:t> Tamm</a:t>
            </a:r>
            <a:endParaRPr lang="en-US" altLang="en-US" sz="1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42" y="4273142"/>
            <a:ext cx="1800225" cy="2400300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9976" y="5288517"/>
            <a:ext cx="3273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- </a:t>
            </a:r>
            <a:r>
              <a:rPr lang="en-US" altLang="en-US" sz="1800" dirty="0" smtClean="0">
                <a:latin typeface="+mn-lt"/>
              </a:rPr>
              <a:t>Marco </a:t>
            </a:r>
            <a:r>
              <a:rPr lang="en-US" altLang="en-US" sz="1800" b="1" dirty="0" err="1" smtClean="0">
                <a:latin typeface="+mn-lt"/>
              </a:rPr>
              <a:t>Cosentino</a:t>
            </a:r>
            <a:r>
              <a:rPr lang="en-US" altLang="en-US" sz="1800" b="1" dirty="0" smtClean="0">
                <a:latin typeface="+mn-lt"/>
              </a:rPr>
              <a:t> </a:t>
            </a:r>
            <a:r>
              <a:rPr lang="en-US" altLang="en-US" sz="1800" b="1" dirty="0" err="1" smtClean="0">
                <a:latin typeface="+mn-lt"/>
              </a:rPr>
              <a:t>Lagomarsino</a:t>
            </a:r>
            <a:r>
              <a:rPr lang="en-US" altLang="en-US" sz="1800" b="1" dirty="0" smtClean="0">
                <a:latin typeface="+mn-lt"/>
              </a:rPr>
              <a:t> </a:t>
            </a:r>
            <a:endParaRPr lang="en-US" altLang="en-US" sz="1800" b="1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41" y="4273142"/>
            <a:ext cx="2400517" cy="24005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13158" y="5103851"/>
            <a:ext cx="178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Marco </a:t>
            </a:r>
            <a:r>
              <a:rPr lang="en-US" b="1" dirty="0" err="1" smtClean="0"/>
              <a:t>Gherardi</a:t>
            </a:r>
            <a:endParaRPr lang="en-US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13" y="1535256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263806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8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4" y="108358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Как упакован хроматин?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54" y="2409144"/>
            <a:ext cx="405384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Как извлечь информацию об упаковке хроматина из экспериментов по динамике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70" y="2329000"/>
            <a:ext cx="3248478" cy="3515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8651" y="2144334"/>
            <a:ext cx="377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Single locus tracking 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0" y="2757087"/>
                <a:ext cx="1629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57087"/>
                <a:ext cx="1629805" cy="276999"/>
              </a:xfrm>
              <a:prstGeom prst="rect">
                <a:avLst/>
              </a:prstGeom>
              <a:blipFill>
                <a:blip r:embed="rId3"/>
                <a:stretch>
                  <a:fillRect t="-4348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9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Как извлечь информацию об упаковке хроматина из экспериментов по динамике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70" y="2329000"/>
            <a:ext cx="3248478" cy="3515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8651" y="2144334"/>
            <a:ext cx="377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Single locus tracking 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0" y="2757087"/>
                <a:ext cx="1629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57087"/>
                <a:ext cx="1629805" cy="276999"/>
              </a:xfrm>
              <a:prstGeom prst="rect">
                <a:avLst/>
              </a:prstGeom>
              <a:blipFill>
                <a:blip r:embed="rId3"/>
                <a:stretch>
                  <a:fillRect t="-4348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38652" y="3304903"/>
            <a:ext cx="324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Two-loci tracking experiment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0406" y="3884767"/>
                <a:ext cx="3165547" cy="295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 smtClean="0"/>
                  <a:t>a)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;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406" y="3884767"/>
                <a:ext cx="3165547" cy="295081"/>
              </a:xfrm>
              <a:prstGeom prst="rect">
                <a:avLst/>
              </a:prstGeom>
              <a:blipFill>
                <a:blip r:embed="rId4"/>
                <a:stretch>
                  <a:fillRect l="-4423" t="-20408" r="-3462" b="-469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65300" y="3884767"/>
                <a:ext cx="1224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300" y="3884767"/>
                <a:ext cx="1224566" cy="276999"/>
              </a:xfrm>
              <a:prstGeom prst="rect">
                <a:avLst/>
              </a:prstGeom>
              <a:blipFill>
                <a:blip r:embed="rId5"/>
                <a:stretch>
                  <a:fillRect l="-2488" t="-2174" r="-6468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7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Как извлечь информацию об упаковке хроматина из экспериментов по динамике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70" y="2329000"/>
            <a:ext cx="3248478" cy="3515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8651" y="2144334"/>
            <a:ext cx="377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Single locus tracking 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0" y="2757087"/>
                <a:ext cx="1629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57087"/>
                <a:ext cx="1629805" cy="276999"/>
              </a:xfrm>
              <a:prstGeom prst="rect">
                <a:avLst/>
              </a:prstGeom>
              <a:blipFill>
                <a:blip r:embed="rId3"/>
                <a:stretch>
                  <a:fillRect t="-4348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38652" y="3304903"/>
            <a:ext cx="324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Two-loci tracking experiment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0406" y="3884767"/>
                <a:ext cx="3165547" cy="295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 smtClean="0"/>
                  <a:t>a)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;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406" y="3884767"/>
                <a:ext cx="3165547" cy="295081"/>
              </a:xfrm>
              <a:prstGeom prst="rect">
                <a:avLst/>
              </a:prstGeom>
              <a:blipFill>
                <a:blip r:embed="rId4"/>
                <a:stretch>
                  <a:fillRect l="-4423" t="-20408" r="-3462" b="-469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2839" y="4426754"/>
                <a:ext cx="4827027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ru-RU" dirty="0" smtClean="0"/>
                  <a:t> -- фрактальная размерность </a:t>
                </a:r>
                <a:r>
                  <a:rPr lang="ru-RU" dirty="0" err="1" smtClean="0"/>
                  <a:t>конформации</a:t>
                </a:r>
                <a:r>
                  <a:rPr lang="en-US" dirty="0" smtClean="0"/>
                  <a:t>;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839" y="4426754"/>
                <a:ext cx="4827027" cy="391582"/>
              </a:xfrm>
              <a:prstGeom prst="rect">
                <a:avLst/>
              </a:prstGeom>
              <a:blipFill>
                <a:blip r:embed="rId5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69377" y="5414300"/>
                <a:ext cx="5964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⟨"/>
                          <m:endChr m:val="⟩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377" y="5414300"/>
                <a:ext cx="596490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62839" y="4893880"/>
            <a:ext cx="653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b)    </a:t>
            </a:r>
            <a:r>
              <a:rPr lang="ru-RU" dirty="0" smtClean="0"/>
              <a:t>Автокорреляционная функция расстояния между локусами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67099" y="6016192"/>
                <a:ext cx="2878238" cy="295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099" y="6016192"/>
                <a:ext cx="2878238" cy="295081"/>
              </a:xfrm>
              <a:prstGeom prst="rect">
                <a:avLst/>
              </a:prstGeom>
              <a:blipFill>
                <a:blip r:embed="rId7"/>
                <a:stretch>
                  <a:fillRect t="-833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65300" y="3884767"/>
                <a:ext cx="1224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300" y="3884767"/>
                <a:ext cx="1224566" cy="276999"/>
              </a:xfrm>
              <a:prstGeom prst="rect">
                <a:avLst/>
              </a:prstGeom>
              <a:blipFill>
                <a:blip r:embed="rId8"/>
                <a:stretch>
                  <a:fillRect l="-2488" t="-2174" r="-6468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1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План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равновесная полимерная глобула не подходит в качестве модели упаковки хроматина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Фрактальная (</a:t>
            </a:r>
            <a:r>
              <a:rPr lang="en-US" dirty="0" smtClean="0"/>
              <a:t>crumpled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глобула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Вероятность контакта и фрактальная размерность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Зацепления и </a:t>
            </a:r>
            <a:r>
              <a:rPr lang="ru-RU" dirty="0" err="1" smtClean="0"/>
              <a:t>рептации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Простейшая модель</a:t>
            </a:r>
            <a:r>
              <a:rPr lang="en-US" dirty="0" smtClean="0"/>
              <a:t> </a:t>
            </a:r>
            <a:r>
              <a:rPr lang="ru-RU" dirty="0" smtClean="0"/>
              <a:t>для фантомной идеальной полимерной цепи в </a:t>
            </a:r>
            <a:r>
              <a:rPr lang="ru-RU" dirty="0" err="1" smtClean="0"/>
              <a:t>ньютоновской</a:t>
            </a:r>
            <a:r>
              <a:rPr lang="ru-RU" dirty="0" smtClean="0"/>
              <a:t> жидкости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+ взаимодействия в гауссовом приближении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+ </a:t>
            </a:r>
            <a:r>
              <a:rPr lang="ru-RU" dirty="0" err="1" smtClean="0"/>
              <a:t>вязкоэластичность</a:t>
            </a:r>
            <a:r>
              <a:rPr lang="ru-RU" dirty="0" smtClean="0"/>
              <a:t> окружающей цитоплазмы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6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1429</Words>
  <Application>Microsoft Office PowerPoint</Application>
  <PresentationFormat>Широкоэкранный</PresentationFormat>
  <Paragraphs>333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Тема Office</vt:lpstr>
      <vt:lpstr>Пространственная структура и динамика хроматина с точки зрения физики полимеров</vt:lpstr>
      <vt:lpstr>Как упаковать 2-метровую хромосому в  10-микрометровое ядро</vt:lpstr>
      <vt:lpstr>Как упаковать 2-метровую хромосому в  10-микрометровое ядро</vt:lpstr>
      <vt:lpstr>Как упакован хроматин?</vt:lpstr>
      <vt:lpstr>Как упакован хроматин?</vt:lpstr>
      <vt:lpstr>Как извлечь информацию об упаковке хроматина из экспериментов по динамике</vt:lpstr>
      <vt:lpstr>Как извлечь информацию об упаковке хроматина из экспериментов по динамике</vt:lpstr>
      <vt:lpstr>Как извлечь информацию об упаковке хроматина из экспериментов по динамике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Фрактальная глобула – метастабильное, но долгоживущее состояние τ^∗∼N^3∼500 лет  (Rosa, Everaers, PLOS Comput. Bio. 2008)</vt:lpstr>
      <vt:lpstr>Протеины, ассоциированные с хроматином, могут дополнительно стабилизировать незаузленную укладку</vt:lpstr>
      <vt:lpstr>Что мы можем узнать из карты контактов?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зацеплений в равновесной глобуле</vt:lpstr>
      <vt:lpstr>Роль зацеплений в равновесной глобуле</vt:lpstr>
      <vt:lpstr>Вероятность контакта. Человек vs. дрожжи </vt:lpstr>
      <vt:lpstr>Презентация PowerPoint</vt:lpstr>
      <vt:lpstr>Что означает «долгоживучесть» человеческой фрактальной глобулы с точки зрения динамики?</vt:lpstr>
      <vt:lpstr>Вывод</vt:lpstr>
      <vt:lpstr>Вывод</vt:lpstr>
      <vt:lpstr>Простейшая модель динамики фантомной полимерной цепи (Рауз, 1953)</vt:lpstr>
      <vt:lpstr>Простейшая модель динамики фантомной полимерной цепи (Рауз, 1953)</vt:lpstr>
      <vt:lpstr>Простейшая модель динамики фантомной полимерной цепи (Рауз, 1953)</vt:lpstr>
      <vt:lpstr>Простейшая модель динамики фантомной полимерной цепи (Рауз, 1953)</vt:lpstr>
      <vt:lpstr>Как должны зависеть времена релаксации от номера моды, чтобы воспроизводить размерности укладки, отличные от d_f=2?</vt:lpstr>
      <vt:lpstr>Как должны зависеть времена релаксации от номера моды, чтобы воспроизводить размерности укладки, отличные от d_f=2?</vt:lpstr>
      <vt:lpstr>Как должны зависеть времена релаксации от номера моды, чтобы воспроизводить размерности укладки, отличные от d_f=2?</vt:lpstr>
      <vt:lpstr>Бета-модель: аппроксимация потенциальной энергии взаимодействия мономеров квадратичной формой вблизи равновесия</vt:lpstr>
      <vt:lpstr>Бета-модель: аппроксимация потенциальной энергии взаимодействия мономеров квадратичной формой вблизи равновесия</vt:lpstr>
      <vt:lpstr>Бета-модель: аппроксимация потенциальной энергии взаимодействия мономеров квадратичной формой вблизи равновесия</vt:lpstr>
      <vt:lpstr>Single-locus tracking experiments</vt:lpstr>
      <vt:lpstr>Для эукариотических клеток γ&lt;0.4</vt:lpstr>
      <vt:lpstr>Для эукариотических клеток γ&lt;0.4</vt:lpstr>
      <vt:lpstr>Для эукариотических клеток γ&lt;0.4</vt:lpstr>
      <vt:lpstr>Автокорреляционная функция</vt:lpstr>
      <vt:lpstr>Автокорреляционная функция. Режимы и характерные времена</vt:lpstr>
      <vt:lpstr>Автокорреляционная функция. Режимы и характерные времена</vt:lpstr>
      <vt:lpstr>Take home message</vt:lpstr>
      <vt:lpstr>Благодарности</vt:lpstr>
      <vt:lpstr>Спасибо за внимание!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Пространственная структура и динамика хроматина с точки зрения физики полимеров</dc:title>
  <dc:creator>Kirill</dc:creator>
  <cp:lastModifiedBy>Kirill</cp:lastModifiedBy>
  <cp:revision>52</cp:revision>
  <dcterms:created xsi:type="dcterms:W3CDTF">2017-05-06T17:24:06Z</dcterms:created>
  <dcterms:modified xsi:type="dcterms:W3CDTF">2017-05-08T14:16:37Z</dcterms:modified>
</cp:coreProperties>
</file>