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18.05.17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415925" y="405915"/>
            <a:ext cx="8308975" cy="484479"/>
          </a:xfrm>
        </p:spPr>
        <p:txBody>
          <a:bodyPr/>
          <a:lstStyle/>
          <a:p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Конституционное право зарубежных стран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20672" y="1408407"/>
            <a:ext cx="5505518" cy="46279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/>
                <a:cs typeface="Times New Roman"/>
              </a:rPr>
              <a:t>Курс</a:t>
            </a:r>
            <a:r>
              <a:rPr lang="ru-RU" sz="2400" b="1" dirty="0">
                <a:latin typeface="Times New Roman"/>
                <a:cs typeface="Times New Roman"/>
              </a:rPr>
              <a:t> </a:t>
            </a:r>
            <a:endParaRPr lang="ru-RU" sz="2400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доцента </a:t>
            </a:r>
            <a:r>
              <a:rPr lang="ru-RU" b="1" dirty="0">
                <a:latin typeface="Times New Roman"/>
                <a:cs typeface="Times New Roman"/>
              </a:rPr>
              <a:t>кафедры конституционного и административного </a:t>
            </a:r>
            <a:r>
              <a:rPr lang="ru-RU" b="1" dirty="0" smtClean="0">
                <a:latin typeface="Times New Roman"/>
                <a:cs typeface="Times New Roman"/>
              </a:rPr>
              <a:t>права</a:t>
            </a:r>
          </a:p>
          <a:p>
            <a:pPr marL="0" indent="0" algn="ctr">
              <a:buNone/>
            </a:pPr>
            <a:endParaRPr lang="ru-RU" b="1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НИУ </a:t>
            </a:r>
            <a:r>
              <a:rPr lang="ru-RU" b="1" dirty="0">
                <a:latin typeface="Times New Roman"/>
                <a:cs typeface="Times New Roman"/>
              </a:rPr>
              <a:t>«Высшая школа экономики»</a:t>
            </a:r>
            <a:r>
              <a:rPr lang="ru-RU" sz="2400" b="1" dirty="0">
                <a:latin typeface="Times New Roman"/>
                <a:cs typeface="Times New Roman"/>
              </a:rPr>
              <a:t/>
            </a:r>
            <a:br>
              <a:rPr lang="ru-RU" sz="2400" b="1" dirty="0">
                <a:latin typeface="Times New Roman"/>
                <a:cs typeface="Times New Roman"/>
              </a:rPr>
            </a:br>
            <a:r>
              <a:rPr lang="en-US" sz="2400" b="1" dirty="0">
                <a:latin typeface="Times New Roman"/>
                <a:cs typeface="Times New Roman"/>
              </a:rPr>
              <a:t/>
            </a:r>
            <a:br>
              <a:rPr lang="en-US" sz="2400" b="1" dirty="0">
                <a:latin typeface="Times New Roman"/>
                <a:cs typeface="Times New Roman"/>
              </a:rPr>
            </a:br>
            <a:r>
              <a:rPr lang="ru-RU" sz="2400" b="1" dirty="0">
                <a:latin typeface="Times New Roman"/>
                <a:cs typeface="Times New Roman"/>
              </a:rPr>
              <a:t>Ирины Анатольевны Алебастровой</a:t>
            </a:r>
            <a:r>
              <a:rPr lang="ru-RU" sz="1800" b="1" dirty="0">
                <a:solidFill>
                  <a:srgbClr val="000080"/>
                </a:solidFill>
                <a:latin typeface="Times New Roman"/>
                <a:cs typeface="Times New Roman"/>
              </a:rPr>
              <a:t/>
            </a:r>
            <a:br>
              <a:rPr lang="ru-RU" sz="1800" b="1" dirty="0">
                <a:solidFill>
                  <a:srgbClr val="000080"/>
                </a:solidFill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Содержимое 8" descr="Alegoria_constitucion_1812-1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54" r="-92054"/>
          <a:stretch>
            <a:fillRect/>
          </a:stretch>
        </p:blipFill>
        <p:spPr>
          <a:xfrm>
            <a:off x="3350887" y="1918416"/>
            <a:ext cx="7904308" cy="37422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401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принятие французской конс гравюр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72" y="478955"/>
            <a:ext cx="3939452" cy="2818747"/>
          </a:xfrm>
          <a:prstGeom prst="rect">
            <a:avLst/>
          </a:prstGeom>
        </p:spPr>
      </p:pic>
      <p:pic>
        <p:nvPicPr>
          <p:cNvPr id="7" name="Изображение 6" descr="One nation under Go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" y="3820277"/>
            <a:ext cx="3792870" cy="2560187"/>
          </a:xfrm>
          <a:prstGeom prst="rect">
            <a:avLst/>
          </a:prstGeom>
        </p:spPr>
      </p:pic>
      <p:pic>
        <p:nvPicPr>
          <p:cNvPr id="8" name="Изображение 7" descr="Konstytucja_3_Maj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36" y="3820277"/>
            <a:ext cx="3862484" cy="25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3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57127"/>
            <a:ext cx="8308975" cy="100709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05CA4"/>
                </a:solidFill>
              </a:rPr>
              <a:t>Конституционное право зарубежных стран</a:t>
            </a:r>
            <a:r>
              <a:rPr lang="ru-RU" sz="2000" b="1" dirty="0">
                <a:solidFill>
                  <a:srgbClr val="105CA4"/>
                </a:solidFill>
              </a:rPr>
              <a:t/>
            </a:r>
            <a:br>
              <a:rPr lang="ru-RU" sz="2000" b="1" dirty="0">
                <a:solidFill>
                  <a:srgbClr val="105CA4"/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Цели курса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1266862"/>
            <a:ext cx="8308975" cy="509357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Исследование актуальных для России проблем конституционно-правовой значимости в контексте мирового опыта конституционализма</a:t>
            </a:r>
          </a:p>
          <a:p>
            <a:pPr algn="just"/>
            <a:r>
              <a:rPr lang="ru-RU" dirty="0" smtClean="0"/>
              <a:t>Выявление и сопоставление существующих в мире подходов к их решению: концептуальные идеи и технические инструменты  (классические и новейшие)</a:t>
            </a:r>
          </a:p>
          <a:p>
            <a:pPr algn="just"/>
            <a:r>
              <a:rPr lang="ru-RU" dirty="0" smtClean="0"/>
              <a:t>Оценка эффективности применяемых в России конституционно-правовых механизмов решения актуальных социальных проблем с позиций мирового опыта</a:t>
            </a:r>
          </a:p>
          <a:p>
            <a:pPr algn="just"/>
            <a:r>
              <a:rPr lang="ru-RU" dirty="0" smtClean="0"/>
              <a:t>Формулирование представлений о возможных желательных и нежелательных перспективах развития законодательства и правоприменительной практики в сфере конституционного права</a:t>
            </a:r>
          </a:p>
          <a:p>
            <a:pPr algn="just"/>
            <a:r>
              <a:rPr lang="ru-RU" dirty="0" smtClean="0"/>
              <a:t>Оценка важных событий современности с точки зрения их конституционно-правовой составляющей и значимости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3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4272" y="198447"/>
            <a:ext cx="8308975" cy="95254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105CA4"/>
                </a:solidFill>
              </a:rPr>
              <a:t>Конституционное право зарубежных стран</a:t>
            </a:r>
            <a:br>
              <a:rPr lang="ru-RU" sz="2400" b="1" dirty="0" smtClean="0">
                <a:solidFill>
                  <a:srgbClr val="105CA4"/>
                </a:solidFill>
              </a:rPr>
            </a:br>
            <a:r>
              <a:rPr lang="ru-RU" b="1" dirty="0" smtClean="0">
                <a:solidFill>
                  <a:srgbClr val="105CA4"/>
                </a:solidFill>
              </a:rPr>
              <a:t>Структура курса</a:t>
            </a:r>
            <a:r>
              <a:rPr lang="ru-RU" b="1" dirty="0" smtClean="0">
                <a:solidFill>
                  <a:srgbClr val="000090"/>
                </a:solidFill>
              </a:rPr>
              <a:t> </a:t>
            </a:r>
            <a:endParaRPr lang="ru-RU" b="1" dirty="0">
              <a:solidFill>
                <a:srgbClr val="00009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1348685"/>
            <a:ext cx="8308975" cy="4988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0090"/>
                </a:solidFill>
              </a:rPr>
              <a:t>Общая часть</a:t>
            </a:r>
            <a:endParaRPr lang="en-US" sz="1800" b="1" dirty="0" smtClean="0">
              <a:solidFill>
                <a:srgbClr val="000090"/>
              </a:solidFill>
            </a:endParaRPr>
          </a:p>
          <a:p>
            <a:pPr>
              <a:lnSpc>
                <a:spcPct val="60000"/>
              </a:lnSpc>
            </a:pPr>
            <a:r>
              <a:rPr lang="ru-RU" sz="1800" dirty="0" smtClean="0"/>
              <a:t>Классические </a:t>
            </a:r>
            <a:r>
              <a:rPr lang="ru-RU" sz="1800" dirty="0" smtClean="0"/>
              <a:t>и новейшие концепции и тенденции конституционализма</a:t>
            </a:r>
          </a:p>
          <a:p>
            <a:pPr>
              <a:lnSpc>
                <a:spcPct val="60000"/>
              </a:lnSpc>
            </a:pPr>
            <a:r>
              <a:rPr lang="ru-RU" sz="1800" dirty="0" smtClean="0"/>
              <a:t>Человек в конституционном измерении</a:t>
            </a:r>
          </a:p>
          <a:p>
            <a:pPr>
              <a:lnSpc>
                <a:spcPct val="60000"/>
              </a:lnSpc>
            </a:pPr>
            <a:r>
              <a:rPr lang="ru-RU" sz="1800" dirty="0" smtClean="0"/>
              <a:t>Конституция и гражданское общество</a:t>
            </a:r>
          </a:p>
          <a:p>
            <a:pPr>
              <a:lnSpc>
                <a:spcPct val="60000"/>
              </a:lnSpc>
            </a:pPr>
            <a:r>
              <a:rPr lang="ru-RU" sz="1800" dirty="0" smtClean="0"/>
              <a:t>Конституционное устройство государства: территориальный и институциональный </a:t>
            </a:r>
            <a:r>
              <a:rPr lang="ru-RU" sz="1800" dirty="0" smtClean="0"/>
              <a:t>аспекты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ru-RU" sz="1800" b="1" dirty="0" smtClean="0">
                <a:solidFill>
                  <a:srgbClr val="000090"/>
                </a:solidFill>
              </a:rPr>
              <a:t>Особенная часть</a:t>
            </a:r>
          </a:p>
          <a:p>
            <a:pPr algn="just">
              <a:lnSpc>
                <a:spcPct val="60000"/>
              </a:lnSpc>
            </a:pPr>
            <a:r>
              <a:rPr lang="ru-RU" sz="1800" dirty="0" smtClean="0"/>
              <a:t>Основы конституционного права Соединенного Королевства</a:t>
            </a:r>
          </a:p>
          <a:p>
            <a:pPr algn="just">
              <a:lnSpc>
                <a:spcPct val="60000"/>
              </a:lnSpc>
            </a:pPr>
            <a:r>
              <a:rPr lang="ru-RU" sz="1800" dirty="0" smtClean="0"/>
              <a:t>Основы конституционного права Соединенных Штатов</a:t>
            </a:r>
          </a:p>
          <a:p>
            <a:pPr algn="just">
              <a:lnSpc>
                <a:spcPct val="60000"/>
              </a:lnSpc>
            </a:pPr>
            <a:r>
              <a:rPr lang="ru-RU" sz="1800" dirty="0" smtClean="0"/>
              <a:t>Основы конституционного права Франции</a:t>
            </a:r>
          </a:p>
          <a:p>
            <a:pPr algn="just"/>
            <a:r>
              <a:rPr lang="ru-RU" sz="1800" dirty="0" smtClean="0"/>
              <a:t>Основы конституционного права Германии</a:t>
            </a:r>
          </a:p>
          <a:p>
            <a:pPr algn="just"/>
            <a:r>
              <a:rPr lang="ru-RU" sz="1800" dirty="0" smtClean="0"/>
              <a:t>Основы конституционного права КНР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957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261880"/>
            <a:ext cx="8308975" cy="90234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05CA4"/>
                </a:solidFill>
              </a:rPr>
              <a:t>Конституционное право зарубежных стран</a:t>
            </a:r>
            <a:r>
              <a:rPr lang="ru-RU" b="1" dirty="0">
                <a:solidFill>
                  <a:srgbClr val="105CA4"/>
                </a:solidFill>
              </a:rPr>
              <a:t/>
            </a:r>
            <a:br>
              <a:rPr lang="ru-RU" b="1" dirty="0">
                <a:solidFill>
                  <a:srgbClr val="105CA4"/>
                </a:solidFill>
              </a:rPr>
            </a:br>
            <a:r>
              <a:rPr lang="ru-RU" b="1" dirty="0">
                <a:solidFill>
                  <a:srgbClr val="105CA4"/>
                </a:solidFill>
              </a:rPr>
              <a:t>Проблемы </a:t>
            </a:r>
            <a:r>
              <a:rPr lang="ru-RU" b="1" dirty="0" smtClean="0">
                <a:solidFill>
                  <a:srgbClr val="105CA4"/>
                </a:solidFill>
              </a:rPr>
              <a:t>курса </a:t>
            </a:r>
            <a:endParaRPr lang="ru-RU" b="1" dirty="0">
              <a:solidFill>
                <a:srgbClr val="105CA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1060617"/>
            <a:ext cx="8308975" cy="5538776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 smtClean="0"/>
              <a:t>Изменился ли конституционализм: классический политический и новый юридический конституционализм – что лучше? </a:t>
            </a:r>
          </a:p>
          <a:p>
            <a:r>
              <a:rPr lang="ru-RU" sz="1700" dirty="0"/>
              <a:t>Должные и сущие отступления от принципа </a:t>
            </a:r>
            <a:r>
              <a:rPr lang="ru-RU" sz="1700" dirty="0" smtClean="0"/>
              <a:t>равноправия</a:t>
            </a:r>
          </a:p>
          <a:p>
            <a:r>
              <a:rPr lang="ru-RU" sz="1700" dirty="0"/>
              <a:t>С</a:t>
            </a:r>
            <a:r>
              <a:rPr lang="ru-RU" sz="1700" dirty="0" smtClean="0"/>
              <a:t>оциальные права:  как избавиться от проклятия </a:t>
            </a:r>
            <a:r>
              <a:rPr lang="ru-RU" sz="1700" dirty="0" err="1" smtClean="0"/>
              <a:t>Хайека</a:t>
            </a:r>
            <a:r>
              <a:rPr lang="ru-RU" sz="1700" dirty="0" smtClean="0"/>
              <a:t>?</a:t>
            </a:r>
          </a:p>
          <a:p>
            <a:r>
              <a:rPr lang="ru-RU" sz="1700" dirty="0" smtClean="0"/>
              <a:t>Спонтанные собрания как гарантия политического участия</a:t>
            </a:r>
          </a:p>
          <a:p>
            <a:r>
              <a:rPr lang="ru-RU" sz="1700" dirty="0" smtClean="0"/>
              <a:t>Конституционная значимость, признаки и </a:t>
            </a:r>
            <a:r>
              <a:rPr lang="ru-RU" sz="1700" dirty="0"/>
              <a:t>г</a:t>
            </a:r>
            <a:r>
              <a:rPr lang="ru-RU" sz="1700" dirty="0" smtClean="0"/>
              <a:t>арантии сменяемости власти</a:t>
            </a:r>
          </a:p>
          <a:p>
            <a:r>
              <a:rPr lang="ru-RU" sz="1700" dirty="0" smtClean="0"/>
              <a:t>Модели импичмента: подключать ли суды и народ? </a:t>
            </a:r>
          </a:p>
          <a:p>
            <a:r>
              <a:rPr lang="ru-RU" sz="1700" dirty="0" smtClean="0"/>
              <a:t>Эффективность гарантий прав оппозиции и иных меньшинств</a:t>
            </a:r>
          </a:p>
          <a:p>
            <a:r>
              <a:rPr lang="ru-RU" sz="1700" dirty="0" smtClean="0"/>
              <a:t>Политическая оппозиция как главный грант разделения властей</a:t>
            </a:r>
          </a:p>
          <a:p>
            <a:r>
              <a:rPr lang="ru-RU" sz="1700" dirty="0" smtClean="0"/>
              <a:t>Свобода слова, патриотизм и репутация власти на весах конституционализма</a:t>
            </a:r>
          </a:p>
          <a:p>
            <a:r>
              <a:rPr lang="ru-RU" sz="1700" dirty="0" smtClean="0"/>
              <a:t>Свобода слова и свобода совести: дела </a:t>
            </a:r>
            <a:r>
              <a:rPr lang="ru-RU" sz="1700" dirty="0"/>
              <a:t>Джиллиан </a:t>
            </a:r>
            <a:r>
              <a:rPr lang="ru-RU" sz="1700" dirty="0" err="1" smtClean="0"/>
              <a:t>Гиббонс</a:t>
            </a:r>
            <a:r>
              <a:rPr lang="ru-RU" sz="1700" dirty="0" smtClean="0"/>
              <a:t> (Судан), Стивена </a:t>
            </a:r>
            <a:r>
              <a:rPr lang="ru-RU" sz="1700" dirty="0" err="1" smtClean="0"/>
              <a:t>Фрая</a:t>
            </a:r>
            <a:r>
              <a:rPr lang="ru-RU" sz="1700" dirty="0" smtClean="0"/>
              <a:t> (Ирландия) и Руслана Соколовского (Россия)</a:t>
            </a:r>
          </a:p>
          <a:p>
            <a:r>
              <a:rPr lang="ru-RU" sz="1700" dirty="0" smtClean="0"/>
              <a:t>Новейшие концепции суверенитета</a:t>
            </a:r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480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3044" y="182824"/>
            <a:ext cx="8308975" cy="110039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105CA4"/>
                </a:solidFill>
              </a:rPr>
              <a:t>Конституционное право зарубежных стран</a:t>
            </a:r>
            <a:br>
              <a:rPr lang="ru-RU" sz="2400" b="1" dirty="0">
                <a:solidFill>
                  <a:srgbClr val="105CA4"/>
                </a:solidFill>
              </a:rPr>
            </a:br>
            <a:r>
              <a:rPr lang="ru-RU" b="1" dirty="0">
                <a:solidFill>
                  <a:srgbClr val="105CA4"/>
                </a:solidFill>
              </a:rPr>
              <a:t>Ожидаемые </a:t>
            </a:r>
            <a:r>
              <a:rPr lang="ru-RU" b="1" dirty="0" smtClean="0">
                <a:solidFill>
                  <a:srgbClr val="105CA4"/>
                </a:solidFill>
              </a:rPr>
              <a:t>результаты</a:t>
            </a:r>
            <a:endParaRPr lang="ru-RU" b="1" dirty="0">
              <a:solidFill>
                <a:srgbClr val="105CA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044" y="1283214"/>
            <a:ext cx="8308975" cy="4936452"/>
          </a:xfrm>
        </p:spPr>
        <p:txBody>
          <a:bodyPr/>
          <a:lstStyle/>
          <a:p>
            <a:r>
              <a:rPr lang="ru-RU" dirty="0" smtClean="0"/>
              <a:t>Видение актуальных конституционно-правовых проблем российской и мировой значимости</a:t>
            </a:r>
          </a:p>
          <a:p>
            <a:r>
              <a:rPr lang="ru-RU" dirty="0" smtClean="0"/>
              <a:t>Знание классических и новейших конституционно-правовых идей и инструментов, используемых для их решения</a:t>
            </a:r>
            <a:endParaRPr lang="ru-RU" dirty="0"/>
          </a:p>
          <a:p>
            <a:r>
              <a:rPr lang="ru-RU" dirty="0" smtClean="0"/>
              <a:t>Знание и оценка тенденций развития конституционно-правовых институтов в мировой и российской перспективе, их проявление в законодательстве, судебной и политической практике различных стран</a:t>
            </a:r>
          </a:p>
          <a:p>
            <a:r>
              <a:rPr lang="ru-RU" dirty="0" smtClean="0"/>
              <a:t>Формирование представлений о качестве конституционализма в России, лучших и худших  подходах к решению проблем конституционно-правовой значимости в мире  и их пригодности для улучшения российской конституционно-правовой действительности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867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кспо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Экспо.thmx</Template>
  <TotalTime>569</TotalTime>
  <Words>339</Words>
  <Application>Microsoft Macintosh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Экспо</vt:lpstr>
      <vt:lpstr>Конституционное право зарубежных стран</vt:lpstr>
      <vt:lpstr>Презентация PowerPoint</vt:lpstr>
      <vt:lpstr>Конституционное право зарубежных стран Цели курса </vt:lpstr>
      <vt:lpstr>Конституционное право зарубежных стран Структура курса </vt:lpstr>
      <vt:lpstr>Конституционное право зарубежных стран Проблемы курса </vt:lpstr>
      <vt:lpstr>Конституционное право зарубежных стран Ожидаемые результаты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Конституционное право зарубежных стран</dc:title>
  <dc:creator>Ирина</dc:creator>
  <cp:lastModifiedBy>Ирина</cp:lastModifiedBy>
  <cp:revision>18</cp:revision>
  <dcterms:created xsi:type="dcterms:W3CDTF">2017-05-07T21:55:25Z</dcterms:created>
  <dcterms:modified xsi:type="dcterms:W3CDTF">2017-05-17T21:00:07Z</dcterms:modified>
</cp:coreProperties>
</file>