
<file path=[Content_Types].xml><?xml version="1.0" encoding="utf-8"?>
<Types xmlns="http://schemas.openxmlformats.org/package/2006/content-types">
  <Default Extension="xml" ContentType="application/xml"/>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9" r:id="rId1"/>
  </p:sldMasterIdLst>
  <p:notesMasterIdLst>
    <p:notesMasterId r:id="rId29"/>
  </p:notesMasterIdLst>
  <p:handoutMasterIdLst>
    <p:handoutMasterId r:id="rId30"/>
  </p:handoutMasterIdLst>
  <p:sldIdLst>
    <p:sldId id="256" r:id="rId2"/>
    <p:sldId id="257" r:id="rId3"/>
    <p:sldId id="273" r:id="rId4"/>
    <p:sldId id="283" r:id="rId5"/>
    <p:sldId id="258" r:id="rId6"/>
    <p:sldId id="259" r:id="rId7"/>
    <p:sldId id="260" r:id="rId8"/>
    <p:sldId id="274" r:id="rId9"/>
    <p:sldId id="261" r:id="rId10"/>
    <p:sldId id="275" r:id="rId11"/>
    <p:sldId id="262" r:id="rId12"/>
    <p:sldId id="263" r:id="rId13"/>
    <p:sldId id="276" r:id="rId14"/>
    <p:sldId id="264" r:id="rId15"/>
    <p:sldId id="277" r:id="rId16"/>
    <p:sldId id="265" r:id="rId17"/>
    <p:sldId id="278" r:id="rId18"/>
    <p:sldId id="266" r:id="rId19"/>
    <p:sldId id="279" r:id="rId20"/>
    <p:sldId id="267" r:id="rId21"/>
    <p:sldId id="268" r:id="rId22"/>
    <p:sldId id="280" r:id="rId23"/>
    <p:sldId id="269" r:id="rId24"/>
    <p:sldId id="281" r:id="rId25"/>
    <p:sldId id="282" r:id="rId26"/>
    <p:sldId id="285" r:id="rId27"/>
    <p:sldId id="272" r:id="rId2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56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65741"/>
  </p:normalViewPr>
  <p:slideViewPr>
    <p:cSldViewPr snapToGrid="0" snapToObjects="1">
      <p:cViewPr varScale="1">
        <p:scale>
          <a:sx n="89" d="100"/>
          <a:sy n="89" d="100"/>
        </p:scale>
        <p:origin x="2184"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handoutMaster" Target="handoutMasters/handoutMaster1.xml"/><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61CD6B-C6E4-3C42-B49C-6B8408685534}" type="datetimeFigureOut">
              <a:rPr lang="ru-RU" smtClean="0"/>
              <a:t>17.04.17</a:t>
            </a:fld>
            <a:endParaRPr lang="ru-RU"/>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F80D19F-2940-D646-A2CE-75F4C95394C3}" type="slidenum">
              <a:rPr lang="ru-RU" smtClean="0"/>
              <a:t>‹#›</a:t>
            </a:fld>
            <a:endParaRPr lang="ru-RU"/>
          </a:p>
        </p:txBody>
      </p:sp>
    </p:spTree>
    <p:extLst>
      <p:ext uri="{BB962C8B-B14F-4D97-AF65-F5344CB8AC3E}">
        <p14:creationId xmlns:p14="http://schemas.microsoft.com/office/powerpoint/2010/main" val="138586759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cSld>
  <p:clrMap bg1="lt1" tx1="dk1" bg2="dk2" tx2="lt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Shape 5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 name="Shape 5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effectLst/>
                <a:latin typeface="+mn-lt"/>
                <a:ea typeface="+mn-ea"/>
                <a:cs typeface="+mn-cs"/>
              </a:rPr>
              <a:t>Приветствие</a:t>
            </a:r>
          </a:p>
          <a:p>
            <a:pPr lvl="0">
              <a:spcBef>
                <a:spcPts val="0"/>
              </a:spcBef>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lvl="0"/>
            <a:r>
              <a:rPr lang="ru-RU" sz="1100" kern="1200" dirty="0" smtClean="0">
                <a:solidFill>
                  <a:schemeClr val="tx1"/>
                </a:solidFill>
                <a:effectLst/>
                <a:latin typeface="+mn-lt"/>
                <a:ea typeface="+mn-ea"/>
                <a:cs typeface="+mn-cs"/>
              </a:rPr>
              <a:t>Так как отзывы, полученные с </a:t>
            </a:r>
            <a:r>
              <a:rPr lang="ru-RU" sz="1100" kern="1200" dirty="0" err="1" smtClean="0">
                <a:solidFill>
                  <a:schemeClr val="tx1"/>
                </a:solidFill>
                <a:effectLst/>
                <a:latin typeface="+mn-lt"/>
                <a:ea typeface="+mn-ea"/>
                <a:cs typeface="+mn-cs"/>
              </a:rPr>
              <a:t>ulmart.ru</a:t>
            </a:r>
            <a:r>
              <a:rPr lang="ru-RU" sz="1100" kern="1200" dirty="0" smtClean="0">
                <a:solidFill>
                  <a:schemeClr val="tx1"/>
                </a:solidFill>
                <a:effectLst/>
                <a:latin typeface="+mn-lt"/>
                <a:ea typeface="+mn-ea"/>
                <a:cs typeface="+mn-cs"/>
              </a:rPr>
              <a:t>, приходят зашумленными и содержат в себе большое количество случайных символов, то первым делом производится очистка входных данных. В процессе очистки из отзывов исчезают случайные пользовательские повторы, лишние знаки препинания. Все отзывы были приведены к единому стилю, под этим подразумевается нижний регистр и обязательное наличие в конце точки, что способствовало корректной работе </a:t>
            </a:r>
            <a:r>
              <a:rPr lang="en-US" sz="1100" kern="1200" dirty="0" smtClean="0">
                <a:solidFill>
                  <a:schemeClr val="tx1"/>
                </a:solidFill>
                <a:effectLst/>
                <a:latin typeface="+mn-lt"/>
                <a:ea typeface="+mn-ea"/>
                <a:cs typeface="+mn-cs"/>
              </a:rPr>
              <a:t>API</a:t>
            </a:r>
            <a:r>
              <a:rPr lang="ru-RU" sz="1100" kern="1200" dirty="0" smtClean="0">
                <a:solidFill>
                  <a:schemeClr val="tx1"/>
                </a:solidFill>
                <a:effectLst/>
                <a:latin typeface="+mn-lt"/>
                <a:ea typeface="+mn-ea"/>
                <a:cs typeface="+mn-cs"/>
              </a:rPr>
              <a:t> ИСП РАН [2] в дальнейших вычислениях. </a:t>
            </a:r>
          </a:p>
          <a:p>
            <a:r>
              <a:rPr lang="ru-RU" sz="1100" kern="1200" dirty="0" smtClean="0">
                <a:solidFill>
                  <a:schemeClr val="tx1"/>
                </a:solidFill>
                <a:effectLst/>
                <a:latin typeface="+mn-lt"/>
                <a:ea typeface="+mn-ea"/>
                <a:cs typeface="+mn-cs"/>
              </a:rPr>
              <a:t> </a:t>
            </a:r>
          </a:p>
          <a:p>
            <a:r>
              <a:rPr lang="ru-RU" sz="1100" kern="1200" dirty="0" smtClean="0">
                <a:solidFill>
                  <a:schemeClr val="tx1"/>
                </a:solidFill>
                <a:effectLst/>
                <a:latin typeface="+mn-lt"/>
                <a:ea typeface="+mn-ea"/>
                <a:cs typeface="+mn-cs"/>
              </a:rPr>
              <a:t>Далее производится выявление частей речи всех слов в каждом из отзывов. Данная обработка требуется для того, чтобы в дальнейшем осуществить поиск слова-существительного или набора слов, где главным словом также является существительное. Во втором случае также используется метод построения синтаксического дерева предложения, что позволяет найти нужные связи. </a:t>
            </a:r>
          </a:p>
          <a:p>
            <a:r>
              <a:rPr lang="ru-RU" sz="1100" kern="1200" dirty="0" smtClean="0">
                <a:solidFill>
                  <a:schemeClr val="tx1"/>
                </a:solidFill>
                <a:effectLst/>
                <a:latin typeface="+mn-lt"/>
                <a:ea typeface="+mn-ea"/>
                <a:cs typeface="+mn-cs"/>
              </a:rPr>
              <a:t> </a:t>
            </a:r>
          </a:p>
          <a:p>
            <a:r>
              <a:rPr lang="ru-RU" sz="1100" kern="1200" dirty="0" smtClean="0">
                <a:solidFill>
                  <a:schemeClr val="tx1"/>
                </a:solidFill>
                <a:effectLst/>
                <a:latin typeface="+mn-lt"/>
                <a:ea typeface="+mn-ea"/>
                <a:cs typeface="+mn-cs"/>
              </a:rPr>
              <a:t>После создания набора всех аспектов производится выявление значимых аспектов в контексте данной работы. Для выполнения данной задачи были использованы возможности методов машинного обучения, а именно One-Class SVM. На вход модель получает набор из тренировочных данных, в результате полученный классификатор применяется к тестовым данным. Сначала все имеющиеся аспекты получают метку 1 или -1 в зависимости от того, присутствует ли данный аспект в списке идеальных аспектов. Далее данные делятся в соотношении 80 к 20 на тренировочные и тестовые. Набор из тренировочных данных очищается от тех аспектов, метка которых является -1. В итоге вся эта информация передается для обучения и предсказания классификатором меток для тестовых аспектов.  </a:t>
            </a:r>
            <a:r>
              <a:rPr lang="ru-RU" dirty="0" smtClean="0">
                <a:effectLst/>
              </a:rPr>
              <a:t> </a:t>
            </a:r>
            <a:r>
              <a:rPr lang="ru-RU" sz="1100" kern="1200" dirty="0" smtClean="0">
                <a:solidFill>
                  <a:schemeClr val="tx1"/>
                </a:solidFill>
                <a:effectLst/>
                <a:latin typeface="+mn-lt"/>
                <a:ea typeface="+mn-ea"/>
                <a:cs typeface="+mn-cs"/>
              </a:rPr>
              <a:t>После данного шага было выявлено 421715 аспектов. Однако данное количество слишком велико для цели данной работы и содержит в себе большое количество мусора. Поэтому следующим шагом была группировка, под этим подразумевается удаление всех дублей, что существенно снизило количество аспектов и их стало 45435. </a:t>
            </a:r>
          </a:p>
          <a:p>
            <a:r>
              <a:rPr lang="ru-RU" sz="1100" kern="1200" dirty="0" smtClean="0">
                <a:solidFill>
                  <a:schemeClr val="tx1"/>
                </a:solidFill>
                <a:effectLst/>
                <a:latin typeface="+mn-lt"/>
                <a:ea typeface="+mn-ea"/>
                <a:cs typeface="+mn-cs"/>
              </a:rPr>
              <a:t> </a:t>
            </a:r>
          </a:p>
          <a:p>
            <a:r>
              <a:rPr lang="ru-RU" sz="1100" kern="1200" dirty="0" smtClean="0">
                <a:solidFill>
                  <a:schemeClr val="tx1"/>
                </a:solidFill>
                <a:effectLst/>
                <a:latin typeface="+mn-lt"/>
                <a:ea typeface="+mn-ea"/>
                <a:cs typeface="+mn-cs"/>
              </a:rPr>
              <a:t>В дальнейшем для ускорения разработки программы количество аспектов было еще более сужено до 1000 экземпляров, которыми являются самые частые слова и словосочетания. Последующие результаты и числа будут актуальны в рамках данной 1000. Данный набор перекликается по содержанию с 415 идеальными аспектами, более 50% аспектов из них содержатся в суженом аспектном наборе.</a:t>
            </a:r>
          </a:p>
          <a:p>
            <a:endParaRPr lang="ru-RU" dirty="0"/>
          </a:p>
        </p:txBody>
      </p:sp>
    </p:spTree>
    <p:extLst>
      <p:ext uri="{BB962C8B-B14F-4D97-AF65-F5344CB8AC3E}">
        <p14:creationId xmlns:p14="http://schemas.microsoft.com/office/powerpoint/2010/main" val="17419850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Shape 12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effectLst/>
                <a:latin typeface="+mn-lt"/>
                <a:ea typeface="+mn-ea"/>
                <a:cs typeface="+mn-cs"/>
              </a:rPr>
              <a:t>Теперь перейдем к вычислению семантического расстояния. Для выполнения данной задачи было выбрано 6 характеристик, которые вы видите на экране. Далее о каждой из них я расскажу подробнее.</a:t>
            </a:r>
          </a:p>
          <a:p>
            <a:pPr lvl="0">
              <a:spcBef>
                <a:spcPts val="0"/>
              </a:spcBef>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Shape 1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Shape 13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smtClean="0">
                <a:solidFill>
                  <a:schemeClr val="tx1"/>
                </a:solidFill>
                <a:effectLst/>
                <a:latin typeface="+mn-lt"/>
                <a:ea typeface="+mn-ea"/>
                <a:cs typeface="+mn-cs"/>
              </a:rPr>
              <a:t>PMI</a:t>
            </a:r>
            <a:r>
              <a:rPr lang="ru-RU" sz="1100" kern="1200" dirty="0" smtClean="0">
                <a:solidFill>
                  <a:schemeClr val="tx1"/>
                </a:solidFill>
                <a:effectLst/>
                <a:latin typeface="+mn-lt"/>
                <a:ea typeface="+mn-ea"/>
                <a:cs typeface="+mn-cs"/>
              </a:rPr>
              <a:t> характеристика содержит в себе 2 характеристики. Разница в характеристиках заключается в корпусе отзывов/предложений, который передается для дальнейшей обработки в метод расчёта PMI. Формула для расчета на экране, ах и ау – это аспекты из пары.</a:t>
            </a:r>
          </a:p>
          <a:p>
            <a:pPr lvl="0">
              <a:spcBef>
                <a:spcPts val="0"/>
              </a:spcBef>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effectLst/>
                <a:latin typeface="+mn-lt"/>
                <a:ea typeface="+mn-ea"/>
                <a:cs typeface="+mn-cs"/>
              </a:rPr>
              <a:t>Теперь пример, у нас имеется 2 аспекта в паре компьютер и экран и 3 изначальных отзыва пользователей до какой-либо обработки. Количество отзывов, где присутствуют оба аспектов всего 1. Количество отзывов, где есть аспект компьютер = 3, а экран = 1. Эти данные позволяют нам произвести вычисление характеристики </a:t>
            </a:r>
            <a:r>
              <a:rPr lang="en-US" sz="1100" kern="1200" dirty="0" err="1" smtClean="0">
                <a:solidFill>
                  <a:schemeClr val="tx1"/>
                </a:solidFill>
                <a:effectLst/>
                <a:latin typeface="+mn-lt"/>
                <a:ea typeface="+mn-ea"/>
                <a:cs typeface="+mn-cs"/>
              </a:rPr>
              <a:t>pmi</a:t>
            </a:r>
            <a:r>
              <a:rPr lang="en-US" sz="1100" kern="1200" dirty="0" smtClean="0">
                <a:solidFill>
                  <a:schemeClr val="tx1"/>
                </a:solidFill>
                <a:effectLst/>
                <a:latin typeface="+mn-lt"/>
                <a:ea typeface="+mn-ea"/>
                <a:cs typeface="+mn-cs"/>
              </a:rPr>
              <a:t> review</a:t>
            </a:r>
            <a:r>
              <a:rPr lang="ru-RU" sz="1100" kern="1200" dirty="0" smtClean="0">
                <a:solidFill>
                  <a:schemeClr val="tx1"/>
                </a:solidFill>
                <a:effectLst/>
                <a:latin typeface="+mn-lt"/>
                <a:ea typeface="+mn-ea"/>
                <a:cs typeface="+mn-cs"/>
              </a:rPr>
              <a:t>. В случае с </a:t>
            </a:r>
            <a:r>
              <a:rPr lang="en-US" sz="1100" kern="1200" dirty="0" err="1" smtClean="0">
                <a:solidFill>
                  <a:schemeClr val="tx1"/>
                </a:solidFill>
                <a:effectLst/>
                <a:latin typeface="+mn-lt"/>
                <a:ea typeface="+mn-ea"/>
                <a:cs typeface="+mn-cs"/>
              </a:rPr>
              <a:t>pmi</a:t>
            </a:r>
            <a:r>
              <a:rPr lang="ru-RU" sz="1100" kern="1200" dirty="0" smtClean="0">
                <a:solidFill>
                  <a:schemeClr val="tx1"/>
                </a:solidFill>
                <a:effectLst/>
                <a:latin typeface="+mn-lt"/>
                <a:ea typeface="+mn-ea"/>
                <a:cs typeface="+mn-cs"/>
              </a:rPr>
              <a:t> sentence расчеты производятся аналогичным образом, только все количества мы берем относительно предложений, а не отзывов.</a:t>
            </a:r>
          </a:p>
          <a:p>
            <a:endParaRPr lang="ru-RU" dirty="0"/>
          </a:p>
        </p:txBody>
      </p:sp>
    </p:spTree>
    <p:extLst>
      <p:ext uri="{BB962C8B-B14F-4D97-AF65-F5344CB8AC3E}">
        <p14:creationId xmlns:p14="http://schemas.microsoft.com/office/powerpoint/2010/main" val="8978900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Shape 1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2" name="Shape 14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r>
              <a:rPr lang="en-US" sz="1100" kern="1200" dirty="0" smtClean="0">
                <a:solidFill>
                  <a:schemeClr val="tx1"/>
                </a:solidFill>
                <a:effectLst/>
                <a:latin typeface="+mn-lt"/>
                <a:ea typeface="+mn-ea"/>
                <a:cs typeface="+mn-cs"/>
              </a:rPr>
              <a:t>Contextual</a:t>
            </a:r>
            <a:r>
              <a:rPr lang="ru-RU" sz="1100" kern="1200" dirty="0" smtClean="0">
                <a:solidFill>
                  <a:schemeClr val="tx1"/>
                </a:solidFill>
                <a:effectLst/>
                <a:latin typeface="+mn-lt"/>
                <a:ea typeface="+mn-ea"/>
                <a:cs typeface="+mn-cs"/>
              </a:rPr>
              <a:t> характеристика также содержит в себе 2 характеристики. Для локальной характеристики контекст - набор 2 левых и 2 правых слов от аспекта во всех отзывах, где он встречается. Для глобальной характеристики контекст - набор отзывов, где встречается конкретный аспект.</a:t>
            </a:r>
            <a:endParaRPr lang="ru-RU" sz="1100" kern="1200" dirty="0">
              <a:solidFill>
                <a:schemeClr val="tx1"/>
              </a:solidFill>
              <a:effectLst/>
              <a:latin typeface="+mn-lt"/>
              <a:ea typeface="+mn-ea"/>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lvl="0"/>
            <a:r>
              <a:rPr lang="ru-RU" sz="1100" kern="1200" dirty="0" smtClean="0">
                <a:solidFill>
                  <a:schemeClr val="tx1"/>
                </a:solidFill>
                <a:effectLst/>
                <a:latin typeface="+mn-lt"/>
                <a:ea typeface="+mn-ea"/>
                <a:cs typeface="+mn-cs"/>
              </a:rPr>
              <a:t>Теперь пример, все входные данные, как и в предыдущем примере. Количество слов в локальном контексте для аспекта всегда кратно 4, если слово стоит на границе, не имеет 2 слов слева или справа, то тогда подставляются слова _BEGIN_SENTENCE_ и _END_SENTENCE_. Для глобального контекста просто ищем отзывы, где встречается наше аспект. </a:t>
            </a:r>
          </a:p>
          <a:p>
            <a:r>
              <a:rPr lang="ru-RU" sz="1100" kern="1200" dirty="0" smtClean="0">
                <a:solidFill>
                  <a:schemeClr val="tx1"/>
                </a:solidFill>
                <a:effectLst/>
                <a:latin typeface="+mn-lt"/>
                <a:ea typeface="+mn-ea"/>
                <a:cs typeface="+mn-cs"/>
              </a:rPr>
              <a:t> </a:t>
            </a:r>
          </a:p>
          <a:p>
            <a:r>
              <a:rPr lang="ru-RU" sz="1100" kern="1200" dirty="0" smtClean="0">
                <a:solidFill>
                  <a:schemeClr val="tx1"/>
                </a:solidFill>
                <a:effectLst/>
                <a:latin typeface="+mn-lt"/>
                <a:ea typeface="+mn-ea"/>
                <a:cs typeface="+mn-cs"/>
              </a:rPr>
              <a:t>Далее для каждого из контекстов, преобразованных в вектора с помощью vectorizer.fit_transform, был произведен smoothing данных. Результатом работы метода smoothing’а данных является </a:t>
            </a:r>
            <a:r>
              <a:rPr lang="ru-RU" sz="1100" kern="1200" dirty="0" err="1" smtClean="0">
                <a:solidFill>
                  <a:schemeClr val="tx1"/>
                </a:solidFill>
                <a:effectLst/>
                <a:latin typeface="+mn-lt"/>
                <a:ea typeface="+mn-ea"/>
                <a:cs typeface="+mn-cs"/>
              </a:rPr>
              <a:t>n-gram</a:t>
            </a:r>
            <a:r>
              <a:rPr lang="ru-RU" sz="1100" kern="1200" dirty="0" smtClean="0">
                <a:solidFill>
                  <a:schemeClr val="tx1"/>
                </a:solidFill>
                <a:effectLst/>
                <a:latin typeface="+mn-lt"/>
                <a:ea typeface="+mn-ea"/>
                <a:cs typeface="+mn-cs"/>
              </a:rPr>
              <a:t>, каждое значение в котором, если он не пуст, делится на количество слов в контекстах аспектов. Далее для каждой пары аспектов производится вычисления значения kl-divergence между </a:t>
            </a:r>
            <a:r>
              <a:rPr lang="ru-RU" sz="1100" kern="1200" dirty="0" err="1" smtClean="0">
                <a:solidFill>
                  <a:schemeClr val="tx1"/>
                </a:solidFill>
                <a:effectLst/>
                <a:latin typeface="+mn-lt"/>
                <a:ea typeface="+mn-ea"/>
                <a:cs typeface="+mn-cs"/>
              </a:rPr>
              <a:t>n-gram’ами</a:t>
            </a:r>
            <a:r>
              <a:rPr lang="ru-RU" sz="1100" kern="1200" dirty="0" smtClean="0">
                <a:solidFill>
                  <a:schemeClr val="tx1"/>
                </a:solidFill>
                <a:effectLst/>
                <a:latin typeface="+mn-lt"/>
                <a:ea typeface="+mn-ea"/>
                <a:cs typeface="+mn-cs"/>
              </a:rPr>
              <a:t> с помощью встроенной функции </a:t>
            </a:r>
            <a:r>
              <a:rPr lang="en-US" sz="1100" kern="1200" dirty="0" err="1" smtClean="0">
                <a:solidFill>
                  <a:schemeClr val="tx1"/>
                </a:solidFill>
                <a:effectLst/>
                <a:latin typeface="+mn-lt"/>
                <a:ea typeface="+mn-ea"/>
                <a:cs typeface="+mn-cs"/>
              </a:rPr>
              <a:t>scipy</a:t>
            </a:r>
            <a:r>
              <a:rPr lang="ru-RU" sz="1100" kern="1200" dirty="0" smtClean="0">
                <a:solidFill>
                  <a:schemeClr val="tx1"/>
                </a:solidFill>
                <a:effectLst/>
                <a:latin typeface="+mn-lt"/>
                <a:ea typeface="+mn-ea"/>
                <a:cs typeface="+mn-cs"/>
              </a:rPr>
              <a:t>.stats.entropy. Данное значение и является результатом характеристики </a:t>
            </a:r>
            <a:r>
              <a:rPr lang="ru-RU" sz="1100" kern="1200" dirty="0" err="1" smtClean="0">
                <a:solidFill>
                  <a:schemeClr val="tx1"/>
                </a:solidFill>
                <a:effectLst/>
                <a:latin typeface="+mn-lt"/>
                <a:ea typeface="+mn-ea"/>
                <a:cs typeface="+mn-cs"/>
              </a:rPr>
              <a:t>context</a:t>
            </a:r>
            <a:r>
              <a:rPr lang="ru-RU" sz="1100" kern="1200" dirty="0" smtClean="0">
                <a:solidFill>
                  <a:schemeClr val="tx1"/>
                </a:solidFill>
                <a:effectLst/>
                <a:latin typeface="+mn-lt"/>
                <a:ea typeface="+mn-ea"/>
                <a:cs typeface="+mn-cs"/>
              </a:rPr>
              <a:t>. Разница лишь в том, где ищутся контексты для аспектов.</a:t>
            </a:r>
          </a:p>
          <a:p>
            <a:endParaRPr lang="ru-RU" dirty="0"/>
          </a:p>
        </p:txBody>
      </p:sp>
    </p:spTree>
    <p:extLst>
      <p:ext uri="{BB962C8B-B14F-4D97-AF65-F5344CB8AC3E}">
        <p14:creationId xmlns:p14="http://schemas.microsoft.com/office/powerpoint/2010/main" val="4709870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Shape 14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0" name="Shape 15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effectLst/>
                <a:latin typeface="+mn-lt"/>
                <a:ea typeface="+mn-ea"/>
                <a:cs typeface="+mn-cs"/>
              </a:rPr>
              <a:t>Далее </a:t>
            </a:r>
            <a:r>
              <a:rPr lang="en-US" sz="1100" kern="1200" dirty="0" smtClean="0">
                <a:solidFill>
                  <a:schemeClr val="tx1"/>
                </a:solidFill>
                <a:effectLst/>
                <a:latin typeface="+mn-lt"/>
                <a:ea typeface="+mn-ea"/>
                <a:cs typeface="+mn-cs"/>
              </a:rPr>
              <a:t>syntactic feature</a:t>
            </a:r>
            <a:r>
              <a:rPr lang="ru-RU" sz="1100" kern="1200" dirty="0" smtClean="0">
                <a:solidFill>
                  <a:schemeClr val="tx1"/>
                </a:solidFill>
                <a:effectLst/>
                <a:latin typeface="+mn-lt"/>
                <a:ea typeface="+mn-ea"/>
                <a:cs typeface="+mn-cs"/>
              </a:rPr>
              <a:t>. Для каждого из отзывов для ускорения работы программы с помощью </a:t>
            </a:r>
            <a:r>
              <a:rPr lang="en-US" sz="1100" kern="1200" dirty="0" smtClean="0">
                <a:solidFill>
                  <a:schemeClr val="tx1"/>
                </a:solidFill>
                <a:effectLst/>
                <a:latin typeface="+mn-lt"/>
                <a:ea typeface="+mn-ea"/>
                <a:cs typeface="+mn-cs"/>
              </a:rPr>
              <a:t>API</a:t>
            </a:r>
            <a:r>
              <a:rPr lang="ru-RU" sz="1100" kern="1200" dirty="0" smtClean="0">
                <a:solidFill>
                  <a:schemeClr val="tx1"/>
                </a:solidFill>
                <a:effectLst/>
                <a:latin typeface="+mn-lt"/>
                <a:ea typeface="+mn-ea"/>
                <a:cs typeface="+mn-cs"/>
              </a:rPr>
              <a:t> ИСП РАН для отзывов строятся синтаксические деревья. Для каждой пары аспектов выполняется поиск кратчайшего расстояния между ними в дереве.</a:t>
            </a:r>
          </a:p>
          <a:p>
            <a:pPr lvl="0">
              <a:spcBef>
                <a:spcPts val="0"/>
              </a:spcBef>
              <a:buNone/>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effectLst/>
                <a:latin typeface="+mn-lt"/>
                <a:ea typeface="+mn-ea"/>
                <a:cs typeface="+mn-cs"/>
              </a:rPr>
              <a:t>Возьмем отзыв, который на слайде. Для примера приведен графический вариант синтаксического дерева для 1 предложения данного отзыва. Для общего дерева отзыва выполняется поиск кратчайшего пути между указанными аспектами. Если количество отзывов, где присутствует пара аспектов больше одного, то берется среднее арифметическое длин кратчайших путей, в противном случае просто берем данный путь. Это и будет значением величины </a:t>
            </a:r>
            <a:r>
              <a:rPr lang="en-US" sz="1100" kern="1200" dirty="0" smtClean="0">
                <a:solidFill>
                  <a:schemeClr val="tx1"/>
                </a:solidFill>
                <a:effectLst/>
                <a:latin typeface="+mn-lt"/>
                <a:ea typeface="+mn-ea"/>
                <a:cs typeface="+mn-cs"/>
              </a:rPr>
              <a:t>syntactic</a:t>
            </a:r>
            <a:r>
              <a:rPr lang="ru-RU" sz="1100" kern="1200" dirty="0" smtClean="0">
                <a:solidFill>
                  <a:schemeClr val="tx1"/>
                </a:solidFill>
                <a:effectLst/>
                <a:latin typeface="+mn-lt"/>
                <a:ea typeface="+mn-ea"/>
                <a:cs typeface="+mn-cs"/>
              </a:rPr>
              <a:t>.</a:t>
            </a:r>
          </a:p>
          <a:p>
            <a:endParaRPr lang="ru-RU" dirty="0"/>
          </a:p>
        </p:txBody>
      </p:sp>
    </p:spTree>
    <p:extLst>
      <p:ext uri="{BB962C8B-B14F-4D97-AF65-F5344CB8AC3E}">
        <p14:creationId xmlns:p14="http://schemas.microsoft.com/office/powerpoint/2010/main" val="2553155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Shape 16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8" name="Shape 16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smtClean="0">
                <a:solidFill>
                  <a:schemeClr val="tx1"/>
                </a:solidFill>
                <a:effectLst/>
                <a:latin typeface="+mn-lt"/>
                <a:ea typeface="+mn-ea"/>
                <a:cs typeface="+mn-cs"/>
              </a:rPr>
              <a:t>Lexical</a:t>
            </a:r>
            <a:r>
              <a:rPr lang="ru-RU" sz="1100" kern="1200" dirty="0" smtClean="0">
                <a:solidFill>
                  <a:schemeClr val="tx1"/>
                </a:solidFill>
                <a:effectLst/>
                <a:latin typeface="+mn-lt"/>
                <a:ea typeface="+mn-ea"/>
                <a:cs typeface="+mn-cs"/>
              </a:rPr>
              <a:t> характеристика самая простая в вычислении. Формула на слайде.</a:t>
            </a:r>
          </a:p>
          <a:p>
            <a:pPr lvl="0">
              <a:spcBef>
                <a:spcPts val="0"/>
              </a:spcBef>
              <a:buNone/>
            </a:pP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Shape 17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5" name="Shape 17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r>
              <a:rPr lang="ru-RU" sz="1100" kern="1200" dirty="0" smtClean="0">
                <a:solidFill>
                  <a:schemeClr val="tx1"/>
                </a:solidFill>
                <a:effectLst/>
                <a:latin typeface="+mn-lt"/>
                <a:ea typeface="+mn-ea"/>
                <a:cs typeface="+mn-cs"/>
              </a:rPr>
              <a:t>Все перечисленные мною характеристики важны и нужны для вычисления семантического расстояния между аспектами.</a:t>
            </a:r>
            <a:endParaRPr lang="ru-RU" sz="1100" kern="1200" dirty="0">
              <a:solidFill>
                <a:schemeClr val="tx1"/>
              </a:solidFill>
              <a:effectLst/>
              <a:latin typeface="+mn-lt"/>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Shape 6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1" name="Shape 6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effectLst/>
                <a:latin typeface="+mn-lt"/>
                <a:ea typeface="+mn-ea"/>
                <a:cs typeface="+mn-cs"/>
              </a:rPr>
              <a:t>Данная работа представляет собой подход организации различных аспектов продукта, относящегося к категории электронные устройства, в иерархию на основе знаний о пользовательских отзывах. Основываясь на произвольной иерархии (построенной вручную), создается иерархическая организация отзывов потребителей по различным аспектам продукта и совокупным мнениям потребителей по этим аспектам. При такой организации пользователь может получить обзор потребительских мнений в максимально короткий срок.</a:t>
            </a:r>
          </a:p>
          <a:p>
            <a:pPr lvl="0">
              <a:spcBef>
                <a:spcPts val="0"/>
              </a:spcBef>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Shape 18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4" name="Shape 18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effectLst/>
                <a:latin typeface="+mn-lt"/>
                <a:ea typeface="+mn-ea"/>
                <a:cs typeface="+mn-cs"/>
              </a:rPr>
              <a:t>Для вычисления семантической дистанции было выбрано два способа расчётов, один из которых был приведен в статье, которая легла в основу данной работы, а второй является примером использования методов машинного обучения на практике. В первом способе производится вычисление вектора </a:t>
            </a:r>
            <a:r>
              <a:rPr lang="ru-RU" sz="1100" kern="1200" dirty="0" err="1" smtClean="0">
                <a:solidFill>
                  <a:schemeClr val="tx1"/>
                </a:solidFill>
                <a:effectLst/>
                <a:latin typeface="+mn-lt"/>
                <a:ea typeface="+mn-ea"/>
                <a:cs typeface="+mn-cs"/>
              </a:rPr>
              <a:t>w</a:t>
            </a:r>
            <a:r>
              <a:rPr lang="ru-RU" sz="1100" kern="1200" dirty="0" smtClean="0">
                <a:solidFill>
                  <a:schemeClr val="tx1"/>
                </a:solidFill>
                <a:effectLst/>
                <a:latin typeface="+mn-lt"/>
                <a:ea typeface="+mn-ea"/>
                <a:cs typeface="+mn-cs"/>
              </a:rPr>
              <a:t>, представляющего собой набор характеристик (PMI, Lexical, Syntactic, Contextual) идеальных аспектов. Данный вектор вычисляется по формуле со слайда. Далее для каждой пары аспектов семантическое расстояние равно формуле со слайда.</a:t>
            </a:r>
          </a:p>
          <a:p>
            <a:pPr lvl="0">
              <a:spcBef>
                <a:spcPts val="0"/>
              </a:spcBef>
              <a:buNone/>
            </a:pP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effectLst/>
                <a:latin typeface="+mn-lt"/>
                <a:ea typeface="+mn-ea"/>
                <a:cs typeface="+mn-cs"/>
              </a:rPr>
              <a:t>Для 1 подхода было решено также изучить влияние каждой из характеристик на итоговый результат для семантического расстояния. В итоге была получена таблица, которую вы видите на слайде. Как видно из приведенной таблицы, каждая из характеристик влияет на итоговый результат, что говорит о необходимости использования каждой из них. По очереди применялся алгоритм вычисления семантической дистанции между аспектами в парах для разных наборов характеристик. Также было попробовано добавление еще одной 7 характеристики, чье значение константно равнялось 1.</a:t>
            </a:r>
          </a:p>
          <a:p>
            <a:endParaRPr lang="ru-RU" dirty="0"/>
          </a:p>
        </p:txBody>
      </p:sp>
    </p:spTree>
    <p:extLst>
      <p:ext uri="{BB962C8B-B14F-4D97-AF65-F5344CB8AC3E}">
        <p14:creationId xmlns:p14="http://schemas.microsoft.com/office/powerpoint/2010/main" val="4168784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6" name="Shape 19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r>
              <a:rPr lang="ru-RU" sz="1100" kern="1200" dirty="0" smtClean="0">
                <a:solidFill>
                  <a:schemeClr val="tx1"/>
                </a:solidFill>
                <a:effectLst/>
                <a:latin typeface="+mn-lt"/>
                <a:ea typeface="+mn-ea"/>
                <a:cs typeface="+mn-cs"/>
              </a:rPr>
              <a:t>Второй способ представляет собой пример использования </a:t>
            </a:r>
            <a:r>
              <a:rPr lang="en-US" sz="1100" i="1" kern="1200" dirty="0" smtClean="0">
                <a:solidFill>
                  <a:schemeClr val="tx1"/>
                </a:solidFill>
                <a:effectLst/>
                <a:latin typeface="+mn-lt"/>
                <a:ea typeface="+mn-ea"/>
                <a:cs typeface="+mn-cs"/>
              </a:rPr>
              <a:t>RandomForestRegressor</a:t>
            </a:r>
            <a:r>
              <a:rPr lang="ru-RU" sz="1100" kern="1200" dirty="0" smtClean="0">
                <a:solidFill>
                  <a:schemeClr val="tx1"/>
                </a:solidFill>
                <a:effectLst/>
                <a:latin typeface="+mn-lt"/>
                <a:ea typeface="+mn-ea"/>
                <a:cs typeface="+mn-cs"/>
              </a:rPr>
              <a:t>, который являет частью пакета библиотеки </a:t>
            </a:r>
            <a:r>
              <a:rPr lang="en-US" sz="1100" i="1" kern="1200" dirty="0" smtClean="0">
                <a:solidFill>
                  <a:schemeClr val="tx1"/>
                </a:solidFill>
                <a:effectLst/>
                <a:latin typeface="+mn-lt"/>
                <a:ea typeface="+mn-ea"/>
                <a:cs typeface="+mn-cs"/>
              </a:rPr>
              <a:t>sklearn</a:t>
            </a:r>
            <a:r>
              <a:rPr lang="ru-RU" sz="1100" i="1" kern="1200" dirty="0" smtClean="0">
                <a:solidFill>
                  <a:schemeClr val="tx1"/>
                </a:solidFill>
                <a:effectLst/>
                <a:latin typeface="+mn-lt"/>
                <a:ea typeface="+mn-ea"/>
                <a:cs typeface="+mn-cs"/>
              </a:rPr>
              <a:t>.ensemble</a:t>
            </a:r>
            <a:r>
              <a:rPr lang="ru-RU" sz="1100" kern="1200" dirty="0" smtClean="0">
                <a:solidFill>
                  <a:schemeClr val="tx1"/>
                </a:solidFill>
                <a:effectLst/>
                <a:latin typeface="+mn-lt"/>
                <a:ea typeface="+mn-ea"/>
                <a:cs typeface="+mn-cs"/>
              </a:rPr>
              <a:t>. В качестве входных данных для обучения модели поступают результаты идеальных аспектов, а именно их предвычисленные реальные длины путей для каждой пары аспектов, а также набор из вышеупомянутых 6 характеристик для каждой пары аспектов. Обучившись модель получает задание предсказать результаты уже для реальных данных.</a:t>
            </a:r>
            <a:endParaRPr lang="ru-RU" sz="1100" kern="1200" dirty="0">
              <a:solidFill>
                <a:schemeClr val="tx1"/>
              </a:solidFill>
              <a:effectLst/>
              <a:latin typeface="+mn-lt"/>
              <a:ea typeface="+mn-ea"/>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effectLst/>
                <a:latin typeface="+mn-lt"/>
                <a:ea typeface="+mn-ea"/>
                <a:cs typeface="+mn-cs"/>
              </a:rPr>
              <a:t>Проведенное изучение двух подходов к вычислению семантического расстояния показало наличие, как преимуществ, так и недостатков у обоих. Дальше вся инфа на слайде.</a:t>
            </a:r>
          </a:p>
          <a:p>
            <a:endParaRPr lang="ru-RU" dirty="0"/>
          </a:p>
        </p:txBody>
      </p:sp>
    </p:spTree>
    <p:extLst>
      <p:ext uri="{BB962C8B-B14F-4D97-AF65-F5344CB8AC3E}">
        <p14:creationId xmlns:p14="http://schemas.microsoft.com/office/powerpoint/2010/main" val="13846038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Shape 2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5" name="Shape 20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effectLst/>
                <a:latin typeface="+mn-lt"/>
                <a:ea typeface="+mn-ea"/>
                <a:cs typeface="+mn-cs"/>
              </a:rPr>
              <a:t>В итоге мы получаем иерархию аспектов. На слайде приведен пример иерархии, на деле же иерархической дерево очень велико по размеру в связи с большим количеством аспектов. Поэтому приводится маленькая его часть.</a:t>
            </a:r>
          </a:p>
          <a:p>
            <a:pPr lvl="0">
              <a:spcBef>
                <a:spcPts val="0"/>
              </a:spcBef>
              <a:buNone/>
            </a:pPr>
            <a:endParaRPr dirty="0"/>
          </a:p>
        </p:txBody>
      </p:sp>
    </p:spTree>
    <p:extLst>
      <p:ext uri="{BB962C8B-B14F-4D97-AF65-F5344CB8AC3E}">
        <p14:creationId xmlns:p14="http://schemas.microsoft.com/office/powerpoint/2010/main" val="20395148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effectLst/>
                <a:latin typeface="+mn-lt"/>
                <a:ea typeface="+mn-ea"/>
                <a:cs typeface="+mn-cs"/>
              </a:rPr>
              <a:t>На слайде список источник, использованных при работе.</a:t>
            </a:r>
          </a:p>
          <a:p>
            <a:endParaRPr lang="ru-RU" dirty="0"/>
          </a:p>
        </p:txBody>
      </p:sp>
    </p:spTree>
    <p:extLst>
      <p:ext uri="{BB962C8B-B14F-4D97-AF65-F5344CB8AC3E}">
        <p14:creationId xmlns:p14="http://schemas.microsoft.com/office/powerpoint/2010/main" val="9049316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0" name="Shape 22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100" kern="1200" smtClean="0">
                <a:solidFill>
                  <a:schemeClr val="tx1"/>
                </a:solidFill>
                <a:effectLst/>
                <a:latin typeface="+mn-lt"/>
                <a:ea typeface="+mn-ea"/>
                <a:cs typeface="+mn-cs"/>
              </a:rPr>
              <a:t>Спасибо за внимание, я готова ответить на ваши вопросы.</a:t>
            </a:r>
          </a:p>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effectLst/>
                <a:latin typeface="+mn-lt"/>
                <a:ea typeface="+mn-ea"/>
                <a:cs typeface="+mn-cs"/>
              </a:rPr>
              <a:t>Для того, чтобы при рассказе не было недопонимания, я вынесла несколько определений на слайд. Важно понять разницу между аспектом и идеальным аспектом, т.к. в дальнейшем я буду использовать данные термины.</a:t>
            </a:r>
          </a:p>
          <a:p>
            <a:endParaRPr lang="ru-RU" dirty="0"/>
          </a:p>
        </p:txBody>
      </p:sp>
    </p:spTree>
    <p:extLst>
      <p:ext uri="{BB962C8B-B14F-4D97-AF65-F5344CB8AC3E}">
        <p14:creationId xmlns:p14="http://schemas.microsoft.com/office/powerpoint/2010/main" val="14919278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pPr lvl="0"/>
            <a:r>
              <a:rPr lang="ru-RU" sz="1100" kern="1200" dirty="0" smtClean="0">
                <a:solidFill>
                  <a:schemeClr val="tx1"/>
                </a:solidFill>
                <a:effectLst/>
                <a:latin typeface="+mn-lt"/>
                <a:ea typeface="+mn-ea"/>
                <a:cs typeface="+mn-cs"/>
              </a:rPr>
              <a:t>Метод построения аспектной иерархии на основе пользовательских отзывов является популярным для исследований на английском языке. Имеется несколько альтернативных исследований и программ, работающих с англоязычным сегментом интернета. Однако русскоязычный вариант метода не нашел отражения в обнаруженных источниках, поэтому в силу малого количества исследований в данной области есть основания утверждать, что подобное исследование в русскоязычном формате проводится впервые. </a:t>
            </a:r>
          </a:p>
          <a:p>
            <a:r>
              <a:rPr lang="ru-RU" sz="1100" kern="1200" dirty="0" smtClean="0">
                <a:solidFill>
                  <a:schemeClr val="tx1"/>
                </a:solidFill>
                <a:effectLst/>
                <a:latin typeface="+mn-lt"/>
                <a:ea typeface="+mn-ea"/>
                <a:cs typeface="+mn-cs"/>
              </a:rPr>
              <a:t> </a:t>
            </a:r>
          </a:p>
          <a:p>
            <a:r>
              <a:rPr lang="ru-RU" sz="1100" kern="1200" dirty="0" smtClean="0">
                <a:solidFill>
                  <a:schemeClr val="tx1"/>
                </a:solidFill>
                <a:effectLst/>
                <a:latin typeface="+mn-lt"/>
                <a:ea typeface="+mn-ea"/>
                <a:cs typeface="+mn-cs"/>
              </a:rPr>
              <a:t>Данная работа была выполнена на основе статьи, чье название и авторы вынесены на слайд, в которой описан подход к организации иерархий аспектов для пользовательских отзывов об электронных устройствах в англоязычном сегменте. Стоит отметить, что статья была написана неподробно, в связи с чем многие важные для понимания логические переходы упущены. Именно поэтому подход в статье был взят за основу в данной работе и доработан, и подробно описан в дальнейшем с учетом всех недостатков. </a:t>
            </a:r>
          </a:p>
          <a:p>
            <a:endParaRPr lang="ru-RU" sz="1100" kern="1200" dirty="0" smtClean="0">
              <a:solidFill>
                <a:schemeClr val="tx1"/>
              </a:solidFill>
              <a:effectLst/>
              <a:latin typeface="+mn-lt"/>
              <a:ea typeface="+mn-ea"/>
              <a:cs typeface="+mn-cs"/>
            </a:endParaRPr>
          </a:p>
          <a:p>
            <a:r>
              <a:rPr lang="ru-RU" sz="1100" kern="1200" dirty="0" smtClean="0">
                <a:solidFill>
                  <a:schemeClr val="tx1"/>
                </a:solidFill>
                <a:effectLst/>
                <a:latin typeface="+mn-lt"/>
                <a:ea typeface="+mn-ea"/>
                <a:cs typeface="+mn-cs"/>
              </a:rPr>
              <a:t>Работа велась</a:t>
            </a:r>
            <a:r>
              <a:rPr lang="ru-RU" sz="1100" kern="1200" baseline="0" dirty="0" smtClean="0">
                <a:solidFill>
                  <a:schemeClr val="tx1"/>
                </a:solidFill>
                <a:effectLst/>
                <a:latin typeface="+mn-lt"/>
                <a:ea typeface="+mn-ea"/>
                <a:cs typeface="+mn-cs"/>
              </a:rPr>
              <a:t> в течении всего года о чем свидетельствует граф на слайде.</a:t>
            </a:r>
            <a:endParaRPr lang="ru-RU" sz="1100" kern="1200" dirty="0" smtClean="0">
              <a:solidFill>
                <a:schemeClr val="tx1"/>
              </a:solidFill>
              <a:effectLst/>
              <a:latin typeface="+mn-lt"/>
              <a:ea typeface="+mn-ea"/>
              <a:cs typeface="+mn-cs"/>
            </a:endParaRPr>
          </a:p>
          <a:p>
            <a:endParaRPr lang="ru-RU" dirty="0"/>
          </a:p>
        </p:txBody>
      </p:sp>
    </p:spTree>
    <p:extLst>
      <p:ext uri="{BB962C8B-B14F-4D97-AF65-F5344CB8AC3E}">
        <p14:creationId xmlns:p14="http://schemas.microsoft.com/office/powerpoint/2010/main" val="8116234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Shape 6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9" name="Shape 6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r>
              <a:rPr lang="ru-RU" sz="1100" kern="1200" dirty="0" smtClean="0">
                <a:solidFill>
                  <a:schemeClr val="tx1"/>
                </a:solidFill>
                <a:effectLst/>
                <a:latin typeface="+mn-lt"/>
                <a:ea typeface="+mn-ea"/>
                <a:cs typeface="+mn-cs"/>
              </a:rPr>
              <a:t>В ходе работы были использованы технологии</a:t>
            </a:r>
          </a:p>
          <a:p>
            <a:r>
              <a:rPr lang="ru-RU" sz="1100" kern="1200" dirty="0" smtClean="0">
                <a:solidFill>
                  <a:schemeClr val="tx1"/>
                </a:solidFill>
                <a:effectLst/>
                <a:latin typeface="+mn-lt"/>
                <a:ea typeface="+mn-ea"/>
                <a:cs typeface="+mn-cs"/>
              </a:rPr>
              <a:t>Библиотека </a:t>
            </a:r>
            <a:r>
              <a:rPr lang="en-US" sz="1100" kern="1200" dirty="0" smtClean="0">
                <a:solidFill>
                  <a:schemeClr val="tx1"/>
                </a:solidFill>
                <a:effectLst/>
                <a:latin typeface="+mn-lt"/>
                <a:ea typeface="+mn-ea"/>
                <a:cs typeface="+mn-cs"/>
              </a:rPr>
              <a:t>beautiful soup</a:t>
            </a:r>
            <a:r>
              <a:rPr lang="ru-RU" sz="1100" kern="1200" dirty="0" smtClean="0">
                <a:solidFill>
                  <a:schemeClr val="tx1"/>
                </a:solidFill>
                <a:effectLst/>
                <a:latin typeface="+mn-lt"/>
                <a:ea typeface="+mn-ea"/>
                <a:cs typeface="+mn-cs"/>
              </a:rPr>
              <a:t> – парсинг</a:t>
            </a:r>
          </a:p>
          <a:p>
            <a:r>
              <a:rPr lang="ru-RU" sz="1100" kern="1200" dirty="0" smtClean="0">
                <a:solidFill>
                  <a:schemeClr val="tx1"/>
                </a:solidFill>
                <a:effectLst/>
                <a:latin typeface="+mn-lt"/>
                <a:ea typeface="+mn-ea"/>
                <a:cs typeface="+mn-cs"/>
              </a:rPr>
              <a:t>Библиотека </a:t>
            </a:r>
            <a:r>
              <a:rPr lang="en-US" sz="1100" kern="1200" dirty="0" err="1" smtClean="0">
                <a:solidFill>
                  <a:schemeClr val="tx1"/>
                </a:solidFill>
                <a:effectLst/>
                <a:latin typeface="+mn-lt"/>
                <a:ea typeface="+mn-ea"/>
                <a:cs typeface="+mn-cs"/>
              </a:rPr>
              <a:t>Scikit</a:t>
            </a:r>
            <a:r>
              <a:rPr lang="en-US" sz="1100" kern="1200" dirty="0" smtClean="0">
                <a:solidFill>
                  <a:schemeClr val="tx1"/>
                </a:solidFill>
                <a:effectLst/>
                <a:latin typeface="+mn-lt"/>
                <a:ea typeface="+mn-ea"/>
                <a:cs typeface="+mn-cs"/>
              </a:rPr>
              <a:t> learn </a:t>
            </a:r>
            <a:r>
              <a:rPr lang="ru-RU" sz="1100" kern="1200" dirty="0" smtClean="0">
                <a:solidFill>
                  <a:schemeClr val="tx1"/>
                </a:solidFill>
                <a:effectLst/>
                <a:latin typeface="+mn-lt"/>
                <a:ea typeface="+mn-ea"/>
                <a:cs typeface="+mn-cs"/>
              </a:rPr>
              <a:t>- для работы с текстовыми и числовыми данными в ходе машинного обучения (например в рамках классификации </a:t>
            </a:r>
            <a:r>
              <a:rPr lang="en-US" sz="1100" kern="1200" dirty="0" smtClean="0">
                <a:solidFill>
                  <a:schemeClr val="tx1"/>
                </a:solidFill>
                <a:effectLst/>
                <a:latin typeface="+mn-lt"/>
                <a:ea typeface="+mn-ea"/>
                <a:cs typeface="+mn-cs"/>
              </a:rPr>
              <a:t>One class </a:t>
            </a:r>
            <a:r>
              <a:rPr lang="en-US" sz="1100" kern="1200" dirty="0" err="1" smtClean="0">
                <a:solidFill>
                  <a:schemeClr val="tx1"/>
                </a:solidFill>
                <a:effectLst/>
                <a:latin typeface="+mn-lt"/>
                <a:ea typeface="+mn-ea"/>
                <a:cs typeface="+mn-cs"/>
              </a:rPr>
              <a:t>svm</a:t>
            </a:r>
            <a:r>
              <a:rPr lang="ru-RU" sz="1100" kern="1200" dirty="0" smtClean="0">
                <a:solidFill>
                  <a:schemeClr val="tx1"/>
                </a:solidFill>
                <a:effectLst/>
                <a:latin typeface="+mn-lt"/>
                <a:ea typeface="+mn-ea"/>
                <a:cs typeface="+mn-cs"/>
              </a:rPr>
              <a:t> или рандом </a:t>
            </a:r>
            <a:r>
              <a:rPr lang="ru-RU" sz="1100" kern="1200" dirty="0" err="1" smtClean="0">
                <a:solidFill>
                  <a:schemeClr val="tx1"/>
                </a:solidFill>
                <a:effectLst/>
                <a:latin typeface="+mn-lt"/>
                <a:ea typeface="+mn-ea"/>
                <a:cs typeface="+mn-cs"/>
              </a:rPr>
              <a:t>форест</a:t>
            </a:r>
            <a:r>
              <a:rPr lang="ru-RU" sz="1100" kern="1200" dirty="0" smtClean="0">
                <a:solidFill>
                  <a:schemeClr val="tx1"/>
                </a:solidFill>
                <a:effectLst/>
                <a:latin typeface="+mn-lt"/>
                <a:ea typeface="+mn-ea"/>
                <a:cs typeface="+mn-cs"/>
              </a:rPr>
              <a:t>)</a:t>
            </a:r>
          </a:p>
          <a:p>
            <a:pPr lvl="0">
              <a:spcBef>
                <a:spcPts val="0"/>
              </a:spcBef>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Shape 8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1" name="Shape 8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r>
              <a:rPr lang="ru-RU" sz="1100" kern="1200" dirty="0" smtClean="0">
                <a:solidFill>
                  <a:schemeClr val="tx1"/>
                </a:solidFill>
                <a:effectLst/>
                <a:latin typeface="+mn-lt"/>
                <a:ea typeface="+mn-ea"/>
                <a:cs typeface="+mn-cs"/>
              </a:rPr>
              <a:t>Для построения иерархии требуется получить пользовательские отзывы. Самым удобным способом их получения является парсинг вебстраницы и сохранение отзывов в базу данных. </a:t>
            </a:r>
          </a:p>
          <a:p>
            <a:r>
              <a:rPr lang="ru-RU" sz="1100" kern="1200" dirty="0" smtClean="0">
                <a:solidFill>
                  <a:schemeClr val="tx1"/>
                </a:solidFill>
                <a:effectLst/>
                <a:latin typeface="+mn-lt"/>
                <a:ea typeface="+mn-ea"/>
                <a:cs typeface="+mn-cs"/>
              </a:rPr>
              <a:t> </a:t>
            </a:r>
          </a:p>
          <a:p>
            <a:r>
              <a:rPr lang="ru-RU" sz="1100" kern="1200" dirty="0" smtClean="0">
                <a:solidFill>
                  <a:schemeClr val="tx1"/>
                </a:solidFill>
                <a:effectLst/>
                <a:latin typeface="+mn-lt"/>
                <a:ea typeface="+mn-ea"/>
                <a:cs typeface="+mn-cs"/>
              </a:rPr>
              <a:t>Изначально в качестве источника был выбран yandex market, однако предоставляемое сервисом API не позволяло получить требуемое для работы количество информации за заданный промежуток времени. Далее был опробован способ парсинга данных, но yandex market постоянно блокировал запросы от программы, в связи с чем было принято решение о поиске альтернативы. </a:t>
            </a:r>
          </a:p>
          <a:p>
            <a:r>
              <a:rPr lang="ru-RU" sz="1100" kern="1200" dirty="0" smtClean="0">
                <a:solidFill>
                  <a:schemeClr val="tx1"/>
                </a:solidFill>
                <a:effectLst/>
                <a:latin typeface="+mn-lt"/>
                <a:ea typeface="+mn-ea"/>
                <a:cs typeface="+mn-cs"/>
              </a:rPr>
              <a:t> </a:t>
            </a:r>
          </a:p>
          <a:p>
            <a:r>
              <a:rPr lang="ru-RU" sz="1100" kern="1200" dirty="0" smtClean="0">
                <a:solidFill>
                  <a:schemeClr val="tx1"/>
                </a:solidFill>
                <a:effectLst/>
                <a:latin typeface="+mn-lt"/>
                <a:ea typeface="+mn-ea"/>
                <a:cs typeface="+mn-cs"/>
              </a:rPr>
              <a:t>Для работы был выбран сайт </a:t>
            </a:r>
            <a:r>
              <a:rPr lang="ru-RU" sz="1100" kern="1200" dirty="0" err="1" smtClean="0">
                <a:solidFill>
                  <a:schemeClr val="tx1"/>
                </a:solidFill>
                <a:effectLst/>
                <a:latin typeface="+mn-lt"/>
                <a:ea typeface="+mn-ea"/>
                <a:cs typeface="+mn-cs"/>
              </a:rPr>
              <a:t>ulmart.ru</a:t>
            </a:r>
            <a:r>
              <a:rPr lang="ru-RU" sz="1100" kern="1200" dirty="0" smtClean="0">
                <a:solidFill>
                  <a:schemeClr val="tx1"/>
                </a:solidFill>
                <a:effectLst/>
                <a:latin typeface="+mn-lt"/>
                <a:ea typeface="+mn-ea"/>
                <a:cs typeface="+mn-cs"/>
              </a:rPr>
              <a:t>, а именно раздел электронных товаров. Для получения отзывов со всех страниц товаров данного сайта был написан парсер, выявляющие отзывы и добавляющий их в базу данных. Парсер был выполнен с использованием библиотеки </a:t>
            </a:r>
            <a:r>
              <a:rPr lang="en-US" sz="1100" kern="1200" dirty="0" smtClean="0">
                <a:solidFill>
                  <a:schemeClr val="tx1"/>
                </a:solidFill>
                <a:effectLst/>
                <a:latin typeface="+mn-lt"/>
                <a:ea typeface="+mn-ea"/>
                <a:cs typeface="+mn-cs"/>
              </a:rPr>
              <a:t>BeautifulSoup</a:t>
            </a:r>
            <a:r>
              <a:rPr lang="ru-RU" sz="1100" kern="1200" dirty="0" smtClean="0">
                <a:solidFill>
                  <a:schemeClr val="tx1"/>
                </a:solidFill>
                <a:effectLst/>
                <a:latin typeface="+mn-lt"/>
                <a:ea typeface="+mn-ea"/>
                <a:cs typeface="+mn-cs"/>
              </a:rPr>
              <a:t> 4 версии [12]. Всего было получено 24093 отзывов. </a:t>
            </a:r>
          </a:p>
          <a:p>
            <a:pPr lvl="0">
              <a:spcBef>
                <a:spcPts val="0"/>
              </a:spcBef>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3" name="Shape 9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effectLst/>
                <a:latin typeface="+mn-lt"/>
                <a:ea typeface="+mn-ea"/>
                <a:cs typeface="+mn-cs"/>
              </a:rPr>
              <a:t>На сайте </a:t>
            </a:r>
            <a:r>
              <a:rPr lang="ru-RU" sz="1100" kern="1200" dirty="0" err="1" smtClean="0">
                <a:solidFill>
                  <a:schemeClr val="tx1"/>
                </a:solidFill>
                <a:effectLst/>
                <a:latin typeface="+mn-lt"/>
                <a:ea typeface="+mn-ea"/>
                <a:cs typeface="+mn-cs"/>
              </a:rPr>
              <a:t>юлмарт</a:t>
            </a:r>
            <a:r>
              <a:rPr lang="ru-RU" sz="1100" kern="1200" dirty="0" smtClean="0">
                <a:solidFill>
                  <a:schemeClr val="tx1"/>
                </a:solidFill>
                <a:effectLst/>
                <a:latin typeface="+mn-lt"/>
                <a:ea typeface="+mn-ea"/>
                <a:cs typeface="+mn-cs"/>
              </a:rPr>
              <a:t> в разделе электронные товары имеется большое количество категорий, все они отражены на экране. Отзывы пользователей о товарах именно из этих категорий были получены методом парсинга.</a:t>
            </a:r>
          </a:p>
          <a:p>
            <a:pPr lvl="0">
              <a:spcBef>
                <a:spcPts val="0"/>
              </a:spcBef>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effectLst/>
                <a:latin typeface="+mn-lt"/>
                <a:ea typeface="+mn-ea"/>
                <a:cs typeface="+mn-cs"/>
              </a:rPr>
              <a:t>Отзыв представляет собой объединение 3 частей: положительное резюме, отрицательное резюме и комментарий в свободном стиле, однако в работе данное разделение учтено не было, все остальные детали отзывов, а именно: вся информация о пользователе, рейтинг отзыва, количество согласных и несогласных людей, опыт использования пользователем продукта, были проигнорированы. Также была создана база данных с 415 идеальными аспектами – теми, что указываются, как описание характеристик того или иного товара. </a:t>
            </a:r>
          </a:p>
          <a:p>
            <a:endParaRPr lang="ru-RU" dirty="0"/>
          </a:p>
        </p:txBody>
      </p:sp>
    </p:spTree>
    <p:extLst>
      <p:ext uri="{BB962C8B-B14F-4D97-AF65-F5344CB8AC3E}">
        <p14:creationId xmlns:p14="http://schemas.microsoft.com/office/powerpoint/2010/main" val="139887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Shape 10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2" name="Shape 10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100" kern="1200" dirty="0" smtClean="0">
                <a:solidFill>
                  <a:schemeClr val="tx1"/>
                </a:solidFill>
                <a:effectLst/>
                <a:latin typeface="+mn-lt"/>
                <a:ea typeface="+mn-ea"/>
                <a:cs typeface="+mn-cs"/>
              </a:rPr>
              <a:t>О получении идеальных аспектов уже было сказано, это верхняя ветвь схемы на слайде. Для них была построена иерархия вручную. Теперь более подробно про нижнюю ветвь схемы. На ней представлены шаги, каждый из которых я более подробно объясню далее. Суть алгоритма такова, что из полученных отзывов было выявлено 45435 ключевых аспектов, для них рассчитаны семантические дистанции для каждой из пар и в итоге построена иерархия аспектов для отзывов пользователей об электронных устройствах на основе идеальной иерархии, построенной вручную.</a:t>
            </a:r>
          </a:p>
          <a:p>
            <a:pPr lvl="0">
              <a:spcBef>
                <a:spcPts val="0"/>
              </a:spcBef>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cxnSp>
        <p:nvCxnSpPr>
          <p:cNvPr id="10" name="Shape 10"/>
          <p:cNvCxnSpPr/>
          <p:nvPr/>
        </p:nvCxnSpPr>
        <p:spPr>
          <a:xfrm>
            <a:off x="4278300" y="2751162"/>
            <a:ext cx="587400" cy="0"/>
          </a:xfrm>
          <a:prstGeom prst="straightConnector1">
            <a:avLst/>
          </a:prstGeom>
          <a:noFill/>
          <a:ln w="76200" cap="flat" cmpd="sng">
            <a:solidFill>
              <a:schemeClr val="dk1"/>
            </a:solidFill>
            <a:prstDash val="solid"/>
            <a:round/>
            <a:headEnd type="none" w="med" len="med"/>
            <a:tailEnd type="none" w="med" len="med"/>
          </a:ln>
        </p:spPr>
      </p:cxnSp>
      <p:sp>
        <p:nvSpPr>
          <p:cNvPr id="11" name="Shape 11"/>
          <p:cNvSpPr txBox="1">
            <a:spLocks noGrp="1"/>
          </p:cNvSpPr>
          <p:nvPr>
            <p:ph type="ctrTitle"/>
          </p:nvPr>
        </p:nvSpPr>
        <p:spPr>
          <a:xfrm>
            <a:off x="311700" y="595975"/>
            <a:ext cx="8520600" cy="1957800"/>
          </a:xfrm>
          <a:prstGeom prst="rect">
            <a:avLst/>
          </a:prstGeom>
        </p:spPr>
        <p:txBody>
          <a:bodyPr lIns="91425" tIns="91425" rIns="91425" bIns="91425" anchor="b" anchorCtr="0"/>
          <a:lstStyle>
            <a:lvl1pPr lvl="0" algn="ctr">
              <a:spcBef>
                <a:spcPts val="0"/>
              </a:spcBef>
              <a:buSzPct val="100000"/>
              <a:defRPr sz="5400"/>
            </a:lvl1pPr>
            <a:lvl2pPr lvl="1" algn="ctr">
              <a:spcBef>
                <a:spcPts val="0"/>
              </a:spcBef>
              <a:buSzPct val="100000"/>
              <a:defRPr sz="5400"/>
            </a:lvl2pPr>
            <a:lvl3pPr lvl="2" algn="ctr">
              <a:spcBef>
                <a:spcPts val="0"/>
              </a:spcBef>
              <a:buSzPct val="100000"/>
              <a:defRPr sz="5400"/>
            </a:lvl3pPr>
            <a:lvl4pPr lvl="3" algn="ctr">
              <a:spcBef>
                <a:spcPts val="0"/>
              </a:spcBef>
              <a:buSzPct val="100000"/>
              <a:defRPr sz="5400"/>
            </a:lvl4pPr>
            <a:lvl5pPr lvl="4" algn="ctr">
              <a:spcBef>
                <a:spcPts val="0"/>
              </a:spcBef>
              <a:buSzPct val="100000"/>
              <a:defRPr sz="5400"/>
            </a:lvl5pPr>
            <a:lvl6pPr lvl="5" algn="ctr">
              <a:spcBef>
                <a:spcPts val="0"/>
              </a:spcBef>
              <a:buSzPct val="100000"/>
              <a:defRPr sz="5400"/>
            </a:lvl6pPr>
            <a:lvl7pPr lvl="6" algn="ctr">
              <a:spcBef>
                <a:spcPts val="0"/>
              </a:spcBef>
              <a:buSzPct val="100000"/>
              <a:defRPr sz="5400"/>
            </a:lvl7pPr>
            <a:lvl8pPr lvl="7" algn="ctr">
              <a:spcBef>
                <a:spcPts val="0"/>
              </a:spcBef>
              <a:buSzPct val="100000"/>
              <a:defRPr sz="5400"/>
            </a:lvl8pPr>
            <a:lvl9pPr lvl="8" algn="ctr">
              <a:spcBef>
                <a:spcPts val="0"/>
              </a:spcBef>
              <a:buSzPct val="100000"/>
              <a:defRPr sz="5400"/>
            </a:lvl9pPr>
          </a:lstStyle>
          <a:p>
            <a:endParaRPr/>
          </a:p>
        </p:txBody>
      </p:sp>
      <p:sp>
        <p:nvSpPr>
          <p:cNvPr id="12" name="Shape 12"/>
          <p:cNvSpPr txBox="1">
            <a:spLocks noGrp="1"/>
          </p:cNvSpPr>
          <p:nvPr>
            <p:ph type="subTitle" idx="1"/>
          </p:nvPr>
        </p:nvSpPr>
        <p:spPr>
          <a:xfrm>
            <a:off x="311700" y="3165823"/>
            <a:ext cx="8520600" cy="7335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400"/>
            </a:lvl1pPr>
            <a:lvl2pPr lvl="1" algn="ctr">
              <a:lnSpc>
                <a:spcPct val="100000"/>
              </a:lnSpc>
              <a:spcBef>
                <a:spcPts val="0"/>
              </a:spcBef>
              <a:spcAft>
                <a:spcPts val="0"/>
              </a:spcAft>
              <a:buSzPct val="100000"/>
              <a:buNone/>
              <a:defRPr sz="2400"/>
            </a:lvl2pPr>
            <a:lvl3pPr lvl="2" algn="ctr">
              <a:lnSpc>
                <a:spcPct val="100000"/>
              </a:lnSpc>
              <a:spcBef>
                <a:spcPts val="0"/>
              </a:spcBef>
              <a:spcAft>
                <a:spcPts val="0"/>
              </a:spcAft>
              <a:buSzPct val="100000"/>
              <a:buNone/>
              <a:defRPr sz="2400"/>
            </a:lvl3pPr>
            <a:lvl4pPr lvl="3" algn="ctr">
              <a:lnSpc>
                <a:spcPct val="100000"/>
              </a:lnSpc>
              <a:spcBef>
                <a:spcPts val="0"/>
              </a:spcBef>
              <a:spcAft>
                <a:spcPts val="0"/>
              </a:spcAft>
              <a:buSzPct val="100000"/>
              <a:buNone/>
              <a:defRPr sz="2400"/>
            </a:lvl4pPr>
            <a:lvl5pPr lvl="4" algn="ctr">
              <a:lnSpc>
                <a:spcPct val="100000"/>
              </a:lnSpc>
              <a:spcBef>
                <a:spcPts val="0"/>
              </a:spcBef>
              <a:spcAft>
                <a:spcPts val="0"/>
              </a:spcAft>
              <a:buSzPct val="100000"/>
              <a:buNone/>
              <a:defRPr sz="2400"/>
            </a:lvl5pPr>
            <a:lvl6pPr lvl="5" algn="ctr">
              <a:lnSpc>
                <a:spcPct val="100000"/>
              </a:lnSpc>
              <a:spcBef>
                <a:spcPts val="0"/>
              </a:spcBef>
              <a:spcAft>
                <a:spcPts val="0"/>
              </a:spcAft>
              <a:buSzPct val="100000"/>
              <a:buNone/>
              <a:defRPr sz="2400"/>
            </a:lvl6pPr>
            <a:lvl7pPr lvl="6" algn="ctr">
              <a:lnSpc>
                <a:spcPct val="100000"/>
              </a:lnSpc>
              <a:spcBef>
                <a:spcPts val="0"/>
              </a:spcBef>
              <a:spcAft>
                <a:spcPts val="0"/>
              </a:spcAft>
              <a:buSzPct val="100000"/>
              <a:buNone/>
              <a:defRPr sz="2400"/>
            </a:lvl7pPr>
            <a:lvl8pPr lvl="7" algn="ctr">
              <a:lnSpc>
                <a:spcPct val="100000"/>
              </a:lnSpc>
              <a:spcBef>
                <a:spcPts val="0"/>
              </a:spcBef>
              <a:spcAft>
                <a:spcPts val="0"/>
              </a:spcAft>
              <a:buSzPct val="100000"/>
              <a:buNone/>
              <a:defRPr sz="2400"/>
            </a:lvl8pPr>
            <a:lvl9pPr lvl="8" algn="ctr">
              <a:lnSpc>
                <a:spcPct val="100000"/>
              </a:lnSpc>
              <a:spcBef>
                <a:spcPts val="0"/>
              </a:spcBef>
              <a:spcAft>
                <a:spcPts val="0"/>
              </a:spcAft>
              <a:buSzPct val="100000"/>
              <a:buNone/>
              <a:defRPr sz="2400"/>
            </a:lvl9pPr>
          </a:lstStyle>
          <a:p>
            <a:endParaRPr/>
          </a:p>
        </p:txBody>
      </p:sp>
      <p:sp>
        <p:nvSpPr>
          <p:cNvPr id="13" name="Shape 13"/>
          <p:cNvSpPr txBox="1">
            <a:spLocks noGrp="1"/>
          </p:cNvSpPr>
          <p:nvPr>
            <p:ph type="sldNum" idx="12"/>
          </p:nvPr>
        </p:nvSpPr>
        <p:spPr>
          <a:xfrm>
            <a:off x="2771450" y="4663225"/>
            <a:ext cx="6249600" cy="393600"/>
          </a:xfrm>
          <a:prstGeom prst="rect">
            <a:avLst/>
          </a:prstGeom>
        </p:spPr>
        <p:txBody>
          <a:bodyPr lIns="91425" tIns="91425" rIns="91425" bIns="91425" anchor="ctr" anchorCtr="0">
            <a:noAutofit/>
          </a:bodyPr>
          <a:lstStyle/>
          <a:p>
            <a:pPr lvl="0" rtl="0">
              <a:lnSpc>
                <a:spcPct val="115000"/>
              </a:lnSpc>
              <a:spcBef>
                <a:spcPts val="0"/>
              </a:spcBef>
              <a:buNone/>
            </a:pPr>
            <a:r>
              <a:rPr lang="ru" sz="800" b="1">
                <a:solidFill>
                  <a:srgbClr val="000000"/>
                </a:solidFill>
                <a:latin typeface="Georgia"/>
                <a:ea typeface="Georgia"/>
                <a:cs typeface="Georgia"/>
                <a:sym typeface="Georgia"/>
              </a:rPr>
              <a:t>  </a:t>
            </a:r>
            <a:fld id="{00000000-1234-1234-1234-123412341234}" type="slidenum">
              <a:rPr lang="ru" sz="800">
                <a:solidFill>
                  <a:srgbClr val="000000"/>
                </a:solidFill>
                <a:latin typeface="Georgia"/>
                <a:ea typeface="Georgia"/>
                <a:cs typeface="Georgia"/>
                <a:sym typeface="Georgia"/>
              </a:rPr>
              <a:t>‹#›</a:t>
            </a:fld>
            <a:endParaRPr lang="ru" sz="800">
              <a:solidFill>
                <a:srgbClr val="000000"/>
              </a:solidFill>
              <a:latin typeface="Georgia"/>
              <a:ea typeface="Georgia"/>
              <a:cs typeface="Georgia"/>
              <a:sym typeface="Georgia"/>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6"/>
        <p:cNvGrpSpPr/>
        <p:nvPr/>
      </p:nvGrpSpPr>
      <p:grpSpPr>
        <a:xfrm>
          <a:off x="0" y="0"/>
          <a:ext cx="0" cy="0"/>
          <a:chOff x="0" y="0"/>
          <a:chExt cx="0" cy="0"/>
        </a:xfrm>
      </p:grpSpPr>
      <p:sp>
        <p:nvSpPr>
          <p:cNvPr id="47" name="Shape 47"/>
          <p:cNvSpPr txBox="1">
            <a:spLocks noGrp="1"/>
          </p:cNvSpPr>
          <p:nvPr>
            <p:ph type="title"/>
          </p:nvPr>
        </p:nvSpPr>
        <p:spPr>
          <a:xfrm>
            <a:off x="311700" y="1167925"/>
            <a:ext cx="8520600" cy="1980000"/>
          </a:xfrm>
          <a:prstGeom prst="rect">
            <a:avLst/>
          </a:prstGeom>
        </p:spPr>
        <p:txBody>
          <a:bodyPr lIns="91425" tIns="91425" rIns="91425" bIns="91425" anchor="ctr" anchorCtr="0"/>
          <a:lstStyle>
            <a:lvl1pPr lvl="0" algn="ctr">
              <a:spcBef>
                <a:spcPts val="0"/>
              </a:spcBef>
              <a:buClr>
                <a:schemeClr val="dk1"/>
              </a:buClr>
              <a:buSzPct val="100000"/>
              <a:defRPr sz="11000">
                <a:solidFill>
                  <a:schemeClr val="dk1"/>
                </a:solidFill>
              </a:defRPr>
            </a:lvl1pPr>
            <a:lvl2pPr lvl="1" algn="ctr">
              <a:spcBef>
                <a:spcPts val="0"/>
              </a:spcBef>
              <a:buClr>
                <a:schemeClr val="dk1"/>
              </a:buClr>
              <a:buSzPct val="100000"/>
              <a:defRPr sz="11000">
                <a:solidFill>
                  <a:schemeClr val="dk1"/>
                </a:solidFill>
              </a:defRPr>
            </a:lvl2pPr>
            <a:lvl3pPr lvl="2" algn="ctr">
              <a:spcBef>
                <a:spcPts val="0"/>
              </a:spcBef>
              <a:buClr>
                <a:schemeClr val="dk1"/>
              </a:buClr>
              <a:buSzPct val="100000"/>
              <a:defRPr sz="11000">
                <a:solidFill>
                  <a:schemeClr val="dk1"/>
                </a:solidFill>
              </a:defRPr>
            </a:lvl3pPr>
            <a:lvl4pPr lvl="3" algn="ctr">
              <a:spcBef>
                <a:spcPts val="0"/>
              </a:spcBef>
              <a:buClr>
                <a:schemeClr val="dk1"/>
              </a:buClr>
              <a:buSzPct val="100000"/>
              <a:defRPr sz="11000">
                <a:solidFill>
                  <a:schemeClr val="dk1"/>
                </a:solidFill>
              </a:defRPr>
            </a:lvl4pPr>
            <a:lvl5pPr lvl="4" algn="ctr">
              <a:spcBef>
                <a:spcPts val="0"/>
              </a:spcBef>
              <a:buClr>
                <a:schemeClr val="dk1"/>
              </a:buClr>
              <a:buSzPct val="100000"/>
              <a:defRPr sz="11000">
                <a:solidFill>
                  <a:schemeClr val="dk1"/>
                </a:solidFill>
              </a:defRPr>
            </a:lvl5pPr>
            <a:lvl6pPr lvl="5" algn="ctr">
              <a:spcBef>
                <a:spcPts val="0"/>
              </a:spcBef>
              <a:buClr>
                <a:schemeClr val="dk1"/>
              </a:buClr>
              <a:buSzPct val="100000"/>
              <a:defRPr sz="11000">
                <a:solidFill>
                  <a:schemeClr val="dk1"/>
                </a:solidFill>
              </a:defRPr>
            </a:lvl6pPr>
            <a:lvl7pPr lvl="6" algn="ctr">
              <a:spcBef>
                <a:spcPts val="0"/>
              </a:spcBef>
              <a:buClr>
                <a:schemeClr val="dk1"/>
              </a:buClr>
              <a:buSzPct val="100000"/>
              <a:defRPr sz="11000">
                <a:solidFill>
                  <a:schemeClr val="dk1"/>
                </a:solidFill>
              </a:defRPr>
            </a:lvl7pPr>
            <a:lvl8pPr lvl="7" algn="ctr">
              <a:spcBef>
                <a:spcPts val="0"/>
              </a:spcBef>
              <a:buClr>
                <a:schemeClr val="dk1"/>
              </a:buClr>
              <a:buSzPct val="100000"/>
              <a:defRPr sz="11000">
                <a:solidFill>
                  <a:schemeClr val="dk1"/>
                </a:solidFill>
              </a:defRPr>
            </a:lvl8pPr>
            <a:lvl9pPr lvl="8" algn="ctr">
              <a:spcBef>
                <a:spcPts val="0"/>
              </a:spcBef>
              <a:buClr>
                <a:schemeClr val="dk1"/>
              </a:buClr>
              <a:buSzPct val="100000"/>
              <a:defRPr sz="11000">
                <a:solidFill>
                  <a:schemeClr val="dk1"/>
                </a:solidFill>
              </a:defRPr>
            </a:lvl9pPr>
          </a:lstStyle>
          <a:p>
            <a:endParaRPr/>
          </a:p>
        </p:txBody>
      </p:sp>
      <p:sp>
        <p:nvSpPr>
          <p:cNvPr id="48" name="Shape 48"/>
          <p:cNvSpPr txBox="1">
            <a:spLocks noGrp="1"/>
          </p:cNvSpPr>
          <p:nvPr>
            <p:ph type="body" idx="1"/>
          </p:nvPr>
        </p:nvSpPr>
        <p:spPr>
          <a:xfrm>
            <a:off x="311700" y="3224250"/>
            <a:ext cx="8520600" cy="10716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9" name="Shape 4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ru"/>
              <a:t>‹#›</a:t>
            </a:fld>
            <a:endParaRPr lang="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0"/>
        <p:cNvGrpSpPr/>
        <p:nvPr/>
      </p:nvGrpSpPr>
      <p:grpSpPr>
        <a:xfrm>
          <a:off x="0" y="0"/>
          <a:ext cx="0" cy="0"/>
          <a:chOff x="0" y="0"/>
          <a:chExt cx="0" cy="0"/>
        </a:xfrm>
      </p:grpSpPr>
      <p:sp>
        <p:nvSpPr>
          <p:cNvPr id="51" name="Shape 51"/>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ru"/>
              <a:t>‹#›</a:t>
            </a:fld>
            <a:endParaRPr lang="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bg>
      <p:bgPr>
        <a:solidFill>
          <a:schemeClr val="dk1"/>
        </a:solidFill>
        <a:effectLst/>
      </p:bgPr>
    </p:bg>
    <p:spTree>
      <p:nvGrpSpPr>
        <p:cNvPr id="1" name="Shape 14"/>
        <p:cNvGrpSpPr/>
        <p:nvPr/>
      </p:nvGrpSpPr>
      <p:grpSpPr>
        <a:xfrm>
          <a:off x="0" y="0"/>
          <a:ext cx="0" cy="0"/>
          <a:chOff x="0" y="0"/>
          <a:chExt cx="0" cy="0"/>
        </a:xfrm>
      </p:grpSpPr>
      <p:sp>
        <p:nvSpPr>
          <p:cNvPr id="15" name="Shape 15"/>
          <p:cNvSpPr txBox="1">
            <a:spLocks noGrp="1"/>
          </p:cNvSpPr>
          <p:nvPr>
            <p:ph type="title"/>
          </p:nvPr>
        </p:nvSpPr>
        <p:spPr>
          <a:xfrm>
            <a:off x="311700" y="2480550"/>
            <a:ext cx="8114400" cy="2445900"/>
          </a:xfrm>
          <a:prstGeom prst="rect">
            <a:avLst/>
          </a:prstGeom>
        </p:spPr>
        <p:txBody>
          <a:bodyPr lIns="91425" tIns="91425" rIns="91425" bIns="91425" anchor="b" anchorCtr="0"/>
          <a:lstStyle>
            <a:lvl1pPr lvl="0">
              <a:spcBef>
                <a:spcPts val="0"/>
              </a:spcBef>
              <a:buClr>
                <a:schemeClr val="lt1"/>
              </a:buClr>
              <a:buSzPct val="100000"/>
              <a:defRPr sz="6800">
                <a:solidFill>
                  <a:schemeClr val="lt1"/>
                </a:solidFill>
              </a:defRPr>
            </a:lvl1pPr>
            <a:lvl2pPr lvl="1">
              <a:spcBef>
                <a:spcPts val="0"/>
              </a:spcBef>
              <a:buClr>
                <a:schemeClr val="lt1"/>
              </a:buClr>
              <a:buSzPct val="100000"/>
              <a:defRPr sz="6800">
                <a:solidFill>
                  <a:schemeClr val="lt1"/>
                </a:solidFill>
              </a:defRPr>
            </a:lvl2pPr>
            <a:lvl3pPr lvl="2">
              <a:spcBef>
                <a:spcPts val="0"/>
              </a:spcBef>
              <a:buClr>
                <a:schemeClr val="lt1"/>
              </a:buClr>
              <a:buSzPct val="100000"/>
              <a:defRPr sz="6800">
                <a:solidFill>
                  <a:schemeClr val="lt1"/>
                </a:solidFill>
              </a:defRPr>
            </a:lvl3pPr>
            <a:lvl4pPr lvl="3">
              <a:spcBef>
                <a:spcPts val="0"/>
              </a:spcBef>
              <a:buClr>
                <a:schemeClr val="lt1"/>
              </a:buClr>
              <a:buSzPct val="100000"/>
              <a:defRPr sz="6800">
                <a:solidFill>
                  <a:schemeClr val="lt1"/>
                </a:solidFill>
              </a:defRPr>
            </a:lvl4pPr>
            <a:lvl5pPr lvl="4">
              <a:spcBef>
                <a:spcPts val="0"/>
              </a:spcBef>
              <a:buClr>
                <a:schemeClr val="lt1"/>
              </a:buClr>
              <a:buSzPct val="100000"/>
              <a:defRPr sz="6800">
                <a:solidFill>
                  <a:schemeClr val="lt1"/>
                </a:solidFill>
              </a:defRPr>
            </a:lvl5pPr>
            <a:lvl6pPr lvl="5">
              <a:spcBef>
                <a:spcPts val="0"/>
              </a:spcBef>
              <a:buClr>
                <a:schemeClr val="lt1"/>
              </a:buClr>
              <a:buSzPct val="100000"/>
              <a:defRPr sz="6800">
                <a:solidFill>
                  <a:schemeClr val="lt1"/>
                </a:solidFill>
              </a:defRPr>
            </a:lvl6pPr>
            <a:lvl7pPr lvl="6">
              <a:spcBef>
                <a:spcPts val="0"/>
              </a:spcBef>
              <a:buClr>
                <a:schemeClr val="lt1"/>
              </a:buClr>
              <a:buSzPct val="100000"/>
              <a:defRPr sz="6800">
                <a:solidFill>
                  <a:schemeClr val="lt1"/>
                </a:solidFill>
              </a:defRPr>
            </a:lvl7pPr>
            <a:lvl8pPr lvl="7">
              <a:spcBef>
                <a:spcPts val="0"/>
              </a:spcBef>
              <a:buClr>
                <a:schemeClr val="lt1"/>
              </a:buClr>
              <a:buSzPct val="100000"/>
              <a:defRPr sz="6800">
                <a:solidFill>
                  <a:schemeClr val="lt1"/>
                </a:solidFill>
              </a:defRPr>
            </a:lvl8pPr>
            <a:lvl9pPr lvl="8">
              <a:spcBef>
                <a:spcPts val="0"/>
              </a:spcBef>
              <a:buClr>
                <a:schemeClr val="lt1"/>
              </a:buClr>
              <a:buSzPct val="100000"/>
              <a:defRPr sz="6800">
                <a:solidFill>
                  <a:schemeClr val="lt1"/>
                </a:solidFill>
              </a:defRPr>
            </a:lvl9pPr>
          </a:lstStyle>
          <a:p>
            <a:endParaRPr/>
          </a:p>
        </p:txBody>
      </p:sp>
      <p:sp>
        <p:nvSpPr>
          <p:cNvPr id="16" name="Shape 16"/>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ru">
                <a:solidFill>
                  <a:schemeClr val="lt1"/>
                </a:solidFill>
              </a:rPr>
              <a:t>‹#›</a:t>
            </a:fld>
            <a:endParaRPr lang="ru">
              <a:solidFill>
                <a:schemeClr val="lt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body" idx="1"/>
          </p:nvPr>
        </p:nvSpPr>
        <p:spPr>
          <a:xfrm>
            <a:off x="311700" y="1152475"/>
            <a:ext cx="8520600" cy="3416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0" name="Shape 20"/>
          <p:cNvSpPr txBox="1">
            <a:spLocks noGrp="1"/>
          </p:cNvSpPr>
          <p:nvPr>
            <p:ph type="sldNum" idx="12"/>
          </p:nvPr>
        </p:nvSpPr>
        <p:spPr>
          <a:xfrm>
            <a:off x="2259525" y="4663225"/>
            <a:ext cx="6761700" cy="393600"/>
          </a:xfrm>
          <a:prstGeom prst="rect">
            <a:avLst/>
          </a:prstGeom>
        </p:spPr>
        <p:txBody>
          <a:bodyPr lIns="91425" tIns="91425" rIns="91425" bIns="91425" anchor="ctr" anchorCtr="0">
            <a:noAutofit/>
          </a:bodyPr>
          <a:lstStyle/>
          <a:p>
            <a:pPr lvl="0">
              <a:spcBef>
                <a:spcPts val="0"/>
              </a:spcBef>
              <a:buNone/>
            </a:pPr>
            <a:r>
              <a:rPr lang="ru" sz="800" b="1">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a:solidFill>
                  <a:srgbClr val="666666"/>
                </a:solidFill>
                <a:latin typeface="Georgia"/>
                <a:ea typeface="Georgia"/>
                <a:cs typeface="Georgia"/>
                <a:sym typeface="Georgia"/>
              </a:rPr>
              <a:t>‹#›</a:t>
            </a:fld>
            <a:endParaRPr lang="ru" sz="800">
              <a:solidFill>
                <a:srgbClr val="666666"/>
              </a:solidFill>
              <a:latin typeface="Georgia"/>
              <a:ea typeface="Georgia"/>
              <a:cs typeface="Georgia"/>
              <a:sym typeface="Georgi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3" name="Shape 23"/>
          <p:cNvSpPr txBox="1">
            <a:spLocks noGrp="1"/>
          </p:cNvSpPr>
          <p:nvPr>
            <p:ph type="body" idx="1"/>
          </p:nvPr>
        </p:nvSpPr>
        <p:spPr>
          <a:xfrm>
            <a:off x="3117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body" idx="2"/>
          </p:nvPr>
        </p:nvSpPr>
        <p:spPr>
          <a:xfrm>
            <a:off x="48324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5" name="Shape 2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ru"/>
              <a:t>‹#›</a:t>
            </a:fld>
            <a:endParaRPr lang="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6"/>
        <p:cNvGrpSpPr/>
        <p:nvPr/>
      </p:nvGrpSpPr>
      <p:grpSpPr>
        <a:xfrm>
          <a:off x="0" y="0"/>
          <a:ext cx="0" cy="0"/>
          <a:chOff x="0" y="0"/>
          <a:chExt cx="0" cy="0"/>
        </a:xfrm>
      </p:grpSpPr>
      <p:sp>
        <p:nvSpPr>
          <p:cNvPr id="27" name="Shape 27"/>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8" name="Shape 28"/>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ru"/>
              <a:t>‹#›</a:t>
            </a:fld>
            <a:endParaRPr lang="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311700" y="631800"/>
            <a:ext cx="2808000" cy="755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1" name="Shape 31"/>
          <p:cNvSpPr txBox="1">
            <a:spLocks noGrp="1"/>
          </p:cNvSpPr>
          <p:nvPr>
            <p:ph type="body" idx="1"/>
          </p:nvPr>
        </p:nvSpPr>
        <p:spPr>
          <a:xfrm>
            <a:off x="311700" y="1490875"/>
            <a:ext cx="2808000" cy="30780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2" name="Shape 32"/>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ru"/>
              <a:t>‹#›</a:t>
            </a:fld>
            <a:endParaRPr lang="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bg>
      <p:bgPr>
        <a:solidFill>
          <a:schemeClr val="accent3"/>
        </a:solidFill>
        <a:effectLst/>
      </p:bgPr>
    </p:bg>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490250" y="526350"/>
            <a:ext cx="5683800" cy="4090800"/>
          </a:xfrm>
          <a:prstGeom prst="rect">
            <a:avLst/>
          </a:prstGeom>
        </p:spPr>
        <p:txBody>
          <a:bodyPr lIns="91425" tIns="91425" rIns="91425" bIns="91425" anchor="ctr" anchorCtr="0"/>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a:endParaRPr/>
          </a:p>
        </p:txBody>
      </p:sp>
      <p:sp>
        <p:nvSpPr>
          <p:cNvPr id="35" name="Shape 3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ru">
                <a:solidFill>
                  <a:schemeClr val="lt1"/>
                </a:solidFill>
              </a:rPr>
              <a:t>‹#›</a:t>
            </a:fld>
            <a:endParaRPr lang="ru">
              <a:solidFill>
                <a:schemeClr val="lt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6"/>
        <p:cNvGrpSpPr/>
        <p:nvPr/>
      </p:nvGrpSpPr>
      <p:grpSpPr>
        <a:xfrm>
          <a:off x="0" y="0"/>
          <a:ext cx="0" cy="0"/>
          <a:chOff x="0" y="0"/>
          <a:chExt cx="0" cy="0"/>
        </a:xfrm>
      </p:grpSpPr>
      <p:sp>
        <p:nvSpPr>
          <p:cNvPr id="37" name="Shape 37"/>
          <p:cNvSpPr/>
          <p:nvPr/>
        </p:nvSpPr>
        <p:spPr>
          <a:xfrm>
            <a:off x="4572000" y="100"/>
            <a:ext cx="4572000" cy="5143500"/>
          </a:xfrm>
          <a:prstGeom prst="rect">
            <a:avLst/>
          </a:prstGeom>
          <a:solidFill>
            <a:schemeClr val="dk1"/>
          </a:solidFill>
          <a:ln>
            <a:noFill/>
          </a:ln>
        </p:spPr>
        <p:txBody>
          <a:bodyPr lIns="91425" tIns="91425" rIns="91425" bIns="91425" anchor="ctr" anchorCtr="0">
            <a:noAutofit/>
          </a:bodyPr>
          <a:lstStyle/>
          <a:p>
            <a:pPr lvl="0">
              <a:spcBef>
                <a:spcPts val="0"/>
              </a:spcBef>
              <a:buNone/>
            </a:pPr>
            <a:endParaRPr/>
          </a:p>
        </p:txBody>
      </p:sp>
      <p:cxnSp>
        <p:nvCxnSpPr>
          <p:cNvPr id="38" name="Shape 38"/>
          <p:cNvCxnSpPr/>
          <p:nvPr/>
        </p:nvCxnSpPr>
        <p:spPr>
          <a:xfrm>
            <a:off x="5029675" y="4495500"/>
            <a:ext cx="468300" cy="0"/>
          </a:xfrm>
          <a:prstGeom prst="straightConnector1">
            <a:avLst/>
          </a:prstGeom>
          <a:noFill/>
          <a:ln w="19050" cap="flat" cmpd="sng">
            <a:solidFill>
              <a:schemeClr val="lt1"/>
            </a:solidFill>
            <a:prstDash val="solid"/>
            <a:round/>
            <a:headEnd type="none" w="med" len="med"/>
            <a:tailEnd type="none" w="med" len="med"/>
          </a:ln>
        </p:spPr>
      </p:cxnSp>
      <p:sp>
        <p:nvSpPr>
          <p:cNvPr id="39" name="Shape 39"/>
          <p:cNvSpPr txBox="1">
            <a:spLocks noGrp="1"/>
          </p:cNvSpPr>
          <p:nvPr>
            <p:ph type="title"/>
          </p:nvPr>
        </p:nvSpPr>
        <p:spPr>
          <a:xfrm>
            <a:off x="265500" y="1375599"/>
            <a:ext cx="4045200" cy="1551900"/>
          </a:xfrm>
          <a:prstGeom prst="rect">
            <a:avLst/>
          </a:prstGeom>
        </p:spPr>
        <p:txBody>
          <a:bodyPr lIns="91425" tIns="91425" rIns="91425" bIns="91425" anchor="b" anchorCtr="0"/>
          <a:lstStyle>
            <a:lvl1pPr lvl="0" algn="ctr">
              <a:spcBef>
                <a:spcPts val="0"/>
              </a:spcBef>
              <a:buSzPct val="100000"/>
              <a:defRPr sz="3800"/>
            </a:lvl1pPr>
            <a:lvl2pPr lvl="1" algn="ctr">
              <a:spcBef>
                <a:spcPts val="0"/>
              </a:spcBef>
              <a:buSzPct val="100000"/>
              <a:defRPr sz="3800"/>
            </a:lvl2pPr>
            <a:lvl3pPr lvl="2" algn="ctr">
              <a:spcBef>
                <a:spcPts val="0"/>
              </a:spcBef>
              <a:buSzPct val="100000"/>
              <a:defRPr sz="3800"/>
            </a:lvl3pPr>
            <a:lvl4pPr lvl="3" algn="ctr">
              <a:spcBef>
                <a:spcPts val="0"/>
              </a:spcBef>
              <a:buSzPct val="100000"/>
              <a:defRPr sz="3800"/>
            </a:lvl4pPr>
            <a:lvl5pPr lvl="4" algn="ctr">
              <a:spcBef>
                <a:spcPts val="0"/>
              </a:spcBef>
              <a:buSzPct val="100000"/>
              <a:defRPr sz="3800"/>
            </a:lvl5pPr>
            <a:lvl6pPr lvl="5" algn="ctr">
              <a:spcBef>
                <a:spcPts val="0"/>
              </a:spcBef>
              <a:buSzPct val="100000"/>
              <a:defRPr sz="3800"/>
            </a:lvl6pPr>
            <a:lvl7pPr lvl="6" algn="ctr">
              <a:spcBef>
                <a:spcPts val="0"/>
              </a:spcBef>
              <a:buSzPct val="100000"/>
              <a:defRPr sz="3800"/>
            </a:lvl7pPr>
            <a:lvl8pPr lvl="7" algn="ctr">
              <a:spcBef>
                <a:spcPts val="0"/>
              </a:spcBef>
              <a:buSzPct val="100000"/>
              <a:defRPr sz="3800"/>
            </a:lvl8pPr>
            <a:lvl9pPr lvl="8" algn="ctr">
              <a:spcBef>
                <a:spcPts val="0"/>
              </a:spcBef>
              <a:buSzPct val="100000"/>
              <a:defRPr sz="3800"/>
            </a:lvl9pPr>
          </a:lstStyle>
          <a:p>
            <a:endParaRPr/>
          </a:p>
        </p:txBody>
      </p:sp>
      <p:sp>
        <p:nvSpPr>
          <p:cNvPr id="40" name="Shape 40"/>
          <p:cNvSpPr txBox="1">
            <a:spLocks noGrp="1"/>
          </p:cNvSpPr>
          <p:nvPr>
            <p:ph type="subTitle" idx="1"/>
          </p:nvPr>
        </p:nvSpPr>
        <p:spPr>
          <a:xfrm>
            <a:off x="265500" y="2981125"/>
            <a:ext cx="4045200" cy="1345499"/>
          </a:xfrm>
          <a:prstGeom prst="rect">
            <a:avLst/>
          </a:prstGeom>
        </p:spPr>
        <p:txBody>
          <a:bodyPr lIns="91425" tIns="91425" rIns="91425" bIns="91425" anchor="t" anchorCtr="0"/>
          <a:lstStyle>
            <a:lvl1pPr lvl="0" algn="ctr">
              <a:lnSpc>
                <a:spcPct val="100000"/>
              </a:lnSpc>
              <a:spcBef>
                <a:spcPts val="0"/>
              </a:spcBef>
              <a:spcAft>
                <a:spcPts val="0"/>
              </a:spcAft>
              <a:buNone/>
              <a:defRPr/>
            </a:lvl1pPr>
            <a:lvl2pPr lvl="1" algn="ctr">
              <a:lnSpc>
                <a:spcPct val="100000"/>
              </a:lnSpc>
              <a:spcBef>
                <a:spcPts val="0"/>
              </a:spcBef>
              <a:spcAft>
                <a:spcPts val="0"/>
              </a:spcAft>
              <a:buSzPct val="100000"/>
              <a:buNone/>
              <a:defRPr sz="1800"/>
            </a:lvl2pPr>
            <a:lvl3pPr lvl="2" algn="ctr">
              <a:lnSpc>
                <a:spcPct val="100000"/>
              </a:lnSpc>
              <a:spcBef>
                <a:spcPts val="0"/>
              </a:spcBef>
              <a:spcAft>
                <a:spcPts val="0"/>
              </a:spcAft>
              <a:buSzPct val="100000"/>
              <a:buNone/>
              <a:defRPr sz="1800"/>
            </a:lvl3pPr>
            <a:lvl4pPr lvl="3" algn="ctr">
              <a:lnSpc>
                <a:spcPct val="100000"/>
              </a:lnSpc>
              <a:spcBef>
                <a:spcPts val="0"/>
              </a:spcBef>
              <a:spcAft>
                <a:spcPts val="0"/>
              </a:spcAft>
              <a:buSzPct val="100000"/>
              <a:buNone/>
              <a:defRPr sz="1800"/>
            </a:lvl4pPr>
            <a:lvl5pPr lvl="4" algn="ctr">
              <a:lnSpc>
                <a:spcPct val="100000"/>
              </a:lnSpc>
              <a:spcBef>
                <a:spcPts val="0"/>
              </a:spcBef>
              <a:spcAft>
                <a:spcPts val="0"/>
              </a:spcAft>
              <a:buSzPct val="100000"/>
              <a:buNone/>
              <a:defRPr sz="1800"/>
            </a:lvl5pPr>
            <a:lvl6pPr lvl="5" algn="ctr">
              <a:lnSpc>
                <a:spcPct val="100000"/>
              </a:lnSpc>
              <a:spcBef>
                <a:spcPts val="0"/>
              </a:spcBef>
              <a:spcAft>
                <a:spcPts val="0"/>
              </a:spcAft>
              <a:buSzPct val="100000"/>
              <a:buNone/>
              <a:defRPr sz="1800"/>
            </a:lvl6pPr>
            <a:lvl7pPr lvl="6" algn="ctr">
              <a:lnSpc>
                <a:spcPct val="100000"/>
              </a:lnSpc>
              <a:spcBef>
                <a:spcPts val="0"/>
              </a:spcBef>
              <a:spcAft>
                <a:spcPts val="0"/>
              </a:spcAft>
              <a:buSzPct val="100000"/>
              <a:buNone/>
              <a:defRPr sz="1800"/>
            </a:lvl7pPr>
            <a:lvl8pPr lvl="7" algn="ctr">
              <a:lnSpc>
                <a:spcPct val="100000"/>
              </a:lnSpc>
              <a:spcBef>
                <a:spcPts val="0"/>
              </a:spcBef>
              <a:spcAft>
                <a:spcPts val="0"/>
              </a:spcAft>
              <a:buSzPct val="100000"/>
              <a:buNone/>
              <a:defRPr sz="1800"/>
            </a:lvl8pPr>
            <a:lvl9pPr lvl="8" algn="ctr">
              <a:lnSpc>
                <a:spcPct val="100000"/>
              </a:lnSpc>
              <a:spcBef>
                <a:spcPts val="0"/>
              </a:spcBef>
              <a:spcAft>
                <a:spcPts val="0"/>
              </a:spcAft>
              <a:buSzPct val="100000"/>
              <a:buNone/>
              <a:defRPr sz="1800"/>
            </a:lvl9pPr>
          </a:lstStyle>
          <a:p>
            <a:endParaRPr/>
          </a:p>
        </p:txBody>
      </p:sp>
      <p:sp>
        <p:nvSpPr>
          <p:cNvPr id="41" name="Shape 41"/>
          <p:cNvSpPr txBox="1">
            <a:spLocks noGrp="1"/>
          </p:cNvSpPr>
          <p:nvPr>
            <p:ph type="body" idx="2"/>
          </p:nvPr>
        </p:nvSpPr>
        <p:spPr>
          <a:xfrm>
            <a:off x="4939500" y="724200"/>
            <a:ext cx="3837000" cy="3695100"/>
          </a:xfrm>
          <a:prstGeom prst="rect">
            <a:avLst/>
          </a:prstGeom>
        </p:spPr>
        <p:txBody>
          <a:bodyPr lIns="91425" tIns="91425" rIns="91425" bIns="91425" anchor="ctr" anchorCtr="0"/>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a:endParaRPr/>
          </a:p>
        </p:txBody>
      </p:sp>
      <p:sp>
        <p:nvSpPr>
          <p:cNvPr id="42" name="Shape 42"/>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ru">
                <a:solidFill>
                  <a:schemeClr val="lt1"/>
                </a:solidFill>
              </a:rPr>
              <a:t>‹#›</a:t>
            </a:fld>
            <a:endParaRPr lang="ru">
              <a:solidFill>
                <a:schemeClr val="lt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3"/>
        <p:cNvGrpSpPr/>
        <p:nvPr/>
      </p:nvGrpSpPr>
      <p:grpSpPr>
        <a:xfrm>
          <a:off x="0" y="0"/>
          <a:ext cx="0" cy="0"/>
          <a:chOff x="0" y="0"/>
          <a:chExt cx="0" cy="0"/>
        </a:xfrm>
      </p:grpSpPr>
      <p:sp>
        <p:nvSpPr>
          <p:cNvPr id="44" name="Shape 44"/>
          <p:cNvSpPr txBox="1">
            <a:spLocks noGrp="1"/>
          </p:cNvSpPr>
          <p:nvPr>
            <p:ph type="body" idx="1"/>
          </p:nvPr>
        </p:nvSpPr>
        <p:spPr>
          <a:xfrm>
            <a:off x="319500" y="4233725"/>
            <a:ext cx="5998800" cy="598800"/>
          </a:xfrm>
          <a:prstGeom prst="rect">
            <a:avLst/>
          </a:prstGeom>
        </p:spPr>
        <p:txBody>
          <a:bodyPr lIns="91425" tIns="91425" rIns="91425" bIns="91425" anchor="ctr" anchorCtr="0"/>
          <a:lstStyle>
            <a:lvl1pPr lvl="0">
              <a:lnSpc>
                <a:spcPct val="100000"/>
              </a:lnSpc>
              <a:spcBef>
                <a:spcPts val="0"/>
              </a:spcBef>
              <a:spcAft>
                <a:spcPts val="0"/>
              </a:spcAft>
              <a:buClr>
                <a:schemeClr val="accent3"/>
              </a:buClr>
              <a:buFont typeface="Alfa Slab One"/>
              <a:buNone/>
              <a:defRPr>
                <a:solidFill>
                  <a:schemeClr val="accent3"/>
                </a:solidFill>
                <a:latin typeface="Alfa Slab One"/>
                <a:ea typeface="Alfa Slab One"/>
                <a:cs typeface="Alfa Slab One"/>
                <a:sym typeface="Alfa Slab One"/>
              </a:defRPr>
            </a:lvl1pPr>
          </a:lstStyle>
          <a:p>
            <a:endParaRPr/>
          </a:p>
        </p:txBody>
      </p:sp>
      <p:sp>
        <p:nvSpPr>
          <p:cNvPr id="45" name="Shape 4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ru"/>
              <a:t>‹#›</a:t>
            </a:fld>
            <a:endParaRPr lang="ru"/>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lvl="0">
              <a:spcBef>
                <a:spcPts val="0"/>
              </a:spcBef>
              <a:buClr>
                <a:schemeClr val="accent3"/>
              </a:buClr>
              <a:buSzPct val="100000"/>
              <a:buFont typeface="Alfa Slab One"/>
              <a:buNone/>
              <a:defRPr sz="3000">
                <a:solidFill>
                  <a:schemeClr val="accent3"/>
                </a:solidFill>
                <a:latin typeface="Alfa Slab One"/>
                <a:ea typeface="Alfa Slab One"/>
                <a:cs typeface="Alfa Slab One"/>
                <a:sym typeface="Alfa Slab One"/>
              </a:defRPr>
            </a:lvl1pPr>
            <a:lvl2pPr lvl="1">
              <a:spcBef>
                <a:spcPts val="0"/>
              </a:spcBef>
              <a:buClr>
                <a:schemeClr val="accent3"/>
              </a:buClr>
              <a:buSzPct val="100000"/>
              <a:buFont typeface="Alfa Slab One"/>
              <a:buNone/>
              <a:defRPr sz="3000">
                <a:solidFill>
                  <a:schemeClr val="accent3"/>
                </a:solidFill>
                <a:latin typeface="Alfa Slab One"/>
                <a:ea typeface="Alfa Slab One"/>
                <a:cs typeface="Alfa Slab One"/>
                <a:sym typeface="Alfa Slab One"/>
              </a:defRPr>
            </a:lvl2pPr>
            <a:lvl3pPr lvl="2">
              <a:spcBef>
                <a:spcPts val="0"/>
              </a:spcBef>
              <a:buClr>
                <a:schemeClr val="accent3"/>
              </a:buClr>
              <a:buSzPct val="100000"/>
              <a:buFont typeface="Alfa Slab One"/>
              <a:buNone/>
              <a:defRPr sz="3000">
                <a:solidFill>
                  <a:schemeClr val="accent3"/>
                </a:solidFill>
                <a:latin typeface="Alfa Slab One"/>
                <a:ea typeface="Alfa Slab One"/>
                <a:cs typeface="Alfa Slab One"/>
                <a:sym typeface="Alfa Slab One"/>
              </a:defRPr>
            </a:lvl3pPr>
            <a:lvl4pPr lvl="3">
              <a:spcBef>
                <a:spcPts val="0"/>
              </a:spcBef>
              <a:buClr>
                <a:schemeClr val="accent3"/>
              </a:buClr>
              <a:buSzPct val="100000"/>
              <a:buFont typeface="Alfa Slab One"/>
              <a:buNone/>
              <a:defRPr sz="3000">
                <a:solidFill>
                  <a:schemeClr val="accent3"/>
                </a:solidFill>
                <a:latin typeface="Alfa Slab One"/>
                <a:ea typeface="Alfa Slab One"/>
                <a:cs typeface="Alfa Slab One"/>
                <a:sym typeface="Alfa Slab One"/>
              </a:defRPr>
            </a:lvl4pPr>
            <a:lvl5pPr lvl="4">
              <a:spcBef>
                <a:spcPts val="0"/>
              </a:spcBef>
              <a:buClr>
                <a:schemeClr val="accent3"/>
              </a:buClr>
              <a:buSzPct val="100000"/>
              <a:buFont typeface="Alfa Slab One"/>
              <a:buNone/>
              <a:defRPr sz="3000">
                <a:solidFill>
                  <a:schemeClr val="accent3"/>
                </a:solidFill>
                <a:latin typeface="Alfa Slab One"/>
                <a:ea typeface="Alfa Slab One"/>
                <a:cs typeface="Alfa Slab One"/>
                <a:sym typeface="Alfa Slab One"/>
              </a:defRPr>
            </a:lvl5pPr>
            <a:lvl6pPr lvl="5">
              <a:spcBef>
                <a:spcPts val="0"/>
              </a:spcBef>
              <a:buClr>
                <a:schemeClr val="accent3"/>
              </a:buClr>
              <a:buSzPct val="100000"/>
              <a:buFont typeface="Alfa Slab One"/>
              <a:buNone/>
              <a:defRPr sz="3000">
                <a:solidFill>
                  <a:schemeClr val="accent3"/>
                </a:solidFill>
                <a:latin typeface="Alfa Slab One"/>
                <a:ea typeface="Alfa Slab One"/>
                <a:cs typeface="Alfa Slab One"/>
                <a:sym typeface="Alfa Slab One"/>
              </a:defRPr>
            </a:lvl6pPr>
            <a:lvl7pPr lvl="6">
              <a:spcBef>
                <a:spcPts val="0"/>
              </a:spcBef>
              <a:buClr>
                <a:schemeClr val="accent3"/>
              </a:buClr>
              <a:buSzPct val="100000"/>
              <a:buFont typeface="Alfa Slab One"/>
              <a:buNone/>
              <a:defRPr sz="3000">
                <a:solidFill>
                  <a:schemeClr val="accent3"/>
                </a:solidFill>
                <a:latin typeface="Alfa Slab One"/>
                <a:ea typeface="Alfa Slab One"/>
                <a:cs typeface="Alfa Slab One"/>
                <a:sym typeface="Alfa Slab One"/>
              </a:defRPr>
            </a:lvl7pPr>
            <a:lvl8pPr lvl="7">
              <a:spcBef>
                <a:spcPts val="0"/>
              </a:spcBef>
              <a:buClr>
                <a:schemeClr val="accent3"/>
              </a:buClr>
              <a:buSzPct val="100000"/>
              <a:buFont typeface="Alfa Slab One"/>
              <a:buNone/>
              <a:defRPr sz="3000">
                <a:solidFill>
                  <a:schemeClr val="accent3"/>
                </a:solidFill>
                <a:latin typeface="Alfa Slab One"/>
                <a:ea typeface="Alfa Slab One"/>
                <a:cs typeface="Alfa Slab One"/>
                <a:sym typeface="Alfa Slab One"/>
              </a:defRPr>
            </a:lvl8pPr>
            <a:lvl9pPr lvl="8">
              <a:spcBef>
                <a:spcPts val="0"/>
              </a:spcBef>
              <a:buClr>
                <a:schemeClr val="accent3"/>
              </a:buClr>
              <a:buSzPct val="100000"/>
              <a:buFont typeface="Alfa Slab One"/>
              <a:buNone/>
              <a:defRPr sz="3000">
                <a:solidFill>
                  <a:schemeClr val="accent3"/>
                </a:solidFill>
                <a:latin typeface="Alfa Slab One"/>
                <a:ea typeface="Alfa Slab One"/>
                <a:cs typeface="Alfa Slab One"/>
                <a:sym typeface="Alfa Slab One"/>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buFont typeface="Proxima Nova"/>
              <a:defRPr sz="1800">
                <a:solidFill>
                  <a:schemeClr val="dk2"/>
                </a:solidFill>
                <a:latin typeface="Proxima Nova"/>
                <a:ea typeface="Proxima Nova"/>
                <a:cs typeface="Proxima Nova"/>
                <a:sym typeface="Proxima Nova"/>
              </a:defRPr>
            </a:lvl1pPr>
            <a:lvl2pPr lvl="1">
              <a:lnSpc>
                <a:spcPct val="115000"/>
              </a:lnSpc>
              <a:spcBef>
                <a:spcPts val="0"/>
              </a:spcBef>
              <a:spcAft>
                <a:spcPts val="1600"/>
              </a:spcAft>
              <a:buClr>
                <a:schemeClr val="dk2"/>
              </a:buClr>
              <a:buFont typeface="Proxima Nova"/>
              <a:defRPr>
                <a:solidFill>
                  <a:schemeClr val="dk2"/>
                </a:solidFill>
                <a:latin typeface="Proxima Nova"/>
                <a:ea typeface="Proxima Nova"/>
                <a:cs typeface="Proxima Nova"/>
                <a:sym typeface="Proxima Nova"/>
              </a:defRPr>
            </a:lvl2pPr>
            <a:lvl3pPr lvl="2">
              <a:lnSpc>
                <a:spcPct val="115000"/>
              </a:lnSpc>
              <a:spcBef>
                <a:spcPts val="0"/>
              </a:spcBef>
              <a:spcAft>
                <a:spcPts val="1600"/>
              </a:spcAft>
              <a:buClr>
                <a:schemeClr val="dk2"/>
              </a:buClr>
              <a:buFont typeface="Proxima Nova"/>
              <a:defRPr>
                <a:solidFill>
                  <a:schemeClr val="dk2"/>
                </a:solidFill>
                <a:latin typeface="Proxima Nova"/>
                <a:ea typeface="Proxima Nova"/>
                <a:cs typeface="Proxima Nova"/>
                <a:sym typeface="Proxima Nova"/>
              </a:defRPr>
            </a:lvl3pPr>
            <a:lvl4pPr lvl="3">
              <a:lnSpc>
                <a:spcPct val="115000"/>
              </a:lnSpc>
              <a:spcBef>
                <a:spcPts val="0"/>
              </a:spcBef>
              <a:spcAft>
                <a:spcPts val="1600"/>
              </a:spcAft>
              <a:buClr>
                <a:schemeClr val="dk2"/>
              </a:buClr>
              <a:buFont typeface="Proxima Nova"/>
              <a:defRPr>
                <a:solidFill>
                  <a:schemeClr val="dk2"/>
                </a:solidFill>
                <a:latin typeface="Proxima Nova"/>
                <a:ea typeface="Proxima Nova"/>
                <a:cs typeface="Proxima Nova"/>
                <a:sym typeface="Proxima Nova"/>
              </a:defRPr>
            </a:lvl4pPr>
            <a:lvl5pPr lvl="4">
              <a:lnSpc>
                <a:spcPct val="115000"/>
              </a:lnSpc>
              <a:spcBef>
                <a:spcPts val="0"/>
              </a:spcBef>
              <a:spcAft>
                <a:spcPts val="1600"/>
              </a:spcAft>
              <a:buClr>
                <a:schemeClr val="dk2"/>
              </a:buClr>
              <a:buFont typeface="Proxima Nova"/>
              <a:defRPr>
                <a:solidFill>
                  <a:schemeClr val="dk2"/>
                </a:solidFill>
                <a:latin typeface="Proxima Nova"/>
                <a:ea typeface="Proxima Nova"/>
                <a:cs typeface="Proxima Nova"/>
                <a:sym typeface="Proxima Nova"/>
              </a:defRPr>
            </a:lvl5pPr>
            <a:lvl6pPr lvl="5">
              <a:lnSpc>
                <a:spcPct val="115000"/>
              </a:lnSpc>
              <a:spcBef>
                <a:spcPts val="0"/>
              </a:spcBef>
              <a:spcAft>
                <a:spcPts val="1600"/>
              </a:spcAft>
              <a:buClr>
                <a:schemeClr val="dk2"/>
              </a:buClr>
              <a:buFont typeface="Proxima Nova"/>
              <a:defRPr>
                <a:solidFill>
                  <a:schemeClr val="dk2"/>
                </a:solidFill>
                <a:latin typeface="Proxima Nova"/>
                <a:ea typeface="Proxima Nova"/>
                <a:cs typeface="Proxima Nova"/>
                <a:sym typeface="Proxima Nova"/>
              </a:defRPr>
            </a:lvl6pPr>
            <a:lvl7pPr lvl="6">
              <a:lnSpc>
                <a:spcPct val="115000"/>
              </a:lnSpc>
              <a:spcBef>
                <a:spcPts val="0"/>
              </a:spcBef>
              <a:spcAft>
                <a:spcPts val="1600"/>
              </a:spcAft>
              <a:buClr>
                <a:schemeClr val="dk2"/>
              </a:buClr>
              <a:buFont typeface="Proxima Nova"/>
              <a:defRPr>
                <a:solidFill>
                  <a:schemeClr val="dk2"/>
                </a:solidFill>
                <a:latin typeface="Proxima Nova"/>
                <a:ea typeface="Proxima Nova"/>
                <a:cs typeface="Proxima Nova"/>
                <a:sym typeface="Proxima Nova"/>
              </a:defRPr>
            </a:lvl7pPr>
            <a:lvl8pPr lvl="7">
              <a:lnSpc>
                <a:spcPct val="115000"/>
              </a:lnSpc>
              <a:spcBef>
                <a:spcPts val="0"/>
              </a:spcBef>
              <a:spcAft>
                <a:spcPts val="1600"/>
              </a:spcAft>
              <a:buClr>
                <a:schemeClr val="dk2"/>
              </a:buClr>
              <a:buFont typeface="Proxima Nova"/>
              <a:defRPr>
                <a:solidFill>
                  <a:schemeClr val="dk2"/>
                </a:solidFill>
                <a:latin typeface="Proxima Nova"/>
                <a:ea typeface="Proxima Nova"/>
                <a:cs typeface="Proxima Nova"/>
                <a:sym typeface="Proxima Nova"/>
              </a:defRPr>
            </a:lvl8pPr>
            <a:lvl9pPr lvl="8">
              <a:lnSpc>
                <a:spcPct val="115000"/>
              </a:lnSpc>
              <a:spcBef>
                <a:spcPts val="0"/>
              </a:spcBef>
              <a:spcAft>
                <a:spcPts val="1600"/>
              </a:spcAft>
              <a:buClr>
                <a:schemeClr val="dk2"/>
              </a:buClr>
              <a:buFont typeface="Proxima Nova"/>
              <a:defRPr>
                <a:solidFill>
                  <a:schemeClr val="dk2"/>
                </a:solidFill>
                <a:latin typeface="Proxima Nova"/>
                <a:ea typeface="Proxima Nova"/>
                <a:cs typeface="Proxima Nova"/>
                <a:sym typeface="Proxima Nova"/>
              </a:defRPr>
            </a:lvl9pPr>
          </a:lstStyle>
          <a:p>
            <a:endParaRPr/>
          </a:p>
        </p:txBody>
      </p:sp>
      <p:sp>
        <p:nvSpPr>
          <p:cNvPr id="8" name="Shape 8"/>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ru" sz="1000">
                <a:solidFill>
                  <a:schemeClr val="dk2"/>
                </a:solidFill>
                <a:latin typeface="Proxima Nova"/>
                <a:ea typeface="Proxima Nova"/>
                <a:cs typeface="Proxima Nova"/>
                <a:sym typeface="Proxima Nova"/>
              </a:rPr>
              <a:t>‹#›</a:t>
            </a:fld>
            <a:endParaRPr lang="ru" sz="1000">
              <a:solidFill>
                <a:schemeClr val="dk2"/>
              </a:solidFill>
              <a:latin typeface="Proxima Nova"/>
              <a:ea typeface="Proxima Nova"/>
              <a:cs typeface="Proxima Nova"/>
              <a:sym typeface="Proxima Nova"/>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tiff"/></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8.jpg"/><Relationship Id="rId5" Type="http://schemas.openxmlformats.org/officeDocument/2006/relationships/image" Target="../media/image11.png"/><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8.jpg"/><Relationship Id="rId5" Type="http://schemas.openxmlformats.org/officeDocument/2006/relationships/image" Target="../media/image11.png"/><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8.jpg"/><Relationship Id="rId5" Type="http://schemas.openxmlformats.org/officeDocument/2006/relationships/image" Target="../media/image11.png"/><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tiff"/><Relationship Id="rId4" Type="http://schemas.openxmlformats.org/officeDocument/2006/relationships/image" Target="../media/image4.png"/><Relationship Id="rId5" Type="http://schemas.openxmlformats.org/officeDocument/2006/relationships/image" Target="../media/image5.tiff"/><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jpg"/><Relationship Id="rId6" Type="http://schemas.openxmlformats.org/officeDocument/2006/relationships/image" Target="../media/image9.png"/><Relationship Id="rId7" Type="http://schemas.openxmlformats.org/officeDocument/2006/relationships/image" Target="../media/image10.png"/><Relationship Id="rId8" Type="http://schemas.openxmlformats.org/officeDocument/2006/relationships/image" Target="../media/image11.png"/><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tiff"/><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2.jp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19.png"/><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Shape 56"/>
          <p:cNvSpPr txBox="1">
            <a:spLocks noGrp="1"/>
          </p:cNvSpPr>
          <p:nvPr>
            <p:ph type="ctrTitle"/>
          </p:nvPr>
        </p:nvSpPr>
        <p:spPr>
          <a:xfrm>
            <a:off x="311700" y="801265"/>
            <a:ext cx="8520600" cy="1957800"/>
          </a:xfrm>
          <a:prstGeom prst="rect">
            <a:avLst/>
          </a:prstGeom>
          <a:noFill/>
          <a:ln>
            <a:noFill/>
          </a:ln>
        </p:spPr>
        <p:txBody>
          <a:bodyPr lIns="91425" tIns="91425" rIns="91425" bIns="91425" anchor="b" anchorCtr="0">
            <a:noAutofit/>
          </a:bodyPr>
          <a:lstStyle/>
          <a:p>
            <a:pPr lvl="0" rtl="0">
              <a:lnSpc>
                <a:spcPct val="115000"/>
              </a:lnSpc>
              <a:spcBef>
                <a:spcPts val="0"/>
              </a:spcBef>
              <a:buNone/>
            </a:pPr>
            <a:r>
              <a:rPr lang="ru" sz="2200" b="1" dirty="0">
                <a:latin typeface="Georgia"/>
                <a:ea typeface="Georgia"/>
                <a:cs typeface="Georgia"/>
                <a:sym typeface="Georgia"/>
              </a:rPr>
              <a:t>Построение иерархии аспектов по пользовательским отзывам об электронных устройствах</a:t>
            </a:r>
          </a:p>
          <a:p>
            <a:pPr lvl="0">
              <a:spcBef>
                <a:spcPts val="0"/>
              </a:spcBef>
              <a:buNone/>
            </a:pPr>
            <a:r>
              <a:rPr lang="ru" sz="2200" b="1" dirty="0">
                <a:latin typeface="Georgia"/>
                <a:ea typeface="Georgia"/>
                <a:cs typeface="Georgia"/>
                <a:sym typeface="Georgia"/>
              </a:rPr>
              <a:t>Building Aspect Hierarchy Based on User Reviews about Electronic Devices</a:t>
            </a:r>
          </a:p>
        </p:txBody>
      </p:sp>
      <p:sp>
        <p:nvSpPr>
          <p:cNvPr id="57" name="Shape 57"/>
          <p:cNvSpPr txBox="1">
            <a:spLocks noGrp="1"/>
          </p:cNvSpPr>
          <p:nvPr>
            <p:ph type="subTitle" idx="1"/>
          </p:nvPr>
        </p:nvSpPr>
        <p:spPr>
          <a:xfrm>
            <a:off x="311700" y="3429774"/>
            <a:ext cx="8520600" cy="733500"/>
          </a:xfrm>
          <a:prstGeom prst="rect">
            <a:avLst/>
          </a:prstGeom>
        </p:spPr>
        <p:txBody>
          <a:bodyPr lIns="91425" tIns="91425" rIns="91425" bIns="91425" anchor="t" anchorCtr="0">
            <a:noAutofit/>
          </a:bodyPr>
          <a:lstStyle/>
          <a:p>
            <a:pPr lvl="0" algn="l" rtl="0">
              <a:lnSpc>
                <a:spcPct val="115000"/>
              </a:lnSpc>
              <a:spcBef>
                <a:spcPts val="0"/>
              </a:spcBef>
              <a:buNone/>
            </a:pPr>
            <a:r>
              <a:rPr lang="ru" sz="1200" dirty="0">
                <a:solidFill>
                  <a:srgbClr val="000000"/>
                </a:solidFill>
                <a:latin typeface="Georgia"/>
                <a:ea typeface="Georgia"/>
                <a:cs typeface="Georgia"/>
                <a:sym typeface="Georgia"/>
              </a:rPr>
              <a:t>Автор: Репина Анастасия Андреевна БПИ143</a:t>
            </a:r>
          </a:p>
          <a:p>
            <a:pPr marL="1071563" lvl="0" indent="-1063625" algn="l" rtl="0">
              <a:lnSpc>
                <a:spcPct val="115000"/>
              </a:lnSpc>
              <a:spcBef>
                <a:spcPts val="0"/>
              </a:spcBef>
              <a:buNone/>
            </a:pPr>
            <a:r>
              <a:rPr lang="ru" sz="1200" dirty="0">
                <a:solidFill>
                  <a:srgbClr val="000000"/>
                </a:solidFill>
                <a:latin typeface="Georgia"/>
                <a:ea typeface="Georgia"/>
                <a:cs typeface="Georgia"/>
                <a:sym typeface="Georgia"/>
              </a:rPr>
              <a:t>Руководители: Андрианов И.А., младший научный сотрудник, </a:t>
            </a:r>
          </a:p>
          <a:p>
            <a:pPr marL="1071563" lvl="0" algn="l" rtl="0">
              <a:lnSpc>
                <a:spcPct val="115000"/>
              </a:lnSpc>
              <a:spcBef>
                <a:spcPts val="0"/>
              </a:spcBef>
              <a:buNone/>
            </a:pPr>
            <a:r>
              <a:rPr lang="ru" sz="1200" dirty="0">
                <a:solidFill>
                  <a:srgbClr val="000000"/>
                </a:solidFill>
                <a:latin typeface="Georgia"/>
                <a:ea typeface="Georgia"/>
                <a:cs typeface="Georgia"/>
                <a:sym typeface="Georgia"/>
              </a:rPr>
              <a:t>Турдаков Д.Ю., доцент факультета компьютерных наук </a:t>
            </a:r>
            <a:r>
              <a:rPr lang="ru" sz="1200" dirty="0" smtClean="0">
                <a:solidFill>
                  <a:srgbClr val="000000"/>
                </a:solidFill>
                <a:latin typeface="Georgia"/>
                <a:ea typeface="Georgia"/>
                <a:cs typeface="Georgia"/>
                <a:sym typeface="Georgia"/>
              </a:rPr>
              <a:t>базово</a:t>
            </a:r>
            <a:r>
              <a:rPr lang="ru-RU" sz="1200" dirty="0" smtClean="0">
                <a:solidFill>
                  <a:srgbClr val="000000"/>
                </a:solidFill>
                <a:latin typeface="Georgia"/>
                <a:ea typeface="Georgia"/>
                <a:cs typeface="Georgia"/>
                <a:sym typeface="Georgia"/>
              </a:rPr>
              <a:t>й </a:t>
            </a:r>
            <a:r>
              <a:rPr lang="ru" sz="1200" dirty="0" smtClean="0">
                <a:solidFill>
                  <a:srgbClr val="000000"/>
                </a:solidFill>
                <a:latin typeface="Georgia"/>
                <a:ea typeface="Georgia"/>
                <a:cs typeface="Georgia"/>
                <a:sym typeface="Georgia"/>
              </a:rPr>
              <a:t>кафедры </a:t>
            </a:r>
            <a:r>
              <a:rPr lang="ru" sz="1200" dirty="0">
                <a:solidFill>
                  <a:srgbClr val="000000"/>
                </a:solidFill>
                <a:latin typeface="Georgia"/>
                <a:ea typeface="Georgia"/>
                <a:cs typeface="Georgia"/>
                <a:sym typeface="Georgia"/>
              </a:rPr>
              <a:t>«Системное программирование» НИУ ВШЭ, канд. физ.-мат. наук </a:t>
            </a:r>
          </a:p>
          <a:p>
            <a:pPr lvl="0">
              <a:spcBef>
                <a:spcPts val="0"/>
              </a:spcBef>
              <a:buNone/>
            </a:pPr>
            <a:endParaRPr sz="1200" dirty="0">
              <a:solidFill>
                <a:srgbClr val="000000"/>
              </a:solidFill>
              <a:latin typeface="Georgia"/>
              <a:ea typeface="Georgia"/>
              <a:cs typeface="Georgia"/>
              <a:sym typeface="Georgia"/>
            </a:endParaRPr>
          </a:p>
        </p:txBody>
      </p:sp>
      <p:sp>
        <p:nvSpPr>
          <p:cNvPr id="58" name="Shape 58"/>
          <p:cNvSpPr txBox="1"/>
          <p:nvPr/>
        </p:nvSpPr>
        <p:spPr>
          <a:xfrm>
            <a:off x="986700" y="114900"/>
            <a:ext cx="7170600" cy="733500"/>
          </a:xfrm>
          <a:prstGeom prst="rect">
            <a:avLst/>
          </a:prstGeom>
          <a:noFill/>
          <a:ln>
            <a:noFill/>
          </a:ln>
        </p:spPr>
        <p:txBody>
          <a:bodyPr lIns="91425" tIns="91425" rIns="91425" bIns="91425" anchor="ctr" anchorCtr="0">
            <a:noAutofit/>
          </a:bodyPr>
          <a:lstStyle/>
          <a:p>
            <a:pPr lvl="0" algn="ctr" rtl="0">
              <a:lnSpc>
                <a:spcPct val="115000"/>
              </a:lnSpc>
              <a:spcBef>
                <a:spcPts val="0"/>
              </a:spcBef>
              <a:buNone/>
            </a:pPr>
            <a:r>
              <a:rPr lang="ru" sz="1200" dirty="0">
                <a:latin typeface="Georgia"/>
                <a:ea typeface="Georgia"/>
                <a:cs typeface="Georgia"/>
                <a:sym typeface="Georgia"/>
              </a:rPr>
              <a:t>Факультет компьютерных наук</a:t>
            </a:r>
          </a:p>
          <a:p>
            <a:pPr lvl="0" algn="ctr" rtl="0">
              <a:lnSpc>
                <a:spcPct val="115000"/>
              </a:lnSpc>
              <a:spcBef>
                <a:spcPts val="0"/>
              </a:spcBef>
              <a:buNone/>
            </a:pPr>
            <a:r>
              <a:rPr lang="ru" sz="1200" dirty="0">
                <a:latin typeface="Georgia"/>
                <a:ea typeface="Georgia"/>
                <a:cs typeface="Georgia"/>
                <a:sym typeface="Georgia"/>
              </a:rPr>
              <a:t>Департамент программной инженерии</a:t>
            </a:r>
          </a:p>
          <a:p>
            <a:pPr lvl="0" algn="ctr" rtl="0">
              <a:lnSpc>
                <a:spcPct val="115000"/>
              </a:lnSpc>
              <a:spcBef>
                <a:spcPts val="0"/>
              </a:spcBef>
              <a:buNone/>
            </a:pPr>
            <a:r>
              <a:rPr lang="ru" sz="1200" dirty="0">
                <a:latin typeface="Georgia"/>
                <a:ea typeface="Georgia"/>
                <a:cs typeface="Georgia"/>
                <a:sym typeface="Georgia"/>
              </a:rPr>
              <a:t>Курсовая работа</a:t>
            </a:r>
          </a:p>
        </p:txBody>
      </p:sp>
      <p:pic>
        <p:nvPicPr>
          <p:cNvPr id="2" name="Рисунок 1"/>
          <p:cNvPicPr>
            <a:picLocks noChangeAspect="1"/>
          </p:cNvPicPr>
          <p:nvPr/>
        </p:nvPicPr>
        <p:blipFill rotWithShape="1">
          <a:blip r:embed="rId3"/>
          <a:srcRect b="17628"/>
          <a:stretch/>
        </p:blipFill>
        <p:spPr>
          <a:xfrm>
            <a:off x="423049" y="114900"/>
            <a:ext cx="1127301" cy="897837"/>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hape 108"/>
          <p:cNvSpPr txBox="1"/>
          <p:nvPr/>
        </p:nvSpPr>
        <p:spPr>
          <a:xfrm>
            <a:off x="1036198" y="3021378"/>
            <a:ext cx="2026800" cy="841200"/>
          </a:xfrm>
          <a:prstGeom prst="rect">
            <a:avLst/>
          </a:prstGeom>
          <a:noFill/>
          <a:ln>
            <a:noFill/>
          </a:ln>
        </p:spPr>
        <p:txBody>
          <a:bodyPr lIns="91425" tIns="91425" rIns="91425" bIns="91425" anchor="t" anchorCtr="0">
            <a:noAutofit/>
          </a:bodyPr>
          <a:lstStyle/>
          <a:p>
            <a:pPr lvl="0" algn="ctr">
              <a:spcBef>
                <a:spcPts val="0"/>
              </a:spcBef>
              <a:buNone/>
            </a:pPr>
            <a:r>
              <a:rPr lang="ru-RU" smtClean="0">
                <a:latin typeface="Georgia"/>
                <a:ea typeface="Georgia"/>
                <a:cs typeface="Georgia"/>
                <a:sym typeface="Georgia"/>
              </a:rPr>
              <a:t>Удаление дублей</a:t>
            </a:r>
            <a:endParaRPr lang="ru" dirty="0">
              <a:latin typeface="Georgia"/>
              <a:ea typeface="Georgia"/>
              <a:cs typeface="Georgia"/>
              <a:sym typeface="Georgia"/>
            </a:endParaRPr>
          </a:p>
        </p:txBody>
      </p:sp>
      <p:sp>
        <p:nvSpPr>
          <p:cNvPr id="2" name="Заголовок 1"/>
          <p:cNvSpPr>
            <a:spLocks noGrp="1"/>
          </p:cNvSpPr>
          <p:nvPr>
            <p:ph type="title"/>
          </p:nvPr>
        </p:nvSpPr>
        <p:spPr/>
        <p:txBody>
          <a:bodyPr/>
          <a:lstStyle/>
          <a:p>
            <a:r>
              <a:rPr lang="ru-RU" dirty="0" smtClean="0"/>
              <a:t>Выявление аспектов</a:t>
            </a:r>
            <a:endParaRPr lang="ru-RU" dirty="0"/>
          </a:p>
        </p:txBody>
      </p:sp>
      <p:sp>
        <p:nvSpPr>
          <p:cNvPr id="4" name="Номер слайда 3"/>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10</a:t>
            </a:fld>
            <a:endParaRPr lang="ru" sz="800">
              <a:solidFill>
                <a:srgbClr val="666666"/>
              </a:solidFill>
              <a:latin typeface="Georgia"/>
              <a:ea typeface="Georgia"/>
              <a:cs typeface="Georgia"/>
              <a:sym typeface="Georgia"/>
            </a:endParaRPr>
          </a:p>
        </p:txBody>
      </p:sp>
      <p:pic>
        <p:nvPicPr>
          <p:cNvPr id="5" name="Shape 106" descr="db-10d41bd2.png"/>
          <p:cNvPicPr preferRelativeResize="0"/>
          <p:nvPr/>
        </p:nvPicPr>
        <p:blipFill>
          <a:blip r:embed="rId3">
            <a:alphaModFix/>
          </a:blip>
          <a:stretch>
            <a:fillRect/>
          </a:stretch>
        </p:blipFill>
        <p:spPr>
          <a:xfrm>
            <a:off x="311700" y="1209711"/>
            <a:ext cx="1118575" cy="1118575"/>
          </a:xfrm>
          <a:prstGeom prst="rect">
            <a:avLst/>
          </a:prstGeom>
          <a:noFill/>
          <a:ln>
            <a:noFill/>
          </a:ln>
        </p:spPr>
      </p:pic>
      <p:sp>
        <p:nvSpPr>
          <p:cNvPr id="6" name="Shape 115"/>
          <p:cNvSpPr txBox="1"/>
          <p:nvPr/>
        </p:nvSpPr>
        <p:spPr>
          <a:xfrm>
            <a:off x="35710" y="2167855"/>
            <a:ext cx="1525500" cy="205500"/>
          </a:xfrm>
          <a:prstGeom prst="rect">
            <a:avLst/>
          </a:prstGeom>
          <a:noFill/>
          <a:ln>
            <a:noFill/>
          </a:ln>
        </p:spPr>
        <p:txBody>
          <a:bodyPr lIns="91425" tIns="91425" rIns="91425" bIns="91425" anchor="t" anchorCtr="0">
            <a:noAutofit/>
          </a:bodyPr>
          <a:lstStyle/>
          <a:p>
            <a:pPr lvl="0" algn="ctr">
              <a:spcBef>
                <a:spcPts val="0"/>
              </a:spcBef>
              <a:buNone/>
            </a:pPr>
            <a:r>
              <a:rPr lang="ru" sz="2400" b="1">
                <a:solidFill>
                  <a:schemeClr val="accent3"/>
                </a:solidFill>
                <a:latin typeface="Georgia"/>
                <a:ea typeface="Georgia"/>
                <a:cs typeface="Georgia"/>
                <a:sym typeface="Georgia"/>
              </a:rPr>
              <a:t>Отзывы</a:t>
            </a:r>
          </a:p>
        </p:txBody>
      </p:sp>
      <p:sp>
        <p:nvSpPr>
          <p:cNvPr id="9" name="Shape 114"/>
          <p:cNvSpPr/>
          <p:nvPr/>
        </p:nvSpPr>
        <p:spPr>
          <a:xfrm rot="-2768">
            <a:off x="1553150" y="1640009"/>
            <a:ext cx="745200" cy="2580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0" name="Shape 108"/>
          <p:cNvSpPr txBox="1"/>
          <p:nvPr/>
        </p:nvSpPr>
        <p:spPr>
          <a:xfrm>
            <a:off x="2165001" y="1594640"/>
            <a:ext cx="2026800" cy="841200"/>
          </a:xfrm>
          <a:prstGeom prst="rect">
            <a:avLst/>
          </a:prstGeom>
          <a:noFill/>
          <a:ln>
            <a:noFill/>
          </a:ln>
        </p:spPr>
        <p:txBody>
          <a:bodyPr lIns="91425" tIns="91425" rIns="91425" bIns="91425" anchor="t" anchorCtr="0">
            <a:noAutofit/>
          </a:bodyPr>
          <a:lstStyle/>
          <a:p>
            <a:pPr lvl="0" algn="ctr">
              <a:spcBef>
                <a:spcPts val="0"/>
              </a:spcBef>
              <a:buNone/>
            </a:pPr>
            <a:r>
              <a:rPr lang="ru-RU" dirty="0" smtClean="0">
                <a:latin typeface="Georgia"/>
                <a:ea typeface="Georgia"/>
                <a:cs typeface="Georgia"/>
                <a:sym typeface="Georgia"/>
              </a:rPr>
              <a:t>Очистка данных</a:t>
            </a:r>
            <a:endParaRPr lang="ru" dirty="0">
              <a:latin typeface="Georgia"/>
              <a:ea typeface="Georgia"/>
              <a:cs typeface="Georgia"/>
              <a:sym typeface="Georgia"/>
            </a:endParaRPr>
          </a:p>
        </p:txBody>
      </p:sp>
      <p:sp>
        <p:nvSpPr>
          <p:cNvPr id="11" name="Shape 114"/>
          <p:cNvSpPr/>
          <p:nvPr/>
        </p:nvSpPr>
        <p:spPr>
          <a:xfrm rot="-2768">
            <a:off x="3977760" y="1640009"/>
            <a:ext cx="745200" cy="2580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 name="Shape 108"/>
          <p:cNvSpPr txBox="1"/>
          <p:nvPr/>
        </p:nvSpPr>
        <p:spPr>
          <a:xfrm>
            <a:off x="4538086" y="1057109"/>
            <a:ext cx="2026800" cy="841200"/>
          </a:xfrm>
          <a:prstGeom prst="rect">
            <a:avLst/>
          </a:prstGeom>
          <a:noFill/>
          <a:ln>
            <a:noFill/>
          </a:ln>
        </p:spPr>
        <p:txBody>
          <a:bodyPr lIns="91425" tIns="91425" rIns="91425" bIns="91425" anchor="t" anchorCtr="0">
            <a:noAutofit/>
          </a:bodyPr>
          <a:lstStyle/>
          <a:p>
            <a:pPr lvl="0" algn="ctr">
              <a:spcBef>
                <a:spcPts val="0"/>
              </a:spcBef>
              <a:buNone/>
            </a:pPr>
            <a:r>
              <a:rPr lang="ru-RU" dirty="0" smtClean="0">
                <a:latin typeface="Georgia"/>
                <a:ea typeface="Georgia"/>
                <a:cs typeface="Georgia"/>
                <a:sym typeface="Georgia"/>
              </a:rPr>
              <a:t>Выявление слов или сочетаний, где главным словом </a:t>
            </a:r>
            <a:r>
              <a:rPr lang="ru-RU" smtClean="0">
                <a:latin typeface="Georgia"/>
                <a:ea typeface="Georgia"/>
                <a:cs typeface="Georgia"/>
                <a:sym typeface="Georgia"/>
              </a:rPr>
              <a:t>является существительное</a:t>
            </a:r>
            <a:endParaRPr lang="ru" dirty="0">
              <a:latin typeface="Georgia"/>
              <a:ea typeface="Georgia"/>
              <a:cs typeface="Georgia"/>
              <a:sym typeface="Georgia"/>
            </a:endParaRPr>
          </a:p>
        </p:txBody>
      </p:sp>
      <p:pic>
        <p:nvPicPr>
          <p:cNvPr id="13" name="Shape 157" descr="701046fc96daaac1e40d73b93c032b6e.jpg"/>
          <p:cNvPicPr preferRelativeResize="0"/>
          <p:nvPr/>
        </p:nvPicPr>
        <p:blipFill>
          <a:blip r:embed="rId4">
            <a:alphaModFix/>
          </a:blip>
          <a:stretch>
            <a:fillRect/>
          </a:stretch>
        </p:blipFill>
        <p:spPr>
          <a:xfrm>
            <a:off x="4926527" y="2295298"/>
            <a:ext cx="1181025" cy="281083"/>
          </a:xfrm>
          <a:prstGeom prst="rect">
            <a:avLst/>
          </a:prstGeom>
          <a:noFill/>
          <a:ln>
            <a:noFill/>
          </a:ln>
        </p:spPr>
      </p:pic>
      <p:pic>
        <p:nvPicPr>
          <p:cNvPr id="14" name="Shape 158" descr="remote-api.png"/>
          <p:cNvPicPr preferRelativeResize="0"/>
          <p:nvPr/>
        </p:nvPicPr>
        <p:blipFill>
          <a:blip r:embed="rId5">
            <a:alphaModFix/>
          </a:blip>
          <a:stretch>
            <a:fillRect/>
          </a:stretch>
        </p:blipFill>
        <p:spPr>
          <a:xfrm>
            <a:off x="5881040" y="2365512"/>
            <a:ext cx="481871" cy="452783"/>
          </a:xfrm>
          <a:prstGeom prst="rect">
            <a:avLst/>
          </a:prstGeom>
          <a:noFill/>
          <a:ln>
            <a:noFill/>
          </a:ln>
        </p:spPr>
      </p:pic>
      <p:sp>
        <p:nvSpPr>
          <p:cNvPr id="15" name="Shape 114"/>
          <p:cNvSpPr/>
          <p:nvPr/>
        </p:nvSpPr>
        <p:spPr>
          <a:xfrm rot="-2768">
            <a:off x="6402370" y="1694008"/>
            <a:ext cx="745200" cy="2580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 name="Shape 108"/>
          <p:cNvSpPr txBox="1"/>
          <p:nvPr/>
        </p:nvSpPr>
        <p:spPr>
          <a:xfrm>
            <a:off x="6999542" y="1348398"/>
            <a:ext cx="2026800" cy="841200"/>
          </a:xfrm>
          <a:prstGeom prst="rect">
            <a:avLst/>
          </a:prstGeom>
          <a:noFill/>
          <a:ln>
            <a:noFill/>
          </a:ln>
        </p:spPr>
        <p:txBody>
          <a:bodyPr lIns="91425" tIns="91425" rIns="91425" bIns="91425" anchor="t" anchorCtr="0">
            <a:noAutofit/>
          </a:bodyPr>
          <a:lstStyle/>
          <a:p>
            <a:pPr lvl="0" algn="ctr">
              <a:spcBef>
                <a:spcPts val="0"/>
              </a:spcBef>
              <a:buNone/>
            </a:pPr>
            <a:r>
              <a:rPr lang="ru-RU" dirty="0" smtClean="0">
                <a:latin typeface="Georgia"/>
                <a:ea typeface="Georgia"/>
                <a:cs typeface="Georgia"/>
                <a:sym typeface="Georgia"/>
              </a:rPr>
              <a:t>Выявление значимых аспектов</a:t>
            </a:r>
            <a:endParaRPr lang="ru" dirty="0">
              <a:latin typeface="Georgia"/>
              <a:ea typeface="Georgia"/>
              <a:cs typeface="Georgia"/>
              <a:sym typeface="Georgia"/>
            </a:endParaRPr>
          </a:p>
        </p:txBody>
      </p:sp>
      <p:sp>
        <p:nvSpPr>
          <p:cNvPr id="17" name="Прямоугольник 16"/>
          <p:cNvSpPr/>
          <p:nvPr/>
        </p:nvSpPr>
        <p:spPr>
          <a:xfrm>
            <a:off x="289345" y="3406673"/>
            <a:ext cx="1018227" cy="369332"/>
          </a:xfrm>
          <a:prstGeom prst="rect">
            <a:avLst/>
          </a:prstGeom>
        </p:spPr>
        <p:txBody>
          <a:bodyPr wrap="none">
            <a:spAutoFit/>
          </a:bodyPr>
          <a:lstStyle/>
          <a:p>
            <a:r>
              <a:rPr lang="ru-RU" sz="1800" b="1" dirty="0">
                <a:solidFill>
                  <a:schemeClr val="accent3"/>
                </a:solidFill>
                <a:highlight>
                  <a:srgbClr val="FFFFFF"/>
                </a:highlight>
              </a:rPr>
              <a:t>421715 </a:t>
            </a:r>
          </a:p>
        </p:txBody>
      </p:sp>
      <p:sp>
        <p:nvSpPr>
          <p:cNvPr id="18" name="Shape 114"/>
          <p:cNvSpPr/>
          <p:nvPr/>
        </p:nvSpPr>
        <p:spPr>
          <a:xfrm rot="-2768">
            <a:off x="425859" y="3089807"/>
            <a:ext cx="745200" cy="2580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9" name="Прямоугольник 18"/>
          <p:cNvSpPr/>
          <p:nvPr/>
        </p:nvSpPr>
        <p:spPr>
          <a:xfrm>
            <a:off x="3673440" y="2807915"/>
            <a:ext cx="4444241" cy="1415772"/>
          </a:xfrm>
          <a:prstGeom prst="rect">
            <a:avLst/>
          </a:prstGeom>
        </p:spPr>
        <p:txBody>
          <a:bodyPr wrap="square">
            <a:spAutoFit/>
          </a:bodyPr>
          <a:lstStyle/>
          <a:p>
            <a:pPr lvl="0" algn="ctr"/>
            <a:r>
              <a:rPr lang="ru" sz="1800" b="1" dirty="0" smtClean="0">
                <a:solidFill>
                  <a:schemeClr val="accent3"/>
                </a:solidFill>
                <a:highlight>
                  <a:srgbClr val="FFFFFF"/>
                </a:highlight>
              </a:rPr>
              <a:t>45435</a:t>
            </a:r>
            <a:endParaRPr lang="ru-RU" sz="1800" b="1" dirty="0" smtClean="0">
              <a:solidFill>
                <a:schemeClr val="accent3"/>
              </a:solidFill>
              <a:highlight>
                <a:srgbClr val="FFFFFF"/>
              </a:highlight>
            </a:endParaRPr>
          </a:p>
          <a:p>
            <a:pPr lvl="0" algn="ctr"/>
            <a:r>
              <a:rPr lang="ru-RU" sz="1800" b="1" dirty="0">
                <a:solidFill>
                  <a:schemeClr val="accent3"/>
                </a:solidFill>
                <a:highlight>
                  <a:srgbClr val="FFFFFF"/>
                </a:highlight>
              </a:rPr>
              <a:t>у</a:t>
            </a:r>
            <a:r>
              <a:rPr lang="ru-RU" sz="1800" b="1" dirty="0" smtClean="0">
                <a:solidFill>
                  <a:schemeClr val="accent3"/>
                </a:solidFill>
                <a:highlight>
                  <a:srgbClr val="FFFFFF"/>
                </a:highlight>
              </a:rPr>
              <a:t>никальный значимый аспект</a:t>
            </a:r>
          </a:p>
          <a:p>
            <a:pPr lvl="0" algn="ctr"/>
            <a:r>
              <a:rPr lang="ru-RU" sz="1800" b="1" dirty="0" smtClean="0">
                <a:solidFill>
                  <a:schemeClr val="accent3"/>
                </a:solidFill>
                <a:highlight>
                  <a:srgbClr val="FFFFFF"/>
                </a:highlight>
              </a:rPr>
              <a:t>(полный расчет произведен для 1000 самых частых)</a:t>
            </a:r>
            <a:endParaRPr lang="ru" sz="1800" b="1" dirty="0">
              <a:solidFill>
                <a:schemeClr val="accent3"/>
              </a:solidFill>
              <a:highlight>
                <a:srgbClr val="FFFFFF"/>
              </a:highlight>
            </a:endParaRPr>
          </a:p>
          <a:p>
            <a:pPr lvl="0" algn="ctr"/>
            <a:endParaRPr lang="ru" b="1" dirty="0">
              <a:solidFill>
                <a:schemeClr val="accent3"/>
              </a:solidFill>
            </a:endParaRPr>
          </a:p>
        </p:txBody>
      </p:sp>
      <p:sp>
        <p:nvSpPr>
          <p:cNvPr id="21" name="Shape 114"/>
          <p:cNvSpPr/>
          <p:nvPr/>
        </p:nvSpPr>
        <p:spPr>
          <a:xfrm rot="-2768">
            <a:off x="2928136" y="3077279"/>
            <a:ext cx="745200" cy="2580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2" name="Прямоугольник 21"/>
          <p:cNvSpPr/>
          <p:nvPr/>
        </p:nvSpPr>
        <p:spPr>
          <a:xfrm>
            <a:off x="7147674" y="1830574"/>
            <a:ext cx="1851789" cy="369332"/>
          </a:xfrm>
          <a:prstGeom prst="rect">
            <a:avLst/>
          </a:prstGeom>
        </p:spPr>
        <p:txBody>
          <a:bodyPr wrap="none">
            <a:spAutoFit/>
          </a:bodyPr>
          <a:lstStyle/>
          <a:p>
            <a:r>
              <a:rPr lang="pt-BR" sz="1800" b="1" dirty="0" err="1">
                <a:solidFill>
                  <a:schemeClr val="accent3"/>
                </a:solidFill>
                <a:highlight>
                  <a:srgbClr val="FFFFFF"/>
                </a:highlight>
              </a:rPr>
              <a:t>One-class</a:t>
            </a:r>
            <a:r>
              <a:rPr lang="pt-BR" sz="1800" b="1" dirty="0">
                <a:solidFill>
                  <a:schemeClr val="accent3"/>
                </a:solidFill>
                <a:highlight>
                  <a:srgbClr val="FFFFFF"/>
                </a:highlight>
              </a:rPr>
              <a:t> SVM</a:t>
            </a:r>
            <a:endParaRPr lang="ru-RU" sz="1800" b="1" dirty="0">
              <a:solidFill>
                <a:schemeClr val="accent3"/>
              </a:solidFill>
              <a:highlight>
                <a:srgbClr val="FFFFFF"/>
              </a:highlight>
            </a:endParaRPr>
          </a:p>
        </p:txBody>
      </p:sp>
    </p:spTree>
    <p:extLst>
      <p:ext uri="{BB962C8B-B14F-4D97-AF65-F5344CB8AC3E}">
        <p14:creationId xmlns:p14="http://schemas.microsoft.com/office/powerpoint/2010/main" val="14413948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Shape 129"/>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ru"/>
              <a:t>Характеристики</a:t>
            </a:r>
          </a:p>
        </p:txBody>
      </p:sp>
      <p:sp>
        <p:nvSpPr>
          <p:cNvPr id="130" name="Shape 130"/>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393700" rtl="0">
              <a:lnSpc>
                <a:spcPct val="100000"/>
              </a:lnSpc>
              <a:spcBef>
                <a:spcPts val="0"/>
              </a:spcBef>
              <a:buClr>
                <a:srgbClr val="000000"/>
              </a:buClr>
              <a:buSzPct val="100000"/>
              <a:buFont typeface="Georgia"/>
              <a:buChar char="●"/>
            </a:pPr>
            <a:r>
              <a:rPr lang="ru" sz="2600" dirty="0">
                <a:solidFill>
                  <a:srgbClr val="000000"/>
                </a:solidFill>
                <a:latin typeface="Georgia"/>
                <a:ea typeface="Georgia"/>
                <a:cs typeface="Georgia"/>
                <a:sym typeface="Georgia"/>
              </a:rPr>
              <a:t>PMI Review</a:t>
            </a:r>
          </a:p>
          <a:p>
            <a:pPr marL="457200" lvl="0" indent="-393700" rtl="0">
              <a:lnSpc>
                <a:spcPct val="100000"/>
              </a:lnSpc>
              <a:spcBef>
                <a:spcPts val="0"/>
              </a:spcBef>
              <a:buClr>
                <a:srgbClr val="000000"/>
              </a:buClr>
              <a:buSzPct val="100000"/>
              <a:buFont typeface="Georgia"/>
              <a:buChar char="●"/>
            </a:pPr>
            <a:r>
              <a:rPr lang="ru" sz="2600" dirty="0">
                <a:solidFill>
                  <a:srgbClr val="000000"/>
                </a:solidFill>
                <a:latin typeface="Georgia"/>
                <a:ea typeface="Georgia"/>
                <a:cs typeface="Georgia"/>
                <a:sym typeface="Georgia"/>
              </a:rPr>
              <a:t>PMI Sentence</a:t>
            </a:r>
          </a:p>
          <a:p>
            <a:pPr marL="457200" lvl="0" indent="-393700" rtl="0">
              <a:lnSpc>
                <a:spcPct val="100000"/>
              </a:lnSpc>
              <a:spcBef>
                <a:spcPts val="0"/>
              </a:spcBef>
              <a:buClr>
                <a:srgbClr val="000000"/>
              </a:buClr>
              <a:buSzPct val="100000"/>
              <a:buFont typeface="Georgia"/>
              <a:buChar char="●"/>
            </a:pPr>
            <a:r>
              <a:rPr lang="ru" sz="2600" dirty="0">
                <a:solidFill>
                  <a:srgbClr val="000000"/>
                </a:solidFill>
                <a:latin typeface="Georgia"/>
                <a:ea typeface="Georgia"/>
                <a:cs typeface="Georgia"/>
                <a:sym typeface="Georgia"/>
              </a:rPr>
              <a:t>Local context</a:t>
            </a:r>
          </a:p>
          <a:p>
            <a:pPr marL="457200" lvl="0" indent="-393700" rtl="0">
              <a:lnSpc>
                <a:spcPct val="100000"/>
              </a:lnSpc>
              <a:spcBef>
                <a:spcPts val="0"/>
              </a:spcBef>
              <a:buClr>
                <a:srgbClr val="000000"/>
              </a:buClr>
              <a:buSzPct val="100000"/>
              <a:buFont typeface="Georgia"/>
              <a:buChar char="●"/>
            </a:pPr>
            <a:r>
              <a:rPr lang="ru" sz="2600" dirty="0">
                <a:solidFill>
                  <a:srgbClr val="000000"/>
                </a:solidFill>
                <a:latin typeface="Georgia"/>
                <a:ea typeface="Georgia"/>
                <a:cs typeface="Georgia"/>
                <a:sym typeface="Georgia"/>
              </a:rPr>
              <a:t>Global context</a:t>
            </a:r>
          </a:p>
          <a:p>
            <a:pPr marL="457200" lvl="0" indent="-393700" rtl="0">
              <a:lnSpc>
                <a:spcPct val="100000"/>
              </a:lnSpc>
              <a:spcBef>
                <a:spcPts val="0"/>
              </a:spcBef>
              <a:buClr>
                <a:srgbClr val="000000"/>
              </a:buClr>
              <a:buSzPct val="100000"/>
              <a:buFont typeface="Georgia"/>
              <a:buChar char="●"/>
            </a:pPr>
            <a:r>
              <a:rPr lang="ru" sz="2600" dirty="0">
                <a:solidFill>
                  <a:srgbClr val="000000"/>
                </a:solidFill>
                <a:latin typeface="Georgia"/>
                <a:ea typeface="Georgia"/>
                <a:cs typeface="Georgia"/>
                <a:sym typeface="Georgia"/>
              </a:rPr>
              <a:t>Lexical</a:t>
            </a:r>
          </a:p>
          <a:p>
            <a:pPr marL="457200" lvl="0" indent="-393700" rtl="0">
              <a:lnSpc>
                <a:spcPct val="100000"/>
              </a:lnSpc>
              <a:spcBef>
                <a:spcPts val="0"/>
              </a:spcBef>
              <a:buClr>
                <a:srgbClr val="000000"/>
              </a:buClr>
              <a:buSzPct val="100000"/>
              <a:buFont typeface="Georgia"/>
              <a:buChar char="●"/>
            </a:pPr>
            <a:r>
              <a:rPr lang="ru" sz="2600" dirty="0">
                <a:solidFill>
                  <a:srgbClr val="000000"/>
                </a:solidFill>
                <a:latin typeface="Georgia"/>
                <a:ea typeface="Georgia"/>
                <a:cs typeface="Georgia"/>
                <a:sym typeface="Georgia"/>
              </a:rPr>
              <a:t>Syntactic</a:t>
            </a:r>
          </a:p>
        </p:txBody>
      </p:sp>
      <p:sp>
        <p:nvSpPr>
          <p:cNvPr id="3" name="Номер слайда 2"/>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11</a:t>
            </a:fld>
            <a:endParaRPr lang="ru" sz="800">
              <a:solidFill>
                <a:srgbClr val="666666"/>
              </a:solidFill>
              <a:latin typeface="Georgia"/>
              <a:ea typeface="Georgia"/>
              <a:cs typeface="Georgia"/>
              <a:sym typeface="Georgi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Shape 136"/>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marL="0" marR="0" lvl="0" indent="0" algn="l" rtl="0">
              <a:lnSpc>
                <a:spcPct val="100000"/>
              </a:lnSpc>
              <a:spcBef>
                <a:spcPts val="0"/>
              </a:spcBef>
              <a:spcAft>
                <a:spcPts val="0"/>
              </a:spcAft>
              <a:buNone/>
            </a:pPr>
            <a:r>
              <a:rPr lang="ru">
                <a:latin typeface="Georgia"/>
                <a:ea typeface="Georgia"/>
                <a:cs typeface="Georgia"/>
                <a:sym typeface="Georgia"/>
              </a:rPr>
              <a:t>PMI features</a:t>
            </a:r>
          </a:p>
        </p:txBody>
      </p:sp>
      <p:pic>
        <p:nvPicPr>
          <p:cNvPr id="138" name="Shape 138"/>
          <p:cNvPicPr preferRelativeResize="0"/>
          <p:nvPr/>
        </p:nvPicPr>
        <p:blipFill rotWithShape="1">
          <a:blip r:embed="rId3">
            <a:alphaModFix/>
          </a:blip>
          <a:srcRect t="4122"/>
          <a:stretch/>
        </p:blipFill>
        <p:spPr>
          <a:xfrm>
            <a:off x="822150" y="1797325"/>
            <a:ext cx="7279725" cy="1238749"/>
          </a:xfrm>
          <a:prstGeom prst="rect">
            <a:avLst/>
          </a:prstGeom>
          <a:noFill/>
          <a:ln>
            <a:noFill/>
          </a:ln>
        </p:spPr>
      </p:pic>
      <p:sp>
        <p:nvSpPr>
          <p:cNvPr id="139" name="Shape 139"/>
          <p:cNvSpPr txBox="1"/>
          <p:nvPr/>
        </p:nvSpPr>
        <p:spPr>
          <a:xfrm>
            <a:off x="311700" y="2726700"/>
            <a:ext cx="8579400" cy="1995600"/>
          </a:xfrm>
          <a:prstGeom prst="rect">
            <a:avLst/>
          </a:prstGeom>
          <a:noFill/>
          <a:ln>
            <a:noFill/>
          </a:ln>
        </p:spPr>
        <p:txBody>
          <a:bodyPr lIns="91425" tIns="91425" rIns="91425" bIns="91425" anchor="ctr" anchorCtr="0">
            <a:noAutofit/>
          </a:bodyPr>
          <a:lstStyle/>
          <a:p>
            <a:pPr lvl="0" algn="ctr" rtl="0">
              <a:lnSpc>
                <a:spcPct val="115000"/>
              </a:lnSpc>
              <a:spcBef>
                <a:spcPts val="0"/>
              </a:spcBef>
              <a:buNone/>
            </a:pPr>
            <a:endParaRPr sz="1800" dirty="0">
              <a:highlight>
                <a:srgbClr val="FFFFFF"/>
              </a:highlight>
              <a:latin typeface="Georgia"/>
              <a:ea typeface="Georgia"/>
              <a:cs typeface="Georgia"/>
              <a:sym typeface="Georgia"/>
            </a:endParaRPr>
          </a:p>
          <a:p>
            <a:pPr lvl="0" algn="ctr" rtl="0">
              <a:lnSpc>
                <a:spcPct val="115000"/>
              </a:lnSpc>
              <a:spcBef>
                <a:spcPts val="0"/>
              </a:spcBef>
              <a:buNone/>
            </a:pPr>
            <a:r>
              <a:rPr lang="ru" sz="1800" dirty="0">
                <a:highlight>
                  <a:srgbClr val="FFFFFF"/>
                </a:highlight>
                <a:latin typeface="Georgia"/>
                <a:ea typeface="Georgia"/>
                <a:cs typeface="Georgia"/>
                <a:sym typeface="Georgia"/>
              </a:rPr>
              <a:t>Разница в характеристиках заключается в корпусе отзывов/предложений, который передается для дальнейшей обработки в метод расчёта PMI</a:t>
            </a:r>
          </a:p>
        </p:txBody>
      </p:sp>
      <p:sp>
        <p:nvSpPr>
          <p:cNvPr id="3" name="Номер слайда 2"/>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12</a:t>
            </a:fld>
            <a:endParaRPr lang="ru" sz="800">
              <a:solidFill>
                <a:srgbClr val="666666"/>
              </a:solidFill>
              <a:latin typeface="Georgia"/>
              <a:ea typeface="Georgia"/>
              <a:cs typeface="Georgia"/>
              <a:sym typeface="Georgi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1700" y="118269"/>
            <a:ext cx="8520600" cy="572700"/>
          </a:xfrm>
        </p:spPr>
        <p:txBody>
          <a:bodyPr/>
          <a:lstStyle/>
          <a:p>
            <a:r>
              <a:rPr lang="ru-RU" dirty="0" smtClean="0"/>
              <a:t>Пример</a:t>
            </a:r>
            <a:endParaRPr lang="ru-RU" dirty="0"/>
          </a:p>
        </p:txBody>
      </p:sp>
      <p:sp>
        <p:nvSpPr>
          <p:cNvPr id="3" name="Текст 2"/>
          <p:cNvSpPr>
            <a:spLocks noGrp="1"/>
          </p:cNvSpPr>
          <p:nvPr>
            <p:ph type="body" idx="1"/>
          </p:nvPr>
        </p:nvSpPr>
        <p:spPr>
          <a:xfrm>
            <a:off x="311700" y="646577"/>
            <a:ext cx="8520600" cy="3416400"/>
          </a:xfrm>
        </p:spPr>
        <p:txBody>
          <a:bodyPr/>
          <a:lstStyle/>
          <a:p>
            <a:pPr algn="just">
              <a:lnSpc>
                <a:spcPct val="100000"/>
              </a:lnSpc>
              <a:spcAft>
                <a:spcPts val="0"/>
              </a:spcAft>
            </a:pPr>
            <a:r>
              <a:rPr lang="ru-RU" sz="1600" dirty="0">
                <a:solidFill>
                  <a:srgbClr val="000000"/>
                </a:solidFill>
                <a:highlight>
                  <a:srgbClr val="FFFFFF"/>
                </a:highlight>
                <a:latin typeface="Georgia"/>
                <a:ea typeface="Georgia"/>
                <a:cs typeface="Georgia"/>
                <a:sym typeface="Arial"/>
              </a:rPr>
              <a:t>Пара аспектов: </a:t>
            </a:r>
            <a:r>
              <a:rPr lang="ru-RU" sz="1600" dirty="0" smtClean="0">
                <a:solidFill>
                  <a:srgbClr val="000000"/>
                </a:solidFill>
                <a:highlight>
                  <a:srgbClr val="FFFFFF"/>
                </a:highlight>
                <a:latin typeface="Georgia"/>
                <a:ea typeface="Georgia"/>
                <a:cs typeface="Georgia"/>
                <a:sym typeface="Arial"/>
              </a:rPr>
              <a:t>«компьютер» </a:t>
            </a:r>
            <a:r>
              <a:rPr lang="ru-RU" sz="1600" dirty="0">
                <a:solidFill>
                  <a:srgbClr val="000000"/>
                </a:solidFill>
                <a:highlight>
                  <a:srgbClr val="FFFFFF"/>
                </a:highlight>
                <a:latin typeface="Georgia"/>
                <a:ea typeface="Georgia"/>
                <a:cs typeface="Georgia"/>
                <a:sym typeface="Arial"/>
              </a:rPr>
              <a:t>и </a:t>
            </a:r>
            <a:r>
              <a:rPr lang="ru-RU" sz="1600" dirty="0" smtClean="0">
                <a:solidFill>
                  <a:srgbClr val="000000"/>
                </a:solidFill>
                <a:highlight>
                  <a:srgbClr val="FFFFFF"/>
                </a:highlight>
                <a:latin typeface="Georgia"/>
                <a:ea typeface="Georgia"/>
                <a:cs typeface="Georgia"/>
                <a:sym typeface="Arial"/>
              </a:rPr>
              <a:t>«экран».</a:t>
            </a:r>
            <a:endParaRPr lang="ru-RU" sz="1600" dirty="0">
              <a:solidFill>
                <a:srgbClr val="000000"/>
              </a:solidFill>
              <a:highlight>
                <a:srgbClr val="FFFFFF"/>
              </a:highlight>
              <a:latin typeface="Georgia"/>
              <a:ea typeface="Georgia"/>
              <a:cs typeface="Georgia"/>
              <a:sym typeface="Arial"/>
            </a:endParaRPr>
          </a:p>
          <a:p>
            <a:pPr algn="just">
              <a:lnSpc>
                <a:spcPct val="100000"/>
              </a:lnSpc>
              <a:spcAft>
                <a:spcPts val="0"/>
              </a:spcAft>
            </a:pPr>
            <a:endParaRPr lang="ru-RU" sz="1600" dirty="0">
              <a:solidFill>
                <a:srgbClr val="000000"/>
              </a:solidFill>
              <a:highlight>
                <a:srgbClr val="FFFFFF"/>
              </a:highlight>
              <a:latin typeface="Georgia"/>
              <a:ea typeface="Georgia"/>
              <a:cs typeface="Georgia"/>
              <a:sym typeface="Arial"/>
            </a:endParaRPr>
          </a:p>
          <a:p>
            <a:pPr algn="just">
              <a:lnSpc>
                <a:spcPct val="100000"/>
              </a:lnSpc>
              <a:spcAft>
                <a:spcPts val="0"/>
              </a:spcAft>
            </a:pPr>
            <a:r>
              <a:rPr lang="ru-RU" sz="1600" dirty="0">
                <a:solidFill>
                  <a:srgbClr val="000000"/>
                </a:solidFill>
                <a:highlight>
                  <a:srgbClr val="FFFFFF"/>
                </a:highlight>
                <a:latin typeface="Georgia"/>
                <a:ea typeface="Georgia"/>
                <a:cs typeface="Georgia"/>
                <a:sym typeface="Arial"/>
              </a:rPr>
              <a:t>Отзывы:</a:t>
            </a:r>
          </a:p>
          <a:p>
            <a:pPr lvl="0" algn="just">
              <a:lnSpc>
                <a:spcPct val="100000"/>
              </a:lnSpc>
              <a:spcAft>
                <a:spcPts val="0"/>
              </a:spcAft>
            </a:pPr>
            <a:r>
              <a:rPr lang="ru-RU" sz="1600" dirty="0">
                <a:solidFill>
                  <a:srgbClr val="000000"/>
                </a:solidFill>
                <a:highlight>
                  <a:srgbClr val="FFFFFF"/>
                </a:highlight>
                <a:latin typeface="Georgia"/>
                <a:ea typeface="Georgia"/>
                <a:cs typeface="Georgia"/>
                <a:sym typeface="Arial"/>
              </a:rPr>
              <a:t>1) «Обычный офисный компьютер, начального уровня.  Очень шумный. Постоянно присутствует гул процессорного вентилятора, скорость которого система не желает регулировать»</a:t>
            </a:r>
          </a:p>
          <a:p>
            <a:pPr lvl="0" algn="just">
              <a:lnSpc>
                <a:spcPct val="100000"/>
              </a:lnSpc>
              <a:spcAft>
                <a:spcPts val="0"/>
              </a:spcAft>
            </a:pPr>
            <a:r>
              <a:rPr lang="ru-RU" sz="1600" dirty="0">
                <a:solidFill>
                  <a:srgbClr val="000000"/>
                </a:solidFill>
                <a:highlight>
                  <a:srgbClr val="FFFFFF"/>
                </a:highlight>
                <a:latin typeface="Georgia"/>
                <a:ea typeface="Georgia"/>
                <a:cs typeface="Georgia"/>
                <a:sym typeface="Arial"/>
              </a:rPr>
              <a:t>2)   «Хорошая производительность, чисто рабочая машина. Куплено уже 4 компьютера 3,3 </a:t>
            </a:r>
            <a:r>
              <a:rPr lang="ru-RU" sz="1600" dirty="0" err="1">
                <a:solidFill>
                  <a:srgbClr val="000000"/>
                </a:solidFill>
                <a:highlight>
                  <a:srgbClr val="FFFFFF"/>
                </a:highlight>
                <a:latin typeface="Georgia"/>
                <a:ea typeface="Georgia"/>
                <a:cs typeface="Georgia"/>
                <a:sym typeface="Arial"/>
              </a:rPr>
              <a:t>ггц</a:t>
            </a:r>
            <a:r>
              <a:rPr lang="ru-RU" sz="1600" dirty="0">
                <a:solidFill>
                  <a:srgbClr val="000000"/>
                </a:solidFill>
                <a:highlight>
                  <a:srgbClr val="FFFFFF"/>
                </a:highlight>
                <a:latin typeface="Georgia"/>
                <a:ea typeface="Georgia"/>
                <a:cs typeface="Georgia"/>
                <a:sym typeface="Arial"/>
              </a:rPr>
              <a:t> с 8 </a:t>
            </a:r>
            <a:r>
              <a:rPr lang="ru-RU" sz="1600" dirty="0" err="1">
                <a:solidFill>
                  <a:srgbClr val="000000"/>
                </a:solidFill>
                <a:highlight>
                  <a:srgbClr val="FFFFFF"/>
                </a:highlight>
                <a:latin typeface="Georgia"/>
                <a:ea typeface="Georgia"/>
                <a:cs typeface="Georgia"/>
                <a:sym typeface="Arial"/>
              </a:rPr>
              <a:t>гб</a:t>
            </a:r>
            <a:r>
              <a:rPr lang="ru-RU" sz="1600" dirty="0">
                <a:solidFill>
                  <a:srgbClr val="000000"/>
                </a:solidFill>
                <a:highlight>
                  <a:srgbClr val="FFFFFF"/>
                </a:highlight>
                <a:latin typeface="Georgia"/>
                <a:ea typeface="Georgia"/>
                <a:cs typeface="Georgia"/>
                <a:sym typeface="Arial"/>
              </a:rPr>
              <a:t> памятью. 1С, офис, </a:t>
            </a:r>
            <a:r>
              <a:rPr lang="ru-RU" sz="1600" dirty="0" err="1">
                <a:solidFill>
                  <a:srgbClr val="000000"/>
                </a:solidFill>
                <a:highlight>
                  <a:srgbClr val="FFFFFF"/>
                </a:highlight>
                <a:latin typeface="Georgia"/>
                <a:ea typeface="Georgia"/>
                <a:cs typeface="Georgia"/>
                <a:sym typeface="Arial"/>
              </a:rPr>
              <a:t>тимвьюер</a:t>
            </a:r>
            <a:r>
              <a:rPr lang="ru-RU" sz="1600" dirty="0">
                <a:solidFill>
                  <a:srgbClr val="000000"/>
                </a:solidFill>
                <a:highlight>
                  <a:srgbClr val="FFFFFF"/>
                </a:highlight>
                <a:latin typeface="Georgia"/>
                <a:ea typeface="Georgia"/>
                <a:cs typeface="Georgia"/>
                <a:sym typeface="Arial"/>
              </a:rPr>
              <a:t> и другое рабочее ПО одновременно держит очень неплохо»</a:t>
            </a:r>
          </a:p>
          <a:p>
            <a:pPr lvl="0" algn="just">
              <a:lnSpc>
                <a:spcPct val="100000"/>
              </a:lnSpc>
              <a:spcAft>
                <a:spcPts val="0"/>
              </a:spcAft>
            </a:pPr>
            <a:r>
              <a:rPr lang="ru-RU" sz="1600" dirty="0">
                <a:solidFill>
                  <a:srgbClr val="000000"/>
                </a:solidFill>
                <a:highlight>
                  <a:srgbClr val="FFFFFF"/>
                </a:highlight>
                <a:latin typeface="Georgia"/>
                <a:ea typeface="Georgia"/>
                <a:cs typeface="Georgia"/>
                <a:sym typeface="Arial"/>
              </a:rPr>
              <a:t>3)   «В компьютерах разбираюсь плохо, но нужен был компьютер для работы. Купила данный компьютер, и нисколько не жалею, компьютер мощный, быстрый. В контакт центре очень вежливый молодой человек помог </a:t>
            </a:r>
            <a:r>
              <a:rPr lang="ru-RU" sz="1600" dirty="0" smtClean="0">
                <a:solidFill>
                  <a:srgbClr val="000000"/>
                </a:solidFill>
                <a:highlight>
                  <a:srgbClr val="FFFFFF"/>
                </a:highlight>
                <a:latin typeface="Georgia"/>
                <a:ea typeface="Georgia"/>
                <a:cs typeface="Georgia"/>
                <a:sym typeface="Arial"/>
              </a:rPr>
              <a:t>подключить компьютер, </a:t>
            </a:r>
            <a:r>
              <a:rPr lang="ru-RU" sz="1600" dirty="0">
                <a:solidFill>
                  <a:srgbClr val="000000"/>
                </a:solidFill>
                <a:highlight>
                  <a:srgbClr val="FFFFFF"/>
                </a:highlight>
                <a:latin typeface="Georgia"/>
                <a:ea typeface="Georgia"/>
                <a:cs typeface="Georgia"/>
                <a:sym typeface="Arial"/>
              </a:rPr>
              <a:t>экран отличный, все работает) спасибо»</a:t>
            </a:r>
          </a:p>
          <a:p>
            <a:pPr marL="342900" lvl="0" indent="-342900" algn="just">
              <a:lnSpc>
                <a:spcPct val="100000"/>
              </a:lnSpc>
              <a:spcAft>
                <a:spcPts val="0"/>
              </a:spcAft>
              <a:buAutoNum type="arabicParenR" startAt="3"/>
            </a:pPr>
            <a:endParaRPr lang="ru-RU" sz="1600" dirty="0">
              <a:solidFill>
                <a:srgbClr val="000000"/>
              </a:solidFill>
              <a:highlight>
                <a:srgbClr val="FFFFFF"/>
              </a:highlight>
              <a:latin typeface="Georgia"/>
              <a:ea typeface="Georgia"/>
              <a:cs typeface="Georgia"/>
              <a:sym typeface="Arial"/>
            </a:endParaRPr>
          </a:p>
          <a:p>
            <a:pPr algn="just">
              <a:lnSpc>
                <a:spcPct val="100000"/>
              </a:lnSpc>
              <a:spcAft>
                <a:spcPts val="0"/>
              </a:spcAft>
            </a:pPr>
            <a:r>
              <a:rPr lang="en-US" sz="1600" dirty="0">
                <a:solidFill>
                  <a:srgbClr val="000000"/>
                </a:solidFill>
                <a:highlight>
                  <a:srgbClr val="FFFFFF"/>
                </a:highlight>
                <a:latin typeface="Georgia"/>
                <a:ea typeface="Georgia"/>
                <a:cs typeface="Georgia"/>
                <a:sym typeface="Arial"/>
              </a:rPr>
              <a:t>PMI review </a:t>
            </a:r>
            <a:r>
              <a:rPr lang="ru-RU" sz="1600" dirty="0">
                <a:solidFill>
                  <a:srgbClr val="000000"/>
                </a:solidFill>
                <a:highlight>
                  <a:srgbClr val="FFFFFF"/>
                </a:highlight>
                <a:latin typeface="Georgia"/>
                <a:ea typeface="Georgia"/>
                <a:cs typeface="Georgia"/>
                <a:sym typeface="Arial"/>
              </a:rPr>
              <a:t>= </a:t>
            </a:r>
            <a:r>
              <a:rPr lang="en-US" sz="1600" dirty="0">
                <a:solidFill>
                  <a:srgbClr val="000000"/>
                </a:solidFill>
                <a:highlight>
                  <a:srgbClr val="FFFFFF"/>
                </a:highlight>
                <a:latin typeface="Georgia"/>
                <a:ea typeface="Georgia"/>
                <a:cs typeface="Georgia"/>
                <a:sym typeface="Arial"/>
              </a:rPr>
              <a:t>log</a:t>
            </a:r>
            <a:r>
              <a:rPr lang="ru-RU" sz="1600" dirty="0">
                <a:solidFill>
                  <a:srgbClr val="000000"/>
                </a:solidFill>
                <a:highlight>
                  <a:srgbClr val="FFFFFF"/>
                </a:highlight>
                <a:latin typeface="Georgia"/>
                <a:ea typeface="Georgia"/>
                <a:cs typeface="Georgia"/>
                <a:sym typeface="Arial"/>
              </a:rPr>
              <a:t>(1/3*1) = -1.0986122886681098</a:t>
            </a:r>
          </a:p>
          <a:p>
            <a:pPr algn="just">
              <a:lnSpc>
                <a:spcPct val="100000"/>
              </a:lnSpc>
              <a:spcAft>
                <a:spcPts val="0"/>
              </a:spcAft>
            </a:pPr>
            <a:r>
              <a:rPr lang="en-US" sz="1600" dirty="0">
                <a:solidFill>
                  <a:srgbClr val="000000"/>
                </a:solidFill>
                <a:highlight>
                  <a:srgbClr val="FFFFFF"/>
                </a:highlight>
                <a:latin typeface="Georgia"/>
                <a:ea typeface="Georgia"/>
                <a:cs typeface="Georgia"/>
                <a:sym typeface="Arial"/>
              </a:rPr>
              <a:t>PMI sentence </a:t>
            </a:r>
            <a:r>
              <a:rPr lang="ru-RU" sz="1600" dirty="0">
                <a:solidFill>
                  <a:srgbClr val="000000"/>
                </a:solidFill>
                <a:highlight>
                  <a:srgbClr val="FFFFFF"/>
                </a:highlight>
                <a:latin typeface="Georgia"/>
                <a:ea typeface="Georgia"/>
                <a:cs typeface="Georgia"/>
                <a:sym typeface="Arial"/>
              </a:rPr>
              <a:t>= </a:t>
            </a:r>
            <a:r>
              <a:rPr lang="en-US" sz="1600" dirty="0">
                <a:solidFill>
                  <a:srgbClr val="000000"/>
                </a:solidFill>
                <a:highlight>
                  <a:srgbClr val="FFFFFF"/>
                </a:highlight>
                <a:latin typeface="Georgia"/>
                <a:ea typeface="Georgia"/>
                <a:cs typeface="Georgia"/>
                <a:sym typeface="Arial"/>
              </a:rPr>
              <a:t>log</a:t>
            </a:r>
            <a:r>
              <a:rPr lang="ru-RU" sz="1600" dirty="0" smtClean="0">
                <a:solidFill>
                  <a:srgbClr val="000000"/>
                </a:solidFill>
                <a:highlight>
                  <a:srgbClr val="FFFFFF"/>
                </a:highlight>
                <a:latin typeface="Georgia"/>
                <a:ea typeface="Georgia"/>
                <a:cs typeface="Georgia"/>
                <a:sym typeface="Arial"/>
              </a:rPr>
              <a:t>(1/5*1</a:t>
            </a:r>
            <a:r>
              <a:rPr lang="ru-RU" sz="1600" dirty="0">
                <a:solidFill>
                  <a:srgbClr val="000000"/>
                </a:solidFill>
                <a:highlight>
                  <a:srgbClr val="FFFFFF"/>
                </a:highlight>
                <a:latin typeface="Georgia"/>
                <a:ea typeface="Georgia"/>
                <a:cs typeface="Georgia"/>
                <a:sym typeface="Arial"/>
              </a:rPr>
              <a:t>) = </a:t>
            </a:r>
            <a:r>
              <a:rPr lang="is-IS" sz="1600" dirty="0">
                <a:solidFill>
                  <a:srgbClr val="000000"/>
                </a:solidFill>
                <a:highlight>
                  <a:srgbClr val="FFFFFF"/>
                </a:highlight>
                <a:latin typeface="Georgia"/>
                <a:ea typeface="Georgia"/>
                <a:cs typeface="Georgia"/>
                <a:sym typeface="Arial"/>
              </a:rPr>
              <a:t>-1.6094379124341003</a:t>
            </a:r>
            <a:endParaRPr lang="ru-RU" sz="1600" dirty="0">
              <a:solidFill>
                <a:srgbClr val="000000"/>
              </a:solidFill>
              <a:highlight>
                <a:srgbClr val="FFFFFF"/>
              </a:highlight>
              <a:latin typeface="Georgia"/>
              <a:ea typeface="Georgia"/>
              <a:cs typeface="Georgia"/>
              <a:sym typeface="Arial"/>
            </a:endParaRPr>
          </a:p>
          <a:p>
            <a:pPr algn="just">
              <a:lnSpc>
                <a:spcPct val="100000"/>
              </a:lnSpc>
              <a:spcAft>
                <a:spcPts val="0"/>
              </a:spcAft>
            </a:pPr>
            <a:endParaRPr lang="ru-RU" sz="1600" dirty="0">
              <a:solidFill>
                <a:srgbClr val="000000"/>
              </a:solidFill>
            </a:endParaRPr>
          </a:p>
        </p:txBody>
      </p:sp>
      <p:sp>
        <p:nvSpPr>
          <p:cNvPr id="4" name="Номер слайда 3"/>
          <p:cNvSpPr>
            <a:spLocks noGrp="1"/>
          </p:cNvSpPr>
          <p:nvPr>
            <p:ph type="sldNum" idx="12"/>
          </p:nvPr>
        </p:nvSpPr>
        <p:spPr/>
        <p:txBody>
          <a:bodyPr/>
          <a:lstStyle/>
          <a:p>
            <a:pPr lvl="0">
              <a:spcBef>
                <a:spcPts val="0"/>
              </a:spcBef>
              <a:buNone/>
            </a:pPr>
            <a:r>
              <a:rPr lang="ru" sz="800" b="1" dirty="0"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13</a:t>
            </a:fld>
            <a:endParaRPr lang="ru" sz="800" dirty="0">
              <a:solidFill>
                <a:srgbClr val="666666"/>
              </a:solidFill>
              <a:latin typeface="Georgia"/>
              <a:ea typeface="Georgia"/>
              <a:cs typeface="Georgia"/>
              <a:sym typeface="Georgia"/>
            </a:endParaRPr>
          </a:p>
        </p:txBody>
      </p:sp>
    </p:spTree>
    <p:extLst>
      <p:ext uri="{BB962C8B-B14F-4D97-AF65-F5344CB8AC3E}">
        <p14:creationId xmlns:p14="http://schemas.microsoft.com/office/powerpoint/2010/main" val="5515902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Shape 14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ru">
                <a:latin typeface="Georgia"/>
                <a:ea typeface="Georgia"/>
                <a:cs typeface="Georgia"/>
                <a:sym typeface="Georgia"/>
              </a:rPr>
              <a:t>Contextual features</a:t>
            </a:r>
          </a:p>
        </p:txBody>
      </p:sp>
      <p:sp>
        <p:nvSpPr>
          <p:cNvPr id="147" name="Shape 147"/>
          <p:cNvSpPr txBox="1"/>
          <p:nvPr/>
        </p:nvSpPr>
        <p:spPr>
          <a:xfrm>
            <a:off x="4234648" y="1385850"/>
            <a:ext cx="4448101" cy="2997614"/>
          </a:xfrm>
          <a:prstGeom prst="rect">
            <a:avLst/>
          </a:prstGeom>
          <a:noFill/>
          <a:ln>
            <a:noFill/>
          </a:ln>
        </p:spPr>
        <p:txBody>
          <a:bodyPr lIns="91425" tIns="91425" rIns="91425" bIns="91425" anchor="t" anchorCtr="0">
            <a:noAutofit/>
          </a:bodyPr>
          <a:lstStyle/>
          <a:p>
            <a:pPr lvl="0">
              <a:spcBef>
                <a:spcPts val="0"/>
              </a:spcBef>
              <a:buNone/>
            </a:pPr>
            <a:r>
              <a:rPr lang="ru" sz="1800" dirty="0">
                <a:latin typeface="Georgia"/>
                <a:ea typeface="Georgia"/>
                <a:cs typeface="Georgia"/>
                <a:sym typeface="Georgia"/>
              </a:rPr>
              <a:t>Для </a:t>
            </a:r>
            <a:r>
              <a:rPr lang="ru" sz="1800" b="1" dirty="0">
                <a:latin typeface="Georgia"/>
                <a:ea typeface="Georgia"/>
                <a:cs typeface="Georgia"/>
                <a:sym typeface="Georgia"/>
              </a:rPr>
              <a:t>локальной</a:t>
            </a:r>
            <a:r>
              <a:rPr lang="ru" sz="1800" dirty="0">
                <a:latin typeface="Georgia"/>
                <a:ea typeface="Georgia"/>
                <a:cs typeface="Georgia"/>
                <a:sym typeface="Georgia"/>
              </a:rPr>
              <a:t> характеристики контекст - набор 2 левых и 2 правых слов от аспекта во всех отзывах, где он </a:t>
            </a:r>
            <a:r>
              <a:rPr lang="ru" sz="1800" dirty="0" smtClean="0">
                <a:latin typeface="Georgia"/>
                <a:ea typeface="Georgia"/>
                <a:cs typeface="Georgia"/>
                <a:sym typeface="Georgia"/>
              </a:rPr>
              <a:t>встречается</a:t>
            </a:r>
            <a:r>
              <a:rPr lang="ru-RU" sz="1800" dirty="0" smtClean="0">
                <a:latin typeface="Georgia"/>
                <a:ea typeface="Georgia"/>
                <a:cs typeface="Georgia"/>
                <a:sym typeface="Georgia"/>
              </a:rPr>
              <a:t>.</a:t>
            </a:r>
            <a:endParaRPr lang="ru" sz="1800" dirty="0">
              <a:latin typeface="Georgia"/>
              <a:ea typeface="Georgia"/>
              <a:cs typeface="Georgia"/>
              <a:sym typeface="Georgia"/>
            </a:endParaRPr>
          </a:p>
          <a:p>
            <a:pPr lvl="0">
              <a:spcBef>
                <a:spcPts val="0"/>
              </a:spcBef>
              <a:buNone/>
            </a:pPr>
            <a:endParaRPr sz="1800" dirty="0">
              <a:latin typeface="Georgia"/>
              <a:ea typeface="Georgia"/>
              <a:cs typeface="Georgia"/>
              <a:sym typeface="Georgia"/>
            </a:endParaRPr>
          </a:p>
          <a:p>
            <a:pPr lvl="0">
              <a:spcBef>
                <a:spcPts val="0"/>
              </a:spcBef>
              <a:buNone/>
            </a:pPr>
            <a:r>
              <a:rPr lang="ru" sz="1800" dirty="0">
                <a:latin typeface="Georgia"/>
                <a:ea typeface="Georgia"/>
                <a:cs typeface="Georgia"/>
                <a:sym typeface="Georgia"/>
              </a:rPr>
              <a:t>Для </a:t>
            </a:r>
            <a:r>
              <a:rPr lang="ru" sz="1800" b="1" dirty="0">
                <a:latin typeface="Georgia"/>
                <a:ea typeface="Georgia"/>
                <a:cs typeface="Georgia"/>
                <a:sym typeface="Georgia"/>
              </a:rPr>
              <a:t>глобальной</a:t>
            </a:r>
            <a:r>
              <a:rPr lang="ru" sz="1800" dirty="0">
                <a:latin typeface="Georgia"/>
                <a:ea typeface="Georgia"/>
                <a:cs typeface="Georgia"/>
                <a:sym typeface="Georgia"/>
              </a:rPr>
              <a:t> характеристики контекст - набор отзывов, где встречается конкретный </a:t>
            </a:r>
            <a:r>
              <a:rPr lang="ru" sz="1800" dirty="0" smtClean="0">
                <a:latin typeface="Georgia"/>
                <a:ea typeface="Georgia"/>
                <a:cs typeface="Georgia"/>
                <a:sym typeface="Georgia"/>
              </a:rPr>
              <a:t>аспект</a:t>
            </a:r>
            <a:r>
              <a:rPr lang="ru-RU" sz="1800" dirty="0" smtClean="0">
                <a:latin typeface="Georgia"/>
                <a:ea typeface="Georgia"/>
                <a:cs typeface="Georgia"/>
                <a:sym typeface="Georgia"/>
              </a:rPr>
              <a:t>.</a:t>
            </a:r>
            <a:endParaRPr lang="ru" sz="1800" dirty="0">
              <a:latin typeface="Georgia"/>
              <a:ea typeface="Georgia"/>
              <a:cs typeface="Georgia"/>
              <a:sym typeface="Georgia"/>
            </a:endParaRPr>
          </a:p>
        </p:txBody>
      </p:sp>
      <p:sp>
        <p:nvSpPr>
          <p:cNvPr id="3" name="Номер слайда 2"/>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14</a:t>
            </a:fld>
            <a:endParaRPr lang="ru" sz="800">
              <a:solidFill>
                <a:srgbClr val="666666"/>
              </a:solidFill>
              <a:latin typeface="Georgia"/>
              <a:ea typeface="Georgia"/>
              <a:cs typeface="Georgia"/>
              <a:sym typeface="Georgia"/>
            </a:endParaRPr>
          </a:p>
        </p:txBody>
      </p:sp>
      <p:sp>
        <p:nvSpPr>
          <p:cNvPr id="4" name="TextBox 3"/>
          <p:cNvSpPr txBox="1"/>
          <p:nvPr/>
        </p:nvSpPr>
        <p:spPr>
          <a:xfrm>
            <a:off x="441270" y="1554160"/>
            <a:ext cx="3636509" cy="2246769"/>
          </a:xfrm>
          <a:prstGeom prst="rect">
            <a:avLst/>
          </a:prstGeom>
          <a:noFill/>
        </p:spPr>
        <p:txBody>
          <a:bodyPr wrap="square" rtlCol="0">
            <a:spAutoFit/>
          </a:bodyPr>
          <a:lstStyle/>
          <a:p>
            <a:pPr lvl="0"/>
            <a:r>
              <a:rPr lang="ru-RU" sz="1800" dirty="0">
                <a:latin typeface="Georgia"/>
                <a:ea typeface="Georgia"/>
                <a:cs typeface="Georgia"/>
              </a:rPr>
              <a:t>«</a:t>
            </a:r>
            <a:r>
              <a:rPr lang="ru-RU" sz="1800" dirty="0">
                <a:solidFill>
                  <a:srgbClr val="FF0000"/>
                </a:solidFill>
                <a:latin typeface="Georgia"/>
                <a:ea typeface="Georgia"/>
                <a:cs typeface="Georgia"/>
              </a:rPr>
              <a:t>Обычный офисный </a:t>
            </a:r>
            <a:r>
              <a:rPr lang="ru-RU" sz="1800" u="sng" dirty="0">
                <a:latin typeface="Georgia"/>
                <a:ea typeface="Georgia"/>
                <a:cs typeface="Georgia"/>
              </a:rPr>
              <a:t>компьютер</a:t>
            </a:r>
            <a:r>
              <a:rPr lang="ru-RU" sz="1800" dirty="0">
                <a:latin typeface="Georgia"/>
                <a:ea typeface="Georgia"/>
                <a:cs typeface="Georgia"/>
              </a:rPr>
              <a:t>, </a:t>
            </a:r>
            <a:r>
              <a:rPr lang="ru-RU" sz="1800" dirty="0">
                <a:solidFill>
                  <a:srgbClr val="FF0000"/>
                </a:solidFill>
                <a:latin typeface="Georgia"/>
                <a:ea typeface="Georgia"/>
                <a:cs typeface="Georgia"/>
              </a:rPr>
              <a:t>начального уровня</a:t>
            </a:r>
            <a:r>
              <a:rPr lang="ru-RU" sz="1800" dirty="0">
                <a:latin typeface="Georgia"/>
                <a:ea typeface="Georgia"/>
                <a:cs typeface="Georgia"/>
              </a:rPr>
              <a:t>.  Очень шумный. Постоянно присутствует гул процессорного вентилятора, скорость которого система не желает регулировать»</a:t>
            </a:r>
          </a:p>
          <a:p>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1700" y="126618"/>
            <a:ext cx="8520600" cy="572700"/>
          </a:xfrm>
        </p:spPr>
        <p:txBody>
          <a:bodyPr/>
          <a:lstStyle/>
          <a:p>
            <a:r>
              <a:rPr lang="ru-RU" smtClean="0"/>
              <a:t>Пример</a:t>
            </a:r>
            <a:endParaRPr lang="ru-RU"/>
          </a:p>
        </p:txBody>
      </p:sp>
      <p:sp>
        <p:nvSpPr>
          <p:cNvPr id="3" name="Текст 2"/>
          <p:cNvSpPr>
            <a:spLocks noGrp="1"/>
          </p:cNvSpPr>
          <p:nvPr>
            <p:ph type="body" idx="1"/>
          </p:nvPr>
        </p:nvSpPr>
        <p:spPr>
          <a:xfrm>
            <a:off x="311700" y="629961"/>
            <a:ext cx="8520600" cy="3416400"/>
          </a:xfrm>
        </p:spPr>
        <p:txBody>
          <a:bodyPr/>
          <a:lstStyle/>
          <a:p>
            <a:pPr algn="just">
              <a:lnSpc>
                <a:spcPct val="100000"/>
              </a:lnSpc>
              <a:spcAft>
                <a:spcPts val="0"/>
              </a:spcAft>
            </a:pPr>
            <a:r>
              <a:rPr lang="ru-RU" sz="1600" dirty="0">
                <a:solidFill>
                  <a:srgbClr val="000000"/>
                </a:solidFill>
                <a:highlight>
                  <a:srgbClr val="FFFFFF"/>
                </a:highlight>
                <a:latin typeface="Georgia"/>
                <a:ea typeface="Georgia"/>
                <a:cs typeface="Georgia"/>
              </a:rPr>
              <a:t>Входные данные идентичны данным из 1 примера</a:t>
            </a:r>
            <a:r>
              <a:rPr lang="ru-RU" sz="1600" dirty="0" smtClean="0">
                <a:solidFill>
                  <a:srgbClr val="000000"/>
                </a:solidFill>
                <a:highlight>
                  <a:srgbClr val="FFFFFF"/>
                </a:highlight>
                <a:latin typeface="Georgia"/>
                <a:ea typeface="Georgia"/>
                <a:cs typeface="Georgia"/>
              </a:rPr>
              <a:t>.</a:t>
            </a:r>
          </a:p>
          <a:p>
            <a:pPr algn="just">
              <a:lnSpc>
                <a:spcPct val="100000"/>
              </a:lnSpc>
              <a:spcAft>
                <a:spcPts val="0"/>
              </a:spcAft>
            </a:pPr>
            <a:endParaRPr lang="ru-RU" sz="1600" dirty="0">
              <a:solidFill>
                <a:srgbClr val="000000"/>
              </a:solidFill>
              <a:highlight>
                <a:srgbClr val="FFFFFF"/>
              </a:highlight>
              <a:latin typeface="Georgia"/>
              <a:ea typeface="Georgia"/>
              <a:cs typeface="Georgia"/>
            </a:endParaRPr>
          </a:p>
          <a:p>
            <a:pPr lvl="0" algn="just" eaLnBrk="0" fontAlgn="base" hangingPunct="0">
              <a:lnSpc>
                <a:spcPct val="100000"/>
              </a:lnSpc>
              <a:spcAft>
                <a:spcPts val="0"/>
              </a:spcAft>
            </a:pPr>
            <a:r>
              <a:rPr lang="x-none" altLang="x-none" sz="1600" i="1" dirty="0">
                <a:solidFill>
                  <a:srgbClr val="000000"/>
                </a:solidFill>
                <a:highlight>
                  <a:srgbClr val="FFFFFF"/>
                </a:highlight>
                <a:latin typeface="Georgia"/>
                <a:ea typeface="Georgia"/>
                <a:cs typeface="Georgia"/>
              </a:rPr>
              <a:t>Локальным контекстом </a:t>
            </a:r>
            <a:r>
              <a:rPr lang="x-none" altLang="x-none" sz="1600" dirty="0">
                <a:solidFill>
                  <a:srgbClr val="000000"/>
                </a:solidFill>
                <a:highlight>
                  <a:srgbClr val="FFFFFF"/>
                </a:highlight>
                <a:latin typeface="Georgia"/>
                <a:ea typeface="Georgia"/>
                <a:cs typeface="Georgia"/>
              </a:rPr>
              <a:t>для аспекта </a:t>
            </a:r>
            <a:r>
              <a:rPr lang="ru-RU" altLang="x-none" sz="1600" dirty="0" smtClean="0">
                <a:solidFill>
                  <a:srgbClr val="000000"/>
                </a:solidFill>
                <a:highlight>
                  <a:srgbClr val="FFFFFF"/>
                </a:highlight>
                <a:latin typeface="Georgia"/>
                <a:ea typeface="Georgia"/>
                <a:cs typeface="Georgia"/>
              </a:rPr>
              <a:t>«</a:t>
            </a:r>
            <a:r>
              <a:rPr lang="x-none" altLang="x-none" sz="1600" dirty="0" smtClean="0">
                <a:solidFill>
                  <a:srgbClr val="000000"/>
                </a:solidFill>
                <a:highlight>
                  <a:srgbClr val="FFFFFF"/>
                </a:highlight>
                <a:latin typeface="Georgia"/>
                <a:ea typeface="Georgia"/>
                <a:cs typeface="Georgia"/>
              </a:rPr>
              <a:t>компьютер</a:t>
            </a:r>
            <a:r>
              <a:rPr lang="ru-RU" altLang="x-none" sz="1600" dirty="0" smtClean="0">
                <a:solidFill>
                  <a:srgbClr val="000000"/>
                </a:solidFill>
                <a:highlight>
                  <a:srgbClr val="FFFFFF"/>
                </a:highlight>
                <a:latin typeface="Georgia"/>
                <a:ea typeface="Georgia"/>
                <a:cs typeface="Georgia"/>
              </a:rPr>
              <a:t>»</a:t>
            </a:r>
            <a:r>
              <a:rPr lang="x-none" altLang="x-none" sz="1600" dirty="0" smtClean="0">
                <a:solidFill>
                  <a:srgbClr val="000000"/>
                </a:solidFill>
                <a:highlight>
                  <a:srgbClr val="FFFFFF"/>
                </a:highlight>
                <a:latin typeface="Georgia"/>
                <a:ea typeface="Georgia"/>
                <a:cs typeface="Georgia"/>
              </a:rPr>
              <a:t> </a:t>
            </a:r>
            <a:r>
              <a:rPr lang="x-none" altLang="x-none" sz="1600" dirty="0">
                <a:solidFill>
                  <a:srgbClr val="000000"/>
                </a:solidFill>
                <a:highlight>
                  <a:srgbClr val="FFFFFF"/>
                </a:highlight>
                <a:latin typeface="Georgia"/>
                <a:ea typeface="Georgia"/>
                <a:cs typeface="Georgia"/>
              </a:rPr>
              <a:t>будет набор: Обычный офисный начального уровня уже 4 3,3 ггц _BEGIN_SENTENCE_ В разбираюсь плохо нужен был для работы Купила данный и нисколько не жалею </a:t>
            </a:r>
            <a:r>
              <a:rPr lang="x-none" altLang="x-none" sz="1600" dirty="0" smtClean="0">
                <a:solidFill>
                  <a:srgbClr val="000000"/>
                </a:solidFill>
                <a:highlight>
                  <a:srgbClr val="FFFFFF"/>
                </a:highlight>
                <a:latin typeface="Georgia"/>
                <a:ea typeface="Georgia"/>
                <a:cs typeface="Georgia"/>
              </a:rPr>
              <a:t>мощный </a:t>
            </a:r>
            <a:r>
              <a:rPr lang="x-none" altLang="x-none" sz="1600" dirty="0">
                <a:solidFill>
                  <a:srgbClr val="000000"/>
                </a:solidFill>
                <a:highlight>
                  <a:srgbClr val="FFFFFF"/>
                </a:highlight>
                <a:latin typeface="Georgia"/>
                <a:ea typeface="Georgia"/>
                <a:cs typeface="Georgia"/>
              </a:rPr>
              <a:t>быстрый. </a:t>
            </a:r>
          </a:p>
          <a:p>
            <a:pPr lvl="0" algn="just" eaLnBrk="0" fontAlgn="base" hangingPunct="0">
              <a:lnSpc>
                <a:spcPct val="100000"/>
              </a:lnSpc>
              <a:spcAft>
                <a:spcPts val="0"/>
              </a:spcAft>
            </a:pPr>
            <a:r>
              <a:rPr lang="x-none" altLang="x-none" sz="1600" i="1" dirty="0">
                <a:solidFill>
                  <a:srgbClr val="000000"/>
                </a:solidFill>
                <a:highlight>
                  <a:srgbClr val="FFFFFF"/>
                </a:highlight>
                <a:latin typeface="Georgia"/>
                <a:ea typeface="Georgia"/>
                <a:cs typeface="Georgia"/>
              </a:rPr>
              <a:t>Локальным контекстом </a:t>
            </a:r>
            <a:r>
              <a:rPr lang="x-none" altLang="x-none" sz="1600" dirty="0">
                <a:solidFill>
                  <a:srgbClr val="000000"/>
                </a:solidFill>
                <a:highlight>
                  <a:srgbClr val="FFFFFF"/>
                </a:highlight>
                <a:latin typeface="Georgia"/>
                <a:ea typeface="Georgia"/>
                <a:cs typeface="Georgia"/>
              </a:rPr>
              <a:t>для аспекта </a:t>
            </a:r>
            <a:r>
              <a:rPr lang="ru-RU" altLang="x-none" sz="1600" dirty="0" smtClean="0">
                <a:solidFill>
                  <a:srgbClr val="000000"/>
                </a:solidFill>
                <a:highlight>
                  <a:srgbClr val="FFFFFF"/>
                </a:highlight>
                <a:latin typeface="Georgia"/>
                <a:ea typeface="Georgia"/>
                <a:cs typeface="Georgia"/>
              </a:rPr>
              <a:t>«</a:t>
            </a:r>
            <a:r>
              <a:rPr lang="x-none" altLang="x-none" sz="1600" dirty="0" smtClean="0">
                <a:solidFill>
                  <a:srgbClr val="000000"/>
                </a:solidFill>
                <a:highlight>
                  <a:srgbClr val="FFFFFF"/>
                </a:highlight>
                <a:latin typeface="Georgia"/>
                <a:ea typeface="Georgia"/>
                <a:cs typeface="Georgia"/>
              </a:rPr>
              <a:t>экран</a:t>
            </a:r>
            <a:r>
              <a:rPr lang="ru-RU" altLang="x-none" sz="1600" dirty="0" smtClean="0">
                <a:solidFill>
                  <a:srgbClr val="000000"/>
                </a:solidFill>
                <a:highlight>
                  <a:srgbClr val="FFFFFF"/>
                </a:highlight>
                <a:latin typeface="Georgia"/>
                <a:ea typeface="Georgia"/>
                <a:cs typeface="Georgia"/>
              </a:rPr>
              <a:t>»</a:t>
            </a:r>
            <a:r>
              <a:rPr lang="x-none" altLang="x-none" sz="1600" dirty="0" smtClean="0">
                <a:solidFill>
                  <a:srgbClr val="000000"/>
                </a:solidFill>
                <a:highlight>
                  <a:srgbClr val="FFFFFF"/>
                </a:highlight>
                <a:latin typeface="Georgia"/>
                <a:ea typeface="Georgia"/>
                <a:cs typeface="Georgia"/>
              </a:rPr>
              <a:t> </a:t>
            </a:r>
            <a:r>
              <a:rPr lang="x-none" altLang="x-none" sz="1600" dirty="0">
                <a:solidFill>
                  <a:srgbClr val="000000"/>
                </a:solidFill>
                <a:highlight>
                  <a:srgbClr val="FFFFFF"/>
                </a:highlight>
                <a:latin typeface="Georgia"/>
                <a:ea typeface="Georgia"/>
                <a:cs typeface="Georgia"/>
              </a:rPr>
              <a:t>будет набор: все подключить отличный все</a:t>
            </a:r>
            <a:r>
              <a:rPr lang="x-none" altLang="x-none" sz="1600" dirty="0" smtClean="0">
                <a:solidFill>
                  <a:srgbClr val="000000"/>
                </a:solidFill>
                <a:highlight>
                  <a:srgbClr val="FFFFFF"/>
                </a:highlight>
                <a:latin typeface="Georgia"/>
                <a:ea typeface="Georgia"/>
                <a:cs typeface="Georgia"/>
              </a:rPr>
              <a:t>.</a:t>
            </a:r>
            <a:endParaRPr lang="ru-RU" altLang="x-none" sz="1600" dirty="0" smtClean="0">
              <a:solidFill>
                <a:srgbClr val="000000"/>
              </a:solidFill>
              <a:highlight>
                <a:srgbClr val="FFFFFF"/>
              </a:highlight>
              <a:latin typeface="Georgia"/>
              <a:ea typeface="Georgia"/>
              <a:cs typeface="Georgia"/>
            </a:endParaRPr>
          </a:p>
          <a:p>
            <a:pPr lvl="0" algn="just" eaLnBrk="0" fontAlgn="base" hangingPunct="0">
              <a:lnSpc>
                <a:spcPct val="100000"/>
              </a:lnSpc>
              <a:spcAft>
                <a:spcPts val="0"/>
              </a:spcAft>
            </a:pPr>
            <a:endParaRPr lang="x-none" altLang="x-none" sz="1600" dirty="0">
              <a:solidFill>
                <a:srgbClr val="000000"/>
              </a:solidFill>
              <a:highlight>
                <a:srgbClr val="FFFFFF"/>
              </a:highlight>
              <a:latin typeface="Georgia"/>
              <a:ea typeface="Georgia"/>
              <a:cs typeface="Georgia"/>
            </a:endParaRPr>
          </a:p>
          <a:p>
            <a:pPr lvl="0" algn="just" eaLnBrk="0" fontAlgn="base" hangingPunct="0">
              <a:lnSpc>
                <a:spcPct val="100000"/>
              </a:lnSpc>
              <a:spcAft>
                <a:spcPts val="0"/>
              </a:spcAft>
            </a:pPr>
            <a:r>
              <a:rPr lang="x-none" altLang="x-none" sz="1600" i="1" dirty="0">
                <a:solidFill>
                  <a:srgbClr val="000000"/>
                </a:solidFill>
                <a:highlight>
                  <a:srgbClr val="FFFFFF"/>
                </a:highlight>
                <a:latin typeface="Georgia"/>
                <a:ea typeface="Georgia"/>
                <a:cs typeface="Georgia"/>
              </a:rPr>
              <a:t>Глобальным контекстом </a:t>
            </a:r>
            <a:r>
              <a:rPr lang="x-none" altLang="x-none" sz="1600" dirty="0">
                <a:solidFill>
                  <a:srgbClr val="000000"/>
                </a:solidFill>
                <a:highlight>
                  <a:srgbClr val="FFFFFF"/>
                </a:highlight>
                <a:latin typeface="Georgia"/>
                <a:ea typeface="Georgia"/>
                <a:cs typeface="Georgia"/>
              </a:rPr>
              <a:t>для аспекта </a:t>
            </a:r>
            <a:r>
              <a:rPr lang="ru-RU" altLang="x-none" sz="1600" dirty="0" smtClean="0">
                <a:solidFill>
                  <a:srgbClr val="000000"/>
                </a:solidFill>
                <a:highlight>
                  <a:srgbClr val="FFFFFF"/>
                </a:highlight>
                <a:latin typeface="Georgia"/>
                <a:ea typeface="Georgia"/>
                <a:cs typeface="Georgia"/>
              </a:rPr>
              <a:t>«</a:t>
            </a:r>
            <a:r>
              <a:rPr lang="x-none" altLang="x-none" sz="1600" dirty="0" smtClean="0">
                <a:solidFill>
                  <a:srgbClr val="000000"/>
                </a:solidFill>
                <a:highlight>
                  <a:srgbClr val="FFFFFF"/>
                </a:highlight>
                <a:latin typeface="Georgia"/>
                <a:ea typeface="Georgia"/>
                <a:cs typeface="Georgia"/>
              </a:rPr>
              <a:t>компьютер</a:t>
            </a:r>
            <a:r>
              <a:rPr lang="ru-RU" altLang="x-none" sz="1600" dirty="0" smtClean="0">
                <a:solidFill>
                  <a:srgbClr val="000000"/>
                </a:solidFill>
                <a:highlight>
                  <a:srgbClr val="FFFFFF"/>
                </a:highlight>
                <a:latin typeface="Georgia"/>
                <a:ea typeface="Georgia"/>
                <a:cs typeface="Georgia"/>
              </a:rPr>
              <a:t>»</a:t>
            </a:r>
            <a:r>
              <a:rPr lang="x-none" altLang="x-none" sz="1600" dirty="0" smtClean="0">
                <a:solidFill>
                  <a:srgbClr val="000000"/>
                </a:solidFill>
                <a:highlight>
                  <a:srgbClr val="FFFFFF"/>
                </a:highlight>
                <a:latin typeface="Georgia"/>
                <a:ea typeface="Georgia"/>
                <a:cs typeface="Georgia"/>
              </a:rPr>
              <a:t> </a:t>
            </a:r>
            <a:r>
              <a:rPr lang="x-none" altLang="x-none" sz="1600" dirty="0">
                <a:solidFill>
                  <a:srgbClr val="000000"/>
                </a:solidFill>
                <a:highlight>
                  <a:srgbClr val="FFFFFF"/>
                </a:highlight>
                <a:latin typeface="Georgia"/>
                <a:ea typeface="Georgia"/>
                <a:cs typeface="Georgia"/>
              </a:rPr>
              <a:t>будет набор отзывов 1-3.</a:t>
            </a:r>
          </a:p>
          <a:p>
            <a:pPr lvl="0" algn="just" eaLnBrk="0" fontAlgn="base" hangingPunct="0">
              <a:lnSpc>
                <a:spcPct val="100000"/>
              </a:lnSpc>
              <a:spcAft>
                <a:spcPts val="0"/>
              </a:spcAft>
            </a:pPr>
            <a:r>
              <a:rPr lang="x-none" altLang="x-none" sz="1600" i="1" dirty="0">
                <a:solidFill>
                  <a:srgbClr val="000000"/>
                </a:solidFill>
                <a:highlight>
                  <a:srgbClr val="FFFFFF"/>
                </a:highlight>
                <a:latin typeface="Georgia"/>
                <a:ea typeface="Georgia"/>
                <a:cs typeface="Georgia"/>
              </a:rPr>
              <a:t>Глобальным контекстом </a:t>
            </a:r>
            <a:r>
              <a:rPr lang="x-none" altLang="x-none" sz="1600" dirty="0">
                <a:solidFill>
                  <a:srgbClr val="000000"/>
                </a:solidFill>
                <a:highlight>
                  <a:srgbClr val="FFFFFF"/>
                </a:highlight>
                <a:latin typeface="Georgia"/>
                <a:ea typeface="Georgia"/>
                <a:cs typeface="Georgia"/>
              </a:rPr>
              <a:t>для аспекта </a:t>
            </a:r>
            <a:r>
              <a:rPr lang="ru-RU" altLang="x-none" sz="1600" dirty="0" smtClean="0">
                <a:solidFill>
                  <a:srgbClr val="000000"/>
                </a:solidFill>
                <a:highlight>
                  <a:srgbClr val="FFFFFF"/>
                </a:highlight>
                <a:latin typeface="Georgia"/>
                <a:ea typeface="Georgia"/>
                <a:cs typeface="Georgia"/>
              </a:rPr>
              <a:t>«</a:t>
            </a:r>
            <a:r>
              <a:rPr lang="x-none" altLang="x-none" sz="1600" dirty="0" smtClean="0">
                <a:solidFill>
                  <a:srgbClr val="000000"/>
                </a:solidFill>
                <a:highlight>
                  <a:srgbClr val="FFFFFF"/>
                </a:highlight>
                <a:latin typeface="Georgia"/>
                <a:ea typeface="Georgia"/>
                <a:cs typeface="Georgia"/>
              </a:rPr>
              <a:t>экран</a:t>
            </a:r>
            <a:r>
              <a:rPr lang="ru-RU" altLang="x-none" sz="1600" dirty="0" smtClean="0">
                <a:solidFill>
                  <a:srgbClr val="000000"/>
                </a:solidFill>
                <a:highlight>
                  <a:srgbClr val="FFFFFF"/>
                </a:highlight>
                <a:latin typeface="Georgia"/>
                <a:ea typeface="Georgia"/>
                <a:cs typeface="Georgia"/>
              </a:rPr>
              <a:t>»</a:t>
            </a:r>
            <a:r>
              <a:rPr lang="x-none" altLang="x-none" sz="1600" dirty="0" smtClean="0">
                <a:solidFill>
                  <a:srgbClr val="000000"/>
                </a:solidFill>
                <a:highlight>
                  <a:srgbClr val="FFFFFF"/>
                </a:highlight>
                <a:latin typeface="Georgia"/>
                <a:ea typeface="Georgia"/>
                <a:cs typeface="Georgia"/>
              </a:rPr>
              <a:t> </a:t>
            </a:r>
            <a:r>
              <a:rPr lang="x-none" altLang="x-none" sz="1600" dirty="0">
                <a:solidFill>
                  <a:srgbClr val="000000"/>
                </a:solidFill>
                <a:highlight>
                  <a:srgbClr val="FFFFFF"/>
                </a:highlight>
                <a:latin typeface="Georgia"/>
                <a:ea typeface="Georgia"/>
                <a:cs typeface="Georgia"/>
              </a:rPr>
              <a:t>будет отзыв 2. </a:t>
            </a:r>
            <a:endParaRPr lang="ru-RU" altLang="x-none" sz="1600" dirty="0">
              <a:solidFill>
                <a:srgbClr val="000000"/>
              </a:solidFill>
              <a:highlight>
                <a:srgbClr val="FFFFFF"/>
              </a:highlight>
              <a:latin typeface="Georgia"/>
              <a:ea typeface="Georgia"/>
              <a:cs typeface="Georgia"/>
            </a:endParaRPr>
          </a:p>
          <a:p>
            <a:pPr algn="just" eaLnBrk="0" fontAlgn="base" hangingPunct="0">
              <a:lnSpc>
                <a:spcPct val="100000"/>
              </a:lnSpc>
              <a:spcAft>
                <a:spcPts val="0"/>
              </a:spcAft>
            </a:pPr>
            <a:endParaRPr lang="ru-RU" altLang="x-none" sz="1600" dirty="0" smtClean="0">
              <a:solidFill>
                <a:srgbClr val="000000"/>
              </a:solidFill>
              <a:highlight>
                <a:srgbClr val="FFFFFF"/>
              </a:highlight>
              <a:latin typeface="Georgia"/>
              <a:ea typeface="Georgia"/>
              <a:cs typeface="Georgia"/>
            </a:endParaRPr>
          </a:p>
          <a:p>
            <a:pPr algn="just" eaLnBrk="0" fontAlgn="base" hangingPunct="0">
              <a:lnSpc>
                <a:spcPct val="100000"/>
              </a:lnSpc>
              <a:spcAft>
                <a:spcPts val="0"/>
              </a:spcAft>
            </a:pPr>
            <a:r>
              <a:rPr lang="ru-RU" altLang="x-none" sz="1600" dirty="0" smtClean="0">
                <a:solidFill>
                  <a:srgbClr val="000000"/>
                </a:solidFill>
                <a:highlight>
                  <a:srgbClr val="FFFFFF"/>
                </a:highlight>
                <a:latin typeface="Georgia"/>
                <a:ea typeface="Georgia"/>
                <a:cs typeface="Georgia"/>
              </a:rPr>
              <a:t>Д</a:t>
            </a:r>
            <a:r>
              <a:rPr lang="x-none" altLang="x-none" sz="1600" dirty="0">
                <a:solidFill>
                  <a:srgbClr val="000000"/>
                </a:solidFill>
                <a:highlight>
                  <a:srgbClr val="FFFFFF"/>
                </a:highlight>
                <a:latin typeface="Georgia"/>
                <a:ea typeface="Georgia"/>
                <a:cs typeface="Georgia"/>
              </a:rPr>
              <a:t>ля каждой пары аспектов производится вычислени</a:t>
            </a:r>
            <a:r>
              <a:rPr lang="ru-RU" altLang="x-none" sz="1600" dirty="0">
                <a:solidFill>
                  <a:srgbClr val="000000"/>
                </a:solidFill>
                <a:highlight>
                  <a:srgbClr val="FFFFFF"/>
                </a:highlight>
                <a:latin typeface="Georgia"/>
                <a:ea typeface="Georgia"/>
                <a:cs typeface="Georgia"/>
              </a:rPr>
              <a:t>е</a:t>
            </a:r>
            <a:r>
              <a:rPr lang="x-none" altLang="x-none" sz="1600" dirty="0">
                <a:solidFill>
                  <a:srgbClr val="000000"/>
                </a:solidFill>
                <a:highlight>
                  <a:srgbClr val="FFFFFF"/>
                </a:highlight>
                <a:latin typeface="Georgia"/>
                <a:ea typeface="Georgia"/>
                <a:cs typeface="Georgia"/>
              </a:rPr>
              <a:t> значения </a:t>
            </a:r>
            <a:r>
              <a:rPr lang="x-none" altLang="x-none" sz="1600" dirty="0" smtClean="0">
                <a:solidFill>
                  <a:srgbClr val="000000"/>
                </a:solidFill>
                <a:highlight>
                  <a:srgbClr val="FFFFFF"/>
                </a:highlight>
                <a:latin typeface="Georgia"/>
                <a:ea typeface="Georgia"/>
                <a:cs typeface="Georgia"/>
              </a:rPr>
              <a:t>kl</a:t>
            </a:r>
            <a:r>
              <a:rPr lang="ru-RU" altLang="x-none" sz="1600" dirty="0" smtClean="0">
                <a:solidFill>
                  <a:srgbClr val="000000"/>
                </a:solidFill>
                <a:highlight>
                  <a:srgbClr val="FFFFFF"/>
                </a:highlight>
                <a:latin typeface="Georgia"/>
                <a:ea typeface="Georgia"/>
                <a:cs typeface="Georgia"/>
              </a:rPr>
              <a:t>-</a:t>
            </a:r>
            <a:r>
              <a:rPr lang="x-none" altLang="x-none" sz="1600" dirty="0" smtClean="0">
                <a:solidFill>
                  <a:srgbClr val="000000"/>
                </a:solidFill>
                <a:highlight>
                  <a:srgbClr val="FFFFFF"/>
                </a:highlight>
                <a:latin typeface="Georgia"/>
                <a:ea typeface="Georgia"/>
                <a:cs typeface="Georgia"/>
              </a:rPr>
              <a:t>divergence </a:t>
            </a:r>
            <a:r>
              <a:rPr lang="x-none" altLang="x-none" sz="1600" dirty="0">
                <a:solidFill>
                  <a:srgbClr val="000000"/>
                </a:solidFill>
                <a:highlight>
                  <a:srgbClr val="FFFFFF"/>
                </a:highlight>
                <a:latin typeface="Georgia"/>
                <a:ea typeface="Georgia"/>
                <a:cs typeface="Georgia"/>
              </a:rPr>
              <a:t>между ngram’ами </a:t>
            </a:r>
            <a:r>
              <a:rPr lang="ru-RU" altLang="x-none" sz="1600" dirty="0" smtClean="0">
                <a:solidFill>
                  <a:srgbClr val="000000"/>
                </a:solidFill>
                <a:highlight>
                  <a:srgbClr val="FFFFFF"/>
                </a:highlight>
                <a:latin typeface="Georgia"/>
                <a:ea typeface="Georgia"/>
                <a:cs typeface="Georgia"/>
              </a:rPr>
              <a:t> их контекстов </a:t>
            </a:r>
            <a:r>
              <a:rPr lang="x-none" altLang="x-none" sz="1600" dirty="0" smtClean="0">
                <a:solidFill>
                  <a:srgbClr val="000000"/>
                </a:solidFill>
                <a:highlight>
                  <a:srgbClr val="FFFFFF"/>
                </a:highlight>
                <a:latin typeface="Georgia"/>
                <a:ea typeface="Georgia"/>
                <a:cs typeface="Georgia"/>
              </a:rPr>
              <a:t>с </a:t>
            </a:r>
            <a:r>
              <a:rPr lang="x-none" altLang="x-none" sz="1600" dirty="0">
                <a:solidFill>
                  <a:srgbClr val="000000"/>
                </a:solidFill>
                <a:highlight>
                  <a:srgbClr val="FFFFFF"/>
                </a:highlight>
                <a:latin typeface="Georgia"/>
                <a:ea typeface="Georgia"/>
                <a:cs typeface="Georgia"/>
              </a:rPr>
              <a:t>помощью </a:t>
            </a:r>
            <a:r>
              <a:rPr lang="en-US" sz="1600" i="1" dirty="0" err="1">
                <a:solidFill>
                  <a:srgbClr val="000000"/>
                </a:solidFill>
                <a:highlight>
                  <a:srgbClr val="FFFFFF"/>
                </a:highlight>
                <a:latin typeface="Georgia"/>
                <a:ea typeface="Georgia"/>
                <a:cs typeface="Georgia"/>
              </a:rPr>
              <a:t>scipy</a:t>
            </a:r>
            <a:r>
              <a:rPr lang="ru-RU" sz="1600" i="1" dirty="0">
                <a:solidFill>
                  <a:srgbClr val="000000"/>
                </a:solidFill>
                <a:highlight>
                  <a:srgbClr val="FFFFFF"/>
                </a:highlight>
                <a:latin typeface="Georgia"/>
                <a:ea typeface="Georgia"/>
                <a:cs typeface="Georgia"/>
              </a:rPr>
              <a:t>.</a:t>
            </a:r>
            <a:r>
              <a:rPr lang="x-none" altLang="x-none" sz="1600" i="1" dirty="0">
                <a:solidFill>
                  <a:srgbClr val="000000"/>
                </a:solidFill>
                <a:highlight>
                  <a:srgbClr val="FFFFFF"/>
                </a:highlight>
                <a:latin typeface="Georgia"/>
                <a:ea typeface="Georgia"/>
                <a:cs typeface="Georgia"/>
              </a:rPr>
              <a:t>stats.entropy</a:t>
            </a:r>
            <a:r>
              <a:rPr lang="x-none" altLang="x-none" sz="1600" dirty="0">
                <a:solidFill>
                  <a:srgbClr val="000000"/>
                </a:solidFill>
                <a:highlight>
                  <a:srgbClr val="FFFFFF"/>
                </a:highlight>
                <a:latin typeface="Georgia"/>
                <a:ea typeface="Georgia"/>
                <a:cs typeface="Georgia"/>
              </a:rPr>
              <a:t>.</a:t>
            </a:r>
            <a:endParaRPr lang="ru-RU" altLang="x-none" sz="1600" dirty="0">
              <a:solidFill>
                <a:srgbClr val="000000"/>
              </a:solidFill>
              <a:highlight>
                <a:srgbClr val="FFFFFF"/>
              </a:highlight>
              <a:latin typeface="Georgia"/>
              <a:ea typeface="Georgia"/>
              <a:cs typeface="Georgia"/>
            </a:endParaRPr>
          </a:p>
          <a:p>
            <a:pPr algn="just" eaLnBrk="0" fontAlgn="base" hangingPunct="0">
              <a:lnSpc>
                <a:spcPct val="100000"/>
              </a:lnSpc>
              <a:spcAft>
                <a:spcPts val="0"/>
              </a:spcAft>
            </a:pPr>
            <a:endParaRPr lang="ru-RU" altLang="x-none" sz="1600" dirty="0" smtClean="0">
              <a:solidFill>
                <a:srgbClr val="000000"/>
              </a:solidFill>
              <a:highlight>
                <a:srgbClr val="FFFFFF"/>
              </a:highlight>
              <a:latin typeface="Georgia"/>
              <a:ea typeface="Georgia"/>
              <a:cs typeface="Georgia"/>
            </a:endParaRPr>
          </a:p>
          <a:p>
            <a:pPr algn="just" eaLnBrk="0" fontAlgn="base" hangingPunct="0">
              <a:lnSpc>
                <a:spcPct val="100000"/>
              </a:lnSpc>
              <a:spcAft>
                <a:spcPts val="0"/>
              </a:spcAft>
            </a:pPr>
            <a:r>
              <a:rPr lang="ru-RU" altLang="x-none" sz="1600" dirty="0" smtClean="0">
                <a:solidFill>
                  <a:srgbClr val="000000"/>
                </a:solidFill>
                <a:highlight>
                  <a:srgbClr val="FFFFFF"/>
                </a:highlight>
                <a:latin typeface="Georgia"/>
                <a:ea typeface="Georgia"/>
                <a:cs typeface="Georgia"/>
              </a:rPr>
              <a:t>Полученное </a:t>
            </a:r>
            <a:r>
              <a:rPr lang="x-none" altLang="x-none" sz="1600" dirty="0" smtClean="0">
                <a:solidFill>
                  <a:srgbClr val="000000"/>
                </a:solidFill>
                <a:highlight>
                  <a:srgbClr val="FFFFFF"/>
                </a:highlight>
                <a:latin typeface="Georgia"/>
                <a:ea typeface="Georgia"/>
                <a:cs typeface="Georgia"/>
              </a:rPr>
              <a:t>значение является </a:t>
            </a:r>
            <a:r>
              <a:rPr lang="x-none" altLang="x-none" sz="1600" dirty="0">
                <a:solidFill>
                  <a:srgbClr val="000000"/>
                </a:solidFill>
                <a:highlight>
                  <a:srgbClr val="FFFFFF"/>
                </a:highlight>
                <a:latin typeface="Georgia"/>
                <a:ea typeface="Georgia"/>
                <a:cs typeface="Georgia"/>
              </a:rPr>
              <a:t>результатом характеристики context. </a:t>
            </a:r>
            <a:r>
              <a:rPr lang="x-none" altLang="x-none" sz="1600" dirty="0" smtClean="0">
                <a:solidFill>
                  <a:srgbClr val="000000"/>
                </a:solidFill>
                <a:highlight>
                  <a:srgbClr val="FFFFFF"/>
                </a:highlight>
                <a:latin typeface="Georgia"/>
                <a:ea typeface="Georgia"/>
                <a:cs typeface="Georgia"/>
              </a:rPr>
              <a:t>Разница </a:t>
            </a:r>
            <a:r>
              <a:rPr lang="x-none" altLang="x-none" sz="1600" dirty="0">
                <a:solidFill>
                  <a:srgbClr val="000000"/>
                </a:solidFill>
                <a:highlight>
                  <a:srgbClr val="FFFFFF"/>
                </a:highlight>
                <a:latin typeface="Georgia"/>
                <a:ea typeface="Georgia"/>
                <a:cs typeface="Georgia"/>
              </a:rPr>
              <a:t>лишь в том, где ищутся контексты для аспектов. </a:t>
            </a:r>
          </a:p>
          <a:p>
            <a:pPr lvl="0" algn="just" eaLnBrk="0" fontAlgn="base" hangingPunct="0">
              <a:lnSpc>
                <a:spcPct val="100000"/>
              </a:lnSpc>
              <a:spcAft>
                <a:spcPts val="0"/>
              </a:spcAft>
            </a:pPr>
            <a:endParaRPr lang="x-none" altLang="x-none" sz="1600" dirty="0">
              <a:solidFill>
                <a:srgbClr val="000000"/>
              </a:solidFill>
              <a:highlight>
                <a:srgbClr val="FFFFFF"/>
              </a:highlight>
              <a:latin typeface="Georgia"/>
              <a:ea typeface="Georgia"/>
              <a:cs typeface="Georgia"/>
            </a:endParaRPr>
          </a:p>
          <a:p>
            <a:pPr algn="just"/>
            <a:endParaRPr lang="ru-RU" dirty="0" smtClean="0">
              <a:solidFill>
                <a:srgbClr val="000000"/>
              </a:solidFill>
            </a:endParaRPr>
          </a:p>
          <a:p>
            <a:pPr algn="just"/>
            <a:endParaRPr lang="ru-RU" dirty="0" smtClean="0">
              <a:solidFill>
                <a:srgbClr val="000000"/>
              </a:solidFill>
            </a:endParaRPr>
          </a:p>
          <a:p>
            <a:pPr algn="just"/>
            <a:endParaRPr lang="ru-RU" dirty="0">
              <a:solidFill>
                <a:srgbClr val="000000"/>
              </a:solidFill>
            </a:endParaRPr>
          </a:p>
        </p:txBody>
      </p:sp>
      <p:sp>
        <p:nvSpPr>
          <p:cNvPr id="4" name="Номер слайда 3"/>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15</a:t>
            </a:fld>
            <a:endParaRPr lang="ru" sz="800">
              <a:solidFill>
                <a:srgbClr val="666666"/>
              </a:solidFill>
              <a:latin typeface="Georgia"/>
              <a:ea typeface="Georgia"/>
              <a:cs typeface="Georgia"/>
              <a:sym typeface="Georgia"/>
            </a:endParaRPr>
          </a:p>
        </p:txBody>
      </p:sp>
    </p:spTree>
    <p:extLst>
      <p:ext uri="{BB962C8B-B14F-4D97-AF65-F5344CB8AC3E}">
        <p14:creationId xmlns:p14="http://schemas.microsoft.com/office/powerpoint/2010/main" val="14184587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Shape 152"/>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ru">
                <a:latin typeface="Georgia"/>
                <a:ea typeface="Georgia"/>
                <a:cs typeface="Georgia"/>
                <a:sym typeface="Georgia"/>
              </a:rPr>
              <a:t>Syntactic feature</a:t>
            </a:r>
          </a:p>
        </p:txBody>
      </p:sp>
      <p:pic>
        <p:nvPicPr>
          <p:cNvPr id="154" name="Shape 154" descr="db-10d41bd2.png"/>
          <p:cNvPicPr preferRelativeResize="0"/>
          <p:nvPr/>
        </p:nvPicPr>
        <p:blipFill>
          <a:blip r:embed="rId3">
            <a:alphaModFix/>
          </a:blip>
          <a:stretch>
            <a:fillRect/>
          </a:stretch>
        </p:blipFill>
        <p:spPr>
          <a:xfrm>
            <a:off x="520899" y="1220899"/>
            <a:ext cx="1118575" cy="1118575"/>
          </a:xfrm>
          <a:prstGeom prst="rect">
            <a:avLst/>
          </a:prstGeom>
          <a:noFill/>
          <a:ln>
            <a:noFill/>
          </a:ln>
        </p:spPr>
      </p:pic>
      <p:sp>
        <p:nvSpPr>
          <p:cNvPr id="155" name="Shape 155"/>
          <p:cNvSpPr txBox="1"/>
          <p:nvPr/>
        </p:nvSpPr>
        <p:spPr>
          <a:xfrm>
            <a:off x="317437" y="2386500"/>
            <a:ext cx="1525500" cy="205500"/>
          </a:xfrm>
          <a:prstGeom prst="rect">
            <a:avLst/>
          </a:prstGeom>
          <a:noFill/>
          <a:ln>
            <a:noFill/>
          </a:ln>
        </p:spPr>
        <p:txBody>
          <a:bodyPr lIns="91425" tIns="91425" rIns="91425" bIns="91425" anchor="t" anchorCtr="0">
            <a:noAutofit/>
          </a:bodyPr>
          <a:lstStyle/>
          <a:p>
            <a:pPr lvl="0" algn="ctr" rtl="0">
              <a:spcBef>
                <a:spcPts val="0"/>
              </a:spcBef>
              <a:buNone/>
            </a:pPr>
            <a:r>
              <a:rPr lang="ru" sz="2400" b="1">
                <a:solidFill>
                  <a:schemeClr val="accent3"/>
                </a:solidFill>
                <a:latin typeface="Georgia"/>
                <a:ea typeface="Georgia"/>
                <a:cs typeface="Georgia"/>
                <a:sym typeface="Georgia"/>
              </a:rPr>
              <a:t>Отзывы</a:t>
            </a:r>
          </a:p>
        </p:txBody>
      </p:sp>
      <p:sp>
        <p:nvSpPr>
          <p:cNvPr id="156" name="Shape 156"/>
          <p:cNvSpPr/>
          <p:nvPr/>
        </p:nvSpPr>
        <p:spPr>
          <a:xfrm>
            <a:off x="1711300" y="1651187"/>
            <a:ext cx="831900" cy="2580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pic>
        <p:nvPicPr>
          <p:cNvPr id="157" name="Shape 157" descr="701046fc96daaac1e40d73b93c032b6e.jpg"/>
          <p:cNvPicPr preferRelativeResize="0"/>
          <p:nvPr/>
        </p:nvPicPr>
        <p:blipFill>
          <a:blip r:embed="rId4">
            <a:alphaModFix/>
          </a:blip>
          <a:stretch>
            <a:fillRect/>
          </a:stretch>
        </p:blipFill>
        <p:spPr>
          <a:xfrm>
            <a:off x="2615025" y="1493837"/>
            <a:ext cx="2509350" cy="572699"/>
          </a:xfrm>
          <a:prstGeom prst="rect">
            <a:avLst/>
          </a:prstGeom>
          <a:noFill/>
          <a:ln>
            <a:noFill/>
          </a:ln>
        </p:spPr>
      </p:pic>
      <p:pic>
        <p:nvPicPr>
          <p:cNvPr id="158" name="Shape 158" descr="remote-api.png"/>
          <p:cNvPicPr preferRelativeResize="0"/>
          <p:nvPr/>
        </p:nvPicPr>
        <p:blipFill>
          <a:blip r:embed="rId5">
            <a:alphaModFix/>
          </a:blip>
          <a:stretch>
            <a:fillRect/>
          </a:stretch>
        </p:blipFill>
        <p:spPr>
          <a:xfrm>
            <a:off x="4268985" y="1831826"/>
            <a:ext cx="1235625" cy="1235625"/>
          </a:xfrm>
          <a:prstGeom prst="rect">
            <a:avLst/>
          </a:prstGeom>
          <a:noFill/>
          <a:ln>
            <a:noFill/>
          </a:ln>
        </p:spPr>
      </p:pic>
      <p:sp>
        <p:nvSpPr>
          <p:cNvPr id="159" name="Shape 159"/>
          <p:cNvSpPr/>
          <p:nvPr/>
        </p:nvSpPr>
        <p:spPr>
          <a:xfrm>
            <a:off x="5261475" y="1671100"/>
            <a:ext cx="1118700" cy="2055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0" name="Shape 160"/>
          <p:cNvSpPr txBox="1"/>
          <p:nvPr/>
        </p:nvSpPr>
        <p:spPr>
          <a:xfrm>
            <a:off x="6258900" y="1409225"/>
            <a:ext cx="2509200" cy="657300"/>
          </a:xfrm>
          <a:prstGeom prst="rect">
            <a:avLst/>
          </a:prstGeom>
          <a:noFill/>
          <a:ln>
            <a:noFill/>
          </a:ln>
        </p:spPr>
        <p:txBody>
          <a:bodyPr lIns="91425" tIns="91425" rIns="91425" bIns="91425" anchor="t" anchorCtr="0">
            <a:noAutofit/>
          </a:bodyPr>
          <a:lstStyle/>
          <a:p>
            <a:pPr lvl="0" algn="ctr">
              <a:spcBef>
                <a:spcPts val="0"/>
              </a:spcBef>
              <a:buNone/>
            </a:pPr>
            <a:r>
              <a:rPr lang="ru" dirty="0">
                <a:latin typeface="Georgia"/>
                <a:ea typeface="Georgia"/>
                <a:cs typeface="Georgia"/>
                <a:sym typeface="Georgia"/>
              </a:rPr>
              <a:t>Синтаксические деревья для всех </a:t>
            </a:r>
            <a:r>
              <a:rPr lang="ru" dirty="0" smtClean="0">
                <a:latin typeface="Georgia"/>
                <a:ea typeface="Georgia"/>
                <a:cs typeface="Georgia"/>
                <a:sym typeface="Georgia"/>
              </a:rPr>
              <a:t>отзывов </a:t>
            </a:r>
            <a:r>
              <a:rPr lang="ru" dirty="0">
                <a:latin typeface="Georgia"/>
                <a:ea typeface="Georgia"/>
                <a:cs typeface="Georgia"/>
                <a:sym typeface="Georgia"/>
              </a:rPr>
              <a:t>пользователей</a:t>
            </a:r>
          </a:p>
        </p:txBody>
      </p:sp>
      <p:pic>
        <p:nvPicPr>
          <p:cNvPr id="161" name="Shape 161" descr="db-10d41bd2.png"/>
          <p:cNvPicPr preferRelativeResize="0"/>
          <p:nvPr/>
        </p:nvPicPr>
        <p:blipFill>
          <a:blip r:embed="rId3">
            <a:alphaModFix/>
          </a:blip>
          <a:stretch>
            <a:fillRect/>
          </a:stretch>
        </p:blipFill>
        <p:spPr>
          <a:xfrm>
            <a:off x="624399" y="2918474"/>
            <a:ext cx="1118575" cy="1118575"/>
          </a:xfrm>
          <a:prstGeom prst="rect">
            <a:avLst/>
          </a:prstGeom>
          <a:noFill/>
          <a:ln>
            <a:noFill/>
          </a:ln>
        </p:spPr>
      </p:pic>
      <p:sp>
        <p:nvSpPr>
          <p:cNvPr id="162" name="Shape 162"/>
          <p:cNvSpPr txBox="1"/>
          <p:nvPr/>
        </p:nvSpPr>
        <p:spPr>
          <a:xfrm>
            <a:off x="344725" y="4077550"/>
            <a:ext cx="1652400" cy="205500"/>
          </a:xfrm>
          <a:prstGeom prst="rect">
            <a:avLst/>
          </a:prstGeom>
          <a:noFill/>
          <a:ln>
            <a:noFill/>
          </a:ln>
        </p:spPr>
        <p:txBody>
          <a:bodyPr lIns="91425" tIns="91425" rIns="91425" bIns="91425" anchor="t" anchorCtr="0">
            <a:noAutofit/>
          </a:bodyPr>
          <a:lstStyle/>
          <a:p>
            <a:pPr lvl="0" algn="ctr" rtl="0">
              <a:spcBef>
                <a:spcPts val="0"/>
              </a:spcBef>
              <a:buNone/>
            </a:pPr>
            <a:r>
              <a:rPr lang="ru" sz="2400" b="1">
                <a:solidFill>
                  <a:schemeClr val="accent3"/>
                </a:solidFill>
                <a:latin typeface="Georgia"/>
                <a:ea typeface="Georgia"/>
                <a:cs typeface="Georgia"/>
                <a:sym typeface="Georgia"/>
              </a:rPr>
              <a:t>Аспекты</a:t>
            </a:r>
          </a:p>
        </p:txBody>
      </p:sp>
      <p:sp>
        <p:nvSpPr>
          <p:cNvPr id="163" name="Shape 163"/>
          <p:cNvSpPr/>
          <p:nvPr/>
        </p:nvSpPr>
        <p:spPr>
          <a:xfrm>
            <a:off x="1842950" y="3475925"/>
            <a:ext cx="4582200" cy="2580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4" name="Shape 164"/>
          <p:cNvSpPr/>
          <p:nvPr/>
        </p:nvSpPr>
        <p:spPr>
          <a:xfrm rot="5400000">
            <a:off x="6934200" y="2623500"/>
            <a:ext cx="1158600" cy="2055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5" name="Shape 165"/>
          <p:cNvSpPr txBox="1"/>
          <p:nvPr/>
        </p:nvSpPr>
        <p:spPr>
          <a:xfrm>
            <a:off x="6258900" y="3385975"/>
            <a:ext cx="2509200" cy="657300"/>
          </a:xfrm>
          <a:prstGeom prst="rect">
            <a:avLst/>
          </a:prstGeom>
          <a:noFill/>
          <a:ln>
            <a:noFill/>
          </a:ln>
        </p:spPr>
        <p:txBody>
          <a:bodyPr lIns="91425" tIns="91425" rIns="91425" bIns="91425" anchor="t" anchorCtr="0">
            <a:noAutofit/>
          </a:bodyPr>
          <a:lstStyle/>
          <a:p>
            <a:pPr lvl="0" algn="ctr" rtl="0">
              <a:spcBef>
                <a:spcPts val="0"/>
              </a:spcBef>
              <a:buNone/>
            </a:pPr>
            <a:r>
              <a:rPr lang="ru">
                <a:latin typeface="Georgia"/>
                <a:ea typeface="Georgia"/>
                <a:cs typeface="Georgia"/>
                <a:sym typeface="Georgia"/>
              </a:rPr>
              <a:t>Нахождение кратчайшей дистанции между каждой парой аспектов</a:t>
            </a:r>
          </a:p>
        </p:txBody>
      </p:sp>
      <p:sp>
        <p:nvSpPr>
          <p:cNvPr id="3" name="Номер слайда 2"/>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16</a:t>
            </a:fld>
            <a:endParaRPr lang="ru" sz="800">
              <a:solidFill>
                <a:srgbClr val="666666"/>
              </a:solidFill>
              <a:latin typeface="Georgia"/>
              <a:ea typeface="Georgia"/>
              <a:cs typeface="Georgia"/>
              <a:sym typeface="Georgi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1700" y="175604"/>
            <a:ext cx="8520600" cy="572700"/>
          </a:xfrm>
        </p:spPr>
        <p:txBody>
          <a:bodyPr/>
          <a:lstStyle/>
          <a:p>
            <a:r>
              <a:rPr lang="ru-RU" dirty="0" smtClean="0"/>
              <a:t>Пример</a:t>
            </a:r>
            <a:endParaRPr lang="ru-RU" dirty="0"/>
          </a:p>
        </p:txBody>
      </p:sp>
      <p:sp>
        <p:nvSpPr>
          <p:cNvPr id="3" name="Текст 2"/>
          <p:cNvSpPr>
            <a:spLocks noGrp="1"/>
          </p:cNvSpPr>
          <p:nvPr>
            <p:ph type="body" idx="1"/>
          </p:nvPr>
        </p:nvSpPr>
        <p:spPr>
          <a:xfrm>
            <a:off x="311700" y="748304"/>
            <a:ext cx="8520600" cy="3416400"/>
          </a:xfrm>
        </p:spPr>
        <p:txBody>
          <a:bodyPr/>
          <a:lstStyle/>
          <a:p>
            <a:pPr algn="just">
              <a:lnSpc>
                <a:spcPct val="100000"/>
              </a:lnSpc>
              <a:spcAft>
                <a:spcPts val="0"/>
              </a:spcAft>
            </a:pPr>
            <a:r>
              <a:rPr lang="ru-RU" sz="1400" dirty="0">
                <a:solidFill>
                  <a:srgbClr val="000000"/>
                </a:solidFill>
                <a:highlight>
                  <a:srgbClr val="FFFFFF"/>
                </a:highlight>
                <a:latin typeface="Georgia"/>
                <a:ea typeface="Georgia"/>
                <a:cs typeface="Georgia"/>
                <a:sym typeface="Arial"/>
              </a:rPr>
              <a:t>Пара аспектов: «компьютер» и «экран».</a:t>
            </a:r>
          </a:p>
          <a:p>
            <a:pPr algn="just">
              <a:lnSpc>
                <a:spcPct val="100000"/>
              </a:lnSpc>
              <a:spcAft>
                <a:spcPts val="0"/>
              </a:spcAft>
            </a:pPr>
            <a:endParaRPr lang="ru-RU" sz="1400" dirty="0">
              <a:solidFill>
                <a:srgbClr val="000000"/>
              </a:solidFill>
              <a:highlight>
                <a:srgbClr val="FFFFFF"/>
              </a:highlight>
              <a:latin typeface="Georgia"/>
              <a:ea typeface="Georgia"/>
              <a:cs typeface="Georgia"/>
              <a:sym typeface="Arial"/>
            </a:endParaRPr>
          </a:p>
          <a:p>
            <a:pPr algn="just">
              <a:lnSpc>
                <a:spcPct val="100000"/>
              </a:lnSpc>
              <a:spcAft>
                <a:spcPts val="0"/>
              </a:spcAft>
            </a:pPr>
            <a:r>
              <a:rPr lang="ru-RU" sz="1400" dirty="0" smtClean="0">
                <a:solidFill>
                  <a:srgbClr val="000000"/>
                </a:solidFill>
                <a:highlight>
                  <a:srgbClr val="FFFFFF"/>
                </a:highlight>
                <a:latin typeface="Georgia"/>
                <a:ea typeface="Georgia"/>
                <a:cs typeface="Georgia"/>
                <a:sym typeface="Arial"/>
              </a:rPr>
              <a:t>Отзыв:</a:t>
            </a:r>
            <a:endParaRPr lang="en-US" sz="1400" dirty="0" smtClean="0">
              <a:solidFill>
                <a:srgbClr val="000000"/>
              </a:solidFill>
              <a:highlight>
                <a:srgbClr val="FFFFFF"/>
              </a:highlight>
              <a:latin typeface="Georgia"/>
              <a:ea typeface="Georgia"/>
              <a:cs typeface="Georgia"/>
              <a:sym typeface="Arial"/>
            </a:endParaRPr>
          </a:p>
          <a:p>
            <a:pPr algn="just"/>
            <a:r>
              <a:rPr lang="ru-RU" sz="1400" dirty="0">
                <a:solidFill>
                  <a:srgbClr val="000000"/>
                </a:solidFill>
                <a:highlight>
                  <a:srgbClr val="FFFFFF"/>
                </a:highlight>
                <a:latin typeface="Georgia"/>
                <a:ea typeface="Georgia"/>
                <a:cs typeface="Georgia"/>
              </a:rPr>
              <a:t>«В компьютерах разбираюсь плохо, но нужен был компьютер для работы. Купила данный компьютер, и нисколько не жалею, компьютер мощный, быстрый. В контакт центре очень вежливый молодой человек помог все подключить, экран отличный, все работает) спасибо».</a:t>
            </a:r>
          </a:p>
        </p:txBody>
      </p:sp>
      <p:sp>
        <p:nvSpPr>
          <p:cNvPr id="4" name="Номер слайда 3"/>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17</a:t>
            </a:fld>
            <a:endParaRPr lang="ru" sz="800">
              <a:solidFill>
                <a:srgbClr val="666666"/>
              </a:solidFill>
              <a:latin typeface="Georgia"/>
              <a:ea typeface="Georgia"/>
              <a:cs typeface="Georgia"/>
              <a:sym typeface="Georgia"/>
            </a:endParaRPr>
          </a:p>
        </p:txBody>
      </p:sp>
      <p:sp>
        <p:nvSpPr>
          <p:cNvPr id="6" name="Прямоугольник 5"/>
          <p:cNvSpPr/>
          <p:nvPr/>
        </p:nvSpPr>
        <p:spPr>
          <a:xfrm>
            <a:off x="311700" y="3654030"/>
            <a:ext cx="8709525" cy="1083374"/>
          </a:xfrm>
          <a:prstGeom prst="rect">
            <a:avLst/>
          </a:prstGeom>
        </p:spPr>
        <p:txBody>
          <a:bodyPr wrap="square">
            <a:spAutoFit/>
          </a:bodyPr>
          <a:lstStyle/>
          <a:p>
            <a:pPr algn="just">
              <a:lnSpc>
                <a:spcPct val="115000"/>
              </a:lnSpc>
            </a:pPr>
            <a:r>
              <a:rPr lang="ru-RU" dirty="0">
                <a:highlight>
                  <a:srgbClr val="FFFFFF"/>
                </a:highlight>
                <a:latin typeface="Georgia"/>
                <a:ea typeface="Georgia"/>
                <a:cs typeface="Georgia"/>
                <a:sym typeface="Proxima Nova"/>
              </a:rPr>
              <a:t>Для </a:t>
            </a:r>
            <a:r>
              <a:rPr lang="ru-RU" dirty="0" smtClean="0">
                <a:highlight>
                  <a:srgbClr val="FFFFFF"/>
                </a:highlight>
                <a:latin typeface="Georgia"/>
                <a:ea typeface="Georgia"/>
                <a:cs typeface="Georgia"/>
                <a:sym typeface="Proxima Nova"/>
              </a:rPr>
              <a:t>дерева </a:t>
            </a:r>
            <a:r>
              <a:rPr lang="ru-RU" dirty="0">
                <a:highlight>
                  <a:srgbClr val="FFFFFF"/>
                </a:highlight>
                <a:latin typeface="Georgia"/>
                <a:ea typeface="Georgia"/>
                <a:cs typeface="Georgia"/>
                <a:sym typeface="Proxima Nova"/>
              </a:rPr>
              <a:t>выполняется поиск кратчайшего пути между указанными аспектами. </a:t>
            </a:r>
            <a:endParaRPr lang="en-US" dirty="0" smtClean="0">
              <a:highlight>
                <a:srgbClr val="FFFFFF"/>
              </a:highlight>
              <a:latin typeface="Georgia"/>
              <a:ea typeface="Georgia"/>
              <a:cs typeface="Georgia"/>
              <a:sym typeface="Proxima Nova"/>
            </a:endParaRPr>
          </a:p>
          <a:p>
            <a:pPr algn="just">
              <a:lnSpc>
                <a:spcPct val="115000"/>
              </a:lnSpc>
            </a:pPr>
            <a:r>
              <a:rPr lang="ru-RU" dirty="0" smtClean="0">
                <a:highlight>
                  <a:srgbClr val="FFFFFF"/>
                </a:highlight>
                <a:latin typeface="Georgia"/>
                <a:ea typeface="Georgia"/>
                <a:cs typeface="Georgia"/>
                <a:sym typeface="Proxima Nova"/>
              </a:rPr>
              <a:t>Если </a:t>
            </a:r>
            <a:r>
              <a:rPr lang="ru-RU" dirty="0">
                <a:highlight>
                  <a:srgbClr val="FFFFFF"/>
                </a:highlight>
                <a:latin typeface="Georgia"/>
                <a:ea typeface="Georgia"/>
                <a:cs typeface="Georgia"/>
                <a:sym typeface="Proxima Nova"/>
              </a:rPr>
              <a:t>количество отзывов, где присутствует пара аспектов больше одного, то берется среднее арифметическое длин кратчайших путей, в противном случае просто берем данный путь. </a:t>
            </a:r>
            <a:endParaRPr lang="en-US" dirty="0" smtClean="0">
              <a:highlight>
                <a:srgbClr val="FFFFFF"/>
              </a:highlight>
              <a:latin typeface="Georgia"/>
              <a:ea typeface="Georgia"/>
              <a:cs typeface="Georgia"/>
              <a:sym typeface="Proxima Nova"/>
            </a:endParaRPr>
          </a:p>
          <a:p>
            <a:pPr algn="just">
              <a:lnSpc>
                <a:spcPct val="115000"/>
              </a:lnSpc>
            </a:pPr>
            <a:r>
              <a:rPr lang="ru-RU" dirty="0" smtClean="0">
                <a:highlight>
                  <a:srgbClr val="FFFFFF"/>
                </a:highlight>
                <a:latin typeface="Georgia"/>
                <a:ea typeface="Georgia"/>
                <a:cs typeface="Georgia"/>
                <a:sym typeface="Proxima Nova"/>
              </a:rPr>
              <a:t>Это </a:t>
            </a:r>
            <a:r>
              <a:rPr lang="ru-RU" dirty="0">
                <a:highlight>
                  <a:srgbClr val="FFFFFF"/>
                </a:highlight>
                <a:latin typeface="Georgia"/>
                <a:ea typeface="Georgia"/>
                <a:cs typeface="Georgia"/>
                <a:sym typeface="Proxima Nova"/>
              </a:rPr>
              <a:t>и будет значением величины </a:t>
            </a:r>
            <a:r>
              <a:rPr lang="en-US" dirty="0">
                <a:highlight>
                  <a:srgbClr val="FFFFFF"/>
                </a:highlight>
                <a:latin typeface="Georgia"/>
                <a:ea typeface="Georgia"/>
                <a:cs typeface="Georgia"/>
                <a:sym typeface="Proxima Nova"/>
              </a:rPr>
              <a:t>syntactic</a:t>
            </a:r>
            <a:r>
              <a:rPr lang="ru-RU" dirty="0">
                <a:highlight>
                  <a:srgbClr val="FFFFFF"/>
                </a:highlight>
                <a:latin typeface="Georgia"/>
                <a:ea typeface="Georgia"/>
                <a:cs typeface="Georgia"/>
                <a:sym typeface="Proxima Nova"/>
              </a:rPr>
              <a:t>.</a:t>
            </a:r>
          </a:p>
        </p:txBody>
      </p:sp>
      <p:pic>
        <p:nvPicPr>
          <p:cNvPr id="10" name="Рисунок 9"/>
          <p:cNvPicPr>
            <a:picLocks noChangeAspect="1"/>
          </p:cNvPicPr>
          <p:nvPr/>
        </p:nvPicPr>
        <p:blipFill rotWithShape="1">
          <a:blip r:embed="rId3"/>
          <a:srcRect l="3430" t="13672" r="3458" b="13665"/>
          <a:stretch/>
        </p:blipFill>
        <p:spPr>
          <a:xfrm>
            <a:off x="890151" y="2361459"/>
            <a:ext cx="6814050" cy="1237393"/>
          </a:xfrm>
          <a:prstGeom prst="rect">
            <a:avLst/>
          </a:prstGeom>
        </p:spPr>
      </p:pic>
      <p:grpSp>
        <p:nvGrpSpPr>
          <p:cNvPr id="11" name="Группа 10"/>
          <p:cNvGrpSpPr/>
          <p:nvPr/>
        </p:nvGrpSpPr>
        <p:grpSpPr>
          <a:xfrm>
            <a:off x="7404159" y="3294157"/>
            <a:ext cx="1328127" cy="421566"/>
            <a:chOff x="1812270" y="4077801"/>
            <a:chExt cx="1328127" cy="421566"/>
          </a:xfrm>
        </p:grpSpPr>
        <p:pic>
          <p:nvPicPr>
            <p:cNvPr id="7" name="Shape 157" descr="701046fc96daaac1e40d73b93c032b6e.jpg"/>
            <p:cNvPicPr preferRelativeResize="0"/>
            <p:nvPr/>
          </p:nvPicPr>
          <p:blipFill>
            <a:blip r:embed="rId4">
              <a:alphaModFix/>
            </a:blip>
            <a:stretch>
              <a:fillRect/>
            </a:stretch>
          </p:blipFill>
          <p:spPr>
            <a:xfrm>
              <a:off x="1812270" y="4077801"/>
              <a:ext cx="1171865" cy="261755"/>
            </a:xfrm>
            <a:prstGeom prst="rect">
              <a:avLst/>
            </a:prstGeom>
            <a:noFill/>
            <a:ln>
              <a:noFill/>
            </a:ln>
          </p:spPr>
        </p:pic>
        <p:pic>
          <p:nvPicPr>
            <p:cNvPr id="8" name="Shape 158" descr="remote-api.png"/>
            <p:cNvPicPr preferRelativeResize="0"/>
            <p:nvPr/>
          </p:nvPicPr>
          <p:blipFill>
            <a:blip r:embed="rId5">
              <a:alphaModFix/>
            </a:blip>
            <a:stretch>
              <a:fillRect/>
            </a:stretch>
          </p:blipFill>
          <p:spPr>
            <a:xfrm>
              <a:off x="2746925" y="4080551"/>
              <a:ext cx="393472" cy="418816"/>
            </a:xfrm>
            <a:prstGeom prst="rect">
              <a:avLst/>
            </a:prstGeom>
            <a:noFill/>
            <a:ln>
              <a:noFill/>
            </a:ln>
          </p:spPr>
        </p:pic>
      </p:grpSp>
    </p:spTree>
    <p:extLst>
      <p:ext uri="{BB962C8B-B14F-4D97-AF65-F5344CB8AC3E}">
        <p14:creationId xmlns:p14="http://schemas.microsoft.com/office/powerpoint/2010/main" val="8201954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ru">
                <a:latin typeface="Georgia"/>
                <a:ea typeface="Georgia"/>
                <a:cs typeface="Georgia"/>
                <a:sym typeface="Georgia"/>
              </a:rPr>
              <a:t>Lexical feature</a:t>
            </a:r>
          </a:p>
        </p:txBody>
      </p:sp>
      <p:sp>
        <p:nvSpPr>
          <p:cNvPr id="171" name="Shape 171"/>
          <p:cNvSpPr txBox="1">
            <a:spLocks noGrp="1"/>
          </p:cNvSpPr>
          <p:nvPr>
            <p:ph type="body" idx="1"/>
          </p:nvPr>
        </p:nvSpPr>
        <p:spPr>
          <a:xfrm>
            <a:off x="311700" y="2079825"/>
            <a:ext cx="8520600" cy="769200"/>
          </a:xfrm>
          <a:prstGeom prst="rect">
            <a:avLst/>
          </a:prstGeom>
        </p:spPr>
        <p:txBody>
          <a:bodyPr lIns="91425" tIns="91425" rIns="91425" bIns="91425" anchor="t" anchorCtr="0">
            <a:noAutofit/>
          </a:bodyPr>
          <a:lstStyle/>
          <a:p>
            <a:pPr lvl="0" algn="ctr">
              <a:spcBef>
                <a:spcPts val="0"/>
              </a:spcBef>
              <a:buNone/>
            </a:pPr>
            <a:r>
              <a:rPr lang="ru" sz="2800" dirty="0">
                <a:solidFill>
                  <a:srgbClr val="000000"/>
                </a:solidFill>
                <a:latin typeface="Georgia"/>
                <a:ea typeface="Georgia"/>
                <a:cs typeface="Georgia"/>
                <a:sym typeface="Georgia"/>
              </a:rPr>
              <a:t>ABS(LENGTH(ASPECT#1)-LENGTH(ASPECT#2))</a:t>
            </a:r>
          </a:p>
        </p:txBody>
      </p:sp>
      <p:sp>
        <p:nvSpPr>
          <p:cNvPr id="3" name="Номер слайда 2"/>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18</a:t>
            </a:fld>
            <a:endParaRPr lang="ru" sz="800">
              <a:solidFill>
                <a:srgbClr val="666666"/>
              </a:solidFill>
              <a:latin typeface="Georgia"/>
              <a:ea typeface="Georgia"/>
              <a:cs typeface="Georgia"/>
              <a:sym typeface="Georgi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Пример</a:t>
            </a:r>
            <a:endParaRPr lang="ru-RU"/>
          </a:p>
        </p:txBody>
      </p:sp>
      <p:sp>
        <p:nvSpPr>
          <p:cNvPr id="3" name="Текст 2"/>
          <p:cNvSpPr>
            <a:spLocks noGrp="1"/>
          </p:cNvSpPr>
          <p:nvPr>
            <p:ph type="body" idx="1"/>
          </p:nvPr>
        </p:nvSpPr>
        <p:spPr/>
        <p:txBody>
          <a:bodyPr/>
          <a:lstStyle/>
          <a:p>
            <a:pPr algn="just">
              <a:lnSpc>
                <a:spcPct val="100000"/>
              </a:lnSpc>
              <a:spcAft>
                <a:spcPts val="0"/>
              </a:spcAft>
            </a:pPr>
            <a:r>
              <a:rPr lang="ru-RU" sz="1600" dirty="0">
                <a:solidFill>
                  <a:srgbClr val="000000"/>
                </a:solidFill>
                <a:highlight>
                  <a:srgbClr val="FFFFFF"/>
                </a:highlight>
                <a:latin typeface="Georgia"/>
                <a:ea typeface="Georgia"/>
                <a:cs typeface="Georgia"/>
                <a:sym typeface="Arial"/>
              </a:rPr>
              <a:t>Пара аспектов: «компьютер» и «экран».</a:t>
            </a:r>
          </a:p>
          <a:p>
            <a:pPr lvl="0" algn="just">
              <a:lnSpc>
                <a:spcPct val="100000"/>
              </a:lnSpc>
              <a:spcAft>
                <a:spcPts val="0"/>
              </a:spcAft>
            </a:pPr>
            <a:endParaRPr lang="ru-RU" sz="1600" dirty="0" smtClean="0">
              <a:solidFill>
                <a:srgbClr val="000000"/>
              </a:solidFill>
              <a:highlight>
                <a:srgbClr val="FFFFFF"/>
              </a:highlight>
              <a:latin typeface="Georgia"/>
              <a:ea typeface="Georgia"/>
              <a:cs typeface="Georgia"/>
            </a:endParaRPr>
          </a:p>
          <a:p>
            <a:pPr lvl="0" algn="just">
              <a:lnSpc>
                <a:spcPct val="100000"/>
              </a:lnSpc>
              <a:spcAft>
                <a:spcPts val="0"/>
              </a:spcAft>
            </a:pPr>
            <a:r>
              <a:rPr lang="ru-RU" sz="1600" dirty="0" smtClean="0">
                <a:solidFill>
                  <a:srgbClr val="000000"/>
                </a:solidFill>
                <a:highlight>
                  <a:srgbClr val="FFFFFF"/>
                </a:highlight>
                <a:latin typeface="Georgia"/>
                <a:ea typeface="Georgia"/>
                <a:cs typeface="Georgia"/>
              </a:rPr>
              <a:t>Результат </a:t>
            </a:r>
            <a:r>
              <a:rPr lang="en-US" sz="1600" dirty="0">
                <a:solidFill>
                  <a:srgbClr val="000000"/>
                </a:solidFill>
                <a:highlight>
                  <a:srgbClr val="FFFFFF"/>
                </a:highlight>
                <a:latin typeface="Georgia"/>
                <a:ea typeface="Georgia"/>
                <a:cs typeface="Georgia"/>
              </a:rPr>
              <a:t>Lexical </a:t>
            </a:r>
            <a:r>
              <a:rPr lang="ru-RU" sz="1600" dirty="0">
                <a:solidFill>
                  <a:srgbClr val="000000"/>
                </a:solidFill>
                <a:highlight>
                  <a:srgbClr val="FFFFFF"/>
                </a:highlight>
                <a:latin typeface="Georgia"/>
                <a:ea typeface="Georgia"/>
                <a:cs typeface="Georgia"/>
              </a:rPr>
              <a:t>будет </a:t>
            </a:r>
            <a:r>
              <a:rPr lang="ru-RU" sz="1600" dirty="0" smtClean="0">
                <a:solidFill>
                  <a:srgbClr val="000000"/>
                </a:solidFill>
                <a:highlight>
                  <a:srgbClr val="FFFFFF"/>
                </a:highlight>
                <a:latin typeface="Georgia"/>
                <a:ea typeface="Georgia"/>
                <a:cs typeface="Georgia"/>
              </a:rPr>
              <a:t>равен </a:t>
            </a:r>
            <a:r>
              <a:rPr lang="ru" sz="1600" dirty="0" smtClean="0">
                <a:solidFill>
                  <a:srgbClr val="000000"/>
                </a:solidFill>
                <a:latin typeface="Georgia"/>
                <a:ea typeface="Georgia"/>
                <a:cs typeface="Georgia"/>
                <a:sym typeface="Georgia"/>
              </a:rPr>
              <a:t>ABS(LENGTH(</a:t>
            </a:r>
            <a:r>
              <a:rPr lang="ru-RU" sz="1600" dirty="0">
                <a:solidFill>
                  <a:srgbClr val="000000"/>
                </a:solidFill>
                <a:highlight>
                  <a:srgbClr val="FFFFFF"/>
                </a:highlight>
                <a:latin typeface="Georgia"/>
                <a:ea typeface="Georgia"/>
                <a:cs typeface="Georgia"/>
              </a:rPr>
              <a:t>(компьютер</a:t>
            </a:r>
            <a:r>
              <a:rPr lang="ru" sz="1600" dirty="0" smtClean="0">
                <a:solidFill>
                  <a:srgbClr val="000000"/>
                </a:solidFill>
                <a:latin typeface="Georgia"/>
                <a:ea typeface="Georgia"/>
                <a:cs typeface="Georgia"/>
                <a:sym typeface="Georgia"/>
              </a:rPr>
              <a:t>)-</a:t>
            </a:r>
            <a:r>
              <a:rPr lang="ru" sz="1600" dirty="0">
                <a:solidFill>
                  <a:srgbClr val="000000"/>
                </a:solidFill>
                <a:latin typeface="Georgia"/>
                <a:ea typeface="Georgia"/>
                <a:cs typeface="Georgia"/>
                <a:sym typeface="Georgia"/>
              </a:rPr>
              <a:t>LENGTH</a:t>
            </a:r>
            <a:r>
              <a:rPr lang="ru" sz="1600" dirty="0" smtClean="0">
                <a:solidFill>
                  <a:srgbClr val="000000"/>
                </a:solidFill>
                <a:latin typeface="Georgia"/>
                <a:ea typeface="Georgia"/>
                <a:cs typeface="Georgia"/>
                <a:sym typeface="Georgia"/>
              </a:rPr>
              <a:t>(</a:t>
            </a:r>
            <a:r>
              <a:rPr lang="ru-RU" sz="1600" dirty="0">
                <a:solidFill>
                  <a:srgbClr val="000000"/>
                </a:solidFill>
                <a:highlight>
                  <a:srgbClr val="FFFFFF"/>
                </a:highlight>
                <a:latin typeface="Georgia"/>
                <a:ea typeface="Georgia"/>
                <a:cs typeface="Georgia"/>
              </a:rPr>
              <a:t>(экран</a:t>
            </a:r>
            <a:r>
              <a:rPr lang="ru" sz="1600" dirty="0" smtClean="0">
                <a:solidFill>
                  <a:srgbClr val="000000"/>
                </a:solidFill>
                <a:latin typeface="Georgia"/>
                <a:ea typeface="Georgia"/>
                <a:cs typeface="Georgia"/>
                <a:sym typeface="Georgia"/>
              </a:rPr>
              <a:t>))</a:t>
            </a:r>
            <a:r>
              <a:rPr lang="ru-RU" sz="1600" dirty="0" smtClean="0">
                <a:solidFill>
                  <a:srgbClr val="000000"/>
                </a:solidFill>
                <a:latin typeface="Georgia"/>
                <a:ea typeface="Georgia"/>
                <a:cs typeface="Georgia"/>
                <a:sym typeface="Georgia"/>
              </a:rPr>
              <a:t> = 4.</a:t>
            </a:r>
            <a:endParaRPr lang="ru" sz="1600" dirty="0">
              <a:solidFill>
                <a:srgbClr val="000000"/>
              </a:solidFill>
              <a:latin typeface="Georgia"/>
              <a:ea typeface="Georgia"/>
              <a:cs typeface="Georgia"/>
              <a:sym typeface="Georgia"/>
            </a:endParaRPr>
          </a:p>
          <a:p>
            <a:pPr algn="just"/>
            <a:endParaRPr lang="ru-RU" sz="1600" dirty="0">
              <a:solidFill>
                <a:srgbClr val="000000"/>
              </a:solidFill>
              <a:highlight>
                <a:srgbClr val="FFFFFF"/>
              </a:highlight>
              <a:latin typeface="Georgia"/>
              <a:ea typeface="Georgia"/>
              <a:cs typeface="Georgia"/>
            </a:endParaRPr>
          </a:p>
          <a:p>
            <a:pPr algn="just"/>
            <a:endParaRPr lang="ru-RU" sz="1600" dirty="0">
              <a:solidFill>
                <a:srgbClr val="000000"/>
              </a:solidFill>
              <a:highlight>
                <a:srgbClr val="FFFFFF"/>
              </a:highlight>
              <a:latin typeface="Georgia"/>
              <a:ea typeface="Georgia"/>
              <a:cs typeface="Georgia"/>
            </a:endParaRPr>
          </a:p>
        </p:txBody>
      </p:sp>
      <p:sp>
        <p:nvSpPr>
          <p:cNvPr id="4" name="Номер слайда 3"/>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19</a:t>
            </a:fld>
            <a:endParaRPr lang="ru" sz="800">
              <a:solidFill>
                <a:srgbClr val="666666"/>
              </a:solidFill>
              <a:latin typeface="Georgia"/>
              <a:ea typeface="Georgia"/>
              <a:cs typeface="Georgia"/>
              <a:sym typeface="Georgia"/>
            </a:endParaRPr>
          </a:p>
        </p:txBody>
      </p:sp>
    </p:spTree>
    <p:extLst>
      <p:ext uri="{BB962C8B-B14F-4D97-AF65-F5344CB8AC3E}">
        <p14:creationId xmlns:p14="http://schemas.microsoft.com/office/powerpoint/2010/main" val="3279358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ru"/>
              <a:t>Цель</a:t>
            </a:r>
          </a:p>
        </p:txBody>
      </p:sp>
      <p:pic>
        <p:nvPicPr>
          <p:cNvPr id="64" name="Shape 64" descr="3-63917_1_6.jpg"/>
          <p:cNvPicPr preferRelativeResize="0"/>
          <p:nvPr/>
        </p:nvPicPr>
        <p:blipFill>
          <a:blip r:embed="rId3">
            <a:alphaModFix/>
          </a:blip>
          <a:stretch>
            <a:fillRect/>
          </a:stretch>
        </p:blipFill>
        <p:spPr>
          <a:xfrm>
            <a:off x="5138256" y="1926599"/>
            <a:ext cx="3604100" cy="3075500"/>
          </a:xfrm>
          <a:prstGeom prst="rect">
            <a:avLst/>
          </a:prstGeom>
          <a:noFill/>
          <a:ln>
            <a:noFill/>
          </a:ln>
        </p:spPr>
      </p:pic>
      <p:sp>
        <p:nvSpPr>
          <p:cNvPr id="65" name="Shape 65"/>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R="127000" lvl="0" algn="just" rtl="0">
              <a:spcBef>
                <a:spcPts val="0"/>
              </a:spcBef>
              <a:spcAft>
                <a:spcPts val="0"/>
              </a:spcAft>
              <a:buNone/>
            </a:pPr>
            <a:r>
              <a:rPr lang="ru" sz="2400" dirty="0">
                <a:solidFill>
                  <a:srgbClr val="000000"/>
                </a:solidFill>
                <a:latin typeface="Georgia"/>
                <a:ea typeface="Georgia"/>
                <a:cs typeface="Georgia"/>
                <a:sym typeface="Georgia"/>
              </a:rPr>
              <a:t>построение иерархии аспектов по пользовательским отзывам об электронных устройствах на основе </a:t>
            </a:r>
            <a:r>
              <a:rPr lang="ru" sz="2400" dirty="0" smtClean="0">
                <a:solidFill>
                  <a:srgbClr val="000000"/>
                </a:solidFill>
                <a:latin typeface="Georgia"/>
                <a:ea typeface="Georgia"/>
                <a:cs typeface="Georgia"/>
                <a:sym typeface="Georgia"/>
              </a:rPr>
              <a:t>произв</a:t>
            </a:r>
            <a:r>
              <a:rPr lang="ru-RU" sz="2400" dirty="0" err="1" smtClean="0">
                <a:solidFill>
                  <a:srgbClr val="000000"/>
                </a:solidFill>
                <a:latin typeface="Georgia"/>
                <a:ea typeface="Georgia"/>
                <a:cs typeface="Georgia"/>
                <a:sym typeface="Georgia"/>
              </a:rPr>
              <a:t>оль</a:t>
            </a:r>
            <a:r>
              <a:rPr lang="ru" sz="2400" dirty="0" smtClean="0">
                <a:solidFill>
                  <a:srgbClr val="000000"/>
                </a:solidFill>
                <a:latin typeface="Georgia"/>
                <a:ea typeface="Georgia"/>
                <a:cs typeface="Georgia"/>
                <a:sym typeface="Georgia"/>
              </a:rPr>
              <a:t>ной </a:t>
            </a:r>
            <a:r>
              <a:rPr lang="ru" sz="2400" dirty="0">
                <a:solidFill>
                  <a:srgbClr val="000000"/>
                </a:solidFill>
                <a:latin typeface="Georgia"/>
                <a:ea typeface="Georgia"/>
                <a:cs typeface="Georgia"/>
                <a:sym typeface="Georgia"/>
              </a:rPr>
              <a:t>иерархии, построенной вручную          </a:t>
            </a:r>
          </a:p>
          <a:p>
            <a:pPr lvl="0">
              <a:spcBef>
                <a:spcPts val="0"/>
              </a:spcBef>
              <a:buNone/>
            </a:pPr>
            <a:endParaRPr sz="2400" dirty="0">
              <a:latin typeface="Georgia"/>
              <a:ea typeface="Georgia"/>
              <a:cs typeface="Georgia"/>
              <a:sym typeface="Georgia"/>
            </a:endParaRPr>
          </a:p>
        </p:txBody>
      </p:sp>
      <p:sp>
        <p:nvSpPr>
          <p:cNvPr id="3" name="Номер слайда 2"/>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2</a:t>
            </a:fld>
            <a:endParaRPr lang="ru" sz="800">
              <a:solidFill>
                <a:srgbClr val="666666"/>
              </a:solidFill>
              <a:latin typeface="Georgia"/>
              <a:ea typeface="Georgia"/>
              <a:cs typeface="Georgia"/>
              <a:sym typeface="Georgi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Shape 177"/>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ru"/>
              <a:t>Семантическая дистанция</a:t>
            </a:r>
          </a:p>
        </p:txBody>
      </p:sp>
      <p:sp>
        <p:nvSpPr>
          <p:cNvPr id="178" name="Shape 178"/>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419100" rtl="0">
              <a:spcBef>
                <a:spcPts val="0"/>
              </a:spcBef>
              <a:buClr>
                <a:srgbClr val="000000"/>
              </a:buClr>
              <a:buSzPct val="100000"/>
              <a:buFont typeface="Georgia"/>
              <a:buChar char="●"/>
            </a:pPr>
            <a:r>
              <a:rPr lang="ru" sz="2000" dirty="0">
                <a:solidFill>
                  <a:srgbClr val="000000"/>
                </a:solidFill>
                <a:latin typeface="Georgia"/>
                <a:ea typeface="Georgia"/>
                <a:cs typeface="Georgia"/>
                <a:sym typeface="Georgia"/>
              </a:rPr>
              <a:t>PMI Review</a:t>
            </a:r>
          </a:p>
          <a:p>
            <a:pPr marL="457200" lvl="0" indent="-419100" rtl="0">
              <a:spcBef>
                <a:spcPts val="0"/>
              </a:spcBef>
              <a:buClr>
                <a:srgbClr val="000000"/>
              </a:buClr>
              <a:buSzPct val="100000"/>
              <a:buFont typeface="Georgia"/>
              <a:buChar char="●"/>
            </a:pPr>
            <a:r>
              <a:rPr lang="ru" sz="2000" dirty="0">
                <a:solidFill>
                  <a:srgbClr val="000000"/>
                </a:solidFill>
                <a:latin typeface="Georgia"/>
                <a:ea typeface="Georgia"/>
                <a:cs typeface="Georgia"/>
                <a:sym typeface="Georgia"/>
              </a:rPr>
              <a:t>PMI Sentence</a:t>
            </a:r>
          </a:p>
          <a:p>
            <a:pPr marL="457200" lvl="0" indent="-419100" rtl="0">
              <a:spcBef>
                <a:spcPts val="0"/>
              </a:spcBef>
              <a:buClr>
                <a:srgbClr val="000000"/>
              </a:buClr>
              <a:buSzPct val="100000"/>
              <a:buFont typeface="Georgia"/>
              <a:buChar char="●"/>
            </a:pPr>
            <a:r>
              <a:rPr lang="ru" sz="2000" dirty="0">
                <a:solidFill>
                  <a:srgbClr val="000000"/>
                </a:solidFill>
                <a:latin typeface="Georgia"/>
                <a:ea typeface="Georgia"/>
                <a:cs typeface="Georgia"/>
                <a:sym typeface="Georgia"/>
              </a:rPr>
              <a:t>Local context</a:t>
            </a:r>
          </a:p>
          <a:p>
            <a:pPr marL="457200" lvl="0" indent="-419100" rtl="0">
              <a:spcBef>
                <a:spcPts val="0"/>
              </a:spcBef>
              <a:buClr>
                <a:srgbClr val="000000"/>
              </a:buClr>
              <a:buSzPct val="100000"/>
              <a:buFont typeface="Georgia"/>
              <a:buChar char="●"/>
            </a:pPr>
            <a:r>
              <a:rPr lang="ru" sz="2000" dirty="0">
                <a:solidFill>
                  <a:srgbClr val="000000"/>
                </a:solidFill>
                <a:latin typeface="Georgia"/>
                <a:ea typeface="Georgia"/>
                <a:cs typeface="Georgia"/>
                <a:sym typeface="Georgia"/>
              </a:rPr>
              <a:t>Global context</a:t>
            </a:r>
          </a:p>
          <a:p>
            <a:pPr marL="457200" lvl="0" indent="-419100" rtl="0">
              <a:spcBef>
                <a:spcPts val="0"/>
              </a:spcBef>
              <a:buClr>
                <a:srgbClr val="000000"/>
              </a:buClr>
              <a:buSzPct val="100000"/>
              <a:buFont typeface="Georgia"/>
              <a:buChar char="●"/>
            </a:pPr>
            <a:r>
              <a:rPr lang="ru" sz="2000" dirty="0">
                <a:solidFill>
                  <a:srgbClr val="000000"/>
                </a:solidFill>
                <a:latin typeface="Georgia"/>
                <a:ea typeface="Georgia"/>
                <a:cs typeface="Georgia"/>
                <a:sym typeface="Georgia"/>
              </a:rPr>
              <a:t>Lexical</a:t>
            </a:r>
          </a:p>
          <a:p>
            <a:pPr marL="457200" lvl="0" indent="-419100" rtl="0">
              <a:spcBef>
                <a:spcPts val="0"/>
              </a:spcBef>
              <a:buClr>
                <a:srgbClr val="000000"/>
              </a:buClr>
              <a:buSzPct val="100000"/>
              <a:buFont typeface="Georgia"/>
              <a:buChar char="●"/>
            </a:pPr>
            <a:r>
              <a:rPr lang="ru" sz="2000" dirty="0">
                <a:solidFill>
                  <a:srgbClr val="000000"/>
                </a:solidFill>
                <a:latin typeface="Georgia"/>
                <a:ea typeface="Georgia"/>
                <a:cs typeface="Georgia"/>
                <a:sym typeface="Georgia"/>
              </a:rPr>
              <a:t>Syntactic</a:t>
            </a:r>
          </a:p>
        </p:txBody>
      </p:sp>
      <p:sp>
        <p:nvSpPr>
          <p:cNvPr id="180" name="Shape 180"/>
          <p:cNvSpPr/>
          <p:nvPr/>
        </p:nvSpPr>
        <p:spPr>
          <a:xfrm>
            <a:off x="2969450" y="1187787"/>
            <a:ext cx="1299000" cy="3261000"/>
          </a:xfrm>
          <a:prstGeom prst="rightBrace">
            <a:avLst>
              <a:gd name="adj1" fmla="val 8333"/>
              <a:gd name="adj2" fmla="val 50000"/>
            </a:avLst>
          </a:prstGeom>
          <a:no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81" name="Shape 181"/>
          <p:cNvSpPr txBox="1"/>
          <p:nvPr/>
        </p:nvSpPr>
        <p:spPr>
          <a:xfrm>
            <a:off x="4339275" y="2165100"/>
            <a:ext cx="4348200" cy="1422900"/>
          </a:xfrm>
          <a:prstGeom prst="rect">
            <a:avLst/>
          </a:prstGeom>
          <a:noFill/>
          <a:ln>
            <a:noFill/>
          </a:ln>
        </p:spPr>
        <p:txBody>
          <a:bodyPr lIns="91425" tIns="91425" rIns="91425" bIns="91425" anchor="ctr" anchorCtr="0">
            <a:noAutofit/>
          </a:bodyPr>
          <a:lstStyle/>
          <a:p>
            <a:pPr marR="0" lvl="0" algn="ctr" rtl="0">
              <a:lnSpc>
                <a:spcPct val="115000"/>
              </a:lnSpc>
              <a:spcBef>
                <a:spcPts val="0"/>
              </a:spcBef>
              <a:spcAft>
                <a:spcPts val="1600"/>
              </a:spcAft>
              <a:buNone/>
            </a:pPr>
            <a:r>
              <a:rPr lang="ru" sz="3000">
                <a:latin typeface="Georgia"/>
                <a:ea typeface="Georgia"/>
                <a:cs typeface="Georgia"/>
                <a:sym typeface="Georgia"/>
              </a:rPr>
              <a:t>Semantic distance</a:t>
            </a:r>
          </a:p>
        </p:txBody>
      </p:sp>
      <p:sp>
        <p:nvSpPr>
          <p:cNvPr id="3" name="Номер слайда 2"/>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20</a:t>
            </a:fld>
            <a:endParaRPr lang="ru" sz="800">
              <a:solidFill>
                <a:srgbClr val="666666"/>
              </a:solidFill>
              <a:latin typeface="Georgia"/>
              <a:ea typeface="Georgia"/>
              <a:cs typeface="Georgia"/>
              <a:sym typeface="Georgi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Shape 186"/>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ru"/>
              <a:t>Семантическая дистанция</a:t>
            </a:r>
          </a:p>
        </p:txBody>
      </p:sp>
      <p:sp>
        <p:nvSpPr>
          <p:cNvPr id="187" name="Shape 187"/>
          <p:cNvSpPr txBox="1">
            <a:spLocks noGrp="1"/>
          </p:cNvSpPr>
          <p:nvPr>
            <p:ph type="body" idx="1"/>
          </p:nvPr>
        </p:nvSpPr>
        <p:spPr>
          <a:xfrm>
            <a:off x="287850" y="1812125"/>
            <a:ext cx="8520600" cy="1237500"/>
          </a:xfrm>
          <a:prstGeom prst="rect">
            <a:avLst/>
          </a:prstGeom>
        </p:spPr>
        <p:txBody>
          <a:bodyPr lIns="91425" tIns="91425" rIns="91425" bIns="91425" anchor="t" anchorCtr="0">
            <a:noAutofit/>
          </a:bodyPr>
          <a:lstStyle/>
          <a:p>
            <a:pPr lvl="0" algn="ctr">
              <a:spcBef>
                <a:spcPts val="0"/>
              </a:spcBef>
              <a:buNone/>
            </a:pPr>
            <a:r>
              <a:rPr lang="ru" sz="1400">
                <a:solidFill>
                  <a:srgbClr val="000000"/>
                </a:solidFill>
                <a:latin typeface="Georgia"/>
                <a:ea typeface="Georgia"/>
                <a:cs typeface="Georgia"/>
                <a:sym typeface="Georgia"/>
              </a:rPr>
              <a:t>f – вектор характеристик, η – константное значение, равное 0.4, I – единичная матрица, d – вектор, содержащий в себе все кратчайшие пути между идеальными аспектами в построенном вручную дереве</a:t>
            </a:r>
          </a:p>
        </p:txBody>
      </p:sp>
      <p:pic>
        <p:nvPicPr>
          <p:cNvPr id="189" name="Shape 189"/>
          <p:cNvPicPr preferRelativeResize="0"/>
          <p:nvPr/>
        </p:nvPicPr>
        <p:blipFill>
          <a:blip r:embed="rId3">
            <a:alphaModFix/>
          </a:blip>
          <a:stretch>
            <a:fillRect/>
          </a:stretch>
        </p:blipFill>
        <p:spPr>
          <a:xfrm>
            <a:off x="2167562" y="1113325"/>
            <a:ext cx="4808874" cy="792050"/>
          </a:xfrm>
          <a:prstGeom prst="rect">
            <a:avLst/>
          </a:prstGeom>
          <a:noFill/>
          <a:ln>
            <a:noFill/>
          </a:ln>
        </p:spPr>
      </p:pic>
      <p:grpSp>
        <p:nvGrpSpPr>
          <p:cNvPr id="190" name="Shape 190"/>
          <p:cNvGrpSpPr/>
          <p:nvPr/>
        </p:nvGrpSpPr>
        <p:grpSpPr>
          <a:xfrm>
            <a:off x="56775" y="2810750"/>
            <a:ext cx="9025627" cy="894200"/>
            <a:chOff x="75900" y="3271350"/>
            <a:chExt cx="9025627" cy="894200"/>
          </a:xfrm>
        </p:grpSpPr>
        <p:pic>
          <p:nvPicPr>
            <p:cNvPr id="191" name="Shape 191"/>
            <p:cNvPicPr preferRelativeResize="0"/>
            <p:nvPr/>
          </p:nvPicPr>
          <p:blipFill rotWithShape="1">
            <a:blip r:embed="rId4">
              <a:alphaModFix/>
            </a:blip>
            <a:srcRect r="1293"/>
            <a:stretch/>
          </p:blipFill>
          <p:spPr>
            <a:xfrm>
              <a:off x="75900" y="3271350"/>
              <a:ext cx="9025627" cy="894200"/>
            </a:xfrm>
            <a:prstGeom prst="rect">
              <a:avLst/>
            </a:prstGeom>
            <a:noFill/>
            <a:ln>
              <a:noFill/>
            </a:ln>
          </p:spPr>
        </p:pic>
        <p:sp>
          <p:nvSpPr>
            <p:cNvPr id="192" name="Shape 192"/>
            <p:cNvSpPr/>
            <p:nvPr/>
          </p:nvSpPr>
          <p:spPr>
            <a:xfrm>
              <a:off x="7409325" y="3852850"/>
              <a:ext cx="114600" cy="133800"/>
            </a:xfrm>
            <a:prstGeom prst="roundRect">
              <a:avLst>
                <a:gd name="adj" fmla="val 16667"/>
              </a:avLst>
            </a:prstGeom>
            <a:solidFill>
              <a:srgbClr val="FFFFFF"/>
            </a:solidFill>
            <a:ln>
              <a:noFill/>
            </a:ln>
          </p:spPr>
          <p:txBody>
            <a:bodyPr lIns="91425" tIns="91425" rIns="91425" bIns="91425" anchor="ctr" anchorCtr="0">
              <a:noAutofit/>
            </a:bodyPr>
            <a:lstStyle/>
            <a:p>
              <a:pPr lvl="0">
                <a:spcBef>
                  <a:spcPts val="0"/>
                </a:spcBef>
                <a:buNone/>
              </a:pPr>
              <a:endParaRPr/>
            </a:p>
          </p:txBody>
        </p:sp>
      </p:grpSp>
      <p:sp>
        <p:nvSpPr>
          <p:cNvPr id="193" name="Shape 193"/>
          <p:cNvSpPr txBox="1"/>
          <p:nvPr/>
        </p:nvSpPr>
        <p:spPr>
          <a:xfrm>
            <a:off x="-47700" y="3644375"/>
            <a:ext cx="9191700" cy="723600"/>
          </a:xfrm>
          <a:prstGeom prst="rect">
            <a:avLst/>
          </a:prstGeom>
          <a:noFill/>
          <a:ln>
            <a:noFill/>
          </a:ln>
        </p:spPr>
        <p:txBody>
          <a:bodyPr lIns="91425" tIns="91425" rIns="91425" bIns="91425" anchor="ctr" anchorCtr="0">
            <a:noAutofit/>
          </a:bodyPr>
          <a:lstStyle/>
          <a:p>
            <a:pPr marL="0" marR="0" lvl="0" indent="0" algn="ctr" rtl="0">
              <a:lnSpc>
                <a:spcPct val="115000"/>
              </a:lnSpc>
              <a:spcBef>
                <a:spcPts val="0"/>
              </a:spcBef>
              <a:spcAft>
                <a:spcPts val="1600"/>
              </a:spcAft>
              <a:buNone/>
            </a:pPr>
            <a:r>
              <a:rPr lang="ru">
                <a:highlight>
                  <a:srgbClr val="FFFFFF"/>
                </a:highlight>
                <a:latin typeface="Times New Roman"/>
                <a:ea typeface="Times New Roman"/>
                <a:cs typeface="Times New Roman"/>
                <a:sym typeface="Times New Roman"/>
              </a:rPr>
              <a:t>w - вектор, вычисленный на шаг раньше, а другие множители являются значениями характеристик для конкретной пары аспектов, которые получаются путем извлечения из баз данных</a:t>
            </a:r>
          </a:p>
        </p:txBody>
      </p:sp>
      <p:sp>
        <p:nvSpPr>
          <p:cNvPr id="3" name="Номер слайда 2"/>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21</a:t>
            </a:fld>
            <a:endParaRPr lang="ru" sz="800">
              <a:solidFill>
                <a:srgbClr val="666666"/>
              </a:solidFill>
              <a:latin typeface="Georgia"/>
              <a:ea typeface="Georgia"/>
              <a:cs typeface="Georgia"/>
              <a:sym typeface="Georgi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Пример</a:t>
            </a:r>
            <a:endParaRPr lang="ru-RU" dirty="0"/>
          </a:p>
        </p:txBody>
      </p:sp>
      <p:sp>
        <p:nvSpPr>
          <p:cNvPr id="4" name="Номер слайда 3"/>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22</a:t>
            </a:fld>
            <a:endParaRPr lang="ru" sz="800">
              <a:solidFill>
                <a:srgbClr val="666666"/>
              </a:solidFill>
              <a:latin typeface="Georgia"/>
              <a:ea typeface="Georgia"/>
              <a:cs typeface="Georgia"/>
              <a:sym typeface="Georgia"/>
            </a:endParaRPr>
          </a:p>
        </p:txBody>
      </p:sp>
      <p:graphicFrame>
        <p:nvGraphicFramePr>
          <p:cNvPr id="6" name="Таблица 5"/>
          <p:cNvGraphicFramePr>
            <a:graphicFrameLocks noGrp="1"/>
          </p:cNvGraphicFramePr>
          <p:nvPr>
            <p:extLst>
              <p:ext uri="{D42A27DB-BD31-4B8C-83A1-F6EECF244321}">
                <p14:modId xmlns:p14="http://schemas.microsoft.com/office/powerpoint/2010/main" val="1715179213"/>
              </p:ext>
            </p:extLst>
          </p:nvPr>
        </p:nvGraphicFramePr>
        <p:xfrm>
          <a:off x="311700" y="1142583"/>
          <a:ext cx="8391429" cy="3306953"/>
        </p:xfrm>
        <a:graphic>
          <a:graphicData uri="http://schemas.openxmlformats.org/drawingml/2006/table">
            <a:tbl>
              <a:tblPr firstRow="1" firstCol="1" bandRow="1">
                <a:tableStyleId>{00A15C55-8517-42AA-B614-E9B94910E393}</a:tableStyleId>
              </a:tblPr>
              <a:tblGrid>
                <a:gridCol w="2855519"/>
                <a:gridCol w="2856342"/>
                <a:gridCol w="2679568"/>
              </a:tblGrid>
              <a:tr h="716480">
                <a:tc>
                  <a:txBody>
                    <a:bodyPr/>
                    <a:lstStyle/>
                    <a:p>
                      <a:pPr algn="ctr">
                        <a:lnSpc>
                          <a:spcPct val="115000"/>
                        </a:lnSpc>
                        <a:spcAft>
                          <a:spcPts val="0"/>
                        </a:spcAft>
                      </a:pPr>
                      <a:r>
                        <a:rPr lang="ru-RU" sz="1200" dirty="0" smtClean="0">
                          <a:effectLst/>
                          <a:latin typeface="Georgia" charset="0"/>
                          <a:ea typeface="Georgia" charset="0"/>
                          <a:cs typeface="Georgia" charset="0"/>
                        </a:rPr>
                        <a:t>Характеристики</a:t>
                      </a:r>
                      <a:endParaRPr lang="ru-RU" sz="1100" dirty="0">
                        <a:effectLst/>
                        <a:latin typeface="Georgia" charset="0"/>
                        <a:ea typeface="Georgia" charset="0"/>
                        <a:cs typeface="Georgia" charset="0"/>
                      </a:endParaRPr>
                    </a:p>
                  </a:txBody>
                  <a:tcPr marL="68580" marR="68580" marT="0" marB="0" anchor="ctr"/>
                </a:tc>
                <a:tc>
                  <a:txBody>
                    <a:bodyPr/>
                    <a:lstStyle/>
                    <a:p>
                      <a:pPr algn="ctr">
                        <a:lnSpc>
                          <a:spcPct val="115000"/>
                        </a:lnSpc>
                        <a:spcAft>
                          <a:spcPts val="0"/>
                        </a:spcAft>
                      </a:pPr>
                      <a:r>
                        <a:rPr lang="ru-RU" sz="1200" dirty="0">
                          <a:effectLst/>
                          <a:latin typeface="Georgia" charset="0"/>
                          <a:ea typeface="Georgia" charset="0"/>
                          <a:cs typeface="Georgia" charset="0"/>
                        </a:rPr>
                        <a:t>Минимальное семантическое расстояние</a:t>
                      </a:r>
                      <a:endParaRPr lang="ru-RU" sz="1100" dirty="0">
                        <a:effectLst/>
                        <a:latin typeface="Georgia" charset="0"/>
                        <a:ea typeface="Georgia" charset="0"/>
                        <a:cs typeface="Georgia" charset="0"/>
                      </a:endParaRPr>
                    </a:p>
                  </a:txBody>
                  <a:tcPr marL="68580" marR="68580" marT="0" marB="0" anchor="ctr"/>
                </a:tc>
                <a:tc>
                  <a:txBody>
                    <a:bodyPr/>
                    <a:lstStyle/>
                    <a:p>
                      <a:pPr algn="ctr">
                        <a:lnSpc>
                          <a:spcPct val="115000"/>
                        </a:lnSpc>
                        <a:spcAft>
                          <a:spcPts val="0"/>
                        </a:spcAft>
                      </a:pPr>
                      <a:r>
                        <a:rPr lang="ru-RU" sz="1200" dirty="0">
                          <a:effectLst/>
                          <a:latin typeface="Georgia" charset="0"/>
                          <a:ea typeface="Georgia" charset="0"/>
                          <a:cs typeface="Georgia" charset="0"/>
                        </a:rPr>
                        <a:t>Максимальное семантическое расстояние</a:t>
                      </a:r>
                      <a:endParaRPr lang="ru-RU" sz="1100" dirty="0">
                        <a:effectLst/>
                        <a:latin typeface="Georgia" charset="0"/>
                        <a:ea typeface="Georgia" charset="0"/>
                        <a:cs typeface="Georgia" charset="0"/>
                      </a:endParaRPr>
                    </a:p>
                  </a:txBody>
                  <a:tcPr marL="68580" marR="68580" marT="0" marB="0" anchor="ctr"/>
                </a:tc>
              </a:tr>
              <a:tr h="472422">
                <a:tc>
                  <a:txBody>
                    <a:bodyPr/>
                    <a:lstStyle/>
                    <a:p>
                      <a:pPr algn="ctr">
                        <a:spcAft>
                          <a:spcPts val="0"/>
                        </a:spcAft>
                      </a:pPr>
                      <a:r>
                        <a:rPr lang="ru-RU" sz="1200" b="1" i="0" u="none" strike="noStrike" cap="none" dirty="0">
                          <a:solidFill>
                            <a:schemeClr val="lt1"/>
                          </a:solidFill>
                          <a:effectLst/>
                          <a:latin typeface="Georgia" charset="0"/>
                          <a:ea typeface="Georgia" charset="0"/>
                          <a:cs typeface="Georgia" charset="0"/>
                          <a:sym typeface="Arial"/>
                        </a:rPr>
                        <a:t>Все - </a:t>
                      </a:r>
                      <a:r>
                        <a:rPr lang="en-US" sz="1200" b="1" i="0" u="none" strike="noStrike" cap="none" dirty="0">
                          <a:solidFill>
                            <a:schemeClr val="lt1"/>
                          </a:solidFill>
                          <a:effectLst/>
                          <a:latin typeface="Georgia" charset="0"/>
                          <a:ea typeface="Georgia" charset="0"/>
                          <a:cs typeface="Georgia" charset="0"/>
                          <a:sym typeface="Arial"/>
                        </a:rPr>
                        <a:t>PMI</a:t>
                      </a:r>
                      <a:endParaRPr lang="ru-RU" sz="1200" b="1" i="0" u="none" strike="noStrike" cap="none" dirty="0">
                        <a:solidFill>
                          <a:schemeClr val="lt1"/>
                        </a:solidFill>
                        <a:effectLst/>
                        <a:latin typeface="Georgia" charset="0"/>
                        <a:ea typeface="Georgia" charset="0"/>
                        <a:cs typeface="Georgia" charset="0"/>
                        <a:sym typeface="Arial"/>
                      </a:endParaRPr>
                    </a:p>
                  </a:txBody>
                  <a:tcPr marL="68580" marR="68580" marT="0" marB="0" anchor="ctr"/>
                </a:tc>
                <a:tc>
                  <a:txBody>
                    <a:bodyPr/>
                    <a:lstStyle/>
                    <a:p>
                      <a:pPr algn="ctr">
                        <a:lnSpc>
                          <a:spcPct val="115000"/>
                        </a:lnSpc>
                        <a:spcAft>
                          <a:spcPts val="0"/>
                        </a:spcAft>
                      </a:pPr>
                      <a:r>
                        <a:rPr lang="ru-RU" sz="1200" dirty="0">
                          <a:solidFill>
                            <a:srgbClr val="000000"/>
                          </a:solidFill>
                          <a:effectLst/>
                          <a:latin typeface="Georgia" charset="0"/>
                          <a:ea typeface="Georgia" charset="0"/>
                          <a:cs typeface="Georgia" charset="0"/>
                        </a:rPr>
                        <a:t>3.22577963930419</a:t>
                      </a:r>
                      <a:endParaRPr lang="ru-RU" sz="1100" dirty="0">
                        <a:solidFill>
                          <a:srgbClr val="000000"/>
                        </a:solidFill>
                        <a:effectLst/>
                        <a:latin typeface="Georgia" charset="0"/>
                        <a:ea typeface="Georgia" charset="0"/>
                        <a:cs typeface="Georgia" charset="0"/>
                      </a:endParaRPr>
                    </a:p>
                  </a:txBody>
                  <a:tcPr marL="68580" marR="68580" marT="0" marB="0" anchor="ctr"/>
                </a:tc>
                <a:tc>
                  <a:txBody>
                    <a:bodyPr/>
                    <a:lstStyle/>
                    <a:p>
                      <a:pPr algn="ctr">
                        <a:lnSpc>
                          <a:spcPct val="115000"/>
                        </a:lnSpc>
                        <a:spcAft>
                          <a:spcPts val="0"/>
                        </a:spcAft>
                      </a:pPr>
                      <a:r>
                        <a:rPr lang="ru-RU" sz="1200">
                          <a:solidFill>
                            <a:srgbClr val="000000"/>
                          </a:solidFill>
                          <a:effectLst/>
                          <a:latin typeface="Georgia" charset="0"/>
                          <a:ea typeface="Georgia" charset="0"/>
                          <a:cs typeface="Georgia" charset="0"/>
                        </a:rPr>
                        <a:t>174.024996616039</a:t>
                      </a:r>
                      <a:endParaRPr lang="ru-RU" sz="1100">
                        <a:solidFill>
                          <a:srgbClr val="000000"/>
                        </a:solidFill>
                        <a:effectLst/>
                        <a:latin typeface="Georgia" charset="0"/>
                        <a:ea typeface="Georgia" charset="0"/>
                        <a:cs typeface="Georgia" charset="0"/>
                      </a:endParaRPr>
                    </a:p>
                  </a:txBody>
                  <a:tcPr marL="68580" marR="68580" marT="0" marB="0" anchor="ctr"/>
                </a:tc>
              </a:tr>
              <a:tr h="472422">
                <a:tc>
                  <a:txBody>
                    <a:bodyPr/>
                    <a:lstStyle/>
                    <a:p>
                      <a:pPr algn="ctr">
                        <a:spcAft>
                          <a:spcPts val="0"/>
                        </a:spcAft>
                      </a:pPr>
                      <a:r>
                        <a:rPr lang="ru-RU" sz="1200" b="1" i="0" u="none" strike="noStrike" cap="none" dirty="0">
                          <a:solidFill>
                            <a:schemeClr val="lt1"/>
                          </a:solidFill>
                          <a:effectLst/>
                          <a:latin typeface="Georgia" charset="0"/>
                          <a:ea typeface="Georgia" charset="0"/>
                          <a:cs typeface="Georgia" charset="0"/>
                          <a:sym typeface="Arial"/>
                        </a:rPr>
                        <a:t>Все - </a:t>
                      </a:r>
                      <a:r>
                        <a:rPr lang="ru-RU" sz="1200" b="1" i="0" u="none" strike="noStrike" cap="none" dirty="0" err="1">
                          <a:solidFill>
                            <a:schemeClr val="lt1"/>
                          </a:solidFill>
                          <a:effectLst/>
                          <a:latin typeface="Georgia" charset="0"/>
                          <a:ea typeface="Georgia" charset="0"/>
                          <a:cs typeface="Georgia" charset="0"/>
                          <a:sym typeface="Arial"/>
                        </a:rPr>
                        <a:t>Context</a:t>
                      </a:r>
                      <a:endParaRPr lang="ru-RU" sz="1200" b="1" i="0" u="none" strike="noStrike" cap="none" dirty="0">
                        <a:solidFill>
                          <a:schemeClr val="lt1"/>
                        </a:solidFill>
                        <a:effectLst/>
                        <a:latin typeface="Georgia" charset="0"/>
                        <a:ea typeface="Georgia" charset="0"/>
                        <a:cs typeface="Georgia" charset="0"/>
                        <a:sym typeface="Arial"/>
                      </a:endParaRPr>
                    </a:p>
                  </a:txBody>
                  <a:tcPr marL="68580" marR="68580" marT="0" marB="0" anchor="ctr"/>
                </a:tc>
                <a:tc>
                  <a:txBody>
                    <a:bodyPr/>
                    <a:lstStyle/>
                    <a:p>
                      <a:pPr algn="ctr">
                        <a:lnSpc>
                          <a:spcPct val="115000"/>
                        </a:lnSpc>
                        <a:spcAft>
                          <a:spcPts val="0"/>
                        </a:spcAft>
                      </a:pPr>
                      <a:r>
                        <a:rPr lang="ru-RU" sz="1200" dirty="0">
                          <a:solidFill>
                            <a:srgbClr val="000000"/>
                          </a:solidFill>
                          <a:effectLst/>
                          <a:latin typeface="Georgia" charset="0"/>
                          <a:ea typeface="Georgia" charset="0"/>
                          <a:cs typeface="Georgia" charset="0"/>
                        </a:rPr>
                        <a:t>1.122215</a:t>
                      </a:r>
                      <a:endParaRPr lang="ru-RU" sz="1100" dirty="0">
                        <a:solidFill>
                          <a:srgbClr val="000000"/>
                        </a:solidFill>
                        <a:effectLst/>
                        <a:latin typeface="Georgia" charset="0"/>
                        <a:ea typeface="Georgia" charset="0"/>
                        <a:cs typeface="Georgia" charset="0"/>
                      </a:endParaRPr>
                    </a:p>
                  </a:txBody>
                  <a:tcPr marL="68580" marR="68580" marT="0" marB="0" anchor="ctr"/>
                </a:tc>
                <a:tc>
                  <a:txBody>
                    <a:bodyPr/>
                    <a:lstStyle/>
                    <a:p>
                      <a:pPr algn="ctr">
                        <a:lnSpc>
                          <a:spcPct val="115000"/>
                        </a:lnSpc>
                        <a:spcAft>
                          <a:spcPts val="0"/>
                        </a:spcAft>
                      </a:pPr>
                      <a:r>
                        <a:rPr lang="ru-RU" sz="1200">
                          <a:solidFill>
                            <a:srgbClr val="000000"/>
                          </a:solidFill>
                          <a:effectLst/>
                          <a:latin typeface="Georgia" charset="0"/>
                          <a:ea typeface="Georgia" charset="0"/>
                          <a:cs typeface="Georgia" charset="0"/>
                        </a:rPr>
                        <a:t>206.717428100923</a:t>
                      </a:r>
                      <a:endParaRPr lang="ru-RU" sz="1100">
                        <a:solidFill>
                          <a:srgbClr val="000000"/>
                        </a:solidFill>
                        <a:effectLst/>
                        <a:latin typeface="Georgia" charset="0"/>
                        <a:ea typeface="Georgia" charset="0"/>
                        <a:cs typeface="Georgia" charset="0"/>
                      </a:endParaRPr>
                    </a:p>
                  </a:txBody>
                  <a:tcPr marL="68580" marR="68580" marT="0" marB="0" anchor="ctr"/>
                </a:tc>
              </a:tr>
              <a:tr h="472422">
                <a:tc>
                  <a:txBody>
                    <a:bodyPr/>
                    <a:lstStyle/>
                    <a:p>
                      <a:pPr algn="ctr">
                        <a:spcAft>
                          <a:spcPts val="0"/>
                        </a:spcAft>
                      </a:pPr>
                      <a:r>
                        <a:rPr lang="ru-RU" sz="1200" b="1" i="0" u="none" strike="noStrike" cap="none" dirty="0">
                          <a:solidFill>
                            <a:schemeClr val="lt1"/>
                          </a:solidFill>
                          <a:effectLst/>
                          <a:latin typeface="Georgia" charset="0"/>
                          <a:ea typeface="Georgia" charset="0"/>
                          <a:cs typeface="Georgia" charset="0"/>
                          <a:sym typeface="Arial"/>
                        </a:rPr>
                        <a:t>Все - </a:t>
                      </a:r>
                      <a:r>
                        <a:rPr lang="ru-RU" sz="1200" b="1" i="0" u="none" strike="noStrike" cap="none" dirty="0" err="1">
                          <a:solidFill>
                            <a:schemeClr val="lt1"/>
                          </a:solidFill>
                          <a:effectLst/>
                          <a:latin typeface="Georgia" charset="0"/>
                          <a:ea typeface="Georgia" charset="0"/>
                          <a:cs typeface="Georgia" charset="0"/>
                          <a:sym typeface="Arial"/>
                        </a:rPr>
                        <a:t>Lexical</a:t>
                      </a:r>
                      <a:r>
                        <a:rPr lang="ru-RU" sz="1200" b="1" i="0" u="none" strike="noStrike" cap="none" dirty="0">
                          <a:solidFill>
                            <a:schemeClr val="lt1"/>
                          </a:solidFill>
                          <a:effectLst/>
                          <a:latin typeface="Georgia" charset="0"/>
                          <a:ea typeface="Georgia" charset="0"/>
                          <a:cs typeface="Georgia" charset="0"/>
                          <a:sym typeface="Arial"/>
                        </a:rPr>
                        <a:t> </a:t>
                      </a:r>
                    </a:p>
                  </a:txBody>
                  <a:tcPr marL="68580" marR="68580" marT="0" marB="0" anchor="ctr"/>
                </a:tc>
                <a:tc>
                  <a:txBody>
                    <a:bodyPr/>
                    <a:lstStyle/>
                    <a:p>
                      <a:pPr algn="ctr">
                        <a:lnSpc>
                          <a:spcPct val="115000"/>
                        </a:lnSpc>
                        <a:spcAft>
                          <a:spcPts val="0"/>
                        </a:spcAft>
                      </a:pPr>
                      <a:r>
                        <a:rPr lang="ru-RU" sz="1200" dirty="0">
                          <a:solidFill>
                            <a:srgbClr val="000000"/>
                          </a:solidFill>
                          <a:effectLst/>
                          <a:latin typeface="Georgia" charset="0"/>
                          <a:ea typeface="Georgia" charset="0"/>
                          <a:cs typeface="Georgia" charset="0"/>
                        </a:rPr>
                        <a:t>1.27966383810979</a:t>
                      </a:r>
                      <a:endParaRPr lang="ru-RU" sz="1100" dirty="0">
                        <a:solidFill>
                          <a:srgbClr val="000000"/>
                        </a:solidFill>
                        <a:effectLst/>
                        <a:latin typeface="Georgia" charset="0"/>
                        <a:ea typeface="Georgia" charset="0"/>
                        <a:cs typeface="Georgia" charset="0"/>
                      </a:endParaRPr>
                    </a:p>
                  </a:txBody>
                  <a:tcPr marL="68580" marR="68580" marT="0" marB="0" anchor="ctr"/>
                </a:tc>
                <a:tc>
                  <a:txBody>
                    <a:bodyPr/>
                    <a:lstStyle/>
                    <a:p>
                      <a:pPr algn="ctr">
                        <a:lnSpc>
                          <a:spcPct val="115000"/>
                        </a:lnSpc>
                        <a:spcAft>
                          <a:spcPts val="0"/>
                        </a:spcAft>
                      </a:pPr>
                      <a:r>
                        <a:rPr lang="ru-RU" sz="1200">
                          <a:solidFill>
                            <a:srgbClr val="000000"/>
                          </a:solidFill>
                          <a:effectLst/>
                          <a:latin typeface="Georgia" charset="0"/>
                          <a:ea typeface="Georgia" charset="0"/>
                          <a:cs typeface="Georgia" charset="0"/>
                        </a:rPr>
                        <a:t>269.474891065696</a:t>
                      </a:r>
                      <a:endParaRPr lang="ru-RU" sz="1100">
                        <a:solidFill>
                          <a:srgbClr val="000000"/>
                        </a:solidFill>
                        <a:effectLst/>
                        <a:latin typeface="Georgia" charset="0"/>
                        <a:ea typeface="Georgia" charset="0"/>
                        <a:cs typeface="Georgia" charset="0"/>
                      </a:endParaRPr>
                    </a:p>
                  </a:txBody>
                  <a:tcPr marL="68580" marR="68580" marT="0" marB="0" anchor="ctr"/>
                </a:tc>
              </a:tr>
              <a:tr h="472422">
                <a:tc>
                  <a:txBody>
                    <a:bodyPr/>
                    <a:lstStyle/>
                    <a:p>
                      <a:pPr algn="ctr">
                        <a:spcAft>
                          <a:spcPts val="0"/>
                        </a:spcAft>
                      </a:pPr>
                      <a:r>
                        <a:rPr lang="ru-RU" sz="1200" b="1" i="0" u="none" strike="noStrike" cap="none" dirty="0">
                          <a:solidFill>
                            <a:schemeClr val="lt1"/>
                          </a:solidFill>
                          <a:effectLst/>
                          <a:latin typeface="Georgia" charset="0"/>
                          <a:ea typeface="Georgia" charset="0"/>
                          <a:cs typeface="Georgia" charset="0"/>
                          <a:sym typeface="Arial"/>
                        </a:rPr>
                        <a:t>Все - </a:t>
                      </a:r>
                      <a:r>
                        <a:rPr lang="ru-RU" sz="1200" b="1" i="0" u="none" strike="noStrike" cap="none" dirty="0" err="1">
                          <a:solidFill>
                            <a:schemeClr val="lt1"/>
                          </a:solidFill>
                          <a:effectLst/>
                          <a:latin typeface="Georgia" charset="0"/>
                          <a:ea typeface="Georgia" charset="0"/>
                          <a:cs typeface="Georgia" charset="0"/>
                          <a:sym typeface="Arial"/>
                        </a:rPr>
                        <a:t>Syntactic</a:t>
                      </a:r>
                      <a:endParaRPr lang="ru-RU" sz="1200" b="1" i="0" u="none" strike="noStrike" cap="none" dirty="0">
                        <a:solidFill>
                          <a:schemeClr val="lt1"/>
                        </a:solidFill>
                        <a:effectLst/>
                        <a:latin typeface="Georgia" charset="0"/>
                        <a:ea typeface="Georgia" charset="0"/>
                        <a:cs typeface="Georgia" charset="0"/>
                        <a:sym typeface="Arial"/>
                      </a:endParaRPr>
                    </a:p>
                  </a:txBody>
                  <a:tcPr marL="68580" marR="68580" marT="0" marB="0" anchor="ctr"/>
                </a:tc>
                <a:tc>
                  <a:txBody>
                    <a:bodyPr/>
                    <a:lstStyle/>
                    <a:p>
                      <a:pPr algn="ctr">
                        <a:lnSpc>
                          <a:spcPct val="115000"/>
                        </a:lnSpc>
                        <a:spcAft>
                          <a:spcPts val="0"/>
                        </a:spcAft>
                      </a:pPr>
                      <a:r>
                        <a:rPr lang="ru-RU" sz="1200">
                          <a:solidFill>
                            <a:srgbClr val="000000"/>
                          </a:solidFill>
                          <a:effectLst/>
                          <a:latin typeface="Georgia" charset="0"/>
                          <a:ea typeface="Georgia" charset="0"/>
                          <a:cs typeface="Georgia" charset="0"/>
                        </a:rPr>
                        <a:t>2.10356463930419</a:t>
                      </a:r>
                      <a:endParaRPr lang="ru-RU" sz="1100">
                        <a:solidFill>
                          <a:srgbClr val="000000"/>
                        </a:solidFill>
                        <a:effectLst/>
                        <a:latin typeface="Georgia" charset="0"/>
                        <a:ea typeface="Georgia" charset="0"/>
                        <a:cs typeface="Georgia" charset="0"/>
                      </a:endParaRPr>
                    </a:p>
                  </a:txBody>
                  <a:tcPr marL="68580" marR="68580" marT="0" marB="0" anchor="ctr"/>
                </a:tc>
                <a:tc>
                  <a:txBody>
                    <a:bodyPr/>
                    <a:lstStyle/>
                    <a:p>
                      <a:pPr algn="ctr">
                        <a:lnSpc>
                          <a:spcPct val="115000"/>
                        </a:lnSpc>
                        <a:spcAft>
                          <a:spcPts val="0"/>
                        </a:spcAft>
                      </a:pPr>
                      <a:r>
                        <a:rPr lang="ru-RU" sz="1200" dirty="0">
                          <a:solidFill>
                            <a:srgbClr val="000000"/>
                          </a:solidFill>
                          <a:effectLst/>
                          <a:latin typeface="Georgia" charset="0"/>
                          <a:ea typeface="Georgia" charset="0"/>
                          <a:cs typeface="Georgia" charset="0"/>
                        </a:rPr>
                        <a:t>276.680485058915</a:t>
                      </a:r>
                      <a:endParaRPr lang="ru-RU" sz="1100" dirty="0">
                        <a:solidFill>
                          <a:srgbClr val="000000"/>
                        </a:solidFill>
                        <a:effectLst/>
                        <a:latin typeface="Georgia" charset="0"/>
                        <a:ea typeface="Georgia" charset="0"/>
                        <a:cs typeface="Georgia" charset="0"/>
                      </a:endParaRPr>
                    </a:p>
                  </a:txBody>
                  <a:tcPr marL="68580" marR="68580" marT="0" marB="0" anchor="ctr"/>
                </a:tc>
              </a:tr>
              <a:tr h="472422">
                <a:tc>
                  <a:txBody>
                    <a:bodyPr/>
                    <a:lstStyle/>
                    <a:p>
                      <a:pPr algn="ctr">
                        <a:spcAft>
                          <a:spcPts val="0"/>
                        </a:spcAft>
                      </a:pPr>
                      <a:r>
                        <a:rPr lang="ru-RU" sz="1200" b="1" i="0" u="none" strike="noStrike" cap="none" dirty="0">
                          <a:solidFill>
                            <a:schemeClr val="lt1"/>
                          </a:solidFill>
                          <a:effectLst/>
                          <a:latin typeface="Georgia" charset="0"/>
                          <a:ea typeface="Georgia" charset="0"/>
                          <a:cs typeface="Georgia" charset="0"/>
                          <a:sym typeface="Arial"/>
                        </a:rPr>
                        <a:t>Все + </a:t>
                      </a:r>
                      <a:r>
                        <a:rPr lang="ru-RU" sz="1200" b="1" i="0" u="none" strike="noStrike" cap="none" dirty="0" err="1">
                          <a:solidFill>
                            <a:schemeClr val="lt1"/>
                          </a:solidFill>
                          <a:effectLst/>
                          <a:latin typeface="Georgia" charset="0"/>
                          <a:ea typeface="Georgia" charset="0"/>
                          <a:cs typeface="Georgia" charset="0"/>
                          <a:sym typeface="Arial"/>
                        </a:rPr>
                        <a:t>Bayes</a:t>
                      </a:r>
                      <a:r>
                        <a:rPr lang="ru-RU" sz="1200" b="1" i="0" u="none" strike="noStrike" cap="none" dirty="0">
                          <a:solidFill>
                            <a:schemeClr val="lt1"/>
                          </a:solidFill>
                          <a:effectLst/>
                          <a:latin typeface="Georgia" charset="0"/>
                          <a:ea typeface="Georgia" charset="0"/>
                          <a:cs typeface="Georgia" charset="0"/>
                          <a:sym typeface="Arial"/>
                        </a:rPr>
                        <a:t> (Дополнительная характеристика)</a:t>
                      </a:r>
                    </a:p>
                  </a:txBody>
                  <a:tcPr marL="68580" marR="68580" marT="0" marB="0" anchor="ctr"/>
                </a:tc>
                <a:tc>
                  <a:txBody>
                    <a:bodyPr/>
                    <a:lstStyle/>
                    <a:p>
                      <a:pPr algn="ctr">
                        <a:lnSpc>
                          <a:spcPct val="115000"/>
                        </a:lnSpc>
                        <a:spcAft>
                          <a:spcPts val="0"/>
                        </a:spcAft>
                      </a:pPr>
                      <a:r>
                        <a:rPr lang="ru-RU" sz="1200">
                          <a:solidFill>
                            <a:srgbClr val="000000"/>
                          </a:solidFill>
                          <a:effectLst/>
                          <a:latin typeface="Georgia" charset="0"/>
                          <a:ea typeface="Georgia" charset="0"/>
                          <a:cs typeface="Georgia" charset="0"/>
                        </a:rPr>
                        <a:t>10.2304768970291</a:t>
                      </a:r>
                      <a:endParaRPr lang="ru-RU" sz="1100">
                        <a:solidFill>
                          <a:srgbClr val="000000"/>
                        </a:solidFill>
                        <a:effectLst/>
                        <a:latin typeface="Georgia" charset="0"/>
                        <a:ea typeface="Georgia" charset="0"/>
                        <a:cs typeface="Georgia" charset="0"/>
                      </a:endParaRPr>
                    </a:p>
                  </a:txBody>
                  <a:tcPr marL="68580" marR="68580" marT="0" marB="0" anchor="ctr"/>
                </a:tc>
                <a:tc>
                  <a:txBody>
                    <a:bodyPr/>
                    <a:lstStyle/>
                    <a:p>
                      <a:pPr algn="ctr">
                        <a:lnSpc>
                          <a:spcPct val="115000"/>
                        </a:lnSpc>
                        <a:spcAft>
                          <a:spcPts val="0"/>
                        </a:spcAft>
                      </a:pPr>
                      <a:r>
                        <a:rPr lang="ru-RU" sz="1200" dirty="0">
                          <a:solidFill>
                            <a:srgbClr val="000000"/>
                          </a:solidFill>
                          <a:effectLst/>
                          <a:latin typeface="Georgia" charset="0"/>
                          <a:ea typeface="Georgia" charset="0"/>
                          <a:cs typeface="Georgia" charset="0"/>
                        </a:rPr>
                        <a:t>436.156013125701</a:t>
                      </a:r>
                      <a:endParaRPr lang="ru-RU" sz="1100" dirty="0">
                        <a:solidFill>
                          <a:srgbClr val="000000"/>
                        </a:solidFill>
                        <a:effectLst/>
                        <a:latin typeface="Georgia" charset="0"/>
                        <a:ea typeface="Georgia" charset="0"/>
                        <a:cs typeface="Georgia" charset="0"/>
                      </a:endParaRPr>
                    </a:p>
                  </a:txBody>
                  <a:tcPr marL="68580" marR="68580" marT="0" marB="0" anchor="ctr"/>
                </a:tc>
              </a:tr>
              <a:tr h="228363">
                <a:tc>
                  <a:txBody>
                    <a:bodyPr/>
                    <a:lstStyle/>
                    <a:p>
                      <a:pPr algn="ctr">
                        <a:spcAft>
                          <a:spcPts val="0"/>
                        </a:spcAft>
                      </a:pPr>
                      <a:r>
                        <a:rPr lang="ru-RU" sz="1200" b="1" i="0" u="none" strike="noStrike" cap="none" dirty="0">
                          <a:solidFill>
                            <a:schemeClr val="lt1"/>
                          </a:solidFill>
                          <a:effectLst/>
                          <a:latin typeface="Georgia" charset="0"/>
                          <a:ea typeface="Georgia" charset="0"/>
                          <a:cs typeface="Georgia" charset="0"/>
                          <a:sym typeface="Arial"/>
                        </a:rPr>
                        <a:t>Все</a:t>
                      </a:r>
                    </a:p>
                  </a:txBody>
                  <a:tcPr marL="68580" marR="68580" marT="0" marB="0" anchor="ctr"/>
                </a:tc>
                <a:tc>
                  <a:txBody>
                    <a:bodyPr/>
                    <a:lstStyle/>
                    <a:p>
                      <a:pPr algn="ctr">
                        <a:lnSpc>
                          <a:spcPct val="115000"/>
                        </a:lnSpc>
                        <a:spcAft>
                          <a:spcPts val="0"/>
                        </a:spcAft>
                      </a:pPr>
                      <a:r>
                        <a:rPr lang="ru-RU" sz="1200" dirty="0">
                          <a:solidFill>
                            <a:srgbClr val="000000"/>
                          </a:solidFill>
                          <a:effectLst/>
                          <a:latin typeface="Georgia" charset="0"/>
                          <a:ea typeface="Georgia" charset="0"/>
                          <a:cs typeface="Georgia" charset="0"/>
                        </a:rPr>
                        <a:t>1</a:t>
                      </a:r>
                      <a:r>
                        <a:rPr lang="ru-RU" sz="1200" dirty="0" smtClean="0">
                          <a:solidFill>
                            <a:srgbClr val="000000"/>
                          </a:solidFill>
                          <a:effectLst/>
                          <a:latin typeface="Georgia" charset="0"/>
                          <a:ea typeface="Georgia" charset="0"/>
                          <a:cs typeface="Georgia" charset="0"/>
                        </a:rPr>
                        <a:t>.22577963930419</a:t>
                      </a:r>
                      <a:endParaRPr lang="ru-RU" sz="1100" dirty="0">
                        <a:solidFill>
                          <a:srgbClr val="000000"/>
                        </a:solidFill>
                        <a:effectLst/>
                        <a:latin typeface="Georgia" charset="0"/>
                        <a:ea typeface="Georgia" charset="0"/>
                        <a:cs typeface="Georgia" charset="0"/>
                      </a:endParaRPr>
                    </a:p>
                  </a:txBody>
                  <a:tcPr marL="68580" marR="68580" marT="0" marB="0" anchor="ctr"/>
                </a:tc>
                <a:tc>
                  <a:txBody>
                    <a:bodyPr/>
                    <a:lstStyle/>
                    <a:p>
                      <a:pPr algn="ctr">
                        <a:lnSpc>
                          <a:spcPct val="115000"/>
                        </a:lnSpc>
                        <a:spcAft>
                          <a:spcPts val="0"/>
                        </a:spcAft>
                      </a:pPr>
                      <a:r>
                        <a:rPr lang="ru-RU" sz="1200" dirty="0">
                          <a:solidFill>
                            <a:srgbClr val="000000"/>
                          </a:solidFill>
                          <a:effectLst/>
                          <a:latin typeface="Georgia" charset="0"/>
                          <a:ea typeface="Georgia" charset="0"/>
                          <a:cs typeface="Georgia" charset="0"/>
                        </a:rPr>
                        <a:t>277.802700058915</a:t>
                      </a:r>
                      <a:endParaRPr lang="ru-RU" sz="1100" dirty="0">
                        <a:solidFill>
                          <a:srgbClr val="000000"/>
                        </a:solidFill>
                        <a:effectLst/>
                        <a:latin typeface="Georgia" charset="0"/>
                        <a:ea typeface="Georgia" charset="0"/>
                        <a:cs typeface="Georgia" charset="0"/>
                      </a:endParaRPr>
                    </a:p>
                  </a:txBody>
                  <a:tcPr marL="68580" marR="68580" marT="0" marB="0" anchor="ctr"/>
                </a:tc>
              </a:tr>
            </a:tbl>
          </a:graphicData>
        </a:graphic>
      </p:graphicFrame>
    </p:spTree>
    <p:extLst>
      <p:ext uri="{BB962C8B-B14F-4D97-AF65-F5344CB8AC3E}">
        <p14:creationId xmlns:p14="http://schemas.microsoft.com/office/powerpoint/2010/main" val="11753137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Shape 198"/>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ru">
                <a:latin typeface="Georgia"/>
                <a:ea typeface="Georgia"/>
                <a:cs typeface="Georgia"/>
                <a:sym typeface="Georgia"/>
              </a:rPr>
              <a:t>RandomForest</a:t>
            </a:r>
          </a:p>
        </p:txBody>
      </p:sp>
      <p:sp>
        <p:nvSpPr>
          <p:cNvPr id="199" name="Shape 199"/>
          <p:cNvSpPr txBox="1">
            <a:spLocks noGrp="1"/>
          </p:cNvSpPr>
          <p:nvPr>
            <p:ph type="body" idx="1"/>
          </p:nvPr>
        </p:nvSpPr>
        <p:spPr>
          <a:xfrm>
            <a:off x="311700" y="1527475"/>
            <a:ext cx="2776200" cy="2136300"/>
          </a:xfrm>
          <a:prstGeom prst="rect">
            <a:avLst/>
          </a:prstGeom>
        </p:spPr>
        <p:txBody>
          <a:bodyPr lIns="91425" tIns="91425" rIns="91425" bIns="91425" anchor="t" anchorCtr="0">
            <a:noAutofit/>
          </a:bodyPr>
          <a:lstStyle/>
          <a:p>
            <a:pPr marL="0" marR="0" lvl="0" indent="0" algn="ctr" rtl="0">
              <a:lnSpc>
                <a:spcPct val="100000"/>
              </a:lnSpc>
              <a:spcBef>
                <a:spcPts val="0"/>
              </a:spcBef>
              <a:spcAft>
                <a:spcPts val="0"/>
              </a:spcAft>
              <a:buNone/>
            </a:pPr>
            <a:r>
              <a:rPr lang="ru" dirty="0">
                <a:solidFill>
                  <a:srgbClr val="000000"/>
                </a:solidFill>
                <a:latin typeface="Georgia"/>
                <a:ea typeface="Georgia"/>
                <a:cs typeface="Georgia"/>
                <a:sym typeface="Georgia"/>
              </a:rPr>
              <a:t>Предвычисленные реальные длины путей для каждой пары идеальных аспектов, а также набор из 6 характеристик для каждой пары аспектов</a:t>
            </a:r>
          </a:p>
        </p:txBody>
      </p:sp>
      <p:pic>
        <p:nvPicPr>
          <p:cNvPr id="201" name="Shape 201" descr="a_random_forest.png"/>
          <p:cNvPicPr preferRelativeResize="0"/>
          <p:nvPr/>
        </p:nvPicPr>
        <p:blipFill>
          <a:blip r:embed="rId3">
            <a:alphaModFix/>
          </a:blip>
          <a:stretch>
            <a:fillRect/>
          </a:stretch>
        </p:blipFill>
        <p:spPr>
          <a:xfrm>
            <a:off x="4933498" y="1532250"/>
            <a:ext cx="3215949" cy="2413950"/>
          </a:xfrm>
          <a:prstGeom prst="rect">
            <a:avLst/>
          </a:prstGeom>
          <a:noFill/>
          <a:ln>
            <a:noFill/>
          </a:ln>
        </p:spPr>
      </p:pic>
      <p:sp>
        <p:nvSpPr>
          <p:cNvPr id="202" name="Shape 202"/>
          <p:cNvSpPr/>
          <p:nvPr/>
        </p:nvSpPr>
        <p:spPr>
          <a:xfrm>
            <a:off x="3174050" y="2418775"/>
            <a:ext cx="1463100" cy="3537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 name="Номер слайда 2"/>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23</a:t>
            </a:fld>
            <a:endParaRPr lang="ru" sz="800">
              <a:solidFill>
                <a:srgbClr val="666666"/>
              </a:solidFill>
              <a:latin typeface="Georgia"/>
              <a:ea typeface="Georgia"/>
              <a:cs typeface="Georgia"/>
              <a:sym typeface="Georgia"/>
            </a:endParaRPr>
          </a:p>
        </p:txBody>
      </p:sp>
      <p:sp>
        <p:nvSpPr>
          <p:cNvPr id="2" name="Прямоугольник 1"/>
          <p:cNvSpPr/>
          <p:nvPr/>
        </p:nvSpPr>
        <p:spPr>
          <a:xfrm>
            <a:off x="5762838" y="3830085"/>
            <a:ext cx="1478290" cy="307777"/>
          </a:xfrm>
          <a:prstGeom prst="rect">
            <a:avLst/>
          </a:prstGeom>
        </p:spPr>
        <p:txBody>
          <a:bodyPr wrap="none">
            <a:spAutoFit/>
          </a:bodyPr>
          <a:lstStyle/>
          <a:p>
            <a:r>
              <a:rPr lang="en-US" i="1" dirty="0" err="1">
                <a:latin typeface="Times New Roman" charset="0"/>
                <a:ea typeface="Times New Roman" charset="0"/>
              </a:rPr>
              <a:t>sklearn</a:t>
            </a:r>
            <a:r>
              <a:rPr lang="ru-RU" i="1" dirty="0">
                <a:latin typeface="Times New Roman" charset="0"/>
                <a:ea typeface="Times New Roman" charset="0"/>
              </a:rPr>
              <a:t>.</a:t>
            </a:r>
            <a:r>
              <a:rPr lang="ru-RU" i="1" dirty="0" err="1">
                <a:latin typeface="Times New Roman" charset="0"/>
                <a:ea typeface="Times New Roman" charset="0"/>
              </a:rPr>
              <a:t>ensemble</a:t>
            </a:r>
            <a:r>
              <a:rPr lang="ru-RU" i="1" dirty="0"/>
              <a:t>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Сравнение</a:t>
            </a:r>
            <a:endParaRPr lang="ru-RU" dirty="0"/>
          </a:p>
        </p:txBody>
      </p:sp>
      <p:sp>
        <p:nvSpPr>
          <p:cNvPr id="3" name="Текст 2"/>
          <p:cNvSpPr>
            <a:spLocks noGrp="1"/>
          </p:cNvSpPr>
          <p:nvPr>
            <p:ph type="body" idx="1"/>
          </p:nvPr>
        </p:nvSpPr>
        <p:spPr/>
        <p:txBody>
          <a:bodyPr/>
          <a:lstStyle/>
          <a:p>
            <a:pPr algn="just">
              <a:lnSpc>
                <a:spcPct val="100000"/>
              </a:lnSpc>
            </a:pPr>
            <a:r>
              <a:rPr lang="ru-RU" dirty="0">
                <a:solidFill>
                  <a:srgbClr val="000000"/>
                </a:solidFill>
              </a:rPr>
              <a:t>Для способа 1 данные расстояний угадываются верно </a:t>
            </a:r>
            <a:r>
              <a:rPr lang="ru-RU" dirty="0" smtClean="0">
                <a:solidFill>
                  <a:srgbClr val="000000"/>
                </a:solidFill>
              </a:rPr>
              <a:t>реже</a:t>
            </a:r>
            <a:r>
              <a:rPr lang="ru-RU" dirty="0">
                <a:solidFill>
                  <a:srgbClr val="000000"/>
                </a:solidFill>
              </a:rPr>
              <a:t>, нежели чем в способе </a:t>
            </a:r>
            <a:r>
              <a:rPr lang="ru-RU" dirty="0" smtClean="0">
                <a:solidFill>
                  <a:srgbClr val="000000"/>
                </a:solidFill>
              </a:rPr>
              <a:t>2.</a:t>
            </a:r>
          </a:p>
          <a:p>
            <a:pPr algn="just">
              <a:lnSpc>
                <a:spcPct val="100000"/>
              </a:lnSpc>
            </a:pPr>
            <a:r>
              <a:rPr lang="ru-RU" dirty="0" smtClean="0">
                <a:solidFill>
                  <a:srgbClr val="000000"/>
                </a:solidFill>
              </a:rPr>
              <a:t>Способ </a:t>
            </a:r>
            <a:r>
              <a:rPr lang="ru-RU" dirty="0">
                <a:solidFill>
                  <a:srgbClr val="000000"/>
                </a:solidFill>
              </a:rPr>
              <a:t>2 </a:t>
            </a:r>
            <a:r>
              <a:rPr lang="ru-RU" dirty="0" smtClean="0">
                <a:solidFill>
                  <a:srgbClr val="000000"/>
                </a:solidFill>
              </a:rPr>
              <a:t>зависит </a:t>
            </a:r>
            <a:r>
              <a:rPr lang="ru-RU" dirty="0">
                <a:solidFill>
                  <a:srgbClr val="000000"/>
                </a:solidFill>
              </a:rPr>
              <a:t>от тренировочной выборки и поэтому не имеет возможности выдавать результаты, выходящие за пределы предложенных ему для обучения, что является </a:t>
            </a:r>
            <a:r>
              <a:rPr lang="ru-RU" dirty="0" smtClean="0">
                <a:solidFill>
                  <a:srgbClr val="000000"/>
                </a:solidFill>
              </a:rPr>
              <a:t>минусом</a:t>
            </a:r>
            <a:r>
              <a:rPr lang="ru-RU" dirty="0">
                <a:solidFill>
                  <a:srgbClr val="000000"/>
                </a:solidFill>
              </a:rPr>
              <a:t>, коим не страдает 1 способ. </a:t>
            </a:r>
            <a:endParaRPr lang="ru-RU" dirty="0" smtClean="0">
              <a:solidFill>
                <a:srgbClr val="000000"/>
              </a:solidFill>
            </a:endParaRPr>
          </a:p>
          <a:p>
            <a:pPr algn="just">
              <a:lnSpc>
                <a:spcPct val="100000"/>
              </a:lnSpc>
            </a:pPr>
            <a:r>
              <a:rPr lang="ru-RU" dirty="0" smtClean="0">
                <a:solidFill>
                  <a:srgbClr val="000000"/>
                </a:solidFill>
              </a:rPr>
              <a:t>За </a:t>
            </a:r>
            <a:r>
              <a:rPr lang="ru-RU" dirty="0">
                <a:solidFill>
                  <a:srgbClr val="000000"/>
                </a:solidFill>
              </a:rPr>
              <a:t>счет большего диапазона значений 1 способ является более удобным в плане построения дальнейшей иерархии </a:t>
            </a:r>
            <a:r>
              <a:rPr lang="ru-RU" dirty="0" smtClean="0">
                <a:solidFill>
                  <a:srgbClr val="000000"/>
                </a:solidFill>
              </a:rPr>
              <a:t>аспектов. </a:t>
            </a:r>
          </a:p>
          <a:p>
            <a:pPr algn="just">
              <a:lnSpc>
                <a:spcPct val="100000"/>
              </a:lnSpc>
            </a:pPr>
            <a:r>
              <a:rPr lang="ru-RU" dirty="0" smtClean="0">
                <a:solidFill>
                  <a:srgbClr val="000000"/>
                </a:solidFill>
              </a:rPr>
              <a:t>В </a:t>
            </a:r>
            <a:r>
              <a:rPr lang="ru-RU" dirty="0">
                <a:solidFill>
                  <a:srgbClr val="000000"/>
                </a:solidFill>
              </a:rPr>
              <a:t>качестве преимущества второго способа можно указать скорость его работы, которая в разы выше нежели чем у 1 подхода.</a:t>
            </a:r>
          </a:p>
          <a:p>
            <a:pPr algn="just">
              <a:lnSpc>
                <a:spcPct val="100000"/>
              </a:lnSpc>
            </a:pPr>
            <a:endParaRPr lang="ru-RU" dirty="0">
              <a:solidFill>
                <a:srgbClr val="000000"/>
              </a:solidFill>
            </a:endParaRPr>
          </a:p>
        </p:txBody>
      </p:sp>
      <p:sp>
        <p:nvSpPr>
          <p:cNvPr id="4" name="Номер слайда 3"/>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24</a:t>
            </a:fld>
            <a:endParaRPr lang="ru" sz="800">
              <a:solidFill>
                <a:srgbClr val="666666"/>
              </a:solidFill>
              <a:latin typeface="Georgia"/>
              <a:ea typeface="Georgia"/>
              <a:cs typeface="Georgia"/>
              <a:sym typeface="Georgia"/>
            </a:endParaRPr>
          </a:p>
        </p:txBody>
      </p:sp>
    </p:spTree>
    <p:extLst>
      <p:ext uri="{BB962C8B-B14F-4D97-AF65-F5344CB8AC3E}">
        <p14:creationId xmlns:p14="http://schemas.microsoft.com/office/powerpoint/2010/main" val="9438632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10" name="Shape 210"/>
          <p:cNvSpPr txBox="1">
            <a:spLocks noGrp="1"/>
          </p:cNvSpPr>
          <p:nvPr>
            <p:ph type="title"/>
          </p:nvPr>
        </p:nvSpPr>
        <p:spPr>
          <a:xfrm>
            <a:off x="279616" y="-80505"/>
            <a:ext cx="8520600" cy="572700"/>
          </a:xfrm>
          <a:prstGeom prst="rect">
            <a:avLst/>
          </a:prstGeom>
        </p:spPr>
        <p:txBody>
          <a:bodyPr lIns="91425" tIns="91425" rIns="91425" bIns="91425" anchor="t" anchorCtr="0">
            <a:noAutofit/>
          </a:bodyPr>
          <a:lstStyle/>
          <a:p>
            <a:pPr lvl="0">
              <a:spcBef>
                <a:spcPts val="0"/>
              </a:spcBef>
              <a:buNone/>
            </a:pPr>
            <a:r>
              <a:rPr lang="ru" dirty="0"/>
              <a:t>Построение иерархии</a:t>
            </a:r>
          </a:p>
        </p:txBody>
      </p:sp>
      <p:sp>
        <p:nvSpPr>
          <p:cNvPr id="3" name="Номер слайда 2"/>
          <p:cNvSpPr>
            <a:spLocks noGrp="1"/>
          </p:cNvSpPr>
          <p:nvPr>
            <p:ph type="sldNum" idx="12"/>
          </p:nvPr>
        </p:nvSpPr>
        <p:spPr>
          <a:xfrm>
            <a:off x="2259525" y="4759477"/>
            <a:ext cx="6761700" cy="393600"/>
          </a:xfrm>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25</a:t>
            </a:fld>
            <a:endParaRPr lang="ru" sz="800">
              <a:solidFill>
                <a:srgbClr val="666666"/>
              </a:solidFill>
              <a:latin typeface="Georgia"/>
              <a:ea typeface="Georgia"/>
              <a:cs typeface="Georgia"/>
              <a:sym typeface="Georgia"/>
            </a:endParaRPr>
          </a:p>
        </p:txBody>
      </p:sp>
      <p:sp>
        <p:nvSpPr>
          <p:cNvPr id="4" name="Прямоугольник 3"/>
          <p:cNvSpPr/>
          <p:nvPr/>
        </p:nvSpPr>
        <p:spPr>
          <a:xfrm>
            <a:off x="-68607" y="1163976"/>
            <a:ext cx="4572000" cy="1754326"/>
          </a:xfrm>
          <a:prstGeom prst="rect">
            <a:avLst/>
          </a:prstGeom>
        </p:spPr>
        <p:txBody>
          <a:bodyPr>
            <a:spAutoFit/>
          </a:bodyPr>
          <a:lstStyle/>
          <a:p>
            <a:pPr marL="177800" lvl="0">
              <a:buSzPct val="100000"/>
            </a:pPr>
            <a:r>
              <a:rPr lang="ru" sz="1200" b="1" dirty="0" smtClean="0">
                <a:latin typeface="Georgia"/>
                <a:ea typeface="Georgia"/>
                <a:cs typeface="Georgia"/>
                <a:sym typeface="Proxima Nova"/>
              </a:rPr>
              <a:t>Общая информация</a:t>
            </a:r>
            <a:endParaRPr lang="en-US" sz="1200" b="1" dirty="0" smtClean="0">
              <a:latin typeface="Georgia"/>
              <a:ea typeface="Georgia"/>
              <a:cs typeface="Georgia"/>
              <a:sym typeface="Proxima Nova"/>
            </a:endParaRPr>
          </a:p>
          <a:p>
            <a:pPr marL="177800" lvl="0">
              <a:buSzPct val="100000"/>
            </a:pPr>
            <a:endParaRPr lang="en-US" sz="1200" dirty="0">
              <a:latin typeface="Georgia"/>
              <a:ea typeface="Georgia"/>
              <a:cs typeface="Georgia"/>
              <a:sym typeface="Proxima Nova"/>
            </a:endParaRPr>
          </a:p>
          <a:p>
            <a:pPr marL="177800" lvl="1">
              <a:buSzPct val="100000"/>
            </a:pPr>
            <a:r>
              <a:rPr lang="ru" sz="1200" dirty="0">
                <a:latin typeface="Georgia"/>
                <a:ea typeface="Georgia"/>
                <a:cs typeface="Georgia"/>
                <a:sym typeface="Proxima Nova"/>
              </a:rPr>
              <a:t>Категория</a:t>
            </a:r>
          </a:p>
          <a:p>
            <a:pPr marL="177800" lvl="1">
              <a:buSzPct val="100000"/>
            </a:pPr>
            <a:r>
              <a:rPr lang="ru" sz="1200" dirty="0">
                <a:latin typeface="Georgia"/>
                <a:ea typeface="Georgia"/>
                <a:cs typeface="Georgia"/>
                <a:sym typeface="Proxima Nova"/>
              </a:rPr>
              <a:t>Тип</a:t>
            </a:r>
          </a:p>
          <a:p>
            <a:pPr marL="177800" lvl="1">
              <a:buSzPct val="100000"/>
            </a:pPr>
            <a:r>
              <a:rPr lang="ru" sz="1200" dirty="0">
                <a:latin typeface="Georgia"/>
                <a:ea typeface="Georgia"/>
                <a:cs typeface="Georgia"/>
                <a:sym typeface="Proxima Nova"/>
              </a:rPr>
              <a:t>Цвет</a:t>
            </a:r>
          </a:p>
          <a:p>
            <a:pPr marL="177800" lvl="1">
              <a:buSzPct val="100000"/>
            </a:pPr>
            <a:r>
              <a:rPr lang="ru" sz="1200" dirty="0">
                <a:latin typeface="Georgia"/>
                <a:ea typeface="Georgia"/>
                <a:cs typeface="Georgia"/>
                <a:sym typeface="Proxima Nova"/>
              </a:rPr>
              <a:t>Производитель</a:t>
            </a:r>
          </a:p>
          <a:p>
            <a:pPr marL="177800" lvl="1">
              <a:buSzPct val="100000"/>
            </a:pPr>
            <a:r>
              <a:rPr lang="ru" sz="1200" dirty="0">
                <a:latin typeface="Georgia"/>
                <a:ea typeface="Georgia"/>
                <a:cs typeface="Georgia"/>
                <a:sym typeface="Proxima Nova"/>
              </a:rPr>
              <a:t>Цена</a:t>
            </a:r>
          </a:p>
          <a:p>
            <a:pPr marL="146050" lvl="0">
              <a:buSzPct val="100000"/>
            </a:pPr>
            <a:endParaRPr lang="ru" sz="1200" dirty="0">
              <a:latin typeface="Georgia"/>
              <a:ea typeface="Georgia"/>
              <a:cs typeface="Georgia"/>
              <a:sym typeface="Proxima Nova"/>
            </a:endParaRPr>
          </a:p>
          <a:p>
            <a:pPr marL="457200" lvl="0"/>
            <a:endParaRPr lang="ru" sz="1200" dirty="0">
              <a:latin typeface="Georgia"/>
              <a:ea typeface="Georgia"/>
              <a:cs typeface="Georgia"/>
              <a:sym typeface="Proxima Nova"/>
            </a:endParaRPr>
          </a:p>
        </p:txBody>
      </p:sp>
      <p:sp>
        <p:nvSpPr>
          <p:cNvPr id="5" name="Прямоугольник 4"/>
          <p:cNvSpPr/>
          <p:nvPr/>
        </p:nvSpPr>
        <p:spPr>
          <a:xfrm>
            <a:off x="1739091" y="1163976"/>
            <a:ext cx="4572000" cy="3600986"/>
          </a:xfrm>
          <a:prstGeom prst="rect">
            <a:avLst/>
          </a:prstGeom>
        </p:spPr>
        <p:txBody>
          <a:bodyPr>
            <a:spAutoFit/>
          </a:bodyPr>
          <a:lstStyle/>
          <a:p>
            <a:pPr marL="146050" lvl="0">
              <a:buSzPct val="100000"/>
            </a:pPr>
            <a:r>
              <a:rPr lang="ru" sz="1200" b="1" dirty="0" smtClean="0">
                <a:latin typeface="Georgia"/>
                <a:ea typeface="Georgia"/>
                <a:cs typeface="Georgia"/>
                <a:sym typeface="Proxima Nova"/>
              </a:rPr>
              <a:t>Характеристики</a:t>
            </a:r>
            <a:endParaRPr lang="en-US" sz="1200" b="1" dirty="0" smtClean="0">
              <a:latin typeface="Georgia"/>
              <a:ea typeface="Georgia"/>
              <a:cs typeface="Georgia"/>
              <a:sym typeface="Proxima Nova"/>
            </a:endParaRPr>
          </a:p>
          <a:p>
            <a:pPr marL="146050" lvl="0">
              <a:buSzPct val="100000"/>
            </a:pPr>
            <a:endParaRPr lang="en-US" sz="1200" dirty="0">
              <a:latin typeface="Georgia"/>
              <a:ea typeface="Georgia"/>
              <a:cs typeface="Georgia"/>
              <a:sym typeface="Proxima Nova"/>
            </a:endParaRPr>
          </a:p>
          <a:p>
            <a:pPr marL="311150" lvl="1" indent="-176213">
              <a:buSzPct val="100000"/>
            </a:pPr>
            <a:r>
              <a:rPr lang="ru" sz="1200" dirty="0">
                <a:latin typeface="Georgia"/>
                <a:ea typeface="Georgia"/>
                <a:cs typeface="Georgia"/>
                <a:sym typeface="Proxima Nova"/>
              </a:rPr>
              <a:t>Тип матрицы</a:t>
            </a:r>
          </a:p>
          <a:p>
            <a:pPr marL="311150" lvl="1" indent="-176213">
              <a:buSzPct val="100000"/>
            </a:pPr>
            <a:r>
              <a:rPr lang="ru" sz="1200" dirty="0" smtClean="0">
                <a:latin typeface="Georgia"/>
                <a:ea typeface="Georgia"/>
                <a:cs typeface="Georgia"/>
                <a:sym typeface="Proxima Nova"/>
              </a:rPr>
              <a:t>Разрешение </a:t>
            </a:r>
            <a:r>
              <a:rPr lang="ru" sz="1200" dirty="0">
                <a:latin typeface="Georgia"/>
                <a:ea typeface="Georgia"/>
                <a:cs typeface="Georgia"/>
                <a:sym typeface="Proxima Nova"/>
              </a:rPr>
              <a:t>матрицы</a:t>
            </a:r>
          </a:p>
          <a:p>
            <a:pPr marL="311150" lvl="1" indent="-176213">
              <a:buSzPct val="100000"/>
            </a:pPr>
            <a:r>
              <a:rPr lang="ru" sz="1200" dirty="0">
                <a:latin typeface="Georgia"/>
                <a:ea typeface="Georgia"/>
                <a:cs typeface="Georgia"/>
                <a:sym typeface="Proxima Nova"/>
              </a:rPr>
              <a:t>Формат </a:t>
            </a:r>
            <a:r>
              <a:rPr lang="ru" sz="1200" dirty="0" smtClean="0">
                <a:latin typeface="Georgia"/>
                <a:ea typeface="Georgia"/>
                <a:cs typeface="Georgia"/>
                <a:sym typeface="Proxima Nova"/>
              </a:rPr>
              <a:t>файлов</a:t>
            </a:r>
            <a:endParaRPr lang="ru" sz="1200" dirty="0">
              <a:latin typeface="Georgia"/>
              <a:ea typeface="Georgia"/>
              <a:cs typeface="Georgia"/>
              <a:sym typeface="Proxima Nova"/>
            </a:endParaRPr>
          </a:p>
          <a:p>
            <a:pPr marL="311150" lvl="1" indent="-176213">
              <a:buSzPct val="100000"/>
            </a:pPr>
            <a:r>
              <a:rPr lang="ru" sz="1200" dirty="0">
                <a:latin typeface="Georgia"/>
                <a:ea typeface="Georgia"/>
                <a:cs typeface="Georgia"/>
                <a:sym typeface="Proxima Nova"/>
              </a:rPr>
              <a:t>Съемка </a:t>
            </a:r>
            <a:r>
              <a:rPr lang="ru" sz="1200" dirty="0" smtClean="0">
                <a:latin typeface="Georgia"/>
                <a:ea typeface="Georgia"/>
                <a:cs typeface="Georgia"/>
                <a:sym typeface="Proxima Nova"/>
              </a:rPr>
              <a:t>видео</a:t>
            </a:r>
            <a:endParaRPr lang="ru" sz="1200" dirty="0">
              <a:latin typeface="Georgia"/>
              <a:ea typeface="Georgia"/>
              <a:cs typeface="Georgia"/>
              <a:sym typeface="Proxima Nova"/>
            </a:endParaRPr>
          </a:p>
          <a:p>
            <a:pPr marL="311150" lvl="1" indent="-176213">
              <a:buSzPct val="100000"/>
            </a:pPr>
            <a:r>
              <a:rPr lang="ru" sz="1200" dirty="0">
                <a:latin typeface="Georgia"/>
                <a:ea typeface="Georgia"/>
                <a:cs typeface="Georgia"/>
                <a:sym typeface="Proxima Nova"/>
              </a:rPr>
              <a:t>Разъемы</a:t>
            </a:r>
          </a:p>
          <a:p>
            <a:pPr marL="311150" lvl="1" indent="-176213">
              <a:buSzPct val="100000"/>
            </a:pPr>
            <a:r>
              <a:rPr lang="ru" sz="1200" dirty="0">
                <a:latin typeface="Georgia"/>
                <a:ea typeface="Georgia"/>
                <a:cs typeface="Georgia"/>
                <a:sym typeface="Proxima Nova"/>
              </a:rPr>
              <a:t>Карты памяти</a:t>
            </a:r>
          </a:p>
          <a:p>
            <a:pPr marL="311150" lvl="1" indent="-176213">
              <a:buSzPct val="100000"/>
            </a:pPr>
            <a:r>
              <a:rPr lang="ru" sz="1200" dirty="0">
                <a:latin typeface="Georgia"/>
                <a:ea typeface="Georgia"/>
                <a:cs typeface="Georgia"/>
                <a:sym typeface="Proxima Nova"/>
              </a:rPr>
              <a:t>Элемент питания</a:t>
            </a:r>
            <a:endParaRPr lang="en-US" sz="1200" dirty="0">
              <a:latin typeface="Georgia"/>
              <a:ea typeface="Georgia"/>
              <a:cs typeface="Georgia"/>
              <a:sym typeface="Proxima Nova"/>
            </a:endParaRPr>
          </a:p>
          <a:p>
            <a:pPr marL="311150" lvl="1" indent="-176213">
              <a:buSzPct val="100000"/>
            </a:pPr>
            <a:r>
              <a:rPr lang="ru" sz="1200" dirty="0" smtClean="0">
                <a:latin typeface="Georgia"/>
                <a:ea typeface="Georgia"/>
                <a:cs typeface="Georgia"/>
              </a:rPr>
              <a:t>Дисплей</a:t>
            </a:r>
            <a:endParaRPr lang="en-US" sz="1200" dirty="0" smtClean="0">
              <a:latin typeface="Georgia"/>
              <a:ea typeface="Georgia"/>
              <a:cs typeface="Georgia"/>
            </a:endParaRPr>
          </a:p>
          <a:p>
            <a:pPr marL="493713" lvl="2" indent="-47625">
              <a:buSzPct val="100000"/>
            </a:pPr>
            <a:r>
              <a:rPr lang="ru" sz="1200" dirty="0">
                <a:latin typeface="Georgia"/>
                <a:ea typeface="Georgia"/>
                <a:cs typeface="Georgia"/>
              </a:rPr>
              <a:t>Тип дисплея</a:t>
            </a:r>
          </a:p>
          <a:p>
            <a:pPr marL="493713" lvl="2" indent="-47625">
              <a:buSzPct val="100000"/>
            </a:pPr>
            <a:r>
              <a:rPr lang="ru" sz="1200" dirty="0">
                <a:latin typeface="Georgia"/>
                <a:ea typeface="Georgia"/>
                <a:cs typeface="Georgia"/>
              </a:rPr>
              <a:t>Размер </a:t>
            </a:r>
            <a:r>
              <a:rPr lang="ru" sz="1200" dirty="0" smtClean="0">
                <a:latin typeface="Georgia"/>
                <a:ea typeface="Georgia"/>
                <a:cs typeface="Georgia"/>
              </a:rPr>
              <a:t>дисплея</a:t>
            </a:r>
            <a:endParaRPr lang="ru" sz="1200" dirty="0">
              <a:latin typeface="Georgia"/>
              <a:ea typeface="Georgia"/>
              <a:cs typeface="Georgia"/>
            </a:endParaRPr>
          </a:p>
          <a:p>
            <a:pPr marL="311150" lvl="1" indent="-176213">
              <a:buSzPct val="100000"/>
            </a:pPr>
            <a:r>
              <a:rPr lang="ru" sz="1200" dirty="0" smtClean="0">
                <a:latin typeface="Georgia"/>
                <a:ea typeface="Georgia"/>
                <a:cs typeface="Georgia"/>
              </a:rPr>
              <a:t>Вспышка</a:t>
            </a:r>
            <a:endParaRPr lang="en-US" sz="1200" dirty="0" smtClean="0">
              <a:latin typeface="Georgia"/>
              <a:ea typeface="Georgia"/>
              <a:cs typeface="Georgia"/>
            </a:endParaRPr>
          </a:p>
          <a:p>
            <a:pPr marL="311150" lvl="1" indent="-176213">
              <a:buSzPct val="100000"/>
            </a:pPr>
            <a:r>
              <a:rPr lang="en-US" sz="1200" dirty="0">
                <a:latin typeface="Georgia"/>
                <a:ea typeface="Georgia"/>
                <a:cs typeface="Georgia"/>
              </a:rPr>
              <a:t>	 </a:t>
            </a:r>
            <a:r>
              <a:rPr lang="en-US" sz="1200" dirty="0" smtClean="0">
                <a:latin typeface="Georgia"/>
                <a:ea typeface="Georgia"/>
                <a:cs typeface="Georgia"/>
              </a:rPr>
              <a:t>   </a:t>
            </a:r>
            <a:r>
              <a:rPr lang="ru" sz="1200" dirty="0" smtClean="0">
                <a:latin typeface="Georgia"/>
                <a:ea typeface="Georgia"/>
                <a:cs typeface="Georgia"/>
              </a:rPr>
              <a:t>Подключение </a:t>
            </a:r>
            <a:r>
              <a:rPr lang="ru" sz="1200" dirty="0">
                <a:latin typeface="Georgia"/>
                <a:ea typeface="Georgia"/>
                <a:cs typeface="Georgia"/>
              </a:rPr>
              <a:t>внешней вспышки</a:t>
            </a:r>
          </a:p>
          <a:p>
            <a:pPr marL="311150" lvl="1" indent="-176213">
              <a:buSzPct val="100000"/>
            </a:pPr>
            <a:r>
              <a:rPr lang="ru" sz="1200" dirty="0">
                <a:latin typeface="Georgia"/>
                <a:ea typeface="Georgia"/>
                <a:cs typeface="Georgia"/>
              </a:rPr>
              <a:t>Объектив</a:t>
            </a:r>
          </a:p>
          <a:p>
            <a:pPr marL="133350" lvl="8" indent="312738">
              <a:buSzPct val="100000"/>
            </a:pPr>
            <a:r>
              <a:rPr lang="ru" sz="1200" dirty="0" smtClean="0">
                <a:latin typeface="Georgia"/>
                <a:ea typeface="Georgia"/>
                <a:cs typeface="Georgia"/>
              </a:rPr>
              <a:t>Оптический </a:t>
            </a:r>
            <a:r>
              <a:rPr lang="ru" sz="1200" dirty="0">
                <a:latin typeface="Georgia"/>
                <a:ea typeface="Georgia"/>
                <a:cs typeface="Georgia"/>
              </a:rPr>
              <a:t>зум</a:t>
            </a:r>
          </a:p>
          <a:p>
            <a:pPr marL="133350" lvl="8" indent="312738">
              <a:buSzPct val="100000"/>
            </a:pPr>
            <a:r>
              <a:rPr lang="ru" sz="1200" dirty="0">
                <a:latin typeface="Georgia"/>
                <a:ea typeface="Georgia"/>
                <a:cs typeface="Georgia"/>
              </a:rPr>
              <a:t>Тип фокусировки</a:t>
            </a:r>
          </a:p>
          <a:p>
            <a:pPr marL="133350" lvl="8" indent="312738">
              <a:buSzPct val="100000"/>
            </a:pPr>
            <a:r>
              <a:rPr lang="ru" sz="1200" dirty="0">
                <a:latin typeface="Georgia"/>
                <a:ea typeface="Georgia"/>
                <a:cs typeface="Georgia"/>
              </a:rPr>
              <a:t>Расстояние фокусировки</a:t>
            </a:r>
          </a:p>
          <a:p>
            <a:pPr marL="311150" lvl="0" indent="-176213">
              <a:buSzPct val="100000"/>
            </a:pPr>
            <a:endParaRPr lang="ru" sz="1200" dirty="0">
              <a:latin typeface="Georgia"/>
              <a:ea typeface="Georgia"/>
              <a:cs typeface="Georgia"/>
              <a:sym typeface="Proxima Nova"/>
            </a:endParaRPr>
          </a:p>
        </p:txBody>
      </p:sp>
      <p:sp>
        <p:nvSpPr>
          <p:cNvPr id="6" name="Прямоугольник 5"/>
          <p:cNvSpPr/>
          <p:nvPr/>
        </p:nvSpPr>
        <p:spPr>
          <a:xfrm>
            <a:off x="2975650" y="642132"/>
            <a:ext cx="2661306" cy="307777"/>
          </a:xfrm>
          <a:prstGeom prst="rect">
            <a:avLst/>
          </a:prstGeom>
        </p:spPr>
        <p:txBody>
          <a:bodyPr wrap="none">
            <a:spAutoFit/>
          </a:bodyPr>
          <a:lstStyle/>
          <a:p>
            <a:pPr lvl="0"/>
            <a:r>
              <a:rPr lang="ru" b="1">
                <a:solidFill>
                  <a:schemeClr val="accent3"/>
                </a:solidFill>
              </a:rPr>
              <a:t>Зеркальные фотоаппараты</a:t>
            </a:r>
            <a:endParaRPr lang="ru" b="1" dirty="0">
              <a:solidFill>
                <a:schemeClr val="accent3"/>
              </a:solidFill>
            </a:endParaRPr>
          </a:p>
        </p:txBody>
      </p:sp>
      <p:sp>
        <p:nvSpPr>
          <p:cNvPr id="10" name="Прямоугольник 9"/>
          <p:cNvSpPr/>
          <p:nvPr/>
        </p:nvSpPr>
        <p:spPr>
          <a:xfrm>
            <a:off x="2969128" y="1181403"/>
            <a:ext cx="4572000" cy="1015663"/>
          </a:xfrm>
          <a:prstGeom prst="rect">
            <a:avLst/>
          </a:prstGeom>
        </p:spPr>
        <p:txBody>
          <a:bodyPr>
            <a:spAutoFit/>
          </a:bodyPr>
          <a:lstStyle/>
          <a:p>
            <a:pPr marL="603250" lvl="1">
              <a:buSzPct val="100000"/>
            </a:pPr>
            <a:r>
              <a:rPr lang="ru" sz="1200" b="1" dirty="0" smtClean="0">
                <a:latin typeface="Georgia"/>
                <a:ea typeface="Georgia"/>
                <a:cs typeface="Georgia"/>
              </a:rPr>
              <a:t>Дополнительно</a:t>
            </a:r>
            <a:endParaRPr lang="en-US" sz="1200" b="1" dirty="0" smtClean="0">
              <a:latin typeface="Georgia"/>
              <a:ea typeface="Georgia"/>
              <a:cs typeface="Georgia"/>
            </a:endParaRPr>
          </a:p>
          <a:p>
            <a:pPr marL="603250" lvl="1">
              <a:buSzPct val="100000"/>
            </a:pPr>
            <a:endParaRPr lang="en-US" sz="1200" dirty="0">
              <a:latin typeface="Georgia"/>
              <a:ea typeface="Georgia"/>
              <a:cs typeface="Georgia"/>
            </a:endParaRPr>
          </a:p>
          <a:p>
            <a:pPr marL="622300" lvl="2">
              <a:buSzPct val="100000"/>
            </a:pPr>
            <a:r>
              <a:rPr lang="ru" sz="1200" dirty="0">
                <a:latin typeface="Georgia"/>
                <a:ea typeface="Georgia"/>
                <a:cs typeface="Georgia"/>
              </a:rPr>
              <a:t>Гнездо для крепления штатива</a:t>
            </a:r>
          </a:p>
          <a:p>
            <a:pPr marL="622300" lvl="2">
              <a:buSzPct val="100000"/>
            </a:pPr>
            <a:r>
              <a:rPr lang="ru" sz="1200" dirty="0">
                <a:latin typeface="Georgia"/>
                <a:ea typeface="Georgia"/>
                <a:cs typeface="Georgia"/>
              </a:rPr>
              <a:t>Особенности</a:t>
            </a:r>
          </a:p>
          <a:p>
            <a:pPr marL="603250" lvl="1">
              <a:buSzPct val="100000"/>
            </a:pPr>
            <a:endParaRPr lang="ru" sz="1200" dirty="0">
              <a:latin typeface="Georgia"/>
              <a:ea typeface="Georgia"/>
              <a:cs typeface="Georgia"/>
            </a:endParaRPr>
          </a:p>
        </p:txBody>
      </p:sp>
      <p:sp>
        <p:nvSpPr>
          <p:cNvPr id="12" name="Прямоугольник 11"/>
          <p:cNvSpPr/>
          <p:nvPr/>
        </p:nvSpPr>
        <p:spPr>
          <a:xfrm>
            <a:off x="5267965" y="1186014"/>
            <a:ext cx="4572000" cy="830997"/>
          </a:xfrm>
          <a:prstGeom prst="rect">
            <a:avLst/>
          </a:prstGeom>
        </p:spPr>
        <p:txBody>
          <a:bodyPr>
            <a:spAutoFit/>
          </a:bodyPr>
          <a:lstStyle/>
          <a:p>
            <a:pPr marL="603250" lvl="1">
              <a:buSzPct val="100000"/>
            </a:pPr>
            <a:r>
              <a:rPr lang="ru" sz="1200" b="1" dirty="0">
                <a:latin typeface="Georgia"/>
                <a:ea typeface="Georgia"/>
                <a:cs typeface="Georgia"/>
              </a:rPr>
              <a:t>Габариты </a:t>
            </a:r>
            <a:r>
              <a:rPr lang="ru" sz="1200" b="1" dirty="0" smtClean="0">
                <a:latin typeface="Georgia"/>
                <a:ea typeface="Georgia"/>
                <a:cs typeface="Georgia"/>
              </a:rPr>
              <a:t>устройства</a:t>
            </a:r>
            <a:endParaRPr lang="en-US" sz="1200" b="1" dirty="0" smtClean="0">
              <a:latin typeface="Georgia"/>
              <a:ea typeface="Georgia"/>
              <a:cs typeface="Georgia"/>
            </a:endParaRPr>
          </a:p>
          <a:p>
            <a:pPr marL="603250" lvl="1">
              <a:buSzPct val="100000"/>
            </a:pPr>
            <a:endParaRPr lang="ru" sz="1200" dirty="0">
              <a:latin typeface="Georgia"/>
              <a:ea typeface="Georgia"/>
              <a:cs typeface="Georgia"/>
            </a:endParaRPr>
          </a:p>
          <a:p>
            <a:pPr marL="622300" lvl="2">
              <a:buSzPct val="100000"/>
            </a:pPr>
            <a:r>
              <a:rPr lang="ru" sz="1200" dirty="0">
                <a:latin typeface="Georgia"/>
                <a:ea typeface="Georgia"/>
                <a:cs typeface="Georgia"/>
              </a:rPr>
              <a:t>Размеры</a:t>
            </a:r>
          </a:p>
          <a:p>
            <a:pPr marL="622300" lvl="2">
              <a:buSzPct val="100000"/>
            </a:pPr>
            <a:r>
              <a:rPr lang="ru" sz="1200" dirty="0" smtClean="0">
                <a:latin typeface="Georgia"/>
                <a:ea typeface="Georgia"/>
                <a:cs typeface="Georgia"/>
              </a:rPr>
              <a:t>Вес</a:t>
            </a:r>
            <a:endParaRPr lang="ru" sz="1200" dirty="0">
              <a:latin typeface="Georgia"/>
              <a:ea typeface="Georgia"/>
              <a:cs typeface="Georgia"/>
            </a:endParaRPr>
          </a:p>
        </p:txBody>
      </p:sp>
      <p:sp>
        <p:nvSpPr>
          <p:cNvPr id="13" name="Прямоугольник 12"/>
          <p:cNvSpPr/>
          <p:nvPr/>
        </p:nvSpPr>
        <p:spPr>
          <a:xfrm>
            <a:off x="7174517" y="1202913"/>
            <a:ext cx="4572000" cy="830997"/>
          </a:xfrm>
          <a:prstGeom prst="rect">
            <a:avLst/>
          </a:prstGeom>
        </p:spPr>
        <p:txBody>
          <a:bodyPr>
            <a:spAutoFit/>
          </a:bodyPr>
          <a:lstStyle/>
          <a:p>
            <a:pPr marL="603250" lvl="1">
              <a:buSzPct val="100000"/>
            </a:pPr>
            <a:r>
              <a:rPr lang="ru" sz="1200" b="1" dirty="0" smtClean="0">
                <a:latin typeface="Georgia"/>
                <a:ea typeface="Georgia"/>
                <a:cs typeface="Georgia"/>
              </a:rPr>
              <a:t>Упаковка</a:t>
            </a:r>
            <a:endParaRPr lang="en-US" sz="1200" b="1" dirty="0" smtClean="0">
              <a:latin typeface="Georgia"/>
              <a:ea typeface="Georgia"/>
              <a:cs typeface="Georgia"/>
            </a:endParaRPr>
          </a:p>
          <a:p>
            <a:pPr marL="603250" lvl="1">
              <a:buSzPct val="100000"/>
            </a:pPr>
            <a:endParaRPr lang="en-US" sz="1200" dirty="0">
              <a:latin typeface="Georgia"/>
              <a:ea typeface="Georgia"/>
              <a:cs typeface="Georgia"/>
            </a:endParaRPr>
          </a:p>
          <a:p>
            <a:pPr marL="603250" lvl="1">
              <a:buSzPct val="100000"/>
            </a:pPr>
            <a:r>
              <a:rPr lang="ru" sz="1200" dirty="0" smtClean="0">
                <a:latin typeface="Georgia"/>
                <a:ea typeface="Georgia"/>
                <a:cs typeface="Georgia"/>
              </a:rPr>
              <a:t>Размер упаковки</a:t>
            </a:r>
            <a:endParaRPr lang="ru-RU" sz="1200" dirty="0" smtClean="0">
              <a:latin typeface="Georgia"/>
              <a:ea typeface="Georgia"/>
              <a:cs typeface="Georgia"/>
            </a:endParaRPr>
          </a:p>
          <a:p>
            <a:pPr marL="603250" lvl="1">
              <a:buSzPct val="100000"/>
            </a:pPr>
            <a:r>
              <a:rPr lang="ru-RU" sz="1200" dirty="0" smtClean="0">
                <a:latin typeface="Georgia"/>
                <a:ea typeface="Georgia"/>
                <a:cs typeface="Georgia"/>
              </a:rPr>
              <a:t>Тип упаковки</a:t>
            </a:r>
            <a:endParaRPr lang="ru" sz="1200" dirty="0">
              <a:latin typeface="Georgia"/>
              <a:ea typeface="Georgia"/>
              <a:cs typeface="Georgia"/>
            </a:endParaRPr>
          </a:p>
        </p:txBody>
      </p:sp>
      <p:cxnSp>
        <p:nvCxnSpPr>
          <p:cNvPr id="14" name="Прямая со стрелкой 13"/>
          <p:cNvCxnSpPr>
            <a:stCxn id="6" idx="1"/>
          </p:cNvCxnSpPr>
          <p:nvPr/>
        </p:nvCxnSpPr>
        <p:spPr>
          <a:xfrm flipH="1">
            <a:off x="1201947" y="796021"/>
            <a:ext cx="1773703" cy="4100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p:nvPr/>
        </p:nvCxnSpPr>
        <p:spPr>
          <a:xfrm flipH="1">
            <a:off x="2685378" y="907822"/>
            <a:ext cx="590482" cy="2660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p:cNvCxnSpPr/>
          <p:nvPr/>
        </p:nvCxnSpPr>
        <p:spPr>
          <a:xfrm flipH="1">
            <a:off x="4322711" y="938564"/>
            <a:ext cx="1" cy="2254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Прямая со стрелкой 21"/>
          <p:cNvCxnSpPr/>
          <p:nvPr/>
        </p:nvCxnSpPr>
        <p:spPr>
          <a:xfrm>
            <a:off x="5455905" y="877904"/>
            <a:ext cx="855186" cy="3758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Прямая со стрелкой 25"/>
          <p:cNvCxnSpPr>
            <a:stCxn id="6" idx="3"/>
          </p:cNvCxnSpPr>
          <p:nvPr/>
        </p:nvCxnSpPr>
        <p:spPr>
          <a:xfrm>
            <a:off x="5636956" y="796021"/>
            <a:ext cx="2628155" cy="4129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4823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1700" y="228458"/>
            <a:ext cx="8520600" cy="572700"/>
          </a:xfrm>
        </p:spPr>
        <p:txBody>
          <a:bodyPr/>
          <a:lstStyle/>
          <a:p>
            <a:r>
              <a:rPr lang="ru-RU" dirty="0"/>
              <a:t>Список использованных источников</a:t>
            </a:r>
            <a:br>
              <a:rPr lang="ru-RU" dirty="0"/>
            </a:br>
            <a:endParaRPr lang="ru-RU" dirty="0"/>
          </a:p>
        </p:txBody>
      </p:sp>
      <p:sp>
        <p:nvSpPr>
          <p:cNvPr id="3" name="Текст 2"/>
          <p:cNvSpPr>
            <a:spLocks noGrp="1"/>
          </p:cNvSpPr>
          <p:nvPr>
            <p:ph type="body" idx="1"/>
          </p:nvPr>
        </p:nvSpPr>
        <p:spPr>
          <a:xfrm>
            <a:off x="311700" y="651095"/>
            <a:ext cx="8520600" cy="3416400"/>
          </a:xfrm>
        </p:spPr>
        <p:txBody>
          <a:bodyPr/>
          <a:lstStyle/>
          <a:p>
            <a:pPr marL="228600" indent="-228600">
              <a:lnSpc>
                <a:spcPct val="100000"/>
              </a:lnSpc>
              <a:spcAft>
                <a:spcPts val="0"/>
              </a:spcAft>
              <a:buFont typeface="+mj-lt"/>
              <a:buAutoNum type="arabicPeriod"/>
            </a:pPr>
            <a:r>
              <a:rPr lang="en-US" sz="1000" dirty="0" err="1">
                <a:solidFill>
                  <a:srgbClr val="000000"/>
                </a:solidFill>
                <a:latin typeface="Georgia" charset="0"/>
                <a:ea typeface="Georgia" charset="0"/>
                <a:cs typeface="Georgia" charset="0"/>
              </a:rPr>
              <a:t>Сайт</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материалов</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университета</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Иллинойс</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Электронный</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ресурс</a:t>
            </a:r>
            <a:r>
              <a:rPr lang="en-US" sz="1000" dirty="0">
                <a:solidFill>
                  <a:srgbClr val="000000"/>
                </a:solidFill>
                <a:latin typeface="Georgia" charset="0"/>
                <a:ea typeface="Georgia" charset="0"/>
                <a:cs typeface="Georgia" charset="0"/>
              </a:rPr>
              <a:t>]. URL: https://</a:t>
            </a:r>
            <a:r>
              <a:rPr lang="en-US" sz="1000" dirty="0" err="1">
                <a:solidFill>
                  <a:srgbClr val="000000"/>
                </a:solidFill>
                <a:latin typeface="Georgia" charset="0"/>
                <a:ea typeface="Georgia" charset="0"/>
                <a:cs typeface="Georgia" charset="0"/>
              </a:rPr>
              <a:t>courses.engr.illinois.edu</a:t>
            </a:r>
            <a:r>
              <a:rPr lang="en-US" sz="1000" dirty="0">
                <a:solidFill>
                  <a:srgbClr val="000000"/>
                </a:solidFill>
                <a:latin typeface="Georgia" charset="0"/>
                <a:ea typeface="Georgia" charset="0"/>
                <a:cs typeface="Georgia" charset="0"/>
              </a:rPr>
              <a:t>/cs498jh/Slides/Lecture03.pdf (</a:t>
            </a:r>
            <a:r>
              <a:rPr lang="en-US" sz="1000" dirty="0" err="1">
                <a:solidFill>
                  <a:srgbClr val="000000"/>
                </a:solidFill>
                <a:latin typeface="Georgia" charset="0"/>
                <a:ea typeface="Georgia" charset="0"/>
                <a:cs typeface="Georgia" charset="0"/>
              </a:rPr>
              <a:t>дата</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обращения</a:t>
            </a:r>
            <a:r>
              <a:rPr lang="en-US" sz="1000" dirty="0">
                <a:solidFill>
                  <a:srgbClr val="000000"/>
                </a:solidFill>
                <a:latin typeface="Georgia" charset="0"/>
                <a:ea typeface="Georgia" charset="0"/>
                <a:cs typeface="Georgia" charset="0"/>
              </a:rPr>
              <a:t>: 20.12.2016);</a:t>
            </a:r>
          </a:p>
          <a:p>
            <a:pPr marL="228600" indent="-228600">
              <a:lnSpc>
                <a:spcPct val="100000"/>
              </a:lnSpc>
              <a:spcAft>
                <a:spcPts val="0"/>
              </a:spcAft>
              <a:buFont typeface="+mj-lt"/>
              <a:buAutoNum type="arabicPeriod"/>
            </a:pPr>
            <a:r>
              <a:rPr lang="en-US" sz="1000" dirty="0" err="1">
                <a:solidFill>
                  <a:srgbClr val="000000"/>
                </a:solidFill>
                <a:latin typeface="Georgia" charset="0"/>
                <a:ea typeface="Georgia" charset="0"/>
                <a:cs typeface="Georgia" charset="0"/>
              </a:rPr>
              <a:t>Сайт</a:t>
            </a:r>
            <a:r>
              <a:rPr lang="en-US" sz="1000" dirty="0">
                <a:solidFill>
                  <a:srgbClr val="000000"/>
                </a:solidFill>
                <a:latin typeface="Georgia" charset="0"/>
                <a:ea typeface="Georgia" charset="0"/>
                <a:cs typeface="Georgia" charset="0"/>
              </a:rPr>
              <a:t> API </a:t>
            </a:r>
            <a:r>
              <a:rPr lang="en-US" sz="1000" dirty="0" err="1">
                <a:solidFill>
                  <a:srgbClr val="000000"/>
                </a:solidFill>
                <a:latin typeface="Georgia" charset="0"/>
                <a:ea typeface="Georgia" charset="0"/>
                <a:cs typeface="Georgia" charset="0"/>
              </a:rPr>
              <a:t>Института</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системного</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программирования</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Российской</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академии</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наук</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Электронный</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ресурс</a:t>
            </a:r>
            <a:r>
              <a:rPr lang="en-US" sz="1000" dirty="0">
                <a:solidFill>
                  <a:srgbClr val="000000"/>
                </a:solidFill>
                <a:latin typeface="Georgia" charset="0"/>
                <a:ea typeface="Georgia" charset="0"/>
                <a:cs typeface="Georgia" charset="0"/>
              </a:rPr>
              <a:t>]. URL: https://</a:t>
            </a:r>
            <a:r>
              <a:rPr lang="en-US" sz="1000" dirty="0" err="1">
                <a:solidFill>
                  <a:srgbClr val="000000"/>
                </a:solidFill>
                <a:latin typeface="Georgia" charset="0"/>
                <a:ea typeface="Georgia" charset="0"/>
                <a:cs typeface="Georgia" charset="0"/>
              </a:rPr>
              <a:t>api.ispras.ru</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дата</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обращения</a:t>
            </a:r>
            <a:r>
              <a:rPr lang="en-US" sz="1000" dirty="0">
                <a:solidFill>
                  <a:srgbClr val="000000"/>
                </a:solidFill>
                <a:latin typeface="Georgia" charset="0"/>
                <a:ea typeface="Georgia" charset="0"/>
                <a:cs typeface="Georgia" charset="0"/>
              </a:rPr>
              <a:t>: 22.11.2016);</a:t>
            </a:r>
          </a:p>
          <a:p>
            <a:pPr marL="228600" indent="-228600">
              <a:lnSpc>
                <a:spcPct val="100000"/>
              </a:lnSpc>
              <a:spcAft>
                <a:spcPts val="0"/>
              </a:spcAft>
              <a:buFont typeface="+mj-lt"/>
              <a:buAutoNum type="arabicPeriod"/>
            </a:pPr>
            <a:r>
              <a:rPr lang="en-US" sz="1000" dirty="0" err="1">
                <a:solidFill>
                  <a:srgbClr val="000000"/>
                </a:solidFill>
                <a:latin typeface="Georgia" charset="0"/>
                <a:ea typeface="Georgia" charset="0"/>
                <a:cs typeface="Georgia" charset="0"/>
              </a:rPr>
              <a:t>С</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Ким</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Д</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Цанг</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Ж</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Чен</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Э</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Оу</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Ш</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Лиу</a:t>
            </a:r>
            <a:r>
              <a:rPr lang="en-US" sz="1000" dirty="0">
                <a:solidFill>
                  <a:srgbClr val="000000"/>
                </a:solidFill>
                <a:latin typeface="Georgia" charset="0"/>
                <a:ea typeface="Georgia" charset="0"/>
                <a:cs typeface="Georgia" charset="0"/>
              </a:rPr>
              <a:t>, “A Hierarchical Aspect-Sentiment Model for Online Reviews”, </a:t>
            </a:r>
            <a:r>
              <a:rPr lang="en-US" sz="1000" dirty="0" err="1">
                <a:solidFill>
                  <a:srgbClr val="000000"/>
                </a:solidFill>
                <a:latin typeface="Georgia" charset="0"/>
                <a:ea typeface="Georgia" charset="0"/>
                <a:cs typeface="Georgia" charset="0"/>
              </a:rPr>
              <a:t>Департамент</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компьютерных</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наук</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Корея</a:t>
            </a:r>
            <a:r>
              <a:rPr lang="en-US" sz="1000" dirty="0">
                <a:solidFill>
                  <a:srgbClr val="000000"/>
                </a:solidFill>
                <a:latin typeface="Georgia" charset="0"/>
                <a:ea typeface="Georgia" charset="0"/>
                <a:cs typeface="Georgia" charset="0"/>
              </a:rPr>
              <a:t>, 2010; </a:t>
            </a:r>
          </a:p>
          <a:p>
            <a:pPr marL="228600" indent="-228600">
              <a:lnSpc>
                <a:spcPct val="100000"/>
              </a:lnSpc>
              <a:spcAft>
                <a:spcPts val="0"/>
              </a:spcAft>
              <a:buFont typeface="+mj-lt"/>
              <a:buAutoNum type="arabicPeriod"/>
            </a:pPr>
            <a:r>
              <a:rPr lang="en-US" sz="1000" dirty="0" err="1">
                <a:solidFill>
                  <a:srgbClr val="000000"/>
                </a:solidFill>
                <a:latin typeface="Georgia" charset="0"/>
                <a:ea typeface="Georgia" charset="0"/>
                <a:cs typeface="Georgia" charset="0"/>
              </a:rPr>
              <a:t>Jianxing</a:t>
            </a:r>
            <a:r>
              <a:rPr lang="en-US" sz="1000" dirty="0">
                <a:solidFill>
                  <a:srgbClr val="000000"/>
                </a:solidFill>
                <a:latin typeface="Georgia" charset="0"/>
                <a:ea typeface="Georgia" charset="0"/>
                <a:cs typeface="Georgia" charset="0"/>
              </a:rPr>
              <a:t> Yu, Zheng-Jun </a:t>
            </a:r>
            <a:r>
              <a:rPr lang="en-US" sz="1000" dirty="0" err="1">
                <a:solidFill>
                  <a:srgbClr val="000000"/>
                </a:solidFill>
                <a:latin typeface="Georgia" charset="0"/>
                <a:ea typeface="Georgia" charset="0"/>
                <a:cs typeface="Georgia" charset="0"/>
              </a:rPr>
              <a:t>Zha</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Meng</a:t>
            </a:r>
            <a:r>
              <a:rPr lang="en-US" sz="1000" dirty="0">
                <a:solidFill>
                  <a:srgbClr val="000000"/>
                </a:solidFill>
                <a:latin typeface="Georgia" charset="0"/>
                <a:ea typeface="Georgia" charset="0"/>
                <a:cs typeface="Georgia" charset="0"/>
              </a:rPr>
              <a:t> Wang, Kai Wang, Tat-Seng Chua, “Domain-Assisted Product Aspect Hierarchy Generation: Towards Hierarchical Organization of Unstructured Consumer Reviews”, School of Computing, National University of Singapore, Institute for </a:t>
            </a:r>
            <a:r>
              <a:rPr lang="en-US" sz="1000" dirty="0" err="1">
                <a:solidFill>
                  <a:srgbClr val="000000"/>
                </a:solidFill>
                <a:latin typeface="Georgia" charset="0"/>
                <a:ea typeface="Georgia" charset="0"/>
                <a:cs typeface="Georgia" charset="0"/>
              </a:rPr>
              <a:t>Infocomm</a:t>
            </a:r>
            <a:r>
              <a:rPr lang="en-US" sz="1000" dirty="0">
                <a:solidFill>
                  <a:srgbClr val="000000"/>
                </a:solidFill>
                <a:latin typeface="Georgia" charset="0"/>
                <a:ea typeface="Georgia" charset="0"/>
                <a:cs typeface="Georgia" charset="0"/>
              </a:rPr>
              <a:t> Research, Singapore;</a:t>
            </a:r>
          </a:p>
          <a:p>
            <a:pPr marL="228600" indent="-228600">
              <a:lnSpc>
                <a:spcPct val="100000"/>
              </a:lnSpc>
              <a:spcAft>
                <a:spcPts val="0"/>
              </a:spcAft>
              <a:buFont typeface="+mj-lt"/>
              <a:buAutoNum type="arabicPeriod"/>
            </a:pPr>
            <a:r>
              <a:rPr lang="en-US" sz="1000" dirty="0" err="1">
                <a:solidFill>
                  <a:srgbClr val="000000"/>
                </a:solidFill>
                <a:latin typeface="Georgia" charset="0"/>
                <a:ea typeface="Georgia" charset="0"/>
                <a:cs typeface="Georgia" charset="0"/>
              </a:rPr>
              <a:t>Jianxing</a:t>
            </a:r>
            <a:r>
              <a:rPr lang="en-US" sz="1000" dirty="0">
                <a:solidFill>
                  <a:srgbClr val="000000"/>
                </a:solidFill>
                <a:latin typeface="Georgia" charset="0"/>
                <a:ea typeface="Georgia" charset="0"/>
                <a:cs typeface="Georgia" charset="0"/>
              </a:rPr>
              <a:t> Yu, Zheng-Jun </a:t>
            </a:r>
            <a:r>
              <a:rPr lang="en-US" sz="1000" dirty="0" err="1">
                <a:solidFill>
                  <a:srgbClr val="000000"/>
                </a:solidFill>
                <a:latin typeface="Georgia" charset="0"/>
                <a:ea typeface="Georgia" charset="0"/>
                <a:cs typeface="Georgia" charset="0"/>
              </a:rPr>
              <a:t>Zha</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Meng</a:t>
            </a:r>
            <a:r>
              <a:rPr lang="en-US" sz="1000" dirty="0">
                <a:solidFill>
                  <a:srgbClr val="000000"/>
                </a:solidFill>
                <a:latin typeface="Georgia" charset="0"/>
                <a:ea typeface="Georgia" charset="0"/>
                <a:cs typeface="Georgia" charset="0"/>
              </a:rPr>
              <a:t> Wang, Tat-Seng Chua, “Hierarchical Organization of Unstructured Consumer Reviews”, School of Computing</a:t>
            </a:r>
            <a:br>
              <a:rPr lang="en-US" sz="1000" dirty="0">
                <a:solidFill>
                  <a:srgbClr val="000000"/>
                </a:solidFill>
                <a:latin typeface="Georgia" charset="0"/>
                <a:ea typeface="Georgia" charset="0"/>
                <a:cs typeface="Georgia" charset="0"/>
              </a:rPr>
            </a:br>
            <a:r>
              <a:rPr lang="en-US" sz="1000" dirty="0">
                <a:solidFill>
                  <a:srgbClr val="000000"/>
                </a:solidFill>
                <a:latin typeface="Georgia" charset="0"/>
                <a:ea typeface="Georgia" charset="0"/>
                <a:cs typeface="Georgia" charset="0"/>
              </a:rPr>
              <a:t>National University of Singapore;</a:t>
            </a:r>
          </a:p>
          <a:p>
            <a:pPr marL="228600" indent="-228600">
              <a:lnSpc>
                <a:spcPct val="100000"/>
              </a:lnSpc>
              <a:spcAft>
                <a:spcPts val="0"/>
              </a:spcAft>
              <a:buFont typeface="+mj-lt"/>
              <a:buAutoNum type="arabicPeriod"/>
            </a:pPr>
            <a:r>
              <a:rPr lang="en-US" sz="1000" dirty="0" err="1">
                <a:solidFill>
                  <a:srgbClr val="000000"/>
                </a:solidFill>
                <a:latin typeface="Georgia" charset="0"/>
                <a:ea typeface="Georgia" charset="0"/>
                <a:cs typeface="Georgia" charset="0"/>
              </a:rPr>
              <a:t>В</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Проноза</a:t>
            </a:r>
            <a:r>
              <a:rPr lang="en-US" sz="1000" dirty="0">
                <a:solidFill>
                  <a:srgbClr val="000000"/>
                </a:solidFill>
                <a:latin typeface="Georgia" charset="0"/>
                <a:ea typeface="Georgia" charset="0"/>
                <a:cs typeface="Georgia" charset="0"/>
              </a:rPr>
              <a:t>, Е.В. </a:t>
            </a:r>
            <a:r>
              <a:rPr lang="en-US" sz="1000" dirty="0" err="1">
                <a:solidFill>
                  <a:srgbClr val="000000"/>
                </a:solidFill>
                <a:latin typeface="Georgia" charset="0"/>
                <a:ea typeface="Georgia" charset="0"/>
                <a:cs typeface="Georgia" charset="0"/>
              </a:rPr>
              <a:t>Ягунова</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Аспектныи</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анализ</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отзывов</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о</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ресторанах</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для</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рекомендательных</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систем</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е-туризма</a:t>
            </a:r>
            <a:r>
              <a:rPr lang="en-US" sz="1000" dirty="0">
                <a:solidFill>
                  <a:srgbClr val="000000"/>
                </a:solidFill>
                <a:latin typeface="Georgia" charset="0"/>
                <a:ea typeface="Georgia" charset="0"/>
                <a:cs typeface="Georgia" charset="0"/>
              </a:rPr>
              <a:t>”, </a:t>
            </a:r>
            <a:r>
              <a:rPr lang="en-US" sz="1000" dirty="0" err="1" smtClean="0">
                <a:solidFill>
                  <a:srgbClr val="000000"/>
                </a:solidFill>
                <a:latin typeface="Georgia" charset="0"/>
                <a:ea typeface="Georgia" charset="0"/>
                <a:cs typeface="Georgia" charset="0"/>
              </a:rPr>
              <a:t>Санкт-Петербургски</a:t>
            </a:r>
            <a:r>
              <a:rPr lang="ru-RU" sz="1000" dirty="0" smtClean="0">
                <a:solidFill>
                  <a:srgbClr val="000000"/>
                </a:solidFill>
                <a:latin typeface="Georgia" charset="0"/>
                <a:ea typeface="Georgia" charset="0"/>
                <a:cs typeface="Georgia" charset="0"/>
              </a:rPr>
              <a:t>й </a:t>
            </a:r>
            <a:r>
              <a:rPr lang="en-US" sz="1000" dirty="0" err="1" smtClean="0">
                <a:solidFill>
                  <a:srgbClr val="000000"/>
                </a:solidFill>
                <a:latin typeface="Georgia" charset="0"/>
                <a:ea typeface="Georgia" charset="0"/>
                <a:cs typeface="Georgia" charset="0"/>
              </a:rPr>
              <a:t>государственны</a:t>
            </a:r>
            <a:r>
              <a:rPr lang="ru-RU" sz="1000" dirty="0" smtClean="0">
                <a:solidFill>
                  <a:srgbClr val="000000"/>
                </a:solidFill>
                <a:latin typeface="Georgia" charset="0"/>
                <a:ea typeface="Georgia" charset="0"/>
                <a:cs typeface="Georgia" charset="0"/>
              </a:rPr>
              <a:t>й</a:t>
            </a:r>
            <a:r>
              <a:rPr lang="en-US" sz="1000" dirty="0" smtClean="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университет</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Санкт-Петербург</a:t>
            </a:r>
            <a:r>
              <a:rPr lang="en-US" sz="1000" dirty="0">
                <a:solidFill>
                  <a:srgbClr val="000000"/>
                </a:solidFill>
                <a:latin typeface="Georgia" charset="0"/>
                <a:ea typeface="Georgia" charset="0"/>
                <a:cs typeface="Georgia" charset="0"/>
              </a:rPr>
              <a:t>, 2010;</a:t>
            </a:r>
          </a:p>
          <a:p>
            <a:pPr marL="228600" indent="-228600">
              <a:lnSpc>
                <a:spcPct val="100000"/>
              </a:lnSpc>
              <a:spcAft>
                <a:spcPts val="0"/>
              </a:spcAft>
              <a:buFont typeface="+mj-lt"/>
              <a:buAutoNum type="arabicPeriod"/>
            </a:pPr>
            <a:r>
              <a:rPr lang="en-US" sz="1000" dirty="0">
                <a:solidFill>
                  <a:srgbClr val="000000"/>
                </a:solidFill>
                <a:latin typeface="Georgia" charset="0"/>
                <a:ea typeface="Georgia" charset="0"/>
                <a:cs typeface="Georgia" charset="0"/>
              </a:rPr>
              <a:t>А.А. </a:t>
            </a:r>
            <a:r>
              <a:rPr lang="en-US" sz="1000" dirty="0" err="1">
                <a:solidFill>
                  <a:srgbClr val="000000"/>
                </a:solidFill>
                <a:latin typeface="Georgia" charset="0"/>
                <a:ea typeface="Georgia" charset="0"/>
                <a:cs typeface="Georgia" charset="0"/>
              </a:rPr>
              <a:t>Бреслав</a:t>
            </a:r>
            <a:r>
              <a:rPr lang="en-US" sz="1000" dirty="0">
                <a:solidFill>
                  <a:srgbClr val="000000"/>
                </a:solidFill>
                <a:latin typeface="Georgia" charset="0"/>
                <a:ea typeface="Georgia" charset="0"/>
                <a:cs typeface="Georgia" charset="0"/>
              </a:rPr>
              <a:t>, А.П. </a:t>
            </a:r>
            <a:r>
              <a:rPr lang="en-US" sz="1000" dirty="0" err="1">
                <a:solidFill>
                  <a:srgbClr val="000000"/>
                </a:solidFill>
                <a:latin typeface="Georgia" charset="0"/>
                <a:ea typeface="Georgia" charset="0"/>
                <a:cs typeface="Georgia" charset="0"/>
              </a:rPr>
              <a:t>Лукьянова</a:t>
            </a:r>
            <a:r>
              <a:rPr lang="en-US" sz="1000" dirty="0">
                <a:solidFill>
                  <a:srgbClr val="000000"/>
                </a:solidFill>
                <a:latin typeface="Georgia" charset="0"/>
                <a:ea typeface="Georgia" charset="0"/>
                <a:cs typeface="Georgia" charset="0"/>
              </a:rPr>
              <a:t>, М.А. </a:t>
            </a:r>
            <a:r>
              <a:rPr lang="en-US" sz="1000" dirty="0" err="1">
                <a:solidFill>
                  <a:srgbClr val="000000"/>
                </a:solidFill>
                <a:latin typeface="Georgia" charset="0"/>
                <a:ea typeface="Georgia" charset="0"/>
                <a:cs typeface="Georgia" charset="0"/>
              </a:rPr>
              <a:t>Коротков</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Построение</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иерархии</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классов</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по</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текстовым</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описаниям</a:t>
            </a:r>
            <a:r>
              <a:rPr lang="en-US" sz="1000" dirty="0">
                <a:solidFill>
                  <a:srgbClr val="000000"/>
                </a:solidFill>
                <a:latin typeface="Georgia" charset="0"/>
                <a:ea typeface="Georgia" charset="0"/>
                <a:cs typeface="Georgia" charset="0"/>
              </a:rPr>
              <a:t>”,</a:t>
            </a:r>
            <a:br>
              <a:rPr lang="en-US" sz="1000" dirty="0">
                <a:solidFill>
                  <a:srgbClr val="000000"/>
                </a:solidFill>
                <a:latin typeface="Georgia" charset="0"/>
                <a:ea typeface="Georgia" charset="0"/>
                <a:cs typeface="Georgia" charset="0"/>
              </a:rPr>
            </a:br>
            <a:r>
              <a:rPr lang="en-US" sz="1000" dirty="0" err="1" smtClean="0">
                <a:solidFill>
                  <a:srgbClr val="000000"/>
                </a:solidFill>
                <a:latin typeface="Georgia" charset="0"/>
                <a:ea typeface="Georgia" charset="0"/>
                <a:cs typeface="Georgia" charset="0"/>
              </a:rPr>
              <a:t>Санкт-Петербургски</a:t>
            </a:r>
            <a:r>
              <a:rPr lang="ru-RU" sz="1000" dirty="0" smtClean="0">
                <a:solidFill>
                  <a:srgbClr val="000000"/>
                </a:solidFill>
                <a:latin typeface="Georgia" charset="0"/>
                <a:ea typeface="Georgia" charset="0"/>
                <a:cs typeface="Georgia" charset="0"/>
              </a:rPr>
              <a:t>й</a:t>
            </a:r>
            <a:r>
              <a:rPr lang="en-US" sz="1000" dirty="0" smtClean="0">
                <a:solidFill>
                  <a:srgbClr val="000000"/>
                </a:solidFill>
                <a:latin typeface="Georgia" charset="0"/>
                <a:ea typeface="Georgia" charset="0"/>
                <a:cs typeface="Georgia" charset="0"/>
              </a:rPr>
              <a:t> </a:t>
            </a:r>
            <a:r>
              <a:rPr lang="en-US" sz="1000" dirty="0" err="1" smtClean="0">
                <a:solidFill>
                  <a:srgbClr val="000000"/>
                </a:solidFill>
                <a:latin typeface="Georgia" charset="0"/>
                <a:ea typeface="Georgia" charset="0"/>
                <a:cs typeface="Georgia" charset="0"/>
              </a:rPr>
              <a:t>государственны</a:t>
            </a:r>
            <a:r>
              <a:rPr lang="ru-RU" sz="1000" dirty="0" smtClean="0">
                <a:solidFill>
                  <a:srgbClr val="000000"/>
                </a:solidFill>
                <a:latin typeface="Georgia" charset="0"/>
                <a:ea typeface="Georgia" charset="0"/>
                <a:cs typeface="Georgia" charset="0"/>
              </a:rPr>
              <a:t>й</a:t>
            </a:r>
            <a:r>
              <a:rPr lang="en-US" sz="1000" dirty="0" smtClean="0">
                <a:solidFill>
                  <a:srgbClr val="000000"/>
                </a:solidFill>
                <a:latin typeface="Georgia" charset="0"/>
                <a:ea typeface="Georgia" charset="0"/>
                <a:cs typeface="Georgia" charset="0"/>
              </a:rPr>
              <a:t> </a:t>
            </a:r>
            <a:r>
              <a:rPr lang="en-US" sz="1000" dirty="0" err="1" smtClean="0">
                <a:solidFill>
                  <a:srgbClr val="000000"/>
                </a:solidFill>
                <a:latin typeface="Georgia" charset="0"/>
                <a:ea typeface="Georgia" charset="0"/>
                <a:cs typeface="Georgia" charset="0"/>
              </a:rPr>
              <a:t>политехнически</a:t>
            </a:r>
            <a:r>
              <a:rPr lang="ru-RU" sz="1000" dirty="0" smtClean="0">
                <a:solidFill>
                  <a:srgbClr val="000000"/>
                </a:solidFill>
                <a:latin typeface="Georgia" charset="0"/>
                <a:ea typeface="Georgia" charset="0"/>
                <a:cs typeface="Georgia" charset="0"/>
              </a:rPr>
              <a:t>й</a:t>
            </a:r>
            <a:r>
              <a:rPr lang="en-US" sz="1000" dirty="0" smtClean="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университет</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Санкт-Петербург</a:t>
            </a:r>
            <a:r>
              <a:rPr lang="en-US" sz="1000" dirty="0">
                <a:solidFill>
                  <a:srgbClr val="000000"/>
                </a:solidFill>
                <a:latin typeface="Georgia" charset="0"/>
                <a:ea typeface="Georgia" charset="0"/>
                <a:cs typeface="Georgia" charset="0"/>
              </a:rPr>
              <a:t>, 2011;</a:t>
            </a:r>
          </a:p>
          <a:p>
            <a:pPr marL="228600" indent="-228600">
              <a:lnSpc>
                <a:spcPct val="100000"/>
              </a:lnSpc>
              <a:spcAft>
                <a:spcPts val="0"/>
              </a:spcAft>
              <a:buFont typeface="+mj-lt"/>
              <a:buAutoNum type="arabicPeriod"/>
            </a:pPr>
            <a:r>
              <a:rPr lang="en-US" sz="1000" dirty="0" err="1">
                <a:solidFill>
                  <a:srgbClr val="000000"/>
                </a:solidFill>
                <a:latin typeface="Georgia" charset="0"/>
                <a:ea typeface="Georgia" charset="0"/>
                <a:cs typeface="Georgia" charset="0"/>
              </a:rPr>
              <a:t>К</a:t>
            </a:r>
            <a:r>
              <a:rPr lang="en-US" sz="1000" dirty="0">
                <a:solidFill>
                  <a:srgbClr val="000000"/>
                </a:solidFill>
                <a:latin typeface="Georgia" charset="0"/>
                <a:ea typeface="Georgia" charset="0"/>
                <a:cs typeface="Georgia" charset="0"/>
              </a:rPr>
              <a:t>. Murthy, T.A. </a:t>
            </a:r>
            <a:r>
              <a:rPr lang="en-US" sz="1000" dirty="0" err="1">
                <a:solidFill>
                  <a:srgbClr val="000000"/>
                </a:solidFill>
                <a:latin typeface="Georgia" charset="0"/>
                <a:ea typeface="Georgia" charset="0"/>
                <a:cs typeface="Georgia" charset="0"/>
              </a:rPr>
              <a:t>Faruquie</a:t>
            </a:r>
            <a:r>
              <a:rPr lang="en-US" sz="1000" dirty="0">
                <a:solidFill>
                  <a:srgbClr val="000000"/>
                </a:solidFill>
                <a:latin typeface="Georgia" charset="0"/>
                <a:ea typeface="Georgia" charset="0"/>
                <a:cs typeface="Georgia" charset="0"/>
              </a:rPr>
              <a:t>, L.V. </a:t>
            </a:r>
            <a:r>
              <a:rPr lang="en-US" sz="1000" dirty="0" err="1">
                <a:solidFill>
                  <a:srgbClr val="000000"/>
                </a:solidFill>
                <a:latin typeface="Georgia" charset="0"/>
                <a:ea typeface="Georgia" charset="0"/>
                <a:cs typeface="Georgia" charset="0"/>
              </a:rPr>
              <a:t>Subramaniam</a:t>
            </a:r>
            <a:r>
              <a:rPr lang="en-US" sz="1000" dirty="0">
                <a:solidFill>
                  <a:srgbClr val="000000"/>
                </a:solidFill>
                <a:latin typeface="Georgia" charset="0"/>
                <a:ea typeface="Georgia" charset="0"/>
                <a:cs typeface="Georgia" charset="0"/>
              </a:rPr>
              <a:t>, K.H. Prasad, M. </a:t>
            </a:r>
            <a:r>
              <a:rPr lang="en-US" sz="1000" dirty="0" err="1">
                <a:solidFill>
                  <a:srgbClr val="000000"/>
                </a:solidFill>
                <a:latin typeface="Georgia" charset="0"/>
                <a:ea typeface="Georgia" charset="0"/>
                <a:cs typeface="Georgia" charset="0"/>
              </a:rPr>
              <a:t>Mohania</a:t>
            </a:r>
            <a:r>
              <a:rPr lang="en-US" sz="1000" dirty="0">
                <a:solidFill>
                  <a:srgbClr val="000000"/>
                </a:solidFill>
                <a:latin typeface="Georgia" charset="0"/>
                <a:ea typeface="Georgia" charset="0"/>
                <a:cs typeface="Georgia" charset="0"/>
              </a:rPr>
              <a:t>, “Automatically Generating Term-frequency-induced Taxonomies”, ACL, 2010.</a:t>
            </a:r>
          </a:p>
          <a:p>
            <a:pPr marL="228600" indent="-228600">
              <a:lnSpc>
                <a:spcPct val="100000"/>
              </a:lnSpc>
              <a:spcAft>
                <a:spcPts val="0"/>
              </a:spcAft>
              <a:buFont typeface="+mj-lt"/>
              <a:buAutoNum type="arabicPeriod"/>
            </a:pPr>
            <a:r>
              <a:rPr lang="en-US" sz="1000" dirty="0">
                <a:solidFill>
                  <a:srgbClr val="000000"/>
                </a:solidFill>
                <a:latin typeface="Georgia" charset="0"/>
                <a:ea typeface="Georgia" charset="0"/>
                <a:cs typeface="Georgia" charset="0"/>
              </a:rPr>
              <a:t>S. Roy and L.V. </a:t>
            </a:r>
            <a:r>
              <a:rPr lang="en-US" sz="1000" dirty="0" err="1">
                <a:solidFill>
                  <a:srgbClr val="000000"/>
                </a:solidFill>
                <a:latin typeface="Georgia" charset="0"/>
                <a:ea typeface="Georgia" charset="0"/>
                <a:cs typeface="Georgia" charset="0"/>
              </a:rPr>
              <a:t>Subramaniam</a:t>
            </a:r>
            <a:r>
              <a:rPr lang="en-US" sz="1000" dirty="0">
                <a:solidFill>
                  <a:srgbClr val="000000"/>
                </a:solidFill>
                <a:latin typeface="Georgia" charset="0"/>
                <a:ea typeface="Georgia" charset="0"/>
                <a:cs typeface="Georgia" charset="0"/>
              </a:rPr>
              <a:t>, “Automatic Generation of Domain Models for Call Centers from Noisy Transcriptions”, ACL, 2009;</a:t>
            </a:r>
          </a:p>
          <a:p>
            <a:pPr marL="228600" indent="-228600">
              <a:lnSpc>
                <a:spcPct val="100000"/>
              </a:lnSpc>
              <a:spcAft>
                <a:spcPts val="0"/>
              </a:spcAft>
              <a:buFont typeface="+mj-lt"/>
              <a:buAutoNum type="arabicPeriod"/>
            </a:pPr>
            <a:r>
              <a:rPr lang="en-US" sz="1000" dirty="0">
                <a:solidFill>
                  <a:srgbClr val="000000"/>
                </a:solidFill>
                <a:latin typeface="Georgia" charset="0"/>
                <a:ea typeface="Georgia" charset="0"/>
                <a:cs typeface="Georgia" charset="0"/>
              </a:rPr>
              <a:t>R. Snow and D. </a:t>
            </a:r>
            <a:r>
              <a:rPr lang="en-US" sz="1000" dirty="0" err="1">
                <a:solidFill>
                  <a:srgbClr val="000000"/>
                </a:solidFill>
                <a:latin typeface="Georgia" charset="0"/>
                <a:ea typeface="Georgia" charset="0"/>
                <a:cs typeface="Georgia" charset="0"/>
              </a:rPr>
              <a:t>Jurafsky</a:t>
            </a:r>
            <a:r>
              <a:rPr lang="en-US" sz="1000" dirty="0">
                <a:solidFill>
                  <a:srgbClr val="000000"/>
                </a:solidFill>
                <a:latin typeface="Georgia" charset="0"/>
                <a:ea typeface="Georgia" charset="0"/>
                <a:cs typeface="Georgia" charset="0"/>
              </a:rPr>
              <a:t>, “Semantic Taxonomy Induction from </a:t>
            </a:r>
            <a:r>
              <a:rPr lang="en-US" sz="1000" dirty="0" err="1">
                <a:solidFill>
                  <a:srgbClr val="000000"/>
                </a:solidFill>
                <a:latin typeface="Georgia" charset="0"/>
                <a:ea typeface="Georgia" charset="0"/>
                <a:cs typeface="Georgia" charset="0"/>
              </a:rPr>
              <a:t>Heterogenous</a:t>
            </a:r>
            <a:r>
              <a:rPr lang="en-US" sz="1000" dirty="0">
                <a:solidFill>
                  <a:srgbClr val="000000"/>
                </a:solidFill>
                <a:latin typeface="Georgia" charset="0"/>
                <a:ea typeface="Georgia" charset="0"/>
                <a:cs typeface="Georgia" charset="0"/>
              </a:rPr>
              <a:t> Evidence”, ACL, 2006;</a:t>
            </a:r>
          </a:p>
          <a:p>
            <a:pPr marL="228600" indent="-228600">
              <a:lnSpc>
                <a:spcPct val="100000"/>
              </a:lnSpc>
              <a:spcAft>
                <a:spcPts val="0"/>
              </a:spcAft>
              <a:buFont typeface="+mj-lt"/>
              <a:buAutoNum type="arabicPeriod"/>
            </a:pPr>
            <a:r>
              <a:rPr lang="en-US" sz="1000" dirty="0">
                <a:solidFill>
                  <a:srgbClr val="000000"/>
                </a:solidFill>
                <a:latin typeface="Georgia" charset="0"/>
                <a:ea typeface="Georgia" charset="0"/>
                <a:cs typeface="Georgia" charset="0"/>
              </a:rPr>
              <a:t>H. Yang and J. Callan, “A Metric-based Framework for Automatic Taxonomy Induction”, ACL, 2009;</a:t>
            </a:r>
          </a:p>
          <a:p>
            <a:pPr marL="228600" indent="-228600">
              <a:lnSpc>
                <a:spcPct val="100000"/>
              </a:lnSpc>
              <a:spcAft>
                <a:spcPts val="0"/>
              </a:spcAft>
              <a:buFont typeface="+mj-lt"/>
              <a:buAutoNum type="arabicPeriod"/>
            </a:pPr>
            <a:r>
              <a:rPr lang="en-US" sz="1000" dirty="0" err="1">
                <a:solidFill>
                  <a:srgbClr val="000000"/>
                </a:solidFill>
                <a:latin typeface="Georgia" charset="0"/>
                <a:ea typeface="Georgia" charset="0"/>
                <a:cs typeface="Georgia" charset="0"/>
              </a:rPr>
              <a:t>Сайт</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документации</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библиотеки</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BeautifulSoup</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Электронный</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ресурс</a:t>
            </a:r>
            <a:r>
              <a:rPr lang="en-US" sz="1000" dirty="0">
                <a:solidFill>
                  <a:srgbClr val="000000"/>
                </a:solidFill>
                <a:latin typeface="Georgia" charset="0"/>
                <a:ea typeface="Georgia" charset="0"/>
                <a:cs typeface="Georgia" charset="0"/>
              </a:rPr>
              <a:t>]. URL: https://</a:t>
            </a:r>
            <a:r>
              <a:rPr lang="en-US" sz="1000" dirty="0" err="1">
                <a:solidFill>
                  <a:srgbClr val="000000"/>
                </a:solidFill>
                <a:latin typeface="Georgia" charset="0"/>
                <a:ea typeface="Georgia" charset="0"/>
                <a:cs typeface="Georgia" charset="0"/>
              </a:rPr>
              <a:t>www.crummy.com</a:t>
            </a:r>
            <a:r>
              <a:rPr lang="en-US" sz="1000" dirty="0">
                <a:solidFill>
                  <a:srgbClr val="000000"/>
                </a:solidFill>
                <a:latin typeface="Georgia" charset="0"/>
                <a:ea typeface="Georgia" charset="0"/>
                <a:cs typeface="Georgia" charset="0"/>
              </a:rPr>
              <a:t>/software/</a:t>
            </a:r>
            <a:r>
              <a:rPr lang="en-US" sz="1000" dirty="0" err="1">
                <a:solidFill>
                  <a:srgbClr val="000000"/>
                </a:solidFill>
                <a:latin typeface="Georgia" charset="0"/>
                <a:ea typeface="Georgia" charset="0"/>
                <a:cs typeface="Georgia" charset="0"/>
              </a:rPr>
              <a:t>BeautifulSoup</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дата</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обращения</a:t>
            </a:r>
            <a:r>
              <a:rPr lang="en-US" sz="1000" dirty="0">
                <a:solidFill>
                  <a:srgbClr val="000000"/>
                </a:solidFill>
                <a:latin typeface="Georgia" charset="0"/>
                <a:ea typeface="Georgia" charset="0"/>
                <a:cs typeface="Georgia" charset="0"/>
              </a:rPr>
              <a:t>: 05.03.2017);</a:t>
            </a:r>
          </a:p>
          <a:p>
            <a:pPr marL="228600" indent="-228600">
              <a:lnSpc>
                <a:spcPct val="100000"/>
              </a:lnSpc>
              <a:spcAft>
                <a:spcPts val="0"/>
              </a:spcAft>
              <a:buFont typeface="+mj-lt"/>
              <a:buAutoNum type="arabicPeriod"/>
            </a:pPr>
            <a:r>
              <a:rPr lang="en-US" sz="1000" dirty="0" err="1">
                <a:solidFill>
                  <a:srgbClr val="000000"/>
                </a:solidFill>
                <a:latin typeface="Georgia" charset="0"/>
                <a:ea typeface="Georgia" charset="0"/>
                <a:cs typeface="Georgia" charset="0"/>
              </a:rPr>
              <a:t>Сайт</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документации</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языка</a:t>
            </a:r>
            <a:r>
              <a:rPr lang="en-US" sz="1000" dirty="0">
                <a:solidFill>
                  <a:srgbClr val="000000"/>
                </a:solidFill>
                <a:latin typeface="Georgia" charset="0"/>
                <a:ea typeface="Georgia" charset="0"/>
                <a:cs typeface="Georgia" charset="0"/>
              </a:rPr>
              <a:t> Python [</a:t>
            </a:r>
            <a:r>
              <a:rPr lang="en-US" sz="1000" dirty="0" err="1">
                <a:solidFill>
                  <a:srgbClr val="000000"/>
                </a:solidFill>
                <a:latin typeface="Georgia" charset="0"/>
                <a:ea typeface="Georgia" charset="0"/>
                <a:cs typeface="Georgia" charset="0"/>
              </a:rPr>
              <a:t>Электронный</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ресурс</a:t>
            </a:r>
            <a:r>
              <a:rPr lang="en-US" sz="1000" dirty="0">
                <a:solidFill>
                  <a:srgbClr val="000000"/>
                </a:solidFill>
                <a:latin typeface="Georgia" charset="0"/>
                <a:ea typeface="Georgia" charset="0"/>
                <a:cs typeface="Georgia" charset="0"/>
              </a:rPr>
              <a:t>]. URL: https://</a:t>
            </a:r>
            <a:r>
              <a:rPr lang="en-US" sz="1000" dirty="0" err="1">
                <a:solidFill>
                  <a:srgbClr val="000000"/>
                </a:solidFill>
                <a:latin typeface="Georgia" charset="0"/>
                <a:ea typeface="Georgia" charset="0"/>
                <a:cs typeface="Georgia" charset="0"/>
              </a:rPr>
              <a:t>docs.python.org</a:t>
            </a:r>
            <a:r>
              <a:rPr lang="en-US" sz="1000" dirty="0">
                <a:solidFill>
                  <a:srgbClr val="000000"/>
                </a:solidFill>
                <a:latin typeface="Georgia" charset="0"/>
                <a:ea typeface="Georgia" charset="0"/>
                <a:cs typeface="Georgia" charset="0"/>
              </a:rPr>
              <a:t>/3/ (</a:t>
            </a:r>
            <a:r>
              <a:rPr lang="en-US" sz="1000" dirty="0" err="1">
                <a:solidFill>
                  <a:srgbClr val="000000"/>
                </a:solidFill>
                <a:latin typeface="Georgia" charset="0"/>
                <a:ea typeface="Georgia" charset="0"/>
                <a:cs typeface="Georgia" charset="0"/>
              </a:rPr>
              <a:t>дата</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обращения</a:t>
            </a:r>
            <a:r>
              <a:rPr lang="en-US" sz="1000" dirty="0">
                <a:solidFill>
                  <a:srgbClr val="000000"/>
                </a:solidFill>
                <a:latin typeface="Georgia" charset="0"/>
                <a:ea typeface="Georgia" charset="0"/>
                <a:cs typeface="Georgia" charset="0"/>
              </a:rPr>
              <a:t>: </a:t>
            </a:r>
            <a:r>
              <a:rPr lang="en-US" sz="1000" dirty="0" smtClean="0">
                <a:solidFill>
                  <a:srgbClr val="000000"/>
                </a:solidFill>
                <a:latin typeface="Georgia" charset="0"/>
                <a:ea typeface="Georgia" charset="0"/>
                <a:cs typeface="Georgia" charset="0"/>
              </a:rPr>
              <a:t>20.01.2017);</a:t>
            </a:r>
            <a:endParaRPr lang="en-US" sz="1000" dirty="0">
              <a:solidFill>
                <a:srgbClr val="000000"/>
              </a:solidFill>
              <a:latin typeface="Georgia" charset="0"/>
              <a:ea typeface="Georgia" charset="0"/>
              <a:cs typeface="Georgia" charset="0"/>
            </a:endParaRPr>
          </a:p>
          <a:p>
            <a:pPr marL="228600" indent="-228600">
              <a:lnSpc>
                <a:spcPct val="100000"/>
              </a:lnSpc>
              <a:spcAft>
                <a:spcPts val="0"/>
              </a:spcAft>
              <a:buFont typeface="+mj-lt"/>
              <a:buAutoNum type="arabicPeriod"/>
            </a:pPr>
            <a:r>
              <a:rPr lang="en-US" sz="1000" dirty="0">
                <a:solidFill>
                  <a:srgbClr val="000000"/>
                </a:solidFill>
                <a:latin typeface="Georgia" charset="0"/>
                <a:ea typeface="Georgia" charset="0"/>
                <a:cs typeface="Georgia" charset="0"/>
              </a:rPr>
              <a:t>D. </a:t>
            </a:r>
            <a:r>
              <a:rPr lang="en-US" sz="1000" dirty="0" err="1">
                <a:solidFill>
                  <a:srgbClr val="000000"/>
                </a:solidFill>
                <a:latin typeface="Georgia" charset="0"/>
                <a:ea typeface="Georgia" charset="0"/>
                <a:cs typeface="Georgia" charset="0"/>
              </a:rPr>
              <a:t>Turdakov</a:t>
            </a:r>
            <a:r>
              <a:rPr lang="en-US" sz="1000" dirty="0">
                <a:solidFill>
                  <a:srgbClr val="000000"/>
                </a:solidFill>
                <a:latin typeface="Georgia" charset="0"/>
                <a:ea typeface="Georgia" charset="0"/>
                <a:cs typeface="Georgia" charset="0"/>
              </a:rPr>
              <a:t>, N. </a:t>
            </a:r>
            <a:r>
              <a:rPr lang="en-US" sz="1000" dirty="0" err="1">
                <a:solidFill>
                  <a:srgbClr val="000000"/>
                </a:solidFill>
                <a:latin typeface="Georgia" charset="0"/>
                <a:ea typeface="Georgia" charset="0"/>
                <a:cs typeface="Georgia" charset="0"/>
              </a:rPr>
              <a:t>Astrakhantsev</a:t>
            </a:r>
            <a:r>
              <a:rPr lang="en-US" sz="1000" dirty="0">
                <a:solidFill>
                  <a:srgbClr val="000000"/>
                </a:solidFill>
                <a:latin typeface="Georgia" charset="0"/>
                <a:ea typeface="Georgia" charset="0"/>
                <a:cs typeface="Georgia" charset="0"/>
              </a:rPr>
              <a:t>, Y. </a:t>
            </a:r>
            <a:r>
              <a:rPr lang="en-US" sz="1000" dirty="0" err="1">
                <a:solidFill>
                  <a:srgbClr val="000000"/>
                </a:solidFill>
                <a:latin typeface="Georgia" charset="0"/>
                <a:ea typeface="Georgia" charset="0"/>
                <a:cs typeface="Georgia" charset="0"/>
              </a:rPr>
              <a:t>Nedumov</a:t>
            </a:r>
            <a:r>
              <a:rPr lang="en-US" sz="1000" dirty="0">
                <a:solidFill>
                  <a:srgbClr val="000000"/>
                </a:solidFill>
                <a:latin typeface="Georgia" charset="0"/>
                <a:ea typeface="Georgia" charset="0"/>
                <a:cs typeface="Georgia" charset="0"/>
              </a:rPr>
              <a:t>, A. </a:t>
            </a:r>
            <a:r>
              <a:rPr lang="en-US" sz="1000" dirty="0" err="1">
                <a:solidFill>
                  <a:srgbClr val="000000"/>
                </a:solidFill>
                <a:latin typeface="Georgia" charset="0"/>
                <a:ea typeface="Georgia" charset="0"/>
                <a:cs typeface="Georgia" charset="0"/>
              </a:rPr>
              <a:t>Sysoev</a:t>
            </a:r>
            <a:r>
              <a:rPr lang="en-US" sz="1000" dirty="0">
                <a:solidFill>
                  <a:srgbClr val="000000"/>
                </a:solidFill>
                <a:latin typeface="Georgia" charset="0"/>
                <a:ea typeface="Georgia" charset="0"/>
                <a:cs typeface="Georgia" charset="0"/>
              </a:rPr>
              <a:t>, I. </a:t>
            </a:r>
            <a:r>
              <a:rPr lang="en-US" sz="1000" dirty="0" err="1">
                <a:solidFill>
                  <a:srgbClr val="000000"/>
                </a:solidFill>
                <a:latin typeface="Georgia" charset="0"/>
                <a:ea typeface="Georgia" charset="0"/>
                <a:cs typeface="Georgia" charset="0"/>
              </a:rPr>
              <a:t>Andrianov</a:t>
            </a:r>
            <a:r>
              <a:rPr lang="en-US" sz="1000" dirty="0">
                <a:solidFill>
                  <a:srgbClr val="000000"/>
                </a:solidFill>
                <a:latin typeface="Georgia" charset="0"/>
                <a:ea typeface="Georgia" charset="0"/>
                <a:cs typeface="Georgia" charset="0"/>
              </a:rPr>
              <a:t>, V. </a:t>
            </a:r>
            <a:r>
              <a:rPr lang="en-US" sz="1000" dirty="0" err="1">
                <a:solidFill>
                  <a:srgbClr val="000000"/>
                </a:solidFill>
                <a:latin typeface="Georgia" charset="0"/>
                <a:ea typeface="Georgia" charset="0"/>
                <a:cs typeface="Georgia" charset="0"/>
              </a:rPr>
              <a:t>Mayorov</a:t>
            </a:r>
            <a:r>
              <a:rPr lang="en-US" sz="1000" dirty="0">
                <a:solidFill>
                  <a:srgbClr val="000000"/>
                </a:solidFill>
                <a:latin typeface="Georgia" charset="0"/>
                <a:ea typeface="Georgia" charset="0"/>
                <a:cs typeface="Georgia" charset="0"/>
              </a:rPr>
              <a:t>, D. </a:t>
            </a:r>
            <a:r>
              <a:rPr lang="en-US" sz="1000" dirty="0" err="1">
                <a:solidFill>
                  <a:srgbClr val="000000"/>
                </a:solidFill>
                <a:latin typeface="Georgia" charset="0"/>
                <a:ea typeface="Georgia" charset="0"/>
                <a:cs typeface="Georgia" charset="0"/>
              </a:rPr>
              <a:t>Fedorenko</a:t>
            </a:r>
            <a:r>
              <a:rPr lang="en-US" sz="1000" dirty="0">
                <a:solidFill>
                  <a:srgbClr val="000000"/>
                </a:solidFill>
                <a:latin typeface="Georgia" charset="0"/>
                <a:ea typeface="Georgia" charset="0"/>
                <a:cs typeface="Georgia" charset="0"/>
              </a:rPr>
              <a:t>, A. </a:t>
            </a:r>
            <a:r>
              <a:rPr lang="en-US" sz="1000" dirty="0" err="1">
                <a:solidFill>
                  <a:srgbClr val="000000"/>
                </a:solidFill>
                <a:latin typeface="Georgia" charset="0"/>
                <a:ea typeface="Georgia" charset="0"/>
                <a:cs typeface="Georgia" charset="0"/>
              </a:rPr>
              <a:t>Korshunov</a:t>
            </a:r>
            <a:r>
              <a:rPr lang="en-US" sz="1000" dirty="0">
                <a:solidFill>
                  <a:srgbClr val="000000"/>
                </a:solidFill>
                <a:latin typeface="Georgia" charset="0"/>
                <a:ea typeface="Georgia" charset="0"/>
                <a:cs typeface="Georgia" charset="0"/>
              </a:rPr>
              <a:t>, S. </a:t>
            </a:r>
            <a:r>
              <a:rPr lang="en-US" sz="1000" dirty="0" err="1">
                <a:solidFill>
                  <a:srgbClr val="000000"/>
                </a:solidFill>
                <a:latin typeface="Georgia" charset="0"/>
                <a:ea typeface="Georgia" charset="0"/>
                <a:cs typeface="Georgia" charset="0"/>
              </a:rPr>
              <a:t>Kuznetsov</a:t>
            </a:r>
            <a:r>
              <a:rPr lang="en-US" sz="1000" dirty="0">
                <a:solidFill>
                  <a:srgbClr val="000000"/>
                </a:solidFill>
                <a:latin typeface="Georgia" charset="0"/>
                <a:ea typeface="Georgia" charset="0"/>
                <a:cs typeface="Georgia" charset="0"/>
              </a:rPr>
              <a:t>, “</a:t>
            </a:r>
            <a:r>
              <a:rPr lang="en-US" sz="1000" dirty="0" err="1">
                <a:solidFill>
                  <a:srgbClr val="000000"/>
                </a:solidFill>
                <a:latin typeface="Georgia" charset="0"/>
                <a:ea typeface="Georgia" charset="0"/>
                <a:cs typeface="Georgia" charset="0"/>
              </a:rPr>
              <a:t>Texterra</a:t>
            </a:r>
            <a:r>
              <a:rPr lang="en-US" sz="1000" dirty="0">
                <a:solidFill>
                  <a:srgbClr val="000000"/>
                </a:solidFill>
                <a:latin typeface="Georgia" charset="0"/>
                <a:ea typeface="Georgia" charset="0"/>
                <a:cs typeface="Georgia" charset="0"/>
              </a:rPr>
              <a:t>: A Framework for Text Analysis”, Proceedings of the Institute for System Programming, vol. 26, issue 1, 2014, pp. 421-438</a:t>
            </a:r>
            <a:r>
              <a:rPr lang="en-US" sz="1000" dirty="0" smtClean="0">
                <a:solidFill>
                  <a:srgbClr val="000000"/>
                </a:solidFill>
                <a:latin typeface="Georgia" charset="0"/>
                <a:ea typeface="Georgia" charset="0"/>
                <a:cs typeface="Georgia" charset="0"/>
              </a:rPr>
              <a:t>.</a:t>
            </a:r>
            <a:endParaRPr lang="en-US" sz="1000" dirty="0">
              <a:solidFill>
                <a:srgbClr val="000000"/>
              </a:solidFill>
              <a:latin typeface="Georgia" charset="0"/>
              <a:ea typeface="Georgia" charset="0"/>
              <a:cs typeface="Georgia" charset="0"/>
            </a:endParaRPr>
          </a:p>
        </p:txBody>
      </p:sp>
      <p:sp>
        <p:nvSpPr>
          <p:cNvPr id="4" name="Номер слайда 3"/>
          <p:cNvSpPr>
            <a:spLocks noGrp="1"/>
          </p:cNvSpPr>
          <p:nvPr>
            <p:ph type="sldNum" idx="12"/>
          </p:nvPr>
        </p:nvSpPr>
        <p:spPr/>
        <p:txBody>
          <a:bodyPr/>
          <a:lstStyle/>
          <a:p>
            <a:pPr lvl="0">
              <a:spcBef>
                <a:spcPts val="0"/>
              </a:spcBef>
              <a:buNone/>
            </a:pPr>
            <a:r>
              <a:rPr lang="ru" sz="800" b="1" dirty="0"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26</a:t>
            </a:fld>
            <a:endParaRPr lang="ru" sz="800" dirty="0">
              <a:solidFill>
                <a:srgbClr val="666666"/>
              </a:solidFill>
              <a:latin typeface="Georgia"/>
              <a:ea typeface="Georgia"/>
              <a:cs typeface="Georgia"/>
              <a:sym typeface="Georgia"/>
            </a:endParaRPr>
          </a:p>
        </p:txBody>
      </p:sp>
    </p:spTree>
    <p:extLst>
      <p:ext uri="{BB962C8B-B14F-4D97-AF65-F5344CB8AC3E}">
        <p14:creationId xmlns:p14="http://schemas.microsoft.com/office/powerpoint/2010/main" val="12884118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Shape 222"/>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lgn="ctr">
              <a:spcBef>
                <a:spcPts val="0"/>
              </a:spcBef>
              <a:buNone/>
            </a:pPr>
            <a:r>
              <a:rPr lang="ru" sz="4600" dirty="0">
                <a:solidFill>
                  <a:srgbClr val="FF5621"/>
                </a:solidFill>
                <a:latin typeface="Georgia"/>
                <a:ea typeface="Georgia"/>
                <a:cs typeface="Georgia"/>
                <a:sym typeface="Georgia"/>
              </a:rPr>
              <a:t>Спасибо за внимание!</a:t>
            </a:r>
          </a:p>
          <a:p>
            <a:pPr lvl="0" algn="ctr">
              <a:spcBef>
                <a:spcPts val="0"/>
              </a:spcBef>
              <a:buNone/>
            </a:pPr>
            <a:r>
              <a:rPr lang="ru" sz="3200" dirty="0">
                <a:solidFill>
                  <a:srgbClr val="000000"/>
                </a:solidFill>
                <a:latin typeface="Georgia"/>
                <a:ea typeface="Georgia"/>
                <a:cs typeface="Georgia"/>
                <a:sym typeface="Georgia"/>
              </a:rPr>
              <a:t>Репина Анастасия Андреевна</a:t>
            </a:r>
          </a:p>
          <a:p>
            <a:pPr lvl="0" algn="ctr">
              <a:spcBef>
                <a:spcPts val="0"/>
              </a:spcBef>
              <a:buNone/>
            </a:pPr>
            <a:r>
              <a:rPr lang="ru" sz="2800" dirty="0">
                <a:solidFill>
                  <a:srgbClr val="000000"/>
                </a:solidFill>
                <a:latin typeface="Georgia"/>
                <a:ea typeface="Georgia"/>
                <a:cs typeface="Georgia"/>
                <a:sym typeface="Georgia"/>
              </a:rPr>
              <a:t>aarepina@edu.hse.ru</a:t>
            </a:r>
          </a:p>
          <a:p>
            <a:pPr lvl="0" algn="ctr">
              <a:spcBef>
                <a:spcPts val="0"/>
              </a:spcBef>
              <a:buNone/>
            </a:pPr>
            <a:endParaRPr sz="2800" dirty="0">
              <a:solidFill>
                <a:srgbClr val="000000"/>
              </a:solidFill>
              <a:latin typeface="Georgia"/>
              <a:ea typeface="Georgia"/>
              <a:cs typeface="Georgia"/>
              <a:sym typeface="Georgia"/>
            </a:endParaRPr>
          </a:p>
          <a:p>
            <a:pPr lvl="0" algn="ctr">
              <a:spcBef>
                <a:spcPts val="0"/>
              </a:spcBef>
              <a:buNone/>
            </a:pPr>
            <a:r>
              <a:rPr lang="ru" sz="2800" dirty="0">
                <a:solidFill>
                  <a:srgbClr val="000000"/>
                </a:solidFill>
                <a:latin typeface="Georgia"/>
                <a:ea typeface="Georgia"/>
                <a:cs typeface="Georgia"/>
                <a:sym typeface="Georgia"/>
              </a:rPr>
              <a:t>Москва 2017</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Термины</a:t>
            </a:r>
            <a:endParaRPr lang="ru-RU" dirty="0"/>
          </a:p>
        </p:txBody>
      </p:sp>
      <p:sp>
        <p:nvSpPr>
          <p:cNvPr id="3" name="Текст 2"/>
          <p:cNvSpPr>
            <a:spLocks noGrp="1"/>
          </p:cNvSpPr>
          <p:nvPr>
            <p:ph type="body" idx="1"/>
          </p:nvPr>
        </p:nvSpPr>
        <p:spPr/>
        <p:txBody>
          <a:bodyPr/>
          <a:lstStyle/>
          <a:p>
            <a:r>
              <a:rPr lang="ru-RU" sz="2000" b="1" dirty="0">
                <a:solidFill>
                  <a:srgbClr val="000000"/>
                </a:solidFill>
              </a:rPr>
              <a:t>Аспект</a:t>
            </a:r>
            <a:r>
              <a:rPr lang="ru-RU" sz="2000" dirty="0">
                <a:solidFill>
                  <a:srgbClr val="000000"/>
                </a:solidFill>
              </a:rPr>
              <a:t> </a:t>
            </a:r>
            <a:r>
              <a:rPr lang="mr-IN" sz="2000" dirty="0">
                <a:solidFill>
                  <a:srgbClr val="000000"/>
                </a:solidFill>
              </a:rPr>
              <a:t>–</a:t>
            </a:r>
            <a:r>
              <a:rPr lang="ru-RU" sz="2000" dirty="0">
                <a:solidFill>
                  <a:srgbClr val="000000"/>
                </a:solidFill>
              </a:rPr>
              <a:t> слово или набор слов характеристик, главным словом в которых является </a:t>
            </a:r>
            <a:r>
              <a:rPr lang="ru-RU" sz="2000" dirty="0" smtClean="0">
                <a:solidFill>
                  <a:srgbClr val="000000"/>
                </a:solidFill>
              </a:rPr>
              <a:t>существительное</a:t>
            </a:r>
            <a:endParaRPr lang="ru-RU" sz="2000" dirty="0">
              <a:solidFill>
                <a:srgbClr val="000000"/>
              </a:solidFill>
            </a:endParaRPr>
          </a:p>
          <a:p>
            <a:r>
              <a:rPr lang="ru-RU" sz="2000" b="1" dirty="0">
                <a:solidFill>
                  <a:srgbClr val="000000"/>
                </a:solidFill>
              </a:rPr>
              <a:t>Идеальный аспект </a:t>
            </a:r>
            <a:r>
              <a:rPr lang="mr-IN" sz="2000" dirty="0">
                <a:solidFill>
                  <a:srgbClr val="000000"/>
                </a:solidFill>
              </a:rPr>
              <a:t>–</a:t>
            </a:r>
            <a:r>
              <a:rPr lang="ru-RU" sz="2000" dirty="0">
                <a:solidFill>
                  <a:srgbClr val="000000"/>
                </a:solidFill>
              </a:rPr>
              <a:t> слово-характеристика, полученная из технических описаний товаров на сайте </a:t>
            </a:r>
            <a:r>
              <a:rPr lang="en-US" sz="2000" dirty="0" err="1">
                <a:solidFill>
                  <a:srgbClr val="000000"/>
                </a:solidFill>
              </a:rPr>
              <a:t>ulmart.ru</a:t>
            </a:r>
            <a:endParaRPr lang="ru-RU" sz="2000" dirty="0">
              <a:solidFill>
                <a:srgbClr val="000000"/>
              </a:solidFill>
            </a:endParaRPr>
          </a:p>
          <a:p>
            <a:r>
              <a:rPr lang="ru-RU" sz="2000" b="1" dirty="0">
                <a:solidFill>
                  <a:srgbClr val="000000"/>
                </a:solidFill>
              </a:rPr>
              <a:t>Иерархия</a:t>
            </a:r>
            <a:r>
              <a:rPr lang="ru-RU" sz="2000" dirty="0">
                <a:solidFill>
                  <a:srgbClr val="000000"/>
                </a:solidFill>
              </a:rPr>
              <a:t> </a:t>
            </a:r>
            <a:r>
              <a:rPr lang="mr-IN" sz="2000" dirty="0">
                <a:solidFill>
                  <a:srgbClr val="000000"/>
                </a:solidFill>
              </a:rPr>
              <a:t>–</a:t>
            </a:r>
            <a:r>
              <a:rPr lang="ru-RU" sz="2000" dirty="0">
                <a:solidFill>
                  <a:srgbClr val="000000"/>
                </a:solidFill>
              </a:rPr>
              <a:t> расположение элементов системы в порядке подчиненности (от высшего к низшему</a:t>
            </a:r>
            <a:r>
              <a:rPr lang="ru-RU" sz="2000" dirty="0" smtClean="0">
                <a:solidFill>
                  <a:srgbClr val="000000"/>
                </a:solidFill>
              </a:rPr>
              <a:t>)</a:t>
            </a:r>
            <a:endParaRPr lang="ru-RU" sz="2000" dirty="0">
              <a:solidFill>
                <a:srgbClr val="000000"/>
              </a:solidFill>
            </a:endParaRPr>
          </a:p>
          <a:p>
            <a:endParaRPr lang="ru-RU" sz="2000" dirty="0">
              <a:solidFill>
                <a:srgbClr val="000000"/>
              </a:solidFill>
            </a:endParaRPr>
          </a:p>
          <a:p>
            <a:r>
              <a:rPr lang="ru-RU" sz="2000" dirty="0" smtClean="0">
                <a:solidFill>
                  <a:srgbClr val="000000"/>
                </a:solidFill>
              </a:rPr>
              <a:t>  </a:t>
            </a:r>
          </a:p>
          <a:p>
            <a:endParaRPr lang="ru-RU" sz="2000" dirty="0">
              <a:solidFill>
                <a:srgbClr val="000000"/>
              </a:solidFill>
            </a:endParaRPr>
          </a:p>
        </p:txBody>
      </p:sp>
      <p:sp>
        <p:nvSpPr>
          <p:cNvPr id="4" name="Номер слайда 3"/>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3</a:t>
            </a:fld>
            <a:endParaRPr lang="ru" sz="800">
              <a:solidFill>
                <a:srgbClr val="666666"/>
              </a:solidFill>
              <a:latin typeface="Georgia"/>
              <a:ea typeface="Georgia"/>
              <a:cs typeface="Georgia"/>
              <a:sym typeface="Georgia"/>
            </a:endParaRPr>
          </a:p>
        </p:txBody>
      </p:sp>
    </p:spTree>
    <p:extLst>
      <p:ext uri="{BB962C8B-B14F-4D97-AF65-F5344CB8AC3E}">
        <p14:creationId xmlns:p14="http://schemas.microsoft.com/office/powerpoint/2010/main" val="2213253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stretch>
            <a:fillRect/>
          </a:stretch>
        </p:blipFill>
        <p:spPr>
          <a:xfrm>
            <a:off x="371127" y="2555080"/>
            <a:ext cx="8621168" cy="2108145"/>
          </a:xfrm>
          <a:prstGeom prst="rect">
            <a:avLst/>
          </a:prstGeom>
        </p:spPr>
      </p:pic>
      <p:sp>
        <p:nvSpPr>
          <p:cNvPr id="4" name="Номер слайда 3"/>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4</a:t>
            </a:fld>
            <a:endParaRPr lang="ru" sz="800">
              <a:solidFill>
                <a:srgbClr val="666666"/>
              </a:solidFill>
              <a:latin typeface="Georgia"/>
              <a:ea typeface="Georgia"/>
              <a:cs typeface="Georgia"/>
              <a:sym typeface="Georgia"/>
            </a:endParaRPr>
          </a:p>
        </p:txBody>
      </p:sp>
      <p:pic>
        <p:nvPicPr>
          <p:cNvPr id="6" name="Рисунок 5"/>
          <p:cNvPicPr>
            <a:picLocks noChangeAspect="1"/>
          </p:cNvPicPr>
          <p:nvPr/>
        </p:nvPicPr>
        <p:blipFill>
          <a:blip r:embed="rId4"/>
          <a:stretch>
            <a:fillRect/>
          </a:stretch>
        </p:blipFill>
        <p:spPr>
          <a:xfrm>
            <a:off x="1338605" y="0"/>
            <a:ext cx="6475209" cy="2188687"/>
          </a:xfrm>
          <a:prstGeom prst="rect">
            <a:avLst/>
          </a:prstGeom>
        </p:spPr>
      </p:pic>
      <p:pic>
        <p:nvPicPr>
          <p:cNvPr id="3" name="Рисунок 2"/>
          <p:cNvPicPr>
            <a:picLocks noChangeAspect="1"/>
          </p:cNvPicPr>
          <p:nvPr/>
        </p:nvPicPr>
        <p:blipFill>
          <a:blip r:embed="rId5"/>
          <a:stretch>
            <a:fillRect/>
          </a:stretch>
        </p:blipFill>
        <p:spPr>
          <a:xfrm>
            <a:off x="4006392" y="2081553"/>
            <a:ext cx="1350640" cy="675320"/>
          </a:xfrm>
          <a:prstGeom prst="rect">
            <a:avLst/>
          </a:prstGeom>
        </p:spPr>
      </p:pic>
    </p:spTree>
    <p:extLst>
      <p:ext uri="{BB962C8B-B14F-4D97-AF65-F5344CB8AC3E}">
        <p14:creationId xmlns:p14="http://schemas.microsoft.com/office/powerpoint/2010/main" val="8021171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Shape 71"/>
          <p:cNvSpPr txBox="1">
            <a:spLocks noGrp="1"/>
          </p:cNvSpPr>
          <p:nvPr>
            <p:ph type="title"/>
          </p:nvPr>
        </p:nvSpPr>
        <p:spPr>
          <a:xfrm>
            <a:off x="311698" y="221275"/>
            <a:ext cx="8520600" cy="572700"/>
          </a:xfrm>
          <a:prstGeom prst="rect">
            <a:avLst/>
          </a:prstGeom>
        </p:spPr>
        <p:txBody>
          <a:bodyPr lIns="91425" tIns="91425" rIns="91425" bIns="91425" anchor="t" anchorCtr="0">
            <a:noAutofit/>
          </a:bodyPr>
          <a:lstStyle/>
          <a:p>
            <a:pPr lvl="0">
              <a:spcBef>
                <a:spcPts val="0"/>
              </a:spcBef>
              <a:buNone/>
            </a:pPr>
            <a:r>
              <a:rPr lang="ru">
                <a:latin typeface="Georgia"/>
                <a:ea typeface="Georgia"/>
                <a:cs typeface="Georgia"/>
                <a:sym typeface="Georgia"/>
              </a:rPr>
              <a:t>Технологии</a:t>
            </a:r>
          </a:p>
        </p:txBody>
      </p:sp>
      <p:pic>
        <p:nvPicPr>
          <p:cNvPr id="72" name="Shape 72" descr="Open ..."/>
          <p:cNvPicPr preferRelativeResize="0"/>
          <p:nvPr/>
        </p:nvPicPr>
        <p:blipFill>
          <a:blip r:embed="rId3">
            <a:alphaModFix/>
          </a:blip>
          <a:stretch>
            <a:fillRect/>
          </a:stretch>
        </p:blipFill>
        <p:spPr>
          <a:xfrm>
            <a:off x="2819947" y="1310425"/>
            <a:ext cx="2836350" cy="2836350"/>
          </a:xfrm>
          <a:prstGeom prst="rect">
            <a:avLst/>
          </a:prstGeom>
          <a:noFill/>
          <a:ln>
            <a:noFill/>
          </a:ln>
        </p:spPr>
      </p:pic>
      <p:pic>
        <p:nvPicPr>
          <p:cNvPr id="73" name="Shape 73"/>
          <p:cNvPicPr preferRelativeResize="0"/>
          <p:nvPr/>
        </p:nvPicPr>
        <p:blipFill rotWithShape="1">
          <a:blip r:embed="rId4">
            <a:alphaModFix/>
          </a:blip>
          <a:srcRect l="9186" r="9080"/>
          <a:stretch/>
        </p:blipFill>
        <p:spPr>
          <a:xfrm>
            <a:off x="152399" y="1017725"/>
            <a:ext cx="2552624" cy="1427075"/>
          </a:xfrm>
          <a:prstGeom prst="rect">
            <a:avLst/>
          </a:prstGeom>
          <a:noFill/>
          <a:ln>
            <a:noFill/>
          </a:ln>
        </p:spPr>
      </p:pic>
      <p:pic>
        <p:nvPicPr>
          <p:cNvPr id="74" name="Shape 74" descr="701046fc96daaac1e40d73b93c032b6e.jpg"/>
          <p:cNvPicPr preferRelativeResize="0"/>
          <p:nvPr/>
        </p:nvPicPr>
        <p:blipFill>
          <a:blip r:embed="rId5">
            <a:alphaModFix/>
          </a:blip>
          <a:stretch>
            <a:fillRect/>
          </a:stretch>
        </p:blipFill>
        <p:spPr>
          <a:xfrm>
            <a:off x="4877049" y="269749"/>
            <a:ext cx="3955249" cy="1040674"/>
          </a:xfrm>
          <a:prstGeom prst="rect">
            <a:avLst/>
          </a:prstGeom>
          <a:noFill/>
          <a:ln>
            <a:noFill/>
          </a:ln>
        </p:spPr>
      </p:pic>
      <p:pic>
        <p:nvPicPr>
          <p:cNvPr id="75" name="Shape 75" descr="sklearn.png"/>
          <p:cNvPicPr preferRelativeResize="0"/>
          <p:nvPr/>
        </p:nvPicPr>
        <p:blipFill>
          <a:blip r:embed="rId6">
            <a:alphaModFix/>
          </a:blip>
          <a:stretch>
            <a:fillRect/>
          </a:stretch>
        </p:blipFill>
        <p:spPr>
          <a:xfrm>
            <a:off x="152400" y="3057624"/>
            <a:ext cx="2885244" cy="1933475"/>
          </a:xfrm>
          <a:prstGeom prst="rect">
            <a:avLst/>
          </a:prstGeom>
          <a:noFill/>
          <a:ln>
            <a:noFill/>
          </a:ln>
        </p:spPr>
      </p:pic>
      <p:pic>
        <p:nvPicPr>
          <p:cNvPr id="77" name="Shape 77" descr="image_preview"/>
          <p:cNvPicPr preferRelativeResize="0"/>
          <p:nvPr/>
        </p:nvPicPr>
        <p:blipFill>
          <a:blip r:embed="rId7">
            <a:alphaModFix/>
          </a:blip>
          <a:stretch>
            <a:fillRect/>
          </a:stretch>
        </p:blipFill>
        <p:spPr>
          <a:xfrm>
            <a:off x="5818825" y="2856046"/>
            <a:ext cx="2713649" cy="1933474"/>
          </a:xfrm>
          <a:prstGeom prst="rect">
            <a:avLst/>
          </a:prstGeom>
          <a:noFill/>
          <a:ln>
            <a:noFill/>
          </a:ln>
        </p:spPr>
      </p:pic>
      <p:pic>
        <p:nvPicPr>
          <p:cNvPr id="78" name="Shape 78" descr="remote-api.png"/>
          <p:cNvPicPr preferRelativeResize="0"/>
          <p:nvPr/>
        </p:nvPicPr>
        <p:blipFill>
          <a:blip r:embed="rId8">
            <a:alphaModFix/>
          </a:blip>
          <a:stretch>
            <a:fillRect/>
          </a:stretch>
        </p:blipFill>
        <p:spPr>
          <a:xfrm>
            <a:off x="7711435" y="1017726"/>
            <a:ext cx="1235625" cy="1235624"/>
          </a:xfrm>
          <a:prstGeom prst="rect">
            <a:avLst/>
          </a:prstGeom>
          <a:noFill/>
          <a:ln>
            <a:noFill/>
          </a:ln>
        </p:spPr>
      </p:pic>
      <p:sp>
        <p:nvSpPr>
          <p:cNvPr id="3" name="Номер слайда 2"/>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5</a:t>
            </a:fld>
            <a:endParaRPr lang="ru" sz="800">
              <a:solidFill>
                <a:srgbClr val="666666"/>
              </a:solidFill>
              <a:latin typeface="Georgia"/>
              <a:ea typeface="Georgia"/>
              <a:cs typeface="Georgia"/>
              <a:sym typeface="Georgi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Shape 83"/>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ru"/>
              <a:t>Получение входных данных</a:t>
            </a:r>
          </a:p>
        </p:txBody>
      </p:sp>
      <p:grpSp>
        <p:nvGrpSpPr>
          <p:cNvPr id="85" name="Shape 85"/>
          <p:cNvGrpSpPr/>
          <p:nvPr/>
        </p:nvGrpSpPr>
        <p:grpSpPr>
          <a:xfrm>
            <a:off x="29649" y="1653906"/>
            <a:ext cx="8932302" cy="2275414"/>
            <a:chOff x="29649" y="1653906"/>
            <a:chExt cx="8932302" cy="2275414"/>
          </a:xfrm>
        </p:grpSpPr>
        <p:grpSp>
          <p:nvGrpSpPr>
            <p:cNvPr id="86" name="Shape 86"/>
            <p:cNvGrpSpPr/>
            <p:nvPr/>
          </p:nvGrpSpPr>
          <p:grpSpPr>
            <a:xfrm>
              <a:off x="29649" y="1653906"/>
              <a:ext cx="8932302" cy="2275414"/>
              <a:chOff x="211979" y="1711325"/>
              <a:chExt cx="8176769" cy="1826175"/>
            </a:xfrm>
          </p:grpSpPr>
          <p:pic>
            <p:nvPicPr>
              <p:cNvPr id="87" name="Shape 87" descr="ulmartnew_1429087986.jpg"/>
              <p:cNvPicPr preferRelativeResize="0"/>
              <p:nvPr/>
            </p:nvPicPr>
            <p:blipFill>
              <a:blip r:embed="rId3">
                <a:alphaModFix/>
              </a:blip>
              <a:stretch>
                <a:fillRect/>
              </a:stretch>
            </p:blipFill>
            <p:spPr>
              <a:xfrm>
                <a:off x="211979" y="1805923"/>
                <a:ext cx="2856622" cy="1501163"/>
              </a:xfrm>
              <a:prstGeom prst="rect">
                <a:avLst/>
              </a:prstGeom>
              <a:noFill/>
              <a:ln>
                <a:noFill/>
              </a:ln>
            </p:spPr>
          </p:pic>
          <p:pic>
            <p:nvPicPr>
              <p:cNvPr id="88" name="Shape 88" descr="email-parsing-process-2.png"/>
              <p:cNvPicPr preferRelativeResize="0"/>
              <p:nvPr/>
            </p:nvPicPr>
            <p:blipFill rotWithShape="1">
              <a:blip r:embed="rId4">
                <a:alphaModFix/>
              </a:blip>
              <a:srcRect l="28484"/>
              <a:stretch/>
            </p:blipFill>
            <p:spPr>
              <a:xfrm>
                <a:off x="2762975" y="1711325"/>
                <a:ext cx="5625774" cy="1826175"/>
              </a:xfrm>
              <a:prstGeom prst="rect">
                <a:avLst/>
              </a:prstGeom>
              <a:noFill/>
              <a:ln>
                <a:noFill/>
              </a:ln>
            </p:spPr>
          </p:pic>
        </p:grpSp>
        <p:pic>
          <p:nvPicPr>
            <p:cNvPr id="89" name="Shape 89" descr="db-10d41bd2.png"/>
            <p:cNvPicPr preferRelativeResize="0"/>
            <p:nvPr/>
          </p:nvPicPr>
          <p:blipFill>
            <a:blip r:embed="rId5">
              <a:alphaModFix/>
            </a:blip>
            <a:stretch>
              <a:fillRect/>
            </a:stretch>
          </p:blipFill>
          <p:spPr>
            <a:xfrm>
              <a:off x="7125099" y="1930924"/>
              <a:ext cx="1118575" cy="1118575"/>
            </a:xfrm>
            <a:prstGeom prst="rect">
              <a:avLst/>
            </a:prstGeom>
            <a:noFill/>
            <a:ln>
              <a:noFill/>
            </a:ln>
          </p:spPr>
        </p:pic>
      </p:grpSp>
      <p:sp>
        <p:nvSpPr>
          <p:cNvPr id="90" name="Shape 90"/>
          <p:cNvSpPr txBox="1"/>
          <p:nvPr/>
        </p:nvSpPr>
        <p:spPr>
          <a:xfrm>
            <a:off x="3845100" y="3508725"/>
            <a:ext cx="1606200" cy="420600"/>
          </a:xfrm>
          <a:prstGeom prst="rect">
            <a:avLst/>
          </a:prstGeom>
          <a:noFill/>
          <a:ln>
            <a:noFill/>
          </a:ln>
        </p:spPr>
        <p:txBody>
          <a:bodyPr lIns="91425" tIns="91425" rIns="91425" bIns="91425" anchor="t" anchorCtr="0">
            <a:noAutofit/>
          </a:bodyPr>
          <a:lstStyle/>
          <a:p>
            <a:pPr lvl="0" algn="ctr">
              <a:spcBef>
                <a:spcPts val="0"/>
              </a:spcBef>
              <a:buNone/>
            </a:pPr>
            <a:r>
              <a:rPr lang="ru" sz="2400" b="1">
                <a:solidFill>
                  <a:schemeClr val="accent3"/>
                </a:solidFill>
              </a:rPr>
              <a:t>24093</a:t>
            </a:r>
          </a:p>
        </p:txBody>
      </p:sp>
      <p:sp>
        <p:nvSpPr>
          <p:cNvPr id="3" name="Номер слайда 2"/>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6</a:t>
            </a:fld>
            <a:endParaRPr lang="ru" sz="800">
              <a:solidFill>
                <a:srgbClr val="666666"/>
              </a:solidFill>
              <a:latin typeface="Georgia"/>
              <a:ea typeface="Georgia"/>
              <a:cs typeface="Georgia"/>
              <a:sym typeface="Georgia"/>
            </a:endParaRPr>
          </a:p>
        </p:txBody>
      </p:sp>
      <p:grpSp>
        <p:nvGrpSpPr>
          <p:cNvPr id="12" name="Группа 11"/>
          <p:cNvGrpSpPr/>
          <p:nvPr/>
        </p:nvGrpSpPr>
        <p:grpSpPr>
          <a:xfrm>
            <a:off x="810279" y="3076883"/>
            <a:ext cx="1559313" cy="1453083"/>
            <a:chOff x="989814" y="3049499"/>
            <a:chExt cx="1559313" cy="1453083"/>
          </a:xfrm>
        </p:grpSpPr>
        <p:pic>
          <p:nvPicPr>
            <p:cNvPr id="2" name="Рисунок 1"/>
            <p:cNvPicPr>
              <a:picLocks noChangeAspect="1"/>
            </p:cNvPicPr>
            <p:nvPr/>
          </p:nvPicPr>
          <p:blipFill>
            <a:blip r:embed="rId6"/>
            <a:stretch>
              <a:fillRect/>
            </a:stretch>
          </p:blipFill>
          <p:spPr>
            <a:xfrm>
              <a:off x="1107483" y="3140566"/>
              <a:ext cx="1290413" cy="1290413"/>
            </a:xfrm>
            <a:prstGeom prst="rect">
              <a:avLst/>
            </a:prstGeom>
          </p:spPr>
        </p:pic>
        <p:cxnSp>
          <p:nvCxnSpPr>
            <p:cNvPr id="6" name="Прямая соединительная линия 5"/>
            <p:cNvCxnSpPr/>
            <p:nvPr/>
          </p:nvCxnSpPr>
          <p:spPr>
            <a:xfrm>
              <a:off x="989814" y="3049499"/>
              <a:ext cx="1559313" cy="1453083"/>
            </a:xfrm>
            <a:prstGeom prst="line">
              <a:avLst/>
            </a:prstGeom>
            <a:ln/>
          </p:spPr>
          <p:style>
            <a:lnRef idx="3">
              <a:schemeClr val="accent3"/>
            </a:lnRef>
            <a:fillRef idx="0">
              <a:schemeClr val="accent3"/>
            </a:fillRef>
            <a:effectRef idx="2">
              <a:schemeClr val="accent3"/>
            </a:effectRef>
            <a:fontRef idx="minor">
              <a:schemeClr val="tx1"/>
            </a:fontRef>
          </p:style>
        </p:cxnSp>
        <p:cxnSp>
          <p:nvCxnSpPr>
            <p:cNvPr id="14" name="Прямая соединительная линия 13"/>
            <p:cNvCxnSpPr/>
            <p:nvPr/>
          </p:nvCxnSpPr>
          <p:spPr>
            <a:xfrm flipV="1">
              <a:off x="1046824" y="3068962"/>
              <a:ext cx="1405302" cy="1433620"/>
            </a:xfrm>
            <a:prstGeom prst="line">
              <a:avLst/>
            </a:prstGeom>
            <a:ln/>
          </p:spPr>
          <p:style>
            <a:lnRef idx="3">
              <a:schemeClr val="accent3"/>
            </a:lnRef>
            <a:fillRef idx="0">
              <a:schemeClr val="accent3"/>
            </a:fillRef>
            <a:effectRef idx="2">
              <a:schemeClr val="accent3"/>
            </a:effectRef>
            <a:fontRef idx="minor">
              <a:schemeClr val="tx1"/>
            </a:fontRef>
          </p:style>
        </p:cxn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ru"/>
              <a:t>Категории отзывов</a:t>
            </a:r>
          </a:p>
        </p:txBody>
      </p:sp>
      <p:sp>
        <p:nvSpPr>
          <p:cNvPr id="96" name="Shape 96"/>
          <p:cNvSpPr txBox="1">
            <a:spLocks noGrp="1"/>
          </p:cNvSpPr>
          <p:nvPr>
            <p:ph type="body" idx="1"/>
          </p:nvPr>
        </p:nvSpPr>
        <p:spPr>
          <a:xfrm>
            <a:off x="273750" y="1085550"/>
            <a:ext cx="3111000" cy="3416400"/>
          </a:xfrm>
          <a:prstGeom prst="rect">
            <a:avLst/>
          </a:prstGeom>
        </p:spPr>
        <p:txBody>
          <a:bodyPr lIns="91425" tIns="91425" rIns="91425" bIns="91425" anchor="t" anchorCtr="0">
            <a:noAutofit/>
          </a:bodyPr>
          <a:lstStyle/>
          <a:p>
            <a:pPr lvl="0">
              <a:lnSpc>
                <a:spcPct val="115000"/>
              </a:lnSpc>
              <a:spcBef>
                <a:spcPts val="0"/>
              </a:spcBef>
              <a:spcAft>
                <a:spcPts val="0"/>
              </a:spcAft>
              <a:buNone/>
            </a:pPr>
            <a:r>
              <a:rPr lang="ru" sz="1400">
                <a:solidFill>
                  <a:srgbClr val="000000"/>
                </a:solidFill>
                <a:latin typeface="Georgia"/>
                <a:ea typeface="Georgia"/>
                <a:cs typeface="Georgia"/>
                <a:sym typeface="Georgia"/>
              </a:rPr>
              <a:t>Беспроводные маршрутизаторы</a:t>
            </a:r>
          </a:p>
          <a:p>
            <a:pPr lvl="0">
              <a:lnSpc>
                <a:spcPct val="115000"/>
              </a:lnSpc>
              <a:spcBef>
                <a:spcPts val="0"/>
              </a:spcBef>
              <a:spcAft>
                <a:spcPts val="0"/>
              </a:spcAft>
              <a:buNone/>
            </a:pPr>
            <a:r>
              <a:rPr lang="ru" sz="1400">
                <a:solidFill>
                  <a:srgbClr val="000000"/>
                </a:solidFill>
                <a:latin typeface="Georgia"/>
                <a:ea typeface="Georgia"/>
                <a:cs typeface="Georgia"/>
                <a:sym typeface="Georgia"/>
              </a:rPr>
              <a:t>Веб-камеры</a:t>
            </a:r>
          </a:p>
          <a:p>
            <a:pPr lvl="0">
              <a:lnSpc>
                <a:spcPct val="115000"/>
              </a:lnSpc>
              <a:spcBef>
                <a:spcPts val="0"/>
              </a:spcBef>
              <a:spcAft>
                <a:spcPts val="0"/>
              </a:spcAft>
              <a:buNone/>
            </a:pPr>
            <a:r>
              <a:rPr lang="ru" sz="1400">
                <a:solidFill>
                  <a:srgbClr val="000000"/>
                </a:solidFill>
                <a:latin typeface="Georgia"/>
                <a:ea typeface="Georgia"/>
                <a:cs typeface="Georgia"/>
                <a:sym typeface="Georgia"/>
              </a:rPr>
              <a:t>Видеокамеры</a:t>
            </a:r>
          </a:p>
          <a:p>
            <a:pPr lvl="0">
              <a:lnSpc>
                <a:spcPct val="115000"/>
              </a:lnSpc>
              <a:spcBef>
                <a:spcPts val="0"/>
              </a:spcBef>
              <a:spcAft>
                <a:spcPts val="0"/>
              </a:spcAft>
              <a:buNone/>
            </a:pPr>
            <a:r>
              <a:rPr lang="ru" sz="1400">
                <a:solidFill>
                  <a:srgbClr val="000000"/>
                </a:solidFill>
                <a:latin typeface="Georgia"/>
                <a:ea typeface="Georgia"/>
                <a:cs typeface="Georgia"/>
                <a:sym typeface="Georgia"/>
              </a:rPr>
              <a:t>Виртуальная реальность</a:t>
            </a:r>
          </a:p>
          <a:p>
            <a:pPr lvl="0">
              <a:lnSpc>
                <a:spcPct val="115000"/>
              </a:lnSpc>
              <a:spcBef>
                <a:spcPts val="0"/>
              </a:spcBef>
              <a:spcAft>
                <a:spcPts val="0"/>
              </a:spcAft>
              <a:buNone/>
            </a:pPr>
            <a:r>
              <a:rPr lang="ru" sz="1400">
                <a:solidFill>
                  <a:srgbClr val="000000"/>
                </a:solidFill>
                <a:latin typeface="Georgia"/>
                <a:ea typeface="Georgia"/>
                <a:cs typeface="Georgia"/>
                <a:sym typeface="Georgia"/>
              </a:rPr>
              <a:t>Графические планшеты</a:t>
            </a:r>
          </a:p>
          <a:p>
            <a:pPr lvl="0">
              <a:lnSpc>
                <a:spcPct val="115000"/>
              </a:lnSpc>
              <a:spcBef>
                <a:spcPts val="0"/>
              </a:spcBef>
              <a:spcAft>
                <a:spcPts val="0"/>
              </a:spcAft>
              <a:buNone/>
            </a:pPr>
            <a:r>
              <a:rPr lang="ru" sz="1400">
                <a:solidFill>
                  <a:srgbClr val="000000"/>
                </a:solidFill>
                <a:latin typeface="Georgia"/>
                <a:ea typeface="Georgia"/>
                <a:cs typeface="Georgia"/>
                <a:sym typeface="Georgia"/>
              </a:rPr>
              <a:t>Зеркальные фотоаппараты</a:t>
            </a:r>
          </a:p>
          <a:p>
            <a:pPr lvl="0">
              <a:lnSpc>
                <a:spcPct val="115000"/>
              </a:lnSpc>
              <a:spcBef>
                <a:spcPts val="0"/>
              </a:spcBef>
              <a:spcAft>
                <a:spcPts val="0"/>
              </a:spcAft>
              <a:buNone/>
            </a:pPr>
            <a:r>
              <a:rPr lang="ru" sz="1400">
                <a:solidFill>
                  <a:srgbClr val="000000"/>
                </a:solidFill>
                <a:latin typeface="Georgia"/>
                <a:ea typeface="Georgia"/>
                <a:cs typeface="Georgia"/>
                <a:sym typeface="Georgia"/>
              </a:rPr>
              <a:t>Игровые манипуляторы</a:t>
            </a:r>
          </a:p>
          <a:p>
            <a:pPr lvl="0">
              <a:lnSpc>
                <a:spcPct val="115000"/>
              </a:lnSpc>
              <a:spcBef>
                <a:spcPts val="0"/>
              </a:spcBef>
              <a:spcAft>
                <a:spcPts val="0"/>
              </a:spcAft>
              <a:buNone/>
            </a:pPr>
            <a:r>
              <a:rPr lang="ru" sz="1400">
                <a:solidFill>
                  <a:srgbClr val="000000"/>
                </a:solidFill>
                <a:latin typeface="Georgia"/>
                <a:ea typeface="Georgia"/>
                <a:cs typeface="Georgia"/>
                <a:sym typeface="Georgia"/>
              </a:rPr>
              <a:t>Игровые приставки</a:t>
            </a:r>
          </a:p>
          <a:p>
            <a:pPr lvl="0">
              <a:lnSpc>
                <a:spcPct val="115000"/>
              </a:lnSpc>
              <a:spcBef>
                <a:spcPts val="0"/>
              </a:spcBef>
              <a:spcAft>
                <a:spcPts val="0"/>
              </a:spcAft>
              <a:buNone/>
            </a:pPr>
            <a:r>
              <a:rPr lang="ru" sz="1400">
                <a:solidFill>
                  <a:srgbClr val="000000"/>
                </a:solidFill>
                <a:latin typeface="Georgia"/>
                <a:ea typeface="Georgia"/>
                <a:cs typeface="Georgia"/>
                <a:sym typeface="Georgia"/>
              </a:rPr>
              <a:t>Каталог диктофонов</a:t>
            </a:r>
          </a:p>
          <a:p>
            <a:pPr lvl="0">
              <a:lnSpc>
                <a:spcPct val="115000"/>
              </a:lnSpc>
              <a:spcBef>
                <a:spcPts val="0"/>
              </a:spcBef>
              <a:spcAft>
                <a:spcPts val="0"/>
              </a:spcAft>
              <a:buNone/>
            </a:pPr>
            <a:r>
              <a:rPr lang="ru" sz="1400">
                <a:solidFill>
                  <a:srgbClr val="000000"/>
                </a:solidFill>
                <a:latin typeface="Georgia"/>
                <a:ea typeface="Georgia"/>
                <a:cs typeface="Georgia"/>
                <a:sym typeface="Georgia"/>
              </a:rPr>
              <a:t>Компактные фотоаппараты</a:t>
            </a:r>
          </a:p>
          <a:p>
            <a:pPr lvl="0">
              <a:lnSpc>
                <a:spcPct val="115000"/>
              </a:lnSpc>
              <a:spcBef>
                <a:spcPts val="0"/>
              </a:spcBef>
              <a:spcAft>
                <a:spcPts val="0"/>
              </a:spcAft>
              <a:buNone/>
            </a:pPr>
            <a:r>
              <a:rPr lang="ru" sz="1400">
                <a:solidFill>
                  <a:srgbClr val="000000"/>
                </a:solidFill>
                <a:latin typeface="Georgia"/>
                <a:ea typeface="Georgia"/>
                <a:cs typeface="Georgia"/>
                <a:sym typeface="Georgia"/>
              </a:rPr>
              <a:t>Компактные фотопринтеры</a:t>
            </a:r>
          </a:p>
          <a:p>
            <a:pPr lvl="0">
              <a:lnSpc>
                <a:spcPct val="115000"/>
              </a:lnSpc>
              <a:spcBef>
                <a:spcPts val="0"/>
              </a:spcBef>
              <a:spcAft>
                <a:spcPts val="0"/>
              </a:spcAft>
              <a:buNone/>
            </a:pPr>
            <a:r>
              <a:rPr lang="ru" sz="1400">
                <a:solidFill>
                  <a:srgbClr val="000000"/>
                </a:solidFill>
                <a:latin typeface="Georgia"/>
                <a:ea typeface="Georgia"/>
                <a:cs typeface="Georgia"/>
                <a:sym typeface="Georgia"/>
              </a:rPr>
              <a:t>Компьютеры-моноблоки</a:t>
            </a:r>
          </a:p>
          <a:p>
            <a:pPr lvl="0">
              <a:lnSpc>
                <a:spcPct val="115000"/>
              </a:lnSpc>
              <a:spcBef>
                <a:spcPts val="0"/>
              </a:spcBef>
              <a:spcAft>
                <a:spcPts val="0"/>
              </a:spcAft>
              <a:buNone/>
            </a:pPr>
            <a:r>
              <a:rPr lang="ru" sz="1400">
                <a:solidFill>
                  <a:srgbClr val="000000"/>
                </a:solidFill>
                <a:latin typeface="Georgia"/>
                <a:ea typeface="Georgia"/>
                <a:cs typeface="Georgia"/>
                <a:sym typeface="Georgia"/>
              </a:rPr>
              <a:t>Компьютеры</a:t>
            </a:r>
          </a:p>
        </p:txBody>
      </p:sp>
      <p:sp>
        <p:nvSpPr>
          <p:cNvPr id="98" name="Shape 98"/>
          <p:cNvSpPr txBox="1"/>
          <p:nvPr/>
        </p:nvSpPr>
        <p:spPr>
          <a:xfrm>
            <a:off x="3298675" y="1085550"/>
            <a:ext cx="5506800" cy="5258400"/>
          </a:xfrm>
          <a:prstGeom prst="rect">
            <a:avLst/>
          </a:prstGeom>
          <a:noFill/>
          <a:ln>
            <a:noFill/>
          </a:ln>
        </p:spPr>
        <p:txBody>
          <a:bodyPr lIns="91425" tIns="91425" rIns="91425" bIns="91425" anchor="t" anchorCtr="0">
            <a:noAutofit/>
          </a:bodyPr>
          <a:lstStyle/>
          <a:p>
            <a:pPr lvl="0" rtl="0">
              <a:lnSpc>
                <a:spcPct val="115000"/>
              </a:lnSpc>
              <a:spcBef>
                <a:spcPts val="0"/>
              </a:spcBef>
              <a:buNone/>
            </a:pPr>
            <a:r>
              <a:rPr lang="ru">
                <a:latin typeface="Georgia"/>
                <a:ea typeface="Georgia"/>
                <a:cs typeface="Georgia"/>
                <a:sym typeface="Georgia"/>
              </a:rPr>
              <a:t>Мобильные телефоны</a:t>
            </a:r>
          </a:p>
          <a:p>
            <a:pPr lvl="0" rtl="0">
              <a:lnSpc>
                <a:spcPct val="115000"/>
              </a:lnSpc>
              <a:spcBef>
                <a:spcPts val="0"/>
              </a:spcBef>
              <a:buNone/>
            </a:pPr>
            <a:r>
              <a:rPr lang="ru">
                <a:latin typeface="Georgia"/>
                <a:ea typeface="Georgia"/>
                <a:cs typeface="Georgia"/>
                <a:sym typeface="Georgia"/>
              </a:rPr>
              <a:t>Мониторы</a:t>
            </a:r>
          </a:p>
          <a:p>
            <a:pPr lvl="0" rtl="0">
              <a:lnSpc>
                <a:spcPct val="115000"/>
              </a:lnSpc>
              <a:spcBef>
                <a:spcPts val="0"/>
              </a:spcBef>
              <a:buNone/>
            </a:pPr>
            <a:r>
              <a:rPr lang="ru">
                <a:latin typeface="Georgia"/>
                <a:ea typeface="Georgia"/>
                <a:cs typeface="Georgia"/>
                <a:sym typeface="Georgia"/>
              </a:rPr>
              <a:t>Мыши и клавиатуры</a:t>
            </a:r>
          </a:p>
          <a:p>
            <a:pPr lvl="0" rtl="0">
              <a:lnSpc>
                <a:spcPct val="115000"/>
              </a:lnSpc>
              <a:spcBef>
                <a:spcPts val="0"/>
              </a:spcBef>
              <a:buNone/>
            </a:pPr>
            <a:r>
              <a:rPr lang="ru">
                <a:latin typeface="Georgia"/>
                <a:ea typeface="Georgia"/>
                <a:cs typeface="Georgia"/>
                <a:sym typeface="Georgia"/>
              </a:rPr>
              <a:t>Ноутбуки</a:t>
            </a:r>
          </a:p>
          <a:p>
            <a:pPr lvl="0" rtl="0">
              <a:lnSpc>
                <a:spcPct val="115000"/>
              </a:lnSpc>
              <a:spcBef>
                <a:spcPts val="0"/>
              </a:spcBef>
              <a:buNone/>
            </a:pPr>
            <a:r>
              <a:rPr lang="ru">
                <a:latin typeface="Georgia"/>
                <a:ea typeface="Georgia"/>
                <a:cs typeface="Georgia"/>
                <a:sym typeface="Georgia"/>
              </a:rPr>
              <a:t>Планшетные компьютеры</a:t>
            </a:r>
          </a:p>
          <a:p>
            <a:pPr lvl="0" rtl="0">
              <a:lnSpc>
                <a:spcPct val="115000"/>
              </a:lnSpc>
              <a:spcBef>
                <a:spcPts val="0"/>
              </a:spcBef>
              <a:buNone/>
            </a:pPr>
            <a:r>
              <a:rPr lang="ru">
                <a:latin typeface="Georgia"/>
                <a:ea typeface="Georgia"/>
                <a:cs typeface="Georgia"/>
                <a:sym typeface="Georgia"/>
              </a:rPr>
              <a:t>Платформы для досборки</a:t>
            </a:r>
          </a:p>
          <a:p>
            <a:pPr lvl="0" rtl="0">
              <a:lnSpc>
                <a:spcPct val="115000"/>
              </a:lnSpc>
              <a:spcBef>
                <a:spcPts val="0"/>
              </a:spcBef>
              <a:buNone/>
            </a:pPr>
            <a:r>
              <a:rPr lang="ru">
                <a:latin typeface="Georgia"/>
                <a:ea typeface="Georgia"/>
                <a:cs typeface="Georgia"/>
                <a:sym typeface="Georgia"/>
              </a:rPr>
              <a:t>Портативная акустика класса Hi-Fi</a:t>
            </a:r>
          </a:p>
          <a:p>
            <a:pPr lvl="0" rtl="0">
              <a:lnSpc>
                <a:spcPct val="115000"/>
              </a:lnSpc>
              <a:spcBef>
                <a:spcPts val="0"/>
              </a:spcBef>
              <a:buNone/>
            </a:pPr>
            <a:r>
              <a:rPr lang="ru">
                <a:latin typeface="Georgia"/>
                <a:ea typeface="Georgia"/>
                <a:cs typeface="Georgia"/>
                <a:sym typeface="Georgia"/>
              </a:rPr>
              <a:t>Принтеры (МФУ)</a:t>
            </a:r>
          </a:p>
          <a:p>
            <a:pPr lvl="0" rtl="0">
              <a:lnSpc>
                <a:spcPct val="115000"/>
              </a:lnSpc>
              <a:spcBef>
                <a:spcPts val="0"/>
              </a:spcBef>
              <a:buNone/>
            </a:pPr>
            <a:r>
              <a:rPr lang="ru">
                <a:latin typeface="Georgia"/>
                <a:ea typeface="Georgia"/>
                <a:cs typeface="Georgia"/>
                <a:sym typeface="Georgia"/>
              </a:rPr>
              <a:t>Ручные радиостанции</a:t>
            </a:r>
          </a:p>
          <a:p>
            <a:pPr lvl="0" rtl="0">
              <a:lnSpc>
                <a:spcPct val="115000"/>
              </a:lnSpc>
              <a:spcBef>
                <a:spcPts val="0"/>
              </a:spcBef>
              <a:buNone/>
            </a:pPr>
            <a:r>
              <a:rPr lang="ru">
                <a:latin typeface="Georgia"/>
                <a:ea typeface="Georgia"/>
                <a:cs typeface="Georgia"/>
                <a:sym typeface="Georgia"/>
              </a:rPr>
              <a:t>Сканеры</a:t>
            </a:r>
          </a:p>
          <a:p>
            <a:pPr lvl="0" rtl="0">
              <a:lnSpc>
                <a:spcPct val="115000"/>
              </a:lnSpc>
              <a:spcBef>
                <a:spcPts val="0"/>
              </a:spcBef>
              <a:buNone/>
            </a:pPr>
            <a:r>
              <a:rPr lang="ru">
                <a:latin typeface="Georgia"/>
                <a:ea typeface="Georgia"/>
                <a:cs typeface="Georgia"/>
                <a:sym typeface="Georgia"/>
              </a:rPr>
              <a:t>Смарт-часы</a:t>
            </a:r>
          </a:p>
          <a:p>
            <a:pPr lvl="0" rtl="0">
              <a:lnSpc>
                <a:spcPct val="115000"/>
              </a:lnSpc>
              <a:spcBef>
                <a:spcPts val="0"/>
              </a:spcBef>
              <a:buNone/>
            </a:pPr>
            <a:r>
              <a:rPr lang="ru">
                <a:latin typeface="Georgia"/>
                <a:ea typeface="Georgia"/>
                <a:cs typeface="Georgia"/>
                <a:sym typeface="Georgia"/>
              </a:rPr>
              <a:t>Телевизоры</a:t>
            </a:r>
          </a:p>
          <a:p>
            <a:pPr lvl="0" rtl="0">
              <a:lnSpc>
                <a:spcPct val="115000"/>
              </a:lnSpc>
              <a:spcBef>
                <a:spcPts val="0"/>
              </a:spcBef>
              <a:buNone/>
            </a:pPr>
            <a:r>
              <a:rPr lang="ru">
                <a:latin typeface="Georgia"/>
                <a:ea typeface="Georgia"/>
                <a:cs typeface="Georgia"/>
                <a:sym typeface="Georgia"/>
              </a:rPr>
              <a:t>Точки доступа</a:t>
            </a:r>
          </a:p>
          <a:p>
            <a:pPr lvl="0" rtl="0">
              <a:lnSpc>
                <a:spcPct val="115000"/>
              </a:lnSpc>
              <a:spcBef>
                <a:spcPts val="0"/>
              </a:spcBef>
              <a:buNone/>
            </a:pPr>
            <a:endParaRPr>
              <a:latin typeface="Georgia"/>
              <a:ea typeface="Georgia"/>
              <a:cs typeface="Georgia"/>
              <a:sym typeface="Georgia"/>
            </a:endParaRPr>
          </a:p>
          <a:p>
            <a:pPr lvl="0">
              <a:spcBef>
                <a:spcPts val="0"/>
              </a:spcBef>
              <a:buNone/>
            </a:pPr>
            <a:endParaRPr/>
          </a:p>
        </p:txBody>
      </p:sp>
      <p:sp>
        <p:nvSpPr>
          <p:cNvPr id="99" name="Shape 99"/>
          <p:cNvSpPr txBox="1"/>
          <p:nvPr/>
        </p:nvSpPr>
        <p:spPr>
          <a:xfrm>
            <a:off x="6347065" y="1071325"/>
            <a:ext cx="2674160" cy="642600"/>
          </a:xfrm>
          <a:prstGeom prst="rect">
            <a:avLst/>
          </a:prstGeom>
          <a:noFill/>
          <a:ln>
            <a:noFill/>
          </a:ln>
        </p:spPr>
        <p:txBody>
          <a:bodyPr lIns="91425" tIns="91425" rIns="91425" bIns="91425" anchor="t" anchorCtr="0">
            <a:noAutofit/>
          </a:bodyPr>
          <a:lstStyle/>
          <a:p>
            <a:pPr lvl="0" rtl="0">
              <a:lnSpc>
                <a:spcPct val="115000"/>
              </a:lnSpc>
              <a:spcBef>
                <a:spcPts val="0"/>
              </a:spcBef>
              <a:buNone/>
            </a:pPr>
            <a:r>
              <a:rPr lang="ru" dirty="0">
                <a:latin typeface="Georgia"/>
                <a:ea typeface="Georgia"/>
                <a:cs typeface="Georgia"/>
                <a:sym typeface="Georgia"/>
              </a:rPr>
              <a:t>Фитнес-браслеты</a:t>
            </a:r>
          </a:p>
          <a:p>
            <a:pPr lvl="0" rtl="0">
              <a:lnSpc>
                <a:spcPct val="115000"/>
              </a:lnSpc>
              <a:spcBef>
                <a:spcPts val="0"/>
              </a:spcBef>
              <a:buNone/>
            </a:pPr>
            <a:r>
              <a:rPr lang="ru" dirty="0">
                <a:latin typeface="Georgia"/>
                <a:ea typeface="Georgia"/>
                <a:cs typeface="Georgia"/>
                <a:sym typeface="Georgia"/>
              </a:rPr>
              <a:t>Фотоаппараты моментальной </a:t>
            </a:r>
          </a:p>
          <a:p>
            <a:pPr marL="1371600" lvl="0" indent="457200" rtl="0">
              <a:lnSpc>
                <a:spcPct val="115000"/>
              </a:lnSpc>
              <a:spcBef>
                <a:spcPts val="0"/>
              </a:spcBef>
              <a:buNone/>
            </a:pPr>
            <a:r>
              <a:rPr lang="ru" dirty="0">
                <a:latin typeface="Georgia"/>
                <a:ea typeface="Georgia"/>
                <a:cs typeface="Georgia"/>
                <a:sym typeface="Georgia"/>
              </a:rPr>
              <a:t>печати</a:t>
            </a:r>
          </a:p>
          <a:p>
            <a:pPr lvl="0" rtl="0">
              <a:lnSpc>
                <a:spcPct val="115000"/>
              </a:lnSpc>
              <a:spcBef>
                <a:spcPts val="0"/>
              </a:spcBef>
              <a:buNone/>
            </a:pPr>
            <a:r>
              <a:rPr lang="ru" dirty="0">
                <a:latin typeface="Georgia"/>
                <a:ea typeface="Georgia"/>
                <a:cs typeface="Georgia"/>
                <a:sym typeface="Georgia"/>
              </a:rPr>
              <a:t>Электронные книги и чехлы</a:t>
            </a:r>
          </a:p>
          <a:p>
            <a:pPr lvl="0" rtl="0">
              <a:lnSpc>
                <a:spcPct val="115000"/>
              </a:lnSpc>
              <a:spcBef>
                <a:spcPts val="0"/>
              </a:spcBef>
              <a:buNone/>
            </a:pPr>
            <a:r>
              <a:rPr lang="ru" dirty="0">
                <a:latin typeface="Georgia"/>
                <a:ea typeface="Georgia"/>
                <a:cs typeface="Georgia"/>
                <a:sym typeface="Georgia"/>
              </a:rPr>
              <a:t>GPS навигаторы</a:t>
            </a:r>
          </a:p>
          <a:p>
            <a:pPr lvl="0" rtl="0">
              <a:lnSpc>
                <a:spcPct val="115000"/>
              </a:lnSpc>
              <a:spcBef>
                <a:spcPts val="0"/>
              </a:spcBef>
              <a:buNone/>
            </a:pPr>
            <a:r>
              <a:rPr lang="ru" dirty="0">
                <a:latin typeface="Georgia"/>
                <a:ea typeface="Georgia"/>
                <a:cs typeface="Georgia"/>
                <a:sym typeface="Georgia"/>
              </a:rPr>
              <a:t>MP3-плееры</a:t>
            </a:r>
          </a:p>
          <a:p>
            <a:pPr lvl="0" rtl="0">
              <a:lnSpc>
                <a:spcPct val="115000"/>
              </a:lnSpc>
              <a:spcBef>
                <a:spcPts val="0"/>
              </a:spcBef>
              <a:buNone/>
            </a:pPr>
            <a:r>
              <a:rPr lang="ru" dirty="0">
                <a:latin typeface="Georgia"/>
                <a:ea typeface="Georgia"/>
                <a:cs typeface="Georgia"/>
                <a:sym typeface="Georgia"/>
              </a:rPr>
              <a:t>IP камеры</a:t>
            </a:r>
          </a:p>
          <a:p>
            <a:pPr lvl="0" rtl="0">
              <a:lnSpc>
                <a:spcPct val="115000"/>
              </a:lnSpc>
              <a:spcBef>
                <a:spcPts val="0"/>
              </a:spcBef>
              <a:buNone/>
            </a:pPr>
            <a:r>
              <a:rPr lang="ru" dirty="0">
                <a:latin typeface="Georgia"/>
                <a:ea typeface="Georgia"/>
                <a:cs typeface="Georgia"/>
                <a:sym typeface="Georgia"/>
              </a:rPr>
              <a:t>NAS, DAS хранилища данных</a:t>
            </a:r>
          </a:p>
          <a:p>
            <a:pPr lvl="0" rtl="0">
              <a:lnSpc>
                <a:spcPct val="115000"/>
              </a:lnSpc>
              <a:spcBef>
                <a:spcPts val="0"/>
              </a:spcBef>
              <a:buNone/>
            </a:pPr>
            <a:r>
              <a:rPr lang="ru" dirty="0">
                <a:latin typeface="Georgia"/>
                <a:ea typeface="Georgia"/>
                <a:cs typeface="Georgia"/>
                <a:sym typeface="Georgia"/>
              </a:rPr>
              <a:t>Wi-Fi адаптеры</a:t>
            </a:r>
          </a:p>
          <a:p>
            <a:pPr lvl="0">
              <a:spcBef>
                <a:spcPts val="0"/>
              </a:spcBef>
              <a:buNone/>
            </a:pPr>
            <a:endParaRPr dirty="0"/>
          </a:p>
        </p:txBody>
      </p:sp>
      <p:sp>
        <p:nvSpPr>
          <p:cNvPr id="3" name="Номер слайда 2"/>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7</a:t>
            </a:fld>
            <a:endParaRPr lang="ru" sz="800">
              <a:solidFill>
                <a:srgbClr val="666666"/>
              </a:solidFill>
              <a:latin typeface="Georgia"/>
              <a:ea typeface="Georgia"/>
              <a:cs typeface="Georgia"/>
              <a:sym typeface="Georgi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Структура отзывов</a:t>
            </a:r>
            <a:endParaRPr lang="ru-RU" dirty="0"/>
          </a:p>
        </p:txBody>
      </p:sp>
      <p:sp>
        <p:nvSpPr>
          <p:cNvPr id="4" name="Номер слайда 3"/>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8</a:t>
            </a:fld>
            <a:endParaRPr lang="ru" sz="800">
              <a:solidFill>
                <a:srgbClr val="666666"/>
              </a:solidFill>
              <a:latin typeface="Georgia"/>
              <a:ea typeface="Georgia"/>
              <a:cs typeface="Georgia"/>
              <a:sym typeface="Georgia"/>
            </a:endParaRPr>
          </a:p>
        </p:txBody>
      </p:sp>
      <p:grpSp>
        <p:nvGrpSpPr>
          <p:cNvPr id="8" name="Группа 7"/>
          <p:cNvGrpSpPr/>
          <p:nvPr/>
        </p:nvGrpSpPr>
        <p:grpSpPr>
          <a:xfrm>
            <a:off x="211873" y="1590173"/>
            <a:ext cx="8720254" cy="2500603"/>
            <a:chOff x="207390" y="1411521"/>
            <a:chExt cx="8720254" cy="2500603"/>
          </a:xfrm>
        </p:grpSpPr>
        <p:pic>
          <p:nvPicPr>
            <p:cNvPr id="6" name="Рисунок 5"/>
            <p:cNvPicPr>
              <a:picLocks noChangeAspect="1"/>
            </p:cNvPicPr>
            <p:nvPr/>
          </p:nvPicPr>
          <p:blipFill>
            <a:blip r:embed="rId3"/>
            <a:stretch>
              <a:fillRect/>
            </a:stretch>
          </p:blipFill>
          <p:spPr>
            <a:xfrm>
              <a:off x="207390" y="1411521"/>
              <a:ext cx="8720254" cy="2500603"/>
            </a:xfrm>
            <a:prstGeom prst="rect">
              <a:avLst/>
            </a:prstGeom>
          </p:spPr>
        </p:pic>
        <p:sp>
          <p:nvSpPr>
            <p:cNvPr id="7" name="Прямоугольник 6"/>
            <p:cNvSpPr/>
            <p:nvPr/>
          </p:nvSpPr>
          <p:spPr>
            <a:xfrm>
              <a:off x="1348033" y="2073897"/>
              <a:ext cx="7484267" cy="1385740"/>
            </a:xfrm>
            <a:prstGeom prst="rect">
              <a:avLst/>
            </a:prstGeom>
            <a:noFill/>
            <a:ln>
              <a:solidFill>
                <a:srgbClr val="FF56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Tree>
    <p:extLst>
      <p:ext uri="{BB962C8B-B14F-4D97-AF65-F5344CB8AC3E}">
        <p14:creationId xmlns:p14="http://schemas.microsoft.com/office/powerpoint/2010/main" val="20555816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Shape 10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ru"/>
              <a:t>Алгоритм работы программы</a:t>
            </a:r>
          </a:p>
        </p:txBody>
      </p:sp>
      <p:pic>
        <p:nvPicPr>
          <p:cNvPr id="106" name="Shape 106" descr="db-10d41bd2.png"/>
          <p:cNvPicPr preferRelativeResize="0"/>
          <p:nvPr/>
        </p:nvPicPr>
        <p:blipFill>
          <a:blip r:embed="rId3">
            <a:alphaModFix/>
          </a:blip>
          <a:stretch>
            <a:fillRect/>
          </a:stretch>
        </p:blipFill>
        <p:spPr>
          <a:xfrm>
            <a:off x="616499" y="3206899"/>
            <a:ext cx="1118575" cy="1118575"/>
          </a:xfrm>
          <a:prstGeom prst="rect">
            <a:avLst/>
          </a:prstGeom>
          <a:noFill/>
          <a:ln>
            <a:noFill/>
          </a:ln>
        </p:spPr>
      </p:pic>
      <p:sp>
        <p:nvSpPr>
          <p:cNvPr id="107" name="Shape 107"/>
          <p:cNvSpPr/>
          <p:nvPr/>
        </p:nvSpPr>
        <p:spPr>
          <a:xfrm rot="-1519">
            <a:off x="1959824" y="2214155"/>
            <a:ext cx="678900" cy="258000"/>
          </a:xfrm>
          <a:prstGeom prst="rightArrow">
            <a:avLst>
              <a:gd name="adj1" fmla="val 50000"/>
              <a:gd name="adj2" fmla="val 50000"/>
            </a:avLst>
          </a:prstGeom>
          <a:solidFill>
            <a:srgbClr val="FF5621"/>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08" name="Shape 108"/>
          <p:cNvSpPr txBox="1"/>
          <p:nvPr/>
        </p:nvSpPr>
        <p:spPr>
          <a:xfrm>
            <a:off x="2526950" y="3498000"/>
            <a:ext cx="2026800" cy="841200"/>
          </a:xfrm>
          <a:prstGeom prst="rect">
            <a:avLst/>
          </a:prstGeom>
          <a:noFill/>
          <a:ln>
            <a:noFill/>
          </a:ln>
        </p:spPr>
        <p:txBody>
          <a:bodyPr lIns="91425" tIns="91425" rIns="91425" bIns="91425" anchor="t" anchorCtr="0">
            <a:noAutofit/>
          </a:bodyPr>
          <a:lstStyle/>
          <a:p>
            <a:pPr lvl="0" algn="ctr">
              <a:spcBef>
                <a:spcPts val="0"/>
              </a:spcBef>
              <a:buNone/>
            </a:pPr>
            <a:r>
              <a:rPr lang="ru">
                <a:latin typeface="Georgia"/>
                <a:ea typeface="Georgia"/>
                <a:cs typeface="Georgia"/>
                <a:sym typeface="Georgia"/>
              </a:rPr>
              <a:t>Выделение ключевых аспектов из отзывов</a:t>
            </a:r>
          </a:p>
        </p:txBody>
      </p:sp>
      <p:pic>
        <p:nvPicPr>
          <p:cNvPr id="109" name="Shape 109" descr="ulmartnew_1429087986.jpg"/>
          <p:cNvPicPr preferRelativeResize="0"/>
          <p:nvPr/>
        </p:nvPicPr>
        <p:blipFill rotWithShape="1">
          <a:blip r:embed="rId4">
            <a:alphaModFix/>
          </a:blip>
          <a:srcRect t="28258" b="36395"/>
          <a:stretch/>
        </p:blipFill>
        <p:spPr>
          <a:xfrm>
            <a:off x="106125" y="1377549"/>
            <a:ext cx="2934074" cy="621599"/>
          </a:xfrm>
          <a:prstGeom prst="rect">
            <a:avLst/>
          </a:prstGeom>
          <a:noFill/>
          <a:ln>
            <a:noFill/>
          </a:ln>
        </p:spPr>
      </p:pic>
      <p:pic>
        <p:nvPicPr>
          <p:cNvPr id="110" name="Shape 110" descr="d1305cba90ae62d33231eb7bd0c83a47.jpg"/>
          <p:cNvPicPr preferRelativeResize="0"/>
          <p:nvPr/>
        </p:nvPicPr>
        <p:blipFill>
          <a:blip r:embed="rId5">
            <a:alphaModFix/>
          </a:blip>
          <a:stretch>
            <a:fillRect/>
          </a:stretch>
        </p:blipFill>
        <p:spPr>
          <a:xfrm>
            <a:off x="904450" y="1759975"/>
            <a:ext cx="900425" cy="1166350"/>
          </a:xfrm>
          <a:prstGeom prst="rect">
            <a:avLst/>
          </a:prstGeom>
          <a:noFill/>
          <a:ln>
            <a:noFill/>
          </a:ln>
        </p:spPr>
      </p:pic>
      <p:sp>
        <p:nvSpPr>
          <p:cNvPr id="111" name="Shape 111"/>
          <p:cNvSpPr txBox="1"/>
          <p:nvPr/>
        </p:nvSpPr>
        <p:spPr>
          <a:xfrm>
            <a:off x="2403162" y="2004512"/>
            <a:ext cx="1482000" cy="506700"/>
          </a:xfrm>
          <a:prstGeom prst="rect">
            <a:avLst/>
          </a:prstGeom>
          <a:noFill/>
          <a:ln>
            <a:noFill/>
          </a:ln>
        </p:spPr>
        <p:txBody>
          <a:bodyPr lIns="91425" tIns="91425" rIns="91425" bIns="91425" anchor="t" anchorCtr="0">
            <a:noAutofit/>
          </a:bodyPr>
          <a:lstStyle/>
          <a:p>
            <a:pPr lvl="0" algn="ctr">
              <a:spcBef>
                <a:spcPts val="0"/>
              </a:spcBef>
              <a:buNone/>
            </a:pPr>
            <a:r>
              <a:rPr lang="ru">
                <a:latin typeface="Georgia"/>
                <a:ea typeface="Georgia"/>
                <a:cs typeface="Georgia"/>
                <a:sym typeface="Georgia"/>
              </a:rPr>
              <a:t>Получение идеальных аспектов</a:t>
            </a:r>
          </a:p>
        </p:txBody>
      </p:sp>
      <p:pic>
        <p:nvPicPr>
          <p:cNvPr id="112" name="Shape 112" descr="business-color_hierarchy-55_icon-icons.com_53452.png"/>
          <p:cNvPicPr preferRelativeResize="0"/>
          <p:nvPr/>
        </p:nvPicPr>
        <p:blipFill>
          <a:blip r:embed="rId6">
            <a:alphaModFix/>
          </a:blip>
          <a:stretch>
            <a:fillRect/>
          </a:stretch>
        </p:blipFill>
        <p:spPr>
          <a:xfrm>
            <a:off x="4331050" y="1782762"/>
            <a:ext cx="1347937" cy="1347937"/>
          </a:xfrm>
          <a:prstGeom prst="rect">
            <a:avLst/>
          </a:prstGeom>
          <a:noFill/>
          <a:ln>
            <a:noFill/>
          </a:ln>
        </p:spPr>
      </p:pic>
      <p:sp>
        <p:nvSpPr>
          <p:cNvPr id="113" name="Shape 113"/>
          <p:cNvSpPr/>
          <p:nvPr/>
        </p:nvSpPr>
        <p:spPr>
          <a:xfrm rot="-2492">
            <a:off x="3690549" y="2213725"/>
            <a:ext cx="827700" cy="258000"/>
          </a:xfrm>
          <a:prstGeom prst="rightArrow">
            <a:avLst>
              <a:gd name="adj1" fmla="val 50000"/>
              <a:gd name="adj2" fmla="val 50000"/>
            </a:avLst>
          </a:prstGeom>
          <a:solidFill>
            <a:srgbClr val="FF5621"/>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4" name="Shape 114"/>
          <p:cNvSpPr/>
          <p:nvPr/>
        </p:nvSpPr>
        <p:spPr>
          <a:xfrm rot="-2768">
            <a:off x="1857949" y="3637197"/>
            <a:ext cx="745200" cy="2580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5" name="Shape 115"/>
          <p:cNvSpPr txBox="1"/>
          <p:nvPr/>
        </p:nvSpPr>
        <p:spPr>
          <a:xfrm>
            <a:off x="413037" y="4229125"/>
            <a:ext cx="1525500" cy="205500"/>
          </a:xfrm>
          <a:prstGeom prst="rect">
            <a:avLst/>
          </a:prstGeom>
          <a:noFill/>
          <a:ln>
            <a:noFill/>
          </a:ln>
        </p:spPr>
        <p:txBody>
          <a:bodyPr lIns="91425" tIns="91425" rIns="91425" bIns="91425" anchor="t" anchorCtr="0">
            <a:noAutofit/>
          </a:bodyPr>
          <a:lstStyle/>
          <a:p>
            <a:pPr lvl="0" algn="ctr">
              <a:spcBef>
                <a:spcPts val="0"/>
              </a:spcBef>
              <a:buNone/>
            </a:pPr>
            <a:r>
              <a:rPr lang="ru" sz="2400" b="1">
                <a:solidFill>
                  <a:schemeClr val="accent3"/>
                </a:solidFill>
                <a:latin typeface="Georgia"/>
                <a:ea typeface="Georgia"/>
                <a:cs typeface="Georgia"/>
                <a:sym typeface="Georgia"/>
              </a:rPr>
              <a:t>Отзывы</a:t>
            </a:r>
          </a:p>
        </p:txBody>
      </p:sp>
      <p:sp>
        <p:nvSpPr>
          <p:cNvPr id="116" name="Shape 116"/>
          <p:cNvSpPr/>
          <p:nvPr/>
        </p:nvSpPr>
        <p:spPr>
          <a:xfrm rot="911399">
            <a:off x="5583424" y="2482142"/>
            <a:ext cx="1597202" cy="258065"/>
          </a:xfrm>
          <a:prstGeom prst="rightArrow">
            <a:avLst>
              <a:gd name="adj1" fmla="val 50000"/>
              <a:gd name="adj2" fmla="val 50000"/>
            </a:avLst>
          </a:prstGeom>
          <a:solidFill>
            <a:srgbClr val="FF5621"/>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7" name="Shape 117"/>
          <p:cNvSpPr/>
          <p:nvPr/>
        </p:nvSpPr>
        <p:spPr>
          <a:xfrm rot="-3071534">
            <a:off x="6656787" y="3153672"/>
            <a:ext cx="725695" cy="258156"/>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8" name="Shape 118"/>
          <p:cNvSpPr txBox="1"/>
          <p:nvPr/>
        </p:nvSpPr>
        <p:spPr>
          <a:xfrm>
            <a:off x="7295950" y="2710200"/>
            <a:ext cx="1824000" cy="841200"/>
          </a:xfrm>
          <a:prstGeom prst="rect">
            <a:avLst/>
          </a:prstGeom>
          <a:noFill/>
          <a:ln>
            <a:noFill/>
          </a:ln>
        </p:spPr>
        <p:txBody>
          <a:bodyPr lIns="91425" tIns="91425" rIns="91425" bIns="91425" anchor="t" anchorCtr="0">
            <a:noAutofit/>
          </a:bodyPr>
          <a:lstStyle/>
          <a:p>
            <a:pPr lvl="0" algn="ctr">
              <a:spcBef>
                <a:spcPts val="0"/>
              </a:spcBef>
              <a:buNone/>
            </a:pPr>
            <a:r>
              <a:rPr lang="ru">
                <a:latin typeface="Georgia"/>
                <a:ea typeface="Georgia"/>
                <a:cs typeface="Georgia"/>
                <a:sym typeface="Georgia"/>
              </a:rPr>
              <a:t>Построение общей иерархии аспектов</a:t>
            </a:r>
          </a:p>
        </p:txBody>
      </p:sp>
      <p:sp>
        <p:nvSpPr>
          <p:cNvPr id="119" name="Shape 119"/>
          <p:cNvSpPr/>
          <p:nvPr/>
        </p:nvSpPr>
        <p:spPr>
          <a:xfrm rot="-2636">
            <a:off x="4485599" y="3683721"/>
            <a:ext cx="782400" cy="2580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0" name="Shape 120"/>
          <p:cNvSpPr txBox="1"/>
          <p:nvPr/>
        </p:nvSpPr>
        <p:spPr>
          <a:xfrm>
            <a:off x="5134750" y="3479837"/>
            <a:ext cx="2161200" cy="572700"/>
          </a:xfrm>
          <a:prstGeom prst="rect">
            <a:avLst/>
          </a:prstGeom>
          <a:noFill/>
          <a:ln>
            <a:noFill/>
          </a:ln>
        </p:spPr>
        <p:txBody>
          <a:bodyPr lIns="91425" tIns="91425" rIns="91425" bIns="91425" anchor="t" anchorCtr="0">
            <a:noAutofit/>
          </a:bodyPr>
          <a:lstStyle/>
          <a:p>
            <a:pPr lvl="0" algn="ctr">
              <a:spcBef>
                <a:spcPts val="0"/>
              </a:spcBef>
              <a:buNone/>
            </a:pPr>
            <a:r>
              <a:rPr lang="ru" dirty="0">
                <a:latin typeface="Georgia"/>
                <a:ea typeface="Georgia"/>
                <a:cs typeface="Georgia"/>
                <a:sym typeface="Georgia"/>
              </a:rPr>
              <a:t>Расчет семантических дистанций </a:t>
            </a:r>
            <a:r>
              <a:rPr lang="ru-RU" dirty="0" smtClean="0">
                <a:latin typeface="Georgia"/>
                <a:ea typeface="Georgia"/>
                <a:cs typeface="Georgia"/>
                <a:sym typeface="Georgia"/>
              </a:rPr>
              <a:t>для </a:t>
            </a:r>
            <a:r>
              <a:rPr lang="ru" dirty="0" smtClean="0">
                <a:latin typeface="Georgia"/>
                <a:ea typeface="Georgia"/>
                <a:cs typeface="Georgia"/>
                <a:sym typeface="Georgia"/>
              </a:rPr>
              <a:t>пар</a:t>
            </a:r>
            <a:r>
              <a:rPr lang="ru-RU" dirty="0" smtClean="0">
                <a:latin typeface="Georgia"/>
                <a:ea typeface="Georgia"/>
                <a:cs typeface="Georgia"/>
                <a:sym typeface="Georgia"/>
              </a:rPr>
              <a:t> </a:t>
            </a:r>
            <a:r>
              <a:rPr lang="ru" dirty="0" smtClean="0">
                <a:latin typeface="Georgia"/>
                <a:ea typeface="Georgia"/>
                <a:cs typeface="Georgia"/>
                <a:sym typeface="Georgia"/>
              </a:rPr>
              <a:t>аспектов</a:t>
            </a:r>
            <a:endParaRPr lang="ru" dirty="0">
              <a:latin typeface="Georgia"/>
              <a:ea typeface="Georgia"/>
              <a:cs typeface="Georgia"/>
              <a:sym typeface="Georgia"/>
            </a:endParaRPr>
          </a:p>
        </p:txBody>
      </p:sp>
      <p:pic>
        <p:nvPicPr>
          <p:cNvPr id="121" name="Shape 121"/>
          <p:cNvPicPr preferRelativeResize="0"/>
          <p:nvPr/>
        </p:nvPicPr>
        <p:blipFill rotWithShape="1">
          <a:blip r:embed="rId7">
            <a:alphaModFix/>
          </a:blip>
          <a:srcRect t="8366"/>
          <a:stretch/>
        </p:blipFill>
        <p:spPr>
          <a:xfrm>
            <a:off x="6792900" y="124275"/>
            <a:ext cx="2295100" cy="1860549"/>
          </a:xfrm>
          <a:prstGeom prst="rect">
            <a:avLst/>
          </a:prstGeom>
          <a:noFill/>
          <a:ln>
            <a:noFill/>
          </a:ln>
        </p:spPr>
      </p:pic>
      <p:sp>
        <p:nvSpPr>
          <p:cNvPr id="122" name="Shape 122"/>
          <p:cNvSpPr/>
          <p:nvPr/>
        </p:nvSpPr>
        <p:spPr>
          <a:xfrm rot="-5404215">
            <a:off x="7862923" y="2214146"/>
            <a:ext cx="734100" cy="2580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3" name="Shape 123"/>
          <p:cNvSpPr txBox="1"/>
          <p:nvPr/>
        </p:nvSpPr>
        <p:spPr>
          <a:xfrm>
            <a:off x="3022500" y="3900150"/>
            <a:ext cx="1539300" cy="306000"/>
          </a:xfrm>
          <a:prstGeom prst="rect">
            <a:avLst/>
          </a:prstGeom>
          <a:noFill/>
          <a:ln>
            <a:noFill/>
          </a:ln>
        </p:spPr>
        <p:txBody>
          <a:bodyPr lIns="91425" tIns="91425" rIns="91425" bIns="91425" anchor="t" anchorCtr="0">
            <a:noAutofit/>
          </a:bodyPr>
          <a:lstStyle/>
          <a:p>
            <a:pPr lvl="0">
              <a:spcBef>
                <a:spcPts val="0"/>
              </a:spcBef>
              <a:buNone/>
            </a:pPr>
            <a:r>
              <a:rPr lang="ru" sz="2400" b="1" dirty="0">
                <a:solidFill>
                  <a:schemeClr val="accent3"/>
                </a:solidFill>
                <a:highlight>
                  <a:srgbClr val="FFFFFF"/>
                </a:highlight>
              </a:rPr>
              <a:t>45435</a:t>
            </a:r>
          </a:p>
          <a:p>
            <a:pPr lvl="0">
              <a:spcBef>
                <a:spcPts val="0"/>
              </a:spcBef>
              <a:buNone/>
            </a:pPr>
            <a:endParaRPr sz="2400" b="1" dirty="0">
              <a:solidFill>
                <a:schemeClr val="accent3"/>
              </a:solidFill>
            </a:endParaRPr>
          </a:p>
        </p:txBody>
      </p:sp>
      <p:sp>
        <p:nvSpPr>
          <p:cNvPr id="124" name="Shape 124"/>
          <p:cNvSpPr txBox="1"/>
          <p:nvPr/>
        </p:nvSpPr>
        <p:spPr>
          <a:xfrm>
            <a:off x="2755550" y="2634000"/>
            <a:ext cx="1539300" cy="306000"/>
          </a:xfrm>
          <a:prstGeom prst="rect">
            <a:avLst/>
          </a:prstGeom>
          <a:noFill/>
          <a:ln>
            <a:noFill/>
          </a:ln>
        </p:spPr>
        <p:txBody>
          <a:bodyPr lIns="91425" tIns="91425" rIns="91425" bIns="91425" anchor="t" anchorCtr="0">
            <a:noAutofit/>
          </a:bodyPr>
          <a:lstStyle/>
          <a:p>
            <a:pPr lvl="0" rtl="0">
              <a:spcBef>
                <a:spcPts val="0"/>
              </a:spcBef>
              <a:buNone/>
            </a:pPr>
            <a:r>
              <a:rPr lang="ru" sz="2400" b="1">
                <a:solidFill>
                  <a:schemeClr val="accent3"/>
                </a:solidFill>
                <a:highlight>
                  <a:srgbClr val="FFFFFF"/>
                </a:highlight>
              </a:rPr>
              <a:t>415</a:t>
            </a:r>
          </a:p>
          <a:p>
            <a:pPr lvl="0" rtl="0">
              <a:spcBef>
                <a:spcPts val="0"/>
              </a:spcBef>
              <a:buNone/>
            </a:pPr>
            <a:endParaRPr sz="2400" b="1">
              <a:solidFill>
                <a:schemeClr val="accent3"/>
              </a:solidFill>
            </a:endParaRPr>
          </a:p>
        </p:txBody>
      </p:sp>
      <p:sp>
        <p:nvSpPr>
          <p:cNvPr id="3" name="Номер слайда 2"/>
          <p:cNvSpPr>
            <a:spLocks noGrp="1"/>
          </p:cNvSpPr>
          <p:nvPr>
            <p:ph type="sldNum" idx="12"/>
          </p:nvPr>
        </p:nvSpPr>
        <p:spPr/>
        <p:txBody>
          <a:bodyPr/>
          <a:lstStyle/>
          <a:p>
            <a:pPr lvl="0">
              <a:spcBef>
                <a:spcPts val="0"/>
              </a:spcBef>
              <a:buNone/>
            </a:pPr>
            <a:r>
              <a:rPr lang="ru" sz="800" b="1" smtClean="0">
                <a:solidFill>
                  <a:srgbClr val="666666"/>
                </a:solidFill>
                <a:latin typeface="Georgia"/>
                <a:ea typeface="Georgia"/>
                <a:cs typeface="Georgia"/>
                <a:sym typeface="Georgia"/>
              </a:rPr>
              <a:t>Построение иерархии аспектов по пользовательским отзывам об электронных устройствах. Репина А.А.   </a:t>
            </a:r>
            <a:fld id="{00000000-1234-1234-1234-123412341234}" type="slidenum">
              <a:rPr lang="ru" sz="800" smtClean="0">
                <a:solidFill>
                  <a:srgbClr val="666666"/>
                </a:solidFill>
                <a:latin typeface="Georgia"/>
                <a:ea typeface="Georgia"/>
                <a:cs typeface="Georgia"/>
                <a:sym typeface="Georgia"/>
              </a:rPr>
              <a:t>9</a:t>
            </a:fld>
            <a:endParaRPr lang="ru" sz="800">
              <a:solidFill>
                <a:srgbClr val="666666"/>
              </a:solidFill>
              <a:latin typeface="Georgia"/>
              <a:ea typeface="Georgia"/>
              <a:cs typeface="Georgia"/>
              <a:sym typeface="Georgi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gameday">
  <a:themeElements>
    <a:clrScheme name="Gameday">
      <a:dk1>
        <a:srgbClr val="4285F4"/>
      </a:dk1>
      <a:lt1>
        <a:srgbClr val="FFFFFF"/>
      </a:lt1>
      <a:dk2>
        <a:srgbClr val="666666"/>
      </a:dk2>
      <a:lt2>
        <a:srgbClr val="D9D9D9"/>
      </a:lt2>
      <a:accent1>
        <a:srgbClr val="455A64"/>
      </a:accent1>
      <a:accent2>
        <a:srgbClr val="607D8B"/>
      </a:accent2>
      <a:accent3>
        <a:srgbClr val="FF5722"/>
      </a:accent3>
      <a:accent4>
        <a:srgbClr val="D84315"/>
      </a:accent4>
      <a:accent5>
        <a:srgbClr val="1C3AA9"/>
      </a:accent5>
      <a:accent6>
        <a:srgbClr val="FFAB40"/>
      </a:accent6>
      <a:hlink>
        <a:srgbClr val="1C3AA9"/>
      </a:hlink>
      <a:folHlink>
        <a:srgbClr val="1C3AA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333</TotalTime>
  <Words>2678</Words>
  <Application>Microsoft Macintosh PowerPoint</Application>
  <PresentationFormat>Экран (16:9)</PresentationFormat>
  <Paragraphs>302</Paragraphs>
  <Slides>27</Slides>
  <Notes>26</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27</vt:i4>
      </vt:variant>
    </vt:vector>
  </HeadingPairs>
  <TitlesOfParts>
    <vt:vector size="33" baseType="lpstr">
      <vt:lpstr>Alfa Slab One</vt:lpstr>
      <vt:lpstr>Arial</vt:lpstr>
      <vt:lpstr>Georgia</vt:lpstr>
      <vt:lpstr>Proxima Nova</vt:lpstr>
      <vt:lpstr>Times New Roman</vt:lpstr>
      <vt:lpstr>gameday</vt:lpstr>
      <vt:lpstr>Построение иерархии аспектов по пользовательским отзывам об электронных устройствах Building Aspect Hierarchy Based on User Reviews about Electronic Devices</vt:lpstr>
      <vt:lpstr>Цель</vt:lpstr>
      <vt:lpstr>Термины</vt:lpstr>
      <vt:lpstr>Презентация PowerPoint</vt:lpstr>
      <vt:lpstr>Технологии</vt:lpstr>
      <vt:lpstr>Получение входных данных</vt:lpstr>
      <vt:lpstr>Категории отзывов</vt:lpstr>
      <vt:lpstr>Структура отзывов</vt:lpstr>
      <vt:lpstr>Алгоритм работы программы</vt:lpstr>
      <vt:lpstr>Выявление аспектов</vt:lpstr>
      <vt:lpstr>Характеристики</vt:lpstr>
      <vt:lpstr>PMI features</vt:lpstr>
      <vt:lpstr>Пример</vt:lpstr>
      <vt:lpstr>Contextual features</vt:lpstr>
      <vt:lpstr>Пример</vt:lpstr>
      <vt:lpstr>Syntactic feature</vt:lpstr>
      <vt:lpstr>Пример</vt:lpstr>
      <vt:lpstr>Lexical feature</vt:lpstr>
      <vt:lpstr>Пример</vt:lpstr>
      <vt:lpstr>Семантическая дистанция</vt:lpstr>
      <vt:lpstr>Семантическая дистанция</vt:lpstr>
      <vt:lpstr>Пример</vt:lpstr>
      <vt:lpstr>RandomForest</vt:lpstr>
      <vt:lpstr>Сравнение</vt:lpstr>
      <vt:lpstr>Построение иерархии</vt:lpstr>
      <vt:lpstr>Список использованных источников </vt:lpstr>
      <vt:lpstr>Презентация PowerPoint</vt:lpstr>
    </vt:vector>
  </TitlesOfParts>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Построение иерархии аспектов по пользовательским отзывам об электронных устройствах Building Aspect Hierarchy Based on User Reviews about Electronic Devices</dc:title>
  <cp:lastModifiedBy>Репина Анастасия Андреевна</cp:lastModifiedBy>
  <cp:revision>67</cp:revision>
  <dcterms:modified xsi:type="dcterms:W3CDTF">2017-04-17T18:08:11Z</dcterms:modified>
</cp:coreProperties>
</file>