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6"/>
  </p:sldMasterIdLst>
  <p:sldIdLst>
    <p:sldId id="256" r:id="rId17"/>
    <p:sldId id="257" r:id="rId18"/>
    <p:sldId id="261" r:id="rId19"/>
    <p:sldId id="259" r:id="rId20"/>
    <p:sldId id="263" r:id="rId21"/>
    <p:sldId id="262" r:id="rId22"/>
    <p:sldId id="264" r:id="rId23"/>
    <p:sldId id="265" r:id="rId24"/>
    <p:sldId id="266" r:id="rId25"/>
    <p:sldId id="272" r:id="rId26"/>
    <p:sldId id="271" r:id="rId27"/>
    <p:sldId id="267" r:id="rId28"/>
    <p:sldId id="268" r:id="rId29"/>
    <p:sldId id="269" r:id="rId30"/>
    <p:sldId id="258" r:id="rId31"/>
    <p:sldId id="270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6/11/2017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6/11/2017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gitaltrends.com/mobile/android-operating-system-domination/?utm_source=feedly&amp;utm_medium=webfeeds" TargetMode="External"/><Relationship Id="rId2" Type="http://schemas.openxmlformats.org/officeDocument/2006/relationships/hyperlink" Target="https://www.forbes.com/sites/leemathews/2017/02/20/this-is-how-google-keeps-1-6-billion-android-devices-safe/#faa6d9d3137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tatista.com/statistics/276623/number-of-apps-available-in-leading-app-stores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play.google.com/store/apps/details?id=com.alexandrapetrova.snakeca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.xml"/><Relationship Id="rId7" Type="http://schemas.openxmlformats.org/officeDocument/2006/relationships/image" Target="../media/image7.png"/><Relationship Id="rId2" Type="http://schemas.openxmlformats.org/officeDocument/2006/relationships/customXml" Target="../../customXml/item14.xml"/><Relationship Id="rId1" Type="http://schemas.openxmlformats.org/officeDocument/2006/relationships/customXml" Target="../../customXml/item3.xml"/><Relationship Id="rId6" Type="http://schemas.openxmlformats.org/officeDocument/2006/relationships/slideLayout" Target="../slideLayouts/slideLayout2.xml"/><Relationship Id="rId5" Type="http://schemas.openxmlformats.org/officeDocument/2006/relationships/customXml" Target="../../customXml/item13.xml"/><Relationship Id="rId4" Type="http://schemas.openxmlformats.org/officeDocument/2006/relationships/customXml" Target="../../customXml/item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5.xml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8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4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9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customXml" Target="../../customXml/item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512" y="2190431"/>
            <a:ext cx="10782300" cy="2371409"/>
          </a:xfrm>
        </p:spPr>
        <p:txBody>
          <a:bodyPr/>
          <a:lstStyle/>
          <a:p>
            <a:pPr algn="ctr"/>
            <a:r>
              <a:rPr lang="ru-RU" sz="3200" dirty="0">
                <a:ea typeface="Roboto Light" panose="02000000000000000000" pitchFamily="2" charset="0"/>
                <a:cs typeface="Roboto Light" panose="02000000000000000000" pitchFamily="2" charset="0"/>
              </a:rPr>
              <a:t>Департамент программной инженерии</a:t>
            </a:r>
            <a:br>
              <a:rPr lang="ru-RU" sz="3200" dirty="0"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  <a:t>Курсовая работа</a:t>
            </a:r>
            <a:b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</a:br>
            <a:b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  <a:t>Мобильная игра «</a:t>
            </a:r>
            <a:r>
              <a:rPr lang="ru-RU" sz="3600" dirty="0" err="1">
                <a:ea typeface="Roboto Light" panose="02000000000000000000" pitchFamily="2" charset="0"/>
                <a:cs typeface="Roboto Light" panose="02000000000000000000" pitchFamily="2" charset="0"/>
              </a:rPr>
              <a:t>Змеегусеница</a:t>
            </a:r>
            <a: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  <a:t>»</a:t>
            </a:r>
            <a:br>
              <a:rPr lang="ru-RU" sz="3600" dirty="0">
                <a:ea typeface="Roboto Light" panose="02000000000000000000" pitchFamily="2" charset="0"/>
                <a:cs typeface="Roboto Light" panose="02000000000000000000" pitchFamily="2" charset="0"/>
              </a:rPr>
            </a:br>
            <a:endParaRPr lang="ru-RU" sz="36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440" y="4102413"/>
            <a:ext cx="9766251" cy="2603187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Выполнила:</a:t>
            </a:r>
          </a:p>
          <a:p>
            <a:pPr algn="r"/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студентка группы БПИ165,</a:t>
            </a:r>
          </a:p>
          <a:p>
            <a:pPr algn="r"/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Петрова Александра Вячеславовна</a:t>
            </a:r>
          </a:p>
          <a:p>
            <a:pPr algn="r"/>
            <a:endParaRPr lang="ru-RU" dirty="0"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algn="r"/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Научный руководитель:</a:t>
            </a:r>
          </a:p>
          <a:p>
            <a:pPr algn="r"/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старший преподаватель </a:t>
            </a:r>
            <a:r>
              <a:rPr lang="ru-RU" dirty="0" err="1">
                <a:ea typeface="Roboto Light" panose="02000000000000000000" pitchFamily="2" charset="0"/>
                <a:cs typeface="Roboto Light" panose="02000000000000000000" pitchFamily="2" charset="0"/>
              </a:rPr>
              <a:t>деп</a:t>
            </a:r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. ПИ</a:t>
            </a:r>
          </a:p>
          <a:p>
            <a:pPr algn="r"/>
            <a:r>
              <a:rPr lang="ru-RU" dirty="0" err="1">
                <a:ea typeface="Roboto Light" panose="02000000000000000000" pitchFamily="2" charset="0"/>
                <a:cs typeface="Roboto Light" panose="02000000000000000000" pitchFamily="2" charset="0"/>
              </a:rPr>
              <a:t>Максименкова</a:t>
            </a:r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 Ольга Вениаминовна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612" y="278449"/>
            <a:ext cx="1973659" cy="191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56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10" name="Объект 15"/>
          <p:cNvSpPr>
            <a:spLocks noGrp="1"/>
          </p:cNvSpPr>
          <p:nvPr>
            <p:ph idx="1"/>
          </p:nvPr>
        </p:nvSpPr>
        <p:spPr>
          <a:xfrm>
            <a:off x="4749991" y="2326640"/>
            <a:ext cx="6428994" cy="376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Матч против компьютера</a:t>
            </a:r>
          </a:p>
        </p:txBody>
      </p:sp>
    </p:spTree>
    <p:extLst>
      <p:ext uri="{BB962C8B-B14F-4D97-AF65-F5344CB8AC3E}">
        <p14:creationId xmlns:p14="http://schemas.microsoft.com/office/powerpoint/2010/main" val="462023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электроник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</a:t>
            </a:r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проделанной работы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555" y="1104682"/>
            <a:ext cx="2567338" cy="4564154"/>
          </a:xfrm>
          <a:prstGeom prst="rect">
            <a:avLst/>
          </a:prstGeom>
        </p:spPr>
      </p:pic>
      <p:sp>
        <p:nvSpPr>
          <p:cNvPr id="12" name="Объект 15"/>
          <p:cNvSpPr txBox="1">
            <a:spLocks/>
          </p:cNvSpPr>
          <p:nvPr/>
        </p:nvSpPr>
        <p:spPr>
          <a:xfrm>
            <a:off x="4749991" y="2326640"/>
            <a:ext cx="64289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Изменение внешнего вида гусеницы</a:t>
            </a:r>
          </a:p>
        </p:txBody>
      </p:sp>
    </p:spTree>
    <p:extLst>
      <p:ext uri="{BB962C8B-B14F-4D97-AF65-F5344CB8AC3E}">
        <p14:creationId xmlns:p14="http://schemas.microsoft.com/office/powerpoint/2010/main" val="328314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электроник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9" name="Объект 15"/>
          <p:cNvSpPr>
            <a:spLocks noGrp="1"/>
          </p:cNvSpPr>
          <p:nvPr>
            <p:ph idx="1"/>
          </p:nvPr>
        </p:nvSpPr>
        <p:spPr>
          <a:xfrm>
            <a:off x="4749991" y="2326640"/>
            <a:ext cx="6428994" cy="3766185"/>
          </a:xfrm>
        </p:spPr>
        <p:txBody>
          <a:bodyPr>
            <a:normAutofit/>
          </a:bodyPr>
          <a:lstStyle/>
          <a:p>
            <a:r>
              <a:rPr lang="ru-RU" dirty="0"/>
              <a:t>Возможности </a:t>
            </a:r>
            <a:r>
              <a:rPr lang="en-US" dirty="0"/>
              <a:t>Play Games</a:t>
            </a:r>
            <a:endParaRPr lang="ru-RU" dirty="0"/>
          </a:p>
        </p:txBody>
      </p:sp>
      <p:grpSp>
        <p:nvGrpSpPr>
          <p:cNvPr id="5" name="Группа 4"/>
          <p:cNvGrpSpPr/>
          <p:nvPr>
            <p:custDataLst>
              <p:custData r:id="rId1"/>
            </p:custDataLst>
          </p:nvPr>
        </p:nvGrpSpPr>
        <p:grpSpPr>
          <a:xfrm>
            <a:off x="830660" y="1328632"/>
            <a:ext cx="1757680" cy="1401194"/>
            <a:chOff x="129290" y="1748408"/>
            <a:chExt cx="1757680" cy="140119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Игровые достижения</a:t>
              </a:r>
            </a:p>
          </p:txBody>
        </p:sp>
        <p:cxnSp>
          <p:nvCxnSpPr>
            <p:cNvPr id="7" name="Соединитель: уступ 6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>
            <p:custDataLst>
              <p:custData r:id="rId2"/>
            </p:custDataLst>
          </p:nvPr>
        </p:nvGrpSpPr>
        <p:grpSpPr>
          <a:xfrm>
            <a:off x="825579" y="2438551"/>
            <a:ext cx="1757680" cy="1401194"/>
            <a:chOff x="129290" y="1748408"/>
            <a:chExt cx="1757680" cy="140119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Входящие приглашения</a:t>
              </a:r>
            </a:p>
          </p:txBody>
        </p:sp>
        <p:cxnSp>
          <p:nvCxnSpPr>
            <p:cNvPr id="11" name="Соединитель: уступ 10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65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Демонстрация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537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ameplay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43"/>
            <a:ext cx="12192000" cy="6857458"/>
          </a:xfrm>
        </p:spPr>
      </p:pic>
    </p:spTree>
    <p:extLst>
      <p:ext uri="{BB962C8B-B14F-4D97-AF65-F5344CB8AC3E}">
        <p14:creationId xmlns:p14="http://schemas.microsoft.com/office/powerpoint/2010/main" val="296683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Количество девайсов на ОС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Android – Forbes, 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«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This Is How Google Keeps 1.4B Android Devices Safe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»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2"/>
              </a:rPr>
              <a:t>, Lee Mathews, 20.02.2017</a:t>
            </a:r>
            <a:endParaRPr lang="en-US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Доля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Android 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на рынке мобильных операционных систем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 – Digital trends, 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«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Have a smartphone? Chances are very high that it’s running Android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»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3"/>
              </a:rPr>
              <a:t>, Lulu Chang, 3.11.2016</a:t>
            </a:r>
            <a:endParaRPr lang="ru-RU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Количество приложений в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Google Play –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Statista, 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«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Number of apps available in leading app stores as of March 2017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  <a:hlinkClick r:id="rId4"/>
              </a:rPr>
              <a:t>»</a:t>
            </a:r>
            <a:endParaRPr lang="ru-RU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536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184" y="2470573"/>
            <a:ext cx="10772775" cy="1658198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593122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"/>
            <a:ext cx="7274561" cy="1658198"/>
          </a:xfrm>
        </p:spPr>
        <p:txBody>
          <a:bodyPr>
            <a:normAutofit/>
          </a:bodyPr>
          <a:lstStyle/>
          <a:p>
            <a:r>
              <a:rPr lang="ru-RU" sz="4000" dirty="0">
                <a:ea typeface="Roboto Light" panose="02000000000000000000" pitchFamily="2" charset="0"/>
                <a:cs typeface="Roboto Light" panose="02000000000000000000" pitchFamily="2" charset="0"/>
              </a:rPr>
              <a:t>Описание предметной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549121"/>
            <a:ext cx="7061200" cy="4770399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Назначение разработки: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Приложение представляет собой реализацию тетрадной игры «</a:t>
            </a:r>
            <a:r>
              <a:rPr lang="ru-RU" sz="2200" dirty="0" err="1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Змеегусеница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». Целевая аудитория – пользователи младшей возрастной группы.</a:t>
            </a:r>
          </a:p>
          <a:p>
            <a:endParaRPr lang="ru-RU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Актуальность разработки: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Игра способствует развитию базовых навыков тактического мышления, что делает ее не только занятным, но и полезным времяпрепровождением. Уже существующих аналогов данной игры найдено не было.</a:t>
            </a:r>
          </a:p>
          <a:p>
            <a:endParaRPr lang="ru-RU" dirty="0"/>
          </a:p>
        </p:txBody>
      </p:sp>
      <p:pic>
        <p:nvPicPr>
          <p:cNvPr id="7" name="Picture 4" descr="http://vedmochka.net/media/k2/items/cache/4e9a458c4df878b0926151b79ee6c997_X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0" r="9620"/>
          <a:stretch/>
        </p:blipFill>
        <p:spPr bwMode="auto">
          <a:xfrm>
            <a:off x="8114557" y="10"/>
            <a:ext cx="4077443" cy="68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276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"/>
            <a:ext cx="7274561" cy="1658198"/>
          </a:xfrm>
        </p:spPr>
        <p:txBody>
          <a:bodyPr>
            <a:normAutofit/>
          </a:bodyPr>
          <a:lstStyle/>
          <a:p>
            <a:r>
              <a:rPr lang="ru-RU" sz="4000" dirty="0">
                <a:ea typeface="Roboto Light" panose="02000000000000000000" pitchFamily="2" charset="0"/>
                <a:cs typeface="Roboto Light" panose="02000000000000000000" pitchFamily="2" charset="0"/>
              </a:rPr>
              <a:t>Описание правил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549121"/>
            <a:ext cx="7061200" cy="4770399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Вначале в прямоугольном поле размером 10х15 помещено начальное звено гусеницы – ее голова.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Два игрока должны по очереди достраивать свои звенья к концу гусеницы, но звенья можно добавлять в том случае, если они не касаются никакого другого уже существующего звена, кроме последнего. Изначально на ход даются 3 звена. Расставленные по полю яблоки увеличивают это число еще на 2 звена, если игрок поставит свое звено в клетку с одним из них.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Игра заканчивается, когда один из игроков не может сделать ход. Он проигрывает.</a:t>
            </a:r>
          </a:p>
          <a:p>
            <a:endParaRPr lang="ru-RU" sz="22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5" name="Рисунок 4" descr="Изображение выглядит как текст&#10;&#10;Описание создано с очень высокой степенью достоверности"/>
          <p:cNvPicPr>
            <a:picLocks noChangeAspect="1"/>
          </p:cNvPicPr>
          <p:nvPr/>
        </p:nvPicPr>
        <p:blipFill rotWithShape="1">
          <a:blip r:embed="rId2"/>
          <a:srcRect r="-3" b="250"/>
          <a:stretch/>
        </p:blipFill>
        <p:spPr>
          <a:xfrm>
            <a:off x="8114537" y="10"/>
            <a:ext cx="4077463" cy="68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1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"/>
            <a:ext cx="7274561" cy="1658198"/>
          </a:xfrm>
        </p:spPr>
        <p:txBody>
          <a:bodyPr>
            <a:normAutofit/>
          </a:bodyPr>
          <a:lstStyle/>
          <a:p>
            <a:r>
              <a:rPr lang="ru-RU" sz="4000" dirty="0">
                <a:ea typeface="Roboto Light" panose="02000000000000000000" pitchFamily="2" charset="0"/>
                <a:cs typeface="Roboto Light" panose="02000000000000000000" pitchFamily="2" charset="0"/>
              </a:rPr>
              <a:t>Цели и задачи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300480"/>
            <a:ext cx="11196320" cy="5313681"/>
          </a:xfrm>
        </p:spPr>
        <p:txBody>
          <a:bodyPr>
            <a:noAutofit/>
          </a:bodyPr>
          <a:lstStyle/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Цель: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Разработать приложение для игры в «</a:t>
            </a:r>
            <a:r>
              <a:rPr lang="ru-RU" sz="2200" dirty="0" err="1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Змеегусеницу</a:t>
            </a: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».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Задачи: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реализация режима игры для двух игроков на одном устройстве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разработка режима игры против компьютера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внедрение режима игры по сети</a:t>
            </a:r>
            <a:endParaRPr lang="en-US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создание всплывающих уведомлений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добавление возможности менять внешний вид игры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подключение игровых достижений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создание дизайна и интерфейса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добавление звукового сопровождения</a:t>
            </a:r>
          </a:p>
          <a:p>
            <a:endParaRPr lang="ru-RU" sz="22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337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"/>
            <a:ext cx="7274561" cy="1658198"/>
          </a:xfrm>
        </p:spPr>
        <p:txBody>
          <a:bodyPr>
            <a:normAutofit/>
          </a:bodyPr>
          <a:lstStyle/>
          <a:p>
            <a:r>
              <a:rPr lang="ru-RU" sz="4000" dirty="0">
                <a:ea typeface="Roboto Light" panose="02000000000000000000" pitchFamily="2" charset="0"/>
                <a:cs typeface="Roboto Light" panose="02000000000000000000" pitchFamily="2" charset="0"/>
              </a:rPr>
              <a:t>Технологии и инструменты реализации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549121"/>
            <a:ext cx="7061200" cy="4770399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ОС: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Android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Среда разработки: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Unity</a:t>
            </a:r>
          </a:p>
          <a:p>
            <a:r>
              <a:rPr lang="ru-RU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Игровые сервисы: </a:t>
            </a:r>
            <a:r>
              <a:rPr lang="en-US" sz="2200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Play Games</a:t>
            </a:r>
            <a:endParaRPr lang="ru-RU" sz="2200" dirty="0">
              <a:latin typeface="+mj-lt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sz="22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954" y="10"/>
            <a:ext cx="4071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909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"/>
            <a:ext cx="7274561" cy="1658198"/>
          </a:xfrm>
        </p:spPr>
        <p:txBody>
          <a:bodyPr>
            <a:normAutofit/>
          </a:bodyPr>
          <a:lstStyle/>
          <a:p>
            <a:r>
              <a:rPr lang="ru-RU" sz="4000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676656" y="2011680"/>
            <a:ext cx="6963665" cy="3766185"/>
          </a:xfrm>
        </p:spPr>
        <p:txBody>
          <a:bodyPr/>
          <a:lstStyle/>
          <a:p>
            <a:r>
              <a:rPr lang="ru-RU" dirty="0"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Все поставленные задачи полностью реализованы.</a:t>
            </a:r>
            <a:endParaRPr lang="ru-RU" dirty="0">
              <a:latin typeface="+mj-lt"/>
              <a:hlinkClick r:id="rId2"/>
            </a:endParaRPr>
          </a:p>
          <a:p>
            <a:r>
              <a:rPr lang="ru-RU" dirty="0">
                <a:latin typeface="+mj-lt"/>
                <a:hlinkClick r:id="rId2"/>
              </a:rPr>
              <a:t>Игра уже доступна для скачивания в </a:t>
            </a:r>
            <a:r>
              <a:rPr lang="en-US" dirty="0">
                <a:latin typeface="+mj-lt"/>
                <a:hlinkClick r:id="rId2"/>
              </a:rPr>
              <a:t>Google Play.</a:t>
            </a:r>
            <a:endParaRPr lang="ru-RU" dirty="0">
              <a:latin typeface="+mj-lt"/>
            </a:endParaRPr>
          </a:p>
        </p:txBody>
      </p:sp>
      <p:pic>
        <p:nvPicPr>
          <p:cNvPr id="19" name="Рисунок 18" descr="Изображение выглядит как снимок экран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954" y="10"/>
            <a:ext cx="4071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9" descr="Изображение выглядит как монитор, электроника, экран, внутренний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4749991" y="2326640"/>
            <a:ext cx="6428994" cy="3766185"/>
          </a:xfrm>
        </p:spPr>
        <p:txBody>
          <a:bodyPr>
            <a:normAutofit/>
          </a:bodyPr>
          <a:lstStyle/>
          <a:p>
            <a:r>
              <a:rPr lang="ru-RU" dirty="0"/>
              <a:t>Главное меню</a:t>
            </a:r>
          </a:p>
        </p:txBody>
      </p:sp>
      <p:grpSp>
        <p:nvGrpSpPr>
          <p:cNvPr id="42" name="Группа 41"/>
          <p:cNvGrpSpPr/>
          <p:nvPr>
            <p:custDataLst>
              <p:custData r:id="rId1"/>
            </p:custDataLst>
          </p:nvPr>
        </p:nvGrpSpPr>
        <p:grpSpPr>
          <a:xfrm>
            <a:off x="129290" y="1748408"/>
            <a:ext cx="1757680" cy="1401194"/>
            <a:chOff x="129290" y="1748408"/>
            <a:chExt cx="1757680" cy="140119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Изменение внешнего вида гусеницы</a:t>
              </a:r>
            </a:p>
          </p:txBody>
        </p:sp>
        <p:cxnSp>
          <p:nvCxnSpPr>
            <p:cNvPr id="21" name="Соединитель: уступ 20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>
            <p:custDataLst>
              <p:custData r:id="rId2"/>
            </p:custDataLst>
          </p:nvPr>
        </p:nvGrpSpPr>
        <p:grpSpPr>
          <a:xfrm>
            <a:off x="583593" y="2157730"/>
            <a:ext cx="1757680" cy="1401194"/>
            <a:chOff x="129290" y="1748408"/>
            <a:chExt cx="1757680" cy="1401194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Возможности игровых сервисов</a:t>
              </a:r>
            </a:p>
          </p:txBody>
        </p:sp>
        <p:cxnSp>
          <p:nvCxnSpPr>
            <p:cNvPr id="49" name="Соединитель: уступ 48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>
            <p:custDataLst>
              <p:custData r:id="rId3"/>
            </p:custDataLst>
          </p:nvPr>
        </p:nvGrpSpPr>
        <p:grpSpPr>
          <a:xfrm>
            <a:off x="1307520" y="2157731"/>
            <a:ext cx="1757680" cy="1401194"/>
            <a:chOff x="129290" y="1748408"/>
            <a:chExt cx="1757680" cy="1401194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Настройки</a:t>
              </a:r>
            </a:p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игры</a:t>
              </a:r>
            </a:p>
          </p:txBody>
        </p:sp>
        <p:cxnSp>
          <p:nvCxnSpPr>
            <p:cNvPr id="52" name="Соединитель: уступ 51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52"/>
          <p:cNvGrpSpPr/>
          <p:nvPr>
            <p:custDataLst>
              <p:custData r:id="rId4"/>
            </p:custDataLst>
          </p:nvPr>
        </p:nvGrpSpPr>
        <p:grpSpPr>
          <a:xfrm>
            <a:off x="1886970" y="1748408"/>
            <a:ext cx="1757680" cy="1401194"/>
            <a:chOff x="129290" y="1748408"/>
            <a:chExt cx="1757680" cy="1401194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Правила игры и полезные советы</a:t>
              </a:r>
            </a:p>
          </p:txBody>
        </p:sp>
        <p:cxnSp>
          <p:nvCxnSpPr>
            <p:cNvPr id="55" name="Соединитель: уступ 54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>
            <p:custDataLst>
              <p:custData r:id="rId5"/>
            </p:custDataLst>
          </p:nvPr>
        </p:nvGrpSpPr>
        <p:grpSpPr>
          <a:xfrm>
            <a:off x="708740" y="1047810"/>
            <a:ext cx="1757680" cy="1401194"/>
            <a:chOff x="129290" y="1748408"/>
            <a:chExt cx="1757680" cy="1401194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Начать</a:t>
              </a:r>
            </a:p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новую игру</a:t>
              </a:r>
            </a:p>
          </p:txBody>
        </p:sp>
        <p:cxnSp>
          <p:nvCxnSpPr>
            <p:cNvPr id="58" name="Соединитель: уступ 57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448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монитор, электроника, дисплей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27" name="Объект 15"/>
          <p:cNvSpPr>
            <a:spLocks noGrp="1"/>
          </p:cNvSpPr>
          <p:nvPr>
            <p:ph idx="1"/>
          </p:nvPr>
        </p:nvSpPr>
        <p:spPr>
          <a:xfrm>
            <a:off x="4749991" y="2326640"/>
            <a:ext cx="6428994" cy="3766185"/>
          </a:xfrm>
        </p:spPr>
        <p:txBody>
          <a:bodyPr>
            <a:normAutofit/>
          </a:bodyPr>
          <a:lstStyle/>
          <a:p>
            <a:r>
              <a:rPr lang="ru-RU" dirty="0"/>
              <a:t>Новая игра</a:t>
            </a:r>
          </a:p>
        </p:txBody>
      </p:sp>
      <p:grpSp>
        <p:nvGrpSpPr>
          <p:cNvPr id="28" name="Группа 27"/>
          <p:cNvGrpSpPr/>
          <p:nvPr>
            <p:custDataLst>
              <p:custData r:id="rId1"/>
            </p:custDataLst>
          </p:nvPr>
        </p:nvGrpSpPr>
        <p:grpSpPr>
          <a:xfrm>
            <a:off x="820170" y="1328632"/>
            <a:ext cx="1757680" cy="1401194"/>
            <a:chOff x="129290" y="1748408"/>
            <a:chExt cx="1757680" cy="140119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Игра на одном устройстве</a:t>
              </a:r>
            </a:p>
          </p:txBody>
        </p:sp>
        <p:cxnSp>
          <p:nvCxnSpPr>
            <p:cNvPr id="30" name="Соединитель: уступ 29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>
            <p:custDataLst>
              <p:custData r:id="rId2"/>
            </p:custDataLst>
          </p:nvPr>
        </p:nvGrpSpPr>
        <p:grpSpPr>
          <a:xfrm>
            <a:off x="815089" y="2206301"/>
            <a:ext cx="1757680" cy="1401194"/>
            <a:chOff x="129290" y="1748408"/>
            <a:chExt cx="1757680" cy="1401194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Игра с компьютером</a:t>
              </a:r>
            </a:p>
          </p:txBody>
        </p:sp>
        <p:cxnSp>
          <p:nvCxnSpPr>
            <p:cNvPr id="33" name="Соединитель: уступ 32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>
            <p:custDataLst>
              <p:custData r:id="rId3"/>
            </p:custDataLst>
          </p:nvPr>
        </p:nvGrpSpPr>
        <p:grpSpPr>
          <a:xfrm>
            <a:off x="810008" y="3083969"/>
            <a:ext cx="1757680" cy="1401194"/>
            <a:chOff x="129290" y="1748408"/>
            <a:chExt cx="1757680" cy="1401194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ea typeface="Roboto Light" panose="02000000000000000000" pitchFamily="2" charset="0"/>
                  <a:cs typeface="Roboto Light" panose="02000000000000000000" pitchFamily="2" charset="0"/>
                </a:rPr>
                <a:t>Игра по сети</a:t>
              </a:r>
            </a:p>
          </p:txBody>
        </p:sp>
        <p:cxnSp>
          <p:nvCxnSpPr>
            <p:cNvPr id="36" name="Соединитель: уступ 35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8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нимок экран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929" y="640831"/>
            <a:ext cx="2842590" cy="5573706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ru-RU" dirty="0">
                <a:ea typeface="Roboto Light" panose="02000000000000000000" pitchFamily="2" charset="0"/>
                <a:cs typeface="Roboto Light" panose="02000000000000000000" pitchFamily="2" charset="0"/>
              </a:rPr>
              <a:t>Обзор проделанной работы</a:t>
            </a:r>
          </a:p>
        </p:txBody>
      </p:sp>
      <p:sp>
        <p:nvSpPr>
          <p:cNvPr id="9" name="Объект 15"/>
          <p:cNvSpPr>
            <a:spLocks noGrp="1"/>
          </p:cNvSpPr>
          <p:nvPr>
            <p:ph idx="1"/>
          </p:nvPr>
        </p:nvSpPr>
        <p:spPr>
          <a:xfrm>
            <a:off x="4749991" y="2326640"/>
            <a:ext cx="6428994" cy="3766185"/>
          </a:xfrm>
        </p:spPr>
        <p:txBody>
          <a:bodyPr>
            <a:normAutofit/>
          </a:bodyPr>
          <a:lstStyle/>
          <a:p>
            <a:r>
              <a:rPr lang="ru-RU" dirty="0"/>
              <a:t>Создание сетевой игры</a:t>
            </a:r>
          </a:p>
        </p:txBody>
      </p:sp>
      <p:grpSp>
        <p:nvGrpSpPr>
          <p:cNvPr id="10" name="Группа 9"/>
          <p:cNvGrpSpPr/>
          <p:nvPr>
            <p:custDataLst>
              <p:custData r:id="rId1"/>
            </p:custDataLst>
          </p:nvPr>
        </p:nvGrpSpPr>
        <p:grpSpPr>
          <a:xfrm>
            <a:off x="2618490" y="1465687"/>
            <a:ext cx="1757680" cy="1384088"/>
            <a:chOff x="129290" y="1748408"/>
            <a:chExt cx="1757680" cy="138408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Автоматический подбор оппонента</a:t>
              </a:r>
            </a:p>
          </p:txBody>
        </p:sp>
        <p:cxnSp>
          <p:nvCxnSpPr>
            <p:cNvPr id="12" name="Соединитель: уступ 11"/>
            <p:cNvCxnSpPr>
              <a:cxnSpLocks/>
            </p:cNvCxnSpPr>
            <p:nvPr/>
          </p:nvCxnSpPr>
          <p:spPr>
            <a:xfrm rot="5400000">
              <a:off x="625204" y="2754650"/>
              <a:ext cx="565443" cy="190249"/>
            </a:xfrm>
            <a:prstGeom prst="bentConnector3">
              <a:avLst>
                <a:gd name="adj1" fmla="val 100311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>
            <p:custDataLst>
              <p:custData r:id="rId2"/>
            </p:custDataLst>
          </p:nvPr>
        </p:nvGrpSpPr>
        <p:grpSpPr>
          <a:xfrm>
            <a:off x="2618490" y="2043595"/>
            <a:ext cx="1757680" cy="1384089"/>
            <a:chOff x="134370" y="1748407"/>
            <a:chExt cx="1757680" cy="1384089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34370" y="1748407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Игроки поблизости</a:t>
              </a:r>
            </a:p>
          </p:txBody>
        </p:sp>
        <p:cxnSp>
          <p:nvCxnSpPr>
            <p:cNvPr id="17" name="Соединитель: уступ 16"/>
            <p:cNvCxnSpPr>
              <a:cxnSpLocks/>
            </p:cNvCxnSpPr>
            <p:nvPr/>
          </p:nvCxnSpPr>
          <p:spPr>
            <a:xfrm rot="5400000">
              <a:off x="625204" y="2754650"/>
              <a:ext cx="565443" cy="190249"/>
            </a:xfrm>
            <a:prstGeom prst="bentConnector3">
              <a:avLst>
                <a:gd name="adj1" fmla="val 100311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>
            <p:custDataLst>
              <p:custData r:id="rId3"/>
            </p:custDataLst>
          </p:nvPr>
        </p:nvGrpSpPr>
        <p:grpSpPr>
          <a:xfrm>
            <a:off x="2631710" y="2654407"/>
            <a:ext cx="1757680" cy="1384088"/>
            <a:chOff x="129290" y="1748408"/>
            <a:chExt cx="1757680" cy="138408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Друзья и недавние оппоненты</a:t>
              </a:r>
            </a:p>
          </p:txBody>
        </p:sp>
        <p:cxnSp>
          <p:nvCxnSpPr>
            <p:cNvPr id="20" name="Соединитель: уступ 19"/>
            <p:cNvCxnSpPr>
              <a:cxnSpLocks/>
            </p:cNvCxnSpPr>
            <p:nvPr/>
          </p:nvCxnSpPr>
          <p:spPr>
            <a:xfrm rot="5400000">
              <a:off x="625204" y="2754650"/>
              <a:ext cx="565443" cy="190249"/>
            </a:xfrm>
            <a:prstGeom prst="bentConnector3">
              <a:avLst>
                <a:gd name="adj1" fmla="val 100311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/>
          <p:cNvGrpSpPr/>
          <p:nvPr>
            <p:custDataLst>
              <p:custData r:id="rId4"/>
            </p:custDataLst>
          </p:nvPr>
        </p:nvGrpSpPr>
        <p:grpSpPr>
          <a:xfrm>
            <a:off x="1893128" y="108291"/>
            <a:ext cx="1757680" cy="1401194"/>
            <a:chOff x="129290" y="1748408"/>
            <a:chExt cx="1757680" cy="1401194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29290" y="1748408"/>
              <a:ext cx="1757680" cy="818646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Поиск</a:t>
              </a:r>
            </a:p>
          </p:txBody>
        </p:sp>
        <p:cxnSp>
          <p:nvCxnSpPr>
            <p:cNvPr id="27" name="Соединитель: уступ 26"/>
            <p:cNvCxnSpPr>
              <a:cxnSpLocks/>
            </p:cNvCxnSpPr>
            <p:nvPr/>
          </p:nvCxnSpPr>
          <p:spPr>
            <a:xfrm rot="16200000" flipH="1">
              <a:off x="822392" y="2747710"/>
              <a:ext cx="582549" cy="221235"/>
            </a:xfrm>
            <a:prstGeom prst="bentConnector3">
              <a:avLst>
                <a:gd name="adj1" fmla="val 10057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779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0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1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2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3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4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15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2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3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4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5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6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7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8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9.xml><?xml version="1.0" encoding="utf-8"?>
<Control xmlns="http://schemas.microsoft.com/VisualStudio/2011/storyboarding/control">
  <Id Name="35323966-4fc8-4f3b-bc5b-df28fa1df031" Revision="1" Stencil="System.MyShapes" StencilVersion="1.0"/>
</Control>
</file>

<file path=customXml/itemProps1.xml><?xml version="1.0" encoding="utf-8"?>
<ds:datastoreItem xmlns:ds="http://schemas.openxmlformats.org/officeDocument/2006/customXml" ds:itemID="{29DEC21E-2373-48A0-B0F8-9294255D2928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9C225F79-8E92-47D9-9BEF-03C2B9EEC62B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A2A52257-D21D-4F01-B13F-2FDAA5853744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47954381-6470-467B-9A3B-196162A5F64D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14AE4044-85F1-4DB2-AD1B-A6052B767B66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0B6C8654-A509-4145-8F90-28E13AB11B0C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6ADCF934-0FC3-4034-B2FB-D8C48685ABA9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C6D0D850-EA72-4ED4-834D-93EB38733E95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5651B22B-70F7-4863-A29C-17A0E0398D08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1A11168E-E7AC-42F9-93DD-7CA5C37CF975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193858DB-E34A-40DA-8A4D-6C1D4E46BFBD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8FB9F3BE-E543-4C6E-BD7F-5E3CD0DB2800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7DCB38A0-EBEE-4F71-B8E4-A75FA819C904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ECD461F0-BE1F-4C7D-BDA0-FFD107EF3B0D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7F421586-89B2-43AB-BA54-4AD5E5168458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1613</TotalTime>
  <Words>428</Words>
  <Application>Microsoft Office PowerPoint</Application>
  <PresentationFormat>Широкоэкранный</PresentationFormat>
  <Paragraphs>71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 Light</vt:lpstr>
      <vt:lpstr>Roboto Light</vt:lpstr>
      <vt:lpstr>Метрополия</vt:lpstr>
      <vt:lpstr>Департамент программной инженерии Курсовая работа  Мобильная игра «Змеегусеница» </vt:lpstr>
      <vt:lpstr>Описание предметной области</vt:lpstr>
      <vt:lpstr>Описание правил игры</vt:lpstr>
      <vt:lpstr>Цели и задачи работы</vt:lpstr>
      <vt:lpstr>Технологии и инструменты реализации</vt:lpstr>
      <vt:lpstr>Обзор проделанной работы</vt:lpstr>
      <vt:lpstr>Обзор проделанной работы</vt:lpstr>
      <vt:lpstr>Обзор проделанной работы</vt:lpstr>
      <vt:lpstr>Обзор проделанной работы</vt:lpstr>
      <vt:lpstr>Обзор проделанной работы</vt:lpstr>
      <vt:lpstr>Обзор проделанной работы</vt:lpstr>
      <vt:lpstr>Обзор проделанной работы</vt:lpstr>
      <vt:lpstr>Демонстрация</vt:lpstr>
      <vt:lpstr>Презентация PowerPoint</vt:lpstr>
      <vt:lpstr>Источники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программной инженерии Курсовая работа  Мобильная игра «Змеегусеница»</dc:title>
  <dc:creator>Петрова Александра Вячеславовна</dc:creator>
  <cp:lastModifiedBy>Петрова Александра Вячеславовна</cp:lastModifiedBy>
  <cp:revision>49</cp:revision>
  <dcterms:created xsi:type="dcterms:W3CDTF">2017-05-21T18:46:58Z</dcterms:created>
  <dcterms:modified xsi:type="dcterms:W3CDTF">2017-06-11T13:18:16Z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