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1" r:id="rId3"/>
    <p:sldId id="259" r:id="rId4"/>
    <p:sldId id="261" r:id="rId5"/>
    <p:sldId id="267" r:id="rId6"/>
    <p:sldId id="264" r:id="rId7"/>
    <p:sldId id="265" r:id="rId8"/>
    <p:sldId id="262" r:id="rId9"/>
    <p:sldId id="263" r:id="rId10"/>
    <p:sldId id="268" r:id="rId11"/>
    <p:sldId id="266" r:id="rId12"/>
    <p:sldId id="269" r:id="rId13"/>
    <p:sldId id="25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fy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7-21T09:59:54.842" idx="1">
    <p:pos x="5380" y="25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FE2A8-858A-4637-A05E-E50512BAD9A1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D6C86-8D76-4FB7-B9E9-C0C1E29BA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2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EAD25DA-D9EC-4A85-BB65-630895E181CA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ED4285-AE9B-42C9-84AE-EA7C834BE49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380898-3720-4A31-9F8D-5F60C41C38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4632" cy="2763739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 и общежитие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эко-социальные </a:t>
            </a:r>
            <a:r>
              <a:rPr lang="ru-RU" dirty="0"/>
              <a:t>ресурсы поддержания психологического здоровья студентов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512768" cy="29523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Нартова-</a:t>
            </a:r>
            <a:r>
              <a:rPr lang="ru-RU" dirty="0" err="1">
                <a:solidFill>
                  <a:schemeClr val="tx1"/>
                </a:solidFill>
              </a:rPr>
              <a:t>Бочавер</a:t>
            </a:r>
            <a:r>
              <a:rPr lang="ru-RU" dirty="0">
                <a:solidFill>
                  <a:schemeClr val="tx1"/>
                </a:solidFill>
              </a:rPr>
              <a:t> Софья </a:t>
            </a:r>
            <a:r>
              <a:rPr lang="ru-RU" dirty="0" err="1">
                <a:solidFill>
                  <a:schemeClr val="tx1"/>
                </a:solidFill>
              </a:rPr>
              <a:t>Кимовна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Доктор психол. наук, профессор департамента </a:t>
            </a:r>
            <a:r>
              <a:rPr lang="ru-RU" dirty="0" smtClean="0">
                <a:solidFill>
                  <a:schemeClr val="tx1"/>
                </a:solidFill>
              </a:rPr>
              <a:t>психологии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Круглый стол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«Арендное жилье для студентов: зарубежный и российский опыт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16 марта 2017 года, НИУ ВШЭ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11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МЕТОДЫ ИССЛЕДОВАНИЯ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6820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>
            <a:noAutofit/>
          </a:bodyPr>
          <a:lstStyle/>
          <a:p>
            <a:r>
              <a:rPr lang="ru-RU" sz="3400" dirty="0" smtClean="0"/>
              <a:t>Опросник </a:t>
            </a:r>
            <a:r>
              <a:rPr lang="ru-RU" sz="3400" dirty="0" smtClean="0"/>
              <a:t>Функциональность домашней среды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68760"/>
            <a:ext cx="9108504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dk1"/>
                </a:solidFill>
              </a:rPr>
              <a:t>Изучение </a:t>
            </a:r>
            <a:r>
              <a:rPr lang="ru-RU" sz="2200" dirty="0">
                <a:solidFill>
                  <a:schemeClr val="dk1"/>
                </a:solidFill>
              </a:rPr>
              <a:t>функциональных характеристик </a:t>
            </a:r>
            <a:r>
              <a:rPr lang="ru-RU" sz="2200" dirty="0" smtClean="0">
                <a:solidFill>
                  <a:schemeClr val="dk1"/>
                </a:solidFill>
              </a:rPr>
              <a:t>дома</a:t>
            </a:r>
            <a:endParaRPr lang="ru-RU" sz="2200" dirty="0"/>
          </a:p>
          <a:p>
            <a:pPr marL="0" indent="0">
              <a:buNone/>
            </a:pPr>
            <a:r>
              <a:rPr lang="ru-RU" sz="2200" i="1" dirty="0" smtClean="0"/>
              <a:t>4 шкалы</a:t>
            </a:r>
          </a:p>
          <a:p>
            <a:pPr marL="0" indent="0">
              <a:buNone/>
            </a:pPr>
            <a:r>
              <a:rPr lang="ru-RU" sz="2200" b="1" i="1" dirty="0" smtClean="0"/>
              <a:t>Прагматичность:</a:t>
            </a:r>
            <a:r>
              <a:rPr lang="ru-RU" sz="2200" dirty="0" smtClean="0"/>
              <a:t> </a:t>
            </a:r>
            <a:r>
              <a:rPr lang="ru-RU" sz="2200" dirty="0"/>
              <a:t>простые повседневные функции, без которых дом становится </a:t>
            </a:r>
            <a:r>
              <a:rPr lang="ru-RU" sz="2200" dirty="0" smtClean="0"/>
              <a:t>неудобным</a:t>
            </a:r>
          </a:p>
          <a:p>
            <a:pPr marL="0" indent="0">
              <a:buNone/>
            </a:pPr>
            <a:r>
              <a:rPr lang="ru-RU" sz="2200" b="1" i="1" dirty="0" smtClean="0"/>
              <a:t>Развитие</a:t>
            </a:r>
            <a:r>
              <a:rPr lang="ru-RU" sz="2200" i="1" dirty="0" smtClean="0"/>
              <a:t>:</a:t>
            </a:r>
            <a:r>
              <a:rPr lang="ru-RU" sz="2200" dirty="0" smtClean="0"/>
              <a:t> утверждения </a:t>
            </a:r>
            <a:r>
              <a:rPr lang="ru-RU" sz="2200" dirty="0"/>
              <a:t>о свойствах дома, которые стимулируют человека к развитию и снабжают его сенсорной, когнитивной, социальной </a:t>
            </a:r>
            <a:r>
              <a:rPr lang="ru-RU" sz="2200" dirty="0" smtClean="0"/>
              <a:t>информацией</a:t>
            </a:r>
          </a:p>
          <a:p>
            <a:pPr marL="0" indent="0">
              <a:buNone/>
            </a:pPr>
            <a:r>
              <a:rPr lang="ru-RU" sz="2200" b="1" i="1" dirty="0" smtClean="0"/>
              <a:t>Стабильность: </a:t>
            </a:r>
            <a:r>
              <a:rPr lang="ru-RU" sz="2200" b="1" dirty="0" smtClean="0"/>
              <a:t> </a:t>
            </a:r>
            <a:r>
              <a:rPr lang="ru-RU" sz="2200" dirty="0" smtClean="0"/>
              <a:t>обеспечивает </a:t>
            </a:r>
            <a:r>
              <a:rPr lang="ru-RU" sz="2200" dirty="0"/>
              <a:t>психологическую и физическую стабильность, узнаваемость и предсказуемость среды, дает чувство защищенности и общего </a:t>
            </a:r>
            <a:r>
              <a:rPr lang="ru-RU" sz="2200" dirty="0" smtClean="0"/>
              <a:t>комфорта</a:t>
            </a:r>
          </a:p>
          <a:p>
            <a:pPr marL="0" indent="0">
              <a:buNone/>
            </a:pPr>
            <a:r>
              <a:rPr lang="ru-RU" sz="2200" b="1" i="1" dirty="0" smtClean="0"/>
              <a:t>Защищенность:</a:t>
            </a:r>
            <a:r>
              <a:rPr lang="ru-RU" sz="2200" i="1" dirty="0" smtClean="0"/>
              <a:t> </a:t>
            </a:r>
            <a:r>
              <a:rPr lang="ru-RU" sz="2200" dirty="0" smtClean="0"/>
              <a:t> </a:t>
            </a:r>
            <a:r>
              <a:rPr lang="ru-RU" sz="2200" dirty="0"/>
              <a:t>описывает, как жилище поддерживает </a:t>
            </a:r>
            <a:r>
              <a:rPr lang="ru-RU" sz="2200" dirty="0" err="1"/>
              <a:t>самопрезентацию</a:t>
            </a:r>
            <a:r>
              <a:rPr lang="ru-RU" sz="2200" dirty="0"/>
              <a:t> человека в социальном пространстве, экспозицию его статуса и власти.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Примеры </a:t>
            </a:r>
            <a:r>
              <a:rPr lang="ru-RU" sz="2200" dirty="0"/>
              <a:t>утверждений: </a:t>
            </a:r>
            <a:r>
              <a:rPr lang="ru-RU" sz="2200" dirty="0" smtClean="0"/>
              <a:t>«Мой дом… безопасен, представляет </a:t>
            </a:r>
            <a:r>
              <a:rPr lang="ru-RU" sz="2200" dirty="0"/>
              <a:t>мою жизненную </a:t>
            </a:r>
            <a:r>
              <a:rPr lang="ru-RU" sz="2200" dirty="0" smtClean="0"/>
              <a:t>философию, дает </a:t>
            </a:r>
            <a:r>
              <a:rPr lang="ru-RU" sz="2200" dirty="0"/>
              <a:t>возможность смотреть </a:t>
            </a:r>
            <a:r>
              <a:rPr lang="ru-RU" sz="2200" dirty="0" smtClean="0"/>
              <a:t>фильмы…».</a:t>
            </a:r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8629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247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Опросник Релевантность домашней среды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chemeClr val="dk1"/>
                </a:solidFill>
              </a:rPr>
              <a:t>Изучает значимые </a:t>
            </a:r>
            <a:r>
              <a:rPr lang="ru-RU" sz="5500" dirty="0">
                <a:solidFill>
                  <a:schemeClr val="dk1"/>
                </a:solidFill>
              </a:rPr>
              <a:t>для обитателя </a:t>
            </a:r>
            <a:r>
              <a:rPr lang="ru-RU" sz="5500" dirty="0" smtClean="0">
                <a:solidFill>
                  <a:schemeClr val="dk1"/>
                </a:solidFill>
              </a:rPr>
              <a:t>характеристики дома</a:t>
            </a:r>
          </a:p>
          <a:p>
            <a:pPr marL="0" indent="0">
              <a:buNone/>
            </a:pPr>
            <a:r>
              <a:rPr lang="ru-RU" sz="5500" dirty="0" smtClean="0">
                <a:solidFill>
                  <a:schemeClr val="dk1"/>
                </a:solidFill>
              </a:rPr>
              <a:t>7 шкал</a:t>
            </a:r>
          </a:p>
          <a:p>
            <a:pPr marL="0" indent="0">
              <a:buNone/>
            </a:pPr>
            <a:r>
              <a:rPr lang="ru-RU" sz="5500" b="1" i="1" dirty="0"/>
              <a:t>Управление домашней средой</a:t>
            </a:r>
            <a:r>
              <a:rPr lang="ru-RU" sz="5500" b="1" dirty="0"/>
              <a:t> </a:t>
            </a:r>
            <a:r>
              <a:rPr lang="ru-RU" sz="5500" dirty="0"/>
              <a:t>определяет возможность контролирования и предсказания средовых </a:t>
            </a:r>
            <a:r>
              <a:rPr lang="ru-RU" sz="5500" dirty="0" smtClean="0"/>
              <a:t>сигналов</a:t>
            </a:r>
          </a:p>
          <a:p>
            <a:pPr marL="0" indent="0">
              <a:buNone/>
            </a:pPr>
            <a:r>
              <a:rPr lang="ru-RU" sz="5500" b="1" i="1" dirty="0" err="1" smtClean="0"/>
              <a:t>Ресурсность</a:t>
            </a:r>
            <a:r>
              <a:rPr lang="ru-RU" sz="5500" dirty="0" smtClean="0"/>
              <a:t> </a:t>
            </a:r>
            <a:r>
              <a:rPr lang="ru-RU" sz="5500" dirty="0"/>
              <a:t>включает в себя конструкты, связанные с ощущением поддержки и стабильности в </a:t>
            </a:r>
            <a:r>
              <a:rPr lang="ru-RU" sz="5500" dirty="0" smtClean="0"/>
              <a:t>доме</a:t>
            </a:r>
          </a:p>
          <a:p>
            <a:pPr marL="0" indent="0">
              <a:buNone/>
            </a:pPr>
            <a:r>
              <a:rPr lang="ru-RU" sz="5500" b="1" i="1" dirty="0" err="1" smtClean="0"/>
              <a:t>Самопрезентация</a:t>
            </a:r>
            <a:r>
              <a:rPr lang="ru-RU" sz="5500" b="1" dirty="0" smtClean="0"/>
              <a:t> </a:t>
            </a:r>
            <a:r>
              <a:rPr lang="ru-RU" sz="5500" dirty="0"/>
              <a:t>подразумевает возможность проявить дома свои индивидуальные и социальные </a:t>
            </a:r>
            <a:r>
              <a:rPr lang="ru-RU" sz="5500" dirty="0" smtClean="0"/>
              <a:t>особенности</a:t>
            </a:r>
          </a:p>
          <a:p>
            <a:pPr marL="0" indent="0">
              <a:buNone/>
            </a:pPr>
            <a:r>
              <a:rPr lang="ru-RU" sz="5500" b="1" i="1" dirty="0" smtClean="0"/>
              <a:t>Эргономичность</a:t>
            </a:r>
            <a:r>
              <a:rPr lang="ru-RU" sz="5500" dirty="0" smtClean="0"/>
              <a:t> </a:t>
            </a:r>
            <a:r>
              <a:rPr lang="ru-RU" sz="5500" dirty="0"/>
              <a:t>дает оценку тому, насколько респондент считает свой дом удобным в </a:t>
            </a:r>
            <a:r>
              <a:rPr lang="ru-RU" sz="5500" dirty="0" smtClean="0"/>
              <a:t>использовании</a:t>
            </a:r>
          </a:p>
          <a:p>
            <a:pPr marL="0" indent="0">
              <a:buNone/>
            </a:pPr>
            <a:r>
              <a:rPr lang="ru-RU" sz="5500" b="1" i="1" dirty="0" smtClean="0"/>
              <a:t>Отчужденность</a:t>
            </a:r>
            <a:r>
              <a:rPr lang="ru-RU" sz="5500" dirty="0" smtClean="0"/>
              <a:t> </a:t>
            </a:r>
            <a:r>
              <a:rPr lang="ru-RU" sz="5500" dirty="0"/>
              <a:t>отражает неприятие своего домашнего пространства, ощущение дискомфорта в доме, что приводит к нежеланию человека возвращаться </a:t>
            </a:r>
            <a:r>
              <a:rPr lang="ru-RU" sz="5500" dirty="0" smtClean="0"/>
              <a:t>домой</a:t>
            </a:r>
          </a:p>
          <a:p>
            <a:pPr marL="0" indent="0">
              <a:buNone/>
            </a:pPr>
            <a:r>
              <a:rPr lang="ru-RU" sz="5500" b="1" i="1" dirty="0" smtClean="0"/>
              <a:t>Пластичность</a:t>
            </a:r>
            <a:r>
              <a:rPr lang="ru-RU" sz="5500" dirty="0" smtClean="0"/>
              <a:t> </a:t>
            </a:r>
            <a:r>
              <a:rPr lang="ru-RU" sz="5500" dirty="0"/>
              <a:t>определяет возможность среды быть динамичной и позволять что-либо в ней </a:t>
            </a:r>
            <a:r>
              <a:rPr lang="ru-RU" sz="5500" dirty="0" smtClean="0"/>
              <a:t>преобразовать</a:t>
            </a:r>
          </a:p>
          <a:p>
            <a:pPr marL="0" indent="0">
              <a:buNone/>
            </a:pPr>
            <a:r>
              <a:rPr lang="ru-RU" sz="5500" b="1" i="1" dirty="0" smtClean="0"/>
              <a:t>Историчность</a:t>
            </a:r>
            <a:r>
              <a:rPr lang="ru-RU" sz="5500" dirty="0" smtClean="0"/>
              <a:t> </a:t>
            </a:r>
            <a:r>
              <a:rPr lang="ru-RU" sz="5500" dirty="0"/>
              <a:t>раскрывает связь с историей семьи, личности и с прошлым в целом. </a:t>
            </a:r>
            <a:endParaRPr lang="ru-RU" sz="5500" dirty="0" smtClean="0"/>
          </a:p>
          <a:p>
            <a:pPr marL="0" indent="0">
              <a:buNone/>
            </a:pPr>
            <a:endParaRPr lang="ru-RU" sz="5500" dirty="0"/>
          </a:p>
          <a:p>
            <a:pPr marL="0" indent="0">
              <a:buNone/>
            </a:pPr>
            <a:r>
              <a:rPr lang="ru-RU" sz="5500" dirty="0" smtClean="0"/>
              <a:t>Примеры </a:t>
            </a:r>
            <a:r>
              <a:rPr lang="ru-RU" sz="5500" dirty="0"/>
              <a:t>утверждений: «Мой дом меняется вместе со мной», «Дома мне не удается почитать, потому что постоянно кто-то или что-то мешает» (отрицательное), «Дома я могу делать все, что захочу: рисовать, ничего не делать, разговаривать по телефону». </a:t>
            </a:r>
            <a:endParaRPr lang="ru-RU" sz="5500" dirty="0" smtClean="0">
              <a:effectLst/>
            </a:endParaRPr>
          </a:p>
          <a:p>
            <a:pPr marL="0" indent="0">
              <a:buNone/>
            </a:pPr>
            <a:endParaRPr lang="ru-RU" sz="5500" dirty="0">
              <a:solidFill>
                <a:schemeClr val="dk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3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dirty="0" smtClean="0"/>
              <a:t>Показатели благополучия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Шкала </a:t>
            </a:r>
            <a:r>
              <a:rPr lang="ru-RU" dirty="0"/>
              <a:t>психологического благополучия </a:t>
            </a:r>
            <a:r>
              <a:rPr lang="ru-RU" dirty="0" err="1" smtClean="0"/>
              <a:t>Варвик</a:t>
            </a:r>
            <a:r>
              <a:rPr lang="ru-RU" dirty="0" smtClean="0"/>
              <a:t>-Эдинбург</a:t>
            </a:r>
          </a:p>
          <a:p>
            <a:pPr marL="0" indent="0">
              <a:buNone/>
            </a:pPr>
            <a:r>
              <a:rPr lang="ru-RU" dirty="0" smtClean="0"/>
              <a:t>Шкала </a:t>
            </a:r>
            <a:r>
              <a:rPr lang="ru-RU" dirty="0"/>
              <a:t>самоуважения Розенберга в адаптации </a:t>
            </a:r>
            <a:r>
              <a:rPr lang="ru-RU" dirty="0" err="1" smtClean="0"/>
              <a:t>А.М.Прихожан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Шкала </a:t>
            </a:r>
            <a:r>
              <a:rPr lang="ru-RU" dirty="0"/>
              <a:t>устойчивости </a:t>
            </a:r>
            <a:r>
              <a:rPr lang="ru-RU" dirty="0" err="1" smtClean="0"/>
              <a:t>Коннор-Дэвидсона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Шкала депрессии (Отсутствие </a:t>
            </a:r>
            <a:r>
              <a:rPr lang="ru-RU" dirty="0"/>
              <a:t>позитивных эмоций, Печаль, </a:t>
            </a:r>
            <a:r>
              <a:rPr lang="ru-RU" dirty="0" err="1" smtClean="0"/>
              <a:t>Соматизация</a:t>
            </a:r>
            <a:r>
              <a:rPr lang="ru-RU" dirty="0" smtClean="0"/>
              <a:t>, </a:t>
            </a:r>
            <a:r>
              <a:rPr lang="ru-RU" dirty="0"/>
              <a:t>Межличностные </a:t>
            </a:r>
            <a:r>
              <a:rPr lang="ru-RU" dirty="0" smtClean="0"/>
              <a:t>проблемы)</a:t>
            </a:r>
          </a:p>
          <a:p>
            <a:pPr marL="0" indent="0">
              <a:buNone/>
            </a:pPr>
            <a:r>
              <a:rPr lang="ru-RU" dirty="0" smtClean="0"/>
              <a:t>Краткая форма </a:t>
            </a:r>
            <a:r>
              <a:rPr lang="ru-RU" dirty="0"/>
              <a:t>оценки позитивного и негативного аффекта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Прихожан</a:t>
            </a:r>
            <a:r>
              <a:rPr lang="ru-RU" dirty="0"/>
              <a:t>, 2002; </a:t>
            </a:r>
            <a:r>
              <a:rPr lang="ru-RU" dirty="0" err="1"/>
              <a:t>Campbell-Sills</a:t>
            </a:r>
            <a:r>
              <a:rPr lang="ru-RU" dirty="0"/>
              <a:t>, </a:t>
            </a:r>
            <a:r>
              <a:rPr lang="ru-RU" dirty="0" err="1"/>
              <a:t>Stein</a:t>
            </a:r>
            <a:r>
              <a:rPr lang="ru-RU" dirty="0"/>
              <a:t>, 2007; </a:t>
            </a:r>
            <a:r>
              <a:rPr lang="en-US" dirty="0"/>
              <a:t>Tennant et al</a:t>
            </a:r>
            <a:r>
              <a:rPr lang="ru-RU" dirty="0"/>
              <a:t>., 2007; </a:t>
            </a:r>
            <a:r>
              <a:rPr lang="en-US" dirty="0"/>
              <a:t>Thompson</a:t>
            </a:r>
            <a:r>
              <a:rPr lang="ru-RU" dirty="0"/>
              <a:t>, 2007; </a:t>
            </a:r>
            <a:r>
              <a:rPr lang="en-US" dirty="0" err="1"/>
              <a:t>Radloff</a:t>
            </a:r>
            <a:r>
              <a:rPr lang="ru-RU" dirty="0"/>
              <a:t>, </a:t>
            </a:r>
            <a:r>
              <a:rPr lang="ru-RU" dirty="0" smtClean="0"/>
              <a:t>1977.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4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6000" dirty="0" smtClean="0"/>
              <a:t>РЕЗУЛЬТАТЫ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3268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09160" cy="1181154"/>
          </a:xfrm>
        </p:spPr>
        <p:txBody>
          <a:bodyPr>
            <a:normAutofit/>
          </a:bodyPr>
          <a:lstStyle/>
          <a:p>
            <a:r>
              <a:rPr lang="ru-RU" sz="3200" dirty="0"/>
              <a:t>Показатели дружественности домашней среды у студентов из регионов и москвичей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03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SOFIA\ИПРАН-2016\Безопасность\Рисунок_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3810"/>
            <a:ext cx="8521128" cy="48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6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5121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Вклад </a:t>
            </a:r>
            <a:r>
              <a:rPr lang="ru-RU" sz="2800" dirty="0"/>
              <a:t>(β) характеристик дома в параметры </a:t>
            </a:r>
            <a:r>
              <a:rPr lang="ru-RU" sz="2800" dirty="0" smtClean="0"/>
              <a:t>психологического благополучия иногородних </a:t>
            </a:r>
            <a:r>
              <a:rPr lang="ru-RU" sz="2800" dirty="0"/>
              <a:t>студентов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SOFIA\ИПРАН-2016\Безопасность\Рисунок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67645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2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Вклад </a:t>
            </a:r>
            <a:r>
              <a:rPr lang="ru-RU" sz="2800" dirty="0"/>
              <a:t>(β) характеристик дома в параметры </a:t>
            </a:r>
            <a:r>
              <a:rPr lang="ru-RU" sz="2800" dirty="0" smtClean="0"/>
              <a:t>психологического благополучия </a:t>
            </a:r>
            <a:r>
              <a:rPr lang="ru-RU" sz="2800" dirty="0"/>
              <a:t>студентов-москвичей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SOFIA\ИПРАН-2016\Безопасность\Рисунок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2926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Вклад </a:t>
            </a:r>
            <a:r>
              <a:rPr lang="ru-RU" sz="2800" dirty="0"/>
              <a:t>(β) характеристик дома в параметры </a:t>
            </a:r>
            <a:r>
              <a:rPr lang="ru-RU" sz="2800" dirty="0" smtClean="0"/>
              <a:t>психологического благополучия иногородних </a:t>
            </a:r>
            <a:r>
              <a:rPr lang="ru-RU" sz="2800" dirty="0"/>
              <a:t>юношей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SOFIA\ИПРАН-2016\Безопасность\Рисунок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9" y="1916832"/>
            <a:ext cx="8136961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4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361040" cy="10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Вклад </a:t>
            </a:r>
            <a:r>
              <a:rPr lang="ru-RU" sz="2800" dirty="0"/>
              <a:t>(β) </a:t>
            </a:r>
            <a:r>
              <a:rPr lang="ru-RU" sz="2800" dirty="0" smtClean="0"/>
              <a:t>характеристик дома </a:t>
            </a:r>
            <a:r>
              <a:rPr lang="ru-RU" sz="2800" dirty="0"/>
              <a:t>в параметры </a:t>
            </a:r>
            <a:r>
              <a:rPr lang="ru-RU" sz="2800" dirty="0" smtClean="0"/>
              <a:t>психологического благополучия </a:t>
            </a:r>
            <a:r>
              <a:rPr lang="ru-RU" sz="2800" dirty="0"/>
              <a:t>иногородних девушек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SOFIA\ИПРАН-2016\Безопасность\Рисунок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6" y="1628800"/>
            <a:ext cx="825760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2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404813"/>
            <a:ext cx="8640960" cy="1216025"/>
          </a:xfrm>
        </p:spPr>
        <p:txBody>
          <a:bodyPr/>
          <a:lstStyle/>
          <a:p>
            <a:r>
              <a:rPr lang="ru-RU" sz="3200" b="1" dirty="0"/>
              <a:t>Книги о </a:t>
            </a:r>
            <a:r>
              <a:rPr lang="ru-RU" sz="3200" b="1" dirty="0" smtClean="0"/>
              <a:t>жизненном пространстве </a:t>
            </a:r>
            <a:r>
              <a:rPr lang="ru-RU" sz="3200" b="1" dirty="0"/>
              <a:t>личности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11188" y="4724400"/>
          <a:ext cx="7921624" cy="1335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85"/>
                <a:gridCol w="1980613"/>
                <a:gridCol w="1980613"/>
                <a:gridCol w="1980613"/>
              </a:tblGrid>
              <a:tr h="133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1016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1016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</a:tr>
            </a:tbl>
          </a:graphicData>
        </a:graphic>
      </p:graphicFrame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CD46CC8-9344-4D7F-9725-F7199D8BB1DE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 idx="4294967295"/>
          </p:nvPr>
        </p:nvGraphicFramePr>
        <p:xfrm>
          <a:off x="0" y="1906588"/>
          <a:ext cx="7921624" cy="1463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85"/>
                <a:gridCol w="1980613"/>
                <a:gridCol w="1980613"/>
                <a:gridCol w="1980613"/>
              </a:tblGrid>
              <a:tr h="146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1016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1016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</a:tr>
            </a:tbl>
          </a:graphicData>
        </a:graphic>
      </p:graphicFrame>
      <p:pic>
        <p:nvPicPr>
          <p:cNvPr id="4112" name="Рисунок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7" y="2492896"/>
            <a:ext cx="1962912" cy="2816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Рисунок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2987"/>
            <a:ext cx="2063115" cy="31356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Рисунок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1835"/>
            <a:ext cx="1936703" cy="27874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Рисунок 24" descr="D:\SOFIA\GENES\genesis_2010\Психол_простр\16_03_11\ziznen_prostr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92987"/>
            <a:ext cx="1635125" cy="264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Вклад </a:t>
            </a:r>
            <a:r>
              <a:rPr lang="ru-RU" sz="2800" dirty="0"/>
              <a:t>(β) </a:t>
            </a:r>
            <a:r>
              <a:rPr lang="ru-RU" sz="2800" dirty="0" smtClean="0"/>
              <a:t>характеристик </a:t>
            </a:r>
            <a:r>
              <a:rPr lang="ru-RU" sz="2800" dirty="0"/>
              <a:t>дома в параметры </a:t>
            </a:r>
            <a:r>
              <a:rPr lang="ru-RU" sz="2800" dirty="0" smtClean="0"/>
              <a:t>психологического благополучия юношей-москвичей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SOFIA\ИПРАН-2016\Безопасность\Рисунок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6" y="1484784"/>
            <a:ext cx="8329616" cy="55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468544" cy="12961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Вклад </a:t>
            </a:r>
            <a:r>
              <a:rPr lang="ru-RU" sz="3600" dirty="0"/>
              <a:t>(β) характеристик </a:t>
            </a:r>
            <a:r>
              <a:rPr lang="ru-RU" sz="3100" dirty="0"/>
              <a:t>дома в параметры </a:t>
            </a:r>
            <a:r>
              <a:rPr lang="ru-RU" sz="3100" dirty="0" smtClean="0"/>
              <a:t>психологического благополучия девушек-москвичек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SOFIA\ИПРАН-2016\Безопасность\Рисунок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49903"/>
            <a:ext cx="8424936" cy="59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8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Уровень психологического благополучия студентов, проживающих дома и в общежитии, не различается</a:t>
            </a:r>
          </a:p>
          <a:p>
            <a:r>
              <a:rPr lang="ru-RU" dirty="0" smtClean="0"/>
              <a:t>Домашняя среда воспринимается более дружественной студентами-москвичами</a:t>
            </a:r>
          </a:p>
          <a:p>
            <a:r>
              <a:rPr lang="ru-RU" dirty="0" smtClean="0"/>
              <a:t>Среди иногородних студентов общежитие обладает более выраженной ресурсной функцией у девушек по сравнению с юношами</a:t>
            </a:r>
          </a:p>
          <a:p>
            <a:r>
              <a:rPr lang="ru-RU" dirty="0" smtClean="0"/>
              <a:t>Общежитие в целом представляет собой менее существенный </a:t>
            </a:r>
            <a:r>
              <a:rPr lang="ru-RU" dirty="0" err="1" smtClean="0"/>
              <a:t>экосоциальный</a:t>
            </a:r>
            <a:r>
              <a:rPr lang="ru-RU" dirty="0" smtClean="0"/>
              <a:t> ресурс благополучия по сравнению с домом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4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3982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в университет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Существенное жизненное событие, сопровождающееся изменениями стиля жизни молодых людей:</a:t>
            </a:r>
          </a:p>
          <a:p>
            <a:pPr>
              <a:buFontTx/>
              <a:buChar char="-"/>
            </a:pPr>
            <a:r>
              <a:rPr lang="ru-RU" dirty="0" smtClean="0"/>
              <a:t>Сепарация от родителей</a:t>
            </a:r>
          </a:p>
          <a:p>
            <a:pPr>
              <a:buFontTx/>
              <a:buChar char="-"/>
            </a:pPr>
            <a:r>
              <a:rPr lang="ru-RU" dirty="0" smtClean="0"/>
              <a:t>Изменение круга значимых других</a:t>
            </a:r>
          </a:p>
          <a:p>
            <a:pPr>
              <a:buFontTx/>
              <a:buChar char="-"/>
            </a:pPr>
            <a:r>
              <a:rPr lang="ru-RU" dirty="0" smtClean="0"/>
              <a:t>Изменение образа жизни в сторону усиления внутреннего контроля и самоорганизации</a:t>
            </a:r>
          </a:p>
          <a:p>
            <a:pPr>
              <a:buFontTx/>
              <a:buChar char="-"/>
            </a:pPr>
            <a:r>
              <a:rPr lang="ru-RU" dirty="0" smtClean="0"/>
              <a:t>Изменение места жительства, страны, языка общения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6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Психологическое благополучие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Устойчивое состояние, сопровождающееся хорошей продуктивностью, переживанием наполненности и осмысленности жизни и позитивным </a:t>
            </a:r>
            <a:r>
              <a:rPr lang="ru-RU" dirty="0" err="1" smtClean="0"/>
              <a:t>самоотношением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67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Дружественная домашняя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Домашняя среда, характеризующаяся большим количеством возможностей (</a:t>
            </a:r>
            <a:r>
              <a:rPr lang="en-US" dirty="0" smtClean="0"/>
              <a:t>affordances)</a:t>
            </a:r>
            <a:r>
              <a:rPr lang="ru-RU" dirty="0" smtClean="0"/>
              <a:t>, которые доступны обитателям и отвечают их потребностям (</a:t>
            </a:r>
            <a:r>
              <a:rPr lang="en-GB" dirty="0" err="1"/>
              <a:t>Horelli</a:t>
            </a:r>
            <a:r>
              <a:rPr lang="en-GB" dirty="0"/>
              <a:t>, </a:t>
            </a:r>
            <a:r>
              <a:rPr lang="en-GB" dirty="0" smtClean="0"/>
              <a:t>2007</a:t>
            </a:r>
            <a:r>
              <a:rPr lang="en-US" dirty="0" smtClean="0"/>
              <a:t>; </a:t>
            </a:r>
            <a:r>
              <a:rPr lang="ru-RU" dirty="0" smtClean="0"/>
              <a:t>Дмитриева, 2015; Нартова-</a:t>
            </a:r>
            <a:r>
              <a:rPr lang="ru-RU" dirty="0" err="1" smtClean="0"/>
              <a:t>Бочавер</a:t>
            </a:r>
            <a:r>
              <a:rPr lang="ru-RU" dirty="0" smtClean="0"/>
              <a:t> и др., 2016)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3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8" y="332656"/>
            <a:ext cx="8429555" cy="32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5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39"/>
            <a:ext cx="9102605" cy="622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0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Эмпирическое </a:t>
            </a:r>
          </a:p>
          <a:p>
            <a:pPr marL="0" indent="0" algn="ctr">
              <a:buNone/>
            </a:pPr>
            <a:r>
              <a:rPr lang="ru-RU" sz="6000" dirty="0" smtClean="0"/>
              <a:t>исследование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8044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Респонденты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571 студент </a:t>
            </a:r>
            <a:r>
              <a:rPr lang="ru-RU" dirty="0"/>
              <a:t>разных факультетов московских университетов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ru-RU" baseline="-25000" dirty="0"/>
              <a:t>возраст</a:t>
            </a:r>
            <a:r>
              <a:rPr lang="ru-RU" dirty="0"/>
              <a:t>=19,8, </a:t>
            </a:r>
            <a:r>
              <a:rPr lang="en-US" dirty="0"/>
              <a:t>SD</a:t>
            </a:r>
            <a:r>
              <a:rPr lang="ru-RU" baseline="-25000" dirty="0"/>
              <a:t>возраст</a:t>
            </a:r>
            <a:r>
              <a:rPr lang="ru-RU" dirty="0"/>
              <a:t>=3,2, 121 юноша, 450 </a:t>
            </a:r>
            <a:r>
              <a:rPr lang="ru-RU" dirty="0" smtClean="0"/>
              <a:t>девушек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299 человек </a:t>
            </a:r>
            <a:r>
              <a:rPr lang="ru-RU" dirty="0"/>
              <a:t>(59 юношей, 240 девушек) приехали в Москву из других регионов России и стран </a:t>
            </a:r>
            <a:r>
              <a:rPr lang="ru-RU" dirty="0" smtClean="0"/>
              <a:t>СНГ и </a:t>
            </a:r>
            <a:r>
              <a:rPr lang="ru-RU" dirty="0"/>
              <a:t>жили </a:t>
            </a:r>
            <a:r>
              <a:rPr lang="ru-RU" dirty="0" smtClean="0"/>
              <a:t>в общежитии </a:t>
            </a:r>
          </a:p>
          <a:p>
            <a:pPr marL="0" indent="0">
              <a:buNone/>
            </a:pPr>
            <a:r>
              <a:rPr lang="ru-RU" dirty="0" smtClean="0"/>
              <a:t>272 </a:t>
            </a:r>
            <a:r>
              <a:rPr lang="ru-RU" dirty="0"/>
              <a:t>человека (65 юношей, 207 девушек) были москвичами и преимущественно жили с родителями в своих квартирах. </a:t>
            </a:r>
          </a:p>
        </p:txBody>
      </p:sp>
    </p:spTree>
    <p:extLst>
      <p:ext uri="{BB962C8B-B14F-4D97-AF65-F5344CB8AC3E}">
        <p14:creationId xmlns:p14="http://schemas.microsoft.com/office/powerpoint/2010/main" val="240032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643</Words>
  <Application>Microsoft Office PowerPoint</Application>
  <PresentationFormat>Экран (4:3)</PresentationFormat>
  <Paragraphs>70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Дом и общежитие  как эко-социальные ресурсы поддержания психологического здоровья студентов </vt:lpstr>
      <vt:lpstr>Книги о жизненном пространстве личности</vt:lpstr>
      <vt:lpstr>Переход в университет</vt:lpstr>
      <vt:lpstr>Психологическое благополучие</vt:lpstr>
      <vt:lpstr>Дружественная домашняя среда</vt:lpstr>
      <vt:lpstr>Презентация PowerPoint</vt:lpstr>
      <vt:lpstr>Презентация PowerPoint</vt:lpstr>
      <vt:lpstr>Презентация PowerPoint</vt:lpstr>
      <vt:lpstr>Респонденты</vt:lpstr>
      <vt:lpstr>Презентация PowerPoint</vt:lpstr>
      <vt:lpstr>Опросник Функциональность домашней среды</vt:lpstr>
      <vt:lpstr>Опросник Релевантность домашней среды</vt:lpstr>
      <vt:lpstr>Показатели благополучия</vt:lpstr>
      <vt:lpstr>Презентация PowerPoint</vt:lpstr>
      <vt:lpstr>Показатели дружественности домашней среды у студентов из регионов и москвичей</vt:lpstr>
      <vt:lpstr>Вклад (β) характеристик дома в параметры психологического благополучия иногородних студентов</vt:lpstr>
      <vt:lpstr>Вклад (β) характеристик дома в параметры психологического благополучия студентов-москвичей</vt:lpstr>
      <vt:lpstr>Вклад (β) характеристик дома в параметры психологического благополучия иногородних юношей</vt:lpstr>
      <vt:lpstr>Вклад (β) характеристик дома в параметры психологического благополучия иногородних девушек</vt:lpstr>
      <vt:lpstr>Вклад (β) характеристик дома в параметры психологического благополучия юношей-москвичей </vt:lpstr>
      <vt:lpstr>Вклад (β) характеристик дома в параметры психологического благополучия девушек-москвичек </vt:lpstr>
      <vt:lpstr>Выводы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Sofya</dc:creator>
  <cp:lastModifiedBy>Sofya</cp:lastModifiedBy>
  <cp:revision>9</cp:revision>
  <dcterms:created xsi:type="dcterms:W3CDTF">2017-03-16T05:25:16Z</dcterms:created>
  <dcterms:modified xsi:type="dcterms:W3CDTF">2017-03-16T06:52:11Z</dcterms:modified>
</cp:coreProperties>
</file>